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23.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6.xml" ContentType="application/vnd.openxmlformats-officedocument.drawingml.chart+xml"/>
  <Override PartName="/ppt/theme/themeOverride5.xml" ContentType="application/vnd.openxmlformats-officedocument.themeOverride+xml"/>
  <Override PartName="/ppt/charts/chart7.xml" ContentType="application/vnd.openxmlformats-officedocument.drawingml.chart+xml"/>
  <Override PartName="/ppt/theme/themeOverride6.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7"/>
  </p:notesMasterIdLst>
  <p:sldIdLst>
    <p:sldId id="2256" r:id="rId2"/>
    <p:sldId id="2257" r:id="rId3"/>
    <p:sldId id="1974" r:id="rId4"/>
    <p:sldId id="1998" r:id="rId5"/>
    <p:sldId id="2001" r:id="rId6"/>
    <p:sldId id="1999" r:id="rId7"/>
    <p:sldId id="2000" r:id="rId8"/>
    <p:sldId id="406" r:id="rId9"/>
    <p:sldId id="2258" r:id="rId10"/>
    <p:sldId id="537" r:id="rId11"/>
    <p:sldId id="1997" r:id="rId12"/>
    <p:sldId id="447" r:id="rId13"/>
    <p:sldId id="449" r:id="rId14"/>
    <p:sldId id="2002" r:id="rId15"/>
    <p:sldId id="2004" r:id="rId16"/>
    <p:sldId id="420" r:id="rId17"/>
    <p:sldId id="2006" r:id="rId18"/>
    <p:sldId id="2007" r:id="rId19"/>
    <p:sldId id="2003" r:id="rId20"/>
    <p:sldId id="2008" r:id="rId21"/>
    <p:sldId id="2009" r:id="rId22"/>
    <p:sldId id="2259" r:id="rId23"/>
    <p:sldId id="423" r:id="rId24"/>
    <p:sldId id="425" r:id="rId25"/>
    <p:sldId id="426" r:id="rId26"/>
    <p:sldId id="2264" r:id="rId27"/>
    <p:sldId id="2267" r:id="rId28"/>
    <p:sldId id="2268" r:id="rId29"/>
    <p:sldId id="2269" r:id="rId30"/>
    <p:sldId id="2270" r:id="rId31"/>
    <p:sldId id="427" r:id="rId32"/>
    <p:sldId id="276" r:id="rId33"/>
    <p:sldId id="2262" r:id="rId34"/>
    <p:sldId id="278" r:id="rId35"/>
    <p:sldId id="279" r:id="rId36"/>
    <p:sldId id="280" r:id="rId37"/>
    <p:sldId id="281" r:id="rId38"/>
    <p:sldId id="283"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9" r:id="rId52"/>
    <p:sldId id="300" r:id="rId53"/>
    <p:sldId id="302" r:id="rId54"/>
    <p:sldId id="303" r:id="rId55"/>
    <p:sldId id="277" r:id="rId56"/>
  </p:sldIdLst>
  <p:sldSz cx="12192000" cy="6858000"/>
  <p:notesSz cx="6858000" cy="9144000"/>
  <p:embeddedFontLst>
    <p:embeddedFont>
      <p:font typeface="Aptos Narrow" panose="020B0004020202020204" pitchFamily="34" charset="0"/>
      <p:regular r:id="rId58"/>
      <p:bold r:id="rId59"/>
      <p:italic r:id="rId60"/>
      <p:boldItalic r:id="rId61"/>
    </p:embeddedFont>
    <p:embeddedFont>
      <p:font typeface="Fira Sans Extra Condensed" panose="020F0502020204030204" pitchFamily="34" charset="0"/>
      <p:regular r:id="rId62"/>
      <p:bold r:id="rId63"/>
      <p:italic r:id="rId64"/>
      <p:boldItalic r:id="rId65"/>
    </p:embeddedFont>
    <p:embeddedFont>
      <p:font typeface="MS PGothic" panose="020B0600070205080204" pitchFamily="34" charset="-128"/>
      <p:regular r:id="rId66"/>
    </p:embeddedFont>
    <p:embeddedFont>
      <p:font typeface="Roboto" panose="02000000000000000000" pitchFamily="2"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9"/>
    <p:restoredTop sz="88571"/>
  </p:normalViewPr>
  <p:slideViewPr>
    <p:cSldViewPr snapToGrid="0">
      <p:cViewPr varScale="1">
        <p:scale>
          <a:sx n="101" d="100"/>
          <a:sy n="101" d="100"/>
        </p:scale>
        <p:origin x="544" y="20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6.fntdata"/><Relationship Id="rId6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7.fntdata"/><Relationship Id="rId69"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5.fntdata"/><Relationship Id="rId70" Type="http://schemas.openxmlformats.org/officeDocument/2006/relationships/font" Target="fonts/font13.fntdata"/><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Feuil1!$B$1</c:f>
              <c:strCache>
                <c:ptCount val="1"/>
                <c:pt idx="0">
                  <c:v>Tiêu thụ năng lượng</c:v>
                </c:pt>
              </c:strCache>
            </c:strRef>
          </c:tx>
          <c:invertIfNegative val="0"/>
          <c:cat>
            <c:strRef>
              <c:f>Feuil1!$A$2:$A$4</c:f>
              <c:strCache>
                <c:ptCount val="3"/>
                <c:pt idx="0">
                  <c:v>Trước dự án</c:v>
                </c:pt>
                <c:pt idx="1">
                  <c:v>Sau dự án năm 1</c:v>
                </c:pt>
                <c:pt idx="2">
                  <c:v>Sau dự án năm 2</c:v>
                </c:pt>
              </c:strCache>
            </c:strRef>
          </c:cat>
          <c:val>
            <c:numRef>
              <c:f>Feuil1!$B$2:$B$4</c:f>
              <c:numCache>
                <c:formatCode>General</c:formatCode>
                <c:ptCount val="3"/>
                <c:pt idx="0">
                  <c:v>5</c:v>
                </c:pt>
                <c:pt idx="1">
                  <c:v>3</c:v>
                </c:pt>
                <c:pt idx="2">
                  <c:v>5</c:v>
                </c:pt>
              </c:numCache>
            </c:numRef>
          </c:val>
          <c:extLst>
            <c:ext xmlns:c16="http://schemas.microsoft.com/office/drawing/2014/chart" uri="{C3380CC4-5D6E-409C-BE32-E72D297353CC}">
              <c16:uniqueId val="{00000000-2026-49AD-8903-6A3A6296E949}"/>
            </c:ext>
          </c:extLst>
        </c:ser>
        <c:ser>
          <c:idx val="1"/>
          <c:order val="1"/>
          <c:tx>
            <c:strRef>
              <c:f>Feuil1!$C$1</c:f>
              <c:strCache>
                <c:ptCount val="1"/>
                <c:pt idx="0">
                  <c:v>Tiêu thụ năng lượng bổ sung</c:v>
                </c:pt>
              </c:strCache>
            </c:strRef>
          </c:tx>
          <c:spPr>
            <a:pattFill prst="dkUpDiag">
              <a:fgClr>
                <a:schemeClr val="accent1">
                  <a:lumMod val="75000"/>
                </a:schemeClr>
              </a:fgClr>
              <a:bgClr>
                <a:schemeClr val="bg1"/>
              </a:bgClr>
            </a:pattFill>
          </c:spPr>
          <c:invertIfNegative val="0"/>
          <c:cat>
            <c:strRef>
              <c:f>Feuil1!$A$2:$A$4</c:f>
              <c:strCache>
                <c:ptCount val="3"/>
                <c:pt idx="0">
                  <c:v>Trước dự án</c:v>
                </c:pt>
                <c:pt idx="1">
                  <c:v>Sau dự án năm 1</c:v>
                </c:pt>
                <c:pt idx="2">
                  <c:v>Sau dự án năm 2</c:v>
                </c:pt>
              </c:strCache>
            </c:strRef>
          </c:cat>
          <c:val>
            <c:numRef>
              <c:f>Feuil1!$C$2:$C$4</c:f>
              <c:numCache>
                <c:formatCode>General</c:formatCode>
                <c:ptCount val="3"/>
                <c:pt idx="2">
                  <c:v>1</c:v>
                </c:pt>
              </c:numCache>
            </c:numRef>
          </c:val>
          <c:extLst>
            <c:ext xmlns:c16="http://schemas.microsoft.com/office/drawing/2014/chart" uri="{C3380CC4-5D6E-409C-BE32-E72D297353CC}">
              <c16:uniqueId val="{00000001-2026-49AD-8903-6A3A6296E949}"/>
            </c:ext>
          </c:extLst>
        </c:ser>
        <c:ser>
          <c:idx val="2"/>
          <c:order val="2"/>
          <c:tx>
            <c:strRef>
              <c:f>Feuil1!$D$1</c:f>
              <c:strCache>
                <c:ptCount val="1"/>
                <c:pt idx="0">
                  <c:v>Tiết kiệm năng lượng nhờ dự án</c:v>
                </c:pt>
              </c:strCache>
            </c:strRef>
          </c:tx>
          <c:spPr>
            <a:solidFill>
              <a:srgbClr val="92D050"/>
            </a:solidFill>
          </c:spPr>
          <c:invertIfNegative val="0"/>
          <c:cat>
            <c:strRef>
              <c:f>Feuil1!$A$2:$A$4</c:f>
              <c:strCache>
                <c:ptCount val="3"/>
                <c:pt idx="0">
                  <c:v>Trước dự án</c:v>
                </c:pt>
                <c:pt idx="1">
                  <c:v>Sau dự án năm 1</c:v>
                </c:pt>
                <c:pt idx="2">
                  <c:v>Sau dự án năm 2</c:v>
                </c:pt>
              </c:strCache>
            </c:strRef>
          </c:cat>
          <c:val>
            <c:numRef>
              <c:f>Feuil1!$D$2:$D$4</c:f>
              <c:numCache>
                <c:formatCode>General</c:formatCode>
                <c:ptCount val="3"/>
                <c:pt idx="0">
                  <c:v>0</c:v>
                </c:pt>
                <c:pt idx="1">
                  <c:v>1.5</c:v>
                </c:pt>
                <c:pt idx="2">
                  <c:v>1.7999999999999992</c:v>
                </c:pt>
              </c:numCache>
            </c:numRef>
          </c:val>
          <c:extLst>
            <c:ext xmlns:c16="http://schemas.microsoft.com/office/drawing/2014/chart" uri="{C3380CC4-5D6E-409C-BE32-E72D297353CC}">
              <c16:uniqueId val="{00000002-2026-49AD-8903-6A3A6296E949}"/>
            </c:ext>
          </c:extLst>
        </c:ser>
        <c:ser>
          <c:idx val="3"/>
          <c:order val="3"/>
          <c:tx>
            <c:strRef>
              <c:f>Feuil1!$E$1</c:f>
              <c:strCache>
                <c:ptCount val="1"/>
                <c:pt idx="0">
                  <c:v>Năng lượng giảm do sản xuất ít hơn</c:v>
                </c:pt>
              </c:strCache>
            </c:strRef>
          </c:tx>
          <c:spPr>
            <a:solidFill>
              <a:srgbClr val="00B0F0"/>
            </a:solidFill>
          </c:spPr>
          <c:invertIfNegative val="0"/>
          <c:cat>
            <c:strRef>
              <c:f>Feuil1!$A$2:$A$4</c:f>
              <c:strCache>
                <c:ptCount val="3"/>
                <c:pt idx="0">
                  <c:v>Trước dự án</c:v>
                </c:pt>
                <c:pt idx="1">
                  <c:v>Sau dự án năm 1</c:v>
                </c:pt>
                <c:pt idx="2">
                  <c:v>Sau dự án năm 2</c:v>
                </c:pt>
              </c:strCache>
            </c:strRef>
          </c:cat>
          <c:val>
            <c:numRef>
              <c:f>Feuil1!$E$2:$E$4</c:f>
              <c:numCache>
                <c:formatCode>General</c:formatCode>
                <c:ptCount val="3"/>
                <c:pt idx="0">
                  <c:v>0</c:v>
                </c:pt>
                <c:pt idx="1">
                  <c:v>0.5</c:v>
                </c:pt>
                <c:pt idx="2">
                  <c:v>0</c:v>
                </c:pt>
              </c:numCache>
            </c:numRef>
          </c:val>
          <c:extLst>
            <c:ext xmlns:c16="http://schemas.microsoft.com/office/drawing/2014/chart" uri="{C3380CC4-5D6E-409C-BE32-E72D297353CC}">
              <c16:uniqueId val="{00000003-2026-49AD-8903-6A3A6296E949}"/>
            </c:ext>
          </c:extLst>
        </c:ser>
        <c:dLbls>
          <c:showLegendKey val="0"/>
          <c:showVal val="0"/>
          <c:showCatName val="0"/>
          <c:showSerName val="0"/>
          <c:showPercent val="0"/>
          <c:showBubbleSize val="0"/>
        </c:dLbls>
        <c:gapWidth val="150"/>
        <c:overlap val="100"/>
        <c:axId val="110104576"/>
        <c:axId val="110106112"/>
      </c:barChart>
      <c:catAx>
        <c:axId val="110104576"/>
        <c:scaling>
          <c:orientation val="minMax"/>
        </c:scaling>
        <c:delete val="0"/>
        <c:axPos val="b"/>
        <c:numFmt formatCode="General" sourceLinked="0"/>
        <c:majorTickMark val="out"/>
        <c:minorTickMark val="none"/>
        <c:tickLblPos val="nextTo"/>
        <c:txPr>
          <a:bodyPr/>
          <a:lstStyle/>
          <a:p>
            <a:pPr>
              <a:defRPr sz="2000">
                <a:latin typeface="Calibri" pitchFamily="34" charset="0"/>
              </a:defRPr>
            </a:pPr>
            <a:endParaRPr lang="en-VN"/>
          </a:p>
        </c:txPr>
        <c:crossAx val="110106112"/>
        <c:crosses val="autoZero"/>
        <c:auto val="1"/>
        <c:lblAlgn val="ctr"/>
        <c:lblOffset val="100"/>
        <c:noMultiLvlLbl val="0"/>
      </c:catAx>
      <c:valAx>
        <c:axId val="110106112"/>
        <c:scaling>
          <c:orientation val="minMax"/>
        </c:scaling>
        <c:delete val="0"/>
        <c:axPos val="l"/>
        <c:majorGridlines/>
        <c:numFmt formatCode="General" sourceLinked="1"/>
        <c:majorTickMark val="out"/>
        <c:minorTickMark val="none"/>
        <c:tickLblPos val="nextTo"/>
        <c:txPr>
          <a:bodyPr/>
          <a:lstStyle/>
          <a:p>
            <a:pPr>
              <a:defRPr sz="2000">
                <a:latin typeface="Calibri" pitchFamily="34" charset="0"/>
              </a:defRPr>
            </a:pPr>
            <a:endParaRPr lang="en-VN"/>
          </a:p>
        </c:txPr>
        <c:crossAx val="110104576"/>
        <c:crosses val="autoZero"/>
        <c:crossBetween val="between"/>
      </c:valAx>
    </c:plotArea>
    <c:legend>
      <c:legendPos val="r"/>
      <c:legendEntry>
        <c:idx val="0"/>
        <c:txPr>
          <a:bodyPr/>
          <a:lstStyle/>
          <a:p>
            <a:pPr>
              <a:defRPr sz="1800">
                <a:latin typeface="Calibri" pitchFamily="34" charset="0"/>
              </a:defRPr>
            </a:pPr>
            <a:endParaRPr lang="en-VN"/>
          </a:p>
        </c:txPr>
      </c:legendEntry>
      <c:legendEntry>
        <c:idx val="1"/>
        <c:txPr>
          <a:bodyPr/>
          <a:lstStyle/>
          <a:p>
            <a:pPr>
              <a:defRPr sz="1800">
                <a:latin typeface="Calibri" pitchFamily="34" charset="0"/>
              </a:defRPr>
            </a:pPr>
            <a:endParaRPr lang="en-VN"/>
          </a:p>
        </c:txPr>
      </c:legendEntry>
      <c:legendEntry>
        <c:idx val="2"/>
        <c:txPr>
          <a:bodyPr/>
          <a:lstStyle/>
          <a:p>
            <a:pPr>
              <a:defRPr sz="1800">
                <a:latin typeface="Calibri" pitchFamily="34" charset="0"/>
              </a:defRPr>
            </a:pPr>
            <a:endParaRPr lang="en-VN"/>
          </a:p>
        </c:txPr>
      </c:legendEntry>
      <c:legendEntry>
        <c:idx val="3"/>
        <c:txPr>
          <a:bodyPr/>
          <a:lstStyle/>
          <a:p>
            <a:pPr>
              <a:defRPr sz="1800">
                <a:latin typeface="Calibri" pitchFamily="34" charset="0"/>
              </a:defRPr>
            </a:pPr>
            <a:endParaRPr lang="en-VN"/>
          </a:p>
        </c:txPr>
      </c:legendEntry>
      <c:overlay val="0"/>
      <c:txPr>
        <a:bodyPr/>
        <a:lstStyle/>
        <a:p>
          <a:pPr>
            <a:defRPr sz="1600"/>
          </a:pPr>
          <a:endParaRPr lang="en-VN"/>
        </a:p>
      </c:txPr>
    </c:legend>
    <c:plotVisOnly val="1"/>
    <c:dispBlanksAs val="gap"/>
    <c:showDLblsOverMax val="0"/>
  </c:chart>
  <c:txPr>
    <a:bodyPr/>
    <a:lstStyle/>
    <a:p>
      <a:pPr>
        <a:defRPr sz="1800"/>
      </a:pPr>
      <a:endParaRPr lang="en-V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12201769247871E-3"/>
          <c:y val="3.2296153140607238E-7"/>
          <c:w val="0.95715123053564755"/>
          <c:h val="0.97650490825210701"/>
        </c:manualLayout>
      </c:layout>
      <c:scatterChart>
        <c:scatterStyle val="lineMarker"/>
        <c:varyColors val="0"/>
        <c:ser>
          <c:idx val="0"/>
          <c:order val="0"/>
          <c:tx>
            <c:strRef>
              <c:f>'Linear Regression'!$B$1</c:f>
              <c:strCache>
                <c:ptCount val="1"/>
                <c:pt idx="0">
                  <c:v>Mjerni rezultat</c:v>
                </c:pt>
              </c:strCache>
            </c:strRef>
          </c:tx>
          <c:spPr>
            <a:ln w="28575">
              <a:noFill/>
            </a:ln>
          </c:spPr>
          <c:marker>
            <c:symbol val="diamond"/>
            <c:size val="5"/>
            <c:spPr>
              <a:solidFill>
                <a:srgbClr val="000080"/>
              </a:solidFill>
              <a:ln>
                <a:solidFill>
                  <a:srgbClr val="000080"/>
                </a:solidFill>
                <a:prstDash val="solid"/>
              </a:ln>
            </c:spPr>
          </c:marker>
          <c:trendline>
            <c:spPr>
              <a:ln w="25400">
                <a:solidFill>
                  <a:srgbClr val="000000"/>
                </a:solidFill>
                <a:prstDash val="solid"/>
              </a:ln>
            </c:spPr>
            <c:trendlineType val="linear"/>
            <c:dispRSqr val="0"/>
            <c:dispEq val="0"/>
          </c:trendline>
          <c:xVal>
            <c:numRef>
              <c:f>'Linear Regression'!$A$2:$A$40</c:f>
              <c:numCache>
                <c:formatCode>0</c:formatCode>
                <c:ptCount val="39"/>
                <c:pt idx="0">
                  <c:v>29</c:v>
                </c:pt>
                <c:pt idx="1">
                  <c:v>36</c:v>
                </c:pt>
                <c:pt idx="2">
                  <c:v>34</c:v>
                </c:pt>
                <c:pt idx="3">
                  <c:v>31</c:v>
                </c:pt>
                <c:pt idx="4">
                  <c:v>31</c:v>
                </c:pt>
                <c:pt idx="5">
                  <c:v>28</c:v>
                </c:pt>
                <c:pt idx="6">
                  <c:v>36</c:v>
                </c:pt>
                <c:pt idx="7">
                  <c:v>30</c:v>
                </c:pt>
                <c:pt idx="8">
                  <c:v>35</c:v>
                </c:pt>
                <c:pt idx="9">
                  <c:v>36</c:v>
                </c:pt>
                <c:pt idx="10">
                  <c:v>35</c:v>
                </c:pt>
                <c:pt idx="11">
                  <c:v>28</c:v>
                </c:pt>
                <c:pt idx="12">
                  <c:v>30</c:v>
                </c:pt>
                <c:pt idx="13">
                  <c:v>32</c:v>
                </c:pt>
                <c:pt idx="14">
                  <c:v>33</c:v>
                </c:pt>
                <c:pt idx="15">
                  <c:v>34</c:v>
                </c:pt>
                <c:pt idx="16">
                  <c:v>35</c:v>
                </c:pt>
                <c:pt idx="17">
                  <c:v>36</c:v>
                </c:pt>
                <c:pt idx="18">
                  <c:v>28</c:v>
                </c:pt>
                <c:pt idx="19">
                  <c:v>30</c:v>
                </c:pt>
                <c:pt idx="20">
                  <c:v>32</c:v>
                </c:pt>
                <c:pt idx="21">
                  <c:v>33</c:v>
                </c:pt>
                <c:pt idx="22">
                  <c:v>34</c:v>
                </c:pt>
                <c:pt idx="23">
                  <c:v>35</c:v>
                </c:pt>
                <c:pt idx="24">
                  <c:v>36</c:v>
                </c:pt>
                <c:pt idx="25">
                  <c:v>28</c:v>
                </c:pt>
                <c:pt idx="26">
                  <c:v>30</c:v>
                </c:pt>
                <c:pt idx="27">
                  <c:v>32</c:v>
                </c:pt>
                <c:pt idx="28">
                  <c:v>33</c:v>
                </c:pt>
                <c:pt idx="29">
                  <c:v>34</c:v>
                </c:pt>
                <c:pt idx="30">
                  <c:v>35</c:v>
                </c:pt>
                <c:pt idx="31">
                  <c:v>36</c:v>
                </c:pt>
                <c:pt idx="32">
                  <c:v>28</c:v>
                </c:pt>
                <c:pt idx="33">
                  <c:v>30</c:v>
                </c:pt>
                <c:pt idx="34">
                  <c:v>32</c:v>
                </c:pt>
                <c:pt idx="35">
                  <c:v>33</c:v>
                </c:pt>
                <c:pt idx="36">
                  <c:v>34</c:v>
                </c:pt>
                <c:pt idx="37">
                  <c:v>35</c:v>
                </c:pt>
                <c:pt idx="38">
                  <c:v>36</c:v>
                </c:pt>
              </c:numCache>
            </c:numRef>
          </c:xVal>
          <c:yVal>
            <c:numRef>
              <c:f>'Linear Regression'!$B$2:$B$40</c:f>
              <c:numCache>
                <c:formatCode>0.00</c:formatCode>
                <c:ptCount val="39"/>
                <c:pt idx="0">
                  <c:v>7.1</c:v>
                </c:pt>
                <c:pt idx="1">
                  <c:v>6.1</c:v>
                </c:pt>
                <c:pt idx="2">
                  <c:v>5.9</c:v>
                </c:pt>
                <c:pt idx="3">
                  <c:v>6.5</c:v>
                </c:pt>
                <c:pt idx="4">
                  <c:v>6.5</c:v>
                </c:pt>
                <c:pt idx="5">
                  <c:v>7.5</c:v>
                </c:pt>
                <c:pt idx="6">
                  <c:v>6.2</c:v>
                </c:pt>
                <c:pt idx="7">
                  <c:v>6.8</c:v>
                </c:pt>
                <c:pt idx="8">
                  <c:v>5.6</c:v>
                </c:pt>
                <c:pt idx="9">
                  <c:v>6.2</c:v>
                </c:pt>
                <c:pt idx="10">
                  <c:v>6.5</c:v>
                </c:pt>
                <c:pt idx="11">
                  <c:v>6.7</c:v>
                </c:pt>
                <c:pt idx="12">
                  <c:v>6.8</c:v>
                </c:pt>
                <c:pt idx="13">
                  <c:v>6.6</c:v>
                </c:pt>
                <c:pt idx="14">
                  <c:v>5.7</c:v>
                </c:pt>
                <c:pt idx="15">
                  <c:v>5.9</c:v>
                </c:pt>
                <c:pt idx="16">
                  <c:v>6.3</c:v>
                </c:pt>
                <c:pt idx="17">
                  <c:v>6.1</c:v>
                </c:pt>
                <c:pt idx="18">
                  <c:v>7.4</c:v>
                </c:pt>
                <c:pt idx="19">
                  <c:v>6.3</c:v>
                </c:pt>
                <c:pt idx="20">
                  <c:v>5.9</c:v>
                </c:pt>
                <c:pt idx="21">
                  <c:v>6.1</c:v>
                </c:pt>
                <c:pt idx="22">
                  <c:v>5.7</c:v>
                </c:pt>
                <c:pt idx="23">
                  <c:v>6.1</c:v>
                </c:pt>
                <c:pt idx="24">
                  <c:v>6.2</c:v>
                </c:pt>
                <c:pt idx="25">
                  <c:v>6.1</c:v>
                </c:pt>
                <c:pt idx="26">
                  <c:v>5.6</c:v>
                </c:pt>
                <c:pt idx="27">
                  <c:v>6.2</c:v>
                </c:pt>
                <c:pt idx="28">
                  <c:v>5.4</c:v>
                </c:pt>
                <c:pt idx="29">
                  <c:v>5.3</c:v>
                </c:pt>
                <c:pt idx="30">
                  <c:v>4.9000000000000004</c:v>
                </c:pt>
                <c:pt idx="31">
                  <c:v>5.3</c:v>
                </c:pt>
                <c:pt idx="32">
                  <c:v>6.8</c:v>
                </c:pt>
                <c:pt idx="33">
                  <c:v>6.8</c:v>
                </c:pt>
                <c:pt idx="34">
                  <c:v>6.4</c:v>
                </c:pt>
                <c:pt idx="35">
                  <c:v>6.4</c:v>
                </c:pt>
                <c:pt idx="36">
                  <c:v>5.3</c:v>
                </c:pt>
                <c:pt idx="37">
                  <c:v>5.7</c:v>
                </c:pt>
                <c:pt idx="38">
                  <c:v>6.1</c:v>
                </c:pt>
              </c:numCache>
            </c:numRef>
          </c:yVal>
          <c:smooth val="0"/>
          <c:extLst>
            <c:ext xmlns:c16="http://schemas.microsoft.com/office/drawing/2014/chart" uri="{C3380CC4-5D6E-409C-BE32-E72D297353CC}">
              <c16:uniqueId val="{00000001-C5E4-43AC-A0C5-AAC4ED17D0B9}"/>
            </c:ext>
          </c:extLst>
        </c:ser>
        <c:dLbls>
          <c:showLegendKey val="0"/>
          <c:showVal val="0"/>
          <c:showCatName val="0"/>
          <c:showSerName val="0"/>
          <c:showPercent val="0"/>
          <c:showBubbleSize val="0"/>
        </c:dLbls>
        <c:axId val="76180864"/>
        <c:axId val="76178944"/>
      </c:scatterChart>
      <c:valAx>
        <c:axId val="76180864"/>
        <c:scaling>
          <c:orientation val="minMax"/>
          <c:min val="27"/>
        </c:scaling>
        <c:delete val="1"/>
        <c:axPos val="b"/>
        <c:numFmt formatCode="0" sourceLinked="1"/>
        <c:majorTickMark val="out"/>
        <c:minorTickMark val="none"/>
        <c:tickLblPos val="none"/>
        <c:crossAx val="76178944"/>
        <c:crosses val="autoZero"/>
        <c:crossBetween val="midCat"/>
      </c:valAx>
      <c:valAx>
        <c:axId val="76178944"/>
        <c:scaling>
          <c:orientation val="minMax"/>
          <c:min val="4.5"/>
        </c:scaling>
        <c:delete val="1"/>
        <c:axPos val="l"/>
        <c:majorGridlines>
          <c:spPr>
            <a:ln w="3175">
              <a:solidFill>
                <a:srgbClr val="000000"/>
              </a:solidFill>
              <a:prstDash val="solid"/>
            </a:ln>
          </c:spPr>
        </c:majorGridlines>
        <c:numFmt formatCode="0.00" sourceLinked="1"/>
        <c:majorTickMark val="out"/>
        <c:minorTickMark val="none"/>
        <c:tickLblPos val="none"/>
        <c:crossAx val="76180864"/>
        <c:crosses val="autoZero"/>
        <c:crossBetween val="midCat"/>
      </c:valAx>
      <c:spPr>
        <a:solidFill>
          <a:schemeClr val="bg1"/>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Arial"/>
          <a:ea typeface="Arial"/>
          <a:cs typeface="Arial"/>
        </a:defRPr>
      </a:pPr>
      <a:endParaRPr lang="en-V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920517273275276E-2"/>
          <c:y val="7.33950981112204E-2"/>
          <c:w val="0.86019774227251022"/>
          <c:h val="0.83399508468696004"/>
        </c:manualLayout>
      </c:layout>
      <c:scatterChart>
        <c:scatterStyle val="lineMarker"/>
        <c:varyColors val="0"/>
        <c:ser>
          <c:idx val="0"/>
          <c:order val="0"/>
          <c:tx>
            <c:v>Predicted</c:v>
          </c:tx>
          <c:spPr>
            <a:ln w="28575">
              <a:noFill/>
            </a:ln>
          </c:spPr>
          <c:marker>
            <c:symbol val="none"/>
          </c:marker>
          <c:trendline>
            <c:spPr>
              <a:ln w="44450">
                <a:solidFill>
                  <a:schemeClr val="tx2">
                    <a:lumMod val="60000"/>
                    <a:lumOff val="40000"/>
                  </a:schemeClr>
                </a:solidFill>
              </a:ln>
            </c:spPr>
            <c:trendlineType val="linear"/>
            <c:dispRSqr val="1"/>
            <c:dispEq val="1"/>
            <c:trendlineLbl>
              <c:layout>
                <c:manualLayout>
                  <c:x val="-3.3014008544505287E-4"/>
                  <c:y val="9.6902208994906203E-2"/>
                </c:manualLayout>
              </c:layout>
              <c:tx>
                <c:rich>
                  <a:bodyPr/>
                  <a:lstStyle/>
                  <a:p>
                    <a:pPr>
                      <a:defRPr/>
                    </a:pPr>
                    <a:r>
                      <a:rPr lang="fr-CA"/>
                      <a:t>y = 233.77x + 88918
R² = 0.51</a:t>
                    </a:r>
                  </a:p>
                </c:rich>
              </c:tx>
              <c:numFmt formatCode="General" sourceLinked="0"/>
            </c:trendlineLbl>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Data!$E$2:$E$13</c:f>
              <c:numCache>
                <c:formatCode>General</c:formatCode>
                <c:ptCount val="12"/>
                <c:pt idx="0">
                  <c:v>109022.2015232515</c:v>
                </c:pt>
                <c:pt idx="1">
                  <c:v>92074.103266090882</c:v>
                </c:pt>
                <c:pt idx="2">
                  <c:v>89993.578100729093</c:v>
                </c:pt>
                <c:pt idx="3">
                  <c:v>88988.380548925081</c:v>
                </c:pt>
                <c:pt idx="4">
                  <c:v>88918.250487171317</c:v>
                </c:pt>
                <c:pt idx="5">
                  <c:v>88918.250487171317</c:v>
                </c:pt>
                <c:pt idx="6">
                  <c:v>88918.250487171317</c:v>
                </c:pt>
                <c:pt idx="7">
                  <c:v>88918.250487171317</c:v>
                </c:pt>
                <c:pt idx="8">
                  <c:v>89666.304479211511</c:v>
                </c:pt>
                <c:pt idx="9">
                  <c:v>90461.111845754232</c:v>
                </c:pt>
                <c:pt idx="10">
                  <c:v>94458.525365719004</c:v>
                </c:pt>
                <c:pt idx="11">
                  <c:v>106824.79292163339</c:v>
                </c:pt>
              </c:numCache>
            </c:numRef>
          </c:yVal>
          <c:smooth val="0"/>
          <c:extLst>
            <c:ext xmlns:c16="http://schemas.microsoft.com/office/drawing/2014/chart" uri="{C3380CC4-5D6E-409C-BE32-E72D297353CC}">
              <c16:uniqueId val="{00000001-EE4D-4C35-8B70-A65A5647FE75}"/>
            </c:ext>
          </c:extLst>
        </c:ser>
        <c:ser>
          <c:idx val="1"/>
          <c:order val="1"/>
          <c:tx>
            <c:v>CI-</c:v>
          </c:tx>
          <c:spPr>
            <a:ln w="28575">
              <a:noFill/>
            </a:ln>
          </c:spPr>
          <c:marker>
            <c:symbol val="none"/>
          </c:marker>
          <c:trendline>
            <c:spPr>
              <a:ln w="3175">
                <a:solidFill>
                  <a:srgbClr val="8064A2">
                    <a:lumMod val="60000"/>
                    <a:lumOff val="40000"/>
                  </a:srgbClr>
                </a:solidFill>
                <a:prstDash val="sysDash"/>
              </a:ln>
            </c:spPr>
            <c:trendlineType val="linear"/>
            <c:dispRSqr val="0"/>
            <c:dispEq val="0"/>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Data!$G$2:$G$13</c:f>
              <c:numCache>
                <c:formatCode>General</c:formatCode>
                <c:ptCount val="12"/>
                <c:pt idx="0">
                  <c:v>103095.58883936887</c:v>
                </c:pt>
                <c:pt idx="1">
                  <c:v>86147.490582208338</c:v>
                </c:pt>
                <c:pt idx="2">
                  <c:v>84066.965416846564</c:v>
                </c:pt>
                <c:pt idx="3">
                  <c:v>83061.767865042057</c:v>
                </c:pt>
                <c:pt idx="4">
                  <c:v>82991.637803288788</c:v>
                </c:pt>
                <c:pt idx="5">
                  <c:v>82991.637803288788</c:v>
                </c:pt>
                <c:pt idx="6">
                  <c:v>82991.637803288788</c:v>
                </c:pt>
                <c:pt idx="7">
                  <c:v>82991.637803288788</c:v>
                </c:pt>
                <c:pt idx="8">
                  <c:v>83739.691795328981</c:v>
                </c:pt>
                <c:pt idx="9">
                  <c:v>84534.499161871689</c:v>
                </c:pt>
                <c:pt idx="10">
                  <c:v>88531.912681835936</c:v>
                </c:pt>
                <c:pt idx="11">
                  <c:v>100898.180237751</c:v>
                </c:pt>
              </c:numCache>
            </c:numRef>
          </c:yVal>
          <c:smooth val="0"/>
          <c:extLst>
            <c:ext xmlns:c16="http://schemas.microsoft.com/office/drawing/2014/chart" uri="{C3380CC4-5D6E-409C-BE32-E72D297353CC}">
              <c16:uniqueId val="{00000003-EE4D-4C35-8B70-A65A5647FE75}"/>
            </c:ext>
          </c:extLst>
        </c:ser>
        <c:ser>
          <c:idx val="2"/>
          <c:order val="2"/>
          <c:tx>
            <c:v>CI+</c:v>
          </c:tx>
          <c:spPr>
            <a:ln w="28575">
              <a:noFill/>
            </a:ln>
          </c:spPr>
          <c:marker>
            <c:symbol val="none"/>
          </c:marker>
          <c:trendline>
            <c:spPr>
              <a:ln w="3175">
                <a:solidFill>
                  <a:schemeClr val="accent4">
                    <a:lumMod val="60000"/>
                    <a:lumOff val="40000"/>
                  </a:schemeClr>
                </a:solidFill>
                <a:prstDash val="sysDash"/>
              </a:ln>
            </c:spPr>
            <c:trendlineType val="linear"/>
            <c:dispRSqr val="0"/>
            <c:dispEq val="0"/>
          </c:trendline>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Data!$H$2:$H$13</c:f>
              <c:numCache>
                <c:formatCode>General</c:formatCode>
                <c:ptCount val="12"/>
                <c:pt idx="0">
                  <c:v>114948.814207134</c:v>
                </c:pt>
                <c:pt idx="1">
                  <c:v>98000.715949973368</c:v>
                </c:pt>
                <c:pt idx="2">
                  <c:v>95920.190784611623</c:v>
                </c:pt>
                <c:pt idx="3">
                  <c:v>94914.993232807145</c:v>
                </c:pt>
                <c:pt idx="4">
                  <c:v>94844.863171053366</c:v>
                </c:pt>
                <c:pt idx="5">
                  <c:v>94844.863171053366</c:v>
                </c:pt>
                <c:pt idx="6">
                  <c:v>94844.863171053366</c:v>
                </c:pt>
                <c:pt idx="7">
                  <c:v>94844.863171053366</c:v>
                </c:pt>
                <c:pt idx="8">
                  <c:v>95592.91716309404</c:v>
                </c:pt>
                <c:pt idx="9">
                  <c:v>96387.724529636733</c:v>
                </c:pt>
                <c:pt idx="10">
                  <c:v>100385.1380496015</c:v>
                </c:pt>
                <c:pt idx="11">
                  <c:v>112751.40560551599</c:v>
                </c:pt>
              </c:numCache>
            </c:numRef>
          </c:yVal>
          <c:smooth val="0"/>
          <c:extLst>
            <c:ext xmlns:c16="http://schemas.microsoft.com/office/drawing/2014/chart" uri="{C3380CC4-5D6E-409C-BE32-E72D297353CC}">
              <c16:uniqueId val="{00000005-EE4D-4C35-8B70-A65A5647FE75}"/>
            </c:ext>
          </c:extLst>
        </c:ser>
        <c:ser>
          <c:idx val="3"/>
          <c:order val="3"/>
          <c:spPr>
            <a:ln w="28575">
              <a:noFill/>
            </a:ln>
          </c:spPr>
          <c:marker>
            <c:symbol val="diamond"/>
            <c:size val="7"/>
          </c:marker>
          <c:xVal>
            <c:numRef>
              <c:f>Data!$B$2:$B$13</c:f>
              <c:numCache>
                <c:formatCode>General</c:formatCode>
                <c:ptCount val="12"/>
                <c:pt idx="0">
                  <c:v>86</c:v>
                </c:pt>
                <c:pt idx="1">
                  <c:v>13.5</c:v>
                </c:pt>
                <c:pt idx="2">
                  <c:v>4.5999999999999996</c:v>
                </c:pt>
                <c:pt idx="3">
                  <c:v>0.30000000000000032</c:v>
                </c:pt>
                <c:pt idx="4">
                  <c:v>0</c:v>
                </c:pt>
                <c:pt idx="5">
                  <c:v>0</c:v>
                </c:pt>
                <c:pt idx="6">
                  <c:v>0</c:v>
                </c:pt>
                <c:pt idx="7">
                  <c:v>0</c:v>
                </c:pt>
                <c:pt idx="8">
                  <c:v>3.2</c:v>
                </c:pt>
                <c:pt idx="9">
                  <c:v>6.6</c:v>
                </c:pt>
                <c:pt idx="10">
                  <c:v>23.7</c:v>
                </c:pt>
                <c:pt idx="11">
                  <c:v>76.599999999999994</c:v>
                </c:pt>
              </c:numCache>
            </c:numRef>
          </c:xVal>
          <c:yVal>
            <c:numRef>
              <c:f>Data!$A$2:$A$13</c:f>
              <c:numCache>
                <c:formatCode>#,##0</c:formatCode>
                <c:ptCount val="12"/>
                <c:pt idx="0">
                  <c:v>106713</c:v>
                </c:pt>
                <c:pt idx="1">
                  <c:v>90605</c:v>
                </c:pt>
                <c:pt idx="2">
                  <c:v>94490</c:v>
                </c:pt>
                <c:pt idx="3">
                  <c:v>90177</c:v>
                </c:pt>
                <c:pt idx="4">
                  <c:v>91876</c:v>
                </c:pt>
                <c:pt idx="5">
                  <c:v>85745</c:v>
                </c:pt>
                <c:pt idx="6">
                  <c:v>86358</c:v>
                </c:pt>
                <c:pt idx="7">
                  <c:v>92293</c:v>
                </c:pt>
                <c:pt idx="8">
                  <c:v>86430</c:v>
                </c:pt>
                <c:pt idx="9">
                  <c:v>91369</c:v>
                </c:pt>
                <c:pt idx="10">
                  <c:v>90388</c:v>
                </c:pt>
                <c:pt idx="11">
                  <c:v>110718</c:v>
                </c:pt>
              </c:numCache>
            </c:numRef>
          </c:yVal>
          <c:smooth val="0"/>
          <c:extLst>
            <c:ext xmlns:c16="http://schemas.microsoft.com/office/drawing/2014/chart" uri="{C3380CC4-5D6E-409C-BE32-E72D297353CC}">
              <c16:uniqueId val="{00000006-EE4D-4C35-8B70-A65A5647FE75}"/>
            </c:ext>
          </c:extLst>
        </c:ser>
        <c:dLbls>
          <c:showLegendKey val="0"/>
          <c:showVal val="0"/>
          <c:showCatName val="0"/>
          <c:showSerName val="0"/>
          <c:showPercent val="0"/>
          <c:showBubbleSize val="0"/>
        </c:dLbls>
        <c:axId val="75476992"/>
        <c:axId val="75478528"/>
      </c:scatterChart>
      <c:valAx>
        <c:axId val="75476992"/>
        <c:scaling>
          <c:orientation val="minMax"/>
        </c:scaling>
        <c:delete val="0"/>
        <c:axPos val="b"/>
        <c:numFmt formatCode="General" sourceLinked="1"/>
        <c:majorTickMark val="out"/>
        <c:minorTickMark val="none"/>
        <c:tickLblPos val="nextTo"/>
        <c:crossAx val="75478528"/>
        <c:crosses val="autoZero"/>
        <c:crossBetween val="midCat"/>
      </c:valAx>
      <c:valAx>
        <c:axId val="75478528"/>
        <c:scaling>
          <c:orientation val="minMax"/>
          <c:max val="115000"/>
          <c:min val="80000"/>
        </c:scaling>
        <c:delete val="0"/>
        <c:axPos val="l"/>
        <c:majorGridlines/>
        <c:numFmt formatCode="General" sourceLinked="1"/>
        <c:majorTickMark val="out"/>
        <c:minorTickMark val="none"/>
        <c:tickLblPos val="nextTo"/>
        <c:crossAx val="75476992"/>
        <c:crosses val="autoZero"/>
        <c:crossBetween val="midCat"/>
      </c:valAx>
    </c:plotArea>
    <c:plotVisOnly val="1"/>
    <c:dispBlanksAs val="gap"/>
    <c:showDLblsOverMax val="0"/>
  </c:chart>
  <c:txPr>
    <a:bodyPr/>
    <a:lstStyle/>
    <a:p>
      <a:pPr>
        <a:defRPr>
          <a:latin typeface="Calibri" pitchFamily="34" charset="0"/>
        </a:defRPr>
      </a:pPr>
      <a:endParaRPr lang="en-V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0"/>
          <c:order val="0"/>
          <c:spPr>
            <a:ln w="28575">
              <a:noFill/>
            </a:ln>
          </c:spPr>
          <c:marker>
            <c:spPr>
              <a:solidFill>
                <a:srgbClr val="4F81BD"/>
              </a:solidFill>
              <a:ln>
                <a:solidFill>
                  <a:srgbClr val="666699"/>
                </a:solidFill>
                <a:prstDash val="solid"/>
              </a:ln>
            </c:spPr>
          </c:marker>
          <c:xVal>
            <c:numRef>
              <c:f>'Macintosh HD:Users:danielmagnet:Documents:IFSEE:cours Schneider Electric IPMVP:mai 2010:cours:[Regression Demo Advanced.xls]SAMPLING'!$H$10:$H$31</c:f>
              <c:numCache>
                <c:formatCode>General</c:formatCode>
                <c:ptCount val="22"/>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numCache>
            </c:numRef>
          </c:xVal>
          <c:yVal>
            <c:numRef>
              <c:f>'Macintosh HD:Users:danielmagnet:Documents:IFSEE:cours Schneider Electric IPMVP:mai 2010:cours:[Regression Demo Advanced.xls]SAMPLING'!$I$10:$I$31</c:f>
              <c:numCache>
                <c:formatCode>General</c:formatCode>
                <c:ptCount val="22"/>
                <c:pt idx="0">
                  <c:v>100</c:v>
                </c:pt>
                <c:pt idx="1">
                  <c:v>120</c:v>
                </c:pt>
                <c:pt idx="2">
                  <c:v>134</c:v>
                </c:pt>
                <c:pt idx="3">
                  <c:v>102</c:v>
                </c:pt>
                <c:pt idx="4">
                  <c:v>110</c:v>
                </c:pt>
                <c:pt idx="5">
                  <c:v>90</c:v>
                </c:pt>
                <c:pt idx="6">
                  <c:v>78</c:v>
                </c:pt>
                <c:pt idx="7">
                  <c:v>104</c:v>
                </c:pt>
                <c:pt idx="8">
                  <c:v>110</c:v>
                </c:pt>
                <c:pt idx="9">
                  <c:v>102</c:v>
                </c:pt>
                <c:pt idx="10">
                  <c:v>101</c:v>
                </c:pt>
                <c:pt idx="11">
                  <c:v>103</c:v>
                </c:pt>
                <c:pt idx="12">
                  <c:v>103</c:v>
                </c:pt>
                <c:pt idx="13">
                  <c:v>98</c:v>
                </c:pt>
                <c:pt idx="14">
                  <c:v>107</c:v>
                </c:pt>
                <c:pt idx="15">
                  <c:v>110</c:v>
                </c:pt>
                <c:pt idx="16">
                  <c:v>89</c:v>
                </c:pt>
                <c:pt idx="17">
                  <c:v>103</c:v>
                </c:pt>
                <c:pt idx="18">
                  <c:v>108</c:v>
                </c:pt>
                <c:pt idx="19">
                  <c:v>95</c:v>
                </c:pt>
                <c:pt idx="20">
                  <c:v>100</c:v>
                </c:pt>
                <c:pt idx="21">
                  <c:v>87</c:v>
                </c:pt>
              </c:numCache>
            </c:numRef>
          </c:yVal>
          <c:smooth val="0"/>
          <c:extLst>
            <c:ext xmlns:c16="http://schemas.microsoft.com/office/drawing/2014/chart" uri="{C3380CC4-5D6E-409C-BE32-E72D297353CC}">
              <c16:uniqueId val="{00000000-6648-4441-A4C6-2D915E6DD31A}"/>
            </c:ext>
          </c:extLst>
        </c:ser>
        <c:dLbls>
          <c:showLegendKey val="0"/>
          <c:showVal val="0"/>
          <c:showCatName val="0"/>
          <c:showSerName val="0"/>
          <c:showPercent val="0"/>
          <c:showBubbleSize val="0"/>
        </c:dLbls>
        <c:axId val="75945856"/>
        <c:axId val="75947392"/>
      </c:scatterChart>
      <c:valAx>
        <c:axId val="75945856"/>
        <c:scaling>
          <c:orientation val="minMax"/>
        </c:scaling>
        <c:delete val="0"/>
        <c:axPos val="b"/>
        <c:numFmt formatCode="General" sourceLinked="1"/>
        <c:majorTickMark val="out"/>
        <c:minorTickMark val="none"/>
        <c:tickLblPos val="nextTo"/>
        <c:spPr>
          <a:ln w="3175">
            <a:solidFill>
              <a:srgbClr val="808080"/>
            </a:solidFill>
            <a:prstDash val="solid"/>
          </a:ln>
        </c:spPr>
        <c:txPr>
          <a:bodyPr rot="0" vert="horz"/>
          <a:lstStyle/>
          <a:p>
            <a:pPr>
              <a:defRPr lang="en-US" sz="1000" b="0" i="0" u="none" strike="noStrike" baseline="0">
                <a:solidFill>
                  <a:srgbClr val="000000"/>
                </a:solidFill>
                <a:latin typeface="Calibri"/>
                <a:ea typeface="Calibri"/>
                <a:cs typeface="Calibri"/>
              </a:defRPr>
            </a:pPr>
            <a:endParaRPr lang="en-VN"/>
          </a:p>
        </c:txPr>
        <c:crossAx val="75947392"/>
        <c:crosses val="autoZero"/>
        <c:crossBetween val="midCat"/>
      </c:valAx>
      <c:valAx>
        <c:axId val="75947392"/>
        <c:scaling>
          <c:orientation val="minMax"/>
        </c:scaling>
        <c:delete val="0"/>
        <c:axPos val="l"/>
        <c:majorGridlines>
          <c:spPr>
            <a:ln w="3175">
              <a:solidFill>
                <a:srgbClr val="808080"/>
              </a:solidFill>
              <a:prstDash val="solid"/>
            </a:ln>
          </c:spPr>
        </c:majorGridlines>
        <c:numFmt formatCode="General" sourceLinked="1"/>
        <c:majorTickMark val="out"/>
        <c:minorTickMark val="none"/>
        <c:tickLblPos val="nextTo"/>
        <c:spPr>
          <a:ln w="3175">
            <a:solidFill>
              <a:srgbClr val="808080"/>
            </a:solidFill>
            <a:prstDash val="solid"/>
          </a:ln>
        </c:spPr>
        <c:txPr>
          <a:bodyPr/>
          <a:lstStyle/>
          <a:p>
            <a:pPr>
              <a:defRPr lang="en-US"/>
            </a:pPr>
            <a:endParaRPr lang="en-VN"/>
          </a:p>
        </c:txPr>
        <c:crossAx val="75945856"/>
        <c:crosses val="autoZero"/>
        <c:crossBetween val="midCat"/>
      </c:valAx>
      <c:spPr>
        <a:solidFill>
          <a:srgbClr val="FFFFFF"/>
        </a:solidFill>
        <a:ln w="25400">
          <a:noFill/>
        </a:ln>
      </c:spPr>
    </c:plotArea>
    <c:plotVisOnly val="1"/>
    <c:dispBlanksAs val="gap"/>
    <c:showDLblsOverMax val="0"/>
  </c:chart>
  <c:spPr>
    <a:solidFill>
      <a:srgbClr val="FFFFFF"/>
    </a:solidFill>
    <a:ln w="3175">
      <a:solidFill>
        <a:srgbClr val="808080"/>
      </a:solidFill>
      <a:prstDash val="solid"/>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Sample</c:v>
          </c:tx>
          <c:invertIfNegative val="0"/>
          <c:cat>
            <c:numRef>
              <c:f>Feuil1!$J$41:$J$49</c:f>
              <c:numCache>
                <c:formatCode>0.00</c:formatCode>
                <c:ptCount val="9"/>
                <c:pt idx="0">
                  <c:v>62.454545454545283</c:v>
                </c:pt>
                <c:pt idx="1">
                  <c:v>72.454545454545467</c:v>
                </c:pt>
                <c:pt idx="2">
                  <c:v>82.454545454545467</c:v>
                </c:pt>
                <c:pt idx="3">
                  <c:v>92.454545454545467</c:v>
                </c:pt>
                <c:pt idx="4">
                  <c:v>102.45454545454552</c:v>
                </c:pt>
                <c:pt idx="5">
                  <c:v>112.45454545454552</c:v>
                </c:pt>
                <c:pt idx="6">
                  <c:v>122.45454545454552</c:v>
                </c:pt>
                <c:pt idx="7">
                  <c:v>132.45454545454538</c:v>
                </c:pt>
                <c:pt idx="8">
                  <c:v>142.45454545454538</c:v>
                </c:pt>
              </c:numCache>
            </c:numRef>
          </c:cat>
          <c:val>
            <c:numRef>
              <c:f>Feuil1!$K$41:$K$49</c:f>
              <c:numCache>
                <c:formatCode>General</c:formatCode>
                <c:ptCount val="9"/>
                <c:pt idx="0">
                  <c:v>0</c:v>
                </c:pt>
                <c:pt idx="1">
                  <c:v>1</c:v>
                </c:pt>
                <c:pt idx="2">
                  <c:v>3</c:v>
                </c:pt>
                <c:pt idx="3">
                  <c:v>4</c:v>
                </c:pt>
                <c:pt idx="4">
                  <c:v>12</c:v>
                </c:pt>
                <c:pt idx="5">
                  <c:v>1</c:v>
                </c:pt>
                <c:pt idx="6">
                  <c:v>0</c:v>
                </c:pt>
                <c:pt idx="7">
                  <c:v>1</c:v>
                </c:pt>
                <c:pt idx="8">
                  <c:v>0</c:v>
                </c:pt>
              </c:numCache>
            </c:numRef>
          </c:val>
          <c:extLst>
            <c:ext xmlns:c16="http://schemas.microsoft.com/office/drawing/2014/chart" uri="{C3380CC4-5D6E-409C-BE32-E72D297353CC}">
              <c16:uniqueId val="{00000000-F97C-4FF8-8D0B-D0B1C88D0E53}"/>
            </c:ext>
          </c:extLst>
        </c:ser>
        <c:dLbls>
          <c:showLegendKey val="0"/>
          <c:showVal val="0"/>
          <c:showCatName val="0"/>
          <c:showSerName val="0"/>
          <c:showPercent val="0"/>
          <c:showBubbleSize val="0"/>
        </c:dLbls>
        <c:gapWidth val="150"/>
        <c:axId val="75983104"/>
        <c:axId val="76046336"/>
      </c:barChart>
      <c:lineChart>
        <c:grouping val="standard"/>
        <c:varyColors val="0"/>
        <c:ser>
          <c:idx val="1"/>
          <c:order val="1"/>
          <c:tx>
            <c:v>Distribution of Point Estimate</c:v>
          </c:tx>
          <c:marker>
            <c:symbol val="none"/>
          </c:marker>
          <c:trendline>
            <c:trendlineType val="poly"/>
            <c:order val="4"/>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Feuil1!$L$41:$L$49</c:f>
              <c:numCache>
                <c:formatCode>General</c:formatCode>
                <c:ptCount val="9"/>
                <c:pt idx="0">
                  <c:v>1.8526066207078105E-2</c:v>
                </c:pt>
                <c:pt idx="1">
                  <c:v>0.25780786890055074</c:v>
                </c:pt>
                <c:pt idx="2">
                  <c:v>1.6907957140967922</c:v>
                </c:pt>
                <c:pt idx="3">
                  <c:v>5.2259845315509708</c:v>
                </c:pt>
                <c:pt idx="4">
                  <c:v>7.6124966372789089</c:v>
                </c:pt>
                <c:pt idx="5">
                  <c:v>5.2259845315509708</c:v>
                </c:pt>
                <c:pt idx="6">
                  <c:v>1.6907957140967922</c:v>
                </c:pt>
                <c:pt idx="7">
                  <c:v>0.25780786890055074</c:v>
                </c:pt>
                <c:pt idx="8">
                  <c:v>1.8526066207078223E-2</c:v>
                </c:pt>
              </c:numCache>
            </c:numRef>
          </c:val>
          <c:smooth val="0"/>
          <c:extLst>
            <c:ext xmlns:c16="http://schemas.microsoft.com/office/drawing/2014/chart" uri="{C3380CC4-5D6E-409C-BE32-E72D297353CC}">
              <c16:uniqueId val="{00000002-F97C-4FF8-8D0B-D0B1C88D0E53}"/>
            </c:ext>
          </c:extLst>
        </c:ser>
        <c:ser>
          <c:idx val="2"/>
          <c:order val="2"/>
          <c:tx>
            <c:v>Distribution of Mean</c:v>
          </c:tx>
          <c:trendline>
            <c:trendlineType val="poly"/>
            <c:order val="3"/>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Feuil1!$O$41:$O$46</c:f>
              <c:numCache>
                <c:formatCode>General</c:formatCode>
                <c:ptCount val="6"/>
                <c:pt idx="3">
                  <c:v>9.0957934335569625E-3</c:v>
                </c:pt>
                <c:pt idx="4">
                  <c:v>35.705774199096005</c:v>
                </c:pt>
                <c:pt idx="5">
                  <c:v>9.0957934335569625E-3</c:v>
                </c:pt>
              </c:numCache>
            </c:numRef>
          </c:val>
          <c:smooth val="0"/>
          <c:extLst>
            <c:ext xmlns:c16="http://schemas.microsoft.com/office/drawing/2014/chart" uri="{C3380CC4-5D6E-409C-BE32-E72D297353CC}">
              <c16:uniqueId val="{00000004-F97C-4FF8-8D0B-D0B1C88D0E53}"/>
            </c:ext>
          </c:extLst>
        </c:ser>
        <c:dLbls>
          <c:showLegendKey val="0"/>
          <c:showVal val="0"/>
          <c:showCatName val="0"/>
          <c:showSerName val="0"/>
          <c:showPercent val="0"/>
          <c:showBubbleSize val="0"/>
        </c:dLbls>
        <c:marker val="1"/>
        <c:smooth val="0"/>
        <c:axId val="75983104"/>
        <c:axId val="76046336"/>
      </c:lineChart>
      <c:catAx>
        <c:axId val="75983104"/>
        <c:scaling>
          <c:orientation val="minMax"/>
        </c:scaling>
        <c:delete val="0"/>
        <c:axPos val="b"/>
        <c:numFmt formatCode="0.00" sourceLinked="1"/>
        <c:majorTickMark val="out"/>
        <c:minorTickMark val="none"/>
        <c:tickLblPos val="nextTo"/>
        <c:txPr>
          <a:bodyPr rot="-3600000" vert="horz"/>
          <a:lstStyle/>
          <a:p>
            <a:pPr>
              <a:defRPr lang="en-US"/>
            </a:pPr>
            <a:endParaRPr lang="en-VN"/>
          </a:p>
        </c:txPr>
        <c:crossAx val="76046336"/>
        <c:crosses val="autoZero"/>
        <c:auto val="1"/>
        <c:lblAlgn val="ctr"/>
        <c:lblOffset val="100"/>
        <c:noMultiLvlLbl val="0"/>
      </c:catAx>
      <c:valAx>
        <c:axId val="76046336"/>
        <c:scaling>
          <c:orientation val="minMax"/>
          <c:min val="0"/>
        </c:scaling>
        <c:delete val="0"/>
        <c:axPos val="l"/>
        <c:majorGridlines/>
        <c:numFmt formatCode="General" sourceLinked="1"/>
        <c:majorTickMark val="out"/>
        <c:minorTickMark val="none"/>
        <c:tickLblPos val="nextTo"/>
        <c:txPr>
          <a:bodyPr/>
          <a:lstStyle/>
          <a:p>
            <a:pPr>
              <a:defRPr lang="en-US"/>
            </a:pPr>
            <a:endParaRPr lang="en-VN"/>
          </a:p>
        </c:txPr>
        <c:crossAx val="75983104"/>
        <c:crossesAt val="1"/>
        <c:crossBetween val="between"/>
      </c:valAx>
    </c:plotArea>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4254309001155"/>
          <c:y val="3.6667016334626511E-2"/>
          <c:w val="0.66655560717953921"/>
          <c:h val="0.94581280788177302"/>
        </c:manualLayout>
      </c:layout>
      <c:scatterChart>
        <c:scatterStyle val="lineMarker"/>
        <c:varyColors val="0"/>
        <c:ser>
          <c:idx val="0"/>
          <c:order val="0"/>
          <c:spPr>
            <a:ln w="28575">
              <a:noFill/>
            </a:ln>
          </c:spPr>
          <c:trendline>
            <c:trendlineType val="linear"/>
            <c:dispRSqr val="1"/>
            <c:dispEq val="1"/>
            <c:trendlineLbl>
              <c:layout>
                <c:manualLayout>
                  <c:x val="-0.16581184260016801"/>
                  <c:y val="-5.4085266651364712E-2"/>
                </c:manualLayout>
              </c:layout>
              <c:numFmt formatCode="General" sourceLinked="0"/>
              <c:txPr>
                <a:bodyPr/>
                <a:lstStyle/>
                <a:p>
                  <a:pPr>
                    <a:defRPr lang="fr-CA"/>
                  </a:pPr>
                  <a:endParaRPr lang="en-VN"/>
                </a:p>
              </c:txPr>
            </c:trendlineLbl>
          </c:trendline>
          <c:trendline>
            <c:trendlineType val="poly"/>
            <c:order val="2"/>
            <c:intercept val="0"/>
            <c:dispRSqr val="1"/>
            <c:dispEq val="1"/>
            <c:trendlineLbl>
              <c:layout>
                <c:manualLayout>
                  <c:x val="8.5110547814289644E-2"/>
                  <c:y val="-0.18512022396703201"/>
                </c:manualLayout>
              </c:layout>
              <c:numFmt formatCode="General" sourceLinked="0"/>
              <c:txPr>
                <a:bodyPr/>
                <a:lstStyle/>
                <a:p>
                  <a:pPr>
                    <a:defRPr lang="fr-CA"/>
                  </a:pPr>
                  <a:endParaRPr lang="en-VN"/>
                </a:p>
              </c:txPr>
            </c:trendlineLbl>
          </c:trendline>
          <c:xVal>
            <c:numRef>
              <c:f>'GN MAM'!$E$9:$E$28</c:f>
              <c:numCache>
                <c:formatCode>General</c:formatCode>
                <c:ptCount val="20"/>
                <c:pt idx="0">
                  <c:v>512</c:v>
                </c:pt>
                <c:pt idx="1">
                  <c:v>419</c:v>
                </c:pt>
                <c:pt idx="2">
                  <c:v>357</c:v>
                </c:pt>
                <c:pt idx="3">
                  <c:v>248</c:v>
                </c:pt>
                <c:pt idx="4">
                  <c:v>92</c:v>
                </c:pt>
                <c:pt idx="5">
                  <c:v>54</c:v>
                </c:pt>
                <c:pt idx="6">
                  <c:v>87</c:v>
                </c:pt>
                <c:pt idx="7">
                  <c:v>214</c:v>
                </c:pt>
                <c:pt idx="8">
                  <c:v>236</c:v>
                </c:pt>
                <c:pt idx="9">
                  <c:v>432</c:v>
                </c:pt>
                <c:pt idx="10">
                  <c:v>476</c:v>
                </c:pt>
                <c:pt idx="11">
                  <c:v>445</c:v>
                </c:pt>
                <c:pt idx="12">
                  <c:v>367</c:v>
                </c:pt>
                <c:pt idx="13">
                  <c:v>219</c:v>
                </c:pt>
                <c:pt idx="14">
                  <c:v>189</c:v>
                </c:pt>
                <c:pt idx="15">
                  <c:v>65</c:v>
                </c:pt>
                <c:pt idx="16">
                  <c:v>119</c:v>
                </c:pt>
                <c:pt idx="17">
                  <c:v>223</c:v>
                </c:pt>
                <c:pt idx="18">
                  <c:v>316</c:v>
                </c:pt>
                <c:pt idx="19">
                  <c:v>500</c:v>
                </c:pt>
              </c:numCache>
            </c:numRef>
          </c:xVal>
          <c:yVal>
            <c:numRef>
              <c:f>'GN MAM'!$D$9:$D$28</c:f>
              <c:numCache>
                <c:formatCode>#,##0</c:formatCode>
                <c:ptCount val="20"/>
                <c:pt idx="0">
                  <c:v>137830</c:v>
                </c:pt>
                <c:pt idx="1">
                  <c:v>101620</c:v>
                </c:pt>
                <c:pt idx="2">
                  <c:v>82446</c:v>
                </c:pt>
                <c:pt idx="3">
                  <c:v>66371</c:v>
                </c:pt>
                <c:pt idx="4">
                  <c:v>18757</c:v>
                </c:pt>
                <c:pt idx="5">
                  <c:v>0</c:v>
                </c:pt>
                <c:pt idx="6">
                  <c:v>16087</c:v>
                </c:pt>
                <c:pt idx="7">
                  <c:v>63205</c:v>
                </c:pt>
                <c:pt idx="8">
                  <c:v>70131</c:v>
                </c:pt>
                <c:pt idx="9">
                  <c:v>100271</c:v>
                </c:pt>
                <c:pt idx="10">
                  <c:v>107476</c:v>
                </c:pt>
                <c:pt idx="11">
                  <c:v>136181</c:v>
                </c:pt>
                <c:pt idx="12">
                  <c:v>78767</c:v>
                </c:pt>
                <c:pt idx="13">
                  <c:v>48059</c:v>
                </c:pt>
                <c:pt idx="14">
                  <c:v>42488</c:v>
                </c:pt>
                <c:pt idx="15">
                  <c:v>5770</c:v>
                </c:pt>
                <c:pt idx="16">
                  <c:v>11447</c:v>
                </c:pt>
                <c:pt idx="17">
                  <c:v>40457</c:v>
                </c:pt>
                <c:pt idx="18">
                  <c:v>100890</c:v>
                </c:pt>
                <c:pt idx="19">
                  <c:v>135079</c:v>
                </c:pt>
              </c:numCache>
            </c:numRef>
          </c:yVal>
          <c:smooth val="0"/>
          <c:extLst>
            <c:ext xmlns:c16="http://schemas.microsoft.com/office/drawing/2014/chart" uri="{C3380CC4-5D6E-409C-BE32-E72D297353CC}">
              <c16:uniqueId val="{00000002-1305-40EE-88EF-26BF4F7F57EF}"/>
            </c:ext>
          </c:extLst>
        </c:ser>
        <c:ser>
          <c:idx val="1"/>
          <c:order val="1"/>
          <c:tx>
            <c:v>limite supérieure</c:v>
          </c:tx>
          <c:spPr>
            <a:ln w="28575">
              <a:noFill/>
            </a:ln>
          </c:spPr>
          <c:marker>
            <c:symbol val="none"/>
          </c:marker>
          <c:trendline>
            <c:spPr>
              <a:ln>
                <a:solidFill>
                  <a:srgbClr val="FF0000"/>
                </a:solidFill>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MAM'!$K$9:$K$20</c:f>
              <c:numCache>
                <c:formatCode>General</c:formatCode>
                <c:ptCount val="12"/>
                <c:pt idx="0">
                  <c:v>152635.27820263884</c:v>
                </c:pt>
                <c:pt idx="1">
                  <c:v>126992.66736405824</c:v>
                </c:pt>
                <c:pt idx="2">
                  <c:v>109897.59347167111</c:v>
                </c:pt>
                <c:pt idx="3">
                  <c:v>79843.350660861877</c:v>
                </c:pt>
                <c:pt idx="4">
                  <c:v>36829.938931629898</c:v>
                </c:pt>
                <c:pt idx="5">
                  <c:v>26352.312997586203</c:v>
                </c:pt>
                <c:pt idx="6">
                  <c:v>35451.303940308368</c:v>
                </c:pt>
                <c:pt idx="7">
                  <c:v>70468.632719875357</c:v>
                </c:pt>
                <c:pt idx="8">
                  <c:v>76534.626681690032</c:v>
                </c:pt>
                <c:pt idx="9">
                  <c:v>130577.1183414941</c:v>
                </c:pt>
                <c:pt idx="10">
                  <c:v>142709.10626512361</c:v>
                </c:pt>
                <c:pt idx="11">
                  <c:v>134161.56931893009</c:v>
                </c:pt>
              </c:numCache>
            </c:numRef>
          </c:yVal>
          <c:smooth val="1"/>
          <c:extLst>
            <c:ext xmlns:c16="http://schemas.microsoft.com/office/drawing/2014/chart" uri="{C3380CC4-5D6E-409C-BE32-E72D297353CC}">
              <c16:uniqueId val="{00000004-1305-40EE-88EF-26BF4F7F57EF}"/>
            </c:ext>
          </c:extLst>
        </c:ser>
        <c:ser>
          <c:idx val="2"/>
          <c:order val="2"/>
          <c:tx>
            <c:v>limite inférieure</c:v>
          </c:tx>
          <c:spPr>
            <a:ln w="28575">
              <a:noFill/>
            </a:ln>
          </c:spPr>
          <c:marker>
            <c:symbol val="none"/>
          </c:marker>
          <c:trendline>
            <c:spPr>
              <a:ln>
                <a:solidFill>
                  <a:srgbClr val="3366FF"/>
                </a:solidFill>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MAM'!$L$9:$L$20</c:f>
              <c:numCache>
                <c:formatCode>General</c:formatCode>
                <c:ptCount val="12"/>
                <c:pt idx="0">
                  <c:v>110601.7528275909</c:v>
                </c:pt>
                <c:pt idx="1">
                  <c:v>84959.141989010372</c:v>
                </c:pt>
                <c:pt idx="2">
                  <c:v>67864.068096623392</c:v>
                </c:pt>
                <c:pt idx="3">
                  <c:v>37809.825285813924</c:v>
                </c:pt>
                <c:pt idx="4">
                  <c:v>-5203.5864434178102</c:v>
                </c:pt>
                <c:pt idx="5">
                  <c:v>-15681.21237746145</c:v>
                </c:pt>
                <c:pt idx="6">
                  <c:v>-6582.2214347393437</c:v>
                </c:pt>
                <c:pt idx="7">
                  <c:v>28435.107344827586</c:v>
                </c:pt>
                <c:pt idx="8">
                  <c:v>34501.101306642326</c:v>
                </c:pt>
                <c:pt idx="9">
                  <c:v>88543.592966446391</c:v>
                </c:pt>
                <c:pt idx="10">
                  <c:v>100675.58089007599</c:v>
                </c:pt>
                <c:pt idx="11">
                  <c:v>92128.043943882338</c:v>
                </c:pt>
              </c:numCache>
            </c:numRef>
          </c:yVal>
          <c:smooth val="0"/>
          <c:extLst>
            <c:ext xmlns:c16="http://schemas.microsoft.com/office/drawing/2014/chart" uri="{C3380CC4-5D6E-409C-BE32-E72D297353CC}">
              <c16:uniqueId val="{00000006-1305-40EE-88EF-26BF4F7F57EF}"/>
            </c:ext>
          </c:extLst>
        </c:ser>
        <c:ser>
          <c:idx val="3"/>
          <c:order val="3"/>
          <c:tx>
            <c:v>outlierinf</c:v>
          </c:tx>
          <c:spPr>
            <a:ln w="28575">
              <a:noFill/>
            </a:ln>
          </c:spPr>
          <c:marker>
            <c:symbol val="none"/>
          </c:marker>
          <c:trendline>
            <c:spPr>
              <a:ln>
                <a:solidFill>
                  <a:schemeClr val="accent3">
                    <a:lumMod val="50000"/>
                  </a:schemeClr>
                </a:solidFill>
                <a:prstDash val="sysDash"/>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MAM'!$N$9:$N$20</c:f>
              <c:numCache>
                <c:formatCode>General</c:formatCode>
                <c:ptCount val="12"/>
                <c:pt idx="0">
                  <c:v>108034.48417768239</c:v>
                </c:pt>
                <c:pt idx="1">
                  <c:v>82391.873339101934</c:v>
                </c:pt>
                <c:pt idx="2">
                  <c:v>65296.799446714671</c:v>
                </c:pt>
                <c:pt idx="3">
                  <c:v>35242.556635905603</c:v>
                </c:pt>
                <c:pt idx="4">
                  <c:v>-7770.8550933262804</c:v>
                </c:pt>
                <c:pt idx="5">
                  <c:v>-18248.48102736993</c:v>
                </c:pt>
                <c:pt idx="6">
                  <c:v>-9149.4900846477613</c:v>
                </c:pt>
                <c:pt idx="7">
                  <c:v>25867.838694919119</c:v>
                </c:pt>
                <c:pt idx="8">
                  <c:v>31933.832656733852</c:v>
                </c:pt>
                <c:pt idx="9">
                  <c:v>85976.324316538157</c:v>
                </c:pt>
                <c:pt idx="10">
                  <c:v>98108.312240167099</c:v>
                </c:pt>
                <c:pt idx="11">
                  <c:v>89560.775293973915</c:v>
                </c:pt>
              </c:numCache>
            </c:numRef>
          </c:yVal>
          <c:smooth val="0"/>
          <c:extLst>
            <c:ext xmlns:c16="http://schemas.microsoft.com/office/drawing/2014/chart" uri="{C3380CC4-5D6E-409C-BE32-E72D297353CC}">
              <c16:uniqueId val="{00000008-1305-40EE-88EF-26BF4F7F57EF}"/>
            </c:ext>
          </c:extLst>
        </c:ser>
        <c:ser>
          <c:idx val="4"/>
          <c:order val="4"/>
          <c:tx>
            <c:v>outliersup</c:v>
          </c:tx>
          <c:spPr>
            <a:ln w="28575">
              <a:noFill/>
            </a:ln>
          </c:spPr>
          <c:marker>
            <c:symbol val="none"/>
          </c:marker>
          <c:trendline>
            <c:spPr>
              <a:ln>
                <a:solidFill>
                  <a:schemeClr val="accent6"/>
                </a:solidFill>
                <a:prstDash val="sysDash"/>
              </a:ln>
            </c:spPr>
            <c:trendlineType val="linear"/>
            <c:dispRSqr val="0"/>
            <c:dispEq val="0"/>
          </c:trendline>
          <c:xVal>
            <c:numRef>
              <c:f>'GN MAM'!$E$9:$E$20</c:f>
              <c:numCache>
                <c:formatCode>General</c:formatCode>
                <c:ptCount val="12"/>
                <c:pt idx="0">
                  <c:v>512</c:v>
                </c:pt>
                <c:pt idx="1">
                  <c:v>419</c:v>
                </c:pt>
                <c:pt idx="2">
                  <c:v>357</c:v>
                </c:pt>
                <c:pt idx="3">
                  <c:v>248</c:v>
                </c:pt>
                <c:pt idx="4">
                  <c:v>92</c:v>
                </c:pt>
                <c:pt idx="5">
                  <c:v>54</c:v>
                </c:pt>
                <c:pt idx="6">
                  <c:v>87</c:v>
                </c:pt>
                <c:pt idx="7">
                  <c:v>214</c:v>
                </c:pt>
                <c:pt idx="8">
                  <c:v>236</c:v>
                </c:pt>
                <c:pt idx="9">
                  <c:v>432</c:v>
                </c:pt>
                <c:pt idx="10">
                  <c:v>476</c:v>
                </c:pt>
                <c:pt idx="11">
                  <c:v>445</c:v>
                </c:pt>
              </c:numCache>
            </c:numRef>
          </c:xVal>
          <c:yVal>
            <c:numRef>
              <c:f>'GN MAM'!$M$9:$M$20</c:f>
              <c:numCache>
                <c:formatCode>General</c:formatCode>
                <c:ptCount val="12"/>
                <c:pt idx="0">
                  <c:v>155202.54685254709</c:v>
                </c:pt>
                <c:pt idx="1">
                  <c:v>129559.93601396636</c:v>
                </c:pt>
                <c:pt idx="2">
                  <c:v>112464.86212157944</c:v>
                </c:pt>
                <c:pt idx="3">
                  <c:v>82410.619310770227</c:v>
                </c:pt>
                <c:pt idx="4">
                  <c:v>39397.207581538292</c:v>
                </c:pt>
                <c:pt idx="5">
                  <c:v>28919.581647494717</c:v>
                </c:pt>
                <c:pt idx="6">
                  <c:v>38018.572590216849</c:v>
                </c:pt>
                <c:pt idx="7">
                  <c:v>73035.901369783765</c:v>
                </c:pt>
                <c:pt idx="8">
                  <c:v>79101.895331598513</c:v>
                </c:pt>
                <c:pt idx="9">
                  <c:v>133144.3869914026</c:v>
                </c:pt>
                <c:pt idx="10">
                  <c:v>145276.37491503209</c:v>
                </c:pt>
                <c:pt idx="11">
                  <c:v>136728.83796883881</c:v>
                </c:pt>
              </c:numCache>
            </c:numRef>
          </c:yVal>
          <c:smooth val="0"/>
          <c:extLst>
            <c:ext xmlns:c16="http://schemas.microsoft.com/office/drawing/2014/chart" uri="{C3380CC4-5D6E-409C-BE32-E72D297353CC}">
              <c16:uniqueId val="{0000000A-1305-40EE-88EF-26BF4F7F57EF}"/>
            </c:ext>
          </c:extLst>
        </c:ser>
        <c:dLbls>
          <c:showLegendKey val="0"/>
          <c:showVal val="0"/>
          <c:showCatName val="0"/>
          <c:showSerName val="0"/>
          <c:showPercent val="0"/>
          <c:showBubbleSize val="0"/>
        </c:dLbls>
        <c:axId val="76375936"/>
        <c:axId val="76377472"/>
      </c:scatterChart>
      <c:valAx>
        <c:axId val="76375936"/>
        <c:scaling>
          <c:orientation val="minMax"/>
        </c:scaling>
        <c:delete val="0"/>
        <c:axPos val="b"/>
        <c:numFmt formatCode="General" sourceLinked="1"/>
        <c:majorTickMark val="out"/>
        <c:minorTickMark val="none"/>
        <c:tickLblPos val="nextTo"/>
        <c:txPr>
          <a:bodyPr/>
          <a:lstStyle/>
          <a:p>
            <a:pPr>
              <a:defRPr lang="fr-CA"/>
            </a:pPr>
            <a:endParaRPr lang="en-VN"/>
          </a:p>
        </c:txPr>
        <c:crossAx val="76377472"/>
        <c:crosses val="autoZero"/>
        <c:crossBetween val="midCat"/>
      </c:valAx>
      <c:valAx>
        <c:axId val="76377472"/>
        <c:scaling>
          <c:orientation val="minMax"/>
        </c:scaling>
        <c:delete val="0"/>
        <c:axPos val="l"/>
        <c:majorGridlines/>
        <c:numFmt formatCode="#,##0" sourceLinked="1"/>
        <c:majorTickMark val="out"/>
        <c:minorTickMark val="none"/>
        <c:tickLblPos val="nextTo"/>
        <c:txPr>
          <a:bodyPr/>
          <a:lstStyle/>
          <a:p>
            <a:pPr>
              <a:defRPr lang="fr-CA"/>
            </a:pPr>
            <a:endParaRPr lang="en-VN"/>
          </a:p>
        </c:txPr>
        <c:crossAx val="76375936"/>
        <c:crosses val="autoZero"/>
        <c:crossBetween val="midCat"/>
      </c:valAx>
    </c:plotArea>
    <c:plotVisOnly val="1"/>
    <c:dispBlanksAs val="gap"/>
    <c:showDLblsOverMax val="0"/>
  </c:chart>
  <c:txPr>
    <a:bodyPr/>
    <a:lstStyle/>
    <a:p>
      <a:pPr>
        <a:defRPr sz="500"/>
      </a:pPr>
      <a:endParaRPr lang="en-V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v>Sample</c:v>
          </c:tx>
          <c:invertIfNegative val="0"/>
          <c:cat>
            <c:numRef>
              <c:f>Feuil1!$J$41:$J$49</c:f>
              <c:numCache>
                <c:formatCode>0.00</c:formatCode>
                <c:ptCount val="9"/>
                <c:pt idx="0">
                  <c:v>62.454545454545247</c:v>
                </c:pt>
                <c:pt idx="1">
                  <c:v>72.454545454545467</c:v>
                </c:pt>
                <c:pt idx="2">
                  <c:v>82.454545454545467</c:v>
                </c:pt>
                <c:pt idx="3">
                  <c:v>92.454545454545467</c:v>
                </c:pt>
                <c:pt idx="4">
                  <c:v>102.45454545454552</c:v>
                </c:pt>
                <c:pt idx="5">
                  <c:v>112.45454545454552</c:v>
                </c:pt>
                <c:pt idx="6">
                  <c:v>122.45454545454552</c:v>
                </c:pt>
                <c:pt idx="7">
                  <c:v>132.45454545454538</c:v>
                </c:pt>
                <c:pt idx="8">
                  <c:v>142.45454545454538</c:v>
                </c:pt>
              </c:numCache>
            </c:numRef>
          </c:cat>
          <c:val>
            <c:numRef>
              <c:f>Feuil1!$K$41:$K$49</c:f>
              <c:numCache>
                <c:formatCode>General</c:formatCode>
                <c:ptCount val="9"/>
                <c:pt idx="0">
                  <c:v>0</c:v>
                </c:pt>
                <c:pt idx="1">
                  <c:v>1</c:v>
                </c:pt>
                <c:pt idx="2">
                  <c:v>3</c:v>
                </c:pt>
                <c:pt idx="3">
                  <c:v>4</c:v>
                </c:pt>
                <c:pt idx="4">
                  <c:v>12</c:v>
                </c:pt>
                <c:pt idx="5">
                  <c:v>1</c:v>
                </c:pt>
                <c:pt idx="6">
                  <c:v>0</c:v>
                </c:pt>
                <c:pt idx="7">
                  <c:v>1</c:v>
                </c:pt>
                <c:pt idx="8">
                  <c:v>0</c:v>
                </c:pt>
              </c:numCache>
            </c:numRef>
          </c:val>
          <c:extLst>
            <c:ext xmlns:c16="http://schemas.microsoft.com/office/drawing/2014/chart" uri="{C3380CC4-5D6E-409C-BE32-E72D297353CC}">
              <c16:uniqueId val="{00000000-61D9-4F0C-AA32-60A9843E562A}"/>
            </c:ext>
          </c:extLst>
        </c:ser>
        <c:dLbls>
          <c:showLegendKey val="0"/>
          <c:showVal val="0"/>
          <c:showCatName val="0"/>
          <c:showSerName val="0"/>
          <c:showPercent val="0"/>
          <c:showBubbleSize val="0"/>
        </c:dLbls>
        <c:gapWidth val="150"/>
        <c:axId val="76372992"/>
        <c:axId val="76415744"/>
      </c:barChart>
      <c:lineChart>
        <c:grouping val="standard"/>
        <c:varyColors val="0"/>
        <c:ser>
          <c:idx val="1"/>
          <c:order val="1"/>
          <c:tx>
            <c:v>Distribution of Point Estimate</c:v>
          </c:tx>
          <c:marker>
            <c:symbol val="none"/>
          </c:marker>
          <c:trendline>
            <c:trendlineType val="poly"/>
            <c:order val="4"/>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Feuil1!$L$41:$L$49</c:f>
              <c:numCache>
                <c:formatCode>General</c:formatCode>
                <c:ptCount val="9"/>
                <c:pt idx="0">
                  <c:v>1.8526066207078105E-2</c:v>
                </c:pt>
                <c:pt idx="1">
                  <c:v>0.25780786890055074</c:v>
                </c:pt>
                <c:pt idx="2">
                  <c:v>1.6907957140967922</c:v>
                </c:pt>
                <c:pt idx="3">
                  <c:v>5.2259845315509672</c:v>
                </c:pt>
                <c:pt idx="4">
                  <c:v>7.6124966372789054</c:v>
                </c:pt>
                <c:pt idx="5">
                  <c:v>5.2259845315509672</c:v>
                </c:pt>
                <c:pt idx="6">
                  <c:v>1.6907957140967922</c:v>
                </c:pt>
                <c:pt idx="7">
                  <c:v>0.25780786890055074</c:v>
                </c:pt>
                <c:pt idx="8">
                  <c:v>1.8526066207078223E-2</c:v>
                </c:pt>
              </c:numCache>
            </c:numRef>
          </c:val>
          <c:smooth val="0"/>
          <c:extLst>
            <c:ext xmlns:c16="http://schemas.microsoft.com/office/drawing/2014/chart" uri="{C3380CC4-5D6E-409C-BE32-E72D297353CC}">
              <c16:uniqueId val="{00000002-61D9-4F0C-AA32-60A9843E562A}"/>
            </c:ext>
          </c:extLst>
        </c:ser>
        <c:ser>
          <c:idx val="2"/>
          <c:order val="2"/>
          <c:tx>
            <c:v>Distribution of Mean</c:v>
          </c:tx>
          <c:trendline>
            <c:trendlineType val="poly"/>
            <c:order val="3"/>
            <c:dispRSqr val="0"/>
            <c:dispEq val="0"/>
          </c:trendline>
          <c:cat>
            <c:numRef>
              <c:f>Feuil1!$N$41:$N$46</c:f>
              <c:numCache>
                <c:formatCode>General</c:formatCode>
                <c:ptCount val="6"/>
                <c:pt idx="3" formatCode="0.00">
                  <c:v>92.454545454545467</c:v>
                </c:pt>
                <c:pt idx="4" formatCode="0.00">
                  <c:v>102.45454545454552</c:v>
                </c:pt>
                <c:pt idx="5" formatCode="0.00">
                  <c:v>112.45454545454552</c:v>
                </c:pt>
              </c:numCache>
            </c:numRef>
          </c:cat>
          <c:val>
            <c:numRef>
              <c:f>Feuil1!$O$41:$O$46</c:f>
              <c:numCache>
                <c:formatCode>General</c:formatCode>
                <c:ptCount val="6"/>
                <c:pt idx="3">
                  <c:v>9.0957934335569625E-3</c:v>
                </c:pt>
                <c:pt idx="4">
                  <c:v>35.705774199096005</c:v>
                </c:pt>
                <c:pt idx="5">
                  <c:v>9.0957934335569625E-3</c:v>
                </c:pt>
              </c:numCache>
            </c:numRef>
          </c:val>
          <c:smooth val="0"/>
          <c:extLst>
            <c:ext xmlns:c16="http://schemas.microsoft.com/office/drawing/2014/chart" uri="{C3380CC4-5D6E-409C-BE32-E72D297353CC}">
              <c16:uniqueId val="{00000004-61D9-4F0C-AA32-60A9843E562A}"/>
            </c:ext>
          </c:extLst>
        </c:ser>
        <c:dLbls>
          <c:showLegendKey val="0"/>
          <c:showVal val="0"/>
          <c:showCatName val="0"/>
          <c:showSerName val="0"/>
          <c:showPercent val="0"/>
          <c:showBubbleSize val="0"/>
        </c:dLbls>
        <c:marker val="1"/>
        <c:smooth val="0"/>
        <c:axId val="76372992"/>
        <c:axId val="76415744"/>
      </c:lineChart>
      <c:catAx>
        <c:axId val="76372992"/>
        <c:scaling>
          <c:orientation val="minMax"/>
        </c:scaling>
        <c:delete val="0"/>
        <c:axPos val="b"/>
        <c:numFmt formatCode="0.00" sourceLinked="1"/>
        <c:majorTickMark val="out"/>
        <c:minorTickMark val="none"/>
        <c:tickLblPos val="nextTo"/>
        <c:txPr>
          <a:bodyPr rot="-3600000" vert="horz"/>
          <a:lstStyle/>
          <a:p>
            <a:pPr>
              <a:defRPr lang="fr-CA"/>
            </a:pPr>
            <a:endParaRPr lang="en-VN"/>
          </a:p>
        </c:txPr>
        <c:crossAx val="76415744"/>
        <c:crosses val="autoZero"/>
        <c:auto val="1"/>
        <c:lblAlgn val="ctr"/>
        <c:lblOffset val="100"/>
        <c:noMultiLvlLbl val="0"/>
      </c:catAx>
      <c:valAx>
        <c:axId val="76415744"/>
        <c:scaling>
          <c:orientation val="minMax"/>
          <c:min val="0"/>
        </c:scaling>
        <c:delete val="0"/>
        <c:axPos val="l"/>
        <c:majorGridlines/>
        <c:numFmt formatCode="General" sourceLinked="1"/>
        <c:majorTickMark val="out"/>
        <c:minorTickMark val="none"/>
        <c:tickLblPos val="nextTo"/>
        <c:txPr>
          <a:bodyPr/>
          <a:lstStyle/>
          <a:p>
            <a:pPr>
              <a:defRPr lang="fr-CA"/>
            </a:pPr>
            <a:endParaRPr lang="en-VN"/>
          </a:p>
        </c:txPr>
        <c:crossAx val="76372992"/>
        <c:crossesAt val="1"/>
        <c:crossBetween val="between"/>
      </c:valAx>
    </c:plotArea>
    <c:plotVisOnly val="1"/>
    <c:dispBlanksAs val="gap"/>
    <c:showDLblsOverMax val="0"/>
  </c:chart>
  <c:txPr>
    <a:bodyPr/>
    <a:lstStyle/>
    <a:p>
      <a:pPr>
        <a:defRPr sz="400"/>
      </a:pPr>
      <a:endParaRPr lang="en-VN"/>
    </a:p>
  </c:txPr>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0.45246</cdr:x>
      <cdr:y>0.81722</cdr:y>
    </cdr:from>
    <cdr:to>
      <cdr:x>0.65103</cdr:x>
      <cdr:y>0.99078</cdr:y>
    </cdr:to>
    <cdr:sp macro="" textlink="">
      <cdr:nvSpPr>
        <cdr:cNvPr id="2" name="TextBox 6">
          <a:extLst xmlns:a="http://schemas.openxmlformats.org/drawingml/2006/main">
            <a:ext uri="{FF2B5EF4-FFF2-40B4-BE49-F238E27FC236}">
              <a16:creationId xmlns:a16="http://schemas.microsoft.com/office/drawing/2014/main" id="{F07F0D3C-E248-0FDB-D547-C1C3D166128F}"/>
            </a:ext>
          </a:extLst>
        </cdr:cNvPr>
        <cdr:cNvSpPr txBox="1"/>
      </cdr:nvSpPr>
      <cdr:spPr>
        <a:xfrm xmlns:a="http://schemas.openxmlformats.org/drawingml/2006/main">
          <a:off x="3021039" y="3043274"/>
          <a:ext cx="1325881" cy="646331"/>
        </a:xfrm>
        <a:prstGeom xmlns:a="http://schemas.openxmlformats.org/drawingml/2006/main" prst="rect">
          <a:avLst/>
        </a:prstGeom>
        <a:solidFill xmlns:a="http://schemas.openxmlformats.org/drawingml/2006/main">
          <a:schemeClr val="bg1"/>
        </a:solidFill>
      </cdr:spPr>
      <cdr:txBody>
        <a:bodyPr xmlns:a="http://schemas.openxmlformats.org/drawingml/2006/main" wrap="square">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xmlns:a="http://schemas.openxmlformats.org/drawingml/2006/main">
          <a:pPr algn="ctr"/>
          <a:r>
            <a:rPr lang="en-US" sz="1800" dirty="0"/>
            <a:t>After 2 year</a:t>
          </a:r>
          <a:endParaRPr lang="en-VN" sz="1800" dirty="0"/>
        </a:p>
      </cdr:txBody>
    </cdr:sp>
  </cdr:relSizeAnchor>
  <cdr:relSizeAnchor xmlns:cdr="http://schemas.openxmlformats.org/drawingml/2006/chartDrawing">
    <cdr:from>
      <cdr:x>0.69858</cdr:x>
      <cdr:y>0.67088</cdr:y>
    </cdr:from>
    <cdr:to>
      <cdr:x>1</cdr:x>
      <cdr:y>0.75353</cdr:y>
    </cdr:to>
    <cdr:sp macro="" textlink="">
      <cdr:nvSpPr>
        <cdr:cNvPr id="3" name="TextBox 9">
          <a:extLst xmlns:a="http://schemas.openxmlformats.org/drawingml/2006/main">
            <a:ext uri="{FF2B5EF4-FFF2-40B4-BE49-F238E27FC236}">
              <a16:creationId xmlns:a16="http://schemas.microsoft.com/office/drawing/2014/main" id="{3C8E61B6-08B0-5BBE-BEA6-CC9903DE78E6}"/>
            </a:ext>
          </a:extLst>
        </cdr:cNvPr>
        <cdr:cNvSpPr txBox="1"/>
      </cdr:nvSpPr>
      <cdr:spPr>
        <a:xfrm xmlns:a="http://schemas.openxmlformats.org/drawingml/2006/main">
          <a:off x="4664348" y="2498325"/>
          <a:ext cx="2012593" cy="307777"/>
        </a:xfrm>
        <a:prstGeom xmlns:a="http://schemas.openxmlformats.org/drawingml/2006/main" prst="rect">
          <a:avLst/>
        </a:prstGeom>
        <a:solidFill xmlns:a="http://schemas.openxmlformats.org/drawingml/2006/main">
          <a:schemeClr val="bg1"/>
        </a:solidFill>
      </cdr:spPr>
      <cdr:txBody>
        <a:bodyPr xmlns:a="http://schemas.openxmlformats.org/drawingml/2006/main" wrap="square">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xmlns:a="http://schemas.openxmlformats.org/drawingml/2006/main">
          <a:pPr algn="ctr"/>
          <a:r>
            <a:rPr lang="en-US" sz="1400" dirty="0"/>
            <a:t>Energy consumption</a:t>
          </a:r>
          <a:endParaRPr lang="en-VN"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 name="Google Shape;5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1914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2E77BBFF-8A1C-D086-9B55-3A4365681F75}"/>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AE1064D4-727D-9BFB-5481-00AFADEA11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4D15C21C-0A6F-24D0-814E-8421113E969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3456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7920E3F2-A062-0DEC-77CE-9FEA20F0C1B1}"/>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061ADB4C-622F-C86E-3E58-27551E9A30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C891D33C-299E-B5FD-1A66-930A978792F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5165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8819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4318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040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7"/>
        <p:cNvGrpSpPr/>
        <p:nvPr/>
      </p:nvGrpSpPr>
      <p:grpSpPr>
        <a:xfrm>
          <a:off x="0" y="0"/>
          <a:ext cx="0" cy="0"/>
          <a:chOff x="0" y="0"/>
          <a:chExt cx="0" cy="0"/>
        </a:xfrm>
      </p:grpSpPr>
      <p:sp>
        <p:nvSpPr>
          <p:cNvPr id="1578" name="Google Shape;1578;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9" name="Google Shape;1579;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8"/>
        <p:cNvGrpSpPr/>
        <p:nvPr/>
      </p:nvGrpSpPr>
      <p:grpSpPr>
        <a:xfrm>
          <a:off x="0" y="0"/>
          <a:ext cx="0" cy="0"/>
          <a:chOff x="0" y="0"/>
          <a:chExt cx="0" cy="0"/>
        </a:xfrm>
      </p:grpSpPr>
      <p:sp>
        <p:nvSpPr>
          <p:cNvPr id="1609" name="Google Shape;1609;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0" name="Google Shape;1610;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8"/>
        <p:cNvGrpSpPr/>
        <p:nvPr/>
      </p:nvGrpSpPr>
      <p:grpSpPr>
        <a:xfrm>
          <a:off x="0" y="0"/>
          <a:ext cx="0" cy="0"/>
          <a:chOff x="0" y="0"/>
          <a:chExt cx="0" cy="0"/>
        </a:xfrm>
      </p:grpSpPr>
      <p:sp>
        <p:nvSpPr>
          <p:cNvPr id="1619" name="Google Shape;1619;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0" name="Google Shape;1620;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8"/>
        <p:cNvGrpSpPr/>
        <p:nvPr/>
      </p:nvGrpSpPr>
      <p:grpSpPr>
        <a:xfrm>
          <a:off x="0" y="0"/>
          <a:ext cx="0" cy="0"/>
          <a:chOff x="0" y="0"/>
          <a:chExt cx="0" cy="0"/>
        </a:xfrm>
      </p:grpSpPr>
      <p:sp>
        <p:nvSpPr>
          <p:cNvPr id="1629" name="Google Shape;1629;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0" name="Google Shape;1630;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0" name="Google Shape;164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1" name="Google Shape;164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1779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8" name="Google Shape;858;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1" name="Google Shape;87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6"/>
        <p:cNvGrpSpPr/>
        <p:nvPr/>
      </p:nvGrpSpPr>
      <p:grpSpPr>
        <a:xfrm>
          <a:off x="0" y="0"/>
          <a:ext cx="0" cy="0"/>
          <a:chOff x="0" y="0"/>
          <a:chExt cx="0" cy="0"/>
        </a:xfrm>
      </p:grpSpPr>
      <p:sp>
        <p:nvSpPr>
          <p:cNvPr id="887" name="Google Shape;88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8" name="Google Shape;88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0" name="Google Shape;90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1" name="Google Shape;92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6" name="Google Shape;1066;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5" name="Google Shape;108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3" name="Google Shape;1103;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955097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2" name="Google Shape;1112;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0"/>
        <p:cNvGrpSpPr/>
        <p:nvPr/>
      </p:nvGrpSpPr>
      <p:grpSpPr>
        <a:xfrm>
          <a:off x="0" y="0"/>
          <a:ext cx="0" cy="0"/>
          <a:chOff x="0" y="0"/>
          <a:chExt cx="0" cy="0"/>
        </a:xfrm>
      </p:grpSpPr>
      <p:sp>
        <p:nvSpPr>
          <p:cNvPr id="1121" name="Google Shape;112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2" name="Google Shape;1122;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2" name="Google Shape;1132;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2" name="Google Shape;1142;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2" name="Google Shape;1152;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Google Shape;116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2" name="Google Shape;11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2" name="Google Shape;1172;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5" name="Google Shape;1195;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2"/>
        <p:cNvGrpSpPr/>
        <p:nvPr/>
      </p:nvGrpSpPr>
      <p:grpSpPr>
        <a:xfrm>
          <a:off x="0" y="0"/>
          <a:ext cx="0" cy="0"/>
          <a:chOff x="0" y="0"/>
          <a:chExt cx="0" cy="0"/>
        </a:xfrm>
      </p:grpSpPr>
      <p:sp>
        <p:nvSpPr>
          <p:cNvPr id="1203" name="Google Shape;1203;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4" name="Google Shape;1204;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4" name="Google Shape;1214;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603279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4" name="Google Shape;1224;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5" name="Google Shape;138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6" name="Google Shape;1386;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4"/>
        <p:cNvGrpSpPr/>
        <p:nvPr/>
      </p:nvGrpSpPr>
      <p:grpSpPr>
        <a:xfrm>
          <a:off x="0" y="0"/>
          <a:ext cx="0" cy="0"/>
          <a:chOff x="0" y="0"/>
          <a:chExt cx="0" cy="0"/>
        </a:xfrm>
      </p:grpSpPr>
      <p:sp>
        <p:nvSpPr>
          <p:cNvPr id="1395" name="Google Shape;1395;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6" name="Google Shape;139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6" name="Google Shape;1416;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6" name="Google Shape;1426;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3C36134E-79CF-D960-A672-70B4C676C6C3}"/>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1CCE8974-9241-5416-D344-79320AFA49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BE78276A-4163-4498-80D5-D06BEBD12F8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3957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d135bea600_0_1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72746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a:latin typeface="Arial" charset="0"/>
              </a:rPr>
              <a:t>© EVO Oct 2010</a:t>
            </a:r>
          </a:p>
        </p:txBody>
      </p:sp>
      <p:sp>
        <p:nvSpPr>
          <p:cNvPr id="5632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fld id="{1127B823-E5BB-418A-BC51-5848D2CDF67D}" type="slidenum">
              <a:rPr lang="en-US" smtClean="0">
                <a:latin typeface="Arial" charset="0"/>
              </a:rPr>
              <a:pPr eaLnBrk="1" hangingPunct="1"/>
              <a:t>12</a:t>
            </a:fld>
            <a:endParaRPr lang="en-US">
              <a:latin typeface="Arial" charset="0"/>
            </a:endParaRPr>
          </a:p>
        </p:txBody>
      </p:sp>
      <p:sp>
        <p:nvSpPr>
          <p:cNvPr id="56324" name="Rectangle 2"/>
          <p:cNvSpPr>
            <a:spLocks noGrp="1" noRot="1" noChangeAspect="1" noChangeArrowheads="1" noTextEdit="1"/>
          </p:cNvSpPr>
          <p:nvPr>
            <p:ph type="sldImg"/>
          </p:nvPr>
        </p:nvSpPr>
        <p:spPr>
          <a:xfrm>
            <a:off x="460375" y="722313"/>
            <a:ext cx="6396038" cy="3598862"/>
          </a:xfrm>
          <a:ln/>
        </p:spPr>
      </p:sp>
      <p:sp>
        <p:nvSpPr>
          <p:cNvPr id="56325" name="Rectangle 3"/>
          <p:cNvSpPr>
            <a:spLocks noGrp="1" noChangeArrowheads="1"/>
          </p:cNvSpPr>
          <p:nvPr>
            <p:ph type="body" idx="1"/>
          </p:nvPr>
        </p:nvSpPr>
        <p:spPr>
          <a:xfrm>
            <a:off x="974725" y="4560888"/>
            <a:ext cx="5365750"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p>
        </p:txBody>
      </p:sp>
    </p:spTree>
    <p:extLst>
      <p:ext uri="{BB962C8B-B14F-4D97-AF65-F5344CB8AC3E}">
        <p14:creationId xmlns:p14="http://schemas.microsoft.com/office/powerpoint/2010/main" val="1426056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a:latin typeface="Arial" charset="0"/>
              </a:rPr>
              <a:t>© EVO Oct 2010</a:t>
            </a:r>
          </a:p>
        </p:txBody>
      </p:sp>
      <p:sp>
        <p:nvSpPr>
          <p:cNvPr id="5939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fld id="{62F2FA2A-8793-4EC7-8963-9C23D86B6CE8}" type="slidenum">
              <a:rPr lang="en-US" smtClean="0">
                <a:latin typeface="Arial" charset="0"/>
              </a:rPr>
              <a:pPr eaLnBrk="1" hangingPunct="1"/>
              <a:t>13</a:t>
            </a:fld>
            <a:endParaRPr lang="en-US">
              <a:latin typeface="Arial" charset="0"/>
            </a:endParaRPr>
          </a:p>
        </p:txBody>
      </p:sp>
      <p:sp>
        <p:nvSpPr>
          <p:cNvPr id="59396" name="Rectangle 2"/>
          <p:cNvSpPr>
            <a:spLocks noChangeArrowheads="1"/>
          </p:cNvSpPr>
          <p:nvPr/>
        </p:nvSpPr>
        <p:spPr bwMode="auto">
          <a:xfrm>
            <a:off x="4144963" y="0"/>
            <a:ext cx="31702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397" name="Rectangle 3"/>
          <p:cNvSpPr>
            <a:spLocks noChangeArrowheads="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40</a:t>
            </a:r>
          </a:p>
        </p:txBody>
      </p:sp>
      <p:sp>
        <p:nvSpPr>
          <p:cNvPr id="59398" name="Rectangle 4"/>
          <p:cNvSpPr>
            <a:spLocks noChangeArrowheads="1"/>
          </p:cNvSpPr>
          <p:nvPr/>
        </p:nvSpPr>
        <p:spPr bwMode="auto">
          <a:xfrm>
            <a:off x="0" y="9120188"/>
            <a:ext cx="3170238"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399" name="Rectangle 5"/>
          <p:cNvSpPr>
            <a:spLocks noChangeArrowheads="1"/>
          </p:cNvSpPr>
          <p:nvPr/>
        </p:nvSpPr>
        <p:spPr bwMode="auto">
          <a:xfrm>
            <a:off x="0" y="0"/>
            <a:ext cx="31702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0" name="Rectangle 6"/>
          <p:cNvSpPr>
            <a:spLocks noChangeArrowheads="1"/>
          </p:cNvSpPr>
          <p:nvPr/>
        </p:nvSpPr>
        <p:spPr bwMode="auto">
          <a:xfrm>
            <a:off x="4144963" y="0"/>
            <a:ext cx="317023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1" name="Rectangle 7"/>
          <p:cNvSpPr>
            <a:spLocks noChangeArrowheads="1"/>
          </p:cNvSpPr>
          <p:nvPr/>
        </p:nvSpPr>
        <p:spPr bwMode="auto">
          <a:xfrm>
            <a:off x="4144963" y="9120188"/>
            <a:ext cx="3170237"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12</a:t>
            </a:r>
          </a:p>
        </p:txBody>
      </p:sp>
      <p:sp>
        <p:nvSpPr>
          <p:cNvPr id="59402" name="Rectangle 8"/>
          <p:cNvSpPr>
            <a:spLocks noChangeArrowheads="1"/>
          </p:cNvSpPr>
          <p:nvPr/>
        </p:nvSpPr>
        <p:spPr bwMode="auto">
          <a:xfrm>
            <a:off x="0" y="9120188"/>
            <a:ext cx="3170238"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3" name="Rectangle 9"/>
          <p:cNvSpPr>
            <a:spLocks noChangeArrowheads="1"/>
          </p:cNvSpPr>
          <p:nvPr/>
        </p:nvSpPr>
        <p:spPr bwMode="auto">
          <a:xfrm>
            <a:off x="0" y="0"/>
            <a:ext cx="3170238"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4" name="Rectangle 10"/>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5" name="Rectangle 11"/>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10</a:t>
            </a:r>
          </a:p>
        </p:txBody>
      </p:sp>
      <p:sp>
        <p:nvSpPr>
          <p:cNvPr id="59406" name="Rectangle 12"/>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7" name="Rectangle 13"/>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8" name="Rectangle 14"/>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09" name="Rectangle 15"/>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0" name="Rectangle 16"/>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1" name="Rectangle 17"/>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2" name="Rectangle 18"/>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3" name="Rectangle 19"/>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4" name="Rectangle 20"/>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5" name="Rectangle 21"/>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6" name="Rectangle 22"/>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7" name="Rectangle 23"/>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18" name="Rectangle 24"/>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19" name="Rectangle 25"/>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0" name="Rectangle 26"/>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1" name="Rectangle 27"/>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22" name="Rectangle 28"/>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3" name="Rectangle 29"/>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4" name="Rectangle 30"/>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5" name="Rectangle 31"/>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26" name="Rectangle 32"/>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7" name="Rectangle 33"/>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8" name="Rectangle 34"/>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29" name="Rectangle 35"/>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30" name="Rectangle 36"/>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1" name="Rectangle 37"/>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2" name="Rectangle 38"/>
          <p:cNvSpPr>
            <a:spLocks noChangeArrowheads="1"/>
          </p:cNvSpPr>
          <p:nvPr/>
        </p:nvSpPr>
        <p:spPr bwMode="auto">
          <a:xfrm>
            <a:off x="4144963" y="0"/>
            <a:ext cx="317023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3" name="Rectangle 39"/>
          <p:cNvSpPr>
            <a:spLocks noChangeArrowheads="1"/>
          </p:cNvSpPr>
          <p:nvPr/>
        </p:nvSpPr>
        <p:spPr bwMode="auto">
          <a:xfrm>
            <a:off x="4144963" y="9118600"/>
            <a:ext cx="31702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172" tIns="0" rIns="20172" bIns="0" anchor="b"/>
          <a:lstStyle/>
          <a:p>
            <a:pPr algn="r" eaLnBrk="0" hangingPunct="0"/>
            <a:r>
              <a:rPr lang="en-US" sz="1100" i="1">
                <a:ea typeface="ＭＳ Ｐゴシック" charset="-128"/>
              </a:rPr>
              <a:t>9</a:t>
            </a:r>
          </a:p>
        </p:txBody>
      </p:sp>
      <p:sp>
        <p:nvSpPr>
          <p:cNvPr id="59434" name="Rectangle 40"/>
          <p:cNvSpPr>
            <a:spLocks noChangeArrowheads="1"/>
          </p:cNvSpPr>
          <p:nvPr/>
        </p:nvSpPr>
        <p:spPr bwMode="auto">
          <a:xfrm>
            <a:off x="0" y="9118600"/>
            <a:ext cx="3170238"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5" name="Rectangle 41"/>
          <p:cNvSpPr>
            <a:spLocks noChangeArrowheads="1"/>
          </p:cNvSpPr>
          <p:nvPr/>
        </p:nvSpPr>
        <p:spPr bwMode="auto">
          <a:xfrm>
            <a:off x="0" y="0"/>
            <a:ext cx="31702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26" tIns="48413" rIns="96826" bIns="48413" anchor="ctr"/>
          <a:lstStyle/>
          <a:p>
            <a:pPr algn="ctr"/>
            <a:endParaRPr lang="en-CA"/>
          </a:p>
        </p:txBody>
      </p:sp>
      <p:sp>
        <p:nvSpPr>
          <p:cNvPr id="59436" name="Rectangle 42"/>
          <p:cNvSpPr>
            <a:spLocks noGrp="1" noRot="1" noChangeAspect="1" noChangeArrowheads="1" noTextEdit="1"/>
          </p:cNvSpPr>
          <p:nvPr>
            <p:ph type="sldImg"/>
          </p:nvPr>
        </p:nvSpPr>
        <p:spPr>
          <a:xfrm>
            <a:off x="469900" y="727075"/>
            <a:ext cx="6375400" cy="3586163"/>
          </a:xfrm>
          <a:ln w="12700" cap="flat">
            <a:solidFill>
              <a:schemeClr val="tx1"/>
            </a:solidFill>
          </a:ln>
        </p:spPr>
      </p:sp>
      <p:sp>
        <p:nvSpPr>
          <p:cNvPr id="59437" name="Rectangle 43"/>
          <p:cNvSpPr>
            <a:spLocks noGrp="1" noChangeArrowheads="1"/>
          </p:cNvSpPr>
          <p:nvPr>
            <p:ph type="body" idx="1"/>
          </p:nvPr>
        </p:nvSpPr>
        <p:spPr>
          <a:xfrm>
            <a:off x="989013" y="4564063"/>
            <a:ext cx="5343525" cy="43307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818" tIns="47068" rIns="95818" bIns="47068"/>
          <a:lstStyle/>
          <a:p>
            <a:pPr eaLnBrk="1" hangingPunct="1">
              <a:spcAft>
                <a:spcPct val="20000"/>
              </a:spcAft>
            </a:pPr>
            <a:r>
              <a:rPr lang="en-GB" dirty="0"/>
              <a:t>Dwell on the wide </a:t>
            </a:r>
            <a:r>
              <a:rPr lang="en-GB" dirty="0" err="1"/>
              <a:t>vs</a:t>
            </a:r>
            <a:r>
              <a:rPr lang="en-GB" dirty="0"/>
              <a:t> narrow boundary issue</a:t>
            </a:r>
          </a:p>
        </p:txBody>
      </p:sp>
    </p:spTree>
    <p:extLst>
      <p:ext uri="{BB962C8B-B14F-4D97-AF65-F5344CB8AC3E}">
        <p14:creationId xmlns:p14="http://schemas.microsoft.com/office/powerpoint/2010/main" val="760206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a:extLst>
            <a:ext uri="{FF2B5EF4-FFF2-40B4-BE49-F238E27FC236}">
              <a16:creationId xmlns:a16="http://schemas.microsoft.com/office/drawing/2014/main" id="{935794C3-44AC-B170-6F60-3FB83C33B60F}"/>
            </a:ext>
          </a:extLst>
        </p:cNvPr>
        <p:cNvGrpSpPr/>
        <p:nvPr/>
      </p:nvGrpSpPr>
      <p:grpSpPr>
        <a:xfrm>
          <a:off x="0" y="0"/>
          <a:ext cx="0" cy="0"/>
          <a:chOff x="0" y="0"/>
          <a:chExt cx="0" cy="0"/>
        </a:xfrm>
      </p:grpSpPr>
      <p:sp>
        <p:nvSpPr>
          <p:cNvPr id="650" name="Google Shape;650;gd135bea600_0_1592:notes">
            <a:extLst>
              <a:ext uri="{FF2B5EF4-FFF2-40B4-BE49-F238E27FC236}">
                <a16:creationId xmlns:a16="http://schemas.microsoft.com/office/drawing/2014/main" id="{0C66C113-FF52-43E6-AEA8-DA263BAD6E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d135bea600_0_1592:notes">
            <a:extLst>
              <a:ext uri="{FF2B5EF4-FFF2-40B4-BE49-F238E27FC236}">
                <a16:creationId xmlns:a16="http://schemas.microsoft.com/office/drawing/2014/main" id="{0411EF6F-FC34-E275-48AA-A39B30FDBB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445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3200">
                <a:latin typeface="+mj-lt"/>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4" name="Picture 3">
            <a:extLst>
              <a:ext uri="{FF2B5EF4-FFF2-40B4-BE49-F238E27FC236}">
                <a16:creationId xmlns:a16="http://schemas.microsoft.com/office/drawing/2014/main" id="{69BE69F9-C21F-0FE8-CF29-6C4F57CCA08A}"/>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0335E1D6-79D9-79FA-1499-271BC91AA01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16861677"/>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637188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FF8CFDC-09A6-4B1C-DB1D-E2FDBFBCFF74}"/>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0" name="Picture 9">
            <a:extLst>
              <a:ext uri="{FF2B5EF4-FFF2-40B4-BE49-F238E27FC236}">
                <a16:creationId xmlns:a16="http://schemas.microsoft.com/office/drawing/2014/main" id="{20E7EBF2-DAF5-668F-798E-BB2960ADA05D}"/>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CAB507E-1A46-6493-3800-74BF4DF4AA71}"/>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72653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03447" y="140635"/>
            <a:ext cx="10177132" cy="1080120"/>
          </a:xfrm>
        </p:spPr>
        <p:txBody>
          <a:bodyPr>
            <a:normAutofit/>
          </a:bodyPr>
          <a:lstStyle>
            <a:lvl1pPr>
              <a:defRPr sz="3200">
                <a:solidFill>
                  <a:schemeClr val="accent1">
                    <a:lumMod val="50000"/>
                  </a:schemeClr>
                </a:solidFill>
                <a:effectLst/>
                <a:latin typeface="+mj-lt"/>
                <a:ea typeface="Cambria" panose="02040503050406030204" pitchFamily="18" charset="0"/>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1103447" y="1412776"/>
            <a:ext cx="10177132" cy="4896544"/>
          </a:xfrm>
        </p:spPr>
        <p:txBody>
          <a:bodyPr>
            <a:normAutofit/>
          </a:bodyPr>
          <a:lstStyle>
            <a:lvl1pPr marL="332169" indent="-332169">
              <a:buClrTx/>
              <a:buFont typeface="Wingdings" panose="05000000000000000000" pitchFamily="2" charset="2"/>
              <a:buChar char="§"/>
              <a:tabLst>
                <a:tab pos="332169" algn="l"/>
              </a:tabLst>
              <a:defRPr lang="en-US" sz="2000" smtClean="0">
                <a:solidFill>
                  <a:schemeClr val="tx1"/>
                </a:solidFill>
                <a:effectLst/>
                <a:latin typeface="+mn-lt"/>
                <a:ea typeface="Cambria" panose="02040503050406030204" pitchFamily="18" charset="0"/>
                <a:cs typeface="Arial" panose="020B0604020202020204" pitchFamily="34" charset="0"/>
              </a:defRPr>
            </a:lvl1pPr>
            <a:lvl2pPr marL="671479" indent="-339312">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2pPr>
            <a:lvl3pPr marL="941739" indent="-270260">
              <a:buClrTx/>
              <a:buFont typeface="Wingdings" panose="05000000000000000000" pitchFamily="2" charset="2"/>
              <a:buChar char="§"/>
              <a:defRPr lang="en-US" sz="2000" smtClean="0">
                <a:solidFill>
                  <a:schemeClr val="tx1"/>
                </a:solidFill>
                <a:effectLst/>
                <a:latin typeface="+mn-lt"/>
                <a:ea typeface="Cambria" panose="02040503050406030204" pitchFamily="18" charset="0"/>
                <a:cs typeface="Arial" panose="020B0604020202020204" pitchFamily="34" charset="0"/>
              </a:defRPr>
            </a:lvl3pPr>
            <a:lvl4pPr marL="1275096" indent="-264307">
              <a:buClr>
                <a:srgbClr val="00B050"/>
              </a:buClr>
              <a:buFont typeface="Wingdings" panose="05000000000000000000" pitchFamily="2" charset="2"/>
              <a:buChar char="§"/>
              <a:defRPr lang="en-US" sz="2000" smtClean="0">
                <a:solidFill>
                  <a:schemeClr val="tx2">
                    <a:lumMod val="50000"/>
                  </a:schemeClr>
                </a:solidFill>
                <a:effectLst/>
                <a:latin typeface="Arial" panose="020B0604020202020204" pitchFamily="34" charset="0"/>
                <a:cs typeface="Arial" panose="020B0604020202020204" pitchFamily="34" charset="0"/>
              </a:defRPr>
            </a:lvl4pPr>
            <a:lvl5pPr marL="1614408" indent="-270260">
              <a:buClr>
                <a:srgbClr val="00B050"/>
              </a:buClr>
              <a:buFont typeface="Wingdings" panose="05000000000000000000" pitchFamily="2" charset="2"/>
              <a:buChar char="§"/>
              <a:tabLst>
                <a:tab pos="1614408" algn="l"/>
              </a:tabLst>
              <a:defRPr lang="en-GB" sz="1500">
                <a:solidFill>
                  <a:schemeClr val="accent2">
                    <a:lumMod val="50000"/>
                  </a:schemeClr>
                </a:solidFill>
                <a:effectLst/>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2" name="Slide Number Placeholder 5">
            <a:extLst>
              <a:ext uri="{FF2B5EF4-FFF2-40B4-BE49-F238E27FC236}">
                <a16:creationId xmlns:a16="http://schemas.microsoft.com/office/drawing/2014/main" id="{486EE1A6-3A19-4544-AD6C-E0E6112484F1}"/>
              </a:ext>
            </a:extLst>
          </p:cNvPr>
          <p:cNvSpPr>
            <a:spLocks noGrp="1"/>
          </p:cNvSpPr>
          <p:nvPr>
            <p:ph type="sldNum" sz="quarter" idx="4"/>
          </p:nvPr>
        </p:nvSpPr>
        <p:spPr>
          <a:xfrm>
            <a:off x="11064552" y="6597384"/>
            <a:ext cx="792088" cy="288000"/>
          </a:xfrm>
          <a:prstGeom prst="rect">
            <a:avLst/>
          </a:prstGeom>
        </p:spPr>
        <p:txBody>
          <a:bodyPr vert="horz" lIns="68580" tIns="0" rIns="68580" bIns="0" rtlCol="0" anchor="ctr" anchorCtr="0"/>
          <a:lstStyle>
            <a:lvl1pPr algn="r">
              <a:defRPr sz="900" b="1">
                <a:solidFill>
                  <a:schemeClr val="bg1"/>
                </a:solidFill>
                <a:latin typeface="+mn-lt"/>
              </a:defRPr>
            </a:lvl1pPr>
          </a:lstStyle>
          <a:p>
            <a:fld id="{A70E8B96-6C17-404C-B209-86071FBA2009}" type="slidenum">
              <a:rPr lang="en-GB" smtClean="0"/>
              <a:pPr/>
              <a:t>‹#›</a:t>
            </a:fld>
            <a:endParaRPr lang="en-GB"/>
          </a:p>
        </p:txBody>
      </p:sp>
      <p:cxnSp>
        <p:nvCxnSpPr>
          <p:cNvPr id="4" name="Straight Connector 3">
            <a:extLst>
              <a:ext uri="{FF2B5EF4-FFF2-40B4-BE49-F238E27FC236}">
                <a16:creationId xmlns:a16="http://schemas.microsoft.com/office/drawing/2014/main" id="{D4214A8C-D636-922A-F2D1-A3E6641465A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6" name="Picture 5">
            <a:extLst>
              <a:ext uri="{FF2B5EF4-FFF2-40B4-BE49-F238E27FC236}">
                <a16:creationId xmlns:a16="http://schemas.microsoft.com/office/drawing/2014/main" id="{D0CC5161-CB40-310A-AEF8-193314BA91C4}"/>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15AC9BFC-9E2D-ADAE-993C-E5C614D83BF8}"/>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8" name="Picture 7">
            <a:extLst>
              <a:ext uri="{FF2B5EF4-FFF2-40B4-BE49-F238E27FC236}">
                <a16:creationId xmlns:a16="http://schemas.microsoft.com/office/drawing/2014/main" id="{C8935989-CB8E-F473-6C2B-D0FAD018C27B}"/>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6E406268-57D7-1EDC-05A7-7BC9AA57DEDE}"/>
              </a:ext>
            </a:extLst>
          </p:cNvPr>
          <p:cNvPicPr>
            <a:picLocks noChangeAspect="1"/>
          </p:cNvPicPr>
          <p:nvPr userDrawn="1"/>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4283028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1" r:id="rId7"/>
    <p:sldLayoutId id="2147483662" r:id="rId8"/>
    <p:sldLayoutId id="2147483663" r:id="rId9"/>
    <p:sldLayoutId id="2147483664"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chart" Target="../charts/char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grpSp>
        <p:nvGrpSpPr>
          <p:cNvPr id="59" name="Google Shape;59;p1"/>
          <p:cNvGrpSpPr/>
          <p:nvPr/>
        </p:nvGrpSpPr>
        <p:grpSpPr>
          <a:xfrm>
            <a:off x="6102673" y="1155628"/>
            <a:ext cx="5486761" cy="4546744"/>
            <a:chOff x="1079350" y="238125"/>
            <a:chExt cx="5461275" cy="4525625"/>
          </a:xfrm>
        </p:grpSpPr>
        <p:sp>
          <p:nvSpPr>
            <p:cNvPr id="60" name="Google Shape;60;p1"/>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a:buSzPts val="1400"/>
              </a:pPr>
              <a:endParaRPr/>
            </a:p>
          </p:txBody>
        </p:sp>
        <p:sp>
          <p:nvSpPr>
            <p:cNvPr id="61" name="Google Shape;61;p1"/>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a:buSzPts val="1400"/>
              </a:pPr>
              <a:endParaRPr/>
            </a:p>
          </p:txBody>
        </p:sp>
        <p:sp>
          <p:nvSpPr>
            <p:cNvPr id="62" name="Google Shape;62;p1"/>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a:buSzPts val="1400"/>
              </a:pPr>
              <a:endParaRPr/>
            </a:p>
          </p:txBody>
        </p:sp>
        <p:sp>
          <p:nvSpPr>
            <p:cNvPr id="63" name="Google Shape;63;p1"/>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a:buSzPts val="1400"/>
              </a:pPr>
              <a:endParaRPr/>
            </a:p>
          </p:txBody>
        </p:sp>
        <p:sp>
          <p:nvSpPr>
            <p:cNvPr id="64" name="Google Shape;64;p1"/>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65" name="Google Shape;65;p1"/>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66" name="Google Shape;66;p1"/>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67" name="Google Shape;67;p1"/>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68" name="Google Shape;68;p1"/>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69" name="Google Shape;69;p1"/>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0" name="Google Shape;70;p1"/>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1" name="Google Shape;71;p1"/>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2" name="Google Shape;72;p1"/>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3" name="Google Shape;73;p1"/>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4" name="Google Shape;74;p1"/>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5" name="Google Shape;75;p1"/>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6" name="Google Shape;76;p1"/>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77" name="Google Shape;77;p1"/>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78" name="Google Shape;78;p1"/>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79" name="Google Shape;79;p1"/>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0" name="Google Shape;80;p1"/>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1" name="Google Shape;81;p1"/>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2" name="Google Shape;82;p1"/>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3" name="Google Shape;83;p1"/>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4" name="Google Shape;84;p1"/>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5" name="Google Shape;85;p1"/>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6" name="Google Shape;86;p1"/>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7" name="Google Shape;87;p1"/>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8" name="Google Shape;88;p1"/>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89" name="Google Shape;89;p1"/>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90" name="Google Shape;90;p1"/>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91" name="Google Shape;91;p1"/>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92" name="Google Shape;92;p1"/>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3" name="Google Shape;93;p1"/>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4" name="Google Shape;94;p1"/>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5" name="Google Shape;95;p1"/>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6" name="Google Shape;96;p1"/>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7" name="Google Shape;97;p1"/>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8" name="Google Shape;98;p1"/>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99" name="Google Shape;99;p1"/>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100" name="Google Shape;100;p1"/>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1" name="Google Shape;101;p1"/>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2" name="Google Shape;102;p1"/>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3" name="Google Shape;103;p1"/>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4" name="Google Shape;104;p1"/>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5" name="Google Shape;105;p1"/>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6" name="Google Shape;106;p1"/>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7" name="Google Shape;107;p1"/>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8" name="Google Shape;108;p1"/>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09" name="Google Shape;109;p1"/>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0" name="Google Shape;110;p1"/>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111" name="Google Shape;111;p1"/>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2" name="Google Shape;112;p1"/>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3" name="Google Shape;113;p1"/>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4" name="Google Shape;114;p1"/>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5" name="Google Shape;115;p1"/>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6" name="Google Shape;116;p1"/>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7" name="Google Shape;117;p1"/>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8" name="Google Shape;118;p1"/>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19" name="Google Shape;119;p1"/>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20" name="Google Shape;120;p1"/>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21" name="Google Shape;121;p1"/>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a:buSzPts val="1400"/>
              </a:pPr>
              <a:endParaRPr/>
            </a:p>
          </p:txBody>
        </p:sp>
        <p:sp>
          <p:nvSpPr>
            <p:cNvPr id="122" name="Google Shape;122;p1"/>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123" name="Google Shape;123;p1"/>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4" name="Google Shape;124;p1"/>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5" name="Google Shape;125;p1"/>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6" name="Google Shape;126;p1"/>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7" name="Google Shape;127;p1"/>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8" name="Google Shape;128;p1"/>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29" name="Google Shape;129;p1"/>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0" name="Google Shape;130;p1"/>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1" name="Google Shape;131;p1"/>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2" name="Google Shape;132;p1"/>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3" name="Google Shape;133;p1"/>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a:buSzPts val="1400"/>
              </a:pPr>
              <a:endParaRPr/>
            </a:p>
          </p:txBody>
        </p:sp>
        <p:sp>
          <p:nvSpPr>
            <p:cNvPr id="134" name="Google Shape;134;p1"/>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135" name="Google Shape;135;p1"/>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6" name="Google Shape;136;p1"/>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7" name="Google Shape;137;p1"/>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8" name="Google Shape;138;p1"/>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39" name="Google Shape;139;p1"/>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0" name="Google Shape;140;p1"/>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1" name="Google Shape;141;p1"/>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2" name="Google Shape;142;p1"/>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3" name="Google Shape;143;p1"/>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4" name="Google Shape;144;p1"/>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45" name="Google Shape;145;p1"/>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146" name="Google Shape;146;p1"/>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47" name="Google Shape;147;p1"/>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48" name="Google Shape;148;p1"/>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49" name="Google Shape;149;p1"/>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0" name="Google Shape;150;p1"/>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1" name="Google Shape;151;p1"/>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2" name="Google Shape;152;p1"/>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3" name="Google Shape;153;p1"/>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4" name="Google Shape;154;p1"/>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5" name="Google Shape;155;p1"/>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6" name="Google Shape;156;p1"/>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7" name="Google Shape;157;p1"/>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58" name="Google Shape;158;p1"/>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159" name="Google Shape;159;p1"/>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60" name="Google Shape;160;p1"/>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1" name="Google Shape;161;p1"/>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2" name="Google Shape;162;p1"/>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3" name="Google Shape;163;p1"/>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4" name="Google Shape;164;p1"/>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5" name="Google Shape;165;p1"/>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6" name="Google Shape;166;p1"/>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7" name="Google Shape;167;p1"/>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8" name="Google Shape;168;p1"/>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69" name="Google Shape;169;p1"/>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70" name="Google Shape;170;p1"/>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171" name="Google Shape;171;p1"/>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72" name="Google Shape;172;p1"/>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173" name="Google Shape;173;p1"/>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4" name="Google Shape;174;p1"/>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5" name="Google Shape;175;p1"/>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6" name="Google Shape;176;p1"/>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7" name="Google Shape;177;p1"/>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8" name="Google Shape;178;p1"/>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79" name="Google Shape;179;p1"/>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0" name="Google Shape;180;p1"/>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1" name="Google Shape;181;p1"/>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2" name="Google Shape;182;p1"/>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3" name="Google Shape;183;p1"/>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4" name="Google Shape;184;p1"/>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185" name="Google Shape;185;p1"/>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a:buSzPts val="1400"/>
              </a:pPr>
              <a:endParaRPr/>
            </a:p>
          </p:txBody>
        </p:sp>
        <p:sp>
          <p:nvSpPr>
            <p:cNvPr id="186" name="Google Shape;186;p1"/>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187" name="Google Shape;187;p1"/>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88" name="Google Shape;188;p1"/>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89" name="Google Shape;189;p1"/>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0" name="Google Shape;190;p1"/>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1" name="Google Shape;191;p1"/>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2" name="Google Shape;192;p1"/>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3" name="Google Shape;193;p1"/>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4" name="Google Shape;194;p1"/>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5" name="Google Shape;195;p1"/>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6" name="Google Shape;196;p1"/>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197" name="Google Shape;197;p1"/>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198" name="Google Shape;198;p1"/>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199" name="Google Shape;199;p1"/>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0" name="Google Shape;200;p1"/>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1" name="Google Shape;201;p1"/>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2" name="Google Shape;202;p1"/>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3" name="Google Shape;203;p1"/>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4" name="Google Shape;204;p1"/>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5" name="Google Shape;205;p1"/>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6" name="Google Shape;206;p1"/>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7" name="Google Shape;207;p1"/>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8" name="Google Shape;208;p1"/>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09" name="Google Shape;209;p1"/>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a:buSzPts val="1400"/>
              </a:pPr>
              <a:endParaRPr/>
            </a:p>
          </p:txBody>
        </p:sp>
        <p:sp>
          <p:nvSpPr>
            <p:cNvPr id="210" name="Google Shape;210;p1"/>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211" name="Google Shape;211;p1"/>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12" name="Google Shape;212;p1"/>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3" name="Google Shape;213;p1"/>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4" name="Google Shape;214;p1"/>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5" name="Google Shape;215;p1"/>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6" name="Google Shape;216;p1"/>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7" name="Google Shape;217;p1"/>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8" name="Google Shape;218;p1"/>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19" name="Google Shape;219;p1"/>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20" name="Google Shape;220;p1"/>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21" name="Google Shape;221;p1"/>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22" name="Google Shape;222;p1"/>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23" name="Google Shape;223;p1"/>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a:buSzPts val="1400"/>
              </a:pPr>
              <a:endParaRPr/>
            </a:p>
          </p:txBody>
        </p:sp>
        <p:sp>
          <p:nvSpPr>
            <p:cNvPr id="224" name="Google Shape;224;p1"/>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225" name="Google Shape;225;p1"/>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26" name="Google Shape;226;p1"/>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27" name="Google Shape;227;p1"/>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28" name="Google Shape;228;p1"/>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29" name="Google Shape;229;p1"/>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0" name="Google Shape;230;p1"/>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1" name="Google Shape;231;p1"/>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2" name="Google Shape;232;p1"/>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233" name="Google Shape;233;p1"/>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4" name="Google Shape;234;p1"/>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5" name="Google Shape;235;p1"/>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6" name="Google Shape;236;p1"/>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7" name="Google Shape;237;p1"/>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8" name="Google Shape;238;p1"/>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39" name="Google Shape;239;p1"/>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40" name="Google Shape;240;p1"/>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41" name="Google Shape;241;p1"/>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42" name="Google Shape;242;p1"/>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43" name="Google Shape;243;p1"/>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44" name="Google Shape;244;p1"/>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245" name="Google Shape;245;p1"/>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246" name="Google Shape;246;p1"/>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47" name="Google Shape;247;p1"/>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48" name="Google Shape;248;p1"/>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49" name="Google Shape;249;p1"/>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50" name="Google Shape;250;p1"/>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51" name="Google Shape;251;p1"/>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a:buSzPts val="1400"/>
              </a:pPr>
              <a:endParaRPr/>
            </a:p>
          </p:txBody>
        </p:sp>
        <p:sp>
          <p:nvSpPr>
            <p:cNvPr id="252" name="Google Shape;252;p1"/>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253" name="Google Shape;253;p1"/>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254" name="Google Shape;254;p1"/>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255" name="Google Shape;255;p1"/>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a:buSzPts val="1400"/>
              </a:pPr>
              <a:endParaRPr/>
            </a:p>
          </p:txBody>
        </p:sp>
        <p:sp>
          <p:nvSpPr>
            <p:cNvPr id="256" name="Google Shape;256;p1"/>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57" name="Google Shape;257;p1"/>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58" name="Google Shape;258;p1"/>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59" name="Google Shape;259;p1"/>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0" name="Google Shape;260;p1"/>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1" name="Google Shape;261;p1"/>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62" name="Google Shape;262;p1"/>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63" name="Google Shape;263;p1"/>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64" name="Google Shape;264;p1"/>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5" name="Google Shape;265;p1"/>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6" name="Google Shape;266;p1"/>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7" name="Google Shape;267;p1"/>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68" name="Google Shape;268;p1"/>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a:buSzPts val="1400"/>
              </a:pPr>
              <a:endParaRPr/>
            </a:p>
          </p:txBody>
        </p:sp>
        <p:sp>
          <p:nvSpPr>
            <p:cNvPr id="269" name="Google Shape;269;p1"/>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0" name="Google Shape;270;p1"/>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1" name="Google Shape;271;p1"/>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2" name="Google Shape;272;p1"/>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3" name="Google Shape;273;p1"/>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74" name="Google Shape;274;p1"/>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275" name="Google Shape;275;p1"/>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a:buSzPts val="1400"/>
              </a:pPr>
              <a:endParaRPr/>
            </a:p>
          </p:txBody>
        </p:sp>
        <p:sp>
          <p:nvSpPr>
            <p:cNvPr id="276" name="Google Shape;276;p1"/>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7" name="Google Shape;277;p1"/>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8" name="Google Shape;278;p1"/>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79" name="Google Shape;279;p1"/>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280" name="Google Shape;280;p1"/>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a:buSzPts val="1400"/>
              </a:pPr>
              <a:endParaRPr/>
            </a:p>
          </p:txBody>
        </p:sp>
        <p:sp>
          <p:nvSpPr>
            <p:cNvPr id="281" name="Google Shape;281;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a:buSzPts val="1400"/>
              </a:pPr>
              <a:endParaRPr/>
            </a:p>
          </p:txBody>
        </p:sp>
        <p:sp>
          <p:nvSpPr>
            <p:cNvPr id="282" name="Google Shape;282;p1"/>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a:buSzPts val="1400"/>
              </a:pPr>
              <a:endParaRPr/>
            </a:p>
          </p:txBody>
        </p:sp>
        <p:sp>
          <p:nvSpPr>
            <p:cNvPr id="283" name="Google Shape;283;p1"/>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a:buSzPts val="1400"/>
              </a:pPr>
              <a:endParaRPr/>
            </a:p>
          </p:txBody>
        </p:sp>
        <p:sp>
          <p:nvSpPr>
            <p:cNvPr id="284" name="Google Shape;284;p1"/>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a:buSzPts val="1400"/>
              </a:pPr>
              <a:endParaRPr/>
            </a:p>
          </p:txBody>
        </p:sp>
        <p:sp>
          <p:nvSpPr>
            <p:cNvPr id="285" name="Google Shape;285;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a:buSzPts val="1400"/>
              </a:pPr>
              <a:endParaRPr/>
            </a:p>
          </p:txBody>
        </p:sp>
        <p:sp>
          <p:nvSpPr>
            <p:cNvPr id="286" name="Google Shape;286;p1"/>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a:buSzPts val="1400"/>
              </a:pPr>
              <a:endParaRPr/>
            </a:p>
          </p:txBody>
        </p:sp>
        <p:sp>
          <p:nvSpPr>
            <p:cNvPr id="287" name="Google Shape;287;p1"/>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a:buSzPts val="1400"/>
              </a:pPr>
              <a:endParaRPr/>
            </a:p>
          </p:txBody>
        </p:sp>
        <p:sp>
          <p:nvSpPr>
            <p:cNvPr id="288" name="Google Shape;288;p1"/>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289" name="Google Shape;289;p1"/>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a:buSzPts val="1400"/>
              </a:pPr>
              <a:endParaRPr/>
            </a:p>
          </p:txBody>
        </p:sp>
        <p:sp>
          <p:nvSpPr>
            <p:cNvPr id="290" name="Google Shape;290;p1"/>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a:buSzPts val="1400"/>
              </a:pPr>
              <a:endParaRPr/>
            </a:p>
          </p:txBody>
        </p:sp>
        <p:sp>
          <p:nvSpPr>
            <p:cNvPr id="291" name="Google Shape;291;p1"/>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a:buSzPts val="1400"/>
              </a:pPr>
              <a:endParaRPr/>
            </a:p>
          </p:txBody>
        </p:sp>
        <p:sp>
          <p:nvSpPr>
            <p:cNvPr id="292" name="Google Shape;292;p1"/>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a:buSzPts val="1400"/>
              </a:pPr>
              <a:endParaRPr/>
            </a:p>
          </p:txBody>
        </p:sp>
        <p:sp>
          <p:nvSpPr>
            <p:cNvPr id="293" name="Google Shape;293;p1"/>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4" name="Google Shape;294;p1"/>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5" name="Google Shape;295;p1"/>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6" name="Google Shape;296;p1"/>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7" name="Google Shape;297;p1"/>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8" name="Google Shape;298;p1"/>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299" name="Google Shape;299;p1"/>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0" name="Google Shape;300;p1"/>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1" name="Google Shape;301;p1"/>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2" name="Google Shape;302;p1"/>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3" name="Google Shape;303;p1"/>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4" name="Google Shape;304;p1"/>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5" name="Google Shape;305;p1"/>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6" name="Google Shape;306;p1"/>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7" name="Google Shape;307;p1"/>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8" name="Google Shape;308;p1"/>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a:buSzPts val="1400"/>
              </a:pPr>
              <a:endParaRPr/>
            </a:p>
          </p:txBody>
        </p:sp>
        <p:sp>
          <p:nvSpPr>
            <p:cNvPr id="309" name="Google Shape;309;p1"/>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0" name="Google Shape;310;p1"/>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1" name="Google Shape;311;p1"/>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2" name="Google Shape;312;p1"/>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3" name="Google Shape;313;p1"/>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4" name="Google Shape;314;p1"/>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5" name="Google Shape;315;p1"/>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6" name="Google Shape;316;p1"/>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7" name="Google Shape;317;p1"/>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18" name="Google Shape;318;p1"/>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19" name="Google Shape;319;p1"/>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0" name="Google Shape;320;p1"/>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1" name="Google Shape;321;p1"/>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2" name="Google Shape;322;p1"/>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3" name="Google Shape;323;p1"/>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4" name="Google Shape;324;p1"/>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5" name="Google Shape;325;p1"/>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6" name="Google Shape;326;p1"/>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7" name="Google Shape;327;p1"/>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8" name="Google Shape;328;p1"/>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29" name="Google Shape;329;p1"/>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30" name="Google Shape;330;p1"/>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31" name="Google Shape;331;p1"/>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32" name="Google Shape;332;p1"/>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a:buSzPts val="1400"/>
              </a:pPr>
              <a:endParaRPr/>
            </a:p>
          </p:txBody>
        </p:sp>
        <p:sp>
          <p:nvSpPr>
            <p:cNvPr id="333" name="Google Shape;333;p1"/>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a:buSzPts val="1400"/>
              </a:pPr>
              <a:endParaRPr/>
            </a:p>
          </p:txBody>
        </p:sp>
        <p:sp>
          <p:nvSpPr>
            <p:cNvPr id="334" name="Google Shape;334;p1"/>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a:buSzPts val="1400"/>
              </a:pPr>
              <a:endParaRPr/>
            </a:p>
          </p:txBody>
        </p:sp>
        <p:sp>
          <p:nvSpPr>
            <p:cNvPr id="335" name="Google Shape;335;p1"/>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36" name="Google Shape;336;p1"/>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37" name="Google Shape;337;p1"/>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38" name="Google Shape;338;p1"/>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39" name="Google Shape;339;p1"/>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40" name="Google Shape;340;p1"/>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41" name="Google Shape;341;p1"/>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42" name="Google Shape;342;p1"/>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43" name="Google Shape;343;p1"/>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344" name="Google Shape;344;p1"/>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45" name="Google Shape;345;p1"/>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46" name="Google Shape;346;p1"/>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47" name="Google Shape;347;p1"/>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48" name="Google Shape;348;p1"/>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49" name="Google Shape;349;p1"/>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50" name="Google Shape;350;p1"/>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51" name="Google Shape;351;p1"/>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52" name="Google Shape;352;p1"/>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353" name="Google Shape;353;p1"/>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54" name="Google Shape;354;p1"/>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55" name="Google Shape;355;p1"/>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56" name="Google Shape;356;p1"/>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57" name="Google Shape;357;p1"/>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58" name="Google Shape;358;p1"/>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59" name="Google Shape;359;p1"/>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60" name="Google Shape;360;p1"/>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61" name="Google Shape;361;p1"/>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362" name="Google Shape;362;p1"/>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63" name="Google Shape;363;p1"/>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64" name="Google Shape;364;p1"/>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65" name="Google Shape;365;p1"/>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66" name="Google Shape;366;p1"/>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a:buSzPts val="1400"/>
              </a:pPr>
              <a:endParaRPr/>
            </a:p>
          </p:txBody>
        </p:sp>
        <p:sp>
          <p:nvSpPr>
            <p:cNvPr id="367" name="Google Shape;367;p1"/>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a:buSzPts val="1400"/>
              </a:pPr>
              <a:endParaRPr/>
            </a:p>
          </p:txBody>
        </p:sp>
        <p:sp>
          <p:nvSpPr>
            <p:cNvPr id="368" name="Google Shape;368;p1"/>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69" name="Google Shape;369;p1"/>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70" name="Google Shape;370;p1"/>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a:buSzPts val="1400"/>
              </a:pPr>
              <a:endParaRPr/>
            </a:p>
          </p:txBody>
        </p:sp>
        <p:sp>
          <p:nvSpPr>
            <p:cNvPr id="371" name="Google Shape;371;p1"/>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a:buSzPts val="1400"/>
              </a:pPr>
              <a:endParaRPr/>
            </a:p>
          </p:txBody>
        </p:sp>
        <p:sp>
          <p:nvSpPr>
            <p:cNvPr id="372" name="Google Shape;372;p1"/>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a:buSzPts val="1400"/>
              </a:pPr>
              <a:endParaRPr/>
            </a:p>
          </p:txBody>
        </p:sp>
        <p:sp>
          <p:nvSpPr>
            <p:cNvPr id="373" name="Google Shape;373;p1"/>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a:buSzPts val="1400"/>
              </a:pPr>
              <a:endParaRPr/>
            </a:p>
          </p:txBody>
        </p:sp>
        <p:sp>
          <p:nvSpPr>
            <p:cNvPr id="374" name="Google Shape;374;p1"/>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a:buSzPts val="1400"/>
              </a:pPr>
              <a:endParaRPr/>
            </a:p>
          </p:txBody>
        </p:sp>
      </p:grpSp>
      <p:sp>
        <p:nvSpPr>
          <p:cNvPr id="375" name="Google Shape;375;p1"/>
          <p:cNvSpPr txBox="1">
            <a:spLocks noGrp="1"/>
          </p:cNvSpPr>
          <p:nvPr>
            <p:ph type="subTitle" idx="1"/>
          </p:nvPr>
        </p:nvSpPr>
        <p:spPr>
          <a:xfrm>
            <a:off x="565125" y="1977139"/>
            <a:ext cx="6796561" cy="1205321"/>
          </a:xfrm>
          <a:prstGeom prst="rect">
            <a:avLst/>
          </a:prstGeom>
          <a:noFill/>
          <a:ln>
            <a:noFill/>
          </a:ln>
        </p:spPr>
        <p:txBody>
          <a:bodyPr spcFirstLastPara="1" wrap="square" lIns="121900" tIns="121900" rIns="121900" bIns="121900" anchor="ctr" anchorCtr="0">
            <a:normAutofit lnSpcReduction="10000"/>
          </a:bodyPr>
          <a:lstStyle/>
          <a:p>
            <a:pPr marL="609585" indent="-423323"/>
            <a:r>
              <a:rPr lang="en-US" sz="3200" b="1" dirty="0">
                <a:solidFill>
                  <a:schemeClr val="accent1">
                    <a:lumMod val="50000"/>
                  </a:schemeClr>
                </a:solidFill>
                <a:latin typeface="+mj-lt"/>
              </a:rPr>
              <a:t>Module 17: Measurement and verification</a:t>
            </a:r>
            <a:endParaRPr sz="3200" b="1" dirty="0">
              <a:solidFill>
                <a:schemeClr val="accent1">
                  <a:lumMod val="50000"/>
                </a:schemeClr>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731521" y="478609"/>
            <a:ext cx="10972800" cy="495200"/>
          </a:xfrm>
          <a:prstGeom prst="rect">
            <a:avLst/>
          </a:prstGeom>
        </p:spPr>
        <p:txBody>
          <a:bodyPr spcFirstLastPara="1" wrap="square" lIns="121900" tIns="121900" rIns="121900" bIns="121900" anchor="ctr" anchorCtr="0">
            <a:noAutofit/>
          </a:bodyPr>
          <a:lstStyle/>
          <a:p>
            <a:r>
              <a:rPr lang="vi-VN" dirty="0">
                <a:latin typeface="+mn-lt"/>
              </a:rPr>
              <a:t>Energy Saving Level</a:t>
            </a:r>
            <a:endParaRPr lang="fr-FR" dirty="0">
              <a:latin typeface="+mn-lt"/>
            </a:endParaRPr>
          </a:p>
        </p:txBody>
      </p:sp>
      <p:pic>
        <p:nvPicPr>
          <p:cNvPr id="2" name="Picture 1">
            <a:extLst>
              <a:ext uri="{FF2B5EF4-FFF2-40B4-BE49-F238E27FC236}">
                <a16:creationId xmlns:a16="http://schemas.microsoft.com/office/drawing/2014/main" id="{5BDF369A-8BA1-3165-D2C5-A29FB4231FA3}"/>
              </a:ext>
            </a:extLst>
          </p:cNvPr>
          <p:cNvPicPr>
            <a:picLocks noChangeAspect="1"/>
          </p:cNvPicPr>
          <p:nvPr/>
        </p:nvPicPr>
        <p:blipFill>
          <a:blip r:embed="rId3"/>
          <a:stretch>
            <a:fillRect/>
          </a:stretch>
        </p:blipFill>
        <p:spPr>
          <a:xfrm>
            <a:off x="3042463" y="2350277"/>
            <a:ext cx="7320737" cy="4240194"/>
          </a:xfrm>
          <a:prstGeom prst="rect">
            <a:avLst/>
          </a:prstGeom>
        </p:spPr>
      </p:pic>
      <p:sp>
        <p:nvSpPr>
          <p:cNvPr id="3" name="Rectangle 3">
            <a:extLst>
              <a:ext uri="{FF2B5EF4-FFF2-40B4-BE49-F238E27FC236}">
                <a16:creationId xmlns:a16="http://schemas.microsoft.com/office/drawing/2014/main" id="{01A64564-B957-B500-1CDC-08E19F965880}"/>
              </a:ext>
            </a:extLst>
          </p:cNvPr>
          <p:cNvSpPr txBox="1">
            <a:spLocks noChangeArrowheads="1"/>
          </p:cNvSpPr>
          <p:nvPr/>
        </p:nvSpPr>
        <p:spPr>
          <a:xfrm>
            <a:off x="444439" y="1396030"/>
            <a:ext cx="11303121" cy="109551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buFontTx/>
              <a:buNone/>
            </a:pPr>
            <a:r>
              <a:rPr lang="vi-VN" b="1" dirty="0"/>
              <a:t>IPMVP Base Savings:</a:t>
            </a:r>
            <a:endParaRPr lang="en-US" dirty="0"/>
          </a:p>
          <a:p>
            <a:pPr algn="ctr">
              <a:buFontTx/>
              <a:buNone/>
            </a:pPr>
            <a:r>
              <a:rPr lang="en-US" b="1" dirty="0"/>
              <a:t>Savings = energy of the base stage - energy of the reporting period +/- Adjustment</a:t>
            </a:r>
            <a:endParaRPr lang="en-US" sz="2800" dirty="0"/>
          </a:p>
        </p:txBody>
      </p:sp>
      <p:sp>
        <p:nvSpPr>
          <p:cNvPr id="5" name="TextBox 4">
            <a:extLst>
              <a:ext uri="{FF2B5EF4-FFF2-40B4-BE49-F238E27FC236}">
                <a16:creationId xmlns:a16="http://schemas.microsoft.com/office/drawing/2014/main" id="{07102818-5976-C96B-61D5-8818B8B88BFC}"/>
              </a:ext>
            </a:extLst>
          </p:cNvPr>
          <p:cNvSpPr txBox="1"/>
          <p:nvPr/>
        </p:nvSpPr>
        <p:spPr>
          <a:xfrm>
            <a:off x="7132780" y="2367862"/>
            <a:ext cx="3230420" cy="379656"/>
          </a:xfrm>
          <a:prstGeom prst="rect">
            <a:avLst/>
          </a:prstGeom>
          <a:solidFill>
            <a:schemeClr val="bg1"/>
          </a:solidFill>
        </p:spPr>
        <p:txBody>
          <a:bodyPr wrap="square">
            <a:spAutoFit/>
          </a:bodyPr>
          <a:lstStyle/>
          <a:p>
            <a:r>
              <a:rPr lang="vi-VN" b="1" dirty="0"/>
              <a:t>Baseline + Adjustment</a:t>
            </a:r>
            <a:endParaRPr lang="en-VN" dirty="0"/>
          </a:p>
        </p:txBody>
      </p:sp>
      <p:sp>
        <p:nvSpPr>
          <p:cNvPr id="6" name="TextBox 5">
            <a:extLst>
              <a:ext uri="{FF2B5EF4-FFF2-40B4-BE49-F238E27FC236}">
                <a16:creationId xmlns:a16="http://schemas.microsoft.com/office/drawing/2014/main" id="{0AAC2CDE-6CC1-8E54-C13B-B6555FEA8F8D}"/>
              </a:ext>
            </a:extLst>
          </p:cNvPr>
          <p:cNvSpPr txBox="1"/>
          <p:nvPr/>
        </p:nvSpPr>
        <p:spPr>
          <a:xfrm>
            <a:off x="9721524" y="4470374"/>
            <a:ext cx="1585384" cy="584775"/>
          </a:xfrm>
          <a:prstGeom prst="rect">
            <a:avLst/>
          </a:prstGeom>
          <a:solidFill>
            <a:schemeClr val="bg1"/>
          </a:solidFill>
        </p:spPr>
        <p:txBody>
          <a:bodyPr wrap="square">
            <a:spAutoFit/>
          </a:bodyPr>
          <a:lstStyle/>
          <a:p>
            <a:r>
              <a:rPr lang="vi-VN" sz="3200" b="1" dirty="0"/>
              <a:t>Saving</a:t>
            </a:r>
            <a:endParaRPr lang="en-VN" sz="3200" dirty="0"/>
          </a:p>
        </p:txBody>
      </p:sp>
      <p:sp>
        <p:nvSpPr>
          <p:cNvPr id="7" name="TextBox 6">
            <a:extLst>
              <a:ext uri="{FF2B5EF4-FFF2-40B4-BE49-F238E27FC236}">
                <a16:creationId xmlns:a16="http://schemas.microsoft.com/office/drawing/2014/main" id="{D2FBD498-18EA-6E49-7EAE-21C8FBE2AE80}"/>
              </a:ext>
            </a:extLst>
          </p:cNvPr>
          <p:cNvSpPr txBox="1"/>
          <p:nvPr/>
        </p:nvSpPr>
        <p:spPr>
          <a:xfrm>
            <a:off x="6863150" y="6003925"/>
            <a:ext cx="3230420" cy="379656"/>
          </a:xfrm>
          <a:prstGeom prst="rect">
            <a:avLst/>
          </a:prstGeom>
          <a:solidFill>
            <a:schemeClr val="bg1"/>
          </a:solidFill>
        </p:spPr>
        <p:txBody>
          <a:bodyPr wrap="square">
            <a:spAutoFit/>
          </a:bodyPr>
          <a:lstStyle/>
          <a:p>
            <a:r>
              <a:rPr lang="vi-VN" b="1" dirty="0"/>
              <a:t>Measured Energy</a:t>
            </a:r>
            <a:endParaRPr lang="en-VN" dirty="0"/>
          </a:p>
        </p:txBody>
      </p:sp>
      <p:sp>
        <p:nvSpPr>
          <p:cNvPr id="8" name="TextBox 7">
            <a:extLst>
              <a:ext uri="{FF2B5EF4-FFF2-40B4-BE49-F238E27FC236}">
                <a16:creationId xmlns:a16="http://schemas.microsoft.com/office/drawing/2014/main" id="{E292765E-B674-36E2-39C0-35D590DFF622}"/>
              </a:ext>
            </a:extLst>
          </p:cNvPr>
          <p:cNvSpPr txBox="1"/>
          <p:nvPr/>
        </p:nvSpPr>
        <p:spPr>
          <a:xfrm>
            <a:off x="5425229" y="4865321"/>
            <a:ext cx="1585384" cy="379656"/>
          </a:xfrm>
          <a:prstGeom prst="rect">
            <a:avLst/>
          </a:prstGeom>
          <a:solidFill>
            <a:schemeClr val="bg1"/>
          </a:solidFill>
        </p:spPr>
        <p:txBody>
          <a:bodyPr wrap="square">
            <a:spAutoFit/>
          </a:bodyPr>
          <a:lstStyle/>
          <a:p>
            <a:r>
              <a:rPr lang="vi-VN" dirty="0"/>
              <a:t>Base Period</a:t>
            </a:r>
            <a:endParaRPr lang="en-VN" dirty="0"/>
          </a:p>
        </p:txBody>
      </p:sp>
      <p:sp>
        <p:nvSpPr>
          <p:cNvPr id="9" name="TextBox 8">
            <a:extLst>
              <a:ext uri="{FF2B5EF4-FFF2-40B4-BE49-F238E27FC236}">
                <a16:creationId xmlns:a16="http://schemas.microsoft.com/office/drawing/2014/main" id="{9EC6B8C5-8EB3-4BEA-AE55-CF52AB762713}"/>
              </a:ext>
            </a:extLst>
          </p:cNvPr>
          <p:cNvSpPr txBox="1"/>
          <p:nvPr/>
        </p:nvSpPr>
        <p:spPr>
          <a:xfrm>
            <a:off x="7705480" y="4865321"/>
            <a:ext cx="2016044" cy="379656"/>
          </a:xfrm>
          <a:prstGeom prst="rect">
            <a:avLst/>
          </a:prstGeom>
          <a:solidFill>
            <a:schemeClr val="bg1"/>
          </a:solidFill>
        </p:spPr>
        <p:txBody>
          <a:bodyPr wrap="square">
            <a:spAutoFit/>
          </a:bodyPr>
          <a:lstStyle/>
          <a:p>
            <a:r>
              <a:rPr lang="vi-VN" dirty="0"/>
              <a:t>Reporting Period</a:t>
            </a:r>
            <a:endParaRPr lang="en-VN" dirty="0"/>
          </a:p>
        </p:txBody>
      </p:sp>
    </p:spTree>
    <p:extLst>
      <p:ext uri="{BB962C8B-B14F-4D97-AF65-F5344CB8AC3E}">
        <p14:creationId xmlns:p14="http://schemas.microsoft.com/office/powerpoint/2010/main" val="1440192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27778-3A4F-F260-B0FA-B916889C3574}"/>
              </a:ext>
            </a:extLst>
          </p:cNvPr>
          <p:cNvSpPr>
            <a:spLocks noGrp="1"/>
          </p:cNvSpPr>
          <p:nvPr>
            <p:ph type="title"/>
          </p:nvPr>
        </p:nvSpPr>
        <p:spPr/>
        <p:txBody>
          <a:bodyPr/>
          <a:lstStyle/>
          <a:p>
            <a:r>
              <a:rPr lang="vi-VN" dirty="0">
                <a:latin typeface="+mn-lt"/>
              </a:rPr>
              <a:t>Adjust</a:t>
            </a:r>
            <a:endParaRPr lang="en-US" dirty="0">
              <a:latin typeface="+mn-lt"/>
            </a:endParaRPr>
          </a:p>
        </p:txBody>
      </p:sp>
      <p:graphicFrame>
        <p:nvGraphicFramePr>
          <p:cNvPr id="4" name="Espace réservé du contenu 4">
            <a:extLst>
              <a:ext uri="{FF2B5EF4-FFF2-40B4-BE49-F238E27FC236}">
                <a16:creationId xmlns:a16="http://schemas.microsoft.com/office/drawing/2014/main" id="{C69F9B14-553C-EE1B-6E2C-9477B512C2C3}"/>
              </a:ext>
            </a:extLst>
          </p:cNvPr>
          <p:cNvGraphicFramePr>
            <a:graphicFrameLocks/>
          </p:cNvGraphicFramePr>
          <p:nvPr>
            <p:extLst>
              <p:ext uri="{D42A27DB-BD31-4B8C-83A1-F6EECF244321}">
                <p14:modId xmlns:p14="http://schemas.microsoft.com/office/powerpoint/2010/main" val="1400805883"/>
              </p:ext>
            </p:extLst>
          </p:nvPr>
        </p:nvGraphicFramePr>
        <p:xfrm>
          <a:off x="5303519" y="1687158"/>
          <a:ext cx="6676943" cy="3723938"/>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a:extLst>
              <a:ext uri="{FF2B5EF4-FFF2-40B4-BE49-F238E27FC236}">
                <a16:creationId xmlns:a16="http://schemas.microsoft.com/office/drawing/2014/main" id="{531E3B3B-3B01-1632-4324-8CAC9C103670}"/>
              </a:ext>
            </a:extLst>
          </p:cNvPr>
          <p:cNvSpPr txBox="1">
            <a:spLocks noChangeArrowheads="1"/>
          </p:cNvSpPr>
          <p:nvPr/>
        </p:nvSpPr>
        <p:spPr>
          <a:xfrm>
            <a:off x="211539" y="1687158"/>
            <a:ext cx="4787182" cy="3065003"/>
          </a:xfrm>
          <a:prstGeom prst="rect">
            <a:avLst/>
          </a:prstGeom>
        </p:spPr>
        <p:txBody>
          <a:bodyPr>
            <a:normAutofit fontScale="9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000" dirty="0"/>
              <a:t>Can be adjusted little, simply or complexly. Adjustments can include technical calculations. The degree of adjustment depends on:
- The need for accuracy,
- The complexity of the factors that drive energy use, 
- The number of devices whose effectiveness is assessed (e.g. 'measurement range'), 
- Budget available.</a:t>
            </a:r>
          </a:p>
        </p:txBody>
      </p:sp>
      <p:sp>
        <p:nvSpPr>
          <p:cNvPr id="5" name="TextBox 4">
            <a:extLst>
              <a:ext uri="{FF2B5EF4-FFF2-40B4-BE49-F238E27FC236}">
                <a16:creationId xmlns:a16="http://schemas.microsoft.com/office/drawing/2014/main" id="{BDEA77D7-11FC-E45E-104C-2BD168C9A3F4}"/>
              </a:ext>
            </a:extLst>
          </p:cNvPr>
          <p:cNvSpPr txBox="1"/>
          <p:nvPr/>
        </p:nvSpPr>
        <p:spPr>
          <a:xfrm>
            <a:off x="5672796" y="4752161"/>
            <a:ext cx="1325881" cy="646331"/>
          </a:xfrm>
          <a:prstGeom prst="rect">
            <a:avLst/>
          </a:prstGeom>
          <a:solidFill>
            <a:schemeClr val="bg1"/>
          </a:solidFill>
        </p:spPr>
        <p:txBody>
          <a:bodyPr wrap="square">
            <a:spAutoFit/>
          </a:bodyPr>
          <a:lstStyle/>
          <a:p>
            <a:r>
              <a:rPr lang="en-US" sz="1800" dirty="0"/>
              <a:t>Before the project</a:t>
            </a:r>
            <a:endParaRPr lang="en-VN" sz="1800" dirty="0"/>
          </a:p>
        </p:txBody>
      </p:sp>
      <p:sp>
        <p:nvSpPr>
          <p:cNvPr id="7" name="TextBox 6">
            <a:extLst>
              <a:ext uri="{FF2B5EF4-FFF2-40B4-BE49-F238E27FC236}">
                <a16:creationId xmlns:a16="http://schemas.microsoft.com/office/drawing/2014/main" id="{F07F0D3C-E248-0FDB-D547-C1C3D166128F}"/>
              </a:ext>
            </a:extLst>
          </p:cNvPr>
          <p:cNvSpPr txBox="1"/>
          <p:nvPr/>
        </p:nvSpPr>
        <p:spPr>
          <a:xfrm>
            <a:off x="6998677" y="4708703"/>
            <a:ext cx="1325881" cy="646331"/>
          </a:xfrm>
          <a:prstGeom prst="rect">
            <a:avLst/>
          </a:prstGeom>
          <a:solidFill>
            <a:schemeClr val="bg1"/>
          </a:solidFill>
        </p:spPr>
        <p:txBody>
          <a:bodyPr wrap="square">
            <a:spAutoFit/>
          </a:bodyPr>
          <a:lstStyle/>
          <a:p>
            <a:pPr algn="ctr"/>
            <a:r>
              <a:rPr lang="en-US" sz="1800" dirty="0"/>
              <a:t>After 1 year</a:t>
            </a:r>
            <a:endParaRPr lang="en-VN" sz="1800" dirty="0"/>
          </a:p>
        </p:txBody>
      </p:sp>
      <p:sp>
        <p:nvSpPr>
          <p:cNvPr id="8" name="TextBox 7">
            <a:extLst>
              <a:ext uri="{FF2B5EF4-FFF2-40B4-BE49-F238E27FC236}">
                <a16:creationId xmlns:a16="http://schemas.microsoft.com/office/drawing/2014/main" id="{B4C4F421-6D1E-5DA8-90C4-BBCBE300A8E2}"/>
              </a:ext>
            </a:extLst>
          </p:cNvPr>
          <p:cNvSpPr txBox="1"/>
          <p:nvPr/>
        </p:nvSpPr>
        <p:spPr>
          <a:xfrm>
            <a:off x="9967868" y="2286790"/>
            <a:ext cx="2012593" cy="523220"/>
          </a:xfrm>
          <a:prstGeom prst="rect">
            <a:avLst/>
          </a:prstGeom>
          <a:solidFill>
            <a:schemeClr val="bg1"/>
          </a:solidFill>
        </p:spPr>
        <p:txBody>
          <a:bodyPr wrap="square">
            <a:spAutoFit/>
          </a:bodyPr>
          <a:lstStyle/>
          <a:p>
            <a:pPr algn="ctr"/>
            <a:r>
              <a:rPr lang="en-US" sz="1400" dirty="0"/>
              <a:t>Reduced energy due to less production</a:t>
            </a:r>
            <a:endParaRPr lang="en-VN" sz="1400" dirty="0"/>
          </a:p>
        </p:txBody>
      </p:sp>
      <p:sp>
        <p:nvSpPr>
          <p:cNvPr id="9" name="TextBox 8">
            <a:extLst>
              <a:ext uri="{FF2B5EF4-FFF2-40B4-BE49-F238E27FC236}">
                <a16:creationId xmlns:a16="http://schemas.microsoft.com/office/drawing/2014/main" id="{105A1D0A-0FE9-4849-9091-C08E3E154230}"/>
              </a:ext>
            </a:extLst>
          </p:cNvPr>
          <p:cNvSpPr txBox="1"/>
          <p:nvPr/>
        </p:nvSpPr>
        <p:spPr>
          <a:xfrm>
            <a:off x="9967868" y="2947700"/>
            <a:ext cx="2012593" cy="523220"/>
          </a:xfrm>
          <a:prstGeom prst="rect">
            <a:avLst/>
          </a:prstGeom>
          <a:solidFill>
            <a:schemeClr val="bg1"/>
          </a:solidFill>
        </p:spPr>
        <p:txBody>
          <a:bodyPr wrap="square">
            <a:spAutoFit/>
          </a:bodyPr>
          <a:lstStyle/>
          <a:p>
            <a:pPr algn="ctr"/>
            <a:r>
              <a:rPr lang="en-US" sz="1400" dirty="0"/>
              <a:t>Saving energy due to the project</a:t>
            </a:r>
            <a:endParaRPr lang="en-VN" sz="1400" dirty="0"/>
          </a:p>
        </p:txBody>
      </p:sp>
      <p:sp>
        <p:nvSpPr>
          <p:cNvPr id="10" name="TextBox 9">
            <a:extLst>
              <a:ext uri="{FF2B5EF4-FFF2-40B4-BE49-F238E27FC236}">
                <a16:creationId xmlns:a16="http://schemas.microsoft.com/office/drawing/2014/main" id="{3C8E61B6-08B0-5BBE-BEA6-CC9903DE78E6}"/>
              </a:ext>
            </a:extLst>
          </p:cNvPr>
          <p:cNvSpPr txBox="1"/>
          <p:nvPr/>
        </p:nvSpPr>
        <p:spPr>
          <a:xfrm>
            <a:off x="9967868" y="3584297"/>
            <a:ext cx="2012593" cy="523220"/>
          </a:xfrm>
          <a:prstGeom prst="rect">
            <a:avLst/>
          </a:prstGeom>
          <a:solidFill>
            <a:schemeClr val="bg1"/>
          </a:solidFill>
        </p:spPr>
        <p:txBody>
          <a:bodyPr wrap="square">
            <a:spAutoFit/>
          </a:bodyPr>
          <a:lstStyle/>
          <a:p>
            <a:pPr algn="ctr"/>
            <a:r>
              <a:rPr lang="en-US" sz="1400" dirty="0"/>
              <a:t>Additional energy consumption</a:t>
            </a:r>
            <a:endParaRPr lang="en-VN" sz="1400" dirty="0"/>
          </a:p>
        </p:txBody>
      </p:sp>
    </p:spTree>
    <p:extLst>
      <p:ext uri="{BB962C8B-B14F-4D97-AF65-F5344CB8AC3E}">
        <p14:creationId xmlns:p14="http://schemas.microsoft.com/office/powerpoint/2010/main" val="2845189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p:cNvSpPr>
            <a:spLocks noGrp="1"/>
          </p:cNvSpPr>
          <p:nvPr>
            <p:ph type="sldNum" sz="quarter" idx="11"/>
          </p:nvPr>
        </p:nvSpPr>
        <p:spPr bwMode="auto">
          <a:xfrm>
            <a:off x="304800" y="6324600"/>
            <a:ext cx="1676400" cy="3238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lang="en-US" sz="1400" kern="1200" baseline="0" smtClean="0">
                <a:solidFill>
                  <a:srgbClr val="009206"/>
                </a:solidFill>
                <a:latin typeface="Calibri" pitchFamily="34" charset="0"/>
                <a:ea typeface="+mn-ea"/>
                <a:cs typeface="Calibri" pitchFamily="34" charset="0"/>
              </a:defRPr>
            </a:lvl1pPr>
            <a:lvl2pPr marL="457200" algn="l" rtl="0" fontAlgn="base">
              <a:spcBef>
                <a:spcPct val="0"/>
              </a:spcBef>
              <a:spcAft>
                <a:spcPct val="0"/>
              </a:spcAft>
              <a:defRPr kern="1200">
                <a:solidFill>
                  <a:schemeClr val="tx1"/>
                </a:solidFill>
                <a:latin typeface="Times New Roman" charset="0"/>
                <a:ea typeface="+mn-ea"/>
                <a:cs typeface="Arial" charset="0"/>
              </a:defRPr>
            </a:lvl2pPr>
            <a:lvl3pPr marL="914400" algn="l" rtl="0" fontAlgn="base">
              <a:spcBef>
                <a:spcPct val="0"/>
              </a:spcBef>
              <a:spcAft>
                <a:spcPct val="0"/>
              </a:spcAft>
              <a:defRPr kern="1200">
                <a:solidFill>
                  <a:schemeClr val="tx1"/>
                </a:solidFill>
                <a:latin typeface="Times New Roman" charset="0"/>
                <a:ea typeface="+mn-ea"/>
                <a:cs typeface="Arial" charset="0"/>
              </a:defRPr>
            </a:lvl3pPr>
            <a:lvl4pPr marL="1371600" algn="l" rtl="0" fontAlgn="base">
              <a:spcBef>
                <a:spcPct val="0"/>
              </a:spcBef>
              <a:spcAft>
                <a:spcPct val="0"/>
              </a:spcAft>
              <a:defRPr kern="1200">
                <a:solidFill>
                  <a:schemeClr val="tx1"/>
                </a:solidFill>
                <a:latin typeface="Times New Roman" charset="0"/>
                <a:ea typeface="+mn-ea"/>
                <a:cs typeface="Arial" charset="0"/>
              </a:defRPr>
            </a:lvl4pPr>
            <a:lvl5pPr marL="1828800" algn="l" rtl="0" fontAlgn="base">
              <a:spcBef>
                <a:spcPct val="0"/>
              </a:spcBef>
              <a:spcAft>
                <a:spcPct val="0"/>
              </a:spcAft>
              <a:defRPr kern="1200">
                <a:solidFill>
                  <a:schemeClr val="tx1"/>
                </a:solidFill>
                <a:latin typeface="Times New Roman" charset="0"/>
                <a:ea typeface="+mn-ea"/>
                <a:cs typeface="Arial" charset="0"/>
              </a:defRPr>
            </a:lvl5pPr>
            <a:lvl6pPr marL="2286000" algn="l" defTabSz="914400" rtl="0" eaLnBrk="1" latinLnBrk="0" hangingPunct="1">
              <a:defRPr kern="1200">
                <a:solidFill>
                  <a:schemeClr val="tx1"/>
                </a:solidFill>
                <a:latin typeface="Times New Roman" charset="0"/>
                <a:ea typeface="+mn-ea"/>
                <a:cs typeface="Arial" charset="0"/>
              </a:defRPr>
            </a:lvl6pPr>
            <a:lvl7pPr marL="2743200" algn="l" defTabSz="914400" rtl="0" eaLnBrk="1" latinLnBrk="0" hangingPunct="1">
              <a:defRPr kern="1200">
                <a:solidFill>
                  <a:schemeClr val="tx1"/>
                </a:solidFill>
                <a:latin typeface="Times New Roman" charset="0"/>
                <a:ea typeface="+mn-ea"/>
                <a:cs typeface="Arial" charset="0"/>
              </a:defRPr>
            </a:lvl7pPr>
            <a:lvl8pPr marL="3200400" algn="l" defTabSz="914400" rtl="0" eaLnBrk="1" latinLnBrk="0" hangingPunct="1">
              <a:defRPr kern="1200">
                <a:solidFill>
                  <a:schemeClr val="tx1"/>
                </a:solidFill>
                <a:latin typeface="Times New Roman" charset="0"/>
                <a:ea typeface="+mn-ea"/>
                <a:cs typeface="Arial" charset="0"/>
              </a:defRPr>
            </a:lvl8pPr>
            <a:lvl9pPr marL="3657600" algn="l" defTabSz="914400" rtl="0" eaLnBrk="1" latinLnBrk="0" hangingPunct="1">
              <a:defRPr kern="1200">
                <a:solidFill>
                  <a:schemeClr val="tx1"/>
                </a:solidFill>
                <a:latin typeface="Times New Roman" charset="0"/>
                <a:ea typeface="+mn-ea"/>
                <a:cs typeface="Arial" charset="0"/>
              </a:defRPr>
            </a:lvl9pPr>
          </a:lstStyle>
          <a:p>
            <a:pPr eaLnBrk="1" hangingPunct="1">
              <a:defRPr/>
            </a:pPr>
            <a:r>
              <a:rPr lang="en-US"/>
              <a:t>Introduction </a:t>
            </a:r>
            <a:fld id="{2482D9BC-616D-4BCC-B9C0-CBF48DA4398A}" type="slidenum">
              <a:rPr smtClean="0"/>
              <a:pPr eaLnBrk="1" hangingPunct="1">
                <a:defRPr/>
              </a:pPr>
              <a:t>12</a:t>
            </a:fld>
            <a:endParaRPr lang="en-US" dirty="0">
              <a:solidFill>
                <a:srgbClr val="008000"/>
              </a:solidFill>
              <a:latin typeface="Calibri" pitchFamily="34" charset="0"/>
            </a:endParaRPr>
          </a:p>
        </p:txBody>
      </p:sp>
      <p:sp>
        <p:nvSpPr>
          <p:cNvPr id="12291" name="Rectangle 2"/>
          <p:cNvSpPr>
            <a:spLocks noGrp="1" noChangeArrowheads="1"/>
          </p:cNvSpPr>
          <p:nvPr>
            <p:ph type="title"/>
          </p:nvPr>
        </p:nvSpPr>
        <p:spPr/>
        <p:txBody>
          <a:bodyPr/>
          <a:lstStyle/>
          <a:p>
            <a:pPr algn="ctr" eaLnBrk="1" hangingPunct="1"/>
            <a:r>
              <a:rPr lang="en-US" b="1" dirty="0"/>
              <a:t>“Savings” or “Avoidance”?</a:t>
            </a:r>
          </a:p>
        </p:txBody>
      </p:sp>
      <p:sp>
        <p:nvSpPr>
          <p:cNvPr id="386051" name="Rectangle 3"/>
          <p:cNvSpPr>
            <a:spLocks noGrp="1" noChangeArrowheads="1"/>
          </p:cNvSpPr>
          <p:nvPr>
            <p:ph type="body" idx="1"/>
          </p:nvPr>
        </p:nvSpPr>
        <p:spPr>
          <a:xfrm>
            <a:off x="594360" y="1381125"/>
            <a:ext cx="5755640" cy="5105400"/>
          </a:xfrm>
        </p:spPr>
        <p:txBody>
          <a:bodyPr>
            <a:normAutofit fontScale="77500" lnSpcReduction="20000"/>
          </a:bodyPr>
          <a:lstStyle/>
          <a:p>
            <a:pPr eaLnBrk="1" hangingPunct="1">
              <a:lnSpc>
                <a:spcPct val="120000"/>
              </a:lnSpc>
              <a:defRPr/>
            </a:pPr>
            <a:r>
              <a:rPr lang="en-US" sz="2800" dirty="0"/>
              <a:t>Energy users often want to know how much they would have to pay for their energy bills if they did not take energy-saving actions. They want to know how much energy costs they have </a:t>
            </a:r>
            <a:r>
              <a:rPr lang="en-US" sz="2800" b="1" u="sng" dirty="0"/>
              <a:t>avoided</a:t>
            </a:r>
            <a:r>
              <a:rPr lang="en-US" sz="2800" dirty="0"/>
              <a:t>.</a:t>
            </a:r>
          </a:p>
          <a:p>
            <a:pPr eaLnBrk="1" hangingPunct="1">
              <a:lnSpc>
                <a:spcPct val="120000"/>
              </a:lnSpc>
              <a:defRPr/>
            </a:pPr>
            <a:endParaRPr lang="en-US" sz="2800" dirty="0"/>
          </a:p>
          <a:p>
            <a:pPr eaLnBrk="1" hangingPunct="1">
              <a:lnSpc>
                <a:spcPct val="120000"/>
              </a:lnSpc>
              <a:defRPr/>
            </a:pPr>
            <a:r>
              <a:rPr lang="en-US" sz="2800" dirty="0"/>
              <a:t>To report avoided costs, M&amp;V engineers adjust baseline energy usage to match the reporting period. They sometimes simply refer to this as “savings” to mean avoided costs, as using this term risks confusion with accounting terminology.</a:t>
            </a:r>
          </a:p>
        </p:txBody>
      </p:sp>
      <p:sp>
        <p:nvSpPr>
          <p:cNvPr id="13316" name="Rectangle 3"/>
          <p:cNvSpPr txBox="1">
            <a:spLocks noChangeArrowheads="1"/>
          </p:cNvSpPr>
          <p:nvPr/>
        </p:nvSpPr>
        <p:spPr>
          <a:xfrm>
            <a:off x="6639560" y="1524000"/>
            <a:ext cx="5400040" cy="40386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332169" marR="0" lvl="0" indent="-332169" algn="l" rtl="0">
              <a:lnSpc>
                <a:spcPct val="100000"/>
              </a:lnSpc>
              <a:spcBef>
                <a:spcPts val="0"/>
              </a:spcBef>
              <a:spcAft>
                <a:spcPts val="0"/>
              </a:spcAft>
              <a:buClrTx/>
              <a:buSzPts val="1400"/>
              <a:buFont typeface="Wingdings" panose="05000000000000000000" pitchFamily="2" charset="2"/>
              <a:buChar char="§"/>
              <a:tabLst>
                <a:tab pos="332169" algn="l"/>
              </a:tabLst>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1pPr>
            <a:lvl2pPr marL="671479" marR="0" lvl="1" indent="-339312" algn="l" rtl="0">
              <a:lnSpc>
                <a:spcPct val="100000"/>
              </a:lnSpc>
              <a:spcBef>
                <a:spcPts val="0"/>
              </a:spcBef>
              <a:spcAft>
                <a:spcPts val="0"/>
              </a:spcAft>
              <a:buClrTx/>
              <a:buSzPts val="1400"/>
              <a:buFont typeface="Wingdings" panose="05000000000000000000" pitchFamily="2" charset="2"/>
              <a:buChar char="§"/>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2pPr>
            <a:lvl3pPr marL="941739" marR="0" lvl="2" indent="-270260" algn="l" rtl="0">
              <a:lnSpc>
                <a:spcPct val="100000"/>
              </a:lnSpc>
              <a:spcBef>
                <a:spcPts val="0"/>
              </a:spcBef>
              <a:spcAft>
                <a:spcPts val="0"/>
              </a:spcAft>
              <a:buClrTx/>
              <a:buSzPts val="1400"/>
              <a:buFont typeface="Wingdings" panose="05000000000000000000" pitchFamily="2" charset="2"/>
              <a:buChar char="§"/>
              <a:defRPr lang="en-US" sz="2000" b="0" i="0" u="none" strike="noStrike" cap="none" smtClean="0">
                <a:solidFill>
                  <a:schemeClr val="tx1"/>
                </a:solidFill>
                <a:effectLst/>
                <a:latin typeface="+mn-lt"/>
                <a:ea typeface="Cambria" panose="02040503050406030204" pitchFamily="18" charset="0"/>
                <a:cs typeface="Arial" panose="020B0604020202020204" pitchFamily="34" charset="0"/>
                <a:sym typeface="Roboto"/>
              </a:defRPr>
            </a:lvl3pPr>
            <a:lvl4pPr marL="1275096" marR="0" lvl="3" indent="-264307" algn="l" rtl="0">
              <a:lnSpc>
                <a:spcPct val="100000"/>
              </a:lnSpc>
              <a:spcBef>
                <a:spcPts val="0"/>
              </a:spcBef>
              <a:spcAft>
                <a:spcPts val="0"/>
              </a:spcAft>
              <a:buClr>
                <a:srgbClr val="00B050"/>
              </a:buClr>
              <a:buSzPts val="1400"/>
              <a:buFont typeface="Wingdings" panose="05000000000000000000" pitchFamily="2" charset="2"/>
              <a:buChar char="§"/>
              <a:defRPr lang="en-US" sz="2000" b="0" i="0" u="none" strike="noStrike" cap="none" smtClean="0">
                <a:solidFill>
                  <a:schemeClr val="tx2">
                    <a:lumMod val="50000"/>
                  </a:schemeClr>
                </a:solidFill>
                <a:effectLst/>
                <a:latin typeface="Arial" panose="020B0604020202020204" pitchFamily="34" charset="0"/>
                <a:ea typeface="Roboto"/>
                <a:cs typeface="Arial" panose="020B0604020202020204" pitchFamily="34" charset="0"/>
                <a:sym typeface="Roboto"/>
              </a:defRPr>
            </a:lvl4pPr>
            <a:lvl5pPr marL="1614408" marR="0" lvl="4" indent="-270260" algn="l" rtl="0">
              <a:lnSpc>
                <a:spcPct val="100000"/>
              </a:lnSpc>
              <a:spcBef>
                <a:spcPts val="0"/>
              </a:spcBef>
              <a:spcAft>
                <a:spcPts val="0"/>
              </a:spcAft>
              <a:buClr>
                <a:srgbClr val="00B050"/>
              </a:buClr>
              <a:buSzPts val="1400"/>
              <a:buFont typeface="Wingdings" panose="05000000000000000000" pitchFamily="2" charset="2"/>
              <a:buChar char="§"/>
              <a:tabLst>
                <a:tab pos="1614408" algn="l"/>
              </a:tabLst>
              <a:defRPr lang="en-GB" sz="1500" b="0" i="0" u="none" strike="noStrike" cap="none">
                <a:solidFill>
                  <a:schemeClr val="accent2">
                    <a:lumMod val="50000"/>
                  </a:schemeClr>
                </a:solidFill>
                <a:effectLst/>
                <a:latin typeface="Arial" panose="020B0604020202020204" pitchFamily="34" charset="0"/>
                <a:ea typeface="Roboto"/>
                <a:cs typeface="Arial" panose="020B0604020202020204" pitchFamily="34" charset="0"/>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nSpc>
                <a:spcPct val="110000"/>
              </a:lnSpc>
              <a:buFont typeface="Arial" panose="020B0604020202020204" pitchFamily="34" charset="0"/>
              <a:buChar char="•"/>
            </a:pPr>
            <a:r>
              <a:rPr lang="vi-VN" sz="2400" dirty="0"/>
              <a:t>Accountants typically use the word “savings” to mean “cost reduction.” They do not perform adjustments.</a:t>
            </a:r>
          </a:p>
          <a:p>
            <a:pPr>
              <a:lnSpc>
                <a:spcPct val="110000"/>
              </a:lnSpc>
              <a:buFont typeface="Arial" panose="020B0604020202020204" pitchFamily="34" charset="0"/>
              <a:buChar char="•"/>
            </a:pPr>
            <a:endParaRPr lang="vi-VN" sz="2400" dirty="0"/>
          </a:p>
          <a:p>
            <a:pPr>
              <a:lnSpc>
                <a:spcPct val="110000"/>
              </a:lnSpc>
              <a:buFont typeface="Arial" panose="020B0604020202020204" pitchFamily="34" charset="0"/>
              <a:buChar char="•"/>
            </a:pPr>
            <a:r>
              <a:rPr lang="vi-VN" sz="2400" dirty="0"/>
              <a:t>Therefore, when discussing “savings,” we </a:t>
            </a:r>
            <a:r>
              <a:rPr lang="vi-VN" sz="2400" b="1" dirty="0"/>
              <a:t>must be very careful to explain </a:t>
            </a:r>
            <a:r>
              <a:rPr lang="vi-VN" sz="2400" dirty="0"/>
              <a:t>what we mean.</a:t>
            </a:r>
          </a:p>
          <a:p>
            <a:pPr>
              <a:lnSpc>
                <a:spcPct val="110000"/>
              </a:lnSpc>
              <a:buFont typeface="Arial" panose="020B0604020202020204" pitchFamily="34" charset="0"/>
              <a:buChar char="•"/>
            </a:pPr>
            <a:r>
              <a:rPr lang="vi-VN" sz="2400" dirty="0"/>
              <a:t>We must report the set of conditions we are using to define “savings.”</a:t>
            </a:r>
            <a:endParaRPr lang="vi-VN" sz="1600" dirty="0"/>
          </a:p>
        </p:txBody>
      </p:sp>
    </p:spTree>
    <p:extLst>
      <p:ext uri="{BB962C8B-B14F-4D97-AF65-F5344CB8AC3E}">
        <p14:creationId xmlns:p14="http://schemas.microsoft.com/office/powerpoint/2010/main" val="30045450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1"/>
          </p:nvPr>
        </p:nvSpPr>
        <p:spPr bwMode="auto">
          <a:xfrm>
            <a:off x="304800" y="6324600"/>
            <a:ext cx="1676400" cy="3238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algn="ctr" rtl="0" fontAlgn="base">
              <a:spcBef>
                <a:spcPct val="0"/>
              </a:spcBef>
              <a:spcAft>
                <a:spcPct val="0"/>
              </a:spcAft>
              <a:defRPr lang="en-US" sz="1400" kern="1200" baseline="0" smtClean="0">
                <a:solidFill>
                  <a:srgbClr val="009206"/>
                </a:solidFill>
                <a:latin typeface="Calibri" pitchFamily="34" charset="0"/>
                <a:ea typeface="+mn-ea"/>
                <a:cs typeface="Calibri" pitchFamily="34" charset="0"/>
              </a:defRPr>
            </a:lvl1pPr>
            <a:lvl2pPr marL="457200" algn="l" rtl="0" fontAlgn="base">
              <a:spcBef>
                <a:spcPct val="0"/>
              </a:spcBef>
              <a:spcAft>
                <a:spcPct val="0"/>
              </a:spcAft>
              <a:defRPr kern="1200">
                <a:solidFill>
                  <a:schemeClr val="tx1"/>
                </a:solidFill>
                <a:latin typeface="Times New Roman" charset="0"/>
                <a:ea typeface="+mn-ea"/>
                <a:cs typeface="Arial" charset="0"/>
              </a:defRPr>
            </a:lvl2pPr>
            <a:lvl3pPr marL="914400" algn="l" rtl="0" fontAlgn="base">
              <a:spcBef>
                <a:spcPct val="0"/>
              </a:spcBef>
              <a:spcAft>
                <a:spcPct val="0"/>
              </a:spcAft>
              <a:defRPr kern="1200">
                <a:solidFill>
                  <a:schemeClr val="tx1"/>
                </a:solidFill>
                <a:latin typeface="Times New Roman" charset="0"/>
                <a:ea typeface="+mn-ea"/>
                <a:cs typeface="Arial" charset="0"/>
              </a:defRPr>
            </a:lvl3pPr>
            <a:lvl4pPr marL="1371600" algn="l" rtl="0" fontAlgn="base">
              <a:spcBef>
                <a:spcPct val="0"/>
              </a:spcBef>
              <a:spcAft>
                <a:spcPct val="0"/>
              </a:spcAft>
              <a:defRPr kern="1200">
                <a:solidFill>
                  <a:schemeClr val="tx1"/>
                </a:solidFill>
                <a:latin typeface="Times New Roman" charset="0"/>
                <a:ea typeface="+mn-ea"/>
                <a:cs typeface="Arial" charset="0"/>
              </a:defRPr>
            </a:lvl4pPr>
            <a:lvl5pPr marL="1828800" algn="l" rtl="0" fontAlgn="base">
              <a:spcBef>
                <a:spcPct val="0"/>
              </a:spcBef>
              <a:spcAft>
                <a:spcPct val="0"/>
              </a:spcAft>
              <a:defRPr kern="1200">
                <a:solidFill>
                  <a:schemeClr val="tx1"/>
                </a:solidFill>
                <a:latin typeface="Times New Roman" charset="0"/>
                <a:ea typeface="+mn-ea"/>
                <a:cs typeface="Arial" charset="0"/>
              </a:defRPr>
            </a:lvl5pPr>
            <a:lvl6pPr marL="2286000" algn="l" defTabSz="914400" rtl="0" eaLnBrk="1" latinLnBrk="0" hangingPunct="1">
              <a:defRPr kern="1200">
                <a:solidFill>
                  <a:schemeClr val="tx1"/>
                </a:solidFill>
                <a:latin typeface="Times New Roman" charset="0"/>
                <a:ea typeface="+mn-ea"/>
                <a:cs typeface="Arial" charset="0"/>
              </a:defRPr>
            </a:lvl6pPr>
            <a:lvl7pPr marL="2743200" algn="l" defTabSz="914400" rtl="0" eaLnBrk="1" latinLnBrk="0" hangingPunct="1">
              <a:defRPr kern="1200">
                <a:solidFill>
                  <a:schemeClr val="tx1"/>
                </a:solidFill>
                <a:latin typeface="Times New Roman" charset="0"/>
                <a:ea typeface="+mn-ea"/>
                <a:cs typeface="Arial" charset="0"/>
              </a:defRPr>
            </a:lvl7pPr>
            <a:lvl8pPr marL="3200400" algn="l" defTabSz="914400" rtl="0" eaLnBrk="1" latinLnBrk="0" hangingPunct="1">
              <a:defRPr kern="1200">
                <a:solidFill>
                  <a:schemeClr val="tx1"/>
                </a:solidFill>
                <a:latin typeface="Times New Roman" charset="0"/>
                <a:ea typeface="+mn-ea"/>
                <a:cs typeface="Arial" charset="0"/>
              </a:defRPr>
            </a:lvl8pPr>
            <a:lvl9pPr marL="3657600" algn="l" defTabSz="914400" rtl="0" eaLnBrk="1" latinLnBrk="0" hangingPunct="1">
              <a:defRPr kern="1200">
                <a:solidFill>
                  <a:schemeClr val="tx1"/>
                </a:solidFill>
                <a:latin typeface="Times New Roman" charset="0"/>
                <a:ea typeface="+mn-ea"/>
                <a:cs typeface="Arial" charset="0"/>
              </a:defRPr>
            </a:lvl9pPr>
          </a:lstStyle>
          <a:p>
            <a:pPr eaLnBrk="1" hangingPunct="1">
              <a:defRPr/>
            </a:pPr>
            <a:r>
              <a:rPr lang="en-US"/>
              <a:t>Introduction </a:t>
            </a:r>
            <a:fld id="{2482D9BC-616D-4BCC-B9C0-CBF48DA4398A}" type="slidenum">
              <a:rPr smtClean="0"/>
              <a:pPr eaLnBrk="1" hangingPunct="1">
                <a:defRPr/>
              </a:pPr>
              <a:t>13</a:t>
            </a:fld>
            <a:endParaRPr lang="en-US" dirty="0">
              <a:solidFill>
                <a:srgbClr val="008000"/>
              </a:solidFill>
              <a:latin typeface="Calibri" pitchFamily="34" charset="0"/>
            </a:endParaRPr>
          </a:p>
        </p:txBody>
      </p:sp>
      <p:sp>
        <p:nvSpPr>
          <p:cNvPr id="15363" name="Rectangle 2"/>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4" name="Rectangle 3"/>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5" name="Rectangle 4"/>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6" name="Rectangle 5"/>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7" name="Rectangle 6"/>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68" name="Rectangle 7"/>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69" name="Rectangle 8"/>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0" name="Rectangle 9"/>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1" name="Rectangle 10"/>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2" name="Rectangle 11"/>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3" name="Rectangle 12"/>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4" name="Rectangle 13"/>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5" name="Rectangle 14"/>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6" name="Rectangle 15"/>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7" name="Rectangle 16"/>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78" name="Rectangle 17"/>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79" name="Rectangle 18"/>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80" name="Rectangle 19"/>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81" name="Rectangle 20"/>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latin typeface="Calibri" pitchFamily="34" charset="0"/>
              <a:cs typeface="Calibri" pitchFamily="34" charset="0"/>
            </a:endParaRPr>
          </a:p>
        </p:txBody>
      </p:sp>
      <p:sp>
        <p:nvSpPr>
          <p:cNvPr id="15382" name="Rectangle 21"/>
          <p:cNvSpPr>
            <a:spLocks noChangeArrowheads="1"/>
          </p:cNvSpPr>
          <p:nvPr/>
        </p:nvSpPr>
        <p:spPr bwMode="auto">
          <a:xfrm>
            <a:off x="1905001" y="1892300"/>
            <a:ext cx="8702675" cy="427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CA"/>
          </a:p>
        </p:txBody>
      </p:sp>
      <p:sp>
        <p:nvSpPr>
          <p:cNvPr id="15383" name="Rectangle 22"/>
          <p:cNvSpPr>
            <a:spLocks noGrp="1" noChangeArrowheads="1"/>
          </p:cNvSpPr>
          <p:nvPr>
            <p:ph type="title"/>
          </p:nvPr>
        </p:nvSpPr>
        <p:spPr>
          <a:xfrm>
            <a:off x="1045846" y="491743"/>
            <a:ext cx="10177132" cy="589825"/>
          </a:xfrm>
        </p:spPr>
        <p:txBody>
          <a:bodyPr spcFirstLastPara="1" wrap="square" lIns="90488" tIns="44450" rIns="90488" bIns="44450" anchor="ctr" anchorCtr="0">
            <a:normAutofit/>
          </a:bodyPr>
          <a:lstStyle/>
          <a:p>
            <a:pPr algn="ctr"/>
            <a:r>
              <a:rPr lang="en-US" b="1" dirty="0">
                <a:effectLst/>
                <a:latin typeface="+mn-lt"/>
              </a:rPr>
              <a:t>M&amp;V Options</a:t>
            </a:r>
            <a:endParaRPr lang="en-US" dirty="0">
              <a:effectLst/>
              <a:latin typeface="+mn-lt"/>
            </a:endParaRPr>
          </a:p>
        </p:txBody>
      </p:sp>
      <p:grpSp>
        <p:nvGrpSpPr>
          <p:cNvPr id="15384" name="Group 133"/>
          <p:cNvGrpSpPr>
            <a:grpSpLocks noChangeAspect="1"/>
          </p:cNvGrpSpPr>
          <p:nvPr/>
        </p:nvGrpSpPr>
        <p:grpSpPr bwMode="auto">
          <a:xfrm>
            <a:off x="6488354" y="1675606"/>
            <a:ext cx="5622366" cy="4240045"/>
            <a:chOff x="1620" y="2798"/>
            <a:chExt cx="8550" cy="6633"/>
          </a:xfrm>
        </p:grpSpPr>
        <p:sp>
          <p:nvSpPr>
            <p:cNvPr id="15385" name="AutoShape 134"/>
            <p:cNvSpPr>
              <a:spLocks noChangeAspect="1" noChangeArrowheads="1"/>
            </p:cNvSpPr>
            <p:nvPr/>
          </p:nvSpPr>
          <p:spPr bwMode="auto">
            <a:xfrm>
              <a:off x="1620" y="2798"/>
              <a:ext cx="8550" cy="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CA">
                <a:latin typeface="Calibri" pitchFamily="34" charset="0"/>
                <a:cs typeface="Calibri" pitchFamily="34" charset="0"/>
              </a:endParaRPr>
            </a:p>
          </p:txBody>
        </p:sp>
        <p:sp>
          <p:nvSpPr>
            <p:cNvPr id="15386" name="Rectangle 135"/>
            <p:cNvSpPr>
              <a:spLocks noChangeArrowheads="1"/>
            </p:cNvSpPr>
            <p:nvPr/>
          </p:nvSpPr>
          <p:spPr bwMode="auto">
            <a:xfrm>
              <a:off x="3120" y="3878"/>
              <a:ext cx="4950" cy="3240"/>
            </a:xfrm>
            <a:prstGeom prst="rect">
              <a:avLst/>
            </a:prstGeom>
            <a:solidFill>
              <a:srgbClr val="FFFFFF"/>
            </a:solidFill>
            <a:ln w="38100">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87" name="Line 136"/>
            <p:cNvSpPr>
              <a:spLocks noChangeShapeType="1"/>
            </p:cNvSpPr>
            <p:nvPr/>
          </p:nvSpPr>
          <p:spPr bwMode="auto">
            <a:xfrm>
              <a:off x="3120" y="6192"/>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88" name="Line 137"/>
            <p:cNvSpPr>
              <a:spLocks noChangeShapeType="1"/>
            </p:cNvSpPr>
            <p:nvPr/>
          </p:nvSpPr>
          <p:spPr bwMode="auto">
            <a:xfrm>
              <a:off x="3120" y="5421"/>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89" name="Line 138"/>
            <p:cNvSpPr>
              <a:spLocks noChangeShapeType="1"/>
            </p:cNvSpPr>
            <p:nvPr/>
          </p:nvSpPr>
          <p:spPr bwMode="auto">
            <a:xfrm>
              <a:off x="3120" y="4649"/>
              <a:ext cx="49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0" name="Rectangle 139"/>
            <p:cNvSpPr>
              <a:spLocks noChangeArrowheads="1"/>
            </p:cNvSpPr>
            <p:nvPr/>
          </p:nvSpPr>
          <p:spPr bwMode="auto">
            <a:xfrm>
              <a:off x="4920" y="6655"/>
              <a:ext cx="750" cy="463"/>
            </a:xfrm>
            <a:prstGeom prst="rect">
              <a:avLst/>
            </a:prstGeom>
            <a:solidFill>
              <a:srgbClr val="FFFFFF"/>
            </a:solidFill>
            <a:ln w="9525">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91" name="Line 140"/>
            <p:cNvSpPr>
              <a:spLocks noChangeShapeType="1"/>
            </p:cNvSpPr>
            <p:nvPr/>
          </p:nvSpPr>
          <p:spPr bwMode="auto">
            <a:xfrm>
              <a:off x="5370" y="6655"/>
              <a:ext cx="1" cy="4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2" name="Rectangle 141"/>
            <p:cNvSpPr>
              <a:spLocks noChangeArrowheads="1"/>
            </p:cNvSpPr>
            <p:nvPr/>
          </p:nvSpPr>
          <p:spPr bwMode="auto">
            <a:xfrm>
              <a:off x="4470" y="3107"/>
              <a:ext cx="2400" cy="771"/>
            </a:xfrm>
            <a:prstGeom prst="rect">
              <a:avLst/>
            </a:prstGeom>
            <a:solidFill>
              <a:srgbClr val="FFFFFF"/>
            </a:solidFill>
            <a:ln w="9525">
              <a:solidFill>
                <a:srgbClr val="000000"/>
              </a:solidFill>
              <a:miter lim="800000"/>
              <a:headEnd/>
              <a:tailEnd/>
            </a:ln>
          </p:spPr>
          <p:txBody>
            <a:bodyPr/>
            <a:lstStyle/>
            <a:p>
              <a:pPr algn="ctr"/>
              <a:endParaRPr lang="en-CA">
                <a:latin typeface="Calibri" pitchFamily="34" charset="0"/>
                <a:cs typeface="Calibri" pitchFamily="34" charset="0"/>
              </a:endParaRPr>
            </a:p>
          </p:txBody>
        </p:sp>
        <p:sp>
          <p:nvSpPr>
            <p:cNvPr id="15393" name="Line 142"/>
            <p:cNvSpPr>
              <a:spLocks noChangeShapeType="1"/>
            </p:cNvSpPr>
            <p:nvPr/>
          </p:nvSpPr>
          <p:spPr bwMode="auto">
            <a:xfrm>
              <a:off x="9120" y="5730"/>
              <a:ext cx="1" cy="1541"/>
            </a:xfrm>
            <a:prstGeom prst="line">
              <a:avLst/>
            </a:prstGeom>
            <a:noFill/>
            <a:ln w="76200">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4" name="Line 143"/>
            <p:cNvSpPr>
              <a:spLocks noChangeShapeType="1"/>
            </p:cNvSpPr>
            <p:nvPr/>
          </p:nvSpPr>
          <p:spPr bwMode="auto">
            <a:xfrm flipH="1" flipV="1">
              <a:off x="8820" y="5884"/>
              <a:ext cx="7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5" name="Line 144"/>
            <p:cNvSpPr>
              <a:spLocks noChangeShapeType="1"/>
            </p:cNvSpPr>
            <p:nvPr/>
          </p:nvSpPr>
          <p:spPr bwMode="auto">
            <a:xfrm>
              <a:off x="8820" y="6038"/>
              <a:ext cx="7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396" name="Freeform 145"/>
            <p:cNvSpPr>
              <a:spLocks/>
            </p:cNvSpPr>
            <p:nvPr/>
          </p:nvSpPr>
          <p:spPr bwMode="auto">
            <a:xfrm>
              <a:off x="8070" y="5884"/>
              <a:ext cx="900" cy="462"/>
            </a:xfrm>
            <a:custGeom>
              <a:avLst/>
              <a:gdLst>
                <a:gd name="T0" fmla="*/ 175 w 1080"/>
                <a:gd name="T1" fmla="*/ 0 h 540"/>
                <a:gd name="T2" fmla="*/ 88 w 1080"/>
                <a:gd name="T3" fmla="*/ 76 h 540"/>
                <a:gd name="T4" fmla="*/ 0 w 1080"/>
                <a:gd name="T5" fmla="*/ 114 h 540"/>
                <a:gd name="T6" fmla="*/ 0 60000 65536"/>
                <a:gd name="T7" fmla="*/ 0 60000 65536"/>
                <a:gd name="T8" fmla="*/ 0 60000 65536"/>
                <a:gd name="T9" fmla="*/ 0 w 1080"/>
                <a:gd name="T10" fmla="*/ 0 h 540"/>
                <a:gd name="T11" fmla="*/ 1080 w 1080"/>
                <a:gd name="T12" fmla="*/ 540 h 540"/>
              </a:gdLst>
              <a:ahLst/>
              <a:cxnLst>
                <a:cxn ang="T6">
                  <a:pos x="T0" y="T1"/>
                </a:cxn>
                <a:cxn ang="T7">
                  <a:pos x="T2" y="T3"/>
                </a:cxn>
                <a:cxn ang="T8">
                  <a:pos x="T4" y="T5"/>
                </a:cxn>
              </a:cxnLst>
              <a:rect l="T9" t="T10" r="T11" b="T12"/>
              <a:pathLst>
                <a:path w="1080" h="540">
                  <a:moveTo>
                    <a:pt x="1080" y="0"/>
                  </a:moveTo>
                  <a:cubicBezTo>
                    <a:pt x="900" y="135"/>
                    <a:pt x="720" y="270"/>
                    <a:pt x="540" y="360"/>
                  </a:cubicBezTo>
                  <a:cubicBezTo>
                    <a:pt x="360" y="450"/>
                    <a:pt x="90" y="510"/>
                    <a:pt x="0" y="54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CA">
                <a:latin typeface="Calibri" pitchFamily="34" charset="0"/>
                <a:cs typeface="Calibri" pitchFamily="34" charset="0"/>
              </a:endParaRPr>
            </a:p>
          </p:txBody>
        </p:sp>
        <p:sp>
          <p:nvSpPr>
            <p:cNvPr id="15397" name="Freeform 146"/>
            <p:cNvSpPr>
              <a:spLocks/>
            </p:cNvSpPr>
            <p:nvPr/>
          </p:nvSpPr>
          <p:spPr bwMode="auto">
            <a:xfrm>
              <a:off x="8070" y="5884"/>
              <a:ext cx="1500" cy="617"/>
            </a:xfrm>
            <a:custGeom>
              <a:avLst/>
              <a:gdLst>
                <a:gd name="T0" fmla="*/ 28840 w 1080"/>
                <a:gd name="T1" fmla="*/ 0 h 540"/>
                <a:gd name="T2" fmla="*/ 14431 w 1080"/>
                <a:gd name="T3" fmla="*/ 1367 h 540"/>
                <a:gd name="T4" fmla="*/ 0 w 1080"/>
                <a:gd name="T5" fmla="*/ 2049 h 540"/>
                <a:gd name="T6" fmla="*/ 0 60000 65536"/>
                <a:gd name="T7" fmla="*/ 0 60000 65536"/>
                <a:gd name="T8" fmla="*/ 0 60000 65536"/>
                <a:gd name="T9" fmla="*/ 0 w 1080"/>
                <a:gd name="T10" fmla="*/ 0 h 540"/>
                <a:gd name="T11" fmla="*/ 1080 w 1080"/>
                <a:gd name="T12" fmla="*/ 540 h 540"/>
              </a:gdLst>
              <a:ahLst/>
              <a:cxnLst>
                <a:cxn ang="T6">
                  <a:pos x="T0" y="T1"/>
                </a:cxn>
                <a:cxn ang="T7">
                  <a:pos x="T2" y="T3"/>
                </a:cxn>
                <a:cxn ang="T8">
                  <a:pos x="T4" y="T5"/>
                </a:cxn>
              </a:cxnLst>
              <a:rect l="T9" t="T10" r="T11" b="T12"/>
              <a:pathLst>
                <a:path w="1080" h="540">
                  <a:moveTo>
                    <a:pt x="1080" y="0"/>
                  </a:moveTo>
                  <a:cubicBezTo>
                    <a:pt x="900" y="135"/>
                    <a:pt x="720" y="270"/>
                    <a:pt x="540" y="360"/>
                  </a:cubicBezTo>
                  <a:cubicBezTo>
                    <a:pt x="360" y="450"/>
                    <a:pt x="90" y="510"/>
                    <a:pt x="0" y="54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CA">
                <a:latin typeface="Calibri" pitchFamily="34" charset="0"/>
                <a:cs typeface="Calibri" pitchFamily="34" charset="0"/>
              </a:endParaRPr>
            </a:p>
          </p:txBody>
        </p:sp>
        <p:pic>
          <p:nvPicPr>
            <p:cNvPr id="15398" name="Picture 147" descr="MPj03859900000[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70" y="6192"/>
              <a:ext cx="637" cy="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9" name="Picture 148" descr="Diaphragm gas mete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70" y="6192"/>
              <a:ext cx="708" cy="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0" name="Line 149"/>
            <p:cNvSpPr>
              <a:spLocks noChangeShapeType="1"/>
            </p:cNvSpPr>
            <p:nvPr/>
          </p:nvSpPr>
          <p:spPr bwMode="auto">
            <a:xfrm>
              <a:off x="1920" y="7426"/>
              <a:ext cx="900" cy="0"/>
            </a:xfrm>
            <a:prstGeom prst="line">
              <a:avLst/>
            </a:prstGeom>
            <a:noFill/>
            <a:ln w="127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1" name="Line 150"/>
            <p:cNvSpPr>
              <a:spLocks noChangeShapeType="1"/>
            </p:cNvSpPr>
            <p:nvPr/>
          </p:nvSpPr>
          <p:spPr bwMode="auto">
            <a:xfrm flipV="1">
              <a:off x="2820" y="6964"/>
              <a:ext cx="0" cy="462"/>
            </a:xfrm>
            <a:prstGeom prst="line">
              <a:avLst/>
            </a:prstGeom>
            <a:noFill/>
            <a:ln w="12700">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2" name="Line 151"/>
            <p:cNvSpPr>
              <a:spLocks noChangeShapeType="1"/>
            </p:cNvSpPr>
            <p:nvPr/>
          </p:nvSpPr>
          <p:spPr bwMode="auto">
            <a:xfrm>
              <a:off x="2970" y="6655"/>
              <a:ext cx="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3" name="Line 152"/>
            <p:cNvSpPr>
              <a:spLocks noChangeShapeType="1"/>
            </p:cNvSpPr>
            <p:nvPr/>
          </p:nvSpPr>
          <p:spPr bwMode="auto">
            <a:xfrm flipH="1">
              <a:off x="7470" y="6655"/>
              <a:ext cx="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sp>
          <p:nvSpPr>
            <p:cNvPr id="15404" name="Oval 153"/>
            <p:cNvSpPr>
              <a:spLocks noChangeArrowheads="1"/>
            </p:cNvSpPr>
            <p:nvPr/>
          </p:nvSpPr>
          <p:spPr bwMode="auto">
            <a:xfrm>
              <a:off x="2520" y="2798"/>
              <a:ext cx="6300" cy="5709"/>
            </a:xfrm>
            <a:prstGeom prst="ellipse">
              <a:avLst/>
            </a:prstGeom>
            <a:noFill/>
            <a:ln w="28575" cap="rnd">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CA">
                <a:latin typeface="Calibri" pitchFamily="34" charset="0"/>
                <a:cs typeface="Calibri" pitchFamily="34" charset="0"/>
              </a:endParaRPr>
            </a:p>
          </p:txBody>
        </p:sp>
        <p:sp>
          <p:nvSpPr>
            <p:cNvPr id="15405" name="Text Box 154"/>
            <p:cNvSpPr txBox="1">
              <a:spLocks noChangeArrowheads="1"/>
            </p:cNvSpPr>
            <p:nvPr/>
          </p:nvSpPr>
          <p:spPr bwMode="auto">
            <a:xfrm>
              <a:off x="5970" y="7890"/>
              <a:ext cx="3433" cy="15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2000" dirty="0">
                  <a:latin typeface="Calibri" pitchFamily="34" charset="0"/>
                  <a:cs typeface="Calibri" pitchFamily="34" charset="0"/>
                </a:rPr>
                <a:t>The measurement range is the whole plant</a:t>
              </a:r>
              <a:endParaRPr lang="en-US" sz="2800" dirty="0">
                <a:latin typeface="Calibri" pitchFamily="34" charset="0"/>
                <a:cs typeface="Calibri" pitchFamily="34" charset="0"/>
              </a:endParaRPr>
            </a:p>
          </p:txBody>
        </p:sp>
        <p:sp>
          <p:nvSpPr>
            <p:cNvPr id="15406" name="Text Box 155"/>
            <p:cNvSpPr txBox="1">
              <a:spLocks noChangeArrowheads="1"/>
            </p:cNvSpPr>
            <p:nvPr/>
          </p:nvSpPr>
          <p:spPr bwMode="auto">
            <a:xfrm>
              <a:off x="5070" y="3261"/>
              <a:ext cx="1050" cy="60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1200" dirty="0">
                  <a:latin typeface="Calibri" pitchFamily="34" charset="0"/>
                  <a:cs typeface="Calibri" pitchFamily="34" charset="0"/>
                </a:rPr>
                <a:t>Engine+ VSDs</a:t>
              </a:r>
              <a:endParaRPr lang="en-US" dirty="0">
                <a:latin typeface="Calibri" pitchFamily="34" charset="0"/>
                <a:cs typeface="Calibri" pitchFamily="34" charset="0"/>
              </a:endParaRPr>
            </a:p>
          </p:txBody>
        </p:sp>
        <p:sp>
          <p:nvSpPr>
            <p:cNvPr id="15407" name="Oval 156"/>
            <p:cNvSpPr>
              <a:spLocks noChangeArrowheads="1"/>
            </p:cNvSpPr>
            <p:nvPr/>
          </p:nvSpPr>
          <p:spPr bwMode="auto">
            <a:xfrm>
              <a:off x="4920" y="3107"/>
              <a:ext cx="1200" cy="1081"/>
            </a:xfrm>
            <a:prstGeom prst="ellipse">
              <a:avLst/>
            </a:prstGeom>
            <a:noFill/>
            <a:ln w="28575" cap="rnd">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pPr algn="ctr"/>
              <a:endParaRPr lang="en-CA">
                <a:latin typeface="Calibri" pitchFamily="34" charset="0"/>
                <a:cs typeface="Calibri" pitchFamily="34" charset="0"/>
              </a:endParaRPr>
            </a:p>
          </p:txBody>
        </p:sp>
        <p:pic>
          <p:nvPicPr>
            <p:cNvPr id="15408" name="Picture 157" descr="MPj03859900000[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20" y="3569"/>
              <a:ext cx="315" cy="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09" name="Text Box 158"/>
            <p:cNvSpPr txBox="1">
              <a:spLocks noChangeArrowheads="1"/>
            </p:cNvSpPr>
            <p:nvPr/>
          </p:nvSpPr>
          <p:spPr bwMode="auto">
            <a:xfrm>
              <a:off x="3420" y="4488"/>
              <a:ext cx="1950"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 rIns="18000"/>
            <a:lstStyle>
              <a:lvl1pPr eaLnBrk="0" hangingPunct="0">
                <a:defRPr>
                  <a:solidFill>
                    <a:schemeClr val="tx1"/>
                  </a:solidFill>
                  <a:latin typeface="Times New Roman" charset="0"/>
                  <a:cs typeface="Arial" charset="0"/>
                </a:defRPr>
              </a:lvl1pPr>
              <a:lvl2pPr marL="742950" indent="-285750" eaLnBrk="0" hangingPunct="0">
                <a:defRPr>
                  <a:solidFill>
                    <a:schemeClr val="tx1"/>
                  </a:solidFill>
                  <a:latin typeface="Times New Roman" charset="0"/>
                  <a:cs typeface="Arial" charset="0"/>
                </a:defRPr>
              </a:lvl2pPr>
              <a:lvl3pPr marL="1143000" indent="-228600" eaLnBrk="0" hangingPunct="0">
                <a:defRPr>
                  <a:solidFill>
                    <a:schemeClr val="tx1"/>
                  </a:solidFill>
                  <a:latin typeface="Times New Roman" charset="0"/>
                  <a:cs typeface="Arial" charset="0"/>
                </a:defRPr>
              </a:lvl3pPr>
              <a:lvl4pPr marL="1600200" indent="-228600" eaLnBrk="0" hangingPunct="0">
                <a:defRPr>
                  <a:solidFill>
                    <a:schemeClr val="tx1"/>
                  </a:solidFill>
                  <a:latin typeface="Times New Roman" charset="0"/>
                  <a:cs typeface="Arial" charset="0"/>
                </a:defRPr>
              </a:lvl4pPr>
              <a:lvl5pPr marL="2057400" indent="-228600" eaLnBrk="0" hangingPunct="0">
                <a:defRPr>
                  <a:solidFill>
                    <a:schemeClr val="tx1"/>
                  </a:solidFill>
                  <a:latin typeface="Times New Roman" charset="0"/>
                  <a:cs typeface="Arial" charset="0"/>
                </a:defRPr>
              </a:lvl5pPr>
              <a:lvl6pPr marL="2514600" indent="-228600" eaLnBrk="0" fontAlgn="base" hangingPunct="0">
                <a:spcBef>
                  <a:spcPct val="0"/>
                </a:spcBef>
                <a:spcAft>
                  <a:spcPct val="0"/>
                </a:spcAft>
                <a:defRPr>
                  <a:solidFill>
                    <a:schemeClr val="tx1"/>
                  </a:solidFill>
                  <a:latin typeface="Times New Roman" charset="0"/>
                  <a:cs typeface="Arial" charset="0"/>
                </a:defRPr>
              </a:lvl6pPr>
              <a:lvl7pPr marL="2971800" indent="-228600" eaLnBrk="0" fontAlgn="base" hangingPunct="0">
                <a:spcBef>
                  <a:spcPct val="0"/>
                </a:spcBef>
                <a:spcAft>
                  <a:spcPct val="0"/>
                </a:spcAft>
                <a:defRPr>
                  <a:solidFill>
                    <a:schemeClr val="tx1"/>
                  </a:solidFill>
                  <a:latin typeface="Times New Roman" charset="0"/>
                  <a:cs typeface="Arial" charset="0"/>
                </a:defRPr>
              </a:lvl7pPr>
              <a:lvl8pPr marL="3429000" indent="-228600" eaLnBrk="0" fontAlgn="base" hangingPunct="0">
                <a:spcBef>
                  <a:spcPct val="0"/>
                </a:spcBef>
                <a:spcAft>
                  <a:spcPct val="0"/>
                </a:spcAft>
                <a:defRPr>
                  <a:solidFill>
                    <a:schemeClr val="tx1"/>
                  </a:solidFill>
                  <a:latin typeface="Times New Roman" charset="0"/>
                  <a:cs typeface="Arial" charset="0"/>
                </a:defRPr>
              </a:lvl8pPr>
              <a:lvl9pPr marL="3886200" indent="-228600" eaLnBrk="0" fontAlgn="base" hangingPunct="0">
                <a:spcBef>
                  <a:spcPct val="0"/>
                </a:spcBef>
                <a:spcAft>
                  <a:spcPct val="0"/>
                </a:spcAft>
                <a:defRPr>
                  <a:solidFill>
                    <a:schemeClr val="tx1"/>
                  </a:solidFill>
                  <a:latin typeface="Times New Roman" charset="0"/>
                  <a:cs typeface="Arial" charset="0"/>
                </a:defRPr>
              </a:lvl9pPr>
            </a:lstStyle>
            <a:p>
              <a:pPr eaLnBrk="1" hangingPunct="1"/>
              <a:r>
                <a:rPr lang="en-US" sz="1600" dirty="0">
                  <a:latin typeface="Calibri" pitchFamily="34" charset="0"/>
                  <a:cs typeface="Calibri" pitchFamily="34" charset="0"/>
                </a:rPr>
                <a:t>Scope of the system to be renovated</a:t>
              </a:r>
            </a:p>
          </p:txBody>
        </p:sp>
        <p:sp>
          <p:nvSpPr>
            <p:cNvPr id="15410" name="Line 159"/>
            <p:cNvSpPr>
              <a:spLocks noChangeShapeType="1"/>
            </p:cNvSpPr>
            <p:nvPr/>
          </p:nvSpPr>
          <p:spPr bwMode="auto">
            <a:xfrm flipV="1">
              <a:off x="4770" y="4187"/>
              <a:ext cx="60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CA">
                <a:latin typeface="Calibri" pitchFamily="34" charset="0"/>
                <a:cs typeface="Calibri" pitchFamily="34" charset="0"/>
              </a:endParaRPr>
            </a:p>
          </p:txBody>
        </p:sp>
      </p:grpSp>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324148" y="1208475"/>
            <a:ext cx="6370320" cy="526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1219170" eaLnBrk="1" hangingPunct="1">
              <a:spcAft>
                <a:spcPct val="0"/>
              </a:spcAft>
              <a:buClrTx/>
              <a:defRPr/>
            </a:pPr>
            <a:endParaRPr lang="en-US" sz="1800" dirty="0">
              <a:solidFill>
                <a:srgbClr val="000000"/>
              </a:solidFill>
              <a:latin typeface="+mn-lt"/>
              <a:ea typeface="+mn-ea"/>
              <a:cs typeface="Calibri" pitchFamily="34" charset="0"/>
            </a:endParaRPr>
          </a:p>
          <a:p>
            <a:r>
              <a:rPr lang="en-US" sz="1800" b="1" dirty="0">
                <a:solidFill>
                  <a:srgbClr val="0E0E0E"/>
                </a:solidFill>
                <a:effectLst/>
                <a:latin typeface="+mn-lt"/>
              </a:rPr>
              <a:t>Whole Facility Methods (Options C and D):</a:t>
            </a:r>
            <a:r>
              <a:rPr lang="en-US" sz="1800" b="1" dirty="0">
                <a:solidFill>
                  <a:srgbClr val="0E0E0E"/>
                </a:solidFill>
                <a:latin typeface="+mn-lt"/>
              </a:rPr>
              <a:t> </a:t>
            </a:r>
            <a:r>
              <a:rPr lang="en-US" sz="1800" dirty="0">
                <a:solidFill>
                  <a:srgbClr val="0E0E0E"/>
                </a:solidFill>
                <a:effectLst/>
                <a:latin typeface="+mn-lt"/>
              </a:rPr>
              <a:t>Measure all effects resulting from facility upgrades:</a:t>
            </a:r>
          </a:p>
          <a:p>
            <a:pPr marL="285750" indent="-285750">
              <a:spcBef>
                <a:spcPts val="900"/>
              </a:spcBef>
              <a:buFont typeface="Arial" panose="020B0604020202020204" pitchFamily="34" charset="0"/>
              <a:buChar char="•"/>
            </a:pPr>
            <a:r>
              <a:rPr lang="en-US" sz="1800" dirty="0">
                <a:solidFill>
                  <a:srgbClr val="0E0E0E"/>
                </a:solidFill>
                <a:effectLst/>
                <a:latin typeface="+mn-lt"/>
              </a:rPr>
              <a:t>Includes upgrades </a:t>
            </a:r>
            <a:r>
              <a:rPr lang="en-US" sz="1800" b="1" dirty="0">
                <a:solidFill>
                  <a:srgbClr val="0E0E0E"/>
                </a:solidFill>
                <a:effectLst/>
                <a:latin typeface="+mn-lt"/>
              </a:rPr>
              <a:t>and</a:t>
            </a:r>
            <a:r>
              <a:rPr lang="en-US" sz="1800" dirty="0">
                <a:solidFill>
                  <a:srgbClr val="0E0E0E"/>
                </a:solidFill>
                <a:effectLst/>
                <a:latin typeface="+mn-lt"/>
              </a:rPr>
              <a:t> other changes (intentional and unintentional).</a:t>
            </a:r>
          </a:p>
          <a:p>
            <a:pPr marL="285750" indent="-285750">
              <a:spcBef>
                <a:spcPts val="900"/>
              </a:spcBef>
              <a:buFont typeface="Arial" panose="020B0604020202020204" pitchFamily="34" charset="0"/>
              <a:buChar char="•"/>
            </a:pPr>
            <a:r>
              <a:rPr lang="en-US" sz="1800" dirty="0">
                <a:solidFill>
                  <a:srgbClr val="0E0E0E"/>
                </a:solidFill>
                <a:effectLst/>
                <a:latin typeface="+mn-lt"/>
              </a:rPr>
              <a:t>Commonly uses metering at the energy source.</a:t>
            </a:r>
          </a:p>
          <a:p>
            <a:pPr marL="285750" indent="-285750">
              <a:spcBef>
                <a:spcPts val="900"/>
              </a:spcBef>
              <a:buFont typeface="Arial" panose="020B0604020202020204" pitchFamily="34" charset="0"/>
              <a:buChar char="•"/>
            </a:pPr>
            <a:r>
              <a:rPr lang="en-US" sz="1800" dirty="0">
                <a:solidFill>
                  <a:srgbClr val="0E0E0E"/>
                </a:solidFill>
                <a:effectLst/>
                <a:latin typeface="+mn-lt"/>
              </a:rPr>
              <a:t>Adjustments can be complex.</a:t>
            </a:r>
          </a:p>
          <a:p>
            <a:r>
              <a:rPr lang="en-US" sz="1800" b="1" dirty="0">
                <a:solidFill>
                  <a:srgbClr val="0E0E0E"/>
                </a:solidFill>
                <a:effectLst/>
                <a:latin typeface="+mn-lt"/>
              </a:rPr>
              <a:t>Retrofit Isolation Methods (Options A and B):</a:t>
            </a:r>
            <a:r>
              <a:rPr lang="en-US" sz="1800" b="1" dirty="0">
                <a:solidFill>
                  <a:srgbClr val="0E0E0E"/>
                </a:solidFill>
                <a:latin typeface="+mn-lt"/>
              </a:rPr>
              <a:t> </a:t>
            </a:r>
            <a:r>
              <a:rPr lang="en-US" sz="1800" dirty="0">
                <a:solidFill>
                  <a:srgbClr val="0E0E0E"/>
                </a:solidFill>
                <a:effectLst/>
                <a:latin typeface="+mn-lt"/>
              </a:rPr>
              <a:t>Measure only the impact of the upgrades.</a:t>
            </a:r>
          </a:p>
          <a:p>
            <a:pPr marL="171450" indent="-171450">
              <a:spcBef>
                <a:spcPts val="900"/>
              </a:spcBef>
              <a:buFont typeface="Arial" panose="020B0604020202020204" pitchFamily="34" charset="0"/>
              <a:buChar char="•"/>
            </a:pPr>
            <a:r>
              <a:rPr lang="en-US" sz="1800" dirty="0">
                <a:solidFill>
                  <a:srgbClr val="0E0E0E"/>
                </a:solidFill>
                <a:effectLst/>
                <a:latin typeface="+mn-lt"/>
              </a:rPr>
              <a:t>Savings are unaffected by changes outside the measurement boundary.</a:t>
            </a:r>
          </a:p>
          <a:p>
            <a:pPr marL="171450" indent="-171450">
              <a:spcBef>
                <a:spcPts val="900"/>
              </a:spcBef>
              <a:buFont typeface="Arial" panose="020B0604020202020204" pitchFamily="34" charset="0"/>
              <a:buChar char="•"/>
            </a:pPr>
            <a:r>
              <a:rPr lang="en-US" sz="1800" dirty="0">
                <a:solidFill>
                  <a:srgbClr val="0E0E0E"/>
                </a:solidFill>
                <a:effectLst/>
                <a:latin typeface="+mn-lt"/>
              </a:rPr>
              <a:t>Typically requires specialized metering equipment for the isolated system.</a:t>
            </a:r>
          </a:p>
          <a:p>
            <a:pPr marL="171450" indent="-171450">
              <a:spcBef>
                <a:spcPts val="900"/>
              </a:spcBef>
              <a:buFont typeface="Arial" panose="020B0604020202020204" pitchFamily="34" charset="0"/>
              <a:buChar char="•"/>
            </a:pPr>
            <a:r>
              <a:rPr lang="en-US" sz="1800" dirty="0">
                <a:solidFill>
                  <a:srgbClr val="0E0E0E"/>
                </a:solidFill>
                <a:effectLst/>
                <a:latin typeface="+mn-lt"/>
              </a:rPr>
              <a:t>Adjustments can be simpler.</a:t>
            </a:r>
          </a:p>
        </p:txBody>
      </p:sp>
    </p:spTree>
    <p:extLst>
      <p:ext uri="{BB962C8B-B14F-4D97-AF65-F5344CB8AC3E}">
        <p14:creationId xmlns:p14="http://schemas.microsoft.com/office/powerpoint/2010/main" val="13750663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19F272-CBDA-7FAD-B527-628B0FA25A1F}"/>
              </a:ext>
            </a:extLst>
          </p:cNvPr>
          <p:cNvGraphicFramePr>
            <a:graphicFrameLocks noGrp="1"/>
          </p:cNvGraphicFramePr>
          <p:nvPr>
            <p:extLst>
              <p:ext uri="{D42A27DB-BD31-4B8C-83A1-F6EECF244321}">
                <p14:modId xmlns:p14="http://schemas.microsoft.com/office/powerpoint/2010/main" val="801387370"/>
              </p:ext>
            </p:extLst>
          </p:nvPr>
        </p:nvGraphicFramePr>
        <p:xfrm>
          <a:off x="609600" y="1581633"/>
          <a:ext cx="10972803" cy="4682802"/>
        </p:xfrm>
        <a:graphic>
          <a:graphicData uri="http://schemas.openxmlformats.org/drawingml/2006/table">
            <a:tbl>
              <a:tblPr firstRow="1" bandRow="1">
                <a:tableStyleId>{3C2FFA5D-87B4-456A-9821-1D502468CF0F}</a:tableStyleId>
              </a:tblPr>
              <a:tblGrid>
                <a:gridCol w="2079687">
                  <a:extLst>
                    <a:ext uri="{9D8B030D-6E8A-4147-A177-3AD203B41FA5}">
                      <a16:colId xmlns:a16="http://schemas.microsoft.com/office/drawing/2014/main" val="3336029857"/>
                    </a:ext>
                  </a:extLst>
                </a:gridCol>
                <a:gridCol w="2207833">
                  <a:extLst>
                    <a:ext uri="{9D8B030D-6E8A-4147-A177-3AD203B41FA5}">
                      <a16:colId xmlns:a16="http://schemas.microsoft.com/office/drawing/2014/main" val="3352071902"/>
                    </a:ext>
                  </a:extLst>
                </a:gridCol>
                <a:gridCol w="2214880">
                  <a:extLst>
                    <a:ext uri="{9D8B030D-6E8A-4147-A177-3AD203B41FA5}">
                      <a16:colId xmlns:a16="http://schemas.microsoft.com/office/drawing/2014/main" val="807412670"/>
                    </a:ext>
                  </a:extLst>
                </a:gridCol>
                <a:gridCol w="2143760">
                  <a:extLst>
                    <a:ext uri="{9D8B030D-6E8A-4147-A177-3AD203B41FA5}">
                      <a16:colId xmlns:a16="http://schemas.microsoft.com/office/drawing/2014/main" val="1651649698"/>
                    </a:ext>
                  </a:extLst>
                </a:gridCol>
                <a:gridCol w="2326643">
                  <a:extLst>
                    <a:ext uri="{9D8B030D-6E8A-4147-A177-3AD203B41FA5}">
                      <a16:colId xmlns:a16="http://schemas.microsoft.com/office/drawing/2014/main" val="2549040923"/>
                    </a:ext>
                  </a:extLst>
                </a:gridCol>
              </a:tblGrid>
              <a:tr h="1250616">
                <a:tc>
                  <a:txBody>
                    <a:bodyPr/>
                    <a:lstStyle/>
                    <a:p>
                      <a:pPr algn="ctr" fontAlgn="ctr"/>
                      <a:r>
                        <a:rPr lang="en-US" sz="2900" b="1" u="none" strike="noStrike" cap="none" spc="0" dirty="0">
                          <a:solidFill>
                            <a:schemeClr val="accent1">
                              <a:lumMod val="50000"/>
                            </a:schemeClr>
                          </a:solidFill>
                          <a:effectLst/>
                        </a:rPr>
                        <a:t>Criteria</a:t>
                      </a:r>
                      <a:endParaRPr lang="en-US" sz="2900" b="1"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b"/>
                </a:tc>
                <a:tc>
                  <a:txBody>
                    <a:bodyPr/>
                    <a:lstStyle/>
                    <a:p>
                      <a:pPr algn="ctr" fontAlgn="ctr"/>
                      <a:r>
                        <a:rPr lang="vi-VN" sz="2900" b="1" u="none" strike="noStrike" cap="none" spc="0" dirty="0">
                          <a:solidFill>
                            <a:schemeClr val="accent1">
                              <a:lumMod val="50000"/>
                            </a:schemeClr>
                          </a:solidFill>
                          <a:effectLst/>
                        </a:rPr>
                        <a:t>Option A</a:t>
                      </a:r>
                      <a:endParaRPr lang="vi-VN" sz="2900" b="1"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b"/>
                </a:tc>
                <a:tc>
                  <a:txBody>
                    <a:bodyPr/>
                    <a:lstStyle/>
                    <a:p>
                      <a:pPr algn="ctr" fontAlgn="ctr"/>
                      <a:r>
                        <a:rPr lang="vi-VN" sz="2900" b="1" u="none" strike="noStrike" cap="none" spc="0" dirty="0">
                          <a:solidFill>
                            <a:schemeClr val="accent1">
                              <a:lumMod val="50000"/>
                            </a:schemeClr>
                          </a:solidFill>
                          <a:effectLst/>
                        </a:rPr>
                        <a:t>Option B</a:t>
                      </a:r>
                      <a:endParaRPr lang="vi-VN" sz="2900" b="1"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b"/>
                </a:tc>
                <a:tc>
                  <a:txBody>
                    <a:bodyPr/>
                    <a:lstStyle/>
                    <a:p>
                      <a:pPr algn="ctr" fontAlgn="ctr"/>
                      <a:r>
                        <a:rPr lang="vi-VN" sz="2900" b="1" u="none" strike="noStrike" cap="none" spc="0" dirty="0">
                          <a:solidFill>
                            <a:schemeClr val="accent1">
                              <a:lumMod val="50000"/>
                            </a:schemeClr>
                          </a:solidFill>
                          <a:effectLst/>
                        </a:rPr>
                        <a:t>Option C</a:t>
                      </a:r>
                      <a:endParaRPr lang="vi-VN" sz="2900" b="1"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b"/>
                </a:tc>
                <a:tc>
                  <a:txBody>
                    <a:bodyPr/>
                    <a:lstStyle/>
                    <a:p>
                      <a:pPr algn="ctr" fontAlgn="ctr"/>
                      <a:r>
                        <a:rPr lang="vi-VN" sz="2900" b="1" u="none" strike="noStrike" cap="none" spc="0" dirty="0">
                          <a:solidFill>
                            <a:schemeClr val="accent1">
                              <a:lumMod val="50000"/>
                            </a:schemeClr>
                          </a:solidFill>
                          <a:effectLst/>
                        </a:rPr>
                        <a:t>Option D</a:t>
                      </a:r>
                      <a:endParaRPr lang="vi-VN" sz="2900" b="1"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b"/>
                </a:tc>
                <a:extLst>
                  <a:ext uri="{0D108BD9-81ED-4DB2-BD59-A6C34878D82A}">
                    <a16:rowId xmlns:a16="http://schemas.microsoft.com/office/drawing/2014/main" val="663279325"/>
                  </a:ext>
                </a:extLst>
              </a:tr>
              <a:tr h="1026291">
                <a:tc>
                  <a:txBody>
                    <a:bodyPr/>
                    <a:lstStyle/>
                    <a:p>
                      <a:pPr algn="l" fontAlgn="ctr"/>
                      <a:r>
                        <a:rPr lang="vi-VN" sz="2200" u="none" strike="noStrike" cap="none" spc="0" dirty="0">
                          <a:solidFill>
                            <a:schemeClr val="accent1">
                              <a:lumMod val="50000"/>
                            </a:schemeClr>
                          </a:solidFill>
                          <a:effectLst/>
                        </a:rPr>
                        <a:t>Measure</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vi-VN" sz="2200" u="none" strike="noStrike" cap="none" spc="0" dirty="0">
                          <a:solidFill>
                            <a:schemeClr val="accent1">
                              <a:lumMod val="50000"/>
                            </a:schemeClr>
                          </a:solidFill>
                          <a:effectLst/>
                        </a:rPr>
                        <a:t>Partial + Estimate</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vi-VN" sz="2200" u="none" strike="noStrike" cap="none" spc="0" dirty="0">
                          <a:solidFill>
                            <a:schemeClr val="accent1">
                              <a:lumMod val="50000"/>
                            </a:schemeClr>
                          </a:solidFill>
                          <a:effectLst/>
                        </a:rPr>
                        <a:t>Full Measurement</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vi-VN" sz="2200" u="none" strike="noStrike" cap="none" spc="0" dirty="0">
                          <a:solidFill>
                            <a:schemeClr val="accent1">
                              <a:lumMod val="50000"/>
                            </a:schemeClr>
                          </a:solidFill>
                          <a:effectLst/>
                        </a:rPr>
                        <a:t>Facility-wide measurement</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System-wide simulation</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4222698376"/>
                  </a:ext>
                </a:extLst>
              </a:tr>
              <a:tr h="689802">
                <a:tc>
                  <a:txBody>
                    <a:bodyPr/>
                    <a:lstStyle/>
                    <a:p>
                      <a:pPr algn="l" fontAlgn="ctr"/>
                      <a:r>
                        <a:rPr lang="en-US" sz="2200" u="none" strike="noStrike" cap="none" spc="0" dirty="0">
                          <a:solidFill>
                            <a:schemeClr val="accent1">
                              <a:lumMod val="50000"/>
                            </a:schemeClr>
                          </a:solidFill>
                          <a:effectLst/>
                        </a:rPr>
                        <a:t>Accuracy</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Average</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1415006739"/>
                  </a:ext>
                </a:extLst>
              </a:tr>
              <a:tr h="1026291">
                <a:tc>
                  <a:txBody>
                    <a:bodyPr/>
                    <a:lstStyle/>
                    <a:p>
                      <a:pPr algn="l" fontAlgn="ctr"/>
                      <a:r>
                        <a:rPr lang="vi-VN" sz="2200" u="none" strike="noStrike" cap="none" spc="0" dirty="0">
                          <a:solidFill>
                            <a:schemeClr val="accent1">
                              <a:lumMod val="50000"/>
                            </a:schemeClr>
                          </a:solidFill>
                          <a:effectLst/>
                        </a:rPr>
                        <a:t>Measurement Cost</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Low</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Average</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Very 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2936500057"/>
                  </a:ext>
                </a:extLst>
              </a:tr>
              <a:tr h="689802">
                <a:tc>
                  <a:txBody>
                    <a:bodyPr/>
                    <a:lstStyle/>
                    <a:p>
                      <a:pPr algn="l" fontAlgn="ctr"/>
                      <a:r>
                        <a:rPr lang="en-US" sz="2200" u="none" strike="noStrike" cap="none" spc="0" dirty="0">
                          <a:solidFill>
                            <a:schemeClr val="accent1">
                              <a:lumMod val="50000"/>
                            </a:schemeClr>
                          </a:solidFill>
                          <a:effectLst/>
                        </a:rPr>
                        <a:t>Complexity</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vi-VN" sz="2200" u="none" strike="noStrike" cap="none" spc="0" dirty="0">
                          <a:solidFill>
                            <a:schemeClr val="accent1">
                              <a:lumMod val="50000"/>
                            </a:schemeClr>
                          </a:solidFill>
                          <a:effectLst/>
                        </a:rPr>
                        <a:t>Simple</a:t>
                      </a:r>
                      <a:endParaRPr lang="vi-VN"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Average</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tc>
                  <a:txBody>
                    <a:bodyPr/>
                    <a:lstStyle/>
                    <a:p>
                      <a:pPr algn="l" fontAlgn="ctr"/>
                      <a:r>
                        <a:rPr lang="en-US" sz="2200" u="none" strike="noStrike" cap="none" spc="0" dirty="0">
                          <a:solidFill>
                            <a:schemeClr val="accent1">
                              <a:lumMod val="50000"/>
                            </a:schemeClr>
                          </a:solidFill>
                          <a:effectLst/>
                        </a:rPr>
                        <a:t>Very High</a:t>
                      </a:r>
                      <a:endParaRPr lang="en-US" sz="2200" b="0" i="0" u="none" strike="noStrike" cap="none" spc="0" dirty="0">
                        <a:solidFill>
                          <a:schemeClr val="accent1">
                            <a:lumMod val="50000"/>
                          </a:schemeClr>
                        </a:solidFill>
                        <a:effectLst/>
                        <a:latin typeface="Aptos Narrow" panose="020B0004020202020204" pitchFamily="34" charset="0"/>
                      </a:endParaRPr>
                    </a:p>
                  </a:txBody>
                  <a:tcPr marL="117771" marR="14020" marT="33649" marB="252366" anchor="ctr"/>
                </a:tc>
                <a:extLst>
                  <a:ext uri="{0D108BD9-81ED-4DB2-BD59-A6C34878D82A}">
                    <a16:rowId xmlns:a16="http://schemas.microsoft.com/office/drawing/2014/main" val="395785032"/>
                  </a:ext>
                </a:extLst>
              </a:tr>
            </a:tbl>
          </a:graphicData>
        </a:graphic>
      </p:graphicFrame>
      <p:sp>
        <p:nvSpPr>
          <p:cNvPr id="2" name="Rectangle 22">
            <a:extLst>
              <a:ext uri="{FF2B5EF4-FFF2-40B4-BE49-F238E27FC236}">
                <a16:creationId xmlns:a16="http://schemas.microsoft.com/office/drawing/2014/main" id="{BC34EB23-999A-AC7B-384B-AF291EBBE22B}"/>
              </a:ext>
            </a:extLst>
          </p:cNvPr>
          <p:cNvSpPr>
            <a:spLocks noGrp="1" noChangeArrowheads="1"/>
          </p:cNvSpPr>
          <p:nvPr>
            <p:ph type="title"/>
          </p:nvPr>
        </p:nvSpPr>
        <p:spPr>
          <a:xfrm>
            <a:off x="1045846" y="491743"/>
            <a:ext cx="10177132" cy="589825"/>
          </a:xfrm>
        </p:spPr>
        <p:txBody>
          <a:bodyPr spcFirstLastPara="1" wrap="square" lIns="90488" tIns="44450" rIns="90488" bIns="44450" anchor="ctr" anchorCtr="0">
            <a:normAutofit/>
          </a:bodyPr>
          <a:lstStyle/>
          <a:p>
            <a:pPr algn="ctr"/>
            <a:r>
              <a:rPr lang="en-US" b="1" dirty="0">
                <a:solidFill>
                  <a:schemeClr val="accent1">
                    <a:lumMod val="50000"/>
                  </a:schemeClr>
                </a:solidFill>
                <a:effectLst/>
              </a:rPr>
              <a:t>M&amp;V Options</a:t>
            </a:r>
            <a:endParaRPr lang="en-US" dirty="0">
              <a:solidFill>
                <a:schemeClr val="accent1">
                  <a:lumMod val="50000"/>
                </a:schemeClr>
              </a:solidFill>
              <a:effectLst/>
            </a:endParaRPr>
          </a:p>
        </p:txBody>
      </p:sp>
    </p:spTree>
    <p:extLst>
      <p:ext uri="{BB962C8B-B14F-4D97-AF65-F5344CB8AC3E}">
        <p14:creationId xmlns:p14="http://schemas.microsoft.com/office/powerpoint/2010/main" val="1334882191"/>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EC18E5FF-D055-0588-A2E8-061ED86350C0}"/>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EA9BEF34-E397-4773-64E7-7FD5B85A50F2}"/>
              </a:ext>
            </a:extLst>
          </p:cNvPr>
          <p:cNvSpPr txBox="1">
            <a:spLocks/>
          </p:cNvSpPr>
          <p:nvPr/>
        </p:nvSpPr>
        <p:spPr bwMode="auto">
          <a:xfrm>
            <a:off x="489609" y="1321517"/>
            <a:ext cx="11092791" cy="421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1219170" eaLnBrk="1" hangingPunct="1">
              <a:spcBef>
                <a:spcPts val="600"/>
              </a:spcBef>
              <a:spcAft>
                <a:spcPct val="0"/>
              </a:spcAft>
              <a:buClrTx/>
              <a:defRPr/>
            </a:pPr>
            <a:r>
              <a:rPr lang="vi-VN" sz="2000" b="1" dirty="0">
                <a:solidFill>
                  <a:srgbClr val="0070C0"/>
                </a:solidFill>
                <a:latin typeface="+mn-lt"/>
                <a:ea typeface="Fira Sans Extra Condensed"/>
                <a:cs typeface="Fira Sans Extra Condensed"/>
                <a:sym typeface="Fira Sans Extra Condensed"/>
              </a:rPr>
              <a:t>Option A: Measure Key Parameters and Estimate Remaining Variables</a:t>
            </a:r>
          </a:p>
          <a:p>
            <a:pPr defTabSz="1219170" eaLnBrk="1" hangingPunct="1">
              <a:spcBef>
                <a:spcPts val="600"/>
              </a:spcBef>
              <a:spcAft>
                <a:spcPct val="0"/>
              </a:spcAft>
              <a:buClrTx/>
              <a:defRPr/>
            </a:pPr>
            <a:r>
              <a:rPr lang="vi-VN" sz="2000" dirty="0">
                <a:solidFill>
                  <a:schemeClr val="tx1"/>
                </a:solidFill>
                <a:latin typeface="+mn-lt"/>
                <a:ea typeface="Fira Sans Extra Condensed"/>
                <a:cs typeface="Fira Sans Extra Condensed"/>
                <a:sym typeface="Fira Sans Extra Condensed"/>
              </a:rPr>
              <a:t>This method combines partial measurement with the estimation of unmeasured variables.</a:t>
            </a:r>
          </a:p>
          <a:p>
            <a:pPr defTabSz="1219170" eaLnBrk="1" hangingPunct="1">
              <a:spcBef>
                <a:spcPts val="600"/>
              </a:spcBef>
              <a:spcAft>
                <a:spcPct val="0"/>
              </a:spcAft>
              <a:buClrTx/>
              <a:defRPr/>
            </a:pPr>
            <a:r>
              <a:rPr lang="vi-VN" sz="2000" b="1" dirty="0">
                <a:solidFill>
                  <a:schemeClr val="tx1"/>
                </a:solidFill>
                <a:latin typeface="+mn-lt"/>
                <a:ea typeface="Fira Sans Extra Condensed"/>
                <a:cs typeface="Fira Sans Extra Condensed"/>
                <a:sym typeface="Fira Sans Extra Condensed"/>
              </a:rPr>
              <a:t>Advantages:</a:t>
            </a:r>
          </a:p>
          <a:p>
            <a:pPr defTabSz="1219170" eaLnBrk="1" hangingPunct="1">
              <a:spcBef>
                <a:spcPts val="600"/>
              </a:spcBef>
              <a:spcAft>
                <a:spcPct val="0"/>
              </a:spcAft>
              <a:buClrTx/>
              <a:defRPr/>
            </a:pPr>
            <a:r>
              <a:rPr lang="vi-VN" sz="2000" dirty="0">
                <a:solidFill>
                  <a:schemeClr val="tx1"/>
                </a:solidFill>
                <a:latin typeface="+mn-lt"/>
                <a:ea typeface="Fira Sans Extra Condensed"/>
                <a:cs typeface="Fira Sans Extra Condensed"/>
                <a:sym typeface="Fira Sans Extra Condensed"/>
              </a:rPr>
              <a:t>Low cost, Easy to implement, Suitable for simple equipment such as LED lights or small motors</a:t>
            </a:r>
          </a:p>
          <a:p>
            <a:pPr defTabSz="1219170" eaLnBrk="1" hangingPunct="1">
              <a:spcBef>
                <a:spcPts val="600"/>
              </a:spcBef>
              <a:spcAft>
                <a:spcPct val="0"/>
              </a:spcAft>
              <a:buClrTx/>
              <a:defRPr/>
            </a:pPr>
            <a:r>
              <a:rPr lang="vi-VN" sz="2000" b="1" dirty="0">
                <a:solidFill>
                  <a:schemeClr val="tx1"/>
                </a:solidFill>
                <a:latin typeface="+mn-lt"/>
                <a:ea typeface="Fira Sans Extra Condensed"/>
                <a:cs typeface="Fira Sans Extra Condensed"/>
                <a:sym typeface="Fira Sans Extra Condensed"/>
              </a:rPr>
              <a:t>Disadvantages:</a:t>
            </a:r>
          </a:p>
          <a:p>
            <a:pPr marL="342900" indent="-342900" defTabSz="1219170" eaLnBrk="1" hangingPunct="1">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Low accuracy due to the inclusion of estimated factors</a:t>
            </a:r>
          </a:p>
          <a:p>
            <a:pPr marL="342900" indent="-342900" defTabSz="1219170" eaLnBrk="1" hangingPunct="1">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Not suitable for complex systems</a:t>
            </a:r>
          </a:p>
          <a:p>
            <a:pPr marL="342900" indent="-342900" defTabSz="1219170" eaLnBrk="1" hangingPunct="1">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Relies on assumptions and technical documentation</a:t>
            </a:r>
          </a:p>
          <a:p>
            <a:pPr defTabSz="1219170" eaLnBrk="1" hangingPunct="1">
              <a:spcBef>
                <a:spcPts val="600"/>
              </a:spcBef>
              <a:spcAft>
                <a:spcPct val="0"/>
              </a:spcAft>
              <a:buClrTx/>
              <a:defRPr/>
            </a:pPr>
            <a:r>
              <a:rPr lang="vi-VN" sz="2000" b="1" dirty="0">
                <a:solidFill>
                  <a:schemeClr val="tx1"/>
                </a:solidFill>
                <a:latin typeface="+mn-lt"/>
                <a:ea typeface="Fira Sans Extra Condensed"/>
                <a:cs typeface="Fira Sans Extra Condensed"/>
                <a:sym typeface="Fira Sans Extra Condensed"/>
              </a:rPr>
              <a:t>Recommendations:</a:t>
            </a:r>
          </a:p>
          <a:p>
            <a:pPr marL="342900" indent="-342900" defTabSz="1219170" eaLnBrk="1" hangingPunct="1">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Use when controlling measurement costs is a priority.</a:t>
            </a:r>
          </a:p>
          <a:p>
            <a:pPr marL="342900" indent="-342900" defTabSz="1219170" eaLnBrk="1" hangingPunct="1">
              <a:spcBef>
                <a:spcPts val="600"/>
              </a:spcBef>
              <a:spcAft>
                <a:spcPct val="0"/>
              </a:spcAft>
              <a:buClrTx/>
              <a:buFont typeface="Arial" panose="020B0604020202020204" pitchFamily="34" charset="0"/>
              <a:buChar char="•"/>
              <a:defRPr/>
            </a:pPr>
            <a:r>
              <a:rPr lang="vi-VN" sz="2000" dirty="0">
                <a:solidFill>
                  <a:schemeClr val="tx1"/>
                </a:solidFill>
                <a:latin typeface="+mn-lt"/>
                <a:ea typeface="Fira Sans Extra Condensed"/>
                <a:cs typeface="Fira Sans Extra Condensed"/>
                <a:sym typeface="Fira Sans Extra Condensed"/>
              </a:rPr>
              <a:t>Avoid using for complex systems requiring high accuracy.</a:t>
            </a:r>
            <a:endParaRPr lang="vi-VN" sz="2000" dirty="0">
              <a:solidFill>
                <a:schemeClr val="tx1"/>
              </a:solidFill>
              <a:latin typeface="+mn-lt"/>
              <a:ea typeface="+mn-ea"/>
              <a:cs typeface="Calibri" pitchFamily="34" charset="0"/>
            </a:endParaRPr>
          </a:p>
          <a:p>
            <a:pPr defTabSz="1219170" eaLnBrk="1" hangingPunct="1">
              <a:spcBef>
                <a:spcPts val="600"/>
              </a:spcBef>
              <a:spcAft>
                <a:spcPct val="0"/>
              </a:spcAft>
              <a:buClrTx/>
              <a:defRPr/>
            </a:pPr>
            <a:endParaRPr lang="vi-VN" sz="2000" dirty="0">
              <a:solidFill>
                <a:srgbClr val="0070C0"/>
              </a:solidFill>
              <a:latin typeface="+mn-lt"/>
              <a:ea typeface="Fira Sans Extra Condensed"/>
              <a:cs typeface="Fira Sans Extra Condensed"/>
              <a:sym typeface="Fira Sans Extra Condensed"/>
            </a:endParaRPr>
          </a:p>
          <a:p>
            <a:pPr defTabSz="1219170" eaLnBrk="1" hangingPunct="1">
              <a:spcBef>
                <a:spcPts val="600"/>
              </a:spcBef>
              <a:spcAft>
                <a:spcPct val="0"/>
              </a:spcAft>
              <a:buClrTx/>
              <a:defRPr/>
            </a:pPr>
            <a:endParaRPr lang="vi-VN" sz="2000" b="1" dirty="0">
              <a:solidFill>
                <a:srgbClr val="0070C0"/>
              </a:solidFill>
              <a:latin typeface="+mn-lt"/>
              <a:ea typeface="Fira Sans Extra Condensed"/>
              <a:cs typeface="Fira Sans Extra Condensed"/>
              <a:sym typeface="Fira Sans Extra Condensed"/>
            </a:endParaRPr>
          </a:p>
        </p:txBody>
      </p:sp>
      <p:sp>
        <p:nvSpPr>
          <p:cNvPr id="5" name="Rectangle 22">
            <a:extLst>
              <a:ext uri="{FF2B5EF4-FFF2-40B4-BE49-F238E27FC236}">
                <a16:creationId xmlns:a16="http://schemas.microsoft.com/office/drawing/2014/main" id="{9F47EECB-1E88-D57A-8F01-06029FA597B9}"/>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effectLst/>
                <a:latin typeface="+mn-lt"/>
              </a:rPr>
              <a:t>M&amp;V Options</a:t>
            </a:r>
            <a:endParaRPr lang="en-US" dirty="0">
              <a:effectLst/>
              <a:latin typeface="+mn-lt"/>
            </a:endParaRPr>
          </a:p>
        </p:txBody>
      </p:sp>
    </p:spTree>
    <p:extLst>
      <p:ext uri="{BB962C8B-B14F-4D97-AF65-F5344CB8AC3E}">
        <p14:creationId xmlns:p14="http://schemas.microsoft.com/office/powerpoint/2010/main" val="3649721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486715" y="1182515"/>
            <a:ext cx="11218569" cy="5536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0"/>
              </a:spcAft>
            </a:pPr>
            <a:r>
              <a:rPr lang="en-US" sz="1800" b="1" dirty="0"/>
              <a:t>Option B: Fully Measure the Necessary Parameters of the Retrofitted Equipment/System</a:t>
            </a:r>
          </a:p>
          <a:p>
            <a:pPr>
              <a:spcBef>
                <a:spcPts val="900"/>
              </a:spcBef>
              <a:spcAft>
                <a:spcPts val="0"/>
              </a:spcAft>
            </a:pPr>
            <a:r>
              <a:rPr lang="en-US" sz="1800" dirty="0">
                <a:solidFill>
                  <a:schemeClr val="tx1"/>
                </a:solidFill>
              </a:rPr>
              <a:t>Fully measures all variables to accurately assess energy savings performance.</a:t>
            </a:r>
          </a:p>
          <a:p>
            <a:pPr>
              <a:spcAft>
                <a:spcPts val="0"/>
              </a:spcAft>
            </a:pPr>
            <a:r>
              <a:rPr lang="en-US" sz="1800" b="1" dirty="0">
                <a:solidFill>
                  <a:schemeClr val="tx1"/>
                </a:solidFill>
              </a:rPr>
              <a:t>Advantages:</a:t>
            </a:r>
          </a:p>
          <a:p>
            <a:pPr marL="285750" indent="-285750">
              <a:spcBef>
                <a:spcPts val="900"/>
              </a:spcBef>
              <a:spcAft>
                <a:spcPts val="0"/>
              </a:spcAft>
              <a:buFont typeface="Arial" panose="020B0604020202020204" pitchFamily="34" charset="0"/>
              <a:buChar char="•"/>
            </a:pPr>
            <a:r>
              <a:rPr lang="en-US" sz="1800" dirty="0">
                <a:solidFill>
                  <a:schemeClr val="tx1"/>
                </a:solidFill>
              </a:rPr>
              <a:t>High accuracy: Actual measurements, not reliant on estimations.</a:t>
            </a:r>
          </a:p>
          <a:p>
            <a:pPr marL="285750" indent="-285750">
              <a:spcBef>
                <a:spcPts val="900"/>
              </a:spcBef>
              <a:spcAft>
                <a:spcPts val="0"/>
              </a:spcAft>
              <a:buFont typeface="Arial" panose="020B0604020202020204" pitchFamily="34" charset="0"/>
              <a:buChar char="•"/>
            </a:pPr>
            <a:r>
              <a:rPr lang="en-US" sz="1800" dirty="0">
                <a:solidFill>
                  <a:schemeClr val="tx1"/>
                </a:solidFill>
              </a:rPr>
              <a:t>Suitable for complex systems: Such as HVAC, pumping systems, and production lines.</a:t>
            </a:r>
          </a:p>
          <a:p>
            <a:pPr marL="285750" indent="-285750">
              <a:spcBef>
                <a:spcPts val="900"/>
              </a:spcBef>
              <a:spcAft>
                <a:spcPts val="0"/>
              </a:spcAft>
              <a:buFont typeface="Arial" panose="020B0604020202020204" pitchFamily="34" charset="0"/>
              <a:buChar char="•"/>
            </a:pPr>
            <a:r>
              <a:rPr lang="en-US" sz="1800" dirty="0">
                <a:solidFill>
                  <a:schemeClr val="tx1"/>
                </a:solidFill>
              </a:rPr>
              <a:t>Optimal for ESCO projects: Ensures transparency in energy performance contracts.</a:t>
            </a:r>
          </a:p>
          <a:p>
            <a:pPr>
              <a:spcAft>
                <a:spcPts val="0"/>
              </a:spcAft>
            </a:pPr>
            <a:r>
              <a:rPr lang="en-US" sz="1800" b="1" dirty="0">
                <a:solidFill>
                  <a:schemeClr val="tx1"/>
                </a:solidFill>
              </a:rPr>
              <a:t>Disadvantages:</a:t>
            </a:r>
          </a:p>
          <a:p>
            <a:pPr marL="285750" indent="-285750">
              <a:spcBef>
                <a:spcPts val="900"/>
              </a:spcBef>
              <a:spcAft>
                <a:spcPts val="0"/>
              </a:spcAft>
              <a:buFont typeface="Arial" panose="020B0604020202020204" pitchFamily="34" charset="0"/>
              <a:buChar char="•"/>
            </a:pPr>
            <a:r>
              <a:rPr lang="en-US" sz="1800" dirty="0">
                <a:solidFill>
                  <a:schemeClr val="tx1"/>
                </a:solidFill>
              </a:rPr>
              <a:t>High measurement costs: Requires extensive metering equipment.</a:t>
            </a:r>
          </a:p>
          <a:p>
            <a:pPr marL="285750" indent="-285750">
              <a:spcBef>
                <a:spcPts val="900"/>
              </a:spcBef>
              <a:spcAft>
                <a:spcPts val="0"/>
              </a:spcAft>
              <a:buFont typeface="Arial" panose="020B0604020202020204" pitchFamily="34" charset="0"/>
              <a:buChar char="•"/>
            </a:pPr>
            <a:r>
              <a:rPr lang="en-US" sz="1800" dirty="0">
                <a:solidFill>
                  <a:schemeClr val="tx1"/>
                </a:solidFill>
              </a:rPr>
              <a:t>Complex procedures: Demands a highly skilled technical team.</a:t>
            </a:r>
          </a:p>
          <a:p>
            <a:pPr marL="285750" indent="-285750">
              <a:spcBef>
                <a:spcPts val="900"/>
              </a:spcBef>
              <a:spcAft>
                <a:spcPts val="0"/>
              </a:spcAft>
              <a:buFont typeface="Arial" panose="020B0604020202020204" pitchFamily="34" charset="0"/>
              <a:buChar char="•"/>
            </a:pPr>
            <a:r>
              <a:rPr lang="en-US" sz="1800" dirty="0">
                <a:solidFill>
                  <a:schemeClr val="tx1"/>
                </a:solidFill>
              </a:rPr>
              <a:t>Limited applicability for small systems: Inefficient for simple or low-consumption equipment.</a:t>
            </a:r>
          </a:p>
          <a:p>
            <a:pPr>
              <a:spcAft>
                <a:spcPts val="0"/>
              </a:spcAft>
            </a:pPr>
            <a:r>
              <a:rPr lang="en-US" sz="1800" b="1" dirty="0">
                <a:solidFill>
                  <a:schemeClr val="tx1"/>
                </a:solidFill>
              </a:rPr>
              <a:t>Recommendations:</a:t>
            </a:r>
          </a:p>
          <a:p>
            <a:pPr marL="285750" indent="-285750">
              <a:spcBef>
                <a:spcPts val="900"/>
              </a:spcBef>
              <a:spcAft>
                <a:spcPts val="0"/>
              </a:spcAft>
              <a:buFont typeface="Arial" panose="020B0604020202020204" pitchFamily="34" charset="0"/>
              <a:buChar char="•"/>
            </a:pPr>
            <a:r>
              <a:rPr lang="en-US" sz="1800" dirty="0">
                <a:solidFill>
                  <a:schemeClr val="tx1"/>
                </a:solidFill>
              </a:rPr>
              <a:t>The optimal choice for large projects requiring high measurement accuracy.</a:t>
            </a:r>
          </a:p>
          <a:p>
            <a:pPr marL="285750" indent="-285750">
              <a:spcBef>
                <a:spcPts val="900"/>
              </a:spcBef>
              <a:spcAft>
                <a:spcPts val="0"/>
              </a:spcAft>
              <a:buFont typeface="Arial" panose="020B0604020202020204" pitchFamily="34" charset="0"/>
              <a:buChar char="•"/>
            </a:pPr>
            <a:r>
              <a:rPr lang="en-US" sz="1800" dirty="0">
                <a:solidFill>
                  <a:schemeClr val="tx1"/>
                </a:solidFill>
              </a:rPr>
              <a:t>Ensures transparency, making it suitable for ESCO projects.</a:t>
            </a:r>
          </a:p>
          <a:p>
            <a:pPr marL="285750" indent="-285750">
              <a:spcBef>
                <a:spcPts val="900"/>
              </a:spcBef>
              <a:spcAft>
                <a:spcPts val="0"/>
              </a:spcAft>
              <a:buFont typeface="Arial" panose="020B0604020202020204" pitchFamily="34" charset="0"/>
              <a:buChar char="•"/>
            </a:pPr>
            <a:r>
              <a:rPr lang="en-US" sz="1800" dirty="0">
                <a:solidFill>
                  <a:schemeClr val="tx1"/>
                </a:solidFill>
              </a:rPr>
              <a:t>Use when comprehensive measurement is needed to eliminate estimation factors.</a:t>
            </a:r>
          </a:p>
          <a:p>
            <a:pPr marL="285750" indent="-285750">
              <a:spcBef>
                <a:spcPts val="900"/>
              </a:spcBef>
              <a:spcAft>
                <a:spcPts val="0"/>
              </a:spcAft>
              <a:buFont typeface="Arial" panose="020B0604020202020204" pitchFamily="34" charset="0"/>
              <a:buChar char="•"/>
            </a:pPr>
            <a:r>
              <a:rPr lang="en-US" sz="1800" dirty="0">
                <a:solidFill>
                  <a:schemeClr val="tx1"/>
                </a:solidFill>
              </a:rPr>
              <a:t>Combine with other standards, such as ISO 50015, to enhance reliability.</a:t>
            </a:r>
          </a:p>
        </p:txBody>
      </p:sp>
      <p:sp>
        <p:nvSpPr>
          <p:cNvPr id="4" name="Rectangle 22">
            <a:extLst>
              <a:ext uri="{FF2B5EF4-FFF2-40B4-BE49-F238E27FC236}">
                <a16:creationId xmlns:a16="http://schemas.microsoft.com/office/drawing/2014/main" id="{3A9356D6-DD02-E77B-A812-E09C2455D0C8}"/>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effectLst/>
                <a:latin typeface="+mn-lt"/>
              </a:rPr>
              <a:t>M&amp;V Options</a:t>
            </a:r>
            <a:endParaRPr lang="en-US" dirty="0">
              <a:effectLst/>
              <a:latin typeface="+mn-lt"/>
            </a:endParaRPr>
          </a:p>
        </p:txBody>
      </p:sp>
    </p:spTree>
    <p:extLst>
      <p:ext uri="{BB962C8B-B14F-4D97-AF65-F5344CB8AC3E}">
        <p14:creationId xmlns:p14="http://schemas.microsoft.com/office/powerpoint/2010/main" val="28834159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C1EB6909-67DB-E3FB-3891-A3E0742A5942}"/>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59DBA278-9B9F-4665-1A6E-45D937CA02CE}"/>
              </a:ext>
            </a:extLst>
          </p:cNvPr>
          <p:cNvSpPr txBox="1">
            <a:spLocks/>
          </p:cNvSpPr>
          <p:nvPr/>
        </p:nvSpPr>
        <p:spPr bwMode="auto">
          <a:xfrm>
            <a:off x="506584" y="1194196"/>
            <a:ext cx="11496361" cy="525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914400">
              <a:lnSpc>
                <a:spcPct val="150000"/>
              </a:lnSpc>
              <a:spcAft>
                <a:spcPts val="0"/>
              </a:spcAft>
              <a:buClrTx/>
            </a:pPr>
            <a:r>
              <a:rPr lang="vi-VN" sz="2000" b="1" dirty="0">
                <a:solidFill>
                  <a:srgbClr val="0070C0"/>
                </a:solidFill>
                <a:latin typeface="+mn-lt"/>
                <a:ea typeface="Fira Sans Extra Condensed"/>
                <a:cs typeface="Fira Sans Extra Condensed"/>
                <a:sym typeface="Fira Sans Extra Condensed"/>
              </a:rPr>
              <a:t>Option C: Whole-Facility Measurement Method</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This method focuses on analyzing aggregate data for the entire energy-consuming system.</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Uses overall data such as electricity bills, output production, or readings from main utility meters.</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Focuses on changes in total energy consumption for the entire system.</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Applied when individual equipment measurement is not feasible.</a:t>
            </a:r>
          </a:p>
          <a:p>
            <a:pPr defTabSz="914400">
              <a:lnSpc>
                <a:spcPct val="150000"/>
              </a:lnSpc>
              <a:spcAft>
                <a:spcPts val="0"/>
              </a:spcAft>
              <a:buClrTx/>
            </a:pPr>
            <a:r>
              <a:rPr lang="vi-VN" sz="2000" b="1" dirty="0">
                <a:solidFill>
                  <a:schemeClr val="tx1"/>
                </a:solidFill>
                <a:latin typeface="+mn-lt"/>
                <a:ea typeface="Fira Sans Extra Condensed"/>
                <a:cs typeface="Fira Sans Extra Condensed"/>
                <a:sym typeface="Fira Sans Extra Condensed"/>
              </a:rPr>
              <a:t>How to Implement Option C</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Collect overall energy data: Electricity bills or main meter readings.</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Establish a baseline: Analyze energy consumption data before implementing improvements.</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Measure and compare: Compare energy consumption levels before and after deploying solutions.</a:t>
            </a:r>
          </a:p>
          <a:p>
            <a:pPr marL="342900" indent="-342900" defTabSz="914400">
              <a:lnSpc>
                <a:spcPct val="150000"/>
              </a:lnSpc>
              <a:spcAft>
                <a:spcPts val="0"/>
              </a:spcAft>
              <a:buClrTx/>
              <a:buFont typeface="Arial" panose="020B0604020202020204" pitchFamily="34" charset="0"/>
              <a:buChar char="•"/>
            </a:pPr>
            <a:r>
              <a:rPr lang="vi-VN" sz="2000" dirty="0">
                <a:solidFill>
                  <a:schemeClr val="tx1"/>
                </a:solidFill>
                <a:latin typeface="+mn-lt"/>
                <a:ea typeface="Fira Sans Extra Condensed"/>
                <a:cs typeface="Fira Sans Extra Condensed"/>
                <a:sym typeface="Fira Sans Extra Condensed"/>
              </a:rPr>
              <a:t>Adjust for variations: Account for factors like weather, production output, or occupancy changes.</a:t>
            </a:r>
            <a:endParaRPr lang="en-US" sz="2000" dirty="0">
              <a:solidFill>
                <a:schemeClr val="tx1"/>
              </a:solidFill>
              <a:latin typeface="+mn-lt"/>
              <a:ea typeface="+mn-ea"/>
              <a:cs typeface="Calibri" pitchFamily="34" charset="0"/>
            </a:endParaRPr>
          </a:p>
        </p:txBody>
      </p:sp>
      <p:sp>
        <p:nvSpPr>
          <p:cNvPr id="5" name="Rectangle 22">
            <a:extLst>
              <a:ext uri="{FF2B5EF4-FFF2-40B4-BE49-F238E27FC236}">
                <a16:creationId xmlns:a16="http://schemas.microsoft.com/office/drawing/2014/main" id="{1E9FA24A-C13D-914D-ABDA-0915F64AC1E0}"/>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effectLst/>
                <a:latin typeface="+mn-lt"/>
              </a:rPr>
              <a:t>M&amp;V Options</a:t>
            </a:r>
            <a:endParaRPr lang="en-US" dirty="0">
              <a:effectLst/>
              <a:latin typeface="+mn-lt"/>
            </a:endParaRPr>
          </a:p>
        </p:txBody>
      </p:sp>
    </p:spTree>
    <p:extLst>
      <p:ext uri="{BB962C8B-B14F-4D97-AF65-F5344CB8AC3E}">
        <p14:creationId xmlns:p14="http://schemas.microsoft.com/office/powerpoint/2010/main" val="74079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08A8420A-A328-97D7-8786-99CFB01BB010}"/>
            </a:ext>
          </a:extLst>
        </p:cNvPr>
        <p:cNvGrpSpPr/>
        <p:nvPr/>
      </p:nvGrpSpPr>
      <p:grpSpPr>
        <a:xfrm>
          <a:off x="0" y="0"/>
          <a:ext cx="0" cy="0"/>
          <a:chOff x="0" y="0"/>
          <a:chExt cx="0" cy="0"/>
        </a:xfrm>
      </p:grpSpPr>
      <p:sp>
        <p:nvSpPr>
          <p:cNvPr id="7" name="Content Placeholder 4">
            <a:extLst>
              <a:ext uri="{FF2B5EF4-FFF2-40B4-BE49-F238E27FC236}">
                <a16:creationId xmlns:a16="http://schemas.microsoft.com/office/drawing/2014/main" id="{22812AEA-7409-18CD-A738-1997A3A1FA5A}"/>
              </a:ext>
            </a:extLst>
          </p:cNvPr>
          <p:cNvSpPr txBox="1">
            <a:spLocks/>
          </p:cNvSpPr>
          <p:nvPr/>
        </p:nvSpPr>
        <p:spPr bwMode="auto">
          <a:xfrm>
            <a:off x="579120" y="1210241"/>
            <a:ext cx="11003280" cy="499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vi-VN" sz="2000" b="1" dirty="0">
                <a:solidFill>
                  <a:srgbClr val="0070C0"/>
                </a:solidFill>
                <a:latin typeface="+mn-lt"/>
                <a:ea typeface="Fira Sans Extra Condensed"/>
                <a:cs typeface="Fira Sans Extra Condensed"/>
                <a:sym typeface="Fira Sans Extra Condensed"/>
              </a:rPr>
              <a:t>Option C:</a:t>
            </a:r>
            <a:endParaRPr lang="en-US" sz="2000" b="1" dirty="0">
              <a:solidFill>
                <a:srgbClr val="0E0E0E"/>
              </a:solidFill>
              <a:effectLst/>
              <a:latin typeface="+mn-lt"/>
            </a:endParaRPr>
          </a:p>
          <a:p>
            <a:r>
              <a:rPr lang="en-US" sz="2000" b="1" dirty="0">
                <a:solidFill>
                  <a:srgbClr val="0E0E0E"/>
                </a:solidFill>
                <a:effectLst/>
                <a:latin typeface="+mn-lt"/>
              </a:rPr>
              <a:t>Advantages</a:t>
            </a:r>
            <a:endParaRPr lang="en-US" sz="2000" dirty="0">
              <a:solidFill>
                <a:srgbClr val="0E0E0E"/>
              </a:solidFill>
              <a:effectLst/>
              <a:latin typeface="+mn-lt"/>
            </a:endParaRPr>
          </a:p>
          <a:p>
            <a:pPr marL="285750" indent="-285750">
              <a:spcBef>
                <a:spcPts val="900"/>
              </a:spcBef>
              <a:buFont typeface="Arial" panose="020B0604020202020204" pitchFamily="34" charset="0"/>
              <a:buChar char="•"/>
            </a:pPr>
            <a:r>
              <a:rPr lang="en-US" sz="2000" b="1" dirty="0">
                <a:solidFill>
                  <a:srgbClr val="0E0E0E"/>
                </a:solidFill>
                <a:effectLst/>
                <a:latin typeface="+mn-lt"/>
              </a:rPr>
              <a:t>Wide scope:</a:t>
            </a:r>
            <a:r>
              <a:rPr lang="en-US" sz="2000" dirty="0">
                <a:solidFill>
                  <a:srgbClr val="0E0E0E"/>
                </a:solidFill>
                <a:effectLst/>
                <a:latin typeface="+mn-lt"/>
              </a:rPr>
              <a:t> Evaluates the entire facility, not limited to specific equipment.</a:t>
            </a:r>
          </a:p>
          <a:p>
            <a:pPr marL="285750" indent="-285750">
              <a:spcBef>
                <a:spcPts val="900"/>
              </a:spcBef>
              <a:buFont typeface="Arial" panose="020B0604020202020204" pitchFamily="34" charset="0"/>
              <a:buChar char="•"/>
            </a:pPr>
            <a:r>
              <a:rPr lang="en-US" sz="2000" b="1" dirty="0">
                <a:solidFill>
                  <a:srgbClr val="0E0E0E"/>
                </a:solidFill>
                <a:effectLst/>
                <a:latin typeface="+mn-lt"/>
              </a:rPr>
              <a:t>Low cost:</a:t>
            </a:r>
            <a:r>
              <a:rPr lang="en-US" sz="2000" dirty="0">
                <a:solidFill>
                  <a:srgbClr val="0E0E0E"/>
                </a:solidFill>
                <a:effectLst/>
                <a:latin typeface="+mn-lt"/>
              </a:rPr>
              <a:t> No need for extensive metering installations.</a:t>
            </a:r>
          </a:p>
          <a:p>
            <a:pPr marL="285750" indent="-285750">
              <a:spcBef>
                <a:spcPts val="900"/>
              </a:spcBef>
              <a:buFont typeface="Arial" panose="020B0604020202020204" pitchFamily="34" charset="0"/>
              <a:buChar char="•"/>
            </a:pPr>
            <a:r>
              <a:rPr lang="en-US" sz="2000" b="1" dirty="0">
                <a:solidFill>
                  <a:srgbClr val="0E0E0E"/>
                </a:solidFill>
                <a:effectLst/>
                <a:latin typeface="+mn-lt"/>
              </a:rPr>
              <a:t>Ease of implementation:</a:t>
            </a:r>
            <a:r>
              <a:rPr lang="en-US" sz="2000" dirty="0">
                <a:solidFill>
                  <a:srgbClr val="0E0E0E"/>
                </a:solidFill>
                <a:effectLst/>
                <a:latin typeface="+mn-lt"/>
              </a:rPr>
              <a:t> Requires only aggregate data from utility meters or bills.</a:t>
            </a:r>
          </a:p>
          <a:p>
            <a:pPr marL="285750" indent="-285750">
              <a:spcBef>
                <a:spcPts val="900"/>
              </a:spcBef>
              <a:buFont typeface="Arial" panose="020B0604020202020204" pitchFamily="34" charset="0"/>
              <a:buChar char="•"/>
            </a:pPr>
            <a:r>
              <a:rPr lang="en-US" sz="2000" b="1" dirty="0">
                <a:solidFill>
                  <a:srgbClr val="0E0E0E"/>
                </a:solidFill>
                <a:effectLst/>
                <a:latin typeface="+mn-lt"/>
              </a:rPr>
              <a:t>Suitable for large facilities:</a:t>
            </a:r>
            <a:r>
              <a:rPr lang="en-US" sz="2000" dirty="0">
                <a:solidFill>
                  <a:srgbClr val="0E0E0E"/>
                </a:solidFill>
                <a:effectLst/>
                <a:latin typeface="+mn-lt"/>
              </a:rPr>
              <a:t> Office buildings, hotels, and industrial plants.</a:t>
            </a:r>
          </a:p>
          <a:p>
            <a:r>
              <a:rPr lang="en-US" sz="2000" b="1" dirty="0">
                <a:solidFill>
                  <a:srgbClr val="0E0E0E"/>
                </a:solidFill>
                <a:effectLst/>
                <a:latin typeface="+mn-lt"/>
              </a:rPr>
              <a:t>Disadvantages</a:t>
            </a:r>
            <a:endParaRPr lang="en-US" sz="2000" dirty="0">
              <a:solidFill>
                <a:srgbClr val="0E0E0E"/>
              </a:solidFill>
              <a:effectLst/>
              <a:latin typeface="+mn-lt"/>
            </a:endParaRPr>
          </a:p>
          <a:p>
            <a:pPr marL="285750" indent="-285750">
              <a:spcBef>
                <a:spcPts val="900"/>
              </a:spcBef>
              <a:buFont typeface="Arial" panose="020B0604020202020204" pitchFamily="34" charset="0"/>
              <a:buChar char="•"/>
            </a:pPr>
            <a:r>
              <a:rPr lang="en-US" sz="2000" b="1" dirty="0">
                <a:solidFill>
                  <a:srgbClr val="0E0E0E"/>
                </a:solidFill>
                <a:effectLst/>
                <a:latin typeface="+mn-lt"/>
              </a:rPr>
              <a:t>Moderate accuracy:</a:t>
            </a:r>
            <a:r>
              <a:rPr lang="en-US" sz="2000" dirty="0">
                <a:solidFill>
                  <a:srgbClr val="0E0E0E"/>
                </a:solidFill>
                <a:effectLst/>
                <a:latin typeface="+mn-lt"/>
              </a:rPr>
              <a:t> Cannot precisely attribute savings to individual equipment.</a:t>
            </a:r>
          </a:p>
          <a:p>
            <a:pPr marL="285750" indent="-285750">
              <a:spcBef>
                <a:spcPts val="900"/>
              </a:spcBef>
              <a:buFont typeface="Arial" panose="020B0604020202020204" pitchFamily="34" charset="0"/>
              <a:buChar char="•"/>
            </a:pPr>
            <a:r>
              <a:rPr lang="en-US" sz="2000" b="1" dirty="0">
                <a:solidFill>
                  <a:srgbClr val="0E0E0E"/>
                </a:solidFill>
                <a:effectLst/>
                <a:latin typeface="+mn-lt"/>
              </a:rPr>
              <a:t>Susceptible to external fluctuations:</a:t>
            </a:r>
            <a:r>
              <a:rPr lang="en-US" sz="2000" dirty="0">
                <a:solidFill>
                  <a:srgbClr val="0E0E0E"/>
                </a:solidFill>
                <a:effectLst/>
                <a:latin typeface="+mn-lt"/>
              </a:rPr>
              <a:t> Influenced by changes in weather, production capacity, or staffing levels.</a:t>
            </a:r>
          </a:p>
          <a:p>
            <a:pPr marL="285750" indent="-285750">
              <a:spcBef>
                <a:spcPts val="900"/>
              </a:spcBef>
              <a:buFont typeface="Arial" panose="020B0604020202020204" pitchFamily="34" charset="0"/>
              <a:buChar char="•"/>
            </a:pPr>
            <a:r>
              <a:rPr lang="en-US" sz="2000" b="1" dirty="0">
                <a:solidFill>
                  <a:srgbClr val="0E0E0E"/>
                </a:solidFill>
                <a:effectLst/>
                <a:latin typeface="+mn-lt"/>
              </a:rPr>
              <a:t>Not suitable for small projects or individual equipment</a:t>
            </a:r>
            <a:endParaRPr lang="en-US" sz="2000" dirty="0">
              <a:solidFill>
                <a:srgbClr val="0E0E0E"/>
              </a:solidFill>
              <a:effectLst/>
              <a:latin typeface="+mn-lt"/>
            </a:endParaRPr>
          </a:p>
        </p:txBody>
      </p:sp>
      <p:sp>
        <p:nvSpPr>
          <p:cNvPr id="5" name="Rectangle 22">
            <a:extLst>
              <a:ext uri="{FF2B5EF4-FFF2-40B4-BE49-F238E27FC236}">
                <a16:creationId xmlns:a16="http://schemas.microsoft.com/office/drawing/2014/main" id="{5C2D4DE4-B2AD-2E62-9F44-F31B236577B4}"/>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effectLst/>
                <a:latin typeface="+mn-lt"/>
              </a:rPr>
              <a:t>M&amp;V Options</a:t>
            </a:r>
            <a:endParaRPr lang="en-US" dirty="0">
              <a:effectLst/>
              <a:latin typeface="+mn-lt"/>
            </a:endParaRPr>
          </a:p>
        </p:txBody>
      </p:sp>
    </p:spTree>
    <p:extLst>
      <p:ext uri="{BB962C8B-B14F-4D97-AF65-F5344CB8AC3E}">
        <p14:creationId xmlns:p14="http://schemas.microsoft.com/office/powerpoint/2010/main" val="4148538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D06076E-302C-BE8A-55F9-DD73CA0FBBA3}"/>
              </a:ext>
            </a:extLst>
          </p:cNvPr>
          <p:cNvSpPr>
            <a:spLocks noGrp="1"/>
          </p:cNvSpPr>
          <p:nvPr>
            <p:ph type="body" idx="1"/>
          </p:nvPr>
        </p:nvSpPr>
        <p:spPr>
          <a:xfrm>
            <a:off x="609600" y="1182397"/>
            <a:ext cx="11115554" cy="5675603"/>
          </a:xfrm>
        </p:spPr>
        <p:txBody>
          <a:bodyPr>
            <a:noAutofit/>
          </a:bodyPr>
          <a:lstStyle/>
          <a:p>
            <a:pPr marL="186262" indent="0">
              <a:lnSpc>
                <a:spcPts val="3000"/>
              </a:lnSpc>
              <a:buNone/>
            </a:pPr>
            <a:r>
              <a:rPr lang="en-US" sz="1800" b="1" dirty="0">
                <a:solidFill>
                  <a:srgbClr val="0070C0"/>
                </a:solidFill>
                <a:effectLst/>
                <a:latin typeface="+mn-lt"/>
              </a:rPr>
              <a:t>When to Use Option C</a:t>
            </a:r>
            <a:endParaRPr lang="en-US" sz="1800" dirty="0">
              <a:solidFill>
                <a:srgbClr val="0070C0"/>
              </a:solidFill>
              <a:effectLst/>
              <a:latin typeface="+mn-lt"/>
            </a:endParaRPr>
          </a:p>
          <a:p>
            <a:pPr>
              <a:lnSpc>
                <a:spcPts val="3000"/>
              </a:lnSpc>
              <a:spcBef>
                <a:spcPts val="900"/>
              </a:spcBef>
              <a:buFont typeface="Arial" panose="020B0604020202020204" pitchFamily="34" charset="0"/>
              <a:buChar char="•"/>
            </a:pPr>
            <a:r>
              <a:rPr lang="en-US" sz="1800" dirty="0">
                <a:solidFill>
                  <a:srgbClr val="0E0E0E"/>
                </a:solidFill>
                <a:effectLst/>
                <a:latin typeface="+mn-lt"/>
              </a:rPr>
              <a:t>Assessing energy efficiency for an entire facility or building.</a:t>
            </a:r>
          </a:p>
          <a:p>
            <a:pPr>
              <a:lnSpc>
                <a:spcPts val="3000"/>
              </a:lnSpc>
              <a:spcBef>
                <a:spcPts val="900"/>
              </a:spcBef>
              <a:buFont typeface="Arial" panose="020B0604020202020204" pitchFamily="34" charset="0"/>
              <a:buChar char="•"/>
            </a:pPr>
            <a:r>
              <a:rPr lang="en-US" sz="1800" dirty="0">
                <a:solidFill>
                  <a:srgbClr val="0E0E0E"/>
                </a:solidFill>
                <a:effectLst/>
                <a:latin typeface="+mn-lt"/>
              </a:rPr>
              <a:t>When aggregate energy consumption data is available (e.g., bills, main meters).</a:t>
            </a:r>
          </a:p>
          <a:p>
            <a:pPr>
              <a:lnSpc>
                <a:spcPts val="3000"/>
              </a:lnSpc>
              <a:spcBef>
                <a:spcPts val="900"/>
              </a:spcBef>
              <a:buFont typeface="Arial" panose="020B0604020202020204" pitchFamily="34" charset="0"/>
              <a:buChar char="•"/>
            </a:pPr>
            <a:r>
              <a:rPr lang="en-US" sz="1800" dirty="0">
                <a:solidFill>
                  <a:srgbClr val="0E0E0E"/>
                </a:solidFill>
                <a:effectLst/>
                <a:latin typeface="+mn-lt"/>
              </a:rPr>
              <a:t>When detailed measurement of individual equipment is not required.</a:t>
            </a:r>
          </a:p>
          <a:p>
            <a:pPr marL="186262" indent="0">
              <a:lnSpc>
                <a:spcPts val="3000"/>
              </a:lnSpc>
              <a:spcBef>
                <a:spcPts val="900"/>
              </a:spcBef>
              <a:buNone/>
            </a:pPr>
            <a:r>
              <a:rPr lang="en-US" sz="1800" b="1" dirty="0">
                <a:solidFill>
                  <a:srgbClr val="0E0E0E"/>
                </a:solidFill>
                <a:effectLst/>
                <a:latin typeface="+mn-lt"/>
              </a:rPr>
              <a:t>Examples:</a:t>
            </a:r>
            <a:endParaRPr lang="en-US" sz="1800" dirty="0">
              <a:solidFill>
                <a:srgbClr val="0E0E0E"/>
              </a:solidFill>
              <a:effectLst/>
              <a:latin typeface="+mn-lt"/>
            </a:endParaRPr>
          </a:p>
          <a:p>
            <a:pPr>
              <a:lnSpc>
                <a:spcPts val="3000"/>
              </a:lnSpc>
              <a:spcBef>
                <a:spcPts val="900"/>
              </a:spcBef>
              <a:buFont typeface="Arial" panose="020B0604020202020204" pitchFamily="34" charset="0"/>
              <a:buChar char="•"/>
            </a:pPr>
            <a:r>
              <a:rPr lang="en-US" sz="1800" dirty="0">
                <a:solidFill>
                  <a:srgbClr val="0E0E0E"/>
                </a:solidFill>
                <a:effectLst/>
                <a:latin typeface="+mn-lt"/>
              </a:rPr>
              <a:t>Evaluating EE improvements after upgrading an entire HVAC system in a building.</a:t>
            </a:r>
          </a:p>
          <a:p>
            <a:pPr>
              <a:lnSpc>
                <a:spcPts val="3000"/>
              </a:lnSpc>
              <a:spcBef>
                <a:spcPts val="900"/>
              </a:spcBef>
              <a:buFont typeface="Arial" panose="020B0604020202020204" pitchFamily="34" charset="0"/>
              <a:buChar char="•"/>
            </a:pPr>
            <a:r>
              <a:rPr lang="en-US" sz="1800" dirty="0">
                <a:solidFill>
                  <a:srgbClr val="0E0E0E"/>
                </a:solidFill>
                <a:effectLst/>
                <a:latin typeface="+mn-lt"/>
              </a:rPr>
              <a:t>EE projects for a large manufacturing facility.</a:t>
            </a:r>
          </a:p>
          <a:p>
            <a:pPr marL="186262" indent="0">
              <a:lnSpc>
                <a:spcPts val="3000"/>
              </a:lnSpc>
              <a:buNone/>
            </a:pPr>
            <a:r>
              <a:rPr lang="en-US" sz="1800" b="1" dirty="0">
                <a:solidFill>
                  <a:srgbClr val="0E0E0E"/>
                </a:solidFill>
                <a:effectLst/>
                <a:latin typeface="+mn-lt"/>
              </a:rPr>
              <a:t>Conclusion</a:t>
            </a:r>
            <a:endParaRPr lang="en-US" sz="1800" dirty="0">
              <a:solidFill>
                <a:srgbClr val="0E0E0E"/>
              </a:solidFill>
              <a:effectLst/>
              <a:latin typeface="+mn-lt"/>
            </a:endParaRPr>
          </a:p>
          <a:p>
            <a:pPr>
              <a:lnSpc>
                <a:spcPts val="3000"/>
              </a:lnSpc>
              <a:buFont typeface="Arial" panose="020B0604020202020204" pitchFamily="34" charset="0"/>
              <a:buChar char="•"/>
            </a:pPr>
            <a:r>
              <a:rPr lang="en-US" sz="1800" dirty="0">
                <a:solidFill>
                  <a:srgbClr val="0E0E0E"/>
                </a:solidFill>
                <a:effectLst/>
                <a:latin typeface="+mn-lt"/>
              </a:rPr>
              <a:t>Option C is an ideal choice for comprehensive energy performance evaluations.</a:t>
            </a:r>
          </a:p>
          <a:p>
            <a:pPr>
              <a:lnSpc>
                <a:spcPts val="3000"/>
              </a:lnSpc>
              <a:spcBef>
                <a:spcPts val="900"/>
              </a:spcBef>
              <a:buFont typeface="Arial" panose="020B0604020202020204" pitchFamily="34" charset="0"/>
              <a:buChar char="•"/>
            </a:pPr>
            <a:r>
              <a:rPr lang="en-US" sz="1800" dirty="0">
                <a:solidFill>
                  <a:srgbClr val="0E0E0E"/>
                </a:solidFill>
                <a:effectLst/>
                <a:latin typeface="+mn-lt"/>
              </a:rPr>
              <a:t>Suitable for large facilities where aggregate energy data is available.</a:t>
            </a:r>
          </a:p>
          <a:p>
            <a:pPr>
              <a:lnSpc>
                <a:spcPts val="3000"/>
              </a:lnSpc>
              <a:spcBef>
                <a:spcPts val="900"/>
              </a:spcBef>
              <a:buFont typeface="Arial" panose="020B0604020202020204" pitchFamily="34" charset="0"/>
              <a:buChar char="•"/>
            </a:pPr>
            <a:r>
              <a:rPr lang="en-US" sz="1800" dirty="0">
                <a:solidFill>
                  <a:srgbClr val="0E0E0E"/>
                </a:solidFill>
                <a:effectLst/>
                <a:latin typeface="+mn-lt"/>
              </a:rPr>
              <a:t>Applied when a holistic evaluation is needed without detailed measurements of individual equipment.</a:t>
            </a:r>
          </a:p>
          <a:p>
            <a:pPr>
              <a:lnSpc>
                <a:spcPts val="3000"/>
              </a:lnSpc>
              <a:spcBef>
                <a:spcPts val="900"/>
              </a:spcBef>
              <a:buFont typeface="Arial" panose="020B0604020202020204" pitchFamily="34" charset="0"/>
              <a:buChar char="•"/>
            </a:pPr>
            <a:r>
              <a:rPr lang="en-US" sz="1800" dirty="0">
                <a:solidFill>
                  <a:srgbClr val="0E0E0E"/>
                </a:solidFill>
                <a:effectLst/>
                <a:latin typeface="+mn-lt"/>
              </a:rPr>
              <a:t>Can be combined with other options (A, B) to enhance accuracy for deeper analysis.</a:t>
            </a:r>
          </a:p>
        </p:txBody>
      </p:sp>
      <p:sp>
        <p:nvSpPr>
          <p:cNvPr id="7" name="Rectangle 22">
            <a:extLst>
              <a:ext uri="{FF2B5EF4-FFF2-40B4-BE49-F238E27FC236}">
                <a16:creationId xmlns:a16="http://schemas.microsoft.com/office/drawing/2014/main" id="{38D4CDED-B251-14AC-C581-AD40A59BED66}"/>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5704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
          <p:cNvSpPr txBox="1">
            <a:spLocks noGrp="1"/>
          </p:cNvSpPr>
          <p:nvPr>
            <p:ph type="title"/>
          </p:nvPr>
        </p:nvSpPr>
        <p:spPr>
          <a:xfrm>
            <a:off x="609600" y="61447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t>CONTENT</a:t>
            </a:r>
            <a:endParaRPr dirty="0"/>
          </a:p>
        </p:txBody>
      </p:sp>
      <p:sp>
        <p:nvSpPr>
          <p:cNvPr id="381" name="Google Shape;381;p2"/>
          <p:cNvSpPr txBox="1"/>
          <p:nvPr/>
        </p:nvSpPr>
        <p:spPr>
          <a:xfrm>
            <a:off x="866420" y="1759329"/>
            <a:ext cx="7683875" cy="3339341"/>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3200"/>
            </a:pPr>
            <a:r>
              <a:rPr lang="en-US" sz="2400" dirty="0">
                <a:latin typeface="+mn-lt"/>
                <a:ea typeface="Calibri"/>
                <a:cs typeface="Calibri"/>
                <a:sym typeface="Calibri"/>
              </a:rPr>
              <a:t>1. Introduce</a:t>
            </a:r>
          </a:p>
          <a:p>
            <a:pPr>
              <a:lnSpc>
                <a:spcPct val="150000"/>
              </a:lnSpc>
              <a:buClr>
                <a:srgbClr val="008000"/>
              </a:buClr>
              <a:buSzPts val="3200"/>
            </a:pPr>
            <a:r>
              <a:rPr lang="en-US" sz="2400" dirty="0">
                <a:latin typeface="+mn-lt"/>
                <a:ea typeface="Calibri"/>
                <a:cs typeface="Calibri"/>
                <a:sym typeface="Calibri"/>
              </a:rPr>
              <a:t>2.</a:t>
            </a:r>
            <a:r>
              <a:rPr lang="en-US" sz="2400" dirty="0">
                <a:latin typeface="+mn-lt"/>
                <a:ea typeface="Calibri"/>
              </a:rPr>
              <a:t> </a:t>
            </a:r>
            <a:r>
              <a:rPr lang="en-US" sz="2400" dirty="0">
                <a:latin typeface="+mn-lt"/>
                <a:ea typeface="Calibri"/>
                <a:cs typeface="Calibri"/>
                <a:sym typeface="Calibri"/>
              </a:rPr>
              <a:t>Main concept</a:t>
            </a:r>
            <a:endParaRPr sz="2400" dirty="0">
              <a:latin typeface="+mn-lt"/>
              <a:ea typeface="Calibri"/>
              <a:cs typeface="Calibri"/>
              <a:sym typeface="Calibri"/>
            </a:endParaRPr>
          </a:p>
          <a:p>
            <a:pPr>
              <a:lnSpc>
                <a:spcPct val="150000"/>
              </a:lnSpc>
              <a:buClr>
                <a:srgbClr val="008000"/>
              </a:buClr>
              <a:buSzPts val="3200"/>
            </a:pPr>
            <a:r>
              <a:rPr lang="en-US" sz="2400" dirty="0">
                <a:latin typeface="+mn-lt"/>
                <a:ea typeface="Calibri"/>
                <a:cs typeface="Calibri"/>
                <a:sym typeface="Calibri"/>
              </a:rPr>
              <a:t>3. M&amp;V planning</a:t>
            </a:r>
            <a:endParaRPr sz="2400" dirty="0">
              <a:latin typeface="+mn-lt"/>
            </a:endParaRPr>
          </a:p>
          <a:p>
            <a:pPr>
              <a:lnSpc>
                <a:spcPct val="150000"/>
              </a:lnSpc>
              <a:buClr>
                <a:srgbClr val="008000"/>
              </a:buClr>
              <a:buSzPts val="3200"/>
            </a:pPr>
            <a:r>
              <a:rPr lang="en-US" sz="2400" dirty="0">
                <a:latin typeface="+mn-lt"/>
                <a:ea typeface="Calibri"/>
                <a:cs typeface="Calibri"/>
                <a:sym typeface="Calibri"/>
              </a:rPr>
              <a:t>4. Key issues</a:t>
            </a:r>
            <a:endParaRPr sz="2400" dirty="0">
              <a:latin typeface="+mn-lt"/>
              <a:ea typeface="Calibri"/>
              <a:cs typeface="Calibri"/>
              <a:sym typeface="Calibri"/>
            </a:endParaRPr>
          </a:p>
          <a:p>
            <a:pPr>
              <a:lnSpc>
                <a:spcPct val="150000"/>
              </a:lnSpc>
              <a:buClr>
                <a:srgbClr val="008000"/>
              </a:buClr>
              <a:buSzPts val="3200"/>
            </a:pPr>
            <a:r>
              <a:rPr lang="en-US" sz="2400" dirty="0">
                <a:latin typeface="+mn-lt"/>
                <a:ea typeface="Calibri"/>
                <a:cs typeface="Calibri"/>
                <a:sym typeface="Calibri"/>
              </a:rPr>
              <a:t>5. Statistic</a:t>
            </a:r>
            <a:endParaRPr sz="2400" dirty="0">
              <a:latin typeface="+mn-lt"/>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829EF-C9F2-7827-7D71-C3780F5E05C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2204062-4771-81ED-01C5-C3159C63DBFF}"/>
              </a:ext>
            </a:extLst>
          </p:cNvPr>
          <p:cNvSpPr>
            <a:spLocks noGrp="1"/>
          </p:cNvSpPr>
          <p:nvPr>
            <p:ph type="body" idx="1"/>
          </p:nvPr>
        </p:nvSpPr>
        <p:spPr>
          <a:xfrm>
            <a:off x="609600" y="1327942"/>
            <a:ext cx="10972800" cy="4981425"/>
          </a:xfrm>
        </p:spPr>
        <p:txBody>
          <a:bodyPr>
            <a:noAutofit/>
          </a:bodyPr>
          <a:lstStyle/>
          <a:p>
            <a:pPr marL="186262" indent="0">
              <a:lnSpc>
                <a:spcPts val="3000"/>
              </a:lnSpc>
              <a:buNone/>
            </a:pPr>
            <a:r>
              <a:rPr lang="en-US" sz="1800" b="1" dirty="0">
                <a:solidFill>
                  <a:srgbClr val="0070C0"/>
                </a:solidFill>
                <a:effectLst/>
                <a:latin typeface="+mn-lt"/>
              </a:rPr>
              <a:t>Option D: Simulation-Based Method</a:t>
            </a:r>
            <a:endParaRPr lang="en-US" sz="1800" dirty="0">
              <a:solidFill>
                <a:srgbClr val="0070C0"/>
              </a:solidFill>
              <a:effectLst/>
              <a:latin typeface="+mn-lt"/>
            </a:endParaRPr>
          </a:p>
          <a:p>
            <a:pPr>
              <a:lnSpc>
                <a:spcPts val="3000"/>
              </a:lnSpc>
              <a:buFont typeface="Arial" panose="020B0604020202020204" pitchFamily="34" charset="0"/>
              <a:buChar char="•"/>
            </a:pPr>
            <a:r>
              <a:rPr lang="en-US" sz="1800" dirty="0">
                <a:solidFill>
                  <a:srgbClr val="0E0E0E"/>
                </a:solidFill>
                <a:effectLst/>
                <a:latin typeface="+mn-lt"/>
              </a:rPr>
              <a:t>This method uses energy simulation with specialized software to evaluate energy consumption and estimate savings.</a:t>
            </a:r>
          </a:p>
          <a:p>
            <a:pPr>
              <a:lnSpc>
                <a:spcPts val="3000"/>
              </a:lnSpc>
              <a:buFont typeface="Arial" panose="020B0604020202020204" pitchFamily="34" charset="0"/>
              <a:buChar char="•"/>
            </a:pPr>
            <a:r>
              <a:rPr lang="en-US" sz="1800" dirty="0">
                <a:solidFill>
                  <a:srgbClr val="0E0E0E"/>
                </a:solidFill>
                <a:effectLst/>
                <a:latin typeface="+mn-lt"/>
              </a:rPr>
              <a:t>Applied when direct measurement is not feasible or for large-scale retrofits.</a:t>
            </a:r>
          </a:p>
          <a:p>
            <a:pPr>
              <a:lnSpc>
                <a:spcPts val="3000"/>
              </a:lnSpc>
              <a:spcBef>
                <a:spcPts val="900"/>
              </a:spcBef>
              <a:buFont typeface="Arial" panose="020B0604020202020204" pitchFamily="34" charset="0"/>
              <a:buChar char="•"/>
            </a:pPr>
            <a:r>
              <a:rPr lang="en-US" sz="1800" dirty="0">
                <a:solidFill>
                  <a:srgbClr val="0E0E0E"/>
                </a:solidFill>
                <a:effectLst/>
                <a:latin typeface="+mn-lt"/>
              </a:rPr>
              <a:t>Commonly used in new construction or major renovation projects.</a:t>
            </a:r>
          </a:p>
          <a:p>
            <a:pPr marL="186262" indent="0">
              <a:lnSpc>
                <a:spcPts val="3000"/>
              </a:lnSpc>
              <a:buNone/>
            </a:pPr>
            <a:r>
              <a:rPr lang="en-US" sz="1800" b="1" dirty="0">
                <a:solidFill>
                  <a:srgbClr val="0E0E0E"/>
                </a:solidFill>
                <a:effectLst/>
                <a:latin typeface="+mn-lt"/>
              </a:rPr>
              <a:t>How to Implement Option D</a:t>
            </a:r>
            <a:endParaRPr lang="en-US" sz="1800" dirty="0">
              <a:solidFill>
                <a:srgbClr val="0E0E0E"/>
              </a:solidFill>
              <a:effectLst/>
              <a:latin typeface="+mn-lt"/>
            </a:endParaRPr>
          </a:p>
          <a:p>
            <a:pPr>
              <a:lnSpc>
                <a:spcPts val="3000"/>
              </a:lnSpc>
              <a:spcBef>
                <a:spcPts val="900"/>
              </a:spcBef>
              <a:buFont typeface="Arial" panose="020B0604020202020204" pitchFamily="34" charset="0"/>
              <a:buChar char="•"/>
            </a:pPr>
            <a:r>
              <a:rPr lang="en-US" sz="1800" b="1" dirty="0">
                <a:solidFill>
                  <a:srgbClr val="0E0E0E"/>
                </a:solidFill>
                <a:effectLst/>
                <a:latin typeface="+mn-lt"/>
              </a:rPr>
              <a:t>Gather input data:</a:t>
            </a:r>
            <a:r>
              <a:rPr lang="en-US" sz="1800" dirty="0">
                <a:solidFill>
                  <a:srgbClr val="0E0E0E"/>
                </a:solidFill>
                <a:effectLst/>
                <a:latin typeface="+mn-lt"/>
              </a:rPr>
              <a:t> Equipment specifications, technical drawings, and building characteristics.</a:t>
            </a:r>
          </a:p>
          <a:p>
            <a:pPr>
              <a:lnSpc>
                <a:spcPts val="3000"/>
              </a:lnSpc>
              <a:spcBef>
                <a:spcPts val="900"/>
              </a:spcBef>
              <a:buFont typeface="Arial" panose="020B0604020202020204" pitchFamily="34" charset="0"/>
              <a:buChar char="•"/>
            </a:pPr>
            <a:r>
              <a:rPr lang="en-US" sz="1800" b="1" dirty="0">
                <a:solidFill>
                  <a:srgbClr val="0E0E0E"/>
                </a:solidFill>
                <a:effectLst/>
                <a:latin typeface="+mn-lt"/>
              </a:rPr>
              <a:t>Develop a simulation model:</a:t>
            </a:r>
            <a:r>
              <a:rPr lang="en-US" sz="1800" dirty="0">
                <a:solidFill>
                  <a:srgbClr val="0E0E0E"/>
                </a:solidFill>
                <a:effectLst/>
                <a:latin typeface="+mn-lt"/>
              </a:rPr>
              <a:t> Use specialized software such as </a:t>
            </a:r>
            <a:r>
              <a:rPr lang="en-US" sz="1800" dirty="0" err="1">
                <a:solidFill>
                  <a:srgbClr val="0E0E0E"/>
                </a:solidFill>
                <a:effectLst/>
                <a:latin typeface="+mn-lt"/>
              </a:rPr>
              <a:t>EnergyPlus</a:t>
            </a:r>
            <a:r>
              <a:rPr lang="en-US" sz="1800" dirty="0">
                <a:solidFill>
                  <a:srgbClr val="0E0E0E"/>
                </a:solidFill>
                <a:effectLst/>
                <a:latin typeface="+mn-lt"/>
              </a:rPr>
              <a:t>, </a:t>
            </a:r>
            <a:r>
              <a:rPr lang="en-US" sz="1800" dirty="0" err="1">
                <a:solidFill>
                  <a:srgbClr val="0E0E0E"/>
                </a:solidFill>
                <a:effectLst/>
                <a:latin typeface="+mn-lt"/>
              </a:rPr>
              <a:t>eQUEST</a:t>
            </a:r>
            <a:r>
              <a:rPr lang="en-US" sz="1800" dirty="0">
                <a:solidFill>
                  <a:srgbClr val="0E0E0E"/>
                </a:solidFill>
                <a:effectLst/>
                <a:latin typeface="+mn-lt"/>
              </a:rPr>
              <a:t>, or </a:t>
            </a:r>
            <a:r>
              <a:rPr lang="en-US" sz="1800" dirty="0" err="1">
                <a:solidFill>
                  <a:srgbClr val="0E0E0E"/>
                </a:solidFill>
                <a:effectLst/>
                <a:latin typeface="+mn-lt"/>
              </a:rPr>
              <a:t>DesignBuilder</a:t>
            </a:r>
            <a:r>
              <a:rPr lang="en-US" sz="1800" dirty="0">
                <a:solidFill>
                  <a:srgbClr val="0E0E0E"/>
                </a:solidFill>
                <a:effectLst/>
                <a:latin typeface="+mn-lt"/>
              </a:rPr>
              <a:t>.</a:t>
            </a:r>
          </a:p>
          <a:p>
            <a:pPr>
              <a:lnSpc>
                <a:spcPts val="3000"/>
              </a:lnSpc>
              <a:spcBef>
                <a:spcPts val="900"/>
              </a:spcBef>
              <a:buFont typeface="Arial" panose="020B0604020202020204" pitchFamily="34" charset="0"/>
              <a:buChar char="•"/>
            </a:pPr>
            <a:r>
              <a:rPr lang="en-US" sz="1800" b="1" dirty="0">
                <a:solidFill>
                  <a:srgbClr val="0E0E0E"/>
                </a:solidFill>
                <a:effectLst/>
                <a:latin typeface="+mn-lt"/>
              </a:rPr>
              <a:t>Establish a baseline:</a:t>
            </a:r>
            <a:r>
              <a:rPr lang="en-US" sz="1800" dirty="0">
                <a:solidFill>
                  <a:srgbClr val="0E0E0E"/>
                </a:solidFill>
                <a:effectLst/>
                <a:latin typeface="+mn-lt"/>
              </a:rPr>
              <a:t> Simulate energy consumption before implementing improvements.</a:t>
            </a:r>
          </a:p>
          <a:p>
            <a:pPr>
              <a:lnSpc>
                <a:spcPts val="3000"/>
              </a:lnSpc>
              <a:spcBef>
                <a:spcPts val="900"/>
              </a:spcBef>
              <a:buFont typeface="Arial" panose="020B0604020202020204" pitchFamily="34" charset="0"/>
              <a:buChar char="•"/>
            </a:pPr>
            <a:r>
              <a:rPr lang="en-US" sz="1800" b="1" dirty="0">
                <a:solidFill>
                  <a:srgbClr val="0E0E0E"/>
                </a:solidFill>
                <a:effectLst/>
                <a:latin typeface="+mn-lt"/>
              </a:rPr>
              <a:t>Verify results:</a:t>
            </a:r>
            <a:r>
              <a:rPr lang="en-US" sz="1800" dirty="0">
                <a:solidFill>
                  <a:srgbClr val="0E0E0E"/>
                </a:solidFill>
                <a:effectLst/>
                <a:latin typeface="+mn-lt"/>
              </a:rPr>
              <a:t> Compare simulated data with actual data (if available).</a:t>
            </a:r>
          </a:p>
        </p:txBody>
      </p:sp>
      <p:sp>
        <p:nvSpPr>
          <p:cNvPr id="5" name="Rectangle 22">
            <a:extLst>
              <a:ext uri="{FF2B5EF4-FFF2-40B4-BE49-F238E27FC236}">
                <a16:creationId xmlns:a16="http://schemas.microsoft.com/office/drawing/2014/main" id="{7742C49C-AA80-5A11-CD5B-B66DEB40708B}"/>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3007342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A8F9B-141D-A0E1-A1B7-BF635C8AB80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8F72FE3-A9F6-09FC-9BDE-4B659636CF82}"/>
              </a:ext>
            </a:extLst>
          </p:cNvPr>
          <p:cNvSpPr>
            <a:spLocks noGrp="1"/>
          </p:cNvSpPr>
          <p:nvPr>
            <p:ph type="body" idx="1"/>
          </p:nvPr>
        </p:nvSpPr>
        <p:spPr>
          <a:xfrm>
            <a:off x="805543" y="1153792"/>
            <a:ext cx="10972800" cy="5704208"/>
          </a:xfrm>
        </p:spPr>
        <p:txBody>
          <a:bodyPr>
            <a:noAutofit/>
          </a:bodyPr>
          <a:lstStyle/>
          <a:p>
            <a:pPr marL="186262" indent="0">
              <a:lnSpc>
                <a:spcPts val="3000"/>
              </a:lnSpc>
              <a:buNone/>
            </a:pPr>
            <a:r>
              <a:rPr lang="en-US" sz="2000" b="1" dirty="0">
                <a:solidFill>
                  <a:srgbClr val="0070C0"/>
                </a:solidFill>
                <a:effectLst/>
                <a:latin typeface="+mn-lt"/>
              </a:rPr>
              <a:t>Option D: Simulation-Based Method</a:t>
            </a:r>
            <a:endParaRPr lang="en-US" b="1" dirty="0">
              <a:latin typeface="+mn-lt"/>
            </a:endParaRPr>
          </a:p>
          <a:p>
            <a:pPr marL="186262" indent="0">
              <a:lnSpc>
                <a:spcPts val="3000"/>
              </a:lnSpc>
              <a:buNone/>
            </a:pPr>
            <a:r>
              <a:rPr lang="en-US" b="1" dirty="0">
                <a:latin typeface="+mn-lt"/>
              </a:rPr>
              <a:t>Advantages</a:t>
            </a:r>
          </a:p>
          <a:p>
            <a:pPr>
              <a:lnSpc>
                <a:spcPts val="3000"/>
              </a:lnSpc>
              <a:buFont typeface="Arial" panose="020B0604020202020204" pitchFamily="34" charset="0"/>
              <a:buChar char="•"/>
            </a:pPr>
            <a:r>
              <a:rPr lang="en-US" dirty="0">
                <a:latin typeface="+mn-lt"/>
              </a:rPr>
              <a:t>High accuracy: Provides detailed analysis of multiple variables.</a:t>
            </a:r>
          </a:p>
          <a:p>
            <a:pPr>
              <a:lnSpc>
                <a:spcPts val="3000"/>
              </a:lnSpc>
              <a:buFont typeface="Arial" panose="020B0604020202020204" pitchFamily="34" charset="0"/>
              <a:buChar char="•"/>
            </a:pPr>
            <a:r>
              <a:rPr lang="en-US" dirty="0">
                <a:latin typeface="+mn-lt"/>
              </a:rPr>
              <a:t>Suitable for large projects: Especially for new buildings or major retrofits.</a:t>
            </a:r>
          </a:p>
          <a:p>
            <a:pPr>
              <a:lnSpc>
                <a:spcPts val="3000"/>
              </a:lnSpc>
              <a:buFont typeface="Arial" panose="020B0604020202020204" pitchFamily="34" charset="0"/>
              <a:buChar char="•"/>
            </a:pPr>
            <a:r>
              <a:rPr lang="en-US" dirty="0">
                <a:latin typeface="+mn-lt"/>
              </a:rPr>
              <a:t>Applicable when actual data is unavailable: Simulated data can serve as a baseline.</a:t>
            </a:r>
          </a:p>
          <a:p>
            <a:pPr marL="186262" indent="0">
              <a:lnSpc>
                <a:spcPts val="3000"/>
              </a:lnSpc>
              <a:buNone/>
            </a:pPr>
            <a:r>
              <a:rPr lang="en-US" b="1" dirty="0">
                <a:latin typeface="+mn-lt"/>
              </a:rPr>
              <a:t>Disadvantages</a:t>
            </a:r>
          </a:p>
          <a:p>
            <a:pPr>
              <a:lnSpc>
                <a:spcPts val="3000"/>
              </a:lnSpc>
              <a:buFont typeface="Arial" panose="020B0604020202020204" pitchFamily="34" charset="0"/>
              <a:buChar char="•"/>
            </a:pPr>
            <a:r>
              <a:rPr lang="en-US" dirty="0">
                <a:latin typeface="+mn-lt"/>
              </a:rPr>
              <a:t>High cost: Requires specialized software and a highly skilled technical team.</a:t>
            </a:r>
          </a:p>
          <a:p>
            <a:pPr>
              <a:lnSpc>
                <a:spcPts val="3000"/>
              </a:lnSpc>
              <a:buFont typeface="Arial" panose="020B0604020202020204" pitchFamily="34" charset="0"/>
              <a:buChar char="•"/>
            </a:pPr>
            <a:r>
              <a:rPr lang="en-US" dirty="0">
                <a:latin typeface="+mn-lt"/>
              </a:rPr>
              <a:t>Complex: Time-intensive to build and validate the model.</a:t>
            </a:r>
          </a:p>
          <a:p>
            <a:pPr>
              <a:lnSpc>
                <a:spcPts val="3000"/>
              </a:lnSpc>
              <a:buFont typeface="Arial" panose="020B0604020202020204" pitchFamily="34" charset="0"/>
              <a:buChar char="•"/>
            </a:pPr>
            <a:r>
              <a:rPr lang="en-US" dirty="0">
                <a:latin typeface="+mn-lt"/>
              </a:rPr>
              <a:t>Reliant on model accuracy: Errors may occur if the model does not accurately reflect real-world conditions.</a:t>
            </a:r>
          </a:p>
          <a:p>
            <a:pPr marL="186262" indent="0">
              <a:lnSpc>
                <a:spcPts val="3000"/>
              </a:lnSpc>
              <a:buNone/>
            </a:pPr>
            <a:r>
              <a:rPr lang="en-US" b="1" dirty="0">
                <a:latin typeface="+mn-lt"/>
              </a:rPr>
              <a:t>When to Use Option D</a:t>
            </a:r>
          </a:p>
          <a:p>
            <a:pPr>
              <a:lnSpc>
                <a:spcPts val="3000"/>
              </a:lnSpc>
              <a:spcBef>
                <a:spcPts val="900"/>
              </a:spcBef>
              <a:buFont typeface="Arial" panose="020B0604020202020204" pitchFamily="34" charset="0"/>
              <a:buChar char="•"/>
            </a:pPr>
            <a:r>
              <a:rPr lang="en-US" dirty="0">
                <a:latin typeface="+mn-lt"/>
              </a:rPr>
              <a:t>When direct measurement is not possible.</a:t>
            </a:r>
          </a:p>
          <a:p>
            <a:pPr>
              <a:lnSpc>
                <a:spcPts val="3000"/>
              </a:lnSpc>
              <a:spcBef>
                <a:spcPts val="900"/>
              </a:spcBef>
              <a:buFont typeface="Arial" panose="020B0604020202020204" pitchFamily="34" charset="0"/>
              <a:buChar char="•"/>
            </a:pPr>
            <a:r>
              <a:rPr lang="en-US" dirty="0">
                <a:latin typeface="+mn-lt"/>
              </a:rPr>
              <a:t>To evaluate energy performance for new construction.</a:t>
            </a:r>
          </a:p>
          <a:p>
            <a:pPr>
              <a:lnSpc>
                <a:spcPts val="3000"/>
              </a:lnSpc>
              <a:spcBef>
                <a:spcPts val="900"/>
              </a:spcBef>
              <a:buFont typeface="Arial" panose="020B0604020202020204" pitchFamily="34" charset="0"/>
              <a:buChar char="•"/>
            </a:pPr>
            <a:r>
              <a:rPr lang="en-US" dirty="0">
                <a:latin typeface="+mn-lt"/>
              </a:rPr>
              <a:t>For major renovation projects requiring detailed analysis.</a:t>
            </a:r>
          </a:p>
        </p:txBody>
      </p:sp>
      <p:sp>
        <p:nvSpPr>
          <p:cNvPr id="7" name="Rectangle 22">
            <a:extLst>
              <a:ext uri="{FF2B5EF4-FFF2-40B4-BE49-F238E27FC236}">
                <a16:creationId xmlns:a16="http://schemas.microsoft.com/office/drawing/2014/main" id="{245D580F-6693-CF86-B9D0-4E85A71CA1F7}"/>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3573621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74B8A-72BE-3CBC-825D-8F960B51009D}"/>
            </a:ext>
          </a:extLst>
        </p:cNvPr>
        <p:cNvGrpSpPr/>
        <p:nvPr/>
      </p:nvGrpSpPr>
      <p:grpSpPr>
        <a:xfrm>
          <a:off x="0" y="0"/>
          <a:ext cx="0" cy="0"/>
          <a:chOff x="0" y="0"/>
          <a:chExt cx="0" cy="0"/>
        </a:xfrm>
      </p:grpSpPr>
      <p:sp>
        <p:nvSpPr>
          <p:cNvPr id="7" name="Rectangle 22">
            <a:extLst>
              <a:ext uri="{FF2B5EF4-FFF2-40B4-BE49-F238E27FC236}">
                <a16:creationId xmlns:a16="http://schemas.microsoft.com/office/drawing/2014/main" id="{8FD9B197-4FA7-757A-3885-3BD68BCA4F7F}"/>
              </a:ext>
            </a:extLst>
          </p:cNvPr>
          <p:cNvSpPr>
            <a:spLocks noGrp="1" noChangeArrowheads="1"/>
          </p:cNvSpPr>
          <p:nvPr>
            <p:ph type="title"/>
          </p:nvPr>
        </p:nvSpPr>
        <p:spPr/>
        <p:txBody>
          <a:bodyPr spcFirstLastPara="1" wrap="square" lIns="90488" tIns="44450" rIns="90488" bIns="44450" anchor="ctr" anchorCtr="0">
            <a:normAutofit fontScale="90000"/>
          </a:bodyPr>
          <a:lstStyle/>
          <a:p>
            <a:pPr algn="ctr"/>
            <a:r>
              <a:rPr lang="en-US" b="1" dirty="0">
                <a:solidFill>
                  <a:schemeClr val="accent1">
                    <a:lumMod val="50000"/>
                  </a:schemeClr>
                </a:solidFill>
                <a:effectLst/>
                <a:latin typeface="+mn-lt"/>
              </a:rPr>
              <a:t>M&amp;V Options</a:t>
            </a:r>
            <a:endParaRPr lang="en-US" dirty="0">
              <a:solidFill>
                <a:schemeClr val="accent1">
                  <a:lumMod val="50000"/>
                </a:schemeClr>
              </a:solidFill>
              <a:effectLst/>
              <a:latin typeface="+mn-lt"/>
            </a:endParaRPr>
          </a:p>
        </p:txBody>
      </p:sp>
      <p:sp>
        <p:nvSpPr>
          <p:cNvPr id="9" name="TextBox 8">
            <a:extLst>
              <a:ext uri="{FF2B5EF4-FFF2-40B4-BE49-F238E27FC236}">
                <a16:creationId xmlns:a16="http://schemas.microsoft.com/office/drawing/2014/main" id="{DBF53E3A-2866-83D8-7322-067FE3ABF08E}"/>
              </a:ext>
            </a:extLst>
          </p:cNvPr>
          <p:cNvSpPr txBox="1"/>
          <p:nvPr/>
        </p:nvSpPr>
        <p:spPr>
          <a:xfrm>
            <a:off x="609600" y="1772318"/>
            <a:ext cx="10972800" cy="2118465"/>
          </a:xfrm>
          <a:prstGeom prst="rect">
            <a:avLst/>
          </a:prstGeom>
          <a:noFill/>
        </p:spPr>
        <p:txBody>
          <a:bodyPr wrap="square">
            <a:spAutoFit/>
          </a:bodyPr>
          <a:lstStyle/>
          <a:p>
            <a:pPr>
              <a:lnSpc>
                <a:spcPct val="150000"/>
              </a:lnSpc>
            </a:pPr>
            <a:r>
              <a:rPr lang="vi-VN" sz="1800" b="1" dirty="0">
                <a:solidFill>
                  <a:srgbClr val="0070C0"/>
                </a:solidFill>
                <a:latin typeface="+mn-lt"/>
                <a:ea typeface="Fira Sans Extra Condensed"/>
                <a:cs typeface="Fira Sans Extra Condensed"/>
                <a:sym typeface="Fira Sans Extra Condensed"/>
              </a:rPr>
              <a:t>Conclusion</a:t>
            </a:r>
            <a:endParaRPr lang="vi-VN" sz="1800" dirty="0">
              <a:solidFill>
                <a:srgbClr val="0070C0"/>
              </a:solidFill>
              <a:latin typeface="+mn-lt"/>
              <a:ea typeface="Fira Sans Extra Condensed"/>
              <a:cs typeface="Fira Sans Extra Condensed"/>
              <a:sym typeface="Fira Sans Extra Condensed"/>
            </a:endParaRPr>
          </a:p>
          <a:p>
            <a:pPr>
              <a:lnSpc>
                <a:spcPct val="150000"/>
              </a:lnSpc>
            </a:pPr>
            <a:r>
              <a:rPr lang="vi-VN" sz="1800" dirty="0">
                <a:solidFill>
                  <a:schemeClr val="tx1"/>
                </a:solidFill>
                <a:latin typeface="+mn-lt"/>
                <a:ea typeface="Fira Sans Extra Condensed"/>
                <a:cs typeface="Fira Sans Extra Condensed"/>
                <a:sym typeface="Fira Sans Extra Condensed"/>
              </a:rPr>
              <a:t>Option D is a suitable method for new construction or major retrofits requiring comprehensive simulations.</a:t>
            </a:r>
          </a:p>
          <a:p>
            <a:pPr marL="285750" indent="-285750">
              <a:lnSpc>
                <a:spcPct val="150000"/>
              </a:lnSpc>
              <a:buFont typeface="Arial" panose="020B0604020202020204" pitchFamily="34" charset="0"/>
              <a:buChar char="•"/>
            </a:pPr>
            <a:r>
              <a:rPr lang="vi-VN" sz="1800" dirty="0">
                <a:solidFill>
                  <a:schemeClr val="tx1"/>
                </a:solidFill>
                <a:latin typeface="+mn-lt"/>
                <a:ea typeface="Fira Sans Extra Condensed"/>
                <a:cs typeface="Fira Sans Extra Condensed"/>
                <a:sym typeface="Fira Sans Extra Condensed"/>
              </a:rPr>
              <a:t>Ensures high accuracy but demands significant cost and technical expertise.</a:t>
            </a:r>
          </a:p>
          <a:p>
            <a:pPr marL="285750" indent="-285750">
              <a:lnSpc>
                <a:spcPct val="150000"/>
              </a:lnSpc>
              <a:buFont typeface="Arial" panose="020B0604020202020204" pitchFamily="34" charset="0"/>
              <a:buChar char="•"/>
            </a:pPr>
            <a:r>
              <a:rPr lang="vi-VN" sz="1800" dirty="0">
                <a:solidFill>
                  <a:schemeClr val="tx1"/>
                </a:solidFill>
                <a:latin typeface="+mn-lt"/>
                <a:ea typeface="Fira Sans Extra Condensed"/>
                <a:cs typeface="Fira Sans Extra Condensed"/>
                <a:sym typeface="Fira Sans Extra Condensed"/>
              </a:rPr>
              <a:t>Ideal when comprehensive modeling is needed and actual data is unavailable.</a:t>
            </a:r>
          </a:p>
          <a:p>
            <a:pPr marL="285750" indent="-285750">
              <a:lnSpc>
                <a:spcPct val="150000"/>
              </a:lnSpc>
              <a:buFont typeface="Arial" panose="020B0604020202020204" pitchFamily="34" charset="0"/>
              <a:buChar char="•"/>
            </a:pPr>
            <a:r>
              <a:rPr lang="vi-VN" sz="1800" dirty="0">
                <a:solidFill>
                  <a:schemeClr val="tx1"/>
                </a:solidFill>
                <a:latin typeface="+mn-lt"/>
                <a:ea typeface="Fira Sans Extra Condensed"/>
                <a:cs typeface="Fira Sans Extra Condensed"/>
                <a:sym typeface="Fira Sans Extra Condensed"/>
              </a:rPr>
              <a:t>Can be combined with Options A, B, and C in large-scale projects to enhance accuracy.</a:t>
            </a:r>
            <a:endParaRPr lang="en-US" sz="1800" dirty="0">
              <a:solidFill>
                <a:schemeClr val="tx1"/>
              </a:solidFill>
              <a:effectLst/>
              <a:latin typeface="+mn-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992316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609600" y="512320"/>
            <a:ext cx="10972800" cy="495200"/>
          </a:xfrm>
          <a:prstGeom prst="rect">
            <a:avLst/>
          </a:prstGeom>
        </p:spPr>
        <p:txBody>
          <a:bodyPr spcFirstLastPara="1" wrap="square" lIns="121900" tIns="121900" rIns="121900" bIns="121900" anchor="ctr" anchorCtr="0">
            <a:noAutofit/>
          </a:bodyPr>
          <a:lstStyle/>
          <a:p>
            <a:r>
              <a:rPr lang="fr-FR" dirty="0"/>
              <a:t>M&amp;V </a:t>
            </a:r>
            <a:r>
              <a:rPr lang="fr-FR" dirty="0" err="1"/>
              <a:t>Costs</a:t>
            </a:r>
            <a:endParaRPr lang="fr-FR" dirty="0">
              <a:latin typeface="+mn-lt"/>
            </a:endParaRPr>
          </a:p>
        </p:txBody>
      </p:sp>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609600" y="1302032"/>
            <a:ext cx="11408229" cy="4908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1219170">
              <a:spcAft>
                <a:spcPct val="0"/>
              </a:spcAft>
              <a:buClr>
                <a:srgbClr val="008000"/>
              </a:buClr>
              <a:defRPr/>
            </a:pPr>
            <a:r>
              <a:rPr lang="vi-VN" sz="2000" kern="0" dirty="0">
                <a:solidFill>
                  <a:srgbClr val="000000"/>
                </a:solidFill>
                <a:latin typeface="+mn-lt"/>
                <a:ea typeface="ＭＳ Ｐゴシック" charset="-128"/>
                <a:cs typeface="Calibri" pitchFamily="34" charset="0"/>
              </a:rPr>
              <a:t>One of the critical factors in implementing M&amp;V is the cost. This is a significant concern because, in many cases, M&amp;V costs can be substantial and do not directly contribute to energy savings. However, they serve as an essential basis for ESCOs to receive payment from the facility.</a:t>
            </a:r>
          </a:p>
          <a:p>
            <a:pPr defTabSz="1219170">
              <a:spcAft>
                <a:spcPct val="0"/>
              </a:spcAft>
              <a:buClr>
                <a:srgbClr val="008000"/>
              </a:buClr>
              <a:defRPr/>
            </a:pPr>
            <a:r>
              <a:rPr lang="vi-VN" sz="2000" b="1" kern="0" dirty="0">
                <a:solidFill>
                  <a:srgbClr val="000000"/>
                </a:solidFill>
                <a:latin typeface="+mn-lt"/>
                <a:ea typeface="ＭＳ Ｐゴシック" charset="-128"/>
                <a:cs typeface="Calibri" pitchFamily="34" charset="0"/>
              </a:rPr>
              <a:t>Key Factors Influencing M&amp;V Costs:</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Quality of meters: The precision and reliability of measurement equipment.</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Number of independent variables to be monitored: More variables increase complexity and cost.</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Measurement and reporting frequency: Higher frequency requires more resources and increases costs.</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Duration of the baseline and reporting periods: Longer periods require extended monitoring efforts.</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Sample size: If not all equipment is measured, the sample size affects the cost and accuracy.</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Shared use of meter information: Costs can be reduced by sharing meter data for multiple purposes.</a:t>
            </a:r>
          </a:p>
          <a:p>
            <a:pPr marL="342900" indent="-342900" defTabSz="1219170">
              <a:spcAft>
                <a:spcPct val="0"/>
              </a:spcAft>
              <a:buClr>
                <a:srgbClr val="008000"/>
              </a:buClr>
              <a:buFont typeface="Arial" panose="020B0604020202020204" pitchFamily="34" charset="0"/>
              <a:buChar char="•"/>
              <a:defRPr/>
            </a:pPr>
            <a:r>
              <a:rPr lang="vi-VN" sz="2000" kern="0" dirty="0">
                <a:solidFill>
                  <a:srgbClr val="000000"/>
                </a:solidFill>
                <a:latin typeface="+mn-lt"/>
                <a:ea typeface="ＭＳ Ｐゴシック" charset="-128"/>
                <a:cs typeface="Calibri" pitchFamily="34" charset="0"/>
              </a:rPr>
              <a:t>Skill level required: Skilled personnel are often necessary, which can increase costs.</a:t>
            </a:r>
            <a:endParaRPr lang="en-US" sz="2400" kern="0" dirty="0">
              <a:solidFill>
                <a:srgbClr val="000000"/>
              </a:solidFill>
              <a:latin typeface="+mn-lt"/>
              <a:ea typeface="ＭＳ Ｐゴシック" charset="-128"/>
              <a:cs typeface="Calibri" pitchFamily="34" charset="0"/>
            </a:endParaRPr>
          </a:p>
        </p:txBody>
      </p:sp>
    </p:spTree>
    <p:extLst>
      <p:ext uri="{BB962C8B-B14F-4D97-AF65-F5344CB8AC3E}">
        <p14:creationId xmlns:p14="http://schemas.microsoft.com/office/powerpoint/2010/main" val="3464449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8" name="Google Shape;437;p17">
            <a:extLst>
              <a:ext uri="{FF2B5EF4-FFF2-40B4-BE49-F238E27FC236}">
                <a16:creationId xmlns:a16="http://schemas.microsoft.com/office/drawing/2014/main" id="{8312974E-1C78-41EF-BA88-43229D4B6B0D}"/>
              </a:ext>
            </a:extLst>
          </p:cNvPr>
          <p:cNvSpPr txBox="1"/>
          <p:nvPr/>
        </p:nvSpPr>
        <p:spPr>
          <a:xfrm>
            <a:off x="430676" y="1518833"/>
            <a:ext cx="5665324" cy="569845"/>
          </a:xfrm>
          <a:prstGeom prst="rect">
            <a:avLst/>
          </a:prstGeom>
          <a:noFill/>
          <a:ln>
            <a:noFill/>
          </a:ln>
        </p:spPr>
        <p:txBody>
          <a:bodyPr spcFirstLastPara="1" wrap="square" lIns="121900" tIns="121900" rIns="121900" bIns="121900" anchor="ctr" anchorCtr="0">
            <a:noAutofit/>
          </a:bodyPr>
          <a:lstStyle/>
          <a:p>
            <a:r>
              <a:rPr lang="en" sz="2400" b="1" dirty="0">
                <a:solidFill>
                  <a:srgbClr val="0070C0"/>
                </a:solidFill>
                <a:latin typeface="+mn-lt"/>
                <a:ea typeface="Fira Sans Extra Condensed"/>
                <a:cs typeface="Fira Sans Extra Condensed"/>
                <a:sym typeface="Fira Sans Extra Condensed"/>
              </a:rPr>
              <a:t>Limit M&amp;V cost</a:t>
            </a:r>
            <a:endParaRPr sz="2400" b="1" dirty="0">
              <a:solidFill>
                <a:srgbClr val="0070C0"/>
              </a:solidFill>
              <a:latin typeface="+mn-lt"/>
              <a:ea typeface="Fira Sans Extra Condensed"/>
              <a:cs typeface="Fira Sans Extra Condensed"/>
              <a:sym typeface="Fira Sans Extra Condensed"/>
            </a:endParaRPr>
          </a:p>
        </p:txBody>
      </p:sp>
      <p:pic>
        <p:nvPicPr>
          <p:cNvPr id="3" name="Picture 2">
            <a:extLst>
              <a:ext uri="{FF2B5EF4-FFF2-40B4-BE49-F238E27FC236}">
                <a16:creationId xmlns:a16="http://schemas.microsoft.com/office/drawing/2014/main" id="{F7F7815E-5F6D-4F2B-94D9-9CFB805B95FD}"/>
              </a:ext>
            </a:extLst>
          </p:cNvPr>
          <p:cNvPicPr>
            <a:picLocks noChangeAspect="1"/>
          </p:cNvPicPr>
          <p:nvPr/>
        </p:nvPicPr>
        <p:blipFill>
          <a:blip r:embed="rId3"/>
          <a:stretch>
            <a:fillRect/>
          </a:stretch>
        </p:blipFill>
        <p:spPr>
          <a:xfrm>
            <a:off x="4982396" y="1518833"/>
            <a:ext cx="6370419" cy="5168685"/>
          </a:xfrm>
          <a:prstGeom prst="rect">
            <a:avLst/>
          </a:prstGeom>
        </p:spPr>
      </p:pic>
      <p:sp>
        <p:nvSpPr>
          <p:cNvPr id="4" name="Google Shape;658;p20">
            <a:extLst>
              <a:ext uri="{FF2B5EF4-FFF2-40B4-BE49-F238E27FC236}">
                <a16:creationId xmlns:a16="http://schemas.microsoft.com/office/drawing/2014/main" id="{E5CEDDB2-C2EB-818E-BF1A-07041E4D3C4C}"/>
              </a:ext>
            </a:extLst>
          </p:cNvPr>
          <p:cNvSpPr txBox="1">
            <a:spLocks noGrp="1"/>
          </p:cNvSpPr>
          <p:nvPr>
            <p:ph type="title"/>
          </p:nvPr>
        </p:nvSpPr>
        <p:spPr>
          <a:xfrm>
            <a:off x="609600" y="568462"/>
            <a:ext cx="10972800" cy="495300"/>
          </a:xfrm>
          <a:prstGeom prst="rect">
            <a:avLst/>
          </a:prstGeom>
        </p:spPr>
        <p:txBody>
          <a:bodyPr spcFirstLastPara="1" wrap="square" lIns="121900" tIns="121900" rIns="121900" bIns="121900" anchor="ctr" anchorCtr="0">
            <a:noAutofit/>
          </a:bodyPr>
          <a:lstStyle/>
          <a:p>
            <a:r>
              <a:rPr lang="fr-FR" dirty="0"/>
              <a:t>M&amp;V </a:t>
            </a:r>
            <a:r>
              <a:rPr lang="fr-FR" dirty="0" err="1"/>
              <a:t>Costs</a:t>
            </a:r>
            <a:endParaRPr lang="fr-FR" dirty="0">
              <a:latin typeface="+mn-lt"/>
            </a:endParaRPr>
          </a:p>
        </p:txBody>
      </p:sp>
      <p:sp>
        <p:nvSpPr>
          <p:cNvPr id="5" name="Google Shape;437;p17">
            <a:extLst>
              <a:ext uri="{FF2B5EF4-FFF2-40B4-BE49-F238E27FC236}">
                <a16:creationId xmlns:a16="http://schemas.microsoft.com/office/drawing/2014/main" id="{7044B67A-4852-A113-5BB5-654F47C1DDC4}"/>
              </a:ext>
            </a:extLst>
          </p:cNvPr>
          <p:cNvSpPr txBox="1"/>
          <p:nvPr/>
        </p:nvSpPr>
        <p:spPr>
          <a:xfrm>
            <a:off x="7086797" y="1871386"/>
            <a:ext cx="1663736" cy="382331"/>
          </a:xfrm>
          <a:prstGeom prst="rect">
            <a:avLst/>
          </a:prstGeom>
          <a:solidFill>
            <a:schemeClr val="bg1"/>
          </a:solidFill>
          <a:ln>
            <a:noFill/>
          </a:ln>
        </p:spPr>
        <p:txBody>
          <a:bodyPr spcFirstLastPara="1" wrap="square" lIns="121900" tIns="121900" rIns="121900" bIns="121900" anchor="ctr" anchorCtr="0">
            <a:noAutofit/>
          </a:bodyPr>
          <a:lstStyle/>
          <a:p>
            <a:r>
              <a:rPr lang="en" sz="2400" b="1" dirty="0">
                <a:solidFill>
                  <a:schemeClr val="tx1"/>
                </a:solidFill>
                <a:latin typeface="+mn-lt"/>
                <a:ea typeface="Fira Sans Extra Condensed"/>
                <a:cs typeface="Fira Sans Extra Condensed"/>
                <a:sym typeface="Fira Sans Extra Condensed"/>
              </a:rPr>
              <a:t>Saving</a:t>
            </a:r>
            <a:endParaRPr sz="2400" b="1" dirty="0">
              <a:solidFill>
                <a:schemeClr val="tx1"/>
              </a:solidFill>
              <a:latin typeface="+mn-lt"/>
              <a:ea typeface="Fira Sans Extra Condensed"/>
              <a:cs typeface="Fira Sans Extra Condensed"/>
              <a:sym typeface="Fira Sans Extra Condensed"/>
            </a:endParaRPr>
          </a:p>
        </p:txBody>
      </p:sp>
      <p:sp>
        <p:nvSpPr>
          <p:cNvPr id="7" name="TextBox 6">
            <a:extLst>
              <a:ext uri="{FF2B5EF4-FFF2-40B4-BE49-F238E27FC236}">
                <a16:creationId xmlns:a16="http://schemas.microsoft.com/office/drawing/2014/main" id="{C6CB43FF-9600-1172-ADB3-B78EB56368FE}"/>
              </a:ext>
            </a:extLst>
          </p:cNvPr>
          <p:cNvSpPr txBox="1"/>
          <p:nvPr/>
        </p:nvSpPr>
        <p:spPr>
          <a:xfrm>
            <a:off x="7279872" y="4724708"/>
            <a:ext cx="2242951" cy="461665"/>
          </a:xfrm>
          <a:prstGeom prst="rect">
            <a:avLst/>
          </a:prstGeom>
          <a:solidFill>
            <a:schemeClr val="bg1"/>
          </a:solidFill>
        </p:spPr>
        <p:txBody>
          <a:bodyPr wrap="square">
            <a:spAutoFit/>
          </a:bodyPr>
          <a:lstStyle/>
          <a:p>
            <a:r>
              <a:rPr lang="en" sz="2400" b="1" dirty="0">
                <a:solidFill>
                  <a:schemeClr val="tx1"/>
                </a:solidFill>
                <a:latin typeface="+mn-lt"/>
                <a:ea typeface="Fira Sans Extra Condensed"/>
                <a:cs typeface="Fira Sans Extra Condensed"/>
                <a:sym typeface="Fira Sans Extra Condensed"/>
              </a:rPr>
              <a:t>M&amp;V cost</a:t>
            </a:r>
            <a:endParaRPr lang="en-VN" sz="2000" dirty="0">
              <a:solidFill>
                <a:schemeClr val="tx1"/>
              </a:solidFill>
            </a:endParaRPr>
          </a:p>
        </p:txBody>
      </p:sp>
      <p:sp>
        <p:nvSpPr>
          <p:cNvPr id="9" name="TextBox 8">
            <a:extLst>
              <a:ext uri="{FF2B5EF4-FFF2-40B4-BE49-F238E27FC236}">
                <a16:creationId xmlns:a16="http://schemas.microsoft.com/office/drawing/2014/main" id="{FF1DE29D-949F-9C43-F34C-D620D3151BC8}"/>
              </a:ext>
            </a:extLst>
          </p:cNvPr>
          <p:cNvSpPr txBox="1"/>
          <p:nvPr/>
        </p:nvSpPr>
        <p:spPr>
          <a:xfrm>
            <a:off x="5485907" y="6225853"/>
            <a:ext cx="4036916" cy="461665"/>
          </a:xfrm>
          <a:prstGeom prst="rect">
            <a:avLst/>
          </a:prstGeom>
          <a:solidFill>
            <a:schemeClr val="bg1"/>
          </a:solidFill>
        </p:spPr>
        <p:txBody>
          <a:bodyPr wrap="square">
            <a:spAutoFit/>
          </a:bodyPr>
          <a:lstStyle/>
          <a:p>
            <a:r>
              <a:rPr lang="en" sz="2400" b="1" dirty="0">
                <a:solidFill>
                  <a:schemeClr val="tx1"/>
                </a:solidFill>
                <a:latin typeface="+mn-lt"/>
                <a:cs typeface="Fira Sans Extra Condensed"/>
                <a:sym typeface="Fira Sans Extra Condensed"/>
              </a:rPr>
              <a:t>So how much is enough?</a:t>
            </a:r>
            <a:endParaRPr lang="en-VN" sz="2000" dirty="0">
              <a:solidFill>
                <a:schemeClr val="tx1"/>
              </a:solidFill>
            </a:endParaRPr>
          </a:p>
        </p:txBody>
      </p:sp>
      <p:sp>
        <p:nvSpPr>
          <p:cNvPr id="10" name="Google Shape;437;p17">
            <a:extLst>
              <a:ext uri="{FF2B5EF4-FFF2-40B4-BE49-F238E27FC236}">
                <a16:creationId xmlns:a16="http://schemas.microsoft.com/office/drawing/2014/main" id="{03BA236F-8998-76AD-AFF5-35232B5F3E9E}"/>
              </a:ext>
            </a:extLst>
          </p:cNvPr>
          <p:cNvSpPr txBox="1"/>
          <p:nvPr/>
        </p:nvSpPr>
        <p:spPr>
          <a:xfrm>
            <a:off x="6429300" y="5579616"/>
            <a:ext cx="3093523" cy="382331"/>
          </a:xfrm>
          <a:prstGeom prst="rect">
            <a:avLst/>
          </a:prstGeom>
          <a:solidFill>
            <a:schemeClr val="bg1"/>
          </a:solidFill>
          <a:ln>
            <a:noFill/>
          </a:ln>
        </p:spPr>
        <p:txBody>
          <a:bodyPr spcFirstLastPara="1" wrap="square" lIns="121900" tIns="121900" rIns="121900" bIns="121900" anchor="ctr" anchorCtr="0">
            <a:noAutofit/>
          </a:bodyPr>
          <a:lstStyle/>
          <a:p>
            <a:r>
              <a:rPr lang="en-US" sz="1800" dirty="0">
                <a:solidFill>
                  <a:schemeClr val="accent2">
                    <a:lumMod val="75000"/>
                  </a:schemeClr>
                </a:solidFill>
                <a:latin typeface="+mn-lt"/>
                <a:ea typeface="Fira Sans Extra Condensed"/>
                <a:cs typeface="Fira Sans Extra Condensed"/>
                <a:sym typeface="Fira Sans Extra Condensed"/>
              </a:rPr>
              <a:t>Complexity of the process</a:t>
            </a:r>
            <a:endParaRPr sz="1800" dirty="0">
              <a:solidFill>
                <a:schemeClr val="accent2">
                  <a:lumMod val="75000"/>
                </a:schemeClr>
              </a:solidFill>
              <a:latin typeface="+mn-lt"/>
              <a:ea typeface="Fira Sans Extra Condensed"/>
              <a:cs typeface="Fira Sans Extra Condensed"/>
              <a:sym typeface="Fira Sans Extra Condensed"/>
            </a:endParaRPr>
          </a:p>
        </p:txBody>
      </p:sp>
      <p:sp>
        <p:nvSpPr>
          <p:cNvPr id="11" name="Google Shape;437;p17">
            <a:extLst>
              <a:ext uri="{FF2B5EF4-FFF2-40B4-BE49-F238E27FC236}">
                <a16:creationId xmlns:a16="http://schemas.microsoft.com/office/drawing/2014/main" id="{1A88A2E6-E58B-59EF-EB3B-843EFB2CC707}"/>
              </a:ext>
            </a:extLst>
          </p:cNvPr>
          <p:cNvSpPr txBox="1"/>
          <p:nvPr/>
        </p:nvSpPr>
        <p:spPr>
          <a:xfrm>
            <a:off x="8870672" y="3237834"/>
            <a:ext cx="2482143" cy="382331"/>
          </a:xfrm>
          <a:prstGeom prst="rect">
            <a:avLst/>
          </a:prstGeom>
          <a:solidFill>
            <a:schemeClr val="bg1"/>
          </a:solidFill>
          <a:ln>
            <a:noFill/>
          </a:ln>
        </p:spPr>
        <p:txBody>
          <a:bodyPr spcFirstLastPara="1" wrap="square" lIns="121900" tIns="121900" rIns="121900" bIns="121900" anchor="ctr" anchorCtr="0">
            <a:noAutofit/>
          </a:bodyPr>
          <a:lstStyle/>
          <a:p>
            <a:r>
              <a:rPr lang="en" sz="1800" dirty="0">
                <a:solidFill>
                  <a:schemeClr val="tx1"/>
                </a:solidFill>
                <a:latin typeface="+mn-lt"/>
                <a:ea typeface="Fira Sans Extra Condensed"/>
                <a:cs typeface="Fira Sans Extra Condensed"/>
                <a:sym typeface="Fira Sans Extra Condensed"/>
              </a:rPr>
              <a:t>Monthly check</a:t>
            </a:r>
            <a:endParaRPr sz="1800" dirty="0">
              <a:solidFill>
                <a:schemeClr val="tx1"/>
              </a:solidFill>
              <a:latin typeface="+mn-lt"/>
              <a:ea typeface="Fira Sans Extra Condensed"/>
              <a:cs typeface="Fira Sans Extra Condensed"/>
              <a:sym typeface="Fira Sans Extra Condensed"/>
            </a:endParaRPr>
          </a:p>
        </p:txBody>
      </p:sp>
      <p:sp>
        <p:nvSpPr>
          <p:cNvPr id="12" name="Google Shape;437;p17">
            <a:extLst>
              <a:ext uri="{FF2B5EF4-FFF2-40B4-BE49-F238E27FC236}">
                <a16:creationId xmlns:a16="http://schemas.microsoft.com/office/drawing/2014/main" id="{4EF69DCF-25DD-A365-C516-2E517E6D1329}"/>
              </a:ext>
            </a:extLst>
          </p:cNvPr>
          <p:cNvSpPr txBox="1"/>
          <p:nvPr/>
        </p:nvSpPr>
        <p:spPr>
          <a:xfrm>
            <a:off x="5649315" y="3528974"/>
            <a:ext cx="1890994" cy="1256582"/>
          </a:xfrm>
          <a:prstGeom prst="rect">
            <a:avLst/>
          </a:prstGeom>
          <a:solidFill>
            <a:schemeClr val="bg1"/>
          </a:solidFill>
          <a:ln>
            <a:noFill/>
          </a:ln>
        </p:spPr>
        <p:txBody>
          <a:bodyPr spcFirstLastPara="1" wrap="square" lIns="121900" tIns="121900" rIns="121900" bIns="121900" anchor="ctr" anchorCtr="0">
            <a:noAutofit/>
          </a:bodyPr>
          <a:lstStyle/>
          <a:p>
            <a:r>
              <a:rPr lang="en" sz="1800" dirty="0">
                <a:solidFill>
                  <a:schemeClr val="tx1"/>
                </a:solidFill>
                <a:latin typeface="+mn-lt"/>
                <a:ea typeface="Fira Sans Extra Condensed"/>
                <a:cs typeface="Fira Sans Extra Condensed"/>
                <a:sym typeface="Fira Sans Extra Condensed"/>
              </a:rPr>
              <a:t>Check 1 simple time</a:t>
            </a:r>
            <a:endParaRPr sz="1800" dirty="0">
              <a:solidFill>
                <a:schemeClr val="tx1"/>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2980745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526942" y="1314614"/>
            <a:ext cx="11138115" cy="474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solidFill>
                  <a:srgbClr val="0070C0"/>
                </a:solidFill>
                <a:effectLst/>
                <a:latin typeface="+mn-lt"/>
              </a:rPr>
              <a:t>How Much Should M&amp;V Cost?</a:t>
            </a:r>
            <a:endParaRPr lang="en-US" sz="2000" dirty="0">
              <a:solidFill>
                <a:srgbClr val="0070C0"/>
              </a:solidFill>
              <a:effectLst/>
              <a:latin typeface="+mn-lt"/>
            </a:endParaRPr>
          </a:p>
          <a:p>
            <a:endParaRPr lang="en-US" sz="2000" dirty="0">
              <a:solidFill>
                <a:srgbClr val="0E0E0E"/>
              </a:solidFill>
              <a:effectLst/>
              <a:latin typeface="+mn-lt"/>
            </a:endParaRPr>
          </a:p>
          <a:p>
            <a:r>
              <a:rPr lang="en-US" sz="2000" dirty="0">
                <a:solidFill>
                  <a:srgbClr val="0E0E0E"/>
                </a:solidFill>
                <a:effectLst/>
                <a:latin typeface="+mn-lt"/>
              </a:rPr>
              <a:t>Typically, the total annual cost for determining savings should be less than 10% of the annual savings. However, it may exceed this maximum in special circumstances.</a:t>
            </a:r>
          </a:p>
          <a:p>
            <a:pPr marL="285750" indent="-285750">
              <a:spcBef>
                <a:spcPts val="900"/>
              </a:spcBef>
              <a:buFont typeface="Arial" panose="020B0604020202020204" pitchFamily="34" charset="0"/>
              <a:buChar char="•"/>
            </a:pPr>
            <a:r>
              <a:rPr lang="en-US" sz="2000" b="1" dirty="0">
                <a:solidFill>
                  <a:srgbClr val="0E0E0E"/>
                </a:solidFill>
                <a:effectLst/>
                <a:latin typeface="+mn-lt"/>
              </a:rPr>
              <a:t>3-5%</a:t>
            </a:r>
            <a:r>
              <a:rPr lang="en-US" sz="2000" dirty="0">
                <a:solidFill>
                  <a:srgbClr val="0E0E0E"/>
                </a:solidFill>
                <a:effectLst/>
                <a:latin typeface="+mn-lt"/>
              </a:rPr>
              <a:t> is a more common range for ESCO projects.</a:t>
            </a:r>
          </a:p>
          <a:p>
            <a:pPr marL="285750" indent="-285750">
              <a:spcBef>
                <a:spcPts val="900"/>
              </a:spcBef>
              <a:buFont typeface="Arial" panose="020B0604020202020204" pitchFamily="34" charset="0"/>
              <a:buChar char="•"/>
            </a:pPr>
            <a:r>
              <a:rPr lang="en-US" sz="2000" b="1" dirty="0">
                <a:solidFill>
                  <a:srgbClr val="0E0E0E"/>
                </a:solidFill>
                <a:effectLst/>
                <a:latin typeface="+mn-lt"/>
              </a:rPr>
              <a:t>0%</a:t>
            </a:r>
            <a:r>
              <a:rPr lang="en-US" sz="2000" dirty="0">
                <a:solidFill>
                  <a:srgbClr val="0E0E0E"/>
                </a:solidFill>
                <a:effectLst/>
                <a:latin typeface="+mn-lt"/>
              </a:rPr>
              <a:t> is </a:t>
            </a:r>
            <a:r>
              <a:rPr lang="en-US" sz="2000" dirty="0">
                <a:solidFill>
                  <a:srgbClr val="0E0E0E"/>
                </a:solidFill>
                <a:latin typeface="+mn-lt"/>
              </a:rPr>
              <a:t>often</a:t>
            </a:r>
            <a:r>
              <a:rPr lang="en-US" sz="2000" dirty="0">
                <a:solidFill>
                  <a:srgbClr val="0E0E0E"/>
                </a:solidFill>
                <a:effectLst/>
                <a:latin typeface="+mn-lt"/>
              </a:rPr>
              <a:t> chosen (considered as “deemed savings</a:t>
            </a:r>
            <a:r>
              <a:rPr lang="en-US" sz="2000">
                <a:solidFill>
                  <a:srgbClr val="0E0E0E"/>
                </a:solidFill>
                <a:effectLst/>
                <a:latin typeface="+mn-lt"/>
              </a:rPr>
              <a:t>”). No </a:t>
            </a:r>
            <a:r>
              <a:rPr lang="en-US" sz="2000" dirty="0">
                <a:solidFill>
                  <a:srgbClr val="0E0E0E"/>
                </a:solidFill>
                <a:effectLst/>
                <a:latin typeface="+mn-lt"/>
              </a:rPr>
              <a:t>measurement means uncertain savings. This is NOT an IPMVP method</a:t>
            </a:r>
          </a:p>
          <a:p>
            <a:endParaRPr lang="en-US" sz="2000" dirty="0">
              <a:solidFill>
                <a:srgbClr val="0E0E0E"/>
              </a:solidFill>
              <a:effectLst/>
              <a:latin typeface="+mn-lt"/>
            </a:endParaRPr>
          </a:p>
          <a:p>
            <a:r>
              <a:rPr lang="en-US" sz="2000" b="1" dirty="0">
                <a:solidFill>
                  <a:srgbClr val="0E0E0E"/>
                </a:solidFill>
                <a:effectLst/>
                <a:latin typeface="+mn-lt"/>
              </a:rPr>
              <a:t>Recommendation:</a:t>
            </a:r>
            <a:br>
              <a:rPr lang="en-US" sz="2000" dirty="0">
                <a:solidFill>
                  <a:srgbClr val="0E0E0E"/>
                </a:solidFill>
                <a:effectLst/>
                <a:latin typeface="+mn-lt"/>
              </a:rPr>
            </a:br>
            <a:endParaRPr lang="en-US" sz="2000" dirty="0">
              <a:solidFill>
                <a:srgbClr val="0E0E0E"/>
              </a:solidFill>
              <a:effectLst/>
              <a:latin typeface="+mn-lt"/>
            </a:endParaRPr>
          </a:p>
          <a:p>
            <a:r>
              <a:rPr lang="en-US" sz="2000" dirty="0">
                <a:solidFill>
                  <a:srgbClr val="0E0E0E"/>
                </a:solidFill>
                <a:effectLst/>
                <a:latin typeface="+mn-lt"/>
              </a:rPr>
              <a:t>There should be a balance between cost and accuracy, tailored to each project’s specific needs.</a:t>
            </a:r>
          </a:p>
        </p:txBody>
      </p:sp>
      <p:sp>
        <p:nvSpPr>
          <p:cNvPr id="4" name="Title 3">
            <a:extLst>
              <a:ext uri="{FF2B5EF4-FFF2-40B4-BE49-F238E27FC236}">
                <a16:creationId xmlns:a16="http://schemas.microsoft.com/office/drawing/2014/main" id="{D86895F9-770F-F0B5-F84A-8CDEE1C5FD5C}"/>
              </a:ext>
            </a:extLst>
          </p:cNvPr>
          <p:cNvSpPr>
            <a:spLocks noGrp="1"/>
          </p:cNvSpPr>
          <p:nvPr>
            <p:ph type="title"/>
          </p:nvPr>
        </p:nvSpPr>
        <p:spPr/>
        <p:txBody>
          <a:bodyPr/>
          <a:lstStyle/>
          <a:p>
            <a:r>
              <a:rPr lang="fr-FR" dirty="0"/>
              <a:t>M&amp;V </a:t>
            </a:r>
            <a:r>
              <a:rPr lang="fr-FR" dirty="0" err="1"/>
              <a:t>Costs</a:t>
            </a:r>
            <a:endParaRPr lang="en-VN" dirty="0"/>
          </a:p>
        </p:txBody>
      </p:sp>
    </p:spTree>
    <p:extLst>
      <p:ext uri="{BB962C8B-B14F-4D97-AF65-F5344CB8AC3E}">
        <p14:creationId xmlns:p14="http://schemas.microsoft.com/office/powerpoint/2010/main" val="2301068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580"/>
        <p:cNvGrpSpPr/>
        <p:nvPr/>
      </p:nvGrpSpPr>
      <p:grpSpPr>
        <a:xfrm>
          <a:off x="0" y="0"/>
          <a:ext cx="0" cy="0"/>
          <a:chOff x="0" y="0"/>
          <a:chExt cx="0" cy="0"/>
        </a:xfrm>
      </p:grpSpPr>
      <p:sp>
        <p:nvSpPr>
          <p:cNvPr id="1581" name="Google Shape;1581;p50"/>
          <p:cNvSpPr txBox="1">
            <a:spLocks noGrp="1"/>
          </p:cNvSpPr>
          <p:nvPr>
            <p:ph type="title"/>
          </p:nvPr>
        </p:nvSpPr>
        <p:spPr>
          <a:xfrm>
            <a:off x="485304" y="586535"/>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latin typeface="+mj-lt"/>
            </a:endParaRPr>
          </a:p>
        </p:txBody>
      </p:sp>
      <p:sp>
        <p:nvSpPr>
          <p:cNvPr id="1585" name="Google Shape;1585;p50"/>
          <p:cNvSpPr txBox="1"/>
          <p:nvPr/>
        </p:nvSpPr>
        <p:spPr>
          <a:xfrm>
            <a:off x="633348" y="1506751"/>
            <a:ext cx="10676712" cy="380557"/>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What is statistic?</a:t>
            </a:r>
            <a:endParaRPr sz="2400" b="1" dirty="0">
              <a:solidFill>
                <a:srgbClr val="0070C0"/>
              </a:solidFill>
              <a:latin typeface="+mn-lt"/>
              <a:ea typeface="Fira Sans Extra Condensed"/>
              <a:cs typeface="Fira Sans Extra Condensed"/>
              <a:sym typeface="Fira Sans Extra Condensed"/>
            </a:endParaRPr>
          </a:p>
        </p:txBody>
      </p:sp>
      <p:sp>
        <p:nvSpPr>
          <p:cNvPr id="1586" name="Google Shape;1586;p50"/>
          <p:cNvSpPr txBox="1"/>
          <p:nvPr/>
        </p:nvSpPr>
        <p:spPr>
          <a:xfrm>
            <a:off x="585852" y="2012568"/>
            <a:ext cx="10972800" cy="3083384"/>
          </a:xfrm>
          <a:prstGeom prst="rect">
            <a:avLst/>
          </a:prstGeom>
          <a:noFill/>
          <a:ln>
            <a:noFill/>
          </a:ln>
        </p:spPr>
        <p:txBody>
          <a:bodyPr spcFirstLastPara="1" wrap="square" lIns="121900" tIns="60933" rIns="121900" bIns="60933" anchor="t" anchorCtr="0">
            <a:normAutofit/>
          </a:bodyPr>
          <a:lstStyle/>
          <a:p>
            <a:pPr marL="457189" indent="-457189">
              <a:buClr>
                <a:srgbClr val="008000"/>
              </a:buClr>
              <a:buSzPts val="2400"/>
              <a:buFont typeface="Arial"/>
              <a:buChar char="•"/>
            </a:pPr>
            <a:r>
              <a:rPr lang="en-US" sz="2400" dirty="0">
                <a:latin typeface="+mn-lt"/>
                <a:ea typeface="Calibri"/>
                <a:cs typeface="Calibri"/>
                <a:sym typeface="Calibri"/>
              </a:rPr>
              <a:t>Statistics = Data Analysis Tools</a:t>
            </a:r>
          </a:p>
          <a:p>
            <a:pPr marL="457189" indent="-457189">
              <a:buClr>
                <a:srgbClr val="008000"/>
              </a:buClr>
              <a:buSzPts val="2400"/>
              <a:buFont typeface="Arial"/>
              <a:buChar char="•"/>
            </a:pPr>
            <a:r>
              <a:rPr lang="en-US" sz="2400" dirty="0">
                <a:latin typeface="+mn-lt"/>
                <a:ea typeface="Calibri"/>
                <a:cs typeface="Calibri"/>
                <a:sym typeface="Calibri"/>
              </a:rPr>
              <a:t>Why do we use statistics?</a:t>
            </a:r>
          </a:p>
          <a:p>
            <a:pPr marL="990575" lvl="1" indent="-380990">
              <a:spcBef>
                <a:spcPts val="533"/>
              </a:spcBef>
              <a:buSzPts val="2000"/>
              <a:buFont typeface="Arial"/>
              <a:buChar char="–"/>
            </a:pPr>
            <a:r>
              <a:rPr lang="en-US" sz="2400" dirty="0">
                <a:latin typeface="+mn-lt"/>
              </a:rPr>
              <a:t>To better understand measurement data.</a:t>
            </a:r>
          </a:p>
          <a:p>
            <a:pPr marL="990575" lvl="1" indent="-380990">
              <a:spcBef>
                <a:spcPts val="533"/>
              </a:spcBef>
              <a:buSzPts val="2000"/>
              <a:buFont typeface="Arial"/>
              <a:buChar char="–"/>
            </a:pPr>
            <a:r>
              <a:rPr lang="en-US" sz="2400" dirty="0">
                <a:latin typeface="+mn-lt"/>
              </a:rPr>
              <a:t>To describe them in a consistent and unified way.</a:t>
            </a:r>
          </a:p>
          <a:p>
            <a:pPr marL="990575" lvl="1" indent="-380990">
              <a:spcBef>
                <a:spcPts val="533"/>
              </a:spcBef>
              <a:buSzPts val="2000"/>
              <a:buFont typeface="Arial"/>
              <a:buChar char="–"/>
            </a:pPr>
            <a:r>
              <a:rPr lang="en-US" sz="2400" dirty="0">
                <a:latin typeface="+mn-lt"/>
              </a:rPr>
              <a:t>To decide on goals</a:t>
            </a:r>
            <a:endParaRPr sz="2400" dirty="0">
              <a:latin typeface="+mn-lt"/>
            </a:endParaRPr>
          </a:p>
          <a:p>
            <a:pPr marL="457189" indent="-457189">
              <a:spcBef>
                <a:spcPts val="640"/>
              </a:spcBef>
              <a:buClr>
                <a:srgbClr val="008000"/>
              </a:buClr>
              <a:buSzPts val="2400"/>
              <a:buFont typeface="Arial"/>
              <a:buChar char="•"/>
            </a:pPr>
            <a:r>
              <a:rPr lang="en-US" sz="2400" dirty="0">
                <a:latin typeface="+mn-lt"/>
                <a:ea typeface="Calibri"/>
                <a:cs typeface="Calibri"/>
                <a:sym typeface="Calibri"/>
              </a:rPr>
              <a:t>Statistics is concerned with the collection, analysis, interpretation, and presentation of numerical data.</a:t>
            </a:r>
            <a:endParaRPr sz="2400" dirty="0">
              <a:latin typeface="+mn-lt"/>
              <a:ea typeface="Calibri"/>
              <a:cs typeface="Calibri"/>
              <a:sym typeface="Calibri"/>
            </a:endParaRPr>
          </a:p>
          <a:p>
            <a:pPr marL="990575" lvl="1" indent="-211661">
              <a:spcBef>
                <a:spcPts val="533"/>
              </a:spcBef>
              <a:buClr>
                <a:schemeClr val="dk1"/>
              </a:buClr>
              <a:buSzPts val="2000"/>
            </a:pPr>
            <a:endParaRPr sz="2400" dirty="0">
              <a:latin typeface="+mn-lt"/>
              <a:ea typeface="Calibri"/>
              <a:cs typeface="Calibri"/>
              <a:sym typeface="Calibri"/>
            </a:endParaRPr>
          </a:p>
          <a:p>
            <a:pPr marL="457189" indent="-253994">
              <a:spcBef>
                <a:spcPts val="640"/>
              </a:spcBef>
              <a:buClr>
                <a:srgbClr val="008000"/>
              </a:buClr>
              <a:buSzPts val="2400"/>
            </a:pPr>
            <a:endParaRPr sz="2400" dirty="0">
              <a:latin typeface="+mn-lt"/>
              <a:ea typeface="Calibri"/>
              <a:cs typeface="Calibri"/>
              <a:sym typeface="Calibri"/>
            </a:endParaRPr>
          </a:p>
          <a:p>
            <a:pPr marL="990575" lvl="1" indent="-211661">
              <a:spcBef>
                <a:spcPts val="533"/>
              </a:spcBef>
              <a:buClr>
                <a:schemeClr val="dk1"/>
              </a:buClr>
              <a:buSzPts val="2000"/>
            </a:pPr>
            <a:endParaRPr sz="2400" dirty="0">
              <a:latin typeface="+mn-lt"/>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611"/>
        <p:cNvGrpSpPr/>
        <p:nvPr/>
      </p:nvGrpSpPr>
      <p:grpSpPr>
        <a:xfrm>
          <a:off x="0" y="0"/>
          <a:ext cx="0" cy="0"/>
          <a:chOff x="0" y="0"/>
          <a:chExt cx="0" cy="0"/>
        </a:xfrm>
      </p:grpSpPr>
      <p:sp>
        <p:nvSpPr>
          <p:cNvPr id="1612" name="Google Shape;1612;p53"/>
          <p:cNvSpPr txBox="1">
            <a:spLocks noGrp="1"/>
          </p:cNvSpPr>
          <p:nvPr>
            <p:ph type="title"/>
          </p:nvPr>
        </p:nvSpPr>
        <p:spPr>
          <a:xfrm>
            <a:off x="609600" y="62696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p>
        </p:txBody>
      </p:sp>
      <p:sp>
        <p:nvSpPr>
          <p:cNvPr id="1616" name="Google Shape;1616;p53"/>
          <p:cNvSpPr txBox="1"/>
          <p:nvPr/>
        </p:nvSpPr>
        <p:spPr>
          <a:xfrm>
            <a:off x="570013" y="1389570"/>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Sampling procedure</a:t>
            </a:r>
            <a:endParaRPr sz="2400" b="1" dirty="0">
              <a:solidFill>
                <a:srgbClr val="0070C0"/>
              </a:solidFill>
              <a:latin typeface="+mn-lt"/>
              <a:ea typeface="Fira Sans Extra Condensed"/>
              <a:cs typeface="Fira Sans Extra Condensed"/>
              <a:sym typeface="Fira Sans Extra Condensed"/>
            </a:endParaRPr>
          </a:p>
        </p:txBody>
      </p:sp>
      <p:sp>
        <p:nvSpPr>
          <p:cNvPr id="1617" name="Google Shape;1617;p53"/>
          <p:cNvSpPr txBox="1"/>
          <p:nvPr/>
        </p:nvSpPr>
        <p:spPr>
          <a:xfrm>
            <a:off x="649187" y="1884770"/>
            <a:ext cx="10972800" cy="4602483"/>
          </a:xfrm>
          <a:prstGeom prst="rect">
            <a:avLst/>
          </a:prstGeom>
          <a:noFill/>
          <a:ln>
            <a:noFill/>
          </a:ln>
        </p:spPr>
        <p:txBody>
          <a:bodyPr spcFirstLastPara="1" wrap="square" lIns="121900" tIns="60933" rIns="121900" bIns="60933" anchor="t" anchorCtr="0">
            <a:normAutofit fontScale="92500"/>
          </a:bodyPr>
          <a:lstStyle/>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Determine the overall.</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Determine if the overall is homogeneous or heterogeneous. If heterogeneous:</a:t>
            </a:r>
          </a:p>
          <a:p>
            <a:pPr marL="342900" indent="-342900">
              <a:lnSpc>
                <a:spcPct val="150000"/>
              </a:lnSpc>
              <a:buClr>
                <a:srgbClr val="008000"/>
              </a:buClr>
              <a:buSzPts val="2000"/>
              <a:buFont typeface="Arial" panose="020B0604020202020204" pitchFamily="34" charset="0"/>
              <a:buChar char="•"/>
            </a:pPr>
            <a:r>
              <a:rPr lang="en-US" sz="2400" dirty="0">
                <a:latin typeface="+mn-lt"/>
                <a:ea typeface="Calibri"/>
                <a:cs typeface="Calibri"/>
                <a:sym typeface="Calibri"/>
              </a:rPr>
              <a:t> Separate the overall in groups.</a:t>
            </a:r>
          </a:p>
          <a:p>
            <a:pPr marL="342900" indent="-342900">
              <a:lnSpc>
                <a:spcPct val="150000"/>
              </a:lnSpc>
              <a:buClr>
                <a:srgbClr val="008000"/>
              </a:buClr>
              <a:buSzPts val="2000"/>
              <a:buFont typeface="Arial" panose="020B0604020202020204" pitchFamily="34" charset="0"/>
              <a:buChar char="•"/>
            </a:pPr>
            <a:r>
              <a:rPr lang="en-US" sz="2400" dirty="0">
                <a:latin typeface="+mn-lt"/>
                <a:ea typeface="Calibri"/>
                <a:cs typeface="Calibri"/>
                <a:sym typeface="Calibri"/>
              </a:rPr>
              <a:t> Choose a simple or stratified method.</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Decide on acceptable precision and reliability.</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Estimate or assume the c</a:t>
            </a:r>
            <a:r>
              <a:rPr lang="en-US" sz="2400" baseline="-25000" dirty="0">
                <a:latin typeface="+mn-lt"/>
                <a:ea typeface="Calibri"/>
                <a:cs typeface="Calibri"/>
                <a:sym typeface="Calibri"/>
              </a:rPr>
              <a:t>v</a:t>
            </a:r>
            <a:r>
              <a:rPr lang="en-US" sz="2400" dirty="0">
                <a:latin typeface="+mn-lt"/>
                <a:ea typeface="Calibri"/>
                <a:cs typeface="Calibri"/>
                <a:sym typeface="Calibri"/>
              </a:rPr>
              <a:t> value; calculate the sample size.</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Perform the sampling.</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Calculate and report the actual c</a:t>
            </a:r>
            <a:r>
              <a:rPr lang="en-US" sz="2400" baseline="-25000" dirty="0">
                <a:latin typeface="+mn-lt"/>
                <a:ea typeface="Calibri"/>
                <a:cs typeface="Calibri"/>
                <a:sym typeface="Calibri"/>
              </a:rPr>
              <a:t>v</a:t>
            </a:r>
            <a:r>
              <a:rPr lang="en-US" sz="2400" dirty="0">
                <a:latin typeface="+mn-lt"/>
                <a:ea typeface="Calibri"/>
                <a:cs typeface="Calibri"/>
                <a:sym typeface="Calibri"/>
              </a:rPr>
              <a:t> value and the precision of the c</a:t>
            </a:r>
            <a:r>
              <a:rPr lang="en-US" sz="2400" baseline="-25000" dirty="0">
                <a:latin typeface="+mn-lt"/>
                <a:ea typeface="Calibri"/>
                <a:cs typeface="Calibri"/>
                <a:sym typeface="Calibri"/>
              </a:rPr>
              <a:t>v</a:t>
            </a:r>
            <a:r>
              <a:rPr lang="en-US" sz="2400" dirty="0">
                <a:latin typeface="+mn-lt"/>
                <a:ea typeface="Calibri"/>
                <a:cs typeface="Calibri"/>
                <a:sym typeface="Calibri"/>
              </a:rPr>
              <a:t> value.</a:t>
            </a:r>
            <a:endParaRPr sz="2400" dirty="0">
              <a:latin typeface="+mn-lt"/>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621"/>
        <p:cNvGrpSpPr/>
        <p:nvPr/>
      </p:nvGrpSpPr>
      <p:grpSpPr>
        <a:xfrm>
          <a:off x="0" y="0"/>
          <a:ext cx="0" cy="0"/>
          <a:chOff x="0" y="0"/>
          <a:chExt cx="0" cy="0"/>
        </a:xfrm>
      </p:grpSpPr>
      <p:sp>
        <p:nvSpPr>
          <p:cNvPr id="1622" name="Google Shape;1622;p54"/>
          <p:cNvSpPr txBox="1">
            <a:spLocks noGrp="1"/>
          </p:cNvSpPr>
          <p:nvPr>
            <p:ph type="title"/>
          </p:nvPr>
        </p:nvSpPr>
        <p:spPr>
          <a:xfrm>
            <a:off x="609600" y="588811"/>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p>
        </p:txBody>
      </p:sp>
      <p:sp>
        <p:nvSpPr>
          <p:cNvPr id="1626" name="Google Shape;1626;p54"/>
          <p:cNvSpPr txBox="1"/>
          <p:nvPr/>
        </p:nvSpPr>
        <p:spPr>
          <a:xfrm>
            <a:off x="485304" y="131733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Regression analysis</a:t>
            </a:r>
            <a:endParaRPr sz="2400" b="1" dirty="0">
              <a:solidFill>
                <a:srgbClr val="0070C0"/>
              </a:solidFill>
              <a:latin typeface="+mn-lt"/>
              <a:ea typeface="Fira Sans Extra Condensed"/>
              <a:cs typeface="Fira Sans Extra Condensed"/>
              <a:sym typeface="Fira Sans Extra Condensed"/>
            </a:endParaRPr>
          </a:p>
        </p:txBody>
      </p:sp>
      <p:sp>
        <p:nvSpPr>
          <p:cNvPr id="1627" name="Google Shape;1627;p54"/>
          <p:cNvSpPr txBox="1"/>
          <p:nvPr/>
        </p:nvSpPr>
        <p:spPr>
          <a:xfrm>
            <a:off x="485304" y="2045857"/>
            <a:ext cx="10972800" cy="3769514"/>
          </a:xfrm>
          <a:prstGeom prst="rect">
            <a:avLst/>
          </a:prstGeom>
          <a:noFill/>
          <a:ln>
            <a:noFill/>
          </a:ln>
        </p:spPr>
        <p:txBody>
          <a:bodyPr spcFirstLastPara="1" wrap="square" lIns="121900" tIns="60933" rIns="121900" bIns="60933" anchor="t" anchorCtr="0">
            <a:noAutofit/>
          </a:bodyPr>
          <a:lstStyle/>
          <a:p>
            <a:pPr marL="457189" indent="-457189">
              <a:buClr>
                <a:srgbClr val="008000"/>
              </a:buClr>
              <a:buSzPts val="2000"/>
              <a:buFont typeface="Wingdings" pitchFamily="2" charset="2"/>
              <a:buChar char="v"/>
            </a:pPr>
            <a:r>
              <a:rPr lang="en-US" sz="2400" dirty="0">
                <a:latin typeface="+mn-lt"/>
                <a:ea typeface="Calibri"/>
                <a:cs typeface="Calibri"/>
                <a:sym typeface="Calibri"/>
              </a:rPr>
              <a:t>The statistical method used is to find the relationship between a set of variables:</a:t>
            </a:r>
          </a:p>
          <a:p>
            <a:pPr marL="457189" indent="-457189">
              <a:buClr>
                <a:srgbClr val="008000"/>
              </a:buClr>
              <a:buSzPts val="2000"/>
              <a:buFont typeface="Wingdings" pitchFamily="2" charset="2"/>
              <a:buChar char="v"/>
            </a:pPr>
            <a:r>
              <a:rPr lang="en-US" sz="2400" dirty="0">
                <a:latin typeface="+mn-lt"/>
                <a:ea typeface="Calibri"/>
                <a:cs typeface="Calibri"/>
                <a:sym typeface="Calibri"/>
              </a:rPr>
              <a:t>Dependent variables:</a:t>
            </a:r>
          </a:p>
          <a:p>
            <a:pPr marL="342900" indent="-342900">
              <a:buClr>
                <a:srgbClr val="008000"/>
              </a:buClr>
              <a:buSzPts val="2000"/>
              <a:buFont typeface="Wingdings" pitchFamily="2" charset="2"/>
              <a:buChar char="v"/>
            </a:pPr>
            <a:r>
              <a:rPr lang="en-US" sz="2400" dirty="0">
                <a:latin typeface="+mn-lt"/>
                <a:ea typeface="Calibri"/>
                <a:cs typeface="Calibri"/>
                <a:sym typeface="Calibri"/>
              </a:rPr>
              <a:t>      - Energy</a:t>
            </a:r>
          </a:p>
          <a:p>
            <a:pPr marL="457189" indent="-457189">
              <a:buClr>
                <a:srgbClr val="008000"/>
              </a:buClr>
              <a:buSzPts val="2000"/>
              <a:buFont typeface="Wingdings" pitchFamily="2" charset="2"/>
              <a:buChar char="v"/>
            </a:pPr>
            <a:r>
              <a:rPr lang="en-US" sz="2400" dirty="0">
                <a:latin typeface="+mn-lt"/>
                <a:ea typeface="Calibri"/>
                <a:cs typeface="Calibri"/>
                <a:sym typeface="Calibri"/>
              </a:rPr>
              <a:t>Independent variables:</a:t>
            </a:r>
          </a:p>
          <a:p>
            <a:pPr>
              <a:buClr>
                <a:srgbClr val="008000"/>
              </a:buClr>
              <a:buSzPts val="2000"/>
            </a:pPr>
            <a:r>
              <a:rPr lang="en-US" sz="2400" dirty="0">
                <a:latin typeface="+mn-lt"/>
                <a:ea typeface="Calibri"/>
                <a:cs typeface="Calibri"/>
                <a:sym typeface="Calibri"/>
              </a:rPr>
              <a:t>      - Weather</a:t>
            </a:r>
          </a:p>
          <a:p>
            <a:pPr>
              <a:buClr>
                <a:srgbClr val="008000"/>
              </a:buClr>
              <a:buSzPts val="2000"/>
            </a:pPr>
            <a:r>
              <a:rPr lang="en-US" sz="2400" dirty="0">
                <a:latin typeface="+mn-lt"/>
                <a:ea typeface="Calibri"/>
                <a:cs typeface="Calibri"/>
                <a:sym typeface="Calibri"/>
              </a:rPr>
              <a:t>      - Usage</a:t>
            </a:r>
          </a:p>
          <a:p>
            <a:pPr>
              <a:buClr>
                <a:srgbClr val="008000"/>
              </a:buClr>
              <a:buSzPts val="2000"/>
            </a:pPr>
            <a:r>
              <a:rPr lang="en-US" sz="2400" dirty="0">
                <a:latin typeface="+mn-lt"/>
                <a:ea typeface="Calibri"/>
                <a:cs typeface="Calibri"/>
                <a:sym typeface="Calibri"/>
              </a:rPr>
              <a:t>      - Production volume</a:t>
            </a:r>
          </a:p>
          <a:p>
            <a:pPr>
              <a:buClr>
                <a:srgbClr val="008000"/>
              </a:buClr>
              <a:buSzPts val="2000"/>
            </a:pPr>
            <a:r>
              <a:rPr lang="en-US" sz="2400" dirty="0">
                <a:latin typeface="+mn-lt"/>
                <a:ea typeface="Calibri"/>
                <a:cs typeface="Calibri"/>
                <a:sym typeface="Calibri"/>
              </a:rPr>
              <a:t>      - Time</a:t>
            </a:r>
          </a:p>
          <a:p>
            <a:pPr>
              <a:buClr>
                <a:srgbClr val="008000"/>
              </a:buClr>
              <a:buSzPts val="2000"/>
            </a:pPr>
            <a:r>
              <a:rPr lang="en-US" sz="2400" dirty="0">
                <a:latin typeface="+mn-lt"/>
                <a:ea typeface="Calibri"/>
                <a:cs typeface="Calibri"/>
                <a:sym typeface="Calibri"/>
              </a:rPr>
              <a:t>      - ...</a:t>
            </a:r>
            <a:endParaRPr sz="2400" dirty="0">
              <a:latin typeface="+mn-lt"/>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31"/>
        <p:cNvGrpSpPr/>
        <p:nvPr/>
      </p:nvGrpSpPr>
      <p:grpSpPr>
        <a:xfrm>
          <a:off x="0" y="0"/>
          <a:ext cx="0" cy="0"/>
          <a:chOff x="0" y="0"/>
          <a:chExt cx="0" cy="0"/>
        </a:xfrm>
      </p:grpSpPr>
      <p:sp>
        <p:nvSpPr>
          <p:cNvPr id="1632" name="Google Shape;1632;p55"/>
          <p:cNvSpPr txBox="1">
            <a:spLocks noGrp="1"/>
          </p:cNvSpPr>
          <p:nvPr>
            <p:ph type="title"/>
          </p:nvPr>
        </p:nvSpPr>
        <p:spPr>
          <a:xfrm>
            <a:off x="570014" y="63256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p>
        </p:txBody>
      </p:sp>
      <p:sp>
        <p:nvSpPr>
          <p:cNvPr id="1636" name="Google Shape;1636;p55"/>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Regression steps</a:t>
            </a:r>
            <a:endParaRPr sz="2400" b="1" dirty="0">
              <a:solidFill>
                <a:schemeClr val="dk1"/>
              </a:solidFill>
              <a:latin typeface="+mn-lt"/>
              <a:ea typeface="Fira Sans Extra Condensed"/>
              <a:cs typeface="Fira Sans Extra Condensed"/>
              <a:sym typeface="Fira Sans Extra Condensed"/>
            </a:endParaRPr>
          </a:p>
        </p:txBody>
      </p:sp>
      <p:sp>
        <p:nvSpPr>
          <p:cNvPr id="1637" name="Google Shape;1637;p55"/>
          <p:cNvSpPr txBox="1"/>
          <p:nvPr/>
        </p:nvSpPr>
        <p:spPr>
          <a:xfrm>
            <a:off x="570014" y="1977131"/>
            <a:ext cx="5179433" cy="4248309"/>
          </a:xfrm>
          <a:prstGeom prst="rect">
            <a:avLst/>
          </a:prstGeom>
          <a:solidFill>
            <a:schemeClr val="accent1">
              <a:lumMod val="40000"/>
              <a:lumOff val="60000"/>
            </a:schemeClr>
          </a:solidFill>
          <a:ln w="9525" cap="flat" cmpd="sng">
            <a:no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t" anchorCtr="0">
            <a:noAutofit/>
          </a:bodyPr>
          <a:lstStyle/>
          <a:p>
            <a:pPr marL="457189" indent="-457189">
              <a:buClr>
                <a:srgbClr val="008000"/>
              </a:buClr>
              <a:buSzPts val="1800"/>
              <a:buFont typeface="Arial"/>
              <a:buChar char="•"/>
            </a:pPr>
            <a:r>
              <a:rPr lang="en-US" sz="2400" dirty="0">
                <a:latin typeface="+mn-lt"/>
                <a:ea typeface="Calibri"/>
                <a:cs typeface="Calibri"/>
                <a:sym typeface="Calibri"/>
              </a:rPr>
              <a:t>Step 1: Collect data</a:t>
            </a:r>
            <a:endParaRPr sz="2400" dirty="0">
              <a:latin typeface="+mn-lt"/>
              <a:ea typeface="Calibri"/>
              <a:cs typeface="Calibri"/>
              <a:sym typeface="Calibri"/>
            </a:endParaRPr>
          </a:p>
          <a:p>
            <a:pPr marL="1523962" lvl="2" indent="-304792">
              <a:spcBef>
                <a:spcPts val="373"/>
              </a:spcBef>
              <a:buClr>
                <a:srgbClr val="008000"/>
              </a:buClr>
              <a:buSzPts val="1400"/>
              <a:buFont typeface="Arial"/>
              <a:buChar char="•"/>
            </a:pPr>
            <a:r>
              <a:rPr lang="en-US" sz="2400" dirty="0">
                <a:latin typeface="+mn-lt"/>
              </a:rPr>
              <a:t>Collect Important Data</a:t>
            </a:r>
          </a:p>
          <a:p>
            <a:pPr marL="1523962" lvl="2" indent="-304792">
              <a:spcBef>
                <a:spcPts val="373"/>
              </a:spcBef>
              <a:buClr>
                <a:srgbClr val="008000"/>
              </a:buClr>
              <a:buSzPts val="1400"/>
              <a:buFont typeface="Arial"/>
              <a:buChar char="•"/>
            </a:pPr>
            <a:r>
              <a:rPr lang="en-US" sz="2400" dirty="0">
                <a:latin typeface="+mn-lt"/>
              </a:rPr>
              <a:t>Check for Correlations</a:t>
            </a:r>
          </a:p>
          <a:p>
            <a:pPr marL="1523962" lvl="2" indent="-304792">
              <a:spcBef>
                <a:spcPts val="373"/>
              </a:spcBef>
              <a:buClr>
                <a:srgbClr val="008000"/>
              </a:buClr>
              <a:buSzPts val="1400"/>
              <a:buFont typeface="Arial"/>
              <a:buChar char="•"/>
            </a:pPr>
            <a:r>
              <a:rPr lang="en-US" sz="2400" dirty="0">
                <a:latin typeface="+mn-lt"/>
              </a:rPr>
              <a:t>Input Data</a:t>
            </a:r>
            <a:endParaRPr lang="vi-VN" sz="2400" dirty="0">
              <a:latin typeface="+mn-lt"/>
            </a:endParaRPr>
          </a:p>
          <a:p>
            <a:pPr marL="457189" indent="-457189">
              <a:spcBef>
                <a:spcPts val="480"/>
              </a:spcBef>
              <a:buClr>
                <a:srgbClr val="008000"/>
              </a:buClr>
              <a:buSzPts val="1800"/>
              <a:buFont typeface="Arial"/>
              <a:buChar char="•"/>
            </a:pPr>
            <a:r>
              <a:rPr lang="vi-VN" sz="2400" dirty="0">
                <a:latin typeface="+mn-lt"/>
              </a:rPr>
              <a:t>Step 2: Review data</a:t>
            </a:r>
          </a:p>
          <a:p>
            <a:pPr marL="1523962" lvl="2" indent="-304792">
              <a:spcBef>
                <a:spcPts val="373"/>
              </a:spcBef>
              <a:buClr>
                <a:srgbClr val="008000"/>
              </a:buClr>
              <a:buSzPts val="1400"/>
              <a:buFont typeface="Arial"/>
              <a:buChar char="•"/>
            </a:pPr>
            <a:r>
              <a:rPr lang="en-US" sz="2400" dirty="0">
                <a:latin typeface="+mn-lt"/>
                <a:ea typeface="Calibri"/>
                <a:cs typeface="Calibri"/>
                <a:sym typeface="Calibri"/>
              </a:rPr>
              <a:t>Check the summary table</a:t>
            </a:r>
            <a:endParaRPr sz="2400" dirty="0">
              <a:latin typeface="+mn-lt"/>
              <a:ea typeface="Calibri"/>
              <a:cs typeface="Calibri"/>
              <a:sym typeface="Calibri"/>
            </a:endParaRPr>
          </a:p>
          <a:p>
            <a:pPr marL="457189" indent="-457189">
              <a:spcBef>
                <a:spcPts val="480"/>
              </a:spcBef>
              <a:buClr>
                <a:srgbClr val="008000"/>
              </a:buClr>
              <a:buSzPts val="1800"/>
              <a:buFont typeface="Arial"/>
              <a:buChar char="•"/>
            </a:pPr>
            <a:r>
              <a:rPr lang="en-US" sz="2400" dirty="0">
                <a:latin typeface="+mn-lt"/>
                <a:ea typeface="Calibri"/>
                <a:cs typeface="Calibri"/>
                <a:sym typeface="Calibri"/>
              </a:rPr>
              <a:t>Step 3: Check the energy curve and cycle</a:t>
            </a:r>
            <a:endParaRPr sz="2400" dirty="0">
              <a:latin typeface="+mn-lt"/>
              <a:ea typeface="Calibri"/>
              <a:cs typeface="Calibri"/>
              <a:sym typeface="Calibri"/>
            </a:endParaRPr>
          </a:p>
        </p:txBody>
      </p:sp>
      <p:sp>
        <p:nvSpPr>
          <p:cNvPr id="1638" name="Google Shape;1638;p55"/>
          <p:cNvSpPr txBox="1"/>
          <p:nvPr/>
        </p:nvSpPr>
        <p:spPr>
          <a:xfrm>
            <a:off x="6212910" y="1977130"/>
            <a:ext cx="5409077" cy="4248310"/>
          </a:xfrm>
          <a:prstGeom prst="rect">
            <a:avLst/>
          </a:prstGeom>
          <a:solidFill>
            <a:schemeClr val="accent1">
              <a:lumMod val="40000"/>
              <a:lumOff val="60000"/>
            </a:schemeClr>
          </a:solidFill>
          <a:ln w="9525" cap="flat" cmpd="sng">
            <a:no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21900" tIns="60933" rIns="121900" bIns="60933" anchor="t" anchorCtr="0">
            <a:noAutofit/>
          </a:bodyPr>
          <a:lstStyle/>
          <a:p>
            <a:pPr marL="457189" indent="-457189">
              <a:buClr>
                <a:srgbClr val="008000"/>
              </a:buClr>
              <a:buSzPts val="2000"/>
              <a:buFont typeface="Arial"/>
              <a:buChar char="•"/>
            </a:pPr>
            <a:r>
              <a:rPr lang="vi-VN" sz="2400" dirty="0">
                <a:latin typeface="+mn-lt"/>
                <a:ea typeface="Calibri"/>
                <a:cs typeface="Calibri"/>
                <a:sym typeface="Calibri"/>
              </a:rPr>
              <a:t>Step 4: Scatter Points</a:t>
            </a:r>
          </a:p>
          <a:p>
            <a:pPr marL="990575" lvl="1" indent="-380990">
              <a:spcBef>
                <a:spcPts val="480"/>
              </a:spcBef>
              <a:buSzPts val="1800"/>
              <a:buFont typeface="Arial"/>
              <a:buChar char="–"/>
            </a:pPr>
            <a:r>
              <a:rPr lang="vi-VN" sz="2400" dirty="0">
                <a:latin typeface="+mn-lt"/>
                <a:ea typeface="Calibri"/>
                <a:cs typeface="Calibri"/>
                <a:sym typeface="Calibri"/>
              </a:rPr>
              <a:t>Graphical representation of data</a:t>
            </a:r>
          </a:p>
          <a:p>
            <a:pPr marL="457189" indent="-457189">
              <a:spcBef>
                <a:spcPts val="533"/>
              </a:spcBef>
              <a:buClr>
                <a:srgbClr val="008000"/>
              </a:buClr>
              <a:buSzPts val="2000"/>
              <a:buFont typeface="Arial"/>
              <a:buChar char="•"/>
            </a:pPr>
            <a:r>
              <a:rPr lang="en-US" sz="2400" dirty="0">
                <a:latin typeface="+mn-lt"/>
                <a:ea typeface="Calibri"/>
                <a:cs typeface="Calibri"/>
                <a:sym typeface="Calibri"/>
              </a:rPr>
              <a:t>Step 5: Correlation</a:t>
            </a:r>
            <a:endParaRPr sz="2400" dirty="0">
              <a:latin typeface="+mn-lt"/>
              <a:ea typeface="Calibri"/>
              <a:cs typeface="Calibri"/>
              <a:sym typeface="Calibri"/>
            </a:endParaRPr>
          </a:p>
          <a:p>
            <a:pPr marL="990575" lvl="1" indent="-380990">
              <a:spcBef>
                <a:spcPts val="480"/>
              </a:spcBef>
              <a:buSzPts val="1800"/>
              <a:buFont typeface="Arial"/>
              <a:buChar char="–"/>
            </a:pPr>
            <a:r>
              <a:rPr lang="en-US" sz="2400" dirty="0">
                <a:latin typeface="+mn-lt"/>
                <a:ea typeface="Calibri"/>
                <a:cs typeface="Calibri"/>
                <a:sym typeface="Calibri"/>
              </a:rPr>
              <a:t>Measure of the strength and direction of the relationship between variables</a:t>
            </a:r>
            <a:endParaRPr sz="2400" dirty="0">
              <a:latin typeface="+mn-lt"/>
              <a:ea typeface="Calibri"/>
              <a:cs typeface="Calibri"/>
              <a:sym typeface="Calibri"/>
            </a:endParaRPr>
          </a:p>
          <a:p>
            <a:pPr marL="457189" indent="-457189">
              <a:spcBef>
                <a:spcPts val="533"/>
              </a:spcBef>
              <a:buClr>
                <a:srgbClr val="008000"/>
              </a:buClr>
              <a:buSzPts val="2000"/>
              <a:buFont typeface="Arial"/>
              <a:buChar char="•"/>
            </a:pPr>
            <a:r>
              <a:rPr lang="en-US" sz="2400" dirty="0">
                <a:latin typeface="+mn-lt"/>
              </a:rPr>
              <a:t>Step 6: Regression</a:t>
            </a:r>
            <a:endParaRPr sz="2400" dirty="0">
              <a:latin typeface="+mn-lt"/>
            </a:endParaRPr>
          </a:p>
          <a:p>
            <a:pPr marL="990575" lvl="1" indent="-380990">
              <a:spcBef>
                <a:spcPts val="480"/>
              </a:spcBef>
              <a:buSzPts val="1800"/>
              <a:buFont typeface="Arial"/>
              <a:buChar char="–"/>
            </a:pPr>
            <a:r>
              <a:rPr lang="en-US" sz="2400" dirty="0">
                <a:latin typeface="+mn-lt"/>
                <a:ea typeface="Calibri"/>
                <a:cs typeface="Calibri"/>
                <a:sym typeface="Calibri"/>
              </a:rPr>
              <a:t>A model predicts one variable from other variables.</a:t>
            </a:r>
            <a:endParaRPr sz="2400"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20" name="Google Shape;437;p17">
            <a:extLst>
              <a:ext uri="{FF2B5EF4-FFF2-40B4-BE49-F238E27FC236}">
                <a16:creationId xmlns:a16="http://schemas.microsoft.com/office/drawing/2014/main" id="{D42762C2-B4C7-45F9-A682-FE42BC5FC568}"/>
              </a:ext>
            </a:extLst>
          </p:cNvPr>
          <p:cNvSpPr txBox="1"/>
          <p:nvPr/>
        </p:nvSpPr>
        <p:spPr>
          <a:xfrm>
            <a:off x="609601" y="1493113"/>
            <a:ext cx="10972800" cy="2152911"/>
          </a:xfrm>
          <a:prstGeom prst="rect">
            <a:avLst/>
          </a:prstGeom>
          <a:noFill/>
          <a:ln>
            <a:noFill/>
          </a:ln>
        </p:spPr>
        <p:txBody>
          <a:bodyPr spcFirstLastPara="1" wrap="square" lIns="121900" tIns="121900" rIns="121900" bIns="121900" anchor="ctr" anchorCtr="0">
            <a:noAutofit/>
          </a:bodyPr>
          <a:lstStyle/>
          <a:p>
            <a:r>
              <a:rPr lang="en-US" sz="2000" b="1" dirty="0">
                <a:solidFill>
                  <a:schemeClr val="accent1">
                    <a:lumMod val="50000"/>
                  </a:schemeClr>
                </a:solidFill>
                <a:effectLst/>
                <a:latin typeface="+mn-lt"/>
              </a:rPr>
              <a:t>What is the concept of M&amp;V?</a:t>
            </a:r>
            <a:endParaRPr lang="en-US" sz="2000" dirty="0">
              <a:solidFill>
                <a:schemeClr val="accent1">
                  <a:lumMod val="50000"/>
                </a:schemeClr>
              </a:solidFill>
              <a:effectLst/>
              <a:latin typeface="+mn-lt"/>
            </a:endParaRPr>
          </a:p>
          <a:p>
            <a:r>
              <a:rPr lang="en-US" sz="2000" dirty="0">
                <a:solidFill>
                  <a:srgbClr val="0E0E0E"/>
                </a:solidFill>
                <a:effectLst/>
                <a:latin typeface="+mn-lt"/>
              </a:rPr>
              <a:t>M = Measurement</a:t>
            </a:r>
          </a:p>
          <a:p>
            <a:r>
              <a:rPr lang="en-US" sz="2000" dirty="0">
                <a:solidFill>
                  <a:srgbClr val="0E0E0E"/>
                </a:solidFill>
                <a:effectLst/>
                <a:latin typeface="+mn-lt"/>
              </a:rPr>
              <a:t>V = Verification</a:t>
            </a:r>
          </a:p>
          <a:p>
            <a:r>
              <a:rPr lang="en-US" sz="2000" dirty="0">
                <a:solidFill>
                  <a:srgbClr val="0E0E0E"/>
                </a:solidFill>
                <a:effectLst/>
                <a:latin typeface="+mn-lt"/>
              </a:rPr>
              <a:t>“Measurement &amp; Verification (M&amp;V) is the process of using measurements to determine the actual savings achieved in a business through an energy management program.”</a:t>
            </a:r>
          </a:p>
          <a:p>
            <a:r>
              <a:rPr lang="en-US" sz="2000" dirty="0">
                <a:solidFill>
                  <a:srgbClr val="0E0E0E"/>
                </a:solidFill>
                <a:effectLst/>
                <a:latin typeface="+mn-lt"/>
              </a:rPr>
              <a:t>Source: IPMVP Core Concepts 2014, Chapter 3, 3.5</a:t>
            </a:r>
          </a:p>
          <a:p>
            <a:endParaRPr lang="en-US" sz="2000" dirty="0">
              <a:solidFill>
                <a:srgbClr val="0E0E0E"/>
              </a:solidFill>
              <a:effectLst/>
              <a:latin typeface="+mn-lt"/>
            </a:endParaRPr>
          </a:p>
        </p:txBody>
      </p:sp>
      <p:sp>
        <p:nvSpPr>
          <p:cNvPr id="3" name="TextBox 2">
            <a:extLst>
              <a:ext uri="{FF2B5EF4-FFF2-40B4-BE49-F238E27FC236}">
                <a16:creationId xmlns:a16="http://schemas.microsoft.com/office/drawing/2014/main" id="{A0FD255D-6441-851C-61E9-A80346E6FAD2}"/>
              </a:ext>
            </a:extLst>
          </p:cNvPr>
          <p:cNvSpPr txBox="1"/>
          <p:nvPr/>
        </p:nvSpPr>
        <p:spPr>
          <a:xfrm>
            <a:off x="609600" y="3921540"/>
            <a:ext cx="10250516" cy="1631216"/>
          </a:xfrm>
          <a:prstGeom prst="rect">
            <a:avLst/>
          </a:prstGeom>
          <a:noFill/>
        </p:spPr>
        <p:txBody>
          <a:bodyPr wrap="square">
            <a:spAutoFit/>
          </a:bodyPr>
          <a:lstStyle/>
          <a:p>
            <a:r>
              <a:rPr lang="en-US" sz="2000" b="1" dirty="0">
                <a:solidFill>
                  <a:srgbClr val="0E0E0E"/>
                </a:solidFill>
                <a:effectLst/>
                <a:latin typeface="+mn-lt"/>
              </a:rPr>
              <a:t>IPMVP</a:t>
            </a:r>
            <a:r>
              <a:rPr lang="en-US" sz="2000" dirty="0">
                <a:solidFill>
                  <a:srgbClr val="0E0E0E"/>
                </a:solidFill>
                <a:effectLst/>
                <a:latin typeface="+mn-lt"/>
              </a:rPr>
              <a:t>: International Performance Measurement and Verification Protocol</a:t>
            </a:r>
          </a:p>
          <a:p>
            <a:r>
              <a:rPr lang="en-US" sz="2000" dirty="0">
                <a:solidFill>
                  <a:srgbClr val="0E0E0E"/>
                </a:solidFill>
                <a:effectLst/>
                <a:latin typeface="+mn-lt"/>
              </a:rPr>
              <a:t>Developed by the organization EVO (Efficiency Valuation Organization)</a:t>
            </a:r>
          </a:p>
          <a:p>
            <a:r>
              <a:rPr lang="en-US" sz="2000" dirty="0">
                <a:solidFill>
                  <a:srgbClr val="0E0E0E"/>
                </a:solidFill>
                <a:effectLst/>
                <a:latin typeface="+mn-lt"/>
              </a:rPr>
              <a:t>It provides 4 M&amp;V methods: Option A, B, C, D.</a:t>
            </a:r>
          </a:p>
          <a:p>
            <a:endParaRPr lang="en-US" sz="2000" dirty="0">
              <a:solidFill>
                <a:srgbClr val="0E0E0E"/>
              </a:solidFill>
              <a:effectLst/>
              <a:latin typeface="+mn-lt"/>
            </a:endParaRPr>
          </a:p>
          <a:p>
            <a:r>
              <a:rPr lang="en-US" sz="2000" b="1" dirty="0">
                <a:solidFill>
                  <a:srgbClr val="0E0E0E"/>
                </a:solidFill>
                <a:effectLst/>
                <a:latin typeface="+mn-lt"/>
              </a:rPr>
              <a:t>Objective</a:t>
            </a:r>
            <a:r>
              <a:rPr lang="en-US" sz="2000" dirty="0">
                <a:solidFill>
                  <a:srgbClr val="0E0E0E"/>
                </a:solidFill>
                <a:effectLst/>
                <a:latin typeface="+mn-lt"/>
              </a:rPr>
              <a:t>: To verify energy savings results transparently and accurately</a:t>
            </a:r>
          </a:p>
        </p:txBody>
      </p:sp>
      <p:sp>
        <p:nvSpPr>
          <p:cNvPr id="6" name="Title 1">
            <a:extLst>
              <a:ext uri="{FF2B5EF4-FFF2-40B4-BE49-F238E27FC236}">
                <a16:creationId xmlns:a16="http://schemas.microsoft.com/office/drawing/2014/main" id="{9C15D601-16B5-CFA4-9078-6348936A877A}"/>
              </a:ext>
            </a:extLst>
          </p:cNvPr>
          <p:cNvSpPr>
            <a:spLocks noGrp="1"/>
          </p:cNvSpPr>
          <p:nvPr>
            <p:ph type="title"/>
          </p:nvPr>
        </p:nvSpPr>
        <p:spPr/>
        <p:txBody>
          <a:bodyPr/>
          <a:lstStyle/>
          <a:p>
            <a:r>
              <a:rPr lang="en-US" dirty="0">
                <a:latin typeface="+mn-lt"/>
              </a:rPr>
              <a:t>C</a:t>
            </a:r>
            <a:r>
              <a:rPr lang="en-US" b="1" dirty="0">
                <a:effectLst/>
                <a:latin typeface="+mn-lt"/>
              </a:rPr>
              <a:t>oncept of M&amp;V</a:t>
            </a:r>
            <a:endParaRPr lang="en-US" dirty="0">
              <a:effectLst/>
              <a:latin typeface="+mn-lt"/>
            </a:endParaRPr>
          </a:p>
        </p:txBody>
      </p:sp>
    </p:spTree>
    <p:extLst>
      <p:ext uri="{BB962C8B-B14F-4D97-AF65-F5344CB8AC3E}">
        <p14:creationId xmlns:p14="http://schemas.microsoft.com/office/powerpoint/2010/main" val="35425058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42"/>
        <p:cNvGrpSpPr/>
        <p:nvPr/>
      </p:nvGrpSpPr>
      <p:grpSpPr>
        <a:xfrm>
          <a:off x="0" y="0"/>
          <a:ext cx="0" cy="0"/>
          <a:chOff x="0" y="0"/>
          <a:chExt cx="0" cy="0"/>
        </a:xfrm>
      </p:grpSpPr>
      <p:sp>
        <p:nvSpPr>
          <p:cNvPr id="1643" name="Google Shape;1643;p56"/>
          <p:cNvSpPr txBox="1">
            <a:spLocks noGrp="1"/>
          </p:cNvSpPr>
          <p:nvPr>
            <p:ph type="title"/>
          </p:nvPr>
        </p:nvSpPr>
        <p:spPr>
          <a:xfrm>
            <a:off x="485304" y="544649"/>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p>
        </p:txBody>
      </p:sp>
      <p:sp>
        <p:nvSpPr>
          <p:cNvPr id="1647" name="Google Shape;1647;p56"/>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Scatter Points</a:t>
            </a:r>
            <a:endParaRPr sz="2400" b="1" dirty="0">
              <a:solidFill>
                <a:srgbClr val="0070C0"/>
              </a:solidFill>
              <a:latin typeface="+mn-lt"/>
              <a:ea typeface="Fira Sans Extra Condensed"/>
              <a:cs typeface="Fira Sans Extra Condensed"/>
              <a:sym typeface="Fira Sans Extra Condensed"/>
            </a:endParaRPr>
          </a:p>
        </p:txBody>
      </p:sp>
      <p:sp>
        <p:nvSpPr>
          <p:cNvPr id="1648" name="Google Shape;1648;p56"/>
          <p:cNvSpPr txBox="1"/>
          <p:nvPr/>
        </p:nvSpPr>
        <p:spPr>
          <a:xfrm>
            <a:off x="485304" y="1977131"/>
            <a:ext cx="4665803" cy="5543415"/>
          </a:xfrm>
          <a:prstGeom prst="rect">
            <a:avLst/>
          </a:prstGeom>
          <a:noFill/>
          <a:ln>
            <a:noFill/>
          </a:ln>
        </p:spPr>
        <p:txBody>
          <a:bodyPr spcFirstLastPara="1" wrap="square" lIns="121900" tIns="60933" rIns="121900" bIns="60933" anchor="t" anchorCtr="0">
            <a:normAutofit/>
          </a:bodyPr>
          <a:lstStyle/>
          <a:p>
            <a:pPr marL="457189" indent="-457189">
              <a:buClr>
                <a:srgbClr val="008000"/>
              </a:buClr>
              <a:buSzPts val="2000"/>
              <a:buFont typeface="Arial"/>
              <a:buChar char="•"/>
            </a:pPr>
            <a:r>
              <a:rPr lang="en-US" sz="2400" dirty="0">
                <a:latin typeface="+mn-lt"/>
              </a:rPr>
              <a:t>Visual display:</a:t>
            </a:r>
          </a:p>
          <a:p>
            <a:pPr marL="990575" lvl="1" indent="-380990">
              <a:spcBef>
                <a:spcPts val="480"/>
              </a:spcBef>
              <a:buSzPts val="1800"/>
              <a:buFont typeface="Arial"/>
              <a:buChar char="–"/>
            </a:pPr>
            <a:r>
              <a:rPr lang="en-US" sz="2400" dirty="0">
                <a:latin typeface="+mn-lt"/>
                <a:ea typeface="Calibri"/>
                <a:cs typeface="Calibri"/>
                <a:sym typeface="Calibri"/>
              </a:rPr>
              <a:t>Strength of the Relationship Between Variables</a:t>
            </a:r>
          </a:p>
          <a:p>
            <a:pPr marL="990575" lvl="1" indent="-380990">
              <a:spcBef>
                <a:spcPts val="480"/>
              </a:spcBef>
              <a:buSzPts val="1800"/>
              <a:buFont typeface="Arial"/>
              <a:buChar char="–"/>
            </a:pPr>
            <a:r>
              <a:rPr lang="en-US" sz="2400" dirty="0">
                <a:latin typeface="+mn-lt"/>
                <a:ea typeface="Calibri"/>
                <a:cs typeface="Calibri"/>
                <a:sym typeface="Calibri"/>
              </a:rPr>
              <a:t>Direction of the relationship between variables</a:t>
            </a:r>
          </a:p>
          <a:p>
            <a:pPr marL="990575" lvl="1" indent="-380990">
              <a:spcBef>
                <a:spcPts val="480"/>
              </a:spcBef>
              <a:buSzPts val="1800"/>
              <a:buFont typeface="Arial"/>
              <a:buChar char="–"/>
            </a:pPr>
            <a:r>
              <a:rPr lang="en-US" sz="2400" dirty="0">
                <a:latin typeface="+mn-lt"/>
                <a:ea typeface="Calibri"/>
                <a:cs typeface="Calibri"/>
                <a:sym typeface="Calibri"/>
              </a:rPr>
              <a:t>Linear and nonlinear relationships</a:t>
            </a:r>
          </a:p>
          <a:p>
            <a:pPr marL="990575" lvl="1" indent="-380990">
              <a:spcBef>
                <a:spcPts val="480"/>
              </a:spcBef>
              <a:buSzPts val="1800"/>
              <a:buFont typeface="Arial"/>
              <a:buChar char="–"/>
            </a:pPr>
            <a:r>
              <a:rPr lang="en-US" sz="2400" dirty="0">
                <a:latin typeface="+mn-lt"/>
                <a:ea typeface="Calibri"/>
                <a:cs typeface="Calibri"/>
                <a:sym typeface="Calibri"/>
              </a:rPr>
              <a:t>Existence of outliers</a:t>
            </a:r>
            <a:endParaRPr sz="2400" dirty="0">
              <a:latin typeface="+mn-lt"/>
              <a:ea typeface="Calibri"/>
              <a:cs typeface="Calibri"/>
              <a:sym typeface="Calibri"/>
            </a:endParaRPr>
          </a:p>
        </p:txBody>
      </p:sp>
      <p:graphicFrame>
        <p:nvGraphicFramePr>
          <p:cNvPr id="1649" name="Google Shape;1649;p56"/>
          <p:cNvGraphicFramePr/>
          <p:nvPr/>
        </p:nvGraphicFramePr>
        <p:xfrm>
          <a:off x="5616641" y="1958919"/>
          <a:ext cx="6144683" cy="412845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82442-C5EB-475D-AB24-B229E716DDB5}"/>
              </a:ext>
            </a:extLst>
          </p:cNvPr>
          <p:cNvSpPr txBox="1">
            <a:spLocks/>
          </p:cNvSpPr>
          <p:nvPr/>
        </p:nvSpPr>
        <p:spPr bwMode="auto">
          <a:xfrm>
            <a:off x="609600" y="1377492"/>
            <a:ext cx="11338408" cy="455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solidFill>
                  <a:srgbClr val="0070C0"/>
                </a:solidFill>
                <a:effectLst/>
                <a:latin typeface="+mn-lt"/>
              </a:rPr>
              <a:t>Why Does It Matter?</a:t>
            </a:r>
            <a:endParaRPr lang="en-US" sz="2400" dirty="0">
              <a:solidFill>
                <a:srgbClr val="0070C0"/>
              </a:solidFill>
              <a:effectLst/>
              <a:latin typeface="+mn-lt"/>
            </a:endParaRPr>
          </a:p>
          <a:p>
            <a:r>
              <a:rPr lang="en-US" sz="2400" dirty="0">
                <a:solidFill>
                  <a:srgbClr val="0E0E0E"/>
                </a:solidFill>
                <a:effectLst/>
                <a:latin typeface="+mn-lt"/>
              </a:rPr>
              <a:t>Savings are calculated as:</a:t>
            </a:r>
          </a:p>
          <a:p>
            <a:r>
              <a:rPr lang="en-US" sz="2400" b="1" dirty="0">
                <a:solidFill>
                  <a:srgbClr val="0E0E0E"/>
                </a:solidFill>
                <a:effectLst/>
                <a:latin typeface="+mn-lt"/>
              </a:rPr>
              <a:t>Savings = (Baseline energy - Reporting period energy)</a:t>
            </a:r>
            <a:endParaRPr lang="en-US" sz="2400" dirty="0">
              <a:solidFill>
                <a:srgbClr val="0E0E0E"/>
              </a:solidFill>
              <a:effectLst/>
              <a:latin typeface="+mn-lt"/>
            </a:endParaRPr>
          </a:p>
          <a:p>
            <a:r>
              <a:rPr lang="en-US" sz="2400" dirty="0">
                <a:solidFill>
                  <a:srgbClr val="0E0E0E"/>
                </a:solidFill>
                <a:effectLst/>
                <a:latin typeface="+mn-lt"/>
              </a:rPr>
              <a:t>  </a:t>
            </a:r>
            <a:r>
              <a:rPr lang="en-US" sz="2400" b="1" dirty="0">
                <a:solidFill>
                  <a:srgbClr val="0E0E0E"/>
                </a:solidFill>
                <a:effectLst/>
                <a:latin typeface="+mn-lt"/>
              </a:rPr>
              <a:t>+/- Routine adjustments</a:t>
            </a:r>
            <a:endParaRPr lang="en-US" sz="2400" dirty="0">
              <a:solidFill>
                <a:srgbClr val="0E0E0E"/>
              </a:solidFill>
              <a:effectLst/>
              <a:latin typeface="+mn-lt"/>
            </a:endParaRPr>
          </a:p>
          <a:p>
            <a:r>
              <a:rPr lang="en-US" sz="2400" dirty="0">
                <a:solidFill>
                  <a:srgbClr val="0E0E0E"/>
                </a:solidFill>
                <a:effectLst/>
                <a:latin typeface="+mn-lt"/>
              </a:rPr>
              <a:t>  </a:t>
            </a:r>
            <a:r>
              <a:rPr lang="en-US" sz="2400" b="1" dirty="0">
                <a:solidFill>
                  <a:srgbClr val="0E0E0E"/>
                </a:solidFill>
                <a:effectLst/>
                <a:latin typeface="+mn-lt"/>
              </a:rPr>
              <a:t>+/- Non-routine adjustments</a:t>
            </a:r>
            <a:endParaRPr lang="en-US" sz="2400" dirty="0">
              <a:solidFill>
                <a:srgbClr val="0E0E0E"/>
              </a:solidFill>
              <a:effectLst/>
              <a:latin typeface="+mn-lt"/>
            </a:endParaRPr>
          </a:p>
          <a:p>
            <a:pPr marL="457200" indent="-457200">
              <a:spcBef>
                <a:spcPts val="900"/>
              </a:spcBef>
              <a:buFont typeface="Wingdings" pitchFamily="2" charset="2"/>
              <a:buChar char="v"/>
            </a:pPr>
            <a:r>
              <a:rPr lang="en-US" sz="2400" b="1" dirty="0">
                <a:solidFill>
                  <a:srgbClr val="0E0E0E"/>
                </a:solidFill>
                <a:effectLst/>
                <a:latin typeface="+mn-lt"/>
              </a:rPr>
              <a:t>Baseline energy + routine adjustments</a:t>
            </a:r>
            <a:r>
              <a:rPr lang="en-US" sz="2400" dirty="0">
                <a:solidFill>
                  <a:srgbClr val="0E0E0E"/>
                </a:solidFill>
                <a:effectLst/>
                <a:latin typeface="+mn-lt"/>
              </a:rPr>
              <a:t> can be derived from baseline data using different modeling approaches.</a:t>
            </a:r>
          </a:p>
          <a:p>
            <a:pPr marL="457200" indent="-457200">
              <a:spcBef>
                <a:spcPts val="900"/>
              </a:spcBef>
              <a:buFont typeface="Wingdings" pitchFamily="2" charset="2"/>
              <a:buChar char="v"/>
            </a:pPr>
            <a:r>
              <a:rPr lang="en-US" sz="2400" dirty="0">
                <a:solidFill>
                  <a:srgbClr val="0E0E0E"/>
                </a:solidFill>
                <a:effectLst/>
                <a:latin typeface="+mn-lt"/>
              </a:rPr>
              <a:t>Baseline energy data can be sampled to minimize costs.</a:t>
            </a:r>
          </a:p>
          <a:p>
            <a:pPr marL="457200" indent="-457200">
              <a:spcBef>
                <a:spcPts val="900"/>
              </a:spcBef>
              <a:buFont typeface="Wingdings" pitchFamily="2" charset="2"/>
              <a:buChar char="v"/>
            </a:pPr>
            <a:r>
              <a:rPr lang="en-US" sz="2400" dirty="0">
                <a:solidFill>
                  <a:srgbClr val="0E0E0E"/>
                </a:solidFill>
                <a:effectLst/>
                <a:latin typeface="+mn-lt"/>
              </a:rPr>
              <a:t>Savings are calculated from measured data, which, by nature, may not be entirely accurate and inherently carry some level of uncertainty.</a:t>
            </a:r>
          </a:p>
        </p:txBody>
      </p:sp>
      <p:sp>
        <p:nvSpPr>
          <p:cNvPr id="4" name="Google Shape;1643;p56">
            <a:extLst>
              <a:ext uri="{FF2B5EF4-FFF2-40B4-BE49-F238E27FC236}">
                <a16:creationId xmlns:a16="http://schemas.microsoft.com/office/drawing/2014/main" id="{B71C5E8D-2075-B517-4BE7-B2E572B6081A}"/>
              </a:ext>
            </a:extLst>
          </p:cNvPr>
          <p:cNvSpPr txBox="1">
            <a:spLocks noGrp="1"/>
          </p:cNvSpPr>
          <p:nvPr>
            <p:ph type="title"/>
          </p:nvPr>
        </p:nvSpPr>
        <p:spPr>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Statistic</a:t>
            </a:r>
            <a:endParaRPr dirty="0"/>
          </a:p>
        </p:txBody>
      </p:sp>
    </p:spTree>
    <p:extLst>
      <p:ext uri="{BB962C8B-B14F-4D97-AF65-F5344CB8AC3E}">
        <p14:creationId xmlns:p14="http://schemas.microsoft.com/office/powerpoint/2010/main" val="38462161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21"/>
          <p:cNvSpPr txBox="1">
            <a:spLocks noGrp="1"/>
          </p:cNvSpPr>
          <p:nvPr>
            <p:ph type="title"/>
          </p:nvPr>
        </p:nvSpPr>
        <p:spPr>
          <a:xfrm>
            <a:off x="609600" y="569392"/>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t>S</a:t>
            </a:r>
            <a:r>
              <a:rPr lang="en-US" dirty="0">
                <a:latin typeface="+mj-lt"/>
              </a:rPr>
              <a:t>tatistics</a:t>
            </a:r>
            <a:endParaRPr dirty="0">
              <a:latin typeface="+mj-lt"/>
            </a:endParaRPr>
          </a:p>
        </p:txBody>
      </p:sp>
      <p:sp>
        <p:nvSpPr>
          <p:cNvPr id="861" name="Google Shape;861;p21"/>
          <p:cNvSpPr txBox="1"/>
          <p:nvPr/>
        </p:nvSpPr>
        <p:spPr>
          <a:xfrm>
            <a:off x="534251" y="1257699"/>
            <a:ext cx="5764949" cy="4104069"/>
          </a:xfrm>
          <a:prstGeom prst="rect">
            <a:avLst/>
          </a:prstGeom>
          <a:noFill/>
          <a:ln>
            <a:noFill/>
          </a:ln>
        </p:spPr>
        <p:txBody>
          <a:bodyPr spcFirstLastPara="1" wrap="square" lIns="121900" tIns="60933" rIns="121900" bIns="60933" anchor="t" anchorCtr="0">
            <a:noAutofit/>
          </a:bodyPr>
          <a:lstStyle/>
          <a:p>
            <a:pPr>
              <a:buSzPts val="1500"/>
            </a:pPr>
            <a:r>
              <a:rPr lang="en-US" sz="2000" b="1" dirty="0">
                <a:solidFill>
                  <a:schemeClr val="dk1"/>
                </a:solidFill>
                <a:latin typeface="+mn-lt"/>
                <a:ea typeface="Fira Sans Extra Condensed"/>
                <a:cs typeface="Fira Sans Extra Condensed"/>
                <a:sym typeface="Fira Sans Extra Condensed"/>
              </a:rPr>
              <a:t>Modeling</a:t>
            </a:r>
            <a:endParaRPr lang="en-US" sz="2000" dirty="0">
              <a:latin typeface="+mn-lt"/>
              <a:ea typeface="Calibri"/>
              <a:cs typeface="Calibri"/>
              <a:sym typeface="Calibri"/>
            </a:endParaRPr>
          </a:p>
          <a:p>
            <a:pPr marL="342900" indent="-342900">
              <a:buSzPts val="1500"/>
              <a:buFont typeface="Wingdings" pitchFamily="2" charset="2"/>
              <a:buChar char="v"/>
            </a:pPr>
            <a:r>
              <a:rPr lang="en-US" sz="2000" dirty="0">
                <a:latin typeface="+mn-lt"/>
                <a:ea typeface="Calibri"/>
                <a:cs typeface="Calibri"/>
                <a:sym typeface="Calibri"/>
              </a:rPr>
              <a:t>We may not have a specific basis to determine exact energy consumption.</a:t>
            </a:r>
          </a:p>
          <a:p>
            <a:pPr marL="342900" indent="-342900">
              <a:buSzPts val="1500"/>
              <a:buFont typeface="Wingdings" pitchFamily="2" charset="2"/>
              <a:buChar char="v"/>
            </a:pPr>
            <a:r>
              <a:rPr lang="en-US" sz="2000" dirty="0">
                <a:latin typeface="+mn-lt"/>
                <a:ea typeface="Calibri"/>
                <a:cs typeface="Calibri"/>
                <a:sym typeface="Calibri"/>
              </a:rPr>
              <a:t>However, we can observe the relationship between energy use and changes in production rates, which can lead to an empirical model that assumes how energy consumption varies with production levels.</a:t>
            </a:r>
          </a:p>
          <a:p>
            <a:pPr marL="342900" indent="-342900">
              <a:buSzPts val="1500"/>
              <a:buFont typeface="Wingdings" pitchFamily="2" charset="2"/>
              <a:buChar char="v"/>
            </a:pPr>
            <a:r>
              <a:rPr lang="en-US" sz="2000" dirty="0">
                <a:latin typeface="+mn-lt"/>
                <a:ea typeface="Calibri"/>
                <a:cs typeface="Calibri"/>
                <a:sym typeface="Calibri"/>
              </a:rPr>
              <a:t>Considering seasonal variations throughout the year also provides a quantitative understanding of energy consumption.</a:t>
            </a:r>
          </a:p>
          <a:p>
            <a:pPr marL="342900" indent="-342900">
              <a:buSzPts val="1500"/>
              <a:buFont typeface="Wingdings" pitchFamily="2" charset="2"/>
              <a:buChar char="v"/>
            </a:pPr>
            <a:r>
              <a:rPr lang="en-US" sz="2000" dirty="0">
                <a:latin typeface="+mn-lt"/>
                <a:ea typeface="Calibri"/>
                <a:cs typeface="Calibri"/>
                <a:sym typeface="Calibri"/>
              </a:rPr>
              <a:t>Establishing a baseline using statistical methods is extremely useful.</a:t>
            </a:r>
            <a:endParaRPr sz="2000" i="1" dirty="0">
              <a:latin typeface="+mn-lt"/>
              <a:ea typeface="Calibri"/>
              <a:cs typeface="Calibri"/>
              <a:sym typeface="Calibri"/>
            </a:endParaRPr>
          </a:p>
        </p:txBody>
      </p:sp>
      <p:sp>
        <p:nvSpPr>
          <p:cNvPr id="866" name="Google Shape;866;p21"/>
          <p:cNvSpPr txBox="1"/>
          <p:nvPr/>
        </p:nvSpPr>
        <p:spPr>
          <a:xfrm>
            <a:off x="6299200" y="1160775"/>
            <a:ext cx="5892800" cy="580063"/>
          </a:xfrm>
          <a:prstGeom prst="rect">
            <a:avLst/>
          </a:prstGeom>
          <a:noFill/>
          <a:ln>
            <a:noFill/>
          </a:ln>
        </p:spPr>
        <p:txBody>
          <a:bodyPr spcFirstLastPara="1" wrap="square" lIns="121900" tIns="60933" rIns="121900" bIns="60933" anchor="t" anchorCtr="0">
            <a:noAutofit/>
          </a:bodyPr>
          <a:lstStyle/>
          <a:p>
            <a:pPr algn="ctr">
              <a:buSzPts val="1400"/>
            </a:pPr>
            <a:r>
              <a:rPr lang="en-US" sz="1800" b="1" i="1" dirty="0"/>
              <a:t> All models are wrong, some models are useful</a:t>
            </a:r>
            <a:endParaRPr sz="2400" dirty="0"/>
          </a:p>
        </p:txBody>
      </p:sp>
      <p:graphicFrame>
        <p:nvGraphicFramePr>
          <p:cNvPr id="867" name="Google Shape;867;p21"/>
          <p:cNvGraphicFramePr/>
          <p:nvPr/>
        </p:nvGraphicFramePr>
        <p:xfrm>
          <a:off x="6672234" y="1740839"/>
          <a:ext cx="4549948" cy="3717853"/>
        </p:xfrm>
        <a:graphic>
          <a:graphicData uri="http://schemas.openxmlformats.org/drawingml/2006/chart">
            <c:chart xmlns:c="http://schemas.openxmlformats.org/drawingml/2006/chart" xmlns:r="http://schemas.openxmlformats.org/officeDocument/2006/relationships" r:id="rId3"/>
          </a:graphicData>
        </a:graphic>
      </p:graphicFrame>
      <p:sp>
        <p:nvSpPr>
          <p:cNvPr id="868" name="Google Shape;868;p21"/>
          <p:cNvSpPr txBox="1"/>
          <p:nvPr/>
        </p:nvSpPr>
        <p:spPr>
          <a:xfrm>
            <a:off x="2181874" y="5554875"/>
            <a:ext cx="9441941" cy="861720"/>
          </a:xfrm>
          <a:prstGeom prst="rect">
            <a:avLst/>
          </a:prstGeom>
          <a:noFill/>
          <a:ln>
            <a:noFill/>
          </a:ln>
        </p:spPr>
        <p:txBody>
          <a:bodyPr spcFirstLastPara="1" wrap="square" lIns="121900" tIns="60933" rIns="121900" bIns="60933" anchor="t" anchorCtr="0">
            <a:spAutoFit/>
          </a:bodyPr>
          <a:lstStyle/>
          <a:p>
            <a:r>
              <a:rPr lang="en-US" sz="1600" b="1" dirty="0">
                <a:solidFill>
                  <a:srgbClr val="953735"/>
                </a:solidFill>
                <a:latin typeface="+mn-lt"/>
                <a:ea typeface="Calibri"/>
                <a:cs typeface="Calibri"/>
                <a:sym typeface="Calibri"/>
              </a:rPr>
              <a:t>This type of question has been answered through regression analysis of statistical techniques. We will later cover useful aspects of statistical techniques in the chapter on statistics and how this descriptive tool and method can help.</a:t>
            </a:r>
            <a:endParaRPr sz="2489" dirty="0">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sp>
        <p:nvSpPr>
          <p:cNvPr id="873" name="Google Shape;873;p22"/>
          <p:cNvSpPr txBox="1">
            <a:spLocks noGrp="1"/>
          </p:cNvSpPr>
          <p:nvPr>
            <p:ph type="title"/>
          </p:nvPr>
        </p:nvSpPr>
        <p:spPr>
          <a:xfrm>
            <a:off x="575694" y="589830"/>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t>S</a:t>
            </a:r>
            <a:r>
              <a:rPr lang="en-US" dirty="0">
                <a:latin typeface="+mj-lt"/>
              </a:rPr>
              <a:t>tatistics</a:t>
            </a:r>
            <a:endParaRPr dirty="0">
              <a:latin typeface="+mj-lt"/>
            </a:endParaRPr>
          </a:p>
        </p:txBody>
      </p:sp>
      <p:sp>
        <p:nvSpPr>
          <p:cNvPr id="874" name="Google Shape;874;p22"/>
          <p:cNvSpPr txBox="1"/>
          <p:nvPr/>
        </p:nvSpPr>
        <p:spPr>
          <a:xfrm>
            <a:off x="430677" y="1816528"/>
            <a:ext cx="5021817" cy="3219844"/>
          </a:xfrm>
          <a:prstGeom prst="rect">
            <a:avLst/>
          </a:prstGeom>
          <a:noFill/>
          <a:ln>
            <a:noFill/>
          </a:ln>
        </p:spPr>
        <p:txBody>
          <a:bodyPr spcFirstLastPara="1" wrap="square" lIns="121900" tIns="60933" rIns="121900" bIns="60933" anchor="t" anchorCtr="0">
            <a:noAutofit/>
          </a:bodyPr>
          <a:lstStyle/>
          <a:p>
            <a:pPr marL="342900" indent="-342900">
              <a:lnSpc>
                <a:spcPct val="92000"/>
              </a:lnSpc>
              <a:buClr>
                <a:srgbClr val="008000"/>
              </a:buClr>
              <a:buSzPts val="1600"/>
              <a:buFont typeface="Wingdings" pitchFamily="2" charset="2"/>
              <a:buChar char="v"/>
            </a:pPr>
            <a:r>
              <a:rPr lang="en-US" sz="2000" dirty="0">
                <a:latin typeface="+mn-lt"/>
                <a:ea typeface="Calibri"/>
                <a:cs typeface="Calibri"/>
                <a:sym typeface="Calibri"/>
              </a:rPr>
              <a:t>Construction of energy use facilities:</a:t>
            </a:r>
          </a:p>
          <a:p>
            <a:pPr marL="342900" indent="-342900">
              <a:lnSpc>
                <a:spcPct val="92000"/>
              </a:lnSpc>
              <a:buClr>
                <a:srgbClr val="008000"/>
              </a:buClr>
              <a:buSzPts val="1600"/>
              <a:buFont typeface="Wingdings" pitchFamily="2" charset="2"/>
              <a:buChar char="v"/>
            </a:pPr>
            <a:r>
              <a:rPr lang="en-US" sz="2000" dirty="0">
                <a:latin typeface="+mn-lt"/>
                <a:ea typeface="Calibri"/>
                <a:cs typeface="Calibri"/>
                <a:sym typeface="Calibri"/>
              </a:rPr>
              <a:t>Let's look at measuring the power of 1288 identical fluorescent light bulbs in a building. </a:t>
            </a:r>
          </a:p>
          <a:p>
            <a:pPr marL="342900" indent="-342900">
              <a:lnSpc>
                <a:spcPct val="92000"/>
              </a:lnSpc>
              <a:buClr>
                <a:srgbClr val="008000"/>
              </a:buClr>
              <a:buSzPts val="1600"/>
              <a:buFont typeface="Wingdings" pitchFamily="2" charset="2"/>
              <a:buChar char="v"/>
            </a:pPr>
            <a:r>
              <a:rPr lang="en-US" sz="2000" dirty="0">
                <a:latin typeface="+mn-lt"/>
                <a:ea typeface="Calibri"/>
                <a:cs typeface="Calibri"/>
                <a:sym typeface="Calibri"/>
              </a:rPr>
              <a:t>Can we measure each type of lamp separately? </a:t>
            </a:r>
          </a:p>
          <a:p>
            <a:pPr marL="342900" indent="-342900">
              <a:lnSpc>
                <a:spcPct val="92000"/>
              </a:lnSpc>
              <a:buClr>
                <a:srgbClr val="008000"/>
              </a:buClr>
              <a:buSzPts val="1600"/>
              <a:buFont typeface="Wingdings" pitchFamily="2" charset="2"/>
              <a:buChar char="v"/>
            </a:pPr>
            <a:r>
              <a:rPr lang="en-US" sz="2000" dirty="0">
                <a:latin typeface="+mn-lt"/>
                <a:ea typeface="Calibri"/>
                <a:cs typeface="Calibri"/>
                <a:sym typeface="Calibri"/>
              </a:rPr>
              <a:t>Is there a way to limit the number of measurements by sampling a small sample without increasing the uncertainty in our assessment if it goes beyond some acceptable limit?</a:t>
            </a:r>
            <a:endParaRPr sz="2000" dirty="0">
              <a:latin typeface="+mn-lt"/>
              <a:ea typeface="Calibri"/>
              <a:cs typeface="Calibri"/>
              <a:sym typeface="Calibri"/>
            </a:endParaRPr>
          </a:p>
        </p:txBody>
      </p:sp>
      <p:sp>
        <p:nvSpPr>
          <p:cNvPr id="878" name="Google Shape;878;p22"/>
          <p:cNvSpPr txBox="1"/>
          <p:nvPr/>
        </p:nvSpPr>
        <p:spPr>
          <a:xfrm>
            <a:off x="430677" y="1251784"/>
            <a:ext cx="5665324" cy="569845"/>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Taking sample</a:t>
            </a:r>
            <a:endParaRPr sz="2400" b="1" dirty="0">
              <a:solidFill>
                <a:srgbClr val="0070C0"/>
              </a:solidFill>
              <a:latin typeface="+mn-lt"/>
              <a:ea typeface="Fira Sans Extra Condensed"/>
              <a:cs typeface="Fira Sans Extra Condensed"/>
              <a:sym typeface="Fira Sans Extra Condensed"/>
            </a:endParaRPr>
          </a:p>
        </p:txBody>
      </p:sp>
      <p:sp>
        <p:nvSpPr>
          <p:cNvPr id="879" name="Google Shape;879;p22"/>
          <p:cNvSpPr txBox="1"/>
          <p:nvPr/>
        </p:nvSpPr>
        <p:spPr>
          <a:xfrm>
            <a:off x="2537454" y="5833846"/>
            <a:ext cx="9489967" cy="369277"/>
          </a:xfrm>
          <a:prstGeom prst="rect">
            <a:avLst/>
          </a:prstGeom>
          <a:noFill/>
          <a:ln>
            <a:noFill/>
          </a:ln>
        </p:spPr>
        <p:txBody>
          <a:bodyPr spcFirstLastPara="1" wrap="square" lIns="121900" tIns="60933" rIns="121900" bIns="60933" anchor="t" anchorCtr="0">
            <a:spAutoFit/>
          </a:bodyPr>
          <a:lstStyle/>
          <a:p>
            <a:pPr>
              <a:buSzPts val="1400"/>
            </a:pPr>
            <a:r>
              <a:rPr lang="en-US" sz="1600" b="1" dirty="0">
                <a:latin typeface="+mn-lt"/>
                <a:ea typeface="Calibri"/>
                <a:cs typeface="Calibri"/>
                <a:sym typeface="Calibri"/>
              </a:rPr>
              <a:t>This question is answered through sampling analysis of statistical techniques. </a:t>
            </a:r>
            <a:endParaRPr sz="2000" dirty="0">
              <a:latin typeface="+mn-lt"/>
            </a:endParaRPr>
          </a:p>
        </p:txBody>
      </p:sp>
      <p:pic>
        <p:nvPicPr>
          <p:cNvPr id="880" name="Google Shape;880;p22"/>
          <p:cNvPicPr preferRelativeResize="0"/>
          <p:nvPr/>
        </p:nvPicPr>
        <p:blipFill rotWithShape="1">
          <a:blip r:embed="rId3">
            <a:alphaModFix/>
          </a:blip>
          <a:srcRect/>
          <a:stretch/>
        </p:blipFill>
        <p:spPr>
          <a:xfrm>
            <a:off x="9711227" y="1361575"/>
            <a:ext cx="1837267" cy="1900767"/>
          </a:xfrm>
          <a:prstGeom prst="rect">
            <a:avLst/>
          </a:prstGeom>
          <a:noFill/>
          <a:ln>
            <a:noFill/>
          </a:ln>
        </p:spPr>
      </p:pic>
      <p:pic>
        <p:nvPicPr>
          <p:cNvPr id="881" name="Google Shape;881;p22"/>
          <p:cNvPicPr preferRelativeResize="0"/>
          <p:nvPr/>
        </p:nvPicPr>
        <p:blipFill rotWithShape="1">
          <a:blip r:embed="rId4">
            <a:alphaModFix/>
          </a:blip>
          <a:srcRect/>
          <a:stretch/>
        </p:blipFill>
        <p:spPr>
          <a:xfrm>
            <a:off x="5672627" y="1322417"/>
            <a:ext cx="2967567" cy="1979084"/>
          </a:xfrm>
          <a:prstGeom prst="rect">
            <a:avLst/>
          </a:prstGeom>
          <a:noFill/>
          <a:ln>
            <a:noFill/>
          </a:ln>
        </p:spPr>
      </p:pic>
      <p:graphicFrame>
        <p:nvGraphicFramePr>
          <p:cNvPr id="882" name="Google Shape;882;p22"/>
          <p:cNvGraphicFramePr/>
          <p:nvPr/>
        </p:nvGraphicFramePr>
        <p:xfrm>
          <a:off x="8974601" y="3489546"/>
          <a:ext cx="3052820" cy="189026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83" name="Google Shape;883;p22"/>
          <p:cNvGraphicFramePr/>
          <p:nvPr/>
        </p:nvGraphicFramePr>
        <p:xfrm>
          <a:off x="5747653" y="3437288"/>
          <a:ext cx="3186664" cy="2353116"/>
        </p:xfrm>
        <a:graphic>
          <a:graphicData uri="http://schemas.openxmlformats.org/drawingml/2006/chart">
            <c:chart xmlns:c="http://schemas.openxmlformats.org/drawingml/2006/chart" xmlns:r="http://schemas.openxmlformats.org/officeDocument/2006/relationships" r:id="rId6"/>
          </a:graphicData>
        </a:graphic>
      </p:graphicFrame>
      <p:sp>
        <p:nvSpPr>
          <p:cNvPr id="884" name="Google Shape;884;p22"/>
          <p:cNvSpPr/>
          <p:nvPr/>
        </p:nvSpPr>
        <p:spPr>
          <a:xfrm>
            <a:off x="8640194" y="1572814"/>
            <a:ext cx="1273591" cy="402717"/>
          </a:xfrm>
          <a:prstGeom prst="curvedDownArrow">
            <a:avLst>
              <a:gd name="adj1" fmla="val 67006"/>
              <a:gd name="adj2" fmla="val 134028"/>
              <a:gd name="adj3" fmla="val 33333"/>
            </a:avLst>
          </a:prstGeom>
          <a:solidFill>
            <a:schemeClr val="accent1"/>
          </a:solidFill>
          <a:ln w="12700" cap="flat" cmpd="sng">
            <a:solidFill>
              <a:schemeClr val="dk1"/>
            </a:solidFill>
            <a:prstDash val="solid"/>
            <a:miter lim="800000"/>
            <a:headEnd type="none" w="sm" len="sm"/>
            <a:tailEnd type="none" w="sm" len="sm"/>
          </a:ln>
        </p:spPr>
        <p:txBody>
          <a:bodyPr spcFirstLastPara="1" wrap="square" lIns="121900" tIns="60933" rIns="121900" bIns="60933" anchor="ctr" anchorCtr="0">
            <a:noAutofit/>
          </a:bodyPr>
          <a:lstStyle/>
          <a:p>
            <a:endParaRPr>
              <a:latin typeface="Calibri"/>
              <a:ea typeface="Calibri"/>
              <a:cs typeface="Calibri"/>
              <a:sym typeface="Calibri"/>
            </a:endParaRPr>
          </a:p>
        </p:txBody>
      </p:sp>
      <p:sp>
        <p:nvSpPr>
          <p:cNvPr id="885" name="Google Shape;885;p22"/>
          <p:cNvSpPr/>
          <p:nvPr/>
        </p:nvSpPr>
        <p:spPr>
          <a:xfrm rot="10800000">
            <a:off x="8502788" y="2773005"/>
            <a:ext cx="1292237" cy="404792"/>
          </a:xfrm>
          <a:prstGeom prst="curvedDownArrow">
            <a:avLst>
              <a:gd name="adj1" fmla="val 47319"/>
              <a:gd name="adj2" fmla="val 87859"/>
              <a:gd name="adj3" fmla="val 33333"/>
            </a:avLst>
          </a:prstGeom>
          <a:solidFill>
            <a:schemeClr val="accent1"/>
          </a:solidFill>
          <a:ln w="12700" cap="flat" cmpd="sng">
            <a:solidFill>
              <a:schemeClr val="dk1"/>
            </a:solidFill>
            <a:prstDash val="solid"/>
            <a:miter lim="800000"/>
            <a:headEnd type="none" w="sm" len="sm"/>
            <a:tailEnd type="none" w="sm" len="sm"/>
          </a:ln>
        </p:spPr>
        <p:txBody>
          <a:bodyPr spcFirstLastPara="1" wrap="square" lIns="121900" tIns="60933" rIns="121900" bIns="60933" anchor="ctr" anchorCtr="0">
            <a:noAutofit/>
          </a:bodyPr>
          <a:lstStyle/>
          <a:p>
            <a:endParaRPr>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89"/>
        <p:cNvGrpSpPr/>
        <p:nvPr/>
      </p:nvGrpSpPr>
      <p:grpSpPr>
        <a:xfrm>
          <a:off x="0" y="0"/>
          <a:ext cx="0" cy="0"/>
          <a:chOff x="0" y="0"/>
          <a:chExt cx="0" cy="0"/>
        </a:xfrm>
      </p:grpSpPr>
      <p:sp>
        <p:nvSpPr>
          <p:cNvPr id="890" name="Google Shape;890;p23"/>
          <p:cNvSpPr txBox="1">
            <a:spLocks noGrp="1"/>
          </p:cNvSpPr>
          <p:nvPr>
            <p:ph type="title"/>
          </p:nvPr>
        </p:nvSpPr>
        <p:spPr>
          <a:xfrm>
            <a:off x="485305" y="574473"/>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t>S</a:t>
            </a:r>
            <a:r>
              <a:rPr lang="en-US" dirty="0">
                <a:latin typeface="+mj-lt"/>
              </a:rPr>
              <a:t>tatistics</a:t>
            </a:r>
            <a:endParaRPr dirty="0">
              <a:latin typeface="+mj-lt"/>
            </a:endParaRPr>
          </a:p>
        </p:txBody>
      </p:sp>
      <p:sp>
        <p:nvSpPr>
          <p:cNvPr id="891" name="Google Shape;891;p23"/>
          <p:cNvSpPr txBox="1"/>
          <p:nvPr/>
        </p:nvSpPr>
        <p:spPr>
          <a:xfrm>
            <a:off x="588881" y="2117231"/>
            <a:ext cx="5265657" cy="2933251"/>
          </a:xfrm>
          <a:prstGeom prst="rect">
            <a:avLst/>
          </a:prstGeom>
          <a:noFill/>
          <a:ln>
            <a:noFill/>
          </a:ln>
        </p:spPr>
        <p:txBody>
          <a:bodyPr spcFirstLastPara="1" wrap="square" lIns="121900" tIns="60933" rIns="121900" bIns="60933" anchor="t" anchorCtr="0">
            <a:noAutofit/>
          </a:bodyPr>
          <a:lstStyle/>
          <a:p>
            <a:pPr marL="342900" indent="-342900">
              <a:buClr>
                <a:srgbClr val="008000"/>
              </a:buClr>
              <a:buSzPts val="2000"/>
              <a:buFont typeface="Wingdings" pitchFamily="2" charset="2"/>
              <a:buChar char="v"/>
            </a:pPr>
            <a:r>
              <a:rPr lang="en-US" sz="2000" dirty="0">
                <a:latin typeface="+mn-lt"/>
                <a:ea typeface="Calibri"/>
                <a:cs typeface="Calibri"/>
                <a:sym typeface="Calibri"/>
              </a:rPr>
              <a:t>There is no "correct" value measuring device. Any device used for measurement may have some measurement uncertainty.</a:t>
            </a:r>
          </a:p>
          <a:p>
            <a:pPr marL="342900" indent="-342900">
              <a:buClr>
                <a:srgbClr val="008000"/>
              </a:buClr>
              <a:buSzPts val="2000"/>
              <a:buFont typeface="Wingdings" pitchFamily="2" charset="2"/>
              <a:buChar char="v"/>
            </a:pPr>
            <a:r>
              <a:rPr lang="en-US" sz="2000" dirty="0">
                <a:latin typeface="+mn-lt"/>
                <a:ea typeface="Calibri"/>
                <a:cs typeface="Calibri"/>
                <a:sym typeface="Calibri"/>
              </a:rPr>
              <a:t>Resolution, accuracy and precision (plus measurement error) are the most common influencing factors.</a:t>
            </a:r>
            <a:endParaRPr sz="2000" dirty="0">
              <a:latin typeface="+mn-lt"/>
              <a:ea typeface="Calibri"/>
              <a:cs typeface="Calibri"/>
              <a:sym typeface="Calibri"/>
            </a:endParaRPr>
          </a:p>
        </p:txBody>
      </p:sp>
      <p:sp>
        <p:nvSpPr>
          <p:cNvPr id="895" name="Google Shape;895;p23"/>
          <p:cNvSpPr txBox="1"/>
          <p:nvPr/>
        </p:nvSpPr>
        <p:spPr>
          <a:xfrm>
            <a:off x="485305" y="1547384"/>
            <a:ext cx="6179885" cy="569845"/>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Uncertainty in measurement</a:t>
            </a:r>
            <a:endParaRPr sz="2400" b="1" dirty="0">
              <a:solidFill>
                <a:srgbClr val="0070C0"/>
              </a:solidFill>
              <a:latin typeface="+mn-lt"/>
              <a:ea typeface="Fira Sans Extra Condensed"/>
              <a:cs typeface="Fira Sans Extra Condensed"/>
              <a:sym typeface="Fira Sans Extra Condensed"/>
            </a:endParaRPr>
          </a:p>
        </p:txBody>
      </p:sp>
      <p:pic>
        <p:nvPicPr>
          <p:cNvPr id="896" name="Google Shape;896;p23"/>
          <p:cNvPicPr preferRelativeResize="0"/>
          <p:nvPr/>
        </p:nvPicPr>
        <p:blipFill rotWithShape="1">
          <a:blip r:embed="rId3">
            <a:alphaModFix/>
          </a:blip>
          <a:srcRect/>
          <a:stretch/>
        </p:blipFill>
        <p:spPr>
          <a:xfrm>
            <a:off x="5710971" y="1682568"/>
            <a:ext cx="6372400" cy="335380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24"/>
          <p:cNvSpPr txBox="1">
            <a:spLocks noGrp="1"/>
          </p:cNvSpPr>
          <p:nvPr>
            <p:ph type="title"/>
          </p:nvPr>
        </p:nvSpPr>
        <p:spPr>
          <a:xfrm>
            <a:off x="534252" y="640693"/>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t>S</a:t>
            </a:r>
            <a:r>
              <a:rPr lang="en-US" dirty="0">
                <a:latin typeface="+mj-lt"/>
              </a:rPr>
              <a:t>tatistics</a:t>
            </a:r>
            <a:endParaRPr dirty="0">
              <a:latin typeface="+mj-lt"/>
            </a:endParaRPr>
          </a:p>
        </p:txBody>
      </p:sp>
      <p:sp>
        <p:nvSpPr>
          <p:cNvPr id="903" name="Google Shape;903;p24"/>
          <p:cNvSpPr txBox="1"/>
          <p:nvPr/>
        </p:nvSpPr>
        <p:spPr>
          <a:xfrm>
            <a:off x="534252" y="1871597"/>
            <a:ext cx="6022707" cy="3201940"/>
          </a:xfrm>
          <a:prstGeom prst="rect">
            <a:avLst/>
          </a:prstGeom>
          <a:noFill/>
          <a:ln>
            <a:noFill/>
          </a:ln>
        </p:spPr>
        <p:txBody>
          <a:bodyPr spcFirstLastPara="1" wrap="square" lIns="121900" tIns="60933" rIns="121900" bIns="60933" anchor="t" anchorCtr="0">
            <a:noAutofit/>
          </a:bodyPr>
          <a:lstStyle/>
          <a:p>
            <a:pPr>
              <a:buClr>
                <a:srgbClr val="008000"/>
              </a:buClr>
              <a:buSzPts val="1700"/>
            </a:pPr>
            <a:r>
              <a:rPr lang="en-US" sz="2000" dirty="0">
                <a:latin typeface="+mn-lt"/>
                <a:ea typeface="Calibri"/>
                <a:cs typeface="Calibri"/>
                <a:sym typeface="Calibri"/>
              </a:rPr>
              <a:t>In general, measurement uncertainty consists of many components. </a:t>
            </a:r>
          </a:p>
          <a:p>
            <a:pPr>
              <a:buClr>
                <a:srgbClr val="008000"/>
              </a:buClr>
              <a:buSzPts val="1700"/>
            </a:pPr>
            <a:r>
              <a:rPr lang="en-US" sz="2000" dirty="0">
                <a:latin typeface="+mn-lt"/>
                <a:ea typeface="Calibri"/>
                <a:cs typeface="Calibri"/>
                <a:sym typeface="Calibri"/>
              </a:rPr>
              <a:t>We always consider:</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of model</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when taking sample</a:t>
            </a:r>
          </a:p>
          <a:p>
            <a:pPr marL="342900" lvl="0" indent="-342900">
              <a:buClr>
                <a:srgbClr val="008000"/>
              </a:buClr>
              <a:buSzPts val="1700"/>
              <a:buFont typeface="Wingdings" pitchFamily="2" charset="2"/>
              <a:buChar char="v"/>
            </a:pPr>
            <a:r>
              <a:rPr lang="en-US" sz="2000" dirty="0">
                <a:latin typeface="+mn-lt"/>
                <a:ea typeface="Calibri"/>
                <a:cs typeface="Calibri"/>
                <a:sym typeface="Calibri"/>
              </a:rPr>
              <a:t>Uncertainty when measure</a:t>
            </a:r>
          </a:p>
          <a:p>
            <a:pPr>
              <a:buClr>
                <a:srgbClr val="008000"/>
              </a:buClr>
              <a:buSzPts val="1700"/>
            </a:pPr>
            <a:r>
              <a:rPr lang="en-US" sz="2000" dirty="0">
                <a:latin typeface="+mn-lt"/>
                <a:ea typeface="Calibri"/>
                <a:cs typeface="Calibri"/>
                <a:sym typeface="Calibri"/>
              </a:rPr>
              <a:t>Because these contribute greatly to the uncertainty in determining the overall savings level.</a:t>
            </a:r>
            <a:endParaRPr sz="2400" dirty="0">
              <a:latin typeface="+mn-lt"/>
            </a:endParaRPr>
          </a:p>
        </p:txBody>
      </p:sp>
      <p:sp>
        <p:nvSpPr>
          <p:cNvPr id="907" name="Google Shape;907;p24"/>
          <p:cNvSpPr txBox="1"/>
          <p:nvPr/>
        </p:nvSpPr>
        <p:spPr>
          <a:xfrm>
            <a:off x="485304" y="1363901"/>
            <a:ext cx="9323996"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rgbClr val="0070C0"/>
                </a:solidFill>
                <a:latin typeface="+mn-lt"/>
                <a:ea typeface="Fira Sans Extra Condensed"/>
                <a:cs typeface="Fira Sans Extra Condensed"/>
                <a:sym typeface="Fira Sans Extra Condensed"/>
              </a:rPr>
              <a:t>Uncertainty in determining the level of savings</a:t>
            </a:r>
            <a:endParaRPr sz="2400" b="1" dirty="0">
              <a:solidFill>
                <a:srgbClr val="0070C0"/>
              </a:solidFill>
              <a:latin typeface="+mn-lt"/>
              <a:ea typeface="Fira Sans Extra Condensed"/>
              <a:cs typeface="Fira Sans Extra Condensed"/>
              <a:sym typeface="Fira Sans Extra Condensed"/>
            </a:endParaRPr>
          </a:p>
        </p:txBody>
      </p:sp>
      <p:sp>
        <p:nvSpPr>
          <p:cNvPr id="909" name="Google Shape;909;p24"/>
          <p:cNvSpPr/>
          <p:nvPr/>
        </p:nvSpPr>
        <p:spPr>
          <a:xfrm>
            <a:off x="5368220" y="1999286"/>
            <a:ext cx="7112000" cy="1354162"/>
          </a:xfrm>
          <a:prstGeom prst="rect">
            <a:avLst/>
          </a:prstGeom>
          <a:noFill/>
          <a:ln>
            <a:noFill/>
          </a:ln>
        </p:spPr>
        <p:txBody>
          <a:bodyPr spcFirstLastPara="1" wrap="square" lIns="121900" tIns="60933" rIns="121900" bIns="60933" anchor="t" anchorCtr="0">
            <a:spAutoFit/>
          </a:bodyPr>
          <a:lstStyle/>
          <a:p>
            <a:pPr marL="609585" lvl="1" algn="ctr">
              <a:buClr>
                <a:srgbClr val="008000"/>
              </a:buClr>
              <a:buSzPts val="1600"/>
            </a:pPr>
            <a:r>
              <a:rPr lang="en-US" sz="2000" b="1" dirty="0">
                <a:solidFill>
                  <a:srgbClr val="008000"/>
                </a:solidFill>
                <a:latin typeface="+mn-lt"/>
                <a:ea typeface="Calibri"/>
                <a:cs typeface="Calibri"/>
                <a:sym typeface="Calibri"/>
              </a:rPr>
              <a:t>Savings = (baseline energy - reporting period energy)</a:t>
            </a:r>
          </a:p>
          <a:p>
            <a:pPr marL="609585" lvl="1" algn="ctr">
              <a:buClr>
                <a:srgbClr val="008000"/>
              </a:buClr>
              <a:buSzPts val="1600"/>
            </a:pPr>
            <a:r>
              <a:rPr lang="en-US" sz="2000" b="1" dirty="0">
                <a:solidFill>
                  <a:srgbClr val="008000"/>
                </a:solidFill>
                <a:latin typeface="+mn-lt"/>
                <a:ea typeface="Calibri"/>
                <a:cs typeface="Calibri"/>
                <a:sym typeface="Calibri"/>
              </a:rPr>
              <a:t>	+/- common adjustments</a:t>
            </a:r>
          </a:p>
          <a:p>
            <a:pPr marL="609585" lvl="1" algn="ctr">
              <a:buClr>
                <a:srgbClr val="008000"/>
              </a:buClr>
              <a:buSzPts val="1600"/>
            </a:pPr>
            <a:r>
              <a:rPr lang="en-US" sz="2000" b="1" dirty="0">
                <a:solidFill>
                  <a:srgbClr val="008000"/>
                </a:solidFill>
                <a:latin typeface="+mn-lt"/>
                <a:ea typeface="Calibri"/>
                <a:cs typeface="Calibri"/>
                <a:sym typeface="Calibri"/>
              </a:rPr>
              <a:t>	+/- unusual adjustments</a:t>
            </a:r>
            <a:endParaRPr sz="2000" dirty="0">
              <a:solidFill>
                <a:srgbClr val="008000"/>
              </a:solidFill>
              <a:latin typeface="+mn-lt"/>
              <a:ea typeface="Calibri"/>
              <a:cs typeface="Calibri"/>
              <a:sym typeface="Calibri"/>
            </a:endParaRPr>
          </a:p>
        </p:txBody>
      </p:sp>
      <p:sp>
        <p:nvSpPr>
          <p:cNvPr id="914" name="Google Shape;914;p24"/>
          <p:cNvSpPr/>
          <p:nvPr/>
        </p:nvSpPr>
        <p:spPr>
          <a:xfrm>
            <a:off x="8644472" y="3548359"/>
            <a:ext cx="1524725" cy="621753"/>
          </a:xfrm>
          <a:prstGeom prst="upDownArrow">
            <a:avLst>
              <a:gd name="adj1" fmla="val 50000"/>
              <a:gd name="adj2" fmla="val 29495"/>
            </a:avLst>
          </a:pr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graphicFrame>
        <p:nvGraphicFramePr>
          <p:cNvPr id="910" name="Google Shape;910;p24"/>
          <p:cNvGraphicFramePr/>
          <p:nvPr>
            <p:extLst>
              <p:ext uri="{D42A27DB-BD31-4B8C-83A1-F6EECF244321}">
                <p14:modId xmlns:p14="http://schemas.microsoft.com/office/powerpoint/2010/main" val="1762919123"/>
              </p:ext>
            </p:extLst>
          </p:nvPr>
        </p:nvGraphicFramePr>
        <p:xfrm>
          <a:off x="5720192" y="4551062"/>
          <a:ext cx="1697395" cy="1204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11" name="Google Shape;911;p24"/>
          <p:cNvGraphicFramePr/>
          <p:nvPr>
            <p:extLst>
              <p:ext uri="{D42A27DB-BD31-4B8C-83A1-F6EECF244321}">
                <p14:modId xmlns:p14="http://schemas.microsoft.com/office/powerpoint/2010/main" val="2235463669"/>
              </p:ext>
            </p:extLst>
          </p:nvPr>
        </p:nvGraphicFramePr>
        <p:xfrm>
          <a:off x="8118166" y="4628149"/>
          <a:ext cx="1331035" cy="1022499"/>
        </p:xfrm>
        <a:graphic>
          <a:graphicData uri="http://schemas.openxmlformats.org/drawingml/2006/chart">
            <c:chart xmlns:c="http://schemas.openxmlformats.org/drawingml/2006/chart" xmlns:r="http://schemas.openxmlformats.org/officeDocument/2006/relationships" r:id="rId4"/>
          </a:graphicData>
        </a:graphic>
      </p:graphicFrame>
      <p:sp>
        <p:nvSpPr>
          <p:cNvPr id="912" name="Google Shape;912;p24"/>
          <p:cNvSpPr/>
          <p:nvPr/>
        </p:nvSpPr>
        <p:spPr>
          <a:xfrm>
            <a:off x="7545533" y="4850395"/>
            <a:ext cx="376111" cy="498507"/>
          </a:xfrm>
          <a:custGeom>
            <a:avLst/>
            <a:gdLst/>
            <a:ahLst/>
            <a:cxnLst/>
            <a:rect l="l" t="t" r="r" b="b"/>
            <a:pathLst>
              <a:path w="323850" h="430213" extrusionOk="0">
                <a:moveTo>
                  <a:pt x="42926" y="177022"/>
                </a:moveTo>
                <a:lnTo>
                  <a:pt x="123840" y="177022"/>
                </a:lnTo>
                <a:lnTo>
                  <a:pt x="123840" y="57025"/>
                </a:lnTo>
                <a:lnTo>
                  <a:pt x="200010" y="57025"/>
                </a:lnTo>
                <a:lnTo>
                  <a:pt x="200010" y="177022"/>
                </a:lnTo>
                <a:lnTo>
                  <a:pt x="280924" y="177022"/>
                </a:lnTo>
                <a:lnTo>
                  <a:pt x="280924" y="253191"/>
                </a:lnTo>
                <a:lnTo>
                  <a:pt x="200010" y="253191"/>
                </a:lnTo>
                <a:lnTo>
                  <a:pt x="200010" y="373188"/>
                </a:lnTo>
                <a:lnTo>
                  <a:pt x="123840" y="373188"/>
                </a:lnTo>
                <a:lnTo>
                  <a:pt x="123840" y="253191"/>
                </a:lnTo>
                <a:lnTo>
                  <a:pt x="42926" y="253191"/>
                </a:lnTo>
                <a:lnTo>
                  <a:pt x="42926" y="177022"/>
                </a:lnTo>
                <a:close/>
              </a:path>
            </a:pathLst>
          </a:cu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3" name="Google Shape;913;p24"/>
          <p:cNvSpPr/>
          <p:nvPr/>
        </p:nvSpPr>
        <p:spPr>
          <a:xfrm>
            <a:off x="9505293" y="4767845"/>
            <a:ext cx="374268" cy="498505"/>
          </a:xfrm>
          <a:custGeom>
            <a:avLst/>
            <a:gdLst/>
            <a:ahLst/>
            <a:cxnLst/>
            <a:rect l="l" t="t" r="r" b="b"/>
            <a:pathLst>
              <a:path w="322262" h="430212" extrusionOk="0">
                <a:moveTo>
                  <a:pt x="42716" y="177208"/>
                </a:moveTo>
                <a:lnTo>
                  <a:pt x="123233" y="177208"/>
                </a:lnTo>
                <a:lnTo>
                  <a:pt x="123233" y="57025"/>
                </a:lnTo>
                <a:lnTo>
                  <a:pt x="199029" y="57025"/>
                </a:lnTo>
                <a:lnTo>
                  <a:pt x="199029" y="177208"/>
                </a:lnTo>
                <a:lnTo>
                  <a:pt x="279546" y="177208"/>
                </a:lnTo>
                <a:lnTo>
                  <a:pt x="279546" y="253004"/>
                </a:lnTo>
                <a:lnTo>
                  <a:pt x="199029" y="253004"/>
                </a:lnTo>
                <a:lnTo>
                  <a:pt x="199029" y="373187"/>
                </a:lnTo>
                <a:lnTo>
                  <a:pt x="123233" y="373187"/>
                </a:lnTo>
                <a:lnTo>
                  <a:pt x="123233" y="253004"/>
                </a:lnTo>
                <a:lnTo>
                  <a:pt x="42716" y="253004"/>
                </a:lnTo>
                <a:lnTo>
                  <a:pt x="42716" y="177208"/>
                </a:lnTo>
                <a:close/>
              </a:path>
            </a:pathLst>
          </a:custGeom>
          <a:gradFill>
            <a:gsLst>
              <a:gs pos="0">
                <a:srgbClr val="9BC1FF"/>
              </a:gs>
              <a:gs pos="100000">
                <a:srgbClr val="3F80CD"/>
              </a:gs>
            </a:gsLst>
            <a:lin ang="5400000" scaled="0"/>
          </a:gradFill>
          <a:ln w="9525" cap="flat" cmpd="sng">
            <a:solidFill>
              <a:srgbClr val="4A7EBB"/>
            </a:solidFill>
            <a:prstDash val="solid"/>
            <a:miter lim="800000"/>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5" name="Google Shape;915;p24"/>
          <p:cNvSpPr/>
          <p:nvPr/>
        </p:nvSpPr>
        <p:spPr>
          <a:xfrm>
            <a:off x="5572410" y="4235535"/>
            <a:ext cx="1879335" cy="1830311"/>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6" name="Google Shape;916;p24"/>
          <p:cNvSpPr/>
          <p:nvPr/>
        </p:nvSpPr>
        <p:spPr>
          <a:xfrm>
            <a:off x="8118738" y="4473164"/>
            <a:ext cx="1331140" cy="1282137"/>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sp>
        <p:nvSpPr>
          <p:cNvPr id="917" name="Google Shape;917;p24"/>
          <p:cNvSpPr/>
          <p:nvPr/>
        </p:nvSpPr>
        <p:spPr>
          <a:xfrm>
            <a:off x="10169197" y="4345757"/>
            <a:ext cx="1956148" cy="1686828"/>
          </a:xfrm>
          <a:prstGeom prst="ellipse">
            <a:avLst/>
          </a:prstGeom>
          <a:noFill/>
          <a:ln w="9525" cap="flat" cmpd="sng">
            <a:solidFill>
              <a:srgbClr val="953735"/>
            </a:solidFill>
            <a:prstDash val="solid"/>
            <a:round/>
            <a:headEnd type="none" w="sm" len="sm"/>
            <a:tailEnd type="none" w="sm" len="sm"/>
          </a:ln>
          <a:effectLst>
            <a:outerShdw blurRad="40000" dist="23000" dir="5400000" rotWithShape="0">
              <a:srgbClr val="808080">
                <a:alpha val="34901"/>
              </a:srgbClr>
            </a:outerShdw>
          </a:effectLst>
        </p:spPr>
        <p:txBody>
          <a:bodyPr spcFirstLastPara="1" wrap="square" lIns="121900" tIns="60933" rIns="121900" bIns="60933" anchor="t" anchorCtr="0">
            <a:noAutofit/>
          </a:bodyPr>
          <a:lstStyle/>
          <a:p>
            <a:endParaRPr>
              <a:latin typeface="Calibri"/>
              <a:ea typeface="Calibri"/>
              <a:cs typeface="Calibri"/>
              <a:sym typeface="Calibri"/>
            </a:endParaRPr>
          </a:p>
        </p:txBody>
      </p:sp>
      <p:pic>
        <p:nvPicPr>
          <p:cNvPr id="918" name="Google Shape;918;p24"/>
          <p:cNvPicPr preferRelativeResize="0"/>
          <p:nvPr/>
        </p:nvPicPr>
        <p:blipFill rotWithShape="1">
          <a:blip r:embed="rId5">
            <a:alphaModFix/>
          </a:blip>
          <a:srcRect/>
          <a:stretch/>
        </p:blipFill>
        <p:spPr>
          <a:xfrm>
            <a:off x="9888838" y="4683224"/>
            <a:ext cx="1897840" cy="89216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1062" name="Google Shape;1062;p25"/>
          <p:cNvSpPr txBox="1"/>
          <p:nvPr/>
        </p:nvSpPr>
        <p:spPr>
          <a:xfrm>
            <a:off x="747577" y="1670382"/>
            <a:ext cx="6517062" cy="3703129"/>
          </a:xfrm>
          <a:prstGeom prst="rect">
            <a:avLst/>
          </a:prstGeom>
          <a:noFill/>
          <a:ln>
            <a:noFill/>
          </a:ln>
        </p:spPr>
        <p:txBody>
          <a:bodyPr spcFirstLastPara="1" wrap="square" lIns="0" tIns="121900" rIns="121900" bIns="121900" anchor="ctr" anchorCtr="0">
            <a:noAutofit/>
          </a:bodyPr>
          <a:lstStyle/>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Why and when to perform M&amp;V planning? </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Basic principles</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Set measurement range</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Base data</a:t>
            </a:r>
          </a:p>
          <a:p>
            <a:pPr marL="342900" indent="-342900">
              <a:lnSpc>
                <a:spcPct val="150000"/>
              </a:lnSpc>
              <a:spcBef>
                <a:spcPts val="480"/>
              </a:spcBef>
              <a:buFont typeface="Wingdings" pitchFamily="2" charset="2"/>
              <a:buChar char="v"/>
            </a:pPr>
            <a:r>
              <a:rPr lang="en-US" sz="2400" dirty="0">
                <a:latin typeface="+mn-lt"/>
                <a:ea typeface="Calibri"/>
                <a:cs typeface="Calibri"/>
                <a:sym typeface="Calibri"/>
              </a:rPr>
              <a:t>Measuring equipment</a:t>
            </a:r>
            <a:endParaRPr sz="2400" dirty="0">
              <a:latin typeface="+mn-lt"/>
              <a:ea typeface="Calibri"/>
              <a:cs typeface="Calibri"/>
              <a:sym typeface="Calibri"/>
            </a:endParaRPr>
          </a:p>
        </p:txBody>
      </p:sp>
      <p:sp>
        <p:nvSpPr>
          <p:cNvPr id="2" name="Google Shape;1063;p25">
            <a:extLst>
              <a:ext uri="{FF2B5EF4-FFF2-40B4-BE49-F238E27FC236}">
                <a16:creationId xmlns:a16="http://schemas.microsoft.com/office/drawing/2014/main" id="{83B4192E-B5D9-D9A8-2234-12216C2A8B1E}"/>
              </a:ext>
            </a:extLst>
          </p:cNvPr>
          <p:cNvSpPr txBox="1"/>
          <p:nvPr/>
        </p:nvSpPr>
        <p:spPr>
          <a:xfrm>
            <a:off x="2767392" y="482666"/>
            <a:ext cx="6657216" cy="642104"/>
          </a:xfrm>
          <a:prstGeom prst="rect">
            <a:avLst/>
          </a:prstGeom>
          <a:noFill/>
          <a:ln>
            <a:noFill/>
          </a:ln>
        </p:spPr>
        <p:txBody>
          <a:bodyPr spcFirstLastPara="1" wrap="square" lIns="0" tIns="121900" rIns="121900" bIns="121900" anchor="ctr" anchorCtr="0">
            <a:noAutofit/>
          </a:bodyPr>
          <a:lstStyle/>
          <a:p>
            <a:pPr marL="313259" indent="-313259" algn="ctr">
              <a:buSzPts val="3200"/>
            </a:pPr>
            <a:r>
              <a:rPr lang="en-US" sz="3200" b="1" dirty="0">
                <a:solidFill>
                  <a:schemeClr val="accent1">
                    <a:lumMod val="50000"/>
                  </a:schemeClr>
                </a:solidFill>
                <a:latin typeface="+mn-lt"/>
                <a:ea typeface="Fira Sans Extra Condensed"/>
                <a:cs typeface="Fira Sans Extra Condensed"/>
                <a:sym typeface="Fira Sans Extra Condensed"/>
              </a:rPr>
              <a:t>M&amp;V planning</a:t>
            </a:r>
            <a:endParaRPr sz="1800" dirty="0">
              <a:solidFill>
                <a:schemeClr val="accent1">
                  <a:lumMod val="50000"/>
                </a:schemeClr>
              </a:solidFill>
              <a:latin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26"/>
          <p:cNvSpPr txBox="1">
            <a:spLocks noGrp="1"/>
          </p:cNvSpPr>
          <p:nvPr>
            <p:ph type="title"/>
          </p:nvPr>
        </p:nvSpPr>
        <p:spPr>
          <a:xfrm>
            <a:off x="609600" y="639490"/>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Why should we make M&amp;V plan?</a:t>
            </a:r>
            <a:endParaRPr dirty="0">
              <a:latin typeface="+mj-lt"/>
            </a:endParaRPr>
          </a:p>
        </p:txBody>
      </p:sp>
      <p:sp>
        <p:nvSpPr>
          <p:cNvPr id="1072" name="Google Shape;1072;p26"/>
          <p:cNvSpPr txBox="1"/>
          <p:nvPr/>
        </p:nvSpPr>
        <p:spPr>
          <a:xfrm>
            <a:off x="393539" y="1308713"/>
            <a:ext cx="11482086" cy="4909797"/>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800"/>
            </a:pPr>
            <a:r>
              <a:rPr lang="en-US" sz="2000">
                <a:latin typeface="+mn-lt"/>
                <a:ea typeface="Calibri"/>
                <a:cs typeface="Calibri"/>
                <a:sym typeface="Calibri"/>
              </a:rPr>
              <a:t>The </a:t>
            </a:r>
            <a:r>
              <a:rPr lang="en-US" sz="2000" dirty="0">
                <a:latin typeface="+mn-lt"/>
                <a:ea typeface="Calibri"/>
                <a:cs typeface="Calibri"/>
                <a:sym typeface="Calibri"/>
              </a:rPr>
              <a:t>preparation of an M&amp;V Plan is a recommended part of savings determination. It also allows to:</a:t>
            </a:r>
          </a:p>
          <a:p>
            <a:pPr marL="342900" indent="-342900">
              <a:lnSpc>
                <a:spcPct val="150000"/>
              </a:lnSpc>
              <a:buClr>
                <a:srgbClr val="008000"/>
              </a:buClr>
              <a:buSzPts val="2800"/>
              <a:buFont typeface="Wingdings" pitchFamily="2" charset="2"/>
              <a:buChar char="v"/>
            </a:pPr>
            <a:r>
              <a:rPr lang="en-US" sz="2000" dirty="0">
                <a:latin typeface="+mn-lt"/>
                <a:ea typeface="Calibri"/>
                <a:cs typeface="Calibri"/>
                <a:sym typeface="Calibri"/>
              </a:rPr>
              <a:t>Direct actions.</a:t>
            </a:r>
          </a:p>
          <a:p>
            <a:pPr marL="342900" indent="-342900">
              <a:lnSpc>
                <a:spcPct val="150000"/>
              </a:lnSpc>
              <a:buClr>
                <a:srgbClr val="008000"/>
              </a:buClr>
              <a:buSzPts val="2800"/>
              <a:buFont typeface="Wingdings" pitchFamily="2" charset="2"/>
              <a:buChar char="v"/>
            </a:pPr>
            <a:r>
              <a:rPr lang="en-US" sz="2000" dirty="0">
                <a:latin typeface="+mn-lt"/>
                <a:ea typeface="Calibri"/>
                <a:cs typeface="Calibri"/>
                <a:sym typeface="Calibri"/>
              </a:rPr>
              <a:t>Ensure proper information is archived for later use.</a:t>
            </a:r>
          </a:p>
          <a:p>
            <a:pPr marL="342900" indent="-342900">
              <a:lnSpc>
                <a:spcPct val="150000"/>
              </a:lnSpc>
              <a:buClr>
                <a:srgbClr val="008000"/>
              </a:buClr>
              <a:buSzPts val="2800"/>
              <a:buFont typeface="Wingdings" pitchFamily="2" charset="2"/>
              <a:buChar char="v"/>
            </a:pPr>
            <a:r>
              <a:rPr lang="en-US" sz="2000" dirty="0">
                <a:latin typeface="+mn-lt"/>
                <a:ea typeface="Calibri"/>
                <a:cs typeface="Calibri"/>
                <a:sym typeface="Calibri"/>
              </a:rPr>
              <a:t>Resolve major issues in cold blood, before “money is on the table.”</a:t>
            </a:r>
          </a:p>
          <a:p>
            <a:pPr>
              <a:lnSpc>
                <a:spcPct val="150000"/>
              </a:lnSpc>
              <a:buClr>
                <a:srgbClr val="008000"/>
              </a:buClr>
              <a:buSzPts val="2200"/>
            </a:pPr>
            <a:r>
              <a:rPr lang="en-US" sz="2000" dirty="0">
                <a:latin typeface="+mn-lt"/>
                <a:ea typeface="Calibri"/>
                <a:cs typeface="Calibri"/>
                <a:sym typeface="Calibri"/>
              </a:rPr>
              <a:t>The M&amp;V Plan should be developed while energy conservation measures (ECMs) are being designed in order to:</a:t>
            </a:r>
          </a:p>
          <a:p>
            <a:pPr marL="457189" indent="-457189">
              <a:lnSpc>
                <a:spcPct val="150000"/>
              </a:lnSpc>
              <a:buClr>
                <a:srgbClr val="008000"/>
              </a:buClr>
              <a:buSzPts val="2200"/>
              <a:buFont typeface="Wingdings" pitchFamily="2" charset="2"/>
              <a:buChar char="v"/>
            </a:pPr>
            <a:r>
              <a:rPr lang="en-US" sz="2000" dirty="0">
                <a:latin typeface="+mn-lt"/>
                <a:ea typeface="Calibri"/>
                <a:cs typeface="Calibri"/>
                <a:sym typeface="Calibri"/>
              </a:rPr>
              <a:t>include the cost of M&amp;V when deciding project economics, and</a:t>
            </a:r>
          </a:p>
          <a:p>
            <a:pPr marL="457189" indent="-457189">
              <a:lnSpc>
                <a:spcPct val="150000"/>
              </a:lnSpc>
              <a:buClr>
                <a:srgbClr val="008000"/>
              </a:buClr>
              <a:buSzPts val="2200"/>
              <a:buFont typeface="Wingdings" pitchFamily="2" charset="2"/>
              <a:buChar char="v"/>
            </a:pPr>
            <a:r>
              <a:rPr lang="en-US" sz="2000" dirty="0">
                <a:latin typeface="+mn-lt"/>
                <a:ea typeface="Calibri"/>
                <a:cs typeface="Calibri"/>
                <a:sym typeface="Calibri"/>
              </a:rPr>
              <a:t>record baseline data and methodology for savings calculations while baseline conditions are still measurable, while memories are fresh and before any savings happen.</a:t>
            </a:r>
          </a:p>
          <a:p>
            <a:pPr>
              <a:lnSpc>
                <a:spcPct val="150000"/>
              </a:lnSpc>
              <a:buClr>
                <a:srgbClr val="008000"/>
              </a:buClr>
              <a:buSzPts val="2200"/>
            </a:pPr>
            <a:r>
              <a:rPr lang="en-US" sz="2000" dirty="0">
                <a:latin typeface="+mn-lt"/>
                <a:ea typeface="Calibri"/>
                <a:cs typeface="Calibri"/>
                <a:sym typeface="Calibri"/>
              </a:rPr>
              <a:t>You complete the design of any new metering equipment while the ECM design is being completed.</a:t>
            </a:r>
          </a:p>
          <a:p>
            <a:pPr marL="342900" indent="-342900">
              <a:lnSpc>
                <a:spcPct val="150000"/>
              </a:lnSpc>
              <a:buClr>
                <a:srgbClr val="008000"/>
              </a:buClr>
              <a:buSzPts val="2800"/>
              <a:buFont typeface="Wingdings" pitchFamily="2" charset="2"/>
              <a:buChar char="v"/>
            </a:pPr>
            <a:endParaRPr sz="2000" dirty="0">
              <a:latin typeface="+mn-lt"/>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28"/>
          <p:cNvSpPr txBox="1">
            <a:spLocks noGrp="1"/>
          </p:cNvSpPr>
          <p:nvPr>
            <p:ph type="title"/>
          </p:nvPr>
        </p:nvSpPr>
        <p:spPr>
          <a:xfrm>
            <a:off x="510356" y="564334"/>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M&amp;V principles</a:t>
            </a:r>
            <a:endParaRPr dirty="0">
              <a:latin typeface="+mj-lt"/>
            </a:endParaRPr>
          </a:p>
        </p:txBody>
      </p:sp>
      <p:sp>
        <p:nvSpPr>
          <p:cNvPr id="1091" name="Google Shape;1091;p28"/>
          <p:cNvSpPr txBox="1"/>
          <p:nvPr/>
        </p:nvSpPr>
        <p:spPr>
          <a:xfrm>
            <a:off x="611811" y="1239054"/>
            <a:ext cx="10871345" cy="5164679"/>
          </a:xfrm>
          <a:prstGeom prst="rect">
            <a:avLst/>
          </a:prstGeom>
          <a:noFill/>
          <a:ln>
            <a:noFill/>
          </a:ln>
        </p:spPr>
        <p:txBody>
          <a:bodyPr spcFirstLastPara="1" wrap="square" lIns="121900" tIns="60933" rIns="121900" bIns="60933" anchor="t" anchorCtr="0">
            <a:noAutofit/>
          </a:bodyPr>
          <a:lstStyle/>
          <a:p>
            <a:pPr marL="457189" indent="-457189">
              <a:lnSpc>
                <a:spcPct val="150000"/>
              </a:lnSpc>
              <a:buClr>
                <a:srgbClr val="008000"/>
              </a:buClr>
              <a:buSzPts val="2000"/>
            </a:pPr>
            <a:r>
              <a:rPr lang="en-US" sz="2400" dirty="0">
                <a:latin typeface="+mn-lt"/>
                <a:ea typeface="Calibri"/>
                <a:cs typeface="Calibri"/>
                <a:sym typeface="Calibri"/>
              </a:rPr>
              <a:t>In alphabetical order (English):</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Accurate – as limited by budget</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Complete – consider all effects, measure significant effects</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Conservative – errors on low sides</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Consistent – amongst reports and energy types</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Relevant – focus on measuring selected key performance parameters</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Transparency – full disclosure as defined in IPMVP Vol. I 2012, Chapters 5 and 6</a:t>
            </a:r>
            <a:endParaRPr lang="en-US" sz="2400" dirty="0">
              <a:latin typeface="+mn-lt"/>
            </a:endParaRPr>
          </a:p>
        </p:txBody>
      </p:sp>
      <p:sp>
        <p:nvSpPr>
          <p:cNvPr id="3" name="TextBox 2">
            <a:extLst>
              <a:ext uri="{FF2B5EF4-FFF2-40B4-BE49-F238E27FC236}">
                <a16:creationId xmlns:a16="http://schemas.microsoft.com/office/drawing/2014/main" id="{5B61A2D7-7A05-6325-058D-78EFC30B52EB}"/>
              </a:ext>
            </a:extLst>
          </p:cNvPr>
          <p:cNvSpPr txBox="1"/>
          <p:nvPr/>
        </p:nvSpPr>
        <p:spPr>
          <a:xfrm>
            <a:off x="4787537" y="6093611"/>
            <a:ext cx="6100354" cy="400110"/>
          </a:xfrm>
          <a:prstGeom prst="rect">
            <a:avLst/>
          </a:prstGeom>
          <a:noFill/>
        </p:spPr>
        <p:txBody>
          <a:bodyPr wrap="square">
            <a:spAutoFit/>
          </a:bodyPr>
          <a:lstStyle/>
          <a:p>
            <a:pPr marL="457189" indent="-457189" algn="ctr" defTabSz="1219170" eaLnBrk="1" hangingPunct="1">
              <a:spcBef>
                <a:spcPts val="667"/>
              </a:spcBef>
              <a:buNone/>
              <a:defRPr/>
            </a:pPr>
            <a:r>
              <a:rPr lang="en-US" sz="2000" dirty="0">
                <a:solidFill>
                  <a:srgbClr val="009206"/>
                </a:solidFill>
                <a:latin typeface="+mn-lt"/>
              </a:rPr>
              <a:t>See IPMVP Core Concepts 2014, Chapters 7 and 8</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04"/>
        <p:cNvGrpSpPr/>
        <p:nvPr/>
      </p:nvGrpSpPr>
      <p:grpSpPr>
        <a:xfrm>
          <a:off x="0" y="0"/>
          <a:ext cx="0" cy="0"/>
          <a:chOff x="0" y="0"/>
          <a:chExt cx="0" cy="0"/>
        </a:xfrm>
      </p:grpSpPr>
      <p:sp>
        <p:nvSpPr>
          <p:cNvPr id="1105" name="Google Shape;1105;p30"/>
          <p:cNvSpPr txBox="1">
            <a:spLocks noGrp="1"/>
          </p:cNvSpPr>
          <p:nvPr>
            <p:ph type="title"/>
          </p:nvPr>
        </p:nvSpPr>
        <p:spPr>
          <a:xfrm>
            <a:off x="609600" y="61443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vi-VN" dirty="0">
                <a:latin typeface="+mn-lt"/>
              </a:rPr>
              <a:t>Measurement range</a:t>
            </a:r>
          </a:p>
        </p:txBody>
      </p:sp>
      <p:sp>
        <p:nvSpPr>
          <p:cNvPr id="1109" name="Google Shape;1109;p30"/>
          <p:cNvSpPr txBox="1"/>
          <p:nvPr/>
        </p:nvSpPr>
        <p:spPr>
          <a:xfrm>
            <a:off x="609600" y="1481728"/>
            <a:ext cx="10972800" cy="4155802"/>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400"/>
            </a:pPr>
            <a:r>
              <a:rPr lang="en-US" sz="2000" b="1" dirty="0">
                <a:latin typeface="+mn-lt"/>
                <a:ea typeface="Calibri"/>
                <a:cs typeface="Calibri"/>
                <a:sym typeface="Calibri"/>
              </a:rPr>
              <a:t>Are we assessing the current energy usage of:</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whole factory?</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 system or group of systems (lighting, HVAC, compressed air, steel mill heaters...)?</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 part or group of parts (boiler, chiller, motor, lighting set, pump and fan...)?</a:t>
            </a:r>
          </a:p>
          <a:p>
            <a:pPr>
              <a:lnSpc>
                <a:spcPct val="150000"/>
              </a:lnSpc>
              <a:buClr>
                <a:srgbClr val="008000"/>
              </a:buClr>
              <a:buSzPts val="2400"/>
            </a:pPr>
            <a:r>
              <a:rPr lang="en-US" sz="2000" b="1" dirty="0">
                <a:latin typeface="+mn-lt"/>
                <a:ea typeface="Calibri"/>
                <a:cs typeface="Calibri"/>
                <a:sym typeface="Calibri"/>
              </a:rPr>
              <a:t>To set the scope, you need to consider:</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parties' responsibilities for energy use and equipment renovation may vary;</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Ability to track plant changes and changes in plant usage – within selected ranges; </a:t>
            </a:r>
          </a:p>
          <a:p>
            <a:pPr marL="457189" indent="-457189">
              <a:lnSpc>
                <a:spcPct val="150000"/>
              </a:lnSpc>
              <a:buClr>
                <a:srgbClr val="008000"/>
              </a:buClr>
              <a:buSzPts val="2400"/>
              <a:buFont typeface="Wingdings" pitchFamily="2" charset="2"/>
              <a:buChar char="v"/>
            </a:pPr>
            <a:r>
              <a:rPr lang="en-US" sz="2000" dirty="0">
                <a:latin typeface="+mn-lt"/>
                <a:ea typeface="Calibri"/>
                <a:cs typeface="Calibri"/>
                <a:sym typeface="Calibri"/>
              </a:rPr>
              <a:t>The importance of influences beyond the chosen scope are called ‘Interactive Effects’.</a:t>
            </a:r>
            <a:endParaRPr sz="18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7B5F-FA87-F708-09F8-6188EAB2AAD2}"/>
              </a:ext>
            </a:extLst>
          </p:cNvPr>
          <p:cNvSpPr>
            <a:spLocks noGrp="1"/>
          </p:cNvSpPr>
          <p:nvPr>
            <p:ph type="title"/>
          </p:nvPr>
        </p:nvSpPr>
        <p:spPr/>
        <p:txBody>
          <a:bodyPr/>
          <a:lstStyle/>
          <a:p>
            <a:r>
              <a:rPr lang="en-US" dirty="0">
                <a:latin typeface="+mn-lt"/>
              </a:rPr>
              <a:t>C</a:t>
            </a:r>
            <a:r>
              <a:rPr lang="en-US" b="1" dirty="0">
                <a:effectLst/>
                <a:latin typeface="+mn-lt"/>
              </a:rPr>
              <a:t>oncept of M&amp;V</a:t>
            </a:r>
            <a:endParaRPr lang="en-US" dirty="0">
              <a:effectLst/>
              <a:latin typeface="+mn-lt"/>
            </a:endParaRPr>
          </a:p>
        </p:txBody>
      </p:sp>
      <p:sp>
        <p:nvSpPr>
          <p:cNvPr id="4" name="Content Placeholder 4">
            <a:extLst>
              <a:ext uri="{FF2B5EF4-FFF2-40B4-BE49-F238E27FC236}">
                <a16:creationId xmlns:a16="http://schemas.microsoft.com/office/drawing/2014/main" id="{50068F48-624C-1F56-7865-A68D8411DC91}"/>
              </a:ext>
            </a:extLst>
          </p:cNvPr>
          <p:cNvSpPr txBox="1">
            <a:spLocks/>
          </p:cNvSpPr>
          <p:nvPr/>
        </p:nvSpPr>
        <p:spPr bwMode="auto">
          <a:xfrm>
            <a:off x="609600" y="1325137"/>
            <a:ext cx="10778836" cy="3340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b="1" dirty="0">
                <a:solidFill>
                  <a:schemeClr val="accent1">
                    <a:lumMod val="50000"/>
                  </a:schemeClr>
                </a:solidFill>
                <a:effectLst/>
                <a:latin typeface="+mn-lt"/>
              </a:rPr>
              <a:t>What is the concept of M&amp;V?</a:t>
            </a:r>
            <a:endParaRPr lang="en-US" sz="2000" dirty="0">
              <a:solidFill>
                <a:schemeClr val="accent1">
                  <a:lumMod val="50000"/>
                </a:schemeClr>
              </a:solidFill>
              <a:effectLst/>
              <a:latin typeface="+mn-lt"/>
            </a:endParaRPr>
          </a:p>
          <a:p>
            <a:r>
              <a:rPr lang="en-US" sz="2000" dirty="0">
                <a:solidFill>
                  <a:srgbClr val="0E0E0E"/>
                </a:solidFill>
                <a:effectLst/>
                <a:latin typeface="+mn-lt"/>
              </a:rPr>
              <a:t>“Measurement &amp; Verification (M&amp;V) is the process of planning, measuring, collecting data, analyzing, measuring, verifying, and reporting energy performance or improvements in energy efficiency within a defined M&amp;V boundary.”</a:t>
            </a:r>
          </a:p>
          <a:p>
            <a:r>
              <a:rPr lang="en-US" sz="2000" dirty="0">
                <a:solidFill>
                  <a:srgbClr val="0E0E0E"/>
                </a:solidFill>
                <a:effectLst/>
                <a:latin typeface="+mn-lt"/>
              </a:rPr>
              <a:t>Source: TCVN ISO 2015:2016, equivalent to ISO 50015:2014</a:t>
            </a:r>
          </a:p>
          <a:p>
            <a:r>
              <a:rPr lang="en-US" sz="2000" dirty="0">
                <a:solidFill>
                  <a:srgbClr val="0E0E0E"/>
                </a:solidFill>
                <a:effectLst/>
                <a:latin typeface="+mn-lt"/>
              </a:rPr>
              <a:t>ISO 50015 is an international standard within the ISO 50000 series on energy management.</a:t>
            </a:r>
          </a:p>
          <a:p>
            <a:r>
              <a:rPr lang="en-US" sz="2000" dirty="0">
                <a:solidFill>
                  <a:srgbClr val="0E0E0E"/>
                </a:solidFill>
                <a:effectLst/>
                <a:latin typeface="+mn-lt"/>
              </a:rPr>
              <a:t>It provides guidelines for implementing M&amp;V in the context of energy management systems.</a:t>
            </a:r>
          </a:p>
          <a:p>
            <a:r>
              <a:rPr lang="en-US" sz="2000" dirty="0">
                <a:solidFill>
                  <a:srgbClr val="0E0E0E"/>
                </a:solidFill>
                <a:effectLst/>
                <a:latin typeface="+mn-lt"/>
              </a:rPr>
              <a:t>It focuses on the entire process from establishing a baseline, collecting data, and reporting results.</a:t>
            </a:r>
          </a:p>
          <a:p>
            <a:endParaRPr lang="en-US" sz="2000" dirty="0">
              <a:solidFill>
                <a:srgbClr val="0E0E0E"/>
              </a:solidFill>
              <a:effectLst/>
              <a:latin typeface="+mn-lt"/>
            </a:endParaRPr>
          </a:p>
        </p:txBody>
      </p:sp>
      <p:sp>
        <p:nvSpPr>
          <p:cNvPr id="9" name="TextBox 8">
            <a:extLst>
              <a:ext uri="{FF2B5EF4-FFF2-40B4-BE49-F238E27FC236}">
                <a16:creationId xmlns:a16="http://schemas.microsoft.com/office/drawing/2014/main" id="{659B4D66-1D0C-1C5C-3073-07BC7273480F}"/>
              </a:ext>
            </a:extLst>
          </p:cNvPr>
          <p:cNvSpPr txBox="1"/>
          <p:nvPr/>
        </p:nvSpPr>
        <p:spPr>
          <a:xfrm>
            <a:off x="706582" y="4895253"/>
            <a:ext cx="1077883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marR="0" lvl="0" algn="l" rtl="0">
              <a:lnSpc>
                <a:spcPct val="100000"/>
              </a:lnSpc>
              <a:spcBef>
                <a:spcPts val="0"/>
              </a:spcBef>
              <a:spcAft>
                <a:spcPts val="0"/>
              </a:spcAft>
            </a:defPPr>
            <a:lvl1pPr marL="342900" indent="-342900" defTabSz="1219170" eaLnBrk="0" fontAlgn="base" hangingPunct="0">
              <a:spcBef>
                <a:spcPct val="20000"/>
              </a:spcBef>
              <a:spcAft>
                <a:spcPct val="0"/>
              </a:spcAft>
              <a:buClr>
                <a:srgbClr val="008000"/>
              </a:buClr>
              <a:buFont typeface="Arial" panose="020B0604020202020204" pitchFamily="34" charset="0"/>
              <a:buChar char="•"/>
              <a:defRPr sz="2000">
                <a:latin typeface="+mn-lt"/>
                <a:ea typeface="ＭＳ Ｐゴシック" charset="-128"/>
                <a:cs typeface="Calibri" pitchFamily="34" charset="0"/>
              </a:defRPr>
            </a:lvl1pPr>
          </a:lstStyle>
          <a:p>
            <a:pPr marL="0" indent="0">
              <a:buNone/>
            </a:pPr>
            <a:r>
              <a:rPr lang="vi-VN" i="1" dirty="0">
                <a:solidFill>
                  <a:schemeClr val="accent1">
                    <a:lumMod val="50000"/>
                  </a:schemeClr>
                </a:solidFill>
              </a:rPr>
              <a:t>Two different sources provide procedures, processes, and methods for measuring and verifying energy performance with similar and different goals to serve different purposes for measuring and verifying the effectiveness of Energy Saving solutions.</a:t>
            </a:r>
          </a:p>
        </p:txBody>
      </p:sp>
    </p:spTree>
    <p:extLst>
      <p:ext uri="{BB962C8B-B14F-4D97-AF65-F5344CB8AC3E}">
        <p14:creationId xmlns:p14="http://schemas.microsoft.com/office/powerpoint/2010/main" val="42344112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31"/>
          <p:cNvSpPr txBox="1">
            <a:spLocks noGrp="1"/>
          </p:cNvSpPr>
          <p:nvPr>
            <p:ph type="title"/>
          </p:nvPr>
        </p:nvSpPr>
        <p:spPr>
          <a:xfrm>
            <a:off x="609600" y="547804"/>
            <a:ext cx="10972800" cy="495200"/>
          </a:xfrm>
          <a:prstGeom prst="rect">
            <a:avLst/>
          </a:prstGeom>
          <a:noFill/>
          <a:ln>
            <a:noFill/>
          </a:ln>
        </p:spPr>
        <p:txBody>
          <a:bodyPr spcFirstLastPara="1" wrap="square" lIns="121900" tIns="121900" rIns="121900" bIns="121900" anchor="ctr" anchorCtr="0">
            <a:noAutofit/>
          </a:bodyPr>
          <a:lstStyle/>
          <a:p>
            <a:pPr lvl="0">
              <a:buSzPct val="111111"/>
            </a:pPr>
            <a:r>
              <a:rPr lang="en-US" dirty="0">
                <a:latin typeface="+mj-lt"/>
              </a:rPr>
              <a:t>Baseline data</a:t>
            </a:r>
            <a:endParaRPr dirty="0">
              <a:latin typeface="+mj-lt"/>
            </a:endParaRPr>
          </a:p>
        </p:txBody>
      </p:sp>
      <p:sp>
        <p:nvSpPr>
          <p:cNvPr id="1118" name="Google Shape;1118;p31"/>
          <p:cNvSpPr txBox="1"/>
          <p:nvPr/>
        </p:nvSpPr>
        <p:spPr>
          <a:xfrm>
            <a:off x="609600" y="1385275"/>
            <a:ext cx="10676712" cy="4572819"/>
          </a:xfrm>
          <a:prstGeom prst="rect">
            <a:avLst/>
          </a:prstGeom>
          <a:noFill/>
          <a:ln>
            <a:noFill/>
          </a:ln>
        </p:spPr>
        <p:txBody>
          <a:bodyPr spcFirstLastPara="1" wrap="square" lIns="121900" tIns="121900" rIns="121900" bIns="121900" anchor="ctr" anchorCtr="0">
            <a:noAutofit/>
          </a:bodyPr>
          <a:lstStyle/>
          <a:p>
            <a:pPr lvl="0">
              <a:lnSpc>
                <a:spcPct val="150000"/>
              </a:lnSpc>
              <a:buSzPts val="2400"/>
            </a:pPr>
            <a:r>
              <a:rPr lang="en-US" sz="2400" b="1" dirty="0">
                <a:solidFill>
                  <a:srgbClr val="0070C0"/>
                </a:solidFill>
                <a:latin typeface="+mn-lt"/>
                <a:ea typeface="Fira Sans Extra Condensed"/>
                <a:cs typeface="Fira Sans Extra Condensed"/>
                <a:sym typeface="Fira Sans Extra Condensed"/>
              </a:rPr>
              <a:t>What is baseline data?</a:t>
            </a:r>
          </a:p>
          <a:p>
            <a:pPr marL="457189" indent="-457189">
              <a:lnSpc>
                <a:spcPct val="150000"/>
              </a:lnSpc>
              <a:buClr>
                <a:srgbClr val="008000"/>
              </a:buClr>
              <a:buSzPts val="2400"/>
            </a:pPr>
            <a:r>
              <a:rPr lang="en-US" sz="2400" dirty="0">
                <a:solidFill>
                  <a:schemeClr val="dk1"/>
                </a:solidFill>
                <a:latin typeface="+mn-lt"/>
                <a:ea typeface="Calibri"/>
                <a:cs typeface="Calibri"/>
                <a:sym typeface="Calibri"/>
              </a:rPr>
              <a:t>Baseline data that must be included in the base phase:</a:t>
            </a:r>
          </a:p>
          <a:p>
            <a:pPr marL="457189" indent="-457189">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energy use (and demand) data;</a:t>
            </a:r>
          </a:p>
          <a:p>
            <a:pPr marL="457189" indent="-457189">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independent variable data (for daily adjustments);</a:t>
            </a:r>
          </a:p>
          <a:p>
            <a:pPr marL="457189" indent="-457189">
              <a:lnSpc>
                <a:spcPct val="150000"/>
              </a:lnSpc>
              <a:buClr>
                <a:srgbClr val="008000"/>
              </a:buClr>
              <a:buSzPts val="2400"/>
              <a:buFont typeface="Wingdings" pitchFamily="2" charset="2"/>
              <a:buChar char="v"/>
            </a:pPr>
            <a:r>
              <a:rPr lang="en-US" sz="2400" dirty="0">
                <a:solidFill>
                  <a:schemeClr val="dk1"/>
                </a:solidFill>
                <a:latin typeface="+mn-lt"/>
                <a:ea typeface="Calibri"/>
                <a:cs typeface="Calibri"/>
                <a:sym typeface="Calibri"/>
              </a:rPr>
              <a:t>All other factors that have a significant effect on energy upon changes in base conditions (need occasional adjustment). These factors are called static coefficients, to distinguish them from variables that change from day to day.</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23"/>
        <p:cNvGrpSpPr/>
        <p:nvPr/>
      </p:nvGrpSpPr>
      <p:grpSpPr>
        <a:xfrm>
          <a:off x="0" y="0"/>
          <a:ext cx="0" cy="0"/>
          <a:chOff x="0" y="0"/>
          <a:chExt cx="0" cy="0"/>
        </a:xfrm>
      </p:grpSpPr>
      <p:sp>
        <p:nvSpPr>
          <p:cNvPr id="1124" name="Google Shape;1124;p32"/>
          <p:cNvSpPr txBox="1">
            <a:spLocks noGrp="1"/>
          </p:cNvSpPr>
          <p:nvPr>
            <p:ph type="title"/>
          </p:nvPr>
        </p:nvSpPr>
        <p:spPr>
          <a:xfrm>
            <a:off x="609600" y="65445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Baseline data</a:t>
            </a:r>
            <a:endParaRPr dirty="0">
              <a:latin typeface="+mj-lt"/>
            </a:endParaRPr>
          </a:p>
        </p:txBody>
      </p:sp>
      <p:sp>
        <p:nvSpPr>
          <p:cNvPr id="1129" name="Google Shape;1129;p32"/>
          <p:cNvSpPr txBox="1"/>
          <p:nvPr/>
        </p:nvSpPr>
        <p:spPr>
          <a:xfrm>
            <a:off x="609600" y="1460807"/>
            <a:ext cx="10363200" cy="4972980"/>
          </a:xfrm>
          <a:prstGeom prst="rect">
            <a:avLst/>
          </a:prstGeom>
          <a:noFill/>
          <a:ln>
            <a:noFill/>
          </a:ln>
        </p:spPr>
        <p:txBody>
          <a:bodyPr spcFirstLastPara="1" wrap="square" lIns="121900" tIns="60933" rIns="121900" bIns="60933" anchor="t" anchorCtr="0">
            <a:noAutofit/>
          </a:bodyPr>
          <a:lstStyle/>
          <a:p>
            <a:pPr marL="457189" indent="-457189">
              <a:lnSpc>
                <a:spcPct val="150000"/>
              </a:lnSpc>
              <a:buClr>
                <a:srgbClr val="008000"/>
              </a:buClr>
              <a:buSzPts val="2800"/>
            </a:pPr>
            <a:r>
              <a:rPr lang="en-US" sz="2400" b="1" dirty="0">
                <a:solidFill>
                  <a:srgbClr val="0070C0"/>
                </a:solidFill>
                <a:latin typeface="+mn-lt"/>
                <a:ea typeface="Fira Sans Extra Condensed"/>
                <a:cs typeface="Fira Sans Extra Condensed"/>
                <a:sym typeface="Fira Sans Extra Condensed"/>
              </a:rPr>
              <a:t>Independent variables</a:t>
            </a:r>
            <a:endParaRPr lang="en-US" sz="2400" u="sng" dirty="0">
              <a:solidFill>
                <a:srgbClr val="0070C0"/>
              </a:solidFill>
              <a:latin typeface="+mn-lt"/>
              <a:ea typeface="Calibri"/>
              <a:cs typeface="Calibri"/>
              <a:sym typeface="Calibri"/>
            </a:endParaRPr>
          </a:p>
          <a:p>
            <a:pPr marL="457189" indent="-457189">
              <a:lnSpc>
                <a:spcPct val="150000"/>
              </a:lnSpc>
              <a:buClr>
                <a:srgbClr val="008000"/>
              </a:buClr>
              <a:buSzPts val="2800"/>
            </a:pPr>
            <a:r>
              <a:rPr lang="en-US" sz="2400" u="sng" dirty="0">
                <a:latin typeface="+mn-lt"/>
                <a:ea typeface="Calibri"/>
                <a:cs typeface="Calibri"/>
                <a:sym typeface="Calibri"/>
              </a:rPr>
              <a:t>Independent variables </a:t>
            </a:r>
            <a:r>
              <a:rPr lang="en-US" sz="2400" dirty="0">
                <a:latin typeface="+mn-lt"/>
                <a:ea typeface="Calibri"/>
                <a:cs typeface="Calibri"/>
                <a:sym typeface="Calibri"/>
              </a:rPr>
              <a:t>are energy drivers that change frequently and have a significant impact on energy.</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What frequent changes affect your plant's energy use?</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How important is each influence?</a:t>
            </a:r>
          </a:p>
          <a:p>
            <a:pPr marL="609585" indent="-609585">
              <a:lnSpc>
                <a:spcPct val="150000"/>
              </a:lnSpc>
              <a:buClr>
                <a:srgbClr val="008000"/>
              </a:buClr>
              <a:buSzPts val="2800"/>
              <a:buFont typeface="Wingdings" pitchFamily="2" charset="2"/>
              <a:buChar char="v"/>
            </a:pPr>
            <a:r>
              <a:rPr lang="en-US" sz="2400" dirty="0">
                <a:latin typeface="+mn-lt"/>
                <a:ea typeface="Calibri"/>
                <a:cs typeface="Calibri"/>
                <a:sym typeface="Calibri"/>
              </a:rPr>
              <a:t>How much does it cost to obtain data on each influence?</a:t>
            </a:r>
          </a:p>
          <a:p>
            <a:pPr marL="457189" indent="-457189" algn="ctr">
              <a:lnSpc>
                <a:spcPct val="150000"/>
              </a:lnSpc>
              <a:buClr>
                <a:srgbClr val="008000"/>
              </a:buClr>
              <a:buSzPts val="2800"/>
            </a:pPr>
            <a:endParaRPr lang="en-US" sz="2800" dirty="0">
              <a:solidFill>
                <a:schemeClr val="accent1">
                  <a:lumMod val="50000"/>
                </a:schemeClr>
              </a:solidFill>
              <a:latin typeface="+mn-lt"/>
              <a:ea typeface="Calibri"/>
              <a:cs typeface="Calibri"/>
              <a:sym typeface="Calibri"/>
            </a:endParaRPr>
          </a:p>
          <a:p>
            <a:pPr marL="457189" indent="-457189" algn="ctr">
              <a:lnSpc>
                <a:spcPct val="150000"/>
              </a:lnSpc>
              <a:buClr>
                <a:srgbClr val="008000"/>
              </a:buClr>
              <a:buSzPts val="2800"/>
            </a:pPr>
            <a:r>
              <a:rPr lang="en-US" sz="2400" dirty="0">
                <a:solidFill>
                  <a:schemeClr val="accent1">
                    <a:lumMod val="50000"/>
                  </a:schemeClr>
                </a:solidFill>
                <a:latin typeface="+mn-lt"/>
                <a:ea typeface="Calibri"/>
                <a:cs typeface="Calibri"/>
                <a:sym typeface="Calibri"/>
              </a:rPr>
              <a:t>Choose wisely!</a:t>
            </a:r>
            <a:endParaRPr sz="2400" dirty="0">
              <a:solidFill>
                <a:schemeClr val="accent1">
                  <a:lumMod val="50000"/>
                </a:schemeClr>
              </a:solidFill>
              <a:latin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33"/>
          <p:cNvSpPr txBox="1">
            <a:spLocks noGrp="1"/>
          </p:cNvSpPr>
          <p:nvPr>
            <p:ph type="title"/>
          </p:nvPr>
        </p:nvSpPr>
        <p:spPr>
          <a:xfrm>
            <a:off x="430676" y="631133"/>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Baseline data</a:t>
            </a:r>
            <a:endParaRPr dirty="0">
              <a:latin typeface="+mj-lt"/>
            </a:endParaRPr>
          </a:p>
        </p:txBody>
      </p:sp>
      <p:sp>
        <p:nvSpPr>
          <p:cNvPr id="1139" name="Google Shape;1139;p33"/>
          <p:cNvSpPr txBox="1"/>
          <p:nvPr/>
        </p:nvSpPr>
        <p:spPr>
          <a:xfrm>
            <a:off x="633875" y="1528833"/>
            <a:ext cx="10972799" cy="4384883"/>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400"/>
            </a:pPr>
            <a:r>
              <a:rPr lang="en-US" sz="2400" b="1" dirty="0">
                <a:solidFill>
                  <a:schemeClr val="dk1"/>
                </a:solidFill>
                <a:latin typeface="+mn-lt"/>
                <a:ea typeface="Fira Sans Extra Condensed"/>
                <a:cs typeface="Fira Sans Extra Condensed"/>
                <a:sym typeface="Fira Sans Extra Condensed"/>
              </a:rPr>
              <a:t>Select independent variables</a:t>
            </a:r>
            <a:endParaRPr lang="en-US" sz="2400" dirty="0">
              <a:latin typeface="+mn-lt"/>
              <a:ea typeface="Calibri"/>
              <a:cs typeface="Calibri"/>
              <a:sym typeface="Calibri"/>
            </a:endParaRPr>
          </a:p>
          <a:p>
            <a:pPr>
              <a:lnSpc>
                <a:spcPct val="150000"/>
              </a:lnSpc>
              <a:buClr>
                <a:srgbClr val="008000"/>
              </a:buClr>
              <a:buSzPts val="2400"/>
            </a:pPr>
            <a:r>
              <a:rPr lang="en-US" sz="2400" dirty="0">
                <a:latin typeface="+mn-lt"/>
                <a:ea typeface="Calibri"/>
                <a:cs typeface="Calibri"/>
                <a:sym typeface="Calibri"/>
              </a:rPr>
              <a:t>Choose as many parameters as possible to explain changes in the baseline.</a:t>
            </a:r>
          </a:p>
          <a:p>
            <a:pPr>
              <a:lnSpc>
                <a:spcPct val="150000"/>
              </a:lnSpc>
              <a:buClr>
                <a:srgbClr val="008000"/>
              </a:buClr>
              <a:buSzPts val="2400"/>
            </a:pPr>
            <a:r>
              <a:rPr lang="en-US" sz="2400" b="1" dirty="0">
                <a:latin typeface="+mn-lt"/>
                <a:ea typeface="Calibri"/>
                <a:cs typeface="Calibri"/>
                <a:sym typeface="Calibri"/>
              </a:rPr>
              <a:t>Recommendation: </a:t>
            </a:r>
            <a:r>
              <a:rPr lang="en-US" sz="2400" dirty="0">
                <a:latin typeface="+mn-lt"/>
                <a:ea typeface="Calibri"/>
                <a:cs typeface="Calibri"/>
                <a:sym typeface="Calibri"/>
              </a:rPr>
              <a:t>choose only those parameters that are needed to reasonably explain changes in the baseline data.</a:t>
            </a:r>
            <a:endParaRPr sz="2400" dirty="0">
              <a:latin typeface="+mn-lt"/>
              <a:ea typeface="Calibri"/>
              <a:cs typeface="Calibri"/>
              <a:sym typeface="Calibri"/>
            </a:endParaRPr>
          </a:p>
          <a:p>
            <a:pPr marL="706949" lvl="1" indent="-467772">
              <a:lnSpc>
                <a:spcPct val="150000"/>
              </a:lnSpc>
              <a:spcBef>
                <a:spcPts val="533"/>
              </a:spcBef>
              <a:buSzPts val="2000"/>
            </a:pPr>
            <a:r>
              <a:rPr lang="en-US" sz="2400" dirty="0">
                <a:latin typeface="+mn-lt"/>
                <a:ea typeface="Calibri"/>
                <a:cs typeface="Calibri"/>
                <a:sym typeface="Calibri"/>
              </a:rPr>
              <a:t>Q. What is reasonable?</a:t>
            </a:r>
          </a:p>
          <a:p>
            <a:pPr marL="706949" lvl="1" indent="-467772">
              <a:lnSpc>
                <a:spcPct val="150000"/>
              </a:lnSpc>
              <a:spcBef>
                <a:spcPts val="533"/>
              </a:spcBef>
              <a:buSzPts val="2000"/>
            </a:pPr>
            <a:r>
              <a:rPr lang="en-US" sz="2400" dirty="0">
                <a:latin typeface="+mn-lt"/>
                <a:ea typeface="Calibri"/>
                <a:cs typeface="Calibri"/>
                <a:sym typeface="Calibri"/>
              </a:rPr>
              <a:t>A. Statistics and uncertainty in IPMVP 1:2014 presents statistical terminology to help define “reasonableness” and techniques for selecting independent variables.</a:t>
            </a:r>
            <a:endParaRPr sz="2400" dirty="0">
              <a:solidFill>
                <a:srgbClr val="FF0000"/>
              </a:solidFill>
              <a:latin typeface="+mn-lt"/>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34"/>
          <p:cNvSpPr txBox="1">
            <a:spLocks noGrp="1"/>
          </p:cNvSpPr>
          <p:nvPr>
            <p:ph type="title"/>
          </p:nvPr>
        </p:nvSpPr>
        <p:spPr>
          <a:xfrm>
            <a:off x="485304" y="326340"/>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Baseline data</a:t>
            </a:r>
            <a:endParaRPr dirty="0">
              <a:latin typeface="+mj-lt"/>
            </a:endParaRPr>
          </a:p>
        </p:txBody>
      </p:sp>
      <p:sp>
        <p:nvSpPr>
          <p:cNvPr id="1149" name="Google Shape;1149;p34"/>
          <p:cNvSpPr txBox="1"/>
          <p:nvPr/>
        </p:nvSpPr>
        <p:spPr>
          <a:xfrm>
            <a:off x="686361" y="1397000"/>
            <a:ext cx="10819277" cy="4064000"/>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400"/>
            </a:pPr>
            <a:r>
              <a:rPr lang="en-US" sz="2400" b="1" dirty="0">
                <a:solidFill>
                  <a:srgbClr val="0070C0"/>
                </a:solidFill>
                <a:latin typeface="+mn-lt"/>
                <a:ea typeface="Fira Sans Extra Condensed"/>
                <a:cs typeface="Fira Sans Extra Condensed"/>
                <a:sym typeface="Fira Sans Extra Condensed"/>
              </a:rPr>
              <a:t>Definition of static elements</a:t>
            </a:r>
            <a:endParaRPr lang="en-US" sz="2400" dirty="0">
              <a:solidFill>
                <a:srgbClr val="0070C0"/>
              </a:solidFill>
              <a:latin typeface="+mn-lt"/>
              <a:ea typeface="Calibri"/>
              <a:cs typeface="Calibri"/>
              <a:sym typeface="Calibri"/>
            </a:endParaRPr>
          </a:p>
          <a:p>
            <a:pPr>
              <a:lnSpc>
                <a:spcPct val="150000"/>
              </a:lnSpc>
              <a:buClr>
                <a:srgbClr val="008000"/>
              </a:buClr>
              <a:buSzPts val="2400"/>
            </a:pPr>
            <a:r>
              <a:rPr lang="en-US" sz="2400" dirty="0">
                <a:latin typeface="+mn-lt"/>
                <a:ea typeface="Calibri"/>
                <a:cs typeface="Calibri"/>
                <a:sym typeface="Calibri"/>
              </a:rPr>
              <a:t>Plant characteristics that influence energy use within the selected measurement range, but are not used as a basis for any permanent adjustment. These characteristics include constant characteristics, environmental characteristics, operation and maintenance. They may be constant or variable. </a:t>
            </a:r>
            <a:endParaRPr sz="2400" dirty="0">
              <a:latin typeface="+mn-lt"/>
              <a:ea typeface="Calibri"/>
              <a:cs typeface="Calibri"/>
              <a:sym typeface="Calibri"/>
            </a:endParaRPr>
          </a:p>
          <a:p>
            <a:pPr algn="ctr">
              <a:lnSpc>
                <a:spcPct val="150000"/>
              </a:lnSpc>
              <a:spcBef>
                <a:spcPts val="533"/>
              </a:spcBef>
              <a:buClr>
                <a:srgbClr val="008000"/>
              </a:buClr>
              <a:buSzPts val="2000"/>
            </a:pPr>
            <a:endParaRPr sz="2400" dirty="0">
              <a:solidFill>
                <a:srgbClr val="008000"/>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sp>
        <p:nvSpPr>
          <p:cNvPr id="1154" name="Google Shape;1154;p35"/>
          <p:cNvSpPr txBox="1">
            <a:spLocks noGrp="1"/>
          </p:cNvSpPr>
          <p:nvPr>
            <p:ph type="title"/>
          </p:nvPr>
        </p:nvSpPr>
        <p:spPr>
          <a:xfrm>
            <a:off x="558800" y="526437"/>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Baseline data</a:t>
            </a:r>
            <a:endParaRPr dirty="0">
              <a:latin typeface="+mj-lt"/>
            </a:endParaRPr>
          </a:p>
        </p:txBody>
      </p:sp>
      <p:sp>
        <p:nvSpPr>
          <p:cNvPr id="1159" name="Google Shape;1159;p35"/>
          <p:cNvSpPr txBox="1"/>
          <p:nvPr/>
        </p:nvSpPr>
        <p:spPr>
          <a:xfrm>
            <a:off x="558800" y="1311315"/>
            <a:ext cx="11312901" cy="5020247"/>
          </a:xfrm>
          <a:prstGeom prst="rect">
            <a:avLst/>
          </a:prstGeom>
          <a:noFill/>
          <a:ln>
            <a:noFill/>
          </a:ln>
        </p:spPr>
        <p:txBody>
          <a:bodyPr spcFirstLastPara="1" wrap="square" lIns="121900" tIns="60933" rIns="121900" bIns="60933" anchor="t" anchorCtr="0">
            <a:noAutofit/>
          </a:bodyPr>
          <a:lstStyle/>
          <a:p>
            <a:pPr marL="457189" indent="-457189">
              <a:buClr>
                <a:srgbClr val="008000"/>
              </a:buClr>
              <a:buSzPts val="1800"/>
            </a:pPr>
            <a:r>
              <a:rPr lang="en-US" sz="2400" b="1" dirty="0">
                <a:solidFill>
                  <a:srgbClr val="0070C0"/>
                </a:solidFill>
                <a:latin typeface="+mn-lt"/>
                <a:ea typeface="Fira Sans Extra Condensed"/>
                <a:cs typeface="Fira Sans Extra Condensed"/>
                <a:sym typeface="Fira Sans Extra Condensed"/>
              </a:rPr>
              <a:t>Where do we get the data?</a:t>
            </a:r>
            <a:endParaRPr lang="en-US" sz="2400" b="1" dirty="0">
              <a:solidFill>
                <a:srgbClr val="0070C0"/>
              </a:solidFill>
              <a:latin typeface="+mn-lt"/>
              <a:ea typeface="Calibri"/>
              <a:cs typeface="Calibri"/>
              <a:sym typeface="Calibri"/>
            </a:endParaRPr>
          </a:p>
          <a:p>
            <a:pPr marL="457189" indent="-457189">
              <a:buClr>
                <a:srgbClr val="008000"/>
              </a:buClr>
              <a:buSzPts val="1800"/>
              <a:buFont typeface="Wingdings" pitchFamily="2" charset="2"/>
              <a:buChar char="v"/>
            </a:pPr>
            <a:r>
              <a:rPr lang="en-US" sz="2400" b="1" dirty="0">
                <a:latin typeface="+mn-lt"/>
                <a:ea typeface="Calibri"/>
                <a:cs typeface="Calibri"/>
                <a:sym typeface="Calibri"/>
              </a:rPr>
              <a:t>Energy data </a:t>
            </a:r>
            <a:r>
              <a:rPr lang="en-US" sz="2400" dirty="0">
                <a:latin typeface="+mn-lt"/>
                <a:ea typeface="Calibri"/>
                <a:cs typeface="Calibri"/>
                <a:sym typeface="Calibri"/>
              </a:rPr>
              <a:t>are obtained from electricity meters or energy bills, or insulation meters</a:t>
            </a:r>
          </a:p>
          <a:p>
            <a:pPr marL="457189" indent="-457189">
              <a:buClr>
                <a:srgbClr val="008000"/>
              </a:buClr>
              <a:buSzPts val="1800"/>
              <a:buFont typeface="Wingdings" pitchFamily="2" charset="2"/>
              <a:buChar char="v"/>
            </a:pPr>
            <a:r>
              <a:rPr lang="en-US" sz="2400" b="1" dirty="0">
                <a:latin typeface="+mn-lt"/>
                <a:ea typeface="Calibri"/>
                <a:cs typeface="Calibri"/>
                <a:sym typeface="Calibri"/>
              </a:rPr>
              <a:t>Independent variable data </a:t>
            </a:r>
            <a:r>
              <a:rPr lang="en-US" sz="2400" dirty="0">
                <a:latin typeface="+mn-lt"/>
                <a:ea typeface="Calibri"/>
                <a:cs typeface="Calibri"/>
                <a:sym typeface="Calibri"/>
              </a:rPr>
              <a:t>are obtained from government weather stations, factory records, control systems, etc.</a:t>
            </a:r>
          </a:p>
          <a:p>
            <a:pPr marL="457189" indent="-457189">
              <a:buClr>
                <a:srgbClr val="008000"/>
              </a:buClr>
              <a:buSzPts val="1800"/>
              <a:buFont typeface="Wingdings" pitchFamily="2" charset="2"/>
              <a:buChar char="v"/>
            </a:pPr>
            <a:r>
              <a:rPr lang="en-US" sz="2400" b="1" dirty="0">
                <a:latin typeface="+mn-lt"/>
                <a:ea typeface="Calibri"/>
                <a:cs typeface="Calibri"/>
                <a:sym typeface="Calibri"/>
              </a:rPr>
              <a:t>Static coefficients </a:t>
            </a:r>
            <a:r>
              <a:rPr lang="en-US" sz="2400" dirty="0">
                <a:latin typeface="+mn-lt"/>
                <a:ea typeface="Calibri"/>
                <a:cs typeface="Calibri"/>
                <a:sym typeface="Calibri"/>
              </a:rPr>
              <a:t>are obtained from factory records, control systems, etc.</a:t>
            </a:r>
          </a:p>
          <a:p>
            <a:pPr marL="457189" indent="-457189">
              <a:buClr>
                <a:srgbClr val="008000"/>
              </a:buClr>
              <a:buSzPts val="1800"/>
            </a:pPr>
            <a:r>
              <a:rPr lang="en-US" sz="2400" dirty="0">
                <a:latin typeface="+mn-lt"/>
                <a:ea typeface="Calibri"/>
                <a:cs typeface="Calibri"/>
                <a:sym typeface="Calibri"/>
              </a:rPr>
              <a:t>For each data source, four factors should be considered:</a:t>
            </a:r>
          </a:p>
          <a:p>
            <a:pPr marL="1562070" lvl="2" indent="-342900">
              <a:spcBef>
                <a:spcPts val="800"/>
              </a:spcBef>
              <a:buClr>
                <a:srgbClr val="008000"/>
              </a:buClr>
              <a:buSzPts val="1800"/>
              <a:buFont typeface="Wingdings" pitchFamily="2" charset="2"/>
              <a:buChar char="v"/>
            </a:pPr>
            <a:r>
              <a:rPr lang="en-US" sz="2400" dirty="0">
                <a:latin typeface="+mn-lt"/>
                <a:ea typeface="Calibri"/>
                <a:cs typeface="Calibri"/>
                <a:sym typeface="Calibri"/>
              </a:rPr>
              <a:t>Data accuracy data</a:t>
            </a:r>
          </a:p>
          <a:p>
            <a:pPr marL="1562070" lvl="2" indent="-342900">
              <a:spcBef>
                <a:spcPts val="800"/>
              </a:spcBef>
              <a:buClr>
                <a:srgbClr val="008000"/>
              </a:buClr>
              <a:buSzPts val="1800"/>
              <a:buFont typeface="Wingdings" pitchFamily="2" charset="2"/>
              <a:buChar char="v"/>
            </a:pPr>
            <a:r>
              <a:rPr lang="en-US" sz="2400" dirty="0">
                <a:latin typeface="+mn-lt"/>
                <a:ea typeface="Calibri"/>
                <a:cs typeface="Calibri"/>
                <a:sym typeface="Calibri"/>
              </a:rPr>
              <a:t> Availability when we need </a:t>
            </a:r>
          </a:p>
          <a:p>
            <a:pPr marL="1562070" lvl="2" indent="-342900">
              <a:spcBef>
                <a:spcPts val="800"/>
              </a:spcBef>
              <a:buClr>
                <a:srgbClr val="008000"/>
              </a:buClr>
              <a:buSzPts val="1800"/>
              <a:buFont typeface="Wingdings" pitchFamily="2" charset="2"/>
              <a:buChar char="v"/>
            </a:pPr>
            <a:r>
              <a:rPr lang="en-US" sz="2400" dirty="0">
                <a:latin typeface="+mn-lt"/>
                <a:ea typeface="Calibri"/>
                <a:cs typeface="Calibri"/>
                <a:sym typeface="Calibri"/>
              </a:rPr>
              <a:t>Data reliability</a:t>
            </a:r>
          </a:p>
          <a:p>
            <a:pPr marL="1562070" lvl="2" indent="-342900">
              <a:spcBef>
                <a:spcPts val="800"/>
              </a:spcBef>
              <a:buClr>
                <a:srgbClr val="008000"/>
              </a:buClr>
              <a:buSzPts val="1800"/>
              <a:buFont typeface="Wingdings" pitchFamily="2" charset="2"/>
              <a:buChar char="v"/>
            </a:pPr>
            <a:r>
              <a:rPr lang="en-US" sz="2400" dirty="0">
                <a:latin typeface="+mn-lt"/>
                <a:ea typeface="Calibri"/>
                <a:cs typeface="Calibri"/>
                <a:sym typeface="Calibri"/>
              </a:rPr>
              <a:t>Cost of data collection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63"/>
        <p:cNvGrpSpPr/>
        <p:nvPr/>
      </p:nvGrpSpPr>
      <p:grpSpPr>
        <a:xfrm>
          <a:off x="0" y="0"/>
          <a:ext cx="0" cy="0"/>
          <a:chOff x="0" y="0"/>
          <a:chExt cx="0" cy="0"/>
        </a:xfrm>
      </p:grpSpPr>
      <p:sp>
        <p:nvSpPr>
          <p:cNvPr id="1164" name="Google Shape;1164;p36"/>
          <p:cNvSpPr txBox="1">
            <a:spLocks noGrp="1"/>
          </p:cNvSpPr>
          <p:nvPr>
            <p:ph type="title"/>
          </p:nvPr>
        </p:nvSpPr>
        <p:spPr>
          <a:xfrm>
            <a:off x="485304" y="326340"/>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Baseline data</a:t>
            </a:r>
            <a:endParaRPr dirty="0">
              <a:latin typeface="+mj-lt"/>
            </a:endParaRPr>
          </a:p>
        </p:txBody>
      </p:sp>
      <p:sp>
        <p:nvSpPr>
          <p:cNvPr id="1168" name="Google Shape;1168;p36"/>
          <p:cNvSpPr txBox="1"/>
          <p:nvPr/>
        </p:nvSpPr>
        <p:spPr>
          <a:xfrm>
            <a:off x="623090" y="1489778"/>
            <a:ext cx="10972799" cy="4184512"/>
          </a:xfrm>
          <a:prstGeom prst="rect">
            <a:avLst/>
          </a:prstGeom>
          <a:noFill/>
          <a:ln>
            <a:noFill/>
          </a:ln>
        </p:spPr>
        <p:txBody>
          <a:bodyPr spcFirstLastPara="1" wrap="square" lIns="121900" tIns="121900" rIns="121900" bIns="121900" anchor="ctr" anchorCtr="0">
            <a:noAutofit/>
          </a:bodyPr>
          <a:lstStyle/>
          <a:p>
            <a:pPr>
              <a:lnSpc>
                <a:spcPct val="150000"/>
              </a:lnSpc>
              <a:buSzPts val="2400"/>
            </a:pPr>
            <a:r>
              <a:rPr lang="en-US" sz="2400" b="1" dirty="0">
                <a:solidFill>
                  <a:schemeClr val="dk1"/>
                </a:solidFill>
                <a:latin typeface="+mn-lt"/>
                <a:ea typeface="Fira Sans Extra Condensed"/>
                <a:cs typeface="Fira Sans Extra Condensed"/>
                <a:sym typeface="Fira Sans Extra Condensed"/>
              </a:rPr>
              <a:t>Example</a:t>
            </a:r>
          </a:p>
          <a:p>
            <a:pPr algn="just">
              <a:lnSpc>
                <a:spcPct val="150000"/>
              </a:lnSpc>
              <a:buClr>
                <a:srgbClr val="008000"/>
              </a:buClr>
              <a:buSzPts val="2400"/>
            </a:pPr>
            <a:r>
              <a:rPr lang="en-US" sz="2400" dirty="0">
                <a:latin typeface="+mn-lt"/>
                <a:ea typeface="Calibri"/>
                <a:cs typeface="Calibri"/>
                <a:sym typeface="Calibri"/>
              </a:rPr>
              <a:t>You are planning M&amp;V for a recreation center. The improvements to be installed are high efficiency condensing boilers, efficient controls, etc. The old boilers are standard boilers. The boilers provide heat for the recreation center and for the swimming pool. It is estimated that 65% of the heat is used for the swimming pool, 35% is for space heating.</a:t>
            </a:r>
          </a:p>
          <a:p>
            <a:pPr algn="just">
              <a:lnSpc>
                <a:spcPct val="150000"/>
              </a:lnSpc>
              <a:buClr>
                <a:srgbClr val="008000"/>
              </a:buClr>
              <a:buSzPts val="2400"/>
            </a:pPr>
            <a:r>
              <a:rPr lang="en-US" sz="2400" b="1" dirty="0">
                <a:solidFill>
                  <a:srgbClr val="00B050"/>
                </a:solidFill>
                <a:latin typeface="+mn-lt"/>
                <a:ea typeface="Calibri"/>
                <a:cs typeface="Calibri"/>
                <a:sym typeface="Calibri"/>
              </a:rPr>
              <a:t>What are the independent variables and static coefficients here?</a:t>
            </a:r>
            <a:endParaRPr lang="en-US" sz="2400" b="1" dirty="0">
              <a:solidFill>
                <a:srgbClr val="00B050"/>
              </a:solidFill>
              <a:latin typeface="+mn-lt"/>
            </a:endParaRPr>
          </a:p>
          <a:p>
            <a:pPr>
              <a:lnSpc>
                <a:spcPct val="150000"/>
              </a:lnSpc>
              <a:buSzPts val="2400"/>
            </a:pPr>
            <a:endParaRPr sz="2400" b="1" dirty="0">
              <a:solidFill>
                <a:schemeClr val="dk1"/>
              </a:solidFill>
              <a:latin typeface="+mn-lt"/>
              <a:ea typeface="Fira Sans Extra Condensed"/>
              <a:cs typeface="Fira Sans Extra Condensed"/>
              <a:sym typeface="Fira Sans Extra Condense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sp>
        <p:nvSpPr>
          <p:cNvPr id="1174" name="Google Shape;1174;p37"/>
          <p:cNvSpPr txBox="1">
            <a:spLocks noGrp="1"/>
          </p:cNvSpPr>
          <p:nvPr>
            <p:ph type="title"/>
          </p:nvPr>
        </p:nvSpPr>
        <p:spPr>
          <a:xfrm>
            <a:off x="609600" y="57695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Baseline data</a:t>
            </a:r>
            <a:endParaRPr dirty="0">
              <a:latin typeface="+mj-lt"/>
            </a:endParaRPr>
          </a:p>
        </p:txBody>
      </p:sp>
      <p:sp>
        <p:nvSpPr>
          <p:cNvPr id="1178" name="Google Shape;1178;p37"/>
          <p:cNvSpPr txBox="1"/>
          <p:nvPr/>
        </p:nvSpPr>
        <p:spPr>
          <a:xfrm>
            <a:off x="447121" y="1439347"/>
            <a:ext cx="10676712"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Separating the layers - onion shape graph</a:t>
            </a:r>
            <a:endParaRPr sz="2400" b="1" dirty="0">
              <a:solidFill>
                <a:schemeClr val="dk1"/>
              </a:solidFill>
              <a:latin typeface="+mn-lt"/>
              <a:ea typeface="Fira Sans Extra Condensed"/>
              <a:cs typeface="Fira Sans Extra Condensed"/>
              <a:sym typeface="Fira Sans Extra Condensed"/>
            </a:endParaRPr>
          </a:p>
        </p:txBody>
      </p:sp>
      <p:sp>
        <p:nvSpPr>
          <p:cNvPr id="1179" name="Google Shape;1179;p37"/>
          <p:cNvSpPr txBox="1"/>
          <p:nvPr/>
        </p:nvSpPr>
        <p:spPr>
          <a:xfrm>
            <a:off x="553512" y="2093005"/>
            <a:ext cx="4918017" cy="1600384"/>
          </a:xfrm>
          <a:prstGeom prst="rect">
            <a:avLst/>
          </a:prstGeom>
          <a:noFill/>
          <a:ln>
            <a:noFill/>
          </a:ln>
        </p:spPr>
        <p:txBody>
          <a:bodyPr spcFirstLastPara="1" wrap="square" lIns="121900" tIns="60933" rIns="121900" bIns="60933" anchor="t" anchorCtr="0">
            <a:spAutoFit/>
          </a:bodyPr>
          <a:lstStyle/>
          <a:p>
            <a:r>
              <a:rPr lang="en-US" sz="2400" dirty="0">
                <a:latin typeface="+mn-lt"/>
                <a:ea typeface="Calibri"/>
                <a:cs typeface="Calibri"/>
                <a:sym typeface="Calibri"/>
              </a:rPr>
              <a:t>A method to consider all independent variables and potential static coefficients throughout plant operations</a:t>
            </a:r>
            <a:endParaRPr sz="2400" dirty="0">
              <a:latin typeface="+mn-lt"/>
              <a:ea typeface="Calibri"/>
              <a:cs typeface="Calibri"/>
              <a:sym typeface="Calibri"/>
            </a:endParaRPr>
          </a:p>
        </p:txBody>
      </p:sp>
      <p:grpSp>
        <p:nvGrpSpPr>
          <p:cNvPr id="1180" name="Google Shape;1180;p37"/>
          <p:cNvGrpSpPr/>
          <p:nvPr/>
        </p:nvGrpSpPr>
        <p:grpSpPr>
          <a:xfrm>
            <a:off x="5471531" y="1251785"/>
            <a:ext cx="6551963" cy="5471377"/>
            <a:chOff x="1061052" y="0"/>
            <a:chExt cx="4103533" cy="4103533"/>
          </a:xfrm>
        </p:grpSpPr>
        <p:sp>
          <p:nvSpPr>
            <p:cNvPr id="1181" name="Google Shape;1181;p37"/>
            <p:cNvSpPr/>
            <p:nvPr/>
          </p:nvSpPr>
          <p:spPr>
            <a:xfrm>
              <a:off x="1061052" y="0"/>
              <a:ext cx="4103533" cy="4103533"/>
            </a:xfrm>
            <a:prstGeom prst="ellipse">
              <a:avLst/>
            </a:prstGeom>
            <a:solidFill>
              <a:srgbClr val="E4F2F2"/>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2" name="Google Shape;1182;p37"/>
            <p:cNvSpPr txBox="1"/>
            <p:nvPr/>
          </p:nvSpPr>
          <p:spPr>
            <a:xfrm>
              <a:off x="2568763" y="265271"/>
              <a:ext cx="1088112" cy="290163"/>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Good internal management</a:t>
              </a:r>
              <a:endParaRPr sz="1600" b="1" dirty="0">
                <a:solidFill>
                  <a:schemeClr val="dk1"/>
                </a:solidFill>
                <a:latin typeface="+mn-lt"/>
                <a:ea typeface="Calibri"/>
                <a:cs typeface="Calibri"/>
                <a:sym typeface="Calibri"/>
              </a:endParaRPr>
            </a:p>
          </p:txBody>
        </p:sp>
        <p:sp>
          <p:nvSpPr>
            <p:cNvPr id="1183" name="Google Shape;1183;p37"/>
            <p:cNvSpPr/>
            <p:nvPr/>
          </p:nvSpPr>
          <p:spPr>
            <a:xfrm>
              <a:off x="1368817" y="615529"/>
              <a:ext cx="3488003" cy="3488003"/>
            </a:xfrm>
            <a:prstGeom prst="ellipse">
              <a:avLst/>
            </a:prstGeom>
            <a:solidFill>
              <a:srgbClr val="B5DCE0"/>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4" name="Google Shape;1184;p37"/>
            <p:cNvSpPr txBox="1"/>
            <p:nvPr/>
          </p:nvSpPr>
          <p:spPr>
            <a:xfrm>
              <a:off x="2581003" y="874833"/>
              <a:ext cx="1063631" cy="283634"/>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Operation &amp; Maintenance</a:t>
              </a:r>
              <a:endParaRPr sz="1600" b="1" dirty="0">
                <a:solidFill>
                  <a:schemeClr val="dk1"/>
                </a:solidFill>
                <a:latin typeface="+mn-lt"/>
                <a:ea typeface="Calibri"/>
                <a:cs typeface="Calibri"/>
                <a:sym typeface="Calibri"/>
              </a:endParaRPr>
            </a:p>
          </p:txBody>
        </p:sp>
        <p:sp>
          <p:nvSpPr>
            <p:cNvPr id="1185" name="Google Shape;1185;p37"/>
            <p:cNvSpPr/>
            <p:nvPr/>
          </p:nvSpPr>
          <p:spPr>
            <a:xfrm>
              <a:off x="1676582" y="1231059"/>
              <a:ext cx="2872473" cy="2872473"/>
            </a:xfrm>
            <a:prstGeom prst="ellipse">
              <a:avLst/>
            </a:prstGeom>
            <a:solidFill>
              <a:srgbClr val="C9E5E6"/>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600">
                <a:latin typeface="+mn-lt"/>
              </a:endParaRPr>
            </a:p>
          </p:txBody>
        </p:sp>
        <p:sp>
          <p:nvSpPr>
            <p:cNvPr id="1186" name="Google Shape;1186;p37"/>
            <p:cNvSpPr txBox="1"/>
            <p:nvPr/>
          </p:nvSpPr>
          <p:spPr>
            <a:xfrm>
              <a:off x="2587260" y="1487312"/>
              <a:ext cx="1051118" cy="280297"/>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Control</a:t>
              </a:r>
              <a:endParaRPr sz="1600" b="1" dirty="0">
                <a:solidFill>
                  <a:schemeClr val="dk1"/>
                </a:solidFill>
                <a:latin typeface="+mn-lt"/>
                <a:ea typeface="Calibri"/>
                <a:cs typeface="Calibri"/>
                <a:sym typeface="Calibri"/>
              </a:endParaRPr>
            </a:p>
          </p:txBody>
        </p:sp>
        <p:sp>
          <p:nvSpPr>
            <p:cNvPr id="1187" name="Google Shape;1187;p37"/>
            <p:cNvSpPr/>
            <p:nvPr/>
          </p:nvSpPr>
          <p:spPr>
            <a:xfrm>
              <a:off x="1984347" y="1846589"/>
              <a:ext cx="2256943" cy="2256943"/>
            </a:xfrm>
            <a:prstGeom prst="ellipse">
              <a:avLst/>
            </a:prstGeom>
            <a:solidFill>
              <a:srgbClr val="4BA9B2"/>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88" name="Google Shape;1188;p37"/>
            <p:cNvSpPr txBox="1"/>
            <p:nvPr/>
          </p:nvSpPr>
          <p:spPr>
            <a:xfrm>
              <a:off x="2681926" y="2109208"/>
              <a:ext cx="861785" cy="287261"/>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Device</a:t>
              </a:r>
              <a:endParaRPr sz="1600" b="1" dirty="0">
                <a:solidFill>
                  <a:schemeClr val="dk1"/>
                </a:solidFill>
                <a:latin typeface="+mn-lt"/>
                <a:ea typeface="Calibri"/>
                <a:cs typeface="Calibri"/>
                <a:sym typeface="Calibri"/>
              </a:endParaRPr>
            </a:p>
          </p:txBody>
        </p:sp>
        <p:sp>
          <p:nvSpPr>
            <p:cNvPr id="1189" name="Google Shape;1189;p37"/>
            <p:cNvSpPr/>
            <p:nvPr/>
          </p:nvSpPr>
          <p:spPr>
            <a:xfrm>
              <a:off x="2292112" y="2462119"/>
              <a:ext cx="1641413" cy="1641413"/>
            </a:xfrm>
            <a:prstGeom prst="ellipse">
              <a:avLst/>
            </a:prstGeom>
            <a:solidFill>
              <a:srgbClr val="4C9DA1"/>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90" name="Google Shape;1190;p37"/>
            <p:cNvSpPr txBox="1"/>
            <p:nvPr/>
          </p:nvSpPr>
          <p:spPr>
            <a:xfrm>
              <a:off x="2599877" y="2727391"/>
              <a:ext cx="890155" cy="290163"/>
            </a:xfrm>
            <a:prstGeom prst="rect">
              <a:avLst/>
            </a:prstGeom>
            <a:noFill/>
            <a:ln>
              <a:noFill/>
            </a:ln>
          </p:spPr>
          <p:txBody>
            <a:bodyPr spcFirstLastPara="1" wrap="square" lIns="132733" tIns="132733" rIns="132733" bIns="132733" anchor="ctr" anchorCtr="0">
              <a:noAutofit/>
            </a:bodyPr>
            <a:lstStyle/>
            <a:p>
              <a:pPr algn="ctr">
                <a:lnSpc>
                  <a:spcPct val="90000"/>
                </a:lnSpc>
                <a:buSzPts val="1400"/>
              </a:pPr>
              <a:r>
                <a:rPr lang="en-US" sz="1600" b="1" dirty="0">
                  <a:solidFill>
                    <a:schemeClr val="dk1"/>
                  </a:solidFill>
                  <a:latin typeface="+mn-lt"/>
                  <a:ea typeface="Calibri"/>
                  <a:cs typeface="Calibri"/>
                  <a:sym typeface="Calibri"/>
                </a:rPr>
                <a:t>Procedure</a:t>
              </a:r>
            </a:p>
          </p:txBody>
        </p:sp>
        <p:sp>
          <p:nvSpPr>
            <p:cNvPr id="1191" name="Google Shape;1191;p37"/>
            <p:cNvSpPr/>
            <p:nvPr/>
          </p:nvSpPr>
          <p:spPr>
            <a:xfrm>
              <a:off x="2548583" y="3077649"/>
              <a:ext cx="1025883" cy="1025883"/>
            </a:xfrm>
            <a:prstGeom prst="ellipse">
              <a:avLst/>
            </a:prstGeom>
            <a:solidFill>
              <a:srgbClr val="32696B"/>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92" name="Google Shape;1192;p37"/>
            <p:cNvSpPr txBox="1"/>
            <p:nvPr/>
          </p:nvSpPr>
          <p:spPr>
            <a:xfrm>
              <a:off x="2856348" y="3409238"/>
              <a:ext cx="633685" cy="362705"/>
            </a:xfrm>
            <a:prstGeom prst="rect">
              <a:avLst/>
            </a:prstGeom>
            <a:noFill/>
            <a:ln>
              <a:noFill/>
            </a:ln>
          </p:spPr>
          <p:txBody>
            <a:bodyPr spcFirstLastPara="1" wrap="square" lIns="113767" tIns="113767" rIns="113767" bIns="113767" anchor="ctr" anchorCtr="0">
              <a:noAutofit/>
            </a:bodyPr>
            <a:lstStyle/>
            <a:p>
              <a:pPr algn="ctr">
                <a:lnSpc>
                  <a:spcPct val="90000"/>
                </a:lnSpc>
                <a:buSzPts val="1200"/>
              </a:pPr>
              <a:r>
                <a:rPr lang="en-US" sz="1600" b="1" dirty="0">
                  <a:solidFill>
                    <a:schemeClr val="dk1"/>
                  </a:solidFill>
                  <a:latin typeface="+mn-lt"/>
                  <a:ea typeface="Calibri"/>
                  <a:cs typeface="Calibri"/>
                  <a:sym typeface="Calibri"/>
                </a:rPr>
                <a:t>Service</a:t>
              </a:r>
              <a:endParaRPr sz="1600" b="1" dirty="0">
                <a:solidFill>
                  <a:schemeClr val="dk1"/>
                </a:solidFill>
                <a:latin typeface="+mn-lt"/>
                <a:ea typeface="Calibri"/>
                <a:cs typeface="Calibri"/>
                <a:sym typeface="Calibri"/>
              </a:endParaRP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38"/>
          <p:cNvSpPr txBox="1">
            <a:spLocks noGrp="1"/>
          </p:cNvSpPr>
          <p:nvPr>
            <p:ph type="title"/>
          </p:nvPr>
        </p:nvSpPr>
        <p:spPr>
          <a:xfrm>
            <a:off x="609600" y="614438"/>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Measuring equipment</a:t>
            </a:r>
            <a:endParaRPr dirty="0">
              <a:latin typeface="+mj-lt"/>
            </a:endParaRPr>
          </a:p>
        </p:txBody>
      </p:sp>
      <p:sp>
        <p:nvSpPr>
          <p:cNvPr id="1201" name="Google Shape;1201;p38"/>
          <p:cNvSpPr txBox="1"/>
          <p:nvPr/>
        </p:nvSpPr>
        <p:spPr>
          <a:xfrm>
            <a:off x="609600" y="1482941"/>
            <a:ext cx="11082867" cy="4091140"/>
          </a:xfrm>
          <a:prstGeom prst="rect">
            <a:avLst/>
          </a:prstGeom>
          <a:noFill/>
          <a:ln>
            <a:noFill/>
          </a:ln>
        </p:spPr>
        <p:txBody>
          <a:bodyPr spcFirstLastPara="1" wrap="square" lIns="121900" tIns="60933" rIns="121900" bIns="60933" anchor="t" anchorCtr="0">
            <a:noAutofit/>
          </a:bodyPr>
          <a:lstStyle/>
          <a:p>
            <a:pPr marL="457200" indent="-457200">
              <a:lnSpc>
                <a:spcPct val="150000"/>
              </a:lnSpc>
              <a:buClr>
                <a:srgbClr val="008000"/>
              </a:buClr>
              <a:buSzPts val="2400"/>
              <a:buFont typeface="Wingdings" pitchFamily="2" charset="2"/>
              <a:buChar char="v"/>
            </a:pPr>
            <a:r>
              <a:rPr lang="en-US" sz="2400" b="1" dirty="0">
                <a:latin typeface="+mn-lt"/>
                <a:ea typeface="Calibri"/>
                <a:cs typeface="Calibri"/>
                <a:sym typeface="Calibri"/>
              </a:rPr>
              <a:t>Size </a:t>
            </a:r>
            <a:r>
              <a:rPr lang="en-US" sz="2400" dirty="0">
                <a:latin typeface="+mn-lt"/>
                <a:ea typeface="Calibri"/>
                <a:cs typeface="Calibri"/>
                <a:sym typeface="Calibri"/>
              </a:rPr>
              <a:t>the meter for the measurement range</a:t>
            </a:r>
            <a:r>
              <a:rPr lang="en-US" sz="2400" b="1" dirty="0">
                <a:latin typeface="+mn-lt"/>
                <a:ea typeface="Calibri"/>
                <a:cs typeface="Calibri"/>
                <a:sym typeface="Calibri"/>
              </a:rPr>
              <a:t>.</a:t>
            </a:r>
          </a:p>
          <a:p>
            <a:pPr marL="457200" indent="-457200">
              <a:lnSpc>
                <a:spcPct val="150000"/>
              </a:lnSpc>
              <a:buClr>
                <a:srgbClr val="008000"/>
              </a:buClr>
              <a:buSzPts val="2400"/>
              <a:buFont typeface="Wingdings" pitchFamily="2" charset="2"/>
              <a:buChar char="v"/>
            </a:pPr>
            <a:r>
              <a:rPr lang="en-US" sz="2400" b="1" dirty="0">
                <a:latin typeface="+mn-lt"/>
                <a:ea typeface="Calibri"/>
                <a:cs typeface="Calibri"/>
                <a:sym typeface="Calibri"/>
              </a:rPr>
              <a:t>Select </a:t>
            </a:r>
            <a:r>
              <a:rPr lang="en-US" sz="2400" dirty="0">
                <a:latin typeface="+mn-lt"/>
                <a:ea typeface="Calibri"/>
                <a:cs typeface="Calibri"/>
                <a:sym typeface="Calibri"/>
              </a:rPr>
              <a:t>the meter most of the time.</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If accuracy beyond the available measurement range is important, use a two-stage flow meter: high flow and low flow</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Prevent loss of accuracy if the data line is ‘cut off’ or software changes (8-bit data vs. 16-bit data)</a:t>
            </a:r>
          </a:p>
          <a:p>
            <a:pPr marL="457200" indent="-457200">
              <a:lnSpc>
                <a:spcPct val="150000"/>
              </a:lnSpc>
              <a:buClr>
                <a:srgbClr val="008000"/>
              </a:buClr>
              <a:buSzPts val="2400"/>
              <a:buFont typeface="Wingdings" pitchFamily="2" charset="2"/>
              <a:buChar char="v"/>
            </a:pPr>
            <a:r>
              <a:rPr lang="en-US" sz="2400" dirty="0">
                <a:latin typeface="+mn-lt"/>
                <a:ea typeface="Calibri"/>
                <a:cs typeface="Calibri"/>
                <a:sym typeface="Calibri"/>
              </a:rPr>
              <a:t>Use the same meter for ‘before’ and ‘after’ data recording.</a:t>
            </a:r>
            <a:endParaRPr sz="2400" dirty="0">
              <a:latin typeface="+mn-lt"/>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39"/>
          <p:cNvSpPr txBox="1">
            <a:spLocks noGrp="1"/>
          </p:cNvSpPr>
          <p:nvPr>
            <p:ph type="title"/>
          </p:nvPr>
        </p:nvSpPr>
        <p:spPr>
          <a:xfrm>
            <a:off x="485304" y="612610"/>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Measuring equipment</a:t>
            </a:r>
            <a:endParaRPr dirty="0">
              <a:latin typeface="+mj-lt"/>
            </a:endParaRPr>
          </a:p>
        </p:txBody>
      </p:sp>
      <p:sp>
        <p:nvSpPr>
          <p:cNvPr id="1210" name="Google Shape;1210;p39"/>
          <p:cNvSpPr txBox="1"/>
          <p:nvPr/>
        </p:nvSpPr>
        <p:spPr>
          <a:xfrm>
            <a:off x="485304" y="1439674"/>
            <a:ext cx="2596099" cy="49520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Meters</a:t>
            </a:r>
            <a:endParaRPr sz="2400" b="1" dirty="0">
              <a:solidFill>
                <a:schemeClr val="dk1"/>
              </a:solidFill>
              <a:latin typeface="+mn-lt"/>
              <a:ea typeface="Fira Sans Extra Condensed"/>
              <a:cs typeface="Fira Sans Extra Condensed"/>
              <a:sym typeface="Fira Sans Extra Condensed"/>
            </a:endParaRPr>
          </a:p>
        </p:txBody>
      </p:sp>
      <p:graphicFrame>
        <p:nvGraphicFramePr>
          <p:cNvPr id="1211" name="Google Shape;1211;p39"/>
          <p:cNvGraphicFramePr/>
          <p:nvPr/>
        </p:nvGraphicFramePr>
        <p:xfrm>
          <a:off x="3463393" y="1439674"/>
          <a:ext cx="7994711" cy="5283369"/>
        </p:xfrm>
        <a:graphic>
          <a:graphicData uri="http://schemas.openxmlformats.org/drawingml/2006/table">
            <a:tbl>
              <a:tblPr>
                <a:noFill/>
              </a:tblPr>
              <a:tblGrid>
                <a:gridCol w="2145592">
                  <a:extLst>
                    <a:ext uri="{9D8B030D-6E8A-4147-A177-3AD203B41FA5}">
                      <a16:colId xmlns:a16="http://schemas.microsoft.com/office/drawing/2014/main" val="20000"/>
                    </a:ext>
                  </a:extLst>
                </a:gridCol>
                <a:gridCol w="5849119">
                  <a:extLst>
                    <a:ext uri="{9D8B030D-6E8A-4147-A177-3AD203B41FA5}">
                      <a16:colId xmlns:a16="http://schemas.microsoft.com/office/drawing/2014/main" val="20001"/>
                    </a:ext>
                  </a:extLst>
                </a:gridCol>
              </a:tblGrid>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Application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B050"/>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Tools</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0B050"/>
                    </a:solidFill>
                  </a:tcPr>
                </a:tc>
                <a:extLst>
                  <a:ext uri="{0D108BD9-81ED-4DB2-BD59-A6C34878D82A}">
                    <a16:rowId xmlns:a16="http://schemas.microsoft.com/office/drawing/2014/main" val="10000"/>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Electricity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True RMS Wattmeter, Power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1"/>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Illumination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Lux Meter, Hour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2"/>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Hours of use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Utilization Sensor (Data Logger)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3"/>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Rotation speed</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Revolution Meter (Contact, Strobe, and Visual)</a:t>
                      </a:r>
                      <a:endParaRPr sz="2400" dirty="0">
                        <a:latin typeface="+mn-lt"/>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4"/>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Air flow</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Anemometer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5"/>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Pressure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Manometer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6"/>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Temperature</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Thermometer or Digital Data Logger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7"/>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Humidity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Digital Humidity Meter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08"/>
                  </a:ext>
                </a:extLst>
              </a:tr>
              <a:tr h="406413">
                <a:tc>
                  <a:txBody>
                    <a:bodyPr/>
                    <a:lstStyle/>
                    <a:p>
                      <a:pPr marL="0" marR="0" lvl="1" indent="0" algn="l" rtl="0">
                        <a:lnSpc>
                          <a:spcPct val="100000"/>
                        </a:lnSpc>
                        <a:spcBef>
                          <a:spcPts val="0"/>
                        </a:spcBef>
                        <a:spcAft>
                          <a:spcPts val="0"/>
                        </a:spcAft>
                        <a:buClr>
                          <a:srgbClr val="000000"/>
                        </a:buClr>
                        <a:buSzPts val="1400"/>
                        <a:buFont typeface="Arial"/>
                        <a:buNone/>
                      </a:pPr>
                      <a:r>
                        <a:rPr lang="en-US" sz="1800" u="none" strike="noStrike" cap="none" dirty="0">
                          <a:latin typeface="+mn-lt"/>
                          <a:ea typeface="Calibri"/>
                          <a:cs typeface="Calibri"/>
                          <a:sym typeface="Calibri"/>
                        </a:rPr>
                        <a:t>Air quality</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Gas Analyzer: CO2</a:t>
                      </a:r>
                      <a:endParaRPr sz="2400" dirty="0">
                        <a:latin typeface="+mn-lt"/>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09"/>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Combustion</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Combustion Analyzer</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10"/>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Process</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Data Logger – Process Signal</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7F3F4"/>
                    </a:solidFill>
                  </a:tcPr>
                </a:tc>
                <a:extLst>
                  <a:ext uri="{0D108BD9-81ED-4DB2-BD59-A6C34878D82A}">
                    <a16:rowId xmlns:a16="http://schemas.microsoft.com/office/drawing/2014/main" val="10011"/>
                  </a:ext>
                </a:extLst>
              </a:tr>
              <a:tr h="406413">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Liquid flow</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tc>
                  <a:txBody>
                    <a:bodyPr/>
                    <a:lstStyle/>
                    <a:p>
                      <a:pPr marL="0" marR="0" lvl="0" indent="0" algn="l" rtl="0">
                        <a:lnSpc>
                          <a:spcPct val="100000"/>
                        </a:lnSpc>
                        <a:spcBef>
                          <a:spcPts val="0"/>
                        </a:spcBef>
                        <a:spcAft>
                          <a:spcPts val="0"/>
                        </a:spcAft>
                        <a:buNone/>
                      </a:pPr>
                      <a:r>
                        <a:rPr lang="en-US" sz="1800" u="none" strike="noStrike" cap="none" dirty="0">
                          <a:latin typeface="+mn-lt"/>
                          <a:ea typeface="Calibri"/>
                          <a:cs typeface="Calibri"/>
                          <a:sym typeface="Calibri"/>
                        </a:rPr>
                        <a:t>Flow Meter – Continue in the next part</a:t>
                      </a:r>
                      <a:endParaRPr sz="1800" u="none" strike="noStrike" cap="none" dirty="0">
                        <a:latin typeface="+mn-lt"/>
                        <a:ea typeface="Calibri"/>
                        <a:cs typeface="Calibri"/>
                        <a:sym typeface="Calibri"/>
                      </a:endParaRPr>
                    </a:p>
                  </a:txBody>
                  <a:tcPr marL="121933" marR="121933" marT="60967" marB="60967">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9FA"/>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sp>
        <p:nvSpPr>
          <p:cNvPr id="1216" name="Google Shape;1216;p40"/>
          <p:cNvSpPr txBox="1">
            <a:spLocks noGrp="1"/>
          </p:cNvSpPr>
          <p:nvPr>
            <p:ph type="title"/>
          </p:nvPr>
        </p:nvSpPr>
        <p:spPr>
          <a:xfrm>
            <a:off x="485304" y="526437"/>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Measuring equipment</a:t>
            </a:r>
            <a:endParaRPr dirty="0">
              <a:latin typeface="+mj-lt"/>
            </a:endParaRPr>
          </a:p>
        </p:txBody>
      </p:sp>
      <p:sp>
        <p:nvSpPr>
          <p:cNvPr id="1221" name="Google Shape;1221;p40"/>
          <p:cNvSpPr txBox="1"/>
          <p:nvPr/>
        </p:nvSpPr>
        <p:spPr>
          <a:xfrm>
            <a:off x="633348" y="1434184"/>
            <a:ext cx="10676711" cy="3801695"/>
          </a:xfrm>
          <a:prstGeom prst="rect">
            <a:avLst/>
          </a:prstGeom>
          <a:noFill/>
          <a:ln>
            <a:noFill/>
          </a:ln>
        </p:spPr>
        <p:txBody>
          <a:bodyPr spcFirstLastPara="1" wrap="square" lIns="121900" tIns="60933" rIns="121900" bIns="60933" anchor="t" anchorCtr="0">
            <a:noAutofit/>
          </a:bodyPr>
          <a:lstStyle/>
          <a:p>
            <a:pPr>
              <a:spcBef>
                <a:spcPts val="587"/>
              </a:spcBef>
              <a:buClr>
                <a:srgbClr val="008000"/>
              </a:buClr>
              <a:buSzPts val="2200"/>
            </a:pPr>
            <a:r>
              <a:rPr lang="en-US" sz="2000" b="1" dirty="0">
                <a:solidFill>
                  <a:srgbClr val="0070C0"/>
                </a:solidFill>
                <a:latin typeface="+mn-lt"/>
                <a:ea typeface="Fira Sans Extra Condensed"/>
                <a:cs typeface="Fira Sans Extra Condensed"/>
                <a:sym typeface="Fira Sans Extra Condensed"/>
              </a:rPr>
              <a:t>Meter data management</a:t>
            </a:r>
            <a:endParaRPr lang="en-US" sz="2000" dirty="0">
              <a:latin typeface="+mn-lt"/>
              <a:ea typeface="Calibri"/>
              <a:cs typeface="Calibri"/>
            </a:endParaRP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Record all adjusted data on raw data;</a:t>
            </a: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Record all meter system maintenance activities;</a:t>
            </a:r>
          </a:p>
          <a:p>
            <a:pPr marL="457189" indent="-457189">
              <a:spcBef>
                <a:spcPts val="587"/>
              </a:spcBef>
              <a:buClr>
                <a:srgbClr val="008000"/>
              </a:buClr>
              <a:buSzPts val="2200"/>
              <a:buFont typeface="Wingdings" pitchFamily="2" charset="2"/>
              <a:buChar char="v"/>
            </a:pPr>
            <a:r>
              <a:rPr lang="en-US" sz="2000" dirty="0">
                <a:latin typeface="+mn-lt"/>
                <a:ea typeface="Calibri"/>
                <a:cs typeface="Calibri"/>
              </a:rPr>
              <a:t>Convert data into useful information by doing the following two ways:</a:t>
            </a:r>
            <a:endParaRPr sz="2000" dirty="0">
              <a:latin typeface="+mn-lt"/>
              <a:ea typeface="Calibri"/>
              <a:cs typeface="Calibri"/>
            </a:endParaRPr>
          </a:p>
          <a:p>
            <a:pPr marL="990575" lvl="1" indent="-380990">
              <a:spcBef>
                <a:spcPts val="587"/>
              </a:spcBef>
              <a:buSzPts val="2200"/>
              <a:buFont typeface="Wingdings" pitchFamily="2" charset="2"/>
              <a:buChar char="ü"/>
            </a:pPr>
            <a:r>
              <a:rPr lang="en-US" sz="2000" dirty="0">
                <a:latin typeface="+mn-lt"/>
                <a:ea typeface="Calibri"/>
                <a:cs typeface="Calibri"/>
                <a:sym typeface="Calibri"/>
              </a:rPr>
              <a:t>Time function to check the value of the data;</a:t>
            </a:r>
          </a:p>
          <a:p>
            <a:pPr marL="990575" lvl="1" indent="-380990">
              <a:spcBef>
                <a:spcPts val="587"/>
              </a:spcBef>
              <a:buSzPts val="2200"/>
              <a:buFont typeface="Wingdings" pitchFamily="2" charset="2"/>
              <a:buChar char="ü"/>
            </a:pPr>
            <a:r>
              <a:rPr lang="en-US" sz="2000" dirty="0">
                <a:latin typeface="+mn-lt"/>
                <a:ea typeface="Calibri"/>
                <a:cs typeface="Calibri"/>
                <a:sym typeface="Calibri"/>
              </a:rPr>
              <a:t>The device function can change, for example fuel used compared to production or outdoor temperature;</a:t>
            </a:r>
            <a:endParaRPr lang="vi-VN" sz="2000" dirty="0">
              <a:latin typeface="+mn-lt"/>
              <a:ea typeface="Calibri"/>
              <a:cs typeface="Calibri"/>
              <a:sym typeface="Calibri"/>
            </a:endParaRPr>
          </a:p>
          <a:p>
            <a:pPr marL="457189" indent="-457189">
              <a:spcBef>
                <a:spcPts val="587"/>
              </a:spcBef>
              <a:buClr>
                <a:srgbClr val="008000"/>
              </a:buClr>
              <a:buSzPts val="2200"/>
              <a:buFont typeface="Wingdings" pitchFamily="2" charset="2"/>
              <a:buChar char="v"/>
            </a:pPr>
            <a:r>
              <a:rPr lang="vi-VN" sz="2000" dirty="0">
                <a:latin typeface="+mn-lt"/>
                <a:ea typeface="Calibri"/>
                <a:cs typeface="Calibri"/>
                <a:sym typeface="Calibri"/>
              </a:rPr>
              <a:t>Building stored procedures</a:t>
            </a:r>
            <a:endParaRPr sz="2000" dirty="0">
              <a:latin typeface="+mn-lt"/>
              <a:ea typeface="Calibri"/>
              <a:cs typeface="Calibri"/>
              <a:sym typeface="Calibri"/>
            </a:endParaRPr>
          </a:p>
          <a:p>
            <a:pPr marL="609585" lvl="1">
              <a:spcBef>
                <a:spcPts val="480"/>
              </a:spcBef>
              <a:buClr>
                <a:schemeClr val="dk1"/>
              </a:buClr>
              <a:buSzPts val="1800"/>
            </a:pPr>
            <a:endParaRPr sz="2000" dirty="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73A613-CD15-D1D0-23E1-5B45E69D39EC}"/>
              </a:ext>
            </a:extLst>
          </p:cNvPr>
          <p:cNvSpPr>
            <a:spLocks noGrp="1"/>
          </p:cNvSpPr>
          <p:nvPr>
            <p:ph type="title"/>
          </p:nvPr>
        </p:nvSpPr>
        <p:spPr/>
        <p:txBody>
          <a:bodyPr/>
          <a:lstStyle/>
          <a:p>
            <a:r>
              <a:rPr lang="en-US" b="1" dirty="0">
                <a:solidFill>
                  <a:schemeClr val="accent1">
                    <a:lumMod val="50000"/>
                  </a:schemeClr>
                </a:solidFill>
                <a:effectLst/>
                <a:latin typeface="+mn-lt"/>
              </a:rPr>
              <a:t>The Purpose of M&amp;V</a:t>
            </a:r>
            <a:endParaRPr lang="en-US" dirty="0">
              <a:solidFill>
                <a:schemeClr val="accent1">
                  <a:lumMod val="50000"/>
                </a:schemeClr>
              </a:solidFill>
              <a:effectLst/>
              <a:latin typeface="+mn-lt"/>
            </a:endParaRPr>
          </a:p>
        </p:txBody>
      </p:sp>
      <p:sp>
        <p:nvSpPr>
          <p:cNvPr id="4" name="Text Placeholder 3">
            <a:extLst>
              <a:ext uri="{FF2B5EF4-FFF2-40B4-BE49-F238E27FC236}">
                <a16:creationId xmlns:a16="http://schemas.microsoft.com/office/drawing/2014/main" id="{2145C4F8-488D-C8A5-089B-7FDA060B8AE0}"/>
              </a:ext>
            </a:extLst>
          </p:cNvPr>
          <p:cNvSpPr>
            <a:spLocks noGrp="1"/>
          </p:cNvSpPr>
          <p:nvPr>
            <p:ph type="body" idx="1"/>
          </p:nvPr>
        </p:nvSpPr>
        <p:spPr>
          <a:xfrm>
            <a:off x="609600" y="1158233"/>
            <a:ext cx="10972800" cy="5199544"/>
          </a:xfrm>
        </p:spPr>
        <p:txBody>
          <a:bodyPr>
            <a:noAutofit/>
          </a:bodyPr>
          <a:lstStyle/>
          <a:p>
            <a:pPr>
              <a:lnSpc>
                <a:spcPct val="150000"/>
              </a:lnSpc>
              <a:spcBef>
                <a:spcPts val="900"/>
              </a:spcBef>
              <a:buFont typeface="Wingdings" pitchFamily="2" charset="2"/>
              <a:buChar char="v"/>
            </a:pPr>
            <a:r>
              <a:rPr lang="en-US" sz="2000" dirty="0">
                <a:solidFill>
                  <a:srgbClr val="0E0E0E"/>
                </a:solidFill>
                <a:effectLst/>
                <a:latin typeface="+mn-lt"/>
              </a:rPr>
              <a:t>Increase energy savings potential</a:t>
            </a:r>
          </a:p>
          <a:p>
            <a:pPr>
              <a:lnSpc>
                <a:spcPct val="150000"/>
              </a:lnSpc>
              <a:spcBef>
                <a:spcPts val="900"/>
              </a:spcBef>
              <a:buFont typeface="Wingdings" pitchFamily="2" charset="2"/>
              <a:buChar char="v"/>
            </a:pPr>
            <a:r>
              <a:rPr lang="en-US" sz="2000" dirty="0">
                <a:solidFill>
                  <a:srgbClr val="0E0E0E"/>
                </a:solidFill>
                <a:effectLst/>
                <a:latin typeface="+mn-lt"/>
              </a:rPr>
              <a:t>Store data on financial transactions</a:t>
            </a:r>
          </a:p>
          <a:p>
            <a:pPr>
              <a:lnSpc>
                <a:spcPct val="150000"/>
              </a:lnSpc>
              <a:spcBef>
                <a:spcPts val="900"/>
              </a:spcBef>
              <a:buFont typeface="Wingdings" pitchFamily="2" charset="2"/>
              <a:buChar char="v"/>
            </a:pPr>
            <a:r>
              <a:rPr lang="en-US" sz="2000" dirty="0">
                <a:solidFill>
                  <a:srgbClr val="0E0E0E"/>
                </a:solidFill>
                <a:effectLst/>
                <a:latin typeface="+mn-lt"/>
              </a:rPr>
              <a:t>Enhance financing for energy-saving projects in a fundamental way</a:t>
            </a:r>
          </a:p>
          <a:p>
            <a:pPr>
              <a:lnSpc>
                <a:spcPct val="150000"/>
              </a:lnSpc>
              <a:spcBef>
                <a:spcPts val="900"/>
              </a:spcBef>
              <a:buFont typeface="Wingdings" pitchFamily="2" charset="2"/>
              <a:buChar char="v"/>
            </a:pPr>
            <a:r>
              <a:rPr lang="en-US" sz="2000" dirty="0">
                <a:solidFill>
                  <a:srgbClr val="0E0E0E"/>
                </a:solidFill>
                <a:effectLst/>
                <a:latin typeface="+mn-lt"/>
              </a:rPr>
              <a:t>Improve design, operation, and maintenance</a:t>
            </a:r>
          </a:p>
          <a:p>
            <a:pPr>
              <a:lnSpc>
                <a:spcPct val="150000"/>
              </a:lnSpc>
              <a:spcBef>
                <a:spcPts val="900"/>
              </a:spcBef>
              <a:buFont typeface="Wingdings" pitchFamily="2" charset="2"/>
              <a:buChar char="v"/>
            </a:pPr>
            <a:r>
              <a:rPr lang="en-US" sz="2000" dirty="0">
                <a:solidFill>
                  <a:srgbClr val="0E0E0E"/>
                </a:solidFill>
                <a:effectLst/>
                <a:latin typeface="+mn-lt"/>
              </a:rPr>
              <a:t>Explain the reasons for changes in a company’s budget</a:t>
            </a:r>
          </a:p>
          <a:p>
            <a:pPr>
              <a:lnSpc>
                <a:spcPct val="150000"/>
              </a:lnSpc>
              <a:spcBef>
                <a:spcPts val="900"/>
              </a:spcBef>
              <a:buFont typeface="Wingdings" pitchFamily="2" charset="2"/>
              <a:buChar char="v"/>
            </a:pPr>
            <a:r>
              <a:rPr lang="en-US" sz="2000" dirty="0">
                <a:solidFill>
                  <a:srgbClr val="0E0E0E"/>
                </a:solidFill>
                <a:effectLst/>
                <a:latin typeface="+mn-lt"/>
              </a:rPr>
              <a:t>Support the evaluation of the program’s effectiveness</a:t>
            </a:r>
          </a:p>
          <a:p>
            <a:pPr>
              <a:lnSpc>
                <a:spcPct val="150000"/>
              </a:lnSpc>
              <a:spcBef>
                <a:spcPts val="900"/>
              </a:spcBef>
              <a:buFont typeface="Wingdings" pitchFamily="2" charset="2"/>
              <a:buChar char="v"/>
            </a:pPr>
            <a:r>
              <a:rPr lang="en-US" sz="2000" dirty="0">
                <a:solidFill>
                  <a:srgbClr val="0E0E0E"/>
                </a:solidFill>
                <a:effectLst/>
                <a:latin typeface="+mn-lt"/>
              </a:rPr>
              <a:t>Provide training for company staff on the impacts of energy</a:t>
            </a:r>
          </a:p>
          <a:p>
            <a:pPr>
              <a:lnSpc>
                <a:spcPct val="150000"/>
              </a:lnSpc>
              <a:spcBef>
                <a:spcPts val="900"/>
              </a:spcBef>
              <a:buFont typeface="Wingdings" pitchFamily="2" charset="2"/>
              <a:buChar char="v"/>
            </a:pPr>
            <a:r>
              <a:rPr lang="en-US" sz="2000" dirty="0">
                <a:solidFill>
                  <a:srgbClr val="0E0E0E"/>
                </a:solidFill>
                <a:effectLst/>
                <a:latin typeface="+mn-lt"/>
              </a:rPr>
              <a:t>Improve the score in Green Building Certification or sustainability rating systems such as LEED (Leadership in Energy and Environmental Design).</a:t>
            </a:r>
          </a:p>
        </p:txBody>
      </p:sp>
    </p:spTree>
    <p:extLst>
      <p:ext uri="{BB962C8B-B14F-4D97-AF65-F5344CB8AC3E}">
        <p14:creationId xmlns:p14="http://schemas.microsoft.com/office/powerpoint/2010/main" val="38215827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41"/>
          <p:cNvSpPr txBox="1">
            <a:spLocks noGrp="1"/>
          </p:cNvSpPr>
          <p:nvPr>
            <p:ph type="title"/>
          </p:nvPr>
        </p:nvSpPr>
        <p:spPr>
          <a:xfrm>
            <a:off x="609600" y="641511"/>
            <a:ext cx="10972800" cy="495200"/>
          </a:xfrm>
          <a:prstGeom prst="rect">
            <a:avLst/>
          </a:prstGeom>
          <a:noFill/>
          <a:ln>
            <a:noFill/>
          </a:ln>
        </p:spPr>
        <p:txBody>
          <a:bodyPr spcFirstLastPara="1" wrap="square" lIns="121900" tIns="121900" rIns="121900" bIns="121900" anchor="ctr" anchorCtr="0">
            <a:normAutofit fontScale="90000"/>
          </a:bodyPr>
          <a:lstStyle/>
          <a:p>
            <a:pPr>
              <a:buSzPct val="111111"/>
            </a:pPr>
            <a:r>
              <a:rPr lang="en-US" dirty="0">
                <a:latin typeface="+mj-lt"/>
              </a:rPr>
              <a:t>Measuring equipment</a:t>
            </a:r>
            <a:endParaRPr dirty="0">
              <a:latin typeface="+mj-lt"/>
            </a:endParaRPr>
          </a:p>
        </p:txBody>
      </p:sp>
      <p:sp>
        <p:nvSpPr>
          <p:cNvPr id="1231" name="Google Shape;1231;p41"/>
          <p:cNvSpPr txBox="1"/>
          <p:nvPr/>
        </p:nvSpPr>
        <p:spPr>
          <a:xfrm>
            <a:off x="505097" y="1453035"/>
            <a:ext cx="10972800" cy="3568127"/>
          </a:xfrm>
          <a:prstGeom prst="rect">
            <a:avLst/>
          </a:prstGeom>
          <a:noFill/>
          <a:ln>
            <a:noFill/>
          </a:ln>
        </p:spPr>
        <p:txBody>
          <a:bodyPr spcFirstLastPara="1" wrap="square" lIns="121900" tIns="60933" rIns="121900" bIns="60933" anchor="t" anchorCtr="0">
            <a:noAutofit/>
          </a:bodyPr>
          <a:lstStyle/>
          <a:p>
            <a:pPr marL="719649" indent="-368291">
              <a:lnSpc>
                <a:spcPct val="150000"/>
              </a:lnSpc>
              <a:buClr>
                <a:srgbClr val="008000"/>
              </a:buClr>
              <a:buSzPts val="2400"/>
            </a:pPr>
            <a:r>
              <a:rPr lang="en-US" sz="2400" b="1" dirty="0">
                <a:solidFill>
                  <a:srgbClr val="0070C0"/>
                </a:solidFill>
                <a:latin typeface="+mj-lt"/>
                <a:ea typeface="Fira Sans Extra Condensed"/>
                <a:cs typeface="Fira Sans Extra Condensed"/>
                <a:sym typeface="Fira Sans Extra Condensed"/>
              </a:rPr>
              <a:t>How long does it take to measure?</a:t>
            </a:r>
            <a:endParaRPr lang="en-US" sz="2400" dirty="0">
              <a:latin typeface="+mn-lt"/>
              <a:ea typeface="Calibri"/>
              <a:cs typeface="Calibri"/>
            </a:endParaRPr>
          </a:p>
          <a:p>
            <a:pPr marL="719649" indent="-368291">
              <a:lnSpc>
                <a:spcPct val="150000"/>
              </a:lnSpc>
              <a:buClr>
                <a:srgbClr val="008000"/>
              </a:buClr>
              <a:buSzPts val="2400"/>
            </a:pPr>
            <a:r>
              <a:rPr lang="en-US" sz="2400" dirty="0">
                <a:latin typeface="+mn-lt"/>
                <a:ea typeface="Calibri"/>
                <a:cs typeface="Calibri"/>
              </a:rPr>
              <a:t>The length of the reporting period depends on your objective:</a:t>
            </a:r>
            <a:endParaRPr sz="2400" dirty="0">
              <a:latin typeface="+mn-lt"/>
              <a:ea typeface="Calibri"/>
              <a:cs typeface="Calibri"/>
              <a:sym typeface="Calibri"/>
            </a:endParaRPr>
          </a:p>
          <a:p>
            <a:pPr marL="719649" indent="-368291">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If you want to control the efficiency =&gt; measurement forever.</a:t>
            </a:r>
          </a:p>
          <a:p>
            <a:pPr marL="719649" indent="-368291">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If you want to report the savings results =&gt; measure until satisfied.</a:t>
            </a:r>
            <a:endParaRPr sz="2400" dirty="0">
              <a:latin typeface="+mn-lt"/>
              <a:ea typeface="Calibri"/>
              <a:cs typeface="Calibri"/>
              <a:sym typeface="Calibri"/>
            </a:endParaRPr>
          </a:p>
          <a:p>
            <a:pPr marL="719649" indent="-368291">
              <a:lnSpc>
                <a:spcPct val="150000"/>
              </a:lnSpc>
              <a:spcBef>
                <a:spcPts val="640"/>
              </a:spcBef>
              <a:buClr>
                <a:srgbClr val="008000"/>
              </a:buClr>
              <a:buSzPts val="2400"/>
            </a:pPr>
            <a:r>
              <a:rPr lang="en-US" sz="2400" dirty="0">
                <a:latin typeface="+mn-lt"/>
                <a:ea typeface="Calibri"/>
                <a:cs typeface="Calibri"/>
              </a:rPr>
              <a:t>Requires costs for management and maintenance of measuring equipment</a:t>
            </a:r>
            <a:endParaRPr sz="2400" dirty="0">
              <a:latin typeface="+mn-lt"/>
              <a:ea typeface="Calibri"/>
              <a:cs typeface="Calibri"/>
            </a:endParaRPr>
          </a:p>
          <a:p>
            <a:pPr marL="719649" indent="-368291" algn="ctr">
              <a:lnSpc>
                <a:spcPct val="150000"/>
              </a:lnSpc>
              <a:spcBef>
                <a:spcPts val="747"/>
              </a:spcBef>
              <a:buClr>
                <a:srgbClr val="008000"/>
              </a:buClr>
              <a:buSzPts val="2800"/>
            </a:pPr>
            <a:r>
              <a:rPr lang="en-US" sz="2400" b="1" dirty="0">
                <a:latin typeface="+mn-lt"/>
                <a:ea typeface="Calibri"/>
                <a:cs typeface="Calibri"/>
                <a:sym typeface="Calibri"/>
              </a:rPr>
              <a:t>Choose wisely!</a:t>
            </a:r>
            <a:endParaRPr sz="2400" b="1" dirty="0">
              <a:latin typeface="+mn-lt"/>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1388" name="Google Shape;1388;p44"/>
          <p:cNvSpPr txBox="1">
            <a:spLocks noGrp="1"/>
          </p:cNvSpPr>
          <p:nvPr>
            <p:ph type="title"/>
          </p:nvPr>
        </p:nvSpPr>
        <p:spPr>
          <a:xfrm>
            <a:off x="609600" y="613934"/>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Key issues</a:t>
            </a:r>
            <a:endParaRPr dirty="0">
              <a:latin typeface="+mj-lt"/>
            </a:endParaRPr>
          </a:p>
        </p:txBody>
      </p:sp>
      <p:sp>
        <p:nvSpPr>
          <p:cNvPr id="1393" name="Google Shape;1393;p44"/>
          <p:cNvSpPr txBox="1"/>
          <p:nvPr/>
        </p:nvSpPr>
        <p:spPr>
          <a:xfrm>
            <a:off x="740230" y="1496481"/>
            <a:ext cx="10363200" cy="3865037"/>
          </a:xfrm>
          <a:prstGeom prst="rect">
            <a:avLst/>
          </a:prstGeom>
          <a:noFill/>
          <a:ln>
            <a:noFill/>
          </a:ln>
        </p:spPr>
        <p:txBody>
          <a:bodyPr spcFirstLastPara="1" wrap="square" lIns="121900" tIns="60933" rIns="121900" bIns="60933" anchor="t" anchorCtr="0">
            <a:noAutofit/>
          </a:bodyPr>
          <a:lstStyle/>
          <a:p>
            <a:pPr marL="609585" lvl="1">
              <a:lnSpc>
                <a:spcPct val="150000"/>
              </a:lnSpc>
              <a:buSzPts val="2400"/>
            </a:pPr>
            <a:r>
              <a:rPr lang="en-US" sz="2400" b="1" dirty="0">
                <a:solidFill>
                  <a:srgbClr val="0070C0"/>
                </a:solidFill>
                <a:latin typeface="+mj-lt"/>
                <a:ea typeface="Fira Sans Extra Condensed"/>
                <a:cs typeface="Fira Sans Extra Condensed"/>
                <a:sym typeface="Fira Sans Extra Condensed"/>
              </a:rPr>
              <a:t>Missing data</a:t>
            </a:r>
            <a:endParaRPr lang="en-US" sz="2400" dirty="0">
              <a:solidFill>
                <a:srgbClr val="0070C0"/>
              </a:solidFill>
              <a:latin typeface="+mn-lt"/>
              <a:ea typeface="Calibri"/>
              <a:cs typeface="Calibri"/>
              <a:sym typeface="Calibri"/>
            </a:endParaRPr>
          </a:p>
          <a:p>
            <a:pPr marL="990575" lvl="1" indent="-380990">
              <a:lnSpc>
                <a:spcPct val="150000"/>
              </a:lnSpc>
              <a:buSzPts val="2400"/>
              <a:buFont typeface="Wingdings" pitchFamily="2" charset="2"/>
              <a:buChar char="v"/>
            </a:pPr>
            <a:r>
              <a:rPr lang="en-US" sz="2400" dirty="0">
                <a:latin typeface="+mn-lt"/>
                <a:ea typeface="Calibri"/>
                <a:cs typeface="Calibri"/>
                <a:sym typeface="Calibri"/>
              </a:rPr>
              <a:t>Failed sensors </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Data collection systems that lose connection or power off</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Incorrect meter readings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Lost electric bills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Electricity companies that estimate meter readings</a:t>
            </a:r>
          </a:p>
          <a:p>
            <a:pPr marL="990575" lvl="1" indent="-380990">
              <a:lnSpc>
                <a:spcPct val="150000"/>
              </a:lnSpc>
              <a:buSzPts val="2400"/>
              <a:buFont typeface="Wingdings" pitchFamily="2" charset="2"/>
              <a:buChar char="v"/>
            </a:pPr>
            <a:r>
              <a:rPr lang="en-US" sz="2400" dirty="0">
                <a:latin typeface="+mn-lt"/>
                <a:ea typeface="Calibri"/>
                <a:cs typeface="Calibri"/>
                <a:sym typeface="Calibri"/>
              </a:rPr>
              <a:t>……………………..</a:t>
            </a:r>
            <a:endParaRPr lang="en-US" sz="2000" dirty="0">
              <a:latin typeface="+mn-l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397"/>
        <p:cNvGrpSpPr/>
        <p:nvPr/>
      </p:nvGrpSpPr>
      <p:grpSpPr>
        <a:xfrm>
          <a:off x="0" y="0"/>
          <a:ext cx="0" cy="0"/>
          <a:chOff x="0" y="0"/>
          <a:chExt cx="0" cy="0"/>
        </a:xfrm>
      </p:grpSpPr>
      <p:sp>
        <p:nvSpPr>
          <p:cNvPr id="1398" name="Google Shape;1398;p45"/>
          <p:cNvSpPr txBox="1">
            <a:spLocks noGrp="1"/>
          </p:cNvSpPr>
          <p:nvPr>
            <p:ph type="title"/>
          </p:nvPr>
        </p:nvSpPr>
        <p:spPr>
          <a:xfrm>
            <a:off x="485304" y="596007"/>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Key issues</a:t>
            </a:r>
            <a:endParaRPr dirty="0">
              <a:latin typeface="+mj-lt"/>
            </a:endParaRPr>
          </a:p>
        </p:txBody>
      </p:sp>
      <p:sp>
        <p:nvSpPr>
          <p:cNvPr id="1403" name="Google Shape;1403;p45"/>
          <p:cNvSpPr txBox="1"/>
          <p:nvPr/>
        </p:nvSpPr>
        <p:spPr>
          <a:xfrm>
            <a:off x="615932" y="1251873"/>
            <a:ext cx="10261600" cy="5606127"/>
          </a:xfrm>
          <a:prstGeom prst="rect">
            <a:avLst/>
          </a:prstGeom>
          <a:noFill/>
          <a:ln>
            <a:noFill/>
          </a:ln>
        </p:spPr>
        <p:txBody>
          <a:bodyPr spcFirstLastPara="1" wrap="square" lIns="121900" tIns="60933" rIns="121900" bIns="60933" anchor="t" anchorCtr="0">
            <a:noAutofit/>
          </a:bodyPr>
          <a:lstStyle/>
          <a:p>
            <a:pPr marL="472006" indent="-472006">
              <a:buClr>
                <a:srgbClr val="008000"/>
              </a:buClr>
              <a:buSzPts val="2000"/>
            </a:pPr>
            <a:r>
              <a:rPr lang="en-US" sz="2000" b="1" dirty="0">
                <a:solidFill>
                  <a:srgbClr val="0070C0"/>
                </a:solidFill>
                <a:latin typeface="+mn-lt"/>
                <a:ea typeface="Calibri"/>
                <a:cs typeface="Calibri"/>
              </a:rPr>
              <a:t>M&amp;V costs depend on M&amp;V:</a:t>
            </a:r>
            <a:endParaRPr sz="2000" b="1" dirty="0">
              <a:solidFill>
                <a:srgbClr val="0070C0"/>
              </a:solidFill>
              <a:latin typeface="+mn-lt"/>
              <a:ea typeface="Calibri"/>
              <a:cs typeface="Calibri"/>
            </a:endParaRP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Amount of required data and difficulty in obtaining good data</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Installation/maintenance of new meters</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Analysis of amount of required data </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Reporting format and frequency</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Length of reporting period</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Complexity of systems and energy saving solutions</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Required uncertainty</a:t>
            </a:r>
          </a:p>
          <a:p>
            <a:pPr marL="1286901" lvl="1" indent="-457189">
              <a:spcBef>
                <a:spcPts val="480"/>
              </a:spcBef>
              <a:buClr>
                <a:srgbClr val="008000"/>
              </a:buClr>
              <a:buSzPts val="1800"/>
              <a:buFont typeface="Wingdings" pitchFamily="2" charset="2"/>
              <a:buChar char="v"/>
            </a:pPr>
            <a:r>
              <a:rPr lang="en-US" sz="2000" dirty="0">
                <a:latin typeface="+mn-lt"/>
                <a:ea typeface="Calibri"/>
                <a:cs typeface="Calibri"/>
                <a:sym typeface="Calibri"/>
              </a:rPr>
              <a:t> Selected IPMVP option.</a:t>
            </a:r>
          </a:p>
          <a:p>
            <a:pPr marL="472006" indent="-472006">
              <a:buClr>
                <a:srgbClr val="008000"/>
              </a:buClr>
              <a:buSzPts val="2800"/>
            </a:pPr>
            <a:r>
              <a:rPr lang="en-US" sz="2000" b="1" dirty="0">
                <a:solidFill>
                  <a:srgbClr val="0070C0"/>
                </a:solidFill>
                <a:latin typeface="+mn-lt"/>
                <a:ea typeface="Calibri"/>
                <a:cs typeface="Calibri"/>
              </a:rPr>
              <a:t>M&amp;V budget should depend on:</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much is the savings?</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long is the payback period?</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carefully will this project be researched?</a:t>
            </a:r>
          </a:p>
          <a:p>
            <a:pPr marL="1820288" lvl="1" indent="-380990">
              <a:spcBef>
                <a:spcPts val="747"/>
              </a:spcBef>
              <a:buSzPts val="2800"/>
              <a:buFont typeface="Wingdings" pitchFamily="2" charset="2"/>
              <a:buChar char="v"/>
            </a:pPr>
            <a:r>
              <a:rPr lang="en-US" sz="2000" dirty="0">
                <a:latin typeface="+mn-lt"/>
                <a:ea typeface="Calibri"/>
                <a:cs typeface="Calibri"/>
                <a:sym typeface="Calibri"/>
              </a:rPr>
              <a:t>How much uncertainty can you accept?</a:t>
            </a:r>
          </a:p>
          <a:p>
            <a:pPr marL="1286901" lvl="1" indent="-457189">
              <a:spcBef>
                <a:spcPts val="480"/>
              </a:spcBef>
              <a:buClr>
                <a:srgbClr val="008000"/>
              </a:buClr>
              <a:buSzPts val="1800"/>
              <a:buFont typeface="Wingdings" pitchFamily="2" charset="2"/>
              <a:buChar char="v"/>
            </a:pPr>
            <a:endParaRPr sz="2000" dirty="0">
              <a:latin typeface="+mn-lt"/>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47"/>
          <p:cNvSpPr txBox="1">
            <a:spLocks noGrp="1"/>
          </p:cNvSpPr>
          <p:nvPr>
            <p:ph type="title"/>
          </p:nvPr>
        </p:nvSpPr>
        <p:spPr>
          <a:xfrm>
            <a:off x="485304" y="589386"/>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Key issues</a:t>
            </a:r>
            <a:endParaRPr dirty="0">
              <a:latin typeface="+mj-lt"/>
            </a:endParaRPr>
          </a:p>
        </p:txBody>
      </p:sp>
      <p:sp>
        <p:nvSpPr>
          <p:cNvPr id="1423" name="Google Shape;1423;p47"/>
          <p:cNvSpPr txBox="1"/>
          <p:nvPr/>
        </p:nvSpPr>
        <p:spPr>
          <a:xfrm>
            <a:off x="597663" y="1385072"/>
            <a:ext cx="9956800" cy="4978400"/>
          </a:xfrm>
          <a:prstGeom prst="rect">
            <a:avLst/>
          </a:prstGeom>
          <a:noFill/>
          <a:ln>
            <a:noFill/>
          </a:ln>
        </p:spPr>
        <p:txBody>
          <a:bodyPr spcFirstLastPara="1" wrap="square" lIns="121900" tIns="60933" rIns="121900" bIns="60933" anchor="t" anchorCtr="0">
            <a:noAutofit/>
          </a:bodyPr>
          <a:lstStyle/>
          <a:p>
            <a:pPr>
              <a:lnSpc>
                <a:spcPct val="150000"/>
              </a:lnSpc>
              <a:buClr>
                <a:srgbClr val="008000"/>
              </a:buClr>
              <a:buSzPts val="2000"/>
            </a:pPr>
            <a:r>
              <a:rPr lang="en-US" sz="2400" b="1" dirty="0">
                <a:solidFill>
                  <a:srgbClr val="0070C0"/>
                </a:solidFill>
                <a:latin typeface="+mn-lt"/>
                <a:ea typeface="Fira Sans Extra Condensed"/>
                <a:cs typeface="Fira Sans Extra Condensed"/>
                <a:sym typeface="Fira Sans Extra Condensed"/>
              </a:rPr>
              <a:t>Apply electricity prices to evaluate savings</a:t>
            </a:r>
            <a:endParaRPr lang="en-US" sz="2400" dirty="0">
              <a:solidFill>
                <a:srgbClr val="0070C0"/>
              </a:solidFill>
              <a:latin typeface="+mn-lt"/>
              <a:ea typeface="Calibri"/>
              <a:cs typeface="Calibri"/>
              <a:sym typeface="Calibri"/>
            </a:endParaRP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Energy prices are complex and often change.</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Use a full electricity price plan or carefully select an appropriate marginal price.</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The ESCO contract should set a minimum price or may use an inflation factor.</a:t>
            </a:r>
          </a:p>
          <a:p>
            <a:pPr marL="457189" indent="-457189">
              <a:lnSpc>
                <a:spcPct val="150000"/>
              </a:lnSpc>
              <a:buClr>
                <a:srgbClr val="008000"/>
              </a:buClr>
              <a:buSzPts val="2000"/>
              <a:buFont typeface="Wingdings" pitchFamily="2" charset="2"/>
              <a:buChar char="v"/>
            </a:pPr>
            <a:r>
              <a:rPr lang="en-US" sz="2400" dirty="0">
                <a:latin typeface="+mn-lt"/>
                <a:ea typeface="Calibri"/>
                <a:cs typeface="Calibri"/>
                <a:sym typeface="Calibri"/>
              </a:rPr>
              <a:t>The M&amp;V plan should identify the energy price that will be used to evaluate savings and whether or how savings will be adjusted if prices change in the future.</a:t>
            </a:r>
            <a:endParaRPr sz="2400" dirty="0">
              <a:latin typeface="+mn-l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48"/>
          <p:cNvSpPr txBox="1">
            <a:spLocks noGrp="1"/>
          </p:cNvSpPr>
          <p:nvPr>
            <p:ph type="title"/>
          </p:nvPr>
        </p:nvSpPr>
        <p:spPr>
          <a:xfrm>
            <a:off x="609600" y="641511"/>
            <a:ext cx="10972800" cy="495200"/>
          </a:xfrm>
          <a:prstGeom prst="rect">
            <a:avLst/>
          </a:prstGeom>
          <a:noFill/>
          <a:ln>
            <a:noFill/>
          </a:ln>
        </p:spPr>
        <p:txBody>
          <a:bodyPr spcFirstLastPara="1" wrap="square" lIns="121900" tIns="121900" rIns="121900" bIns="121900" anchor="ctr" anchorCtr="0">
            <a:noAutofit/>
          </a:bodyPr>
          <a:lstStyle/>
          <a:p>
            <a:pPr>
              <a:buSzPct val="111111"/>
            </a:pPr>
            <a:r>
              <a:rPr lang="en-US" dirty="0">
                <a:latin typeface="+mj-lt"/>
              </a:rPr>
              <a:t>Key issues</a:t>
            </a:r>
            <a:endParaRPr dirty="0">
              <a:latin typeface="+mj-lt"/>
            </a:endParaRPr>
          </a:p>
        </p:txBody>
      </p:sp>
      <p:sp>
        <p:nvSpPr>
          <p:cNvPr id="1432" name="Google Shape;1432;p48"/>
          <p:cNvSpPr txBox="1"/>
          <p:nvPr/>
        </p:nvSpPr>
        <p:spPr>
          <a:xfrm>
            <a:off x="430676" y="1251784"/>
            <a:ext cx="10676712" cy="495200"/>
          </a:xfrm>
          <a:prstGeom prst="rect">
            <a:avLst/>
          </a:prstGeom>
          <a:noFill/>
          <a:ln>
            <a:noFill/>
          </a:ln>
        </p:spPr>
        <p:txBody>
          <a:bodyPr spcFirstLastPara="1" wrap="square" lIns="121900" tIns="121900" rIns="121900" bIns="121900" anchor="ctr" anchorCtr="0">
            <a:noAutofit/>
          </a:bodyPr>
          <a:lstStyle/>
          <a:p>
            <a:pPr>
              <a:lnSpc>
                <a:spcPct val="150000"/>
              </a:lnSpc>
              <a:buSzPts val="2400"/>
            </a:pPr>
            <a:r>
              <a:rPr lang="en-US" sz="2400" b="1" dirty="0">
                <a:solidFill>
                  <a:srgbClr val="0070C0"/>
                </a:solidFill>
                <a:latin typeface="+mn-lt"/>
                <a:ea typeface="Fira Sans Extra Condensed"/>
                <a:cs typeface="Fira Sans Extra Condensed"/>
                <a:sym typeface="Fira Sans Extra Condensed"/>
              </a:rPr>
              <a:t>Apply electricity prices to evaluate savings</a:t>
            </a:r>
            <a:endParaRPr sz="2400" b="1" dirty="0">
              <a:solidFill>
                <a:srgbClr val="0070C0"/>
              </a:solidFill>
              <a:latin typeface="+mn-lt"/>
              <a:ea typeface="Fira Sans Extra Condensed"/>
              <a:cs typeface="Fira Sans Extra Condensed"/>
              <a:sym typeface="Fira Sans Extra Condensed"/>
            </a:endParaRPr>
          </a:p>
        </p:txBody>
      </p:sp>
      <p:sp>
        <p:nvSpPr>
          <p:cNvPr id="1433" name="Google Shape;1433;p48"/>
          <p:cNvSpPr txBox="1"/>
          <p:nvPr/>
        </p:nvSpPr>
        <p:spPr>
          <a:xfrm>
            <a:off x="609600" y="1977552"/>
            <a:ext cx="10464800" cy="3599291"/>
          </a:xfrm>
          <a:prstGeom prst="rect">
            <a:avLst/>
          </a:prstGeom>
          <a:noFill/>
          <a:ln>
            <a:noFill/>
          </a:ln>
        </p:spPr>
        <p:txBody>
          <a:bodyPr spcFirstLastPara="1" wrap="square" lIns="121900" tIns="60933" rIns="121900" bIns="60933" anchor="t" anchorCtr="0">
            <a:noAutofit/>
          </a:bodyPr>
          <a:lstStyle/>
          <a:p>
            <a:pPr marL="342900" indent="-342900" algn="ctr">
              <a:lnSpc>
                <a:spcPct val="150000"/>
              </a:lnSpc>
              <a:buClr>
                <a:srgbClr val="008000"/>
              </a:buClr>
              <a:buSzPts val="2800"/>
              <a:buFont typeface="Wingdings" pitchFamily="2" charset="2"/>
              <a:buChar char="v"/>
            </a:pPr>
            <a:r>
              <a:rPr lang="en-US" sz="2400" b="1" dirty="0">
                <a:latin typeface="+mn-lt"/>
                <a:ea typeface="Calibri"/>
                <a:cs typeface="Calibri"/>
                <a:sym typeface="Calibri"/>
              </a:rPr>
              <a:t>CAREFUL!</a:t>
            </a:r>
            <a:endParaRPr sz="2400" b="1" dirty="0">
              <a:latin typeface="+mn-lt"/>
              <a:ea typeface="Calibri"/>
              <a:cs typeface="Calibri"/>
              <a:sym typeface="Calibri"/>
            </a:endParaRPr>
          </a:p>
          <a:p>
            <a:pPr marL="478355" indent="-478355">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Option C or D – To use a simplified single price, each month’s consumption must be the same price and must include all additional activities. It is safer to always use the full price structure.</a:t>
            </a:r>
          </a:p>
          <a:p>
            <a:pPr marL="478355" indent="-478355">
              <a:lnSpc>
                <a:spcPct val="150000"/>
              </a:lnSpc>
              <a:spcBef>
                <a:spcPts val="640"/>
              </a:spcBef>
              <a:buClr>
                <a:srgbClr val="008000"/>
              </a:buClr>
              <a:buSzPts val="2400"/>
              <a:buFont typeface="Wingdings" pitchFamily="2" charset="2"/>
              <a:buChar char="v"/>
            </a:pPr>
            <a:r>
              <a:rPr lang="en-US" sz="2400" dirty="0">
                <a:latin typeface="+mn-lt"/>
                <a:ea typeface="Calibri"/>
                <a:cs typeface="Calibri"/>
                <a:sym typeface="Calibri"/>
              </a:rPr>
              <a:t> Option A or B – Carefully choose the marginal price, possibly making some assumptions.</a:t>
            </a:r>
            <a:endParaRPr sz="2400" dirty="0">
              <a:latin typeface="+mn-lt"/>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1B207-BE5F-CBC1-B001-27579F577F3B}"/>
              </a:ext>
            </a:extLst>
          </p:cNvPr>
          <p:cNvSpPr>
            <a:spLocks noGrp="1"/>
          </p:cNvSpPr>
          <p:nvPr>
            <p:ph type="title"/>
          </p:nvPr>
        </p:nvSpPr>
        <p:spPr>
          <a:xfrm>
            <a:off x="609600" y="428263"/>
            <a:ext cx="10972800" cy="615570"/>
          </a:xfrm>
        </p:spPr>
        <p:txBody>
          <a:bodyPr spcFirstLastPara="1" wrap="square" lIns="91425" tIns="91425" rIns="91425" bIns="91425" anchor="ctr" anchorCtr="0">
            <a:normAutofit fontScale="90000"/>
          </a:bodyPr>
          <a:lstStyle/>
          <a:p>
            <a:pPr>
              <a:lnSpc>
                <a:spcPct val="90000"/>
              </a:lnSpc>
            </a:pPr>
            <a:r>
              <a:rPr lang="en-US" b="1" i="0" u="none" strike="noStrike" cap="none" dirty="0">
                <a:solidFill>
                  <a:schemeClr val="accent1">
                    <a:lumMod val="50000"/>
                  </a:schemeClr>
                </a:solidFill>
                <a:latin typeface="+mj-lt"/>
                <a:ea typeface="Fira Sans Extra Condensed"/>
                <a:cs typeface="Fira Sans Extra Condensed"/>
                <a:sym typeface="Fira Sans Extra Condensed"/>
              </a:rPr>
              <a:t>IPMVP and ISO 50015</a:t>
            </a:r>
          </a:p>
        </p:txBody>
      </p:sp>
      <p:sp>
        <p:nvSpPr>
          <p:cNvPr id="3" name="Rectangle 1">
            <a:extLst>
              <a:ext uri="{FF2B5EF4-FFF2-40B4-BE49-F238E27FC236}">
                <a16:creationId xmlns:a16="http://schemas.microsoft.com/office/drawing/2014/main" id="{8844AB1F-A1E0-99D7-B721-54EEDED79258}"/>
              </a:ext>
            </a:extLst>
          </p:cNvPr>
          <p:cNvSpPr>
            <a:spLocks noChangeArrowheads="1"/>
          </p:cNvSpPr>
          <p:nvPr/>
        </p:nvSpPr>
        <p:spPr bwMode="auto">
          <a:xfrm>
            <a:off x="609600" y="1663933"/>
            <a:ext cx="10972800" cy="3405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25" tIns="91425" rIns="91425" bIns="91425" numCol="1" anchor="t" anchorCtr="0" compatLnSpc="1">
            <a:prstTxWarp prst="textNoShape">
              <a:avLst/>
            </a:prstTxWarp>
            <a:normAutofit/>
          </a:bodyPr>
          <a:lstStyle/>
          <a:p>
            <a:pPr marL="342900" indent="-342900">
              <a:buFont typeface="Wingdings" pitchFamily="2" charset="2"/>
              <a:buChar char="v"/>
            </a:pPr>
            <a:r>
              <a:rPr lang="en-US" sz="2400" dirty="0">
                <a:solidFill>
                  <a:srgbClr val="0E0E0E"/>
                </a:solidFill>
                <a:effectLst/>
                <a:latin typeface="+mn-lt"/>
              </a:rPr>
              <a:t>Define the Energy Baseline (</a:t>
            </a:r>
            <a:r>
              <a:rPr lang="en-US" sz="2400" dirty="0" err="1">
                <a:solidFill>
                  <a:srgbClr val="0E0E0E"/>
                </a:solidFill>
                <a:effectLst/>
                <a:latin typeface="+mn-lt"/>
              </a:rPr>
              <a:t>EnB</a:t>
            </a:r>
            <a:r>
              <a:rPr lang="en-US" sz="2400" dirty="0">
                <a:solidFill>
                  <a:srgbClr val="0E0E0E"/>
                </a:solidFill>
                <a:effectLst/>
                <a:latin typeface="+mn-lt"/>
              </a:rPr>
              <a:t>).</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Focus on accurate, transparent, and repeatable data.</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Used to measure and report energy savings performance.</a:t>
            </a:r>
            <a:br>
              <a:rPr lang="en-US" sz="2400" dirty="0">
                <a:solidFill>
                  <a:srgbClr val="0E0E0E"/>
                </a:solidFill>
                <a:effectLst/>
                <a:latin typeface="+mn-lt"/>
              </a:rPr>
            </a:br>
            <a:endParaRPr lang="en-US" sz="2400" dirty="0">
              <a:solidFill>
                <a:srgbClr val="0E0E0E"/>
              </a:solidFill>
              <a:effectLst/>
              <a:latin typeface="+mn-lt"/>
            </a:endParaRPr>
          </a:p>
          <a:p>
            <a:pPr marL="342900" indent="-342900">
              <a:buFont typeface="Wingdings" pitchFamily="2" charset="2"/>
              <a:buChar char="v"/>
            </a:pPr>
            <a:r>
              <a:rPr lang="en-US" sz="2400" dirty="0">
                <a:solidFill>
                  <a:srgbClr val="0E0E0E"/>
                </a:solidFill>
                <a:effectLst/>
                <a:latin typeface="+mn-lt"/>
              </a:rPr>
              <a:t>Requires comprehensive data collection and processing to avoid result discrepancies.</a:t>
            </a:r>
          </a:p>
        </p:txBody>
      </p:sp>
    </p:spTree>
    <p:extLst>
      <p:ext uri="{BB962C8B-B14F-4D97-AF65-F5344CB8AC3E}">
        <p14:creationId xmlns:p14="http://schemas.microsoft.com/office/powerpoint/2010/main" val="3765466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F9921CB-273B-AA4F-9B4D-BBC6A3C3E755}"/>
              </a:ext>
            </a:extLst>
          </p:cNvPr>
          <p:cNvSpPr>
            <a:spLocks noGrp="1"/>
          </p:cNvSpPr>
          <p:nvPr>
            <p:ph type="body" idx="1"/>
          </p:nvPr>
        </p:nvSpPr>
        <p:spPr/>
        <p:txBody>
          <a:bodyPr>
            <a:normAutofit fontScale="85000" lnSpcReduction="20000"/>
          </a:bodyPr>
          <a:lstStyle/>
          <a:p>
            <a:pPr marL="186262" indent="0">
              <a:buNone/>
            </a:pPr>
            <a:r>
              <a:rPr lang="en-US" sz="2000" b="1" dirty="0">
                <a:solidFill>
                  <a:srgbClr val="0E0E0E"/>
                </a:solidFill>
                <a:effectLst/>
                <a:latin typeface="+mn-lt"/>
              </a:rPr>
              <a:t>IPMVP</a:t>
            </a:r>
            <a:endParaRPr lang="en-US" sz="2000" dirty="0">
              <a:solidFill>
                <a:srgbClr val="0E0E0E"/>
              </a:solidFill>
              <a:effectLst/>
              <a:latin typeface="+mn-lt"/>
            </a:endParaRPr>
          </a:p>
          <a:p>
            <a:pPr>
              <a:spcBef>
                <a:spcPts val="900"/>
              </a:spcBef>
              <a:buFont typeface="Wingdings" pitchFamily="2" charset="2"/>
              <a:buChar char="v"/>
            </a:pPr>
            <a:r>
              <a:rPr lang="en-US" sz="2000" dirty="0">
                <a:solidFill>
                  <a:srgbClr val="0E0E0E"/>
                </a:solidFill>
                <a:effectLst/>
                <a:latin typeface="+mn-lt"/>
              </a:rPr>
              <a:t>Suitable for ESCO projects, focusing on the energy savings of specific solutions.</a:t>
            </a:r>
          </a:p>
          <a:p>
            <a:pPr>
              <a:spcBef>
                <a:spcPts val="900"/>
              </a:spcBef>
              <a:buFont typeface="Wingdings" pitchFamily="2" charset="2"/>
              <a:buChar char="v"/>
            </a:pPr>
            <a:r>
              <a:rPr lang="en-US" sz="2000" dirty="0">
                <a:solidFill>
                  <a:srgbClr val="0E0E0E"/>
                </a:solidFill>
                <a:effectLst/>
                <a:latin typeface="+mn-lt"/>
              </a:rPr>
              <a:t>There are 4 specific methods for M&amp;V (Option A, B, C, D).</a:t>
            </a:r>
          </a:p>
          <a:p>
            <a:pPr>
              <a:spcBef>
                <a:spcPts val="900"/>
              </a:spcBef>
              <a:buFont typeface="Arial" panose="020B0604020202020204" pitchFamily="34" charset="0"/>
              <a:buChar char="•"/>
            </a:pPr>
            <a:r>
              <a:rPr lang="en-US" sz="2000" dirty="0">
                <a:solidFill>
                  <a:srgbClr val="0E0E0E"/>
                </a:solidFill>
                <a:effectLst/>
                <a:latin typeface="+mn-lt"/>
              </a:rPr>
              <a:t>Option A: Measure key parameters of the equipment or solution.</a:t>
            </a:r>
          </a:p>
          <a:p>
            <a:pPr>
              <a:spcBef>
                <a:spcPts val="900"/>
              </a:spcBef>
              <a:buFont typeface="Arial" panose="020B0604020202020204" pitchFamily="34" charset="0"/>
              <a:buChar char="•"/>
            </a:pPr>
            <a:r>
              <a:rPr lang="en-US" sz="2000" dirty="0">
                <a:solidFill>
                  <a:srgbClr val="0E0E0E"/>
                </a:solidFill>
                <a:effectLst/>
                <a:latin typeface="+mn-lt"/>
              </a:rPr>
              <a:t>Option B: Measure all parameters of the equipment or solution.</a:t>
            </a:r>
          </a:p>
          <a:p>
            <a:pPr>
              <a:spcBef>
                <a:spcPts val="900"/>
              </a:spcBef>
              <a:buFont typeface="Arial" panose="020B0604020202020204" pitchFamily="34" charset="0"/>
              <a:buChar char="•"/>
            </a:pPr>
            <a:r>
              <a:rPr lang="en-US" sz="2000" dirty="0">
                <a:solidFill>
                  <a:srgbClr val="0E0E0E"/>
                </a:solidFill>
                <a:effectLst/>
                <a:latin typeface="+mn-lt"/>
              </a:rPr>
              <a:t>Option C: Measure the entire plant.</a:t>
            </a:r>
          </a:p>
          <a:p>
            <a:pPr>
              <a:spcBef>
                <a:spcPts val="900"/>
              </a:spcBef>
              <a:buFont typeface="Arial" panose="020B0604020202020204" pitchFamily="34" charset="0"/>
              <a:buChar char="•"/>
            </a:pPr>
            <a:r>
              <a:rPr lang="en-US" sz="2000" dirty="0">
                <a:solidFill>
                  <a:srgbClr val="0E0E0E"/>
                </a:solidFill>
                <a:effectLst/>
                <a:latin typeface="+mn-lt"/>
              </a:rPr>
              <a:t>Option D: Simulate the entire plant.</a:t>
            </a:r>
          </a:p>
          <a:p>
            <a:pPr>
              <a:spcBef>
                <a:spcPts val="900"/>
              </a:spcBef>
              <a:buFont typeface="Wingdings" pitchFamily="2" charset="2"/>
              <a:buChar char="v"/>
            </a:pPr>
            <a:r>
              <a:rPr lang="en-US" sz="2000" dirty="0">
                <a:solidFill>
                  <a:srgbClr val="0E0E0E"/>
                </a:solidFill>
                <a:effectLst/>
                <a:latin typeface="+mn-lt"/>
              </a:rPr>
              <a:t>Focus on measurements after the project implementation.</a:t>
            </a:r>
          </a:p>
          <a:p>
            <a:pPr>
              <a:spcBef>
                <a:spcPts val="900"/>
              </a:spcBef>
              <a:buFont typeface="Wingdings" pitchFamily="2" charset="2"/>
              <a:buChar char="v"/>
            </a:pPr>
            <a:r>
              <a:rPr lang="en-US" sz="2000" dirty="0">
                <a:solidFill>
                  <a:srgbClr val="0E0E0E"/>
                </a:solidFill>
                <a:effectLst/>
                <a:latin typeface="+mn-lt"/>
              </a:rPr>
              <a:t>Detailed and specific for each equipment and project.</a:t>
            </a:r>
          </a:p>
        </p:txBody>
      </p:sp>
      <p:sp>
        <p:nvSpPr>
          <p:cNvPr id="6" name="Text Placeholder 5">
            <a:extLst>
              <a:ext uri="{FF2B5EF4-FFF2-40B4-BE49-F238E27FC236}">
                <a16:creationId xmlns:a16="http://schemas.microsoft.com/office/drawing/2014/main" id="{8A2AC108-AB2B-53DB-0203-B139A6FC3744}"/>
              </a:ext>
            </a:extLst>
          </p:cNvPr>
          <p:cNvSpPr>
            <a:spLocks noGrp="1"/>
          </p:cNvSpPr>
          <p:nvPr>
            <p:ph type="body" idx="2"/>
          </p:nvPr>
        </p:nvSpPr>
        <p:spPr>
          <a:xfrm>
            <a:off x="6362177" y="1568557"/>
            <a:ext cx="5333200" cy="4555200"/>
          </a:xfrm>
          <a:noFill/>
          <a:ln>
            <a:noFill/>
          </a:ln>
        </p:spPr>
        <p:txBody>
          <a:bodyPr spcFirstLastPara="1" wrap="square" lIns="91425" tIns="91425" rIns="91425" bIns="91425" anchor="t" anchorCtr="0">
            <a:normAutofit/>
          </a:bodyPr>
          <a:lstStyle/>
          <a:p>
            <a:pPr marL="186262" indent="0">
              <a:buNone/>
            </a:pPr>
            <a:r>
              <a:rPr lang="en-US" sz="2000" b="1" dirty="0">
                <a:solidFill>
                  <a:srgbClr val="0E0E0E"/>
                </a:solidFill>
                <a:effectLst/>
                <a:latin typeface="+mn-lt"/>
              </a:rPr>
              <a:t>ISO 50015</a:t>
            </a:r>
            <a:endParaRPr lang="en-US" sz="2000" dirty="0">
              <a:solidFill>
                <a:srgbClr val="0E0E0E"/>
              </a:solidFill>
              <a:effectLst/>
              <a:latin typeface="+mn-lt"/>
            </a:endParaRPr>
          </a:p>
          <a:p>
            <a:pPr>
              <a:spcBef>
                <a:spcPts val="900"/>
              </a:spcBef>
              <a:buFont typeface="Wingdings" pitchFamily="2" charset="2"/>
              <a:buChar char="v"/>
            </a:pPr>
            <a:r>
              <a:rPr lang="en-US" sz="2000" dirty="0">
                <a:solidFill>
                  <a:srgbClr val="0E0E0E"/>
                </a:solidFill>
                <a:effectLst/>
                <a:latin typeface="+mn-lt"/>
              </a:rPr>
              <a:t>Serves comprehensive energy management, in compliance with ISO 50001. </a:t>
            </a:r>
          </a:p>
          <a:p>
            <a:pPr>
              <a:spcBef>
                <a:spcPts val="900"/>
              </a:spcBef>
              <a:buFont typeface="Wingdings" pitchFamily="2" charset="2"/>
              <a:buChar char="v"/>
            </a:pPr>
            <a:r>
              <a:rPr lang="en-US" sz="2000" dirty="0">
                <a:solidFill>
                  <a:srgbClr val="0E0E0E"/>
                </a:solidFill>
                <a:effectLst/>
                <a:latin typeface="+mn-lt"/>
              </a:rPr>
              <a:t>Does not specify a particular method but focuses on standard processes.</a:t>
            </a:r>
          </a:p>
          <a:p>
            <a:pPr>
              <a:spcBef>
                <a:spcPts val="900"/>
              </a:spcBef>
              <a:buFont typeface="Wingdings" pitchFamily="2" charset="2"/>
              <a:buChar char="v"/>
            </a:pPr>
            <a:r>
              <a:rPr lang="en-US" sz="2000" dirty="0">
                <a:solidFill>
                  <a:srgbClr val="0E0E0E"/>
                </a:solidFill>
                <a:effectLst/>
                <a:latin typeface="+mn-lt"/>
              </a:rPr>
              <a:t>Focuses on both the management process and energy improvement.</a:t>
            </a:r>
          </a:p>
          <a:p>
            <a:pPr>
              <a:spcBef>
                <a:spcPts val="900"/>
              </a:spcBef>
              <a:buFont typeface="Wingdings" pitchFamily="2" charset="2"/>
              <a:buChar char="v"/>
            </a:pPr>
            <a:r>
              <a:rPr lang="en-US" sz="2000" dirty="0">
                <a:solidFill>
                  <a:srgbClr val="0E0E0E"/>
                </a:solidFill>
                <a:effectLst/>
                <a:latin typeface="+mn-lt"/>
              </a:rPr>
              <a:t>More general, suitable for various types of organizations.</a:t>
            </a:r>
          </a:p>
          <a:p>
            <a:pPr marL="186262" indent="0">
              <a:spcBef>
                <a:spcPts val="300"/>
              </a:spcBef>
              <a:spcAft>
                <a:spcPts val="300"/>
              </a:spcAft>
              <a:buNone/>
            </a:pPr>
            <a:endParaRPr lang="en-US" sz="2000" dirty="0">
              <a:latin typeface="+mn-lt"/>
            </a:endParaRPr>
          </a:p>
        </p:txBody>
      </p:sp>
      <p:sp>
        <p:nvSpPr>
          <p:cNvPr id="12" name="TextBox 11">
            <a:extLst>
              <a:ext uri="{FF2B5EF4-FFF2-40B4-BE49-F238E27FC236}">
                <a16:creationId xmlns:a16="http://schemas.microsoft.com/office/drawing/2014/main" id="{827E7306-F637-AAA2-2E46-031465E2452F}"/>
              </a:ext>
            </a:extLst>
          </p:cNvPr>
          <p:cNvSpPr txBox="1"/>
          <p:nvPr/>
        </p:nvSpPr>
        <p:spPr>
          <a:xfrm>
            <a:off x="3444240" y="5821680"/>
            <a:ext cx="7620000" cy="707886"/>
          </a:xfrm>
          <a:prstGeom prst="rect">
            <a:avLst/>
          </a:prstGeom>
          <a:noFill/>
        </p:spPr>
        <p:txBody>
          <a:bodyPr wrap="square" rtlCol="0">
            <a:spAutoFit/>
          </a:bodyPr>
          <a:lstStyle/>
          <a:p>
            <a:r>
              <a:rPr lang="en-US" sz="2000" b="1" dirty="0">
                <a:solidFill>
                  <a:srgbClr val="0E0E0E"/>
                </a:solidFill>
                <a:effectLst/>
                <a:latin typeface="+mn-lt"/>
              </a:rPr>
              <a:t>IPMVP</a:t>
            </a:r>
            <a:r>
              <a:rPr lang="en-US" sz="2000" dirty="0">
                <a:solidFill>
                  <a:srgbClr val="0E0E0E"/>
                </a:solidFill>
                <a:effectLst/>
                <a:latin typeface="+mn-lt"/>
              </a:rPr>
              <a:t> is the appropriate method for the goals of ESCO projects and is therefore the focus of this module.</a:t>
            </a:r>
          </a:p>
        </p:txBody>
      </p:sp>
      <p:sp>
        <p:nvSpPr>
          <p:cNvPr id="8" name="Title 1">
            <a:extLst>
              <a:ext uri="{FF2B5EF4-FFF2-40B4-BE49-F238E27FC236}">
                <a16:creationId xmlns:a16="http://schemas.microsoft.com/office/drawing/2014/main" id="{B73733CA-2165-72BB-0A1B-7A995CE3597A}"/>
              </a:ext>
            </a:extLst>
          </p:cNvPr>
          <p:cNvSpPr>
            <a:spLocks noGrp="1"/>
          </p:cNvSpPr>
          <p:nvPr>
            <p:ph type="title"/>
          </p:nvPr>
        </p:nvSpPr>
        <p:spPr>
          <a:xfrm>
            <a:off x="609600" y="428263"/>
            <a:ext cx="10972800" cy="615570"/>
          </a:xfrm>
        </p:spPr>
        <p:txBody>
          <a:bodyPr spcFirstLastPara="1" wrap="square" lIns="91425" tIns="91425" rIns="91425" bIns="91425" anchor="ctr" anchorCtr="0">
            <a:normAutofit/>
          </a:bodyPr>
          <a:lstStyle/>
          <a:p>
            <a:pPr algn="ctr">
              <a:lnSpc>
                <a:spcPct val="90000"/>
              </a:lnSpc>
            </a:pPr>
            <a:r>
              <a:rPr lang="en-US" b="1" i="0" u="none" strike="noStrike" cap="none" dirty="0">
                <a:solidFill>
                  <a:schemeClr val="accent1">
                    <a:lumMod val="50000"/>
                  </a:schemeClr>
                </a:solidFill>
                <a:latin typeface="+mj-lt"/>
                <a:ea typeface="Fira Sans Extra Condensed"/>
                <a:cs typeface="Fira Sans Extra Condensed"/>
                <a:sym typeface="Fira Sans Extra Condensed"/>
              </a:rPr>
              <a:t>IPMVP and ISO 50015</a:t>
            </a:r>
          </a:p>
        </p:txBody>
      </p:sp>
    </p:spTree>
    <p:extLst>
      <p:ext uri="{BB962C8B-B14F-4D97-AF65-F5344CB8AC3E}">
        <p14:creationId xmlns:p14="http://schemas.microsoft.com/office/powerpoint/2010/main" val="3273976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8" name="Google Shape;658;p20"/>
          <p:cNvSpPr txBox="1">
            <a:spLocks noGrp="1"/>
          </p:cNvSpPr>
          <p:nvPr>
            <p:ph type="title"/>
          </p:nvPr>
        </p:nvSpPr>
        <p:spPr>
          <a:xfrm>
            <a:off x="731521" y="565909"/>
            <a:ext cx="10972800" cy="495200"/>
          </a:xfrm>
          <a:prstGeom prst="rect">
            <a:avLst/>
          </a:prstGeom>
        </p:spPr>
        <p:txBody>
          <a:bodyPr spcFirstLastPara="1" wrap="square" lIns="121900" tIns="121900" rIns="121900" bIns="121900" anchor="ctr" anchorCtr="0">
            <a:noAutofit/>
          </a:bodyPr>
          <a:lstStyle/>
          <a:p>
            <a:r>
              <a:rPr lang="vi-VN" dirty="0">
                <a:latin typeface="+mn-lt"/>
              </a:rPr>
              <a:t>Concept of M ...&amp;….V</a:t>
            </a:r>
            <a:endParaRPr lang="fr-FR" dirty="0">
              <a:latin typeface="+mn-lt"/>
            </a:endParaRPr>
          </a:p>
        </p:txBody>
      </p:sp>
      <p:sp>
        <p:nvSpPr>
          <p:cNvPr id="4" name="Google Shape;712;p8">
            <a:extLst>
              <a:ext uri="{FF2B5EF4-FFF2-40B4-BE49-F238E27FC236}">
                <a16:creationId xmlns:a16="http://schemas.microsoft.com/office/drawing/2014/main" id="{FF341A81-99ED-3EA7-5806-DFE8E597BE8F}"/>
              </a:ext>
            </a:extLst>
          </p:cNvPr>
          <p:cNvSpPr txBox="1"/>
          <p:nvPr/>
        </p:nvSpPr>
        <p:spPr>
          <a:xfrm>
            <a:off x="487679" y="1519200"/>
            <a:ext cx="5600636" cy="4214965"/>
          </a:xfrm>
          <a:prstGeom prst="rect">
            <a:avLst/>
          </a:prstGeom>
          <a:noFill/>
          <a:ln>
            <a:noFill/>
          </a:ln>
        </p:spPr>
        <p:txBody>
          <a:bodyPr spcFirstLastPara="1" wrap="square" lIns="121900" tIns="60933" rIns="121900" bIns="60933" anchor="t" anchorCtr="0">
            <a:noAutofit/>
          </a:bodyPr>
          <a:lstStyle/>
          <a:p>
            <a:pPr>
              <a:buClr>
                <a:srgbClr val="008000"/>
              </a:buClr>
              <a:buSzPts val="2800"/>
            </a:pPr>
            <a:r>
              <a:rPr lang="en-US" sz="2400" b="1" dirty="0">
                <a:solidFill>
                  <a:schemeClr val="dk1"/>
                </a:solidFill>
                <a:latin typeface="+mj-lt"/>
                <a:ea typeface="Fira Sans Extra Condensed"/>
                <a:cs typeface="Fira Sans Extra Condensed"/>
                <a:sym typeface="Fira Sans Extra Condensed"/>
              </a:rPr>
              <a:t>M: Measurement</a:t>
            </a:r>
            <a:endParaRPr lang="en-US" sz="2400" dirty="0">
              <a:latin typeface="+mn-lt"/>
              <a:ea typeface="Calibri"/>
              <a:cs typeface="Calibri"/>
              <a:sym typeface="Calibri"/>
            </a:endParaRPr>
          </a:p>
          <a:p>
            <a:pPr lvl="0" algn="ctr">
              <a:buClr>
                <a:srgbClr val="008000"/>
              </a:buClr>
              <a:buSzPts val="2800"/>
            </a:pPr>
            <a:r>
              <a:rPr lang="en-US" sz="2400" dirty="0">
                <a:latin typeface="+mn-lt"/>
                <a:ea typeface="Calibri"/>
                <a:cs typeface="Calibri"/>
                <a:sym typeface="Calibri"/>
              </a:rPr>
              <a:t>“</a:t>
            </a:r>
            <a:r>
              <a:rPr lang="en-US" sz="2400" dirty="0" err="1">
                <a:latin typeface="+mn-lt"/>
                <a:ea typeface="Calibri"/>
                <a:cs typeface="Calibri"/>
                <a:sym typeface="Calibri"/>
              </a:rPr>
              <a:t>Đo</a:t>
            </a:r>
            <a:r>
              <a:rPr lang="en-US" sz="2400" dirty="0">
                <a:latin typeface="+mn-lt"/>
                <a:ea typeface="Calibri"/>
                <a:cs typeface="Calibri"/>
                <a:sym typeface="Calibri"/>
              </a:rPr>
              <a:t> </a:t>
            </a:r>
            <a:r>
              <a:rPr lang="en-US" sz="2400" dirty="0" err="1">
                <a:latin typeface="+mn-lt"/>
                <a:ea typeface="Calibri"/>
                <a:cs typeface="Calibri"/>
                <a:sym typeface="Calibri"/>
              </a:rPr>
              <a:t>lường</a:t>
            </a:r>
            <a:r>
              <a:rPr lang="en-US" sz="2400" dirty="0">
                <a:latin typeface="+mn-lt"/>
                <a:ea typeface="Calibri"/>
                <a:cs typeface="Calibri"/>
                <a:sym typeface="Calibri"/>
              </a:rPr>
              <a:t> is Measurement</a:t>
            </a:r>
            <a:endParaRPr sz="2400" dirty="0">
              <a:latin typeface="+mn-lt"/>
              <a:ea typeface="Calibri"/>
              <a:cs typeface="Calibri"/>
              <a:sym typeface="Calibri"/>
            </a:endParaRPr>
          </a:p>
          <a:p>
            <a:pPr algn="ctr">
              <a:spcBef>
                <a:spcPts val="853"/>
              </a:spcBef>
              <a:buClr>
                <a:srgbClr val="008000"/>
              </a:buClr>
              <a:buSzPts val="3200"/>
            </a:pPr>
            <a:r>
              <a:rPr lang="en-US" sz="2400" b="1" dirty="0">
                <a:latin typeface="+mn-lt"/>
                <a:ea typeface="Calibri"/>
                <a:cs typeface="Calibri"/>
                <a:sym typeface="Calibri"/>
              </a:rPr>
              <a:t>Not </a:t>
            </a:r>
            <a:r>
              <a:rPr lang="en-US" sz="2400" i="1" dirty="0">
                <a:latin typeface="+mn-lt"/>
                <a:ea typeface="Calibri"/>
                <a:cs typeface="Calibri"/>
                <a:sym typeface="Calibri"/>
              </a:rPr>
              <a:t>monitoring</a:t>
            </a:r>
            <a:endParaRPr sz="2400" dirty="0">
              <a:latin typeface="+mn-lt"/>
            </a:endParaRPr>
          </a:p>
          <a:p>
            <a:pPr algn="ctr">
              <a:spcBef>
                <a:spcPts val="853"/>
              </a:spcBef>
              <a:buClr>
                <a:srgbClr val="008000"/>
              </a:buClr>
              <a:buSzPts val="3200"/>
            </a:pPr>
            <a:endParaRPr sz="2400" i="1" dirty="0">
              <a:latin typeface="+mn-lt"/>
              <a:ea typeface="Calibri"/>
              <a:cs typeface="Calibri"/>
              <a:sym typeface="Calibri"/>
            </a:endParaRPr>
          </a:p>
          <a:p>
            <a:pPr algn="ctr">
              <a:spcBef>
                <a:spcPts val="640"/>
              </a:spcBef>
              <a:buClr>
                <a:srgbClr val="008000"/>
              </a:buClr>
              <a:buSzPts val="2400"/>
            </a:pPr>
            <a:r>
              <a:rPr lang="en-US" sz="2400" dirty="0">
                <a:latin typeface="+mn-lt"/>
                <a:ea typeface="Calibri"/>
                <a:cs typeface="Calibri"/>
                <a:sym typeface="Calibri"/>
              </a:rPr>
              <a:t>(Monitoring is a separate activity to determine savings. It is the process of observing energy usage for the purposes of forecasting, cost control and diagnosis.)</a:t>
            </a:r>
            <a:endParaRPr sz="2400" dirty="0">
              <a:latin typeface="+mn-lt"/>
            </a:endParaRPr>
          </a:p>
        </p:txBody>
      </p:sp>
      <p:sp>
        <p:nvSpPr>
          <p:cNvPr id="5" name="Google Shape;756;p10">
            <a:extLst>
              <a:ext uri="{FF2B5EF4-FFF2-40B4-BE49-F238E27FC236}">
                <a16:creationId xmlns:a16="http://schemas.microsoft.com/office/drawing/2014/main" id="{8B18A761-E87D-D92D-3A33-9CFEAB4878CA}"/>
              </a:ext>
            </a:extLst>
          </p:cNvPr>
          <p:cNvSpPr txBox="1"/>
          <p:nvPr/>
        </p:nvSpPr>
        <p:spPr>
          <a:xfrm>
            <a:off x="6217921" y="1519200"/>
            <a:ext cx="5754934" cy="3325950"/>
          </a:xfrm>
          <a:prstGeom prst="rect">
            <a:avLst/>
          </a:prstGeom>
          <a:noFill/>
          <a:ln>
            <a:noFill/>
          </a:ln>
        </p:spPr>
        <p:txBody>
          <a:bodyPr spcFirstLastPara="1" wrap="square" lIns="121900" tIns="121900" rIns="121900" bIns="121900" anchor="ctr" anchorCtr="0">
            <a:noAutofit/>
          </a:bodyPr>
          <a:lstStyle/>
          <a:p>
            <a:pPr>
              <a:buSzPts val="2400"/>
            </a:pPr>
            <a:r>
              <a:rPr lang="en-US" sz="2400" b="1" dirty="0">
                <a:solidFill>
                  <a:schemeClr val="dk1"/>
                </a:solidFill>
                <a:latin typeface="+mn-lt"/>
                <a:ea typeface="Fira Sans Extra Condensed"/>
                <a:cs typeface="Fira Sans Extra Condensed"/>
                <a:sym typeface="Fira Sans Extra Condensed"/>
              </a:rPr>
              <a:t>V: Verification</a:t>
            </a:r>
          </a:p>
          <a:p>
            <a:pPr lvl="0" algn="ctr">
              <a:buClr>
                <a:srgbClr val="008000"/>
              </a:buClr>
              <a:buSzPts val="2800"/>
            </a:pPr>
            <a:r>
              <a:rPr lang="en-US" sz="2400" dirty="0">
                <a:latin typeface="+mn-lt"/>
                <a:ea typeface="Calibri"/>
                <a:cs typeface="Calibri"/>
                <a:sym typeface="Calibri"/>
              </a:rPr>
              <a:t>“</a:t>
            </a:r>
            <a:r>
              <a:rPr lang="en-US" sz="2400" dirty="0" err="1">
                <a:latin typeface="+mn-lt"/>
                <a:ea typeface="Calibri"/>
                <a:cs typeface="Calibri"/>
                <a:sym typeface="Calibri"/>
              </a:rPr>
              <a:t>Xác</a:t>
            </a:r>
            <a:r>
              <a:rPr lang="en-US" sz="2400" dirty="0">
                <a:latin typeface="+mn-lt"/>
                <a:ea typeface="Calibri"/>
                <a:cs typeface="Calibri"/>
                <a:sym typeface="Calibri"/>
              </a:rPr>
              <a:t> </a:t>
            </a:r>
            <a:r>
              <a:rPr lang="en-US" sz="2400" dirty="0" err="1">
                <a:latin typeface="+mn-lt"/>
                <a:ea typeface="Calibri"/>
                <a:cs typeface="Calibri"/>
                <a:sym typeface="Calibri"/>
              </a:rPr>
              <a:t>nhận</a:t>
            </a:r>
            <a:r>
              <a:rPr lang="en-US" sz="2400" dirty="0">
                <a:latin typeface="+mn-lt"/>
                <a:ea typeface="Calibri"/>
                <a:cs typeface="Calibri"/>
                <a:sym typeface="Calibri"/>
              </a:rPr>
              <a:t> is Verification </a:t>
            </a:r>
          </a:p>
          <a:p>
            <a:pPr indent="-270927" algn="ctr">
              <a:spcBef>
                <a:spcPts val="853"/>
              </a:spcBef>
              <a:buClr>
                <a:srgbClr val="008000"/>
              </a:buClr>
              <a:buSzPts val="3200"/>
              <a:buFont typeface="Arial"/>
              <a:buChar char="•"/>
            </a:pPr>
            <a:r>
              <a:rPr lang="en-US" sz="2400" dirty="0">
                <a:solidFill>
                  <a:schemeClr val="dk1"/>
                </a:solidFill>
                <a:latin typeface="+mn-lt"/>
                <a:ea typeface="Calibri"/>
                <a:cs typeface="Calibri"/>
                <a:sym typeface="Calibri"/>
              </a:rPr>
              <a:t>Verify operation</a:t>
            </a:r>
          </a:p>
          <a:p>
            <a:pPr indent="-270927" algn="ctr">
              <a:spcBef>
                <a:spcPts val="853"/>
              </a:spcBef>
              <a:buClr>
                <a:srgbClr val="008000"/>
              </a:buClr>
              <a:buSzPts val="3200"/>
              <a:buFont typeface="Arial"/>
              <a:buChar char="•"/>
            </a:pPr>
            <a:r>
              <a:rPr lang="en-US" sz="2400" dirty="0">
                <a:solidFill>
                  <a:schemeClr val="dk1"/>
                </a:solidFill>
                <a:latin typeface="+mn-lt"/>
                <a:ea typeface="Calibri"/>
                <a:cs typeface="Calibri"/>
                <a:sym typeface="Calibri"/>
              </a:rPr>
              <a:t>Verify independence:</a:t>
            </a:r>
            <a:endParaRPr lang="en-US" sz="2400" dirty="0">
              <a:latin typeface="+mn-lt"/>
            </a:endParaRPr>
          </a:p>
          <a:p>
            <a:pPr algn="ctr">
              <a:spcBef>
                <a:spcPts val="853"/>
              </a:spcBef>
              <a:buClr>
                <a:srgbClr val="008000"/>
              </a:buClr>
              <a:buSzPts val="3200"/>
            </a:pPr>
            <a:r>
              <a:rPr lang="en-US" sz="2400" dirty="0">
                <a:solidFill>
                  <a:schemeClr val="dk1"/>
                </a:solidFill>
                <a:latin typeface="+mn-lt"/>
                <a:ea typeface="Calibri"/>
                <a:cs typeface="Calibri"/>
                <a:sym typeface="Calibri"/>
              </a:rPr>
              <a:t>Why, Who, What, When?</a:t>
            </a:r>
            <a:endParaRPr lang="en-US" sz="2400" dirty="0">
              <a:latin typeface="+mn-lt"/>
            </a:endParaRPr>
          </a:p>
          <a:p>
            <a:pPr indent="-270927" algn="ctr">
              <a:spcBef>
                <a:spcPts val="853"/>
              </a:spcBef>
              <a:buClr>
                <a:srgbClr val="008000"/>
              </a:buClr>
              <a:buSzPts val="3200"/>
              <a:buFont typeface="Arial"/>
              <a:buChar char="•"/>
            </a:pPr>
            <a:r>
              <a:rPr lang="en-US" sz="2400" dirty="0">
                <a:solidFill>
                  <a:schemeClr val="dk1"/>
                </a:solidFill>
                <a:latin typeface="+mn-lt"/>
                <a:ea typeface="Calibri"/>
                <a:cs typeface="Calibri"/>
                <a:sym typeface="Calibri"/>
              </a:rPr>
              <a:t> Verify renovation of insulation system	</a:t>
            </a:r>
          </a:p>
          <a:p>
            <a:pPr>
              <a:buSzPts val="2400"/>
            </a:pPr>
            <a:endParaRPr sz="2400" b="1" dirty="0">
              <a:solidFill>
                <a:schemeClr val="dk1"/>
              </a:solidFill>
              <a:latin typeface="+mn-lt"/>
              <a:ea typeface="Fira Sans Extra Condensed"/>
              <a:cs typeface="Fira Sans Extra Condensed"/>
              <a:sym typeface="Fira Sans Extra Condensed"/>
            </a:endParaRPr>
          </a:p>
        </p:txBody>
      </p:sp>
    </p:spTree>
    <p:extLst>
      <p:ext uri="{BB962C8B-B14F-4D97-AF65-F5344CB8AC3E}">
        <p14:creationId xmlns:p14="http://schemas.microsoft.com/office/powerpoint/2010/main" val="30894363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2">
          <a:extLst>
            <a:ext uri="{FF2B5EF4-FFF2-40B4-BE49-F238E27FC236}">
              <a16:creationId xmlns:a16="http://schemas.microsoft.com/office/drawing/2014/main" id="{53E1EC1B-8619-8EB9-2EF0-9A135E6BBB22}"/>
            </a:ext>
          </a:extLst>
        </p:cNvPr>
        <p:cNvGrpSpPr/>
        <p:nvPr/>
      </p:nvGrpSpPr>
      <p:grpSpPr>
        <a:xfrm>
          <a:off x="0" y="0"/>
          <a:ext cx="0" cy="0"/>
          <a:chOff x="0" y="0"/>
          <a:chExt cx="0" cy="0"/>
        </a:xfrm>
      </p:grpSpPr>
      <p:sp>
        <p:nvSpPr>
          <p:cNvPr id="658" name="Google Shape;658;p20">
            <a:extLst>
              <a:ext uri="{FF2B5EF4-FFF2-40B4-BE49-F238E27FC236}">
                <a16:creationId xmlns:a16="http://schemas.microsoft.com/office/drawing/2014/main" id="{13993BCE-C2BD-F219-55DD-12C24547BCCD}"/>
              </a:ext>
            </a:extLst>
          </p:cNvPr>
          <p:cNvSpPr txBox="1">
            <a:spLocks noGrp="1"/>
          </p:cNvSpPr>
          <p:nvPr>
            <p:ph type="title"/>
          </p:nvPr>
        </p:nvSpPr>
        <p:spPr>
          <a:xfrm>
            <a:off x="731521" y="565909"/>
            <a:ext cx="10972800" cy="495200"/>
          </a:xfrm>
          <a:prstGeom prst="rect">
            <a:avLst/>
          </a:prstGeom>
        </p:spPr>
        <p:txBody>
          <a:bodyPr spcFirstLastPara="1" wrap="square" lIns="121900" tIns="121900" rIns="121900" bIns="121900" anchor="ctr" anchorCtr="0">
            <a:noAutofit/>
          </a:bodyPr>
          <a:lstStyle/>
          <a:p>
            <a:r>
              <a:rPr lang="vi-VN" dirty="0">
                <a:latin typeface="+mn-lt"/>
              </a:rPr>
              <a:t>Concept of M ...&amp;….V</a:t>
            </a:r>
            <a:endParaRPr lang="fr-FR" dirty="0">
              <a:latin typeface="+mn-lt"/>
            </a:endParaRPr>
          </a:p>
        </p:txBody>
      </p:sp>
      <p:sp>
        <p:nvSpPr>
          <p:cNvPr id="2" name="Google Shape;736;p9">
            <a:extLst>
              <a:ext uri="{FF2B5EF4-FFF2-40B4-BE49-F238E27FC236}">
                <a16:creationId xmlns:a16="http://schemas.microsoft.com/office/drawing/2014/main" id="{19E37FFA-BAF2-3F87-D192-477C4F4D702A}"/>
              </a:ext>
            </a:extLst>
          </p:cNvPr>
          <p:cNvSpPr txBox="1"/>
          <p:nvPr/>
        </p:nvSpPr>
        <p:spPr>
          <a:xfrm>
            <a:off x="501170" y="1201513"/>
            <a:ext cx="5472910" cy="4212267"/>
          </a:xfrm>
          <a:prstGeom prst="rect">
            <a:avLst/>
          </a:prstGeom>
          <a:noFill/>
          <a:ln>
            <a:noFill/>
          </a:ln>
        </p:spPr>
        <p:txBody>
          <a:bodyPr spcFirstLastPara="1" wrap="square" lIns="121900" tIns="121900" rIns="121900" bIns="121900" anchor="ctr" anchorCtr="0">
            <a:noAutofit/>
          </a:bodyPr>
          <a:lstStyle/>
          <a:p>
            <a:pPr>
              <a:lnSpc>
                <a:spcPct val="150000"/>
              </a:lnSpc>
              <a:buSzPts val="2400"/>
            </a:pPr>
            <a:r>
              <a:rPr lang="en-US" sz="2000" b="1" dirty="0">
                <a:solidFill>
                  <a:schemeClr val="dk1"/>
                </a:solidFill>
                <a:latin typeface="+mn-lt"/>
                <a:ea typeface="Fira Sans Extra Condensed"/>
                <a:cs typeface="Fira Sans Extra Condensed"/>
                <a:sym typeface="Fira Sans Extra Condensed"/>
              </a:rPr>
              <a:t>Measure savings:</a:t>
            </a:r>
          </a:p>
          <a:p>
            <a:pPr marL="457200" indent="-457200">
              <a:lnSpc>
                <a:spcPct val="150000"/>
              </a:lnSpc>
              <a:buClr>
                <a:srgbClr val="008000"/>
              </a:buClr>
              <a:buSzPts val="2800"/>
              <a:buFont typeface="Wingdings" pitchFamily="2" charset="2"/>
              <a:buChar char="v"/>
            </a:pPr>
            <a:r>
              <a:rPr lang="en-US" sz="2000" dirty="0">
                <a:latin typeface="+mn-lt"/>
                <a:ea typeface="Calibri"/>
                <a:cs typeface="Calibri"/>
                <a:sym typeface="Calibri"/>
              </a:rPr>
              <a:t>Saving is not using energy so we cannot measure what we do not have.</a:t>
            </a:r>
          </a:p>
          <a:p>
            <a:pPr marL="457200" indent="-457200">
              <a:lnSpc>
                <a:spcPct val="150000"/>
              </a:lnSpc>
              <a:buClr>
                <a:srgbClr val="008000"/>
              </a:buClr>
              <a:buSzPts val="2800"/>
              <a:buFont typeface="Wingdings" pitchFamily="2" charset="2"/>
              <a:buChar char="v"/>
            </a:pPr>
            <a:r>
              <a:rPr lang="en-US" sz="2000" dirty="0">
                <a:latin typeface="+mn-lt"/>
                <a:ea typeface="Calibri"/>
                <a:cs typeface="Calibri"/>
                <a:sym typeface="Calibri"/>
              </a:rPr>
              <a:t>We cannot ‘measure’ savings!</a:t>
            </a:r>
          </a:p>
          <a:p>
            <a:pPr marL="457200" indent="-457200">
              <a:lnSpc>
                <a:spcPct val="150000"/>
              </a:lnSpc>
              <a:buClr>
                <a:srgbClr val="008000"/>
              </a:buClr>
              <a:buSzPts val="2800"/>
              <a:buFont typeface="Wingdings" pitchFamily="2" charset="2"/>
              <a:buChar char="v"/>
            </a:pPr>
            <a:r>
              <a:rPr lang="en-US" sz="2000" dirty="0">
                <a:latin typeface="+mn-lt"/>
                <a:ea typeface="Calibri"/>
                <a:cs typeface="Calibri"/>
                <a:sym typeface="Calibri"/>
              </a:rPr>
              <a:t>We measure energy use.</a:t>
            </a:r>
          </a:p>
          <a:p>
            <a:pPr marL="457200" indent="-457200">
              <a:lnSpc>
                <a:spcPct val="150000"/>
              </a:lnSpc>
              <a:buClr>
                <a:srgbClr val="008000"/>
              </a:buClr>
              <a:buSzPts val="2800"/>
              <a:buFont typeface="Wingdings" pitchFamily="2" charset="2"/>
              <a:buChar char="v"/>
            </a:pPr>
            <a:r>
              <a:rPr lang="en-US" sz="2000" dirty="0">
                <a:latin typeface="+mn-lt"/>
                <a:ea typeface="Calibri"/>
                <a:cs typeface="Calibri"/>
                <a:sym typeface="Calibri"/>
              </a:rPr>
              <a:t>We analyze measured energy usage to determine savings.</a:t>
            </a:r>
            <a:endParaRPr lang="en-US" sz="2000" dirty="0">
              <a:latin typeface="+mn-lt"/>
            </a:endParaRPr>
          </a:p>
          <a:p>
            <a:pPr>
              <a:lnSpc>
                <a:spcPct val="150000"/>
              </a:lnSpc>
              <a:buSzPts val="2400"/>
            </a:pPr>
            <a:endParaRPr sz="2000" b="1" dirty="0">
              <a:solidFill>
                <a:schemeClr val="dk1"/>
              </a:solidFill>
              <a:latin typeface="+mn-lt"/>
              <a:ea typeface="Fira Sans Extra Condensed"/>
              <a:cs typeface="Fira Sans Extra Condensed"/>
              <a:sym typeface="Fira Sans Extra Condensed"/>
            </a:endParaRPr>
          </a:p>
        </p:txBody>
      </p:sp>
      <p:sp>
        <p:nvSpPr>
          <p:cNvPr id="6" name="Rectangle 5">
            <a:extLst>
              <a:ext uri="{FF2B5EF4-FFF2-40B4-BE49-F238E27FC236}">
                <a16:creationId xmlns:a16="http://schemas.microsoft.com/office/drawing/2014/main" id="{E405B0A5-11E5-3683-ED95-7FE45B098058}"/>
              </a:ext>
            </a:extLst>
          </p:cNvPr>
          <p:cNvSpPr/>
          <p:nvPr/>
        </p:nvSpPr>
        <p:spPr>
          <a:xfrm>
            <a:off x="6217921" y="1449583"/>
            <a:ext cx="5608321" cy="4651915"/>
          </a:xfrm>
          <a:prstGeom prst="rect">
            <a:avLst/>
          </a:prstGeom>
        </p:spPr>
        <p:txBody>
          <a:bodyPr wrap="square">
            <a:spAutoFit/>
          </a:bodyPr>
          <a:lstStyle/>
          <a:p>
            <a:pPr>
              <a:lnSpc>
                <a:spcPct val="150000"/>
              </a:lnSpc>
            </a:pPr>
            <a:r>
              <a:rPr lang="en-VN" sz="2000" b="1" dirty="0"/>
              <a:t>Confirm savings</a:t>
            </a:r>
            <a:r>
              <a:rPr lang="en-VN" sz="2000" dirty="0"/>
              <a:t>
Measurement and calculations are used to </a:t>
            </a:r>
            <a:r>
              <a:rPr lang="en-VN" sz="2000" b="1" dirty="0"/>
              <a:t>Confirm</a:t>
            </a:r>
            <a:r>
              <a:rPr lang="en-VN" sz="2000" dirty="0"/>
              <a:t> that the energy saving idea has worked.
There were three issues that were discussed:
- Confirm the operation;
- The role of independent 'certification officers’;
- Continuously validate the effectiveness of unmeasured parts by isolating the created system.</a:t>
            </a:r>
          </a:p>
        </p:txBody>
      </p:sp>
    </p:spTree>
    <p:extLst>
      <p:ext uri="{BB962C8B-B14F-4D97-AF65-F5344CB8AC3E}">
        <p14:creationId xmlns:p14="http://schemas.microsoft.com/office/powerpoint/2010/main" val="87157007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VO ppt template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VO ppt template_1">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11777</TotalTime>
  <Words>4321</Words>
  <Application>Microsoft Macintosh PowerPoint</Application>
  <PresentationFormat>Widescreen</PresentationFormat>
  <Paragraphs>530</Paragraphs>
  <Slides>55</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Wingdings</vt:lpstr>
      <vt:lpstr>Aptos Narrow</vt:lpstr>
      <vt:lpstr>MS PGothic</vt:lpstr>
      <vt:lpstr>Arial</vt:lpstr>
      <vt:lpstr>Fira Sans Extra Condensed</vt:lpstr>
      <vt:lpstr>Calibri</vt:lpstr>
      <vt:lpstr>Roboto</vt:lpstr>
      <vt:lpstr>Energy Saving Infographics by Slidesgo</vt:lpstr>
      <vt:lpstr>PowerPoint Presentation</vt:lpstr>
      <vt:lpstr>CONTENT</vt:lpstr>
      <vt:lpstr>Concept of M&amp;V</vt:lpstr>
      <vt:lpstr>Concept of M&amp;V</vt:lpstr>
      <vt:lpstr>The Purpose of M&amp;V</vt:lpstr>
      <vt:lpstr>IPMVP and ISO 50015</vt:lpstr>
      <vt:lpstr>IPMVP and ISO 50015</vt:lpstr>
      <vt:lpstr>Concept of M ...&amp;….V</vt:lpstr>
      <vt:lpstr>Concept of M ...&amp;….V</vt:lpstr>
      <vt:lpstr>Energy Saving Level</vt:lpstr>
      <vt:lpstr>Adjust</vt:lpstr>
      <vt:lpstr>“Savings” or “Avoidance”?</vt:lpstr>
      <vt:lpstr>M&amp;V Options</vt:lpstr>
      <vt:lpstr>M&amp;V Options</vt:lpstr>
      <vt:lpstr>M&amp;V Options</vt:lpstr>
      <vt:lpstr>M&amp;V Options</vt:lpstr>
      <vt:lpstr>M&amp;V Options</vt:lpstr>
      <vt:lpstr>M&amp;V Options</vt:lpstr>
      <vt:lpstr>M&amp;V Options</vt:lpstr>
      <vt:lpstr>M&amp;V Options</vt:lpstr>
      <vt:lpstr>M&amp;V Options</vt:lpstr>
      <vt:lpstr>M&amp;V Options</vt:lpstr>
      <vt:lpstr>M&amp;V Costs</vt:lpstr>
      <vt:lpstr>M&amp;V Costs</vt:lpstr>
      <vt:lpstr>M&amp;V Costs</vt:lpstr>
      <vt:lpstr>Statistic</vt:lpstr>
      <vt:lpstr>Statistic</vt:lpstr>
      <vt:lpstr>Statistic</vt:lpstr>
      <vt:lpstr>Statistic</vt:lpstr>
      <vt:lpstr>Statistic</vt:lpstr>
      <vt:lpstr>Statistic</vt:lpstr>
      <vt:lpstr>Statistics</vt:lpstr>
      <vt:lpstr>Statistics</vt:lpstr>
      <vt:lpstr>Statistics</vt:lpstr>
      <vt:lpstr>Statistics</vt:lpstr>
      <vt:lpstr>PowerPoint Presentation</vt:lpstr>
      <vt:lpstr>Why should we make M&amp;V plan?</vt:lpstr>
      <vt:lpstr>M&amp;V principles</vt:lpstr>
      <vt:lpstr>Measurement range</vt:lpstr>
      <vt:lpstr>Baseline data</vt:lpstr>
      <vt:lpstr>Baseline data</vt:lpstr>
      <vt:lpstr>Baseline data</vt:lpstr>
      <vt:lpstr>Baseline data</vt:lpstr>
      <vt:lpstr>Baseline data</vt:lpstr>
      <vt:lpstr>Baseline data</vt:lpstr>
      <vt:lpstr>Baseline data</vt:lpstr>
      <vt:lpstr>Measuring equipment</vt:lpstr>
      <vt:lpstr>Measuring equipment</vt:lpstr>
      <vt:lpstr>Measuring equipment</vt:lpstr>
      <vt:lpstr>Measuring equipment</vt:lpstr>
      <vt:lpstr>Key issues</vt:lpstr>
      <vt:lpstr>Key issues</vt:lpstr>
      <vt:lpstr>Key issues</vt:lpstr>
      <vt:lpstr>Key issues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118</cp:revision>
  <dcterms:modified xsi:type="dcterms:W3CDTF">2025-02-14T07:21:55Z</dcterms:modified>
</cp:coreProperties>
</file>