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0"/>
  </p:notesMasterIdLst>
  <p:sldIdLst>
    <p:sldId id="1828" r:id="rId2"/>
    <p:sldId id="2063" r:id="rId3"/>
    <p:sldId id="2067" r:id="rId4"/>
    <p:sldId id="2068" r:id="rId5"/>
    <p:sldId id="2065" r:id="rId6"/>
    <p:sldId id="2066" r:id="rId7"/>
    <p:sldId id="2053" r:id="rId8"/>
    <p:sldId id="2054" r:id="rId9"/>
    <p:sldId id="2055" r:id="rId10"/>
    <p:sldId id="2056" r:id="rId11"/>
    <p:sldId id="2057" r:id="rId12"/>
    <p:sldId id="2069" r:id="rId13"/>
    <p:sldId id="2059" r:id="rId14"/>
    <p:sldId id="2060" r:id="rId15"/>
    <p:sldId id="2061" r:id="rId16"/>
    <p:sldId id="2062" r:id="rId17"/>
    <p:sldId id="2000" r:id="rId18"/>
    <p:sldId id="277" r:id="rId19"/>
  </p:sldIdLst>
  <p:sldSz cx="12192000" cy="6858000"/>
  <p:notesSz cx="6858000" cy="9144000"/>
  <p:embeddedFontLst>
    <p:embeddedFont>
      <p:font typeface="Cambria" panose="02040503050406030204" pitchFamily="18" charset="0"/>
      <p:regular r:id="rId21"/>
      <p:bold r:id="rId22"/>
      <p:italic r:id="rId23"/>
      <p:boldItalic r:id="rId24"/>
    </p:embeddedFont>
    <p:embeddedFont>
      <p:font typeface="Fira Sans Extra Condensed" panose="020F0502020204030204" pitchFamily="34" charset="0"/>
      <p:regular r:id="rId25"/>
      <p:bold r:id="rId26"/>
      <p:italic r:id="rId27"/>
      <p:boldItalic r:id="rId28"/>
    </p:embeddedFont>
    <p:embeddedFont>
      <p:font typeface="Roboto" panose="02000000000000000000" pitchFamily="2"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19"/>
    <p:restoredTop sz="87706"/>
  </p:normalViewPr>
  <p:slideViewPr>
    <p:cSldViewPr snapToGrid="0">
      <p:cViewPr varScale="1">
        <p:scale>
          <a:sx n="110" d="100"/>
          <a:sy n="110" d="100"/>
        </p:scale>
        <p:origin x="176" y="256"/>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19F88F1-826D-CA02-FEDA-2EEB0DA4BF60}"/>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C3EC13E1-F353-3FD9-5F99-F34BF868BF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9F120999-3DE6-C0ED-1731-6E11E80162B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VN" sz="1800" dirty="0">
              <a:effectLst/>
              <a:latin typeface="Times New Roman" panose="02020603050405020304" pitchFamily="18"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1991088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0" indent="0">
              <a:buNone/>
            </a:pPr>
            <a:endParaRPr lang="en-US"/>
          </a:p>
        </p:txBody>
      </p:sp>
    </p:spTree>
    <p:extLst>
      <p:ext uri="{BB962C8B-B14F-4D97-AF65-F5344CB8AC3E}">
        <p14:creationId xmlns:p14="http://schemas.microsoft.com/office/powerpoint/2010/main" val="3519570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03447" y="140635"/>
            <a:ext cx="10177132" cy="1080120"/>
          </a:xfrm>
        </p:spPr>
        <p:txBody>
          <a:bodyPr>
            <a:normAutofit/>
          </a:bodyPr>
          <a:lstStyle>
            <a:lvl1pPr>
              <a:defRPr sz="3200">
                <a:solidFill>
                  <a:schemeClr val="accent1">
                    <a:lumMod val="50000"/>
                  </a:schemeClr>
                </a:solidFill>
                <a:effectLst/>
                <a:latin typeface="+mj-lt"/>
                <a:ea typeface="Cambria" panose="02040503050406030204" pitchFamily="18" charset="0"/>
                <a:cs typeface="Arial" panose="020B0604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1103447" y="1412776"/>
            <a:ext cx="10177132" cy="4896544"/>
          </a:xfrm>
        </p:spPr>
        <p:txBody>
          <a:bodyPr>
            <a:normAutofit/>
          </a:bodyPr>
          <a:lstStyle>
            <a:lvl1pPr marL="332169" indent="-332169">
              <a:buClrTx/>
              <a:buFont typeface="Wingdings" panose="05000000000000000000" pitchFamily="2" charset="2"/>
              <a:buChar char="§"/>
              <a:tabLst>
                <a:tab pos="332169" algn="l"/>
              </a:tabLst>
              <a:defRPr lang="en-US" sz="2000" smtClean="0">
                <a:solidFill>
                  <a:schemeClr val="tx1"/>
                </a:solidFill>
                <a:effectLst/>
                <a:latin typeface="+mn-lt"/>
                <a:ea typeface="Cambria" panose="02040503050406030204" pitchFamily="18" charset="0"/>
                <a:cs typeface="Arial" panose="020B0604020202020204" pitchFamily="34" charset="0"/>
              </a:defRPr>
            </a:lvl1pPr>
            <a:lvl2pPr marL="671479" indent="-339312">
              <a:buClrTx/>
              <a:buFont typeface="Wingdings" panose="05000000000000000000" pitchFamily="2" charset="2"/>
              <a:buChar char="§"/>
              <a:defRPr lang="en-US" sz="2000" smtClean="0">
                <a:solidFill>
                  <a:schemeClr val="tx1"/>
                </a:solidFill>
                <a:effectLst/>
                <a:latin typeface="+mn-lt"/>
                <a:ea typeface="Cambria" panose="02040503050406030204" pitchFamily="18" charset="0"/>
                <a:cs typeface="Arial" panose="020B0604020202020204" pitchFamily="34" charset="0"/>
              </a:defRPr>
            </a:lvl2pPr>
            <a:lvl3pPr marL="941739" indent="-270260">
              <a:buClrTx/>
              <a:buFont typeface="Wingdings" panose="05000000000000000000" pitchFamily="2" charset="2"/>
              <a:buChar char="§"/>
              <a:defRPr lang="en-US" sz="2000" smtClean="0">
                <a:solidFill>
                  <a:schemeClr val="tx1"/>
                </a:solidFill>
                <a:effectLst/>
                <a:latin typeface="+mn-lt"/>
                <a:ea typeface="Cambria" panose="02040503050406030204" pitchFamily="18" charset="0"/>
                <a:cs typeface="Arial" panose="020B0604020202020204" pitchFamily="34" charset="0"/>
              </a:defRPr>
            </a:lvl3pPr>
            <a:lvl4pPr marL="1275096" indent="-264307">
              <a:buClr>
                <a:srgbClr val="00B050"/>
              </a:buClr>
              <a:buFont typeface="Wingdings" panose="05000000000000000000" pitchFamily="2" charset="2"/>
              <a:buChar char="§"/>
              <a:defRPr lang="en-US" sz="2000" smtClean="0">
                <a:solidFill>
                  <a:schemeClr val="tx2">
                    <a:lumMod val="50000"/>
                  </a:schemeClr>
                </a:solidFill>
                <a:effectLst/>
                <a:latin typeface="Arial" panose="020B0604020202020204" pitchFamily="34" charset="0"/>
                <a:cs typeface="Arial" panose="020B0604020202020204" pitchFamily="34" charset="0"/>
              </a:defRPr>
            </a:lvl4pPr>
            <a:lvl5pPr marL="1614408" indent="-270260">
              <a:buClr>
                <a:srgbClr val="00B050"/>
              </a:buClr>
              <a:buFont typeface="Wingdings" panose="05000000000000000000" pitchFamily="2" charset="2"/>
              <a:buChar char="§"/>
              <a:tabLst>
                <a:tab pos="1614408" algn="l"/>
              </a:tabLst>
              <a:defRPr lang="en-GB" sz="1500">
                <a:solidFill>
                  <a:schemeClr val="accent2">
                    <a:lumMod val="50000"/>
                  </a:schemeClr>
                </a:solidFill>
                <a:effectLst/>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12" name="Slide Number Placeholder 5">
            <a:extLst>
              <a:ext uri="{FF2B5EF4-FFF2-40B4-BE49-F238E27FC236}">
                <a16:creationId xmlns:a16="http://schemas.microsoft.com/office/drawing/2014/main" id="{486EE1A6-3A19-4544-AD6C-E0E6112484F1}"/>
              </a:ext>
            </a:extLst>
          </p:cNvPr>
          <p:cNvSpPr>
            <a:spLocks noGrp="1"/>
          </p:cNvSpPr>
          <p:nvPr>
            <p:ph type="sldNum" sz="quarter" idx="4"/>
          </p:nvPr>
        </p:nvSpPr>
        <p:spPr>
          <a:xfrm>
            <a:off x="11064552" y="6597384"/>
            <a:ext cx="792088" cy="288000"/>
          </a:xfrm>
          <a:prstGeom prst="rect">
            <a:avLst/>
          </a:prstGeom>
        </p:spPr>
        <p:txBody>
          <a:bodyPr vert="horz" lIns="68580" tIns="0" rIns="68580" bIns="0" rtlCol="0" anchor="ctr" anchorCtr="0"/>
          <a:lstStyle>
            <a:lvl1pPr algn="r">
              <a:defRPr sz="900" b="1">
                <a:solidFill>
                  <a:schemeClr val="bg1"/>
                </a:solidFill>
                <a:latin typeface="+mn-lt"/>
              </a:defRPr>
            </a:lvl1pPr>
          </a:lstStyle>
          <a:p>
            <a:fld id="{A70E8B96-6C17-404C-B209-86071FBA2009}" type="slidenum">
              <a:rPr lang="en-GB" smtClean="0"/>
              <a:pPr/>
              <a:t>‹#›</a:t>
            </a:fld>
            <a:endParaRPr lang="en-GB"/>
          </a:p>
        </p:txBody>
      </p:sp>
      <p:cxnSp>
        <p:nvCxnSpPr>
          <p:cNvPr id="4" name="Straight Connector 3">
            <a:extLst>
              <a:ext uri="{FF2B5EF4-FFF2-40B4-BE49-F238E27FC236}">
                <a16:creationId xmlns:a16="http://schemas.microsoft.com/office/drawing/2014/main" id="{D4214A8C-D636-922A-F2D1-A3E6641465A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6" name="Picture 5">
            <a:extLst>
              <a:ext uri="{FF2B5EF4-FFF2-40B4-BE49-F238E27FC236}">
                <a16:creationId xmlns:a16="http://schemas.microsoft.com/office/drawing/2014/main" id="{D0CC5161-CB40-310A-AEF8-193314BA91C4}"/>
              </a:ext>
            </a:extLst>
          </p:cNvPr>
          <p:cNvPicPr>
            <a:picLocks noChangeAspect="1"/>
          </p:cNvPicPr>
          <p:nvPr userDrawn="1"/>
        </p:nvPicPr>
        <p:blipFill>
          <a:blip r:embed="rId2"/>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15AC9BFC-9E2D-ADAE-993C-E5C614D83BF8}"/>
              </a:ext>
            </a:extLst>
          </p:cNvPr>
          <p:cNvPicPr>
            <a:picLocks noChangeAspect="1"/>
          </p:cNvPicPr>
          <p:nvPr userDrawn="1"/>
        </p:nvPicPr>
        <p:blipFill>
          <a:blip r:embed="rId3"/>
          <a:stretch>
            <a:fillRect/>
          </a:stretch>
        </p:blipFill>
        <p:spPr>
          <a:xfrm>
            <a:off x="11172782" y="-154103"/>
            <a:ext cx="835353" cy="835353"/>
          </a:xfrm>
          <a:prstGeom prst="rect">
            <a:avLst/>
          </a:prstGeom>
        </p:spPr>
      </p:pic>
      <p:pic>
        <p:nvPicPr>
          <p:cNvPr id="8" name="Picture 7">
            <a:extLst>
              <a:ext uri="{FF2B5EF4-FFF2-40B4-BE49-F238E27FC236}">
                <a16:creationId xmlns:a16="http://schemas.microsoft.com/office/drawing/2014/main" id="{C8935989-CB8E-F473-6C2B-D0FAD018C27B}"/>
              </a:ext>
            </a:extLst>
          </p:cNvPr>
          <p:cNvPicPr>
            <a:picLocks noChangeAspect="1"/>
          </p:cNvPicPr>
          <p:nvPr userDrawn="1"/>
        </p:nvPicPr>
        <p:blipFill>
          <a:blip r:embed="rId4"/>
          <a:stretch>
            <a:fillRect/>
          </a:stretch>
        </p:blipFill>
        <p:spPr>
          <a:xfrm>
            <a:off x="284589" y="6467123"/>
            <a:ext cx="1012373" cy="331926"/>
          </a:xfrm>
          <a:prstGeom prst="rect">
            <a:avLst/>
          </a:prstGeom>
        </p:spPr>
      </p:pic>
      <p:pic>
        <p:nvPicPr>
          <p:cNvPr id="9" name="Picture 8">
            <a:extLst>
              <a:ext uri="{FF2B5EF4-FFF2-40B4-BE49-F238E27FC236}">
                <a16:creationId xmlns:a16="http://schemas.microsoft.com/office/drawing/2014/main" id="{6E406268-57D7-1EDC-05A7-7BC9AA57DEDE}"/>
              </a:ext>
            </a:extLst>
          </p:cNvPr>
          <p:cNvPicPr>
            <a:picLocks noChangeAspect="1"/>
          </p:cNvPicPr>
          <p:nvPr userDrawn="1"/>
        </p:nvPicPr>
        <p:blipFill>
          <a:blip r:embed="rId5"/>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3567760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5" r:id="rId4"/>
    <p:sldLayoutId id="2147483656" r:id="rId5"/>
    <p:sldLayoutId id="2147483657" r:id="rId6"/>
    <p:sldLayoutId id="214748366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B65BE5B7-50A9-A21C-0252-23EB6B12F867}"/>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578E7E1E-D537-D9EF-0256-4A98DF8A642E}"/>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F5027B40-4C5F-8554-4030-9225E2E93C09}"/>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B93E4C68-2B6D-5495-1441-1C4E698BAB66}"/>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51D2AF53-07C5-CB89-46D1-D9EA6D0E306E}"/>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048A98E-A255-FA9F-1D55-AF8D21712EE9}"/>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70A97810-6C44-99AC-F030-3C0B0151E3C8}"/>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7A32F7CD-2120-E2BE-136B-375489FC3E02}"/>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350CEBE9-E397-9BBC-C5D0-E1D80F0330C5}"/>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440C3533-1F3E-AD16-D26F-41869C163F88}"/>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3EF2FC97-D16B-DD9A-C127-923773FA32A3}"/>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4B5528D8-EE27-9A3A-90B0-AD4FC270EAFE}"/>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1EBA69B7-464C-BED3-703D-112D27BC5AA5}"/>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7ED8F2CD-8213-60DD-4294-9E6D2B5DF1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4C574AAA-D326-B5A1-3C43-8021563C22D0}"/>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9175228F-448C-5282-F517-CF596D8F493C}"/>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E5E1B539-9626-3094-B734-A6C7FDFFD17A}"/>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09604448-6CA1-CB6C-5720-8988918D4110}"/>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F47FC08E-F0C6-67D1-ED5D-3C0551873CC1}"/>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07D53D24-92C0-F59A-AFD0-DD97CC958106}"/>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D5941D5D-50B7-D6CA-5674-18B75D7EA8D6}"/>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1E508AE9-CC3F-8FA6-B54B-205A1741B74C}"/>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7C39FBA9-72BE-FAAD-CAC5-9B3E18D9F509}"/>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935F8D00-56DF-74DD-735B-2AAED4CFB153}"/>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F6BDABC-0042-3E19-7035-0A177B32D801}"/>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E986D577-4499-09F9-2672-9AFE15287A0B}"/>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215EBC3D-0BE8-6395-51BB-D68FA24725D3}"/>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0753A42B-AD6D-FF98-58F0-0BB41254E97E}"/>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BE85D089-85BC-7223-A2F5-D51FFAF4BBC0}"/>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63DCFEF6-7C06-CFF1-8096-FE27C37C1420}"/>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DF16DDA0-C765-CC81-D5AF-6C2AF32CA9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39A438E9-DDD2-DB60-EEAF-99F32C14F63F}"/>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7A5FB35D-48D0-E7B3-F35A-7EEAAA5DF058}"/>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7F7B8738-CB8A-447E-59AD-0E1FA69DBBDB}"/>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36F42B64-4411-FC7F-42C9-E1226E50EE52}"/>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AB0E71DE-461A-11E1-E98B-0F4E8D94D170}"/>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6E6CCCE6-336B-9CC5-4629-C30071945ABF}"/>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E290CC00-39AF-5D2D-8763-2E5B29BE1CE2}"/>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3EA87A-5F1C-5C8F-558C-B9EA14D9C659}"/>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191ECB9A-94CA-9183-2992-649490E397F0}"/>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E4795F55-7991-85A9-21FD-717E1CC67311}"/>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00852593-29C1-82D6-3FCD-418DA5F322BB}"/>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1A750B5F-3B3A-E8DD-2FE9-4635F92B2D23}"/>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BB3CCD6C-EA50-55E8-7C33-D37374CA2A61}"/>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6CCF297A-E5F8-5B37-A987-388F45818B01}"/>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10E9E4F3-462B-C359-1746-F04F779AC49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5B613021-D878-53C4-573F-EF74EA15BABA}"/>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C70AF864-1AFB-C0F6-ED5C-FB6CF8A78E5E}"/>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0BD6A938-A0C2-8E3C-5C5A-D0E311412F3B}"/>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2C0BF407-2462-1F6E-D3BD-1598E72F8325}"/>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CC8BEEEA-D26A-CF11-A660-03329CCE457E}"/>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AFF48406-C006-28E4-7CA5-EE93B55EEEC0}"/>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B49C28F6-1977-B2D0-93C3-C47C147E412F}"/>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DF95D25B-4289-F3F1-9510-7FC49E23AFFA}"/>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D6B799AC-A805-5667-F531-BEC1D3456E36}"/>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449DA411-3535-C2F1-501F-01025378E973}"/>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4F181707-13E6-7C68-81C5-3F82008210C8}"/>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7754F489-F49D-16C4-73A8-628C4CD6229F}"/>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C0DF3F2F-6878-58C5-D480-570647237867}"/>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42613D18-4D1D-E0D9-18ED-B575755636FA}"/>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6C632F57-9A89-B1A6-93C5-388CF69548C2}"/>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978DCA2E-D739-FB08-F468-714B831B66EE}"/>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8E7FECC1-A868-5CF9-1F61-9588C62AD8A4}"/>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F587A0E7-86E3-FADC-ED3C-9D789FC8C5C4}"/>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4BBF9363-BB12-FFB2-9136-233F0D21400C}"/>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B4824112-CF1F-C5F5-FB2A-D20EAF9B981A}"/>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02BEFD23-3C8B-F04F-9E6E-37F71A806DCD}"/>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CF39D058-260B-157D-D2B5-0B5CC045616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0D5BCD3B-DFB2-E0A2-BD5F-4D6948687AC0}"/>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11CA32A-C6FF-DE3D-A37E-DA6F19A1959A}"/>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374C350-CF5B-E9A8-EF72-02C41DA279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FB6E7D9D-B47A-F704-0E08-C7CFAA8E3748}"/>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40B5CC15-38DC-D2A1-ED44-C61892AE4DDD}"/>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C7620172-7A21-408C-7D4D-31B3421B1794}"/>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8477AC50-A016-D5A8-C09A-DA3DE56CA99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F93F924C-874D-50BB-5FB7-F1767B8DB6F5}"/>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C7D6C8CC-0479-FB5B-6A38-1F54A7A065BF}"/>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C880EC46-583B-D7CD-9589-E8A9ACF8E65B}"/>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040E3DAC-E4C2-7C01-E7EB-2DA5207F961D}"/>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29B224C6-F245-8474-0C37-7713C5685E72}"/>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683FFA83-69BB-E7DE-294A-C0243B3B3EF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E389C367-A7B0-E1AF-733F-CE77391D2832}"/>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7DCE410D-CB84-00E6-33F2-910B2F1D4ED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2C89E048-34E2-24E2-011C-E34C96191842}"/>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1B068948-94CC-AAA7-089F-22AC98C9FFB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61D62ABB-1533-CAF7-7850-74312A087CF6}"/>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2C4A640C-E5C3-23E3-FCF8-BE79845AC8D7}"/>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CF793B1D-5DF7-B485-6723-F4BC6DBF4B3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CC4C38EC-CD34-566D-FDC7-E366644F16E8}"/>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F3C5640C-6AB9-EB45-1909-109CEDA81A5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7D6FDD5E-7D72-4689-1007-CC5B6E38D6F0}"/>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9E442B00-684C-7CF8-7DB6-38A75F7BFB56}"/>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84EDC053-F13A-992D-C736-81F5C0D856FE}"/>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D6CD2AD4-D7B3-8ABF-74DA-0D78D07BE79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F7B58F4B-1F3C-C13B-CCE6-4C047BF7D6F1}"/>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71C3CD1C-9608-60D8-3FDB-7CC9FAF808AF}"/>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1819F784-5F05-419F-C336-224CCA1F5FD5}"/>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3B413F13-AD27-FA79-C702-94AC964FF2D5}"/>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B15C21D-BDB4-6D85-A443-F09BA538BC8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7DE6D4C9-CDA1-EFFB-0763-FD69085EA8F5}"/>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5E71E50-F362-D9F8-71F6-661D533AA9A6}"/>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5F8E9132-AD08-FAD3-79D5-26F819E95571}"/>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5485CD77-C879-1C86-C7BE-C1212E46E885}"/>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C6E9A673-DF2F-D58B-1278-9E7B3E806C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8749F7AF-DE11-C9C3-E1E9-27F76FE90816}"/>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E7A7294E-0364-46BA-6F46-397542C1F165}"/>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950002CF-1D65-344F-604D-42FF578E33C3}"/>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F914ABF-BD78-2981-39A1-CC17EA13A007}"/>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28C2CED-5146-3DBC-798F-03362551FFDB}"/>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72599852-3D07-51C5-2112-4CB84E636B49}"/>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2CEF76EB-D8A9-1791-9B00-886B70927BB8}"/>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89D19E1F-5E54-E83C-D344-6CE0A2B99D72}"/>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653F8F0-D3D3-4535-F61C-9CE1A0307AFA}"/>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F8551269-9E07-9FA6-4F9C-E77B9443DE7B}"/>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CB1E963C-489D-EDF9-C07F-D61E79CC235A}"/>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C61D447F-F8E7-40AB-AF6D-A6C160674002}"/>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6313482B-496C-6B35-962F-D03D8BA4E0E9}"/>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BF5BC22A-C263-65D9-31DC-CFDAE8337087}"/>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3BD54A41-472F-A13C-469F-87EECB9E7882}"/>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2D6E94AA-06DA-86D7-F2B7-ACF056CB219F}"/>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E9219365-44FE-3FA3-3191-9A80D8289BEF}"/>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B6CE83A2-0A0E-5D0F-A303-DCCA14EAE9DB}"/>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E007460F-243F-E9F0-B764-500E949325E6}"/>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C23453F8-0810-F879-640F-A8630ADF8489}"/>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D28CF3D7-487E-226A-2E18-6735AA7EEC76}"/>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3F62E828-3053-EF4C-61DC-FBE6DE7DF8A3}"/>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8EFCDBD-40B8-6109-D1D9-CF58F26CF377}"/>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C06D72FC-853B-8664-0CC7-F841E793ECF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6BB7C6A1-E224-FD3B-459D-9F3B6FA8BAC3}"/>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F490D47-36DC-4785-BEF2-B3944B8AC25C}"/>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1ABECBAA-1849-6C39-46F0-A740465D787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7D6E061-1835-7669-0803-B74211177E50}"/>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0ED304C-9FD4-BAD3-56F1-CF0D6698097C}"/>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533EC3DA-7978-6ED5-7F7E-A2104BA0435E}"/>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885A8117-00F4-E4EC-F867-74ABDC3FC6FE}"/>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55CB42F9-0CA1-2EC2-F7CA-2F44E8147564}"/>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CBFFA373-F134-9D8C-C3CC-8E0441A0E7DE}"/>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11814900-1321-E69C-B8F6-49D1CFF6DF03}"/>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582A844B-F1C9-B830-9DC0-EC93C0F8751D}"/>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9AFD1119-B59B-3214-D786-47F0D05BDB63}"/>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05809E22-E04D-ECC0-387D-1A19D8F68316}"/>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998D4409-7269-E00B-8E77-D2869F3E75A3}"/>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A37992F-9832-B7D7-F433-E4C60FF881C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03CB3ED3-0017-D7C2-9A96-9DEBAC5A4F79}"/>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5327DDD1-E545-554C-A7CC-762E2386CFCE}"/>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986D4178-566D-C320-EFCF-CB133F6092B5}"/>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2744FE72-7FD9-0B32-9BFD-939BA8C50262}"/>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430F8560-E0BF-E17A-D7A4-9AADE6BF4DF6}"/>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82BBD610-6C45-5D32-D80A-5120FF5392F6}"/>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6F5F70A-646D-6DE6-C125-FE4872C1CD67}"/>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05692AB4-82C7-D08B-C2F0-22D27D67C4A0}"/>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5E86AC4A-1A02-DD12-04EB-D201ACE07972}"/>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4EE8749E-D1A1-5EE2-B56D-109B2A665858}"/>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C42A9D0A-9B7F-67A8-50EA-CB9752FD28F7}"/>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BCBDCAD2-E0FF-9371-9566-F11715C55200}"/>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B90BF751-6326-954D-6834-0462D846C6F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0A4CE22C-0424-563A-E994-C7C14C46451A}"/>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070B27B6-9C7F-C639-3BFA-5035D5E8F7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EA9F5D0B-6794-A6C5-1E06-7077293610F0}"/>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4CE1C284-3045-41BE-55C5-DCAB1EC73949}"/>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7A53731-9F80-E697-C779-2A5D83858EE0}"/>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D51A21A-1F8E-DB60-8DEE-3C324A3ACCBC}"/>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7B1A6F5B-F91D-25C8-FB57-31E92BF4C5C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E6AC5261-2383-CE1E-E409-878D387C10F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28C23D31-DB3E-A3A1-2001-FBE9DAA794BE}"/>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0F634EA0-47AC-38AF-FB96-6C6EDD8377ED}"/>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3C128EDE-4680-CD64-5421-460AC621480C}"/>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FC639629-2362-F63A-94AC-0D3A556A6EC9}"/>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97CE511A-FB9F-BFF5-771B-DF772ACAD0AD}"/>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EFCAC729-B5E5-258B-6CB6-2289438BD62B}"/>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F6C9A11A-30A6-347F-8677-8936776D71E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A9DAB036-015C-4807-0809-E0B32BF88A6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0EAE78B9-9828-003B-54CD-CDC499BFFF7B}"/>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2370DF04-CAAA-166D-7DED-76E7EA1B8C74}"/>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2AE3F0B9-0BED-1CFA-353D-A959AA9A1925}"/>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F47F5954-CE63-C04B-8D0A-A04DF0EA6F2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CD9D11EE-3F13-02D2-E57E-2FDE4D99BEBB}"/>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9ABB9AAD-7199-A6E5-2B75-737B6E8AFE23}"/>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FB263613-C809-26E2-BDB0-4F8B4B38C1F8}"/>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D70292BC-537D-6D7D-15C8-81A44C4D53BE}"/>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6A68E7D2-22EC-F47B-7381-C56FE6A8C812}"/>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C7B54EF9-22BF-B2A9-E36F-5A8417780EA9}"/>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EFE964F8-BCFC-A3AC-9E68-CEDF26916815}"/>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BF22D0FE-4C8B-9C7B-784F-1395A8CD1EDF}"/>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421C9AB3-7675-2B5B-92CC-D37D7BBCD3F3}"/>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A21880E6-29F4-7E53-3B0B-EA284A11980D}"/>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EC6DD06E-2598-9FBA-8F3B-A1E4129974B1}"/>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4E1C214E-7E2F-CE56-769D-758EED620B2C}"/>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FFAD6969-A299-CA1D-CB52-46297E1E5F05}"/>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BC35B98F-2A0F-37AD-5F4C-8D7DFAEEB0FF}"/>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74CF9745-1E15-42A4-80C2-F47CE2732275}"/>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F1C85462-9881-6D44-787B-03312E391E96}"/>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53CDFDBB-A143-4A98-A2EF-9162C938692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678036B3-A5F4-3B22-27A8-666D1EA01C6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6F9906D0-30F4-AD37-FA7B-89E90F190A54}"/>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2464D164-399C-D831-16A7-A2572EAFFDFE}"/>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D98CCFEA-BF36-0EA9-0F04-2381FF7C0F05}"/>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81B83D92-28A6-C2BA-95F5-09BAFCAC1D4E}"/>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E76E45FF-D537-D26A-4B6D-02F4EF5D500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94DC0BDB-9456-A34E-528C-1C996979888E}"/>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9361E585-5793-6E63-FA53-A31F2584FB4A}"/>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12216AA0-F85F-1472-4B39-A049E4F21BFC}"/>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A5FBE802-5184-BE9D-4642-38819780A3F2}"/>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397C6E83-7526-0980-41EC-BA42C7E8B52A}"/>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B39CE46E-25C2-E5F0-EC8D-E73F5C5336B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C3759FE9-3AC9-F80C-5FF0-7C8332985E34}"/>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DD160581-B3FA-1735-0886-2231BF722FDD}"/>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2A31352D-52A9-68A7-BE0C-2507C48F1B4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50CDFD7A-9A2F-87FB-6702-6EEA9D88C2BE}"/>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7D91EA0A-E4FA-C764-C97B-4FBB93171AEC}"/>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C9BE500B-E887-A448-416F-A43B6AE3EDAE}"/>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45793B67-3561-386F-FF45-306A4C826364}"/>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BAAC1054-5987-3897-C054-46280597D0A8}"/>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65C494B2-AE38-9E42-F5CC-F6702653296D}"/>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90B588BA-61F4-80B4-AAE0-5C8210DE41DF}"/>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3C9D5DF8-CB69-AF13-4563-8CA6E5C0344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8D931600-CA6C-923A-DA09-E875EA630819}"/>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165A750D-CB48-78D8-C75B-29A123B0C8B7}"/>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7CE0A7B2-FFAF-9111-A3B3-7FEF2163216B}"/>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7A86CE7F-6578-01A9-C25E-B5F15ACBCD0C}"/>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B8BFDD83-B3ED-9741-3990-33AF2BFF0B1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99D67112-5826-CD28-0CF9-93757A7D4A69}"/>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54E1346A-1DE7-6870-0FD7-6B23823FF0FE}"/>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7F0DBAA0-BC58-D8E8-221D-072819CE150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E0CCBD77-CB69-6A38-247B-AB6B98D77434}"/>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A7AD9D5C-D319-D362-1581-576DEA21E109}"/>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EF577EFE-9BBB-1CF3-32F0-22276B384986}"/>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13E217DD-87BB-0700-56FA-087AF86518DA}"/>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B389E752-5719-163F-E1E3-5D4C46CB0D36}"/>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FE6C1906-2F16-C095-8FCB-492807A0116D}"/>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FD267520-72F9-3F24-C406-0E666AEA6554}"/>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76AE4778-DB8E-1DA0-A64A-0D7286C4E471}"/>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62AEAA8B-0975-D049-7584-49FD29FAC5C6}"/>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AC257F5F-F76A-B11F-572A-80AFD4C2E684}"/>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7D13B58-04FB-A89F-9566-0FD23F824F44}"/>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2BD3D131-95C8-7EFB-0E6A-82A85F488E00}"/>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81DE9696-1E5F-F0F2-84F6-2EEAE8EB946C}"/>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BDD4199-FB89-57A3-E658-0A07A927A50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6CD797A-6DC0-3BE7-E449-3BBE8BFDD276}"/>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7E7278B-7F8D-D852-736C-F692ADBBBCBA}"/>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3AC2ED3F-4C1B-6127-060A-81818349D657}"/>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EF18B9F-ACEA-A2C5-DCA8-C9E80EEA7B69}"/>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1A911F67-D7A1-EF28-34C4-FF0AA1D4D66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74B8338F-086A-F5FA-F225-223299C38827}"/>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E3A2922B-0D11-4C19-6D67-2E2EBA7050DE}"/>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5D81BE6C-FD25-E5CF-4F76-887F0268B376}"/>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E891AC28-07C5-1453-7CE5-6167E33A83D6}"/>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4847A375-56FA-4E57-BB59-4E6E502BD478}"/>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202D95AF-E634-6C8B-0D1E-7A54B8266F5E}"/>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8E6D7122-4593-A41C-02AF-E037E9EF5027}"/>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C8E75AE5-727B-07C6-35FC-C37C8B2C83C7}"/>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3D34599D-D1FA-A81F-7D91-43D2D8BE8770}"/>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B724B624-6FDF-51BC-BB73-9BAE19D85C31}"/>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86A58D82-3224-6D31-F219-E30FDF19D948}"/>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87DA4128-36ED-5779-259A-9B0898D38883}"/>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995A176A-6F7B-E2BC-D222-52B882E4FA80}"/>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80EC62F1-DFAA-99C2-5525-0E120A73976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3521B763-DDA7-6EF3-2479-00C5BDB0A584}"/>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E8302719-9AF3-89BB-EA00-5D62E3FBFBE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97801FA9-943C-6BDD-16DB-1A663B81348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67626D29-4402-3EAA-35B6-1765FD4E407C}"/>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2E4B4311-F28F-C0E1-BDFF-D39ACF1F6A12}"/>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185BE616-ED63-9796-F164-DA321B9ABAD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38D17812-F424-A0A5-F614-D324C64F46D1}"/>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67757E7E-4CE3-7C50-D63D-FC05CC645CBA}"/>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7F96AB50-F64E-5484-86A4-F5FD6A5B811B}"/>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3F1AAABA-3A07-D57E-7922-07E6D3F4FAEC}"/>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ACA83EEF-76DD-5D85-5F2E-B1ADC3104FEE}"/>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A9286DEA-FAB9-7D64-D0DB-D13C7D3158A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62334E26-F394-B1BB-7D00-CDA5AA92479D}"/>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49C0825-78C1-6CDC-C1E0-88F707A0B65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D6923066-4DD5-4ADA-001D-CD1A9C593BF8}"/>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E0EC12F9-7875-10D6-E478-CDC8BE3D4CF8}"/>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42B1B740-6FC7-7302-6074-436ED385B4C9}"/>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0ED33012-B79A-DF26-F451-4E1A239D2DD5}"/>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06608C5C-ABE9-4B18-4202-03A556BB0CE4}"/>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D183FA89-74F7-F140-16F8-5C790FA1529F}"/>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D306694-0BAA-7A15-FE4A-05D7BF931B58}"/>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C85BCCBA-2D54-93C0-9E44-E0EDBF5ABCD9}"/>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355C7F42-46A6-7109-D3B3-EE3DE3D0AE13}"/>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A111143E-E671-8562-CD8F-48EFC4F159DF}"/>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927F1046-15A6-26DC-FE2A-54EEF599955C}"/>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5187236D-1156-6E50-5C60-91F8F2FC1477}"/>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7725474E-B351-0B55-4223-FE8F11338484}"/>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FDDD7C0B-8078-A4EF-BB11-8BD232437091}"/>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95E1F9E6-83DB-1B56-6518-587351268C7C}"/>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011684-03B9-0668-103F-B3696BAA878C}"/>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1C2A1546-44A1-2EF6-2986-76D60CE84C7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9D8D2C22-771F-38E0-0DB9-A6BEDF8DF26B}"/>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DF570EF-AB0A-7A82-AEED-F0A3A2A84EDA}"/>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8934D3A9-A2B5-5240-C7D8-EC8D4ADC2E6F}"/>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3A54FF60-9D5B-85AB-1056-EBAE823B328F}"/>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DD629145-8BE8-8EF4-B560-AF9C42779114}"/>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A84AF459-B91F-1F90-0B1C-825B1FC09F06}"/>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F849DDE3-79B5-691D-862D-4C9545A8449D}"/>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F0B3C17E-4DD6-8DDE-0ACF-266CF695BEFC}"/>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37BCC237-93B6-1ABE-DE51-7A4F9FAA3ADC}"/>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0460B2B5-4905-473B-4C66-A6970B4C57A7}"/>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EC02B45-F185-A3E9-1C56-5ADA68D23A46}"/>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6C65BEF3-B049-25EA-C06F-9441269FC9F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3ACB1B3-55C5-C1DD-AAB3-45FBD11F0B1C}"/>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02CF3A18-D624-DF1F-B2AB-BFA52E31E313}"/>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26BC195F-0D82-17B6-762D-C003D9F56ADE}"/>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B620D0D0-8B33-9052-7586-39C35049D2DC}"/>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08DE86D0-0FBE-45D9-527F-AC3E46E84DD0}"/>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33001245-0992-8BDB-4758-0053A5908E18}"/>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0526ABF9-63A3-C679-9183-7F4754B211CE}"/>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30F786C8-28D4-88AA-73C6-5D6C83B8739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4559DA52-7CE5-2C68-4650-2D22F9DBFF74}"/>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ED826BB8-97D3-CE06-98D1-A2C031597862}"/>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6F20B77-DBF2-B778-B881-2B052B0EB5D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03461AAF-65C9-4135-48E9-8479DE3A3ACE}"/>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6DD90E50-56A6-315B-E4BA-5A4CD01E5275}"/>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71850693-F88B-9F58-0DB8-8DA80DF8F5C7}"/>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1D880758-837C-395E-4BEC-9068BC6E05FF}"/>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ADCA4A53-BBFB-48E3-73EE-E73A0C3BCA78}"/>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042FBC9C-5D91-3EEB-1945-11B0D763BFB1}"/>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2" name="Subtitle 2">
            <a:extLst>
              <a:ext uri="{FF2B5EF4-FFF2-40B4-BE49-F238E27FC236}">
                <a16:creationId xmlns:a16="http://schemas.microsoft.com/office/drawing/2014/main" id="{93D60558-1FEA-FB7A-F729-9BA189EF440B}"/>
              </a:ext>
            </a:extLst>
          </p:cNvPr>
          <p:cNvSpPr txBox="1">
            <a:spLocks/>
          </p:cNvSpPr>
          <p:nvPr/>
        </p:nvSpPr>
        <p:spPr>
          <a:xfrm>
            <a:off x="591671" y="4058920"/>
            <a:ext cx="8682756" cy="797560"/>
          </a:xfrm>
          <a:prstGeom prst="rect">
            <a:avLst/>
          </a:prstGeom>
        </p:spPr>
        <p:txBody>
          <a:bodyPr vert="horz" lIns="68580" tIns="34291" rIns="68580" bIns="34291" rtlCol="0">
            <a:normAutofit/>
          </a:bodyPr>
          <a:lstStyle>
            <a:lvl1pPr marL="0" indent="0" algn="ctr" defTabSz="685800" rtl="0" eaLnBrk="1" latinLnBrk="0" hangingPunct="1">
              <a:spcBef>
                <a:spcPts val="450"/>
              </a:spcBef>
              <a:buFont typeface="Arial" pitchFamily="34" charset="0"/>
              <a:buNone/>
              <a:tabLst>
                <a:tab pos="332185" algn="l"/>
              </a:tabLst>
              <a:defRPr lang="en-GB" sz="1800" kern="1200">
                <a:solidFill>
                  <a:srgbClr val="002060"/>
                </a:solidFill>
                <a:effectLst/>
                <a:latin typeface="Arial" panose="020B0604020202020204" pitchFamily="34" charset="0"/>
                <a:ea typeface="Arimo" panose="020B0604020202020204" pitchFamily="34" charset="0"/>
                <a:cs typeface="Arial" panose="020B0604020202020204" pitchFamily="34" charset="0"/>
              </a:defRPr>
            </a:lvl1pPr>
            <a:lvl2pPr marL="342900" indent="0" algn="ctr" defTabSz="872729" rtl="0" eaLnBrk="1" latinLnBrk="0" hangingPunct="1">
              <a:spcBef>
                <a:spcPts val="450"/>
              </a:spcBef>
              <a:buFont typeface="Arial" pitchFamily="34" charset="0"/>
              <a:buNone/>
              <a:tabLst>
                <a:tab pos="671513" algn="l"/>
              </a:tabLst>
              <a:defRPr lang="en-US" sz="2400" kern="1200">
                <a:solidFill>
                  <a:schemeClr val="tx1">
                    <a:tint val="75000"/>
                  </a:schemeClr>
                </a:solidFill>
                <a:effectLst>
                  <a:outerShdw blurRad="38100" dist="38100" dir="2700000" algn="tl">
                    <a:srgbClr val="000000">
                      <a:alpha val="43137"/>
                    </a:srgbClr>
                  </a:outerShdw>
                </a:effectLst>
                <a:latin typeface="+mj-lt"/>
                <a:ea typeface="Arimo" panose="020B0604020202020204" pitchFamily="34" charset="0"/>
                <a:cs typeface="Arial" pitchFamily="34" charset="0"/>
              </a:defRPr>
            </a:lvl2pPr>
            <a:lvl3pPr marL="685800" indent="0" algn="ctr" defTabSz="685800" rtl="0" eaLnBrk="1" latinLnBrk="0" hangingPunct="1">
              <a:spcBef>
                <a:spcPts val="450"/>
              </a:spcBef>
              <a:buFont typeface="Arial" pitchFamily="34" charset="0"/>
              <a:buNone/>
              <a:tabLst>
                <a:tab pos="941785" algn="l"/>
              </a:tabLst>
              <a:defRPr lang="en-US" sz="2100" kern="1200">
                <a:solidFill>
                  <a:schemeClr val="tx1">
                    <a:tint val="75000"/>
                  </a:schemeClr>
                </a:solidFill>
                <a:effectLst>
                  <a:outerShdw blurRad="38100" dist="38100" dir="2700000" algn="tl">
                    <a:srgbClr val="000000">
                      <a:alpha val="43137"/>
                    </a:srgbClr>
                  </a:outerShdw>
                </a:effectLst>
                <a:latin typeface="+mj-lt"/>
                <a:ea typeface="Arimo" panose="020B0604020202020204" pitchFamily="34" charset="0"/>
                <a:cs typeface="Arial" pitchFamily="34" charset="0"/>
              </a:defRPr>
            </a:lvl3pPr>
            <a:lvl4pPr marL="1028700" indent="0" algn="ctr" defTabSz="685800" rtl="0" eaLnBrk="1" latinLnBrk="0" hangingPunct="1">
              <a:spcBef>
                <a:spcPts val="450"/>
              </a:spcBef>
              <a:buFont typeface="Arial" pitchFamily="34" charset="0"/>
              <a:buNone/>
              <a:tabLst>
                <a:tab pos="1275160" algn="l"/>
              </a:tabLst>
              <a:defRPr lang="en-US" sz="1800" kern="1200">
                <a:solidFill>
                  <a:schemeClr val="tx1">
                    <a:tint val="75000"/>
                  </a:schemeClr>
                </a:solidFill>
                <a:effectLst>
                  <a:outerShdw blurRad="38100" dist="38100" dir="2700000" algn="tl">
                    <a:srgbClr val="000000">
                      <a:alpha val="43137"/>
                    </a:srgbClr>
                  </a:outerShdw>
                </a:effectLst>
                <a:latin typeface="+mj-lt"/>
                <a:ea typeface="Arimo" panose="020B0604020202020204" pitchFamily="34" charset="0"/>
                <a:cs typeface="Arial" pitchFamily="34" charset="0"/>
              </a:defRPr>
            </a:lvl4pPr>
            <a:lvl5pPr marL="1371600" indent="0" algn="ctr" defTabSz="685800" rtl="0" eaLnBrk="1" latinLnBrk="0" hangingPunct="1">
              <a:spcBef>
                <a:spcPts val="450"/>
              </a:spcBef>
              <a:buFont typeface="Arial" pitchFamily="34" charset="0"/>
              <a:buNone/>
              <a:tabLst>
                <a:tab pos="1614488" algn="l"/>
              </a:tabLst>
              <a:defRPr lang="en-GB" sz="1500" kern="1200">
                <a:solidFill>
                  <a:schemeClr val="tx1">
                    <a:tint val="75000"/>
                  </a:schemeClr>
                </a:solidFill>
                <a:effectLst>
                  <a:outerShdw blurRad="38100" dist="38100" dir="2700000" algn="tl">
                    <a:srgbClr val="000000">
                      <a:alpha val="43137"/>
                    </a:srgbClr>
                  </a:outerShdw>
                </a:effectLst>
                <a:latin typeface="+mj-lt"/>
                <a:ea typeface="Arimo" panose="020B0604020202020204" pitchFamily="34" charset="0"/>
                <a:cs typeface="Arial" pitchFamily="34" charset="0"/>
              </a:defRPr>
            </a:lvl5pPr>
            <a:lvl6pPr marL="17145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6pPr>
            <a:lvl7pPr marL="20574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7pPr>
            <a:lvl8pPr marL="24003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8pPr>
            <a:lvl9pPr marL="27432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9pPr>
          </a:lstStyle>
          <a:p>
            <a:pPr algn="l"/>
            <a:r>
              <a:rPr lang="en-GB" sz="2400" dirty="0">
                <a:solidFill>
                  <a:schemeClr val="accent4">
                    <a:lumMod val="50000"/>
                  </a:schemeClr>
                </a:solidFill>
                <a:latin typeface="+mn-lt"/>
                <a:ea typeface="Cambria" panose="02040503050406030204" pitchFamily="18" charset="0"/>
              </a:rPr>
              <a:t>PhD. Nguyen </a:t>
            </a:r>
            <a:r>
              <a:rPr lang="en-GB" sz="2400" dirty="0" err="1">
                <a:solidFill>
                  <a:schemeClr val="accent4">
                    <a:lumMod val="50000"/>
                  </a:schemeClr>
                </a:solidFill>
                <a:latin typeface="+mn-lt"/>
                <a:ea typeface="Cambria" panose="02040503050406030204" pitchFamily="18" charset="0"/>
              </a:rPr>
              <a:t>Thi</a:t>
            </a:r>
            <a:r>
              <a:rPr lang="en-GB" sz="2400" dirty="0">
                <a:solidFill>
                  <a:schemeClr val="accent4">
                    <a:lumMod val="50000"/>
                  </a:schemeClr>
                </a:solidFill>
                <a:latin typeface="+mn-lt"/>
                <a:ea typeface="Cambria" panose="02040503050406030204" pitchFamily="18" charset="0"/>
              </a:rPr>
              <a:t> Mai Anh</a:t>
            </a:r>
            <a:endParaRPr lang="en-US" sz="2400" dirty="0">
              <a:solidFill>
                <a:schemeClr val="accent4">
                  <a:lumMod val="50000"/>
                </a:schemeClr>
              </a:solidFill>
              <a:latin typeface="+mn-lt"/>
              <a:ea typeface="Cambria" panose="02040503050406030204" pitchFamily="18" charset="0"/>
            </a:endParaRPr>
          </a:p>
        </p:txBody>
      </p:sp>
      <p:sp>
        <p:nvSpPr>
          <p:cNvPr id="5" name="Subtitle 2">
            <a:extLst>
              <a:ext uri="{FF2B5EF4-FFF2-40B4-BE49-F238E27FC236}">
                <a16:creationId xmlns:a16="http://schemas.microsoft.com/office/drawing/2014/main" id="{1A2AD5BD-315B-423E-FC23-10BE4821AC88}"/>
              </a:ext>
            </a:extLst>
          </p:cNvPr>
          <p:cNvSpPr txBox="1">
            <a:spLocks/>
          </p:cNvSpPr>
          <p:nvPr/>
        </p:nvSpPr>
        <p:spPr>
          <a:xfrm>
            <a:off x="433667" y="1842000"/>
            <a:ext cx="6821346" cy="163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2800"/>
              <a:buFont typeface="Roboto"/>
              <a:buNone/>
              <a:defRPr sz="24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9pPr>
          </a:lstStyle>
          <a:p>
            <a:r>
              <a:rPr lang="en-VN" sz="3200" b="1" dirty="0">
                <a:solidFill>
                  <a:schemeClr val="accent1">
                    <a:lumMod val="50000"/>
                  </a:schemeClr>
                </a:solidFill>
              </a:rPr>
              <a:t>Module 7:</a:t>
            </a:r>
            <a:r>
              <a:rPr lang="en-US" sz="3200" b="1" dirty="0">
                <a:solidFill>
                  <a:schemeClr val="accent1">
                    <a:lumMod val="50000"/>
                  </a:schemeClr>
                </a:solidFill>
              </a:rPr>
              <a:t> </a:t>
            </a:r>
          </a:p>
          <a:p>
            <a:r>
              <a:rPr lang="en-US" sz="3200" b="1" dirty="0">
                <a:solidFill>
                  <a:schemeClr val="accent1">
                    <a:lumMod val="50000"/>
                  </a:schemeClr>
                </a:solidFill>
              </a:rPr>
              <a:t>EPC Contracts</a:t>
            </a:r>
            <a:r>
              <a:rPr lang="en-US" sz="3200" b="1">
                <a:solidFill>
                  <a:schemeClr val="accent1">
                    <a:lumMod val="50000"/>
                  </a:schemeClr>
                </a:solidFill>
              </a:rPr>
              <a:t>: Key Contents</a:t>
            </a:r>
          </a:p>
          <a:p>
            <a:r>
              <a:rPr lang="en-US" sz="3200" b="1">
                <a:solidFill>
                  <a:schemeClr val="accent1">
                    <a:lumMod val="50000"/>
                  </a:schemeClr>
                </a:solidFill>
                <a:latin typeface="Arial" panose="020B0604020202020204" pitchFamily="34" charset="0"/>
              </a:rPr>
              <a:t>&amp; Risk of an EPC contract</a:t>
            </a:r>
            <a:endParaRPr lang="en-US" sz="3200" b="1" dirty="0">
              <a:solidFill>
                <a:srgbClr val="000000"/>
              </a:solidFill>
              <a:latin typeface="Arial" panose="020B0604020202020204" pitchFamily="34" charset="0"/>
            </a:endParaRPr>
          </a:p>
        </p:txBody>
      </p:sp>
    </p:spTree>
    <p:extLst>
      <p:ext uri="{BB962C8B-B14F-4D97-AF65-F5344CB8AC3E}">
        <p14:creationId xmlns:p14="http://schemas.microsoft.com/office/powerpoint/2010/main" val="20510283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671E3-BF13-7327-ED0B-9B79968B888B}"/>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96B0E9A3-3287-4E75-5282-CF8D71CD5965}"/>
              </a:ext>
            </a:extLst>
          </p:cNvPr>
          <p:cNvSpPr txBox="1">
            <a:spLocks/>
          </p:cNvSpPr>
          <p:nvPr/>
        </p:nvSpPr>
        <p:spPr>
          <a:xfrm>
            <a:off x="609600" y="479778"/>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200" b="1" dirty="0">
                <a:solidFill>
                  <a:schemeClr val="accent4">
                    <a:lumMod val="50000"/>
                  </a:schemeClr>
                </a:solidFill>
                <a:effectLst/>
                <a:latin typeface="+mj-lt"/>
              </a:rPr>
              <a:t>DESIGN RISK</a:t>
            </a:r>
            <a:endParaRPr lang="en-US" sz="3200" dirty="0">
              <a:solidFill>
                <a:schemeClr val="accent4">
                  <a:lumMod val="50000"/>
                </a:schemeClr>
              </a:solidFill>
              <a:effectLst/>
              <a:latin typeface="+mj-lt"/>
            </a:endParaRPr>
          </a:p>
        </p:txBody>
      </p:sp>
      <p:sp>
        <p:nvSpPr>
          <p:cNvPr id="4" name="Content Placeholder 2">
            <a:extLst>
              <a:ext uri="{FF2B5EF4-FFF2-40B4-BE49-F238E27FC236}">
                <a16:creationId xmlns:a16="http://schemas.microsoft.com/office/drawing/2014/main" id="{8A083EBA-5FE4-4FE9-A947-421818570B1A}"/>
              </a:ext>
            </a:extLst>
          </p:cNvPr>
          <p:cNvSpPr txBox="1">
            <a:spLocks/>
          </p:cNvSpPr>
          <p:nvPr/>
        </p:nvSpPr>
        <p:spPr>
          <a:xfrm>
            <a:off x="609599" y="1381857"/>
            <a:ext cx="4636169" cy="4609869"/>
          </a:xfrm>
          <a:prstGeom prst="rect">
            <a:avLst/>
          </a:prstGeom>
          <a:solidFill>
            <a:srgbClr val="00B0F0"/>
          </a:solidFill>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400" b="1" dirty="0">
                <a:solidFill>
                  <a:schemeClr val="bg1"/>
                </a:solidFill>
                <a:effectLst/>
              </a:rPr>
              <a:t>RISKS</a:t>
            </a:r>
            <a:endParaRPr lang="en-US" sz="2400" dirty="0">
              <a:solidFill>
                <a:schemeClr val="bg1"/>
              </a:solidFill>
              <a:effectLst/>
            </a:endParaRPr>
          </a:p>
          <a:p>
            <a:endParaRPr lang="en-US" sz="2400" dirty="0">
              <a:solidFill>
                <a:schemeClr val="bg1"/>
              </a:solidFill>
              <a:effectLst/>
            </a:endParaRPr>
          </a:p>
          <a:p>
            <a:pPr marL="342900" indent="-342900">
              <a:spcBef>
                <a:spcPts val="900"/>
              </a:spcBef>
              <a:buFont typeface="Wingdings" pitchFamily="2" charset="2"/>
              <a:buChar char="ü"/>
            </a:pPr>
            <a:r>
              <a:rPr lang="en-US" sz="2400" dirty="0">
                <a:solidFill>
                  <a:schemeClr val="bg1"/>
                </a:solidFill>
                <a:effectLst/>
              </a:rPr>
              <a:t>Drawings and technical specifications are not updated.</a:t>
            </a:r>
          </a:p>
          <a:p>
            <a:pPr marL="342900" indent="-342900">
              <a:spcBef>
                <a:spcPts val="900"/>
              </a:spcBef>
              <a:buFont typeface="Wingdings" pitchFamily="2" charset="2"/>
              <a:buChar char="ü"/>
            </a:pPr>
            <a:r>
              <a:rPr lang="en-US" sz="2400" dirty="0">
                <a:solidFill>
                  <a:schemeClr val="bg1"/>
                </a:solidFill>
                <a:effectLst/>
              </a:rPr>
              <a:t>Use of unproven technology.</a:t>
            </a:r>
          </a:p>
        </p:txBody>
      </p:sp>
      <p:sp>
        <p:nvSpPr>
          <p:cNvPr id="5" name="Content Placeholder 2">
            <a:extLst>
              <a:ext uri="{FF2B5EF4-FFF2-40B4-BE49-F238E27FC236}">
                <a16:creationId xmlns:a16="http://schemas.microsoft.com/office/drawing/2014/main" id="{0241D009-BECF-CFA1-9830-F0CF7835F63E}"/>
              </a:ext>
            </a:extLst>
          </p:cNvPr>
          <p:cNvSpPr txBox="1">
            <a:spLocks/>
          </p:cNvSpPr>
          <p:nvPr/>
        </p:nvSpPr>
        <p:spPr>
          <a:xfrm>
            <a:off x="5245768" y="1412823"/>
            <a:ext cx="6946232" cy="4578903"/>
          </a:xfrm>
          <a:prstGeom prst="rect">
            <a:avLst/>
          </a:prstGeom>
          <a:solidFill>
            <a:schemeClr val="accent6">
              <a:lumMod val="20000"/>
              <a:lumOff val="80000"/>
            </a:schemeClr>
          </a:solidFill>
        </p:spPr>
        <p:txBody>
          <a:bodyPr vert="horz" lIns="68580" tIns="34290" rIns="68580" bIns="34290" rtlCol="0">
            <a:no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E0E0E"/>
                </a:solidFill>
                <a:effectLst/>
                <a:latin typeface="+mn-lt"/>
              </a:rPr>
              <a:t>RISK MITIGATION</a:t>
            </a:r>
            <a:endParaRPr lang="en-US" sz="2400" dirty="0">
              <a:solidFill>
                <a:srgbClr val="0E0E0E"/>
              </a:solidFill>
              <a:effectLst/>
              <a:latin typeface="+mn-lt"/>
            </a:endParaRPr>
          </a:p>
          <a:p>
            <a:pPr>
              <a:spcBef>
                <a:spcPts val="900"/>
              </a:spcBef>
              <a:buFont typeface="Wingdings" pitchFamily="2" charset="2"/>
              <a:buChar char="ü"/>
            </a:pPr>
            <a:r>
              <a:rPr lang="en-US" sz="2400" dirty="0">
                <a:solidFill>
                  <a:srgbClr val="0E0E0E"/>
                </a:solidFill>
                <a:effectLst/>
                <a:latin typeface="+mn-lt"/>
              </a:rPr>
              <a:t>Verify the data of drawings and technical specifications.</a:t>
            </a:r>
          </a:p>
          <a:p>
            <a:pPr>
              <a:spcBef>
                <a:spcPts val="900"/>
              </a:spcBef>
              <a:buFont typeface="Wingdings" pitchFamily="2" charset="2"/>
              <a:buChar char="ü"/>
            </a:pPr>
            <a:r>
              <a:rPr lang="en-US" sz="2400" dirty="0">
                <a:solidFill>
                  <a:srgbClr val="0E0E0E"/>
                </a:solidFill>
                <a:effectLst/>
                <a:latin typeface="+mn-lt"/>
              </a:rPr>
              <a:t>Avoid using unproven equipment.</a:t>
            </a:r>
          </a:p>
          <a:p>
            <a:pPr>
              <a:spcBef>
                <a:spcPts val="900"/>
              </a:spcBef>
              <a:buFont typeface="Wingdings" pitchFamily="2" charset="2"/>
              <a:buChar char="ü"/>
            </a:pPr>
            <a:r>
              <a:rPr lang="en-US" sz="2400" dirty="0">
                <a:solidFill>
                  <a:srgbClr val="0E0E0E"/>
                </a:solidFill>
                <a:effectLst/>
                <a:latin typeface="+mn-lt"/>
              </a:rPr>
              <a:t>Work carefully, especially with unfamiliar processes.</a:t>
            </a:r>
          </a:p>
          <a:p>
            <a:pPr>
              <a:spcBef>
                <a:spcPts val="900"/>
              </a:spcBef>
              <a:buFont typeface="Wingdings" pitchFamily="2" charset="2"/>
              <a:buChar char="ü"/>
            </a:pPr>
            <a:r>
              <a:rPr lang="en-US" sz="2400" dirty="0">
                <a:solidFill>
                  <a:srgbClr val="0E0E0E"/>
                </a:solidFill>
                <a:effectLst/>
                <a:latin typeface="+mn-lt"/>
              </a:rPr>
              <a:t>Always check a reference sample for a product.</a:t>
            </a:r>
          </a:p>
          <a:p>
            <a:pPr>
              <a:spcBef>
                <a:spcPts val="900"/>
              </a:spcBef>
              <a:buFont typeface="Wingdings" pitchFamily="2" charset="2"/>
              <a:buChar char="ü"/>
            </a:pPr>
            <a:r>
              <a:rPr lang="en-US" sz="2400" dirty="0">
                <a:solidFill>
                  <a:srgbClr val="0E0E0E"/>
                </a:solidFill>
                <a:effectLst/>
                <a:latin typeface="+mn-lt"/>
              </a:rPr>
              <a:t>Avoid special designs available from only one supplier.</a:t>
            </a:r>
          </a:p>
        </p:txBody>
      </p:sp>
    </p:spTree>
    <p:extLst>
      <p:ext uri="{BB962C8B-B14F-4D97-AF65-F5344CB8AC3E}">
        <p14:creationId xmlns:p14="http://schemas.microsoft.com/office/powerpoint/2010/main" val="2235598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B8A29-835D-5308-D661-FC5C6A7A49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A285EC-8639-4E73-C89C-4BB17DA6AF0F}"/>
              </a:ext>
            </a:extLst>
          </p:cNvPr>
          <p:cNvSpPr>
            <a:spLocks noGrp="1"/>
          </p:cNvSpPr>
          <p:nvPr>
            <p:ph type="title"/>
          </p:nvPr>
        </p:nvSpPr>
        <p:spPr>
          <a:xfrm>
            <a:off x="609600" y="594610"/>
            <a:ext cx="10972800" cy="495200"/>
          </a:xfrm>
        </p:spPr>
        <p:txBody>
          <a:bodyPr>
            <a:noAutofit/>
          </a:bodyPr>
          <a:lstStyle/>
          <a:p>
            <a:r>
              <a:rPr lang="en-US" b="1" dirty="0">
                <a:solidFill>
                  <a:schemeClr val="accent4">
                    <a:lumMod val="50000"/>
                  </a:schemeClr>
                </a:solidFill>
                <a:effectLst/>
                <a:latin typeface="+mj-lt"/>
              </a:rPr>
              <a:t>CONSTRUCTION COST RISKS</a:t>
            </a:r>
            <a:endParaRPr lang="en-VN" dirty="0">
              <a:solidFill>
                <a:schemeClr val="accent4">
                  <a:lumMod val="50000"/>
                </a:schemeClr>
              </a:solidFill>
              <a:latin typeface="+mj-lt"/>
            </a:endParaRPr>
          </a:p>
        </p:txBody>
      </p:sp>
      <p:sp>
        <p:nvSpPr>
          <p:cNvPr id="3" name="Content Placeholder 2">
            <a:extLst>
              <a:ext uri="{FF2B5EF4-FFF2-40B4-BE49-F238E27FC236}">
                <a16:creationId xmlns:a16="http://schemas.microsoft.com/office/drawing/2014/main" id="{3BD325B3-40B9-D977-8ADF-66D54FFF43F2}"/>
              </a:ext>
            </a:extLst>
          </p:cNvPr>
          <p:cNvSpPr txBox="1">
            <a:spLocks/>
          </p:cNvSpPr>
          <p:nvPr/>
        </p:nvSpPr>
        <p:spPr>
          <a:xfrm>
            <a:off x="899595" y="1557155"/>
            <a:ext cx="5196405" cy="4458635"/>
          </a:xfrm>
          <a:prstGeom prst="rect">
            <a:avLst/>
          </a:prstGeom>
          <a:solidFill>
            <a:srgbClr val="FBCAD7"/>
          </a:solidFill>
        </p:spPr>
        <p:txBody>
          <a:bodyPr vert="horz" lIns="68580" tIns="34290" rIns="68580" bIns="34290" rtlCol="0">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E0E0E"/>
                </a:solidFill>
                <a:effectLst/>
                <a:latin typeface="+mn-lt"/>
              </a:rPr>
              <a:t>RISKS</a:t>
            </a:r>
            <a:endParaRPr lang="en-US" sz="2400" dirty="0">
              <a:solidFill>
                <a:srgbClr val="0E0E0E"/>
              </a:solidFill>
              <a:effectLst/>
              <a:latin typeface="+mn-lt"/>
            </a:endParaRPr>
          </a:p>
          <a:p>
            <a:pPr marL="0" indent="0">
              <a:buNone/>
            </a:pPr>
            <a:endParaRPr lang="en-US" sz="2400" dirty="0">
              <a:solidFill>
                <a:srgbClr val="0E0E0E"/>
              </a:solidFill>
              <a:effectLst/>
              <a:latin typeface="+mn-lt"/>
            </a:endParaRPr>
          </a:p>
          <a:p>
            <a:pPr>
              <a:spcBef>
                <a:spcPts val="900"/>
              </a:spcBef>
              <a:buFont typeface="Wingdings" pitchFamily="2" charset="2"/>
              <a:buChar char="ü"/>
            </a:pPr>
            <a:r>
              <a:rPr lang="en-US" sz="2400" dirty="0">
                <a:solidFill>
                  <a:srgbClr val="0E0E0E"/>
                </a:solidFill>
                <a:effectLst/>
                <a:latin typeface="+mn-lt"/>
              </a:rPr>
              <a:t>Some ESCOs are unfamiliar with managing turnkey projects.</a:t>
            </a:r>
          </a:p>
          <a:p>
            <a:pPr>
              <a:spcBef>
                <a:spcPts val="900"/>
              </a:spcBef>
              <a:buFont typeface="Wingdings" pitchFamily="2" charset="2"/>
              <a:buChar char="ü"/>
            </a:pPr>
            <a:r>
              <a:rPr lang="en-US" sz="2400" dirty="0">
                <a:solidFill>
                  <a:srgbClr val="0E0E0E"/>
                </a:solidFill>
                <a:effectLst/>
                <a:latin typeface="+mn-lt"/>
              </a:rPr>
              <a:t>Lack of experience in cost estimation.</a:t>
            </a:r>
          </a:p>
          <a:p>
            <a:pPr marL="0" indent="0">
              <a:buNone/>
            </a:pPr>
            <a:endParaRPr lang="en-GB" altLang="en-US" sz="2400" dirty="0">
              <a:solidFill>
                <a:srgbClr val="002060"/>
              </a:solidFill>
              <a:latin typeface="+mn-lt"/>
            </a:endParaRPr>
          </a:p>
        </p:txBody>
      </p:sp>
      <p:sp>
        <p:nvSpPr>
          <p:cNvPr id="4" name="Content Placeholder 2">
            <a:extLst>
              <a:ext uri="{FF2B5EF4-FFF2-40B4-BE49-F238E27FC236}">
                <a16:creationId xmlns:a16="http://schemas.microsoft.com/office/drawing/2014/main" id="{008A33CE-0E39-8739-7EDD-44AA9C32D947}"/>
              </a:ext>
            </a:extLst>
          </p:cNvPr>
          <p:cNvSpPr txBox="1">
            <a:spLocks/>
          </p:cNvSpPr>
          <p:nvPr/>
        </p:nvSpPr>
        <p:spPr>
          <a:xfrm>
            <a:off x="6096000" y="1557155"/>
            <a:ext cx="5486400" cy="4458635"/>
          </a:xfrm>
          <a:prstGeom prst="rect">
            <a:avLst/>
          </a:prstGeom>
          <a:solidFill>
            <a:schemeClr val="accent5">
              <a:lumMod val="60000"/>
              <a:lumOff val="40000"/>
            </a:schemeClr>
          </a:solidFill>
        </p:spPr>
        <p:txBody>
          <a:bodyPr vert="horz" lIns="68580" tIns="34290" rIns="68580" bIns="34290" rtlCol="0">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E0E0E"/>
                </a:solidFill>
                <a:effectLst/>
                <a:latin typeface="+mn-lt"/>
              </a:rPr>
              <a:t>RISK MITIGATION</a:t>
            </a:r>
            <a:endParaRPr lang="en-US" sz="2400" dirty="0">
              <a:solidFill>
                <a:srgbClr val="0E0E0E"/>
              </a:solidFill>
              <a:effectLst/>
              <a:latin typeface="+mn-lt"/>
            </a:endParaRPr>
          </a:p>
          <a:p>
            <a:pPr>
              <a:buFont typeface="Wingdings" pitchFamily="2" charset="2"/>
              <a:buChar char="ü"/>
            </a:pPr>
            <a:endParaRPr lang="en-US" sz="2400" dirty="0">
              <a:solidFill>
                <a:srgbClr val="0E0E0E"/>
              </a:solidFill>
              <a:effectLst/>
              <a:latin typeface="+mn-lt"/>
            </a:endParaRPr>
          </a:p>
          <a:p>
            <a:pPr>
              <a:spcBef>
                <a:spcPts val="900"/>
              </a:spcBef>
              <a:buFont typeface="Wingdings" pitchFamily="2" charset="2"/>
              <a:buChar char="ü"/>
            </a:pPr>
            <a:r>
              <a:rPr lang="en-US" sz="2400" dirty="0">
                <a:solidFill>
                  <a:srgbClr val="0E0E0E"/>
                </a:solidFill>
                <a:effectLst/>
                <a:latin typeface="+mn-lt"/>
              </a:rPr>
              <a:t>Obtain contractor bid records before making proposals to clients.</a:t>
            </a:r>
          </a:p>
          <a:p>
            <a:pPr>
              <a:spcBef>
                <a:spcPts val="900"/>
              </a:spcBef>
              <a:buFont typeface="Wingdings" pitchFamily="2" charset="2"/>
              <a:buChar char="ü"/>
            </a:pPr>
            <a:r>
              <a:rPr lang="en-US" sz="2400" dirty="0">
                <a:solidFill>
                  <a:srgbClr val="0E0E0E"/>
                </a:solidFill>
                <a:effectLst/>
                <a:latin typeface="+mn-lt"/>
              </a:rPr>
              <a:t>Maintain contingencies</a:t>
            </a:r>
            <a:r>
              <a:rPr lang="en-US" sz="2400" dirty="0">
                <a:solidFill>
                  <a:srgbClr val="0E0E0E"/>
                </a:solidFill>
                <a:latin typeface="+mn-lt"/>
              </a:rPr>
              <a:t>: </a:t>
            </a:r>
            <a:r>
              <a:rPr lang="en-US" sz="2400" dirty="0">
                <a:solidFill>
                  <a:srgbClr val="0E0E0E"/>
                </a:solidFill>
                <a:effectLst/>
                <a:latin typeface="+mn-lt"/>
              </a:rPr>
              <a:t>Do not underestimate transportation costs, client costs, site costs, insurance, contracts, and safety requirements.</a:t>
            </a:r>
          </a:p>
        </p:txBody>
      </p:sp>
    </p:spTree>
    <p:extLst>
      <p:ext uri="{BB962C8B-B14F-4D97-AF65-F5344CB8AC3E}">
        <p14:creationId xmlns:p14="http://schemas.microsoft.com/office/powerpoint/2010/main" val="32407271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E2A20-E825-5521-95AA-E1E937D3FE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435F4B-942B-5249-08C1-89352EAA70C9}"/>
              </a:ext>
            </a:extLst>
          </p:cNvPr>
          <p:cNvSpPr>
            <a:spLocks noGrp="1"/>
          </p:cNvSpPr>
          <p:nvPr>
            <p:ph type="title"/>
          </p:nvPr>
        </p:nvSpPr>
        <p:spPr>
          <a:xfrm>
            <a:off x="609600" y="594610"/>
            <a:ext cx="10972800" cy="495200"/>
          </a:xfrm>
        </p:spPr>
        <p:txBody>
          <a:bodyPr>
            <a:noAutofit/>
          </a:bodyPr>
          <a:lstStyle/>
          <a:p>
            <a:r>
              <a:rPr lang="en-US" b="1" dirty="0">
                <a:solidFill>
                  <a:schemeClr val="accent4">
                    <a:lumMod val="50000"/>
                  </a:schemeClr>
                </a:solidFill>
                <a:effectLst/>
                <a:latin typeface="+mj-lt"/>
              </a:rPr>
              <a:t>CONSTRUCTION DELAY RISKS</a:t>
            </a:r>
            <a:endParaRPr lang="en-VN" dirty="0">
              <a:solidFill>
                <a:schemeClr val="accent4">
                  <a:lumMod val="50000"/>
                </a:schemeClr>
              </a:solidFill>
              <a:latin typeface="+mj-lt"/>
            </a:endParaRPr>
          </a:p>
        </p:txBody>
      </p:sp>
      <p:sp>
        <p:nvSpPr>
          <p:cNvPr id="3" name="Content Placeholder 2">
            <a:extLst>
              <a:ext uri="{FF2B5EF4-FFF2-40B4-BE49-F238E27FC236}">
                <a16:creationId xmlns:a16="http://schemas.microsoft.com/office/drawing/2014/main" id="{C36F4CB4-1BE4-0C60-FD8D-8C1710313A67}"/>
              </a:ext>
            </a:extLst>
          </p:cNvPr>
          <p:cNvSpPr txBox="1">
            <a:spLocks/>
          </p:cNvSpPr>
          <p:nvPr/>
        </p:nvSpPr>
        <p:spPr>
          <a:xfrm>
            <a:off x="899595" y="1557155"/>
            <a:ext cx="5196405" cy="4458635"/>
          </a:xfrm>
          <a:prstGeom prst="rect">
            <a:avLst/>
          </a:prstGeom>
          <a:solidFill>
            <a:srgbClr val="FBCAD7"/>
          </a:solidFill>
        </p:spPr>
        <p:txBody>
          <a:bodyPr vert="horz" lIns="68580" tIns="34290" rIns="68580" bIns="34290" rtlCol="0">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000" b="1">
                <a:solidFill>
                  <a:schemeClr val="accent4">
                    <a:lumMod val="50000"/>
                  </a:schemeClr>
                </a:solidFill>
              </a:rPr>
              <a:t>CONSTRUCTION DELAY RISKS</a:t>
            </a:r>
            <a:endParaRPr lang="en-US" sz="2400" b="1">
              <a:solidFill>
                <a:srgbClr val="0E0E0E"/>
              </a:solidFill>
              <a:effectLst/>
              <a:latin typeface="+mn-lt"/>
            </a:endParaRPr>
          </a:p>
          <a:p>
            <a:pPr marL="0" indent="0" algn="ctr">
              <a:buNone/>
            </a:pPr>
            <a:r>
              <a:rPr lang="en-US" sz="2400" b="1">
                <a:solidFill>
                  <a:srgbClr val="0E0E0E"/>
                </a:solidFill>
                <a:effectLst/>
                <a:latin typeface="+mn-lt"/>
              </a:rPr>
              <a:t>RISKS</a:t>
            </a:r>
            <a:endParaRPr lang="en-US" sz="2400" dirty="0">
              <a:solidFill>
                <a:srgbClr val="0E0E0E"/>
              </a:solidFill>
              <a:effectLst/>
              <a:latin typeface="+mn-lt"/>
            </a:endParaRPr>
          </a:p>
          <a:p>
            <a:pPr marL="0" indent="0">
              <a:buNone/>
            </a:pPr>
            <a:endParaRPr lang="en-US" sz="2400" dirty="0">
              <a:solidFill>
                <a:srgbClr val="0E0E0E"/>
              </a:solidFill>
              <a:effectLst/>
              <a:latin typeface="+mn-lt"/>
            </a:endParaRPr>
          </a:p>
          <a:p>
            <a:pPr>
              <a:spcBef>
                <a:spcPts val="900"/>
              </a:spcBef>
              <a:buFont typeface="Wingdings" pitchFamily="2" charset="2"/>
              <a:buChar char="ü"/>
            </a:pPr>
            <a:r>
              <a:rPr lang="en-US" sz="2400" dirty="0">
                <a:solidFill>
                  <a:srgbClr val="0E0E0E"/>
                </a:solidFill>
                <a:effectLst/>
                <a:latin typeface="+mn-lt"/>
              </a:rPr>
              <a:t>Construction delays increase financial costs and shorten payback periods if the contract has a fixed </a:t>
            </a:r>
            <a:r>
              <a:rPr lang="en-US" sz="2400">
                <a:solidFill>
                  <a:srgbClr val="0E0E0E"/>
                </a:solidFill>
                <a:effectLst/>
                <a:latin typeface="+mn-lt"/>
              </a:rPr>
              <a:t>term.</a:t>
            </a:r>
          </a:p>
        </p:txBody>
      </p:sp>
      <p:sp>
        <p:nvSpPr>
          <p:cNvPr id="4" name="Content Placeholder 2">
            <a:extLst>
              <a:ext uri="{FF2B5EF4-FFF2-40B4-BE49-F238E27FC236}">
                <a16:creationId xmlns:a16="http://schemas.microsoft.com/office/drawing/2014/main" id="{2AC734F6-D79E-1B87-AC3A-8D56286C9E19}"/>
              </a:ext>
            </a:extLst>
          </p:cNvPr>
          <p:cNvSpPr txBox="1">
            <a:spLocks/>
          </p:cNvSpPr>
          <p:nvPr/>
        </p:nvSpPr>
        <p:spPr>
          <a:xfrm>
            <a:off x="6096000" y="1557155"/>
            <a:ext cx="5486400" cy="4458635"/>
          </a:xfrm>
          <a:prstGeom prst="rect">
            <a:avLst/>
          </a:prstGeom>
          <a:solidFill>
            <a:schemeClr val="accent5">
              <a:lumMod val="60000"/>
              <a:lumOff val="40000"/>
            </a:schemeClr>
          </a:solidFill>
        </p:spPr>
        <p:txBody>
          <a:bodyPr vert="horz" lIns="68580" tIns="34290" rIns="68580" bIns="34290" rtlCol="0">
            <a:no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02060"/>
                </a:solidFill>
                <a:effectLst/>
              </a:rPr>
              <a:t>RISK MITIGATION</a:t>
            </a:r>
            <a:endParaRPr lang="en-US" sz="2400" dirty="0">
              <a:solidFill>
                <a:srgbClr val="002060"/>
              </a:solidFill>
              <a:effectLst/>
            </a:endParaRPr>
          </a:p>
          <a:p>
            <a:pPr>
              <a:spcBef>
                <a:spcPts val="900"/>
              </a:spcBef>
              <a:buFont typeface="Wingdings" pitchFamily="2" charset="2"/>
              <a:buChar char="ü"/>
            </a:pPr>
            <a:r>
              <a:rPr lang="en-US" sz="2400">
                <a:solidFill>
                  <a:srgbClr val="002060"/>
                </a:solidFill>
                <a:effectLst/>
              </a:rPr>
              <a:t>For </a:t>
            </a:r>
            <a:r>
              <a:rPr lang="en-US" sz="2400" dirty="0">
                <a:solidFill>
                  <a:srgbClr val="002060"/>
                </a:solidFill>
                <a:effectLst/>
              </a:rPr>
              <a:t>fixed-term contracts, set the start date as the date when all solutions are in place.</a:t>
            </a:r>
          </a:p>
          <a:p>
            <a:pPr>
              <a:spcBef>
                <a:spcPts val="900"/>
              </a:spcBef>
              <a:buFont typeface="Wingdings" pitchFamily="2" charset="2"/>
              <a:buChar char="ü"/>
            </a:pPr>
            <a:r>
              <a:rPr lang="en-US" sz="2400" dirty="0">
                <a:solidFill>
                  <a:srgbClr val="002060"/>
                </a:solidFill>
                <a:effectLst/>
              </a:rPr>
              <a:t>Include a clause in the contract that allows the ESCO to start recovery as soon as the first savings are </a:t>
            </a:r>
            <a:r>
              <a:rPr lang="en-US" sz="2400">
                <a:solidFill>
                  <a:srgbClr val="002060"/>
                </a:solidFill>
                <a:effectLst/>
              </a:rPr>
              <a:t>achieved.</a:t>
            </a:r>
          </a:p>
          <a:p>
            <a:pPr>
              <a:spcBef>
                <a:spcPts val="900"/>
              </a:spcBef>
              <a:buFont typeface="Wingdings" pitchFamily="2" charset="2"/>
              <a:buChar char="ü"/>
            </a:pPr>
            <a:r>
              <a:rPr lang="en-US" sz="2400">
                <a:solidFill>
                  <a:srgbClr val="002060"/>
                </a:solidFill>
              </a:rPr>
              <a:t>Clearly define the savings calculation method to ensure transparency and avoid disputes related to project delay</a:t>
            </a:r>
            <a:endParaRPr lang="en-US" sz="2400">
              <a:solidFill>
                <a:srgbClr val="002060"/>
              </a:solidFill>
              <a:effectLst/>
            </a:endParaRPr>
          </a:p>
        </p:txBody>
      </p:sp>
    </p:spTree>
    <p:extLst>
      <p:ext uri="{BB962C8B-B14F-4D97-AF65-F5344CB8AC3E}">
        <p14:creationId xmlns:p14="http://schemas.microsoft.com/office/powerpoint/2010/main" val="37400484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C3B9E-EB9A-B19C-5D85-5BE4AF4C6383}"/>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105E0738-B472-C4CD-16D8-D6A4A8E9A5EC}"/>
              </a:ext>
            </a:extLst>
          </p:cNvPr>
          <p:cNvSpPr>
            <a:spLocks noGrp="1"/>
          </p:cNvSpPr>
          <p:nvPr>
            <p:ph type="title"/>
          </p:nvPr>
        </p:nvSpPr>
        <p:spPr>
          <a:xfrm>
            <a:off x="609600" y="594610"/>
            <a:ext cx="10972800" cy="495200"/>
          </a:xfrm>
        </p:spPr>
        <p:txBody>
          <a:bodyPr>
            <a:noAutofit/>
          </a:bodyPr>
          <a:lstStyle/>
          <a:p>
            <a:r>
              <a:rPr lang="en-US" b="1" dirty="0">
                <a:solidFill>
                  <a:schemeClr val="accent4">
                    <a:lumMod val="50000"/>
                  </a:schemeClr>
                </a:solidFill>
                <a:effectLst/>
                <a:latin typeface="+mj-lt"/>
              </a:rPr>
              <a:t>SAVINGS RISKS</a:t>
            </a:r>
            <a:endParaRPr lang="en-VN" dirty="0">
              <a:solidFill>
                <a:schemeClr val="accent4">
                  <a:lumMod val="50000"/>
                </a:schemeClr>
              </a:solidFill>
              <a:latin typeface="+mj-lt"/>
            </a:endParaRPr>
          </a:p>
        </p:txBody>
      </p:sp>
      <p:sp>
        <p:nvSpPr>
          <p:cNvPr id="9" name="Content Placeholder 2">
            <a:extLst>
              <a:ext uri="{FF2B5EF4-FFF2-40B4-BE49-F238E27FC236}">
                <a16:creationId xmlns:a16="http://schemas.microsoft.com/office/drawing/2014/main" id="{84FF2301-FEE9-E05A-C058-C8C3E38E0869}"/>
              </a:ext>
            </a:extLst>
          </p:cNvPr>
          <p:cNvSpPr txBox="1">
            <a:spLocks/>
          </p:cNvSpPr>
          <p:nvPr/>
        </p:nvSpPr>
        <p:spPr>
          <a:xfrm>
            <a:off x="899595" y="1557155"/>
            <a:ext cx="5196405" cy="4458635"/>
          </a:xfrm>
          <a:prstGeom prst="rect">
            <a:avLst/>
          </a:prstGeom>
          <a:solidFill>
            <a:srgbClr val="FBCAD7"/>
          </a:solidFill>
        </p:spPr>
        <p:txBody>
          <a:bodyPr vert="horz" lIns="68580" tIns="34290" rIns="68580" bIns="34290" rtlCol="0">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E0E0E"/>
                </a:solidFill>
                <a:effectLst/>
                <a:latin typeface="+mn-lt"/>
              </a:rPr>
              <a:t>RISKS</a:t>
            </a:r>
            <a:endParaRPr lang="en-US" sz="2400" dirty="0">
              <a:solidFill>
                <a:srgbClr val="0E0E0E"/>
              </a:solidFill>
              <a:effectLst/>
              <a:latin typeface="+mn-lt"/>
            </a:endParaRPr>
          </a:p>
          <a:p>
            <a:pPr marL="0" indent="0">
              <a:buNone/>
            </a:pPr>
            <a:endParaRPr lang="en-US" sz="2400" dirty="0">
              <a:solidFill>
                <a:srgbClr val="0E0E0E"/>
              </a:solidFill>
              <a:effectLst/>
              <a:latin typeface="+mn-lt"/>
            </a:endParaRPr>
          </a:p>
          <a:p>
            <a:pPr>
              <a:spcBef>
                <a:spcPts val="900"/>
              </a:spcBef>
              <a:buFont typeface="Wingdings" pitchFamily="2" charset="2"/>
              <a:buChar char="ü"/>
            </a:pPr>
            <a:r>
              <a:rPr lang="en-US" sz="2400" dirty="0">
                <a:solidFill>
                  <a:srgbClr val="0E0E0E"/>
                </a:solidFill>
                <a:effectLst/>
                <a:latin typeface="+mn-lt"/>
              </a:rPr>
              <a:t>Complexity of savings calculation methods.</a:t>
            </a:r>
          </a:p>
          <a:p>
            <a:pPr>
              <a:spcBef>
                <a:spcPts val="900"/>
              </a:spcBef>
              <a:buFont typeface="Wingdings" pitchFamily="2" charset="2"/>
              <a:buChar char="ü"/>
            </a:pPr>
            <a:r>
              <a:rPr lang="en-US" sz="2400" dirty="0">
                <a:solidFill>
                  <a:srgbClr val="0E0E0E"/>
                </a:solidFill>
                <a:effectLst/>
                <a:latin typeface="+mn-lt"/>
              </a:rPr>
              <a:t>Changes in building or operational parameters.</a:t>
            </a:r>
            <a:endParaRPr lang="en-GB" altLang="en-US" sz="2400" dirty="0">
              <a:solidFill>
                <a:srgbClr val="002060"/>
              </a:solidFill>
              <a:latin typeface="+mn-lt"/>
            </a:endParaRPr>
          </a:p>
        </p:txBody>
      </p:sp>
      <p:sp>
        <p:nvSpPr>
          <p:cNvPr id="10" name="Content Placeholder 2">
            <a:extLst>
              <a:ext uri="{FF2B5EF4-FFF2-40B4-BE49-F238E27FC236}">
                <a16:creationId xmlns:a16="http://schemas.microsoft.com/office/drawing/2014/main" id="{4A888A4D-A6E2-406A-E0BD-04585EA44B48}"/>
              </a:ext>
            </a:extLst>
          </p:cNvPr>
          <p:cNvSpPr txBox="1">
            <a:spLocks/>
          </p:cNvSpPr>
          <p:nvPr/>
        </p:nvSpPr>
        <p:spPr>
          <a:xfrm>
            <a:off x="6096000" y="1557155"/>
            <a:ext cx="5486400" cy="4458635"/>
          </a:xfrm>
          <a:prstGeom prst="rect">
            <a:avLst/>
          </a:prstGeom>
          <a:solidFill>
            <a:schemeClr val="accent5">
              <a:lumMod val="60000"/>
              <a:lumOff val="40000"/>
            </a:schemeClr>
          </a:solidFill>
        </p:spPr>
        <p:txBody>
          <a:bodyPr vert="horz" lIns="68580" tIns="34290" rIns="68580" bIns="34290" rtlCol="0">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E0E0E"/>
                </a:solidFill>
                <a:effectLst/>
                <a:latin typeface="+mn-lt"/>
              </a:rPr>
              <a:t>RISK MITIGATION</a:t>
            </a:r>
            <a:endParaRPr lang="en-US" sz="2400" dirty="0">
              <a:solidFill>
                <a:srgbClr val="0E0E0E"/>
              </a:solidFill>
              <a:effectLst/>
              <a:latin typeface="+mn-lt"/>
            </a:endParaRPr>
          </a:p>
          <a:p>
            <a:pPr>
              <a:buFont typeface="Wingdings" pitchFamily="2" charset="2"/>
              <a:buChar char="ü"/>
            </a:pPr>
            <a:endParaRPr lang="en-US" sz="2400" dirty="0">
              <a:solidFill>
                <a:srgbClr val="0E0E0E"/>
              </a:solidFill>
              <a:effectLst/>
              <a:latin typeface="+mn-lt"/>
            </a:endParaRPr>
          </a:p>
          <a:p>
            <a:pPr>
              <a:spcBef>
                <a:spcPts val="900"/>
              </a:spcBef>
              <a:buFont typeface="Wingdings" pitchFamily="2" charset="2"/>
              <a:buChar char="ü"/>
            </a:pPr>
            <a:r>
              <a:rPr lang="en-US" sz="2400" dirty="0">
                <a:solidFill>
                  <a:srgbClr val="0E0E0E"/>
                </a:solidFill>
                <a:effectLst/>
                <a:latin typeface="+mn-lt"/>
              </a:rPr>
              <a:t>Use a simple avoided cost method.</a:t>
            </a:r>
          </a:p>
          <a:p>
            <a:pPr>
              <a:spcBef>
                <a:spcPts val="900"/>
              </a:spcBef>
              <a:buFont typeface="Wingdings" pitchFamily="2" charset="2"/>
              <a:buChar char="ü"/>
            </a:pPr>
            <a:r>
              <a:rPr lang="en-US" sz="2400" dirty="0">
                <a:solidFill>
                  <a:srgbClr val="0E0E0E"/>
                </a:solidFill>
                <a:effectLst/>
                <a:latin typeface="+mn-lt"/>
              </a:rPr>
              <a:t>Include a baseline adjustment clause in the contract.</a:t>
            </a:r>
          </a:p>
          <a:p>
            <a:pPr>
              <a:spcBef>
                <a:spcPts val="900"/>
              </a:spcBef>
              <a:buFont typeface="Wingdings" pitchFamily="2" charset="2"/>
              <a:buChar char="ü"/>
            </a:pPr>
            <a:r>
              <a:rPr lang="en-US" sz="2400" dirty="0">
                <a:solidFill>
                  <a:srgbClr val="0E0E0E"/>
                </a:solidFill>
                <a:effectLst/>
                <a:latin typeface="+mn-lt"/>
              </a:rPr>
              <a:t>Involve the client in developing the M&amp;V savings method.</a:t>
            </a:r>
          </a:p>
          <a:p>
            <a:pPr>
              <a:spcBef>
                <a:spcPts val="900"/>
              </a:spcBef>
              <a:buFont typeface="Wingdings" pitchFamily="2" charset="2"/>
              <a:buChar char="ü"/>
            </a:pPr>
            <a:r>
              <a:rPr lang="en-US" sz="2400" dirty="0">
                <a:solidFill>
                  <a:srgbClr val="0E0E0E"/>
                </a:solidFill>
                <a:effectLst/>
                <a:latin typeface="+mn-lt"/>
              </a:rPr>
              <a:t>Resolve disputes through </a:t>
            </a:r>
            <a:r>
              <a:rPr lang="en-US" sz="2400">
                <a:solidFill>
                  <a:srgbClr val="0E0E0E"/>
                </a:solidFill>
                <a:effectLst/>
                <a:latin typeface="+mn-lt"/>
              </a:rPr>
              <a:t>arbitration.</a:t>
            </a:r>
            <a:endParaRPr lang="en-US" sz="2400" dirty="0">
              <a:solidFill>
                <a:srgbClr val="0E0E0E"/>
              </a:solidFill>
              <a:effectLst/>
              <a:latin typeface="+mn-lt"/>
            </a:endParaRPr>
          </a:p>
        </p:txBody>
      </p:sp>
    </p:spTree>
    <p:extLst>
      <p:ext uri="{BB962C8B-B14F-4D97-AF65-F5344CB8AC3E}">
        <p14:creationId xmlns:p14="http://schemas.microsoft.com/office/powerpoint/2010/main" val="1095439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03955-F491-BA2C-82B9-D388B89C0122}"/>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D63DE31-4772-DB51-CCA8-62B6310B2520}"/>
              </a:ext>
            </a:extLst>
          </p:cNvPr>
          <p:cNvSpPr txBox="1">
            <a:spLocks/>
          </p:cNvSpPr>
          <p:nvPr/>
        </p:nvSpPr>
        <p:spPr>
          <a:xfrm>
            <a:off x="609600" y="594610"/>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200" dirty="0">
                <a:solidFill>
                  <a:schemeClr val="accent4">
                    <a:lumMod val="50000"/>
                  </a:schemeClr>
                </a:solidFill>
                <a:latin typeface="+mj-lt"/>
              </a:rPr>
              <a:t>ACTUAL SAVINGS RISKS</a:t>
            </a:r>
          </a:p>
        </p:txBody>
      </p:sp>
      <p:sp>
        <p:nvSpPr>
          <p:cNvPr id="4" name="Content Placeholder 2">
            <a:extLst>
              <a:ext uri="{FF2B5EF4-FFF2-40B4-BE49-F238E27FC236}">
                <a16:creationId xmlns:a16="http://schemas.microsoft.com/office/drawing/2014/main" id="{AD243674-86C1-3346-46F7-93D3D13212E7}"/>
              </a:ext>
            </a:extLst>
          </p:cNvPr>
          <p:cNvSpPr txBox="1">
            <a:spLocks/>
          </p:cNvSpPr>
          <p:nvPr/>
        </p:nvSpPr>
        <p:spPr>
          <a:xfrm>
            <a:off x="899595" y="1557155"/>
            <a:ext cx="5196405" cy="4458635"/>
          </a:xfrm>
          <a:prstGeom prst="rect">
            <a:avLst/>
          </a:prstGeom>
          <a:solidFill>
            <a:srgbClr val="FBCAD7"/>
          </a:solidFill>
        </p:spPr>
        <p:txBody>
          <a:bodyPr vert="horz" lIns="68580" tIns="34290" rIns="68580" bIns="34290" rtlCol="0" anchor="ctr">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E0E0E"/>
                </a:solidFill>
                <a:effectLst/>
                <a:latin typeface="+mn-lt"/>
              </a:rPr>
              <a:t>RISKS</a:t>
            </a:r>
            <a:endParaRPr lang="en-US" sz="2400" dirty="0">
              <a:solidFill>
                <a:srgbClr val="0E0E0E"/>
              </a:solidFill>
              <a:effectLst/>
              <a:latin typeface="+mn-lt"/>
            </a:endParaRPr>
          </a:p>
          <a:p>
            <a:pPr marL="0" indent="0">
              <a:buNone/>
            </a:pPr>
            <a:endParaRPr lang="en-US" sz="2400" dirty="0">
              <a:solidFill>
                <a:srgbClr val="0E0E0E"/>
              </a:solidFill>
              <a:effectLst/>
              <a:latin typeface="+mn-lt"/>
            </a:endParaRPr>
          </a:p>
          <a:p>
            <a:pPr>
              <a:spcBef>
                <a:spcPts val="900"/>
              </a:spcBef>
              <a:buFont typeface="Wingdings" pitchFamily="2" charset="2"/>
              <a:buChar char="ü"/>
            </a:pPr>
            <a:r>
              <a:rPr lang="en-US" sz="2400" dirty="0">
                <a:solidFill>
                  <a:srgbClr val="0E0E0E"/>
                </a:solidFill>
                <a:effectLst/>
                <a:latin typeface="+mn-lt"/>
              </a:rPr>
              <a:t>Equipment efficiency.</a:t>
            </a:r>
          </a:p>
          <a:p>
            <a:pPr>
              <a:spcBef>
                <a:spcPts val="900"/>
              </a:spcBef>
              <a:buFont typeface="Wingdings" pitchFamily="2" charset="2"/>
              <a:buChar char="ü"/>
            </a:pPr>
            <a:r>
              <a:rPr lang="en-US" sz="2400" dirty="0">
                <a:solidFill>
                  <a:srgbClr val="0E0E0E"/>
                </a:solidFill>
                <a:effectLst/>
                <a:latin typeface="+mn-lt"/>
              </a:rPr>
              <a:t>Equipment failure.</a:t>
            </a:r>
          </a:p>
          <a:p>
            <a:pPr>
              <a:spcBef>
                <a:spcPts val="900"/>
              </a:spcBef>
              <a:buFont typeface="Wingdings" pitchFamily="2" charset="2"/>
              <a:buChar char="ü"/>
            </a:pPr>
            <a:r>
              <a:rPr lang="en-US" sz="2400" dirty="0">
                <a:solidFill>
                  <a:srgbClr val="0E0E0E"/>
                </a:solidFill>
                <a:effectLst/>
                <a:latin typeface="+mn-lt"/>
              </a:rPr>
              <a:t>Customer behavior.</a:t>
            </a:r>
            <a:endParaRPr lang="en-GB" altLang="en-US" sz="2400" dirty="0">
              <a:solidFill>
                <a:srgbClr val="002060"/>
              </a:solidFill>
              <a:latin typeface="+mn-lt"/>
            </a:endParaRPr>
          </a:p>
        </p:txBody>
      </p:sp>
      <p:sp>
        <p:nvSpPr>
          <p:cNvPr id="5" name="Content Placeholder 2">
            <a:extLst>
              <a:ext uri="{FF2B5EF4-FFF2-40B4-BE49-F238E27FC236}">
                <a16:creationId xmlns:a16="http://schemas.microsoft.com/office/drawing/2014/main" id="{E92BE2A9-57B5-0443-8F1B-CD72681D388D}"/>
              </a:ext>
            </a:extLst>
          </p:cNvPr>
          <p:cNvSpPr txBox="1">
            <a:spLocks/>
          </p:cNvSpPr>
          <p:nvPr/>
        </p:nvSpPr>
        <p:spPr>
          <a:xfrm>
            <a:off x="6096000" y="1557155"/>
            <a:ext cx="5486400" cy="4458635"/>
          </a:xfrm>
          <a:prstGeom prst="rect">
            <a:avLst/>
          </a:prstGeom>
          <a:solidFill>
            <a:schemeClr val="accent5">
              <a:lumMod val="60000"/>
              <a:lumOff val="40000"/>
            </a:schemeClr>
          </a:solidFill>
        </p:spPr>
        <p:txBody>
          <a:bodyPr vert="horz" lIns="68580" tIns="34290" rIns="68580" bIns="34290" rtlCol="0" anchor="ctr">
            <a:normAutofit fontScale="92500"/>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E0E0E"/>
                </a:solidFill>
                <a:effectLst/>
                <a:latin typeface="+mn-lt"/>
              </a:rPr>
              <a:t>RISK MITIGATION</a:t>
            </a:r>
            <a:endParaRPr lang="en-US" sz="2400" dirty="0">
              <a:solidFill>
                <a:srgbClr val="0E0E0E"/>
              </a:solidFill>
              <a:effectLst/>
              <a:latin typeface="+mn-lt"/>
            </a:endParaRPr>
          </a:p>
          <a:p>
            <a:pPr>
              <a:buFont typeface="Wingdings" pitchFamily="2" charset="2"/>
              <a:buChar char="ü"/>
            </a:pPr>
            <a:endParaRPr lang="en-US" sz="2400" dirty="0">
              <a:solidFill>
                <a:srgbClr val="0E0E0E"/>
              </a:solidFill>
              <a:effectLst/>
              <a:latin typeface="+mn-lt"/>
            </a:endParaRPr>
          </a:p>
          <a:p>
            <a:pPr>
              <a:spcBef>
                <a:spcPts val="900"/>
              </a:spcBef>
              <a:buFont typeface="Wingdings" pitchFamily="2" charset="2"/>
              <a:buChar char="ü"/>
            </a:pPr>
            <a:r>
              <a:rPr lang="en-US" sz="2400" dirty="0">
                <a:solidFill>
                  <a:srgbClr val="0E0E0E"/>
                </a:solidFill>
                <a:effectLst/>
                <a:latin typeface="+mn-lt"/>
              </a:rPr>
              <a:t>Plan to implement simple solutions first to achieve early savings.</a:t>
            </a:r>
          </a:p>
          <a:p>
            <a:pPr>
              <a:spcBef>
                <a:spcPts val="900"/>
              </a:spcBef>
              <a:buFont typeface="Wingdings" pitchFamily="2" charset="2"/>
              <a:buChar char="ü"/>
            </a:pPr>
            <a:r>
              <a:rPr lang="en-US" sz="2400" dirty="0">
                <a:solidFill>
                  <a:srgbClr val="0E0E0E"/>
                </a:solidFill>
                <a:effectLst/>
                <a:latin typeface="+mn-lt"/>
              </a:rPr>
              <a:t>Include a safety factor in energy savings calculations in the contract.</a:t>
            </a:r>
          </a:p>
          <a:p>
            <a:pPr>
              <a:spcBef>
                <a:spcPts val="900"/>
              </a:spcBef>
              <a:buFont typeface="Wingdings" pitchFamily="2" charset="2"/>
              <a:buChar char="ü"/>
            </a:pPr>
            <a:r>
              <a:rPr lang="en-US" sz="2400" dirty="0">
                <a:solidFill>
                  <a:srgbClr val="0E0E0E"/>
                </a:solidFill>
                <a:effectLst/>
                <a:latin typeface="+mn-lt"/>
              </a:rPr>
              <a:t>Have manufacturers/contractors guarantee performance and operation.</a:t>
            </a:r>
          </a:p>
          <a:p>
            <a:pPr>
              <a:spcBef>
                <a:spcPts val="900"/>
              </a:spcBef>
              <a:buFont typeface="Wingdings" pitchFamily="2" charset="2"/>
              <a:buChar char="ü"/>
            </a:pPr>
            <a:r>
              <a:rPr lang="en-US" sz="2400" dirty="0">
                <a:solidFill>
                  <a:srgbClr val="0E0E0E"/>
                </a:solidFill>
                <a:effectLst/>
                <a:latin typeface="+mn-lt"/>
              </a:rPr>
              <a:t>Use proven equipment and technology.</a:t>
            </a:r>
          </a:p>
          <a:p>
            <a:pPr>
              <a:spcBef>
                <a:spcPts val="900"/>
              </a:spcBef>
              <a:buFont typeface="Wingdings" pitchFamily="2" charset="2"/>
              <a:buChar char="ü"/>
            </a:pPr>
            <a:r>
              <a:rPr lang="en-US" sz="2400" dirty="0">
                <a:solidFill>
                  <a:srgbClr val="0E0E0E"/>
                </a:solidFill>
                <a:effectLst/>
                <a:latin typeface="+mn-lt"/>
              </a:rPr>
              <a:t>Include a baseline adjustment clause in the contract.</a:t>
            </a:r>
          </a:p>
        </p:txBody>
      </p:sp>
    </p:spTree>
    <p:extLst>
      <p:ext uri="{BB962C8B-B14F-4D97-AF65-F5344CB8AC3E}">
        <p14:creationId xmlns:p14="http://schemas.microsoft.com/office/powerpoint/2010/main" val="3335462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B4DCAA-C71B-1E62-A5DC-583EB8CAC86D}"/>
              </a:ext>
            </a:extLst>
          </p:cNvPr>
          <p:cNvSpPr txBox="1">
            <a:spLocks/>
          </p:cNvSpPr>
          <p:nvPr/>
        </p:nvSpPr>
        <p:spPr>
          <a:xfrm>
            <a:off x="609600" y="594610"/>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200" dirty="0">
                <a:solidFill>
                  <a:schemeClr val="accent4">
                    <a:lumMod val="50000"/>
                  </a:schemeClr>
                </a:solidFill>
                <a:latin typeface="+mj-lt"/>
              </a:rPr>
              <a:t>CUSTOMER BEHAVIOR RISKS</a:t>
            </a:r>
          </a:p>
        </p:txBody>
      </p:sp>
      <p:sp>
        <p:nvSpPr>
          <p:cNvPr id="4" name="Content Placeholder 2">
            <a:extLst>
              <a:ext uri="{FF2B5EF4-FFF2-40B4-BE49-F238E27FC236}">
                <a16:creationId xmlns:a16="http://schemas.microsoft.com/office/drawing/2014/main" id="{786A3877-6DA1-D91F-E27D-FF3979D23EDB}"/>
              </a:ext>
            </a:extLst>
          </p:cNvPr>
          <p:cNvSpPr txBox="1">
            <a:spLocks/>
          </p:cNvSpPr>
          <p:nvPr/>
        </p:nvSpPr>
        <p:spPr>
          <a:xfrm>
            <a:off x="899595" y="1557155"/>
            <a:ext cx="5196405" cy="4458635"/>
          </a:xfrm>
          <a:prstGeom prst="rect">
            <a:avLst/>
          </a:prstGeom>
          <a:solidFill>
            <a:srgbClr val="FBCAD7"/>
          </a:solidFill>
        </p:spPr>
        <p:txBody>
          <a:bodyPr vert="horz" lIns="68580" tIns="34290" rIns="68580" bIns="34290" rtlCol="0" anchor="ctr">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E0E0E"/>
                </a:solidFill>
                <a:effectLst/>
                <a:latin typeface="+mn-lt"/>
              </a:rPr>
              <a:t>RISKS</a:t>
            </a:r>
            <a:endParaRPr lang="en-US" sz="2400" dirty="0">
              <a:solidFill>
                <a:srgbClr val="0E0E0E"/>
              </a:solidFill>
              <a:effectLst/>
              <a:latin typeface="+mn-lt"/>
            </a:endParaRPr>
          </a:p>
          <a:p>
            <a:pPr>
              <a:spcBef>
                <a:spcPts val="900"/>
              </a:spcBef>
              <a:buFont typeface="Wingdings" pitchFamily="2" charset="2"/>
              <a:buChar char="ü"/>
            </a:pPr>
            <a:r>
              <a:rPr lang="en-US" sz="2400" dirty="0">
                <a:solidFill>
                  <a:srgbClr val="0E0E0E"/>
                </a:solidFill>
                <a:effectLst/>
                <a:latin typeface="+mn-lt"/>
              </a:rPr>
              <a:t>Operational changes.</a:t>
            </a:r>
          </a:p>
          <a:p>
            <a:pPr>
              <a:spcBef>
                <a:spcPts val="900"/>
              </a:spcBef>
              <a:buFont typeface="Wingdings" pitchFamily="2" charset="2"/>
              <a:buChar char="ü"/>
            </a:pPr>
            <a:r>
              <a:rPr lang="en-US" sz="2400" dirty="0">
                <a:solidFill>
                  <a:srgbClr val="0E0E0E"/>
                </a:solidFill>
                <a:effectLst/>
                <a:latin typeface="+mn-lt"/>
              </a:rPr>
              <a:t>Changes in usage hours and operating hours.</a:t>
            </a:r>
          </a:p>
          <a:p>
            <a:pPr>
              <a:spcBef>
                <a:spcPts val="900"/>
              </a:spcBef>
              <a:buFont typeface="Wingdings" pitchFamily="2" charset="2"/>
              <a:buChar char="ü"/>
            </a:pPr>
            <a:r>
              <a:rPr lang="en-US" sz="2400" dirty="0">
                <a:solidFill>
                  <a:srgbClr val="0E0E0E"/>
                </a:solidFill>
                <a:effectLst/>
                <a:latin typeface="+mn-lt"/>
              </a:rPr>
              <a:t>Inadequate maintenance.</a:t>
            </a:r>
          </a:p>
          <a:p>
            <a:pPr>
              <a:spcBef>
                <a:spcPts val="900"/>
              </a:spcBef>
              <a:buFont typeface="Wingdings" pitchFamily="2" charset="2"/>
              <a:buChar char="ü"/>
            </a:pPr>
            <a:r>
              <a:rPr lang="en-US" sz="2400" dirty="0">
                <a:solidFill>
                  <a:srgbClr val="0E0E0E"/>
                </a:solidFill>
                <a:effectLst/>
                <a:latin typeface="+mn-lt"/>
              </a:rPr>
              <a:t>Increased maintenance costs.</a:t>
            </a:r>
          </a:p>
        </p:txBody>
      </p:sp>
      <p:sp>
        <p:nvSpPr>
          <p:cNvPr id="5" name="Content Placeholder 2">
            <a:extLst>
              <a:ext uri="{FF2B5EF4-FFF2-40B4-BE49-F238E27FC236}">
                <a16:creationId xmlns:a16="http://schemas.microsoft.com/office/drawing/2014/main" id="{554BB66B-752F-8C78-1E96-5FF6A31CD072}"/>
              </a:ext>
            </a:extLst>
          </p:cNvPr>
          <p:cNvSpPr txBox="1">
            <a:spLocks/>
          </p:cNvSpPr>
          <p:nvPr/>
        </p:nvSpPr>
        <p:spPr>
          <a:xfrm>
            <a:off x="6096000" y="1557155"/>
            <a:ext cx="5486400" cy="4458635"/>
          </a:xfrm>
          <a:prstGeom prst="rect">
            <a:avLst/>
          </a:prstGeom>
          <a:solidFill>
            <a:schemeClr val="accent5">
              <a:lumMod val="60000"/>
              <a:lumOff val="40000"/>
            </a:schemeClr>
          </a:solidFill>
        </p:spPr>
        <p:txBody>
          <a:bodyPr vert="horz" lIns="68580" tIns="34290" rIns="68580" bIns="34290" rtlCol="0" anchor="ctr">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E0E0E"/>
                </a:solidFill>
                <a:effectLst/>
                <a:latin typeface="+mn-lt"/>
              </a:rPr>
              <a:t>RISK MITIGATION</a:t>
            </a:r>
            <a:endParaRPr lang="en-US" sz="2400" dirty="0">
              <a:solidFill>
                <a:srgbClr val="0E0E0E"/>
              </a:solidFill>
              <a:effectLst/>
              <a:latin typeface="+mn-lt"/>
            </a:endParaRPr>
          </a:p>
          <a:p>
            <a:pPr>
              <a:spcBef>
                <a:spcPts val="900"/>
              </a:spcBef>
              <a:buFont typeface="Wingdings" pitchFamily="2" charset="2"/>
              <a:buChar char="ü"/>
            </a:pPr>
            <a:r>
              <a:rPr lang="en-US" sz="2400" dirty="0">
                <a:solidFill>
                  <a:srgbClr val="0E0E0E"/>
                </a:solidFill>
                <a:effectLst/>
                <a:latin typeface="+mn-lt"/>
              </a:rPr>
              <a:t>Include a baseline scenario clause in the contract.</a:t>
            </a:r>
          </a:p>
          <a:p>
            <a:pPr>
              <a:spcBef>
                <a:spcPts val="900"/>
              </a:spcBef>
              <a:buFont typeface="Wingdings" pitchFamily="2" charset="2"/>
              <a:buChar char="ü"/>
            </a:pPr>
            <a:r>
              <a:rPr lang="en-US" sz="2400" dirty="0">
                <a:solidFill>
                  <a:srgbClr val="0E0E0E"/>
                </a:solidFill>
                <a:effectLst/>
                <a:latin typeface="+mn-lt"/>
              </a:rPr>
              <a:t>Agree on a maintenance plan.</a:t>
            </a:r>
          </a:p>
          <a:p>
            <a:pPr>
              <a:spcBef>
                <a:spcPts val="900"/>
              </a:spcBef>
              <a:buFont typeface="Wingdings" pitchFamily="2" charset="2"/>
              <a:buChar char="ü"/>
            </a:pPr>
            <a:r>
              <a:rPr lang="en-US" sz="2400" dirty="0">
                <a:solidFill>
                  <a:srgbClr val="0E0E0E"/>
                </a:solidFill>
                <a:effectLst/>
                <a:latin typeface="+mn-lt"/>
              </a:rPr>
              <a:t>Train the client’s team.</a:t>
            </a:r>
          </a:p>
          <a:p>
            <a:pPr>
              <a:spcBef>
                <a:spcPts val="900"/>
              </a:spcBef>
              <a:buFont typeface="Wingdings" pitchFamily="2" charset="2"/>
              <a:buChar char="ü"/>
            </a:pPr>
            <a:r>
              <a:rPr lang="en-US" sz="2400" dirty="0">
                <a:solidFill>
                  <a:srgbClr val="0E0E0E"/>
                </a:solidFill>
                <a:effectLst/>
                <a:latin typeface="+mn-lt"/>
              </a:rPr>
              <a:t>Avoid assumptions related to maintenance and asset disposal.</a:t>
            </a:r>
          </a:p>
          <a:p>
            <a:pPr>
              <a:spcBef>
                <a:spcPts val="900"/>
              </a:spcBef>
              <a:buFont typeface="Wingdings" pitchFamily="2" charset="2"/>
              <a:buChar char="ü"/>
            </a:pPr>
            <a:r>
              <a:rPr lang="en-US" sz="2400" dirty="0">
                <a:solidFill>
                  <a:srgbClr val="0E0E0E"/>
                </a:solidFill>
                <a:effectLst/>
                <a:latin typeface="+mn-lt"/>
              </a:rPr>
              <a:t>Stabilize long-term maintenance costs.</a:t>
            </a:r>
          </a:p>
        </p:txBody>
      </p:sp>
    </p:spTree>
    <p:extLst>
      <p:ext uri="{BB962C8B-B14F-4D97-AF65-F5344CB8AC3E}">
        <p14:creationId xmlns:p14="http://schemas.microsoft.com/office/powerpoint/2010/main" val="1305828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740B4-7646-79F2-E2B0-282E45FDEE1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8ECA9C6-8029-96C6-D2A1-B0C24ABA6DBE}"/>
              </a:ext>
            </a:extLst>
          </p:cNvPr>
          <p:cNvSpPr txBox="1">
            <a:spLocks/>
          </p:cNvSpPr>
          <p:nvPr/>
        </p:nvSpPr>
        <p:spPr>
          <a:xfrm>
            <a:off x="609600" y="594610"/>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600" dirty="0">
                <a:solidFill>
                  <a:schemeClr val="accent4">
                    <a:lumMod val="50000"/>
                  </a:schemeClr>
                </a:solidFill>
                <a:latin typeface="+mj-lt"/>
              </a:rPr>
              <a:t>CUSTOMER BEHAVIOR RISKS</a:t>
            </a:r>
          </a:p>
        </p:txBody>
      </p:sp>
      <p:sp>
        <p:nvSpPr>
          <p:cNvPr id="4" name="Content Placeholder 2">
            <a:extLst>
              <a:ext uri="{FF2B5EF4-FFF2-40B4-BE49-F238E27FC236}">
                <a16:creationId xmlns:a16="http://schemas.microsoft.com/office/drawing/2014/main" id="{60C70EF3-D457-01E9-96BD-E730FBBA7BCC}"/>
              </a:ext>
            </a:extLst>
          </p:cNvPr>
          <p:cNvSpPr txBox="1">
            <a:spLocks/>
          </p:cNvSpPr>
          <p:nvPr/>
        </p:nvSpPr>
        <p:spPr>
          <a:xfrm>
            <a:off x="899595" y="1557155"/>
            <a:ext cx="5196405" cy="3593579"/>
          </a:xfrm>
          <a:prstGeom prst="rect">
            <a:avLst/>
          </a:prstGeom>
          <a:solidFill>
            <a:srgbClr val="FBCAD7"/>
          </a:solidFill>
        </p:spPr>
        <p:txBody>
          <a:bodyPr vert="horz" lIns="68580" tIns="34290" rIns="68580" bIns="34290" rtlCol="0" anchor="ctr">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E0E0E"/>
                </a:solidFill>
                <a:effectLst/>
                <a:latin typeface="+mn-lt"/>
              </a:rPr>
              <a:t>RISKS</a:t>
            </a:r>
            <a:endParaRPr lang="en-US" sz="2400" dirty="0">
              <a:solidFill>
                <a:srgbClr val="0E0E0E"/>
              </a:solidFill>
              <a:effectLst/>
              <a:latin typeface="+mn-lt"/>
            </a:endParaRPr>
          </a:p>
          <a:p>
            <a:pPr marL="0" indent="0">
              <a:buNone/>
            </a:pPr>
            <a:endParaRPr lang="en-US" sz="2400" dirty="0">
              <a:solidFill>
                <a:srgbClr val="0E0E0E"/>
              </a:solidFill>
              <a:effectLst/>
              <a:latin typeface="+mn-lt"/>
            </a:endParaRPr>
          </a:p>
          <a:p>
            <a:pPr>
              <a:spcBef>
                <a:spcPts val="900"/>
              </a:spcBef>
              <a:buFont typeface="Wingdings" pitchFamily="2" charset="2"/>
              <a:buChar char="ü"/>
            </a:pPr>
            <a:r>
              <a:rPr lang="en-US" sz="2400" dirty="0">
                <a:solidFill>
                  <a:srgbClr val="0E0E0E"/>
                </a:solidFill>
                <a:effectLst/>
                <a:latin typeface="+mn-lt"/>
              </a:rPr>
              <a:t>New client management.</a:t>
            </a:r>
          </a:p>
          <a:p>
            <a:pPr>
              <a:spcBef>
                <a:spcPts val="900"/>
              </a:spcBef>
              <a:buFont typeface="Wingdings" pitchFamily="2" charset="2"/>
              <a:buChar char="ü"/>
            </a:pPr>
            <a:r>
              <a:rPr lang="en-US" sz="2400" dirty="0">
                <a:solidFill>
                  <a:srgbClr val="0E0E0E"/>
                </a:solidFill>
                <a:effectLst/>
                <a:latin typeface="+mn-lt"/>
              </a:rPr>
              <a:t>Client decides to terminate the contract.</a:t>
            </a:r>
          </a:p>
          <a:p>
            <a:pPr>
              <a:spcBef>
                <a:spcPts val="900"/>
              </a:spcBef>
              <a:buFont typeface="Wingdings" pitchFamily="2" charset="2"/>
              <a:buChar char="ü"/>
            </a:pPr>
            <a:r>
              <a:rPr lang="en-US" sz="2400" dirty="0">
                <a:solidFill>
                  <a:srgbClr val="0E0E0E"/>
                </a:solidFill>
                <a:effectLst/>
                <a:latin typeface="+mn-lt"/>
              </a:rPr>
              <a:t>Poor business performance..</a:t>
            </a:r>
          </a:p>
        </p:txBody>
      </p:sp>
      <p:sp>
        <p:nvSpPr>
          <p:cNvPr id="5" name="Content Placeholder 2">
            <a:extLst>
              <a:ext uri="{FF2B5EF4-FFF2-40B4-BE49-F238E27FC236}">
                <a16:creationId xmlns:a16="http://schemas.microsoft.com/office/drawing/2014/main" id="{FD0102AA-2527-963E-AF9F-81C13CE7483C}"/>
              </a:ext>
            </a:extLst>
          </p:cNvPr>
          <p:cNvSpPr txBox="1">
            <a:spLocks/>
          </p:cNvSpPr>
          <p:nvPr/>
        </p:nvSpPr>
        <p:spPr>
          <a:xfrm>
            <a:off x="6096000" y="1557155"/>
            <a:ext cx="5486400" cy="3593579"/>
          </a:xfrm>
          <a:prstGeom prst="rect">
            <a:avLst/>
          </a:prstGeom>
          <a:solidFill>
            <a:schemeClr val="accent5">
              <a:lumMod val="60000"/>
              <a:lumOff val="40000"/>
            </a:schemeClr>
          </a:solidFill>
        </p:spPr>
        <p:txBody>
          <a:bodyPr vert="horz" lIns="68580" tIns="34290" rIns="68580" bIns="34290" rtlCol="0" anchor="ctr">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solidFill>
                  <a:srgbClr val="0E0E0E"/>
                </a:solidFill>
                <a:effectLst/>
                <a:latin typeface="+mn-lt"/>
              </a:rPr>
              <a:t>RISK MITIGATION</a:t>
            </a:r>
            <a:endParaRPr lang="en-US" sz="2400" dirty="0">
              <a:solidFill>
                <a:srgbClr val="0E0E0E"/>
              </a:solidFill>
              <a:effectLst/>
              <a:latin typeface="+mn-lt"/>
            </a:endParaRPr>
          </a:p>
          <a:p>
            <a:pPr>
              <a:buFont typeface="Wingdings" pitchFamily="2" charset="2"/>
              <a:buChar char="ü"/>
            </a:pPr>
            <a:endParaRPr lang="en-US" sz="2400" dirty="0">
              <a:solidFill>
                <a:srgbClr val="0E0E0E"/>
              </a:solidFill>
              <a:effectLst/>
              <a:latin typeface="+mn-lt"/>
            </a:endParaRPr>
          </a:p>
          <a:p>
            <a:pPr>
              <a:spcBef>
                <a:spcPts val="900"/>
              </a:spcBef>
              <a:buFont typeface="Wingdings" pitchFamily="2" charset="2"/>
              <a:buChar char="ü"/>
            </a:pPr>
            <a:r>
              <a:rPr lang="en-US" sz="2400">
                <a:solidFill>
                  <a:srgbClr val="0E0E0E"/>
                </a:solidFill>
                <a:effectLst/>
                <a:latin typeface="+mn-lt"/>
              </a:rPr>
              <a:t>Make sure that customer clearly understand and agree to the terms</a:t>
            </a:r>
          </a:p>
          <a:p>
            <a:pPr>
              <a:spcBef>
                <a:spcPts val="900"/>
              </a:spcBef>
              <a:buFont typeface="Wingdings" pitchFamily="2" charset="2"/>
              <a:buChar char="ü"/>
            </a:pPr>
            <a:r>
              <a:rPr lang="en-US" sz="2400">
                <a:solidFill>
                  <a:srgbClr val="0E0E0E"/>
                </a:solidFill>
                <a:effectLst/>
                <a:latin typeface="+mn-lt"/>
              </a:rPr>
              <a:t>Include </a:t>
            </a:r>
            <a:r>
              <a:rPr lang="en-US" sz="2400" dirty="0">
                <a:solidFill>
                  <a:srgbClr val="0E0E0E"/>
                </a:solidFill>
                <a:effectLst/>
                <a:latin typeface="+mn-lt"/>
              </a:rPr>
              <a:t>termination costs for the client in the contract.</a:t>
            </a:r>
          </a:p>
          <a:p>
            <a:pPr>
              <a:spcBef>
                <a:spcPts val="900"/>
              </a:spcBef>
              <a:buFont typeface="Wingdings" pitchFamily="2" charset="2"/>
              <a:buChar char="ü"/>
            </a:pPr>
            <a:r>
              <a:rPr lang="en-US" sz="2400" dirty="0">
                <a:solidFill>
                  <a:srgbClr val="0E0E0E"/>
                </a:solidFill>
                <a:effectLst/>
                <a:latin typeface="+mn-lt"/>
              </a:rPr>
              <a:t>Conduct a thorough client analysis.</a:t>
            </a:r>
          </a:p>
        </p:txBody>
      </p:sp>
    </p:spTree>
    <p:extLst>
      <p:ext uri="{BB962C8B-B14F-4D97-AF65-F5344CB8AC3E}">
        <p14:creationId xmlns:p14="http://schemas.microsoft.com/office/powerpoint/2010/main" val="35915265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F8850-92F5-4E3A-A613-3B5EFF0618BF}"/>
              </a:ext>
            </a:extLst>
          </p:cNvPr>
          <p:cNvSpPr>
            <a:spLocks noGrp="1"/>
          </p:cNvSpPr>
          <p:nvPr>
            <p:ph type="title"/>
          </p:nvPr>
        </p:nvSpPr>
        <p:spPr>
          <a:xfrm>
            <a:off x="1102936" y="140635"/>
            <a:ext cx="10177643" cy="1080120"/>
          </a:xfrm>
        </p:spPr>
        <p:txBody>
          <a:bodyPr/>
          <a:lstStyle/>
          <a:p>
            <a:pPr algn="ctr"/>
            <a:r>
              <a:rPr lang="en-US" dirty="0">
                <a:solidFill>
                  <a:srgbClr val="C00000"/>
                </a:solidFill>
              </a:rPr>
              <a:t>Discuss question</a:t>
            </a:r>
          </a:p>
        </p:txBody>
      </p:sp>
      <p:sp>
        <p:nvSpPr>
          <p:cNvPr id="3" name="Content Placeholder 2">
            <a:extLst>
              <a:ext uri="{FF2B5EF4-FFF2-40B4-BE49-F238E27FC236}">
                <a16:creationId xmlns:a16="http://schemas.microsoft.com/office/drawing/2014/main" id="{5DCE7D9F-73C5-42D8-9B64-13462120218C}"/>
              </a:ext>
            </a:extLst>
          </p:cNvPr>
          <p:cNvSpPr>
            <a:spLocks noGrp="1"/>
          </p:cNvSpPr>
          <p:nvPr>
            <p:ph idx="1"/>
          </p:nvPr>
        </p:nvSpPr>
        <p:spPr>
          <a:xfrm>
            <a:off x="1102936" y="1722066"/>
            <a:ext cx="10177132" cy="3923153"/>
          </a:xfrm>
        </p:spPr>
        <p:txBody>
          <a:bodyPr>
            <a:normAutofit/>
          </a:bodyPr>
          <a:lstStyle/>
          <a:p>
            <a:pPr marL="0" indent="0" algn="ctr">
              <a:buNone/>
            </a:pPr>
            <a:r>
              <a:rPr lang="en-US" sz="3000" b="1" dirty="0">
                <a:solidFill>
                  <a:srgbClr val="002060"/>
                </a:solidFill>
              </a:rPr>
              <a:t>PROBLEMS
WHAT YOU OFTEN ENCOUNTER – THE SOLUTION?</a:t>
            </a:r>
          </a:p>
          <a:p>
            <a:pPr marL="0" indent="0" algn="ctr">
              <a:buNone/>
            </a:pPr>
            <a:endParaRPr lang="en-US" sz="3000" b="1" dirty="0">
              <a:solidFill>
                <a:srgbClr val="002060"/>
              </a:solidFill>
            </a:endParaRPr>
          </a:p>
          <a:p>
            <a:pPr marL="0" indent="0" algn="ctr">
              <a:buNone/>
            </a:pPr>
            <a:r>
              <a:rPr lang="en-US" sz="3000" b="1" dirty="0">
                <a:solidFill>
                  <a:srgbClr val="002060"/>
                </a:solidFill>
              </a:rPr>
              <a:t>
Group discussions and presentations</a:t>
            </a:r>
          </a:p>
        </p:txBody>
      </p:sp>
    </p:spTree>
    <p:extLst>
      <p:ext uri="{BB962C8B-B14F-4D97-AF65-F5344CB8AC3E}">
        <p14:creationId xmlns:p14="http://schemas.microsoft.com/office/powerpoint/2010/main" val="2676952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dirty="0">
                <a:solidFill>
                  <a:schemeClr val="accent1">
                    <a:lumMod val="50000"/>
                  </a:schemeClr>
                </a:solidFill>
                <a:latin typeface="+mn-lt"/>
                <a:ea typeface="Fira Sans Extra Condensed Medium"/>
                <a:cs typeface="Fira Sans Extra Condensed Medium"/>
                <a:sym typeface="Fira Sans Extra Condensed Medium"/>
              </a:rPr>
              <a:t>Thank you!</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0D9D4-2C2B-46C7-B129-4C3EEDE01A4E}"/>
              </a:ext>
            </a:extLst>
          </p:cNvPr>
          <p:cNvSpPr>
            <a:spLocks noGrp="1"/>
          </p:cNvSpPr>
          <p:nvPr>
            <p:ph type="title"/>
          </p:nvPr>
        </p:nvSpPr>
        <p:spPr/>
        <p:txBody>
          <a:bodyPr/>
          <a:lstStyle/>
          <a:p>
            <a:r>
              <a:rPr lang="en-US"/>
              <a:t>KEY CONTENTS</a:t>
            </a:r>
          </a:p>
        </p:txBody>
      </p:sp>
      <p:sp>
        <p:nvSpPr>
          <p:cNvPr id="3" name="TextBox 2">
            <a:extLst>
              <a:ext uri="{FF2B5EF4-FFF2-40B4-BE49-F238E27FC236}">
                <a16:creationId xmlns:a16="http://schemas.microsoft.com/office/drawing/2014/main" id="{C925B081-8165-4F14-862C-52D2A6B2F7F7}"/>
              </a:ext>
            </a:extLst>
          </p:cNvPr>
          <p:cNvSpPr txBox="1"/>
          <p:nvPr/>
        </p:nvSpPr>
        <p:spPr>
          <a:xfrm>
            <a:off x="609600" y="1367924"/>
            <a:ext cx="4911524" cy="4611455"/>
          </a:xfrm>
          <a:prstGeom prst="rect">
            <a:avLst/>
          </a:prstGeom>
          <a:noFill/>
        </p:spPr>
        <p:txBody>
          <a:bodyPr wrap="square">
            <a:spAutoFit/>
          </a:bodyPr>
          <a:lstStyle/>
          <a:p>
            <a:pPr marL="457200" indent="-457200">
              <a:lnSpc>
                <a:spcPct val="150000"/>
              </a:lnSpc>
              <a:buFont typeface="+mj-lt"/>
              <a:buAutoNum type="arabicPeriod"/>
            </a:pPr>
            <a:r>
              <a:rPr lang="en-US" sz="1800" dirty="0"/>
              <a:t>Definition of the baseline conditions, </a:t>
            </a:r>
          </a:p>
          <a:p>
            <a:pPr marL="457200" indent="-457200">
              <a:lnSpc>
                <a:spcPct val="150000"/>
              </a:lnSpc>
              <a:buFont typeface="+mj-lt"/>
              <a:buAutoNum type="arabicPeriod"/>
            </a:pPr>
            <a:r>
              <a:rPr lang="en-US" sz="1800" dirty="0"/>
              <a:t>Details of the EE measures to be implemented, </a:t>
            </a:r>
          </a:p>
          <a:p>
            <a:pPr marL="457200" indent="-457200">
              <a:lnSpc>
                <a:spcPct val="150000"/>
              </a:lnSpc>
              <a:buFont typeface="+mj-lt"/>
              <a:buAutoNum type="arabicPeriod"/>
            </a:pPr>
            <a:r>
              <a:rPr lang="en-US" sz="1800" dirty="0"/>
              <a:t>Responsibilities of ESCO and customer during project development and implementation. </a:t>
            </a:r>
          </a:p>
          <a:p>
            <a:pPr marL="457200" indent="-457200">
              <a:lnSpc>
                <a:spcPct val="150000"/>
              </a:lnSpc>
              <a:buFont typeface="+mj-lt"/>
              <a:buAutoNum type="arabicPeriod"/>
            </a:pPr>
            <a:r>
              <a:rPr lang="en-US" sz="1800" dirty="0"/>
              <a:t>Services to be provided by ESCO</a:t>
            </a:r>
          </a:p>
          <a:p>
            <a:pPr marL="457200" indent="-457200">
              <a:lnSpc>
                <a:spcPct val="150000"/>
              </a:lnSpc>
              <a:buFont typeface="+mj-lt"/>
              <a:buAutoNum type="arabicPeriod"/>
            </a:pPr>
            <a:r>
              <a:rPr lang="en-US" sz="1800" dirty="0"/>
              <a:t>Equipment selection and installation</a:t>
            </a:r>
          </a:p>
          <a:p>
            <a:pPr marL="457200" indent="-457200">
              <a:lnSpc>
                <a:spcPct val="150000"/>
              </a:lnSpc>
              <a:buFont typeface="+mj-lt"/>
              <a:buAutoNum type="arabicPeriod"/>
            </a:pPr>
            <a:r>
              <a:rPr lang="en-US" sz="1800" dirty="0"/>
              <a:t>Construction and installation schedule</a:t>
            </a:r>
          </a:p>
          <a:p>
            <a:pPr marL="457200" indent="-457200">
              <a:lnSpc>
                <a:spcPct val="150000"/>
              </a:lnSpc>
              <a:buFont typeface="+mj-lt"/>
              <a:buAutoNum type="arabicPeriod"/>
            </a:pPr>
            <a:r>
              <a:rPr lang="en-US" sz="1800" dirty="0"/>
              <a:t>ESCO and customer obligations during construction</a:t>
            </a:r>
          </a:p>
        </p:txBody>
      </p:sp>
      <p:sp>
        <p:nvSpPr>
          <p:cNvPr id="5" name="TextBox 4">
            <a:extLst>
              <a:ext uri="{FF2B5EF4-FFF2-40B4-BE49-F238E27FC236}">
                <a16:creationId xmlns:a16="http://schemas.microsoft.com/office/drawing/2014/main" id="{64B918D8-B77A-A663-87F8-D9B1A7199282}"/>
              </a:ext>
            </a:extLst>
          </p:cNvPr>
          <p:cNvSpPr txBox="1"/>
          <p:nvPr/>
        </p:nvSpPr>
        <p:spPr>
          <a:xfrm>
            <a:off x="6489539" y="2944446"/>
            <a:ext cx="5571281" cy="3266920"/>
          </a:xfrm>
          <a:prstGeom prst="rect">
            <a:avLst/>
          </a:prstGeom>
          <a:noFill/>
        </p:spPr>
        <p:txBody>
          <a:bodyPr wrap="square">
            <a:spAutoFit/>
          </a:bodyPr>
          <a:lstStyle/>
          <a:p>
            <a:pPr>
              <a:lnSpc>
                <a:spcPct val="150000"/>
              </a:lnSpc>
            </a:pPr>
            <a:r>
              <a:rPr lang="en-US" sz="2000" dirty="0"/>
              <a:t>8. Equipment ownership</a:t>
            </a:r>
          </a:p>
          <a:p>
            <a:pPr>
              <a:lnSpc>
                <a:spcPct val="150000"/>
              </a:lnSpc>
            </a:pPr>
            <a:r>
              <a:rPr lang="en-US" sz="2000" dirty="0"/>
              <a:t>9. ESCO performance guarantees</a:t>
            </a:r>
          </a:p>
          <a:p>
            <a:pPr>
              <a:lnSpc>
                <a:spcPct val="150000"/>
              </a:lnSpc>
            </a:pPr>
            <a:r>
              <a:rPr lang="en-US" sz="2000" dirty="0"/>
              <a:t>10. ESCO compensation</a:t>
            </a:r>
          </a:p>
          <a:p>
            <a:pPr>
              <a:lnSpc>
                <a:spcPct val="150000"/>
              </a:lnSpc>
            </a:pPr>
            <a:r>
              <a:rPr lang="en-US" sz="2000" dirty="0"/>
              <a:t>11. Specification of baseline conditions</a:t>
            </a:r>
          </a:p>
          <a:p>
            <a:pPr>
              <a:lnSpc>
                <a:spcPct val="150000"/>
              </a:lnSpc>
            </a:pPr>
            <a:r>
              <a:rPr lang="en-US" sz="2000" dirty="0"/>
              <a:t>12. Savings calculation approach and formulas</a:t>
            </a:r>
          </a:p>
          <a:p>
            <a:pPr>
              <a:lnSpc>
                <a:spcPct val="150000"/>
              </a:lnSpc>
            </a:pPr>
            <a:r>
              <a:rPr lang="en-US" sz="2000" dirty="0"/>
              <a:t>13. M&amp;V plan</a:t>
            </a:r>
          </a:p>
          <a:p>
            <a:pPr>
              <a:lnSpc>
                <a:spcPct val="150000"/>
              </a:lnSpc>
            </a:pPr>
            <a:r>
              <a:rPr lang="en-US" sz="2000" dirty="0"/>
              <a:t>14. Dispute resolution procedures</a:t>
            </a:r>
          </a:p>
        </p:txBody>
      </p:sp>
    </p:spTree>
    <p:extLst>
      <p:ext uri="{BB962C8B-B14F-4D97-AF65-F5344CB8AC3E}">
        <p14:creationId xmlns:p14="http://schemas.microsoft.com/office/powerpoint/2010/main" val="1039416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03698-FF25-1B33-304A-13B0C626DD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8D71CA-E95E-A94B-EDEE-F40822363B99}"/>
              </a:ext>
            </a:extLst>
          </p:cNvPr>
          <p:cNvSpPr>
            <a:spLocks noGrp="1"/>
          </p:cNvSpPr>
          <p:nvPr>
            <p:ph type="title"/>
          </p:nvPr>
        </p:nvSpPr>
        <p:spPr/>
        <p:txBody>
          <a:bodyPr>
            <a:noAutofit/>
          </a:bodyPr>
          <a:lstStyle/>
          <a:p>
            <a:r>
              <a:rPr lang="en-US">
                <a:solidFill>
                  <a:schemeClr val="accent4">
                    <a:lumMod val="50000"/>
                  </a:schemeClr>
                </a:solidFill>
                <a:latin typeface="+mj-lt"/>
              </a:rPr>
              <a:t>KEY CONTENTS</a:t>
            </a:r>
            <a:endParaRPr lang="en-VN" dirty="0">
              <a:solidFill>
                <a:schemeClr val="accent4">
                  <a:lumMod val="50000"/>
                </a:schemeClr>
              </a:solidFill>
              <a:latin typeface="+mj-lt"/>
            </a:endParaRPr>
          </a:p>
        </p:txBody>
      </p:sp>
      <p:graphicFrame>
        <p:nvGraphicFramePr>
          <p:cNvPr id="5" name="Table 5">
            <a:extLst>
              <a:ext uri="{FF2B5EF4-FFF2-40B4-BE49-F238E27FC236}">
                <a16:creationId xmlns:a16="http://schemas.microsoft.com/office/drawing/2014/main" id="{2AEFB3D4-E842-44B6-8A22-1D6AF0868714}"/>
              </a:ext>
            </a:extLst>
          </p:cNvPr>
          <p:cNvGraphicFramePr>
            <a:graphicFrameLocks noGrp="1"/>
          </p:cNvGraphicFramePr>
          <p:nvPr>
            <p:extLst>
              <p:ext uri="{D42A27DB-BD31-4B8C-83A1-F6EECF244321}">
                <p14:modId xmlns:p14="http://schemas.microsoft.com/office/powerpoint/2010/main" val="2926484837"/>
              </p:ext>
            </p:extLst>
          </p:nvPr>
        </p:nvGraphicFramePr>
        <p:xfrm>
          <a:off x="690880" y="1288626"/>
          <a:ext cx="10891520" cy="4389120"/>
        </p:xfrm>
        <a:graphic>
          <a:graphicData uri="http://schemas.openxmlformats.org/drawingml/2006/table">
            <a:tbl>
              <a:tblPr firstRow="1" bandRow="1">
                <a:tableStyleId>{12ACAA50-B3C0-4FEF-8DD3-66675128A787}</a:tableStyleId>
              </a:tblPr>
              <a:tblGrid>
                <a:gridCol w="1919630">
                  <a:extLst>
                    <a:ext uri="{9D8B030D-6E8A-4147-A177-3AD203B41FA5}">
                      <a16:colId xmlns:a16="http://schemas.microsoft.com/office/drawing/2014/main" val="3101214171"/>
                    </a:ext>
                  </a:extLst>
                </a:gridCol>
                <a:gridCol w="8971890">
                  <a:extLst>
                    <a:ext uri="{9D8B030D-6E8A-4147-A177-3AD203B41FA5}">
                      <a16:colId xmlns:a16="http://schemas.microsoft.com/office/drawing/2014/main" val="527615983"/>
                    </a:ext>
                  </a:extLst>
                </a:gridCol>
              </a:tblGrid>
              <a:tr h="376132">
                <a:tc>
                  <a:txBody>
                    <a:bodyPr/>
                    <a:lstStyle/>
                    <a:p>
                      <a:r>
                        <a:rPr lang="en-US" sz="1800">
                          <a:solidFill>
                            <a:srgbClr val="002060"/>
                          </a:solidFill>
                          <a:latin typeface="+mn-lt"/>
                          <a:ea typeface="Cambria" panose="02040503050406030204" pitchFamily="18" charset="0"/>
                        </a:rPr>
                        <a:t>Customer</a:t>
                      </a:r>
                    </a:p>
                  </a:txBody>
                  <a:tcPr/>
                </a:tc>
                <a:tc>
                  <a:txBody>
                    <a:bodyPr/>
                    <a:lstStyle/>
                    <a:p>
                      <a:r>
                        <a:rPr lang="en-CA" sz="1800" b="0" i="0" u="none" strike="noStrike" cap="none">
                          <a:solidFill>
                            <a:srgbClr val="002060"/>
                          </a:solidFill>
                          <a:effectLst/>
                          <a:latin typeface="+mn-lt"/>
                          <a:ea typeface="Cambria" panose="02040503050406030204" pitchFamily="18" charset="0"/>
                          <a:cs typeface="Arial"/>
                          <a:sym typeface="Arial"/>
                        </a:rPr>
                        <a:t>is the owner of facility where energy efficiency measures will be implemented and will be the final user of the project implemented.</a:t>
                      </a:r>
                      <a:endParaRPr lang="en-US" sz="1800">
                        <a:solidFill>
                          <a:srgbClr val="002060"/>
                        </a:solidFill>
                        <a:latin typeface="+mn-lt"/>
                        <a:ea typeface="Cambria" panose="02040503050406030204" pitchFamily="18" charset="0"/>
                      </a:endParaRPr>
                    </a:p>
                  </a:txBody>
                  <a:tcPr/>
                </a:tc>
                <a:extLst>
                  <a:ext uri="{0D108BD9-81ED-4DB2-BD59-A6C34878D82A}">
                    <a16:rowId xmlns:a16="http://schemas.microsoft.com/office/drawing/2014/main" val="3164287777"/>
                  </a:ext>
                </a:extLst>
              </a:tr>
              <a:tr h="376132">
                <a:tc>
                  <a:txBody>
                    <a:bodyPr/>
                    <a:lstStyle/>
                    <a:p>
                      <a:r>
                        <a:rPr lang="en-US" sz="1800">
                          <a:solidFill>
                            <a:srgbClr val="002060"/>
                          </a:solidFill>
                          <a:latin typeface="+mn-lt"/>
                          <a:ea typeface="Cambria" panose="02040503050406030204" pitchFamily="18" charset="0"/>
                        </a:rPr>
                        <a:t>ESCO</a:t>
                      </a:r>
                    </a:p>
                  </a:txBody>
                  <a:tcPr/>
                </a:tc>
                <a:tc>
                  <a:txBody>
                    <a:bodyPr/>
                    <a:lstStyle/>
                    <a:p>
                      <a:r>
                        <a:rPr lang="en-CA" sz="1800" b="0" i="0" u="none" strike="noStrike" cap="none">
                          <a:solidFill>
                            <a:srgbClr val="002060"/>
                          </a:solidFill>
                          <a:effectLst/>
                          <a:latin typeface="+mn-lt"/>
                          <a:ea typeface="Cambria" panose="02040503050406030204" pitchFamily="18" charset="0"/>
                          <a:cs typeface="Arial"/>
                          <a:sym typeface="Arial"/>
                        </a:rPr>
                        <a:t>is the professional Project Leader and is responsible for technical and financial aspect of Project implementation.</a:t>
                      </a:r>
                      <a:endParaRPr lang="en-US" sz="1800">
                        <a:solidFill>
                          <a:srgbClr val="002060"/>
                        </a:solidFill>
                        <a:latin typeface="+mn-lt"/>
                        <a:ea typeface="Cambria" panose="02040503050406030204" pitchFamily="18" charset="0"/>
                      </a:endParaRPr>
                    </a:p>
                  </a:txBody>
                  <a:tcPr/>
                </a:tc>
                <a:extLst>
                  <a:ext uri="{0D108BD9-81ED-4DB2-BD59-A6C34878D82A}">
                    <a16:rowId xmlns:a16="http://schemas.microsoft.com/office/drawing/2014/main" val="3478263320"/>
                  </a:ext>
                </a:extLst>
              </a:tr>
              <a:tr h="376132">
                <a:tc>
                  <a:txBody>
                    <a:bodyPr/>
                    <a:lstStyle/>
                    <a:p>
                      <a:r>
                        <a:rPr lang="en-US" sz="1800">
                          <a:solidFill>
                            <a:srgbClr val="002060"/>
                          </a:solidFill>
                          <a:latin typeface="+mn-lt"/>
                          <a:ea typeface="Cambria" panose="02040503050406030204" pitchFamily="18" charset="0"/>
                        </a:rPr>
                        <a:t>Energy Savings</a:t>
                      </a:r>
                    </a:p>
                  </a:txBody>
                  <a:tcPr/>
                </a:tc>
                <a:tc>
                  <a:txBody>
                    <a:bodyPr/>
                    <a:lstStyle/>
                    <a:p>
                      <a:r>
                        <a:rPr lang="en-CA" sz="1800" b="0" i="0" u="none" strike="noStrike" cap="none">
                          <a:solidFill>
                            <a:srgbClr val="002060"/>
                          </a:solidFill>
                          <a:effectLst/>
                          <a:latin typeface="+mn-lt"/>
                          <a:ea typeface="Cambria" panose="02040503050406030204" pitchFamily="18" charset="0"/>
                          <a:cs typeface="Arial"/>
                          <a:sym typeface="Arial"/>
                        </a:rPr>
                        <a:t>the savings in electricity costs resulting from reduced energy consumption and demand in the Facility over a period of time agreed upon by the Parties hereto</a:t>
                      </a:r>
                      <a:endParaRPr lang="en-US" sz="1800">
                        <a:solidFill>
                          <a:srgbClr val="002060"/>
                        </a:solidFill>
                        <a:latin typeface="+mn-lt"/>
                        <a:ea typeface="Cambria" panose="02040503050406030204" pitchFamily="18" charset="0"/>
                      </a:endParaRPr>
                    </a:p>
                  </a:txBody>
                  <a:tcPr/>
                </a:tc>
                <a:extLst>
                  <a:ext uri="{0D108BD9-81ED-4DB2-BD59-A6C34878D82A}">
                    <a16:rowId xmlns:a16="http://schemas.microsoft.com/office/drawing/2014/main" val="2382838751"/>
                  </a:ext>
                </a:extLst>
              </a:tr>
              <a:tr h="376132">
                <a:tc>
                  <a:txBody>
                    <a:bodyPr/>
                    <a:lstStyle/>
                    <a:p>
                      <a:r>
                        <a:rPr lang="en-US" sz="1800">
                          <a:solidFill>
                            <a:srgbClr val="002060"/>
                          </a:solidFill>
                          <a:latin typeface="+mn-lt"/>
                          <a:ea typeface="Cambria" panose="02040503050406030204" pitchFamily="18" charset="0"/>
                        </a:rPr>
                        <a:t>Baseline</a:t>
                      </a:r>
                    </a:p>
                  </a:txBody>
                  <a:tcPr/>
                </a:tc>
                <a:tc>
                  <a:txBody>
                    <a:bodyPr/>
                    <a:lstStyle/>
                    <a:p>
                      <a:r>
                        <a:rPr lang="en-CA" sz="1800" b="0" i="0" u="none" strike="noStrike" cap="none">
                          <a:solidFill>
                            <a:srgbClr val="002060"/>
                          </a:solidFill>
                          <a:effectLst/>
                          <a:latin typeface="+mn-lt"/>
                          <a:ea typeface="Cambria" panose="02040503050406030204" pitchFamily="18" charset="0"/>
                          <a:cs typeface="Arial"/>
                          <a:sym typeface="Arial"/>
                        </a:rPr>
                        <a:t>is a representation of the energy usage of the facility included in the project considering that equipment and operating context are in line with a normal operation and good working condition.</a:t>
                      </a:r>
                      <a:endParaRPr lang="en-US" sz="1800">
                        <a:solidFill>
                          <a:srgbClr val="002060"/>
                        </a:solidFill>
                        <a:latin typeface="+mn-lt"/>
                        <a:ea typeface="Cambria" panose="02040503050406030204" pitchFamily="18" charset="0"/>
                      </a:endParaRPr>
                    </a:p>
                  </a:txBody>
                  <a:tcPr/>
                </a:tc>
                <a:extLst>
                  <a:ext uri="{0D108BD9-81ED-4DB2-BD59-A6C34878D82A}">
                    <a16:rowId xmlns:a16="http://schemas.microsoft.com/office/drawing/2014/main" val="971423292"/>
                  </a:ext>
                </a:extLst>
              </a:tr>
              <a:tr h="376132">
                <a:tc>
                  <a:txBody>
                    <a:bodyPr/>
                    <a:lstStyle/>
                    <a:p>
                      <a:r>
                        <a:rPr lang="en-CA" sz="1800" b="0" i="0" u="none" strike="noStrike" cap="none">
                          <a:solidFill>
                            <a:srgbClr val="002060"/>
                          </a:solidFill>
                          <a:effectLst/>
                          <a:latin typeface="+mn-lt"/>
                          <a:ea typeface="Cambria" panose="02040503050406030204" pitchFamily="18" charset="0"/>
                          <a:cs typeface="Arial"/>
                          <a:sym typeface="Arial"/>
                        </a:rPr>
                        <a:t>Energy Efficiency measures</a:t>
                      </a:r>
                      <a:endParaRPr lang="en-US" sz="1800">
                        <a:solidFill>
                          <a:srgbClr val="002060"/>
                        </a:solidFill>
                        <a:latin typeface="+mn-lt"/>
                        <a:ea typeface="Cambria" panose="02040503050406030204" pitchFamily="18" charset="0"/>
                      </a:endParaRPr>
                    </a:p>
                  </a:txBody>
                  <a:tcPr/>
                </a:tc>
                <a:tc>
                  <a:txBody>
                    <a:bodyPr/>
                    <a:lstStyle/>
                    <a:p>
                      <a:r>
                        <a:rPr lang="en-CA" sz="1800" b="0" i="0" u="none" strike="noStrike" cap="none">
                          <a:solidFill>
                            <a:srgbClr val="002060"/>
                          </a:solidFill>
                          <a:effectLst/>
                          <a:latin typeface="+mn-lt"/>
                          <a:ea typeface="Cambria" panose="02040503050406030204" pitchFamily="18" charset="0"/>
                          <a:cs typeface="Arial"/>
                          <a:sym typeface="Arial"/>
                        </a:rPr>
                        <a:t>means the upgrade, modification or replacement of mechanical, electrical equipment and control that were analyzed in the investment grade audit and that have been approved by the CUSTOMER for implementation in the project.</a:t>
                      </a:r>
                      <a:endParaRPr lang="en-US" sz="1800">
                        <a:solidFill>
                          <a:srgbClr val="002060"/>
                        </a:solidFill>
                        <a:latin typeface="+mn-lt"/>
                        <a:ea typeface="Cambria" panose="02040503050406030204" pitchFamily="18" charset="0"/>
                      </a:endParaRPr>
                    </a:p>
                  </a:txBody>
                  <a:tcPr/>
                </a:tc>
                <a:extLst>
                  <a:ext uri="{0D108BD9-81ED-4DB2-BD59-A6C34878D82A}">
                    <a16:rowId xmlns:a16="http://schemas.microsoft.com/office/drawing/2014/main" val="3535353365"/>
                  </a:ext>
                </a:extLst>
              </a:tr>
              <a:tr h="376132">
                <a:tc>
                  <a:txBody>
                    <a:bodyPr/>
                    <a:lstStyle/>
                    <a:p>
                      <a:r>
                        <a:rPr lang="en-US" sz="1800">
                          <a:solidFill>
                            <a:srgbClr val="002060"/>
                          </a:solidFill>
                          <a:latin typeface="+mn-lt"/>
                          <a:ea typeface="Cambria" panose="02040503050406030204" pitchFamily="18" charset="0"/>
                        </a:rPr>
                        <a:t>Project cost</a:t>
                      </a:r>
                    </a:p>
                  </a:txBody>
                  <a:tcPr/>
                </a:tc>
                <a:tc>
                  <a:txBody>
                    <a:bodyPr/>
                    <a:lstStyle/>
                    <a:p>
                      <a:r>
                        <a:rPr lang="en-CA" sz="1800" b="0" i="0" u="none" strike="noStrike" cap="none" dirty="0">
                          <a:solidFill>
                            <a:srgbClr val="002060"/>
                          </a:solidFill>
                          <a:effectLst/>
                          <a:latin typeface="+mn-lt"/>
                          <a:ea typeface="Cambria" panose="02040503050406030204" pitchFamily="18" charset="0"/>
                          <a:cs typeface="Arial"/>
                          <a:sym typeface="Arial"/>
                        </a:rPr>
                        <a:t>Total cost of the Project to CUSTOMER includes: investment cost, finance cost, labour </a:t>
                      </a:r>
                      <a:r>
                        <a:rPr lang="en-CA" sz="1800" b="0" i="0" u="none" strike="noStrike" cap="none" dirty="0" err="1">
                          <a:solidFill>
                            <a:srgbClr val="002060"/>
                          </a:solidFill>
                          <a:effectLst/>
                          <a:latin typeface="+mn-lt"/>
                          <a:ea typeface="Cambria" panose="02040503050406030204" pitchFamily="18" charset="0"/>
                          <a:cs typeface="Arial"/>
                          <a:sym typeface="Arial"/>
                        </a:rPr>
                        <a:t>cost,administrative</a:t>
                      </a:r>
                      <a:r>
                        <a:rPr lang="en-CA" sz="1800" b="0" i="0" u="none" strike="noStrike" cap="none" dirty="0">
                          <a:solidFill>
                            <a:srgbClr val="002060"/>
                          </a:solidFill>
                          <a:effectLst/>
                          <a:latin typeface="+mn-lt"/>
                          <a:ea typeface="Cambria" panose="02040503050406030204" pitchFamily="18" charset="0"/>
                          <a:cs typeface="Arial"/>
                          <a:sym typeface="Arial"/>
                        </a:rPr>
                        <a:t> cost..</a:t>
                      </a:r>
                      <a:endParaRPr lang="en-US" sz="1800" dirty="0">
                        <a:solidFill>
                          <a:srgbClr val="002060"/>
                        </a:solidFill>
                        <a:latin typeface="+mn-lt"/>
                        <a:ea typeface="Cambria" panose="02040503050406030204" pitchFamily="18" charset="0"/>
                      </a:endParaRPr>
                    </a:p>
                  </a:txBody>
                  <a:tcPr/>
                </a:tc>
                <a:extLst>
                  <a:ext uri="{0D108BD9-81ED-4DB2-BD59-A6C34878D82A}">
                    <a16:rowId xmlns:a16="http://schemas.microsoft.com/office/drawing/2014/main" val="2161322627"/>
                  </a:ext>
                </a:extLst>
              </a:tr>
            </a:tbl>
          </a:graphicData>
        </a:graphic>
      </p:graphicFrame>
    </p:spTree>
    <p:extLst>
      <p:ext uri="{BB962C8B-B14F-4D97-AF65-F5344CB8AC3E}">
        <p14:creationId xmlns:p14="http://schemas.microsoft.com/office/powerpoint/2010/main" val="1079200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03698-FF25-1B33-304A-13B0C626DD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8D71CA-E95E-A94B-EDEE-F40822363B99}"/>
              </a:ext>
            </a:extLst>
          </p:cNvPr>
          <p:cNvSpPr>
            <a:spLocks noGrp="1"/>
          </p:cNvSpPr>
          <p:nvPr>
            <p:ph type="title"/>
          </p:nvPr>
        </p:nvSpPr>
        <p:spPr/>
        <p:txBody>
          <a:bodyPr>
            <a:noAutofit/>
          </a:bodyPr>
          <a:lstStyle/>
          <a:p>
            <a:r>
              <a:rPr lang="en-US">
                <a:solidFill>
                  <a:schemeClr val="accent4">
                    <a:lumMod val="50000"/>
                  </a:schemeClr>
                </a:solidFill>
                <a:latin typeface="+mj-lt"/>
              </a:rPr>
              <a:t>KEY CONTENTS</a:t>
            </a:r>
            <a:endParaRPr lang="en-VN" dirty="0">
              <a:solidFill>
                <a:schemeClr val="accent4">
                  <a:lumMod val="50000"/>
                </a:schemeClr>
              </a:solidFill>
              <a:latin typeface="+mj-lt"/>
            </a:endParaRPr>
          </a:p>
        </p:txBody>
      </p:sp>
      <p:sp>
        <p:nvSpPr>
          <p:cNvPr id="4" name="Content Placeholder 2">
            <a:extLst>
              <a:ext uri="{FF2B5EF4-FFF2-40B4-BE49-F238E27FC236}">
                <a16:creationId xmlns:a16="http://schemas.microsoft.com/office/drawing/2014/main" id="{48B41CFB-A201-CD4F-5987-7EEB077A1BD3}"/>
              </a:ext>
            </a:extLst>
          </p:cNvPr>
          <p:cNvSpPr txBox="1">
            <a:spLocks/>
          </p:cNvSpPr>
          <p:nvPr/>
        </p:nvSpPr>
        <p:spPr>
          <a:xfrm>
            <a:off x="1717041" y="1509028"/>
            <a:ext cx="8412480" cy="4739372"/>
          </a:xfrm>
          <a:prstGeom prst="rect">
            <a:avLst/>
          </a:prstGeom>
          <a:solidFill>
            <a:schemeClr val="accent6">
              <a:lumMod val="20000"/>
              <a:lumOff val="80000"/>
            </a:schemeClr>
          </a:solidFill>
        </p:spPr>
        <p:txBody>
          <a:bodyPr vert="horz" lIns="68580" tIns="34290" rIns="68580" bIns="34290" rtlCol="0">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lnSpc>
                <a:spcPct val="150000"/>
              </a:lnSpc>
              <a:buNone/>
            </a:pPr>
            <a:r>
              <a:rPr lang="en-US" sz="2000" b="1" dirty="0">
                <a:solidFill>
                  <a:srgbClr val="002060"/>
                </a:solidFill>
                <a:latin typeface="+mn-lt"/>
              </a:rPr>
              <a:t>LITS OF PROVIDED SERVICES</a:t>
            </a:r>
          </a:p>
          <a:p>
            <a:pPr marL="0" indent="0">
              <a:buNone/>
            </a:pPr>
            <a:endParaRPr lang="en-US" sz="2000" dirty="0">
              <a:latin typeface="+mn-lt"/>
            </a:endParaRPr>
          </a:p>
          <a:p>
            <a:pPr>
              <a:buFont typeface="Arial" panose="020B0604020202020204" pitchFamily="34" charset="0"/>
              <a:buChar char="•"/>
            </a:pPr>
            <a:r>
              <a:rPr lang="en-US" sz="2000" dirty="0">
                <a:solidFill>
                  <a:srgbClr val="002060"/>
                </a:solidFill>
                <a:latin typeface="+mn-lt"/>
              </a:rPr>
              <a:t>Project development and design</a:t>
            </a:r>
          </a:p>
          <a:p>
            <a:pPr>
              <a:buFont typeface="Arial" panose="020B0604020202020204" pitchFamily="34" charset="0"/>
              <a:buChar char="•"/>
            </a:pPr>
            <a:r>
              <a:rPr lang="en-US" sz="2000" dirty="0">
                <a:solidFill>
                  <a:srgbClr val="002060"/>
                </a:solidFill>
                <a:latin typeface="+mn-lt"/>
              </a:rPr>
              <a:t>Project financing</a:t>
            </a:r>
          </a:p>
          <a:p>
            <a:pPr>
              <a:buFont typeface="Arial" panose="020B0604020202020204" pitchFamily="34" charset="0"/>
              <a:buChar char="•"/>
            </a:pPr>
            <a:r>
              <a:rPr lang="en-US" sz="2000" dirty="0">
                <a:solidFill>
                  <a:srgbClr val="002060"/>
                </a:solidFill>
                <a:latin typeface="+mn-lt"/>
              </a:rPr>
              <a:t>Project implementation</a:t>
            </a:r>
          </a:p>
          <a:p>
            <a:pPr>
              <a:buFont typeface="Arial" panose="020B0604020202020204" pitchFamily="34" charset="0"/>
              <a:buChar char="•"/>
            </a:pPr>
            <a:r>
              <a:rPr lang="en-US" sz="2000" dirty="0">
                <a:solidFill>
                  <a:srgbClr val="002060"/>
                </a:solidFill>
                <a:latin typeface="+mn-lt"/>
              </a:rPr>
              <a:t>Energy management services</a:t>
            </a:r>
          </a:p>
          <a:p>
            <a:pPr>
              <a:buFont typeface="Arial" panose="020B0604020202020204" pitchFamily="34" charset="0"/>
              <a:buChar char="•"/>
            </a:pPr>
            <a:r>
              <a:rPr lang="en-US" sz="2000" dirty="0">
                <a:solidFill>
                  <a:srgbClr val="002060"/>
                </a:solidFill>
                <a:latin typeface="+mn-lt"/>
              </a:rPr>
              <a:t>Etc.</a:t>
            </a:r>
          </a:p>
        </p:txBody>
      </p:sp>
    </p:spTree>
    <p:extLst>
      <p:ext uri="{BB962C8B-B14F-4D97-AF65-F5344CB8AC3E}">
        <p14:creationId xmlns:p14="http://schemas.microsoft.com/office/powerpoint/2010/main" val="1302612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03698-FF25-1B33-304A-13B0C626DD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8D71CA-E95E-A94B-EDEE-F40822363B99}"/>
              </a:ext>
            </a:extLst>
          </p:cNvPr>
          <p:cNvSpPr>
            <a:spLocks noGrp="1"/>
          </p:cNvSpPr>
          <p:nvPr>
            <p:ph type="title"/>
          </p:nvPr>
        </p:nvSpPr>
        <p:spPr/>
        <p:txBody>
          <a:bodyPr>
            <a:noAutofit/>
          </a:bodyPr>
          <a:lstStyle/>
          <a:p>
            <a:r>
              <a:rPr lang="en-US">
                <a:solidFill>
                  <a:schemeClr val="accent4">
                    <a:lumMod val="50000"/>
                  </a:schemeClr>
                </a:solidFill>
                <a:latin typeface="+mj-lt"/>
              </a:rPr>
              <a:t>KEY CONTENTS</a:t>
            </a:r>
            <a:endParaRPr lang="en-VN" dirty="0">
              <a:solidFill>
                <a:schemeClr val="accent4">
                  <a:lumMod val="50000"/>
                </a:schemeClr>
              </a:solidFill>
              <a:latin typeface="+mj-lt"/>
            </a:endParaRPr>
          </a:p>
        </p:txBody>
      </p:sp>
      <p:sp>
        <p:nvSpPr>
          <p:cNvPr id="3" name="Content Placeholder 2">
            <a:extLst>
              <a:ext uri="{FF2B5EF4-FFF2-40B4-BE49-F238E27FC236}">
                <a16:creationId xmlns:a16="http://schemas.microsoft.com/office/drawing/2014/main" id="{CC0A2BA9-7380-0C5F-6F9F-24891039A1F8}"/>
              </a:ext>
            </a:extLst>
          </p:cNvPr>
          <p:cNvSpPr txBox="1">
            <a:spLocks/>
          </p:cNvSpPr>
          <p:nvPr/>
        </p:nvSpPr>
        <p:spPr>
          <a:xfrm>
            <a:off x="827585" y="1509028"/>
            <a:ext cx="5197295" cy="4723327"/>
          </a:xfrm>
          <a:prstGeom prst="rect">
            <a:avLst/>
          </a:prstGeom>
          <a:solidFill>
            <a:srgbClr val="00B0F0"/>
          </a:solidFill>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buClr>
                <a:schemeClr val="bg1"/>
              </a:buClr>
            </a:pPr>
            <a:r>
              <a:rPr lang="en-US" sz="2400" b="1" dirty="0">
                <a:solidFill>
                  <a:schemeClr val="bg1"/>
                </a:solidFill>
                <a:ea typeface="Cambria" panose="02040503050406030204" pitchFamily="18" charset="0"/>
              </a:rPr>
              <a:t>WORK DESCRIPTION</a:t>
            </a:r>
          </a:p>
          <a:p>
            <a:pPr>
              <a:buClr>
                <a:schemeClr val="bg1"/>
              </a:buClr>
            </a:pPr>
            <a:endParaRPr lang="en-US" sz="2400" dirty="0">
              <a:solidFill>
                <a:schemeClr val="bg1"/>
              </a:solidFill>
              <a:ea typeface="Cambria" panose="02040503050406030204" pitchFamily="18" charset="0"/>
            </a:endParaRPr>
          </a:p>
          <a:p>
            <a:pPr marL="342900" indent="-342900">
              <a:buClr>
                <a:schemeClr val="bg1"/>
              </a:buClr>
              <a:buFont typeface="Arial" panose="020B0604020202020204" pitchFamily="34" charset="0"/>
              <a:buChar char="•"/>
            </a:pPr>
            <a:r>
              <a:rPr lang="en-US" sz="2600" dirty="0">
                <a:solidFill>
                  <a:schemeClr val="bg1"/>
                </a:solidFill>
                <a:ea typeface="Cambria" panose="02040503050406030204" pitchFamily="18" charset="0"/>
              </a:rPr>
              <a:t>Summary of the modification of the system that consume energy within the facility, according to the proposals contained in the IGS</a:t>
            </a:r>
          </a:p>
          <a:p>
            <a:pPr marL="342900" indent="-342900">
              <a:buClr>
                <a:schemeClr val="bg1"/>
              </a:buClr>
              <a:buFont typeface="Arial" panose="020B0604020202020204" pitchFamily="34" charset="0"/>
              <a:buChar char="•"/>
            </a:pPr>
            <a:r>
              <a:rPr lang="en-US" sz="2600" dirty="0">
                <a:solidFill>
                  <a:schemeClr val="bg1"/>
                </a:solidFill>
                <a:ea typeface="Cambria" panose="02040503050406030204" pitchFamily="18" charset="0"/>
              </a:rPr>
              <a:t>Summary of any additional work required by the customer</a:t>
            </a:r>
          </a:p>
        </p:txBody>
      </p:sp>
      <p:sp>
        <p:nvSpPr>
          <p:cNvPr id="4" name="Content Placeholder 2">
            <a:extLst>
              <a:ext uri="{FF2B5EF4-FFF2-40B4-BE49-F238E27FC236}">
                <a16:creationId xmlns:a16="http://schemas.microsoft.com/office/drawing/2014/main" id="{48B41CFB-A201-CD4F-5987-7EEB077A1BD3}"/>
              </a:ext>
            </a:extLst>
          </p:cNvPr>
          <p:cNvSpPr txBox="1">
            <a:spLocks/>
          </p:cNvSpPr>
          <p:nvPr/>
        </p:nvSpPr>
        <p:spPr>
          <a:xfrm>
            <a:off x="6354816" y="1509028"/>
            <a:ext cx="5019759" cy="4739372"/>
          </a:xfrm>
          <a:prstGeom prst="rect">
            <a:avLst/>
          </a:prstGeom>
          <a:solidFill>
            <a:schemeClr val="accent2">
              <a:lumMod val="60000"/>
              <a:lumOff val="40000"/>
            </a:schemeClr>
          </a:solidFill>
        </p:spPr>
        <p:txBody>
          <a:bodyPr vert="horz" lIns="68580" tIns="34290" rIns="68580" bIns="34290" rtlCol="0">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lnSpc>
                <a:spcPct val="150000"/>
              </a:lnSpc>
              <a:buNone/>
            </a:pPr>
            <a:r>
              <a:rPr lang="en-US" sz="2400" b="1">
                <a:solidFill>
                  <a:srgbClr val="002060"/>
                </a:solidFill>
                <a:latin typeface="+mn-lt"/>
              </a:rPr>
              <a:t>BASIC PRINICIPLES</a:t>
            </a:r>
            <a:endParaRPr lang="en-US" sz="2400" dirty="0">
              <a:latin typeface="+mn-lt"/>
            </a:endParaRPr>
          </a:p>
          <a:p>
            <a:pPr>
              <a:buFont typeface="Arial" panose="020B0604020202020204" pitchFamily="34" charset="0"/>
              <a:buChar char="•"/>
            </a:pPr>
            <a:r>
              <a:rPr lang="en-US" sz="2400">
                <a:solidFill>
                  <a:srgbClr val="002060"/>
                </a:solidFill>
                <a:latin typeface="+mn-lt"/>
              </a:rPr>
              <a:t>Project financing  implementation by ESCO</a:t>
            </a:r>
          </a:p>
          <a:p>
            <a:pPr>
              <a:buFont typeface="Arial" panose="020B0604020202020204" pitchFamily="34" charset="0"/>
              <a:buChar char="•"/>
            </a:pPr>
            <a:r>
              <a:rPr lang="en-US" sz="2400">
                <a:solidFill>
                  <a:srgbClr val="002060"/>
                </a:solidFill>
                <a:latin typeface="+mn-lt"/>
              </a:rPr>
              <a:t>Project payment from the achieved saving</a:t>
            </a:r>
          </a:p>
          <a:p>
            <a:pPr>
              <a:buFont typeface="Arial" panose="020B0604020202020204" pitchFamily="34" charset="0"/>
              <a:buChar char="•"/>
            </a:pPr>
            <a:r>
              <a:rPr lang="en-US" sz="2400">
                <a:solidFill>
                  <a:srgbClr val="002060"/>
                </a:solidFill>
                <a:latin typeface="+mn-lt"/>
              </a:rPr>
              <a:t>Shared planning and preparation</a:t>
            </a:r>
          </a:p>
          <a:p>
            <a:pPr>
              <a:buFont typeface="Arial" panose="020B0604020202020204" pitchFamily="34" charset="0"/>
              <a:buChar char="•"/>
            </a:pPr>
            <a:r>
              <a:rPr lang="en-US" sz="2400">
                <a:solidFill>
                  <a:srgbClr val="002060"/>
                </a:solidFill>
                <a:latin typeface="+mn-lt"/>
              </a:rPr>
              <a:t>Mutual collaboration</a:t>
            </a:r>
            <a:endParaRPr lang="en-US" sz="2400" dirty="0">
              <a:solidFill>
                <a:srgbClr val="002060"/>
              </a:solidFill>
              <a:latin typeface="+mn-lt"/>
            </a:endParaRPr>
          </a:p>
        </p:txBody>
      </p:sp>
    </p:spTree>
    <p:extLst>
      <p:ext uri="{BB962C8B-B14F-4D97-AF65-F5344CB8AC3E}">
        <p14:creationId xmlns:p14="http://schemas.microsoft.com/office/powerpoint/2010/main" val="3189259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03698-FF25-1B33-304A-13B0C626DD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8D71CA-E95E-A94B-EDEE-F40822363B99}"/>
              </a:ext>
            </a:extLst>
          </p:cNvPr>
          <p:cNvSpPr>
            <a:spLocks noGrp="1"/>
          </p:cNvSpPr>
          <p:nvPr>
            <p:ph type="title"/>
          </p:nvPr>
        </p:nvSpPr>
        <p:spPr/>
        <p:txBody>
          <a:bodyPr>
            <a:noAutofit/>
          </a:bodyPr>
          <a:lstStyle/>
          <a:p>
            <a:r>
              <a:rPr lang="en-US">
                <a:solidFill>
                  <a:schemeClr val="accent4">
                    <a:lumMod val="50000"/>
                  </a:schemeClr>
                </a:solidFill>
                <a:latin typeface="+mj-lt"/>
              </a:rPr>
              <a:t>KEY CONTENTS</a:t>
            </a:r>
            <a:endParaRPr lang="en-VN" dirty="0">
              <a:solidFill>
                <a:schemeClr val="accent4">
                  <a:lumMod val="50000"/>
                </a:schemeClr>
              </a:solidFill>
              <a:latin typeface="+mj-lt"/>
            </a:endParaRPr>
          </a:p>
        </p:txBody>
      </p:sp>
      <p:sp>
        <p:nvSpPr>
          <p:cNvPr id="3" name="Content Placeholder 2">
            <a:extLst>
              <a:ext uri="{FF2B5EF4-FFF2-40B4-BE49-F238E27FC236}">
                <a16:creationId xmlns:a16="http://schemas.microsoft.com/office/drawing/2014/main" id="{CC0A2BA9-7380-0C5F-6F9F-24891039A1F8}"/>
              </a:ext>
            </a:extLst>
          </p:cNvPr>
          <p:cNvSpPr txBox="1">
            <a:spLocks/>
          </p:cNvSpPr>
          <p:nvPr/>
        </p:nvSpPr>
        <p:spPr>
          <a:xfrm>
            <a:off x="827585" y="1509028"/>
            <a:ext cx="5197295" cy="4723327"/>
          </a:xfrm>
          <a:prstGeom prst="rect">
            <a:avLst/>
          </a:prstGeom>
          <a:solidFill>
            <a:srgbClr val="00B0F0"/>
          </a:solidFill>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buClr>
                <a:schemeClr val="bg1"/>
              </a:buClr>
            </a:pPr>
            <a:r>
              <a:rPr lang="en-US" sz="2000" b="1" dirty="0">
                <a:solidFill>
                  <a:schemeClr val="bg1"/>
                </a:solidFill>
                <a:ea typeface="Cambria" panose="02040503050406030204" pitchFamily="18" charset="0"/>
              </a:rPr>
              <a:t>PROJECT PHASES</a:t>
            </a:r>
          </a:p>
          <a:p>
            <a:pPr>
              <a:buClr>
                <a:schemeClr val="bg1"/>
              </a:buClr>
            </a:pPr>
            <a:endParaRPr lang="en-US" sz="2000" dirty="0">
              <a:solidFill>
                <a:schemeClr val="bg1"/>
              </a:solidFill>
              <a:ea typeface="Cambria" panose="02040503050406030204" pitchFamily="18" charset="0"/>
            </a:endParaRPr>
          </a:p>
          <a:p>
            <a:pPr marL="342900" indent="-342900">
              <a:buClr>
                <a:schemeClr val="bg1"/>
              </a:buClr>
              <a:buFont typeface="Arial" panose="020B0604020202020204" pitchFamily="34" charset="0"/>
              <a:buChar char="•"/>
            </a:pPr>
            <a:r>
              <a:rPr lang="en-US" sz="2000" dirty="0">
                <a:solidFill>
                  <a:schemeClr val="bg1"/>
                </a:solidFill>
                <a:ea typeface="Cambria" panose="02040503050406030204" pitchFamily="18" charset="0"/>
              </a:rPr>
              <a:t>Preparatory activities for the implementation of energy efficiency measures</a:t>
            </a:r>
          </a:p>
          <a:p>
            <a:pPr marL="342900" indent="-342900">
              <a:buClr>
                <a:schemeClr val="bg1"/>
              </a:buClr>
              <a:buFont typeface="Arial" panose="020B0604020202020204" pitchFamily="34" charset="0"/>
              <a:buChar char="•"/>
            </a:pPr>
            <a:r>
              <a:rPr lang="en-US" sz="2000" dirty="0">
                <a:solidFill>
                  <a:schemeClr val="bg1"/>
                </a:solidFill>
                <a:ea typeface="Cambria" panose="02040503050406030204" pitchFamily="18" charset="0"/>
              </a:rPr>
              <a:t>Implementation of energy efficiency measures</a:t>
            </a:r>
          </a:p>
          <a:p>
            <a:pPr marL="342900" indent="-342900">
              <a:buClr>
                <a:schemeClr val="bg1"/>
              </a:buClr>
              <a:buFont typeface="Arial" panose="020B0604020202020204" pitchFamily="34" charset="0"/>
              <a:buChar char="•"/>
            </a:pPr>
            <a:r>
              <a:rPr lang="en-US" sz="2000" dirty="0">
                <a:solidFill>
                  <a:schemeClr val="bg1"/>
                </a:solidFill>
                <a:ea typeface="Cambria" panose="02040503050406030204" pitchFamily="18" charset="0"/>
              </a:rPr>
              <a:t>Operation, maintenance and invoicing of energy savings until project reimbursement</a:t>
            </a:r>
          </a:p>
          <a:p>
            <a:pPr marL="342900" indent="-342900">
              <a:buClr>
                <a:schemeClr val="bg1"/>
              </a:buClr>
              <a:buFont typeface="Arial" panose="020B0604020202020204" pitchFamily="34" charset="0"/>
              <a:buChar char="•"/>
            </a:pPr>
            <a:endParaRPr lang="en-US" sz="2000" dirty="0">
              <a:solidFill>
                <a:schemeClr val="bg1"/>
              </a:solidFill>
              <a:ea typeface="Cambria" panose="02040503050406030204" pitchFamily="18" charset="0"/>
            </a:endParaRPr>
          </a:p>
        </p:txBody>
      </p:sp>
      <p:sp>
        <p:nvSpPr>
          <p:cNvPr id="4" name="Content Placeholder 2">
            <a:extLst>
              <a:ext uri="{FF2B5EF4-FFF2-40B4-BE49-F238E27FC236}">
                <a16:creationId xmlns:a16="http://schemas.microsoft.com/office/drawing/2014/main" id="{48B41CFB-A201-CD4F-5987-7EEB077A1BD3}"/>
              </a:ext>
            </a:extLst>
          </p:cNvPr>
          <p:cNvSpPr txBox="1">
            <a:spLocks/>
          </p:cNvSpPr>
          <p:nvPr/>
        </p:nvSpPr>
        <p:spPr>
          <a:xfrm>
            <a:off x="6354816" y="1509028"/>
            <a:ext cx="5019759" cy="4739372"/>
          </a:xfrm>
          <a:prstGeom prst="rect">
            <a:avLst/>
          </a:prstGeom>
          <a:solidFill>
            <a:schemeClr val="accent2">
              <a:lumMod val="60000"/>
              <a:lumOff val="40000"/>
            </a:schemeClr>
          </a:solidFill>
        </p:spPr>
        <p:txBody>
          <a:bodyPr vert="horz" lIns="68580" tIns="34290" rIns="68580" bIns="34290" rtlCol="0">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lnSpc>
                <a:spcPct val="150000"/>
              </a:lnSpc>
              <a:buNone/>
            </a:pPr>
            <a:r>
              <a:rPr lang="en-US" sz="2000" b="1">
                <a:solidFill>
                  <a:srgbClr val="002060"/>
                </a:solidFill>
                <a:latin typeface="+mn-lt"/>
              </a:rPr>
              <a:t>OTHER ELEMENTS</a:t>
            </a:r>
            <a:endParaRPr lang="en-US" sz="2000" dirty="0">
              <a:latin typeface="+mn-lt"/>
            </a:endParaRPr>
          </a:p>
          <a:p>
            <a:pPr>
              <a:buFont typeface="Arial" panose="020B0604020202020204" pitchFamily="34" charset="0"/>
              <a:buChar char="•"/>
            </a:pPr>
            <a:r>
              <a:rPr lang="en-US" sz="2000">
                <a:solidFill>
                  <a:srgbClr val="002060"/>
                </a:solidFill>
                <a:latin typeface="+mn-lt"/>
              </a:rPr>
              <a:t>Responsibilities (ESCO, customer)</a:t>
            </a:r>
          </a:p>
          <a:p>
            <a:pPr>
              <a:buFont typeface="Arial" panose="020B0604020202020204" pitchFamily="34" charset="0"/>
              <a:buChar char="•"/>
            </a:pPr>
            <a:r>
              <a:rPr lang="en-US" sz="2000">
                <a:solidFill>
                  <a:srgbClr val="002060"/>
                </a:solidFill>
                <a:latin typeface="+mn-lt"/>
              </a:rPr>
              <a:t>Commencement/ Completion date</a:t>
            </a:r>
          </a:p>
          <a:p>
            <a:pPr>
              <a:buFont typeface="Arial" panose="020B0604020202020204" pitchFamily="34" charset="0"/>
              <a:buChar char="•"/>
            </a:pPr>
            <a:r>
              <a:rPr lang="en-US" sz="2000">
                <a:solidFill>
                  <a:srgbClr val="002060"/>
                </a:solidFill>
                <a:latin typeface="+mn-lt"/>
              </a:rPr>
              <a:t>Specifications</a:t>
            </a:r>
          </a:p>
          <a:p>
            <a:pPr>
              <a:buFont typeface="Arial" panose="020B0604020202020204" pitchFamily="34" charset="0"/>
              <a:buChar char="•"/>
            </a:pPr>
            <a:r>
              <a:rPr lang="en-US" sz="2000">
                <a:solidFill>
                  <a:srgbClr val="002060"/>
                </a:solidFill>
                <a:latin typeface="+mn-lt"/>
              </a:rPr>
              <a:t>Procurement and work</a:t>
            </a:r>
          </a:p>
          <a:p>
            <a:pPr>
              <a:buFont typeface="Arial" panose="020B0604020202020204" pitchFamily="34" charset="0"/>
              <a:buChar char="•"/>
            </a:pPr>
            <a:r>
              <a:rPr lang="en-US" sz="2000">
                <a:solidFill>
                  <a:srgbClr val="002060"/>
                </a:solidFill>
                <a:latin typeface="+mn-lt"/>
              </a:rPr>
              <a:t>Project acceptance, work warranties</a:t>
            </a:r>
          </a:p>
          <a:p>
            <a:pPr>
              <a:buFont typeface="Arial" panose="020B0604020202020204" pitchFamily="34" charset="0"/>
              <a:buChar char="•"/>
            </a:pPr>
            <a:r>
              <a:rPr lang="en-US" sz="2000">
                <a:solidFill>
                  <a:srgbClr val="002060"/>
                </a:solidFill>
                <a:latin typeface="+mn-lt"/>
              </a:rPr>
              <a:t>Project financing, financial plan, payment</a:t>
            </a:r>
          </a:p>
          <a:p>
            <a:pPr>
              <a:buFont typeface="Arial" panose="020B0604020202020204" pitchFamily="34" charset="0"/>
              <a:buChar char="•"/>
            </a:pPr>
            <a:r>
              <a:rPr lang="en-US" sz="2000">
                <a:solidFill>
                  <a:srgbClr val="002060"/>
                </a:solidFill>
                <a:latin typeface="+mn-lt"/>
              </a:rPr>
              <a:t>Final estimation of project costs</a:t>
            </a:r>
          </a:p>
          <a:p>
            <a:pPr>
              <a:buFont typeface="Arial" panose="020B0604020202020204" pitchFamily="34" charset="0"/>
              <a:buChar char="•"/>
            </a:pPr>
            <a:r>
              <a:rPr lang="en-US" sz="2000">
                <a:solidFill>
                  <a:srgbClr val="002060"/>
                </a:solidFill>
                <a:latin typeface="+mn-lt"/>
              </a:rPr>
              <a:t>Saving M&amp;V, M&amp;V reporting</a:t>
            </a:r>
          </a:p>
          <a:p>
            <a:pPr>
              <a:buFont typeface="Arial" panose="020B0604020202020204" pitchFamily="34" charset="0"/>
              <a:buChar char="•"/>
            </a:pPr>
            <a:r>
              <a:rPr lang="en-US" sz="2000">
                <a:solidFill>
                  <a:srgbClr val="002060"/>
                </a:solidFill>
                <a:latin typeface="+mn-lt"/>
              </a:rPr>
              <a:t>Force majeure, recolution of disputes</a:t>
            </a:r>
          </a:p>
          <a:p>
            <a:pPr>
              <a:buFont typeface="Arial" panose="020B0604020202020204" pitchFamily="34" charset="0"/>
              <a:buChar char="•"/>
            </a:pPr>
            <a:r>
              <a:rPr lang="en-US" sz="2000">
                <a:solidFill>
                  <a:srgbClr val="002060"/>
                </a:solidFill>
                <a:latin typeface="+mn-lt"/>
              </a:rPr>
              <a:t>Etc.</a:t>
            </a:r>
            <a:endParaRPr lang="en-US" sz="2000" dirty="0">
              <a:solidFill>
                <a:srgbClr val="002060"/>
              </a:solidFill>
              <a:latin typeface="+mn-lt"/>
            </a:endParaRPr>
          </a:p>
        </p:txBody>
      </p:sp>
    </p:spTree>
    <p:extLst>
      <p:ext uri="{BB962C8B-B14F-4D97-AF65-F5344CB8AC3E}">
        <p14:creationId xmlns:p14="http://schemas.microsoft.com/office/powerpoint/2010/main" val="4181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10A5B-883C-05AF-8A76-A750D4CFA8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B82039-6D88-45D0-4B74-9E5AA5F02C85}"/>
              </a:ext>
            </a:extLst>
          </p:cNvPr>
          <p:cNvSpPr>
            <a:spLocks noGrp="1"/>
          </p:cNvSpPr>
          <p:nvPr>
            <p:ph type="title"/>
          </p:nvPr>
        </p:nvSpPr>
        <p:spPr>
          <a:xfrm>
            <a:off x="609600" y="622949"/>
            <a:ext cx="10972800" cy="495200"/>
          </a:xfrm>
        </p:spPr>
        <p:txBody>
          <a:bodyPr>
            <a:noAutofit/>
          </a:bodyPr>
          <a:lstStyle/>
          <a:p>
            <a:r>
              <a:rPr lang="en-US" b="1" dirty="0">
                <a:solidFill>
                  <a:schemeClr val="accent4">
                    <a:lumMod val="50000"/>
                  </a:schemeClr>
                </a:solidFill>
                <a:latin typeface="+mj-lt"/>
              </a:rPr>
              <a:t>Risks for an EPC Contract</a:t>
            </a:r>
            <a:endParaRPr lang="en-VN" dirty="0">
              <a:solidFill>
                <a:schemeClr val="accent4">
                  <a:lumMod val="50000"/>
                </a:schemeClr>
              </a:solidFill>
              <a:latin typeface="+mj-lt"/>
            </a:endParaRPr>
          </a:p>
        </p:txBody>
      </p:sp>
      <p:sp>
        <p:nvSpPr>
          <p:cNvPr id="4" name="TextBox 3">
            <a:extLst>
              <a:ext uri="{FF2B5EF4-FFF2-40B4-BE49-F238E27FC236}">
                <a16:creationId xmlns:a16="http://schemas.microsoft.com/office/drawing/2014/main" id="{F591A8B9-AF35-59FD-D8C0-CAAC592F4D6A}"/>
              </a:ext>
            </a:extLst>
          </p:cNvPr>
          <p:cNvSpPr txBox="1"/>
          <p:nvPr/>
        </p:nvSpPr>
        <p:spPr>
          <a:xfrm>
            <a:off x="1509963" y="1750846"/>
            <a:ext cx="6100010" cy="2793842"/>
          </a:xfrm>
          <a:prstGeom prst="rect">
            <a:avLst/>
          </a:prstGeom>
          <a:noFill/>
        </p:spPr>
        <p:txBody>
          <a:bodyPr wrap="square">
            <a:spAutoFit/>
          </a:bodyPr>
          <a:lstStyle/>
          <a:p>
            <a:pPr marL="342900" indent="-342900">
              <a:lnSpc>
                <a:spcPct val="150000"/>
              </a:lnSpc>
              <a:buFont typeface="Wingdings" pitchFamily="2" charset="2"/>
              <a:buChar char="v"/>
            </a:pPr>
            <a:r>
              <a:rPr lang="en-US" sz="2400" dirty="0"/>
              <a:t>Financial risk</a:t>
            </a:r>
          </a:p>
          <a:p>
            <a:pPr marL="342900" indent="-342900">
              <a:lnSpc>
                <a:spcPct val="150000"/>
              </a:lnSpc>
              <a:buFont typeface="Wingdings" pitchFamily="2" charset="2"/>
              <a:buChar char="v"/>
            </a:pPr>
            <a:r>
              <a:rPr lang="en-US" sz="2400" dirty="0"/>
              <a:t>Audit and design risk</a:t>
            </a:r>
          </a:p>
          <a:p>
            <a:pPr marL="342900" indent="-342900">
              <a:lnSpc>
                <a:spcPct val="150000"/>
              </a:lnSpc>
              <a:buFont typeface="Wingdings" pitchFamily="2" charset="2"/>
              <a:buChar char="v"/>
            </a:pPr>
            <a:r>
              <a:rPr lang="en-US" sz="2400" dirty="0"/>
              <a:t>Construction risk</a:t>
            </a:r>
          </a:p>
          <a:p>
            <a:pPr marL="342900" indent="-342900">
              <a:lnSpc>
                <a:spcPct val="150000"/>
              </a:lnSpc>
              <a:buFont typeface="Wingdings" pitchFamily="2" charset="2"/>
              <a:buChar char="v"/>
            </a:pPr>
            <a:r>
              <a:rPr lang="en-US" sz="2400" dirty="0"/>
              <a:t>Performance risk</a:t>
            </a:r>
          </a:p>
          <a:p>
            <a:pPr marL="342900" indent="-342900">
              <a:lnSpc>
                <a:spcPct val="150000"/>
              </a:lnSpc>
              <a:buFont typeface="Wingdings" pitchFamily="2" charset="2"/>
              <a:buChar char="v"/>
            </a:pPr>
            <a:r>
              <a:rPr lang="en-US" sz="2400" dirty="0"/>
              <a:t>Customer-related risk</a:t>
            </a:r>
          </a:p>
        </p:txBody>
      </p:sp>
    </p:spTree>
    <p:extLst>
      <p:ext uri="{BB962C8B-B14F-4D97-AF65-F5344CB8AC3E}">
        <p14:creationId xmlns:p14="http://schemas.microsoft.com/office/powerpoint/2010/main" val="2849573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03698-FF25-1B33-304A-13B0C626DD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8D71CA-E95E-A94B-EDEE-F40822363B99}"/>
              </a:ext>
            </a:extLst>
          </p:cNvPr>
          <p:cNvSpPr>
            <a:spLocks noGrp="1"/>
          </p:cNvSpPr>
          <p:nvPr>
            <p:ph type="title"/>
          </p:nvPr>
        </p:nvSpPr>
        <p:spPr/>
        <p:txBody>
          <a:bodyPr>
            <a:noAutofit/>
          </a:bodyPr>
          <a:lstStyle/>
          <a:p>
            <a:r>
              <a:rPr lang="en-US" dirty="0">
                <a:solidFill>
                  <a:schemeClr val="accent4">
                    <a:lumMod val="50000"/>
                  </a:schemeClr>
                </a:solidFill>
                <a:latin typeface="+mj-lt"/>
              </a:rPr>
              <a:t>Financial Risks</a:t>
            </a:r>
            <a:endParaRPr lang="en-VN" dirty="0">
              <a:solidFill>
                <a:schemeClr val="accent4">
                  <a:lumMod val="50000"/>
                </a:schemeClr>
              </a:solidFill>
              <a:latin typeface="+mj-lt"/>
            </a:endParaRPr>
          </a:p>
        </p:txBody>
      </p:sp>
      <p:sp>
        <p:nvSpPr>
          <p:cNvPr id="3" name="Content Placeholder 2">
            <a:extLst>
              <a:ext uri="{FF2B5EF4-FFF2-40B4-BE49-F238E27FC236}">
                <a16:creationId xmlns:a16="http://schemas.microsoft.com/office/drawing/2014/main" id="{CC0A2BA9-7380-0C5F-6F9F-24891039A1F8}"/>
              </a:ext>
            </a:extLst>
          </p:cNvPr>
          <p:cNvSpPr txBox="1">
            <a:spLocks/>
          </p:cNvSpPr>
          <p:nvPr/>
        </p:nvSpPr>
        <p:spPr>
          <a:xfrm>
            <a:off x="827585" y="1509028"/>
            <a:ext cx="5019761" cy="4723327"/>
          </a:xfrm>
          <a:prstGeom prst="rect">
            <a:avLst/>
          </a:prstGeom>
          <a:solidFill>
            <a:srgbClr val="002060"/>
          </a:solidFill>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buClr>
                <a:schemeClr val="bg1"/>
              </a:buClr>
            </a:pPr>
            <a:r>
              <a:rPr lang="en-US" sz="2400" b="1" dirty="0">
                <a:solidFill>
                  <a:schemeClr val="bg1"/>
                </a:solidFill>
              </a:rPr>
              <a:t>RISKS:</a:t>
            </a:r>
          </a:p>
          <a:p>
            <a:pPr>
              <a:buClr>
                <a:schemeClr val="bg1"/>
              </a:buClr>
            </a:pPr>
            <a:endParaRPr lang="en-US" sz="2400" dirty="0">
              <a:solidFill>
                <a:schemeClr val="bg1"/>
              </a:solidFill>
            </a:endParaRPr>
          </a:p>
          <a:p>
            <a:pPr marL="342900" indent="-342900">
              <a:buClr>
                <a:schemeClr val="bg1"/>
              </a:buClr>
              <a:buFont typeface="Wingdings" pitchFamily="2" charset="2"/>
              <a:buChar char="ü"/>
            </a:pPr>
            <a:r>
              <a:rPr lang="en-US" sz="2400" dirty="0">
                <a:solidFill>
                  <a:schemeClr val="bg1"/>
                </a:solidFill>
              </a:rPr>
              <a:t>Energy price fluctuations</a:t>
            </a:r>
          </a:p>
          <a:p>
            <a:pPr marL="342900" indent="-342900">
              <a:buClr>
                <a:schemeClr val="bg1"/>
              </a:buClr>
              <a:buFont typeface="Wingdings" pitchFamily="2" charset="2"/>
              <a:buChar char="ü"/>
            </a:pPr>
            <a:r>
              <a:rPr lang="en-US" sz="2400" dirty="0">
                <a:solidFill>
                  <a:schemeClr val="bg1"/>
                </a:solidFill>
              </a:rPr>
              <a:t>Exchange rate fluctuations</a:t>
            </a:r>
          </a:p>
          <a:p>
            <a:pPr marL="342900" indent="-342900">
              <a:buClr>
                <a:schemeClr val="bg1"/>
              </a:buClr>
              <a:buFont typeface="Wingdings" pitchFamily="2" charset="2"/>
              <a:buChar char="ü"/>
            </a:pPr>
            <a:r>
              <a:rPr lang="en-US" sz="2400" dirty="0">
                <a:solidFill>
                  <a:schemeClr val="bg1"/>
                </a:solidFill>
              </a:rPr>
              <a:t>Interest rates</a:t>
            </a:r>
          </a:p>
        </p:txBody>
      </p:sp>
      <p:sp>
        <p:nvSpPr>
          <p:cNvPr id="4" name="Content Placeholder 2">
            <a:extLst>
              <a:ext uri="{FF2B5EF4-FFF2-40B4-BE49-F238E27FC236}">
                <a16:creationId xmlns:a16="http://schemas.microsoft.com/office/drawing/2014/main" id="{48B41CFB-A201-CD4F-5987-7EEB077A1BD3}"/>
              </a:ext>
            </a:extLst>
          </p:cNvPr>
          <p:cNvSpPr txBox="1">
            <a:spLocks/>
          </p:cNvSpPr>
          <p:nvPr/>
        </p:nvSpPr>
        <p:spPr>
          <a:xfrm>
            <a:off x="5847346" y="1509028"/>
            <a:ext cx="5735054" cy="4803510"/>
          </a:xfrm>
          <a:prstGeom prst="rect">
            <a:avLst/>
          </a:prstGeom>
          <a:solidFill>
            <a:schemeClr val="accent6">
              <a:lumMod val="20000"/>
              <a:lumOff val="80000"/>
            </a:schemeClr>
          </a:solidFill>
        </p:spPr>
        <p:txBody>
          <a:bodyPr vert="horz" lIns="68580" tIns="34290" rIns="68580" bIns="34290" rtlCol="0">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latin typeface="+mn-lt"/>
              </a:rPr>
              <a:t>RISK MITIGATION:</a:t>
            </a:r>
          </a:p>
          <a:p>
            <a:pPr marL="0" indent="0">
              <a:buNone/>
            </a:pPr>
            <a:endParaRPr lang="en-US" sz="2400" dirty="0">
              <a:latin typeface="+mn-lt"/>
            </a:endParaRPr>
          </a:p>
          <a:p>
            <a:pPr>
              <a:buFont typeface="Wingdings" pitchFamily="2" charset="2"/>
              <a:buChar char="ü"/>
            </a:pPr>
            <a:r>
              <a:rPr lang="en-US" sz="2400" dirty="0">
                <a:latin typeface="+mn-lt"/>
              </a:rPr>
              <a:t>Set a baseline energy price for calculations</a:t>
            </a:r>
          </a:p>
          <a:p>
            <a:pPr>
              <a:buFont typeface="Wingdings" pitchFamily="2" charset="2"/>
              <a:buChar char="ü"/>
            </a:pPr>
            <a:r>
              <a:rPr lang="en-US" sz="2400" dirty="0">
                <a:latin typeface="+mn-lt"/>
              </a:rPr>
              <a:t>Perform sensitivity analysis on the project’s payback period with respect to interest rates and inflation, and select an appropriate contract term</a:t>
            </a:r>
          </a:p>
          <a:p>
            <a:pPr>
              <a:buFont typeface="Wingdings" pitchFamily="2" charset="2"/>
              <a:buChar char="ü"/>
            </a:pPr>
            <a:r>
              <a:rPr lang="en-US" sz="2400" dirty="0">
                <a:latin typeface="+mn-lt"/>
              </a:rPr>
              <a:t>Insurance against foreign exchange risk.</a:t>
            </a:r>
          </a:p>
        </p:txBody>
      </p:sp>
    </p:spTree>
    <p:extLst>
      <p:ext uri="{BB962C8B-B14F-4D97-AF65-F5344CB8AC3E}">
        <p14:creationId xmlns:p14="http://schemas.microsoft.com/office/powerpoint/2010/main" val="3517610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3AD41-A4C9-62C1-D727-1426BF299F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60A6F5-13B4-7988-DF6A-783FD66F36C8}"/>
              </a:ext>
            </a:extLst>
          </p:cNvPr>
          <p:cNvSpPr>
            <a:spLocks noGrp="1"/>
          </p:cNvSpPr>
          <p:nvPr>
            <p:ph type="title"/>
          </p:nvPr>
        </p:nvSpPr>
        <p:spPr/>
        <p:txBody>
          <a:bodyPr>
            <a:noAutofit/>
          </a:bodyPr>
          <a:lstStyle/>
          <a:p>
            <a:r>
              <a:rPr lang="en-US" sz="3600" b="1" dirty="0">
                <a:solidFill>
                  <a:schemeClr val="accent4">
                    <a:lumMod val="50000"/>
                  </a:schemeClr>
                </a:solidFill>
                <a:latin typeface="+mj-lt"/>
              </a:rPr>
              <a:t>Audit Risks</a:t>
            </a:r>
            <a:endParaRPr lang="en-VN" sz="3600" dirty="0">
              <a:solidFill>
                <a:schemeClr val="accent4">
                  <a:lumMod val="50000"/>
                </a:schemeClr>
              </a:solidFill>
              <a:latin typeface="+mj-lt"/>
            </a:endParaRPr>
          </a:p>
        </p:txBody>
      </p:sp>
      <p:sp>
        <p:nvSpPr>
          <p:cNvPr id="3" name="Content Placeholder 2">
            <a:extLst>
              <a:ext uri="{FF2B5EF4-FFF2-40B4-BE49-F238E27FC236}">
                <a16:creationId xmlns:a16="http://schemas.microsoft.com/office/drawing/2014/main" id="{165C953B-112C-40C2-D156-BF97628E604E}"/>
              </a:ext>
            </a:extLst>
          </p:cNvPr>
          <p:cNvSpPr txBox="1">
            <a:spLocks/>
          </p:cNvSpPr>
          <p:nvPr/>
        </p:nvSpPr>
        <p:spPr>
          <a:xfrm>
            <a:off x="609599" y="1381857"/>
            <a:ext cx="4973053" cy="4609869"/>
          </a:xfrm>
          <a:prstGeom prst="rect">
            <a:avLst/>
          </a:prstGeom>
          <a:solidFill>
            <a:srgbClr val="00B0F0"/>
          </a:solidFill>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400" b="1" dirty="0"/>
              <a:t>RISKS</a:t>
            </a:r>
          </a:p>
          <a:p>
            <a:pPr algn="ctr"/>
            <a:endParaRPr lang="en-US" sz="2400" dirty="0"/>
          </a:p>
          <a:p>
            <a:pPr marL="342900" indent="-342900">
              <a:buFont typeface="Wingdings" pitchFamily="2" charset="2"/>
              <a:buChar char="ü"/>
            </a:pPr>
            <a:r>
              <a:rPr lang="en-US" sz="2400" dirty="0"/>
              <a:t>Client provides incomplete or inaccurate data</a:t>
            </a:r>
          </a:p>
          <a:p>
            <a:pPr marL="342900" indent="-342900">
              <a:buFont typeface="Wingdings" pitchFamily="2" charset="2"/>
              <a:buChar char="ü"/>
            </a:pPr>
            <a:r>
              <a:rPr lang="en-US" sz="2400" dirty="0"/>
              <a:t>Inaccurate assumptions</a:t>
            </a:r>
          </a:p>
          <a:p>
            <a:pPr marL="342900" indent="-342900">
              <a:buFont typeface="Wingdings" pitchFamily="2" charset="2"/>
              <a:buChar char="ü"/>
            </a:pPr>
            <a:r>
              <a:rPr lang="en-US" sz="2400" dirty="0"/>
              <a:t>Insufficient contingency in calculations</a:t>
            </a:r>
          </a:p>
        </p:txBody>
      </p:sp>
      <p:sp>
        <p:nvSpPr>
          <p:cNvPr id="4" name="Content Placeholder 2">
            <a:extLst>
              <a:ext uri="{FF2B5EF4-FFF2-40B4-BE49-F238E27FC236}">
                <a16:creationId xmlns:a16="http://schemas.microsoft.com/office/drawing/2014/main" id="{35C9C42E-3EE2-8186-CCC1-D471B2CF5539}"/>
              </a:ext>
            </a:extLst>
          </p:cNvPr>
          <p:cNvSpPr txBox="1">
            <a:spLocks/>
          </p:cNvSpPr>
          <p:nvPr/>
        </p:nvSpPr>
        <p:spPr>
          <a:xfrm>
            <a:off x="5582652" y="1412823"/>
            <a:ext cx="5999748" cy="4578903"/>
          </a:xfrm>
          <a:prstGeom prst="rect">
            <a:avLst/>
          </a:prstGeom>
          <a:solidFill>
            <a:schemeClr val="accent6">
              <a:lumMod val="20000"/>
              <a:lumOff val="80000"/>
            </a:schemeClr>
          </a:solidFill>
        </p:spPr>
        <p:txBody>
          <a:bodyPr vert="horz" lIns="68580" tIns="34290" rIns="68580" bIns="34290" rtlCol="0">
            <a:normAutofit/>
          </a:bodyPr>
          <a:lstStyle>
            <a:lvl1pPr marL="332169" indent="-332169" algn="l" defTabSz="685766" rtl="0" eaLnBrk="1" latinLnBrk="0" hangingPunct="1">
              <a:spcBef>
                <a:spcPts val="451"/>
              </a:spcBef>
              <a:buClr>
                <a:srgbClr val="C00000"/>
              </a:buClr>
              <a:buFont typeface="Wingdings" panose="05000000000000000000" pitchFamily="2" charset="2"/>
              <a:buChar char="§"/>
              <a:tabLst>
                <a:tab pos="332169"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79" indent="-339312" algn="l" defTabSz="872686" rtl="0" eaLnBrk="1" latinLnBrk="0" hangingPunct="1">
              <a:spcBef>
                <a:spcPts val="451"/>
              </a:spcBef>
              <a:buClr>
                <a:srgbClr val="00B050"/>
              </a:buClr>
              <a:buFont typeface="Wingdings" panose="05000000000000000000" pitchFamily="2" charset="2"/>
              <a:buChar char="§"/>
              <a:tabLst>
                <a:tab pos="671479"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39" indent="-270260" algn="l" defTabSz="685766" rtl="0" eaLnBrk="1" latinLnBrk="0" hangingPunct="1">
              <a:spcBef>
                <a:spcPts val="451"/>
              </a:spcBef>
              <a:buClr>
                <a:srgbClr val="00B0F0"/>
              </a:buClr>
              <a:buFont typeface="Wingdings" panose="05000000000000000000" pitchFamily="2" charset="2"/>
              <a:buChar char="§"/>
              <a:tabLst>
                <a:tab pos="941739"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096" indent="-264307" algn="l" defTabSz="685766" rtl="0" eaLnBrk="1" latinLnBrk="0" hangingPunct="1">
              <a:spcBef>
                <a:spcPts val="451"/>
              </a:spcBef>
              <a:buClr>
                <a:srgbClr val="00B050"/>
              </a:buClr>
              <a:buFont typeface="Wingdings" panose="05000000000000000000" pitchFamily="2" charset="2"/>
              <a:buChar char="§"/>
              <a:tabLst>
                <a:tab pos="1275096"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08" indent="-270260" algn="l" defTabSz="685766" rtl="0" eaLnBrk="1" latinLnBrk="0" hangingPunct="1">
              <a:spcBef>
                <a:spcPts val="451"/>
              </a:spcBef>
              <a:buClr>
                <a:srgbClr val="00B050"/>
              </a:buClr>
              <a:buFont typeface="Wingdings" panose="05000000000000000000" pitchFamily="2" charset="2"/>
              <a:buChar char="§"/>
              <a:tabLst>
                <a:tab pos="161440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856"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2400" b="1" dirty="0">
                <a:latin typeface="+mn-lt"/>
              </a:rPr>
              <a:t>RISK MITIGATION</a:t>
            </a:r>
          </a:p>
          <a:p>
            <a:pPr marL="0" indent="0" algn="ctr">
              <a:buNone/>
            </a:pPr>
            <a:endParaRPr lang="en-US" sz="2400" dirty="0">
              <a:latin typeface="+mn-lt"/>
            </a:endParaRPr>
          </a:p>
          <a:p>
            <a:pPr>
              <a:buFont typeface="Wingdings" pitchFamily="2" charset="2"/>
              <a:buChar char="ü"/>
            </a:pPr>
            <a:r>
              <a:rPr lang="en-US" sz="2400" dirty="0">
                <a:latin typeface="+mn-lt"/>
              </a:rPr>
              <a:t>Include adjustment clauses in case incomplete or inaccurate data is discovered</a:t>
            </a:r>
          </a:p>
          <a:p>
            <a:pPr>
              <a:buFont typeface="Wingdings" pitchFamily="2" charset="2"/>
              <a:buChar char="ü"/>
            </a:pPr>
            <a:r>
              <a:rPr lang="en-US" sz="2400" dirty="0">
                <a:latin typeface="+mn-lt"/>
              </a:rPr>
              <a:t>Document all assumptions and require client verification</a:t>
            </a:r>
          </a:p>
          <a:p>
            <a:pPr>
              <a:buFont typeface="Wingdings" pitchFamily="2" charset="2"/>
              <a:buChar char="ü"/>
            </a:pPr>
            <a:r>
              <a:rPr lang="en-US" sz="2400" dirty="0">
                <a:latin typeface="+mn-lt"/>
              </a:rPr>
              <a:t>Apply adequate contingency allowances.</a:t>
            </a:r>
          </a:p>
          <a:p>
            <a:pPr>
              <a:buFont typeface="Wingdings" pitchFamily="2" charset="2"/>
              <a:buChar char="ü"/>
            </a:pPr>
            <a:r>
              <a:rPr lang="en-US" sz="2400" dirty="0">
                <a:latin typeface="+mn-lt"/>
              </a:rPr>
              <a:t>Develop a good baseline and get the client to agree to it</a:t>
            </a:r>
          </a:p>
        </p:txBody>
      </p:sp>
    </p:spTree>
    <p:extLst>
      <p:ext uri="{BB962C8B-B14F-4D97-AF65-F5344CB8AC3E}">
        <p14:creationId xmlns:p14="http://schemas.microsoft.com/office/powerpoint/2010/main" val="2196783861"/>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12363</TotalTime>
  <Words>977</Words>
  <Application>Microsoft Macintosh PowerPoint</Application>
  <PresentationFormat>Widescreen</PresentationFormat>
  <Paragraphs>177</Paragraphs>
  <Slides>18</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Wingdings</vt:lpstr>
      <vt:lpstr>Arial</vt:lpstr>
      <vt:lpstr>Fira Sans Extra Condensed</vt:lpstr>
      <vt:lpstr>Cambria</vt:lpstr>
      <vt:lpstr>Times New Roman</vt:lpstr>
      <vt:lpstr>Roboto</vt:lpstr>
      <vt:lpstr>Energy Saving Infographics by Slidesgo</vt:lpstr>
      <vt:lpstr>PowerPoint Presentation</vt:lpstr>
      <vt:lpstr>KEY CONTENTS</vt:lpstr>
      <vt:lpstr>KEY CONTENTS</vt:lpstr>
      <vt:lpstr>KEY CONTENTS</vt:lpstr>
      <vt:lpstr>KEY CONTENTS</vt:lpstr>
      <vt:lpstr>KEY CONTENTS</vt:lpstr>
      <vt:lpstr>Risks for an EPC Contract</vt:lpstr>
      <vt:lpstr>Financial Risks</vt:lpstr>
      <vt:lpstr>Audit Risks</vt:lpstr>
      <vt:lpstr>PowerPoint Presentation</vt:lpstr>
      <vt:lpstr>CONSTRUCTION COST RISKS</vt:lpstr>
      <vt:lpstr>CONSTRUCTION DELAY RISKS</vt:lpstr>
      <vt:lpstr>SAVINGS RISKS</vt:lpstr>
      <vt:lpstr>PowerPoint Presentation</vt:lpstr>
      <vt:lpstr>PowerPoint Presentation</vt:lpstr>
      <vt:lpstr>PowerPoint Presentation</vt:lpstr>
      <vt:lpstr>Discuss question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ESCO TRAINING PROGRAM</dc:title>
  <cp:lastModifiedBy>823417-Nguyễn Mạnh Hùng</cp:lastModifiedBy>
  <cp:revision>118</cp:revision>
  <dcterms:modified xsi:type="dcterms:W3CDTF">2025-02-21T03:54:51Z</dcterms:modified>
</cp:coreProperties>
</file>