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4"/>
  </p:notesMasterIdLst>
  <p:sldIdLst>
    <p:sldId id="256" r:id="rId2"/>
    <p:sldId id="1978" r:id="rId3"/>
    <p:sldId id="1980" r:id="rId4"/>
    <p:sldId id="1981" r:id="rId5"/>
    <p:sldId id="1979" r:id="rId6"/>
    <p:sldId id="2005" r:id="rId7"/>
    <p:sldId id="2006" r:id="rId8"/>
    <p:sldId id="2013" r:id="rId9"/>
    <p:sldId id="2009" r:id="rId10"/>
    <p:sldId id="2014" r:id="rId11"/>
    <p:sldId id="2015" r:id="rId12"/>
    <p:sldId id="1873" r:id="rId13"/>
  </p:sldIdLst>
  <p:sldSz cx="12192000" cy="6858000"/>
  <p:notesSz cx="6858000" cy="9144000"/>
  <p:embeddedFontLst>
    <p:embeddedFont>
      <p:font typeface="Arial Unicode MS" panose="020B0604020202020204" pitchFamily="34" charset="-128"/>
      <p:regular r:id="rId15"/>
    </p:embeddedFont>
    <p:embeddedFont>
      <p:font typeface="Fira Sans Extra Condensed" panose="020F0502020204030204" pitchFamily="34" charset="0"/>
      <p:regular r:id="rId16"/>
      <p:bold r:id="rId17"/>
      <p:italic r:id="rId18"/>
      <p:boldItalic r:id="rId19"/>
    </p:embeddedFont>
    <p:embeddedFont>
      <p:font typeface="Roboto" panose="02000000000000000000"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19"/>
    <p:restoredTop sz="94678"/>
  </p:normalViewPr>
  <p:slideViewPr>
    <p:cSldViewPr snapToGrid="0">
      <p:cViewPr varScale="1">
        <p:scale>
          <a:sx n="109" d="100"/>
          <a:sy n="109" d="100"/>
        </p:scale>
        <p:origin x="224" y="19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CA232-3BAA-FB4D-A8E0-4FE7EC8B3818}"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34496284-600B-3046-96E7-31CBE6856331}">
      <dgm:prSet phldrT="[Text]" custT="1"/>
      <dgm:spPr/>
      <dgm:t>
        <a:bodyPr/>
        <a:lstStyle/>
        <a:p>
          <a:pPr>
            <a:buFontTx/>
            <a:buNone/>
          </a:pPr>
          <a:r>
            <a:rPr lang="en-US" sz="1600" b="0" dirty="0">
              <a:solidFill>
                <a:schemeClr val="tx1"/>
              </a:solidFill>
              <a:latin typeface="+mn-lt"/>
            </a:rPr>
            <a:t>Advantage to access to medium and long-term capital from financial institutions</a:t>
          </a:r>
        </a:p>
      </dgm:t>
    </dgm:pt>
    <dgm:pt modelId="{5BDC4E9B-7D97-6043-8B69-3E2DE94E1FBA}" type="parTrans" cxnId="{AB32D4B8-476A-6B40-9386-1B7B4CE772A9}">
      <dgm:prSet/>
      <dgm:spPr/>
      <dgm:t>
        <a:bodyPr/>
        <a:lstStyle/>
        <a:p>
          <a:endParaRPr lang="en-US" sz="1600" b="0">
            <a:solidFill>
              <a:schemeClr val="tx1"/>
            </a:solidFill>
            <a:latin typeface="+mn-lt"/>
          </a:endParaRPr>
        </a:p>
      </dgm:t>
    </dgm:pt>
    <dgm:pt modelId="{DD0FA47E-D33F-4546-896F-A6E1BA464206}" type="sibTrans" cxnId="{AB32D4B8-476A-6B40-9386-1B7B4CE772A9}">
      <dgm:prSet/>
      <dgm:spPr/>
      <dgm:t>
        <a:bodyPr/>
        <a:lstStyle/>
        <a:p>
          <a:endParaRPr lang="en-US" sz="1600" b="0">
            <a:solidFill>
              <a:schemeClr val="tx1"/>
            </a:solidFill>
            <a:latin typeface="+mn-lt"/>
          </a:endParaRPr>
        </a:p>
      </dgm:t>
    </dgm:pt>
    <dgm:pt modelId="{D0120524-F574-2C45-9C69-FB4ADD4F1BFB}">
      <dgm:prSet phldrT="[Text]" custT="1"/>
      <dgm:spPr/>
      <dgm:t>
        <a:bodyPr/>
        <a:lstStyle/>
        <a:p>
          <a:r>
            <a:rPr lang="en-US" sz="1600" b="0" kern="1200" dirty="0">
              <a:solidFill>
                <a:srgbClr val="000000"/>
              </a:solidFill>
              <a:latin typeface="+mn-lt"/>
              <a:ea typeface="+mn-ea"/>
              <a:cs typeface="+mn-cs"/>
            </a:rPr>
            <a:t>Receiving support from the MOIT and the World Bank on technical environment helps implement the project effectively</a:t>
          </a:r>
        </a:p>
      </dgm:t>
    </dgm:pt>
    <dgm:pt modelId="{90357FA5-7746-3E42-8591-1DB7332F924F}" type="parTrans" cxnId="{B7E89021-374D-7F4C-8894-FE3006AE42AB}">
      <dgm:prSet/>
      <dgm:spPr/>
      <dgm:t>
        <a:bodyPr/>
        <a:lstStyle/>
        <a:p>
          <a:endParaRPr lang="en-US" sz="1600" b="0">
            <a:solidFill>
              <a:schemeClr val="tx1"/>
            </a:solidFill>
            <a:latin typeface="+mn-lt"/>
          </a:endParaRPr>
        </a:p>
      </dgm:t>
    </dgm:pt>
    <dgm:pt modelId="{C39E8B78-38E6-3849-9EA8-1214CD3AF3D5}" type="sibTrans" cxnId="{B7E89021-374D-7F4C-8894-FE3006AE42AB}">
      <dgm:prSet/>
      <dgm:spPr/>
      <dgm:t>
        <a:bodyPr/>
        <a:lstStyle/>
        <a:p>
          <a:endParaRPr lang="en-US" sz="1600" b="0">
            <a:solidFill>
              <a:schemeClr val="tx1"/>
            </a:solidFill>
            <a:latin typeface="+mn-lt"/>
          </a:endParaRPr>
        </a:p>
      </dgm:t>
    </dgm:pt>
    <dgm:pt modelId="{BF755550-C645-CA47-8C62-9FA5333BF46A}">
      <dgm:prSet phldrT="[Text]" custT="1"/>
      <dgm:spPr/>
      <dgm:t>
        <a:bodyPr/>
        <a:lstStyle/>
        <a:p>
          <a:pPr>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gm:t>
    </dgm:pt>
    <dgm:pt modelId="{DAD29E72-D507-8140-A283-635C3A62A864}" type="parTrans" cxnId="{B3B23E5C-D372-2D44-9C3C-A0428617AF6E}">
      <dgm:prSet/>
      <dgm:spPr/>
      <dgm:t>
        <a:bodyPr/>
        <a:lstStyle/>
        <a:p>
          <a:endParaRPr lang="en-US" sz="1600" b="0">
            <a:solidFill>
              <a:schemeClr val="tx1"/>
            </a:solidFill>
            <a:latin typeface="+mn-lt"/>
          </a:endParaRPr>
        </a:p>
      </dgm:t>
    </dgm:pt>
    <dgm:pt modelId="{AE59F80C-78B5-8F48-8E6A-32F14AF0DAC0}" type="sibTrans" cxnId="{B3B23E5C-D372-2D44-9C3C-A0428617AF6E}">
      <dgm:prSet/>
      <dgm:spPr/>
      <dgm:t>
        <a:bodyPr/>
        <a:lstStyle/>
        <a:p>
          <a:endParaRPr lang="en-US" sz="1600" b="0">
            <a:solidFill>
              <a:schemeClr val="tx1"/>
            </a:solidFill>
            <a:latin typeface="+mn-lt"/>
          </a:endParaRPr>
        </a:p>
      </dgm:t>
    </dgm:pt>
    <dgm:pt modelId="{771FCA3D-3D6B-FE4B-AAAF-F8BBAB909F56}">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gm:t>
    </dgm:pt>
    <dgm:pt modelId="{329284C6-3A33-3E4A-AE49-AE5C8C9E6643}" type="parTrans" cxnId="{ADF28DCC-CE9B-764C-97E0-D689C25971C9}">
      <dgm:prSet/>
      <dgm:spPr/>
      <dgm:t>
        <a:bodyPr/>
        <a:lstStyle/>
        <a:p>
          <a:endParaRPr lang="en-US" sz="1600" b="0">
            <a:solidFill>
              <a:schemeClr val="tx1"/>
            </a:solidFill>
            <a:latin typeface="+mn-lt"/>
          </a:endParaRPr>
        </a:p>
      </dgm:t>
    </dgm:pt>
    <dgm:pt modelId="{CD1E61AB-E935-4F42-BFCC-B5955C2F347D}" type="sibTrans" cxnId="{ADF28DCC-CE9B-764C-97E0-D689C25971C9}">
      <dgm:prSet/>
      <dgm:spPr/>
      <dgm:t>
        <a:bodyPr/>
        <a:lstStyle/>
        <a:p>
          <a:endParaRPr lang="en-US" sz="1600" b="0">
            <a:solidFill>
              <a:schemeClr val="tx1"/>
            </a:solidFill>
            <a:latin typeface="+mn-lt"/>
          </a:endParaRPr>
        </a:p>
      </dgm:t>
    </dgm:pt>
    <dgm:pt modelId="{6BE3AE87-2C4C-204D-9A20-221A9F4D9748}">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gm:t>
    </dgm:pt>
    <dgm:pt modelId="{84C4245A-E4DC-D840-B96E-ECF014F3C5DD}" type="parTrans" cxnId="{B61C3D26-53BE-5945-89F9-5CBBAE9E560E}">
      <dgm:prSet/>
      <dgm:spPr/>
      <dgm:t>
        <a:bodyPr/>
        <a:lstStyle/>
        <a:p>
          <a:endParaRPr lang="en-US" sz="1600" b="0">
            <a:solidFill>
              <a:schemeClr val="tx1"/>
            </a:solidFill>
            <a:latin typeface="+mn-lt"/>
          </a:endParaRPr>
        </a:p>
      </dgm:t>
    </dgm:pt>
    <dgm:pt modelId="{A4A7CFA3-0B60-9A4D-83D6-0E26150B8E3D}" type="sibTrans" cxnId="{B61C3D26-53BE-5945-89F9-5CBBAE9E560E}">
      <dgm:prSet/>
      <dgm:spPr/>
      <dgm:t>
        <a:bodyPr/>
        <a:lstStyle/>
        <a:p>
          <a:endParaRPr lang="en-US" sz="1600" b="0">
            <a:solidFill>
              <a:schemeClr val="tx1"/>
            </a:solidFill>
            <a:latin typeface="+mn-lt"/>
          </a:endParaRPr>
        </a:p>
      </dgm:t>
    </dgm:pt>
    <dgm:pt modelId="{4693E976-CA5A-C74F-B797-4FB7B833624F}">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gm:t>
    </dgm:pt>
    <dgm:pt modelId="{DD1AC246-D1DA-BE44-A710-989249F372CD}" type="parTrans" cxnId="{CFA88033-47A1-6B48-8A05-D58AC468EEB0}">
      <dgm:prSet/>
      <dgm:spPr/>
      <dgm:t>
        <a:bodyPr/>
        <a:lstStyle/>
        <a:p>
          <a:endParaRPr lang="en-US" sz="1600" b="0">
            <a:solidFill>
              <a:schemeClr val="tx1"/>
            </a:solidFill>
            <a:latin typeface="+mn-lt"/>
          </a:endParaRPr>
        </a:p>
      </dgm:t>
    </dgm:pt>
    <dgm:pt modelId="{E0B3F48D-F310-814B-B736-294A697F75BF}" type="sibTrans" cxnId="{CFA88033-47A1-6B48-8A05-D58AC468EEB0}">
      <dgm:prSet/>
      <dgm:spPr/>
      <dgm:t>
        <a:bodyPr/>
        <a:lstStyle/>
        <a:p>
          <a:endParaRPr lang="en-US" sz="1600" b="0">
            <a:solidFill>
              <a:schemeClr val="tx1"/>
            </a:solidFill>
            <a:latin typeface="+mn-lt"/>
          </a:endParaRPr>
        </a:p>
      </dgm:t>
    </dgm:pt>
    <dgm:pt modelId="{1D03B82B-2D53-6345-AB3C-A1A9B4886196}" type="pres">
      <dgm:prSet presAssocID="{34ACA232-3BAA-FB4D-A8E0-4FE7EC8B3818}" presName="Name0" presStyleCnt="0">
        <dgm:presLayoutVars>
          <dgm:chMax val="7"/>
          <dgm:chPref val="7"/>
          <dgm:dir/>
        </dgm:presLayoutVars>
      </dgm:prSet>
      <dgm:spPr/>
    </dgm:pt>
    <dgm:pt modelId="{EBF39D79-43D2-A44C-B40A-BC8AB1559327}" type="pres">
      <dgm:prSet presAssocID="{34ACA232-3BAA-FB4D-A8E0-4FE7EC8B3818}" presName="Name1" presStyleCnt="0"/>
      <dgm:spPr/>
    </dgm:pt>
    <dgm:pt modelId="{C9ED5A07-07C6-7A44-9349-6441CC0595C8}" type="pres">
      <dgm:prSet presAssocID="{34ACA232-3BAA-FB4D-A8E0-4FE7EC8B3818}" presName="cycle" presStyleCnt="0"/>
      <dgm:spPr/>
    </dgm:pt>
    <dgm:pt modelId="{75CB5A94-A3FC-D243-88DE-83ABC3AD14C4}" type="pres">
      <dgm:prSet presAssocID="{34ACA232-3BAA-FB4D-A8E0-4FE7EC8B3818}" presName="srcNode" presStyleLbl="node1" presStyleIdx="0" presStyleCnt="6"/>
      <dgm:spPr/>
    </dgm:pt>
    <dgm:pt modelId="{BDFF2A3F-ADA1-7346-BD47-FBA16B60CF45}" type="pres">
      <dgm:prSet presAssocID="{34ACA232-3BAA-FB4D-A8E0-4FE7EC8B3818}" presName="conn" presStyleLbl="parChTrans1D2" presStyleIdx="0" presStyleCnt="1"/>
      <dgm:spPr/>
    </dgm:pt>
    <dgm:pt modelId="{52EEDA6B-89B1-F54F-81DA-1CD128F7EB4B}" type="pres">
      <dgm:prSet presAssocID="{34ACA232-3BAA-FB4D-A8E0-4FE7EC8B3818}" presName="extraNode" presStyleLbl="node1" presStyleIdx="0" presStyleCnt="6"/>
      <dgm:spPr/>
    </dgm:pt>
    <dgm:pt modelId="{93879F48-B72D-BD43-83ED-9753FFBB03F9}" type="pres">
      <dgm:prSet presAssocID="{34ACA232-3BAA-FB4D-A8E0-4FE7EC8B3818}" presName="dstNode" presStyleLbl="node1" presStyleIdx="0" presStyleCnt="6"/>
      <dgm:spPr/>
    </dgm:pt>
    <dgm:pt modelId="{2D32E8C1-7FE3-594C-B0FE-EBB47B9E446D}" type="pres">
      <dgm:prSet presAssocID="{34496284-600B-3046-96E7-31CBE6856331}" presName="text_1" presStyleLbl="node1" presStyleIdx="0" presStyleCnt="6">
        <dgm:presLayoutVars>
          <dgm:bulletEnabled val="1"/>
        </dgm:presLayoutVars>
      </dgm:prSet>
      <dgm:spPr/>
    </dgm:pt>
    <dgm:pt modelId="{A2DD8FCF-FC09-DF42-8DA9-8F418F884D0C}" type="pres">
      <dgm:prSet presAssocID="{34496284-600B-3046-96E7-31CBE6856331}" presName="accent_1" presStyleCnt="0"/>
      <dgm:spPr/>
    </dgm:pt>
    <dgm:pt modelId="{6A47019F-B741-F243-BBC0-BE7AEDA41EC2}" type="pres">
      <dgm:prSet presAssocID="{34496284-600B-3046-96E7-31CBE6856331}" presName="accentRepeatNode" presStyleLbl="solidFgAcc1" presStyleIdx="0" presStyleCnt="6"/>
      <dgm:spPr/>
    </dgm:pt>
    <dgm:pt modelId="{11AF5E1F-11B5-2449-ACA9-5939277B5760}" type="pres">
      <dgm:prSet presAssocID="{D0120524-F574-2C45-9C69-FB4ADD4F1BFB}" presName="text_2" presStyleLbl="node1" presStyleIdx="1" presStyleCnt="6" custLinFactNeighborX="-418" custLinFactNeighborY="-1431">
        <dgm:presLayoutVars>
          <dgm:bulletEnabled val="1"/>
        </dgm:presLayoutVars>
      </dgm:prSet>
      <dgm:spPr/>
    </dgm:pt>
    <dgm:pt modelId="{64F283E9-DBCA-714C-B8AB-30621E8DBCB0}" type="pres">
      <dgm:prSet presAssocID="{D0120524-F574-2C45-9C69-FB4ADD4F1BFB}" presName="accent_2" presStyleCnt="0"/>
      <dgm:spPr/>
    </dgm:pt>
    <dgm:pt modelId="{9A6BEBA8-56FA-A542-967E-71FBEE2019C8}" type="pres">
      <dgm:prSet presAssocID="{D0120524-F574-2C45-9C69-FB4ADD4F1BFB}" presName="accentRepeatNode" presStyleLbl="solidFgAcc1" presStyleIdx="1" presStyleCnt="6"/>
      <dgm:spPr/>
    </dgm:pt>
    <dgm:pt modelId="{9F008F52-68C9-344A-B775-F8B451AFA439}" type="pres">
      <dgm:prSet presAssocID="{BF755550-C645-CA47-8C62-9FA5333BF46A}" presName="text_3" presStyleLbl="node1" presStyleIdx="2" presStyleCnt="6" custLinFactNeighborX="-491" custLinFactNeighborY="4380">
        <dgm:presLayoutVars>
          <dgm:bulletEnabled val="1"/>
        </dgm:presLayoutVars>
      </dgm:prSet>
      <dgm:spPr/>
    </dgm:pt>
    <dgm:pt modelId="{9E36C759-840E-9741-8C9E-7D4ADBB0C6A2}" type="pres">
      <dgm:prSet presAssocID="{BF755550-C645-CA47-8C62-9FA5333BF46A}" presName="accent_3" presStyleCnt="0"/>
      <dgm:spPr/>
    </dgm:pt>
    <dgm:pt modelId="{15EC65AA-6152-1E4E-BD50-F83E3A4657A4}" type="pres">
      <dgm:prSet presAssocID="{BF755550-C645-CA47-8C62-9FA5333BF46A}" presName="accentRepeatNode" presStyleLbl="solidFgAcc1" presStyleIdx="2" presStyleCnt="6"/>
      <dgm:spPr/>
    </dgm:pt>
    <dgm:pt modelId="{5E6E154F-9863-BC47-B05F-E000246D6A29}" type="pres">
      <dgm:prSet presAssocID="{771FCA3D-3D6B-FE4B-AAAF-F8BBAB909F56}" presName="text_4" presStyleLbl="node1" presStyleIdx="3" presStyleCnt="6">
        <dgm:presLayoutVars>
          <dgm:bulletEnabled val="1"/>
        </dgm:presLayoutVars>
      </dgm:prSet>
      <dgm:spPr/>
    </dgm:pt>
    <dgm:pt modelId="{16EF67D6-A8DA-764A-B7C0-FDC66D6B7738}" type="pres">
      <dgm:prSet presAssocID="{771FCA3D-3D6B-FE4B-AAAF-F8BBAB909F56}" presName="accent_4" presStyleCnt="0"/>
      <dgm:spPr/>
    </dgm:pt>
    <dgm:pt modelId="{CB5FBE07-10FB-A64D-B762-116E18455FAA}" type="pres">
      <dgm:prSet presAssocID="{771FCA3D-3D6B-FE4B-AAAF-F8BBAB909F56}" presName="accentRepeatNode" presStyleLbl="solidFgAcc1" presStyleIdx="3" presStyleCnt="6"/>
      <dgm:spPr/>
    </dgm:pt>
    <dgm:pt modelId="{8076D627-C0F9-C44C-B4D9-E3F55183ECB0}" type="pres">
      <dgm:prSet presAssocID="{6BE3AE87-2C4C-204D-9A20-221A9F4D9748}" presName="text_5" presStyleLbl="node1" presStyleIdx="4" presStyleCnt="6">
        <dgm:presLayoutVars>
          <dgm:bulletEnabled val="1"/>
        </dgm:presLayoutVars>
      </dgm:prSet>
      <dgm:spPr/>
    </dgm:pt>
    <dgm:pt modelId="{8D7CEE25-95BB-754E-BDBA-CE168D6C4599}" type="pres">
      <dgm:prSet presAssocID="{6BE3AE87-2C4C-204D-9A20-221A9F4D9748}" presName="accent_5" presStyleCnt="0"/>
      <dgm:spPr/>
    </dgm:pt>
    <dgm:pt modelId="{5CF9A17E-47C9-CC4E-9C24-8C08FB594D86}" type="pres">
      <dgm:prSet presAssocID="{6BE3AE87-2C4C-204D-9A20-221A9F4D9748}" presName="accentRepeatNode" presStyleLbl="solidFgAcc1" presStyleIdx="4" presStyleCnt="6"/>
      <dgm:spPr/>
    </dgm:pt>
    <dgm:pt modelId="{6740D4A2-870D-7844-AD0E-B7D5F2EE09A2}" type="pres">
      <dgm:prSet presAssocID="{4693E976-CA5A-C74F-B797-4FB7B833624F}" presName="text_6" presStyleLbl="node1" presStyleIdx="5" presStyleCnt="6">
        <dgm:presLayoutVars>
          <dgm:bulletEnabled val="1"/>
        </dgm:presLayoutVars>
      </dgm:prSet>
      <dgm:spPr/>
    </dgm:pt>
    <dgm:pt modelId="{2465F452-74E1-F342-A88F-0AFE1D39E1B1}" type="pres">
      <dgm:prSet presAssocID="{4693E976-CA5A-C74F-B797-4FB7B833624F}" presName="accent_6" presStyleCnt="0"/>
      <dgm:spPr/>
    </dgm:pt>
    <dgm:pt modelId="{DB377367-E658-4B4F-8FE2-9193F997EE9C}" type="pres">
      <dgm:prSet presAssocID="{4693E976-CA5A-C74F-B797-4FB7B833624F}" presName="accentRepeatNode" presStyleLbl="solidFgAcc1" presStyleIdx="5" presStyleCnt="6"/>
      <dgm:spPr/>
    </dgm:pt>
  </dgm:ptLst>
  <dgm:cxnLst>
    <dgm:cxn modelId="{A735890A-AB3F-DA4C-812F-FECE8CD5D96F}" type="presOf" srcId="{34ACA232-3BAA-FB4D-A8E0-4FE7EC8B3818}" destId="{1D03B82B-2D53-6345-AB3C-A1A9B4886196}" srcOrd="0" destOrd="0" presId="urn:microsoft.com/office/officeart/2008/layout/VerticalCurvedList"/>
    <dgm:cxn modelId="{1CC4DC1D-C572-6741-BEE3-8DBF47647E6A}" type="presOf" srcId="{4693E976-CA5A-C74F-B797-4FB7B833624F}" destId="{6740D4A2-870D-7844-AD0E-B7D5F2EE09A2}" srcOrd="0" destOrd="0" presId="urn:microsoft.com/office/officeart/2008/layout/VerticalCurvedList"/>
    <dgm:cxn modelId="{B7E89021-374D-7F4C-8894-FE3006AE42AB}" srcId="{34ACA232-3BAA-FB4D-A8E0-4FE7EC8B3818}" destId="{D0120524-F574-2C45-9C69-FB4ADD4F1BFB}" srcOrd="1" destOrd="0" parTransId="{90357FA5-7746-3E42-8591-1DB7332F924F}" sibTransId="{C39E8B78-38E6-3849-9EA8-1214CD3AF3D5}"/>
    <dgm:cxn modelId="{B61C3D26-53BE-5945-89F9-5CBBAE9E560E}" srcId="{34ACA232-3BAA-FB4D-A8E0-4FE7EC8B3818}" destId="{6BE3AE87-2C4C-204D-9A20-221A9F4D9748}" srcOrd="4" destOrd="0" parTransId="{84C4245A-E4DC-D840-B96E-ECF014F3C5DD}" sibTransId="{A4A7CFA3-0B60-9A4D-83D6-0E26150B8E3D}"/>
    <dgm:cxn modelId="{E3019532-71AB-3048-93AE-BA6AC025DB67}" type="presOf" srcId="{6BE3AE87-2C4C-204D-9A20-221A9F4D9748}" destId="{8076D627-C0F9-C44C-B4D9-E3F55183ECB0}" srcOrd="0" destOrd="0" presId="urn:microsoft.com/office/officeart/2008/layout/VerticalCurvedList"/>
    <dgm:cxn modelId="{0936D732-7DA9-0C4E-8393-7FE06E97AD4A}" type="presOf" srcId="{BF755550-C645-CA47-8C62-9FA5333BF46A}" destId="{9F008F52-68C9-344A-B775-F8B451AFA439}" srcOrd="0" destOrd="0" presId="urn:microsoft.com/office/officeart/2008/layout/VerticalCurvedList"/>
    <dgm:cxn modelId="{CFA88033-47A1-6B48-8A05-D58AC468EEB0}" srcId="{34ACA232-3BAA-FB4D-A8E0-4FE7EC8B3818}" destId="{4693E976-CA5A-C74F-B797-4FB7B833624F}" srcOrd="5" destOrd="0" parTransId="{DD1AC246-D1DA-BE44-A710-989249F372CD}" sibTransId="{E0B3F48D-F310-814B-B736-294A697F75BF}"/>
    <dgm:cxn modelId="{789F5D36-5D6F-4149-A91A-18544E10B064}" type="presOf" srcId="{771FCA3D-3D6B-FE4B-AAAF-F8BBAB909F56}" destId="{5E6E154F-9863-BC47-B05F-E000246D6A29}" srcOrd="0" destOrd="0" presId="urn:microsoft.com/office/officeart/2008/layout/VerticalCurvedList"/>
    <dgm:cxn modelId="{B212E147-9BFC-8440-9640-AC63020DFEF6}" type="presOf" srcId="{D0120524-F574-2C45-9C69-FB4ADD4F1BFB}" destId="{11AF5E1F-11B5-2449-ACA9-5939277B5760}" srcOrd="0" destOrd="0" presId="urn:microsoft.com/office/officeart/2008/layout/VerticalCurvedList"/>
    <dgm:cxn modelId="{B3B23E5C-D372-2D44-9C3C-A0428617AF6E}" srcId="{34ACA232-3BAA-FB4D-A8E0-4FE7EC8B3818}" destId="{BF755550-C645-CA47-8C62-9FA5333BF46A}" srcOrd="2" destOrd="0" parTransId="{DAD29E72-D507-8140-A283-635C3A62A864}" sibTransId="{AE59F80C-78B5-8F48-8E6A-32F14AF0DAC0}"/>
    <dgm:cxn modelId="{5D5841AB-DFC0-E44B-93C3-612B42647161}" type="presOf" srcId="{DD0FA47E-D33F-4546-896F-A6E1BA464206}" destId="{BDFF2A3F-ADA1-7346-BD47-FBA16B60CF45}" srcOrd="0" destOrd="0" presId="urn:microsoft.com/office/officeart/2008/layout/VerticalCurvedList"/>
    <dgm:cxn modelId="{AB32D4B8-476A-6B40-9386-1B7B4CE772A9}" srcId="{34ACA232-3BAA-FB4D-A8E0-4FE7EC8B3818}" destId="{34496284-600B-3046-96E7-31CBE6856331}" srcOrd="0" destOrd="0" parTransId="{5BDC4E9B-7D97-6043-8B69-3E2DE94E1FBA}" sibTransId="{DD0FA47E-D33F-4546-896F-A6E1BA464206}"/>
    <dgm:cxn modelId="{ADF28DCC-CE9B-764C-97E0-D689C25971C9}" srcId="{34ACA232-3BAA-FB4D-A8E0-4FE7EC8B3818}" destId="{771FCA3D-3D6B-FE4B-AAAF-F8BBAB909F56}" srcOrd="3" destOrd="0" parTransId="{329284C6-3A33-3E4A-AE49-AE5C8C9E6643}" sibTransId="{CD1E61AB-E935-4F42-BFCC-B5955C2F347D}"/>
    <dgm:cxn modelId="{0AB1C3F3-F04E-E94C-BC76-C1D460C83A0E}" type="presOf" srcId="{34496284-600B-3046-96E7-31CBE6856331}" destId="{2D32E8C1-7FE3-594C-B0FE-EBB47B9E446D}" srcOrd="0" destOrd="0" presId="urn:microsoft.com/office/officeart/2008/layout/VerticalCurvedList"/>
    <dgm:cxn modelId="{8E413A45-84A2-314C-9535-AEB22C31774E}" type="presParOf" srcId="{1D03B82B-2D53-6345-AB3C-A1A9B4886196}" destId="{EBF39D79-43D2-A44C-B40A-BC8AB1559327}" srcOrd="0" destOrd="0" presId="urn:microsoft.com/office/officeart/2008/layout/VerticalCurvedList"/>
    <dgm:cxn modelId="{A916518F-DD19-F94B-9D38-3D7833BB5E58}" type="presParOf" srcId="{EBF39D79-43D2-A44C-B40A-BC8AB1559327}" destId="{C9ED5A07-07C6-7A44-9349-6441CC0595C8}" srcOrd="0" destOrd="0" presId="urn:microsoft.com/office/officeart/2008/layout/VerticalCurvedList"/>
    <dgm:cxn modelId="{18B378D6-1C2F-FB42-AAEB-3187475D939F}" type="presParOf" srcId="{C9ED5A07-07C6-7A44-9349-6441CC0595C8}" destId="{75CB5A94-A3FC-D243-88DE-83ABC3AD14C4}" srcOrd="0" destOrd="0" presId="urn:microsoft.com/office/officeart/2008/layout/VerticalCurvedList"/>
    <dgm:cxn modelId="{91110FE5-19B8-6240-952E-D5C224B09922}" type="presParOf" srcId="{C9ED5A07-07C6-7A44-9349-6441CC0595C8}" destId="{BDFF2A3F-ADA1-7346-BD47-FBA16B60CF45}" srcOrd="1" destOrd="0" presId="urn:microsoft.com/office/officeart/2008/layout/VerticalCurvedList"/>
    <dgm:cxn modelId="{6C3F1AAD-760A-C347-8D1F-FB8D795328FD}" type="presParOf" srcId="{C9ED5A07-07C6-7A44-9349-6441CC0595C8}" destId="{52EEDA6B-89B1-F54F-81DA-1CD128F7EB4B}" srcOrd="2" destOrd="0" presId="urn:microsoft.com/office/officeart/2008/layout/VerticalCurvedList"/>
    <dgm:cxn modelId="{027D7779-9112-EC45-9718-08CEF30BF53A}" type="presParOf" srcId="{C9ED5A07-07C6-7A44-9349-6441CC0595C8}" destId="{93879F48-B72D-BD43-83ED-9753FFBB03F9}" srcOrd="3" destOrd="0" presId="urn:microsoft.com/office/officeart/2008/layout/VerticalCurvedList"/>
    <dgm:cxn modelId="{477640DF-6F47-1943-BACB-252C8774F7BF}" type="presParOf" srcId="{EBF39D79-43D2-A44C-B40A-BC8AB1559327}" destId="{2D32E8C1-7FE3-594C-B0FE-EBB47B9E446D}" srcOrd="1" destOrd="0" presId="urn:microsoft.com/office/officeart/2008/layout/VerticalCurvedList"/>
    <dgm:cxn modelId="{4F6E6A26-E9EE-0C4F-A731-F092BED9DEC8}" type="presParOf" srcId="{EBF39D79-43D2-A44C-B40A-BC8AB1559327}" destId="{A2DD8FCF-FC09-DF42-8DA9-8F418F884D0C}" srcOrd="2" destOrd="0" presId="urn:microsoft.com/office/officeart/2008/layout/VerticalCurvedList"/>
    <dgm:cxn modelId="{EFFB6970-03F3-824D-95B6-082401133320}" type="presParOf" srcId="{A2DD8FCF-FC09-DF42-8DA9-8F418F884D0C}" destId="{6A47019F-B741-F243-BBC0-BE7AEDA41EC2}" srcOrd="0" destOrd="0" presId="urn:microsoft.com/office/officeart/2008/layout/VerticalCurvedList"/>
    <dgm:cxn modelId="{89273544-51ED-E54B-A89A-2A880298C5DB}" type="presParOf" srcId="{EBF39D79-43D2-A44C-B40A-BC8AB1559327}" destId="{11AF5E1F-11B5-2449-ACA9-5939277B5760}" srcOrd="3" destOrd="0" presId="urn:microsoft.com/office/officeart/2008/layout/VerticalCurvedList"/>
    <dgm:cxn modelId="{EA7A551B-FEA8-C044-9EC2-91F81B213A32}" type="presParOf" srcId="{EBF39D79-43D2-A44C-B40A-BC8AB1559327}" destId="{64F283E9-DBCA-714C-B8AB-30621E8DBCB0}" srcOrd="4" destOrd="0" presId="urn:microsoft.com/office/officeart/2008/layout/VerticalCurvedList"/>
    <dgm:cxn modelId="{80BFB27F-77CD-7A49-BBB3-26179477C860}" type="presParOf" srcId="{64F283E9-DBCA-714C-B8AB-30621E8DBCB0}" destId="{9A6BEBA8-56FA-A542-967E-71FBEE2019C8}" srcOrd="0" destOrd="0" presId="urn:microsoft.com/office/officeart/2008/layout/VerticalCurvedList"/>
    <dgm:cxn modelId="{17456A35-2D67-C04A-8FC3-CE1C6C003741}" type="presParOf" srcId="{EBF39D79-43D2-A44C-B40A-BC8AB1559327}" destId="{9F008F52-68C9-344A-B775-F8B451AFA439}" srcOrd="5" destOrd="0" presId="urn:microsoft.com/office/officeart/2008/layout/VerticalCurvedList"/>
    <dgm:cxn modelId="{C37F73D3-6C27-C344-84A3-92FA4A436072}" type="presParOf" srcId="{EBF39D79-43D2-A44C-B40A-BC8AB1559327}" destId="{9E36C759-840E-9741-8C9E-7D4ADBB0C6A2}" srcOrd="6" destOrd="0" presId="urn:microsoft.com/office/officeart/2008/layout/VerticalCurvedList"/>
    <dgm:cxn modelId="{CC935101-86F6-C744-99A6-3862B4490AE8}" type="presParOf" srcId="{9E36C759-840E-9741-8C9E-7D4ADBB0C6A2}" destId="{15EC65AA-6152-1E4E-BD50-F83E3A4657A4}" srcOrd="0" destOrd="0" presId="urn:microsoft.com/office/officeart/2008/layout/VerticalCurvedList"/>
    <dgm:cxn modelId="{F8465540-1A92-404E-923D-0751312DEF20}" type="presParOf" srcId="{EBF39D79-43D2-A44C-B40A-BC8AB1559327}" destId="{5E6E154F-9863-BC47-B05F-E000246D6A29}" srcOrd="7" destOrd="0" presId="urn:microsoft.com/office/officeart/2008/layout/VerticalCurvedList"/>
    <dgm:cxn modelId="{92374820-5B5A-5E48-B80B-A4D9615053A6}" type="presParOf" srcId="{EBF39D79-43D2-A44C-B40A-BC8AB1559327}" destId="{16EF67D6-A8DA-764A-B7C0-FDC66D6B7738}" srcOrd="8" destOrd="0" presId="urn:microsoft.com/office/officeart/2008/layout/VerticalCurvedList"/>
    <dgm:cxn modelId="{FF6DC684-7E4E-8348-86F1-B799F9D6A944}" type="presParOf" srcId="{16EF67D6-A8DA-764A-B7C0-FDC66D6B7738}" destId="{CB5FBE07-10FB-A64D-B762-116E18455FAA}" srcOrd="0" destOrd="0" presId="urn:microsoft.com/office/officeart/2008/layout/VerticalCurvedList"/>
    <dgm:cxn modelId="{5C0A39BC-AA99-FB4D-A1F9-72DF8858A80F}" type="presParOf" srcId="{EBF39D79-43D2-A44C-B40A-BC8AB1559327}" destId="{8076D627-C0F9-C44C-B4D9-E3F55183ECB0}" srcOrd="9" destOrd="0" presId="urn:microsoft.com/office/officeart/2008/layout/VerticalCurvedList"/>
    <dgm:cxn modelId="{696A89FD-944F-2B41-9DEE-899786FE1DE1}" type="presParOf" srcId="{EBF39D79-43D2-A44C-B40A-BC8AB1559327}" destId="{8D7CEE25-95BB-754E-BDBA-CE168D6C4599}" srcOrd="10" destOrd="0" presId="urn:microsoft.com/office/officeart/2008/layout/VerticalCurvedList"/>
    <dgm:cxn modelId="{13B025BE-A322-9143-BD6C-69AE2D3BB8F9}" type="presParOf" srcId="{8D7CEE25-95BB-754E-BDBA-CE168D6C4599}" destId="{5CF9A17E-47C9-CC4E-9C24-8C08FB594D86}" srcOrd="0" destOrd="0" presId="urn:microsoft.com/office/officeart/2008/layout/VerticalCurvedList"/>
    <dgm:cxn modelId="{E912DADF-34F1-7D4A-A327-70A0376A8D60}" type="presParOf" srcId="{EBF39D79-43D2-A44C-B40A-BC8AB1559327}" destId="{6740D4A2-870D-7844-AD0E-B7D5F2EE09A2}" srcOrd="11" destOrd="0" presId="urn:microsoft.com/office/officeart/2008/layout/VerticalCurvedList"/>
    <dgm:cxn modelId="{833F3A00-8BDF-6E44-A215-ED8E9F977DD6}" type="presParOf" srcId="{EBF39D79-43D2-A44C-B40A-BC8AB1559327}" destId="{2465F452-74E1-F342-A88F-0AFE1D39E1B1}" srcOrd="12" destOrd="0" presId="urn:microsoft.com/office/officeart/2008/layout/VerticalCurvedList"/>
    <dgm:cxn modelId="{FD511807-3971-1A45-B31C-8830FBA5B6E3}" type="presParOf" srcId="{2465F452-74E1-F342-A88F-0AFE1D39E1B1}" destId="{DB377367-E658-4B4F-8FE2-9193F997EE9C}"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F2A3F-ADA1-7346-BD47-FBA16B60CF45}">
      <dsp:nvSpPr>
        <dsp:cNvPr id="0" name=""/>
        <dsp:cNvSpPr/>
      </dsp:nvSpPr>
      <dsp:spPr>
        <a:xfrm>
          <a:off x="-6355128" y="-972095"/>
          <a:ext cx="7564511" cy="7564511"/>
        </a:xfrm>
        <a:prstGeom prst="blockArc">
          <a:avLst>
            <a:gd name="adj1" fmla="val 18900000"/>
            <a:gd name="adj2" fmla="val 2700000"/>
            <a:gd name="adj3" fmla="val 28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2E8C1-7FE3-594C-B0FE-EBB47B9E446D}">
      <dsp:nvSpPr>
        <dsp:cNvPr id="0" name=""/>
        <dsp:cNvSpPr/>
      </dsp:nvSpPr>
      <dsp:spPr>
        <a:xfrm>
          <a:off x="450229" y="295966"/>
          <a:ext cx="859283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chemeClr val="tx1"/>
              </a:solidFill>
              <a:latin typeface="+mn-lt"/>
            </a:rPr>
            <a:t>Advantage to access to medium and long-term capital from financial institutions</a:t>
          </a:r>
        </a:p>
      </dsp:txBody>
      <dsp:txXfrm>
        <a:off x="450229" y="295966"/>
        <a:ext cx="8592832" cy="591707"/>
      </dsp:txXfrm>
    </dsp:sp>
    <dsp:sp modelId="{6A47019F-B741-F243-BBC0-BE7AEDA41EC2}">
      <dsp:nvSpPr>
        <dsp:cNvPr id="0" name=""/>
        <dsp:cNvSpPr/>
      </dsp:nvSpPr>
      <dsp:spPr>
        <a:xfrm>
          <a:off x="80412" y="222002"/>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F5E1F-11B5-2449-ACA9-5939277B5760}">
      <dsp:nvSpPr>
        <dsp:cNvPr id="0" name=""/>
        <dsp:cNvSpPr/>
      </dsp:nvSpPr>
      <dsp:spPr>
        <a:xfrm>
          <a:off x="903065" y="1174947"/>
          <a:ext cx="810611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None/>
          </a:pPr>
          <a:r>
            <a:rPr lang="en-US" sz="1600" b="0" kern="1200" dirty="0">
              <a:solidFill>
                <a:srgbClr val="000000"/>
              </a:solidFill>
              <a:latin typeface="+mn-lt"/>
              <a:ea typeface="+mn-ea"/>
              <a:cs typeface="+mn-cs"/>
            </a:rPr>
            <a:t>Receiving support from the MOIT and the World Bank on technical environment helps implement the project effectively</a:t>
          </a:r>
        </a:p>
      </dsp:txBody>
      <dsp:txXfrm>
        <a:off x="903065" y="1174947"/>
        <a:ext cx="8106112" cy="591707"/>
      </dsp:txXfrm>
    </dsp:sp>
    <dsp:sp modelId="{9A6BEBA8-56FA-A542-967E-71FBEE2019C8}">
      <dsp:nvSpPr>
        <dsp:cNvPr id="0" name=""/>
        <dsp:cNvSpPr/>
      </dsp:nvSpPr>
      <dsp:spPr>
        <a:xfrm>
          <a:off x="567131" y="1109451"/>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008F52-68C9-344A-B775-F8B451AFA439}">
      <dsp:nvSpPr>
        <dsp:cNvPr id="0" name=""/>
        <dsp:cNvSpPr/>
      </dsp:nvSpPr>
      <dsp:spPr>
        <a:xfrm>
          <a:off x="1120805" y="2096780"/>
          <a:ext cx="7883548"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sp:txBody>
      <dsp:txXfrm>
        <a:off x="1120805" y="2096780"/>
        <a:ext cx="7883548" cy="591707"/>
      </dsp:txXfrm>
    </dsp:sp>
    <dsp:sp modelId="{15EC65AA-6152-1E4E-BD50-F83E3A4657A4}">
      <dsp:nvSpPr>
        <dsp:cNvPr id="0" name=""/>
        <dsp:cNvSpPr/>
      </dsp:nvSpPr>
      <dsp:spPr>
        <a:xfrm>
          <a:off x="789696" y="1996900"/>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6E154F-9863-BC47-B05F-E000246D6A29}">
      <dsp:nvSpPr>
        <dsp:cNvPr id="0" name=""/>
        <dsp:cNvSpPr/>
      </dsp:nvSpPr>
      <dsp:spPr>
        <a:xfrm>
          <a:off x="1159513" y="2957750"/>
          <a:ext cx="7883548"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sp:txBody>
      <dsp:txXfrm>
        <a:off x="1159513" y="2957750"/>
        <a:ext cx="7883548" cy="591707"/>
      </dsp:txXfrm>
    </dsp:sp>
    <dsp:sp modelId="{CB5FBE07-10FB-A64D-B762-116E18455FAA}">
      <dsp:nvSpPr>
        <dsp:cNvPr id="0" name=""/>
        <dsp:cNvSpPr/>
      </dsp:nvSpPr>
      <dsp:spPr>
        <a:xfrm>
          <a:off x="789696" y="2883786"/>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76D627-C0F9-C44C-B4D9-E3F55183ECB0}">
      <dsp:nvSpPr>
        <dsp:cNvPr id="0" name=""/>
        <dsp:cNvSpPr/>
      </dsp:nvSpPr>
      <dsp:spPr>
        <a:xfrm>
          <a:off x="936949" y="3845198"/>
          <a:ext cx="810611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sp:txBody>
      <dsp:txXfrm>
        <a:off x="936949" y="3845198"/>
        <a:ext cx="8106112" cy="591707"/>
      </dsp:txXfrm>
    </dsp:sp>
    <dsp:sp modelId="{5CF9A17E-47C9-CC4E-9C24-8C08FB594D86}">
      <dsp:nvSpPr>
        <dsp:cNvPr id="0" name=""/>
        <dsp:cNvSpPr/>
      </dsp:nvSpPr>
      <dsp:spPr>
        <a:xfrm>
          <a:off x="567131" y="3771235"/>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40D4A2-870D-7844-AD0E-B7D5F2EE09A2}">
      <dsp:nvSpPr>
        <dsp:cNvPr id="0" name=""/>
        <dsp:cNvSpPr/>
      </dsp:nvSpPr>
      <dsp:spPr>
        <a:xfrm>
          <a:off x="450229" y="4732647"/>
          <a:ext cx="8592832" cy="5917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9668"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sp:txBody>
      <dsp:txXfrm>
        <a:off x="450229" y="4732647"/>
        <a:ext cx="8592832" cy="591707"/>
      </dsp:txXfrm>
    </dsp:sp>
    <dsp:sp modelId="{DB377367-E658-4B4F-8FE2-9193F997EE9C}">
      <dsp:nvSpPr>
        <dsp:cNvPr id="0" name=""/>
        <dsp:cNvSpPr/>
      </dsp:nvSpPr>
      <dsp:spPr>
        <a:xfrm>
          <a:off x="80412" y="4658684"/>
          <a:ext cx="739634" cy="73963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561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5125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5013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5" r:id="rId3"/>
    <p:sldLayoutId id="2147483656" r:id="rId4"/>
    <p:sldLayoutId id="2147483657" r:id="rId5"/>
    <p:sldLayoutId id="2147483661" r:id="rId6"/>
    <p:sldLayoutId id="2147483662"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83576DDB-057C-57CB-CECF-5205062D1675}"/>
              </a:ext>
            </a:extLst>
          </p:cNvPr>
          <p:cNvSpPr txBox="1"/>
          <p:nvPr/>
        </p:nvSpPr>
        <p:spPr>
          <a:xfrm>
            <a:off x="685618" y="3301270"/>
            <a:ext cx="6061171" cy="748795"/>
          </a:xfrm>
          <a:prstGeom prst="rect">
            <a:avLst/>
          </a:prstGeom>
          <a:noFill/>
        </p:spPr>
        <p:txBody>
          <a:bodyPr wrap="square" rtlCol="0" anchor="ctr">
            <a:spAutoFit/>
          </a:bodyPr>
          <a:lstStyle/>
          <a:p>
            <a:r>
              <a:rPr lang="en-US" altLang="ko-KR" sz="2133" dirty="0">
                <a:solidFill>
                  <a:srgbClr val="0070C0"/>
                </a:solidFill>
                <a:cs typeface="Arial" pitchFamily="34" charset="0"/>
              </a:rPr>
              <a:t>Viet Nam Scaling Up Energy Efficiency Project (VSUEE)</a:t>
            </a:r>
          </a:p>
        </p:txBody>
      </p:sp>
      <p:sp>
        <p:nvSpPr>
          <p:cNvPr id="46" name="Google Shape;46;p15"/>
          <p:cNvSpPr txBox="1">
            <a:spLocks noGrp="1"/>
          </p:cNvSpPr>
          <p:nvPr>
            <p:ph type="ctrTitle"/>
          </p:nvPr>
        </p:nvSpPr>
        <p:spPr>
          <a:xfrm>
            <a:off x="597346" y="927235"/>
            <a:ext cx="7430018" cy="2323600"/>
          </a:xfrm>
          <a:prstGeom prst="rect">
            <a:avLst/>
          </a:prstGeom>
        </p:spPr>
        <p:txBody>
          <a:bodyPr spcFirstLastPara="1" wrap="square" lIns="121900" tIns="121900" rIns="121900" bIns="121900" anchor="ctr" anchorCtr="0">
            <a:noAutofit/>
          </a:bodyPr>
          <a:lstStyle/>
          <a:p>
            <a:r>
              <a:rPr lang="en-US" dirty="0">
                <a:solidFill>
                  <a:schemeClr val="accent1">
                    <a:lumMod val="50000"/>
                  </a:schemeClr>
                </a:solidFill>
                <a:latin typeface="+mj-lt"/>
              </a:rPr>
              <a:t>ESCO TRAINING PROGRAM</a:t>
            </a:r>
            <a:endParaRPr dirty="0">
              <a:solidFill>
                <a:schemeClr val="accent1">
                  <a:lumMod val="50000"/>
                </a:schemeClr>
              </a:solidFill>
              <a:latin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D7C2-F700-AADB-2860-5625533313A5}"/>
              </a:ext>
            </a:extLst>
          </p:cNvPr>
          <p:cNvSpPr>
            <a:spLocks noGrp="1"/>
          </p:cNvSpPr>
          <p:nvPr>
            <p:ph type="title"/>
          </p:nvPr>
        </p:nvSpPr>
        <p:spPr>
          <a:xfrm>
            <a:off x="525116" y="547058"/>
            <a:ext cx="11017528" cy="495200"/>
          </a:xfrm>
        </p:spPr>
        <p:txBody>
          <a:bodyPr>
            <a:noAutofit/>
          </a:bodyPr>
          <a:lstStyle/>
          <a:p>
            <a:pPr rtl="0"/>
            <a:r>
              <a:rPr lang="en-US" dirty="0"/>
              <a:t>TECHNICAL SUPPORT FROM MOIT &amp; WORLD BANK</a:t>
            </a:r>
            <a:endParaRPr lang="en-VN" dirty="0">
              <a:latin typeface="+mj-lt"/>
            </a:endParaRPr>
          </a:p>
        </p:txBody>
      </p:sp>
      <p:grpSp>
        <p:nvGrpSpPr>
          <p:cNvPr id="3" name="Group 2">
            <a:extLst>
              <a:ext uri="{FF2B5EF4-FFF2-40B4-BE49-F238E27FC236}">
                <a16:creationId xmlns:a16="http://schemas.microsoft.com/office/drawing/2014/main" id="{5B272F6E-D993-4820-8D83-0A93DAF11C45}"/>
              </a:ext>
            </a:extLst>
          </p:cNvPr>
          <p:cNvGrpSpPr/>
          <p:nvPr/>
        </p:nvGrpSpPr>
        <p:grpSpPr>
          <a:xfrm>
            <a:off x="0" y="2391880"/>
            <a:ext cx="4449283" cy="4466120"/>
            <a:chOff x="4743450" y="1335205"/>
            <a:chExt cx="3240592" cy="3774323"/>
          </a:xfrm>
          <a:solidFill>
            <a:schemeClr val="accent1">
              <a:alpha val="34000"/>
            </a:schemeClr>
          </a:solidFill>
        </p:grpSpPr>
        <p:sp>
          <p:nvSpPr>
            <p:cNvPr id="4" name="Freeform: Shape 32">
              <a:extLst>
                <a:ext uri="{FF2B5EF4-FFF2-40B4-BE49-F238E27FC236}">
                  <a16:creationId xmlns:a16="http://schemas.microsoft.com/office/drawing/2014/main" id="{1EBB9EEE-678E-4383-A7E1-DBA34718E579}"/>
                </a:ext>
              </a:extLst>
            </p:cNvPr>
            <p:cNvSpPr/>
            <p:nvPr/>
          </p:nvSpPr>
          <p:spPr>
            <a:xfrm>
              <a:off x="4743450" y="1335205"/>
              <a:ext cx="2365084" cy="3774323"/>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5" name="Freeform: Shape 34">
              <a:extLst>
                <a:ext uri="{FF2B5EF4-FFF2-40B4-BE49-F238E27FC236}">
                  <a16:creationId xmlns:a16="http://schemas.microsoft.com/office/drawing/2014/main" id="{82B0C763-E762-8BD2-9C7C-518F97BBF7E8}"/>
                </a:ext>
              </a:extLst>
            </p:cNvPr>
            <p:cNvSpPr/>
            <p:nvPr/>
          </p:nvSpPr>
          <p:spPr>
            <a:xfrm>
              <a:off x="6392512" y="2933634"/>
              <a:ext cx="1286414" cy="2052927"/>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28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6" name="Freeform: Shape 35">
              <a:extLst>
                <a:ext uri="{FF2B5EF4-FFF2-40B4-BE49-F238E27FC236}">
                  <a16:creationId xmlns:a16="http://schemas.microsoft.com/office/drawing/2014/main" id="{2EEE16DB-D356-9658-ACE0-48552010B213}"/>
                </a:ext>
              </a:extLst>
            </p:cNvPr>
            <p:cNvSpPr/>
            <p:nvPr/>
          </p:nvSpPr>
          <p:spPr>
            <a:xfrm>
              <a:off x="7430035" y="4044739"/>
              <a:ext cx="554007" cy="884114"/>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7" name="Freeform: Shape 36">
              <a:extLst>
                <a:ext uri="{FF2B5EF4-FFF2-40B4-BE49-F238E27FC236}">
                  <a16:creationId xmlns:a16="http://schemas.microsoft.com/office/drawing/2014/main" id="{6CBD2636-37C3-D92F-C4D2-9AC23219AFDF}"/>
                </a:ext>
              </a:extLst>
            </p:cNvPr>
            <p:cNvSpPr/>
            <p:nvPr/>
          </p:nvSpPr>
          <p:spPr>
            <a:xfrm>
              <a:off x="5175911" y="1999241"/>
              <a:ext cx="1469324"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11000"/>
              </a:schemeClr>
            </a:solidFill>
            <a:ln w="6350">
              <a:solidFill>
                <a:schemeClr val="accent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8" name="Freeform: Shape 37">
              <a:extLst>
                <a:ext uri="{FF2B5EF4-FFF2-40B4-BE49-F238E27FC236}">
                  <a16:creationId xmlns:a16="http://schemas.microsoft.com/office/drawing/2014/main" id="{63F3BDEA-C55D-F18E-E8C8-FA00C009104A}"/>
                </a:ext>
              </a:extLst>
            </p:cNvPr>
            <p:cNvSpPr/>
            <p:nvPr/>
          </p:nvSpPr>
          <p:spPr>
            <a:xfrm>
              <a:off x="6632772" y="3259788"/>
              <a:ext cx="905673" cy="932988"/>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9" name="Freeform: Shape 38">
              <a:extLst>
                <a:ext uri="{FF2B5EF4-FFF2-40B4-BE49-F238E27FC236}">
                  <a16:creationId xmlns:a16="http://schemas.microsoft.com/office/drawing/2014/main" id="{31D58BD7-4FBF-E669-AD38-B8568D018467}"/>
                </a:ext>
              </a:extLst>
            </p:cNvPr>
            <p:cNvSpPr/>
            <p:nvPr/>
          </p:nvSpPr>
          <p:spPr>
            <a:xfrm>
              <a:off x="5379540" y="2024432"/>
              <a:ext cx="1414402"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0" name="Freeform: Shape 39">
              <a:extLst>
                <a:ext uri="{FF2B5EF4-FFF2-40B4-BE49-F238E27FC236}">
                  <a16:creationId xmlns:a16="http://schemas.microsoft.com/office/drawing/2014/main" id="{3DABA16D-140D-484D-C83F-C2E79E6BF9B3}"/>
                </a:ext>
              </a:extLst>
            </p:cNvPr>
            <p:cNvSpPr/>
            <p:nvPr/>
          </p:nvSpPr>
          <p:spPr>
            <a:xfrm>
              <a:off x="6761047" y="3284876"/>
              <a:ext cx="824434" cy="916104"/>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1" name="Freeform: Shape 40">
              <a:extLst>
                <a:ext uri="{FF2B5EF4-FFF2-40B4-BE49-F238E27FC236}">
                  <a16:creationId xmlns:a16="http://schemas.microsoft.com/office/drawing/2014/main" id="{1131D06B-7DE3-C03C-1A05-95B24D8D85EB}"/>
                </a:ext>
              </a:extLst>
            </p:cNvPr>
            <p:cNvSpPr/>
            <p:nvPr/>
          </p:nvSpPr>
          <p:spPr>
            <a:xfrm>
              <a:off x="6418281" y="2024329"/>
              <a:ext cx="926940"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2" name="Freeform: Shape 41">
              <a:extLst>
                <a:ext uri="{FF2B5EF4-FFF2-40B4-BE49-F238E27FC236}">
                  <a16:creationId xmlns:a16="http://schemas.microsoft.com/office/drawing/2014/main" id="{691E6568-2300-ED81-7096-7E90F1550798}"/>
                </a:ext>
              </a:extLst>
            </p:cNvPr>
            <p:cNvSpPr/>
            <p:nvPr/>
          </p:nvSpPr>
          <p:spPr>
            <a:xfrm>
              <a:off x="6646499" y="2049522"/>
              <a:ext cx="783536" cy="1257502"/>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3" name="Freeform: Shape 42">
              <a:extLst>
                <a:ext uri="{FF2B5EF4-FFF2-40B4-BE49-F238E27FC236}">
                  <a16:creationId xmlns:a16="http://schemas.microsoft.com/office/drawing/2014/main" id="{70AA0DA8-0B75-8258-157F-360C163F12AA}"/>
                </a:ext>
              </a:extLst>
            </p:cNvPr>
            <p:cNvSpPr/>
            <p:nvPr/>
          </p:nvSpPr>
          <p:spPr>
            <a:xfrm>
              <a:off x="7301758" y="3281934"/>
              <a:ext cx="530925" cy="929410"/>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4" name="Freeform: Shape 43">
              <a:extLst>
                <a:ext uri="{FF2B5EF4-FFF2-40B4-BE49-F238E27FC236}">
                  <a16:creationId xmlns:a16="http://schemas.microsoft.com/office/drawing/2014/main" id="{587F27AD-3B1B-9EF9-385C-CF6AB5258BD2}"/>
                </a:ext>
              </a:extLst>
            </p:cNvPr>
            <p:cNvSpPr/>
            <p:nvPr/>
          </p:nvSpPr>
          <p:spPr>
            <a:xfrm>
              <a:off x="7430035" y="3307022"/>
              <a:ext cx="442115" cy="884114"/>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grpSp>
      <p:pic>
        <p:nvPicPr>
          <p:cNvPr id="15" name="Picture 14" descr="A group of people sitting around a table  Description automatically generated">
            <a:extLst>
              <a:ext uri="{FF2B5EF4-FFF2-40B4-BE49-F238E27FC236}">
                <a16:creationId xmlns:a16="http://schemas.microsoft.com/office/drawing/2014/main" id="{0B1E8A52-3960-5FA7-DABE-669D6E611B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474"/>
          <a:stretch/>
        </p:blipFill>
        <p:spPr bwMode="auto">
          <a:xfrm>
            <a:off x="347426" y="1253675"/>
            <a:ext cx="3169681" cy="1726638"/>
          </a:xfrm>
          <a:prstGeom prst="rect">
            <a:avLst/>
          </a:prstGeom>
          <a:ln>
            <a:noFill/>
          </a:ln>
          <a:extLst>
            <a:ext uri="{53640926-AAD7-44D8-BBD7-CCE9431645EC}">
              <a14:shadowObscured xmlns:a14="http://schemas.microsoft.com/office/drawing/2010/main"/>
            </a:ext>
          </a:extLst>
        </p:spPr>
      </p:pic>
      <p:pic>
        <p:nvPicPr>
          <p:cNvPr id="16" name="Picture 15" descr="A large pile of sand in a warehouse  Description automatically generated">
            <a:extLst>
              <a:ext uri="{FF2B5EF4-FFF2-40B4-BE49-F238E27FC236}">
                <a16:creationId xmlns:a16="http://schemas.microsoft.com/office/drawing/2014/main" id="{D8636E35-5CD0-0EE1-F73B-1E3D5EDF08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704" b="7979"/>
          <a:stretch/>
        </p:blipFill>
        <p:spPr bwMode="auto">
          <a:xfrm>
            <a:off x="3664209" y="1253674"/>
            <a:ext cx="3177467" cy="1713085"/>
          </a:xfrm>
          <a:prstGeom prst="rect">
            <a:avLst/>
          </a:prstGeom>
          <a:ln>
            <a:noFill/>
          </a:ln>
          <a:extLst>
            <a:ext uri="{53640926-AAD7-44D8-BBD7-CCE9431645EC}">
              <a14:shadowObscured xmlns:a14="http://schemas.microsoft.com/office/drawing/2010/main"/>
            </a:ext>
          </a:extLst>
        </p:spPr>
      </p:pic>
      <p:pic>
        <p:nvPicPr>
          <p:cNvPr id="17" name="Picture 16" descr="A factory with a few silos  Description automatically generated">
            <a:extLst>
              <a:ext uri="{FF2B5EF4-FFF2-40B4-BE49-F238E27FC236}">
                <a16:creationId xmlns:a16="http://schemas.microsoft.com/office/drawing/2014/main" id="{03B39A39-57D1-5B7C-8C42-BDD5133A90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756"/>
          <a:stretch/>
        </p:blipFill>
        <p:spPr bwMode="auto">
          <a:xfrm>
            <a:off x="7860311" y="3079918"/>
            <a:ext cx="2877445" cy="1774527"/>
          </a:xfrm>
          <a:prstGeom prst="rect">
            <a:avLst/>
          </a:prstGeom>
          <a:ln>
            <a:noFill/>
          </a:ln>
          <a:extLst>
            <a:ext uri="{53640926-AAD7-44D8-BBD7-CCE9431645EC}">
              <a14:shadowObscured xmlns:a14="http://schemas.microsoft.com/office/drawing/2010/main"/>
            </a:ext>
          </a:extLst>
        </p:spPr>
      </p:pic>
      <p:sp>
        <p:nvSpPr>
          <p:cNvPr id="18" name="Arrow: Right 9">
            <a:extLst>
              <a:ext uri="{FF2B5EF4-FFF2-40B4-BE49-F238E27FC236}">
                <a16:creationId xmlns:a16="http://schemas.microsoft.com/office/drawing/2014/main" id="{AB9FECFE-4337-7098-E4B8-BD3DF00B3280}"/>
              </a:ext>
            </a:extLst>
          </p:cNvPr>
          <p:cNvSpPr/>
          <p:nvPr/>
        </p:nvSpPr>
        <p:spPr>
          <a:xfrm>
            <a:off x="6946900" y="1393569"/>
            <a:ext cx="520700" cy="30937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sp>
        <p:nvSpPr>
          <p:cNvPr id="19" name="TextBox 18">
            <a:extLst>
              <a:ext uri="{FF2B5EF4-FFF2-40B4-BE49-F238E27FC236}">
                <a16:creationId xmlns:a16="http://schemas.microsoft.com/office/drawing/2014/main" id="{9F84A4DE-6081-2816-8B4C-42EE842ADD9A}"/>
              </a:ext>
            </a:extLst>
          </p:cNvPr>
          <p:cNvSpPr txBox="1"/>
          <p:nvPr/>
        </p:nvSpPr>
        <p:spPr>
          <a:xfrm>
            <a:off x="7524435" y="1276544"/>
            <a:ext cx="4667565" cy="1200329"/>
          </a:xfrm>
          <a:prstGeom prst="rect">
            <a:avLst/>
          </a:prstGeom>
          <a:noFill/>
        </p:spPr>
        <p:txBody>
          <a:bodyPr wrap="square">
            <a:spAutoFit/>
          </a:bodyPr>
          <a:lstStyle/>
          <a:p>
            <a:pPr algn="l" rtl="0"/>
            <a:r>
              <a:rPr lang="en-US" sz="1800" b="1" dirty="0">
                <a:latin typeface="+mn-lt"/>
              </a:rPr>
              <a:t>Nghe An Sugar Company (NASU): </a:t>
            </a:r>
            <a:r>
              <a:rPr lang="en-US" sz="1800" dirty="0">
                <a:latin typeface="+mn-lt"/>
              </a:rPr>
              <a:t>Biomass power plant with capacity of 30 MW </a:t>
            </a:r>
          </a:p>
          <a:p>
            <a:pPr algn="l" rtl="0"/>
            <a:r>
              <a:rPr lang="en-US" sz="1800" dirty="0">
                <a:latin typeface="+mn-lt"/>
              </a:rPr>
              <a:t>Total investment: 1,150 billion VND</a:t>
            </a:r>
          </a:p>
        </p:txBody>
      </p:sp>
      <p:sp>
        <p:nvSpPr>
          <p:cNvPr id="20" name="TextBox 19">
            <a:extLst>
              <a:ext uri="{FF2B5EF4-FFF2-40B4-BE49-F238E27FC236}">
                <a16:creationId xmlns:a16="http://schemas.microsoft.com/office/drawing/2014/main" id="{2CFFF9B9-D48C-3653-0994-BD28F1EE29FF}"/>
              </a:ext>
            </a:extLst>
          </p:cNvPr>
          <p:cNvSpPr txBox="1"/>
          <p:nvPr/>
        </p:nvSpPr>
        <p:spPr>
          <a:xfrm>
            <a:off x="7079261" y="5183262"/>
            <a:ext cx="4899027" cy="1200329"/>
          </a:xfrm>
          <a:prstGeom prst="rect">
            <a:avLst/>
          </a:prstGeom>
          <a:noFill/>
        </p:spPr>
        <p:txBody>
          <a:bodyPr wrap="square">
            <a:spAutoFit/>
          </a:bodyPr>
          <a:lstStyle/>
          <a:p>
            <a:pPr algn="l" rtl="0"/>
            <a:r>
              <a:rPr lang="en-US" sz="1800" b="1" dirty="0">
                <a:latin typeface="+mn-lt"/>
              </a:rPr>
              <a:t>Tan Thang Cement Company</a:t>
            </a:r>
            <a:r>
              <a:rPr lang="en-US" sz="1800" dirty="0">
                <a:latin typeface="+mn-lt"/>
              </a:rPr>
              <a:t>: investment project in residual heat recovery system with capacity of 8 MW.</a:t>
            </a:r>
          </a:p>
          <a:p>
            <a:pPr algn="l" rtl="0"/>
            <a:r>
              <a:rPr lang="en-US" sz="1800" dirty="0">
                <a:latin typeface="+mn-lt"/>
              </a:rPr>
              <a:t>Total investment: 310 billion VND</a:t>
            </a:r>
          </a:p>
        </p:txBody>
      </p:sp>
      <p:sp>
        <p:nvSpPr>
          <p:cNvPr id="21" name="TextBox 20">
            <a:extLst>
              <a:ext uri="{FF2B5EF4-FFF2-40B4-BE49-F238E27FC236}">
                <a16:creationId xmlns:a16="http://schemas.microsoft.com/office/drawing/2014/main" id="{84B320DB-22A2-0F7C-6D78-8BF17A3D134C}"/>
              </a:ext>
            </a:extLst>
          </p:cNvPr>
          <p:cNvSpPr txBox="1"/>
          <p:nvPr/>
        </p:nvSpPr>
        <p:spPr>
          <a:xfrm>
            <a:off x="297601" y="5193684"/>
            <a:ext cx="5899246" cy="923330"/>
          </a:xfrm>
          <a:prstGeom prst="rect">
            <a:avLst/>
          </a:prstGeom>
          <a:noFill/>
        </p:spPr>
        <p:txBody>
          <a:bodyPr wrap="square">
            <a:spAutoFit/>
          </a:bodyPr>
          <a:lstStyle/>
          <a:p>
            <a:pPr algn="l" rtl="0"/>
            <a:r>
              <a:rPr lang="en-US" sz="1800" b="1" dirty="0" err="1">
                <a:latin typeface="+mn-lt"/>
                <a:cs typeface="Times New Roman" panose="02020603050405020304" pitchFamily="18" charset="0"/>
              </a:rPr>
              <a:t>Vonfram</a:t>
            </a:r>
            <a:r>
              <a:rPr lang="en-US" sz="1800" b="1" dirty="0">
                <a:latin typeface="+mn-lt"/>
                <a:cs typeface="Times New Roman" panose="02020603050405020304" pitchFamily="18" charset="0"/>
              </a:rPr>
              <a:t> </a:t>
            </a:r>
            <a:r>
              <a:rPr lang="en-US" sz="1800" b="1" dirty="0" err="1">
                <a:latin typeface="+mn-lt"/>
              </a:rPr>
              <a:t>MaSan</a:t>
            </a:r>
            <a:r>
              <a:rPr lang="en-US" sz="1800" b="1" dirty="0">
                <a:latin typeface="+mn-lt"/>
              </a:rPr>
              <a:t> Co., Ltd.: </a:t>
            </a:r>
            <a:r>
              <a:rPr lang="en-US" sz="1800" dirty="0">
                <a:latin typeface="+mn-lt"/>
              </a:rPr>
              <a:t>Replace two coal-burning boilers with two biomass-burning boilers to improve energy efficiency and reduce greenhouse gas emissions</a:t>
            </a:r>
            <a:endParaRPr lang="en-US" sz="1800" dirty="0">
              <a:highlight>
                <a:srgbClr val="FFFF00"/>
              </a:highlight>
              <a:latin typeface="+mn-lt"/>
            </a:endParaRPr>
          </a:p>
        </p:txBody>
      </p:sp>
      <p:sp>
        <p:nvSpPr>
          <p:cNvPr id="22" name="Arrow: Right 16">
            <a:extLst>
              <a:ext uri="{FF2B5EF4-FFF2-40B4-BE49-F238E27FC236}">
                <a16:creationId xmlns:a16="http://schemas.microsoft.com/office/drawing/2014/main" id="{5C3A7EC4-C769-673A-9C24-D312414906FC}"/>
              </a:ext>
            </a:extLst>
          </p:cNvPr>
          <p:cNvSpPr/>
          <p:nvPr/>
        </p:nvSpPr>
        <p:spPr>
          <a:xfrm rot="5400000">
            <a:off x="2713002" y="4913574"/>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sp>
        <p:nvSpPr>
          <p:cNvPr id="23" name="Arrow: Right 17">
            <a:extLst>
              <a:ext uri="{FF2B5EF4-FFF2-40B4-BE49-F238E27FC236}">
                <a16:creationId xmlns:a16="http://schemas.microsoft.com/office/drawing/2014/main" id="{13762154-F8BF-98EE-83E2-B14D15AA6FB2}"/>
              </a:ext>
            </a:extLst>
          </p:cNvPr>
          <p:cNvSpPr/>
          <p:nvPr/>
        </p:nvSpPr>
        <p:spPr>
          <a:xfrm rot="5400000">
            <a:off x="9220487" y="4896510"/>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pic>
        <p:nvPicPr>
          <p:cNvPr id="25" name="Picture 24" descr="F:\VSUEE\4. Meeting - Site Visit\2024\Meeting Masan Thai Nguyen 14.8.2024\Ảnh\20240814113109_IMG_0231.JPG">
            <a:extLst>
              <a:ext uri="{FF2B5EF4-FFF2-40B4-BE49-F238E27FC236}">
                <a16:creationId xmlns:a16="http://schemas.microsoft.com/office/drawing/2014/main" id="{8D35573C-47E3-7BEC-2AA6-EC0B1ED3A18B}"/>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1658931" y="3129611"/>
            <a:ext cx="2572681" cy="1718983"/>
          </a:xfrm>
          <a:prstGeom prst="rect">
            <a:avLst/>
          </a:prstGeom>
          <a:noFill/>
          <a:ln>
            <a:noFill/>
          </a:ln>
        </p:spPr>
      </p:pic>
    </p:spTree>
    <p:extLst>
      <p:ext uri="{BB962C8B-B14F-4D97-AF65-F5344CB8AC3E}">
        <p14:creationId xmlns:p14="http://schemas.microsoft.com/office/powerpoint/2010/main" val="3941699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C5A01-53A3-D3CB-4DF8-35D938F7FF89}"/>
              </a:ext>
            </a:extLst>
          </p:cNvPr>
          <p:cNvSpPr>
            <a:spLocks noGrp="1"/>
          </p:cNvSpPr>
          <p:nvPr>
            <p:ph type="title"/>
          </p:nvPr>
        </p:nvSpPr>
        <p:spPr>
          <a:xfrm>
            <a:off x="400238" y="301503"/>
            <a:ext cx="11391524" cy="800525"/>
          </a:xfrm>
        </p:spPr>
        <p:txBody>
          <a:bodyPr>
            <a:noAutofit/>
          </a:bodyPr>
          <a:lstStyle/>
          <a:p>
            <a:pPr algn="l" rtl="0"/>
            <a:r>
              <a:rPr lang="en-US" sz="2800" dirty="0">
                <a:latin typeface="+mj-lt"/>
              </a:rPr>
              <a:t>IEs HAVE COMMITTED TO PARTICIPATE IN THE PROJECT RECEIVED TECHNICAL SUPPORT FROM MOIT &amp; WB</a:t>
            </a:r>
            <a:endParaRPr lang="en-VN" sz="2800" dirty="0">
              <a:solidFill>
                <a:schemeClr val="accent1">
                  <a:lumMod val="50000"/>
                </a:schemeClr>
              </a:solidFill>
              <a:latin typeface="+mj-lt"/>
            </a:endParaRPr>
          </a:p>
        </p:txBody>
      </p:sp>
      <p:pic>
        <p:nvPicPr>
          <p:cNvPr id="3" name="Picture 2">
            <a:extLst>
              <a:ext uri="{FF2B5EF4-FFF2-40B4-BE49-F238E27FC236}">
                <a16:creationId xmlns:a16="http://schemas.microsoft.com/office/drawing/2014/main" id="{61510059-339B-99C9-0D26-C2F2E052E409}"/>
              </a:ext>
            </a:extLst>
          </p:cNvPr>
          <p:cNvPicPr>
            <a:picLocks noChangeAspect="1"/>
          </p:cNvPicPr>
          <p:nvPr/>
        </p:nvPicPr>
        <p:blipFill>
          <a:blip r:embed="rId2"/>
          <a:stretch>
            <a:fillRect/>
          </a:stretch>
        </p:blipFill>
        <p:spPr>
          <a:xfrm>
            <a:off x="8035825" y="1627213"/>
            <a:ext cx="3505104" cy="2648593"/>
          </a:xfrm>
          <a:prstGeom prst="rect">
            <a:avLst/>
          </a:prstGeom>
        </p:spPr>
      </p:pic>
      <p:pic>
        <p:nvPicPr>
          <p:cNvPr id="4" name="Picture 3">
            <a:extLst>
              <a:ext uri="{FF2B5EF4-FFF2-40B4-BE49-F238E27FC236}">
                <a16:creationId xmlns:a16="http://schemas.microsoft.com/office/drawing/2014/main" id="{4A3A6FB4-FE74-2F6D-0A98-08ED30258F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482" b="5277"/>
          <a:stretch/>
        </p:blipFill>
        <p:spPr>
          <a:xfrm>
            <a:off x="4701937" y="2888374"/>
            <a:ext cx="3298508" cy="2158053"/>
          </a:xfrm>
          <a:prstGeom prst="rect">
            <a:avLst/>
          </a:prstGeom>
        </p:spPr>
      </p:pic>
      <p:sp>
        <p:nvSpPr>
          <p:cNvPr id="18" name="TextBox 17">
            <a:extLst>
              <a:ext uri="{FF2B5EF4-FFF2-40B4-BE49-F238E27FC236}">
                <a16:creationId xmlns:a16="http://schemas.microsoft.com/office/drawing/2014/main" id="{D022FB5D-948B-046A-2C06-C7CB4DD1EBBA}"/>
              </a:ext>
            </a:extLst>
          </p:cNvPr>
          <p:cNvSpPr txBox="1"/>
          <p:nvPr/>
        </p:nvSpPr>
        <p:spPr>
          <a:xfrm>
            <a:off x="197406" y="2535153"/>
            <a:ext cx="4765437" cy="301621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nchor="ctr">
            <a:spAutoFit/>
            <a:scene3d>
              <a:camera prst="orthographicFront"/>
              <a:lightRig rig="harsh" dir="t"/>
            </a:scene3d>
            <a:sp3d extrusionH="57150" prstMaterial="matte">
              <a:bevelT w="63500" h="12700" prst="angle"/>
              <a:contourClr>
                <a:schemeClr val="bg1">
                  <a:lumMod val="65000"/>
                </a:schemeClr>
              </a:contourClr>
            </a:sp3d>
          </a:bodyPr>
          <a:lstStyle/>
          <a:p>
            <a:pPr marL="285750" indent="-285750" algn="l" rtl="0">
              <a:spcAft>
                <a:spcPts val="3000"/>
              </a:spcAft>
              <a:buFont typeface="Wingdings" pitchFamily="2" charset="2"/>
              <a:buChar char="v"/>
            </a:pPr>
            <a:r>
              <a:rPr lang="en-US" sz="1800" b="1" dirty="0">
                <a:solidFill>
                  <a:schemeClr val="tx1"/>
                </a:solidFill>
              </a:rPr>
              <a:t>VONFRAM MASAN COMPANY LIMITED</a:t>
            </a:r>
          </a:p>
          <a:p>
            <a:pPr marL="285750" indent="-285750" algn="l" rtl="0">
              <a:spcAft>
                <a:spcPts val="3000"/>
              </a:spcAft>
              <a:buFont typeface="Wingdings" pitchFamily="2" charset="2"/>
              <a:buChar char="v"/>
            </a:pPr>
            <a:r>
              <a:rPr lang="en-US" sz="1800" b="1" dirty="0">
                <a:solidFill>
                  <a:schemeClr val="tx1"/>
                </a:solidFill>
              </a:rPr>
              <a:t>THACH BAN COMPANY LIMITED</a:t>
            </a:r>
          </a:p>
          <a:p>
            <a:pPr marL="285750" indent="-285750">
              <a:spcAft>
                <a:spcPts val="3000"/>
              </a:spcAft>
              <a:buFont typeface="Wingdings" pitchFamily="2" charset="2"/>
              <a:buChar char="v"/>
            </a:pPr>
            <a:r>
              <a:rPr lang="en-US" sz="1800" b="1" dirty="0">
                <a:solidFill>
                  <a:schemeClr val="tx1"/>
                </a:solidFill>
              </a:rPr>
              <a:t>VIGLACERA AAC JOINT STOCK</a:t>
            </a:r>
          </a:p>
          <a:p>
            <a:pPr marL="285750" indent="-285750" algn="l" rtl="0">
              <a:spcAft>
                <a:spcPts val="3000"/>
              </a:spcAft>
              <a:buFont typeface="Wingdings" pitchFamily="2" charset="2"/>
              <a:buChar char="v"/>
            </a:pPr>
            <a:r>
              <a:rPr lang="en-US" sz="1800" b="1" i="0" u="none" strike="noStrike" dirty="0">
                <a:solidFill>
                  <a:srgbClr val="5F6368"/>
                </a:solidFill>
                <a:effectLst/>
              </a:rPr>
              <a:t> </a:t>
            </a:r>
            <a:r>
              <a:rPr lang="en-US" sz="1800" b="1" dirty="0">
                <a:solidFill>
                  <a:schemeClr val="tx1"/>
                </a:solidFill>
              </a:rPr>
              <a:t>PHU AN THANH GIA LAI CO., LTD</a:t>
            </a:r>
          </a:p>
          <a:p>
            <a:pPr marL="285750" indent="-285750" algn="l" rtl="0">
              <a:buFont typeface="Wingdings" pitchFamily="2" charset="2"/>
              <a:buChar char="v"/>
            </a:pPr>
            <a:endParaRPr lang="en-US" sz="1800" b="1" dirty="0">
              <a:solidFill>
                <a:schemeClr val="tx1"/>
              </a:solidFill>
            </a:endParaRPr>
          </a:p>
        </p:txBody>
      </p:sp>
      <p:pic>
        <p:nvPicPr>
          <p:cNvPr id="19" name="Picture 18">
            <a:extLst>
              <a:ext uri="{FF2B5EF4-FFF2-40B4-BE49-F238E27FC236}">
                <a16:creationId xmlns:a16="http://schemas.microsoft.com/office/drawing/2014/main" id="{6F3FA334-35B5-E530-8B04-A11FD4DB04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1267" y="4043258"/>
            <a:ext cx="3769857" cy="2513239"/>
          </a:xfrm>
          <a:prstGeom prst="rect">
            <a:avLst/>
          </a:prstGeom>
        </p:spPr>
      </p:pic>
    </p:spTree>
    <p:extLst>
      <p:ext uri="{BB962C8B-B14F-4D97-AF65-F5344CB8AC3E}">
        <p14:creationId xmlns:p14="http://schemas.microsoft.com/office/powerpoint/2010/main" val="1744876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5405-8098-ADFB-AF9A-D04013C7CE19}"/>
              </a:ext>
            </a:extLst>
          </p:cNvPr>
          <p:cNvSpPr>
            <a:spLocks noGrp="1"/>
          </p:cNvSpPr>
          <p:nvPr>
            <p:ph type="title"/>
          </p:nvPr>
        </p:nvSpPr>
        <p:spPr>
          <a:xfrm>
            <a:off x="722616" y="3181400"/>
            <a:ext cx="10972800" cy="495200"/>
          </a:xfrm>
        </p:spPr>
        <p:txBody>
          <a:bodyPr>
            <a:normAutofit fontScale="90000"/>
          </a:bodyPr>
          <a:lstStyle/>
          <a:p>
            <a:r>
              <a:rPr lang="en-US" dirty="0">
                <a:solidFill>
                  <a:schemeClr val="accent1">
                    <a:lumMod val="50000"/>
                  </a:schemeClr>
                </a:solidFill>
              </a:rPr>
              <a:t>QUESTION $ ANSWER</a:t>
            </a:r>
          </a:p>
        </p:txBody>
      </p:sp>
    </p:spTree>
    <p:extLst>
      <p:ext uri="{BB962C8B-B14F-4D97-AF65-F5344CB8AC3E}">
        <p14:creationId xmlns:p14="http://schemas.microsoft.com/office/powerpoint/2010/main" val="2778405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0F72AAE-B7F9-7CAA-FCCF-81F19591702C}"/>
              </a:ext>
            </a:extLst>
          </p:cNvPr>
          <p:cNvSpPr txBox="1"/>
          <p:nvPr/>
        </p:nvSpPr>
        <p:spPr>
          <a:xfrm>
            <a:off x="2754824" y="340470"/>
            <a:ext cx="6098582" cy="739754"/>
          </a:xfrm>
          <a:prstGeom prst="rect">
            <a:avLst/>
          </a:prstGeom>
          <a:noFill/>
        </p:spPr>
        <p:txBody>
          <a:bodyPr wrap="square">
            <a:spAutoFit/>
          </a:bodyPr>
          <a:lstStyle/>
          <a:p>
            <a:pPr algn="just">
              <a:lnSpc>
                <a:spcPct val="150000"/>
              </a:lnSpc>
              <a:spcBef>
                <a:spcPts val="600"/>
              </a:spcBef>
              <a:spcAft>
                <a:spcPts val="600"/>
              </a:spcAft>
            </a:pPr>
            <a:r>
              <a:rPr lang="en-US" sz="3200" b="1" kern="100" dirty="0">
                <a:solidFill>
                  <a:schemeClr val="accent1">
                    <a:lumMod val="50000"/>
                  </a:schemeClr>
                </a:solidFill>
                <a:effectLst/>
              </a:rPr>
              <a:t>Training agenda: Day 1</a:t>
            </a:r>
            <a:endParaRPr lang="en-VN" sz="3200" b="1" kern="1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4F5BA84A-4E60-8621-3EB3-9B1E1B1BD4D3}"/>
              </a:ext>
            </a:extLst>
          </p:cNvPr>
          <p:cNvGraphicFramePr>
            <a:graphicFrameLocks noGrp="1"/>
          </p:cNvGraphicFramePr>
          <p:nvPr/>
        </p:nvGraphicFramePr>
        <p:xfrm>
          <a:off x="773601" y="1218289"/>
          <a:ext cx="10849233" cy="5351196"/>
        </p:xfrm>
        <a:graphic>
          <a:graphicData uri="http://schemas.openxmlformats.org/drawingml/2006/table">
            <a:tbl>
              <a:tblPr firstRow="1" firstCol="1" bandRow="1">
                <a:tableStyleId>{12ACAA50-B3C0-4FEF-8DD3-66675128A787}</a:tableStyleId>
              </a:tblPr>
              <a:tblGrid>
                <a:gridCol w="2582562">
                  <a:extLst>
                    <a:ext uri="{9D8B030D-6E8A-4147-A177-3AD203B41FA5}">
                      <a16:colId xmlns:a16="http://schemas.microsoft.com/office/drawing/2014/main" val="4246250420"/>
                    </a:ext>
                  </a:extLst>
                </a:gridCol>
                <a:gridCol w="8266671">
                  <a:extLst>
                    <a:ext uri="{9D8B030D-6E8A-4147-A177-3AD203B41FA5}">
                      <a16:colId xmlns:a16="http://schemas.microsoft.com/office/drawing/2014/main" val="3865638256"/>
                    </a:ext>
                  </a:extLst>
                </a:gridCol>
              </a:tblGrid>
              <a:tr h="298959">
                <a:tc>
                  <a:txBody>
                    <a:bodyPr/>
                    <a:lstStyle/>
                    <a:p>
                      <a:pPr algn="ctr">
                        <a:lnSpc>
                          <a:spcPct val="150000"/>
                        </a:lnSpc>
                        <a:spcBef>
                          <a:spcPts val="600"/>
                        </a:spcBef>
                      </a:pPr>
                      <a:r>
                        <a:rPr lang="en-US" sz="1600" b="1" dirty="0">
                          <a:effectLst/>
                          <a:latin typeface="Arial" panose="020B0604020202020204" pitchFamily="34" charset="0"/>
                          <a:cs typeface="Arial" panose="020B0604020202020204" pitchFamily="34" charset="0"/>
                        </a:rPr>
                        <a:t>Time</a:t>
                      </a:r>
                      <a:endParaRPr lang="en-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54843" marR="54843" marT="0" marB="0" anchor="ctr"/>
                </a:tc>
                <a:tc>
                  <a:txBody>
                    <a:bodyPr/>
                    <a:lstStyle/>
                    <a:p>
                      <a:pPr algn="ctr">
                        <a:lnSpc>
                          <a:spcPct val="150000"/>
                        </a:lnSpc>
                        <a:spcBef>
                          <a:spcPts val="600"/>
                        </a:spcBef>
                      </a:pPr>
                      <a:r>
                        <a:rPr lang="en-US" sz="1600" b="1" dirty="0">
                          <a:effectLst/>
                          <a:latin typeface="Arial" panose="020B0604020202020204" pitchFamily="34" charset="0"/>
                          <a:cs typeface="Arial" panose="020B0604020202020204" pitchFamily="34" charset="0"/>
                        </a:rPr>
                        <a:t>Content</a:t>
                      </a:r>
                      <a:endParaRPr lang="en-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54843" marR="54843" marT="0" marB="0" anchor="ctr"/>
                </a:tc>
                <a:extLst>
                  <a:ext uri="{0D108BD9-81ED-4DB2-BD59-A6C34878D82A}">
                    <a16:rowId xmlns:a16="http://schemas.microsoft.com/office/drawing/2014/main" val="3695098144"/>
                  </a:ext>
                </a:extLst>
              </a:tr>
              <a:tr h="446663">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8:</a:t>
                      </a:r>
                      <a:r>
                        <a:rPr lang="vi-VN" sz="1600" dirty="0">
                          <a:effectLst/>
                          <a:latin typeface="Arial" panose="020B0604020202020204" pitchFamily="34" charset="0"/>
                          <a:ea typeface="Times New Roman" panose="02020603050405020304" pitchFamily="18" charset="0"/>
                          <a:cs typeface="Arial" panose="020B0604020202020204" pitchFamily="34" charset="0"/>
                        </a:rPr>
                        <a:t>15</a:t>
                      </a:r>
                      <a:r>
                        <a:rPr lang="en-US" sz="1600" dirty="0">
                          <a:effectLst/>
                          <a:latin typeface="Arial" panose="020B0604020202020204" pitchFamily="34" charset="0"/>
                          <a:ea typeface="Times New Roman" panose="02020603050405020304" pitchFamily="18" charset="0"/>
                          <a:cs typeface="Arial" panose="020B0604020202020204" pitchFamily="34" charset="0"/>
                        </a:rPr>
                        <a:t> – 8:</a:t>
                      </a:r>
                      <a:r>
                        <a:rPr lang="vi-VN" sz="1600" dirty="0">
                          <a:effectLst/>
                          <a:latin typeface="Arial" panose="020B0604020202020204" pitchFamily="34" charset="0"/>
                          <a:ea typeface="Times New Roman" panose="02020603050405020304" pitchFamily="18" charset="0"/>
                          <a:cs typeface="Arial" panose="020B0604020202020204" pitchFamily="34" charset="0"/>
                        </a:rPr>
                        <a:t>30</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Opening Statements, Delegate Introduction, Welcome Speech</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96359867"/>
                  </a:ext>
                </a:extLst>
              </a:tr>
              <a:tr h="209012">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8:</a:t>
                      </a:r>
                      <a:r>
                        <a:rPr lang="vi-VN" sz="1600" dirty="0">
                          <a:effectLst/>
                          <a:latin typeface="Arial" panose="020B0604020202020204" pitchFamily="34" charset="0"/>
                          <a:ea typeface="Times New Roman" panose="02020603050405020304" pitchFamily="18" charset="0"/>
                          <a:cs typeface="Arial" panose="020B0604020202020204" pitchFamily="34" charset="0"/>
                        </a:rPr>
                        <a:t>30</a:t>
                      </a:r>
                      <a:r>
                        <a:rPr lang="en-US" sz="1600" dirty="0">
                          <a:effectLst/>
                          <a:latin typeface="Arial" panose="020B0604020202020204" pitchFamily="34" charset="0"/>
                          <a:ea typeface="Times New Roman" panose="02020603050405020304" pitchFamily="18" charset="0"/>
                          <a:cs typeface="Arial" panose="020B0604020202020204" pitchFamily="34" charset="0"/>
                        </a:rPr>
                        <a:t> – </a:t>
                      </a:r>
                      <a:r>
                        <a:rPr lang="vi-VN" sz="1600" dirty="0">
                          <a:effectLst/>
                          <a:latin typeface="Arial" panose="020B0604020202020204" pitchFamily="34" charset="0"/>
                          <a:ea typeface="Times New Roman" panose="02020603050405020304" pitchFamily="18" charset="0"/>
                          <a:cs typeface="Arial" panose="020B0604020202020204" pitchFamily="34" charset="0"/>
                        </a:rPr>
                        <a:t>8</a:t>
                      </a:r>
                      <a:r>
                        <a:rPr lang="en-US" sz="1600" dirty="0">
                          <a:effectLst/>
                          <a:latin typeface="Arial" panose="020B0604020202020204" pitchFamily="34" charset="0"/>
                          <a:ea typeface="Times New Roman" panose="02020603050405020304" pitchFamily="18" charset="0"/>
                          <a:cs typeface="Arial" panose="020B0604020202020204" pitchFamily="34" charset="0"/>
                        </a:rPr>
                        <a:t>:</a:t>
                      </a:r>
                      <a:r>
                        <a:rPr lang="vi-VN" sz="1600" dirty="0">
                          <a:effectLst/>
                          <a:latin typeface="Arial" panose="020B0604020202020204" pitchFamily="34" charset="0"/>
                          <a:ea typeface="Times New Roman" panose="02020603050405020304" pitchFamily="18" charset="0"/>
                          <a:cs typeface="Arial" panose="020B0604020202020204" pitchFamily="34" charset="0"/>
                        </a:rPr>
                        <a:t>45</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Introduction and Class Rules</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56684236"/>
                  </a:ext>
                </a:extLst>
              </a:tr>
              <a:tr h="446663">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8:45 – 9:00</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Module 1: Introduction to VSUEE Project</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734600227"/>
                  </a:ext>
                </a:extLst>
              </a:tr>
              <a:tr h="209012">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9:00 – 10:15</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Module 2: Policies related to EE, GHG</a:t>
                      </a:r>
                      <a:r>
                        <a:rPr lang="vi-VN" sz="1600" dirty="0">
                          <a:effectLst/>
                          <a:latin typeface="Arial" panose="020B0604020202020204" pitchFamily="34" charset="0"/>
                          <a:ea typeface="Times New Roman" panose="02020603050405020304" pitchFamily="18" charset="0"/>
                          <a:cs typeface="Arial" panose="020B0604020202020204" pitchFamily="34" charset="0"/>
                        </a:rPr>
                        <a:t> audit</a:t>
                      </a:r>
                      <a:r>
                        <a:rPr lang="en-US" sz="1600" dirty="0">
                          <a:effectLst/>
                          <a:latin typeface="Arial" panose="020B0604020202020204" pitchFamily="34" charset="0"/>
                          <a:ea typeface="Times New Roman" panose="02020603050405020304" pitchFamily="18" charset="0"/>
                          <a:cs typeface="Arial" panose="020B0604020202020204" pitchFamily="34" charset="0"/>
                        </a:rPr>
                        <a:t>, and gender in EE</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p>
                      <a:pPr>
                        <a:lnSpc>
                          <a:spcPct val="150000"/>
                        </a:lnSpc>
                        <a:spcBef>
                          <a:spcPts val="600"/>
                        </a:spcBef>
                      </a:pPr>
                      <a:r>
                        <a:rPr lang="vi-VN" sz="1600" dirty="0">
                          <a:effectLst/>
                          <a:latin typeface="Arial" panose="020B0604020202020204" pitchFamily="34" charset="0"/>
                          <a:ea typeface="Times New Roman" panose="02020603050405020304" pitchFamily="18" charset="0"/>
                          <a:cs typeface="Arial" panose="020B0604020202020204" pitchFamily="34" charset="0"/>
                        </a:rPr>
                        <a:t>Module 3: Current status and potential for EE in industrial sectors in Vietnam</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312445698"/>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10:15 – 10:30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i="1">
                          <a:effectLst/>
                          <a:latin typeface="Arial" panose="020B0604020202020204" pitchFamily="34" charset="0"/>
                          <a:ea typeface="Times New Roman" panose="02020603050405020304" pitchFamily="18" charset="0"/>
                          <a:cs typeface="Arial" panose="020B0604020202020204" pitchFamily="34" charset="0"/>
                        </a:rPr>
                        <a:t>Break</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089188157"/>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10:30 – 11:30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Module </a:t>
                      </a:r>
                      <a:r>
                        <a:rPr lang="vi-VN" sz="1600">
                          <a:effectLst/>
                          <a:latin typeface="Arial" panose="020B0604020202020204" pitchFamily="34" charset="0"/>
                          <a:ea typeface="Times New Roman" panose="02020603050405020304" pitchFamily="18" charset="0"/>
                          <a:cs typeface="Arial" panose="020B0604020202020204" pitchFamily="34" charset="0"/>
                        </a:rPr>
                        <a:t>4</a:t>
                      </a:r>
                      <a:r>
                        <a:rPr lang="en-US" sz="1600">
                          <a:effectLst/>
                          <a:latin typeface="Arial" panose="020B0604020202020204" pitchFamily="34" charset="0"/>
                          <a:ea typeface="Times New Roman" panose="02020603050405020304" pitchFamily="18" charset="0"/>
                          <a:cs typeface="Arial" panose="020B0604020202020204" pitchFamily="34" charset="0"/>
                        </a:rPr>
                        <a:t>: ESCO Business Model: Definition of ESCO, ESCO services and types of ESCO</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3503368"/>
                  </a:ext>
                </a:extLst>
              </a:tr>
              <a:tr h="446663">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11:30 – 13:00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i="1">
                          <a:effectLst/>
                          <a:latin typeface="Arial" panose="020B0604020202020204" pitchFamily="34" charset="0"/>
                          <a:ea typeface="Times New Roman" panose="02020603050405020304" pitchFamily="18" charset="0"/>
                          <a:cs typeface="Arial" panose="020B0604020202020204" pitchFamily="34" charset="0"/>
                        </a:rPr>
                        <a:t>Lunch Break</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53866499"/>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13:00 – 14:00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Module </a:t>
                      </a:r>
                      <a:r>
                        <a:rPr lang="vi-VN" sz="1600">
                          <a:effectLst/>
                          <a:latin typeface="Arial" panose="020B0604020202020204" pitchFamily="34" charset="0"/>
                          <a:ea typeface="Times New Roman" panose="02020603050405020304" pitchFamily="18" charset="0"/>
                          <a:cs typeface="Arial" panose="020B0604020202020204" pitchFamily="34" charset="0"/>
                        </a:rPr>
                        <a:t>5</a:t>
                      </a:r>
                      <a:r>
                        <a:rPr lang="en-US" sz="1600">
                          <a:effectLst/>
                          <a:latin typeface="Arial" panose="020B0604020202020204" pitchFamily="34" charset="0"/>
                          <a:ea typeface="Times New Roman" panose="02020603050405020304" pitchFamily="18" charset="0"/>
                          <a:cs typeface="Arial" panose="020B0604020202020204" pitchFamily="34" charset="0"/>
                        </a:rPr>
                        <a:t>: Types of EPC</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933138537"/>
                  </a:ext>
                </a:extLst>
              </a:tr>
              <a:tr h="684315">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14:00 – 15:00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Module </a:t>
                      </a:r>
                      <a:r>
                        <a:rPr lang="vi-VN" sz="1600">
                          <a:effectLst/>
                          <a:latin typeface="Arial" panose="020B0604020202020204" pitchFamily="34" charset="0"/>
                          <a:ea typeface="Times New Roman" panose="02020603050405020304" pitchFamily="18" charset="0"/>
                          <a:cs typeface="Arial" panose="020B0604020202020204" pitchFamily="34" charset="0"/>
                        </a:rPr>
                        <a:t>6</a:t>
                      </a:r>
                      <a:r>
                        <a:rPr lang="en-US" sz="1600">
                          <a:effectLst/>
                          <a:latin typeface="Arial" panose="020B0604020202020204" pitchFamily="34" charset="0"/>
                          <a:ea typeface="Times New Roman" panose="02020603050405020304" pitchFamily="18" charset="0"/>
                          <a:cs typeface="Arial" panose="020B0604020202020204" pitchFamily="34" charset="0"/>
                        </a:rPr>
                        <a:t>: Building EPC Contracts</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712901128"/>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15:00 – 15:15</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i="1" dirty="0">
                          <a:effectLst/>
                          <a:latin typeface="Arial" panose="020B0604020202020204" pitchFamily="34" charset="0"/>
                          <a:ea typeface="Times New Roman" panose="02020603050405020304" pitchFamily="18" charset="0"/>
                          <a:cs typeface="Arial" panose="020B0604020202020204" pitchFamily="34" charset="0"/>
                        </a:rPr>
                        <a:t>Break</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15316689"/>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15:15 – 16:</a:t>
                      </a:r>
                      <a:r>
                        <a:rPr lang="vi-VN" sz="1600">
                          <a:effectLst/>
                          <a:latin typeface="Arial" panose="020B0604020202020204" pitchFamily="34" charset="0"/>
                          <a:ea typeface="Times New Roman" panose="02020603050405020304" pitchFamily="18" charset="0"/>
                          <a:cs typeface="Arial" panose="020B0604020202020204" pitchFamily="34" charset="0"/>
                        </a:rPr>
                        <a:t>00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Module 7. Key features of EPC contracts</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257822532"/>
                  </a:ext>
                </a:extLst>
              </a:tr>
              <a:tr h="209012">
                <a:tc>
                  <a:txBody>
                    <a:bodyPr/>
                    <a:lstStyle/>
                    <a:p>
                      <a:pPr>
                        <a:lnSpc>
                          <a:spcPct val="150000"/>
                        </a:lnSpc>
                        <a:spcBef>
                          <a:spcPts val="600"/>
                        </a:spcBef>
                      </a:pPr>
                      <a:r>
                        <a:rPr lang="en-US" sz="1600">
                          <a:effectLst/>
                          <a:latin typeface="Arial" panose="020B0604020202020204" pitchFamily="34" charset="0"/>
                          <a:ea typeface="Times New Roman" panose="02020603050405020304" pitchFamily="18" charset="0"/>
                          <a:cs typeface="Arial" panose="020B0604020202020204" pitchFamily="34" charset="0"/>
                        </a:rPr>
                        <a:t>16:15 – 17:00</a:t>
                      </a:r>
                      <a:endParaRPr lang="en-VN" sz="16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600" dirty="0">
                          <a:effectLst/>
                          <a:latin typeface="Arial" panose="020B0604020202020204" pitchFamily="34" charset="0"/>
                          <a:ea typeface="Times New Roman" panose="02020603050405020304" pitchFamily="18" charset="0"/>
                          <a:cs typeface="Arial" panose="020B0604020202020204" pitchFamily="34" charset="0"/>
                        </a:rPr>
                        <a:t>Discuss</a:t>
                      </a:r>
                      <a:r>
                        <a:rPr lang="vi-VN" sz="1600" dirty="0">
                          <a:effectLst/>
                          <a:latin typeface="Arial" panose="020B0604020202020204" pitchFamily="34" charset="0"/>
                          <a:ea typeface="Times New Roman" panose="02020603050405020304" pitchFamily="18" charset="0"/>
                          <a:cs typeface="Arial" panose="020B0604020202020204" pitchFamily="34" charset="0"/>
                        </a:rPr>
                        <a:t> and study case</a:t>
                      </a:r>
                      <a:endParaRPr lang="en-V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036928756"/>
                  </a:ext>
                </a:extLst>
              </a:tr>
            </a:tbl>
          </a:graphicData>
        </a:graphic>
      </p:graphicFrame>
    </p:spTree>
    <p:extLst>
      <p:ext uri="{BB962C8B-B14F-4D97-AF65-F5344CB8AC3E}">
        <p14:creationId xmlns:p14="http://schemas.microsoft.com/office/powerpoint/2010/main" val="99499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C570E-1721-A2E2-8D6E-B456E0354F0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36C5C82-99D7-1CE7-784C-A2B6795752B2}"/>
              </a:ext>
            </a:extLst>
          </p:cNvPr>
          <p:cNvSpPr txBox="1"/>
          <p:nvPr/>
        </p:nvSpPr>
        <p:spPr>
          <a:xfrm>
            <a:off x="2754824" y="340470"/>
            <a:ext cx="6098582" cy="739754"/>
          </a:xfrm>
          <a:prstGeom prst="rect">
            <a:avLst/>
          </a:prstGeom>
          <a:noFill/>
        </p:spPr>
        <p:txBody>
          <a:bodyPr wrap="square">
            <a:spAutoFit/>
          </a:bodyPr>
          <a:lstStyle/>
          <a:p>
            <a:pPr algn="just">
              <a:lnSpc>
                <a:spcPct val="150000"/>
              </a:lnSpc>
              <a:spcBef>
                <a:spcPts val="600"/>
              </a:spcBef>
              <a:spcAft>
                <a:spcPts val="600"/>
              </a:spcAft>
            </a:pPr>
            <a:r>
              <a:rPr lang="en-US" sz="3200" b="1" kern="100" dirty="0">
                <a:solidFill>
                  <a:schemeClr val="accent1">
                    <a:lumMod val="50000"/>
                  </a:schemeClr>
                </a:solidFill>
                <a:effectLst/>
              </a:rPr>
              <a:t>Training agenda: Day 2</a:t>
            </a:r>
            <a:endParaRPr lang="en-VN" sz="3200" b="1" kern="1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3" name="Table 2">
            <a:extLst>
              <a:ext uri="{FF2B5EF4-FFF2-40B4-BE49-F238E27FC236}">
                <a16:creationId xmlns:a16="http://schemas.microsoft.com/office/drawing/2014/main" id="{4F7385FB-B66A-338F-ACA7-B0FBBAF088B9}"/>
              </a:ext>
            </a:extLst>
          </p:cNvPr>
          <p:cNvGraphicFramePr>
            <a:graphicFrameLocks noGrp="1"/>
          </p:cNvGraphicFramePr>
          <p:nvPr/>
        </p:nvGraphicFramePr>
        <p:xfrm>
          <a:off x="561577" y="1678785"/>
          <a:ext cx="10923373" cy="3666684"/>
        </p:xfrm>
        <a:graphic>
          <a:graphicData uri="http://schemas.openxmlformats.org/drawingml/2006/table">
            <a:tbl>
              <a:tblPr firstRow="1" firstCol="1" bandRow="1">
                <a:tableStyleId>{12ACAA50-B3C0-4FEF-8DD3-66675128A787}</a:tableStyleId>
              </a:tblPr>
              <a:tblGrid>
                <a:gridCol w="2548740">
                  <a:extLst>
                    <a:ext uri="{9D8B030D-6E8A-4147-A177-3AD203B41FA5}">
                      <a16:colId xmlns:a16="http://schemas.microsoft.com/office/drawing/2014/main" val="3802477628"/>
                    </a:ext>
                  </a:extLst>
                </a:gridCol>
                <a:gridCol w="8374633">
                  <a:extLst>
                    <a:ext uri="{9D8B030D-6E8A-4147-A177-3AD203B41FA5}">
                      <a16:colId xmlns:a16="http://schemas.microsoft.com/office/drawing/2014/main" val="3531627558"/>
                    </a:ext>
                  </a:extLst>
                </a:gridCol>
              </a:tblGrid>
              <a:tr h="0">
                <a:tc>
                  <a:txBody>
                    <a:bodyPr/>
                    <a:lstStyle/>
                    <a:p>
                      <a:pPr algn="ctr">
                        <a:lnSpc>
                          <a:spcPct val="150000"/>
                        </a:lnSpc>
                        <a:spcBef>
                          <a:spcPts val="600"/>
                        </a:spcBef>
                      </a:pPr>
                      <a:r>
                        <a:rPr lang="en-VN" sz="1800" b="1" dirty="0">
                          <a:solidFill>
                            <a:schemeClr val="tx1"/>
                          </a:solidFill>
                          <a:effectLst/>
                          <a:latin typeface="+mn-lt"/>
                          <a:ea typeface="Times New Roman" panose="02020603050405020304" pitchFamily="18" charset="0"/>
                          <a:cs typeface="Arial" panose="020B0604020202020204" pitchFamily="34" charset="0"/>
                        </a:rPr>
                        <a:t>Time</a:t>
                      </a:r>
                    </a:p>
                  </a:txBody>
                  <a:tcPr marL="68580" marR="68580" marT="0" marB="0" anchor="ctr"/>
                </a:tc>
                <a:tc>
                  <a:txBody>
                    <a:bodyPr/>
                    <a:lstStyle/>
                    <a:p>
                      <a:pPr algn="ctr">
                        <a:lnSpc>
                          <a:spcPct val="150000"/>
                        </a:lnSpc>
                        <a:spcBef>
                          <a:spcPts val="600"/>
                        </a:spcBef>
                      </a:pPr>
                      <a:r>
                        <a:rPr lang="en-VN" sz="1800" b="1" dirty="0">
                          <a:solidFill>
                            <a:schemeClr val="tx1"/>
                          </a:solidFill>
                          <a:effectLst/>
                          <a:latin typeface="+mn-lt"/>
                          <a:ea typeface="Times New Roman" panose="02020603050405020304" pitchFamily="18" charset="0"/>
                          <a:cs typeface="Arial" panose="020B0604020202020204" pitchFamily="34" charset="0"/>
                        </a:rPr>
                        <a:t>Content</a:t>
                      </a:r>
                    </a:p>
                  </a:txBody>
                  <a:tcPr marL="68580" marR="68580" marT="0" marB="0" anchor="ctr"/>
                </a:tc>
                <a:extLst>
                  <a:ext uri="{0D108BD9-81ED-4DB2-BD59-A6C34878D82A}">
                    <a16:rowId xmlns:a16="http://schemas.microsoft.com/office/drawing/2014/main" val="4033175124"/>
                  </a:ext>
                </a:extLst>
              </a:tr>
              <a:tr h="0">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8:00 – 10:00</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Module </a:t>
                      </a:r>
                      <a:r>
                        <a:rPr lang="vi-VN" sz="1800" b="0">
                          <a:solidFill>
                            <a:schemeClr val="tx1"/>
                          </a:solidFill>
                          <a:effectLst/>
                          <a:latin typeface="+mn-lt"/>
                          <a:ea typeface="Times New Roman" panose="02020603050405020304" pitchFamily="18" charset="0"/>
                          <a:cs typeface="Arial" panose="020B0604020202020204" pitchFamily="34" charset="0"/>
                        </a:rPr>
                        <a:t>8</a:t>
                      </a:r>
                      <a:r>
                        <a:rPr lang="en-US" sz="1800" b="0">
                          <a:solidFill>
                            <a:schemeClr val="tx1"/>
                          </a:solidFill>
                          <a:effectLst/>
                          <a:latin typeface="+mn-lt"/>
                          <a:ea typeface="Times New Roman" panose="02020603050405020304" pitchFamily="18" charset="0"/>
                          <a:cs typeface="Arial" panose="020B0604020202020204" pitchFamily="34" charset="0"/>
                        </a:rPr>
                        <a:t>: ESCO Business Planning</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683021043"/>
                  </a:ext>
                </a:extLst>
              </a:tr>
              <a:tr h="0">
                <a:tc>
                  <a:txBody>
                    <a:bodyPr/>
                    <a:lstStyle/>
                    <a:p>
                      <a:pPr algn="l">
                        <a:lnSpc>
                          <a:spcPct val="150000"/>
                        </a:lnSpc>
                        <a:spcBef>
                          <a:spcPts val="600"/>
                        </a:spcBef>
                      </a:pPr>
                      <a:r>
                        <a:rPr lang="en-US" sz="1800" b="0" i="1">
                          <a:solidFill>
                            <a:schemeClr val="tx1"/>
                          </a:solidFill>
                          <a:effectLst/>
                          <a:latin typeface="+mn-lt"/>
                          <a:ea typeface="Times New Roman" panose="02020603050405020304" pitchFamily="18" charset="0"/>
                          <a:cs typeface="Arial" panose="020B0604020202020204" pitchFamily="34" charset="0"/>
                        </a:rPr>
                        <a:t>10:00 – 10:15</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i="1">
                          <a:solidFill>
                            <a:schemeClr val="tx1"/>
                          </a:solidFill>
                          <a:effectLst/>
                          <a:latin typeface="+mn-lt"/>
                          <a:ea typeface="Times New Roman" panose="02020603050405020304" pitchFamily="18" charset="0"/>
                          <a:cs typeface="Arial" panose="020B0604020202020204" pitchFamily="34" charset="0"/>
                        </a:rPr>
                        <a:t>Break</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96752544"/>
                  </a:ext>
                </a:extLst>
              </a:tr>
              <a:tr h="0">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10:15 – 11:30</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Module </a:t>
                      </a:r>
                      <a:r>
                        <a:rPr lang="vi-VN" sz="1800" b="0">
                          <a:solidFill>
                            <a:schemeClr val="tx1"/>
                          </a:solidFill>
                          <a:effectLst/>
                          <a:latin typeface="+mn-lt"/>
                          <a:ea typeface="Times New Roman" panose="02020603050405020304" pitchFamily="18" charset="0"/>
                          <a:cs typeface="Arial" panose="020B0604020202020204" pitchFamily="34" charset="0"/>
                        </a:rPr>
                        <a:t>9</a:t>
                      </a:r>
                      <a:r>
                        <a:rPr lang="en-US" sz="1800" b="0">
                          <a:solidFill>
                            <a:schemeClr val="tx1"/>
                          </a:solidFill>
                          <a:effectLst/>
                          <a:latin typeface="+mn-lt"/>
                          <a:ea typeface="Times New Roman" panose="02020603050405020304" pitchFamily="18" charset="0"/>
                          <a:cs typeface="Arial" panose="020B0604020202020204" pitchFamily="34" charset="0"/>
                        </a:rPr>
                        <a:t>: Marketing and Sales</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561321022"/>
                  </a:ext>
                </a:extLst>
              </a:tr>
              <a:tr h="0">
                <a:tc>
                  <a:txBody>
                    <a:bodyPr/>
                    <a:lstStyle/>
                    <a:p>
                      <a:pPr algn="l">
                        <a:lnSpc>
                          <a:spcPct val="150000"/>
                        </a:lnSpc>
                        <a:spcBef>
                          <a:spcPts val="600"/>
                        </a:spcBef>
                      </a:pPr>
                      <a:r>
                        <a:rPr lang="en-US" sz="1800" b="0" i="1">
                          <a:solidFill>
                            <a:schemeClr val="tx1"/>
                          </a:solidFill>
                          <a:effectLst/>
                          <a:latin typeface="+mn-lt"/>
                          <a:ea typeface="Times New Roman" panose="02020603050405020304" pitchFamily="18" charset="0"/>
                          <a:cs typeface="Arial" panose="020B0604020202020204" pitchFamily="34" charset="0"/>
                        </a:rPr>
                        <a:t>11:30 – 13:00</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i="1" dirty="0">
                          <a:solidFill>
                            <a:schemeClr val="tx1"/>
                          </a:solidFill>
                          <a:effectLst/>
                          <a:latin typeface="+mn-lt"/>
                          <a:ea typeface="Times New Roman" panose="02020603050405020304" pitchFamily="18" charset="0"/>
                          <a:cs typeface="Arial" panose="020B0604020202020204" pitchFamily="34" charset="0"/>
                        </a:rPr>
                        <a:t>Lunch Break</a:t>
                      </a:r>
                      <a:endParaRPr lang="en-VN" sz="1800" b="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791538485"/>
                  </a:ext>
                </a:extLst>
              </a:tr>
              <a:tr h="0">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13:00 – 15:00</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Module 1</a:t>
                      </a:r>
                      <a:r>
                        <a:rPr lang="vi-VN" sz="1800" b="0">
                          <a:solidFill>
                            <a:schemeClr val="tx1"/>
                          </a:solidFill>
                          <a:effectLst/>
                          <a:latin typeface="+mn-lt"/>
                          <a:ea typeface="Times New Roman" panose="02020603050405020304" pitchFamily="18" charset="0"/>
                          <a:cs typeface="Arial" panose="020B0604020202020204" pitchFamily="34" charset="0"/>
                        </a:rPr>
                        <a:t>0</a:t>
                      </a:r>
                      <a:r>
                        <a:rPr lang="en-US" sz="1800" b="0">
                          <a:solidFill>
                            <a:schemeClr val="tx1"/>
                          </a:solidFill>
                          <a:effectLst/>
                          <a:latin typeface="+mn-lt"/>
                          <a:ea typeface="Times New Roman" panose="02020603050405020304" pitchFamily="18" charset="0"/>
                          <a:cs typeface="Arial" panose="020B0604020202020204" pitchFamily="34" charset="0"/>
                        </a:rPr>
                        <a:t>: ESCO project development process</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407790028"/>
                  </a:ext>
                </a:extLst>
              </a:tr>
              <a:tr h="0">
                <a:tc>
                  <a:txBody>
                    <a:bodyPr/>
                    <a:lstStyle/>
                    <a:p>
                      <a:pPr algn="l">
                        <a:lnSpc>
                          <a:spcPct val="150000"/>
                        </a:lnSpc>
                        <a:spcBef>
                          <a:spcPts val="600"/>
                        </a:spcBef>
                      </a:pPr>
                      <a:r>
                        <a:rPr lang="en-US" sz="1800" b="0" i="1">
                          <a:solidFill>
                            <a:schemeClr val="tx1"/>
                          </a:solidFill>
                          <a:effectLst/>
                          <a:latin typeface="+mn-lt"/>
                          <a:ea typeface="Times New Roman" panose="02020603050405020304" pitchFamily="18" charset="0"/>
                          <a:cs typeface="Arial" panose="020B0604020202020204" pitchFamily="34" charset="0"/>
                        </a:rPr>
                        <a:t>15:00 – 15:15</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i="1">
                          <a:solidFill>
                            <a:schemeClr val="tx1"/>
                          </a:solidFill>
                          <a:effectLst/>
                          <a:latin typeface="+mn-lt"/>
                          <a:ea typeface="Times New Roman" panose="02020603050405020304" pitchFamily="18" charset="0"/>
                          <a:cs typeface="Arial" panose="020B0604020202020204" pitchFamily="34" charset="0"/>
                        </a:rPr>
                        <a:t>Break</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562978488"/>
                  </a:ext>
                </a:extLst>
              </a:tr>
              <a:tr h="1142365">
                <a:tc>
                  <a:txBody>
                    <a:bodyPr/>
                    <a:lstStyle/>
                    <a:p>
                      <a:pPr algn="l">
                        <a:lnSpc>
                          <a:spcPct val="150000"/>
                        </a:lnSpc>
                        <a:spcBef>
                          <a:spcPts val="600"/>
                        </a:spcBef>
                      </a:pPr>
                      <a:r>
                        <a:rPr lang="en-US" sz="1800" b="0">
                          <a:solidFill>
                            <a:schemeClr val="tx1"/>
                          </a:solidFill>
                          <a:effectLst/>
                          <a:latin typeface="+mn-lt"/>
                          <a:ea typeface="Times New Roman" panose="02020603050405020304" pitchFamily="18" charset="0"/>
                          <a:cs typeface="Arial" panose="020B0604020202020204" pitchFamily="34" charset="0"/>
                        </a:rPr>
                        <a:t>15:15 – 17:00</a:t>
                      </a:r>
                      <a:endParaRPr lang="en-VN" sz="1800" b="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dirty="0">
                          <a:solidFill>
                            <a:schemeClr val="tx1"/>
                          </a:solidFill>
                          <a:effectLst/>
                          <a:latin typeface="+mn-lt"/>
                          <a:ea typeface="Times New Roman" panose="02020603050405020304" pitchFamily="18" charset="0"/>
                          <a:cs typeface="Arial" panose="020B0604020202020204" pitchFamily="34" charset="0"/>
                        </a:rPr>
                        <a:t>Module 1</a:t>
                      </a:r>
                      <a:r>
                        <a:rPr lang="vi-VN" sz="1800" b="0" dirty="0">
                          <a:solidFill>
                            <a:schemeClr val="tx1"/>
                          </a:solidFill>
                          <a:effectLst/>
                          <a:latin typeface="+mn-lt"/>
                          <a:ea typeface="Times New Roman" panose="02020603050405020304" pitchFamily="18" charset="0"/>
                          <a:cs typeface="Arial" panose="020B0604020202020204" pitchFamily="34" charset="0"/>
                        </a:rPr>
                        <a:t>1</a:t>
                      </a:r>
                      <a:r>
                        <a:rPr lang="en-US" sz="1800" b="0" dirty="0">
                          <a:solidFill>
                            <a:schemeClr val="tx1"/>
                          </a:solidFill>
                          <a:effectLst/>
                          <a:latin typeface="+mn-lt"/>
                          <a:ea typeface="Times New Roman" panose="02020603050405020304" pitchFamily="18" charset="0"/>
                          <a:cs typeface="Arial" panose="020B0604020202020204" pitchFamily="34" charset="0"/>
                        </a:rPr>
                        <a:t>: Negotiating During Project Development</a:t>
                      </a:r>
                      <a:endParaRPr lang="en-VN" sz="1800" b="0" dirty="0">
                        <a:solidFill>
                          <a:schemeClr val="tx1"/>
                        </a:solidFill>
                        <a:effectLst/>
                        <a:latin typeface="+mn-lt"/>
                        <a:ea typeface="Times New Roman" panose="02020603050405020304" pitchFamily="18" charset="0"/>
                        <a:cs typeface="Arial" panose="020B0604020202020204" pitchFamily="34" charset="0"/>
                      </a:endParaRPr>
                    </a:p>
                    <a:p>
                      <a:pPr algn="l">
                        <a:lnSpc>
                          <a:spcPct val="150000"/>
                        </a:lnSpc>
                      </a:pPr>
                      <a:r>
                        <a:rPr lang="en-US" sz="1800" b="0" dirty="0">
                          <a:solidFill>
                            <a:schemeClr val="tx1"/>
                          </a:solidFill>
                          <a:effectLst/>
                          <a:latin typeface="+mn-lt"/>
                          <a:ea typeface="Times New Roman" panose="02020603050405020304" pitchFamily="18" charset="0"/>
                          <a:cs typeface="Arial" panose="020B0604020202020204" pitchFamily="34" charset="0"/>
                        </a:rPr>
                        <a:t>Module 1</a:t>
                      </a:r>
                      <a:r>
                        <a:rPr lang="vi-VN" sz="1800" b="0" dirty="0">
                          <a:solidFill>
                            <a:schemeClr val="tx1"/>
                          </a:solidFill>
                          <a:effectLst/>
                          <a:latin typeface="+mn-lt"/>
                          <a:ea typeface="Times New Roman" panose="02020603050405020304" pitchFamily="18" charset="0"/>
                          <a:cs typeface="Arial" panose="020B0604020202020204" pitchFamily="34" charset="0"/>
                        </a:rPr>
                        <a:t>2</a:t>
                      </a:r>
                      <a:r>
                        <a:rPr lang="en-US" sz="1800" b="0" dirty="0">
                          <a:solidFill>
                            <a:schemeClr val="tx1"/>
                          </a:solidFill>
                          <a:effectLst/>
                          <a:latin typeface="+mn-lt"/>
                          <a:ea typeface="Times New Roman" panose="02020603050405020304" pitchFamily="18" charset="0"/>
                          <a:cs typeface="Arial" panose="020B0604020202020204" pitchFamily="34" charset="0"/>
                        </a:rPr>
                        <a:t>: Risk Management in ESCO Projects</a:t>
                      </a:r>
                      <a:endParaRPr lang="en-VN" sz="1800" b="0" dirty="0">
                        <a:solidFill>
                          <a:schemeClr val="tx1"/>
                        </a:solidFill>
                        <a:effectLst/>
                        <a:latin typeface="+mn-lt"/>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410087885"/>
                  </a:ext>
                </a:extLst>
              </a:tr>
            </a:tbl>
          </a:graphicData>
        </a:graphic>
      </p:graphicFrame>
    </p:spTree>
    <p:extLst>
      <p:ext uri="{BB962C8B-B14F-4D97-AF65-F5344CB8AC3E}">
        <p14:creationId xmlns:p14="http://schemas.microsoft.com/office/powerpoint/2010/main" val="1269936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2574D-926A-91CF-FDD1-D58B5A53FE52}"/>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18DFE53-BF91-25A9-DA0D-99E1A0243E61}"/>
              </a:ext>
            </a:extLst>
          </p:cNvPr>
          <p:cNvSpPr txBox="1"/>
          <p:nvPr/>
        </p:nvSpPr>
        <p:spPr>
          <a:xfrm>
            <a:off x="2754824" y="340470"/>
            <a:ext cx="6098582" cy="739754"/>
          </a:xfrm>
          <a:prstGeom prst="rect">
            <a:avLst/>
          </a:prstGeom>
          <a:noFill/>
        </p:spPr>
        <p:txBody>
          <a:bodyPr wrap="square">
            <a:spAutoFit/>
          </a:bodyPr>
          <a:lstStyle/>
          <a:p>
            <a:pPr algn="just">
              <a:lnSpc>
                <a:spcPct val="150000"/>
              </a:lnSpc>
              <a:spcBef>
                <a:spcPts val="600"/>
              </a:spcBef>
              <a:spcAft>
                <a:spcPts val="600"/>
              </a:spcAft>
            </a:pPr>
            <a:r>
              <a:rPr lang="en-US" sz="3200" b="1" kern="100" dirty="0">
                <a:solidFill>
                  <a:schemeClr val="accent1">
                    <a:lumMod val="50000"/>
                  </a:schemeClr>
                </a:solidFill>
                <a:effectLst/>
              </a:rPr>
              <a:t>Training agenda: Day 3</a:t>
            </a:r>
            <a:endParaRPr lang="en-VN" sz="3200" b="1" kern="100" dirty="0">
              <a:solidFill>
                <a:schemeClr val="accent1">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A55C6BC3-8154-5B6E-C3EE-22ECD2663807}"/>
              </a:ext>
            </a:extLst>
          </p:cNvPr>
          <p:cNvGraphicFramePr>
            <a:graphicFrameLocks noGrp="1"/>
          </p:cNvGraphicFramePr>
          <p:nvPr/>
        </p:nvGraphicFramePr>
        <p:xfrm>
          <a:off x="646670" y="1625915"/>
          <a:ext cx="10898659" cy="3617024"/>
        </p:xfrm>
        <a:graphic>
          <a:graphicData uri="http://schemas.openxmlformats.org/drawingml/2006/table">
            <a:tbl>
              <a:tblPr firstRow="1" firstCol="1" bandRow="1">
                <a:tableStyleId>{12ACAA50-B3C0-4FEF-8DD3-66675128A787}</a:tableStyleId>
              </a:tblPr>
              <a:tblGrid>
                <a:gridCol w="2439119">
                  <a:extLst>
                    <a:ext uri="{9D8B030D-6E8A-4147-A177-3AD203B41FA5}">
                      <a16:colId xmlns:a16="http://schemas.microsoft.com/office/drawing/2014/main" val="4070009851"/>
                    </a:ext>
                  </a:extLst>
                </a:gridCol>
                <a:gridCol w="8459540">
                  <a:extLst>
                    <a:ext uri="{9D8B030D-6E8A-4147-A177-3AD203B41FA5}">
                      <a16:colId xmlns:a16="http://schemas.microsoft.com/office/drawing/2014/main" val="1972960857"/>
                    </a:ext>
                  </a:extLst>
                </a:gridCol>
              </a:tblGrid>
              <a:tr h="34773">
                <a:tc>
                  <a:txBody>
                    <a:bodyPr/>
                    <a:lstStyle/>
                    <a:p>
                      <a:pPr algn="ctr">
                        <a:lnSpc>
                          <a:spcPct val="150000"/>
                        </a:lnSpc>
                        <a:spcBef>
                          <a:spcPts val="600"/>
                        </a:spcBef>
                      </a:pPr>
                      <a:r>
                        <a:rPr lang="en-VN" sz="1800" b="1" dirty="0">
                          <a:effectLst/>
                          <a:latin typeface="+mn-lt"/>
                          <a:ea typeface="Times New Roman" panose="02020603050405020304" pitchFamily="18" charset="0"/>
                          <a:cs typeface="Arial" panose="020B0604020202020204" pitchFamily="34" charset="0"/>
                        </a:rPr>
                        <a:t>Time</a:t>
                      </a:r>
                    </a:p>
                  </a:txBody>
                  <a:tcPr marL="68580" marR="68580" marT="0" marB="0" anchor="ctr"/>
                </a:tc>
                <a:tc>
                  <a:txBody>
                    <a:bodyPr/>
                    <a:lstStyle/>
                    <a:p>
                      <a:pPr algn="ctr">
                        <a:lnSpc>
                          <a:spcPct val="150000"/>
                        </a:lnSpc>
                        <a:spcBef>
                          <a:spcPts val="600"/>
                        </a:spcBef>
                      </a:pPr>
                      <a:r>
                        <a:rPr lang="en-VN" sz="1800" b="1" dirty="0">
                          <a:effectLst/>
                          <a:latin typeface="+mn-lt"/>
                          <a:ea typeface="Times New Roman" panose="02020603050405020304" pitchFamily="18" charset="0"/>
                          <a:cs typeface="Arial" panose="020B0604020202020204" pitchFamily="34" charset="0"/>
                        </a:rPr>
                        <a:t>Content</a:t>
                      </a:r>
                    </a:p>
                  </a:txBody>
                  <a:tcPr marL="68580" marR="68580" marT="0" marB="0" anchor="ctr"/>
                </a:tc>
                <a:extLst>
                  <a:ext uri="{0D108BD9-81ED-4DB2-BD59-A6C34878D82A}">
                    <a16:rowId xmlns:a16="http://schemas.microsoft.com/office/drawing/2014/main" val="3857995956"/>
                  </a:ext>
                </a:extLst>
              </a:tr>
              <a:tr h="0">
                <a:tc>
                  <a:txBody>
                    <a:bodyPr/>
                    <a:lstStyle/>
                    <a:p>
                      <a:pPr algn="l">
                        <a:lnSpc>
                          <a:spcPct val="150000"/>
                        </a:lnSpc>
                        <a:spcBef>
                          <a:spcPts val="600"/>
                        </a:spcBef>
                      </a:pPr>
                      <a:r>
                        <a:rPr lang="en-US" sz="1800" b="0">
                          <a:solidFill>
                            <a:schemeClr val="tx1"/>
                          </a:solidFill>
                          <a:effectLst/>
                          <a:latin typeface="Arial" panose="020B0604020202020204" pitchFamily="34" charset="0"/>
                          <a:ea typeface="Times New Roman" panose="02020603050405020304" pitchFamily="18" charset="0"/>
                          <a:cs typeface="Arial" panose="020B0604020202020204" pitchFamily="34" charset="0"/>
                        </a:rPr>
                        <a:t>8:00 – 9:00</a:t>
                      </a:r>
                      <a:endParaRPr lang="en-VN" sz="1800" b="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gn="l">
                        <a:lnSpc>
                          <a:spcPct val="150000"/>
                        </a:lnSpc>
                        <a:spcBef>
                          <a:spcPts val="600"/>
                        </a:spcBef>
                      </a:pPr>
                      <a:r>
                        <a:rPr lang="en-US" sz="1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Module 1</a:t>
                      </a:r>
                      <a:r>
                        <a:rPr lang="vi-VN" sz="1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3</a:t>
                      </a:r>
                      <a:r>
                        <a:rPr lang="en-US" sz="1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Mechanisms and tools</a:t>
                      </a:r>
                      <a:r>
                        <a:rPr lang="vi-VN" sz="1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of </a:t>
                      </a:r>
                      <a:r>
                        <a:rPr lang="en-US" sz="18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financing</a:t>
                      </a:r>
                      <a:endParaRPr lang="en-VN" sz="1800" b="0"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432605246"/>
                  </a:ext>
                </a:extLst>
              </a:tr>
              <a:tr h="0">
                <a:tc>
                  <a:txBody>
                    <a:bodyPr/>
                    <a:lstStyle/>
                    <a:p>
                      <a:pPr>
                        <a:lnSpc>
                          <a:spcPct val="150000"/>
                        </a:lnSpc>
                        <a:spcBef>
                          <a:spcPts val="600"/>
                        </a:spcBef>
                      </a:pPr>
                      <a:r>
                        <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9:00 – 10:00</a:t>
                      </a:r>
                      <a:endParaRPr lang="en-VN" sz="1800"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Module 1</a:t>
                      </a:r>
                      <a:r>
                        <a:rPr lang="vi-VN"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4</a:t>
                      </a: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 Accessing funding from the VSUEE Project</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761996395"/>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10:00 – 10:15</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i="1">
                          <a:solidFill>
                            <a:schemeClr val="tx1"/>
                          </a:solidFill>
                          <a:effectLst/>
                          <a:latin typeface="Arial" panose="020B0604020202020204" pitchFamily="34" charset="0"/>
                          <a:ea typeface="Times New Roman" panose="02020603050405020304" pitchFamily="18" charset="0"/>
                          <a:cs typeface="Arial" panose="020B0604020202020204" pitchFamily="34" charset="0"/>
                        </a:rPr>
                        <a:t>Break</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796504082"/>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10:15 – 11:30</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Module 1</a:t>
                      </a:r>
                      <a:r>
                        <a:rPr lang="vi-VN"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5</a:t>
                      </a: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 Walk through energy audits</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438837249"/>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11:30 – 13:00</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i="1">
                          <a:solidFill>
                            <a:schemeClr val="tx1"/>
                          </a:solidFill>
                          <a:effectLst/>
                          <a:latin typeface="Arial" panose="020B0604020202020204" pitchFamily="34" charset="0"/>
                          <a:ea typeface="Times New Roman" panose="02020603050405020304" pitchFamily="18" charset="0"/>
                          <a:cs typeface="Arial" panose="020B0604020202020204" pitchFamily="34" charset="0"/>
                        </a:rPr>
                        <a:t>Lunch Break</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18133917"/>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13:00 – 15:00</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Module 1</a:t>
                      </a:r>
                      <a:r>
                        <a:rPr lang="vi-VN"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6</a:t>
                      </a: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 Investment Grade Audits</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725449661"/>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15:00 – 15:15</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i="1">
                          <a:solidFill>
                            <a:schemeClr val="tx1"/>
                          </a:solidFill>
                          <a:effectLst/>
                          <a:latin typeface="Arial" panose="020B0604020202020204" pitchFamily="34" charset="0"/>
                          <a:ea typeface="Times New Roman" panose="02020603050405020304" pitchFamily="18" charset="0"/>
                          <a:cs typeface="Arial" panose="020B0604020202020204" pitchFamily="34" charset="0"/>
                        </a:rPr>
                        <a:t>Break</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667464025"/>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15:15 – 16:15</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Module 1</a:t>
                      </a:r>
                      <a:r>
                        <a:rPr lang="vi-VN"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7</a:t>
                      </a: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 Measurement and Verification</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3605359138"/>
                  </a:ext>
                </a:extLst>
              </a:tr>
              <a:tr h="0">
                <a:tc>
                  <a:txBody>
                    <a:bodyPr/>
                    <a:lstStyle/>
                    <a:p>
                      <a:pPr>
                        <a:lnSpc>
                          <a:spcPct val="150000"/>
                        </a:lnSpc>
                        <a:spcBef>
                          <a:spcPts val="600"/>
                        </a:spcBef>
                      </a:pPr>
                      <a:r>
                        <a:rPr lang="en-US" sz="1800">
                          <a:solidFill>
                            <a:schemeClr val="tx1"/>
                          </a:solidFill>
                          <a:effectLst/>
                          <a:latin typeface="Arial" panose="020B0604020202020204" pitchFamily="34" charset="0"/>
                          <a:ea typeface="Times New Roman" panose="02020603050405020304" pitchFamily="18" charset="0"/>
                          <a:cs typeface="Arial" panose="020B0604020202020204" pitchFamily="34" charset="0"/>
                        </a:rPr>
                        <a:t>16:15 – 17:00</a:t>
                      </a:r>
                      <a:endParaRPr lang="en-VN" sz="180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tc>
                  <a:txBody>
                    <a:bodyPr/>
                    <a:lstStyle/>
                    <a:p>
                      <a:pPr>
                        <a:lnSpc>
                          <a:spcPct val="150000"/>
                        </a:lnSpc>
                        <a:spcBef>
                          <a:spcPts val="600"/>
                        </a:spcBef>
                      </a:pPr>
                      <a:r>
                        <a:rPr lang="en-US" sz="18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Class Evaluation, Summary, and Certification</a:t>
                      </a:r>
                      <a:endParaRPr lang="en-VN" sz="1800" dirty="0">
                        <a:solidFill>
                          <a:schemeClr val="tx1"/>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625200089"/>
                  </a:ext>
                </a:extLst>
              </a:tr>
            </a:tbl>
          </a:graphicData>
        </a:graphic>
      </p:graphicFrame>
    </p:spTree>
    <p:extLst>
      <p:ext uri="{BB962C8B-B14F-4D97-AF65-F5344CB8AC3E}">
        <p14:creationId xmlns:p14="http://schemas.microsoft.com/office/powerpoint/2010/main" val="2694790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E0E3E1A6-552A-EB2D-8275-BC543E29C092}"/>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BB09971A-E4FA-9491-7E32-D108208DB0A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81E87D62-8692-1BD9-AD24-8996C6A12A3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DD64BEDE-827A-8378-4CA8-2D416A55CBB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A3419CE1-7BCD-1B3A-F8C8-FFE240A192E2}"/>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0C8FC8DD-2321-9D66-B78A-8557949E4E91}"/>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68AD7D47-F3A4-29EE-30E1-8B44F817A1CD}"/>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FE7E5C45-DEF9-D3E7-BB19-10B3B6BFA60C}"/>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A2A6380B-2EAE-7B97-FC10-23E9C741374C}"/>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66599AA2-084F-0DFE-DF44-99517571E130}"/>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AC60AFA7-60A8-BB6C-81C1-C10FFA5E560A}"/>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720A17E7-C42F-DB10-D972-3250A5ABD8AE}"/>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3DB4F51-65B7-4237-DD5B-933DAECA67FC}"/>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737FCC40-8FAB-B771-E6B6-4D5EF18AF454}"/>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9D29AE8C-94A1-080A-3951-FE2D0DA4C1FA}"/>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EEE49A10-5FD0-B077-88AB-42E1D847528D}"/>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8CEB1777-39D6-C6C4-7212-4FE48F51D874}"/>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C5EF6BF9-3CF8-8253-0A84-BC66ABD5022D}"/>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6C84B4EC-CA89-1955-DA58-F426746B15C2}"/>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9E74DCF7-80A2-0343-9002-755EEAFBD6FA}"/>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499B8C48-934E-F105-E1B4-5875AF4F5F8F}"/>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633CEB5-FA6B-1CAC-2B79-7F54DF6C83D2}"/>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199BE2C6-2D72-77EE-164D-70656801340E}"/>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353E1986-B455-EF98-D866-FCAF620A104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2393A769-54E4-B70C-E5BA-248FF5B222C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9433DD44-3065-A57E-1058-E4A16D14B1ED}"/>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381110FB-D0CA-902A-E293-B17195348F38}"/>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5495045B-50C9-6517-5CF8-4D43A5411EB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867C83F-5E28-ADD8-A449-A6D24DB31E4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BD008202-15CB-A830-268E-37DE99700084}"/>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314307EA-8640-2F15-8C8E-B4E9CE729F85}"/>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D9F7AE7D-8FD5-137D-1A6E-E2E03BF4EF8E}"/>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ABF9F488-919B-B36E-E7C7-51559A57F6EC}"/>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B43BB16B-D73F-A192-18BD-E9C722D1C63C}"/>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71FAC28B-E86C-BDC7-AEC8-32559CAD0637}"/>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40C5EE2B-2812-29F8-6433-187A9E12BA8C}"/>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AAFA8029-E636-11F5-728E-C3A97572A284}"/>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AA8B09B2-245E-8451-A19D-289B2D770EE3}"/>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D033015-E5B5-7B74-A814-966E4CB8A479}"/>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6E19147E-2586-5325-85B1-C6DF22231B08}"/>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854297F9-94F2-CD3A-DAB8-573CF1371B68}"/>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9CCA4DA-AF48-41AA-FC1B-6003F00A904F}"/>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64389E0A-693A-4CC0-F9AB-3FF3BF160E0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D861DF15-39EC-D8EA-5AEE-3698B1F25FF3}"/>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5D39F0E0-CDB5-5ADF-D8E1-65079F62FC4B}"/>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D76747D-4AF2-0900-257C-D58088C9BC5D}"/>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8F56B09-199C-EE40-A49D-974F4D446C5F}"/>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B68C33AC-B094-4F57-522A-8BA24E477B3F}"/>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6A54F449-2E3B-5B95-AE8B-378591EF3F92}"/>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587783AD-57B5-2388-C60F-9902D786E377}"/>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A95649B-24C9-61B8-0540-EC0E424E962F}"/>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7F48144-F3C0-2C70-E6A8-C2C0075BF703}"/>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20366369-7827-5238-3386-AC5FD6E4ED51}"/>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31248E31-E20C-0679-E045-55E23A6108F5}"/>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2DCAB623-1C49-66C6-F63D-BF03C9F9D866}"/>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BBE24198-C46F-9614-05C4-C93E15ABBA3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0367E57D-020F-317C-19D1-C818210621C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C7994A3E-073B-135C-7ABF-B76054E595AF}"/>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7BE0E5B0-F167-0B93-188C-93691A8254C3}"/>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F5D7D640-C3C2-9D1F-EEE1-DA7268FA60C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4824C2D2-F8F3-003D-2BA0-CB36546ECC8B}"/>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3F1EF0F1-828E-81F9-FC76-D2311076A0BB}"/>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DF68FD3F-7B22-5789-1CD5-F41F4C650552}"/>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805E4C6F-4BD3-411B-0A91-5EAB1212864B}"/>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FC80A140-9184-E14B-4002-4C3285D66CA6}"/>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A5DD8BA9-7153-06CD-FD05-12D38335ED2C}"/>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5C8B3F14-3381-72B6-14A5-840F55472036}"/>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6CCAD0F9-001C-D153-FEAB-8BE08BEE50D8}"/>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7A0A51D5-45B6-70DB-009F-A442EC1B0E97}"/>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41F96C19-48C0-BF51-1279-46F678092AF0}"/>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E5A8FCB0-6FF3-C6A9-C26C-7786DD31F112}"/>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49AC4A9-134B-33E6-AA3C-801AFBBF8FBE}"/>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3E94EFBC-498D-E98E-19CB-F5092B8171AD}"/>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FCF9B83E-A8A3-30DD-947B-5A36672D8C77}"/>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EBBB6628-AF76-D061-6F7E-B5D3E4008505}"/>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388A8F6-5530-8BE8-E3B4-7798550E0367}"/>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3975A31-4F5D-10F3-3F08-337DEB68C162}"/>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B10AF6CC-6713-EDEB-A9C7-EB671F4E792B}"/>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3857D631-3C32-F8D6-5C56-8615EC3FA8A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F054B3D3-B18D-E7EC-6085-E6146CA02429}"/>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455D771E-98AD-3EBA-BF8E-1A2D77BC20CE}"/>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0C8D8824-CAE6-5B2C-B600-CA5E7BE96892}"/>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3F0451C7-285C-F48A-9418-7E2D69F346F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6F897CFD-A4D0-D3D0-0AA5-94727A4EED62}"/>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6A4E3714-4D17-D0A5-4C58-61ABF78E5B0C}"/>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DD465F77-2E9C-B141-0FC1-1612E646594F}"/>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968294C5-D003-D4C1-4507-21F6F3AB631F}"/>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45CCECA5-7049-D436-733B-CFA7909ADCFB}"/>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C2C8EE8C-4C02-7660-8295-2ADC9903FF86}"/>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6C0CD47A-6887-BE1A-DF5F-1BDD9EB068D7}"/>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FDAA4A12-5DA0-99E5-8B29-8698EFA1DB77}"/>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34456CF6-C981-ADD4-72B0-EB493C8B8C2F}"/>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0EF50263-14D3-C5A8-DB3B-53FFBB581C9F}"/>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E31437EB-7CF3-71B0-BB5E-FE7B0154D57E}"/>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D87274CB-DFF6-2036-B8F4-E5086E73D3A2}"/>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2A08CD39-1259-80C0-FBC9-0891E23C8E28}"/>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76BA3BE8-CC76-D35B-882D-70F046975B5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04348E8F-41D2-F161-09DF-799315559EA7}"/>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E33AD477-AE10-89A5-CD3E-8B1CF5E5ABB2}"/>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1501B71C-373E-492B-98D4-33C051085CB6}"/>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69ACAEA2-0B3C-D5A6-2AF1-8191EC6B54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D0D9AA3F-99BD-63AF-37C0-2431BD594FE9}"/>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F39481D1-D9D3-F1A9-DCB3-89445AE805A9}"/>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13C77CE1-9CC5-842E-B2B0-A89102B4868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DC4B01FF-520F-0D0C-6675-70FDF65DCAA0}"/>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C5D10F7D-4CD2-B060-276A-8BA640F164DA}"/>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7C45BA8D-A158-F1F0-A62A-CF10E91A3564}"/>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2EFC3846-A45B-3440-2F1B-76511F0288AE}"/>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821BD96D-C052-A22F-6DED-765AA883CC2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ADC7CE8A-3174-F1DC-0A52-6859737133AB}"/>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098332F0-0B8D-06F2-CB8E-E2B23EB4ED0A}"/>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6A8C8DAF-76A3-DF13-AC11-84C66DC65317}"/>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A7DA2915-1CE7-3513-1E1A-E9DE6AF270A6}"/>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67396B0-DB79-A690-E897-145F464219DE}"/>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A08F9EF7-8D8B-FED7-17A4-4E690EBF2108}"/>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C02CDE52-4918-4B96-3E76-7F2F03E5C6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0B241175-E12F-E3A6-E58C-4D525129CCD0}"/>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D6920FC7-DC99-2BE9-3DD3-4CE70A50E9E2}"/>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209FE383-F0D2-937D-91AC-7BD4DF632CB5}"/>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27729037-8C5C-A46B-74C3-23129FBBA1B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B2B25DBF-62D8-DA21-1AA4-6B391FD5614B}"/>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7A71F87A-C120-B359-EE0F-60BB449DA698}"/>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2FE4B247-8347-2596-0E99-2231EB7E9657}"/>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7B98022-8150-B8C2-2CE5-FB3F9C07C56B}"/>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3DC4671D-47F3-AE69-0FAB-C1B0F960E87B}"/>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45E50148-3D17-2EEA-2B6D-1FA5DB5897CA}"/>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3E0714D6-693C-0FB1-64A4-C1CCBBD10FE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663A9F2D-5E04-A8BB-6341-7752E27C99EB}"/>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3DAFBD4F-44D2-E0E4-C791-5D99415AA376}"/>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8C0AA8F0-50A0-66E7-B505-B619CBAF0A05}"/>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387A3772-E47E-247E-EABC-C4E3D44EBE71}"/>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BCD22C25-7D1C-4380-6504-9D275691B08B}"/>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8416231F-6210-270A-1A64-D5EADEF6491A}"/>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4C236ECC-B8DF-B45B-072E-8B259ADD8377}"/>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44C9DF4E-34F5-0408-4735-88F515293B51}"/>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14DFF3D5-2A4F-2EBA-E021-436E0A87E77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E8E0B0DD-1B6A-8E80-3B50-FA1D146B322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F8968AB9-38C2-ED45-CFBB-745D30E0C1C2}"/>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5A2BF701-1A18-84BC-6076-202CDC366F0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203DAB2-0D23-8832-9C16-84DFD406516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9515A984-F7FC-07A8-FC2A-3A16780B36D8}"/>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E2364D4-2675-2216-FE8F-DD32FA9F6624}"/>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5BFA1024-2B25-FEB2-340D-8554C465B47A}"/>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F9D46965-F202-D58B-B25C-67763D087163}"/>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59F3B0E2-41AE-2616-55DC-69EAA11D8800}"/>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AF20A2E4-15E5-628D-158F-D392CBA2D30D}"/>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93908F29-D6F4-1FB1-6D5F-13E2C8923D5B}"/>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C18B4051-0242-AAA0-1865-77FE91233A6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B0A2D428-EE53-50AB-7514-3B2ABBABACDA}"/>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026FF984-057D-C2B5-8909-AFF33378DABB}"/>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336231E5-1FB3-75DD-B6AA-C1336DCE7CAD}"/>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162E16E7-D969-F017-6D69-095ED5E3912F}"/>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D4D71DE0-E771-1CFC-810D-0FE7832CA437}"/>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9C84772C-55C8-D178-062F-376228614DF5}"/>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071F146B-99E0-A527-994C-6E071141B1DA}"/>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3A3388-EB81-C9D3-2563-DEE8EE9520B5}"/>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BF2D1C7A-D564-7039-F913-6001662ABA8A}"/>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CDB23329-D8CF-7A9A-694B-FEE489E2793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3EC5E3AE-A030-17C7-688C-80D49C896A9D}"/>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93F6C865-AEC7-2B22-D5E1-8B83E0018472}"/>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D549CD34-423E-F016-1295-BD811940821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F4A06BC1-F56F-4230-A2E9-83B261C78CED}"/>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5A5C451-FA75-9CF0-6708-194EAA04EB2B}"/>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7D0F6C01-6D2E-2A33-3819-9E750BFCAA0C}"/>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81B6B88B-7EB9-67AB-6516-76718960B461}"/>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262F40F3-8C1D-AC48-A41A-6B2664B6A85E}"/>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E90274BA-1158-E379-DE18-C9A8F995DE5B}"/>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9A92310E-2243-2F6A-7669-6CD40983F2F0}"/>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27A27D-AA27-0479-7AEA-A0029511C128}"/>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08D16750-5CD8-B9CE-896D-C8DF81026C60}"/>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77D51BA-891F-30F7-039E-DD8B8BBF1D7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D6013F86-5504-3421-E8D3-A03A3EE86E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D0CE8520-9290-2C86-90D0-098297F2C7B5}"/>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4DD25E32-E684-BB9F-276A-DED7C23E6632}"/>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8F1665B2-EB57-0149-2F09-8755B301590A}"/>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324496E0-04A8-B1BF-796A-2A7CD4BCD1DA}"/>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BEF1C9C3-E7DD-69C0-0153-7E3303779827}"/>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BA55A72F-3375-C378-C946-ECAE5637DB4B}"/>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74C1D9B7-C11E-34E1-5836-5BBBBDE5D4B5}"/>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7972830F-38E4-D7EE-7A3B-129B08887AC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A2EE6B95-1993-754A-422E-AEFBD967B044}"/>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3CCD1649-F04A-5694-99EF-0149EF621706}"/>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0F0CCF79-6EC6-008C-C289-BDCC4DE693CB}"/>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E2571AC-C1B3-6C91-D1C0-70E588E28489}"/>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B9EDCB4F-EC4E-78F8-7931-E2EEFB81EB7F}"/>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A81CAF18-2C35-4D41-E9F2-8EC081D98B3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DE3B19F2-A405-2C7B-CCF5-39A7746F8910}"/>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E09C8902-ACA2-947E-5372-BD0F03D253DC}"/>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229D4D9E-80AA-41A6-AB1B-D08E57AD8FB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18813F13-34F8-ED18-6F72-92C5913038C1}"/>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10E27B19-51C9-D886-BF9A-FDBF2901B56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C498F24D-650B-CE51-C686-17E52EAB0565}"/>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71C4B05F-2D6B-0524-9A7E-38A61F444E39}"/>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85F75163-E882-A094-0DD0-2520BC2F2BF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9EC3FFF8-2335-6D65-02D0-0A884BDF9404}"/>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0F1EAC7C-9D7A-084C-8F3B-CFA8584BFDB2}"/>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68248CCA-D29A-5609-617C-565D0F19883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E7ACE004-0CD9-7E3B-9565-1090DA4A57FA}"/>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D7C6BAAC-8AD1-78E5-BAF3-42E6EF79136E}"/>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2D47800D-D0D2-00D6-B06B-1419482F09D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926435B1-A6F1-7DA7-BB53-CE7A332926E1}"/>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809DD012-2B72-27F0-9910-98E398F7BFC4}"/>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FFF1804A-2AC0-F2F1-C47D-9A1A2E9CEB9B}"/>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1894DB64-D4AE-E49A-881E-9D695800A2AB}"/>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7147F3CF-D621-647D-A137-441A11A6A7CD}"/>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C8FE946C-E84C-1011-A9CA-E119414837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2ADDDE1F-9202-FC3E-B83E-8AD06732A057}"/>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7E1064E4-9BE9-E695-2698-6AF9C62733DA}"/>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80696075-1B2C-BC49-B390-CAEDC5C9C80F}"/>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BD73FB0-D1FA-7856-0724-FD28F228BDE0}"/>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F1E092EF-B706-B4ED-54F7-CBA5630214C5}"/>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382E1CE3-C00B-CB7C-2BDF-56F6D1F0142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07A9B2B2-257E-7668-75C6-C460C607101D}"/>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FD7D5FA9-8CC0-1756-2455-2557B74FE38C}"/>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CF03C9F1-4B7B-8AAE-4997-CC193E0E8D81}"/>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E829F90A-1434-6A7B-48D5-EA35894CF8E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2F6E5381-A599-85B5-A439-F03FCC52C254}"/>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6FADA406-31A7-6256-68E7-6F4A5C3100D4}"/>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735AA6B4-DE42-4CF0-BD14-4D02BAD6C38F}"/>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54EDCE50-04C7-C5C6-7FD6-76739297BC7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1335F27C-5347-371C-5A53-387B5C5370D0}"/>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4F7CFF7C-004F-69F7-9FAC-420E58A2CA9A}"/>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B304B6C1-7FCE-D3B0-C65C-26777B8D1D2E}"/>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367293D7-A99A-FD2A-ED84-9D30A822779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0DD19DF6-BC88-08E7-F91D-D0902E38E5F4}"/>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4077D3ED-52AD-85C9-0179-F7350694DB8B}"/>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BCCC79C-C2BE-AE12-4EAE-AAF10B840A7C}"/>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77802DF-E3A1-6C76-DF6F-E612D73DABB6}"/>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BA02F535-CE4D-F331-56DA-53389393C4F5}"/>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153AB1C0-629C-4ED8-8EB5-4DCDEAA430D8}"/>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B65582DA-2B28-72C4-C4F9-3D723AAADB0D}"/>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EF0BBA40-6D05-87FA-345B-F61E14B95C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2A0E3B93-D7C1-9C39-9499-571B230282F6}"/>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3C7BDAD3-0436-8F61-0328-11911BC75CE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64F456B7-2D29-180B-0373-42420D723D35}"/>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3749C782-1C5E-7773-5577-670C340DB069}"/>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294FF056-0192-F83C-C532-889143B72F2F}"/>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E00FA1C3-69E8-141D-B3F3-130507EBC32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2A143345-5BFC-489F-1853-44A5D4257F18}"/>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2A2E105A-C575-0403-F855-C6E05347CBB9}"/>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CB879EEB-D0C2-6A50-5933-1394A745709D}"/>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54304B8-DF0F-3085-841F-19279C8A08EE}"/>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8171054A-23E2-BB32-FC32-FC50E351AA55}"/>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0F690D05-9F7D-5EB7-DCE2-F48DEBBB4296}"/>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375A03B0-BA0B-527A-9BCB-275C60B647AD}"/>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84533B16-14D4-F800-C763-DD4390AAD25E}"/>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04719E2A-763C-99C2-C603-5CAC465466DD}"/>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B0DBCA6F-AE8E-EEB8-C4DB-FA5B9C1C34B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1FF8511F-E79B-4EB2-9036-CF963EEAF58B}"/>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6F490F07-5F51-C412-E246-8FDEE40E3A0A}"/>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5ED02713-9E2E-7D42-CC74-E80F8EB19EDF}"/>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EB776E74-7BC4-61BA-6BBA-14B011A7DFFA}"/>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847DD29-F47D-9CE7-D704-715D5C01E12D}"/>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CBE46D57-1C78-44C1-9F97-6383E606D4D2}"/>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8A024246-D070-581C-EB98-78B170B88FB5}"/>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FB492AE2-47E8-E39B-B0E8-B06A7EA02B0A}"/>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A02010A2-E5DA-6ECB-26C6-F7653EDC8F0F}"/>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DEA0D0C0-B5A6-1BE3-581F-8D05056E982D}"/>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54249D88-B0EA-3887-1F5A-5D21C966D124}"/>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8FF86481-2EE5-4C12-06A4-F43FB795758F}"/>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C742517D-CDBC-EB5E-17C0-34557A765835}"/>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951FCC2-2B8F-00C1-A777-21DFBDC64689}"/>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90990955-B69B-EBBB-2655-A9A201325452}"/>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600C5E5-9CB8-AB7E-31D8-EE90490C572D}"/>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E1F8698C-87E7-CAB0-C6DF-6C90AA00D74A}"/>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409D2F2F-B57B-3867-8E48-914B20D665E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8D8C1C65-6F4B-19E7-1465-2E7DA895CD63}"/>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77F1E20-A472-9EB2-F057-C718BC5E4868}"/>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BE5D1A0-BC35-8281-1F87-A920939C70C8}"/>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58BA1D50-BD85-F1EE-7033-99402E2C17D6}"/>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90892248-AF01-E7FB-924C-55AF4659B4A7}"/>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2C9F84F-7047-82F1-B6BF-FDA809B815D5}"/>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18305252-096D-EC9D-5AE1-13F077F11ED2}"/>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3021FE0E-E880-27D8-C4F1-6EAAB5326528}"/>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033AB9C5-BF11-CCF5-28DE-6AEAA9D94048}"/>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0F12325E-1CFB-7A2F-B541-710486CA0F7A}"/>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255BC113-2922-6F3D-4890-23C2AFABF535}"/>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8905A6B9-4AF5-849A-F30C-F9A151D90576}"/>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9245B6C9-40D7-57E4-C79A-B700268B5BA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7674842-3CE2-9A74-3970-BC26D338264E}"/>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9F2ACF-E32D-216F-3188-82F39BD53BCD}"/>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A246C01C-FEEE-77AF-73DD-0CB81356CDF7}"/>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B71A7B4C-C940-BA8B-A387-6A053C154CB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4FACFC99-9424-B55E-312F-C8A979F12E9B}"/>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CF1B7DD7-86D0-26CA-1D6A-3D32F3B9B0E2}"/>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E3A0D67D-C7A7-7F9A-A215-0B58462100DD}"/>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A572995E-6CC2-D977-76CB-90A40F91F68A}"/>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43C86CDC-1263-3BA8-A822-5905300E1658}"/>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2180F7E3-7EAC-DA29-D238-B30864418A3A}"/>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EEE222A7-81D6-EC52-812B-15B44E78AD5E}"/>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FD618CDD-4254-90E0-78A2-4981B0EDDE0E}"/>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B8D08CC-61AA-2DC1-A1DB-303BED2AA1B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8EA83244-1D56-B4F9-3B3C-542C8D6E7DA1}"/>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3E8CBC1C-B25B-35E6-D879-CA0EF01DC111}"/>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B4786305-2F95-D466-35A8-10F4E04671D3}"/>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0705A0EF-5472-E9EE-1D2E-54ED39690F7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3F7C7975-7D5F-F8B5-8B88-32677471A782}"/>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E9B55F95-2C61-8D89-FF10-12FBFC53F8CC}"/>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EF77291-D6FD-5519-1550-E120B936F22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3258949-58C6-6BCC-F385-216B47D0873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B4C1588B-DAAF-1967-45DE-9B7F740BB64E}"/>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812D80F3-AAD8-3987-1FD1-A641800A711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C42D0E22-4A9E-2712-6BDE-8B0A4A893E15}"/>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DC2D4913-25E3-C93C-00DC-BF5C4D180CB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90864CB7-04AA-0755-9889-3A2ADC34D5A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1DC6D879-91EF-7F5E-A03C-781C8D44428F}"/>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9E9F6B68-2BDC-B26F-2FD6-79CBFCE93B72}"/>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9CABCD0A-43A9-7D6C-7041-E46B2226F39E}"/>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ECC431B8-E35A-FC87-318C-7D75FEF12AE2}"/>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C6BDF67-9559-72EC-FBD9-5A7FED8BEF70}"/>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97C7D8B5-4528-7CB7-0A5F-97E240B38675}"/>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827C46BF-D2E5-E692-7047-C064AE958A50}"/>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E23B8372-3683-30C2-262E-E32F38BF179A}"/>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D4B6E209-FB2A-F6E8-B61B-AAC2465381D4}"/>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523E675F-E904-326C-88CC-CCDECFA90EA1}"/>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EFA9FD30-513D-1684-11AC-CE756353E57B}"/>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580002" y="2283945"/>
            <a:ext cx="5842422" cy="1561121"/>
          </a:xfrm>
        </p:spPr>
        <p:txBody>
          <a:bodyPr>
            <a:normAutofit/>
          </a:bodyPr>
          <a:lstStyle/>
          <a:p>
            <a:r>
              <a:rPr lang="en-US" sz="3200" b="1" u="sng" dirty="0">
                <a:solidFill>
                  <a:schemeClr val="accent1">
                    <a:lumMod val="50000"/>
                  </a:schemeClr>
                </a:solidFill>
              </a:rPr>
              <a:t>Module 1: </a:t>
            </a:r>
          </a:p>
          <a:p>
            <a:r>
              <a:rPr lang="en-US" sz="3200" b="1" dirty="0">
                <a:solidFill>
                  <a:schemeClr val="accent1">
                    <a:lumMod val="50000"/>
                  </a:schemeClr>
                </a:solidFill>
              </a:rPr>
              <a:t>Introduce VSUEE, RSF fund</a:t>
            </a:r>
          </a:p>
        </p:txBody>
      </p:sp>
    </p:spTree>
    <p:extLst>
      <p:ext uri="{BB962C8B-B14F-4D97-AF65-F5344CB8AC3E}">
        <p14:creationId xmlns:p14="http://schemas.microsoft.com/office/powerpoint/2010/main" val="299161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2479320" y="508911"/>
            <a:ext cx="7233360" cy="495200"/>
          </a:xfrm>
        </p:spPr>
        <p:txBody>
          <a:bodyPr>
            <a:noAutofit/>
          </a:bodyPr>
          <a:lstStyle/>
          <a:p>
            <a:pPr algn="l" rtl="0"/>
            <a:br>
              <a:rPr lang="en-US" dirty="0">
                <a:solidFill>
                  <a:schemeClr val="accent1">
                    <a:lumMod val="50000"/>
                  </a:schemeClr>
                </a:solidFill>
                <a:latin typeface="+mn-lt"/>
                <a:cs typeface="Times New Roman" panose="02020603050405020304" pitchFamily="18" charset="0"/>
              </a:rPr>
            </a:br>
            <a:r>
              <a:rPr lang="en-US" dirty="0">
                <a:solidFill>
                  <a:schemeClr val="accent1">
                    <a:lumMod val="50000"/>
                  </a:schemeClr>
                </a:solidFill>
                <a:latin typeface="+mn-lt"/>
                <a:cs typeface="Times New Roman" panose="02020603050405020304" pitchFamily="18" charset="0"/>
              </a:rPr>
              <a:t>1. VSUEE PROJECT OVERVIEW</a:t>
            </a:r>
            <a:br>
              <a:rPr lang="en-US" dirty="0">
                <a:solidFill>
                  <a:schemeClr val="accent1">
                    <a:lumMod val="50000"/>
                  </a:schemeClr>
                </a:solidFill>
                <a:latin typeface="+mn-lt"/>
                <a:cs typeface="Times New Roman" panose="02020603050405020304" pitchFamily="18" charset="0"/>
              </a:rPr>
            </a:br>
            <a:endParaRPr lang="en-VN" dirty="0">
              <a:solidFill>
                <a:schemeClr val="accent1">
                  <a:lumMod val="50000"/>
                </a:schemeClr>
              </a:solidFill>
            </a:endParaRPr>
          </a:p>
        </p:txBody>
      </p:sp>
      <p:sp>
        <p:nvSpPr>
          <p:cNvPr id="5" name="TextBox 4">
            <a:extLst>
              <a:ext uri="{FF2B5EF4-FFF2-40B4-BE49-F238E27FC236}">
                <a16:creationId xmlns:a16="http://schemas.microsoft.com/office/drawing/2014/main" id="{31D836E9-6657-DE07-F5BC-76241DBCF4D8}"/>
              </a:ext>
            </a:extLst>
          </p:cNvPr>
          <p:cNvSpPr txBox="1"/>
          <p:nvPr/>
        </p:nvSpPr>
        <p:spPr>
          <a:xfrm>
            <a:off x="517338" y="1288321"/>
            <a:ext cx="11689974" cy="369332"/>
          </a:xfrm>
          <a:prstGeom prst="rect">
            <a:avLst/>
          </a:prstGeom>
          <a:noFill/>
        </p:spPr>
        <p:txBody>
          <a:bodyPr wrap="square">
            <a:spAutoFit/>
          </a:bodyPr>
          <a:lstStyle/>
          <a:p>
            <a:pPr algn="l" rtl="0"/>
            <a:r>
              <a:rPr lang="en-US" sz="1800" b="1" dirty="0">
                <a:solidFill>
                  <a:srgbClr val="0070C0"/>
                </a:solidFill>
                <a:latin typeface="+mn-lt"/>
                <a:cs typeface="Times New Roman" panose="02020603050405020304" pitchFamily="18" charset="0"/>
              </a:rPr>
              <a:t>Project name: </a:t>
            </a:r>
            <a:r>
              <a:rPr lang="en-US" altLang="ko-KR" sz="1800" b="1" dirty="0">
                <a:solidFill>
                  <a:srgbClr val="0070C0"/>
                </a:solidFill>
                <a:latin typeface="+mn-lt"/>
                <a:cs typeface="Arial" pitchFamily="34" charset="0"/>
              </a:rPr>
              <a:t>Viet Nam Scaling Up Energy Efficiency Project </a:t>
            </a:r>
            <a:r>
              <a:rPr lang="en-US" sz="1800" b="1" dirty="0">
                <a:solidFill>
                  <a:srgbClr val="0070C0"/>
                </a:solidFill>
                <a:latin typeface="+mn-lt"/>
                <a:cs typeface="Times New Roman" panose="02020603050405020304" pitchFamily="18" charset="0"/>
              </a:rPr>
              <a:t>(VSUEE)</a:t>
            </a:r>
            <a:endParaRPr lang="en-VN" sz="1800" b="1" dirty="0">
              <a:solidFill>
                <a:srgbClr val="0070C0"/>
              </a:solidFill>
            </a:endParaRPr>
          </a:p>
        </p:txBody>
      </p:sp>
      <p:graphicFrame>
        <p:nvGraphicFramePr>
          <p:cNvPr id="6" name="Table 5">
            <a:extLst>
              <a:ext uri="{FF2B5EF4-FFF2-40B4-BE49-F238E27FC236}">
                <a16:creationId xmlns:a16="http://schemas.microsoft.com/office/drawing/2014/main" id="{9496E053-2CD6-B614-5081-0F75341AD94D}"/>
              </a:ext>
            </a:extLst>
          </p:cNvPr>
          <p:cNvGraphicFramePr>
            <a:graphicFrameLocks noGrp="1"/>
          </p:cNvGraphicFramePr>
          <p:nvPr>
            <p:extLst>
              <p:ext uri="{D42A27DB-BD31-4B8C-83A1-F6EECF244321}">
                <p14:modId xmlns:p14="http://schemas.microsoft.com/office/powerpoint/2010/main" val="3875389442"/>
              </p:ext>
            </p:extLst>
          </p:nvPr>
        </p:nvGraphicFramePr>
        <p:xfrm>
          <a:off x="517338" y="1657519"/>
          <a:ext cx="11569283" cy="4637654"/>
        </p:xfrm>
        <a:graphic>
          <a:graphicData uri="http://schemas.openxmlformats.org/drawingml/2006/table">
            <a:tbl>
              <a:tblPr firstRow="1" bandRow="1">
                <a:tableStyleId>{5C22544A-7EE6-4342-B048-85BDC9FD1C3A}</a:tableStyleId>
              </a:tblPr>
              <a:tblGrid>
                <a:gridCol w="5454367">
                  <a:extLst>
                    <a:ext uri="{9D8B030D-6E8A-4147-A177-3AD203B41FA5}">
                      <a16:colId xmlns:a16="http://schemas.microsoft.com/office/drawing/2014/main" val="3498634312"/>
                    </a:ext>
                  </a:extLst>
                </a:gridCol>
                <a:gridCol w="6114916">
                  <a:extLst>
                    <a:ext uri="{9D8B030D-6E8A-4147-A177-3AD203B41FA5}">
                      <a16:colId xmlns:a16="http://schemas.microsoft.com/office/drawing/2014/main" val="467314608"/>
                    </a:ext>
                  </a:extLst>
                </a:gridCol>
              </a:tblGrid>
              <a:tr h="1233750">
                <a:tc>
                  <a:txBody>
                    <a:bodyPr/>
                    <a:lstStyle/>
                    <a:p>
                      <a:pPr algn="l" rtl="0">
                        <a:spcAft>
                          <a:spcPts val="1200"/>
                        </a:spcAft>
                      </a:pPr>
                      <a:r>
                        <a:rPr lang="en-US" sz="1600" b="1" dirty="0">
                          <a:solidFill>
                            <a:schemeClr val="tx1"/>
                          </a:solidFill>
                        </a:rPr>
                        <a:t>Sponsor:</a:t>
                      </a:r>
                    </a:p>
                    <a:p>
                      <a:pPr marL="0" marR="0" lvl="0" indent="0" algn="l" defTabSz="914400" rtl="0" eaLnBrk="1" fontAlgn="auto" latinLnBrk="0" hangingPunct="1">
                        <a:lnSpc>
                          <a:spcPct val="100000"/>
                        </a:lnSpc>
                        <a:spcBef>
                          <a:spcPts val="0"/>
                        </a:spcBef>
                        <a:spcAft>
                          <a:spcPts val="1200"/>
                        </a:spcAft>
                        <a:buClr>
                          <a:srgbClr val="000000"/>
                        </a:buClr>
                        <a:buSzTx/>
                        <a:buFont typeface="Arial"/>
                        <a:buNone/>
                        <a:tabLst/>
                        <a:defRPr/>
                      </a:pPr>
                      <a:r>
                        <a:rPr lang="en-US" sz="1600" b="0" baseline="0" dirty="0">
                          <a:solidFill>
                            <a:schemeClr val="tx1"/>
                          </a:solidFill>
                        </a:rPr>
                        <a:t>Green Climate Fund (</a:t>
                      </a:r>
                      <a:r>
                        <a:rPr lang="en-US" sz="1600" b="0" dirty="0">
                          <a:solidFill>
                            <a:schemeClr val="tx1"/>
                          </a:solidFill>
                        </a:rPr>
                        <a:t>GCF), World Bank </a:t>
                      </a:r>
                      <a:r>
                        <a:rPr lang="en-US" sz="1600" b="0" baseline="0" dirty="0">
                          <a:solidFill>
                            <a:schemeClr val="tx1"/>
                          </a:solidFill>
                        </a:rPr>
                        <a:t>(WB) are entrusted to manage </a:t>
                      </a:r>
                      <a:r>
                        <a:rPr lang="en-US" sz="1600" dirty="0"/>
                        <a:t>is entrusted to manage is entrusted to manage </a:t>
                      </a:r>
                      <a:endParaRPr lang="en-US" sz="1600" b="0" dirty="0">
                        <a:solidFill>
                          <a:schemeClr val="tx1"/>
                        </a:solidFill>
                      </a:endParaRPr>
                    </a:p>
                  </a:txBody>
                  <a:tcPr marL="121920" marR="365760" marT="60960" marB="60960">
                    <a:noFill/>
                  </a:tcPr>
                </a:tc>
                <a:tc>
                  <a:txBody>
                    <a:bodyPr/>
                    <a:lstStyle/>
                    <a:p>
                      <a:pPr algn="l" rtl="0">
                        <a:spcAft>
                          <a:spcPts val="1200"/>
                        </a:spcAft>
                      </a:pPr>
                      <a:r>
                        <a:rPr lang="en-US" sz="1600" dirty="0">
                          <a:solidFill>
                            <a:schemeClr val="tx1"/>
                          </a:solidFill>
                        </a:rPr>
                        <a:t>Duration:</a:t>
                      </a:r>
                    </a:p>
                    <a:p>
                      <a:pPr algn="l" rtl="0">
                        <a:spcAft>
                          <a:spcPts val="1200"/>
                        </a:spcAft>
                      </a:pPr>
                      <a:r>
                        <a:rPr lang="en-US" sz="1600" b="0" dirty="0">
                          <a:solidFill>
                            <a:schemeClr val="tx1"/>
                          </a:solidFill>
                        </a:rPr>
                        <a:t>2022 - 2026</a:t>
                      </a:r>
                    </a:p>
                  </a:txBody>
                  <a:tcPr marL="121920" marR="121920" marT="60960" marB="60960">
                    <a:noFill/>
                  </a:tcPr>
                </a:tc>
                <a:extLst>
                  <a:ext uri="{0D108BD9-81ED-4DB2-BD59-A6C34878D82A}">
                    <a16:rowId xmlns:a16="http://schemas.microsoft.com/office/drawing/2014/main" val="1142501565"/>
                  </a:ext>
                </a:extLst>
              </a:tr>
              <a:tr h="1386804">
                <a:tc>
                  <a:txBody>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mn-lt"/>
                          <a:ea typeface="+mn-ea"/>
                          <a:cs typeface="+mn-cs"/>
                        </a:rPr>
                        <a:t>Purpose: </a:t>
                      </a:r>
                      <a:r>
                        <a:rPr kumimoji="0" lang="en-US" sz="1600" b="0" i="0" u="none" strike="noStrike" kern="1200" cap="none" spc="0" normalizeH="0" baseline="0" noProof="0" dirty="0">
                          <a:ln>
                            <a:noFill/>
                          </a:ln>
                          <a:solidFill>
                            <a:prstClr val="black"/>
                          </a:solidFill>
                          <a:effectLst/>
                          <a:uLnTx/>
                          <a:uFillTx/>
                          <a:latin typeface="+mn-lt"/>
                          <a:ea typeface="+mn-ea"/>
                          <a:cs typeface="+mn-cs"/>
                        </a:rPr>
                        <a:t>Promote economical and efficient use of energy in the industrial sector</a:t>
                      </a:r>
                    </a:p>
                  </a:txBody>
                  <a:tcPr marL="121920" marR="365760" marT="60960" marB="60960">
                    <a:noFill/>
                  </a:tcPr>
                </a:tc>
                <a:tc>
                  <a:txBody>
                    <a:bodyPr/>
                    <a:lstStyle/>
                    <a:p>
                      <a:pPr algn="l" rtl="0">
                        <a:spcAft>
                          <a:spcPts val="1200"/>
                        </a:spcAft>
                      </a:pPr>
                      <a:r>
                        <a:rPr kumimoji="0" lang="en-US" sz="1600" b="1" i="0" u="none" strike="noStrike" kern="1200" cap="none" spc="0" normalizeH="0" baseline="0" dirty="0">
                          <a:ln>
                            <a:noFill/>
                          </a:ln>
                          <a:solidFill>
                            <a:prstClr val="black"/>
                          </a:solidFill>
                          <a:effectLst/>
                          <a:uLnTx/>
                          <a:uFillTx/>
                          <a:latin typeface="+mn-lt"/>
                          <a:ea typeface="+mn-ea"/>
                          <a:cs typeface="+mn-cs"/>
                        </a:rPr>
                        <a:t>Scale: </a:t>
                      </a:r>
                      <a:r>
                        <a:rPr kumimoji="0" lang="en-US" sz="1600" b="0" i="0" u="none" strike="noStrike" kern="1200" cap="none" spc="0" normalizeH="0" baseline="0" dirty="0">
                          <a:ln>
                            <a:noFill/>
                          </a:ln>
                          <a:solidFill>
                            <a:prstClr val="black"/>
                          </a:solidFill>
                          <a:effectLst/>
                          <a:uLnTx/>
                          <a:uFillTx/>
                          <a:latin typeface="+mn-lt"/>
                          <a:ea typeface="+mn-ea"/>
                          <a:cs typeface="+mn-cs"/>
                        </a:rPr>
                        <a:t>Total cost: 316.3 million USD, of which 11.3 million USD is non-refundable for technical support and guarantee management; 75 million USD issued guarantees for EE investment loans from GCF and 250 million USD mobilized capital from commercial banks and IE</a:t>
                      </a:r>
                    </a:p>
                  </a:txBody>
                  <a:tcPr marL="121920" marR="121920" marT="60960" marB="60960">
                    <a:noFill/>
                  </a:tcPr>
                </a:tc>
                <a:extLst>
                  <a:ext uri="{0D108BD9-81ED-4DB2-BD59-A6C34878D82A}">
                    <a16:rowId xmlns:a16="http://schemas.microsoft.com/office/drawing/2014/main" val="561917049"/>
                  </a:ext>
                </a:extLst>
              </a:tr>
              <a:tr h="2001170">
                <a:tc gridSpan="2">
                  <a:txBody>
                    <a:bodyPr/>
                    <a:lstStyle/>
                    <a:p>
                      <a:pPr marL="1481138" indent="0" algn="l" rtl="0">
                        <a:spcAft>
                          <a:spcPts val="1200"/>
                        </a:spcAft>
                      </a:pPr>
                      <a:r>
                        <a:rPr lang="en-US" sz="1600" b="1" dirty="0">
                          <a:solidFill>
                            <a:schemeClr val="tx1"/>
                          </a:solidFill>
                        </a:rPr>
                        <a:t>Main beneficiaries of the Project</a:t>
                      </a:r>
                    </a:p>
                    <a:p>
                      <a:pPr marL="1481138" indent="0" algn="l" rtl="0">
                        <a:spcAft>
                          <a:spcPts val="1200"/>
                        </a:spcAft>
                      </a:pPr>
                      <a:r>
                        <a:rPr lang="en-US" sz="1600" b="0" dirty="0">
                          <a:solidFill>
                            <a:schemeClr val="tx1"/>
                          </a:solidFill>
                        </a:rPr>
                        <a:t>Industrial enterprise</a:t>
                      </a:r>
                    </a:p>
                    <a:p>
                      <a:pPr marL="1481138" indent="0" algn="l" rtl="0">
                        <a:spcAft>
                          <a:spcPts val="1200"/>
                        </a:spcAft>
                      </a:pPr>
                      <a:r>
                        <a:rPr lang="en-US" sz="1600" b="0" dirty="0">
                          <a:solidFill>
                            <a:schemeClr val="tx1"/>
                          </a:solidFill>
                        </a:rPr>
                        <a:t>Banks/financial institutions participating in the project</a:t>
                      </a:r>
                    </a:p>
                    <a:p>
                      <a:pPr marL="1481138" indent="0" algn="l" rtl="0">
                        <a:spcAft>
                          <a:spcPts val="1200"/>
                        </a:spcAft>
                      </a:pPr>
                      <a:r>
                        <a:rPr lang="en-US" sz="1600" b="0" dirty="0">
                          <a:solidFill>
                            <a:schemeClr val="tx1"/>
                          </a:solidFill>
                        </a:rPr>
                        <a:t>Companies providing energy services</a:t>
                      </a:r>
                    </a:p>
                    <a:p>
                      <a:pPr marL="1481138" indent="0" algn="l" rtl="0">
                        <a:spcAft>
                          <a:spcPts val="1200"/>
                        </a:spcAft>
                      </a:pPr>
                      <a:r>
                        <a:rPr lang="en-US" sz="1600" b="0" dirty="0">
                          <a:solidFill>
                            <a:schemeClr val="tx1"/>
                          </a:solidFill>
                        </a:rPr>
                        <a:t>Energy equipment suppliers</a:t>
                      </a:r>
                      <a:endParaRPr lang="en-US" sz="1600" b="0" dirty="0">
                        <a:solidFill>
                          <a:schemeClr val="tx1"/>
                        </a:solidFill>
                        <a:latin typeface="+mj-lt"/>
                      </a:endParaRPr>
                    </a:p>
                  </a:txBody>
                  <a:tcPr marL="121920" marR="121920" marT="60960" marB="60960" anchor="ctr">
                    <a:noFill/>
                  </a:tcPr>
                </a:tc>
                <a:tc hMerge="1">
                  <a:txBody>
                    <a:bodyPr/>
                    <a:lstStyle/>
                    <a:p>
                      <a:pPr algn="l" rtl="0">
                        <a:spcAft>
                          <a:spcPts val="1200"/>
                        </a:spcAft>
                      </a:pPr>
                      <a:endParaRPr kumimoji="0" lang="en-US" sz="1800" b="0" i="0" u="none" strike="noStrike" kern="1200" cap="none" spc="0" normalizeH="0" baseline="0" dirty="0">
                        <a:ln>
                          <a:noFill/>
                        </a:ln>
                        <a:solidFill>
                          <a:prstClr val="black"/>
                        </a:solidFill>
                        <a:effectLst/>
                        <a:uLnTx/>
                        <a:uFillTx/>
                        <a:latin typeface="+mn-lt"/>
                        <a:ea typeface="+mn-ea"/>
                        <a:cs typeface="+mn-cs"/>
                      </a:endParaRPr>
                    </a:p>
                  </a:txBody>
                  <a:tcPr>
                    <a:noFill/>
                  </a:tcPr>
                </a:tc>
                <a:extLst>
                  <a:ext uri="{0D108BD9-81ED-4DB2-BD59-A6C34878D82A}">
                    <a16:rowId xmlns:a16="http://schemas.microsoft.com/office/drawing/2014/main" val="1862254850"/>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16C9-B189-72BC-9806-9C8DA440885D}"/>
              </a:ext>
            </a:extLst>
          </p:cNvPr>
          <p:cNvSpPr>
            <a:spLocks noGrp="1"/>
          </p:cNvSpPr>
          <p:nvPr>
            <p:ph type="title"/>
          </p:nvPr>
        </p:nvSpPr>
        <p:spPr/>
        <p:txBody>
          <a:bodyPr>
            <a:noAutofit/>
          </a:bodyPr>
          <a:lstStyle/>
          <a:p>
            <a:pPr rtl="0"/>
            <a:r>
              <a:rPr lang="en-US" b="1" dirty="0">
                <a:solidFill>
                  <a:schemeClr val="accent1">
                    <a:lumMod val="50000"/>
                  </a:schemeClr>
                </a:solidFill>
                <a:latin typeface="Arial" panose="020B0604020202020204" pitchFamily="34" charset="0"/>
              </a:rPr>
              <a:t>PROJECT COMPONENTS</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09339DF0-E20E-4526-C746-3E17080EBD35}"/>
              </a:ext>
            </a:extLst>
          </p:cNvPr>
          <p:cNvSpPr txBox="1">
            <a:spLocks/>
          </p:cNvSpPr>
          <p:nvPr/>
        </p:nvSpPr>
        <p:spPr>
          <a:xfrm>
            <a:off x="323530" y="33951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Arial" panose="020B0604020202020204" pitchFamily="34" charset="0"/>
            </a:endParaRPr>
          </a:p>
        </p:txBody>
      </p:sp>
      <p:graphicFrame>
        <p:nvGraphicFramePr>
          <p:cNvPr id="4" name="Table 3">
            <a:extLst>
              <a:ext uri="{FF2B5EF4-FFF2-40B4-BE49-F238E27FC236}">
                <a16:creationId xmlns:a16="http://schemas.microsoft.com/office/drawing/2014/main" id="{7F315D2D-E155-47CB-C3F1-3A6F59A858A2}"/>
              </a:ext>
            </a:extLst>
          </p:cNvPr>
          <p:cNvGraphicFramePr>
            <a:graphicFrameLocks noGrp="1"/>
          </p:cNvGraphicFramePr>
          <p:nvPr/>
        </p:nvGraphicFramePr>
        <p:xfrm>
          <a:off x="690901" y="1576125"/>
          <a:ext cx="10891499" cy="4210949"/>
        </p:xfrm>
        <a:graphic>
          <a:graphicData uri="http://schemas.openxmlformats.org/drawingml/2006/table">
            <a:tbl>
              <a:tblPr firstRow="1" bandRow="1">
                <a:tableStyleId>{5C22544A-7EE6-4342-B048-85BDC9FD1C3A}</a:tableStyleId>
              </a:tblPr>
              <a:tblGrid>
                <a:gridCol w="5584003">
                  <a:extLst>
                    <a:ext uri="{9D8B030D-6E8A-4147-A177-3AD203B41FA5}">
                      <a16:colId xmlns:a16="http://schemas.microsoft.com/office/drawing/2014/main" val="3873268350"/>
                    </a:ext>
                  </a:extLst>
                </a:gridCol>
                <a:gridCol w="5307496">
                  <a:extLst>
                    <a:ext uri="{9D8B030D-6E8A-4147-A177-3AD203B41FA5}">
                      <a16:colId xmlns:a16="http://schemas.microsoft.com/office/drawing/2014/main" val="662549901"/>
                    </a:ext>
                  </a:extLst>
                </a:gridCol>
              </a:tblGrid>
              <a:tr h="1085977">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Risk sharing fund (RSF)</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 Technical support</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3610244286"/>
                  </a:ext>
                </a:extLst>
              </a:tr>
              <a:tr h="31249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(GCF) provides partial credit risk guarantees to financial institutions participating in projects that provide energy efficiency investment loans to IE/ESCO).</a:t>
                      </a: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provide technical support to financial institutions participating in the project, IE, and ESCO and EE equipment suppliers.</a:t>
                      </a:r>
                      <a:endParaRPr lang="en-US" sz="2000" kern="1200" dirty="0">
                        <a:solidFill>
                          <a:schemeClr val="dk1"/>
                        </a:solidFill>
                        <a:latin typeface="+mn-lt"/>
                        <a:ea typeface="+mn-ea"/>
                        <a:cs typeface="+mn-cs"/>
                      </a:endParaRP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extLst>
                  <a:ext uri="{0D108BD9-81ED-4DB2-BD59-A6C34878D82A}">
                    <a16:rowId xmlns:a16="http://schemas.microsoft.com/office/drawing/2014/main" val="1333037824"/>
                  </a:ext>
                </a:extLst>
              </a:tr>
            </a:tbl>
          </a:graphicData>
        </a:graphic>
      </p:graphicFrame>
      <p:grpSp>
        <p:nvGrpSpPr>
          <p:cNvPr id="24" name="Group 23">
            <a:extLst>
              <a:ext uri="{FF2B5EF4-FFF2-40B4-BE49-F238E27FC236}">
                <a16:creationId xmlns:a16="http://schemas.microsoft.com/office/drawing/2014/main" id="{8B0C34C1-287D-8EA4-B782-F44399897242}"/>
              </a:ext>
            </a:extLst>
          </p:cNvPr>
          <p:cNvGrpSpPr/>
          <p:nvPr/>
        </p:nvGrpSpPr>
        <p:grpSpPr>
          <a:xfrm>
            <a:off x="3001700" y="1343301"/>
            <a:ext cx="615000" cy="615000"/>
            <a:chOff x="3463895" y="1244933"/>
            <a:chExt cx="615000" cy="615000"/>
          </a:xfrm>
        </p:grpSpPr>
        <p:sp>
          <p:nvSpPr>
            <p:cNvPr id="5" name="Google Shape;574;p27">
              <a:extLst>
                <a:ext uri="{FF2B5EF4-FFF2-40B4-BE49-F238E27FC236}">
                  <a16:creationId xmlns:a16="http://schemas.microsoft.com/office/drawing/2014/main" id="{EE5B4132-410D-D82C-14A8-14CD220A2B81}"/>
                </a:ext>
              </a:extLst>
            </p:cNvPr>
            <p:cNvSpPr/>
            <p:nvPr/>
          </p:nvSpPr>
          <p:spPr>
            <a:xfrm>
              <a:off x="3463895"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6" name="Google Shape;599;p27">
              <a:extLst>
                <a:ext uri="{FF2B5EF4-FFF2-40B4-BE49-F238E27FC236}">
                  <a16:creationId xmlns:a16="http://schemas.microsoft.com/office/drawing/2014/main" id="{46F0DA2C-FC9E-7A6D-5FE7-763BB31B02D6}"/>
                </a:ext>
              </a:extLst>
            </p:cNvPr>
            <p:cNvGrpSpPr/>
            <p:nvPr/>
          </p:nvGrpSpPr>
          <p:grpSpPr>
            <a:xfrm>
              <a:off x="3602673" y="1368956"/>
              <a:ext cx="366475" cy="366954"/>
              <a:chOff x="7953758" y="3457741"/>
              <a:chExt cx="366475" cy="366954"/>
            </a:xfrm>
          </p:grpSpPr>
          <p:sp>
            <p:nvSpPr>
              <p:cNvPr id="7" name="Google Shape;600;p27">
                <a:extLst>
                  <a:ext uri="{FF2B5EF4-FFF2-40B4-BE49-F238E27FC236}">
                    <a16:creationId xmlns:a16="http://schemas.microsoft.com/office/drawing/2014/main" id="{9B2891CC-4C53-A301-D4E4-7F286FEE15AA}"/>
                  </a:ext>
                </a:extLst>
              </p:cNvPr>
              <p:cNvSpPr/>
              <p:nvPr/>
            </p:nvSpPr>
            <p:spPr>
              <a:xfrm>
                <a:off x="8083245" y="3760311"/>
                <a:ext cx="106681" cy="64384"/>
              </a:xfrm>
              <a:custGeom>
                <a:avLst/>
                <a:gdLst/>
                <a:ahLst/>
                <a:cxnLst/>
                <a:rect l="l" t="t" r="r" b="b"/>
                <a:pathLst>
                  <a:path w="3120" h="1883" extrusionOk="0">
                    <a:moveTo>
                      <a:pt x="500" y="1"/>
                    </a:moveTo>
                    <a:cubicBezTo>
                      <a:pt x="167" y="310"/>
                      <a:pt x="0" y="715"/>
                      <a:pt x="0" y="1144"/>
                    </a:cubicBezTo>
                    <a:lnTo>
                      <a:pt x="0" y="1573"/>
                    </a:lnTo>
                    <a:cubicBezTo>
                      <a:pt x="0" y="1739"/>
                      <a:pt x="119" y="1882"/>
                      <a:pt x="310" y="1882"/>
                    </a:cubicBezTo>
                    <a:lnTo>
                      <a:pt x="2810" y="1882"/>
                    </a:lnTo>
                    <a:cubicBezTo>
                      <a:pt x="2977" y="1882"/>
                      <a:pt x="3120" y="1739"/>
                      <a:pt x="3120" y="1573"/>
                    </a:cubicBezTo>
                    <a:lnTo>
                      <a:pt x="3120" y="1144"/>
                    </a:lnTo>
                    <a:cubicBezTo>
                      <a:pt x="3120" y="715"/>
                      <a:pt x="2929" y="310"/>
                      <a:pt x="2620" y="25"/>
                    </a:cubicBezTo>
                    <a:cubicBezTo>
                      <a:pt x="2358" y="334"/>
                      <a:pt x="1953" y="525"/>
                      <a:pt x="1548" y="525"/>
                    </a:cubicBezTo>
                    <a:lnTo>
                      <a:pt x="1572" y="501"/>
                    </a:lnTo>
                    <a:cubicBezTo>
                      <a:pt x="1143" y="501"/>
                      <a:pt x="762" y="334"/>
                      <a:pt x="5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01;p27">
                <a:extLst>
                  <a:ext uri="{FF2B5EF4-FFF2-40B4-BE49-F238E27FC236}">
                    <a16:creationId xmlns:a16="http://schemas.microsoft.com/office/drawing/2014/main" id="{76FF0545-5033-1665-52E5-3675AFF630AB}"/>
                  </a:ext>
                </a:extLst>
              </p:cNvPr>
              <p:cNvSpPr/>
              <p:nvPr/>
            </p:nvSpPr>
            <p:spPr>
              <a:xfrm>
                <a:off x="7980633" y="3636568"/>
                <a:ext cx="313956" cy="121554"/>
              </a:xfrm>
              <a:custGeom>
                <a:avLst/>
                <a:gdLst/>
                <a:ahLst/>
                <a:cxnLst/>
                <a:rect l="l" t="t" r="r" b="b"/>
                <a:pathLst>
                  <a:path w="9182" h="3555" extrusionOk="0">
                    <a:moveTo>
                      <a:pt x="4263" y="0"/>
                    </a:moveTo>
                    <a:lnTo>
                      <a:pt x="4263" y="452"/>
                    </a:lnTo>
                    <a:lnTo>
                      <a:pt x="1406" y="452"/>
                    </a:lnTo>
                    <a:cubicBezTo>
                      <a:pt x="882" y="452"/>
                      <a:pt x="477" y="857"/>
                      <a:pt x="477" y="1381"/>
                    </a:cubicBezTo>
                    <a:lnTo>
                      <a:pt x="477" y="1572"/>
                    </a:lnTo>
                    <a:cubicBezTo>
                      <a:pt x="191" y="1715"/>
                      <a:pt x="1" y="1977"/>
                      <a:pt x="1" y="2310"/>
                    </a:cubicBezTo>
                    <a:lnTo>
                      <a:pt x="1" y="2715"/>
                    </a:lnTo>
                    <a:cubicBezTo>
                      <a:pt x="1" y="3144"/>
                      <a:pt x="358" y="3501"/>
                      <a:pt x="786" y="3501"/>
                    </a:cubicBezTo>
                    <a:cubicBezTo>
                      <a:pt x="1215" y="3501"/>
                      <a:pt x="1572" y="3144"/>
                      <a:pt x="1572" y="2715"/>
                    </a:cubicBezTo>
                    <a:lnTo>
                      <a:pt x="1572" y="2310"/>
                    </a:lnTo>
                    <a:cubicBezTo>
                      <a:pt x="1572" y="1977"/>
                      <a:pt x="1382" y="1715"/>
                      <a:pt x="1096" y="1572"/>
                    </a:cubicBezTo>
                    <a:lnTo>
                      <a:pt x="1096" y="1381"/>
                    </a:lnTo>
                    <a:cubicBezTo>
                      <a:pt x="1096" y="1215"/>
                      <a:pt x="1239" y="1072"/>
                      <a:pt x="1406" y="1072"/>
                    </a:cubicBezTo>
                    <a:lnTo>
                      <a:pt x="4287" y="1072"/>
                    </a:lnTo>
                    <a:lnTo>
                      <a:pt x="4287" y="1572"/>
                    </a:lnTo>
                    <a:cubicBezTo>
                      <a:pt x="3978" y="1715"/>
                      <a:pt x="3811" y="1977"/>
                      <a:pt x="3811" y="2310"/>
                    </a:cubicBezTo>
                    <a:lnTo>
                      <a:pt x="3811" y="2715"/>
                    </a:lnTo>
                    <a:cubicBezTo>
                      <a:pt x="3811" y="3239"/>
                      <a:pt x="4204" y="3501"/>
                      <a:pt x="4597" y="3501"/>
                    </a:cubicBezTo>
                    <a:cubicBezTo>
                      <a:pt x="4990" y="3501"/>
                      <a:pt x="5383" y="3239"/>
                      <a:pt x="5383" y="2715"/>
                    </a:cubicBezTo>
                    <a:lnTo>
                      <a:pt x="5383" y="2310"/>
                    </a:lnTo>
                    <a:cubicBezTo>
                      <a:pt x="5383" y="1977"/>
                      <a:pt x="5192" y="1715"/>
                      <a:pt x="4906" y="1572"/>
                    </a:cubicBezTo>
                    <a:lnTo>
                      <a:pt x="4906" y="1072"/>
                    </a:lnTo>
                    <a:lnTo>
                      <a:pt x="7740" y="1072"/>
                    </a:lnTo>
                    <a:cubicBezTo>
                      <a:pt x="7907" y="1072"/>
                      <a:pt x="8050" y="1215"/>
                      <a:pt x="8050" y="1381"/>
                    </a:cubicBezTo>
                    <a:lnTo>
                      <a:pt x="8050" y="1572"/>
                    </a:lnTo>
                    <a:cubicBezTo>
                      <a:pt x="7764" y="1715"/>
                      <a:pt x="7574" y="1977"/>
                      <a:pt x="7574" y="2310"/>
                    </a:cubicBezTo>
                    <a:lnTo>
                      <a:pt x="7574" y="2715"/>
                    </a:lnTo>
                    <a:cubicBezTo>
                      <a:pt x="7538" y="3274"/>
                      <a:pt x="7949" y="3554"/>
                      <a:pt x="8359" y="3554"/>
                    </a:cubicBezTo>
                    <a:cubicBezTo>
                      <a:pt x="8770" y="3554"/>
                      <a:pt x="9181" y="3274"/>
                      <a:pt x="9145" y="2715"/>
                    </a:cubicBezTo>
                    <a:lnTo>
                      <a:pt x="9145" y="2310"/>
                    </a:lnTo>
                    <a:cubicBezTo>
                      <a:pt x="9145" y="1977"/>
                      <a:pt x="8955" y="1715"/>
                      <a:pt x="8669" y="1572"/>
                    </a:cubicBezTo>
                    <a:lnTo>
                      <a:pt x="8669" y="1381"/>
                    </a:lnTo>
                    <a:cubicBezTo>
                      <a:pt x="8669" y="857"/>
                      <a:pt x="8264" y="452"/>
                      <a:pt x="7740" y="452"/>
                    </a:cubicBezTo>
                    <a:lnTo>
                      <a:pt x="4883" y="452"/>
                    </a:lnTo>
                    <a:lnTo>
                      <a:pt x="48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02;p27">
                <a:extLst>
                  <a:ext uri="{FF2B5EF4-FFF2-40B4-BE49-F238E27FC236}">
                    <a16:creationId xmlns:a16="http://schemas.microsoft.com/office/drawing/2014/main" id="{3678AE2F-BBFD-0447-4C2C-073D27599B7B}"/>
                  </a:ext>
                </a:extLst>
              </p:cNvPr>
              <p:cNvSpPr/>
              <p:nvPr/>
            </p:nvSpPr>
            <p:spPr>
              <a:xfrm>
                <a:off x="7953758" y="3760311"/>
                <a:ext cx="106715" cy="64384"/>
              </a:xfrm>
              <a:custGeom>
                <a:avLst/>
                <a:gdLst/>
                <a:ahLst/>
                <a:cxnLst/>
                <a:rect l="l" t="t" r="r" b="b"/>
                <a:pathLst>
                  <a:path w="3121" h="1883" extrusionOk="0">
                    <a:moveTo>
                      <a:pt x="501" y="1"/>
                    </a:moveTo>
                    <a:cubicBezTo>
                      <a:pt x="167" y="310"/>
                      <a:pt x="1" y="715"/>
                      <a:pt x="1" y="1144"/>
                    </a:cubicBezTo>
                    <a:lnTo>
                      <a:pt x="1" y="1573"/>
                    </a:lnTo>
                    <a:cubicBezTo>
                      <a:pt x="1" y="1739"/>
                      <a:pt x="120" y="1882"/>
                      <a:pt x="310" y="1882"/>
                    </a:cubicBezTo>
                    <a:lnTo>
                      <a:pt x="2811" y="1882"/>
                    </a:lnTo>
                    <a:cubicBezTo>
                      <a:pt x="2977" y="1882"/>
                      <a:pt x="3120" y="1739"/>
                      <a:pt x="3120" y="1573"/>
                    </a:cubicBezTo>
                    <a:lnTo>
                      <a:pt x="3120" y="1144"/>
                    </a:lnTo>
                    <a:cubicBezTo>
                      <a:pt x="3120" y="715"/>
                      <a:pt x="2954" y="310"/>
                      <a:pt x="2644" y="25"/>
                    </a:cubicBezTo>
                    <a:cubicBezTo>
                      <a:pt x="2358" y="334"/>
                      <a:pt x="1977" y="525"/>
                      <a:pt x="1549" y="525"/>
                    </a:cubicBezTo>
                    <a:lnTo>
                      <a:pt x="1572" y="501"/>
                    </a:lnTo>
                    <a:cubicBezTo>
                      <a:pt x="1144" y="501"/>
                      <a:pt x="763"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03;p27">
                <a:extLst>
                  <a:ext uri="{FF2B5EF4-FFF2-40B4-BE49-F238E27FC236}">
                    <a16:creationId xmlns:a16="http://schemas.microsoft.com/office/drawing/2014/main" id="{6ABAADE0-D672-4221-B0F0-1E935AA9E093}"/>
                  </a:ext>
                </a:extLst>
              </p:cNvPr>
              <p:cNvSpPr/>
              <p:nvPr/>
            </p:nvSpPr>
            <p:spPr>
              <a:xfrm>
                <a:off x="8212697" y="3760311"/>
                <a:ext cx="107535" cy="64384"/>
              </a:xfrm>
              <a:custGeom>
                <a:avLst/>
                <a:gdLst/>
                <a:ahLst/>
                <a:cxnLst/>
                <a:rect l="l" t="t" r="r" b="b"/>
                <a:pathLst>
                  <a:path w="3145" h="1883" extrusionOk="0">
                    <a:moveTo>
                      <a:pt x="501" y="1"/>
                    </a:moveTo>
                    <a:cubicBezTo>
                      <a:pt x="191" y="310"/>
                      <a:pt x="1" y="715"/>
                      <a:pt x="1" y="1144"/>
                    </a:cubicBezTo>
                    <a:lnTo>
                      <a:pt x="1" y="1573"/>
                    </a:lnTo>
                    <a:cubicBezTo>
                      <a:pt x="1" y="1739"/>
                      <a:pt x="144" y="1882"/>
                      <a:pt x="310" y="1882"/>
                    </a:cubicBezTo>
                    <a:lnTo>
                      <a:pt x="2858" y="1882"/>
                    </a:lnTo>
                    <a:cubicBezTo>
                      <a:pt x="3025" y="1882"/>
                      <a:pt x="3144" y="1739"/>
                      <a:pt x="3144" y="1573"/>
                    </a:cubicBezTo>
                    <a:lnTo>
                      <a:pt x="3144" y="1144"/>
                    </a:lnTo>
                    <a:cubicBezTo>
                      <a:pt x="3144" y="715"/>
                      <a:pt x="2977" y="310"/>
                      <a:pt x="2668" y="25"/>
                    </a:cubicBezTo>
                    <a:lnTo>
                      <a:pt x="2668" y="1"/>
                    </a:lnTo>
                    <a:cubicBezTo>
                      <a:pt x="2382" y="334"/>
                      <a:pt x="1977" y="501"/>
                      <a:pt x="1575" y="501"/>
                    </a:cubicBezTo>
                    <a:cubicBezTo>
                      <a:pt x="1174" y="501"/>
                      <a:pt x="775"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04;p27">
                <a:extLst>
                  <a:ext uri="{FF2B5EF4-FFF2-40B4-BE49-F238E27FC236}">
                    <a16:creationId xmlns:a16="http://schemas.microsoft.com/office/drawing/2014/main" id="{DD855992-5FBF-24DA-47CA-2542B8B69939}"/>
                  </a:ext>
                </a:extLst>
              </p:cNvPr>
              <p:cNvSpPr/>
              <p:nvPr/>
            </p:nvSpPr>
            <p:spPr>
              <a:xfrm>
                <a:off x="8143492" y="3542915"/>
                <a:ext cx="8172" cy="23627"/>
              </a:xfrm>
              <a:custGeom>
                <a:avLst/>
                <a:gdLst/>
                <a:ahLst/>
                <a:cxnLst/>
                <a:rect l="l" t="t" r="r" b="b"/>
                <a:pathLst>
                  <a:path w="239" h="691" extrusionOk="0">
                    <a:moveTo>
                      <a:pt x="0" y="0"/>
                    </a:moveTo>
                    <a:lnTo>
                      <a:pt x="0" y="691"/>
                    </a:lnTo>
                    <a:cubicBezTo>
                      <a:pt x="120" y="620"/>
                      <a:pt x="191" y="500"/>
                      <a:pt x="215" y="381"/>
                    </a:cubicBezTo>
                    <a:cubicBezTo>
                      <a:pt x="239" y="215"/>
                      <a:pt x="167" y="7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5;p27">
                <a:extLst>
                  <a:ext uri="{FF2B5EF4-FFF2-40B4-BE49-F238E27FC236}">
                    <a16:creationId xmlns:a16="http://schemas.microsoft.com/office/drawing/2014/main" id="{0DD2C2C4-19A3-CE8B-AF84-91B0AD6C8692}"/>
                  </a:ext>
                </a:extLst>
              </p:cNvPr>
              <p:cNvSpPr/>
              <p:nvPr/>
            </p:nvSpPr>
            <p:spPr>
              <a:xfrm>
                <a:off x="8057976" y="3457741"/>
                <a:ext cx="184879" cy="157662"/>
              </a:xfrm>
              <a:custGeom>
                <a:avLst/>
                <a:gdLst/>
                <a:ahLst/>
                <a:cxnLst/>
                <a:rect l="l" t="t" r="r" b="b"/>
                <a:pathLst>
                  <a:path w="5407" h="4611" extrusionOk="0">
                    <a:moveTo>
                      <a:pt x="2302" y="634"/>
                    </a:moveTo>
                    <a:cubicBezTo>
                      <a:pt x="2406" y="634"/>
                      <a:pt x="2513" y="705"/>
                      <a:pt x="2525" y="848"/>
                    </a:cubicBezTo>
                    <a:lnTo>
                      <a:pt x="2525" y="943"/>
                    </a:lnTo>
                    <a:cubicBezTo>
                      <a:pt x="2668" y="967"/>
                      <a:pt x="2811" y="1039"/>
                      <a:pt x="2930" y="1158"/>
                    </a:cubicBezTo>
                    <a:cubicBezTo>
                      <a:pt x="3002" y="1253"/>
                      <a:pt x="3002" y="1396"/>
                      <a:pt x="2906" y="1467"/>
                    </a:cubicBezTo>
                    <a:cubicBezTo>
                      <a:pt x="2873" y="1501"/>
                      <a:pt x="2825" y="1518"/>
                      <a:pt x="2775" y="1518"/>
                    </a:cubicBezTo>
                    <a:cubicBezTo>
                      <a:pt x="2718" y="1518"/>
                      <a:pt x="2659" y="1495"/>
                      <a:pt x="2621" y="1444"/>
                    </a:cubicBezTo>
                    <a:cubicBezTo>
                      <a:pt x="2573" y="1420"/>
                      <a:pt x="2549" y="1396"/>
                      <a:pt x="2501" y="1396"/>
                    </a:cubicBezTo>
                    <a:lnTo>
                      <a:pt x="2501" y="2063"/>
                    </a:lnTo>
                    <a:lnTo>
                      <a:pt x="2621" y="2110"/>
                    </a:lnTo>
                    <a:cubicBezTo>
                      <a:pt x="2978" y="2206"/>
                      <a:pt x="3192" y="2587"/>
                      <a:pt x="3144" y="2944"/>
                    </a:cubicBezTo>
                    <a:cubicBezTo>
                      <a:pt x="3073" y="3277"/>
                      <a:pt x="2835" y="3539"/>
                      <a:pt x="2501" y="3634"/>
                    </a:cubicBezTo>
                    <a:lnTo>
                      <a:pt x="2501" y="3777"/>
                    </a:lnTo>
                    <a:cubicBezTo>
                      <a:pt x="2501" y="3920"/>
                      <a:pt x="2400" y="3992"/>
                      <a:pt x="2299" y="3992"/>
                    </a:cubicBezTo>
                    <a:cubicBezTo>
                      <a:pt x="2198" y="3992"/>
                      <a:pt x="2097" y="3920"/>
                      <a:pt x="2097" y="3777"/>
                    </a:cubicBezTo>
                    <a:lnTo>
                      <a:pt x="2097" y="3658"/>
                    </a:lnTo>
                    <a:cubicBezTo>
                      <a:pt x="1906" y="3634"/>
                      <a:pt x="1739" y="3563"/>
                      <a:pt x="1596" y="3468"/>
                    </a:cubicBezTo>
                    <a:cubicBezTo>
                      <a:pt x="1477" y="3396"/>
                      <a:pt x="1454" y="3253"/>
                      <a:pt x="1525" y="3158"/>
                    </a:cubicBezTo>
                    <a:cubicBezTo>
                      <a:pt x="1554" y="3100"/>
                      <a:pt x="1618" y="3069"/>
                      <a:pt x="1685" y="3069"/>
                    </a:cubicBezTo>
                    <a:cubicBezTo>
                      <a:pt x="1728" y="3069"/>
                      <a:pt x="1773" y="3082"/>
                      <a:pt x="1811" y="3111"/>
                    </a:cubicBezTo>
                    <a:cubicBezTo>
                      <a:pt x="1906" y="3158"/>
                      <a:pt x="2001" y="3206"/>
                      <a:pt x="2097" y="3230"/>
                    </a:cubicBezTo>
                    <a:lnTo>
                      <a:pt x="2097" y="2325"/>
                    </a:lnTo>
                    <a:cubicBezTo>
                      <a:pt x="1978" y="2277"/>
                      <a:pt x="1882" y="2206"/>
                      <a:pt x="1787" y="2134"/>
                    </a:cubicBezTo>
                    <a:cubicBezTo>
                      <a:pt x="1596" y="1991"/>
                      <a:pt x="1525" y="1753"/>
                      <a:pt x="1573" y="1515"/>
                    </a:cubicBezTo>
                    <a:cubicBezTo>
                      <a:pt x="1620" y="1253"/>
                      <a:pt x="1811" y="1063"/>
                      <a:pt x="2049" y="967"/>
                    </a:cubicBezTo>
                    <a:lnTo>
                      <a:pt x="2097" y="967"/>
                    </a:lnTo>
                    <a:lnTo>
                      <a:pt x="2097" y="848"/>
                    </a:lnTo>
                    <a:cubicBezTo>
                      <a:pt x="2097" y="705"/>
                      <a:pt x="2198" y="634"/>
                      <a:pt x="2302" y="634"/>
                    </a:cubicBezTo>
                    <a:close/>
                    <a:moveTo>
                      <a:pt x="2332" y="0"/>
                    </a:moveTo>
                    <a:cubicBezTo>
                      <a:pt x="1143" y="0"/>
                      <a:pt x="1" y="917"/>
                      <a:pt x="1" y="2301"/>
                    </a:cubicBezTo>
                    <a:cubicBezTo>
                      <a:pt x="1" y="3587"/>
                      <a:pt x="1049" y="4611"/>
                      <a:pt x="2311" y="4611"/>
                    </a:cubicBezTo>
                    <a:cubicBezTo>
                      <a:pt x="4359" y="4611"/>
                      <a:pt x="5407" y="2134"/>
                      <a:pt x="3954" y="681"/>
                    </a:cubicBezTo>
                    <a:cubicBezTo>
                      <a:pt x="3483" y="211"/>
                      <a:pt x="2903" y="0"/>
                      <a:pt x="2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6;p27">
                <a:extLst>
                  <a:ext uri="{FF2B5EF4-FFF2-40B4-BE49-F238E27FC236}">
                    <a16:creationId xmlns:a16="http://schemas.microsoft.com/office/drawing/2014/main" id="{043AD16E-D651-6237-33B3-577C0EA0653E}"/>
                  </a:ext>
                </a:extLst>
              </p:cNvPr>
              <p:cNvSpPr/>
              <p:nvPr/>
            </p:nvSpPr>
            <p:spPr>
              <a:xfrm>
                <a:off x="8124754" y="3506260"/>
                <a:ext cx="4924" cy="14703"/>
              </a:xfrm>
              <a:custGeom>
                <a:avLst/>
                <a:gdLst/>
                <a:ahLst/>
                <a:cxnLst/>
                <a:rect l="l" t="t" r="r" b="b"/>
                <a:pathLst>
                  <a:path w="144" h="430" extrusionOk="0">
                    <a:moveTo>
                      <a:pt x="144" y="1"/>
                    </a:moveTo>
                    <a:cubicBezTo>
                      <a:pt x="72" y="48"/>
                      <a:pt x="48" y="120"/>
                      <a:pt x="25" y="191"/>
                    </a:cubicBezTo>
                    <a:cubicBezTo>
                      <a:pt x="1" y="263"/>
                      <a:pt x="25" y="358"/>
                      <a:pt x="72" y="406"/>
                    </a:cubicBezTo>
                    <a:cubicBezTo>
                      <a:pt x="96" y="429"/>
                      <a:pt x="120" y="429"/>
                      <a:pt x="144" y="429"/>
                    </a:cubicBezTo>
                    <a:lnTo>
                      <a:pt x="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 name="Group 22">
            <a:extLst>
              <a:ext uri="{FF2B5EF4-FFF2-40B4-BE49-F238E27FC236}">
                <a16:creationId xmlns:a16="http://schemas.microsoft.com/office/drawing/2014/main" id="{F1BF744E-3503-47CB-2B19-D7AA36B10EB8}"/>
              </a:ext>
            </a:extLst>
          </p:cNvPr>
          <p:cNvGrpSpPr/>
          <p:nvPr/>
        </p:nvGrpSpPr>
        <p:grpSpPr>
          <a:xfrm>
            <a:off x="8767065" y="1338388"/>
            <a:ext cx="615000" cy="615000"/>
            <a:chOff x="7812909" y="1244933"/>
            <a:chExt cx="615000" cy="615000"/>
          </a:xfrm>
        </p:grpSpPr>
        <p:sp>
          <p:nvSpPr>
            <p:cNvPr id="14" name="Google Shape;574;p27">
              <a:extLst>
                <a:ext uri="{FF2B5EF4-FFF2-40B4-BE49-F238E27FC236}">
                  <a16:creationId xmlns:a16="http://schemas.microsoft.com/office/drawing/2014/main" id="{4EE5CD9E-587E-B4F2-88C8-5E3A84257E00}"/>
                </a:ext>
              </a:extLst>
            </p:cNvPr>
            <p:cNvSpPr/>
            <p:nvPr/>
          </p:nvSpPr>
          <p:spPr>
            <a:xfrm>
              <a:off x="7812909"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15" name="Google Shape;1016;p28">
              <a:extLst>
                <a:ext uri="{FF2B5EF4-FFF2-40B4-BE49-F238E27FC236}">
                  <a16:creationId xmlns:a16="http://schemas.microsoft.com/office/drawing/2014/main" id="{0CA650F3-CFA6-0638-A512-9A6FC30C9F04}"/>
                </a:ext>
              </a:extLst>
            </p:cNvPr>
            <p:cNvGrpSpPr/>
            <p:nvPr/>
          </p:nvGrpSpPr>
          <p:grpSpPr>
            <a:xfrm>
              <a:off x="7923055" y="1364306"/>
              <a:ext cx="394696" cy="366954"/>
              <a:chOff x="-1773753" y="1483230"/>
              <a:chExt cx="494183" cy="492485"/>
            </a:xfrm>
          </p:grpSpPr>
          <p:sp>
            <p:nvSpPr>
              <p:cNvPr id="16" name="Google Shape;1017;p28">
                <a:extLst>
                  <a:ext uri="{FF2B5EF4-FFF2-40B4-BE49-F238E27FC236}">
                    <a16:creationId xmlns:a16="http://schemas.microsoft.com/office/drawing/2014/main" id="{4400C81A-5EBC-3827-3672-D84B702595B7}"/>
                  </a:ext>
                </a:extLst>
              </p:cNvPr>
              <p:cNvSpPr/>
              <p:nvPr/>
            </p:nvSpPr>
            <p:spPr>
              <a:xfrm>
                <a:off x="-1665766" y="1774265"/>
                <a:ext cx="95330" cy="93467"/>
              </a:xfrm>
              <a:custGeom>
                <a:avLst/>
                <a:gdLst/>
                <a:ahLst/>
                <a:cxnLst/>
                <a:rect l="l" t="t" r="r" b="b"/>
                <a:pathLst>
                  <a:path w="1740" h="1706" extrusionOk="0">
                    <a:moveTo>
                      <a:pt x="47" y="0"/>
                    </a:moveTo>
                    <a:cubicBezTo>
                      <a:pt x="31" y="0"/>
                      <a:pt x="16" y="1"/>
                      <a:pt x="1" y="1"/>
                    </a:cubicBezTo>
                    <a:cubicBezTo>
                      <a:pt x="126" y="385"/>
                      <a:pt x="340" y="751"/>
                      <a:pt x="652" y="1063"/>
                    </a:cubicBezTo>
                    <a:cubicBezTo>
                      <a:pt x="955" y="1366"/>
                      <a:pt x="1321" y="1580"/>
                      <a:pt x="1714" y="1705"/>
                    </a:cubicBezTo>
                    <a:cubicBezTo>
                      <a:pt x="1740" y="908"/>
                      <a:pt x="856" y="0"/>
                      <a:pt x="4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1018;p28">
                <a:extLst>
                  <a:ext uri="{FF2B5EF4-FFF2-40B4-BE49-F238E27FC236}">
                    <a16:creationId xmlns:a16="http://schemas.microsoft.com/office/drawing/2014/main" id="{16AB7439-2AC5-C7C4-A9B1-1FF0866927A1}"/>
                  </a:ext>
                </a:extLst>
              </p:cNvPr>
              <p:cNvSpPr/>
              <p:nvPr/>
            </p:nvSpPr>
            <p:spPr>
              <a:xfrm>
                <a:off x="-1483432" y="1774265"/>
                <a:ext cx="94399" cy="93467"/>
              </a:xfrm>
              <a:custGeom>
                <a:avLst/>
                <a:gdLst/>
                <a:ahLst/>
                <a:cxnLst/>
                <a:rect l="l" t="t" r="r" b="b"/>
                <a:pathLst>
                  <a:path w="1723" h="1706" extrusionOk="0">
                    <a:moveTo>
                      <a:pt x="1674" y="0"/>
                    </a:moveTo>
                    <a:cubicBezTo>
                      <a:pt x="1302" y="0"/>
                      <a:pt x="887" y="195"/>
                      <a:pt x="553" y="536"/>
                    </a:cubicBezTo>
                    <a:cubicBezTo>
                      <a:pt x="197" y="884"/>
                      <a:pt x="0" y="1321"/>
                      <a:pt x="18" y="1705"/>
                    </a:cubicBezTo>
                    <a:cubicBezTo>
                      <a:pt x="402" y="1580"/>
                      <a:pt x="767" y="1366"/>
                      <a:pt x="1071" y="1063"/>
                    </a:cubicBezTo>
                    <a:cubicBezTo>
                      <a:pt x="1383" y="751"/>
                      <a:pt x="1597" y="385"/>
                      <a:pt x="1722" y="1"/>
                    </a:cubicBezTo>
                    <a:cubicBezTo>
                      <a:pt x="1706" y="0"/>
                      <a:pt x="1690" y="0"/>
                      <a:pt x="167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1019;p28">
                <a:extLst>
                  <a:ext uri="{FF2B5EF4-FFF2-40B4-BE49-F238E27FC236}">
                    <a16:creationId xmlns:a16="http://schemas.microsoft.com/office/drawing/2014/main" id="{A2A932C1-373E-D170-2099-600558D122D8}"/>
                  </a:ext>
                </a:extLst>
              </p:cNvPr>
              <p:cNvSpPr/>
              <p:nvPr/>
            </p:nvSpPr>
            <p:spPr>
              <a:xfrm>
                <a:off x="-1665766" y="1590998"/>
                <a:ext cx="93906" cy="93413"/>
              </a:xfrm>
              <a:custGeom>
                <a:avLst/>
                <a:gdLst/>
                <a:ahLst/>
                <a:cxnLst/>
                <a:rect l="l" t="t" r="r" b="b"/>
                <a:pathLst>
                  <a:path w="1714" h="1705" extrusionOk="0">
                    <a:moveTo>
                      <a:pt x="1705" y="1"/>
                    </a:moveTo>
                    <a:lnTo>
                      <a:pt x="1705" y="1"/>
                    </a:lnTo>
                    <a:cubicBezTo>
                      <a:pt x="920" y="242"/>
                      <a:pt x="242" y="929"/>
                      <a:pt x="1" y="1705"/>
                    </a:cubicBezTo>
                    <a:cubicBezTo>
                      <a:pt x="9" y="1705"/>
                      <a:pt x="17" y="1705"/>
                      <a:pt x="26" y="1705"/>
                    </a:cubicBezTo>
                    <a:cubicBezTo>
                      <a:pt x="403" y="1705"/>
                      <a:pt x="820" y="1510"/>
                      <a:pt x="1169" y="1169"/>
                    </a:cubicBezTo>
                    <a:cubicBezTo>
                      <a:pt x="1517" y="813"/>
                      <a:pt x="1714" y="384"/>
                      <a:pt x="170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9" name="Google Shape;1020;p28">
                <a:extLst>
                  <a:ext uri="{FF2B5EF4-FFF2-40B4-BE49-F238E27FC236}">
                    <a16:creationId xmlns:a16="http://schemas.microsoft.com/office/drawing/2014/main" id="{3B6B5E6B-4195-E2AD-122E-D4B7875F5E24}"/>
                  </a:ext>
                </a:extLst>
              </p:cNvPr>
              <p:cNvSpPr/>
              <p:nvPr/>
            </p:nvSpPr>
            <p:spPr>
              <a:xfrm>
                <a:off x="-1484363" y="1590998"/>
                <a:ext cx="95330" cy="93467"/>
              </a:xfrm>
              <a:custGeom>
                <a:avLst/>
                <a:gdLst/>
                <a:ahLst/>
                <a:cxnLst/>
                <a:rect l="l" t="t" r="r" b="b"/>
                <a:pathLst>
                  <a:path w="1740" h="1706" extrusionOk="0">
                    <a:moveTo>
                      <a:pt x="35" y="1"/>
                    </a:moveTo>
                    <a:lnTo>
                      <a:pt x="35" y="1"/>
                    </a:lnTo>
                    <a:cubicBezTo>
                      <a:pt x="0" y="780"/>
                      <a:pt x="911" y="1706"/>
                      <a:pt x="1695" y="1706"/>
                    </a:cubicBezTo>
                    <a:cubicBezTo>
                      <a:pt x="1710" y="1706"/>
                      <a:pt x="1724" y="1705"/>
                      <a:pt x="1739" y="1705"/>
                    </a:cubicBezTo>
                    <a:cubicBezTo>
                      <a:pt x="1498" y="929"/>
                      <a:pt x="820" y="242"/>
                      <a:pt x="3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1021;p28">
                <a:extLst>
                  <a:ext uri="{FF2B5EF4-FFF2-40B4-BE49-F238E27FC236}">
                    <a16:creationId xmlns:a16="http://schemas.microsoft.com/office/drawing/2014/main" id="{9E588293-6CAF-F034-A2F7-60275EF996B9}"/>
                  </a:ext>
                </a:extLst>
              </p:cNvPr>
              <p:cNvSpPr/>
              <p:nvPr/>
            </p:nvSpPr>
            <p:spPr>
              <a:xfrm>
                <a:off x="-1552848" y="1706382"/>
                <a:ext cx="50898" cy="46076"/>
              </a:xfrm>
              <a:custGeom>
                <a:avLst/>
                <a:gdLst/>
                <a:ahLst/>
                <a:cxnLst/>
                <a:rect l="l" t="t" r="r" b="b"/>
                <a:pathLst>
                  <a:path w="929" h="841" extrusionOk="0">
                    <a:moveTo>
                      <a:pt x="464" y="0"/>
                    </a:moveTo>
                    <a:cubicBezTo>
                      <a:pt x="357" y="0"/>
                      <a:pt x="250" y="45"/>
                      <a:pt x="170" y="125"/>
                    </a:cubicBezTo>
                    <a:cubicBezTo>
                      <a:pt x="0" y="286"/>
                      <a:pt x="0" y="553"/>
                      <a:pt x="170" y="714"/>
                    </a:cubicBezTo>
                    <a:cubicBezTo>
                      <a:pt x="250" y="799"/>
                      <a:pt x="357" y="841"/>
                      <a:pt x="464" y="841"/>
                    </a:cubicBezTo>
                    <a:cubicBezTo>
                      <a:pt x="571" y="841"/>
                      <a:pt x="678" y="799"/>
                      <a:pt x="759" y="714"/>
                    </a:cubicBezTo>
                    <a:cubicBezTo>
                      <a:pt x="928" y="553"/>
                      <a:pt x="928" y="286"/>
                      <a:pt x="759" y="125"/>
                    </a:cubicBezTo>
                    <a:cubicBezTo>
                      <a:pt x="678" y="45"/>
                      <a:pt x="571" y="0"/>
                      <a:pt x="46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1022;p28">
                <a:extLst>
                  <a:ext uri="{FF2B5EF4-FFF2-40B4-BE49-F238E27FC236}">
                    <a16:creationId xmlns:a16="http://schemas.microsoft.com/office/drawing/2014/main" id="{3C2E5B0D-93EC-DA21-3345-AB9046F54832}"/>
                  </a:ext>
                </a:extLst>
              </p:cNvPr>
              <p:cNvSpPr/>
              <p:nvPr/>
            </p:nvSpPr>
            <p:spPr>
              <a:xfrm>
                <a:off x="-1673107" y="1583931"/>
                <a:ext cx="291360" cy="290867"/>
              </a:xfrm>
              <a:custGeom>
                <a:avLst/>
                <a:gdLst/>
                <a:ahLst/>
                <a:cxnLst/>
                <a:rect l="l" t="t" r="r" b="b"/>
                <a:pathLst>
                  <a:path w="5318" h="5309" extrusionOk="0">
                    <a:moveTo>
                      <a:pt x="2656" y="1711"/>
                    </a:moveTo>
                    <a:cubicBezTo>
                      <a:pt x="2898" y="1711"/>
                      <a:pt x="3141" y="1802"/>
                      <a:pt x="3328" y="1985"/>
                    </a:cubicBezTo>
                    <a:cubicBezTo>
                      <a:pt x="3694" y="2351"/>
                      <a:pt x="3694" y="2958"/>
                      <a:pt x="3328" y="3324"/>
                    </a:cubicBezTo>
                    <a:cubicBezTo>
                      <a:pt x="3141" y="3511"/>
                      <a:pt x="2898" y="3605"/>
                      <a:pt x="2656" y="3605"/>
                    </a:cubicBezTo>
                    <a:cubicBezTo>
                      <a:pt x="2414" y="3605"/>
                      <a:pt x="2173" y="3511"/>
                      <a:pt x="1990" y="3324"/>
                    </a:cubicBezTo>
                    <a:cubicBezTo>
                      <a:pt x="1616" y="2958"/>
                      <a:pt x="1616" y="2351"/>
                      <a:pt x="1990" y="1985"/>
                    </a:cubicBezTo>
                    <a:cubicBezTo>
                      <a:pt x="2173" y="1802"/>
                      <a:pt x="2414" y="1711"/>
                      <a:pt x="2656" y="1711"/>
                    </a:cubicBezTo>
                    <a:close/>
                    <a:moveTo>
                      <a:pt x="2656" y="0"/>
                    </a:moveTo>
                    <a:cubicBezTo>
                      <a:pt x="2555" y="0"/>
                      <a:pt x="2454" y="5"/>
                      <a:pt x="2356" y="14"/>
                    </a:cubicBezTo>
                    <a:cubicBezTo>
                      <a:pt x="2454" y="924"/>
                      <a:pt x="1633" y="1994"/>
                      <a:pt x="724" y="2271"/>
                    </a:cubicBezTo>
                    <a:cubicBezTo>
                      <a:pt x="524" y="2330"/>
                      <a:pt x="337" y="2365"/>
                      <a:pt x="141" y="2365"/>
                    </a:cubicBezTo>
                    <a:cubicBezTo>
                      <a:pt x="101" y="2365"/>
                      <a:pt x="60" y="2363"/>
                      <a:pt x="19" y="2360"/>
                    </a:cubicBezTo>
                    <a:cubicBezTo>
                      <a:pt x="1" y="2556"/>
                      <a:pt x="1" y="2753"/>
                      <a:pt x="19" y="2949"/>
                    </a:cubicBezTo>
                    <a:cubicBezTo>
                      <a:pt x="68" y="2944"/>
                      <a:pt x="118" y="2942"/>
                      <a:pt x="168" y="2942"/>
                    </a:cubicBezTo>
                    <a:cubicBezTo>
                      <a:pt x="1303" y="2942"/>
                      <a:pt x="2485" y="4176"/>
                      <a:pt x="2365" y="5295"/>
                    </a:cubicBezTo>
                    <a:cubicBezTo>
                      <a:pt x="2463" y="5304"/>
                      <a:pt x="2561" y="5308"/>
                      <a:pt x="2659" y="5308"/>
                    </a:cubicBezTo>
                    <a:cubicBezTo>
                      <a:pt x="2758" y="5308"/>
                      <a:pt x="2856" y="5304"/>
                      <a:pt x="2954" y="5295"/>
                    </a:cubicBezTo>
                    <a:cubicBezTo>
                      <a:pt x="2909" y="4742"/>
                      <a:pt x="3159" y="4117"/>
                      <a:pt x="3641" y="3636"/>
                    </a:cubicBezTo>
                    <a:cubicBezTo>
                      <a:pt x="3917" y="3359"/>
                      <a:pt x="4247" y="3154"/>
                      <a:pt x="4586" y="3038"/>
                    </a:cubicBezTo>
                    <a:cubicBezTo>
                      <a:pt x="4780" y="2974"/>
                      <a:pt x="4974" y="2944"/>
                      <a:pt x="5163" y="2944"/>
                    </a:cubicBezTo>
                    <a:cubicBezTo>
                      <a:pt x="5209" y="2944"/>
                      <a:pt x="5255" y="2945"/>
                      <a:pt x="5300" y="2949"/>
                    </a:cubicBezTo>
                    <a:cubicBezTo>
                      <a:pt x="5318" y="2753"/>
                      <a:pt x="5318" y="2556"/>
                      <a:pt x="5291" y="2351"/>
                    </a:cubicBezTo>
                    <a:cubicBezTo>
                      <a:pt x="5255" y="2360"/>
                      <a:pt x="5211" y="2360"/>
                      <a:pt x="5166" y="2360"/>
                    </a:cubicBezTo>
                    <a:cubicBezTo>
                      <a:pt x="4649" y="2360"/>
                      <a:pt x="4087" y="2110"/>
                      <a:pt x="3650" y="1673"/>
                    </a:cubicBezTo>
                    <a:cubicBezTo>
                      <a:pt x="3364" y="1388"/>
                      <a:pt x="3159" y="1058"/>
                      <a:pt x="3043" y="719"/>
                    </a:cubicBezTo>
                    <a:cubicBezTo>
                      <a:pt x="2972" y="478"/>
                      <a:pt x="2936" y="246"/>
                      <a:pt x="2963" y="14"/>
                    </a:cubicBezTo>
                    <a:cubicBezTo>
                      <a:pt x="2860" y="5"/>
                      <a:pt x="2758" y="0"/>
                      <a:pt x="2656"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1023;p28">
                <a:extLst>
                  <a:ext uri="{FF2B5EF4-FFF2-40B4-BE49-F238E27FC236}">
                    <a16:creationId xmlns:a16="http://schemas.microsoft.com/office/drawing/2014/main" id="{1DED98B6-8A7A-A4E7-8772-F2E3EE37408E}"/>
                  </a:ext>
                </a:extLst>
              </p:cNvPr>
              <p:cNvSpPr/>
              <p:nvPr/>
            </p:nvSpPr>
            <p:spPr>
              <a:xfrm>
                <a:off x="-1773753" y="1483230"/>
                <a:ext cx="494183" cy="492485"/>
              </a:xfrm>
              <a:custGeom>
                <a:avLst/>
                <a:gdLst/>
                <a:ahLst/>
                <a:cxnLst/>
                <a:rect l="l" t="t" r="r" b="b"/>
                <a:pathLst>
                  <a:path w="9020" h="8989" extrusionOk="0">
                    <a:moveTo>
                      <a:pt x="4522" y="1317"/>
                    </a:moveTo>
                    <a:cubicBezTo>
                      <a:pt x="5312" y="1317"/>
                      <a:pt x="6111" y="1608"/>
                      <a:pt x="6744" y="2244"/>
                    </a:cubicBezTo>
                    <a:cubicBezTo>
                      <a:pt x="7191" y="2690"/>
                      <a:pt x="7476" y="3226"/>
                      <a:pt x="7601" y="3797"/>
                    </a:cubicBezTo>
                    <a:cubicBezTo>
                      <a:pt x="7601" y="3806"/>
                      <a:pt x="7601" y="3806"/>
                      <a:pt x="7601" y="3814"/>
                    </a:cubicBezTo>
                    <a:cubicBezTo>
                      <a:pt x="7610" y="3832"/>
                      <a:pt x="7610" y="3850"/>
                      <a:pt x="7610" y="3868"/>
                    </a:cubicBezTo>
                    <a:cubicBezTo>
                      <a:pt x="7815" y="4876"/>
                      <a:pt x="7530" y="5964"/>
                      <a:pt x="6744" y="6741"/>
                    </a:cubicBezTo>
                    <a:cubicBezTo>
                      <a:pt x="6124" y="7361"/>
                      <a:pt x="5315" y="7674"/>
                      <a:pt x="4491" y="7674"/>
                    </a:cubicBezTo>
                    <a:cubicBezTo>
                      <a:pt x="4285" y="7674"/>
                      <a:pt x="4077" y="7654"/>
                      <a:pt x="3872" y="7615"/>
                    </a:cubicBezTo>
                    <a:cubicBezTo>
                      <a:pt x="3854" y="7606"/>
                      <a:pt x="3836" y="7606"/>
                      <a:pt x="3818" y="7597"/>
                    </a:cubicBezTo>
                    <a:cubicBezTo>
                      <a:pt x="2650" y="7374"/>
                      <a:pt x="1615" y="6339"/>
                      <a:pt x="1392" y="5170"/>
                    </a:cubicBezTo>
                    <a:cubicBezTo>
                      <a:pt x="1383" y="5153"/>
                      <a:pt x="1383" y="5144"/>
                      <a:pt x="1383" y="5126"/>
                    </a:cubicBezTo>
                    <a:cubicBezTo>
                      <a:pt x="1294" y="4707"/>
                      <a:pt x="1294" y="4278"/>
                      <a:pt x="1383" y="3859"/>
                    </a:cubicBezTo>
                    <a:cubicBezTo>
                      <a:pt x="1383" y="3841"/>
                      <a:pt x="1383" y="3823"/>
                      <a:pt x="1392" y="3806"/>
                    </a:cubicBezTo>
                    <a:cubicBezTo>
                      <a:pt x="1729" y="2249"/>
                      <a:pt x="3110" y="1317"/>
                      <a:pt x="4522" y="1317"/>
                    </a:cubicBezTo>
                    <a:close/>
                    <a:moveTo>
                      <a:pt x="4487" y="1"/>
                    </a:moveTo>
                    <a:cubicBezTo>
                      <a:pt x="4169" y="1"/>
                      <a:pt x="3850" y="32"/>
                      <a:pt x="3542" y="94"/>
                    </a:cubicBezTo>
                    <a:cubicBezTo>
                      <a:pt x="3435" y="121"/>
                      <a:pt x="3355" y="210"/>
                      <a:pt x="3337" y="317"/>
                    </a:cubicBezTo>
                    <a:lnTo>
                      <a:pt x="3265" y="755"/>
                    </a:lnTo>
                    <a:cubicBezTo>
                      <a:pt x="3256" y="799"/>
                      <a:pt x="3230" y="826"/>
                      <a:pt x="3194" y="844"/>
                    </a:cubicBezTo>
                    <a:cubicBezTo>
                      <a:pt x="3069" y="888"/>
                      <a:pt x="2944" y="942"/>
                      <a:pt x="2828" y="995"/>
                    </a:cubicBezTo>
                    <a:cubicBezTo>
                      <a:pt x="2812" y="1003"/>
                      <a:pt x="2794" y="1008"/>
                      <a:pt x="2776" y="1008"/>
                    </a:cubicBezTo>
                    <a:cubicBezTo>
                      <a:pt x="2754" y="1008"/>
                      <a:pt x="2732" y="1001"/>
                      <a:pt x="2712" y="986"/>
                    </a:cubicBezTo>
                    <a:lnTo>
                      <a:pt x="2346" y="728"/>
                    </a:lnTo>
                    <a:cubicBezTo>
                      <a:pt x="2300" y="695"/>
                      <a:pt x="2247" y="680"/>
                      <a:pt x="2193" y="680"/>
                    </a:cubicBezTo>
                    <a:cubicBezTo>
                      <a:pt x="2144" y="680"/>
                      <a:pt x="2095" y="693"/>
                      <a:pt x="2052" y="719"/>
                    </a:cubicBezTo>
                    <a:cubicBezTo>
                      <a:pt x="1793" y="897"/>
                      <a:pt x="1544" y="1094"/>
                      <a:pt x="1321" y="1317"/>
                    </a:cubicBezTo>
                    <a:cubicBezTo>
                      <a:pt x="1115" y="1531"/>
                      <a:pt x="928" y="1754"/>
                      <a:pt x="758" y="1995"/>
                    </a:cubicBezTo>
                    <a:cubicBezTo>
                      <a:pt x="669" y="2119"/>
                      <a:pt x="678" y="2298"/>
                      <a:pt x="767" y="2423"/>
                    </a:cubicBezTo>
                    <a:lnTo>
                      <a:pt x="982" y="2717"/>
                    </a:lnTo>
                    <a:cubicBezTo>
                      <a:pt x="1008" y="2753"/>
                      <a:pt x="1008" y="2797"/>
                      <a:pt x="990" y="2833"/>
                    </a:cubicBezTo>
                    <a:cubicBezTo>
                      <a:pt x="937" y="2949"/>
                      <a:pt x="883" y="3074"/>
                      <a:pt x="839" y="3199"/>
                    </a:cubicBezTo>
                    <a:cubicBezTo>
                      <a:pt x="830" y="3235"/>
                      <a:pt x="794" y="3270"/>
                      <a:pt x="758" y="3270"/>
                    </a:cubicBezTo>
                    <a:lnTo>
                      <a:pt x="312" y="3351"/>
                    </a:lnTo>
                    <a:cubicBezTo>
                      <a:pt x="205" y="3368"/>
                      <a:pt x="116" y="3449"/>
                      <a:pt x="98" y="3556"/>
                    </a:cubicBezTo>
                    <a:cubicBezTo>
                      <a:pt x="36" y="3859"/>
                      <a:pt x="0" y="4180"/>
                      <a:pt x="0" y="4492"/>
                    </a:cubicBezTo>
                    <a:cubicBezTo>
                      <a:pt x="0" y="4787"/>
                      <a:pt x="27" y="5081"/>
                      <a:pt x="80" y="5367"/>
                    </a:cubicBezTo>
                    <a:cubicBezTo>
                      <a:pt x="116" y="5518"/>
                      <a:pt x="241" y="5643"/>
                      <a:pt x="393" y="5661"/>
                    </a:cubicBezTo>
                    <a:lnTo>
                      <a:pt x="758" y="5724"/>
                    </a:lnTo>
                    <a:cubicBezTo>
                      <a:pt x="794" y="5732"/>
                      <a:pt x="830" y="5759"/>
                      <a:pt x="848" y="5795"/>
                    </a:cubicBezTo>
                    <a:cubicBezTo>
                      <a:pt x="892" y="5920"/>
                      <a:pt x="937" y="6045"/>
                      <a:pt x="999" y="6161"/>
                    </a:cubicBezTo>
                    <a:cubicBezTo>
                      <a:pt x="1017" y="6196"/>
                      <a:pt x="1008" y="6241"/>
                      <a:pt x="990" y="6277"/>
                    </a:cubicBezTo>
                    <a:lnTo>
                      <a:pt x="767" y="6580"/>
                    </a:lnTo>
                    <a:cubicBezTo>
                      <a:pt x="678" y="6705"/>
                      <a:pt x="678" y="6874"/>
                      <a:pt x="767" y="7008"/>
                    </a:cubicBezTo>
                    <a:cubicBezTo>
                      <a:pt x="1106" y="7499"/>
                      <a:pt x="1552" y="7945"/>
                      <a:pt x="2061" y="8275"/>
                    </a:cubicBezTo>
                    <a:cubicBezTo>
                      <a:pt x="2104" y="8301"/>
                      <a:pt x="2153" y="8314"/>
                      <a:pt x="2202" y="8314"/>
                    </a:cubicBezTo>
                    <a:cubicBezTo>
                      <a:pt x="2255" y="8314"/>
                      <a:pt x="2309" y="8298"/>
                      <a:pt x="2355" y="8266"/>
                    </a:cubicBezTo>
                    <a:lnTo>
                      <a:pt x="2721" y="8007"/>
                    </a:lnTo>
                    <a:cubicBezTo>
                      <a:pt x="2736" y="7993"/>
                      <a:pt x="2756" y="7986"/>
                      <a:pt x="2777" y="7986"/>
                    </a:cubicBezTo>
                    <a:cubicBezTo>
                      <a:pt x="2794" y="7986"/>
                      <a:pt x="2812" y="7990"/>
                      <a:pt x="2828" y="7998"/>
                    </a:cubicBezTo>
                    <a:cubicBezTo>
                      <a:pt x="2953" y="8052"/>
                      <a:pt x="3078" y="8105"/>
                      <a:pt x="3203" y="8150"/>
                    </a:cubicBezTo>
                    <a:cubicBezTo>
                      <a:pt x="3239" y="8159"/>
                      <a:pt x="3265" y="8195"/>
                      <a:pt x="3274" y="8239"/>
                    </a:cubicBezTo>
                    <a:lnTo>
                      <a:pt x="3337" y="8605"/>
                    </a:lnTo>
                    <a:cubicBezTo>
                      <a:pt x="3363" y="8757"/>
                      <a:pt x="3479" y="8882"/>
                      <a:pt x="3640" y="8908"/>
                    </a:cubicBezTo>
                    <a:cubicBezTo>
                      <a:pt x="3917" y="8962"/>
                      <a:pt x="4211" y="8989"/>
                      <a:pt x="4496" y="8989"/>
                    </a:cubicBezTo>
                    <a:cubicBezTo>
                      <a:pt x="4791" y="8989"/>
                      <a:pt x="5085" y="8962"/>
                      <a:pt x="5371" y="8908"/>
                    </a:cubicBezTo>
                    <a:cubicBezTo>
                      <a:pt x="5522" y="8873"/>
                      <a:pt x="5647" y="8748"/>
                      <a:pt x="5665" y="8596"/>
                    </a:cubicBezTo>
                    <a:lnTo>
                      <a:pt x="5727" y="8230"/>
                    </a:lnTo>
                    <a:cubicBezTo>
                      <a:pt x="5736" y="8195"/>
                      <a:pt x="5763" y="8159"/>
                      <a:pt x="5799" y="8141"/>
                    </a:cubicBezTo>
                    <a:cubicBezTo>
                      <a:pt x="5924" y="8097"/>
                      <a:pt x="6049" y="8052"/>
                      <a:pt x="6165" y="7989"/>
                    </a:cubicBezTo>
                    <a:cubicBezTo>
                      <a:pt x="6178" y="7983"/>
                      <a:pt x="6193" y="7980"/>
                      <a:pt x="6208" y="7980"/>
                    </a:cubicBezTo>
                    <a:cubicBezTo>
                      <a:pt x="6233" y="7980"/>
                      <a:pt x="6259" y="7987"/>
                      <a:pt x="6281" y="7998"/>
                    </a:cubicBezTo>
                    <a:lnTo>
                      <a:pt x="6646" y="8266"/>
                    </a:lnTo>
                    <a:cubicBezTo>
                      <a:pt x="6691" y="8297"/>
                      <a:pt x="6742" y="8313"/>
                      <a:pt x="6794" y="8313"/>
                    </a:cubicBezTo>
                    <a:cubicBezTo>
                      <a:pt x="6845" y="8313"/>
                      <a:pt x="6896" y="8297"/>
                      <a:pt x="6941" y="8266"/>
                    </a:cubicBezTo>
                    <a:cubicBezTo>
                      <a:pt x="7208" y="8097"/>
                      <a:pt x="7449" y="7891"/>
                      <a:pt x="7672" y="7668"/>
                    </a:cubicBezTo>
                    <a:cubicBezTo>
                      <a:pt x="7886" y="7463"/>
                      <a:pt x="8074" y="7240"/>
                      <a:pt x="8234" y="6999"/>
                    </a:cubicBezTo>
                    <a:cubicBezTo>
                      <a:pt x="8324" y="6865"/>
                      <a:pt x="8324" y="6696"/>
                      <a:pt x="8225" y="6571"/>
                    </a:cubicBezTo>
                    <a:lnTo>
                      <a:pt x="8011" y="6268"/>
                    </a:lnTo>
                    <a:cubicBezTo>
                      <a:pt x="7985" y="6232"/>
                      <a:pt x="7985" y="6187"/>
                      <a:pt x="8002" y="6152"/>
                    </a:cubicBezTo>
                    <a:cubicBezTo>
                      <a:pt x="8056" y="6036"/>
                      <a:pt x="8109" y="5911"/>
                      <a:pt x="8154" y="5786"/>
                    </a:cubicBezTo>
                    <a:cubicBezTo>
                      <a:pt x="8163" y="5750"/>
                      <a:pt x="8199" y="5724"/>
                      <a:pt x="8234" y="5715"/>
                    </a:cubicBezTo>
                    <a:lnTo>
                      <a:pt x="8680" y="5643"/>
                    </a:lnTo>
                    <a:cubicBezTo>
                      <a:pt x="8787" y="5625"/>
                      <a:pt x="8877" y="5536"/>
                      <a:pt x="8894" y="5429"/>
                    </a:cubicBezTo>
                    <a:cubicBezTo>
                      <a:pt x="9010" y="4840"/>
                      <a:pt x="9019" y="4216"/>
                      <a:pt x="8903" y="3618"/>
                    </a:cubicBezTo>
                    <a:cubicBezTo>
                      <a:pt x="8877" y="3467"/>
                      <a:pt x="8752" y="3351"/>
                      <a:pt x="8600" y="3324"/>
                    </a:cubicBezTo>
                    <a:lnTo>
                      <a:pt x="8234" y="3261"/>
                    </a:lnTo>
                    <a:cubicBezTo>
                      <a:pt x="8199" y="3261"/>
                      <a:pt x="8163" y="3226"/>
                      <a:pt x="8145" y="3190"/>
                    </a:cubicBezTo>
                    <a:cubicBezTo>
                      <a:pt x="8100" y="3065"/>
                      <a:pt x="8047" y="2940"/>
                      <a:pt x="7993" y="2815"/>
                    </a:cubicBezTo>
                    <a:cubicBezTo>
                      <a:pt x="7976" y="2780"/>
                      <a:pt x="7976" y="2744"/>
                      <a:pt x="8002" y="2708"/>
                    </a:cubicBezTo>
                    <a:lnTo>
                      <a:pt x="8216" y="2405"/>
                    </a:lnTo>
                    <a:cubicBezTo>
                      <a:pt x="8306" y="2280"/>
                      <a:pt x="8315" y="2111"/>
                      <a:pt x="8225" y="1977"/>
                    </a:cubicBezTo>
                    <a:cubicBezTo>
                      <a:pt x="8056" y="1745"/>
                      <a:pt x="7877" y="1522"/>
                      <a:pt x="7672" y="1317"/>
                    </a:cubicBezTo>
                    <a:cubicBezTo>
                      <a:pt x="7440" y="1085"/>
                      <a:pt x="7191" y="879"/>
                      <a:pt x="6932" y="710"/>
                    </a:cubicBezTo>
                    <a:cubicBezTo>
                      <a:pt x="6884" y="680"/>
                      <a:pt x="6833" y="664"/>
                      <a:pt x="6782" y="664"/>
                    </a:cubicBezTo>
                    <a:cubicBezTo>
                      <a:pt x="6728" y="664"/>
                      <a:pt x="6675" y="682"/>
                      <a:pt x="6629" y="719"/>
                    </a:cubicBezTo>
                    <a:lnTo>
                      <a:pt x="6263" y="978"/>
                    </a:lnTo>
                    <a:cubicBezTo>
                      <a:pt x="6248" y="992"/>
                      <a:pt x="6228" y="999"/>
                      <a:pt x="6207" y="999"/>
                    </a:cubicBezTo>
                    <a:cubicBezTo>
                      <a:pt x="6190" y="999"/>
                      <a:pt x="6172" y="995"/>
                      <a:pt x="6156" y="986"/>
                    </a:cubicBezTo>
                    <a:cubicBezTo>
                      <a:pt x="6031" y="933"/>
                      <a:pt x="5915" y="879"/>
                      <a:pt x="5790" y="835"/>
                    </a:cubicBezTo>
                    <a:cubicBezTo>
                      <a:pt x="5754" y="826"/>
                      <a:pt x="5719" y="790"/>
                      <a:pt x="5719" y="755"/>
                    </a:cubicBezTo>
                    <a:lnTo>
                      <a:pt x="5638" y="308"/>
                    </a:lnTo>
                    <a:cubicBezTo>
                      <a:pt x="5620" y="201"/>
                      <a:pt x="5540" y="121"/>
                      <a:pt x="5433" y="94"/>
                    </a:cubicBezTo>
                    <a:cubicBezTo>
                      <a:pt x="5125" y="32"/>
                      <a:pt x="4806" y="1"/>
                      <a:pt x="448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66414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3EF71-E742-6168-16C5-FE205DF25D38}"/>
              </a:ext>
            </a:extLst>
          </p:cNvPr>
          <p:cNvSpPr>
            <a:spLocks noGrp="1"/>
          </p:cNvSpPr>
          <p:nvPr>
            <p:ph type="title"/>
          </p:nvPr>
        </p:nvSpPr>
        <p:spPr/>
        <p:txBody>
          <a:bodyPr>
            <a:noAutofit/>
          </a:bodyPr>
          <a:lstStyle/>
          <a:p>
            <a:pPr rtl="0"/>
            <a:r>
              <a:rPr lang="en-US" b="1" dirty="0">
                <a:solidFill>
                  <a:schemeClr val="accent1">
                    <a:lumMod val="50000"/>
                  </a:schemeClr>
                </a:solidFill>
                <a:latin typeface="+mn-lt"/>
              </a:rPr>
              <a:t>MAIN SUPPORT ACTIVITIES OF THE PROJECT</a:t>
            </a:r>
            <a:endParaRPr lang="en-VN" sz="3600" dirty="0">
              <a:solidFill>
                <a:schemeClr val="accent1">
                  <a:lumMod val="50000"/>
                </a:schemeClr>
              </a:solidFill>
            </a:endParaRPr>
          </a:p>
        </p:txBody>
      </p:sp>
      <p:sp>
        <p:nvSpPr>
          <p:cNvPr id="3" name="Text Placeholder 1">
            <a:extLst>
              <a:ext uri="{FF2B5EF4-FFF2-40B4-BE49-F238E27FC236}">
                <a16:creationId xmlns:a16="http://schemas.microsoft.com/office/drawing/2014/main" id="{6128974C-A6C7-E5B4-D662-04C211D643CA}"/>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2DC41E64-09A6-92D1-F906-886F3BD9305D}"/>
              </a:ext>
            </a:extLst>
          </p:cNvPr>
          <p:cNvSpPr txBox="1">
            <a:spLocks/>
          </p:cNvSpPr>
          <p:nvPr/>
        </p:nvSpPr>
        <p:spPr>
          <a:xfrm>
            <a:off x="609600" y="1333500"/>
            <a:ext cx="11158330" cy="47890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 typeface="Wingdings" pitchFamily="2" charset="2"/>
              <a:buChar char="v"/>
              <a:defRPr/>
            </a:pPr>
            <a:r>
              <a:rPr lang="en-US" sz="1800" dirty="0"/>
              <a:t>Strengthen capacity in the field of EE for IE, financial institutions participating in the project, energy service companies and EE equipment suppliers..</a:t>
            </a:r>
          </a:p>
          <a:p>
            <a:pPr lvl="1" indent="-457200" algn="just">
              <a:lnSpc>
                <a:spcPct val="100000"/>
              </a:lnSpc>
              <a:spcAft>
                <a:spcPts val="600"/>
              </a:spcAft>
              <a:buFont typeface="Wingdings" pitchFamily="2" charset="2"/>
              <a:buChar char="v"/>
              <a:defRPr/>
            </a:pPr>
            <a:r>
              <a:rPr lang="en-US" sz="1800" dirty="0"/>
              <a:t>Support in identifying EE solutions, calculating potential and financial efficiency for EE sub-projects, performing energy audits and other necessary technical support for </a:t>
            </a:r>
            <a:r>
              <a:rPr lang="en-US" sz="1800" dirty="0" err="1"/>
              <a:t>Ies</a:t>
            </a:r>
            <a:r>
              <a:rPr lang="en-US" sz="1800" dirty="0"/>
              <a:t> when implementing EE solutions .</a:t>
            </a:r>
          </a:p>
          <a:p>
            <a:pPr lvl="1" indent="-457200" algn="just">
              <a:lnSpc>
                <a:spcPct val="100000"/>
              </a:lnSpc>
              <a:spcAft>
                <a:spcPts val="600"/>
              </a:spcAft>
              <a:buFont typeface="Wingdings" pitchFamily="2" charset="2"/>
              <a:buChar char="v"/>
              <a:defRPr/>
            </a:pPr>
            <a:r>
              <a:rPr lang="en-US" sz="1800" dirty="0"/>
              <a:t>Support IE to prepare and complete environmental reports to comply with the World Bank's regulations on environmental and social safety;</a:t>
            </a:r>
          </a:p>
          <a:p>
            <a:pPr lvl="1" indent="-457200" algn="l" rtl="0">
              <a:lnSpc>
                <a:spcPct val="100000"/>
              </a:lnSpc>
              <a:spcAft>
                <a:spcPts val="600"/>
              </a:spcAft>
              <a:buFont typeface="Wingdings" pitchFamily="2" charset="2"/>
              <a:buChar char="v"/>
              <a:defRPr/>
            </a:pPr>
            <a:r>
              <a:rPr lang="en-US" sz="1800" dirty="0"/>
              <a:t>Editing and publishing energy technology handbooks for IE;</a:t>
            </a:r>
          </a:p>
          <a:p>
            <a:pPr lvl="1" indent="-457200" algn="l" rtl="0">
              <a:lnSpc>
                <a:spcPct val="100000"/>
              </a:lnSpc>
              <a:spcAft>
                <a:spcPts val="600"/>
              </a:spcAft>
              <a:buFont typeface="Wingdings" pitchFamily="2" charset="2"/>
              <a:buChar char="v"/>
              <a:defRPr/>
            </a:pPr>
            <a:r>
              <a:rPr lang="en-US" sz="1800" dirty="0"/>
              <a:t>Support the development and implementation of business strategies for EE equipment suppliers </a:t>
            </a:r>
          </a:p>
          <a:p>
            <a:pPr lvl="1" indent="-457200" algn="l" rtl="0">
              <a:lnSpc>
                <a:spcPct val="100000"/>
              </a:lnSpc>
              <a:spcAft>
                <a:spcPts val="600"/>
              </a:spcAft>
              <a:buFont typeface="Wingdings" pitchFamily="2" charset="2"/>
              <a:buChar char="v"/>
              <a:defRPr/>
            </a:pPr>
            <a:r>
              <a:rPr lang="en-US" sz="1800" dirty="0"/>
              <a:t>Carry out communication activities to share information and create favorable conditions for IE to access technical support activities and receive financial guarantees when implementing EE solutions.</a:t>
            </a:r>
          </a:p>
          <a:p>
            <a:pPr lvl="1" indent="-457200" algn="l" rtl="0">
              <a:lnSpc>
                <a:spcPct val="100000"/>
              </a:lnSpc>
              <a:spcAft>
                <a:spcPts val="600"/>
              </a:spcAft>
              <a:buFont typeface="Wingdings" pitchFamily="2" charset="2"/>
              <a:buChar char="v"/>
              <a:defRPr/>
            </a:pPr>
            <a:r>
              <a:rPr lang="en-US" sz="1800" dirty="0"/>
              <a:t>Organize study visits at local and abroad to enhance exchanges, connections, and share information and experiences in the field of EE for financial institutions participating in the project, IEs and ESCOs.</a:t>
            </a:r>
          </a:p>
        </p:txBody>
      </p:sp>
    </p:spTree>
    <p:extLst>
      <p:ext uri="{BB962C8B-B14F-4D97-AF65-F5344CB8AC3E}">
        <p14:creationId xmlns:p14="http://schemas.microsoft.com/office/powerpoint/2010/main" val="1648719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2980-C4BE-6766-C944-F30566FA8861}"/>
              </a:ext>
            </a:extLst>
          </p:cNvPr>
          <p:cNvSpPr>
            <a:spLocks noGrp="1"/>
          </p:cNvSpPr>
          <p:nvPr>
            <p:ph type="title"/>
          </p:nvPr>
        </p:nvSpPr>
        <p:spPr/>
        <p:txBody>
          <a:bodyPr>
            <a:normAutofit fontScale="90000"/>
          </a:bodyPr>
          <a:lstStyle/>
          <a:p>
            <a:pPr rtl="0"/>
            <a:r>
              <a:rPr lang="en-US" sz="2800" b="1" dirty="0">
                <a:solidFill>
                  <a:schemeClr val="accent1">
                    <a:lumMod val="50000"/>
                  </a:schemeClr>
                </a:solidFill>
                <a:latin typeface="+mn-lt"/>
              </a:rPr>
              <a:t>3. BENEFITS OF IE/ESCO WHEN PARTICIPATING IN </a:t>
            </a:r>
            <a:r>
              <a:rPr lang="vi-VN" sz="2800" b="1" dirty="0">
                <a:solidFill>
                  <a:schemeClr val="accent1">
                    <a:lumMod val="50000"/>
                  </a:schemeClr>
                </a:solidFill>
                <a:latin typeface="+mn-lt"/>
              </a:rPr>
              <a:t>PROJECT</a:t>
            </a:r>
            <a:endParaRPr lang="en-VN" dirty="0">
              <a:solidFill>
                <a:schemeClr val="accent1">
                  <a:lumMod val="50000"/>
                </a:schemeClr>
              </a:solidFill>
              <a:latin typeface="+mn-lt"/>
            </a:endParaRPr>
          </a:p>
        </p:txBody>
      </p:sp>
      <p:cxnSp>
        <p:nvCxnSpPr>
          <p:cNvPr id="4" name="Straight Connector 3">
            <a:extLst>
              <a:ext uri="{FF2B5EF4-FFF2-40B4-BE49-F238E27FC236}">
                <a16:creationId xmlns:a16="http://schemas.microsoft.com/office/drawing/2014/main" id="{C1BC298C-9DEE-EBA7-C876-C97ED360BAC3}"/>
              </a:ext>
            </a:extLst>
          </p:cNvPr>
          <p:cNvCxnSpPr>
            <a:cxnSpLocks/>
          </p:cNvCxnSpPr>
          <p:nvPr/>
        </p:nvCxnSpPr>
        <p:spPr>
          <a:xfrm>
            <a:off x="6145654" y="115686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ADDB527-0C81-DF1B-5D06-36E60F546B03}"/>
              </a:ext>
            </a:extLst>
          </p:cNvPr>
          <p:cNvCxnSpPr>
            <a:cxnSpLocks/>
          </p:cNvCxnSpPr>
          <p:nvPr/>
        </p:nvCxnSpPr>
        <p:spPr>
          <a:xfrm>
            <a:off x="7699987" y="9378457"/>
            <a:ext cx="2330668"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D06DA10-100C-7E6B-2C94-826D8CB06B51}"/>
              </a:ext>
            </a:extLst>
          </p:cNvPr>
          <p:cNvCxnSpPr>
            <a:cxnSpLocks/>
          </p:cNvCxnSpPr>
          <p:nvPr/>
        </p:nvCxnSpPr>
        <p:spPr>
          <a:xfrm>
            <a:off x="6298054" y="117210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10" name="Diagram 9">
            <a:extLst>
              <a:ext uri="{FF2B5EF4-FFF2-40B4-BE49-F238E27FC236}">
                <a16:creationId xmlns:a16="http://schemas.microsoft.com/office/drawing/2014/main" id="{7483DA63-4E8E-6928-BAF2-0FBA8422DBD8}"/>
              </a:ext>
            </a:extLst>
          </p:cNvPr>
          <p:cNvGraphicFramePr/>
          <p:nvPr/>
        </p:nvGraphicFramePr>
        <p:xfrm>
          <a:off x="1905388" y="1029861"/>
          <a:ext cx="9122829" cy="5620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607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10385</TotalTime>
  <Words>897</Words>
  <Application>Microsoft Macintosh PowerPoint</Application>
  <PresentationFormat>Widescreen</PresentationFormat>
  <Paragraphs>120</Paragraphs>
  <Slides>12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Wingdings</vt:lpstr>
      <vt:lpstr>Arial Unicode MS</vt:lpstr>
      <vt:lpstr>Arial</vt:lpstr>
      <vt:lpstr>Fira Sans Extra Condensed</vt:lpstr>
      <vt:lpstr>Times New Roman</vt:lpstr>
      <vt:lpstr>Roboto</vt:lpstr>
      <vt:lpstr>Energy Saving Infographics by Slidesgo</vt:lpstr>
      <vt:lpstr>ESCO TRAINING PROGRAM</vt:lpstr>
      <vt:lpstr>PowerPoint Presentation</vt:lpstr>
      <vt:lpstr>PowerPoint Presentation</vt:lpstr>
      <vt:lpstr>PowerPoint Presentation</vt:lpstr>
      <vt:lpstr>PowerPoint Presentation</vt:lpstr>
      <vt:lpstr> 1. VSUEE PROJECT OVERVIEW </vt:lpstr>
      <vt:lpstr>PROJECT COMPONENTS</vt:lpstr>
      <vt:lpstr>MAIN SUPPORT ACTIVITIES OF THE PROJECT</vt:lpstr>
      <vt:lpstr>3. BENEFITS OF IE/ESCO WHEN PARTICIPATING IN PROJECT</vt:lpstr>
      <vt:lpstr>TECHNICAL SUPPORT FROM MOIT &amp; WORLD BANK</vt:lpstr>
      <vt:lpstr>IEs HAVE COMMITTED TO PARTICIPATE IN THE PROJECT RECEIVED TECHNICAL SUPPORT FROM MOIT &amp; WB</vt:lpstr>
      <vt:lpstr>QUESTION $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99</cp:revision>
  <dcterms:modified xsi:type="dcterms:W3CDTF">2025-02-12T02:34:26Z</dcterms:modified>
</cp:coreProperties>
</file>