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46"/>
  </p:notesMasterIdLst>
  <p:sldIdLst>
    <p:sldId id="1831" r:id="rId2"/>
    <p:sldId id="742" r:id="rId3"/>
    <p:sldId id="743" r:id="rId4"/>
    <p:sldId id="720" r:id="rId5"/>
    <p:sldId id="721" r:id="rId6"/>
    <p:sldId id="722" r:id="rId7"/>
    <p:sldId id="723" r:id="rId8"/>
    <p:sldId id="2107" r:id="rId9"/>
    <p:sldId id="2108" r:id="rId10"/>
    <p:sldId id="727" r:id="rId11"/>
    <p:sldId id="729" r:id="rId12"/>
    <p:sldId id="731" r:id="rId13"/>
    <p:sldId id="733" r:id="rId14"/>
    <p:sldId id="734" r:id="rId15"/>
    <p:sldId id="735" r:id="rId16"/>
    <p:sldId id="736" r:id="rId17"/>
    <p:sldId id="738" r:id="rId18"/>
    <p:sldId id="740" r:id="rId19"/>
    <p:sldId id="741" r:id="rId20"/>
    <p:sldId id="487" r:id="rId21"/>
    <p:sldId id="488" r:id="rId22"/>
    <p:sldId id="2086" r:id="rId23"/>
    <p:sldId id="2087" r:id="rId24"/>
    <p:sldId id="2088" r:id="rId25"/>
    <p:sldId id="2089" r:id="rId26"/>
    <p:sldId id="489" r:id="rId27"/>
    <p:sldId id="2090" r:id="rId28"/>
    <p:sldId id="2091" r:id="rId29"/>
    <p:sldId id="2092" r:id="rId30"/>
    <p:sldId id="2093" r:id="rId31"/>
    <p:sldId id="2094" r:id="rId32"/>
    <p:sldId id="2095" r:id="rId33"/>
    <p:sldId id="2096" r:id="rId34"/>
    <p:sldId id="2097" r:id="rId35"/>
    <p:sldId id="2098" r:id="rId36"/>
    <p:sldId id="2099" r:id="rId37"/>
    <p:sldId id="2100" r:id="rId38"/>
    <p:sldId id="2101" r:id="rId39"/>
    <p:sldId id="2102" r:id="rId40"/>
    <p:sldId id="2103" r:id="rId41"/>
    <p:sldId id="2104" r:id="rId42"/>
    <p:sldId id="2105" r:id="rId43"/>
    <p:sldId id="2106" r:id="rId44"/>
    <p:sldId id="277" r:id="rId45"/>
  </p:sldIdLst>
  <p:sldSz cx="12192000" cy="6858000"/>
  <p:notesSz cx="6858000" cy="9144000"/>
  <p:embeddedFontLst>
    <p:embeddedFont>
      <p:font typeface="Fira Sans Extra Condensed" panose="020F0502020204030204" pitchFamily="34" charset="0"/>
      <p:regular r:id="rId47"/>
      <p:bold r:id="rId48"/>
      <p:italic r:id="rId49"/>
      <p:boldItalic r:id="rId50"/>
    </p:embeddedFont>
    <p:embeddedFont>
      <p:font typeface="Monotype Sorts" pitchFamily="2" charset="2"/>
      <p:regular r:id="rId51"/>
    </p:embeddedFont>
    <p:embeddedFont>
      <p:font typeface="MS PGothic" panose="020B0600070205080204" pitchFamily="34" charset="-128"/>
      <p:regular r:id="rId52"/>
    </p:embeddedFont>
    <p:embeddedFont>
      <p:font typeface="Roboto" panose="02000000000000000000" pitchFamily="2"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B9FF"/>
    <a:srgbClr val="AD5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43DFD5-B0F9-439B-B2B9-47F03FF463DC}" v="107" dt="2025-01-07T02:21:25.445"/>
    <p1510:client id="{E0B600C7-1BA4-D228-64B0-628969388971}" v="1" dt="2025-01-06T03:49:11.595"/>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36"/>
    <p:restoredTop sz="94729"/>
  </p:normalViewPr>
  <p:slideViewPr>
    <p:cSldViewPr snapToGrid="0">
      <p:cViewPr>
        <p:scale>
          <a:sx n="111" d="100"/>
          <a:sy n="111" d="100"/>
        </p:scale>
        <p:origin x="176" y="144"/>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font" Target="fonts/font9.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7.fntdata"/><Relationship Id="rId58" Type="http://schemas.openxmlformats.org/officeDocument/2006/relationships/viewProps" Target="viewProps.xml"/><Relationship Id="rId5" Type="http://schemas.openxmlformats.org/officeDocument/2006/relationships/slide" Target="slides/slide4.xml"/><Relationship Id="rId61" Type="http://schemas.microsoft.com/office/2015/10/relationships/revisionInfo" Target="revisionInfo.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2.fntdata"/><Relationship Id="rId56"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font" Target="fonts/font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3.fntdata"/><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6.fntdata"/><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diagrams/_rels/data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diagrams/_rels/drawing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53619D-7066-4A3A-9151-92DFD5F8DAF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D77B3AD9-6379-440E-B625-A1E057F72227}">
      <dgm:prSet custT="1"/>
      <dgm:spPr>
        <a:solidFill>
          <a:schemeClr val="accent1">
            <a:lumMod val="75000"/>
          </a:schemeClr>
        </a:solidFill>
      </dgm:spPr>
      <dgm:t>
        <a:bodyPr/>
        <a:lstStyle/>
        <a:p>
          <a:pPr algn="just" rtl="0"/>
          <a:r>
            <a:rPr lang="en-US" sz="2000" b="0" baseline="0" dirty="0">
              <a:solidFill>
                <a:schemeClr val="bg1"/>
              </a:solidFill>
              <a:latin typeface="Arial" panose="020B0604020202020204" pitchFamily="34" charset="0"/>
              <a:cs typeface="Arial" panose="020B0604020202020204" pitchFamily="34" charset="0"/>
            </a:rPr>
            <a:t>The project development process can be broken down into a more detailed series of events/elements in preparation for the signing of an energy performance contract (EPC).</a:t>
          </a:r>
          <a:endParaRPr lang="fr-CA" sz="2000" dirty="0">
            <a:solidFill>
              <a:schemeClr val="bg1"/>
            </a:solidFill>
            <a:latin typeface="Arial" panose="020B0604020202020204" pitchFamily="34" charset="0"/>
            <a:cs typeface="Arial" panose="020B0604020202020204" pitchFamily="34" charset="0"/>
          </a:endParaRPr>
        </a:p>
      </dgm:t>
    </dgm:pt>
    <dgm:pt modelId="{7A13FCF3-3A41-4EF8-8E63-86460368BDB2}" type="parTrans" cxnId="{4F34B533-2EE4-4199-8BD0-7990D43991DF}">
      <dgm:prSet/>
      <dgm:spPr/>
      <dgm:t>
        <a:bodyPr/>
        <a:lstStyle/>
        <a:p>
          <a:pPr algn="just"/>
          <a:endParaRPr lang="fr-CA" sz="2000">
            <a:solidFill>
              <a:srgbClr val="0070C0"/>
            </a:solidFill>
            <a:latin typeface="Arial" panose="020B0604020202020204" pitchFamily="34" charset="0"/>
            <a:cs typeface="Arial" panose="020B0604020202020204" pitchFamily="34" charset="0"/>
          </a:endParaRPr>
        </a:p>
      </dgm:t>
    </dgm:pt>
    <dgm:pt modelId="{DD32C323-8B40-4D19-9B3D-51C953ECF6AC}" type="sibTrans" cxnId="{4F34B533-2EE4-4199-8BD0-7990D43991DF}">
      <dgm:prSet/>
      <dgm:spPr/>
      <dgm:t>
        <a:bodyPr/>
        <a:lstStyle/>
        <a:p>
          <a:pPr algn="just"/>
          <a:endParaRPr lang="fr-CA" sz="2000">
            <a:solidFill>
              <a:srgbClr val="0070C0"/>
            </a:solidFill>
            <a:latin typeface="Arial" panose="020B0604020202020204" pitchFamily="34" charset="0"/>
            <a:cs typeface="Arial" panose="020B0604020202020204" pitchFamily="34" charset="0"/>
          </a:endParaRPr>
        </a:p>
      </dgm:t>
    </dgm:pt>
    <dgm:pt modelId="{3D078BEC-6AC3-4FA6-A059-98B541C7EA99}">
      <dgm:prSet custT="1"/>
      <dgm:spPr>
        <a:solidFill>
          <a:schemeClr val="accent1">
            <a:lumMod val="75000"/>
          </a:schemeClr>
        </a:solidFill>
      </dgm:spPr>
      <dgm:t>
        <a:bodyPr/>
        <a:lstStyle/>
        <a:p>
          <a:pPr algn="just" rtl="0"/>
          <a:r>
            <a:rPr lang="en-US" sz="2000" b="0" baseline="0" dirty="0">
              <a:solidFill>
                <a:schemeClr val="bg1"/>
              </a:solidFill>
              <a:latin typeface="Arial" panose="020B0604020202020204" pitchFamily="34" charset="0"/>
              <a:cs typeface="Arial" panose="020B0604020202020204" pitchFamily="34" charset="0"/>
            </a:rPr>
            <a:t>The process for all ESCOs is not the same, the details of the process are part of the business model and make each ESCO unique.</a:t>
          </a:r>
          <a:endParaRPr lang="fr-CA" sz="2000" dirty="0">
            <a:solidFill>
              <a:schemeClr val="bg1"/>
            </a:solidFill>
            <a:latin typeface="Arial" panose="020B0604020202020204" pitchFamily="34" charset="0"/>
            <a:cs typeface="Arial" panose="020B0604020202020204" pitchFamily="34" charset="0"/>
          </a:endParaRPr>
        </a:p>
      </dgm:t>
    </dgm:pt>
    <dgm:pt modelId="{DEBFD833-46D8-4E42-AC7F-1A15E7CFF464}" type="parTrans" cxnId="{710E2AEE-948C-4BBF-8102-F97E59FD0296}">
      <dgm:prSet/>
      <dgm:spPr/>
      <dgm:t>
        <a:bodyPr/>
        <a:lstStyle/>
        <a:p>
          <a:pPr algn="just"/>
          <a:endParaRPr lang="fr-CA" sz="2000">
            <a:solidFill>
              <a:srgbClr val="0070C0"/>
            </a:solidFill>
            <a:latin typeface="Arial" panose="020B0604020202020204" pitchFamily="34" charset="0"/>
            <a:cs typeface="Arial" panose="020B0604020202020204" pitchFamily="34" charset="0"/>
          </a:endParaRPr>
        </a:p>
      </dgm:t>
    </dgm:pt>
    <dgm:pt modelId="{9BB1C2AE-76F0-4B22-A51F-6F64ABEB9899}" type="sibTrans" cxnId="{710E2AEE-948C-4BBF-8102-F97E59FD0296}">
      <dgm:prSet/>
      <dgm:spPr/>
      <dgm:t>
        <a:bodyPr/>
        <a:lstStyle/>
        <a:p>
          <a:pPr algn="just"/>
          <a:endParaRPr lang="fr-CA" sz="2000">
            <a:solidFill>
              <a:srgbClr val="0070C0"/>
            </a:solidFill>
            <a:latin typeface="Arial" panose="020B0604020202020204" pitchFamily="34" charset="0"/>
            <a:cs typeface="Arial" panose="020B0604020202020204" pitchFamily="34" charset="0"/>
          </a:endParaRPr>
        </a:p>
      </dgm:t>
    </dgm:pt>
    <dgm:pt modelId="{9FFE34B1-BD6D-4C65-ACA1-4B213A624156}">
      <dgm:prSet custT="1"/>
      <dgm:spPr>
        <a:solidFill>
          <a:schemeClr val="accent1">
            <a:lumMod val="75000"/>
          </a:schemeClr>
        </a:solidFill>
      </dgm:spPr>
      <dgm:t>
        <a:bodyPr/>
        <a:lstStyle/>
        <a:p>
          <a:pPr algn="just" rtl="0"/>
          <a:r>
            <a:rPr lang="en-US" sz="2000" b="0" baseline="0" dirty="0">
              <a:solidFill>
                <a:schemeClr val="bg1"/>
              </a:solidFill>
              <a:latin typeface="Arial" panose="020B0604020202020204" pitchFamily="34" charset="0"/>
              <a:cs typeface="Arial" panose="020B0604020202020204" pitchFamily="34" charset="0"/>
            </a:rPr>
            <a:t>Here we present best practices from years of experience.</a:t>
          </a:r>
          <a:endParaRPr lang="fr-CA" sz="2000" dirty="0">
            <a:solidFill>
              <a:schemeClr val="bg1"/>
            </a:solidFill>
            <a:latin typeface="Arial" panose="020B0604020202020204" pitchFamily="34" charset="0"/>
            <a:cs typeface="Arial" panose="020B0604020202020204" pitchFamily="34" charset="0"/>
          </a:endParaRPr>
        </a:p>
      </dgm:t>
    </dgm:pt>
    <dgm:pt modelId="{A08A2796-58B3-4F59-AE11-BF2118B9E4CE}" type="parTrans" cxnId="{D4736F38-5983-47AB-9BA8-6F20724A1604}">
      <dgm:prSet/>
      <dgm:spPr/>
      <dgm:t>
        <a:bodyPr/>
        <a:lstStyle/>
        <a:p>
          <a:pPr algn="just"/>
          <a:endParaRPr lang="fr-CA" sz="2000">
            <a:solidFill>
              <a:srgbClr val="0070C0"/>
            </a:solidFill>
            <a:latin typeface="Arial" panose="020B0604020202020204" pitchFamily="34" charset="0"/>
            <a:cs typeface="Arial" panose="020B0604020202020204" pitchFamily="34" charset="0"/>
          </a:endParaRPr>
        </a:p>
      </dgm:t>
    </dgm:pt>
    <dgm:pt modelId="{2EEFD4D9-6BBE-4014-A638-0C827942F966}" type="sibTrans" cxnId="{D4736F38-5983-47AB-9BA8-6F20724A1604}">
      <dgm:prSet/>
      <dgm:spPr/>
      <dgm:t>
        <a:bodyPr/>
        <a:lstStyle/>
        <a:p>
          <a:pPr algn="just"/>
          <a:endParaRPr lang="fr-CA" sz="2000">
            <a:solidFill>
              <a:srgbClr val="0070C0"/>
            </a:solidFill>
            <a:latin typeface="Arial" panose="020B0604020202020204" pitchFamily="34" charset="0"/>
            <a:cs typeface="Arial" panose="020B0604020202020204" pitchFamily="34" charset="0"/>
          </a:endParaRPr>
        </a:p>
      </dgm:t>
    </dgm:pt>
    <dgm:pt modelId="{D09673B2-D75B-4B96-8881-0141AD3A254F}" type="pres">
      <dgm:prSet presAssocID="{8953619D-7066-4A3A-9151-92DFD5F8DAFC}" presName="linear" presStyleCnt="0">
        <dgm:presLayoutVars>
          <dgm:animLvl val="lvl"/>
          <dgm:resizeHandles val="exact"/>
        </dgm:presLayoutVars>
      </dgm:prSet>
      <dgm:spPr/>
    </dgm:pt>
    <dgm:pt modelId="{332B5681-2641-4471-930E-7775F6302933}" type="pres">
      <dgm:prSet presAssocID="{D77B3AD9-6379-440E-B625-A1E057F72227}" presName="parentText" presStyleLbl="node1" presStyleIdx="0" presStyleCnt="3" custLinFactNeighborX="-212" custLinFactNeighborY="-67585">
        <dgm:presLayoutVars>
          <dgm:chMax val="0"/>
          <dgm:bulletEnabled val="1"/>
        </dgm:presLayoutVars>
      </dgm:prSet>
      <dgm:spPr/>
    </dgm:pt>
    <dgm:pt modelId="{2D11DF27-039B-425D-8106-C84DC3ABB173}" type="pres">
      <dgm:prSet presAssocID="{DD32C323-8B40-4D19-9B3D-51C953ECF6AC}" presName="spacer" presStyleCnt="0"/>
      <dgm:spPr/>
    </dgm:pt>
    <dgm:pt modelId="{691C4BE0-7F4B-48CD-99B7-36A32D6A1FB6}" type="pres">
      <dgm:prSet presAssocID="{3D078BEC-6AC3-4FA6-A059-98B541C7EA99}" presName="parentText" presStyleLbl="node1" presStyleIdx="1" presStyleCnt="3">
        <dgm:presLayoutVars>
          <dgm:chMax val="0"/>
          <dgm:bulletEnabled val="1"/>
        </dgm:presLayoutVars>
      </dgm:prSet>
      <dgm:spPr/>
    </dgm:pt>
    <dgm:pt modelId="{606A7E6B-FCB4-4D7C-B36F-EEA91A2E8B65}" type="pres">
      <dgm:prSet presAssocID="{9BB1C2AE-76F0-4B22-A51F-6F64ABEB9899}" presName="spacer" presStyleCnt="0"/>
      <dgm:spPr/>
    </dgm:pt>
    <dgm:pt modelId="{2E22B5B0-C3DE-40C2-8166-6DDE1364AE73}" type="pres">
      <dgm:prSet presAssocID="{9FFE34B1-BD6D-4C65-ACA1-4B213A624156}" presName="parentText" presStyleLbl="node1" presStyleIdx="2" presStyleCnt="3" custLinFactNeighborX="106" custLinFactNeighborY="31228">
        <dgm:presLayoutVars>
          <dgm:chMax val="0"/>
          <dgm:bulletEnabled val="1"/>
        </dgm:presLayoutVars>
      </dgm:prSet>
      <dgm:spPr/>
    </dgm:pt>
  </dgm:ptLst>
  <dgm:cxnLst>
    <dgm:cxn modelId="{9D1DBF11-FDEF-43DB-ADDF-F43EB5295FBB}" type="presOf" srcId="{8953619D-7066-4A3A-9151-92DFD5F8DAFC}" destId="{D09673B2-D75B-4B96-8881-0141AD3A254F}" srcOrd="0" destOrd="0" presId="urn:microsoft.com/office/officeart/2005/8/layout/vList2"/>
    <dgm:cxn modelId="{61C85918-420A-4CCF-99D8-A33D2FF6B11F}" type="presOf" srcId="{9FFE34B1-BD6D-4C65-ACA1-4B213A624156}" destId="{2E22B5B0-C3DE-40C2-8166-6DDE1364AE73}" srcOrd="0" destOrd="0" presId="urn:microsoft.com/office/officeart/2005/8/layout/vList2"/>
    <dgm:cxn modelId="{4F34B533-2EE4-4199-8BD0-7990D43991DF}" srcId="{8953619D-7066-4A3A-9151-92DFD5F8DAFC}" destId="{D77B3AD9-6379-440E-B625-A1E057F72227}" srcOrd="0" destOrd="0" parTransId="{7A13FCF3-3A41-4EF8-8E63-86460368BDB2}" sibTransId="{DD32C323-8B40-4D19-9B3D-51C953ECF6AC}"/>
    <dgm:cxn modelId="{D4736F38-5983-47AB-9BA8-6F20724A1604}" srcId="{8953619D-7066-4A3A-9151-92DFD5F8DAFC}" destId="{9FFE34B1-BD6D-4C65-ACA1-4B213A624156}" srcOrd="2" destOrd="0" parTransId="{A08A2796-58B3-4F59-AE11-BF2118B9E4CE}" sibTransId="{2EEFD4D9-6BBE-4014-A638-0C827942F966}"/>
    <dgm:cxn modelId="{C8788D77-A9E2-40FA-9B54-D09D02C76A92}" type="presOf" srcId="{D77B3AD9-6379-440E-B625-A1E057F72227}" destId="{332B5681-2641-4471-930E-7775F6302933}" srcOrd="0" destOrd="0" presId="urn:microsoft.com/office/officeart/2005/8/layout/vList2"/>
    <dgm:cxn modelId="{D1C67ADE-DE20-4B94-8567-6D24348DB3CF}" type="presOf" srcId="{3D078BEC-6AC3-4FA6-A059-98B541C7EA99}" destId="{691C4BE0-7F4B-48CD-99B7-36A32D6A1FB6}" srcOrd="0" destOrd="0" presId="urn:microsoft.com/office/officeart/2005/8/layout/vList2"/>
    <dgm:cxn modelId="{710E2AEE-948C-4BBF-8102-F97E59FD0296}" srcId="{8953619D-7066-4A3A-9151-92DFD5F8DAFC}" destId="{3D078BEC-6AC3-4FA6-A059-98B541C7EA99}" srcOrd="1" destOrd="0" parTransId="{DEBFD833-46D8-4E42-AC7F-1A15E7CFF464}" sibTransId="{9BB1C2AE-76F0-4B22-A51F-6F64ABEB9899}"/>
    <dgm:cxn modelId="{3B4CAB66-14FE-40D6-9F26-F1A7CBF60F20}" type="presParOf" srcId="{D09673B2-D75B-4B96-8881-0141AD3A254F}" destId="{332B5681-2641-4471-930E-7775F6302933}" srcOrd="0" destOrd="0" presId="urn:microsoft.com/office/officeart/2005/8/layout/vList2"/>
    <dgm:cxn modelId="{C0E2BF72-FB65-4DA2-9B57-3693A3A6F2D9}" type="presParOf" srcId="{D09673B2-D75B-4B96-8881-0141AD3A254F}" destId="{2D11DF27-039B-425D-8106-C84DC3ABB173}" srcOrd="1" destOrd="0" presId="urn:microsoft.com/office/officeart/2005/8/layout/vList2"/>
    <dgm:cxn modelId="{FADD2D4F-6599-4137-A0F0-3F17532E979E}" type="presParOf" srcId="{D09673B2-D75B-4B96-8881-0141AD3A254F}" destId="{691C4BE0-7F4B-48CD-99B7-36A32D6A1FB6}" srcOrd="2" destOrd="0" presId="urn:microsoft.com/office/officeart/2005/8/layout/vList2"/>
    <dgm:cxn modelId="{ABEC55A7-C5D7-4EA4-8E02-52565DC68B4F}" type="presParOf" srcId="{D09673B2-D75B-4B96-8881-0141AD3A254F}" destId="{606A7E6B-FCB4-4D7C-B36F-EEA91A2E8B65}" srcOrd="3" destOrd="0" presId="urn:microsoft.com/office/officeart/2005/8/layout/vList2"/>
    <dgm:cxn modelId="{688DE276-CC59-4A10-9027-EA0F5E25B451}" type="presParOf" srcId="{D09673B2-D75B-4B96-8881-0141AD3A254F}" destId="{2E22B5B0-C3DE-40C2-8166-6DDE1364AE73}" srcOrd="4" destOrd="0" presId="urn:microsoft.com/office/officeart/2005/8/layout/vList2"/>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A673984-91EB-4024-A863-0FC94C94BC40}"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fr-CA"/>
        </a:p>
      </dgm:t>
    </dgm:pt>
    <dgm:pt modelId="{82AC5579-2803-4AD3-B2E4-2E1D45AA7E10}">
      <dgm:prSet/>
      <dgm:spPr/>
      <dgm:t>
        <a:bodyPr/>
        <a:lstStyle/>
        <a:p>
          <a:pPr rtl="0"/>
          <a:r>
            <a:rPr lang="en-CA" dirty="0" err="1">
              <a:latin typeface="Arial" panose="020B0604020202020204" pitchFamily="34" charset="0"/>
              <a:cs typeface="Arial" panose="020B0604020202020204" pitchFamily="34" charset="0"/>
            </a:rPr>
            <a:t>Các</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bước</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khác</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nhau</a:t>
          </a:r>
          <a:endParaRPr lang="fr-CA" dirty="0">
            <a:latin typeface="Arial" panose="020B0604020202020204" pitchFamily="34" charset="0"/>
            <a:cs typeface="Arial" panose="020B0604020202020204" pitchFamily="34" charset="0"/>
          </a:endParaRPr>
        </a:p>
      </dgm:t>
    </dgm:pt>
    <dgm:pt modelId="{984BF6C1-B185-4341-9AED-2469E338CC36}" type="parTrans" cxnId="{920D657B-4864-42F2-8253-E09880C18D6D}">
      <dgm:prSet/>
      <dgm:spPr/>
      <dgm:t>
        <a:bodyPr/>
        <a:lstStyle/>
        <a:p>
          <a:endParaRPr lang="fr-CA">
            <a:latin typeface="Arial" panose="020B0604020202020204" pitchFamily="34" charset="0"/>
            <a:cs typeface="Arial" panose="020B0604020202020204" pitchFamily="34" charset="0"/>
          </a:endParaRPr>
        </a:p>
      </dgm:t>
    </dgm:pt>
    <dgm:pt modelId="{AE640CBE-3308-4754-97DE-C6D83BBA48DB}" type="sibTrans" cxnId="{920D657B-4864-42F2-8253-E09880C18D6D}">
      <dgm:prSet/>
      <dgm:spPr/>
      <dgm:t>
        <a:bodyPr/>
        <a:lstStyle/>
        <a:p>
          <a:endParaRPr lang="fr-CA">
            <a:latin typeface="Arial" panose="020B0604020202020204" pitchFamily="34" charset="0"/>
            <a:cs typeface="Arial" panose="020B0604020202020204" pitchFamily="34" charset="0"/>
          </a:endParaRPr>
        </a:p>
      </dgm:t>
    </dgm:pt>
    <dgm:pt modelId="{286FD0C6-1544-4E6C-BFE9-D56BC3A7159D}">
      <dgm:prSet/>
      <dgm:spPr/>
      <dgm:t>
        <a:bodyPr/>
        <a:lstStyle/>
        <a:p>
          <a:pPr rtl="0"/>
          <a:r>
            <a:rPr lang="en-CA" dirty="0" err="1">
              <a:latin typeface="Arial" panose="020B0604020202020204" pitchFamily="34" charset="0"/>
              <a:cs typeface="Arial" panose="020B0604020202020204" pitchFamily="34" charset="0"/>
            </a:rPr>
            <a:t>Dự</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án</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được</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tài</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trợ</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như</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thế</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nào</a:t>
          </a:r>
          <a:endParaRPr lang="fr-CA" dirty="0">
            <a:latin typeface="Arial" panose="020B0604020202020204" pitchFamily="34" charset="0"/>
            <a:cs typeface="Arial" panose="020B0604020202020204" pitchFamily="34" charset="0"/>
          </a:endParaRPr>
        </a:p>
      </dgm:t>
    </dgm:pt>
    <dgm:pt modelId="{9367FA9B-E295-4424-B9AB-BE95877FB0FA}" type="parTrans" cxnId="{3811A1A2-2166-47DA-B6FD-804103E28CD3}">
      <dgm:prSet/>
      <dgm:spPr/>
      <dgm:t>
        <a:bodyPr/>
        <a:lstStyle/>
        <a:p>
          <a:endParaRPr lang="fr-CA">
            <a:latin typeface="Arial" panose="020B0604020202020204" pitchFamily="34" charset="0"/>
            <a:cs typeface="Arial" panose="020B0604020202020204" pitchFamily="34" charset="0"/>
          </a:endParaRPr>
        </a:p>
      </dgm:t>
    </dgm:pt>
    <dgm:pt modelId="{60569A51-429A-436F-985E-826E66F93376}" type="sibTrans" cxnId="{3811A1A2-2166-47DA-B6FD-804103E28CD3}">
      <dgm:prSet/>
      <dgm:spPr/>
      <dgm:t>
        <a:bodyPr/>
        <a:lstStyle/>
        <a:p>
          <a:endParaRPr lang="fr-CA">
            <a:latin typeface="Arial" panose="020B0604020202020204" pitchFamily="34" charset="0"/>
            <a:cs typeface="Arial" panose="020B0604020202020204" pitchFamily="34" charset="0"/>
          </a:endParaRPr>
        </a:p>
      </dgm:t>
    </dgm:pt>
    <dgm:pt modelId="{6167C303-B3E2-49AB-8287-783FEA4D3E83}">
      <dgm:prSet/>
      <dgm:spPr/>
      <dgm:t>
        <a:bodyPr/>
        <a:lstStyle/>
        <a:p>
          <a:pPr rtl="0"/>
          <a:r>
            <a:rPr lang="en-CA" dirty="0" err="1">
              <a:latin typeface="Arial" panose="020B0604020202020204" pitchFamily="34" charset="0"/>
              <a:cs typeface="Arial" panose="020B0604020202020204" pitchFamily="34" charset="0"/>
            </a:rPr>
            <a:t>Làm</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thế</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nào</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để</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đo</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mức</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tiết</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kiệm</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một</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cách</a:t>
          </a:r>
          <a:r>
            <a:rPr lang="en-CA" dirty="0">
              <a:latin typeface="Arial" panose="020B0604020202020204" pitchFamily="34" charset="0"/>
              <a:cs typeface="Arial" panose="020B0604020202020204" pitchFamily="34" charset="0"/>
            </a:rPr>
            <a:t> minh </a:t>
          </a:r>
          <a:r>
            <a:rPr lang="en-CA" dirty="0" err="1">
              <a:latin typeface="Arial" panose="020B0604020202020204" pitchFamily="34" charset="0"/>
              <a:cs typeface="Arial" panose="020B0604020202020204" pitchFamily="34" charset="0"/>
            </a:rPr>
            <a:t>bạch</a:t>
          </a:r>
          <a:endParaRPr lang="fr-CA" dirty="0">
            <a:latin typeface="Arial" panose="020B0604020202020204" pitchFamily="34" charset="0"/>
            <a:cs typeface="Arial" panose="020B0604020202020204" pitchFamily="34" charset="0"/>
          </a:endParaRPr>
        </a:p>
      </dgm:t>
    </dgm:pt>
    <dgm:pt modelId="{2E7923EF-5179-4EFA-B78F-0F56D7027947}" type="parTrans" cxnId="{DDBE4504-2215-4CF6-B815-BD4E47B9ABA8}">
      <dgm:prSet/>
      <dgm:spPr/>
      <dgm:t>
        <a:bodyPr/>
        <a:lstStyle/>
        <a:p>
          <a:endParaRPr lang="fr-CA">
            <a:latin typeface="Arial" panose="020B0604020202020204" pitchFamily="34" charset="0"/>
            <a:cs typeface="Arial" panose="020B0604020202020204" pitchFamily="34" charset="0"/>
          </a:endParaRPr>
        </a:p>
      </dgm:t>
    </dgm:pt>
    <dgm:pt modelId="{F0E7A5AC-D18A-48F6-AF95-A0AC882FD346}" type="sibTrans" cxnId="{DDBE4504-2215-4CF6-B815-BD4E47B9ABA8}">
      <dgm:prSet/>
      <dgm:spPr/>
      <dgm:t>
        <a:bodyPr/>
        <a:lstStyle/>
        <a:p>
          <a:endParaRPr lang="fr-CA">
            <a:latin typeface="Arial" panose="020B0604020202020204" pitchFamily="34" charset="0"/>
            <a:cs typeface="Arial" panose="020B0604020202020204" pitchFamily="34" charset="0"/>
          </a:endParaRPr>
        </a:p>
      </dgm:t>
    </dgm:pt>
    <dgm:pt modelId="{C59DB53F-EC75-4D95-92FA-944A9D3187E9}">
      <dgm:prSet/>
      <dgm:spPr/>
      <dgm:t>
        <a:bodyPr/>
        <a:lstStyle/>
        <a:p>
          <a:pPr rtl="0"/>
          <a:r>
            <a:rPr lang="en-CA" dirty="0" err="1">
              <a:latin typeface="Arial" panose="020B0604020202020204" pitchFamily="34" charset="0"/>
              <a:cs typeface="Arial" panose="020B0604020202020204" pitchFamily="34" charset="0"/>
            </a:rPr>
            <a:t>Các</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điểm</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quyết</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định</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chính</a:t>
          </a:r>
          <a:endParaRPr lang="fr-CA" dirty="0">
            <a:latin typeface="Arial" panose="020B0604020202020204" pitchFamily="34" charset="0"/>
            <a:cs typeface="Arial" panose="020B0604020202020204" pitchFamily="34" charset="0"/>
          </a:endParaRPr>
        </a:p>
      </dgm:t>
    </dgm:pt>
    <dgm:pt modelId="{282C59C9-211B-4CB1-89BD-42B6A33BF140}" type="parTrans" cxnId="{BE73AE46-97EB-4593-A25A-94B5FE7D8580}">
      <dgm:prSet/>
      <dgm:spPr/>
      <dgm:t>
        <a:bodyPr/>
        <a:lstStyle/>
        <a:p>
          <a:endParaRPr lang="fr-CA">
            <a:latin typeface="Arial" panose="020B0604020202020204" pitchFamily="34" charset="0"/>
            <a:cs typeface="Arial" panose="020B0604020202020204" pitchFamily="34" charset="0"/>
          </a:endParaRPr>
        </a:p>
      </dgm:t>
    </dgm:pt>
    <dgm:pt modelId="{D037D79A-61B6-42EF-A902-FDF55E44C305}" type="sibTrans" cxnId="{BE73AE46-97EB-4593-A25A-94B5FE7D8580}">
      <dgm:prSet/>
      <dgm:spPr/>
      <dgm:t>
        <a:bodyPr/>
        <a:lstStyle/>
        <a:p>
          <a:endParaRPr lang="fr-CA">
            <a:latin typeface="Arial" panose="020B0604020202020204" pitchFamily="34" charset="0"/>
            <a:cs typeface="Arial" panose="020B0604020202020204" pitchFamily="34" charset="0"/>
          </a:endParaRPr>
        </a:p>
      </dgm:t>
    </dgm:pt>
    <dgm:pt modelId="{84B720A1-E62D-4B94-86DE-7E5E390570AD}" type="pres">
      <dgm:prSet presAssocID="{FA673984-91EB-4024-A863-0FC94C94BC40}" presName="Name0" presStyleCnt="0">
        <dgm:presLayoutVars>
          <dgm:dir/>
          <dgm:resizeHandles val="exact"/>
        </dgm:presLayoutVars>
      </dgm:prSet>
      <dgm:spPr/>
    </dgm:pt>
    <dgm:pt modelId="{3E6F371F-9454-4EE9-861C-78DCA15BFA2F}" type="pres">
      <dgm:prSet presAssocID="{82AC5579-2803-4AD3-B2E4-2E1D45AA7E10}" presName="node" presStyleLbl="node1" presStyleIdx="0" presStyleCnt="4">
        <dgm:presLayoutVars>
          <dgm:bulletEnabled val="1"/>
        </dgm:presLayoutVars>
      </dgm:prSet>
      <dgm:spPr/>
    </dgm:pt>
    <dgm:pt modelId="{C707E266-239E-4F62-8528-B95BD5CBACF5}" type="pres">
      <dgm:prSet presAssocID="{AE640CBE-3308-4754-97DE-C6D83BBA48DB}" presName="sibTrans" presStyleCnt="0"/>
      <dgm:spPr/>
    </dgm:pt>
    <dgm:pt modelId="{65837601-2165-429F-B055-8CC6CC425BD6}" type="pres">
      <dgm:prSet presAssocID="{286FD0C6-1544-4E6C-BFE9-D56BC3A7159D}" presName="node" presStyleLbl="node1" presStyleIdx="1" presStyleCnt="4">
        <dgm:presLayoutVars>
          <dgm:bulletEnabled val="1"/>
        </dgm:presLayoutVars>
      </dgm:prSet>
      <dgm:spPr/>
    </dgm:pt>
    <dgm:pt modelId="{6CF19BCF-055C-4B45-A8D5-474A6EBBA67E}" type="pres">
      <dgm:prSet presAssocID="{60569A51-429A-436F-985E-826E66F93376}" presName="sibTrans" presStyleCnt="0"/>
      <dgm:spPr/>
    </dgm:pt>
    <dgm:pt modelId="{C8514F3D-4936-4536-A46C-0E883383BF19}" type="pres">
      <dgm:prSet presAssocID="{6167C303-B3E2-49AB-8287-783FEA4D3E83}" presName="node" presStyleLbl="node1" presStyleIdx="2" presStyleCnt="4">
        <dgm:presLayoutVars>
          <dgm:bulletEnabled val="1"/>
        </dgm:presLayoutVars>
      </dgm:prSet>
      <dgm:spPr/>
    </dgm:pt>
    <dgm:pt modelId="{0B525659-C73B-491D-BD9A-062ADA2138C5}" type="pres">
      <dgm:prSet presAssocID="{F0E7A5AC-D18A-48F6-AF95-A0AC882FD346}" presName="sibTrans" presStyleCnt="0"/>
      <dgm:spPr/>
    </dgm:pt>
    <dgm:pt modelId="{2D4186B7-73C5-40B6-BDC7-FEF9E2CEAD63}" type="pres">
      <dgm:prSet presAssocID="{C59DB53F-EC75-4D95-92FA-944A9D3187E9}" presName="node" presStyleLbl="node1" presStyleIdx="3" presStyleCnt="4">
        <dgm:presLayoutVars>
          <dgm:bulletEnabled val="1"/>
        </dgm:presLayoutVars>
      </dgm:prSet>
      <dgm:spPr/>
    </dgm:pt>
  </dgm:ptLst>
  <dgm:cxnLst>
    <dgm:cxn modelId="{DDBE4504-2215-4CF6-B815-BD4E47B9ABA8}" srcId="{FA673984-91EB-4024-A863-0FC94C94BC40}" destId="{6167C303-B3E2-49AB-8287-783FEA4D3E83}" srcOrd="2" destOrd="0" parTransId="{2E7923EF-5179-4EFA-B78F-0F56D7027947}" sibTransId="{F0E7A5AC-D18A-48F6-AF95-A0AC882FD346}"/>
    <dgm:cxn modelId="{C0FFD820-5B0A-4C5D-AF40-D2EA30D22EC3}" type="presOf" srcId="{C59DB53F-EC75-4D95-92FA-944A9D3187E9}" destId="{2D4186B7-73C5-40B6-BDC7-FEF9E2CEAD63}" srcOrd="0" destOrd="0" presId="urn:microsoft.com/office/officeart/2005/8/layout/hList6"/>
    <dgm:cxn modelId="{BE73AE46-97EB-4593-A25A-94B5FE7D8580}" srcId="{FA673984-91EB-4024-A863-0FC94C94BC40}" destId="{C59DB53F-EC75-4D95-92FA-944A9D3187E9}" srcOrd="3" destOrd="0" parTransId="{282C59C9-211B-4CB1-89BD-42B6A33BF140}" sibTransId="{D037D79A-61B6-42EF-A902-FDF55E44C305}"/>
    <dgm:cxn modelId="{08830F64-D622-4117-B2DC-211530C5D9E4}" type="presOf" srcId="{6167C303-B3E2-49AB-8287-783FEA4D3E83}" destId="{C8514F3D-4936-4536-A46C-0E883383BF19}" srcOrd="0" destOrd="0" presId="urn:microsoft.com/office/officeart/2005/8/layout/hList6"/>
    <dgm:cxn modelId="{920D657B-4864-42F2-8253-E09880C18D6D}" srcId="{FA673984-91EB-4024-A863-0FC94C94BC40}" destId="{82AC5579-2803-4AD3-B2E4-2E1D45AA7E10}" srcOrd="0" destOrd="0" parTransId="{984BF6C1-B185-4341-9AED-2469E338CC36}" sibTransId="{AE640CBE-3308-4754-97DE-C6D83BBA48DB}"/>
    <dgm:cxn modelId="{9355BA7E-F9E0-4F38-976A-F6F8D999D146}" type="presOf" srcId="{FA673984-91EB-4024-A863-0FC94C94BC40}" destId="{84B720A1-E62D-4B94-86DE-7E5E390570AD}" srcOrd="0" destOrd="0" presId="urn:microsoft.com/office/officeart/2005/8/layout/hList6"/>
    <dgm:cxn modelId="{3811A1A2-2166-47DA-B6FD-804103E28CD3}" srcId="{FA673984-91EB-4024-A863-0FC94C94BC40}" destId="{286FD0C6-1544-4E6C-BFE9-D56BC3A7159D}" srcOrd="1" destOrd="0" parTransId="{9367FA9B-E295-4424-B9AB-BE95877FB0FA}" sibTransId="{60569A51-429A-436F-985E-826E66F93376}"/>
    <dgm:cxn modelId="{C2F78DAC-E4F0-4BCE-AFA8-C5B1566C8FF0}" type="presOf" srcId="{82AC5579-2803-4AD3-B2E4-2E1D45AA7E10}" destId="{3E6F371F-9454-4EE9-861C-78DCA15BFA2F}" srcOrd="0" destOrd="0" presId="urn:microsoft.com/office/officeart/2005/8/layout/hList6"/>
    <dgm:cxn modelId="{1E9754DE-1987-4587-9900-E8B6FFFA8A5C}" type="presOf" srcId="{286FD0C6-1544-4E6C-BFE9-D56BC3A7159D}" destId="{65837601-2165-429F-B055-8CC6CC425BD6}" srcOrd="0" destOrd="0" presId="urn:microsoft.com/office/officeart/2005/8/layout/hList6"/>
    <dgm:cxn modelId="{85055D9E-D691-423A-9769-D80023ECE249}" type="presParOf" srcId="{84B720A1-E62D-4B94-86DE-7E5E390570AD}" destId="{3E6F371F-9454-4EE9-861C-78DCA15BFA2F}" srcOrd="0" destOrd="0" presId="urn:microsoft.com/office/officeart/2005/8/layout/hList6"/>
    <dgm:cxn modelId="{01D83BED-3D96-442A-9A07-B1763ED7C974}" type="presParOf" srcId="{84B720A1-E62D-4B94-86DE-7E5E390570AD}" destId="{C707E266-239E-4F62-8528-B95BD5CBACF5}" srcOrd="1" destOrd="0" presId="urn:microsoft.com/office/officeart/2005/8/layout/hList6"/>
    <dgm:cxn modelId="{760DB78F-1396-4CAE-B8B5-2132BD422CF6}" type="presParOf" srcId="{84B720A1-E62D-4B94-86DE-7E5E390570AD}" destId="{65837601-2165-429F-B055-8CC6CC425BD6}" srcOrd="2" destOrd="0" presId="urn:microsoft.com/office/officeart/2005/8/layout/hList6"/>
    <dgm:cxn modelId="{55208077-2FA8-47DF-8C72-221B2EDE7A25}" type="presParOf" srcId="{84B720A1-E62D-4B94-86DE-7E5E390570AD}" destId="{6CF19BCF-055C-4B45-A8D5-474A6EBBA67E}" srcOrd="3" destOrd="0" presId="urn:microsoft.com/office/officeart/2005/8/layout/hList6"/>
    <dgm:cxn modelId="{2E26284B-BD48-436E-B5E6-E835A35995E2}" type="presParOf" srcId="{84B720A1-E62D-4B94-86DE-7E5E390570AD}" destId="{C8514F3D-4936-4536-A46C-0E883383BF19}" srcOrd="4" destOrd="0" presId="urn:microsoft.com/office/officeart/2005/8/layout/hList6"/>
    <dgm:cxn modelId="{57AD0D7F-F2A0-47E1-9651-2AC49260BF98}" type="presParOf" srcId="{84B720A1-E62D-4B94-86DE-7E5E390570AD}" destId="{0B525659-C73B-491D-BD9A-062ADA2138C5}" srcOrd="5" destOrd="0" presId="urn:microsoft.com/office/officeart/2005/8/layout/hList6"/>
    <dgm:cxn modelId="{EBD98915-3EA2-4719-8FBE-88C2F46D87C9}" type="presParOf" srcId="{84B720A1-E62D-4B94-86DE-7E5E390570AD}" destId="{2D4186B7-73C5-40B6-BDC7-FEF9E2CEAD63}" srcOrd="6"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C0E1E64-3A94-47C5-891F-E59A27983BBE}"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fr-CA"/>
        </a:p>
      </dgm:t>
    </dgm:pt>
    <dgm:pt modelId="{3BF917C3-2DF5-4F33-B3EA-221C0C2248B0}">
      <dgm:prSet custT="1"/>
      <dgm:spPr/>
      <dgm:t>
        <a:bodyPr/>
        <a:lstStyle/>
        <a:p>
          <a:pPr rtl="0"/>
          <a:r>
            <a:rPr lang="en-CA" sz="2000" dirty="0">
              <a:solidFill>
                <a:srgbClr val="0070C0"/>
              </a:solidFill>
              <a:latin typeface="Arial" panose="020B0604020202020204" pitchFamily="34" charset="0"/>
              <a:cs typeface="Arial" panose="020B0604020202020204" pitchFamily="34" charset="0"/>
            </a:rPr>
            <a:t>Advantage: </a:t>
          </a:r>
          <a:endParaRPr lang="fr-CA" sz="2000" dirty="0">
            <a:solidFill>
              <a:srgbClr val="0070C0"/>
            </a:solidFill>
            <a:latin typeface="Arial" panose="020B0604020202020204" pitchFamily="34" charset="0"/>
            <a:cs typeface="Arial" panose="020B0604020202020204" pitchFamily="34" charset="0"/>
          </a:endParaRPr>
        </a:p>
      </dgm:t>
    </dgm:pt>
    <dgm:pt modelId="{1FBE907C-F1BD-4297-A09C-7ECD8193E957}" type="parTrans" cxnId="{EF53F56A-891A-44F7-ADAC-96B7704F86B4}">
      <dgm:prSet/>
      <dgm:spPr/>
      <dgm:t>
        <a:bodyPr/>
        <a:lstStyle/>
        <a:p>
          <a:endParaRPr lang="fr-CA" sz="1800">
            <a:solidFill>
              <a:schemeClr val="accent1"/>
            </a:solidFill>
            <a:latin typeface="Arial" panose="020B0604020202020204" pitchFamily="34" charset="0"/>
            <a:cs typeface="Arial" panose="020B0604020202020204" pitchFamily="34" charset="0"/>
          </a:endParaRPr>
        </a:p>
      </dgm:t>
    </dgm:pt>
    <dgm:pt modelId="{74BF4EA2-5037-4E76-A596-13CD9FE4C7B1}" type="sibTrans" cxnId="{EF53F56A-891A-44F7-ADAC-96B7704F86B4}">
      <dgm:prSet/>
      <dgm:spPr/>
      <dgm:t>
        <a:bodyPr/>
        <a:lstStyle/>
        <a:p>
          <a:endParaRPr lang="fr-CA" sz="1800">
            <a:solidFill>
              <a:schemeClr val="accent1"/>
            </a:solidFill>
            <a:latin typeface="Arial" panose="020B0604020202020204" pitchFamily="34" charset="0"/>
            <a:cs typeface="Arial" panose="020B0604020202020204" pitchFamily="34" charset="0"/>
          </a:endParaRPr>
        </a:p>
      </dgm:t>
    </dgm:pt>
    <dgm:pt modelId="{8D227648-FC0F-4665-99BE-704670EC177B}">
      <dgm:prSet custT="1"/>
      <dgm:spPr/>
      <dgm:t>
        <a:bodyPr/>
        <a:lstStyle/>
        <a:p>
          <a:pPr rtl="0"/>
          <a:r>
            <a:rPr lang="en-US" sz="2000" dirty="0">
              <a:solidFill>
                <a:srgbClr val="0070C0"/>
              </a:solidFill>
              <a:latin typeface="Arial" panose="020B0604020202020204" pitchFamily="34" charset="0"/>
              <a:cs typeface="Arial" panose="020B0604020202020204" pitchFamily="34" charset="0"/>
            </a:rPr>
            <a:t>Confirm mutual understanding</a:t>
          </a:r>
          <a:endParaRPr lang="fr-CA" sz="2000" dirty="0">
            <a:solidFill>
              <a:srgbClr val="0070C0"/>
            </a:solidFill>
            <a:latin typeface="Arial" panose="020B0604020202020204" pitchFamily="34" charset="0"/>
            <a:cs typeface="Arial" panose="020B0604020202020204" pitchFamily="34" charset="0"/>
          </a:endParaRPr>
        </a:p>
      </dgm:t>
    </dgm:pt>
    <dgm:pt modelId="{C54776DC-8E96-46EA-8231-BE3F73BD905A}" type="parTrans" cxnId="{AB175A19-6ECF-4591-891B-31D1B8606B95}">
      <dgm:prSet/>
      <dgm:spPr/>
      <dgm:t>
        <a:bodyPr/>
        <a:lstStyle/>
        <a:p>
          <a:endParaRPr lang="fr-CA" sz="1800">
            <a:solidFill>
              <a:schemeClr val="accent1"/>
            </a:solidFill>
            <a:latin typeface="Arial" panose="020B0604020202020204" pitchFamily="34" charset="0"/>
            <a:cs typeface="Arial" panose="020B0604020202020204" pitchFamily="34" charset="0"/>
          </a:endParaRPr>
        </a:p>
      </dgm:t>
    </dgm:pt>
    <dgm:pt modelId="{DAC96E08-840D-4745-A8C2-77976E65D506}" type="sibTrans" cxnId="{AB175A19-6ECF-4591-891B-31D1B8606B95}">
      <dgm:prSet/>
      <dgm:spPr/>
      <dgm:t>
        <a:bodyPr/>
        <a:lstStyle/>
        <a:p>
          <a:endParaRPr lang="fr-CA" sz="1800">
            <a:solidFill>
              <a:schemeClr val="accent1"/>
            </a:solidFill>
            <a:latin typeface="Arial" panose="020B0604020202020204" pitchFamily="34" charset="0"/>
            <a:cs typeface="Arial" panose="020B0604020202020204" pitchFamily="34" charset="0"/>
          </a:endParaRPr>
        </a:p>
      </dgm:t>
    </dgm:pt>
    <dgm:pt modelId="{84A8A35E-5222-4180-8514-1558EBB0CDD8}">
      <dgm:prSet custT="1"/>
      <dgm:spPr/>
      <dgm:t>
        <a:bodyPr/>
        <a:lstStyle/>
        <a:p>
          <a:pPr rtl="0"/>
          <a:r>
            <a:rPr lang="en-US" sz="2000" dirty="0">
              <a:solidFill>
                <a:srgbClr val="0070C0"/>
              </a:solidFill>
              <a:latin typeface="Arial" panose="020B0604020202020204" pitchFamily="34" charset="0"/>
              <a:cs typeface="Arial" panose="020B0604020202020204" pitchFamily="34" charset="0"/>
            </a:rPr>
            <a:t>Indicates that the plant owner understands and agrees to the process</a:t>
          </a:r>
          <a:endParaRPr lang="fr-CA" sz="2000" dirty="0">
            <a:solidFill>
              <a:srgbClr val="0070C0"/>
            </a:solidFill>
            <a:latin typeface="Arial" panose="020B0604020202020204" pitchFamily="34" charset="0"/>
            <a:cs typeface="Arial" panose="020B0604020202020204" pitchFamily="34" charset="0"/>
          </a:endParaRPr>
        </a:p>
      </dgm:t>
    </dgm:pt>
    <dgm:pt modelId="{15F5A54F-52C1-4E14-A41B-37558B899329}" type="parTrans" cxnId="{0F333D5C-C5FC-4B30-B2D9-C23872916BFC}">
      <dgm:prSet/>
      <dgm:spPr/>
      <dgm:t>
        <a:bodyPr/>
        <a:lstStyle/>
        <a:p>
          <a:endParaRPr lang="fr-CA" sz="1800">
            <a:solidFill>
              <a:schemeClr val="accent1"/>
            </a:solidFill>
            <a:latin typeface="Arial" panose="020B0604020202020204" pitchFamily="34" charset="0"/>
            <a:cs typeface="Arial" panose="020B0604020202020204" pitchFamily="34" charset="0"/>
          </a:endParaRPr>
        </a:p>
      </dgm:t>
    </dgm:pt>
    <dgm:pt modelId="{BE33B161-AC4C-4F8C-9D46-9AA11D32B800}" type="sibTrans" cxnId="{0F333D5C-C5FC-4B30-B2D9-C23872916BFC}">
      <dgm:prSet/>
      <dgm:spPr/>
      <dgm:t>
        <a:bodyPr/>
        <a:lstStyle/>
        <a:p>
          <a:endParaRPr lang="fr-CA" sz="1800">
            <a:solidFill>
              <a:schemeClr val="accent1"/>
            </a:solidFill>
            <a:latin typeface="Arial" panose="020B0604020202020204" pitchFamily="34" charset="0"/>
            <a:cs typeface="Arial" panose="020B0604020202020204" pitchFamily="34" charset="0"/>
          </a:endParaRPr>
        </a:p>
      </dgm:t>
    </dgm:pt>
    <dgm:pt modelId="{16CE4F24-D51B-4F2E-8F1C-21FEA84E7768}">
      <dgm:prSet custT="1"/>
      <dgm:spPr/>
      <dgm:t>
        <a:bodyPr/>
        <a:lstStyle/>
        <a:p>
          <a:pPr rtl="0"/>
          <a:r>
            <a:rPr lang="en-US" sz="2000" dirty="0">
              <a:solidFill>
                <a:srgbClr val="0070C0"/>
              </a:solidFill>
              <a:latin typeface="Arial" panose="020B0604020202020204" pitchFamily="34" charset="0"/>
              <a:cs typeface="Arial" panose="020B0604020202020204" pitchFamily="34" charset="0"/>
            </a:rPr>
            <a:t>Establish a foundation to build trust</a:t>
          </a:r>
          <a:endParaRPr lang="fr-CA" sz="2000" dirty="0">
            <a:solidFill>
              <a:srgbClr val="0070C0"/>
            </a:solidFill>
            <a:latin typeface="Arial" panose="020B0604020202020204" pitchFamily="34" charset="0"/>
            <a:cs typeface="Arial" panose="020B0604020202020204" pitchFamily="34" charset="0"/>
          </a:endParaRPr>
        </a:p>
      </dgm:t>
    </dgm:pt>
    <dgm:pt modelId="{11B03B10-5F2D-4F9C-8607-8B8E1FFD4ED3}" type="parTrans" cxnId="{A3D5C25C-ACE4-4391-92CD-D9A521D1EE70}">
      <dgm:prSet/>
      <dgm:spPr/>
      <dgm:t>
        <a:bodyPr/>
        <a:lstStyle/>
        <a:p>
          <a:endParaRPr lang="fr-CA" sz="1800">
            <a:solidFill>
              <a:schemeClr val="accent1"/>
            </a:solidFill>
            <a:latin typeface="Arial" panose="020B0604020202020204" pitchFamily="34" charset="0"/>
            <a:cs typeface="Arial" panose="020B0604020202020204" pitchFamily="34" charset="0"/>
          </a:endParaRPr>
        </a:p>
      </dgm:t>
    </dgm:pt>
    <dgm:pt modelId="{D8E4C861-2238-4274-BBFD-E0C96CABAB55}" type="sibTrans" cxnId="{A3D5C25C-ACE4-4391-92CD-D9A521D1EE70}">
      <dgm:prSet/>
      <dgm:spPr/>
      <dgm:t>
        <a:bodyPr/>
        <a:lstStyle/>
        <a:p>
          <a:endParaRPr lang="fr-CA" sz="1800">
            <a:solidFill>
              <a:schemeClr val="accent1"/>
            </a:solidFill>
            <a:latin typeface="Arial" panose="020B0604020202020204" pitchFamily="34" charset="0"/>
            <a:cs typeface="Arial" panose="020B0604020202020204" pitchFamily="34" charset="0"/>
          </a:endParaRPr>
        </a:p>
      </dgm:t>
    </dgm:pt>
    <dgm:pt modelId="{5E450453-D4A0-46EA-8DA1-617C9F2B6CF6}">
      <dgm:prSet custT="1"/>
      <dgm:spPr/>
      <dgm:t>
        <a:bodyPr/>
        <a:lstStyle/>
        <a:p>
          <a:pPr rtl="0"/>
          <a:r>
            <a:rPr lang="en-CA" sz="2000" dirty="0">
              <a:solidFill>
                <a:srgbClr val="0070C0"/>
              </a:solidFill>
              <a:latin typeface="Arial" panose="020B0604020202020204" pitchFamily="34" charset="0"/>
              <a:cs typeface="Arial" panose="020B0604020202020204" pitchFamily="34" charset="0"/>
            </a:rPr>
            <a:t>Disadvantage:</a:t>
          </a:r>
          <a:endParaRPr lang="fr-CA" sz="2000" dirty="0">
            <a:solidFill>
              <a:srgbClr val="0070C0"/>
            </a:solidFill>
            <a:latin typeface="Arial" panose="020B0604020202020204" pitchFamily="34" charset="0"/>
            <a:cs typeface="Arial" panose="020B0604020202020204" pitchFamily="34" charset="0"/>
          </a:endParaRPr>
        </a:p>
      </dgm:t>
    </dgm:pt>
    <dgm:pt modelId="{3478E179-3EB7-4D30-BB35-32D35E462A76}" type="parTrans" cxnId="{777AFE95-6696-4276-928D-686A885967BF}">
      <dgm:prSet/>
      <dgm:spPr/>
      <dgm:t>
        <a:bodyPr/>
        <a:lstStyle/>
        <a:p>
          <a:endParaRPr lang="fr-CA" sz="1800">
            <a:solidFill>
              <a:schemeClr val="accent1"/>
            </a:solidFill>
            <a:latin typeface="Arial" panose="020B0604020202020204" pitchFamily="34" charset="0"/>
            <a:cs typeface="Arial" panose="020B0604020202020204" pitchFamily="34" charset="0"/>
          </a:endParaRPr>
        </a:p>
      </dgm:t>
    </dgm:pt>
    <dgm:pt modelId="{B4BE0C5D-4894-4F24-9CCA-0208BD91A644}" type="sibTrans" cxnId="{777AFE95-6696-4276-928D-686A885967BF}">
      <dgm:prSet/>
      <dgm:spPr/>
      <dgm:t>
        <a:bodyPr/>
        <a:lstStyle/>
        <a:p>
          <a:endParaRPr lang="fr-CA" sz="1800">
            <a:solidFill>
              <a:schemeClr val="accent1"/>
            </a:solidFill>
            <a:latin typeface="Arial" panose="020B0604020202020204" pitchFamily="34" charset="0"/>
            <a:cs typeface="Arial" panose="020B0604020202020204" pitchFamily="34" charset="0"/>
          </a:endParaRPr>
        </a:p>
      </dgm:t>
    </dgm:pt>
    <dgm:pt modelId="{352684E8-E099-45CC-BCAB-20E78085FFD3}">
      <dgm:prSet custT="1"/>
      <dgm:spPr/>
      <dgm:t>
        <a:bodyPr/>
        <a:lstStyle/>
        <a:p>
          <a:pPr rtl="0"/>
          <a:r>
            <a:rPr lang="en-US" sz="2000" dirty="0">
              <a:solidFill>
                <a:srgbClr val="0070C0"/>
              </a:solidFill>
              <a:latin typeface="Arial" panose="020B0604020202020204" pitchFamily="34" charset="0"/>
              <a:cs typeface="Arial" panose="020B0604020202020204" pitchFamily="34" charset="0"/>
            </a:rPr>
            <a:t>Add additional signatures to the process</a:t>
          </a:r>
          <a:endParaRPr lang="fr-CA" sz="2000" dirty="0">
            <a:solidFill>
              <a:srgbClr val="0070C0"/>
            </a:solidFill>
            <a:latin typeface="Arial" panose="020B0604020202020204" pitchFamily="34" charset="0"/>
            <a:cs typeface="Arial" panose="020B0604020202020204" pitchFamily="34" charset="0"/>
          </a:endParaRPr>
        </a:p>
      </dgm:t>
    </dgm:pt>
    <dgm:pt modelId="{0292CEEC-8CD6-4ED6-A5C4-6BA95F47420C}" type="parTrans" cxnId="{493FDABE-833B-4834-A76A-044DD81470F6}">
      <dgm:prSet/>
      <dgm:spPr/>
      <dgm:t>
        <a:bodyPr/>
        <a:lstStyle/>
        <a:p>
          <a:endParaRPr lang="fr-CA" sz="1800">
            <a:solidFill>
              <a:schemeClr val="accent1"/>
            </a:solidFill>
            <a:latin typeface="Arial" panose="020B0604020202020204" pitchFamily="34" charset="0"/>
            <a:cs typeface="Arial" panose="020B0604020202020204" pitchFamily="34" charset="0"/>
          </a:endParaRPr>
        </a:p>
      </dgm:t>
    </dgm:pt>
    <dgm:pt modelId="{6849A7F7-A261-4755-B104-7ACB206F6093}" type="sibTrans" cxnId="{493FDABE-833B-4834-A76A-044DD81470F6}">
      <dgm:prSet/>
      <dgm:spPr/>
      <dgm:t>
        <a:bodyPr/>
        <a:lstStyle/>
        <a:p>
          <a:endParaRPr lang="fr-CA" sz="1800">
            <a:solidFill>
              <a:schemeClr val="accent1"/>
            </a:solidFill>
            <a:latin typeface="Arial" panose="020B0604020202020204" pitchFamily="34" charset="0"/>
            <a:cs typeface="Arial" panose="020B0604020202020204" pitchFamily="34" charset="0"/>
          </a:endParaRPr>
        </a:p>
      </dgm:t>
    </dgm:pt>
    <dgm:pt modelId="{D1735739-143E-458A-8445-F971964477F8}">
      <dgm:prSet custT="1"/>
      <dgm:spPr/>
      <dgm:t>
        <a:bodyPr/>
        <a:lstStyle/>
        <a:p>
          <a:pPr rtl="0"/>
          <a:endParaRPr lang="fr-CA" sz="1800" dirty="0">
            <a:solidFill>
              <a:srgbClr val="0070C0"/>
            </a:solidFill>
            <a:latin typeface="Arial" panose="020B0604020202020204" pitchFamily="34" charset="0"/>
            <a:cs typeface="Arial" panose="020B0604020202020204" pitchFamily="34" charset="0"/>
          </a:endParaRPr>
        </a:p>
      </dgm:t>
    </dgm:pt>
    <dgm:pt modelId="{0E1399BC-1259-4576-ACE3-7BD9431D4C2B}" type="parTrans" cxnId="{BA92F7A6-561D-44E1-A29A-C01CAFD3562B}">
      <dgm:prSet/>
      <dgm:spPr/>
      <dgm:t>
        <a:bodyPr/>
        <a:lstStyle/>
        <a:p>
          <a:endParaRPr lang="fr-CA" sz="1800">
            <a:solidFill>
              <a:schemeClr val="accent1"/>
            </a:solidFill>
            <a:latin typeface="Arial" panose="020B0604020202020204" pitchFamily="34" charset="0"/>
            <a:cs typeface="Arial" panose="020B0604020202020204" pitchFamily="34" charset="0"/>
          </a:endParaRPr>
        </a:p>
      </dgm:t>
    </dgm:pt>
    <dgm:pt modelId="{9DF39AE0-8007-4734-A16F-5F2956520CC5}" type="sibTrans" cxnId="{BA92F7A6-561D-44E1-A29A-C01CAFD3562B}">
      <dgm:prSet/>
      <dgm:spPr/>
      <dgm:t>
        <a:bodyPr/>
        <a:lstStyle/>
        <a:p>
          <a:endParaRPr lang="fr-CA" sz="1800">
            <a:solidFill>
              <a:schemeClr val="accent1"/>
            </a:solidFill>
            <a:latin typeface="Arial" panose="020B0604020202020204" pitchFamily="34" charset="0"/>
            <a:cs typeface="Arial" panose="020B0604020202020204" pitchFamily="34" charset="0"/>
          </a:endParaRPr>
        </a:p>
      </dgm:t>
    </dgm:pt>
    <dgm:pt modelId="{54BD889E-5A9D-9641-A06B-53F58F6A77F7}">
      <dgm:prSet custT="1"/>
      <dgm:spPr/>
      <dgm:t>
        <a:bodyPr/>
        <a:lstStyle/>
        <a:p>
          <a:pPr rtl="0"/>
          <a:r>
            <a:rPr lang="en-US" sz="2000" dirty="0">
              <a:solidFill>
                <a:srgbClr val="0070C0"/>
              </a:solidFill>
              <a:latin typeface="Arial" panose="020B0604020202020204" pitchFamily="34" charset="0"/>
              <a:cs typeface="Arial" panose="020B0604020202020204" pitchFamily="34" charset="0"/>
            </a:rPr>
            <a:t>There may be a time delay.</a:t>
          </a:r>
          <a:endParaRPr lang="fr-CA" sz="2000" dirty="0">
            <a:solidFill>
              <a:srgbClr val="0070C0"/>
            </a:solidFill>
            <a:latin typeface="Arial" panose="020B0604020202020204" pitchFamily="34" charset="0"/>
            <a:cs typeface="Arial" panose="020B0604020202020204" pitchFamily="34" charset="0"/>
          </a:endParaRPr>
        </a:p>
      </dgm:t>
    </dgm:pt>
    <dgm:pt modelId="{1206507C-6A2C-B243-9E02-3679A5E0C8A8}" type="parTrans" cxnId="{3D2A59D9-6732-5248-A907-38236442BAD1}">
      <dgm:prSet/>
      <dgm:spPr/>
      <dgm:t>
        <a:bodyPr/>
        <a:lstStyle/>
        <a:p>
          <a:endParaRPr lang="en-US"/>
        </a:p>
      </dgm:t>
    </dgm:pt>
    <dgm:pt modelId="{5D910FAA-7923-A548-AFE9-02FE3CB1CDC7}" type="sibTrans" cxnId="{3D2A59D9-6732-5248-A907-38236442BAD1}">
      <dgm:prSet/>
      <dgm:spPr/>
      <dgm:t>
        <a:bodyPr/>
        <a:lstStyle/>
        <a:p>
          <a:endParaRPr lang="en-US"/>
        </a:p>
      </dgm:t>
    </dgm:pt>
    <dgm:pt modelId="{466B753E-5826-4AF9-A947-C9045A39EF81}" type="pres">
      <dgm:prSet presAssocID="{AC0E1E64-3A94-47C5-891F-E59A27983BBE}" presName="compositeShape" presStyleCnt="0">
        <dgm:presLayoutVars>
          <dgm:chMax val="2"/>
          <dgm:dir/>
          <dgm:resizeHandles val="exact"/>
        </dgm:presLayoutVars>
      </dgm:prSet>
      <dgm:spPr/>
    </dgm:pt>
    <dgm:pt modelId="{45F45A63-45B3-4935-A298-AC30B86A8669}" type="pres">
      <dgm:prSet presAssocID="{AC0E1E64-3A94-47C5-891F-E59A27983BBE}" presName="divider" presStyleLbl="fgShp" presStyleIdx="0" presStyleCnt="1"/>
      <dgm:spPr/>
    </dgm:pt>
    <dgm:pt modelId="{89EEC19B-E4BA-4994-92BA-C18D80A7A755}" type="pres">
      <dgm:prSet presAssocID="{3BF917C3-2DF5-4F33-B3EA-221C0C2248B0}" presName="downArrow" presStyleLbl="node1" presStyleIdx="0" presStyleCnt="2"/>
      <dgm:spPr/>
    </dgm:pt>
    <dgm:pt modelId="{89A4813F-1D5B-4A27-AAD7-FB64CD8E8CC1}" type="pres">
      <dgm:prSet presAssocID="{3BF917C3-2DF5-4F33-B3EA-221C0C2248B0}" presName="downArrowText" presStyleLbl="revTx" presStyleIdx="0" presStyleCnt="2" custScaleX="173146" custScaleY="98413" custLinFactNeighborX="6868" custLinFactNeighborY="-793">
        <dgm:presLayoutVars>
          <dgm:bulletEnabled val="1"/>
        </dgm:presLayoutVars>
      </dgm:prSet>
      <dgm:spPr/>
    </dgm:pt>
    <dgm:pt modelId="{89E44CBA-A210-4AD3-A7A6-A28B8FBEDEF3}" type="pres">
      <dgm:prSet presAssocID="{5E450453-D4A0-46EA-8DA1-617C9F2B6CF6}" presName="upArrow" presStyleLbl="node1" presStyleIdx="1" presStyleCnt="2"/>
      <dgm:spPr/>
    </dgm:pt>
    <dgm:pt modelId="{E12B766A-02B9-4D24-A8D7-ACF6FFFFF41C}" type="pres">
      <dgm:prSet presAssocID="{5E450453-D4A0-46EA-8DA1-617C9F2B6CF6}" presName="upArrowText" presStyleLbl="revTx" presStyleIdx="1" presStyleCnt="2" custScaleX="146603" custLinFactNeighborX="8860" custLinFactNeighborY="794">
        <dgm:presLayoutVars>
          <dgm:bulletEnabled val="1"/>
        </dgm:presLayoutVars>
      </dgm:prSet>
      <dgm:spPr/>
    </dgm:pt>
  </dgm:ptLst>
  <dgm:cxnLst>
    <dgm:cxn modelId="{AB175A19-6ECF-4591-891B-31D1B8606B95}" srcId="{3BF917C3-2DF5-4F33-B3EA-221C0C2248B0}" destId="{8D227648-FC0F-4665-99BE-704670EC177B}" srcOrd="0" destOrd="0" parTransId="{C54776DC-8E96-46EA-8231-BE3F73BD905A}" sibTransId="{DAC96E08-840D-4745-A8C2-77976E65D506}"/>
    <dgm:cxn modelId="{9AFEE321-69D2-45E2-BC62-01B5054CB8C9}" type="presOf" srcId="{8D227648-FC0F-4665-99BE-704670EC177B}" destId="{89A4813F-1D5B-4A27-AAD7-FB64CD8E8CC1}" srcOrd="0" destOrd="1" presId="urn:microsoft.com/office/officeart/2005/8/layout/arrow3"/>
    <dgm:cxn modelId="{E1F0C73D-AA03-40B5-A76F-3ECD790EB833}" type="presOf" srcId="{352684E8-E099-45CC-BCAB-20E78085FFD3}" destId="{E12B766A-02B9-4D24-A8D7-ACF6FFFFF41C}" srcOrd="0" destOrd="1" presId="urn:microsoft.com/office/officeart/2005/8/layout/arrow3"/>
    <dgm:cxn modelId="{38CEE947-91B2-4C39-A65B-DE35F19578FB}" type="presOf" srcId="{AC0E1E64-3A94-47C5-891F-E59A27983BBE}" destId="{466B753E-5826-4AF9-A947-C9045A39EF81}" srcOrd="0" destOrd="0" presId="urn:microsoft.com/office/officeart/2005/8/layout/arrow3"/>
    <dgm:cxn modelId="{0F333D5C-C5FC-4B30-B2D9-C23872916BFC}" srcId="{3BF917C3-2DF5-4F33-B3EA-221C0C2248B0}" destId="{84A8A35E-5222-4180-8514-1558EBB0CDD8}" srcOrd="1" destOrd="0" parTransId="{15F5A54F-52C1-4E14-A41B-37558B899329}" sibTransId="{BE33B161-AC4C-4F8C-9D46-9AA11D32B800}"/>
    <dgm:cxn modelId="{A3D5C25C-ACE4-4391-92CD-D9A521D1EE70}" srcId="{3BF917C3-2DF5-4F33-B3EA-221C0C2248B0}" destId="{16CE4F24-D51B-4F2E-8F1C-21FEA84E7768}" srcOrd="2" destOrd="0" parTransId="{11B03B10-5F2D-4F9C-8607-8B8E1FFD4ED3}" sibTransId="{D8E4C861-2238-4274-BBFD-E0C96CABAB55}"/>
    <dgm:cxn modelId="{EF53F56A-891A-44F7-ADAC-96B7704F86B4}" srcId="{AC0E1E64-3A94-47C5-891F-E59A27983BBE}" destId="{3BF917C3-2DF5-4F33-B3EA-221C0C2248B0}" srcOrd="0" destOrd="0" parTransId="{1FBE907C-F1BD-4297-A09C-7ECD8193E957}" sibTransId="{74BF4EA2-5037-4E76-A596-13CD9FE4C7B1}"/>
    <dgm:cxn modelId="{A6F97D6C-1F07-42EF-942B-67D619FDAE2D}" type="presOf" srcId="{84A8A35E-5222-4180-8514-1558EBB0CDD8}" destId="{89A4813F-1D5B-4A27-AAD7-FB64CD8E8CC1}" srcOrd="0" destOrd="2" presId="urn:microsoft.com/office/officeart/2005/8/layout/arrow3"/>
    <dgm:cxn modelId="{225DC980-3E01-40CB-AD46-27E8F3E5C973}" type="presOf" srcId="{3BF917C3-2DF5-4F33-B3EA-221C0C2248B0}" destId="{89A4813F-1D5B-4A27-AAD7-FB64CD8E8CC1}" srcOrd="0" destOrd="0" presId="urn:microsoft.com/office/officeart/2005/8/layout/arrow3"/>
    <dgm:cxn modelId="{E6531788-8152-4611-8196-1F9D71929B62}" type="presOf" srcId="{16CE4F24-D51B-4F2E-8F1C-21FEA84E7768}" destId="{89A4813F-1D5B-4A27-AAD7-FB64CD8E8CC1}" srcOrd="0" destOrd="3" presId="urn:microsoft.com/office/officeart/2005/8/layout/arrow3"/>
    <dgm:cxn modelId="{777AFE95-6696-4276-928D-686A885967BF}" srcId="{AC0E1E64-3A94-47C5-891F-E59A27983BBE}" destId="{5E450453-D4A0-46EA-8DA1-617C9F2B6CF6}" srcOrd="1" destOrd="0" parTransId="{3478E179-3EB7-4D30-BB35-32D35E462A76}" sibTransId="{B4BE0C5D-4894-4F24-9CCA-0208BD91A644}"/>
    <dgm:cxn modelId="{07D13499-9532-F045-B743-1BC50BCEE4BC}" type="presOf" srcId="{54BD889E-5A9D-9641-A06B-53F58F6A77F7}" destId="{E12B766A-02B9-4D24-A8D7-ACF6FFFFF41C}" srcOrd="0" destOrd="2" presId="urn:microsoft.com/office/officeart/2005/8/layout/arrow3"/>
    <dgm:cxn modelId="{BA92F7A6-561D-44E1-A29A-C01CAFD3562B}" srcId="{5E450453-D4A0-46EA-8DA1-617C9F2B6CF6}" destId="{D1735739-143E-458A-8445-F971964477F8}" srcOrd="2" destOrd="0" parTransId="{0E1399BC-1259-4576-ACE3-7BD9431D4C2B}" sibTransId="{9DF39AE0-8007-4734-A16F-5F2956520CC5}"/>
    <dgm:cxn modelId="{493FDABE-833B-4834-A76A-044DD81470F6}" srcId="{5E450453-D4A0-46EA-8DA1-617C9F2B6CF6}" destId="{352684E8-E099-45CC-BCAB-20E78085FFD3}" srcOrd="0" destOrd="0" parTransId="{0292CEEC-8CD6-4ED6-A5C4-6BA95F47420C}" sibTransId="{6849A7F7-A261-4755-B104-7ACB206F6093}"/>
    <dgm:cxn modelId="{12FDCACA-A3D5-4723-8AAF-AEB979E1B683}" type="presOf" srcId="{5E450453-D4A0-46EA-8DA1-617C9F2B6CF6}" destId="{E12B766A-02B9-4D24-A8D7-ACF6FFFFF41C}" srcOrd="0" destOrd="0" presId="urn:microsoft.com/office/officeart/2005/8/layout/arrow3"/>
    <dgm:cxn modelId="{EDAB35D8-9D7A-4F29-B236-F2936266BEA3}" type="presOf" srcId="{D1735739-143E-458A-8445-F971964477F8}" destId="{E12B766A-02B9-4D24-A8D7-ACF6FFFFF41C}" srcOrd="0" destOrd="3" presId="urn:microsoft.com/office/officeart/2005/8/layout/arrow3"/>
    <dgm:cxn modelId="{3D2A59D9-6732-5248-A907-38236442BAD1}" srcId="{5E450453-D4A0-46EA-8DA1-617C9F2B6CF6}" destId="{54BD889E-5A9D-9641-A06B-53F58F6A77F7}" srcOrd="1" destOrd="0" parTransId="{1206507C-6A2C-B243-9E02-3679A5E0C8A8}" sibTransId="{5D910FAA-7923-A548-AFE9-02FE3CB1CDC7}"/>
    <dgm:cxn modelId="{0120AF0E-D55B-4B89-813A-8E850A4D83D0}" type="presParOf" srcId="{466B753E-5826-4AF9-A947-C9045A39EF81}" destId="{45F45A63-45B3-4935-A298-AC30B86A8669}" srcOrd="0" destOrd="0" presId="urn:microsoft.com/office/officeart/2005/8/layout/arrow3"/>
    <dgm:cxn modelId="{81632007-D3F3-4B68-89CC-DF8E12A41C81}" type="presParOf" srcId="{466B753E-5826-4AF9-A947-C9045A39EF81}" destId="{89EEC19B-E4BA-4994-92BA-C18D80A7A755}" srcOrd="1" destOrd="0" presId="urn:microsoft.com/office/officeart/2005/8/layout/arrow3"/>
    <dgm:cxn modelId="{4DC5D2C0-7EC2-491F-A599-ABD704261EDE}" type="presParOf" srcId="{466B753E-5826-4AF9-A947-C9045A39EF81}" destId="{89A4813F-1D5B-4A27-AAD7-FB64CD8E8CC1}" srcOrd="2" destOrd="0" presId="urn:microsoft.com/office/officeart/2005/8/layout/arrow3"/>
    <dgm:cxn modelId="{5AFC6378-102E-4817-89C0-5D30554C6D2A}" type="presParOf" srcId="{466B753E-5826-4AF9-A947-C9045A39EF81}" destId="{89E44CBA-A210-4AD3-A7A6-A28B8FBEDEF3}" srcOrd="3" destOrd="0" presId="urn:microsoft.com/office/officeart/2005/8/layout/arrow3"/>
    <dgm:cxn modelId="{C35EEC71-5B3A-413B-BB4C-B27D251C61EA}" type="presParOf" srcId="{466B753E-5826-4AF9-A947-C9045A39EF81}" destId="{E12B766A-02B9-4D24-A8D7-ACF6FFFFF41C}" srcOrd="4" destOrd="0" presId="urn:microsoft.com/office/officeart/2005/8/layout/arrow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9A47D5-C8D7-4532-8EB4-0186267343F5}"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fr-CA"/>
        </a:p>
      </dgm:t>
    </dgm:pt>
    <dgm:pt modelId="{77DF1758-CEFF-4E28-B86F-D84B546EEC36}">
      <dgm:prSet custT="1"/>
      <dgm:spPr>
        <a:solidFill>
          <a:schemeClr val="accent1">
            <a:lumMod val="75000"/>
          </a:schemeClr>
        </a:solidFill>
      </dgm:spPr>
      <dgm:t>
        <a:bodyPr/>
        <a:lstStyle/>
        <a:p>
          <a:pPr rtl="0"/>
          <a:r>
            <a:rPr lang="en-US" sz="2400" b="0" baseline="0" dirty="0">
              <a:solidFill>
                <a:schemeClr val="bg1"/>
              </a:solidFill>
              <a:latin typeface="Arial" panose="020B0604020202020204" pitchFamily="34" charset="0"/>
              <a:cs typeface="Arial" panose="020B0604020202020204" pitchFamily="34" charset="0"/>
            </a:rPr>
            <a:t>Survey/ Opportunity Assessment</a:t>
          </a:r>
          <a:endParaRPr lang="fr-CA" sz="2400" dirty="0">
            <a:solidFill>
              <a:schemeClr val="bg1"/>
            </a:solidFill>
            <a:latin typeface="Arial" panose="020B0604020202020204" pitchFamily="34" charset="0"/>
            <a:cs typeface="Arial" panose="020B0604020202020204" pitchFamily="34" charset="0"/>
          </a:endParaRPr>
        </a:p>
      </dgm:t>
    </dgm:pt>
    <dgm:pt modelId="{9CEC4969-E0FB-4028-A65A-1E63F195FCE4}" type="parTrans" cxnId="{E3ACC99E-1151-4F7F-AA5F-6F49BAA61265}">
      <dgm:prSet/>
      <dgm:spPr/>
      <dgm:t>
        <a:bodyPr/>
        <a:lstStyle/>
        <a:p>
          <a:endParaRPr lang="fr-CA" sz="2400">
            <a:solidFill>
              <a:schemeClr val="bg1"/>
            </a:solidFill>
            <a:latin typeface="Arial" panose="020B0604020202020204" pitchFamily="34" charset="0"/>
            <a:cs typeface="Arial" panose="020B0604020202020204" pitchFamily="34" charset="0"/>
          </a:endParaRPr>
        </a:p>
      </dgm:t>
    </dgm:pt>
    <dgm:pt modelId="{5CA71B59-38F7-4BBB-9984-34EB7012844A}" type="sibTrans" cxnId="{E3ACC99E-1151-4F7F-AA5F-6F49BAA61265}">
      <dgm:prSet/>
      <dgm:spPr/>
      <dgm:t>
        <a:bodyPr/>
        <a:lstStyle/>
        <a:p>
          <a:endParaRPr lang="fr-CA" sz="2400">
            <a:solidFill>
              <a:schemeClr val="bg1"/>
            </a:solidFill>
            <a:latin typeface="Arial" panose="020B0604020202020204" pitchFamily="34" charset="0"/>
            <a:cs typeface="Arial" panose="020B0604020202020204" pitchFamily="34" charset="0"/>
          </a:endParaRPr>
        </a:p>
      </dgm:t>
    </dgm:pt>
    <dgm:pt modelId="{28FFCF61-0E8D-4017-8514-A752286269AE}">
      <dgm:prSet custT="1"/>
      <dgm:spPr>
        <a:solidFill>
          <a:schemeClr val="accent1">
            <a:lumMod val="75000"/>
          </a:schemeClr>
        </a:solidFill>
      </dgm:spPr>
      <dgm:t>
        <a:bodyPr/>
        <a:lstStyle/>
        <a:p>
          <a:pPr rtl="0"/>
          <a:r>
            <a:rPr lang="en-US" sz="2400" b="0" baseline="0" dirty="0">
              <a:solidFill>
                <a:schemeClr val="bg1"/>
              </a:solidFill>
              <a:latin typeface="Arial" panose="020B0604020202020204" pitchFamily="34" charset="0"/>
              <a:cs typeface="Arial" panose="020B0604020202020204" pitchFamily="34" charset="0"/>
            </a:rPr>
            <a:t>First call or first meeting</a:t>
          </a:r>
          <a:endParaRPr lang="fr-CA" sz="2400" dirty="0">
            <a:solidFill>
              <a:schemeClr val="bg1"/>
            </a:solidFill>
            <a:latin typeface="Arial" panose="020B0604020202020204" pitchFamily="34" charset="0"/>
            <a:cs typeface="Arial" panose="020B0604020202020204" pitchFamily="34" charset="0"/>
          </a:endParaRPr>
        </a:p>
      </dgm:t>
    </dgm:pt>
    <dgm:pt modelId="{78BAA3CE-BE5C-43B7-900A-3C3BFF43F642}" type="parTrans" cxnId="{DEE653DB-EA07-46A4-88F4-AF0F98A984D2}">
      <dgm:prSet/>
      <dgm:spPr/>
      <dgm:t>
        <a:bodyPr/>
        <a:lstStyle/>
        <a:p>
          <a:endParaRPr lang="fr-CA" sz="2400">
            <a:solidFill>
              <a:schemeClr val="bg1"/>
            </a:solidFill>
            <a:latin typeface="Arial" panose="020B0604020202020204" pitchFamily="34" charset="0"/>
            <a:cs typeface="Arial" panose="020B0604020202020204" pitchFamily="34" charset="0"/>
          </a:endParaRPr>
        </a:p>
      </dgm:t>
    </dgm:pt>
    <dgm:pt modelId="{180FEF23-6018-46A0-BDB5-8043D62283A1}" type="sibTrans" cxnId="{DEE653DB-EA07-46A4-88F4-AF0F98A984D2}">
      <dgm:prSet/>
      <dgm:spPr/>
      <dgm:t>
        <a:bodyPr/>
        <a:lstStyle/>
        <a:p>
          <a:endParaRPr lang="fr-CA" sz="2400">
            <a:solidFill>
              <a:schemeClr val="bg1"/>
            </a:solidFill>
            <a:latin typeface="Arial" panose="020B0604020202020204" pitchFamily="34" charset="0"/>
            <a:cs typeface="Arial" panose="020B0604020202020204" pitchFamily="34" charset="0"/>
          </a:endParaRPr>
        </a:p>
      </dgm:t>
    </dgm:pt>
    <dgm:pt modelId="{5E0C287A-B828-4392-9E42-F83E87956AF2}">
      <dgm:prSet custT="1"/>
      <dgm:spPr>
        <a:solidFill>
          <a:schemeClr val="accent1">
            <a:lumMod val="75000"/>
          </a:schemeClr>
        </a:solidFill>
      </dgm:spPr>
      <dgm:t>
        <a:bodyPr/>
        <a:lstStyle/>
        <a:p>
          <a:pPr rtl="0"/>
          <a:r>
            <a:rPr lang="en-US" sz="2400" b="0" baseline="0" dirty="0">
              <a:solidFill>
                <a:schemeClr val="bg1"/>
              </a:solidFill>
              <a:latin typeface="Arial" panose="020B0604020202020204" pitchFamily="34" charset="0"/>
              <a:cs typeface="Arial" panose="020B0604020202020204" pitchFamily="34" charset="0"/>
            </a:rPr>
            <a:t>Confirm creditworthiness (level 1)</a:t>
          </a:r>
          <a:endParaRPr lang="fr-CA" sz="2400" dirty="0">
            <a:solidFill>
              <a:schemeClr val="bg1"/>
            </a:solidFill>
            <a:latin typeface="Arial" panose="020B0604020202020204" pitchFamily="34" charset="0"/>
            <a:cs typeface="Arial" panose="020B0604020202020204" pitchFamily="34" charset="0"/>
          </a:endParaRPr>
        </a:p>
      </dgm:t>
    </dgm:pt>
    <dgm:pt modelId="{BB9BF521-9F98-40D5-9259-9BA3959A7CB6}" type="parTrans" cxnId="{69787396-0F11-4D40-ADCD-41DD7DEBA964}">
      <dgm:prSet/>
      <dgm:spPr/>
      <dgm:t>
        <a:bodyPr/>
        <a:lstStyle/>
        <a:p>
          <a:endParaRPr lang="fr-CA" sz="2400">
            <a:solidFill>
              <a:schemeClr val="bg1"/>
            </a:solidFill>
            <a:latin typeface="Arial" panose="020B0604020202020204" pitchFamily="34" charset="0"/>
            <a:cs typeface="Arial" panose="020B0604020202020204" pitchFamily="34" charset="0"/>
          </a:endParaRPr>
        </a:p>
      </dgm:t>
    </dgm:pt>
    <dgm:pt modelId="{4CD11613-7044-4985-AF12-5890C5EF85B9}" type="sibTrans" cxnId="{69787396-0F11-4D40-ADCD-41DD7DEBA964}">
      <dgm:prSet/>
      <dgm:spPr/>
      <dgm:t>
        <a:bodyPr/>
        <a:lstStyle/>
        <a:p>
          <a:endParaRPr lang="fr-CA" sz="2400">
            <a:solidFill>
              <a:schemeClr val="bg1"/>
            </a:solidFill>
            <a:latin typeface="Arial" panose="020B0604020202020204" pitchFamily="34" charset="0"/>
            <a:cs typeface="Arial" panose="020B0604020202020204" pitchFamily="34" charset="0"/>
          </a:endParaRPr>
        </a:p>
      </dgm:t>
    </dgm:pt>
    <dgm:pt modelId="{6754E971-0A50-4E7A-A6E7-859E101E96B1}">
      <dgm:prSet custT="1"/>
      <dgm:spPr>
        <a:solidFill>
          <a:schemeClr val="accent1">
            <a:lumMod val="75000"/>
          </a:schemeClr>
        </a:solidFill>
      </dgm:spPr>
      <dgm:t>
        <a:bodyPr/>
        <a:lstStyle/>
        <a:p>
          <a:pPr rtl="0"/>
          <a:r>
            <a:rPr lang="en-US" sz="2400" b="0" baseline="0" dirty="0">
              <a:solidFill>
                <a:schemeClr val="bg1"/>
              </a:solidFill>
              <a:latin typeface="Arial" panose="020B0604020202020204" pitchFamily="34" charset="0"/>
              <a:cs typeface="Arial" panose="020B0604020202020204" pitchFamily="34" charset="0"/>
            </a:rPr>
            <a:t>Customer capacity</a:t>
          </a:r>
          <a:endParaRPr lang="fr-CA" sz="2400" dirty="0">
            <a:solidFill>
              <a:schemeClr val="bg1"/>
            </a:solidFill>
            <a:latin typeface="Arial" panose="020B0604020202020204" pitchFamily="34" charset="0"/>
            <a:cs typeface="Arial" panose="020B0604020202020204" pitchFamily="34" charset="0"/>
          </a:endParaRPr>
        </a:p>
      </dgm:t>
    </dgm:pt>
    <dgm:pt modelId="{3FA1B50F-4080-4EAD-8850-1AB34A222F15}" type="parTrans" cxnId="{A12A1CEB-EB9E-460E-A892-95F7A54A3C77}">
      <dgm:prSet/>
      <dgm:spPr/>
      <dgm:t>
        <a:bodyPr/>
        <a:lstStyle/>
        <a:p>
          <a:endParaRPr lang="fr-CA" sz="2400">
            <a:solidFill>
              <a:schemeClr val="bg1"/>
            </a:solidFill>
            <a:latin typeface="Arial" panose="020B0604020202020204" pitchFamily="34" charset="0"/>
            <a:cs typeface="Arial" panose="020B0604020202020204" pitchFamily="34" charset="0"/>
          </a:endParaRPr>
        </a:p>
      </dgm:t>
    </dgm:pt>
    <dgm:pt modelId="{C82BD023-524E-487C-9359-D54ECC47BF61}" type="sibTrans" cxnId="{A12A1CEB-EB9E-460E-A892-95F7A54A3C77}">
      <dgm:prSet/>
      <dgm:spPr/>
      <dgm:t>
        <a:bodyPr/>
        <a:lstStyle/>
        <a:p>
          <a:endParaRPr lang="fr-CA" sz="2400">
            <a:solidFill>
              <a:schemeClr val="bg1"/>
            </a:solidFill>
            <a:latin typeface="Arial" panose="020B0604020202020204" pitchFamily="34" charset="0"/>
            <a:cs typeface="Arial" panose="020B0604020202020204" pitchFamily="34" charset="0"/>
          </a:endParaRPr>
        </a:p>
      </dgm:t>
    </dgm:pt>
    <dgm:pt modelId="{CE929A1E-9EC0-47E6-ADDB-61FBCE2185F4}">
      <dgm:prSet custT="1"/>
      <dgm:spPr>
        <a:solidFill>
          <a:schemeClr val="accent1">
            <a:lumMod val="75000"/>
          </a:schemeClr>
        </a:solidFill>
      </dgm:spPr>
      <dgm:t>
        <a:bodyPr/>
        <a:lstStyle/>
        <a:p>
          <a:pPr rtl="0"/>
          <a:r>
            <a:rPr lang="en-US" sz="2400" b="0" baseline="0" dirty="0">
              <a:solidFill>
                <a:schemeClr val="bg1"/>
              </a:solidFill>
              <a:latin typeface="Arial" panose="020B0604020202020204" pitchFamily="34" charset="0"/>
              <a:cs typeface="Arial" panose="020B0604020202020204" pitchFamily="34" charset="0"/>
            </a:rPr>
            <a:t>Present concepts to clients</a:t>
          </a:r>
          <a:endParaRPr lang="fr-CA" sz="2400" dirty="0">
            <a:solidFill>
              <a:schemeClr val="bg1"/>
            </a:solidFill>
            <a:latin typeface="Arial" panose="020B0604020202020204" pitchFamily="34" charset="0"/>
            <a:cs typeface="Arial" panose="020B0604020202020204" pitchFamily="34" charset="0"/>
          </a:endParaRPr>
        </a:p>
      </dgm:t>
    </dgm:pt>
    <dgm:pt modelId="{02AC21B4-E235-4E6C-9A1D-E8FCFE5915B9}" type="parTrans" cxnId="{B7760F06-4416-46F8-9913-F5F1EEFF11ED}">
      <dgm:prSet/>
      <dgm:spPr/>
      <dgm:t>
        <a:bodyPr/>
        <a:lstStyle/>
        <a:p>
          <a:endParaRPr lang="fr-CA" sz="2400">
            <a:solidFill>
              <a:schemeClr val="bg1"/>
            </a:solidFill>
            <a:latin typeface="Arial" panose="020B0604020202020204" pitchFamily="34" charset="0"/>
            <a:cs typeface="Arial" panose="020B0604020202020204" pitchFamily="34" charset="0"/>
          </a:endParaRPr>
        </a:p>
      </dgm:t>
    </dgm:pt>
    <dgm:pt modelId="{BD7EDAA2-2DE1-47AA-83FF-F4EC6AF81A69}" type="sibTrans" cxnId="{B7760F06-4416-46F8-9913-F5F1EEFF11ED}">
      <dgm:prSet/>
      <dgm:spPr/>
      <dgm:t>
        <a:bodyPr/>
        <a:lstStyle/>
        <a:p>
          <a:endParaRPr lang="fr-CA" sz="2400">
            <a:solidFill>
              <a:schemeClr val="bg1"/>
            </a:solidFill>
            <a:latin typeface="Arial" panose="020B0604020202020204" pitchFamily="34" charset="0"/>
            <a:cs typeface="Arial" panose="020B0604020202020204" pitchFamily="34" charset="0"/>
          </a:endParaRPr>
        </a:p>
      </dgm:t>
    </dgm:pt>
    <dgm:pt modelId="{DADF99AA-AF8F-4ECA-829E-A3823FD771E4}">
      <dgm:prSet custT="1"/>
      <dgm:spPr>
        <a:solidFill>
          <a:schemeClr val="accent1">
            <a:lumMod val="75000"/>
          </a:schemeClr>
        </a:solidFill>
      </dgm:spPr>
      <dgm:t>
        <a:bodyPr/>
        <a:lstStyle/>
        <a:p>
          <a:pPr rtl="0"/>
          <a:r>
            <a:rPr lang="en-US" sz="2400" b="0" baseline="0" dirty="0">
              <a:solidFill>
                <a:schemeClr val="bg1"/>
              </a:solidFill>
              <a:latin typeface="Arial" panose="020B0604020202020204" pitchFamily="34" charset="0"/>
              <a:cs typeface="Arial" panose="020B0604020202020204" pitchFamily="34" charset="0"/>
            </a:rPr>
            <a:t>Send survey questions to customers</a:t>
          </a:r>
          <a:endParaRPr lang="fr-CA" sz="2400" dirty="0">
            <a:solidFill>
              <a:schemeClr val="bg1"/>
            </a:solidFill>
            <a:latin typeface="Arial" panose="020B0604020202020204" pitchFamily="34" charset="0"/>
            <a:cs typeface="Arial" panose="020B0604020202020204" pitchFamily="34" charset="0"/>
          </a:endParaRPr>
        </a:p>
      </dgm:t>
    </dgm:pt>
    <dgm:pt modelId="{EE9C2C9D-3201-4E9C-ACF0-09377866FA11}" type="parTrans" cxnId="{E4369F1C-793B-4D20-869D-8DD294E107CC}">
      <dgm:prSet/>
      <dgm:spPr/>
      <dgm:t>
        <a:bodyPr/>
        <a:lstStyle/>
        <a:p>
          <a:endParaRPr lang="fr-CA" sz="2400">
            <a:solidFill>
              <a:schemeClr val="bg1"/>
            </a:solidFill>
            <a:latin typeface="Arial" panose="020B0604020202020204" pitchFamily="34" charset="0"/>
            <a:cs typeface="Arial" panose="020B0604020202020204" pitchFamily="34" charset="0"/>
          </a:endParaRPr>
        </a:p>
      </dgm:t>
    </dgm:pt>
    <dgm:pt modelId="{63664D1F-41F2-41CF-9931-ADDE59DF8B22}" type="sibTrans" cxnId="{E4369F1C-793B-4D20-869D-8DD294E107CC}">
      <dgm:prSet/>
      <dgm:spPr/>
      <dgm:t>
        <a:bodyPr/>
        <a:lstStyle/>
        <a:p>
          <a:endParaRPr lang="fr-CA" sz="2400">
            <a:solidFill>
              <a:schemeClr val="bg1"/>
            </a:solidFill>
            <a:latin typeface="Arial" panose="020B0604020202020204" pitchFamily="34" charset="0"/>
            <a:cs typeface="Arial" panose="020B0604020202020204" pitchFamily="34" charset="0"/>
          </a:endParaRPr>
        </a:p>
      </dgm:t>
    </dgm:pt>
    <dgm:pt modelId="{5299DBEE-DD32-48FE-AB8F-0C1398A1C6AB}" type="pres">
      <dgm:prSet presAssocID="{D99A47D5-C8D7-4532-8EB4-0186267343F5}" presName="Name0" presStyleCnt="0">
        <dgm:presLayoutVars>
          <dgm:dir/>
          <dgm:animLvl val="lvl"/>
          <dgm:resizeHandles val="exact"/>
        </dgm:presLayoutVars>
      </dgm:prSet>
      <dgm:spPr/>
    </dgm:pt>
    <dgm:pt modelId="{251CB98F-4BE5-4740-8015-A0AFF7A97B45}" type="pres">
      <dgm:prSet presAssocID="{DADF99AA-AF8F-4ECA-829E-A3823FD771E4}" presName="boxAndChildren" presStyleCnt="0"/>
      <dgm:spPr/>
    </dgm:pt>
    <dgm:pt modelId="{1B510246-C037-4D09-922E-84D995164CE0}" type="pres">
      <dgm:prSet presAssocID="{DADF99AA-AF8F-4ECA-829E-A3823FD771E4}" presName="parentTextBox" presStyleLbl="node1" presStyleIdx="0" presStyleCnt="6"/>
      <dgm:spPr/>
    </dgm:pt>
    <dgm:pt modelId="{9260B6AB-EC0C-4483-96FA-3621B11438D3}" type="pres">
      <dgm:prSet presAssocID="{BD7EDAA2-2DE1-47AA-83FF-F4EC6AF81A69}" presName="sp" presStyleCnt="0"/>
      <dgm:spPr/>
    </dgm:pt>
    <dgm:pt modelId="{842FBCA3-7DF7-4F56-BA2B-760AE03DAAA0}" type="pres">
      <dgm:prSet presAssocID="{CE929A1E-9EC0-47E6-ADDB-61FBCE2185F4}" presName="arrowAndChildren" presStyleCnt="0"/>
      <dgm:spPr/>
    </dgm:pt>
    <dgm:pt modelId="{501FC457-36C7-4AFC-9C64-90E429FD9884}" type="pres">
      <dgm:prSet presAssocID="{CE929A1E-9EC0-47E6-ADDB-61FBCE2185F4}" presName="parentTextArrow" presStyleLbl="node1" presStyleIdx="1" presStyleCnt="6"/>
      <dgm:spPr/>
    </dgm:pt>
    <dgm:pt modelId="{1B55D320-1B7B-457F-B2F9-D6C05750C8F7}" type="pres">
      <dgm:prSet presAssocID="{C82BD023-524E-487C-9359-D54ECC47BF61}" presName="sp" presStyleCnt="0"/>
      <dgm:spPr/>
    </dgm:pt>
    <dgm:pt modelId="{90F6966B-C4A9-4234-9C5E-F1DA96B8EBD1}" type="pres">
      <dgm:prSet presAssocID="{6754E971-0A50-4E7A-A6E7-859E101E96B1}" presName="arrowAndChildren" presStyleCnt="0"/>
      <dgm:spPr/>
    </dgm:pt>
    <dgm:pt modelId="{8F68DB0F-98D8-4E3C-A5EF-470DB3CC79A0}" type="pres">
      <dgm:prSet presAssocID="{6754E971-0A50-4E7A-A6E7-859E101E96B1}" presName="parentTextArrow" presStyleLbl="node1" presStyleIdx="2" presStyleCnt="6"/>
      <dgm:spPr/>
    </dgm:pt>
    <dgm:pt modelId="{2B8FF342-26AA-453B-8B3C-34D15E7EC669}" type="pres">
      <dgm:prSet presAssocID="{4CD11613-7044-4985-AF12-5890C5EF85B9}" presName="sp" presStyleCnt="0"/>
      <dgm:spPr/>
    </dgm:pt>
    <dgm:pt modelId="{D4DFF5D0-3C01-4B5F-8338-0054E20126F0}" type="pres">
      <dgm:prSet presAssocID="{5E0C287A-B828-4392-9E42-F83E87956AF2}" presName="arrowAndChildren" presStyleCnt="0"/>
      <dgm:spPr/>
    </dgm:pt>
    <dgm:pt modelId="{955AC6A8-945C-4A3C-9252-496CF29DF0F4}" type="pres">
      <dgm:prSet presAssocID="{5E0C287A-B828-4392-9E42-F83E87956AF2}" presName="parentTextArrow" presStyleLbl="node1" presStyleIdx="3" presStyleCnt="6" custLinFactNeighborX="6516" custLinFactNeighborY="1925"/>
      <dgm:spPr/>
    </dgm:pt>
    <dgm:pt modelId="{2015C16D-6444-4BC6-9D8A-2F9E6A6FF26C}" type="pres">
      <dgm:prSet presAssocID="{180FEF23-6018-46A0-BDB5-8043D62283A1}" presName="sp" presStyleCnt="0"/>
      <dgm:spPr/>
    </dgm:pt>
    <dgm:pt modelId="{EBD11D9C-9DC5-48D2-894B-C2B43BD6D533}" type="pres">
      <dgm:prSet presAssocID="{28FFCF61-0E8D-4017-8514-A752286269AE}" presName="arrowAndChildren" presStyleCnt="0"/>
      <dgm:spPr/>
    </dgm:pt>
    <dgm:pt modelId="{33A279A1-7A55-4410-BB54-B1EB4EEA9FA6}" type="pres">
      <dgm:prSet presAssocID="{28FFCF61-0E8D-4017-8514-A752286269AE}" presName="parentTextArrow" presStyleLbl="node1" presStyleIdx="4" presStyleCnt="6"/>
      <dgm:spPr/>
    </dgm:pt>
    <dgm:pt modelId="{0882B1E9-562F-42E3-9C92-4AB4305DCF1B}" type="pres">
      <dgm:prSet presAssocID="{5CA71B59-38F7-4BBB-9984-34EB7012844A}" presName="sp" presStyleCnt="0"/>
      <dgm:spPr/>
    </dgm:pt>
    <dgm:pt modelId="{1D984E0D-1D99-48BC-A245-F74FFB984CFA}" type="pres">
      <dgm:prSet presAssocID="{77DF1758-CEFF-4E28-B86F-D84B546EEC36}" presName="arrowAndChildren" presStyleCnt="0"/>
      <dgm:spPr/>
    </dgm:pt>
    <dgm:pt modelId="{327FD68A-E7A3-4C9E-BE82-6DC6ADA602F9}" type="pres">
      <dgm:prSet presAssocID="{77DF1758-CEFF-4E28-B86F-D84B546EEC36}" presName="parentTextArrow" presStyleLbl="node1" presStyleIdx="5" presStyleCnt="6"/>
      <dgm:spPr/>
    </dgm:pt>
  </dgm:ptLst>
  <dgm:cxnLst>
    <dgm:cxn modelId="{2A39CE03-260B-4E33-84EC-F8F2B72360E5}" type="presOf" srcId="{6754E971-0A50-4E7A-A6E7-859E101E96B1}" destId="{8F68DB0F-98D8-4E3C-A5EF-470DB3CC79A0}" srcOrd="0" destOrd="0" presId="urn:microsoft.com/office/officeart/2005/8/layout/process4"/>
    <dgm:cxn modelId="{B7760F06-4416-46F8-9913-F5F1EEFF11ED}" srcId="{D99A47D5-C8D7-4532-8EB4-0186267343F5}" destId="{CE929A1E-9EC0-47E6-ADDB-61FBCE2185F4}" srcOrd="4" destOrd="0" parTransId="{02AC21B4-E235-4E6C-9A1D-E8FCFE5915B9}" sibTransId="{BD7EDAA2-2DE1-47AA-83FF-F4EC6AF81A69}"/>
    <dgm:cxn modelId="{F7153A08-81DE-44AD-9558-158DD657713B}" type="presOf" srcId="{28FFCF61-0E8D-4017-8514-A752286269AE}" destId="{33A279A1-7A55-4410-BB54-B1EB4EEA9FA6}" srcOrd="0" destOrd="0" presId="urn:microsoft.com/office/officeart/2005/8/layout/process4"/>
    <dgm:cxn modelId="{E4369F1C-793B-4D20-869D-8DD294E107CC}" srcId="{D99A47D5-C8D7-4532-8EB4-0186267343F5}" destId="{DADF99AA-AF8F-4ECA-829E-A3823FD771E4}" srcOrd="5" destOrd="0" parTransId="{EE9C2C9D-3201-4E9C-ACF0-09377866FA11}" sibTransId="{63664D1F-41F2-41CF-9931-ADDE59DF8B22}"/>
    <dgm:cxn modelId="{C984B623-1518-4B61-B30C-DF99A49E7998}" type="presOf" srcId="{D99A47D5-C8D7-4532-8EB4-0186267343F5}" destId="{5299DBEE-DD32-48FE-AB8F-0C1398A1C6AB}" srcOrd="0" destOrd="0" presId="urn:microsoft.com/office/officeart/2005/8/layout/process4"/>
    <dgm:cxn modelId="{D0C34945-7E75-44EA-807B-5F2B8F520458}" type="presOf" srcId="{5E0C287A-B828-4392-9E42-F83E87956AF2}" destId="{955AC6A8-945C-4A3C-9252-496CF29DF0F4}" srcOrd="0" destOrd="0" presId="urn:microsoft.com/office/officeart/2005/8/layout/process4"/>
    <dgm:cxn modelId="{69787396-0F11-4D40-ADCD-41DD7DEBA964}" srcId="{D99A47D5-C8D7-4532-8EB4-0186267343F5}" destId="{5E0C287A-B828-4392-9E42-F83E87956AF2}" srcOrd="2" destOrd="0" parTransId="{BB9BF521-9F98-40D5-9259-9BA3959A7CB6}" sibTransId="{4CD11613-7044-4985-AF12-5890C5EF85B9}"/>
    <dgm:cxn modelId="{E3ACC99E-1151-4F7F-AA5F-6F49BAA61265}" srcId="{D99A47D5-C8D7-4532-8EB4-0186267343F5}" destId="{77DF1758-CEFF-4E28-B86F-D84B546EEC36}" srcOrd="0" destOrd="0" parTransId="{9CEC4969-E0FB-4028-A65A-1E63F195FCE4}" sibTransId="{5CA71B59-38F7-4BBB-9984-34EB7012844A}"/>
    <dgm:cxn modelId="{DEE653DB-EA07-46A4-88F4-AF0F98A984D2}" srcId="{D99A47D5-C8D7-4532-8EB4-0186267343F5}" destId="{28FFCF61-0E8D-4017-8514-A752286269AE}" srcOrd="1" destOrd="0" parTransId="{78BAA3CE-BE5C-43B7-900A-3C3BFF43F642}" sibTransId="{180FEF23-6018-46A0-BDB5-8043D62283A1}"/>
    <dgm:cxn modelId="{ED73DCE3-D517-4C3E-B407-E6520EAE31C2}" type="presOf" srcId="{CE929A1E-9EC0-47E6-ADDB-61FBCE2185F4}" destId="{501FC457-36C7-4AFC-9C64-90E429FD9884}" srcOrd="0" destOrd="0" presId="urn:microsoft.com/office/officeart/2005/8/layout/process4"/>
    <dgm:cxn modelId="{A12A1CEB-EB9E-460E-A892-95F7A54A3C77}" srcId="{D99A47D5-C8D7-4532-8EB4-0186267343F5}" destId="{6754E971-0A50-4E7A-A6E7-859E101E96B1}" srcOrd="3" destOrd="0" parTransId="{3FA1B50F-4080-4EAD-8850-1AB34A222F15}" sibTransId="{C82BD023-524E-487C-9359-D54ECC47BF61}"/>
    <dgm:cxn modelId="{A222B5F3-25FD-41CD-9F47-F842EF909E10}" type="presOf" srcId="{DADF99AA-AF8F-4ECA-829E-A3823FD771E4}" destId="{1B510246-C037-4D09-922E-84D995164CE0}" srcOrd="0" destOrd="0" presId="urn:microsoft.com/office/officeart/2005/8/layout/process4"/>
    <dgm:cxn modelId="{7A008DF5-4BCE-4E85-9E13-08EFCD86A7CE}" type="presOf" srcId="{77DF1758-CEFF-4E28-B86F-D84B546EEC36}" destId="{327FD68A-E7A3-4C9E-BE82-6DC6ADA602F9}" srcOrd="0" destOrd="0" presId="urn:microsoft.com/office/officeart/2005/8/layout/process4"/>
    <dgm:cxn modelId="{C01CFAD3-8131-4DCC-8A08-F1F3CE4C7613}" type="presParOf" srcId="{5299DBEE-DD32-48FE-AB8F-0C1398A1C6AB}" destId="{251CB98F-4BE5-4740-8015-A0AFF7A97B45}" srcOrd="0" destOrd="0" presId="urn:microsoft.com/office/officeart/2005/8/layout/process4"/>
    <dgm:cxn modelId="{DC9C2D03-2B5E-4194-961A-A4801468E34F}" type="presParOf" srcId="{251CB98F-4BE5-4740-8015-A0AFF7A97B45}" destId="{1B510246-C037-4D09-922E-84D995164CE0}" srcOrd="0" destOrd="0" presId="urn:microsoft.com/office/officeart/2005/8/layout/process4"/>
    <dgm:cxn modelId="{F42E83F0-1BDF-4272-A0D6-8A255EA307F0}" type="presParOf" srcId="{5299DBEE-DD32-48FE-AB8F-0C1398A1C6AB}" destId="{9260B6AB-EC0C-4483-96FA-3621B11438D3}" srcOrd="1" destOrd="0" presId="urn:microsoft.com/office/officeart/2005/8/layout/process4"/>
    <dgm:cxn modelId="{7A48E347-9D23-4953-8413-A240AB84DA2F}" type="presParOf" srcId="{5299DBEE-DD32-48FE-AB8F-0C1398A1C6AB}" destId="{842FBCA3-7DF7-4F56-BA2B-760AE03DAAA0}" srcOrd="2" destOrd="0" presId="urn:microsoft.com/office/officeart/2005/8/layout/process4"/>
    <dgm:cxn modelId="{79F4CDB2-B8E1-42E5-935F-08169E3B276D}" type="presParOf" srcId="{842FBCA3-7DF7-4F56-BA2B-760AE03DAAA0}" destId="{501FC457-36C7-4AFC-9C64-90E429FD9884}" srcOrd="0" destOrd="0" presId="urn:microsoft.com/office/officeart/2005/8/layout/process4"/>
    <dgm:cxn modelId="{69937FA0-A5CD-48D3-A180-7EF2CD41915B}" type="presParOf" srcId="{5299DBEE-DD32-48FE-AB8F-0C1398A1C6AB}" destId="{1B55D320-1B7B-457F-B2F9-D6C05750C8F7}" srcOrd="3" destOrd="0" presId="urn:microsoft.com/office/officeart/2005/8/layout/process4"/>
    <dgm:cxn modelId="{8BFB524B-C5A4-4EF3-AE2B-7ED087DA2800}" type="presParOf" srcId="{5299DBEE-DD32-48FE-AB8F-0C1398A1C6AB}" destId="{90F6966B-C4A9-4234-9C5E-F1DA96B8EBD1}" srcOrd="4" destOrd="0" presId="urn:microsoft.com/office/officeart/2005/8/layout/process4"/>
    <dgm:cxn modelId="{2BE1462B-0104-4C91-BB30-6A782B6D620A}" type="presParOf" srcId="{90F6966B-C4A9-4234-9C5E-F1DA96B8EBD1}" destId="{8F68DB0F-98D8-4E3C-A5EF-470DB3CC79A0}" srcOrd="0" destOrd="0" presId="urn:microsoft.com/office/officeart/2005/8/layout/process4"/>
    <dgm:cxn modelId="{CD4FF993-8AEA-4DEA-AC73-CFFFFE2DEEAD}" type="presParOf" srcId="{5299DBEE-DD32-48FE-AB8F-0C1398A1C6AB}" destId="{2B8FF342-26AA-453B-8B3C-34D15E7EC669}" srcOrd="5" destOrd="0" presId="urn:microsoft.com/office/officeart/2005/8/layout/process4"/>
    <dgm:cxn modelId="{0FE5B2A5-B5F2-4927-AC06-B534C4EEB3B5}" type="presParOf" srcId="{5299DBEE-DD32-48FE-AB8F-0C1398A1C6AB}" destId="{D4DFF5D0-3C01-4B5F-8338-0054E20126F0}" srcOrd="6" destOrd="0" presId="urn:microsoft.com/office/officeart/2005/8/layout/process4"/>
    <dgm:cxn modelId="{AD7C98B9-2D6A-4E6A-9ACB-4AE0D79EDAC1}" type="presParOf" srcId="{D4DFF5D0-3C01-4B5F-8338-0054E20126F0}" destId="{955AC6A8-945C-4A3C-9252-496CF29DF0F4}" srcOrd="0" destOrd="0" presId="urn:microsoft.com/office/officeart/2005/8/layout/process4"/>
    <dgm:cxn modelId="{E9936243-F62D-4B2A-B59A-0403A53D31DE}" type="presParOf" srcId="{5299DBEE-DD32-48FE-AB8F-0C1398A1C6AB}" destId="{2015C16D-6444-4BC6-9D8A-2F9E6A6FF26C}" srcOrd="7" destOrd="0" presId="urn:microsoft.com/office/officeart/2005/8/layout/process4"/>
    <dgm:cxn modelId="{42086BA6-8B2C-4370-AF3A-ADB5763F9561}" type="presParOf" srcId="{5299DBEE-DD32-48FE-AB8F-0C1398A1C6AB}" destId="{EBD11D9C-9DC5-48D2-894B-C2B43BD6D533}" srcOrd="8" destOrd="0" presId="urn:microsoft.com/office/officeart/2005/8/layout/process4"/>
    <dgm:cxn modelId="{572FED97-4297-4C10-88B2-18C14577F782}" type="presParOf" srcId="{EBD11D9C-9DC5-48D2-894B-C2B43BD6D533}" destId="{33A279A1-7A55-4410-BB54-B1EB4EEA9FA6}" srcOrd="0" destOrd="0" presId="urn:microsoft.com/office/officeart/2005/8/layout/process4"/>
    <dgm:cxn modelId="{B5CCF73D-7FE7-4976-949F-BCFEC9B3D060}" type="presParOf" srcId="{5299DBEE-DD32-48FE-AB8F-0C1398A1C6AB}" destId="{0882B1E9-562F-42E3-9C92-4AB4305DCF1B}" srcOrd="9" destOrd="0" presId="urn:microsoft.com/office/officeart/2005/8/layout/process4"/>
    <dgm:cxn modelId="{A0407AD9-FD63-4251-8F5A-6897DDF2C1BC}" type="presParOf" srcId="{5299DBEE-DD32-48FE-AB8F-0C1398A1C6AB}" destId="{1D984E0D-1D99-48BC-A245-F74FFB984CFA}" srcOrd="10" destOrd="0" presId="urn:microsoft.com/office/officeart/2005/8/layout/process4"/>
    <dgm:cxn modelId="{216CBA4C-CB29-4FEB-BF45-2340A6ECA83F}" type="presParOf" srcId="{1D984E0D-1D99-48BC-A245-F74FFB984CFA}" destId="{327FD68A-E7A3-4C9E-BE82-6DC6ADA602F9}" srcOrd="0" destOrd="0" presId="urn:microsoft.com/office/officeart/2005/8/layout/process4"/>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49D0E49-93A4-4BAE-B2D8-7F7DACCCC8BE}"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fr-CA"/>
        </a:p>
      </dgm:t>
    </dgm:pt>
    <dgm:pt modelId="{2F7D341D-CF70-4ACD-BC29-910110264BFB}">
      <dgm:prSet custT="1"/>
      <dgm:spPr>
        <a:solidFill>
          <a:schemeClr val="accent1">
            <a:lumMod val="75000"/>
          </a:schemeClr>
        </a:solidFill>
      </dgm:spPr>
      <dgm:t>
        <a:bodyPr/>
        <a:lstStyle/>
        <a:p>
          <a:pPr rtl="0"/>
          <a:r>
            <a:rPr lang="en-US" sz="2200" b="0" baseline="0" dirty="0">
              <a:solidFill>
                <a:schemeClr val="bg1"/>
              </a:solidFill>
              <a:latin typeface="Arial" panose="020B0604020202020204" pitchFamily="34" charset="0"/>
              <a:cs typeface="Arial" panose="020B0604020202020204" pitchFamily="34" charset="0"/>
            </a:rPr>
            <a:t>Customer signs letter of interest (LOI)</a:t>
          </a:r>
          <a:endParaRPr lang="fr-CA" sz="2200" dirty="0">
            <a:solidFill>
              <a:schemeClr val="bg1"/>
            </a:solidFill>
            <a:latin typeface="Arial" panose="020B0604020202020204" pitchFamily="34" charset="0"/>
            <a:cs typeface="Arial" panose="020B0604020202020204" pitchFamily="34" charset="0"/>
          </a:endParaRPr>
        </a:p>
      </dgm:t>
    </dgm:pt>
    <dgm:pt modelId="{FED6EE60-DBAC-45C8-A167-C57D1132CB14}" type="parTrans" cxnId="{FE5FEC2A-C3FB-498D-9C78-1F3A2F0B1252}">
      <dgm:prSet/>
      <dgm:spPr/>
      <dgm:t>
        <a:bodyPr/>
        <a:lstStyle/>
        <a:p>
          <a:endParaRPr lang="fr-CA" sz="2200">
            <a:solidFill>
              <a:schemeClr val="bg1"/>
            </a:solidFill>
            <a:latin typeface="Arial" panose="020B0604020202020204" pitchFamily="34" charset="0"/>
            <a:cs typeface="Arial" panose="020B0604020202020204" pitchFamily="34" charset="0"/>
          </a:endParaRPr>
        </a:p>
      </dgm:t>
    </dgm:pt>
    <dgm:pt modelId="{873239FD-5E79-4617-8140-650C34B9D653}" type="sibTrans" cxnId="{FE5FEC2A-C3FB-498D-9C78-1F3A2F0B1252}">
      <dgm:prSet/>
      <dgm:spPr/>
      <dgm:t>
        <a:bodyPr/>
        <a:lstStyle/>
        <a:p>
          <a:endParaRPr lang="fr-CA" sz="2200">
            <a:solidFill>
              <a:schemeClr val="bg1"/>
            </a:solidFill>
            <a:latin typeface="Arial" panose="020B0604020202020204" pitchFamily="34" charset="0"/>
            <a:cs typeface="Arial" panose="020B0604020202020204" pitchFamily="34" charset="0"/>
          </a:endParaRPr>
        </a:p>
      </dgm:t>
    </dgm:pt>
    <dgm:pt modelId="{51D96420-8100-47F5-A7A7-9C895E6937B6}">
      <dgm:prSet custT="1"/>
      <dgm:spPr>
        <a:solidFill>
          <a:schemeClr val="accent1">
            <a:lumMod val="75000"/>
          </a:schemeClr>
        </a:solidFill>
      </dgm:spPr>
      <dgm:t>
        <a:bodyPr/>
        <a:lstStyle/>
        <a:p>
          <a:pPr rtl="0"/>
          <a:r>
            <a:rPr lang="en-US" sz="2200" b="0" baseline="0" dirty="0">
              <a:solidFill>
                <a:schemeClr val="bg1"/>
              </a:solidFill>
              <a:latin typeface="Arial" panose="020B0604020202020204" pitchFamily="34" charset="0"/>
              <a:cs typeface="Arial" panose="020B0604020202020204" pitchFamily="34" charset="0"/>
            </a:rPr>
            <a:t>Preliminary energy audit</a:t>
          </a:r>
          <a:endParaRPr lang="fr-CA" sz="2200" dirty="0">
            <a:solidFill>
              <a:schemeClr val="bg1"/>
            </a:solidFill>
            <a:latin typeface="Arial" panose="020B0604020202020204" pitchFamily="34" charset="0"/>
            <a:cs typeface="Arial" panose="020B0604020202020204" pitchFamily="34" charset="0"/>
          </a:endParaRPr>
        </a:p>
      </dgm:t>
    </dgm:pt>
    <dgm:pt modelId="{8CA16159-AB58-4D12-94AB-30ACE9A939D4}" type="parTrans" cxnId="{D9511EE0-203E-4450-91CB-BF8B4FA84D1B}">
      <dgm:prSet/>
      <dgm:spPr/>
      <dgm:t>
        <a:bodyPr/>
        <a:lstStyle/>
        <a:p>
          <a:endParaRPr lang="fr-CA" sz="2200">
            <a:solidFill>
              <a:schemeClr val="bg1"/>
            </a:solidFill>
            <a:latin typeface="Arial" panose="020B0604020202020204" pitchFamily="34" charset="0"/>
            <a:cs typeface="Arial" panose="020B0604020202020204" pitchFamily="34" charset="0"/>
          </a:endParaRPr>
        </a:p>
      </dgm:t>
    </dgm:pt>
    <dgm:pt modelId="{2C16B803-A108-41B0-AACD-30762F2A2DDF}" type="sibTrans" cxnId="{D9511EE0-203E-4450-91CB-BF8B4FA84D1B}">
      <dgm:prSet/>
      <dgm:spPr/>
      <dgm:t>
        <a:bodyPr/>
        <a:lstStyle/>
        <a:p>
          <a:endParaRPr lang="fr-CA" sz="2200">
            <a:solidFill>
              <a:schemeClr val="bg1"/>
            </a:solidFill>
            <a:latin typeface="Arial" panose="020B0604020202020204" pitchFamily="34" charset="0"/>
            <a:cs typeface="Arial" panose="020B0604020202020204" pitchFamily="34" charset="0"/>
          </a:endParaRPr>
        </a:p>
      </dgm:t>
    </dgm:pt>
    <dgm:pt modelId="{4C20E17C-8A44-4405-BB41-BCB9B18D7F67}">
      <dgm:prSet custT="1"/>
      <dgm:spPr>
        <a:solidFill>
          <a:schemeClr val="accent1">
            <a:lumMod val="75000"/>
          </a:schemeClr>
        </a:solidFill>
      </dgm:spPr>
      <dgm:t>
        <a:bodyPr/>
        <a:lstStyle/>
        <a:p>
          <a:pPr rtl="0"/>
          <a:r>
            <a:rPr lang="en-US" sz="2200" b="0" baseline="0" dirty="0">
              <a:solidFill>
                <a:schemeClr val="bg1"/>
              </a:solidFill>
              <a:latin typeface="Arial" panose="020B0604020202020204" pitchFamily="34" charset="0"/>
              <a:cs typeface="Arial" panose="020B0604020202020204" pitchFamily="34" charset="0"/>
            </a:rPr>
            <a:t>Confirm creditworthiness (level 2)</a:t>
          </a:r>
          <a:endParaRPr lang="fr-CA" sz="2200" dirty="0">
            <a:solidFill>
              <a:schemeClr val="bg1"/>
            </a:solidFill>
            <a:latin typeface="Arial" panose="020B0604020202020204" pitchFamily="34" charset="0"/>
            <a:cs typeface="Arial" panose="020B0604020202020204" pitchFamily="34" charset="0"/>
          </a:endParaRPr>
        </a:p>
      </dgm:t>
    </dgm:pt>
    <dgm:pt modelId="{0A4C0F86-DC72-41DE-8193-F92F60DD6FE7}" type="parTrans" cxnId="{D4DBB3F1-D10E-45A4-9FB5-D870FBE15C0D}">
      <dgm:prSet/>
      <dgm:spPr/>
      <dgm:t>
        <a:bodyPr/>
        <a:lstStyle/>
        <a:p>
          <a:endParaRPr lang="fr-CA" sz="2200">
            <a:solidFill>
              <a:schemeClr val="bg1"/>
            </a:solidFill>
            <a:latin typeface="Arial" panose="020B0604020202020204" pitchFamily="34" charset="0"/>
            <a:cs typeface="Arial" panose="020B0604020202020204" pitchFamily="34" charset="0"/>
          </a:endParaRPr>
        </a:p>
      </dgm:t>
    </dgm:pt>
    <dgm:pt modelId="{0EA27B73-26D2-4CC2-A776-31199A5F42EF}" type="sibTrans" cxnId="{D4DBB3F1-D10E-45A4-9FB5-D870FBE15C0D}">
      <dgm:prSet/>
      <dgm:spPr/>
      <dgm:t>
        <a:bodyPr/>
        <a:lstStyle/>
        <a:p>
          <a:endParaRPr lang="fr-CA" sz="2200">
            <a:solidFill>
              <a:schemeClr val="bg1"/>
            </a:solidFill>
            <a:latin typeface="Arial" panose="020B0604020202020204" pitchFamily="34" charset="0"/>
            <a:cs typeface="Arial" panose="020B0604020202020204" pitchFamily="34" charset="0"/>
          </a:endParaRPr>
        </a:p>
      </dgm:t>
    </dgm:pt>
    <dgm:pt modelId="{7924CC1D-1672-4018-AD03-6662F9DA5478}">
      <dgm:prSet custT="1"/>
      <dgm:spPr>
        <a:solidFill>
          <a:schemeClr val="accent1">
            <a:lumMod val="75000"/>
          </a:schemeClr>
        </a:solidFill>
      </dgm:spPr>
      <dgm:t>
        <a:bodyPr/>
        <a:lstStyle/>
        <a:p>
          <a:pPr rtl="0"/>
          <a:r>
            <a:rPr lang="en-US" sz="2200" b="0" baseline="0" dirty="0">
              <a:solidFill>
                <a:schemeClr val="bg1"/>
              </a:solidFill>
              <a:latin typeface="Arial" panose="020B0604020202020204" pitchFamily="34" charset="0"/>
              <a:cs typeface="Arial" panose="020B0604020202020204" pitchFamily="34" charset="0"/>
            </a:rPr>
            <a:t>Present preliminary energy audit results to client</a:t>
          </a:r>
          <a:endParaRPr lang="fr-CA" sz="2200" dirty="0">
            <a:solidFill>
              <a:schemeClr val="bg1"/>
            </a:solidFill>
            <a:latin typeface="Arial" panose="020B0604020202020204" pitchFamily="34" charset="0"/>
            <a:cs typeface="Arial" panose="020B0604020202020204" pitchFamily="34" charset="0"/>
          </a:endParaRPr>
        </a:p>
      </dgm:t>
    </dgm:pt>
    <dgm:pt modelId="{475BC08B-2601-40C6-A1A5-046910569455}" type="parTrans" cxnId="{40EBE807-BF62-4A45-BA43-0186ACEE42AC}">
      <dgm:prSet/>
      <dgm:spPr/>
      <dgm:t>
        <a:bodyPr/>
        <a:lstStyle/>
        <a:p>
          <a:endParaRPr lang="fr-CA" sz="2200">
            <a:solidFill>
              <a:schemeClr val="bg1"/>
            </a:solidFill>
            <a:latin typeface="Arial" panose="020B0604020202020204" pitchFamily="34" charset="0"/>
            <a:cs typeface="Arial" panose="020B0604020202020204" pitchFamily="34" charset="0"/>
          </a:endParaRPr>
        </a:p>
      </dgm:t>
    </dgm:pt>
    <dgm:pt modelId="{8184A838-D8A5-40CB-B62A-6252AA554CAF}" type="sibTrans" cxnId="{40EBE807-BF62-4A45-BA43-0186ACEE42AC}">
      <dgm:prSet/>
      <dgm:spPr/>
      <dgm:t>
        <a:bodyPr/>
        <a:lstStyle/>
        <a:p>
          <a:endParaRPr lang="fr-CA" sz="2200">
            <a:solidFill>
              <a:schemeClr val="bg1"/>
            </a:solidFill>
            <a:latin typeface="Arial" panose="020B0604020202020204" pitchFamily="34" charset="0"/>
            <a:cs typeface="Arial" panose="020B0604020202020204" pitchFamily="34" charset="0"/>
          </a:endParaRPr>
        </a:p>
      </dgm:t>
    </dgm:pt>
    <dgm:pt modelId="{3DB682B8-2AD5-44BA-8F24-2C2F700A38B1}">
      <dgm:prSet custT="1"/>
      <dgm:spPr>
        <a:solidFill>
          <a:schemeClr val="accent1">
            <a:lumMod val="75000"/>
          </a:schemeClr>
        </a:solidFill>
      </dgm:spPr>
      <dgm:t>
        <a:bodyPr/>
        <a:lstStyle/>
        <a:p>
          <a:pPr rtl="0"/>
          <a:r>
            <a:rPr lang="en-US" sz="2200" b="0" baseline="0" dirty="0">
              <a:solidFill>
                <a:schemeClr val="bg1"/>
              </a:solidFill>
              <a:latin typeface="Arial" panose="020B0604020202020204" pitchFamily="34" charset="0"/>
              <a:cs typeface="Arial" panose="020B0604020202020204" pitchFamily="34" charset="0"/>
            </a:rPr>
            <a:t>Investment level audit phase agreement or general framework contract</a:t>
          </a:r>
          <a:endParaRPr lang="fr-CA" sz="2200" dirty="0">
            <a:solidFill>
              <a:schemeClr val="bg1"/>
            </a:solidFill>
            <a:latin typeface="Arial" panose="020B0604020202020204" pitchFamily="34" charset="0"/>
            <a:cs typeface="Arial" panose="020B0604020202020204" pitchFamily="34" charset="0"/>
          </a:endParaRPr>
        </a:p>
      </dgm:t>
    </dgm:pt>
    <dgm:pt modelId="{96120FBD-F907-4B51-8448-4817C3D67E0E}" type="parTrans" cxnId="{846B88AF-8700-4B28-8D99-05FEE258D74B}">
      <dgm:prSet/>
      <dgm:spPr/>
      <dgm:t>
        <a:bodyPr/>
        <a:lstStyle/>
        <a:p>
          <a:endParaRPr lang="fr-CA" sz="2200">
            <a:solidFill>
              <a:schemeClr val="bg1"/>
            </a:solidFill>
            <a:latin typeface="Arial" panose="020B0604020202020204" pitchFamily="34" charset="0"/>
            <a:cs typeface="Arial" panose="020B0604020202020204" pitchFamily="34" charset="0"/>
          </a:endParaRPr>
        </a:p>
      </dgm:t>
    </dgm:pt>
    <dgm:pt modelId="{95D81BEF-7A5A-4D94-AB05-01EBAFE8ABCA}" type="sibTrans" cxnId="{846B88AF-8700-4B28-8D99-05FEE258D74B}">
      <dgm:prSet/>
      <dgm:spPr/>
      <dgm:t>
        <a:bodyPr/>
        <a:lstStyle/>
        <a:p>
          <a:endParaRPr lang="fr-CA" sz="2200">
            <a:solidFill>
              <a:schemeClr val="bg1"/>
            </a:solidFill>
            <a:latin typeface="Arial" panose="020B0604020202020204" pitchFamily="34" charset="0"/>
            <a:cs typeface="Arial" panose="020B0604020202020204" pitchFamily="34" charset="0"/>
          </a:endParaRPr>
        </a:p>
      </dgm:t>
    </dgm:pt>
    <dgm:pt modelId="{07E549AB-55CB-4F5D-96D3-80B289FFE128}">
      <dgm:prSet custT="1"/>
      <dgm:spPr>
        <a:solidFill>
          <a:schemeClr val="accent1">
            <a:lumMod val="75000"/>
          </a:schemeClr>
        </a:solidFill>
      </dgm:spPr>
      <dgm:t>
        <a:bodyPr/>
        <a:lstStyle/>
        <a:p>
          <a:pPr rtl="0"/>
          <a:r>
            <a:rPr lang="en-US" sz="2200" b="0" baseline="0" dirty="0">
              <a:solidFill>
                <a:schemeClr val="bg1"/>
              </a:solidFill>
              <a:latin typeface="Arial" panose="020B0604020202020204" pitchFamily="34" charset="0"/>
              <a:cs typeface="Arial" panose="020B0604020202020204" pitchFamily="34" charset="0"/>
            </a:rPr>
            <a:t>Customer signs agreement</a:t>
          </a:r>
          <a:r>
            <a:rPr lang="en-CA" sz="2200" b="0" baseline="0" dirty="0">
              <a:solidFill>
                <a:schemeClr val="bg1"/>
              </a:solidFill>
              <a:latin typeface="Arial" panose="020B0604020202020204" pitchFamily="34" charset="0"/>
              <a:cs typeface="Arial" panose="020B0604020202020204" pitchFamily="34" charset="0"/>
            </a:rPr>
            <a:t>.</a:t>
          </a:r>
          <a:endParaRPr lang="fr-CA" sz="2200" dirty="0">
            <a:solidFill>
              <a:schemeClr val="bg1"/>
            </a:solidFill>
            <a:latin typeface="Arial" panose="020B0604020202020204" pitchFamily="34" charset="0"/>
            <a:cs typeface="Arial" panose="020B0604020202020204" pitchFamily="34" charset="0"/>
          </a:endParaRPr>
        </a:p>
      </dgm:t>
    </dgm:pt>
    <dgm:pt modelId="{D0EDB2BC-2774-450B-AFA1-7F071A4A246B}" type="parTrans" cxnId="{8A0102CA-EF56-4922-9D08-D33F7235808F}">
      <dgm:prSet/>
      <dgm:spPr/>
      <dgm:t>
        <a:bodyPr/>
        <a:lstStyle/>
        <a:p>
          <a:endParaRPr lang="fr-CA" sz="2200">
            <a:solidFill>
              <a:schemeClr val="bg1"/>
            </a:solidFill>
            <a:latin typeface="Arial" panose="020B0604020202020204" pitchFamily="34" charset="0"/>
            <a:cs typeface="Arial" panose="020B0604020202020204" pitchFamily="34" charset="0"/>
          </a:endParaRPr>
        </a:p>
      </dgm:t>
    </dgm:pt>
    <dgm:pt modelId="{3E4F5F1D-06D8-4081-9C81-E5F1A04A02F9}" type="sibTrans" cxnId="{8A0102CA-EF56-4922-9D08-D33F7235808F}">
      <dgm:prSet/>
      <dgm:spPr/>
      <dgm:t>
        <a:bodyPr/>
        <a:lstStyle/>
        <a:p>
          <a:endParaRPr lang="fr-CA" sz="2200">
            <a:solidFill>
              <a:schemeClr val="bg1"/>
            </a:solidFill>
            <a:latin typeface="Arial" panose="020B0604020202020204" pitchFamily="34" charset="0"/>
            <a:cs typeface="Arial" panose="020B0604020202020204" pitchFamily="34" charset="0"/>
          </a:endParaRPr>
        </a:p>
      </dgm:t>
    </dgm:pt>
    <dgm:pt modelId="{F73F2AC1-52A8-4D90-A6E2-3727DFB01B35}">
      <dgm:prSet custT="1"/>
      <dgm:spPr>
        <a:solidFill>
          <a:schemeClr val="accent1">
            <a:lumMod val="75000"/>
          </a:schemeClr>
        </a:solidFill>
      </dgm:spPr>
      <dgm:t>
        <a:bodyPr/>
        <a:lstStyle/>
        <a:p>
          <a:pPr rtl="0"/>
          <a:r>
            <a:rPr lang="en-US" sz="2200" b="0" baseline="0" dirty="0">
              <a:solidFill>
                <a:schemeClr val="bg1"/>
              </a:solidFill>
              <a:latin typeface="Arial" panose="020B0604020202020204" pitchFamily="34" charset="0"/>
              <a:cs typeface="Arial" panose="020B0604020202020204" pitchFamily="34" charset="0"/>
            </a:rPr>
            <a:t>Investment grade audit </a:t>
          </a:r>
          <a:r>
            <a:rPr lang="en-CA" sz="2200" b="0" baseline="0" dirty="0">
              <a:solidFill>
                <a:schemeClr val="bg1"/>
              </a:solidFill>
              <a:latin typeface="Arial" panose="020B0604020202020204" pitchFamily="34" charset="0"/>
              <a:cs typeface="Arial" panose="020B0604020202020204" pitchFamily="34" charset="0"/>
            </a:rPr>
            <a:t>(IGA)</a:t>
          </a:r>
          <a:endParaRPr lang="fr-CA" sz="2200" dirty="0">
            <a:solidFill>
              <a:schemeClr val="bg1"/>
            </a:solidFill>
            <a:latin typeface="Arial" panose="020B0604020202020204" pitchFamily="34" charset="0"/>
            <a:cs typeface="Arial" panose="020B0604020202020204" pitchFamily="34" charset="0"/>
          </a:endParaRPr>
        </a:p>
      </dgm:t>
    </dgm:pt>
    <dgm:pt modelId="{D7126B48-F8F6-4520-B4A2-E3C931805EB1}" type="parTrans" cxnId="{1BE8CC06-FCCB-4B75-A552-FEDF2F1FB42F}">
      <dgm:prSet/>
      <dgm:spPr/>
      <dgm:t>
        <a:bodyPr/>
        <a:lstStyle/>
        <a:p>
          <a:endParaRPr lang="fr-CA" sz="2200">
            <a:solidFill>
              <a:schemeClr val="bg1"/>
            </a:solidFill>
            <a:latin typeface="Arial" panose="020B0604020202020204" pitchFamily="34" charset="0"/>
            <a:cs typeface="Arial" panose="020B0604020202020204" pitchFamily="34" charset="0"/>
          </a:endParaRPr>
        </a:p>
      </dgm:t>
    </dgm:pt>
    <dgm:pt modelId="{5059EFCD-432D-4663-B2C9-B4BCCAB8784B}" type="sibTrans" cxnId="{1BE8CC06-FCCB-4B75-A552-FEDF2F1FB42F}">
      <dgm:prSet/>
      <dgm:spPr/>
      <dgm:t>
        <a:bodyPr/>
        <a:lstStyle/>
        <a:p>
          <a:endParaRPr lang="fr-CA" sz="2200">
            <a:solidFill>
              <a:schemeClr val="bg1"/>
            </a:solidFill>
            <a:latin typeface="Arial" panose="020B0604020202020204" pitchFamily="34" charset="0"/>
            <a:cs typeface="Arial" panose="020B0604020202020204" pitchFamily="34" charset="0"/>
          </a:endParaRPr>
        </a:p>
      </dgm:t>
    </dgm:pt>
    <dgm:pt modelId="{2880D6A2-E004-4A68-8457-EA9566251342}" type="pres">
      <dgm:prSet presAssocID="{349D0E49-93A4-4BAE-B2D8-7F7DACCCC8BE}" presName="Name0" presStyleCnt="0">
        <dgm:presLayoutVars>
          <dgm:dir/>
          <dgm:animLvl val="lvl"/>
          <dgm:resizeHandles val="exact"/>
        </dgm:presLayoutVars>
      </dgm:prSet>
      <dgm:spPr/>
    </dgm:pt>
    <dgm:pt modelId="{318A1E50-C51C-49A4-A718-D4B0953188DB}" type="pres">
      <dgm:prSet presAssocID="{F73F2AC1-52A8-4D90-A6E2-3727DFB01B35}" presName="boxAndChildren" presStyleCnt="0"/>
      <dgm:spPr/>
    </dgm:pt>
    <dgm:pt modelId="{F5414A57-653A-40E8-BE25-4E64D6AFBF1A}" type="pres">
      <dgm:prSet presAssocID="{F73F2AC1-52A8-4D90-A6E2-3727DFB01B35}" presName="parentTextBox" presStyleLbl="node1" presStyleIdx="0" presStyleCnt="7" custLinFactNeighborX="-762" custLinFactNeighborY="-7721"/>
      <dgm:spPr/>
    </dgm:pt>
    <dgm:pt modelId="{9E7B9F14-19FC-46FB-BBAF-E1798FDB3C45}" type="pres">
      <dgm:prSet presAssocID="{3E4F5F1D-06D8-4081-9C81-E5F1A04A02F9}" presName="sp" presStyleCnt="0"/>
      <dgm:spPr/>
    </dgm:pt>
    <dgm:pt modelId="{4F966C28-BFD3-4281-B55D-0B5C9AE86D10}" type="pres">
      <dgm:prSet presAssocID="{07E549AB-55CB-4F5D-96D3-80B289FFE128}" presName="arrowAndChildren" presStyleCnt="0"/>
      <dgm:spPr/>
    </dgm:pt>
    <dgm:pt modelId="{5B5A77A1-0927-4098-AFBE-0EBAEDBA55E1}" type="pres">
      <dgm:prSet presAssocID="{07E549AB-55CB-4F5D-96D3-80B289FFE128}" presName="parentTextArrow" presStyleLbl="node1" presStyleIdx="1" presStyleCnt="7"/>
      <dgm:spPr/>
    </dgm:pt>
    <dgm:pt modelId="{BF9F5667-9839-469A-B32F-6C8EC60DC4F0}" type="pres">
      <dgm:prSet presAssocID="{95D81BEF-7A5A-4D94-AB05-01EBAFE8ABCA}" presName="sp" presStyleCnt="0"/>
      <dgm:spPr/>
    </dgm:pt>
    <dgm:pt modelId="{41BEBF7E-30CB-49E7-8E4E-AB95D303AD5C}" type="pres">
      <dgm:prSet presAssocID="{3DB682B8-2AD5-44BA-8F24-2C2F700A38B1}" presName="arrowAndChildren" presStyleCnt="0"/>
      <dgm:spPr/>
    </dgm:pt>
    <dgm:pt modelId="{2F6543F2-BEC7-44E2-ACAB-E28EE84B620C}" type="pres">
      <dgm:prSet presAssocID="{3DB682B8-2AD5-44BA-8F24-2C2F700A38B1}" presName="parentTextArrow" presStyleLbl="node1" presStyleIdx="2" presStyleCnt="7" custScaleX="100000" custScaleY="138531"/>
      <dgm:spPr/>
    </dgm:pt>
    <dgm:pt modelId="{8E764B07-B80F-4D8A-9DE2-8B9CB9608A6B}" type="pres">
      <dgm:prSet presAssocID="{8184A838-D8A5-40CB-B62A-6252AA554CAF}" presName="sp" presStyleCnt="0"/>
      <dgm:spPr/>
    </dgm:pt>
    <dgm:pt modelId="{3F15F953-F4DB-4D26-A028-F6C64E75FCFE}" type="pres">
      <dgm:prSet presAssocID="{7924CC1D-1672-4018-AD03-6662F9DA5478}" presName="arrowAndChildren" presStyleCnt="0"/>
      <dgm:spPr/>
    </dgm:pt>
    <dgm:pt modelId="{A3800D71-6B54-4B39-AE13-8950A962D9B7}" type="pres">
      <dgm:prSet presAssocID="{7924CC1D-1672-4018-AD03-6662F9DA5478}" presName="parentTextArrow" presStyleLbl="node1" presStyleIdx="3" presStyleCnt="7"/>
      <dgm:spPr/>
    </dgm:pt>
    <dgm:pt modelId="{91ECA273-CABD-457E-82AB-C3C16F824766}" type="pres">
      <dgm:prSet presAssocID="{0EA27B73-26D2-4CC2-A776-31199A5F42EF}" presName="sp" presStyleCnt="0"/>
      <dgm:spPr/>
    </dgm:pt>
    <dgm:pt modelId="{C4C04765-A409-4A4C-B457-15320F6664DB}" type="pres">
      <dgm:prSet presAssocID="{4C20E17C-8A44-4405-BB41-BCB9B18D7F67}" presName="arrowAndChildren" presStyleCnt="0"/>
      <dgm:spPr/>
    </dgm:pt>
    <dgm:pt modelId="{FCDE708B-A1E3-445B-A235-1104203E3F8C}" type="pres">
      <dgm:prSet presAssocID="{4C20E17C-8A44-4405-BB41-BCB9B18D7F67}" presName="parentTextArrow" presStyleLbl="node1" presStyleIdx="4" presStyleCnt="7"/>
      <dgm:spPr/>
    </dgm:pt>
    <dgm:pt modelId="{16F0B36E-7421-45D9-B882-87E4E6C42847}" type="pres">
      <dgm:prSet presAssocID="{2C16B803-A108-41B0-AACD-30762F2A2DDF}" presName="sp" presStyleCnt="0"/>
      <dgm:spPr/>
    </dgm:pt>
    <dgm:pt modelId="{758EF04A-96C9-4ADD-AE52-1117A0B0EF4B}" type="pres">
      <dgm:prSet presAssocID="{51D96420-8100-47F5-A7A7-9C895E6937B6}" presName="arrowAndChildren" presStyleCnt="0"/>
      <dgm:spPr/>
    </dgm:pt>
    <dgm:pt modelId="{AA3E50D0-8A41-43CE-BDA2-AF694E41BCDF}" type="pres">
      <dgm:prSet presAssocID="{51D96420-8100-47F5-A7A7-9C895E6937B6}" presName="parentTextArrow" presStyleLbl="node1" presStyleIdx="5" presStyleCnt="7"/>
      <dgm:spPr/>
    </dgm:pt>
    <dgm:pt modelId="{C4DC92F0-0853-4A7A-9121-12703A872D87}" type="pres">
      <dgm:prSet presAssocID="{873239FD-5E79-4617-8140-650C34B9D653}" presName="sp" presStyleCnt="0"/>
      <dgm:spPr/>
    </dgm:pt>
    <dgm:pt modelId="{4487F830-5F42-42C1-A2F7-583F97247FED}" type="pres">
      <dgm:prSet presAssocID="{2F7D341D-CF70-4ACD-BC29-910110264BFB}" presName="arrowAndChildren" presStyleCnt="0"/>
      <dgm:spPr/>
    </dgm:pt>
    <dgm:pt modelId="{110DF02A-5954-4979-873E-66D9A5DCD672}" type="pres">
      <dgm:prSet presAssocID="{2F7D341D-CF70-4ACD-BC29-910110264BFB}" presName="parentTextArrow" presStyleLbl="node1" presStyleIdx="6" presStyleCnt="7"/>
      <dgm:spPr/>
    </dgm:pt>
  </dgm:ptLst>
  <dgm:cxnLst>
    <dgm:cxn modelId="{1BE8CC06-FCCB-4B75-A552-FEDF2F1FB42F}" srcId="{349D0E49-93A4-4BAE-B2D8-7F7DACCCC8BE}" destId="{F73F2AC1-52A8-4D90-A6E2-3727DFB01B35}" srcOrd="6" destOrd="0" parTransId="{D7126B48-F8F6-4520-B4A2-E3C931805EB1}" sibTransId="{5059EFCD-432D-4663-B2C9-B4BCCAB8784B}"/>
    <dgm:cxn modelId="{40EBE807-BF62-4A45-BA43-0186ACEE42AC}" srcId="{349D0E49-93A4-4BAE-B2D8-7F7DACCCC8BE}" destId="{7924CC1D-1672-4018-AD03-6662F9DA5478}" srcOrd="3" destOrd="0" parTransId="{475BC08B-2601-40C6-A1A5-046910569455}" sibTransId="{8184A838-D8A5-40CB-B62A-6252AA554CAF}"/>
    <dgm:cxn modelId="{BB203810-C2C4-4841-8EAC-93FA268B065D}" type="presOf" srcId="{07E549AB-55CB-4F5D-96D3-80B289FFE128}" destId="{5B5A77A1-0927-4098-AFBE-0EBAEDBA55E1}" srcOrd="0" destOrd="0" presId="urn:microsoft.com/office/officeart/2005/8/layout/process4"/>
    <dgm:cxn modelId="{4B829E1D-622E-48A9-919E-3609CC7C8432}" type="presOf" srcId="{349D0E49-93A4-4BAE-B2D8-7F7DACCCC8BE}" destId="{2880D6A2-E004-4A68-8457-EA9566251342}" srcOrd="0" destOrd="0" presId="urn:microsoft.com/office/officeart/2005/8/layout/process4"/>
    <dgm:cxn modelId="{094A6E22-B91A-4217-9496-2CD3F0CED5DF}" type="presOf" srcId="{2F7D341D-CF70-4ACD-BC29-910110264BFB}" destId="{110DF02A-5954-4979-873E-66D9A5DCD672}" srcOrd="0" destOrd="0" presId="urn:microsoft.com/office/officeart/2005/8/layout/process4"/>
    <dgm:cxn modelId="{FE5FEC2A-C3FB-498D-9C78-1F3A2F0B1252}" srcId="{349D0E49-93A4-4BAE-B2D8-7F7DACCCC8BE}" destId="{2F7D341D-CF70-4ACD-BC29-910110264BFB}" srcOrd="0" destOrd="0" parTransId="{FED6EE60-DBAC-45C8-A167-C57D1132CB14}" sibTransId="{873239FD-5E79-4617-8140-650C34B9D653}"/>
    <dgm:cxn modelId="{8FD0242F-D518-45F5-9A35-8A1AD6B5AE0E}" type="presOf" srcId="{3DB682B8-2AD5-44BA-8F24-2C2F700A38B1}" destId="{2F6543F2-BEC7-44E2-ACAB-E28EE84B620C}" srcOrd="0" destOrd="0" presId="urn:microsoft.com/office/officeart/2005/8/layout/process4"/>
    <dgm:cxn modelId="{A3EFF233-F25E-495C-931F-22DEC9A4E13A}" type="presOf" srcId="{F73F2AC1-52A8-4D90-A6E2-3727DFB01B35}" destId="{F5414A57-653A-40E8-BE25-4E64D6AFBF1A}" srcOrd="0" destOrd="0" presId="urn:microsoft.com/office/officeart/2005/8/layout/process4"/>
    <dgm:cxn modelId="{ECC873A7-BA7D-4839-B7A0-7C7C5F8BDBF7}" type="presOf" srcId="{51D96420-8100-47F5-A7A7-9C895E6937B6}" destId="{AA3E50D0-8A41-43CE-BDA2-AF694E41BCDF}" srcOrd="0" destOrd="0" presId="urn:microsoft.com/office/officeart/2005/8/layout/process4"/>
    <dgm:cxn modelId="{846B88AF-8700-4B28-8D99-05FEE258D74B}" srcId="{349D0E49-93A4-4BAE-B2D8-7F7DACCCC8BE}" destId="{3DB682B8-2AD5-44BA-8F24-2C2F700A38B1}" srcOrd="4" destOrd="0" parTransId="{96120FBD-F907-4B51-8448-4817C3D67E0E}" sibTransId="{95D81BEF-7A5A-4D94-AB05-01EBAFE8ABCA}"/>
    <dgm:cxn modelId="{D4DF0DB5-72FA-4A98-8B4D-37189337E331}" type="presOf" srcId="{7924CC1D-1672-4018-AD03-6662F9DA5478}" destId="{A3800D71-6B54-4B39-AE13-8950A962D9B7}" srcOrd="0" destOrd="0" presId="urn:microsoft.com/office/officeart/2005/8/layout/process4"/>
    <dgm:cxn modelId="{8A0102CA-EF56-4922-9D08-D33F7235808F}" srcId="{349D0E49-93A4-4BAE-B2D8-7F7DACCCC8BE}" destId="{07E549AB-55CB-4F5D-96D3-80B289FFE128}" srcOrd="5" destOrd="0" parTransId="{D0EDB2BC-2774-450B-AFA1-7F071A4A246B}" sibTransId="{3E4F5F1D-06D8-4081-9C81-E5F1A04A02F9}"/>
    <dgm:cxn modelId="{D9511EE0-203E-4450-91CB-BF8B4FA84D1B}" srcId="{349D0E49-93A4-4BAE-B2D8-7F7DACCCC8BE}" destId="{51D96420-8100-47F5-A7A7-9C895E6937B6}" srcOrd="1" destOrd="0" parTransId="{8CA16159-AB58-4D12-94AB-30ACE9A939D4}" sibTransId="{2C16B803-A108-41B0-AACD-30762F2A2DDF}"/>
    <dgm:cxn modelId="{D4DBB3F1-D10E-45A4-9FB5-D870FBE15C0D}" srcId="{349D0E49-93A4-4BAE-B2D8-7F7DACCCC8BE}" destId="{4C20E17C-8A44-4405-BB41-BCB9B18D7F67}" srcOrd="2" destOrd="0" parTransId="{0A4C0F86-DC72-41DE-8193-F92F60DD6FE7}" sibTransId="{0EA27B73-26D2-4CC2-A776-31199A5F42EF}"/>
    <dgm:cxn modelId="{2C4796F5-263C-440B-BA05-CF98C328B592}" type="presOf" srcId="{4C20E17C-8A44-4405-BB41-BCB9B18D7F67}" destId="{FCDE708B-A1E3-445B-A235-1104203E3F8C}" srcOrd="0" destOrd="0" presId="urn:microsoft.com/office/officeart/2005/8/layout/process4"/>
    <dgm:cxn modelId="{20999FE7-203F-4757-8E88-32084B3B1518}" type="presParOf" srcId="{2880D6A2-E004-4A68-8457-EA9566251342}" destId="{318A1E50-C51C-49A4-A718-D4B0953188DB}" srcOrd="0" destOrd="0" presId="urn:microsoft.com/office/officeart/2005/8/layout/process4"/>
    <dgm:cxn modelId="{65B72003-8BAA-4029-9C96-4C85D584C2C9}" type="presParOf" srcId="{318A1E50-C51C-49A4-A718-D4B0953188DB}" destId="{F5414A57-653A-40E8-BE25-4E64D6AFBF1A}" srcOrd="0" destOrd="0" presId="urn:microsoft.com/office/officeart/2005/8/layout/process4"/>
    <dgm:cxn modelId="{72654F54-905C-4618-8D70-D45C83F2ACE3}" type="presParOf" srcId="{2880D6A2-E004-4A68-8457-EA9566251342}" destId="{9E7B9F14-19FC-46FB-BBAF-E1798FDB3C45}" srcOrd="1" destOrd="0" presId="urn:microsoft.com/office/officeart/2005/8/layout/process4"/>
    <dgm:cxn modelId="{DEB61C30-8F9F-401B-9802-31195F0E87FC}" type="presParOf" srcId="{2880D6A2-E004-4A68-8457-EA9566251342}" destId="{4F966C28-BFD3-4281-B55D-0B5C9AE86D10}" srcOrd="2" destOrd="0" presId="urn:microsoft.com/office/officeart/2005/8/layout/process4"/>
    <dgm:cxn modelId="{70EF9F66-909E-4412-ACD8-9F5B7363EE88}" type="presParOf" srcId="{4F966C28-BFD3-4281-B55D-0B5C9AE86D10}" destId="{5B5A77A1-0927-4098-AFBE-0EBAEDBA55E1}" srcOrd="0" destOrd="0" presId="urn:microsoft.com/office/officeart/2005/8/layout/process4"/>
    <dgm:cxn modelId="{A404D02E-72AA-4BFA-BE9F-C1E25A95F651}" type="presParOf" srcId="{2880D6A2-E004-4A68-8457-EA9566251342}" destId="{BF9F5667-9839-469A-B32F-6C8EC60DC4F0}" srcOrd="3" destOrd="0" presId="urn:microsoft.com/office/officeart/2005/8/layout/process4"/>
    <dgm:cxn modelId="{DC76DE02-6E76-4BDA-B31F-1E93519C3D53}" type="presParOf" srcId="{2880D6A2-E004-4A68-8457-EA9566251342}" destId="{41BEBF7E-30CB-49E7-8E4E-AB95D303AD5C}" srcOrd="4" destOrd="0" presId="urn:microsoft.com/office/officeart/2005/8/layout/process4"/>
    <dgm:cxn modelId="{E26012A0-A160-4383-A429-62C74FC6C8DA}" type="presParOf" srcId="{41BEBF7E-30CB-49E7-8E4E-AB95D303AD5C}" destId="{2F6543F2-BEC7-44E2-ACAB-E28EE84B620C}" srcOrd="0" destOrd="0" presId="urn:microsoft.com/office/officeart/2005/8/layout/process4"/>
    <dgm:cxn modelId="{BD6957A6-522E-45D6-A9A3-293CC78BAD1B}" type="presParOf" srcId="{2880D6A2-E004-4A68-8457-EA9566251342}" destId="{8E764B07-B80F-4D8A-9DE2-8B9CB9608A6B}" srcOrd="5" destOrd="0" presId="urn:microsoft.com/office/officeart/2005/8/layout/process4"/>
    <dgm:cxn modelId="{CD35967C-7276-488C-86AF-0FCFAEC93F37}" type="presParOf" srcId="{2880D6A2-E004-4A68-8457-EA9566251342}" destId="{3F15F953-F4DB-4D26-A028-F6C64E75FCFE}" srcOrd="6" destOrd="0" presId="urn:microsoft.com/office/officeart/2005/8/layout/process4"/>
    <dgm:cxn modelId="{B24DD1D3-BE84-4ED1-98E9-77FD79BFC714}" type="presParOf" srcId="{3F15F953-F4DB-4D26-A028-F6C64E75FCFE}" destId="{A3800D71-6B54-4B39-AE13-8950A962D9B7}" srcOrd="0" destOrd="0" presId="urn:microsoft.com/office/officeart/2005/8/layout/process4"/>
    <dgm:cxn modelId="{8FAD1288-AD27-4884-86FC-352DCC455A63}" type="presParOf" srcId="{2880D6A2-E004-4A68-8457-EA9566251342}" destId="{91ECA273-CABD-457E-82AB-C3C16F824766}" srcOrd="7" destOrd="0" presId="urn:microsoft.com/office/officeart/2005/8/layout/process4"/>
    <dgm:cxn modelId="{8BBA3F8D-6458-4756-94F9-7B8D3BA22997}" type="presParOf" srcId="{2880D6A2-E004-4A68-8457-EA9566251342}" destId="{C4C04765-A409-4A4C-B457-15320F6664DB}" srcOrd="8" destOrd="0" presId="urn:microsoft.com/office/officeart/2005/8/layout/process4"/>
    <dgm:cxn modelId="{D622D383-9D9B-437E-8873-3FFCDE1ABD1E}" type="presParOf" srcId="{C4C04765-A409-4A4C-B457-15320F6664DB}" destId="{FCDE708B-A1E3-445B-A235-1104203E3F8C}" srcOrd="0" destOrd="0" presId="urn:microsoft.com/office/officeart/2005/8/layout/process4"/>
    <dgm:cxn modelId="{E7A484C7-1DBE-437A-86E8-9460C99F8311}" type="presParOf" srcId="{2880D6A2-E004-4A68-8457-EA9566251342}" destId="{16F0B36E-7421-45D9-B882-87E4E6C42847}" srcOrd="9" destOrd="0" presId="urn:microsoft.com/office/officeart/2005/8/layout/process4"/>
    <dgm:cxn modelId="{CE5EA9A8-1F25-4D77-B89B-E439B9FE656C}" type="presParOf" srcId="{2880D6A2-E004-4A68-8457-EA9566251342}" destId="{758EF04A-96C9-4ADD-AE52-1117A0B0EF4B}" srcOrd="10" destOrd="0" presId="urn:microsoft.com/office/officeart/2005/8/layout/process4"/>
    <dgm:cxn modelId="{6286631B-0D94-4C01-B9BD-2CBBF753DAF0}" type="presParOf" srcId="{758EF04A-96C9-4ADD-AE52-1117A0B0EF4B}" destId="{AA3E50D0-8A41-43CE-BDA2-AF694E41BCDF}" srcOrd="0" destOrd="0" presId="urn:microsoft.com/office/officeart/2005/8/layout/process4"/>
    <dgm:cxn modelId="{C9B00F51-A9DB-4725-8015-BFBBFEAC0174}" type="presParOf" srcId="{2880D6A2-E004-4A68-8457-EA9566251342}" destId="{C4DC92F0-0853-4A7A-9121-12703A872D87}" srcOrd="11" destOrd="0" presId="urn:microsoft.com/office/officeart/2005/8/layout/process4"/>
    <dgm:cxn modelId="{A6C2BE65-A243-4275-BACA-6D1F79213671}" type="presParOf" srcId="{2880D6A2-E004-4A68-8457-EA9566251342}" destId="{4487F830-5F42-42C1-A2F7-583F97247FED}" srcOrd="12" destOrd="0" presId="urn:microsoft.com/office/officeart/2005/8/layout/process4"/>
    <dgm:cxn modelId="{892F222D-D0EB-4A07-B3E4-D9512BF849C2}" type="presParOf" srcId="{4487F830-5F42-42C1-A2F7-583F97247FED}" destId="{110DF02A-5954-4979-873E-66D9A5DCD672}"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D0E5914-7BB0-4744-A9B5-1DC969782DF1}"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fr-CA"/>
        </a:p>
      </dgm:t>
    </dgm:pt>
    <dgm:pt modelId="{639AACF7-2357-45E3-9A40-A76D6DE4169C}">
      <dgm:prSet custT="1"/>
      <dgm:spPr>
        <a:solidFill>
          <a:schemeClr val="accent1">
            <a:lumMod val="75000"/>
          </a:schemeClr>
        </a:solidFill>
      </dgm:spPr>
      <dgm:t>
        <a:bodyPr/>
        <a:lstStyle/>
        <a:p>
          <a:pPr rtl="0"/>
          <a:r>
            <a:rPr lang="en-US" sz="2200" b="0" baseline="0" dirty="0">
              <a:solidFill>
                <a:schemeClr val="bg1"/>
              </a:solidFill>
              <a:latin typeface="Arial" panose="020B0604020202020204" pitchFamily="34" charset="0"/>
              <a:cs typeface="Arial" panose="020B0604020202020204" pitchFamily="34" charset="0"/>
            </a:rPr>
            <a:t>Client discusses/accepts investment grade audit results</a:t>
          </a:r>
          <a:endParaRPr lang="fr-CA" sz="2200" dirty="0">
            <a:solidFill>
              <a:schemeClr val="bg1"/>
            </a:solidFill>
            <a:latin typeface="Arial" panose="020B0604020202020204" pitchFamily="34" charset="0"/>
            <a:cs typeface="Arial" panose="020B0604020202020204" pitchFamily="34" charset="0"/>
          </a:endParaRPr>
        </a:p>
      </dgm:t>
    </dgm:pt>
    <dgm:pt modelId="{2FD47473-FC3F-4D86-9FBE-3939F068AD0D}" type="parTrans" cxnId="{157E0F30-635C-43D1-A0E4-04EACD008A64}">
      <dgm:prSet/>
      <dgm:spPr/>
      <dgm:t>
        <a:bodyPr/>
        <a:lstStyle/>
        <a:p>
          <a:endParaRPr lang="fr-CA" sz="2400">
            <a:solidFill>
              <a:srgbClr val="0070C0"/>
            </a:solidFill>
            <a:latin typeface="Arial" panose="020B0604020202020204" pitchFamily="34" charset="0"/>
            <a:cs typeface="Arial" panose="020B0604020202020204" pitchFamily="34" charset="0"/>
          </a:endParaRPr>
        </a:p>
      </dgm:t>
    </dgm:pt>
    <dgm:pt modelId="{E6827E1C-A78D-4759-BF46-E0DCCB1630BC}" type="sibTrans" cxnId="{157E0F30-635C-43D1-A0E4-04EACD008A64}">
      <dgm:prSet/>
      <dgm:spPr/>
      <dgm:t>
        <a:bodyPr/>
        <a:lstStyle/>
        <a:p>
          <a:endParaRPr lang="fr-CA" sz="2400">
            <a:solidFill>
              <a:srgbClr val="0070C0"/>
            </a:solidFill>
            <a:latin typeface="Arial" panose="020B0604020202020204" pitchFamily="34" charset="0"/>
            <a:cs typeface="Arial" panose="020B0604020202020204" pitchFamily="34" charset="0"/>
          </a:endParaRPr>
        </a:p>
      </dgm:t>
    </dgm:pt>
    <dgm:pt modelId="{9B6FC2F2-07D5-40FB-97FE-B9E893EE005F}">
      <dgm:prSet custT="1"/>
      <dgm:spPr>
        <a:solidFill>
          <a:schemeClr val="accent1">
            <a:lumMod val="75000"/>
          </a:schemeClr>
        </a:solidFill>
      </dgm:spPr>
      <dgm:t>
        <a:bodyPr/>
        <a:lstStyle/>
        <a:p>
          <a:pPr rtl="0"/>
          <a:r>
            <a:rPr lang="en-US" sz="2200" b="0" baseline="0" dirty="0">
              <a:solidFill>
                <a:schemeClr val="bg1"/>
              </a:solidFill>
              <a:latin typeface="Arial" panose="020B0604020202020204" pitchFamily="34" charset="0"/>
              <a:cs typeface="Arial" panose="020B0604020202020204" pitchFamily="34" charset="0"/>
            </a:rPr>
            <a:t>Final risk assessment</a:t>
          </a:r>
          <a:endParaRPr lang="fr-CA" sz="2200" dirty="0">
            <a:solidFill>
              <a:schemeClr val="bg1"/>
            </a:solidFill>
            <a:latin typeface="Arial" panose="020B0604020202020204" pitchFamily="34" charset="0"/>
            <a:cs typeface="Arial" panose="020B0604020202020204" pitchFamily="34" charset="0"/>
          </a:endParaRPr>
        </a:p>
      </dgm:t>
    </dgm:pt>
    <dgm:pt modelId="{30914605-F7A8-4165-85C2-373E93E25F07}" type="parTrans" cxnId="{B6C24725-089E-4B0F-8FD1-BC1D364B335E}">
      <dgm:prSet/>
      <dgm:spPr/>
      <dgm:t>
        <a:bodyPr/>
        <a:lstStyle/>
        <a:p>
          <a:endParaRPr lang="fr-CA" sz="2400">
            <a:solidFill>
              <a:srgbClr val="0070C0"/>
            </a:solidFill>
            <a:latin typeface="Arial" panose="020B0604020202020204" pitchFamily="34" charset="0"/>
            <a:cs typeface="Arial" panose="020B0604020202020204" pitchFamily="34" charset="0"/>
          </a:endParaRPr>
        </a:p>
      </dgm:t>
    </dgm:pt>
    <dgm:pt modelId="{800782AC-242A-47C8-B912-D58D134991D7}" type="sibTrans" cxnId="{B6C24725-089E-4B0F-8FD1-BC1D364B335E}">
      <dgm:prSet/>
      <dgm:spPr/>
      <dgm:t>
        <a:bodyPr/>
        <a:lstStyle/>
        <a:p>
          <a:endParaRPr lang="fr-CA" sz="2400">
            <a:solidFill>
              <a:srgbClr val="0070C0"/>
            </a:solidFill>
            <a:latin typeface="Arial" panose="020B0604020202020204" pitchFamily="34" charset="0"/>
            <a:cs typeface="Arial" panose="020B0604020202020204" pitchFamily="34" charset="0"/>
          </a:endParaRPr>
        </a:p>
      </dgm:t>
    </dgm:pt>
    <dgm:pt modelId="{4BE8FCDD-AA2D-480D-9351-1C0387F0276C}">
      <dgm:prSet custT="1"/>
      <dgm:spPr>
        <a:solidFill>
          <a:schemeClr val="accent1">
            <a:lumMod val="75000"/>
          </a:schemeClr>
        </a:solidFill>
      </dgm:spPr>
      <dgm:t>
        <a:bodyPr/>
        <a:lstStyle/>
        <a:p>
          <a:pPr rtl="0"/>
          <a:r>
            <a:rPr lang="en-US" sz="2200" b="0" baseline="0" dirty="0">
              <a:solidFill>
                <a:schemeClr val="bg1"/>
              </a:solidFill>
              <a:latin typeface="Arial" panose="020B0604020202020204" pitchFamily="34" charset="0"/>
              <a:cs typeface="Arial" panose="020B0604020202020204" pitchFamily="34" charset="0"/>
            </a:rPr>
            <a:t>Financial planning and funding sources</a:t>
          </a:r>
          <a:endParaRPr lang="fr-CA" sz="2200" dirty="0">
            <a:solidFill>
              <a:schemeClr val="bg1"/>
            </a:solidFill>
            <a:latin typeface="Arial" panose="020B0604020202020204" pitchFamily="34" charset="0"/>
            <a:cs typeface="Arial" panose="020B0604020202020204" pitchFamily="34" charset="0"/>
          </a:endParaRPr>
        </a:p>
      </dgm:t>
    </dgm:pt>
    <dgm:pt modelId="{88227513-6EE0-48B4-BE9F-D9FA274286E9}" type="parTrans" cxnId="{049053BE-1CDF-4952-A9E5-BF1E8DD26029}">
      <dgm:prSet/>
      <dgm:spPr/>
      <dgm:t>
        <a:bodyPr/>
        <a:lstStyle/>
        <a:p>
          <a:endParaRPr lang="fr-CA" sz="2400">
            <a:solidFill>
              <a:srgbClr val="0070C0"/>
            </a:solidFill>
            <a:latin typeface="Arial" panose="020B0604020202020204" pitchFamily="34" charset="0"/>
            <a:cs typeface="Arial" panose="020B0604020202020204" pitchFamily="34" charset="0"/>
          </a:endParaRPr>
        </a:p>
      </dgm:t>
    </dgm:pt>
    <dgm:pt modelId="{35DEF759-887E-4187-9C0F-D8578E4ADC81}" type="sibTrans" cxnId="{049053BE-1CDF-4952-A9E5-BF1E8DD26029}">
      <dgm:prSet/>
      <dgm:spPr/>
      <dgm:t>
        <a:bodyPr/>
        <a:lstStyle/>
        <a:p>
          <a:endParaRPr lang="fr-CA" sz="2400">
            <a:solidFill>
              <a:srgbClr val="0070C0"/>
            </a:solidFill>
            <a:latin typeface="Arial" panose="020B0604020202020204" pitchFamily="34" charset="0"/>
            <a:cs typeface="Arial" panose="020B0604020202020204" pitchFamily="34" charset="0"/>
          </a:endParaRPr>
        </a:p>
      </dgm:t>
    </dgm:pt>
    <dgm:pt modelId="{E25872A5-6570-4AD0-AB6B-44B68E4BDBAD}">
      <dgm:prSet custT="1"/>
      <dgm:spPr>
        <a:solidFill>
          <a:schemeClr val="accent1">
            <a:lumMod val="75000"/>
          </a:schemeClr>
        </a:solidFill>
      </dgm:spPr>
      <dgm:t>
        <a:bodyPr/>
        <a:lstStyle/>
        <a:p>
          <a:pPr rtl="0"/>
          <a:r>
            <a:rPr lang="en-US" sz="2200" b="0" baseline="0" dirty="0">
              <a:solidFill>
                <a:schemeClr val="bg1"/>
              </a:solidFill>
              <a:latin typeface="Arial" panose="020B0604020202020204" pitchFamily="34" charset="0"/>
              <a:cs typeface="Arial" panose="020B0604020202020204" pitchFamily="34" charset="0"/>
            </a:rPr>
            <a:t>Complete contract</a:t>
          </a:r>
          <a:endParaRPr lang="fr-CA" sz="2200" dirty="0">
            <a:solidFill>
              <a:schemeClr val="bg1"/>
            </a:solidFill>
            <a:latin typeface="Arial" panose="020B0604020202020204" pitchFamily="34" charset="0"/>
            <a:cs typeface="Arial" panose="020B0604020202020204" pitchFamily="34" charset="0"/>
          </a:endParaRPr>
        </a:p>
      </dgm:t>
    </dgm:pt>
    <dgm:pt modelId="{B42BDFBB-57F7-4BC4-89C8-A92393A61A03}" type="parTrans" cxnId="{43444A5A-9808-430D-9381-81496B7B74A2}">
      <dgm:prSet/>
      <dgm:spPr/>
      <dgm:t>
        <a:bodyPr/>
        <a:lstStyle/>
        <a:p>
          <a:endParaRPr lang="fr-CA" sz="2400">
            <a:solidFill>
              <a:srgbClr val="0070C0"/>
            </a:solidFill>
            <a:latin typeface="Arial" panose="020B0604020202020204" pitchFamily="34" charset="0"/>
            <a:cs typeface="Arial" panose="020B0604020202020204" pitchFamily="34" charset="0"/>
          </a:endParaRPr>
        </a:p>
      </dgm:t>
    </dgm:pt>
    <dgm:pt modelId="{59241158-DAA3-44D4-80F3-21A617DE09A0}" type="sibTrans" cxnId="{43444A5A-9808-430D-9381-81496B7B74A2}">
      <dgm:prSet/>
      <dgm:spPr/>
      <dgm:t>
        <a:bodyPr/>
        <a:lstStyle/>
        <a:p>
          <a:endParaRPr lang="fr-CA" sz="2400">
            <a:solidFill>
              <a:srgbClr val="0070C0"/>
            </a:solidFill>
            <a:latin typeface="Arial" panose="020B0604020202020204" pitchFamily="34" charset="0"/>
            <a:cs typeface="Arial" panose="020B0604020202020204" pitchFamily="34" charset="0"/>
          </a:endParaRPr>
        </a:p>
      </dgm:t>
    </dgm:pt>
    <dgm:pt modelId="{58DE5770-5FCC-42D3-9E10-B43A89C91E3D}">
      <dgm:prSet custT="1"/>
      <dgm:spPr>
        <a:solidFill>
          <a:schemeClr val="accent1">
            <a:lumMod val="75000"/>
          </a:schemeClr>
        </a:solidFill>
      </dgm:spPr>
      <dgm:t>
        <a:bodyPr/>
        <a:lstStyle/>
        <a:p>
          <a:pPr rtl="0"/>
          <a:r>
            <a:rPr lang="en-US" sz="2200" b="0" baseline="0" dirty="0">
              <a:solidFill>
                <a:schemeClr val="bg1"/>
              </a:solidFill>
              <a:latin typeface="Arial" panose="020B0604020202020204" pitchFamily="34" charset="0"/>
              <a:cs typeface="Arial" panose="020B0604020202020204" pitchFamily="34" charset="0"/>
            </a:rPr>
            <a:t>The customer signs the performance contract or appendices of the framework contract.</a:t>
          </a:r>
          <a:endParaRPr lang="fr-CA" sz="2200" dirty="0">
            <a:solidFill>
              <a:schemeClr val="bg1"/>
            </a:solidFill>
            <a:latin typeface="Arial" panose="020B0604020202020204" pitchFamily="34" charset="0"/>
            <a:cs typeface="Arial" panose="020B0604020202020204" pitchFamily="34" charset="0"/>
          </a:endParaRPr>
        </a:p>
      </dgm:t>
    </dgm:pt>
    <dgm:pt modelId="{17E8F8A4-6FBF-4842-9A45-A970378B96A0}" type="parTrans" cxnId="{3874E5BD-48EC-47D6-B7C6-24F3CBC459F7}">
      <dgm:prSet/>
      <dgm:spPr/>
      <dgm:t>
        <a:bodyPr/>
        <a:lstStyle/>
        <a:p>
          <a:endParaRPr lang="fr-CA" sz="2400">
            <a:solidFill>
              <a:srgbClr val="0070C0"/>
            </a:solidFill>
            <a:latin typeface="Arial" panose="020B0604020202020204" pitchFamily="34" charset="0"/>
            <a:cs typeface="Arial" panose="020B0604020202020204" pitchFamily="34" charset="0"/>
          </a:endParaRPr>
        </a:p>
      </dgm:t>
    </dgm:pt>
    <dgm:pt modelId="{CE549D88-0C1A-4C1C-896E-7231E8D90D84}" type="sibTrans" cxnId="{3874E5BD-48EC-47D6-B7C6-24F3CBC459F7}">
      <dgm:prSet/>
      <dgm:spPr/>
      <dgm:t>
        <a:bodyPr/>
        <a:lstStyle/>
        <a:p>
          <a:endParaRPr lang="fr-CA" sz="2400">
            <a:solidFill>
              <a:srgbClr val="0070C0"/>
            </a:solidFill>
            <a:latin typeface="Arial" panose="020B0604020202020204" pitchFamily="34" charset="0"/>
            <a:cs typeface="Arial" panose="020B0604020202020204" pitchFamily="34" charset="0"/>
          </a:endParaRPr>
        </a:p>
      </dgm:t>
    </dgm:pt>
    <dgm:pt modelId="{21116246-8149-4827-8E2E-C20C09BBB835}" type="pres">
      <dgm:prSet presAssocID="{6D0E5914-7BB0-4744-A9B5-1DC969782DF1}" presName="Name0" presStyleCnt="0">
        <dgm:presLayoutVars>
          <dgm:dir/>
          <dgm:animLvl val="lvl"/>
          <dgm:resizeHandles val="exact"/>
        </dgm:presLayoutVars>
      </dgm:prSet>
      <dgm:spPr/>
    </dgm:pt>
    <dgm:pt modelId="{1094A971-35CD-4357-8675-12BCAA110D00}" type="pres">
      <dgm:prSet presAssocID="{58DE5770-5FCC-42D3-9E10-B43A89C91E3D}" presName="boxAndChildren" presStyleCnt="0"/>
      <dgm:spPr/>
    </dgm:pt>
    <dgm:pt modelId="{D4329F0D-56D2-4BAE-B2CC-F0921B8F97C1}" type="pres">
      <dgm:prSet presAssocID="{58DE5770-5FCC-42D3-9E10-B43A89C91E3D}" presName="parentTextBox" presStyleLbl="node1" presStyleIdx="0" presStyleCnt="5"/>
      <dgm:spPr/>
    </dgm:pt>
    <dgm:pt modelId="{E750F761-888B-4A5A-9C79-98A09CCE0275}" type="pres">
      <dgm:prSet presAssocID="{59241158-DAA3-44D4-80F3-21A617DE09A0}" presName="sp" presStyleCnt="0"/>
      <dgm:spPr/>
    </dgm:pt>
    <dgm:pt modelId="{206A01CF-B418-4916-9C78-8AAFA15C070E}" type="pres">
      <dgm:prSet presAssocID="{E25872A5-6570-4AD0-AB6B-44B68E4BDBAD}" presName="arrowAndChildren" presStyleCnt="0"/>
      <dgm:spPr/>
    </dgm:pt>
    <dgm:pt modelId="{5DCF3140-99FB-49B5-83CD-D35F6EB178EF}" type="pres">
      <dgm:prSet presAssocID="{E25872A5-6570-4AD0-AB6B-44B68E4BDBAD}" presName="parentTextArrow" presStyleLbl="node1" presStyleIdx="1" presStyleCnt="5"/>
      <dgm:spPr/>
    </dgm:pt>
    <dgm:pt modelId="{A73A8525-042F-4488-96D1-330D9D5C9152}" type="pres">
      <dgm:prSet presAssocID="{35DEF759-887E-4187-9C0F-D8578E4ADC81}" presName="sp" presStyleCnt="0"/>
      <dgm:spPr/>
    </dgm:pt>
    <dgm:pt modelId="{83F49E3E-A5D4-4611-A18F-EA6CB38CCB0E}" type="pres">
      <dgm:prSet presAssocID="{4BE8FCDD-AA2D-480D-9351-1C0387F0276C}" presName="arrowAndChildren" presStyleCnt="0"/>
      <dgm:spPr/>
    </dgm:pt>
    <dgm:pt modelId="{FAE980A9-F86E-472C-BA45-8D07D6D76BD1}" type="pres">
      <dgm:prSet presAssocID="{4BE8FCDD-AA2D-480D-9351-1C0387F0276C}" presName="parentTextArrow" presStyleLbl="node1" presStyleIdx="2" presStyleCnt="5"/>
      <dgm:spPr/>
    </dgm:pt>
    <dgm:pt modelId="{5BE5803A-0A25-4BB2-8845-E6A254A04742}" type="pres">
      <dgm:prSet presAssocID="{800782AC-242A-47C8-B912-D58D134991D7}" presName="sp" presStyleCnt="0"/>
      <dgm:spPr/>
    </dgm:pt>
    <dgm:pt modelId="{72265024-0CCD-4C25-80D4-5B8C450825E1}" type="pres">
      <dgm:prSet presAssocID="{9B6FC2F2-07D5-40FB-97FE-B9E893EE005F}" presName="arrowAndChildren" presStyleCnt="0"/>
      <dgm:spPr/>
    </dgm:pt>
    <dgm:pt modelId="{9A7C4F9F-AE98-477F-8AD7-267D5EABE2D6}" type="pres">
      <dgm:prSet presAssocID="{9B6FC2F2-07D5-40FB-97FE-B9E893EE005F}" presName="parentTextArrow" presStyleLbl="node1" presStyleIdx="3" presStyleCnt="5"/>
      <dgm:spPr/>
    </dgm:pt>
    <dgm:pt modelId="{23831A7A-CE4A-453E-A8C4-B920AC69BA5B}" type="pres">
      <dgm:prSet presAssocID="{E6827E1C-A78D-4759-BF46-E0DCCB1630BC}" presName="sp" presStyleCnt="0"/>
      <dgm:spPr/>
    </dgm:pt>
    <dgm:pt modelId="{1834B0C2-54EA-4744-B560-4CFEA8E40904}" type="pres">
      <dgm:prSet presAssocID="{639AACF7-2357-45E3-9A40-A76D6DE4169C}" presName="arrowAndChildren" presStyleCnt="0"/>
      <dgm:spPr/>
    </dgm:pt>
    <dgm:pt modelId="{C0AD7D73-99BA-40F4-A28A-7A55282B69AA}" type="pres">
      <dgm:prSet presAssocID="{639AACF7-2357-45E3-9A40-A76D6DE4169C}" presName="parentTextArrow" presStyleLbl="node1" presStyleIdx="4" presStyleCnt="5"/>
      <dgm:spPr/>
    </dgm:pt>
  </dgm:ptLst>
  <dgm:cxnLst>
    <dgm:cxn modelId="{5FCF9803-6B8F-4213-A475-E5B88C93E1EE}" type="presOf" srcId="{6D0E5914-7BB0-4744-A9B5-1DC969782DF1}" destId="{21116246-8149-4827-8E2E-C20C09BBB835}" srcOrd="0" destOrd="0" presId="urn:microsoft.com/office/officeart/2005/8/layout/process4"/>
    <dgm:cxn modelId="{79E7AB15-1BDE-47A9-B624-CA853DD7C3E0}" type="presOf" srcId="{639AACF7-2357-45E3-9A40-A76D6DE4169C}" destId="{C0AD7D73-99BA-40F4-A28A-7A55282B69AA}" srcOrd="0" destOrd="0" presId="urn:microsoft.com/office/officeart/2005/8/layout/process4"/>
    <dgm:cxn modelId="{B6C24725-089E-4B0F-8FD1-BC1D364B335E}" srcId="{6D0E5914-7BB0-4744-A9B5-1DC969782DF1}" destId="{9B6FC2F2-07D5-40FB-97FE-B9E893EE005F}" srcOrd="1" destOrd="0" parTransId="{30914605-F7A8-4165-85C2-373E93E25F07}" sibTransId="{800782AC-242A-47C8-B912-D58D134991D7}"/>
    <dgm:cxn modelId="{EBDA7925-3D09-4320-9DDD-01291351E8D6}" type="presOf" srcId="{58DE5770-5FCC-42D3-9E10-B43A89C91E3D}" destId="{D4329F0D-56D2-4BAE-B2CC-F0921B8F97C1}" srcOrd="0" destOrd="0" presId="urn:microsoft.com/office/officeart/2005/8/layout/process4"/>
    <dgm:cxn modelId="{3EA1882E-A75C-4BFA-B01E-F3B69ADBAE14}" type="presOf" srcId="{9B6FC2F2-07D5-40FB-97FE-B9E893EE005F}" destId="{9A7C4F9F-AE98-477F-8AD7-267D5EABE2D6}" srcOrd="0" destOrd="0" presId="urn:microsoft.com/office/officeart/2005/8/layout/process4"/>
    <dgm:cxn modelId="{157E0F30-635C-43D1-A0E4-04EACD008A64}" srcId="{6D0E5914-7BB0-4744-A9B5-1DC969782DF1}" destId="{639AACF7-2357-45E3-9A40-A76D6DE4169C}" srcOrd="0" destOrd="0" parTransId="{2FD47473-FC3F-4D86-9FBE-3939F068AD0D}" sibTransId="{E6827E1C-A78D-4759-BF46-E0DCCB1630BC}"/>
    <dgm:cxn modelId="{43444A5A-9808-430D-9381-81496B7B74A2}" srcId="{6D0E5914-7BB0-4744-A9B5-1DC969782DF1}" destId="{E25872A5-6570-4AD0-AB6B-44B68E4BDBAD}" srcOrd="3" destOrd="0" parTransId="{B42BDFBB-57F7-4BC4-89C8-A92393A61A03}" sibTransId="{59241158-DAA3-44D4-80F3-21A617DE09A0}"/>
    <dgm:cxn modelId="{4F693282-0D52-45A5-AC9D-28941BBF30EA}" type="presOf" srcId="{E25872A5-6570-4AD0-AB6B-44B68E4BDBAD}" destId="{5DCF3140-99FB-49B5-83CD-D35F6EB178EF}" srcOrd="0" destOrd="0" presId="urn:microsoft.com/office/officeart/2005/8/layout/process4"/>
    <dgm:cxn modelId="{3874E5BD-48EC-47D6-B7C6-24F3CBC459F7}" srcId="{6D0E5914-7BB0-4744-A9B5-1DC969782DF1}" destId="{58DE5770-5FCC-42D3-9E10-B43A89C91E3D}" srcOrd="4" destOrd="0" parTransId="{17E8F8A4-6FBF-4842-9A45-A970378B96A0}" sibTransId="{CE549D88-0C1A-4C1C-896E-7231E8D90D84}"/>
    <dgm:cxn modelId="{049053BE-1CDF-4952-A9E5-BF1E8DD26029}" srcId="{6D0E5914-7BB0-4744-A9B5-1DC969782DF1}" destId="{4BE8FCDD-AA2D-480D-9351-1C0387F0276C}" srcOrd="2" destOrd="0" parTransId="{88227513-6EE0-48B4-BE9F-D9FA274286E9}" sibTransId="{35DEF759-887E-4187-9C0F-D8578E4ADC81}"/>
    <dgm:cxn modelId="{0150BBEB-34B8-42BB-B7E2-816B01F9DAFD}" type="presOf" srcId="{4BE8FCDD-AA2D-480D-9351-1C0387F0276C}" destId="{FAE980A9-F86E-472C-BA45-8D07D6D76BD1}" srcOrd="0" destOrd="0" presId="urn:microsoft.com/office/officeart/2005/8/layout/process4"/>
    <dgm:cxn modelId="{DA55A102-ACEE-4231-98D5-22EF2E6CCC1E}" type="presParOf" srcId="{21116246-8149-4827-8E2E-C20C09BBB835}" destId="{1094A971-35CD-4357-8675-12BCAA110D00}" srcOrd="0" destOrd="0" presId="urn:microsoft.com/office/officeart/2005/8/layout/process4"/>
    <dgm:cxn modelId="{0522C601-921E-426F-A01A-958F3C8BE502}" type="presParOf" srcId="{1094A971-35CD-4357-8675-12BCAA110D00}" destId="{D4329F0D-56D2-4BAE-B2CC-F0921B8F97C1}" srcOrd="0" destOrd="0" presId="urn:microsoft.com/office/officeart/2005/8/layout/process4"/>
    <dgm:cxn modelId="{37B2CC09-C572-4A0C-8EE6-71B598585D0C}" type="presParOf" srcId="{21116246-8149-4827-8E2E-C20C09BBB835}" destId="{E750F761-888B-4A5A-9C79-98A09CCE0275}" srcOrd="1" destOrd="0" presId="urn:microsoft.com/office/officeart/2005/8/layout/process4"/>
    <dgm:cxn modelId="{B9CAED9A-3696-4B77-8C70-45A2DDAA194A}" type="presParOf" srcId="{21116246-8149-4827-8E2E-C20C09BBB835}" destId="{206A01CF-B418-4916-9C78-8AAFA15C070E}" srcOrd="2" destOrd="0" presId="urn:microsoft.com/office/officeart/2005/8/layout/process4"/>
    <dgm:cxn modelId="{69633110-5275-41A2-9718-BCA654048741}" type="presParOf" srcId="{206A01CF-B418-4916-9C78-8AAFA15C070E}" destId="{5DCF3140-99FB-49B5-83CD-D35F6EB178EF}" srcOrd="0" destOrd="0" presId="urn:microsoft.com/office/officeart/2005/8/layout/process4"/>
    <dgm:cxn modelId="{F097DEF4-C071-47F6-947E-A4609ADC8AD5}" type="presParOf" srcId="{21116246-8149-4827-8E2E-C20C09BBB835}" destId="{A73A8525-042F-4488-96D1-330D9D5C9152}" srcOrd="3" destOrd="0" presId="urn:microsoft.com/office/officeart/2005/8/layout/process4"/>
    <dgm:cxn modelId="{EBE1A15D-A041-48FA-BF41-325005A66A29}" type="presParOf" srcId="{21116246-8149-4827-8E2E-C20C09BBB835}" destId="{83F49E3E-A5D4-4611-A18F-EA6CB38CCB0E}" srcOrd="4" destOrd="0" presId="urn:microsoft.com/office/officeart/2005/8/layout/process4"/>
    <dgm:cxn modelId="{E3C7B4BC-FB8A-4CC5-8168-5531529DB474}" type="presParOf" srcId="{83F49E3E-A5D4-4611-A18F-EA6CB38CCB0E}" destId="{FAE980A9-F86E-472C-BA45-8D07D6D76BD1}" srcOrd="0" destOrd="0" presId="urn:microsoft.com/office/officeart/2005/8/layout/process4"/>
    <dgm:cxn modelId="{2EC2A559-3B3A-4FC1-9815-F4302F6DA66B}" type="presParOf" srcId="{21116246-8149-4827-8E2E-C20C09BBB835}" destId="{5BE5803A-0A25-4BB2-8845-E6A254A04742}" srcOrd="5" destOrd="0" presId="urn:microsoft.com/office/officeart/2005/8/layout/process4"/>
    <dgm:cxn modelId="{12B34DAE-C46E-4846-9112-86B69E49EE21}" type="presParOf" srcId="{21116246-8149-4827-8E2E-C20C09BBB835}" destId="{72265024-0CCD-4C25-80D4-5B8C450825E1}" srcOrd="6" destOrd="0" presId="urn:microsoft.com/office/officeart/2005/8/layout/process4"/>
    <dgm:cxn modelId="{14398A75-3A99-4D68-827E-5A1B052473B6}" type="presParOf" srcId="{72265024-0CCD-4C25-80D4-5B8C450825E1}" destId="{9A7C4F9F-AE98-477F-8AD7-267D5EABE2D6}" srcOrd="0" destOrd="0" presId="urn:microsoft.com/office/officeart/2005/8/layout/process4"/>
    <dgm:cxn modelId="{6D741CB3-ED94-4AA6-876E-20BFE8BEB823}" type="presParOf" srcId="{21116246-8149-4827-8E2E-C20C09BBB835}" destId="{23831A7A-CE4A-453E-A8C4-B920AC69BA5B}" srcOrd="7" destOrd="0" presId="urn:microsoft.com/office/officeart/2005/8/layout/process4"/>
    <dgm:cxn modelId="{94AB2098-DD92-4B66-BF22-F91ACD37EE85}" type="presParOf" srcId="{21116246-8149-4827-8E2E-C20C09BBB835}" destId="{1834B0C2-54EA-4744-B560-4CFEA8E40904}" srcOrd="8" destOrd="0" presId="urn:microsoft.com/office/officeart/2005/8/layout/process4"/>
    <dgm:cxn modelId="{32346A0B-775D-4BC7-96D8-FA2BF62B5304}" type="presParOf" srcId="{1834B0C2-54EA-4744-B560-4CFEA8E40904}" destId="{C0AD7D73-99BA-40F4-A28A-7A55282B69AA}"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156589F-758E-4A0C-93B3-01A32213E16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fr-CA"/>
        </a:p>
      </dgm:t>
    </dgm:pt>
    <dgm:pt modelId="{4A45CC58-1E3B-4B20-940C-8C1B09572727}">
      <dgm:prSet custT="1"/>
      <dgm:spPr>
        <a:solidFill>
          <a:schemeClr val="accent1">
            <a:lumMod val="75000"/>
          </a:schemeClr>
        </a:solidFill>
      </dgm:spPr>
      <dgm:t>
        <a:bodyPr/>
        <a:lstStyle/>
        <a:p>
          <a:pPr algn="just" rtl="0"/>
          <a:r>
            <a:rPr lang="en-US" sz="2400" dirty="0">
              <a:latin typeface="Arial" panose="020B0604020202020204" pitchFamily="34" charset="0"/>
              <a:cs typeface="Arial" panose="020B0604020202020204" pitchFamily="34" charset="0"/>
            </a:rPr>
            <a:t>Customers that are not being met as a result of a systematic and planned approach</a:t>
          </a:r>
          <a:endParaRPr lang="fr-CA" sz="2400" dirty="0">
            <a:latin typeface="Arial" panose="020B0604020202020204" pitchFamily="34" charset="0"/>
            <a:cs typeface="Arial" panose="020B0604020202020204" pitchFamily="34" charset="0"/>
          </a:endParaRPr>
        </a:p>
      </dgm:t>
    </dgm:pt>
    <dgm:pt modelId="{8933632F-8A53-464A-9F7F-2B7B8992C8E1}" type="parTrans" cxnId="{0746E0E1-68B3-4EEF-85AB-9C856FFAB1E9}">
      <dgm:prSet/>
      <dgm:spPr/>
      <dgm:t>
        <a:bodyPr/>
        <a:lstStyle/>
        <a:p>
          <a:pPr algn="just"/>
          <a:endParaRPr lang="fr-CA" sz="2400">
            <a:latin typeface="Arial" panose="020B0604020202020204" pitchFamily="34" charset="0"/>
            <a:cs typeface="Arial" panose="020B0604020202020204" pitchFamily="34" charset="0"/>
          </a:endParaRPr>
        </a:p>
      </dgm:t>
    </dgm:pt>
    <dgm:pt modelId="{C946C4F1-8B06-4A5A-86F5-7EB901705A8E}" type="sibTrans" cxnId="{0746E0E1-68B3-4EEF-85AB-9C856FFAB1E9}">
      <dgm:prSet/>
      <dgm:spPr/>
      <dgm:t>
        <a:bodyPr/>
        <a:lstStyle/>
        <a:p>
          <a:pPr algn="just"/>
          <a:endParaRPr lang="fr-CA" sz="2400">
            <a:latin typeface="Arial" panose="020B0604020202020204" pitchFamily="34" charset="0"/>
            <a:cs typeface="Arial" panose="020B0604020202020204" pitchFamily="34" charset="0"/>
          </a:endParaRPr>
        </a:p>
      </dgm:t>
    </dgm:pt>
    <dgm:pt modelId="{A44B4CF3-3C84-4716-AEB7-F5848209D182}">
      <dgm:prSet custT="1"/>
      <dgm:spPr>
        <a:solidFill>
          <a:schemeClr val="accent1">
            <a:lumMod val="75000"/>
          </a:schemeClr>
        </a:solidFill>
      </dgm:spPr>
      <dgm:t>
        <a:bodyPr/>
        <a:lstStyle/>
        <a:p>
          <a:pPr algn="just" rtl="0"/>
          <a:r>
            <a:rPr lang="en-US" sz="2400" dirty="0">
              <a:latin typeface="Arial" panose="020B0604020202020204" pitchFamily="34" charset="0"/>
              <a:cs typeface="Arial" panose="020B0604020202020204" pitchFamily="34" charset="0"/>
            </a:rPr>
            <a:t>It could be organizations or companies that have met at trade fairs, customers that have heard about the ESCO concept and need more information.</a:t>
          </a:r>
          <a:endParaRPr lang="fr-CA" sz="2400" dirty="0">
            <a:latin typeface="Arial" panose="020B0604020202020204" pitchFamily="34" charset="0"/>
            <a:cs typeface="Arial" panose="020B0604020202020204" pitchFamily="34" charset="0"/>
          </a:endParaRPr>
        </a:p>
      </dgm:t>
    </dgm:pt>
    <dgm:pt modelId="{9D2D3234-8832-489B-AFD2-45DD73A70E57}" type="parTrans" cxnId="{24EC5DD3-190E-4196-BB58-C740AA102487}">
      <dgm:prSet/>
      <dgm:spPr/>
      <dgm:t>
        <a:bodyPr/>
        <a:lstStyle/>
        <a:p>
          <a:pPr algn="just"/>
          <a:endParaRPr lang="fr-CA" sz="2400">
            <a:latin typeface="Arial" panose="020B0604020202020204" pitchFamily="34" charset="0"/>
            <a:cs typeface="Arial" panose="020B0604020202020204" pitchFamily="34" charset="0"/>
          </a:endParaRPr>
        </a:p>
      </dgm:t>
    </dgm:pt>
    <dgm:pt modelId="{79622C9C-82DE-4003-A220-6646EC52DA9B}" type="sibTrans" cxnId="{24EC5DD3-190E-4196-BB58-C740AA102487}">
      <dgm:prSet/>
      <dgm:spPr/>
      <dgm:t>
        <a:bodyPr/>
        <a:lstStyle/>
        <a:p>
          <a:pPr algn="just"/>
          <a:endParaRPr lang="fr-CA" sz="2400">
            <a:latin typeface="Arial" panose="020B0604020202020204" pitchFamily="34" charset="0"/>
            <a:cs typeface="Arial" panose="020B0604020202020204" pitchFamily="34" charset="0"/>
          </a:endParaRPr>
        </a:p>
      </dgm:t>
    </dgm:pt>
    <dgm:pt modelId="{196EA573-0606-49C3-8F8A-C6054CC38409}" type="pres">
      <dgm:prSet presAssocID="{F156589F-758E-4A0C-93B3-01A32213E16C}" presName="linear" presStyleCnt="0">
        <dgm:presLayoutVars>
          <dgm:animLvl val="lvl"/>
          <dgm:resizeHandles val="exact"/>
        </dgm:presLayoutVars>
      </dgm:prSet>
      <dgm:spPr/>
    </dgm:pt>
    <dgm:pt modelId="{26A0B996-BDE3-4270-98F7-9DAEC0B32523}" type="pres">
      <dgm:prSet presAssocID="{4A45CC58-1E3B-4B20-940C-8C1B09572727}" presName="parentText" presStyleLbl="node1" presStyleIdx="0" presStyleCnt="2">
        <dgm:presLayoutVars>
          <dgm:chMax val="0"/>
          <dgm:bulletEnabled val="1"/>
        </dgm:presLayoutVars>
      </dgm:prSet>
      <dgm:spPr/>
    </dgm:pt>
    <dgm:pt modelId="{E609DBE9-DF15-4B90-94E0-B600EBB9153C}" type="pres">
      <dgm:prSet presAssocID="{C946C4F1-8B06-4A5A-86F5-7EB901705A8E}" presName="spacer" presStyleCnt="0"/>
      <dgm:spPr/>
    </dgm:pt>
    <dgm:pt modelId="{7C7A3793-0B1C-42A8-A404-1416C413D157}" type="pres">
      <dgm:prSet presAssocID="{A44B4CF3-3C84-4716-AEB7-F5848209D182}" presName="parentText" presStyleLbl="node1" presStyleIdx="1" presStyleCnt="2">
        <dgm:presLayoutVars>
          <dgm:chMax val="0"/>
          <dgm:bulletEnabled val="1"/>
        </dgm:presLayoutVars>
      </dgm:prSet>
      <dgm:spPr/>
    </dgm:pt>
  </dgm:ptLst>
  <dgm:cxnLst>
    <dgm:cxn modelId="{786BB240-7717-4567-A625-C90A83779387}" type="presOf" srcId="{4A45CC58-1E3B-4B20-940C-8C1B09572727}" destId="{26A0B996-BDE3-4270-98F7-9DAEC0B32523}" srcOrd="0" destOrd="0" presId="urn:microsoft.com/office/officeart/2005/8/layout/vList2"/>
    <dgm:cxn modelId="{E32139BE-BCBB-4D19-A398-60F6EB53E12C}" type="presOf" srcId="{F156589F-758E-4A0C-93B3-01A32213E16C}" destId="{196EA573-0606-49C3-8F8A-C6054CC38409}" srcOrd="0" destOrd="0" presId="urn:microsoft.com/office/officeart/2005/8/layout/vList2"/>
    <dgm:cxn modelId="{24EC5DD3-190E-4196-BB58-C740AA102487}" srcId="{F156589F-758E-4A0C-93B3-01A32213E16C}" destId="{A44B4CF3-3C84-4716-AEB7-F5848209D182}" srcOrd="1" destOrd="0" parTransId="{9D2D3234-8832-489B-AFD2-45DD73A70E57}" sibTransId="{79622C9C-82DE-4003-A220-6646EC52DA9B}"/>
    <dgm:cxn modelId="{0746E0E1-68B3-4EEF-85AB-9C856FFAB1E9}" srcId="{F156589F-758E-4A0C-93B3-01A32213E16C}" destId="{4A45CC58-1E3B-4B20-940C-8C1B09572727}" srcOrd="0" destOrd="0" parTransId="{8933632F-8A53-464A-9F7F-2B7B8992C8E1}" sibTransId="{C946C4F1-8B06-4A5A-86F5-7EB901705A8E}"/>
    <dgm:cxn modelId="{701F19FF-2FFE-4A10-B339-244D4C62AD44}" type="presOf" srcId="{A44B4CF3-3C84-4716-AEB7-F5848209D182}" destId="{7C7A3793-0B1C-42A8-A404-1416C413D157}" srcOrd="0" destOrd="0" presId="urn:microsoft.com/office/officeart/2005/8/layout/vList2"/>
    <dgm:cxn modelId="{173755AB-623E-4D1D-8E74-B00F572DCCE8}" type="presParOf" srcId="{196EA573-0606-49C3-8F8A-C6054CC38409}" destId="{26A0B996-BDE3-4270-98F7-9DAEC0B32523}" srcOrd="0" destOrd="0" presId="urn:microsoft.com/office/officeart/2005/8/layout/vList2"/>
    <dgm:cxn modelId="{6C6A34EE-1550-427E-8B5C-AF2696718559}" type="presParOf" srcId="{196EA573-0606-49C3-8F8A-C6054CC38409}" destId="{E609DBE9-DF15-4B90-94E0-B600EBB9153C}" srcOrd="1" destOrd="0" presId="urn:microsoft.com/office/officeart/2005/8/layout/vList2"/>
    <dgm:cxn modelId="{7D58351A-0012-4155-B418-B61124D7B3C7}" type="presParOf" srcId="{196EA573-0606-49C3-8F8A-C6054CC38409}" destId="{7C7A3793-0B1C-42A8-A404-1416C413D157}"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C059C94-42AB-4B8B-A652-A61FE5199365}" type="doc">
      <dgm:prSet loTypeId="urn:microsoft.com/office/officeart/2008/layout/LinedList" loCatId="list" qsTypeId="urn:microsoft.com/office/officeart/2005/8/quickstyle/simple1" qsCatId="simple" csTypeId="urn:microsoft.com/office/officeart/2005/8/colors/accent3_2" csCatId="accent3" phldr="1"/>
      <dgm:spPr/>
      <dgm:t>
        <a:bodyPr/>
        <a:lstStyle/>
        <a:p>
          <a:endParaRPr lang="fr-CA"/>
        </a:p>
      </dgm:t>
    </dgm:pt>
    <dgm:pt modelId="{6237B254-CF02-498A-9220-F7453C1F2F96}">
      <dgm:prSet custT="1"/>
      <dgm:spPr/>
      <dgm:t>
        <a:bodyPr/>
        <a:lstStyle/>
        <a:p>
          <a:pPr rtl="0"/>
          <a:r>
            <a:rPr lang="en-US" sz="2400" dirty="0">
              <a:solidFill>
                <a:schemeClr val="tx1">
                  <a:lumMod val="85000"/>
                  <a:lumOff val="15000"/>
                </a:schemeClr>
              </a:solidFill>
              <a:latin typeface="Arial" panose="020B0604020202020204" pitchFamily="34" charset="0"/>
              <a:cs typeface="Arial" panose="020B0604020202020204" pitchFamily="34" charset="0"/>
            </a:rPr>
            <a:t>Energy usage database</a:t>
          </a:r>
          <a:endParaRPr lang="fr-CA" sz="2400" dirty="0">
            <a:solidFill>
              <a:schemeClr val="tx1">
                <a:lumMod val="85000"/>
                <a:lumOff val="15000"/>
              </a:schemeClr>
            </a:solidFill>
            <a:latin typeface="Arial" panose="020B0604020202020204" pitchFamily="34" charset="0"/>
            <a:cs typeface="Arial" panose="020B0604020202020204" pitchFamily="34" charset="0"/>
          </a:endParaRPr>
        </a:p>
      </dgm:t>
    </dgm:pt>
    <dgm:pt modelId="{8185B565-4F75-4CBC-9D88-BFDBD42142A0}" type="parTrans" cxnId="{E455D49A-B2DD-4373-BF74-053E6826A345}">
      <dgm:prSet/>
      <dgm:spPr/>
      <dgm:t>
        <a:bodyPr/>
        <a:lstStyle/>
        <a:p>
          <a:endParaRPr lang="fr-CA" sz="2400">
            <a:solidFill>
              <a:schemeClr val="tx1">
                <a:lumMod val="85000"/>
                <a:lumOff val="15000"/>
              </a:schemeClr>
            </a:solidFill>
            <a:latin typeface="Arial" panose="020B0604020202020204" pitchFamily="34" charset="0"/>
            <a:cs typeface="Arial" panose="020B0604020202020204" pitchFamily="34" charset="0"/>
          </a:endParaRPr>
        </a:p>
      </dgm:t>
    </dgm:pt>
    <dgm:pt modelId="{8E6D2042-E960-4243-9F6B-D11C54624A1F}" type="sibTrans" cxnId="{E455D49A-B2DD-4373-BF74-053E6826A345}">
      <dgm:prSet/>
      <dgm:spPr/>
      <dgm:t>
        <a:bodyPr/>
        <a:lstStyle/>
        <a:p>
          <a:endParaRPr lang="fr-CA" sz="2400">
            <a:solidFill>
              <a:schemeClr val="tx1">
                <a:lumMod val="85000"/>
                <a:lumOff val="15000"/>
              </a:schemeClr>
            </a:solidFill>
            <a:latin typeface="Arial" panose="020B0604020202020204" pitchFamily="34" charset="0"/>
            <a:cs typeface="Arial" panose="020B0604020202020204" pitchFamily="34" charset="0"/>
          </a:endParaRPr>
        </a:p>
      </dgm:t>
    </dgm:pt>
    <dgm:pt modelId="{80FB67AD-25D2-4F45-B35E-567E049DC741}">
      <dgm:prSet custT="1"/>
      <dgm:spPr/>
      <dgm:t>
        <a:bodyPr/>
        <a:lstStyle/>
        <a:p>
          <a:pPr rtl="0"/>
          <a:r>
            <a:rPr lang="en-US" sz="2400" dirty="0">
              <a:solidFill>
                <a:schemeClr val="tx1">
                  <a:lumMod val="85000"/>
                  <a:lumOff val="15000"/>
                </a:schemeClr>
              </a:solidFill>
              <a:latin typeface="Arial" panose="020B0604020202020204" pitchFamily="34" charset="0"/>
              <a:cs typeface="Arial" panose="020B0604020202020204" pitchFamily="34" charset="0"/>
            </a:rPr>
            <a:t>List of enterprises in the industry</a:t>
          </a:r>
          <a:endParaRPr lang="fr-CA" sz="2400" dirty="0">
            <a:solidFill>
              <a:schemeClr val="tx1">
                <a:lumMod val="85000"/>
                <a:lumOff val="15000"/>
              </a:schemeClr>
            </a:solidFill>
            <a:latin typeface="Arial" panose="020B0604020202020204" pitchFamily="34" charset="0"/>
            <a:cs typeface="Arial" panose="020B0604020202020204" pitchFamily="34" charset="0"/>
          </a:endParaRPr>
        </a:p>
      </dgm:t>
    </dgm:pt>
    <dgm:pt modelId="{4E9A4CE8-2E02-4538-A68C-A623CE6B482F}" type="parTrans" cxnId="{94F339EE-377D-4AFA-A16B-D8BE29FA63EE}">
      <dgm:prSet/>
      <dgm:spPr/>
      <dgm:t>
        <a:bodyPr/>
        <a:lstStyle/>
        <a:p>
          <a:endParaRPr lang="fr-CA" sz="2400">
            <a:solidFill>
              <a:schemeClr val="tx1">
                <a:lumMod val="85000"/>
                <a:lumOff val="15000"/>
              </a:schemeClr>
            </a:solidFill>
            <a:latin typeface="Arial" panose="020B0604020202020204" pitchFamily="34" charset="0"/>
            <a:cs typeface="Arial" panose="020B0604020202020204" pitchFamily="34" charset="0"/>
          </a:endParaRPr>
        </a:p>
      </dgm:t>
    </dgm:pt>
    <dgm:pt modelId="{DF6A88CB-7A9D-46C7-8B81-72B862F350C8}" type="sibTrans" cxnId="{94F339EE-377D-4AFA-A16B-D8BE29FA63EE}">
      <dgm:prSet/>
      <dgm:spPr/>
      <dgm:t>
        <a:bodyPr/>
        <a:lstStyle/>
        <a:p>
          <a:endParaRPr lang="fr-CA" sz="2400">
            <a:solidFill>
              <a:schemeClr val="tx1">
                <a:lumMod val="85000"/>
                <a:lumOff val="15000"/>
              </a:schemeClr>
            </a:solidFill>
            <a:latin typeface="Arial" panose="020B0604020202020204" pitchFamily="34" charset="0"/>
            <a:cs typeface="Arial" panose="020B0604020202020204" pitchFamily="34" charset="0"/>
          </a:endParaRPr>
        </a:p>
      </dgm:t>
    </dgm:pt>
    <dgm:pt modelId="{BBD9D841-E6FB-46B0-800B-919F95B437C8}">
      <dgm:prSet custT="1"/>
      <dgm:spPr/>
      <dgm:t>
        <a:bodyPr/>
        <a:lstStyle/>
        <a:p>
          <a:pPr rtl="0"/>
          <a:r>
            <a:rPr lang="en-US" sz="2400" dirty="0">
              <a:solidFill>
                <a:schemeClr val="tx1">
                  <a:lumMod val="85000"/>
                  <a:lumOff val="15000"/>
                </a:schemeClr>
              </a:solidFill>
              <a:latin typeface="Arial" panose="020B0604020202020204" pitchFamily="34" charset="0"/>
              <a:cs typeface="Arial" panose="020B0604020202020204" pitchFamily="34" charset="0"/>
            </a:rPr>
            <a:t>Commercial Publications Department</a:t>
          </a:r>
          <a:endParaRPr lang="fr-CA" sz="2400" dirty="0">
            <a:solidFill>
              <a:schemeClr val="tx1">
                <a:lumMod val="85000"/>
                <a:lumOff val="15000"/>
              </a:schemeClr>
            </a:solidFill>
            <a:latin typeface="Arial" panose="020B0604020202020204" pitchFamily="34" charset="0"/>
            <a:cs typeface="Arial" panose="020B0604020202020204" pitchFamily="34" charset="0"/>
          </a:endParaRPr>
        </a:p>
      </dgm:t>
    </dgm:pt>
    <dgm:pt modelId="{94180AD1-4C64-40C0-A0F5-9E2A251C37C3}" type="parTrans" cxnId="{54FB28EF-8FFE-4070-ACE4-C648BD8BD4E4}">
      <dgm:prSet/>
      <dgm:spPr/>
      <dgm:t>
        <a:bodyPr/>
        <a:lstStyle/>
        <a:p>
          <a:endParaRPr lang="fr-CA" sz="2400">
            <a:solidFill>
              <a:schemeClr val="tx1">
                <a:lumMod val="85000"/>
                <a:lumOff val="15000"/>
              </a:schemeClr>
            </a:solidFill>
            <a:latin typeface="Arial" panose="020B0604020202020204" pitchFamily="34" charset="0"/>
            <a:cs typeface="Arial" panose="020B0604020202020204" pitchFamily="34" charset="0"/>
          </a:endParaRPr>
        </a:p>
      </dgm:t>
    </dgm:pt>
    <dgm:pt modelId="{B816CCB7-6848-436F-A663-40F7ABCBBF3A}" type="sibTrans" cxnId="{54FB28EF-8FFE-4070-ACE4-C648BD8BD4E4}">
      <dgm:prSet/>
      <dgm:spPr/>
      <dgm:t>
        <a:bodyPr/>
        <a:lstStyle/>
        <a:p>
          <a:endParaRPr lang="fr-CA" sz="2400">
            <a:solidFill>
              <a:schemeClr val="tx1">
                <a:lumMod val="85000"/>
                <a:lumOff val="15000"/>
              </a:schemeClr>
            </a:solidFill>
            <a:latin typeface="Arial" panose="020B0604020202020204" pitchFamily="34" charset="0"/>
            <a:cs typeface="Arial" panose="020B0604020202020204" pitchFamily="34" charset="0"/>
          </a:endParaRPr>
        </a:p>
      </dgm:t>
    </dgm:pt>
    <dgm:pt modelId="{A3963990-7D58-4BE2-A02B-A1F6C02BEE93}" type="pres">
      <dgm:prSet presAssocID="{BC059C94-42AB-4B8B-A652-A61FE5199365}" presName="vert0" presStyleCnt="0">
        <dgm:presLayoutVars>
          <dgm:dir/>
          <dgm:animOne val="branch"/>
          <dgm:animLvl val="lvl"/>
        </dgm:presLayoutVars>
      </dgm:prSet>
      <dgm:spPr/>
    </dgm:pt>
    <dgm:pt modelId="{0FC05183-9489-402C-B526-F43AE5AAC902}" type="pres">
      <dgm:prSet presAssocID="{6237B254-CF02-498A-9220-F7453C1F2F96}" presName="thickLine" presStyleLbl="alignNode1" presStyleIdx="0" presStyleCnt="3"/>
      <dgm:spPr/>
    </dgm:pt>
    <dgm:pt modelId="{F677C974-098C-4600-88DF-B6138C2CFBD2}" type="pres">
      <dgm:prSet presAssocID="{6237B254-CF02-498A-9220-F7453C1F2F96}" presName="horz1" presStyleCnt="0"/>
      <dgm:spPr/>
    </dgm:pt>
    <dgm:pt modelId="{AEDC8AF3-F32B-4340-AA84-640E031203EF}" type="pres">
      <dgm:prSet presAssocID="{6237B254-CF02-498A-9220-F7453C1F2F96}" presName="tx1" presStyleLbl="revTx" presStyleIdx="0" presStyleCnt="3"/>
      <dgm:spPr/>
    </dgm:pt>
    <dgm:pt modelId="{9AED0373-E869-4C34-9FBD-49CCDFA73150}" type="pres">
      <dgm:prSet presAssocID="{6237B254-CF02-498A-9220-F7453C1F2F96}" presName="vert1" presStyleCnt="0"/>
      <dgm:spPr/>
    </dgm:pt>
    <dgm:pt modelId="{F60FFF94-3CE6-4771-BEC2-E789849EF16D}" type="pres">
      <dgm:prSet presAssocID="{80FB67AD-25D2-4F45-B35E-567E049DC741}" presName="thickLine" presStyleLbl="alignNode1" presStyleIdx="1" presStyleCnt="3"/>
      <dgm:spPr/>
    </dgm:pt>
    <dgm:pt modelId="{60AABDEA-CFB6-474B-8AC2-7701A0F999B6}" type="pres">
      <dgm:prSet presAssocID="{80FB67AD-25D2-4F45-B35E-567E049DC741}" presName="horz1" presStyleCnt="0"/>
      <dgm:spPr/>
    </dgm:pt>
    <dgm:pt modelId="{096DF8C6-AC2B-4792-9D6C-8CBC22F52CDF}" type="pres">
      <dgm:prSet presAssocID="{80FB67AD-25D2-4F45-B35E-567E049DC741}" presName="tx1" presStyleLbl="revTx" presStyleIdx="1" presStyleCnt="3"/>
      <dgm:spPr/>
    </dgm:pt>
    <dgm:pt modelId="{B83E7958-8145-46C2-B37E-1A47972ACD0E}" type="pres">
      <dgm:prSet presAssocID="{80FB67AD-25D2-4F45-B35E-567E049DC741}" presName="vert1" presStyleCnt="0"/>
      <dgm:spPr/>
    </dgm:pt>
    <dgm:pt modelId="{FB359DA9-CBC6-4ACB-A3F0-7B788B473F58}" type="pres">
      <dgm:prSet presAssocID="{BBD9D841-E6FB-46B0-800B-919F95B437C8}" presName="thickLine" presStyleLbl="alignNode1" presStyleIdx="2" presStyleCnt="3"/>
      <dgm:spPr/>
    </dgm:pt>
    <dgm:pt modelId="{CBD77F45-8ACF-4AFA-A7DA-46ADA2F2A34F}" type="pres">
      <dgm:prSet presAssocID="{BBD9D841-E6FB-46B0-800B-919F95B437C8}" presName="horz1" presStyleCnt="0"/>
      <dgm:spPr/>
    </dgm:pt>
    <dgm:pt modelId="{3B15BAED-AAB1-404A-B98B-B59FF3E58388}" type="pres">
      <dgm:prSet presAssocID="{BBD9D841-E6FB-46B0-800B-919F95B437C8}" presName="tx1" presStyleLbl="revTx" presStyleIdx="2" presStyleCnt="3"/>
      <dgm:spPr/>
    </dgm:pt>
    <dgm:pt modelId="{E3629AAD-3621-4E83-9E36-11083B76DC59}" type="pres">
      <dgm:prSet presAssocID="{BBD9D841-E6FB-46B0-800B-919F95B437C8}" presName="vert1" presStyleCnt="0"/>
      <dgm:spPr/>
    </dgm:pt>
  </dgm:ptLst>
  <dgm:cxnLst>
    <dgm:cxn modelId="{AD284026-4461-40A3-B01F-40B95F1355A9}" type="presOf" srcId="{BBD9D841-E6FB-46B0-800B-919F95B437C8}" destId="{3B15BAED-AAB1-404A-B98B-B59FF3E58388}" srcOrd="0" destOrd="0" presId="urn:microsoft.com/office/officeart/2008/layout/LinedList"/>
    <dgm:cxn modelId="{E6966927-C9E7-47C3-B702-7DCE81F782BB}" type="presOf" srcId="{80FB67AD-25D2-4F45-B35E-567E049DC741}" destId="{096DF8C6-AC2B-4792-9D6C-8CBC22F52CDF}" srcOrd="0" destOrd="0" presId="urn:microsoft.com/office/officeart/2008/layout/LinedList"/>
    <dgm:cxn modelId="{E455D49A-B2DD-4373-BF74-053E6826A345}" srcId="{BC059C94-42AB-4B8B-A652-A61FE5199365}" destId="{6237B254-CF02-498A-9220-F7453C1F2F96}" srcOrd="0" destOrd="0" parTransId="{8185B565-4F75-4CBC-9D88-BFDBD42142A0}" sibTransId="{8E6D2042-E960-4243-9F6B-D11C54624A1F}"/>
    <dgm:cxn modelId="{DEFF2DA9-F818-4ADF-8442-4EFBEC287112}" type="presOf" srcId="{6237B254-CF02-498A-9220-F7453C1F2F96}" destId="{AEDC8AF3-F32B-4340-AA84-640E031203EF}" srcOrd="0" destOrd="0" presId="urn:microsoft.com/office/officeart/2008/layout/LinedList"/>
    <dgm:cxn modelId="{5B2B9DC6-5B79-41D9-B8D3-D24F0C267066}" type="presOf" srcId="{BC059C94-42AB-4B8B-A652-A61FE5199365}" destId="{A3963990-7D58-4BE2-A02B-A1F6C02BEE93}" srcOrd="0" destOrd="0" presId="urn:microsoft.com/office/officeart/2008/layout/LinedList"/>
    <dgm:cxn modelId="{94F339EE-377D-4AFA-A16B-D8BE29FA63EE}" srcId="{BC059C94-42AB-4B8B-A652-A61FE5199365}" destId="{80FB67AD-25D2-4F45-B35E-567E049DC741}" srcOrd="1" destOrd="0" parTransId="{4E9A4CE8-2E02-4538-A68C-A623CE6B482F}" sibTransId="{DF6A88CB-7A9D-46C7-8B81-72B862F350C8}"/>
    <dgm:cxn modelId="{54FB28EF-8FFE-4070-ACE4-C648BD8BD4E4}" srcId="{BC059C94-42AB-4B8B-A652-A61FE5199365}" destId="{BBD9D841-E6FB-46B0-800B-919F95B437C8}" srcOrd="2" destOrd="0" parTransId="{94180AD1-4C64-40C0-A0F5-9E2A251C37C3}" sibTransId="{B816CCB7-6848-436F-A663-40F7ABCBBF3A}"/>
    <dgm:cxn modelId="{9984165F-6DA1-483F-AFD0-3F157C2C2B7F}" type="presParOf" srcId="{A3963990-7D58-4BE2-A02B-A1F6C02BEE93}" destId="{0FC05183-9489-402C-B526-F43AE5AAC902}" srcOrd="0" destOrd="0" presId="urn:microsoft.com/office/officeart/2008/layout/LinedList"/>
    <dgm:cxn modelId="{88046126-DCC0-4091-A920-ACCE7A43F6E9}" type="presParOf" srcId="{A3963990-7D58-4BE2-A02B-A1F6C02BEE93}" destId="{F677C974-098C-4600-88DF-B6138C2CFBD2}" srcOrd="1" destOrd="0" presId="urn:microsoft.com/office/officeart/2008/layout/LinedList"/>
    <dgm:cxn modelId="{3A2B6650-ACBD-41B1-B565-F6E4C01AC55B}" type="presParOf" srcId="{F677C974-098C-4600-88DF-B6138C2CFBD2}" destId="{AEDC8AF3-F32B-4340-AA84-640E031203EF}" srcOrd="0" destOrd="0" presId="urn:microsoft.com/office/officeart/2008/layout/LinedList"/>
    <dgm:cxn modelId="{D8991226-5288-433C-8734-9A507BC23C4B}" type="presParOf" srcId="{F677C974-098C-4600-88DF-B6138C2CFBD2}" destId="{9AED0373-E869-4C34-9FBD-49CCDFA73150}" srcOrd="1" destOrd="0" presId="urn:microsoft.com/office/officeart/2008/layout/LinedList"/>
    <dgm:cxn modelId="{4000A9A0-C8A7-4672-8510-37AB5895406F}" type="presParOf" srcId="{A3963990-7D58-4BE2-A02B-A1F6C02BEE93}" destId="{F60FFF94-3CE6-4771-BEC2-E789849EF16D}" srcOrd="2" destOrd="0" presId="urn:microsoft.com/office/officeart/2008/layout/LinedList"/>
    <dgm:cxn modelId="{B9D32087-FC8E-4EED-8C59-62AD16499B0D}" type="presParOf" srcId="{A3963990-7D58-4BE2-A02B-A1F6C02BEE93}" destId="{60AABDEA-CFB6-474B-8AC2-7701A0F999B6}" srcOrd="3" destOrd="0" presId="urn:microsoft.com/office/officeart/2008/layout/LinedList"/>
    <dgm:cxn modelId="{A575DD3A-4370-4F14-98FA-683261CBD49D}" type="presParOf" srcId="{60AABDEA-CFB6-474B-8AC2-7701A0F999B6}" destId="{096DF8C6-AC2B-4792-9D6C-8CBC22F52CDF}" srcOrd="0" destOrd="0" presId="urn:microsoft.com/office/officeart/2008/layout/LinedList"/>
    <dgm:cxn modelId="{10FE5AF1-2A35-4544-83FC-3D11F735A2C9}" type="presParOf" srcId="{60AABDEA-CFB6-474B-8AC2-7701A0F999B6}" destId="{B83E7958-8145-46C2-B37E-1A47972ACD0E}" srcOrd="1" destOrd="0" presId="urn:microsoft.com/office/officeart/2008/layout/LinedList"/>
    <dgm:cxn modelId="{B8B78E8A-CF05-4F19-9197-355721356976}" type="presParOf" srcId="{A3963990-7D58-4BE2-A02B-A1F6C02BEE93}" destId="{FB359DA9-CBC6-4ACB-A3F0-7B788B473F58}" srcOrd="4" destOrd="0" presId="urn:microsoft.com/office/officeart/2008/layout/LinedList"/>
    <dgm:cxn modelId="{DD0492D9-168D-43C8-84F8-48EAA9774396}" type="presParOf" srcId="{A3963990-7D58-4BE2-A02B-A1F6C02BEE93}" destId="{CBD77F45-8ACF-4AFA-A7DA-46ADA2F2A34F}" srcOrd="5" destOrd="0" presId="urn:microsoft.com/office/officeart/2008/layout/LinedList"/>
    <dgm:cxn modelId="{DE8C9EDF-E3C5-4EA9-9723-FEDECC816E86}" type="presParOf" srcId="{CBD77F45-8ACF-4AFA-A7DA-46ADA2F2A34F}" destId="{3B15BAED-AAB1-404A-B98B-B59FF3E58388}" srcOrd="0" destOrd="0" presId="urn:microsoft.com/office/officeart/2008/layout/LinedList"/>
    <dgm:cxn modelId="{C7175B49-A90B-464B-8AD3-78CDD35BFB59}" type="presParOf" srcId="{CBD77F45-8ACF-4AFA-A7DA-46ADA2F2A34F}" destId="{E3629AAD-3621-4E83-9E36-11083B76DC59}"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10AFE47-89D8-42C2-AC54-06FD43A9F68C}" type="doc">
      <dgm:prSet loTypeId="urn:microsoft.com/office/officeart/2008/layout/LinedList" loCatId="list" qsTypeId="urn:microsoft.com/office/officeart/2005/8/quickstyle/simple1" qsCatId="simple" csTypeId="urn:microsoft.com/office/officeart/2005/8/colors/accent3_2" csCatId="accent3" phldr="1"/>
      <dgm:spPr/>
      <dgm:t>
        <a:bodyPr/>
        <a:lstStyle/>
        <a:p>
          <a:endParaRPr lang="fr-CA"/>
        </a:p>
      </dgm:t>
    </dgm:pt>
    <dgm:pt modelId="{35B2224C-A989-42ED-82F1-D0D6B05BC985}">
      <dgm:prSet custT="1"/>
      <dgm:spPr/>
      <dgm:t>
        <a:bodyPr/>
        <a:lstStyle/>
        <a:p>
          <a:pPr rtl="0"/>
          <a:r>
            <a:rPr lang="en-US" sz="2400" dirty="0">
              <a:solidFill>
                <a:schemeClr val="tx1">
                  <a:lumMod val="85000"/>
                  <a:lumOff val="15000"/>
                </a:schemeClr>
              </a:solidFill>
              <a:latin typeface="Arial" panose="020B0604020202020204" pitchFamily="34" charset="0"/>
              <a:cs typeface="Arial" panose="020B0604020202020204" pitchFamily="34" charset="0"/>
            </a:rPr>
            <a:t>Size of the factory</a:t>
          </a:r>
          <a:endParaRPr lang="fr-CA" sz="2400" dirty="0">
            <a:solidFill>
              <a:schemeClr val="tx1">
                <a:lumMod val="85000"/>
                <a:lumOff val="15000"/>
              </a:schemeClr>
            </a:solidFill>
            <a:latin typeface="Arial" panose="020B0604020202020204" pitchFamily="34" charset="0"/>
            <a:cs typeface="Arial" panose="020B0604020202020204" pitchFamily="34" charset="0"/>
          </a:endParaRPr>
        </a:p>
      </dgm:t>
    </dgm:pt>
    <dgm:pt modelId="{E8015B86-DD54-46EA-ACBA-80A2AA3E991E}" type="parTrans" cxnId="{CA4C7434-87D1-47D2-9546-DA083BB1227A}">
      <dgm:prSet/>
      <dgm:spPr/>
      <dgm:t>
        <a:bodyPr/>
        <a:lstStyle/>
        <a:p>
          <a:endParaRPr lang="fr-CA" sz="2400">
            <a:solidFill>
              <a:schemeClr val="tx1">
                <a:lumMod val="85000"/>
                <a:lumOff val="15000"/>
              </a:schemeClr>
            </a:solidFill>
            <a:latin typeface="Arial" panose="020B0604020202020204" pitchFamily="34" charset="0"/>
            <a:cs typeface="Arial" panose="020B0604020202020204" pitchFamily="34" charset="0"/>
          </a:endParaRPr>
        </a:p>
      </dgm:t>
    </dgm:pt>
    <dgm:pt modelId="{CFDC1E84-5007-4C4F-9CB1-7F54FB1334A6}" type="sibTrans" cxnId="{CA4C7434-87D1-47D2-9546-DA083BB1227A}">
      <dgm:prSet/>
      <dgm:spPr/>
      <dgm:t>
        <a:bodyPr/>
        <a:lstStyle/>
        <a:p>
          <a:endParaRPr lang="fr-CA" sz="2400">
            <a:solidFill>
              <a:schemeClr val="tx1">
                <a:lumMod val="85000"/>
                <a:lumOff val="15000"/>
              </a:schemeClr>
            </a:solidFill>
            <a:latin typeface="Arial" panose="020B0604020202020204" pitchFamily="34" charset="0"/>
            <a:cs typeface="Arial" panose="020B0604020202020204" pitchFamily="34" charset="0"/>
          </a:endParaRPr>
        </a:p>
      </dgm:t>
    </dgm:pt>
    <dgm:pt modelId="{8CFFF902-ABA2-49E7-9F27-F5D80EAAC810}">
      <dgm:prSet custT="1"/>
      <dgm:spPr/>
      <dgm:t>
        <a:bodyPr/>
        <a:lstStyle/>
        <a:p>
          <a:pPr rtl="0"/>
          <a:r>
            <a:rPr lang="en-US" sz="2400" dirty="0">
              <a:solidFill>
                <a:schemeClr val="tx1">
                  <a:lumMod val="85000"/>
                  <a:lumOff val="15000"/>
                </a:schemeClr>
              </a:solidFill>
              <a:latin typeface="Arial" panose="020B0604020202020204" pitchFamily="34" charset="0"/>
              <a:cs typeface="Arial" panose="020B0604020202020204" pitchFamily="34" charset="0"/>
            </a:rPr>
            <a:t>List of major factories by industry</a:t>
          </a:r>
          <a:endParaRPr lang="fr-CA" sz="2400" dirty="0">
            <a:solidFill>
              <a:schemeClr val="tx1">
                <a:lumMod val="85000"/>
                <a:lumOff val="15000"/>
              </a:schemeClr>
            </a:solidFill>
            <a:latin typeface="Arial" panose="020B0604020202020204" pitchFamily="34" charset="0"/>
            <a:cs typeface="Arial" panose="020B0604020202020204" pitchFamily="34" charset="0"/>
          </a:endParaRPr>
        </a:p>
      </dgm:t>
    </dgm:pt>
    <dgm:pt modelId="{A31B0539-86FF-49E7-B746-A72C16C475B4}" type="parTrans" cxnId="{319E9803-7CB5-4307-A62B-6767E845992C}">
      <dgm:prSet/>
      <dgm:spPr/>
      <dgm:t>
        <a:bodyPr/>
        <a:lstStyle/>
        <a:p>
          <a:endParaRPr lang="fr-CA" sz="2400">
            <a:solidFill>
              <a:schemeClr val="tx1">
                <a:lumMod val="85000"/>
                <a:lumOff val="15000"/>
              </a:schemeClr>
            </a:solidFill>
            <a:latin typeface="Arial" panose="020B0604020202020204" pitchFamily="34" charset="0"/>
            <a:cs typeface="Arial" panose="020B0604020202020204" pitchFamily="34" charset="0"/>
          </a:endParaRPr>
        </a:p>
      </dgm:t>
    </dgm:pt>
    <dgm:pt modelId="{A39B37E6-41BB-45B1-8AC8-8BC404235117}" type="sibTrans" cxnId="{319E9803-7CB5-4307-A62B-6767E845992C}">
      <dgm:prSet/>
      <dgm:spPr/>
      <dgm:t>
        <a:bodyPr/>
        <a:lstStyle/>
        <a:p>
          <a:endParaRPr lang="fr-CA" sz="2400">
            <a:solidFill>
              <a:schemeClr val="tx1">
                <a:lumMod val="85000"/>
                <a:lumOff val="15000"/>
              </a:schemeClr>
            </a:solidFill>
            <a:latin typeface="Arial" panose="020B0604020202020204" pitchFamily="34" charset="0"/>
            <a:cs typeface="Arial" panose="020B0604020202020204" pitchFamily="34" charset="0"/>
          </a:endParaRPr>
        </a:p>
      </dgm:t>
    </dgm:pt>
    <dgm:pt modelId="{192686FB-F84B-4738-B0C3-D04C8BD85AB9}">
      <dgm:prSet custT="1"/>
      <dgm:spPr/>
      <dgm:t>
        <a:bodyPr/>
        <a:lstStyle/>
        <a:p>
          <a:pPr rtl="0"/>
          <a:r>
            <a:rPr lang="en-US" sz="2400" dirty="0">
              <a:solidFill>
                <a:schemeClr val="tx1">
                  <a:lumMod val="85000"/>
                  <a:lumOff val="15000"/>
                </a:schemeClr>
              </a:solidFill>
              <a:latin typeface="Arial" panose="020B0604020202020204" pitchFamily="34" charset="0"/>
              <a:cs typeface="Arial" panose="020B0604020202020204" pitchFamily="34" charset="0"/>
            </a:rPr>
            <a:t>Average price per unit of energy paid (the higher the unit price, the better)</a:t>
          </a:r>
          <a:endParaRPr lang="fr-CA" sz="2400" dirty="0">
            <a:solidFill>
              <a:schemeClr val="tx1">
                <a:lumMod val="85000"/>
                <a:lumOff val="15000"/>
              </a:schemeClr>
            </a:solidFill>
            <a:latin typeface="Arial" panose="020B0604020202020204" pitchFamily="34" charset="0"/>
            <a:cs typeface="Arial" panose="020B0604020202020204" pitchFamily="34" charset="0"/>
          </a:endParaRPr>
        </a:p>
      </dgm:t>
    </dgm:pt>
    <dgm:pt modelId="{A03BA72E-0B96-4BB8-A6D4-3FE8741DBFA2}" type="parTrans" cxnId="{B2B77C28-26DB-42B0-812F-66A5741E1412}">
      <dgm:prSet/>
      <dgm:spPr/>
      <dgm:t>
        <a:bodyPr/>
        <a:lstStyle/>
        <a:p>
          <a:endParaRPr lang="fr-CA" sz="2400">
            <a:solidFill>
              <a:schemeClr val="tx1">
                <a:lumMod val="85000"/>
                <a:lumOff val="15000"/>
              </a:schemeClr>
            </a:solidFill>
            <a:latin typeface="Arial" panose="020B0604020202020204" pitchFamily="34" charset="0"/>
            <a:cs typeface="Arial" panose="020B0604020202020204" pitchFamily="34" charset="0"/>
          </a:endParaRPr>
        </a:p>
      </dgm:t>
    </dgm:pt>
    <dgm:pt modelId="{6A759A55-A637-4DD3-8F9F-92EF6794F812}" type="sibTrans" cxnId="{B2B77C28-26DB-42B0-812F-66A5741E1412}">
      <dgm:prSet/>
      <dgm:spPr/>
      <dgm:t>
        <a:bodyPr/>
        <a:lstStyle/>
        <a:p>
          <a:endParaRPr lang="fr-CA" sz="2400">
            <a:solidFill>
              <a:schemeClr val="tx1">
                <a:lumMod val="85000"/>
                <a:lumOff val="15000"/>
              </a:schemeClr>
            </a:solidFill>
            <a:latin typeface="Arial" panose="020B0604020202020204" pitchFamily="34" charset="0"/>
            <a:cs typeface="Arial" panose="020B0604020202020204" pitchFamily="34" charset="0"/>
          </a:endParaRPr>
        </a:p>
      </dgm:t>
    </dgm:pt>
    <dgm:pt modelId="{5120434A-9DBD-4724-B4A8-6D22B2805D8C}">
      <dgm:prSet custT="1"/>
      <dgm:spPr/>
      <dgm:t>
        <a:bodyPr/>
        <a:lstStyle/>
        <a:p>
          <a:pPr rtl="0"/>
          <a:r>
            <a:rPr lang="en-US" sz="2400" dirty="0">
              <a:solidFill>
                <a:schemeClr val="tx1">
                  <a:lumMod val="85000"/>
                  <a:lumOff val="15000"/>
                </a:schemeClr>
              </a:solidFill>
              <a:latin typeface="Arial" panose="020B0604020202020204" pitchFamily="34" charset="0"/>
              <a:cs typeface="Arial" panose="020B0604020202020204" pitchFamily="34" charset="0"/>
            </a:rPr>
            <a:t>Utilization factor (shows the number of using hours)</a:t>
          </a:r>
          <a:endParaRPr lang="fr-CA" sz="2400" dirty="0">
            <a:solidFill>
              <a:schemeClr val="tx1">
                <a:lumMod val="85000"/>
                <a:lumOff val="15000"/>
              </a:schemeClr>
            </a:solidFill>
            <a:latin typeface="Arial" panose="020B0604020202020204" pitchFamily="34" charset="0"/>
            <a:cs typeface="Arial" panose="020B0604020202020204" pitchFamily="34" charset="0"/>
          </a:endParaRPr>
        </a:p>
      </dgm:t>
    </dgm:pt>
    <dgm:pt modelId="{6D3DBDFC-36C3-406D-9D40-B09AF82AF701}" type="parTrans" cxnId="{4CEF2F8B-B5AE-45C7-B356-6F1567E1576B}">
      <dgm:prSet/>
      <dgm:spPr/>
      <dgm:t>
        <a:bodyPr/>
        <a:lstStyle/>
        <a:p>
          <a:endParaRPr lang="fr-CA" sz="2400">
            <a:solidFill>
              <a:schemeClr val="tx1">
                <a:lumMod val="85000"/>
                <a:lumOff val="15000"/>
              </a:schemeClr>
            </a:solidFill>
            <a:latin typeface="Arial" panose="020B0604020202020204" pitchFamily="34" charset="0"/>
            <a:cs typeface="Arial" panose="020B0604020202020204" pitchFamily="34" charset="0"/>
          </a:endParaRPr>
        </a:p>
      </dgm:t>
    </dgm:pt>
    <dgm:pt modelId="{BA8B6CC6-8808-4D49-870F-343221F5700A}" type="sibTrans" cxnId="{4CEF2F8B-B5AE-45C7-B356-6F1567E1576B}">
      <dgm:prSet/>
      <dgm:spPr/>
      <dgm:t>
        <a:bodyPr/>
        <a:lstStyle/>
        <a:p>
          <a:endParaRPr lang="fr-CA" sz="2400">
            <a:solidFill>
              <a:schemeClr val="tx1">
                <a:lumMod val="85000"/>
                <a:lumOff val="15000"/>
              </a:schemeClr>
            </a:solidFill>
            <a:latin typeface="Arial" panose="020B0604020202020204" pitchFamily="34" charset="0"/>
            <a:cs typeface="Arial" panose="020B0604020202020204" pitchFamily="34" charset="0"/>
          </a:endParaRPr>
        </a:p>
      </dgm:t>
    </dgm:pt>
    <dgm:pt modelId="{F9396EE9-E02A-4FD5-8058-6A16A3A662F5}">
      <dgm:prSet custT="1"/>
      <dgm:spPr/>
      <dgm:t>
        <a:bodyPr/>
        <a:lstStyle/>
        <a:p>
          <a:pPr rtl="0"/>
          <a:r>
            <a:rPr lang="en-US" sz="2400" dirty="0">
              <a:solidFill>
                <a:schemeClr val="tx1">
                  <a:lumMod val="85000"/>
                  <a:lumOff val="15000"/>
                </a:schemeClr>
              </a:solidFill>
              <a:latin typeface="Arial" panose="020B0604020202020204" pitchFamily="34" charset="0"/>
              <a:cs typeface="Arial" panose="020B0604020202020204" pitchFamily="34" charset="0"/>
            </a:rPr>
            <a:t>Fine has been paid</a:t>
          </a:r>
          <a:endParaRPr lang="fr-CA" sz="2400" dirty="0">
            <a:solidFill>
              <a:schemeClr val="tx1">
                <a:lumMod val="85000"/>
                <a:lumOff val="15000"/>
              </a:schemeClr>
            </a:solidFill>
            <a:latin typeface="Arial" panose="020B0604020202020204" pitchFamily="34" charset="0"/>
            <a:cs typeface="Arial" panose="020B0604020202020204" pitchFamily="34" charset="0"/>
          </a:endParaRPr>
        </a:p>
      </dgm:t>
    </dgm:pt>
    <dgm:pt modelId="{D653B69E-0FDE-4253-97B4-C7030CC3E472}" type="parTrans" cxnId="{C03B391E-FA60-47E3-8008-E521595AEDDD}">
      <dgm:prSet/>
      <dgm:spPr/>
      <dgm:t>
        <a:bodyPr/>
        <a:lstStyle/>
        <a:p>
          <a:endParaRPr lang="fr-CA" sz="2400">
            <a:solidFill>
              <a:schemeClr val="tx1">
                <a:lumMod val="85000"/>
                <a:lumOff val="15000"/>
              </a:schemeClr>
            </a:solidFill>
            <a:latin typeface="Arial" panose="020B0604020202020204" pitchFamily="34" charset="0"/>
            <a:cs typeface="Arial" panose="020B0604020202020204" pitchFamily="34" charset="0"/>
          </a:endParaRPr>
        </a:p>
      </dgm:t>
    </dgm:pt>
    <dgm:pt modelId="{483D1641-04D9-4528-8787-1F5551F0ADF3}" type="sibTrans" cxnId="{C03B391E-FA60-47E3-8008-E521595AEDDD}">
      <dgm:prSet/>
      <dgm:spPr/>
      <dgm:t>
        <a:bodyPr/>
        <a:lstStyle/>
        <a:p>
          <a:endParaRPr lang="fr-CA" sz="2400">
            <a:solidFill>
              <a:schemeClr val="tx1">
                <a:lumMod val="85000"/>
                <a:lumOff val="15000"/>
              </a:schemeClr>
            </a:solidFill>
            <a:latin typeface="Arial" panose="020B0604020202020204" pitchFamily="34" charset="0"/>
            <a:cs typeface="Arial" panose="020B0604020202020204" pitchFamily="34" charset="0"/>
          </a:endParaRPr>
        </a:p>
      </dgm:t>
    </dgm:pt>
    <dgm:pt modelId="{E7CF614A-30BA-456E-B054-8B68272388E7}" type="pres">
      <dgm:prSet presAssocID="{410AFE47-89D8-42C2-AC54-06FD43A9F68C}" presName="vert0" presStyleCnt="0">
        <dgm:presLayoutVars>
          <dgm:dir/>
          <dgm:animOne val="branch"/>
          <dgm:animLvl val="lvl"/>
        </dgm:presLayoutVars>
      </dgm:prSet>
      <dgm:spPr/>
    </dgm:pt>
    <dgm:pt modelId="{323049D5-9E9A-446A-A024-43E8116E4C22}" type="pres">
      <dgm:prSet presAssocID="{35B2224C-A989-42ED-82F1-D0D6B05BC985}" presName="thickLine" presStyleLbl="alignNode1" presStyleIdx="0" presStyleCnt="5"/>
      <dgm:spPr/>
    </dgm:pt>
    <dgm:pt modelId="{3F827F49-436F-427F-B7E5-94B6650C28A2}" type="pres">
      <dgm:prSet presAssocID="{35B2224C-A989-42ED-82F1-D0D6B05BC985}" presName="horz1" presStyleCnt="0"/>
      <dgm:spPr/>
    </dgm:pt>
    <dgm:pt modelId="{7AE03010-8542-4B55-8054-D579DA95C9CF}" type="pres">
      <dgm:prSet presAssocID="{35B2224C-A989-42ED-82F1-D0D6B05BC985}" presName="tx1" presStyleLbl="revTx" presStyleIdx="0" presStyleCnt="5"/>
      <dgm:spPr/>
    </dgm:pt>
    <dgm:pt modelId="{732F18F7-E005-4778-8C3C-872AB8996ABC}" type="pres">
      <dgm:prSet presAssocID="{35B2224C-A989-42ED-82F1-D0D6B05BC985}" presName="vert1" presStyleCnt="0"/>
      <dgm:spPr/>
    </dgm:pt>
    <dgm:pt modelId="{C9A56B2D-C1BC-4BD4-B7DB-704E2EAC1947}" type="pres">
      <dgm:prSet presAssocID="{8CFFF902-ABA2-49E7-9F27-F5D80EAAC810}" presName="thickLine" presStyleLbl="alignNode1" presStyleIdx="1" presStyleCnt="5"/>
      <dgm:spPr/>
    </dgm:pt>
    <dgm:pt modelId="{12A08227-650B-4306-93B0-48EB120471FB}" type="pres">
      <dgm:prSet presAssocID="{8CFFF902-ABA2-49E7-9F27-F5D80EAAC810}" presName="horz1" presStyleCnt="0"/>
      <dgm:spPr/>
    </dgm:pt>
    <dgm:pt modelId="{7229D4D6-232A-4410-9D00-A52C980E2394}" type="pres">
      <dgm:prSet presAssocID="{8CFFF902-ABA2-49E7-9F27-F5D80EAAC810}" presName="tx1" presStyleLbl="revTx" presStyleIdx="1" presStyleCnt="5"/>
      <dgm:spPr/>
    </dgm:pt>
    <dgm:pt modelId="{946E135B-403D-4A52-B444-3FA1E68F0F7E}" type="pres">
      <dgm:prSet presAssocID="{8CFFF902-ABA2-49E7-9F27-F5D80EAAC810}" presName="vert1" presStyleCnt="0"/>
      <dgm:spPr/>
    </dgm:pt>
    <dgm:pt modelId="{C5983B8C-01F8-45BC-91D9-B89FF6E6C952}" type="pres">
      <dgm:prSet presAssocID="{192686FB-F84B-4738-B0C3-D04C8BD85AB9}" presName="thickLine" presStyleLbl="alignNode1" presStyleIdx="2" presStyleCnt="5"/>
      <dgm:spPr/>
    </dgm:pt>
    <dgm:pt modelId="{221395A4-C81A-46A9-BA9A-AA51583D72A3}" type="pres">
      <dgm:prSet presAssocID="{192686FB-F84B-4738-B0C3-D04C8BD85AB9}" presName="horz1" presStyleCnt="0"/>
      <dgm:spPr/>
    </dgm:pt>
    <dgm:pt modelId="{5C9B48D9-DC25-4B63-A919-ABEF0FD3BE8B}" type="pres">
      <dgm:prSet presAssocID="{192686FB-F84B-4738-B0C3-D04C8BD85AB9}" presName="tx1" presStyleLbl="revTx" presStyleIdx="2" presStyleCnt="5"/>
      <dgm:spPr/>
    </dgm:pt>
    <dgm:pt modelId="{61B6D333-A572-4E7F-B470-11B25D4D5134}" type="pres">
      <dgm:prSet presAssocID="{192686FB-F84B-4738-B0C3-D04C8BD85AB9}" presName="vert1" presStyleCnt="0"/>
      <dgm:spPr/>
    </dgm:pt>
    <dgm:pt modelId="{3CECF76C-DA9E-41EA-94E3-AE133153F8AB}" type="pres">
      <dgm:prSet presAssocID="{5120434A-9DBD-4724-B4A8-6D22B2805D8C}" presName="thickLine" presStyleLbl="alignNode1" presStyleIdx="3" presStyleCnt="5"/>
      <dgm:spPr/>
    </dgm:pt>
    <dgm:pt modelId="{3A479AA7-81AA-43C9-9B7B-2B3E234FEA01}" type="pres">
      <dgm:prSet presAssocID="{5120434A-9DBD-4724-B4A8-6D22B2805D8C}" presName="horz1" presStyleCnt="0"/>
      <dgm:spPr/>
    </dgm:pt>
    <dgm:pt modelId="{BF3393A7-3412-4313-9B36-216970026738}" type="pres">
      <dgm:prSet presAssocID="{5120434A-9DBD-4724-B4A8-6D22B2805D8C}" presName="tx1" presStyleLbl="revTx" presStyleIdx="3" presStyleCnt="5"/>
      <dgm:spPr/>
    </dgm:pt>
    <dgm:pt modelId="{6D98B0D7-F2F3-425A-B21E-C14A7552E120}" type="pres">
      <dgm:prSet presAssocID="{5120434A-9DBD-4724-B4A8-6D22B2805D8C}" presName="vert1" presStyleCnt="0"/>
      <dgm:spPr/>
    </dgm:pt>
    <dgm:pt modelId="{D9B48FFE-F54D-48FF-9525-8D3FC64277DD}" type="pres">
      <dgm:prSet presAssocID="{F9396EE9-E02A-4FD5-8058-6A16A3A662F5}" presName="thickLine" presStyleLbl="alignNode1" presStyleIdx="4" presStyleCnt="5"/>
      <dgm:spPr/>
    </dgm:pt>
    <dgm:pt modelId="{D8ED9BEF-5AC2-4369-A7A2-A4CB5828D640}" type="pres">
      <dgm:prSet presAssocID="{F9396EE9-E02A-4FD5-8058-6A16A3A662F5}" presName="horz1" presStyleCnt="0"/>
      <dgm:spPr/>
    </dgm:pt>
    <dgm:pt modelId="{6E1FB671-4CE0-4606-8D75-5FCF507FA354}" type="pres">
      <dgm:prSet presAssocID="{F9396EE9-E02A-4FD5-8058-6A16A3A662F5}" presName="tx1" presStyleLbl="revTx" presStyleIdx="4" presStyleCnt="5"/>
      <dgm:spPr/>
    </dgm:pt>
    <dgm:pt modelId="{43D73CEA-5811-479E-B2E8-B23743E11057}" type="pres">
      <dgm:prSet presAssocID="{F9396EE9-E02A-4FD5-8058-6A16A3A662F5}" presName="vert1" presStyleCnt="0"/>
      <dgm:spPr/>
    </dgm:pt>
  </dgm:ptLst>
  <dgm:cxnLst>
    <dgm:cxn modelId="{319E9803-7CB5-4307-A62B-6767E845992C}" srcId="{410AFE47-89D8-42C2-AC54-06FD43A9F68C}" destId="{8CFFF902-ABA2-49E7-9F27-F5D80EAAC810}" srcOrd="1" destOrd="0" parTransId="{A31B0539-86FF-49E7-B746-A72C16C475B4}" sibTransId="{A39B37E6-41BB-45B1-8AC8-8BC404235117}"/>
    <dgm:cxn modelId="{C03B391E-FA60-47E3-8008-E521595AEDDD}" srcId="{410AFE47-89D8-42C2-AC54-06FD43A9F68C}" destId="{F9396EE9-E02A-4FD5-8058-6A16A3A662F5}" srcOrd="4" destOrd="0" parTransId="{D653B69E-0FDE-4253-97B4-C7030CC3E472}" sibTransId="{483D1641-04D9-4528-8787-1F5551F0ADF3}"/>
    <dgm:cxn modelId="{B2B77C28-26DB-42B0-812F-66A5741E1412}" srcId="{410AFE47-89D8-42C2-AC54-06FD43A9F68C}" destId="{192686FB-F84B-4738-B0C3-D04C8BD85AB9}" srcOrd="2" destOrd="0" parTransId="{A03BA72E-0B96-4BB8-A6D4-3FE8741DBFA2}" sibTransId="{6A759A55-A637-4DD3-8F9F-92EF6794F812}"/>
    <dgm:cxn modelId="{CA4C7434-87D1-47D2-9546-DA083BB1227A}" srcId="{410AFE47-89D8-42C2-AC54-06FD43A9F68C}" destId="{35B2224C-A989-42ED-82F1-D0D6B05BC985}" srcOrd="0" destOrd="0" parTransId="{E8015B86-DD54-46EA-ACBA-80A2AA3E991E}" sibTransId="{CFDC1E84-5007-4C4F-9CB1-7F54FB1334A6}"/>
    <dgm:cxn modelId="{2157AF41-3686-42FF-A28A-CB6A789AE87F}" type="presOf" srcId="{5120434A-9DBD-4724-B4A8-6D22B2805D8C}" destId="{BF3393A7-3412-4313-9B36-216970026738}" srcOrd="0" destOrd="0" presId="urn:microsoft.com/office/officeart/2008/layout/LinedList"/>
    <dgm:cxn modelId="{B9BCCB5B-B519-4C12-8FC1-E9A01578EBB5}" type="presOf" srcId="{8CFFF902-ABA2-49E7-9F27-F5D80EAAC810}" destId="{7229D4D6-232A-4410-9D00-A52C980E2394}" srcOrd="0" destOrd="0" presId="urn:microsoft.com/office/officeart/2008/layout/LinedList"/>
    <dgm:cxn modelId="{0FA1FD5F-59D5-4827-8613-108D68AB1147}" type="presOf" srcId="{410AFE47-89D8-42C2-AC54-06FD43A9F68C}" destId="{E7CF614A-30BA-456E-B054-8B68272388E7}" srcOrd="0" destOrd="0" presId="urn:microsoft.com/office/officeart/2008/layout/LinedList"/>
    <dgm:cxn modelId="{15B01273-3DC6-460F-AB50-ABDBDAF78D5D}" type="presOf" srcId="{F9396EE9-E02A-4FD5-8058-6A16A3A662F5}" destId="{6E1FB671-4CE0-4606-8D75-5FCF507FA354}" srcOrd="0" destOrd="0" presId="urn:microsoft.com/office/officeart/2008/layout/LinedList"/>
    <dgm:cxn modelId="{4CEF2F8B-B5AE-45C7-B356-6F1567E1576B}" srcId="{410AFE47-89D8-42C2-AC54-06FD43A9F68C}" destId="{5120434A-9DBD-4724-B4A8-6D22B2805D8C}" srcOrd="3" destOrd="0" parTransId="{6D3DBDFC-36C3-406D-9D40-B09AF82AF701}" sibTransId="{BA8B6CC6-8808-4D49-870F-343221F5700A}"/>
    <dgm:cxn modelId="{07914D96-2306-4B5D-AD32-3129178EC359}" type="presOf" srcId="{192686FB-F84B-4738-B0C3-D04C8BD85AB9}" destId="{5C9B48D9-DC25-4B63-A919-ABEF0FD3BE8B}" srcOrd="0" destOrd="0" presId="urn:microsoft.com/office/officeart/2008/layout/LinedList"/>
    <dgm:cxn modelId="{CBFD33E8-4134-45BC-807C-2B430ABA5CC8}" type="presOf" srcId="{35B2224C-A989-42ED-82F1-D0D6B05BC985}" destId="{7AE03010-8542-4B55-8054-D579DA95C9CF}" srcOrd="0" destOrd="0" presId="urn:microsoft.com/office/officeart/2008/layout/LinedList"/>
    <dgm:cxn modelId="{265C11F1-71DF-45EC-8651-6F9C01997CCD}" type="presParOf" srcId="{E7CF614A-30BA-456E-B054-8B68272388E7}" destId="{323049D5-9E9A-446A-A024-43E8116E4C22}" srcOrd="0" destOrd="0" presId="urn:microsoft.com/office/officeart/2008/layout/LinedList"/>
    <dgm:cxn modelId="{1E1B035F-CA04-4D75-BA4C-6C347A0F8DEF}" type="presParOf" srcId="{E7CF614A-30BA-456E-B054-8B68272388E7}" destId="{3F827F49-436F-427F-B7E5-94B6650C28A2}" srcOrd="1" destOrd="0" presId="urn:microsoft.com/office/officeart/2008/layout/LinedList"/>
    <dgm:cxn modelId="{46C8CA33-F69D-49EF-ABFD-DA2A03ACEDC2}" type="presParOf" srcId="{3F827F49-436F-427F-B7E5-94B6650C28A2}" destId="{7AE03010-8542-4B55-8054-D579DA95C9CF}" srcOrd="0" destOrd="0" presId="urn:microsoft.com/office/officeart/2008/layout/LinedList"/>
    <dgm:cxn modelId="{27BD5406-527E-4335-A5B8-AD21E139BA66}" type="presParOf" srcId="{3F827F49-436F-427F-B7E5-94B6650C28A2}" destId="{732F18F7-E005-4778-8C3C-872AB8996ABC}" srcOrd="1" destOrd="0" presId="urn:microsoft.com/office/officeart/2008/layout/LinedList"/>
    <dgm:cxn modelId="{5348D4BC-DA22-424A-9BCE-04105300CA2D}" type="presParOf" srcId="{E7CF614A-30BA-456E-B054-8B68272388E7}" destId="{C9A56B2D-C1BC-4BD4-B7DB-704E2EAC1947}" srcOrd="2" destOrd="0" presId="urn:microsoft.com/office/officeart/2008/layout/LinedList"/>
    <dgm:cxn modelId="{B7AFFDE5-5AD5-4CAF-B212-17CFB8E9CC91}" type="presParOf" srcId="{E7CF614A-30BA-456E-B054-8B68272388E7}" destId="{12A08227-650B-4306-93B0-48EB120471FB}" srcOrd="3" destOrd="0" presId="urn:microsoft.com/office/officeart/2008/layout/LinedList"/>
    <dgm:cxn modelId="{E8C46EFB-A4F4-4BF9-876E-F43F7B532B6E}" type="presParOf" srcId="{12A08227-650B-4306-93B0-48EB120471FB}" destId="{7229D4D6-232A-4410-9D00-A52C980E2394}" srcOrd="0" destOrd="0" presId="urn:microsoft.com/office/officeart/2008/layout/LinedList"/>
    <dgm:cxn modelId="{9CB484CA-433A-40B9-95FA-2A70E64B6688}" type="presParOf" srcId="{12A08227-650B-4306-93B0-48EB120471FB}" destId="{946E135B-403D-4A52-B444-3FA1E68F0F7E}" srcOrd="1" destOrd="0" presId="urn:microsoft.com/office/officeart/2008/layout/LinedList"/>
    <dgm:cxn modelId="{5D8464E0-8B01-46A9-AC52-E0BCC4FB7149}" type="presParOf" srcId="{E7CF614A-30BA-456E-B054-8B68272388E7}" destId="{C5983B8C-01F8-45BC-91D9-B89FF6E6C952}" srcOrd="4" destOrd="0" presId="urn:microsoft.com/office/officeart/2008/layout/LinedList"/>
    <dgm:cxn modelId="{4A9160AF-3182-494E-A63A-6BF01B5BD1F7}" type="presParOf" srcId="{E7CF614A-30BA-456E-B054-8B68272388E7}" destId="{221395A4-C81A-46A9-BA9A-AA51583D72A3}" srcOrd="5" destOrd="0" presId="urn:microsoft.com/office/officeart/2008/layout/LinedList"/>
    <dgm:cxn modelId="{A91B5ED2-FDDB-4E6B-9329-8516B002928B}" type="presParOf" srcId="{221395A4-C81A-46A9-BA9A-AA51583D72A3}" destId="{5C9B48D9-DC25-4B63-A919-ABEF0FD3BE8B}" srcOrd="0" destOrd="0" presId="urn:microsoft.com/office/officeart/2008/layout/LinedList"/>
    <dgm:cxn modelId="{2F25DAA9-97A5-4E41-830C-0480016F4B11}" type="presParOf" srcId="{221395A4-C81A-46A9-BA9A-AA51583D72A3}" destId="{61B6D333-A572-4E7F-B470-11B25D4D5134}" srcOrd="1" destOrd="0" presId="urn:microsoft.com/office/officeart/2008/layout/LinedList"/>
    <dgm:cxn modelId="{6F1DA417-2957-4244-91F6-0138530AF4C7}" type="presParOf" srcId="{E7CF614A-30BA-456E-B054-8B68272388E7}" destId="{3CECF76C-DA9E-41EA-94E3-AE133153F8AB}" srcOrd="6" destOrd="0" presId="urn:microsoft.com/office/officeart/2008/layout/LinedList"/>
    <dgm:cxn modelId="{FE609A65-5019-4CB8-98EF-A8156098B7C3}" type="presParOf" srcId="{E7CF614A-30BA-456E-B054-8B68272388E7}" destId="{3A479AA7-81AA-43C9-9B7B-2B3E234FEA01}" srcOrd="7" destOrd="0" presId="urn:microsoft.com/office/officeart/2008/layout/LinedList"/>
    <dgm:cxn modelId="{FC61F9AF-7D49-479B-82FC-755FD16D817F}" type="presParOf" srcId="{3A479AA7-81AA-43C9-9B7B-2B3E234FEA01}" destId="{BF3393A7-3412-4313-9B36-216970026738}" srcOrd="0" destOrd="0" presId="urn:microsoft.com/office/officeart/2008/layout/LinedList"/>
    <dgm:cxn modelId="{C0910BA8-5873-4CE5-ACD2-936F28D9259E}" type="presParOf" srcId="{3A479AA7-81AA-43C9-9B7B-2B3E234FEA01}" destId="{6D98B0D7-F2F3-425A-B21E-C14A7552E120}" srcOrd="1" destOrd="0" presId="urn:microsoft.com/office/officeart/2008/layout/LinedList"/>
    <dgm:cxn modelId="{713F3AC5-AA3C-432F-ABD3-8638243E2160}" type="presParOf" srcId="{E7CF614A-30BA-456E-B054-8B68272388E7}" destId="{D9B48FFE-F54D-48FF-9525-8D3FC64277DD}" srcOrd="8" destOrd="0" presId="urn:microsoft.com/office/officeart/2008/layout/LinedList"/>
    <dgm:cxn modelId="{C3E015B1-6C24-412E-8E02-9509945847EB}" type="presParOf" srcId="{E7CF614A-30BA-456E-B054-8B68272388E7}" destId="{D8ED9BEF-5AC2-4369-A7A2-A4CB5828D640}" srcOrd="9" destOrd="0" presId="urn:microsoft.com/office/officeart/2008/layout/LinedList"/>
    <dgm:cxn modelId="{693D1F49-C760-485A-AD79-932A82DA6342}" type="presParOf" srcId="{D8ED9BEF-5AC2-4369-A7A2-A4CB5828D640}" destId="{6E1FB671-4CE0-4606-8D75-5FCF507FA354}" srcOrd="0" destOrd="0" presId="urn:microsoft.com/office/officeart/2008/layout/LinedList"/>
    <dgm:cxn modelId="{81157902-7133-4AED-A4F9-0B2AA787FDAA}" type="presParOf" srcId="{D8ED9BEF-5AC2-4369-A7A2-A4CB5828D640}" destId="{43D73CEA-5811-479E-B2E8-B23743E11057}"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092DA3F-A8B0-4E04-B007-5FAD378778F0}"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fr-CA"/>
        </a:p>
      </dgm:t>
    </dgm:pt>
    <dgm:pt modelId="{7C7957D8-8C14-41B5-B69D-202C6EECB8C8}">
      <dgm:prSet custT="1"/>
      <dgm:spPr/>
      <dgm:t>
        <a:bodyPr/>
        <a:lstStyle/>
        <a:p>
          <a:pPr rtl="0"/>
          <a:r>
            <a:rPr lang="en-CA" sz="1200" dirty="0">
              <a:latin typeface="Arial" panose="020B0604020202020204" pitchFamily="34" charset="0"/>
              <a:cs typeface="Arial" panose="020B0604020202020204" pitchFamily="34" charset="0"/>
            </a:rPr>
            <a:t>EX 1: </a:t>
          </a:r>
          <a:r>
            <a:rPr lang="en-US" sz="1200" dirty="0">
              <a:latin typeface="Arial" panose="020B0604020202020204" pitchFamily="34" charset="0"/>
              <a:cs typeface="Arial" panose="020B0604020202020204" pitchFamily="34" charset="0"/>
            </a:rPr>
            <a:t>street lighting network</a:t>
          </a:r>
          <a:endParaRPr lang="fr-CA" sz="1200" dirty="0">
            <a:latin typeface="Arial" panose="020B0604020202020204" pitchFamily="34" charset="0"/>
            <a:cs typeface="Arial" panose="020B0604020202020204" pitchFamily="34" charset="0"/>
          </a:endParaRPr>
        </a:p>
      </dgm:t>
    </dgm:pt>
    <dgm:pt modelId="{7D9FE0FE-EE67-4E37-880E-5999EF6D5446}" type="parTrans" cxnId="{1EEB6411-4D24-4CDA-9EE5-AF128A3A5AAE}">
      <dgm:prSet/>
      <dgm:spPr/>
      <dgm:t>
        <a:bodyPr/>
        <a:lstStyle/>
        <a:p>
          <a:endParaRPr lang="fr-CA"/>
        </a:p>
      </dgm:t>
    </dgm:pt>
    <dgm:pt modelId="{3C2C497A-4FC9-4557-90F4-0722AC8245CF}" type="sibTrans" cxnId="{1EEB6411-4D24-4CDA-9EE5-AF128A3A5AAE}">
      <dgm:prSet/>
      <dgm:spPr/>
      <dgm:t>
        <a:bodyPr/>
        <a:lstStyle/>
        <a:p>
          <a:endParaRPr lang="fr-CA"/>
        </a:p>
      </dgm:t>
    </dgm:pt>
    <dgm:pt modelId="{797A7A8C-30E2-487E-8280-07C3211BB6C6}">
      <dgm:prSet custT="1"/>
      <dgm:spPr/>
      <dgm:t>
        <a:bodyPr/>
        <a:lstStyle/>
        <a:p>
          <a:pPr rtl="0"/>
          <a:r>
            <a:rPr lang="en-CA" sz="1200" dirty="0">
              <a:latin typeface="Arial" panose="020B0604020202020204" pitchFamily="34" charset="0"/>
              <a:cs typeface="Arial" panose="020B0604020202020204" pitchFamily="34" charset="0"/>
            </a:rPr>
            <a:t>EX 2: </a:t>
          </a:r>
          <a:r>
            <a:rPr lang="en-US" sz="1200" dirty="0">
              <a:latin typeface="Arial" panose="020B0604020202020204" pitchFamily="34" charset="0"/>
              <a:cs typeface="Arial" panose="020B0604020202020204" pitchFamily="34" charset="0"/>
            </a:rPr>
            <a:t>ESCO wants to focus on industrial heat recovery systems</a:t>
          </a:r>
          <a:endParaRPr lang="fr-CA" sz="1200" dirty="0">
            <a:latin typeface="Arial" panose="020B0604020202020204" pitchFamily="34" charset="0"/>
            <a:cs typeface="Arial" panose="020B0604020202020204" pitchFamily="34" charset="0"/>
          </a:endParaRPr>
        </a:p>
      </dgm:t>
    </dgm:pt>
    <dgm:pt modelId="{8F0AD654-41EB-4F09-A0ED-B25AD5117518}" type="parTrans" cxnId="{AC851006-1133-4436-950F-AB8D5354ADAB}">
      <dgm:prSet/>
      <dgm:spPr/>
      <dgm:t>
        <a:bodyPr/>
        <a:lstStyle/>
        <a:p>
          <a:endParaRPr lang="fr-CA"/>
        </a:p>
      </dgm:t>
    </dgm:pt>
    <dgm:pt modelId="{13FA1A7C-0B50-4F08-8EF4-0C51B0BBE527}" type="sibTrans" cxnId="{AC851006-1133-4436-950F-AB8D5354ADAB}">
      <dgm:prSet/>
      <dgm:spPr/>
      <dgm:t>
        <a:bodyPr/>
        <a:lstStyle/>
        <a:p>
          <a:endParaRPr lang="fr-CA"/>
        </a:p>
      </dgm:t>
    </dgm:pt>
    <dgm:pt modelId="{55929D6B-3554-4BE7-A5F8-2C3EC296CD2B}" type="pres">
      <dgm:prSet presAssocID="{7092DA3F-A8B0-4E04-B007-5FAD378778F0}" presName="Name0" presStyleCnt="0">
        <dgm:presLayoutVars>
          <dgm:dir/>
          <dgm:resizeHandles val="exact"/>
        </dgm:presLayoutVars>
      </dgm:prSet>
      <dgm:spPr/>
    </dgm:pt>
    <dgm:pt modelId="{2D36A0A3-639B-4B1B-B9C4-67F16092907E}" type="pres">
      <dgm:prSet presAssocID="{7C7957D8-8C14-41B5-B69D-202C6EECB8C8}" presName="composite" presStyleCnt="0"/>
      <dgm:spPr/>
    </dgm:pt>
    <dgm:pt modelId="{6F46F2E6-BD6C-4366-9960-3C0F13C8E274}" type="pres">
      <dgm:prSet presAssocID="{7C7957D8-8C14-41B5-B69D-202C6EECB8C8}" presName="rect1" presStyleLbl="bgImgPlace1" presStyleIdx="0" presStyleCnt="2" custScaleX="110894"/>
      <dgm:spPr>
        <a:blipFill>
          <a:blip xmlns:r="http://schemas.openxmlformats.org/officeDocument/2006/relationships" r:embed="rId1">
            <a:extLst>
              <a:ext uri="{28A0092B-C50C-407E-A947-70E740481C1C}">
                <a14:useLocalDpi xmlns:a14="http://schemas.microsoft.com/office/drawing/2010/main" val="0"/>
              </a:ext>
            </a:extLst>
          </a:blip>
          <a:srcRect/>
          <a:stretch>
            <a:fillRect t="-11000" b="-11000"/>
          </a:stretch>
        </a:blipFill>
      </dgm:spPr>
    </dgm:pt>
    <dgm:pt modelId="{1C75D1BF-E21C-4695-8144-A66CA28847FF}" type="pres">
      <dgm:prSet presAssocID="{7C7957D8-8C14-41B5-B69D-202C6EECB8C8}" presName="wedgeRectCallout1" presStyleLbl="node1" presStyleIdx="0" presStyleCnt="2" custScaleX="135182" custScaleY="138294">
        <dgm:presLayoutVars>
          <dgm:bulletEnabled val="1"/>
        </dgm:presLayoutVars>
      </dgm:prSet>
      <dgm:spPr/>
    </dgm:pt>
    <dgm:pt modelId="{225EB592-9637-4545-97D7-3F34EF0DFAC3}" type="pres">
      <dgm:prSet presAssocID="{3C2C497A-4FC9-4557-90F4-0722AC8245CF}" presName="sibTrans" presStyleCnt="0"/>
      <dgm:spPr/>
    </dgm:pt>
    <dgm:pt modelId="{86E1769C-251A-4C55-B5B6-0C2BA290CDDE}" type="pres">
      <dgm:prSet presAssocID="{797A7A8C-30E2-487E-8280-07C3211BB6C6}" presName="composite" presStyleCnt="0"/>
      <dgm:spPr/>
    </dgm:pt>
    <dgm:pt modelId="{7F6A6FE9-6605-44F4-9E9F-61568C15CAA4}" type="pres">
      <dgm:prSet presAssocID="{797A7A8C-30E2-487E-8280-07C3211BB6C6}" presName="rect1" presStyleLbl="bgImgPlace1" presStyleIdx="1" presStyleCnt="2" custScaleX="82990" custScaleY="86550"/>
      <dgm:spPr>
        <a:blipFill>
          <a:blip xmlns:r="http://schemas.openxmlformats.org/officeDocument/2006/relationships" r:embed="rId2">
            <a:extLst>
              <a:ext uri="{28A0092B-C50C-407E-A947-70E740481C1C}">
                <a14:useLocalDpi xmlns:a14="http://schemas.microsoft.com/office/drawing/2010/main" val="0"/>
              </a:ext>
            </a:extLst>
          </a:blip>
          <a:srcRect/>
          <a:stretch>
            <a:fillRect t="-6000" b="-6000"/>
          </a:stretch>
        </a:blipFill>
      </dgm:spPr>
    </dgm:pt>
    <dgm:pt modelId="{3313F384-117A-4FFE-879E-2A4D21F7D1AC}" type="pres">
      <dgm:prSet presAssocID="{797A7A8C-30E2-487E-8280-07C3211BB6C6}" presName="wedgeRectCallout1" presStyleLbl="node1" presStyleIdx="1" presStyleCnt="2" custScaleX="144599" custScaleY="119454">
        <dgm:presLayoutVars>
          <dgm:bulletEnabled val="1"/>
        </dgm:presLayoutVars>
      </dgm:prSet>
      <dgm:spPr/>
    </dgm:pt>
  </dgm:ptLst>
  <dgm:cxnLst>
    <dgm:cxn modelId="{AC851006-1133-4436-950F-AB8D5354ADAB}" srcId="{7092DA3F-A8B0-4E04-B007-5FAD378778F0}" destId="{797A7A8C-30E2-487E-8280-07C3211BB6C6}" srcOrd="1" destOrd="0" parTransId="{8F0AD654-41EB-4F09-A0ED-B25AD5117518}" sibTransId="{13FA1A7C-0B50-4F08-8EF4-0C51B0BBE527}"/>
    <dgm:cxn modelId="{1EEB6411-4D24-4CDA-9EE5-AF128A3A5AAE}" srcId="{7092DA3F-A8B0-4E04-B007-5FAD378778F0}" destId="{7C7957D8-8C14-41B5-B69D-202C6EECB8C8}" srcOrd="0" destOrd="0" parTransId="{7D9FE0FE-EE67-4E37-880E-5999EF6D5446}" sibTransId="{3C2C497A-4FC9-4557-90F4-0722AC8245CF}"/>
    <dgm:cxn modelId="{B3A1AF1B-ED0D-49B5-A586-931F5A62D0EF}" type="presOf" srcId="{797A7A8C-30E2-487E-8280-07C3211BB6C6}" destId="{3313F384-117A-4FFE-879E-2A4D21F7D1AC}" srcOrd="0" destOrd="0" presId="urn:microsoft.com/office/officeart/2008/layout/BendingPictureCaptionList"/>
    <dgm:cxn modelId="{88CCA78A-5822-4F38-A1EC-14F648F2A6A4}" type="presOf" srcId="{7092DA3F-A8B0-4E04-B007-5FAD378778F0}" destId="{55929D6B-3554-4BE7-A5F8-2C3EC296CD2B}" srcOrd="0" destOrd="0" presId="urn:microsoft.com/office/officeart/2008/layout/BendingPictureCaptionList"/>
    <dgm:cxn modelId="{A83626B6-6B10-46FA-A4D3-CAD3040D2F6E}" type="presOf" srcId="{7C7957D8-8C14-41B5-B69D-202C6EECB8C8}" destId="{1C75D1BF-E21C-4695-8144-A66CA28847FF}" srcOrd="0" destOrd="0" presId="urn:microsoft.com/office/officeart/2008/layout/BendingPictureCaptionList"/>
    <dgm:cxn modelId="{37A37E7C-8D2C-456C-B49A-703BBA695C4E}" type="presParOf" srcId="{55929D6B-3554-4BE7-A5F8-2C3EC296CD2B}" destId="{2D36A0A3-639B-4B1B-B9C4-67F16092907E}" srcOrd="0" destOrd="0" presId="urn:microsoft.com/office/officeart/2008/layout/BendingPictureCaptionList"/>
    <dgm:cxn modelId="{87FA44D7-448D-489C-A6EC-14723354A616}" type="presParOf" srcId="{2D36A0A3-639B-4B1B-B9C4-67F16092907E}" destId="{6F46F2E6-BD6C-4366-9960-3C0F13C8E274}" srcOrd="0" destOrd="0" presId="urn:microsoft.com/office/officeart/2008/layout/BendingPictureCaptionList"/>
    <dgm:cxn modelId="{F83E83FB-75B6-4EBC-B0D0-7F98CCDB8177}" type="presParOf" srcId="{2D36A0A3-639B-4B1B-B9C4-67F16092907E}" destId="{1C75D1BF-E21C-4695-8144-A66CA28847FF}" srcOrd="1" destOrd="0" presId="urn:microsoft.com/office/officeart/2008/layout/BendingPictureCaptionList"/>
    <dgm:cxn modelId="{22D7B3BC-3FE2-4B17-9434-A9977FF7D2E7}" type="presParOf" srcId="{55929D6B-3554-4BE7-A5F8-2C3EC296CD2B}" destId="{225EB592-9637-4545-97D7-3F34EF0DFAC3}" srcOrd="1" destOrd="0" presId="urn:microsoft.com/office/officeart/2008/layout/BendingPictureCaptionList"/>
    <dgm:cxn modelId="{FC0C148A-0437-435E-919B-721FC564D22F}" type="presParOf" srcId="{55929D6B-3554-4BE7-A5F8-2C3EC296CD2B}" destId="{86E1769C-251A-4C55-B5B6-0C2BA290CDDE}" srcOrd="2" destOrd="0" presId="urn:microsoft.com/office/officeart/2008/layout/BendingPictureCaptionList"/>
    <dgm:cxn modelId="{05297803-FBD9-47E2-AB59-886443D93837}" type="presParOf" srcId="{86E1769C-251A-4C55-B5B6-0C2BA290CDDE}" destId="{7F6A6FE9-6605-44F4-9E9F-61568C15CAA4}" srcOrd="0" destOrd="0" presId="urn:microsoft.com/office/officeart/2008/layout/BendingPictureCaptionList"/>
    <dgm:cxn modelId="{EB92708E-5FCE-4D66-A469-BF9CE39B67CA}" type="presParOf" srcId="{86E1769C-251A-4C55-B5B6-0C2BA290CDDE}" destId="{3313F384-117A-4FFE-879E-2A4D21F7D1AC}" srcOrd="1" destOrd="0" presId="urn:microsoft.com/office/officeart/2008/layout/BendingPictureCa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CC65D9C-4A0D-4B5F-893A-39FF9EB6B744}" type="doc">
      <dgm:prSet loTypeId="urn:microsoft.com/office/officeart/2011/layout/CircleProcess#1" loCatId="process" qsTypeId="urn:microsoft.com/office/officeart/2005/8/quickstyle/simple1" qsCatId="simple" csTypeId="urn:microsoft.com/office/officeart/2005/8/colors/accent1_2" csCatId="accent1" phldr="1"/>
      <dgm:spPr/>
      <dgm:t>
        <a:bodyPr/>
        <a:lstStyle/>
        <a:p>
          <a:endParaRPr lang="fr-CA"/>
        </a:p>
      </dgm:t>
    </dgm:pt>
    <dgm:pt modelId="{05F65DB2-62D3-4210-8CCC-6E86E7076A76}">
      <dgm:prSet custT="1"/>
      <dgm:spPr/>
      <dgm:t>
        <a:bodyPr/>
        <a:lstStyle/>
        <a:p>
          <a:pPr rtl="0"/>
          <a:r>
            <a:rPr lang="en-US" sz="2000" dirty="0">
              <a:solidFill>
                <a:srgbClr val="0070C0"/>
              </a:solidFill>
              <a:latin typeface="Arial" panose="020B0604020202020204" pitchFamily="34" charset="0"/>
              <a:cs typeface="Arial" panose="020B0604020202020204" pitchFamily="34" charset="0"/>
            </a:rPr>
            <a:t>Collect preliminary information of the plant</a:t>
          </a:r>
          <a:endParaRPr lang="fr-CA" sz="2000" dirty="0">
            <a:solidFill>
              <a:srgbClr val="0070C0"/>
            </a:solidFill>
            <a:latin typeface="Arial" panose="020B0604020202020204" pitchFamily="34" charset="0"/>
            <a:cs typeface="Arial" panose="020B0604020202020204" pitchFamily="34" charset="0"/>
          </a:endParaRPr>
        </a:p>
      </dgm:t>
    </dgm:pt>
    <dgm:pt modelId="{5BB1CC40-E541-49CA-B59C-97DA53C98D01}" type="parTrans" cxnId="{A868A5F7-8DB0-43C1-9A61-FB527322261A}">
      <dgm:prSet/>
      <dgm:spPr/>
      <dgm:t>
        <a:bodyPr/>
        <a:lstStyle/>
        <a:p>
          <a:endParaRPr lang="fr-CA" sz="2000">
            <a:solidFill>
              <a:schemeClr val="accent1"/>
            </a:solidFill>
            <a:latin typeface="Arial" panose="020B0604020202020204" pitchFamily="34" charset="0"/>
            <a:cs typeface="Arial" panose="020B0604020202020204" pitchFamily="34" charset="0"/>
          </a:endParaRPr>
        </a:p>
      </dgm:t>
    </dgm:pt>
    <dgm:pt modelId="{63877FAF-0F26-4B5D-924B-AF240C7CB25F}" type="sibTrans" cxnId="{A868A5F7-8DB0-43C1-9A61-FB527322261A}">
      <dgm:prSet/>
      <dgm:spPr/>
      <dgm:t>
        <a:bodyPr/>
        <a:lstStyle/>
        <a:p>
          <a:endParaRPr lang="fr-CA" sz="2000">
            <a:solidFill>
              <a:schemeClr val="accent1"/>
            </a:solidFill>
            <a:latin typeface="Arial" panose="020B0604020202020204" pitchFamily="34" charset="0"/>
            <a:cs typeface="Arial" panose="020B0604020202020204" pitchFamily="34" charset="0"/>
          </a:endParaRPr>
        </a:p>
      </dgm:t>
    </dgm:pt>
    <dgm:pt modelId="{39F8E09D-FCB0-4BAB-9B99-2AEBE505BE7B}">
      <dgm:prSet custT="1"/>
      <dgm:spPr/>
      <dgm:t>
        <a:bodyPr/>
        <a:lstStyle/>
        <a:p>
          <a:pPr rtl="0"/>
          <a:r>
            <a:rPr lang="en-US" sz="2000" dirty="0">
              <a:solidFill>
                <a:srgbClr val="0070C0"/>
              </a:solidFill>
              <a:latin typeface="Arial" panose="020B0604020202020204" pitchFamily="34" charset="0"/>
              <a:cs typeface="Arial" panose="020B0604020202020204" pitchFamily="34" charset="0"/>
            </a:rPr>
            <a:t>Assessing plant interest to ESCO</a:t>
          </a:r>
          <a:endParaRPr lang="fr-CA" sz="2000" dirty="0">
            <a:solidFill>
              <a:srgbClr val="0070C0"/>
            </a:solidFill>
            <a:latin typeface="Arial" panose="020B0604020202020204" pitchFamily="34" charset="0"/>
            <a:cs typeface="Arial" panose="020B0604020202020204" pitchFamily="34" charset="0"/>
          </a:endParaRPr>
        </a:p>
      </dgm:t>
    </dgm:pt>
    <dgm:pt modelId="{B3C70F43-A721-4BA2-8EB4-9D0BDCD569F8}" type="parTrans" cxnId="{2EA37C23-865C-4F39-90AD-4A12662D5783}">
      <dgm:prSet/>
      <dgm:spPr/>
      <dgm:t>
        <a:bodyPr/>
        <a:lstStyle/>
        <a:p>
          <a:endParaRPr lang="fr-CA" sz="2000">
            <a:solidFill>
              <a:schemeClr val="accent1"/>
            </a:solidFill>
            <a:latin typeface="Arial" panose="020B0604020202020204" pitchFamily="34" charset="0"/>
            <a:cs typeface="Arial" panose="020B0604020202020204" pitchFamily="34" charset="0"/>
          </a:endParaRPr>
        </a:p>
      </dgm:t>
    </dgm:pt>
    <dgm:pt modelId="{12B7893D-08F3-4E43-BBA6-F2A52FA77528}" type="sibTrans" cxnId="{2EA37C23-865C-4F39-90AD-4A12662D5783}">
      <dgm:prSet/>
      <dgm:spPr/>
      <dgm:t>
        <a:bodyPr/>
        <a:lstStyle/>
        <a:p>
          <a:endParaRPr lang="fr-CA" sz="2000">
            <a:solidFill>
              <a:schemeClr val="accent1"/>
            </a:solidFill>
            <a:latin typeface="Arial" panose="020B0604020202020204" pitchFamily="34" charset="0"/>
            <a:cs typeface="Arial" panose="020B0604020202020204" pitchFamily="34" charset="0"/>
          </a:endParaRPr>
        </a:p>
      </dgm:t>
    </dgm:pt>
    <dgm:pt modelId="{4A46E237-73C4-4BC2-81C5-AE24CD50812E}">
      <dgm:prSet custT="1"/>
      <dgm:spPr/>
      <dgm:t>
        <a:bodyPr/>
        <a:lstStyle/>
        <a:p>
          <a:pPr rtl="0"/>
          <a:r>
            <a:rPr lang="en-US" sz="2000" dirty="0">
              <a:solidFill>
                <a:srgbClr val="00467F"/>
              </a:solidFill>
              <a:latin typeface="Arial" panose="020B0604020202020204" pitchFamily="34" charset="0"/>
              <a:cs typeface="Arial" panose="020B0604020202020204" pitchFamily="34" charset="0"/>
            </a:rPr>
            <a:t>First level of reliability analysis</a:t>
          </a:r>
          <a:endParaRPr lang="fr-CA" sz="2000" dirty="0">
            <a:solidFill>
              <a:schemeClr val="accent1"/>
            </a:solidFill>
            <a:latin typeface="Arial" panose="020B0604020202020204" pitchFamily="34" charset="0"/>
            <a:cs typeface="Arial" panose="020B0604020202020204" pitchFamily="34" charset="0"/>
          </a:endParaRPr>
        </a:p>
      </dgm:t>
    </dgm:pt>
    <dgm:pt modelId="{3F485A5B-5880-4ED8-938A-0A139013EF20}" type="parTrans" cxnId="{BEF02049-A132-421F-972A-6EA2968EA757}">
      <dgm:prSet/>
      <dgm:spPr/>
      <dgm:t>
        <a:bodyPr/>
        <a:lstStyle/>
        <a:p>
          <a:endParaRPr lang="fr-CA" sz="2000">
            <a:solidFill>
              <a:schemeClr val="accent1"/>
            </a:solidFill>
            <a:latin typeface="Arial" panose="020B0604020202020204" pitchFamily="34" charset="0"/>
            <a:cs typeface="Arial" panose="020B0604020202020204" pitchFamily="34" charset="0"/>
          </a:endParaRPr>
        </a:p>
      </dgm:t>
    </dgm:pt>
    <dgm:pt modelId="{1B53B2CC-52DF-4981-A720-9245EC2EA4B0}" type="sibTrans" cxnId="{BEF02049-A132-421F-972A-6EA2968EA757}">
      <dgm:prSet/>
      <dgm:spPr/>
      <dgm:t>
        <a:bodyPr/>
        <a:lstStyle/>
        <a:p>
          <a:endParaRPr lang="fr-CA" sz="2000">
            <a:solidFill>
              <a:schemeClr val="accent1"/>
            </a:solidFill>
            <a:latin typeface="Arial" panose="020B0604020202020204" pitchFamily="34" charset="0"/>
            <a:cs typeface="Arial" panose="020B0604020202020204" pitchFamily="34" charset="0"/>
          </a:endParaRPr>
        </a:p>
      </dgm:t>
    </dgm:pt>
    <dgm:pt modelId="{4E281540-439D-43AA-B10F-E9BC1B27BC5D}" type="pres">
      <dgm:prSet presAssocID="{CCC65D9C-4A0D-4B5F-893A-39FF9EB6B744}" presName="Name0" presStyleCnt="0">
        <dgm:presLayoutVars>
          <dgm:chMax val="11"/>
          <dgm:chPref val="11"/>
          <dgm:dir/>
          <dgm:resizeHandles/>
        </dgm:presLayoutVars>
      </dgm:prSet>
      <dgm:spPr/>
    </dgm:pt>
    <dgm:pt modelId="{EC353938-E7F0-4B1A-AC9E-C5EF1AED9977}" type="pres">
      <dgm:prSet presAssocID="{4A46E237-73C4-4BC2-81C5-AE24CD50812E}" presName="Accent3" presStyleCnt="0"/>
      <dgm:spPr/>
    </dgm:pt>
    <dgm:pt modelId="{DBE95FE7-0361-411D-8C04-D624743FF5DB}" type="pres">
      <dgm:prSet presAssocID="{4A46E237-73C4-4BC2-81C5-AE24CD50812E}" presName="Accent" presStyleLbl="node1" presStyleIdx="0" presStyleCnt="3"/>
      <dgm:spPr/>
    </dgm:pt>
    <dgm:pt modelId="{EB8B31D1-5233-4B3B-8313-DEBDDFFAECFB}" type="pres">
      <dgm:prSet presAssocID="{4A46E237-73C4-4BC2-81C5-AE24CD50812E}" presName="ParentBackground3" presStyleCnt="0"/>
      <dgm:spPr/>
    </dgm:pt>
    <dgm:pt modelId="{A92783DF-ED4E-45A2-AA3C-B414FD7CDC68}" type="pres">
      <dgm:prSet presAssocID="{4A46E237-73C4-4BC2-81C5-AE24CD50812E}" presName="ParentBackground" presStyleLbl="fgAcc1" presStyleIdx="0" presStyleCnt="3"/>
      <dgm:spPr/>
    </dgm:pt>
    <dgm:pt modelId="{E28E5D38-D10E-484A-966E-126E43BEFD01}" type="pres">
      <dgm:prSet presAssocID="{4A46E237-73C4-4BC2-81C5-AE24CD50812E}" presName="Parent3" presStyleLbl="revTx" presStyleIdx="0" presStyleCnt="0">
        <dgm:presLayoutVars>
          <dgm:chMax val="1"/>
          <dgm:chPref val="1"/>
          <dgm:bulletEnabled val="1"/>
        </dgm:presLayoutVars>
      </dgm:prSet>
      <dgm:spPr/>
    </dgm:pt>
    <dgm:pt modelId="{48EB57A6-ACEB-43B3-8D05-C11A1D87B32C}" type="pres">
      <dgm:prSet presAssocID="{39F8E09D-FCB0-4BAB-9B99-2AEBE505BE7B}" presName="Accent2" presStyleCnt="0"/>
      <dgm:spPr/>
    </dgm:pt>
    <dgm:pt modelId="{BF23854F-0F96-4409-B1CF-266E63C589F4}" type="pres">
      <dgm:prSet presAssocID="{39F8E09D-FCB0-4BAB-9B99-2AEBE505BE7B}" presName="Accent" presStyleLbl="node1" presStyleIdx="1" presStyleCnt="3"/>
      <dgm:spPr/>
    </dgm:pt>
    <dgm:pt modelId="{A73D9DF1-6AAF-45DE-B848-00DFA8C991B5}" type="pres">
      <dgm:prSet presAssocID="{39F8E09D-FCB0-4BAB-9B99-2AEBE505BE7B}" presName="ParentBackground2" presStyleCnt="0"/>
      <dgm:spPr/>
    </dgm:pt>
    <dgm:pt modelId="{681896A1-52B6-4E7C-94B7-5F187D8FF6FD}" type="pres">
      <dgm:prSet presAssocID="{39F8E09D-FCB0-4BAB-9B99-2AEBE505BE7B}" presName="ParentBackground" presStyleLbl="fgAcc1" presStyleIdx="1" presStyleCnt="3"/>
      <dgm:spPr/>
    </dgm:pt>
    <dgm:pt modelId="{3E9E9B79-D7E6-4064-9EC2-6C5477931D18}" type="pres">
      <dgm:prSet presAssocID="{39F8E09D-FCB0-4BAB-9B99-2AEBE505BE7B}" presName="Parent2" presStyleLbl="revTx" presStyleIdx="0" presStyleCnt="0">
        <dgm:presLayoutVars>
          <dgm:chMax val="1"/>
          <dgm:chPref val="1"/>
          <dgm:bulletEnabled val="1"/>
        </dgm:presLayoutVars>
      </dgm:prSet>
      <dgm:spPr/>
    </dgm:pt>
    <dgm:pt modelId="{56991E31-AC25-4643-9FFE-570426A9173E}" type="pres">
      <dgm:prSet presAssocID="{05F65DB2-62D3-4210-8CCC-6E86E7076A76}" presName="Accent1" presStyleCnt="0"/>
      <dgm:spPr/>
    </dgm:pt>
    <dgm:pt modelId="{151AB193-2610-4205-96DB-39276B381DD7}" type="pres">
      <dgm:prSet presAssocID="{05F65DB2-62D3-4210-8CCC-6E86E7076A76}" presName="Accent" presStyleLbl="node1" presStyleIdx="2" presStyleCnt="3"/>
      <dgm:spPr/>
    </dgm:pt>
    <dgm:pt modelId="{401A8E4C-D9B9-44AE-8659-0E14CAA24EC5}" type="pres">
      <dgm:prSet presAssocID="{05F65DB2-62D3-4210-8CCC-6E86E7076A76}" presName="ParentBackground1" presStyleCnt="0"/>
      <dgm:spPr/>
    </dgm:pt>
    <dgm:pt modelId="{28B549B2-C37B-4693-B58C-0C7FAE835C4D}" type="pres">
      <dgm:prSet presAssocID="{05F65DB2-62D3-4210-8CCC-6E86E7076A76}" presName="ParentBackground" presStyleLbl="fgAcc1" presStyleIdx="2" presStyleCnt="3"/>
      <dgm:spPr/>
    </dgm:pt>
    <dgm:pt modelId="{DCC0B12A-C1C9-4729-A471-95FD80FC0915}" type="pres">
      <dgm:prSet presAssocID="{05F65DB2-62D3-4210-8CCC-6E86E7076A76}" presName="Parent1" presStyleLbl="revTx" presStyleIdx="0" presStyleCnt="0">
        <dgm:presLayoutVars>
          <dgm:chMax val="1"/>
          <dgm:chPref val="1"/>
          <dgm:bulletEnabled val="1"/>
        </dgm:presLayoutVars>
      </dgm:prSet>
      <dgm:spPr/>
    </dgm:pt>
  </dgm:ptLst>
  <dgm:cxnLst>
    <dgm:cxn modelId="{BF597D20-01AD-4852-9680-A72A94C31B29}" type="presOf" srcId="{4A46E237-73C4-4BC2-81C5-AE24CD50812E}" destId="{A92783DF-ED4E-45A2-AA3C-B414FD7CDC68}" srcOrd="0" destOrd="0" presId="urn:microsoft.com/office/officeart/2011/layout/CircleProcess#1"/>
    <dgm:cxn modelId="{2EA37C23-865C-4F39-90AD-4A12662D5783}" srcId="{CCC65D9C-4A0D-4B5F-893A-39FF9EB6B744}" destId="{39F8E09D-FCB0-4BAB-9B99-2AEBE505BE7B}" srcOrd="1" destOrd="0" parTransId="{B3C70F43-A721-4BA2-8EB4-9D0BDCD569F8}" sibTransId="{12B7893D-08F3-4E43-BBA6-F2A52FA77528}"/>
    <dgm:cxn modelId="{77D78229-9ECD-4555-A76C-D3E6AC565E55}" type="presOf" srcId="{05F65DB2-62D3-4210-8CCC-6E86E7076A76}" destId="{DCC0B12A-C1C9-4729-A471-95FD80FC0915}" srcOrd="1" destOrd="0" presId="urn:microsoft.com/office/officeart/2011/layout/CircleProcess#1"/>
    <dgm:cxn modelId="{BEF02049-A132-421F-972A-6EA2968EA757}" srcId="{CCC65D9C-4A0D-4B5F-893A-39FF9EB6B744}" destId="{4A46E237-73C4-4BC2-81C5-AE24CD50812E}" srcOrd="2" destOrd="0" parTransId="{3F485A5B-5880-4ED8-938A-0A139013EF20}" sibTransId="{1B53B2CC-52DF-4981-A720-9245EC2EA4B0}"/>
    <dgm:cxn modelId="{0829B9A5-1AD0-4726-9642-BFB2C9870CC8}" type="presOf" srcId="{CCC65D9C-4A0D-4B5F-893A-39FF9EB6B744}" destId="{4E281540-439D-43AA-B10F-E9BC1B27BC5D}" srcOrd="0" destOrd="0" presId="urn:microsoft.com/office/officeart/2011/layout/CircleProcess#1"/>
    <dgm:cxn modelId="{C9BF41A6-0609-4DBF-BD01-4B4C0E16A34F}" type="presOf" srcId="{4A46E237-73C4-4BC2-81C5-AE24CD50812E}" destId="{E28E5D38-D10E-484A-966E-126E43BEFD01}" srcOrd="1" destOrd="0" presId="urn:microsoft.com/office/officeart/2011/layout/CircleProcess#1"/>
    <dgm:cxn modelId="{B87CEFAA-BE1B-4DBC-A10D-1BC5E14D862B}" type="presOf" srcId="{39F8E09D-FCB0-4BAB-9B99-2AEBE505BE7B}" destId="{3E9E9B79-D7E6-4064-9EC2-6C5477931D18}" srcOrd="1" destOrd="0" presId="urn:microsoft.com/office/officeart/2011/layout/CircleProcess#1"/>
    <dgm:cxn modelId="{3F02A3CC-592A-4035-89D7-05B08170CB12}" type="presOf" srcId="{05F65DB2-62D3-4210-8CCC-6E86E7076A76}" destId="{28B549B2-C37B-4693-B58C-0C7FAE835C4D}" srcOrd="0" destOrd="0" presId="urn:microsoft.com/office/officeart/2011/layout/CircleProcess#1"/>
    <dgm:cxn modelId="{35CA2FD1-CC1C-4B34-8B1D-B59530D4E12F}" type="presOf" srcId="{39F8E09D-FCB0-4BAB-9B99-2AEBE505BE7B}" destId="{681896A1-52B6-4E7C-94B7-5F187D8FF6FD}" srcOrd="0" destOrd="0" presId="urn:microsoft.com/office/officeart/2011/layout/CircleProcess#1"/>
    <dgm:cxn modelId="{A868A5F7-8DB0-43C1-9A61-FB527322261A}" srcId="{CCC65D9C-4A0D-4B5F-893A-39FF9EB6B744}" destId="{05F65DB2-62D3-4210-8CCC-6E86E7076A76}" srcOrd="0" destOrd="0" parTransId="{5BB1CC40-E541-49CA-B59C-97DA53C98D01}" sibTransId="{63877FAF-0F26-4B5D-924B-AF240C7CB25F}"/>
    <dgm:cxn modelId="{2558F560-BB9A-4D49-A494-9DAF579A80A7}" type="presParOf" srcId="{4E281540-439D-43AA-B10F-E9BC1B27BC5D}" destId="{EC353938-E7F0-4B1A-AC9E-C5EF1AED9977}" srcOrd="0" destOrd="0" presId="urn:microsoft.com/office/officeart/2011/layout/CircleProcess#1"/>
    <dgm:cxn modelId="{7B2CBA47-CD03-44DD-A41C-FC0B0B8953B8}" type="presParOf" srcId="{EC353938-E7F0-4B1A-AC9E-C5EF1AED9977}" destId="{DBE95FE7-0361-411D-8C04-D624743FF5DB}" srcOrd="0" destOrd="0" presId="urn:microsoft.com/office/officeart/2011/layout/CircleProcess#1"/>
    <dgm:cxn modelId="{BDB3E9EE-F6DE-4F58-B38E-6663533F429E}" type="presParOf" srcId="{4E281540-439D-43AA-B10F-E9BC1B27BC5D}" destId="{EB8B31D1-5233-4B3B-8313-DEBDDFFAECFB}" srcOrd="1" destOrd="0" presId="urn:microsoft.com/office/officeart/2011/layout/CircleProcess#1"/>
    <dgm:cxn modelId="{081DECD2-4CE3-4ED8-8B66-C4B783D4ED8D}" type="presParOf" srcId="{EB8B31D1-5233-4B3B-8313-DEBDDFFAECFB}" destId="{A92783DF-ED4E-45A2-AA3C-B414FD7CDC68}" srcOrd="0" destOrd="0" presId="urn:microsoft.com/office/officeart/2011/layout/CircleProcess#1"/>
    <dgm:cxn modelId="{B44A4D33-894C-4EE9-8CDA-AB61240ECF46}" type="presParOf" srcId="{4E281540-439D-43AA-B10F-E9BC1B27BC5D}" destId="{E28E5D38-D10E-484A-966E-126E43BEFD01}" srcOrd="2" destOrd="0" presId="urn:microsoft.com/office/officeart/2011/layout/CircleProcess#1"/>
    <dgm:cxn modelId="{8089808B-DB8D-4811-97F2-714D9014A0D5}" type="presParOf" srcId="{4E281540-439D-43AA-B10F-E9BC1B27BC5D}" destId="{48EB57A6-ACEB-43B3-8D05-C11A1D87B32C}" srcOrd="3" destOrd="0" presId="urn:microsoft.com/office/officeart/2011/layout/CircleProcess#1"/>
    <dgm:cxn modelId="{5C698014-5E83-407D-9201-26AE413F0028}" type="presParOf" srcId="{48EB57A6-ACEB-43B3-8D05-C11A1D87B32C}" destId="{BF23854F-0F96-4409-B1CF-266E63C589F4}" srcOrd="0" destOrd="0" presId="urn:microsoft.com/office/officeart/2011/layout/CircleProcess#1"/>
    <dgm:cxn modelId="{9A70647C-1CC2-43A3-BA82-9BBB6111C545}" type="presParOf" srcId="{4E281540-439D-43AA-B10F-E9BC1B27BC5D}" destId="{A73D9DF1-6AAF-45DE-B848-00DFA8C991B5}" srcOrd="4" destOrd="0" presId="urn:microsoft.com/office/officeart/2011/layout/CircleProcess#1"/>
    <dgm:cxn modelId="{6F9D5951-D604-40A9-9037-BF075D457AA5}" type="presParOf" srcId="{A73D9DF1-6AAF-45DE-B848-00DFA8C991B5}" destId="{681896A1-52B6-4E7C-94B7-5F187D8FF6FD}" srcOrd="0" destOrd="0" presId="urn:microsoft.com/office/officeart/2011/layout/CircleProcess#1"/>
    <dgm:cxn modelId="{FDC38DFF-2327-45C9-8E10-848594547806}" type="presParOf" srcId="{4E281540-439D-43AA-B10F-E9BC1B27BC5D}" destId="{3E9E9B79-D7E6-4064-9EC2-6C5477931D18}" srcOrd="5" destOrd="0" presId="urn:microsoft.com/office/officeart/2011/layout/CircleProcess#1"/>
    <dgm:cxn modelId="{D6A9D235-25B9-4848-8A21-A8AB27459115}" type="presParOf" srcId="{4E281540-439D-43AA-B10F-E9BC1B27BC5D}" destId="{56991E31-AC25-4643-9FFE-570426A9173E}" srcOrd="6" destOrd="0" presId="urn:microsoft.com/office/officeart/2011/layout/CircleProcess#1"/>
    <dgm:cxn modelId="{E13026B7-6987-4573-9D47-83CEDE50DF59}" type="presParOf" srcId="{56991E31-AC25-4643-9FFE-570426A9173E}" destId="{151AB193-2610-4205-96DB-39276B381DD7}" srcOrd="0" destOrd="0" presId="urn:microsoft.com/office/officeart/2011/layout/CircleProcess#1"/>
    <dgm:cxn modelId="{0A865F87-1833-4B61-BA25-42AF4B14EC99}" type="presParOf" srcId="{4E281540-439D-43AA-B10F-E9BC1B27BC5D}" destId="{401A8E4C-D9B9-44AE-8659-0E14CAA24EC5}" srcOrd="7" destOrd="0" presId="urn:microsoft.com/office/officeart/2011/layout/CircleProcess#1"/>
    <dgm:cxn modelId="{BBE7C6BE-E9BB-4F55-860C-5BCF91A9DF70}" type="presParOf" srcId="{401A8E4C-D9B9-44AE-8659-0E14CAA24EC5}" destId="{28B549B2-C37B-4693-B58C-0C7FAE835C4D}" srcOrd="0" destOrd="0" presId="urn:microsoft.com/office/officeart/2011/layout/CircleProcess#1"/>
    <dgm:cxn modelId="{D40E40D1-13CD-49BE-9E66-7D16AF50DCB9}" type="presParOf" srcId="{4E281540-439D-43AA-B10F-E9BC1B27BC5D}" destId="{DCC0B12A-C1C9-4729-A471-95FD80FC0915}" srcOrd="8" destOrd="0" presId="urn:microsoft.com/office/officeart/2011/layout/Circle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2B5681-2641-4471-930E-7775F6302933}">
      <dsp:nvSpPr>
        <dsp:cNvPr id="0" name=""/>
        <dsp:cNvSpPr/>
      </dsp:nvSpPr>
      <dsp:spPr>
        <a:xfrm>
          <a:off x="0" y="178203"/>
          <a:ext cx="9906000" cy="1216800"/>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US" sz="2000" b="0" kern="1200" baseline="0" dirty="0">
              <a:solidFill>
                <a:schemeClr val="bg1"/>
              </a:solidFill>
              <a:latin typeface="Arial" panose="020B0604020202020204" pitchFamily="34" charset="0"/>
              <a:cs typeface="Arial" panose="020B0604020202020204" pitchFamily="34" charset="0"/>
            </a:rPr>
            <a:t>The project development process can be broken down into a more detailed series of events/elements in preparation for the signing of an energy performance contract (EPC).</a:t>
          </a:r>
          <a:endParaRPr lang="fr-CA" sz="2000" kern="1200" dirty="0">
            <a:solidFill>
              <a:schemeClr val="bg1"/>
            </a:solidFill>
            <a:latin typeface="Arial" panose="020B0604020202020204" pitchFamily="34" charset="0"/>
            <a:cs typeface="Arial" panose="020B0604020202020204" pitchFamily="34" charset="0"/>
          </a:endParaRPr>
        </a:p>
      </dsp:txBody>
      <dsp:txXfrm>
        <a:off x="59399" y="237602"/>
        <a:ext cx="9787202" cy="1098002"/>
      </dsp:txXfrm>
    </dsp:sp>
    <dsp:sp modelId="{691C4BE0-7F4B-48CD-99B7-36A32D6A1FB6}">
      <dsp:nvSpPr>
        <dsp:cNvPr id="0" name=""/>
        <dsp:cNvSpPr/>
      </dsp:nvSpPr>
      <dsp:spPr>
        <a:xfrm>
          <a:off x="0" y="1708722"/>
          <a:ext cx="9906000" cy="1216800"/>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US" sz="2000" b="0" kern="1200" baseline="0" dirty="0">
              <a:solidFill>
                <a:schemeClr val="bg1"/>
              </a:solidFill>
              <a:latin typeface="Arial" panose="020B0604020202020204" pitchFamily="34" charset="0"/>
              <a:cs typeface="Arial" panose="020B0604020202020204" pitchFamily="34" charset="0"/>
            </a:rPr>
            <a:t>The process for all ESCOs is not the same, the details of the process are part of the business model and make each ESCO unique.</a:t>
          </a:r>
          <a:endParaRPr lang="fr-CA" sz="2000" kern="1200" dirty="0">
            <a:solidFill>
              <a:schemeClr val="bg1"/>
            </a:solidFill>
            <a:latin typeface="Arial" panose="020B0604020202020204" pitchFamily="34" charset="0"/>
            <a:cs typeface="Arial" panose="020B0604020202020204" pitchFamily="34" charset="0"/>
          </a:endParaRPr>
        </a:p>
      </dsp:txBody>
      <dsp:txXfrm>
        <a:off x="59399" y="1768121"/>
        <a:ext cx="9787202" cy="1098002"/>
      </dsp:txXfrm>
    </dsp:sp>
    <dsp:sp modelId="{2E22B5B0-C3DE-40C2-8166-6DDE1364AE73}">
      <dsp:nvSpPr>
        <dsp:cNvPr id="0" name=""/>
        <dsp:cNvSpPr/>
      </dsp:nvSpPr>
      <dsp:spPr>
        <a:xfrm>
          <a:off x="0" y="3171181"/>
          <a:ext cx="9906000" cy="1216800"/>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just" defTabSz="889000" rtl="0">
            <a:lnSpc>
              <a:spcPct val="90000"/>
            </a:lnSpc>
            <a:spcBef>
              <a:spcPct val="0"/>
            </a:spcBef>
            <a:spcAft>
              <a:spcPct val="35000"/>
            </a:spcAft>
            <a:buNone/>
          </a:pPr>
          <a:r>
            <a:rPr lang="en-US" sz="2000" b="0" kern="1200" baseline="0" dirty="0">
              <a:solidFill>
                <a:schemeClr val="bg1"/>
              </a:solidFill>
              <a:latin typeface="Arial" panose="020B0604020202020204" pitchFamily="34" charset="0"/>
              <a:cs typeface="Arial" panose="020B0604020202020204" pitchFamily="34" charset="0"/>
            </a:rPr>
            <a:t>Here we present best practices from years of experience.</a:t>
          </a:r>
          <a:endParaRPr lang="fr-CA" sz="2000" kern="1200" dirty="0">
            <a:solidFill>
              <a:schemeClr val="bg1"/>
            </a:solidFill>
            <a:latin typeface="Arial" panose="020B0604020202020204" pitchFamily="34" charset="0"/>
            <a:cs typeface="Arial" panose="020B0604020202020204" pitchFamily="34" charset="0"/>
          </a:endParaRPr>
        </a:p>
      </dsp:txBody>
      <dsp:txXfrm>
        <a:off x="59399" y="3230580"/>
        <a:ext cx="9787202" cy="109800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6F371F-9454-4EE9-861C-78DCA15BFA2F}">
      <dsp:nvSpPr>
        <dsp:cNvPr id="0" name=""/>
        <dsp:cNvSpPr/>
      </dsp:nvSpPr>
      <dsp:spPr>
        <a:xfrm rot="16200000">
          <a:off x="-133755" y="135430"/>
          <a:ext cx="1914276" cy="1643414"/>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0" tIns="0" rIns="110087" bIns="0" numCol="1" spcCol="1270" anchor="ctr" anchorCtr="0">
          <a:noAutofit/>
        </a:bodyPr>
        <a:lstStyle/>
        <a:p>
          <a:pPr marL="0" lvl="0" indent="0" algn="ctr" defTabSz="755650" rtl="0">
            <a:lnSpc>
              <a:spcPct val="90000"/>
            </a:lnSpc>
            <a:spcBef>
              <a:spcPct val="0"/>
            </a:spcBef>
            <a:spcAft>
              <a:spcPct val="35000"/>
            </a:spcAft>
            <a:buNone/>
          </a:pPr>
          <a:r>
            <a:rPr lang="en-CA" sz="1700" kern="1200" dirty="0" err="1">
              <a:latin typeface="Arial" panose="020B0604020202020204" pitchFamily="34" charset="0"/>
              <a:cs typeface="Arial" panose="020B0604020202020204" pitchFamily="34" charset="0"/>
            </a:rPr>
            <a:t>Các</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bước</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khác</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nhau</a:t>
          </a:r>
          <a:endParaRPr lang="fr-CA" sz="1700" kern="1200" dirty="0">
            <a:latin typeface="Arial" panose="020B0604020202020204" pitchFamily="34" charset="0"/>
            <a:cs typeface="Arial" panose="020B0604020202020204" pitchFamily="34" charset="0"/>
          </a:endParaRPr>
        </a:p>
      </dsp:txBody>
      <dsp:txXfrm rot="5400000">
        <a:off x="1676" y="382854"/>
        <a:ext cx="1643414" cy="1148566"/>
      </dsp:txXfrm>
    </dsp:sp>
    <dsp:sp modelId="{65837601-2165-429F-B055-8CC6CC425BD6}">
      <dsp:nvSpPr>
        <dsp:cNvPr id="0" name=""/>
        <dsp:cNvSpPr/>
      </dsp:nvSpPr>
      <dsp:spPr>
        <a:xfrm rot="16200000">
          <a:off x="1632914" y="135430"/>
          <a:ext cx="1914276" cy="1643414"/>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0" tIns="0" rIns="110087" bIns="0" numCol="1" spcCol="1270" anchor="ctr" anchorCtr="0">
          <a:noAutofit/>
        </a:bodyPr>
        <a:lstStyle/>
        <a:p>
          <a:pPr marL="0" lvl="0" indent="0" algn="ctr" defTabSz="755650" rtl="0">
            <a:lnSpc>
              <a:spcPct val="90000"/>
            </a:lnSpc>
            <a:spcBef>
              <a:spcPct val="0"/>
            </a:spcBef>
            <a:spcAft>
              <a:spcPct val="35000"/>
            </a:spcAft>
            <a:buNone/>
          </a:pPr>
          <a:r>
            <a:rPr lang="en-CA" sz="1700" kern="1200" dirty="0" err="1">
              <a:latin typeface="Arial" panose="020B0604020202020204" pitchFamily="34" charset="0"/>
              <a:cs typeface="Arial" panose="020B0604020202020204" pitchFamily="34" charset="0"/>
            </a:rPr>
            <a:t>Dự</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án</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được</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tài</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trợ</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như</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thế</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nào</a:t>
          </a:r>
          <a:endParaRPr lang="fr-CA" sz="1700" kern="1200" dirty="0">
            <a:latin typeface="Arial" panose="020B0604020202020204" pitchFamily="34" charset="0"/>
            <a:cs typeface="Arial" panose="020B0604020202020204" pitchFamily="34" charset="0"/>
          </a:endParaRPr>
        </a:p>
      </dsp:txBody>
      <dsp:txXfrm rot="5400000">
        <a:off x="1768345" y="382854"/>
        <a:ext cx="1643414" cy="1148566"/>
      </dsp:txXfrm>
    </dsp:sp>
    <dsp:sp modelId="{C8514F3D-4936-4536-A46C-0E883383BF19}">
      <dsp:nvSpPr>
        <dsp:cNvPr id="0" name=""/>
        <dsp:cNvSpPr/>
      </dsp:nvSpPr>
      <dsp:spPr>
        <a:xfrm rot="16200000">
          <a:off x="3399585" y="135430"/>
          <a:ext cx="1914276" cy="1643414"/>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0" tIns="0" rIns="110087" bIns="0" numCol="1" spcCol="1270" anchor="ctr" anchorCtr="0">
          <a:noAutofit/>
        </a:bodyPr>
        <a:lstStyle/>
        <a:p>
          <a:pPr marL="0" lvl="0" indent="0" algn="ctr" defTabSz="755650" rtl="0">
            <a:lnSpc>
              <a:spcPct val="90000"/>
            </a:lnSpc>
            <a:spcBef>
              <a:spcPct val="0"/>
            </a:spcBef>
            <a:spcAft>
              <a:spcPct val="35000"/>
            </a:spcAft>
            <a:buNone/>
          </a:pPr>
          <a:r>
            <a:rPr lang="en-CA" sz="1700" kern="1200" dirty="0" err="1">
              <a:latin typeface="Arial" panose="020B0604020202020204" pitchFamily="34" charset="0"/>
              <a:cs typeface="Arial" panose="020B0604020202020204" pitchFamily="34" charset="0"/>
            </a:rPr>
            <a:t>Làm</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thế</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nào</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để</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đo</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mức</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tiết</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kiệm</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một</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cách</a:t>
          </a:r>
          <a:r>
            <a:rPr lang="en-CA" sz="1700" kern="1200" dirty="0">
              <a:latin typeface="Arial" panose="020B0604020202020204" pitchFamily="34" charset="0"/>
              <a:cs typeface="Arial" panose="020B0604020202020204" pitchFamily="34" charset="0"/>
            </a:rPr>
            <a:t> minh </a:t>
          </a:r>
          <a:r>
            <a:rPr lang="en-CA" sz="1700" kern="1200" dirty="0" err="1">
              <a:latin typeface="Arial" panose="020B0604020202020204" pitchFamily="34" charset="0"/>
              <a:cs typeface="Arial" panose="020B0604020202020204" pitchFamily="34" charset="0"/>
            </a:rPr>
            <a:t>bạch</a:t>
          </a:r>
          <a:endParaRPr lang="fr-CA" sz="1700" kern="1200" dirty="0">
            <a:latin typeface="Arial" panose="020B0604020202020204" pitchFamily="34" charset="0"/>
            <a:cs typeface="Arial" panose="020B0604020202020204" pitchFamily="34" charset="0"/>
          </a:endParaRPr>
        </a:p>
      </dsp:txBody>
      <dsp:txXfrm rot="5400000">
        <a:off x="3535016" y="382854"/>
        <a:ext cx="1643414" cy="1148566"/>
      </dsp:txXfrm>
    </dsp:sp>
    <dsp:sp modelId="{2D4186B7-73C5-40B6-BDC7-FEF9E2CEAD63}">
      <dsp:nvSpPr>
        <dsp:cNvPr id="0" name=""/>
        <dsp:cNvSpPr/>
      </dsp:nvSpPr>
      <dsp:spPr>
        <a:xfrm rot="16200000">
          <a:off x="5166255" y="135430"/>
          <a:ext cx="1914276" cy="1643414"/>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0" tIns="0" rIns="110087" bIns="0" numCol="1" spcCol="1270" anchor="ctr" anchorCtr="0">
          <a:noAutofit/>
        </a:bodyPr>
        <a:lstStyle/>
        <a:p>
          <a:pPr marL="0" lvl="0" indent="0" algn="ctr" defTabSz="755650" rtl="0">
            <a:lnSpc>
              <a:spcPct val="90000"/>
            </a:lnSpc>
            <a:spcBef>
              <a:spcPct val="0"/>
            </a:spcBef>
            <a:spcAft>
              <a:spcPct val="35000"/>
            </a:spcAft>
            <a:buNone/>
          </a:pPr>
          <a:r>
            <a:rPr lang="en-CA" sz="1700" kern="1200" dirty="0" err="1">
              <a:latin typeface="Arial" panose="020B0604020202020204" pitchFamily="34" charset="0"/>
              <a:cs typeface="Arial" panose="020B0604020202020204" pitchFamily="34" charset="0"/>
            </a:rPr>
            <a:t>Các</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điểm</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quyết</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định</a:t>
          </a:r>
          <a:r>
            <a:rPr lang="en-CA" sz="1700" kern="1200" dirty="0">
              <a:latin typeface="Arial" panose="020B0604020202020204" pitchFamily="34" charset="0"/>
              <a:cs typeface="Arial" panose="020B0604020202020204" pitchFamily="34" charset="0"/>
            </a:rPr>
            <a:t> </a:t>
          </a:r>
          <a:r>
            <a:rPr lang="en-CA" sz="1700" kern="1200" dirty="0" err="1">
              <a:latin typeface="Arial" panose="020B0604020202020204" pitchFamily="34" charset="0"/>
              <a:cs typeface="Arial" panose="020B0604020202020204" pitchFamily="34" charset="0"/>
            </a:rPr>
            <a:t>chính</a:t>
          </a:r>
          <a:endParaRPr lang="fr-CA" sz="1700" kern="1200" dirty="0">
            <a:latin typeface="Arial" panose="020B0604020202020204" pitchFamily="34" charset="0"/>
            <a:cs typeface="Arial" panose="020B0604020202020204" pitchFamily="34" charset="0"/>
          </a:endParaRPr>
        </a:p>
      </dsp:txBody>
      <dsp:txXfrm rot="5400000">
        <a:off x="5301686" y="382854"/>
        <a:ext cx="1643414" cy="114856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F45A63-45B3-4935-A298-AC30B86A8669}">
      <dsp:nvSpPr>
        <dsp:cNvPr id="0" name=""/>
        <dsp:cNvSpPr/>
      </dsp:nvSpPr>
      <dsp:spPr>
        <a:xfrm rot="21300000">
          <a:off x="24790" y="1700527"/>
          <a:ext cx="8028850" cy="919424"/>
        </a:xfrm>
        <a:prstGeom prst="mathMinus">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9EEC19B-E4BA-4994-92BA-C18D80A7A755}">
      <dsp:nvSpPr>
        <dsp:cNvPr id="0" name=""/>
        <dsp:cNvSpPr/>
      </dsp:nvSpPr>
      <dsp:spPr>
        <a:xfrm>
          <a:off x="969411" y="216024"/>
          <a:ext cx="2423529" cy="1728192"/>
        </a:xfrm>
        <a:prstGeom prst="down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A4813F-1D5B-4A27-AAD7-FB64CD8E8CC1}">
      <dsp:nvSpPr>
        <dsp:cNvPr id="0" name=""/>
        <dsp:cNvSpPr/>
      </dsp:nvSpPr>
      <dsp:spPr>
        <a:xfrm>
          <a:off x="3513665" y="9"/>
          <a:ext cx="4475993" cy="17858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l" defTabSz="889000" rtl="0">
            <a:lnSpc>
              <a:spcPct val="90000"/>
            </a:lnSpc>
            <a:spcBef>
              <a:spcPct val="0"/>
            </a:spcBef>
            <a:spcAft>
              <a:spcPct val="35000"/>
            </a:spcAft>
            <a:buNone/>
          </a:pPr>
          <a:r>
            <a:rPr lang="en-CA" sz="2000" kern="1200" dirty="0">
              <a:solidFill>
                <a:srgbClr val="0070C0"/>
              </a:solidFill>
              <a:latin typeface="Arial" panose="020B0604020202020204" pitchFamily="34" charset="0"/>
              <a:cs typeface="Arial" panose="020B0604020202020204" pitchFamily="34" charset="0"/>
            </a:rPr>
            <a:t>Advantage: </a:t>
          </a:r>
          <a:endParaRPr lang="fr-CA" sz="2000" kern="1200" dirty="0">
            <a:solidFill>
              <a:srgbClr val="0070C0"/>
            </a:solidFill>
            <a:latin typeface="Arial" panose="020B0604020202020204" pitchFamily="34" charset="0"/>
            <a:cs typeface="Arial" panose="020B0604020202020204" pitchFamily="34" charset="0"/>
          </a:endParaRPr>
        </a:p>
        <a:p>
          <a:pPr marL="228600" lvl="1" indent="-228600" algn="l" defTabSz="889000" rtl="0">
            <a:lnSpc>
              <a:spcPct val="90000"/>
            </a:lnSpc>
            <a:spcBef>
              <a:spcPct val="0"/>
            </a:spcBef>
            <a:spcAft>
              <a:spcPct val="15000"/>
            </a:spcAft>
            <a:buChar char="•"/>
          </a:pPr>
          <a:r>
            <a:rPr lang="en-US" sz="2000" kern="1200" dirty="0">
              <a:solidFill>
                <a:srgbClr val="0070C0"/>
              </a:solidFill>
              <a:latin typeface="Arial" panose="020B0604020202020204" pitchFamily="34" charset="0"/>
              <a:cs typeface="Arial" panose="020B0604020202020204" pitchFamily="34" charset="0"/>
            </a:rPr>
            <a:t>Confirm mutual understanding</a:t>
          </a:r>
          <a:endParaRPr lang="fr-CA" sz="2000" kern="1200" dirty="0">
            <a:solidFill>
              <a:srgbClr val="0070C0"/>
            </a:solidFill>
            <a:latin typeface="Arial" panose="020B0604020202020204" pitchFamily="34" charset="0"/>
            <a:cs typeface="Arial" panose="020B0604020202020204" pitchFamily="34" charset="0"/>
          </a:endParaRPr>
        </a:p>
        <a:p>
          <a:pPr marL="228600" lvl="1" indent="-228600" algn="l" defTabSz="889000" rtl="0">
            <a:lnSpc>
              <a:spcPct val="90000"/>
            </a:lnSpc>
            <a:spcBef>
              <a:spcPct val="0"/>
            </a:spcBef>
            <a:spcAft>
              <a:spcPct val="15000"/>
            </a:spcAft>
            <a:buChar char="•"/>
          </a:pPr>
          <a:r>
            <a:rPr lang="en-US" sz="2000" kern="1200" dirty="0">
              <a:solidFill>
                <a:srgbClr val="0070C0"/>
              </a:solidFill>
              <a:latin typeface="Arial" panose="020B0604020202020204" pitchFamily="34" charset="0"/>
              <a:cs typeface="Arial" panose="020B0604020202020204" pitchFamily="34" charset="0"/>
            </a:rPr>
            <a:t>Indicates that the plant owner understands and agrees to the process</a:t>
          </a:r>
          <a:endParaRPr lang="fr-CA" sz="2000" kern="1200" dirty="0">
            <a:solidFill>
              <a:srgbClr val="0070C0"/>
            </a:solidFill>
            <a:latin typeface="Arial" panose="020B0604020202020204" pitchFamily="34" charset="0"/>
            <a:cs typeface="Arial" panose="020B0604020202020204" pitchFamily="34" charset="0"/>
          </a:endParaRPr>
        </a:p>
        <a:p>
          <a:pPr marL="228600" lvl="1" indent="-228600" algn="l" defTabSz="889000" rtl="0">
            <a:lnSpc>
              <a:spcPct val="90000"/>
            </a:lnSpc>
            <a:spcBef>
              <a:spcPct val="0"/>
            </a:spcBef>
            <a:spcAft>
              <a:spcPct val="15000"/>
            </a:spcAft>
            <a:buChar char="•"/>
          </a:pPr>
          <a:r>
            <a:rPr lang="en-US" sz="2000" kern="1200" dirty="0">
              <a:solidFill>
                <a:srgbClr val="0070C0"/>
              </a:solidFill>
              <a:latin typeface="Arial" panose="020B0604020202020204" pitchFamily="34" charset="0"/>
              <a:cs typeface="Arial" panose="020B0604020202020204" pitchFamily="34" charset="0"/>
            </a:rPr>
            <a:t>Establish a foundation to build trust</a:t>
          </a:r>
          <a:endParaRPr lang="fr-CA" sz="2000" kern="1200" dirty="0">
            <a:solidFill>
              <a:srgbClr val="0070C0"/>
            </a:solidFill>
            <a:latin typeface="Arial" panose="020B0604020202020204" pitchFamily="34" charset="0"/>
            <a:cs typeface="Arial" panose="020B0604020202020204" pitchFamily="34" charset="0"/>
          </a:endParaRPr>
        </a:p>
      </dsp:txBody>
      <dsp:txXfrm>
        <a:off x="3513665" y="9"/>
        <a:ext cx="4475993" cy="1785803"/>
      </dsp:txXfrm>
    </dsp:sp>
    <dsp:sp modelId="{89E44CBA-A210-4AD3-A7A6-A28B8FBEDEF3}">
      <dsp:nvSpPr>
        <dsp:cNvPr id="0" name=""/>
        <dsp:cNvSpPr/>
      </dsp:nvSpPr>
      <dsp:spPr>
        <a:xfrm>
          <a:off x="4685489" y="2376263"/>
          <a:ext cx="2423529" cy="1728192"/>
        </a:xfrm>
        <a:prstGeom prst="up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2B766A-02B9-4D24-A8D7-ACF6FFFFF41C}">
      <dsp:nvSpPr>
        <dsp:cNvPr id="0" name=""/>
        <dsp:cNvSpPr/>
      </dsp:nvSpPr>
      <dsp:spPr>
        <a:xfrm>
          <a:off x="838437" y="2505878"/>
          <a:ext cx="3789831" cy="1814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l" defTabSz="889000" rtl="0">
            <a:lnSpc>
              <a:spcPct val="90000"/>
            </a:lnSpc>
            <a:spcBef>
              <a:spcPct val="0"/>
            </a:spcBef>
            <a:spcAft>
              <a:spcPct val="35000"/>
            </a:spcAft>
            <a:buNone/>
          </a:pPr>
          <a:r>
            <a:rPr lang="en-CA" sz="2000" kern="1200" dirty="0">
              <a:solidFill>
                <a:srgbClr val="0070C0"/>
              </a:solidFill>
              <a:latin typeface="Arial" panose="020B0604020202020204" pitchFamily="34" charset="0"/>
              <a:cs typeface="Arial" panose="020B0604020202020204" pitchFamily="34" charset="0"/>
            </a:rPr>
            <a:t>Disadvantage:</a:t>
          </a:r>
          <a:endParaRPr lang="fr-CA" sz="2000" kern="1200" dirty="0">
            <a:solidFill>
              <a:srgbClr val="0070C0"/>
            </a:solidFill>
            <a:latin typeface="Arial" panose="020B0604020202020204" pitchFamily="34" charset="0"/>
            <a:cs typeface="Arial" panose="020B0604020202020204" pitchFamily="34" charset="0"/>
          </a:endParaRPr>
        </a:p>
        <a:p>
          <a:pPr marL="228600" lvl="1" indent="-228600" algn="l" defTabSz="889000" rtl="0">
            <a:lnSpc>
              <a:spcPct val="90000"/>
            </a:lnSpc>
            <a:spcBef>
              <a:spcPct val="0"/>
            </a:spcBef>
            <a:spcAft>
              <a:spcPct val="15000"/>
            </a:spcAft>
            <a:buChar char="•"/>
          </a:pPr>
          <a:r>
            <a:rPr lang="en-US" sz="2000" kern="1200" dirty="0">
              <a:solidFill>
                <a:srgbClr val="0070C0"/>
              </a:solidFill>
              <a:latin typeface="Arial" panose="020B0604020202020204" pitchFamily="34" charset="0"/>
              <a:cs typeface="Arial" panose="020B0604020202020204" pitchFamily="34" charset="0"/>
            </a:rPr>
            <a:t>Add additional signatures to the process</a:t>
          </a:r>
          <a:endParaRPr lang="fr-CA" sz="2000" kern="1200" dirty="0">
            <a:solidFill>
              <a:srgbClr val="0070C0"/>
            </a:solidFill>
            <a:latin typeface="Arial" panose="020B0604020202020204" pitchFamily="34" charset="0"/>
            <a:cs typeface="Arial" panose="020B0604020202020204" pitchFamily="34" charset="0"/>
          </a:endParaRPr>
        </a:p>
        <a:p>
          <a:pPr marL="228600" lvl="1" indent="-228600" algn="l" defTabSz="889000" rtl="0">
            <a:lnSpc>
              <a:spcPct val="90000"/>
            </a:lnSpc>
            <a:spcBef>
              <a:spcPct val="0"/>
            </a:spcBef>
            <a:spcAft>
              <a:spcPct val="15000"/>
            </a:spcAft>
            <a:buChar char="•"/>
          </a:pPr>
          <a:r>
            <a:rPr lang="en-US" sz="2000" kern="1200" dirty="0">
              <a:solidFill>
                <a:srgbClr val="0070C0"/>
              </a:solidFill>
              <a:latin typeface="Arial" panose="020B0604020202020204" pitchFamily="34" charset="0"/>
              <a:cs typeface="Arial" panose="020B0604020202020204" pitchFamily="34" charset="0"/>
            </a:rPr>
            <a:t>There may be a time delay.</a:t>
          </a:r>
          <a:endParaRPr lang="fr-CA" sz="2000" kern="1200" dirty="0">
            <a:solidFill>
              <a:srgbClr val="0070C0"/>
            </a:solidFill>
            <a:latin typeface="Arial" panose="020B0604020202020204" pitchFamily="34" charset="0"/>
            <a:cs typeface="Arial" panose="020B0604020202020204" pitchFamily="34" charset="0"/>
          </a:endParaRPr>
        </a:p>
        <a:p>
          <a:pPr marL="171450" lvl="1" indent="-171450" algn="l" defTabSz="800100" rtl="0">
            <a:lnSpc>
              <a:spcPct val="90000"/>
            </a:lnSpc>
            <a:spcBef>
              <a:spcPct val="0"/>
            </a:spcBef>
            <a:spcAft>
              <a:spcPct val="15000"/>
            </a:spcAft>
            <a:buChar char="•"/>
          </a:pPr>
          <a:endParaRPr lang="fr-CA" sz="1800" kern="1200" dirty="0">
            <a:solidFill>
              <a:srgbClr val="0070C0"/>
            </a:solidFill>
            <a:latin typeface="Arial" panose="020B0604020202020204" pitchFamily="34" charset="0"/>
            <a:cs typeface="Arial" panose="020B0604020202020204" pitchFamily="34" charset="0"/>
          </a:endParaRPr>
        </a:p>
      </dsp:txBody>
      <dsp:txXfrm>
        <a:off x="838437" y="2505878"/>
        <a:ext cx="3789831" cy="18146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510246-C037-4D09-922E-84D995164CE0}">
      <dsp:nvSpPr>
        <dsp:cNvPr id="0" name=""/>
        <dsp:cNvSpPr/>
      </dsp:nvSpPr>
      <dsp:spPr>
        <a:xfrm>
          <a:off x="0" y="3867111"/>
          <a:ext cx="8517037" cy="507556"/>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rtl="0">
            <a:lnSpc>
              <a:spcPct val="90000"/>
            </a:lnSpc>
            <a:spcBef>
              <a:spcPct val="0"/>
            </a:spcBef>
            <a:spcAft>
              <a:spcPct val="35000"/>
            </a:spcAft>
            <a:buNone/>
          </a:pPr>
          <a:r>
            <a:rPr lang="en-US" sz="2400" b="0" kern="1200" baseline="0" dirty="0">
              <a:solidFill>
                <a:schemeClr val="bg1"/>
              </a:solidFill>
              <a:latin typeface="Arial" panose="020B0604020202020204" pitchFamily="34" charset="0"/>
              <a:cs typeface="Arial" panose="020B0604020202020204" pitchFamily="34" charset="0"/>
            </a:rPr>
            <a:t>Send survey questions to customers</a:t>
          </a:r>
          <a:endParaRPr lang="fr-CA" sz="2400" kern="1200" dirty="0">
            <a:solidFill>
              <a:schemeClr val="bg1"/>
            </a:solidFill>
            <a:latin typeface="Arial" panose="020B0604020202020204" pitchFamily="34" charset="0"/>
            <a:cs typeface="Arial" panose="020B0604020202020204" pitchFamily="34" charset="0"/>
          </a:endParaRPr>
        </a:p>
      </dsp:txBody>
      <dsp:txXfrm>
        <a:off x="0" y="3867111"/>
        <a:ext cx="8517037" cy="507556"/>
      </dsp:txXfrm>
    </dsp:sp>
    <dsp:sp modelId="{501FC457-36C7-4AFC-9C64-90E429FD9884}">
      <dsp:nvSpPr>
        <dsp:cNvPr id="0" name=""/>
        <dsp:cNvSpPr/>
      </dsp:nvSpPr>
      <dsp:spPr>
        <a:xfrm rot="10800000">
          <a:off x="0" y="3094103"/>
          <a:ext cx="8517037" cy="780621"/>
        </a:xfrm>
        <a:prstGeom prst="upArrowCallou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rtl="0">
            <a:lnSpc>
              <a:spcPct val="90000"/>
            </a:lnSpc>
            <a:spcBef>
              <a:spcPct val="0"/>
            </a:spcBef>
            <a:spcAft>
              <a:spcPct val="35000"/>
            </a:spcAft>
            <a:buNone/>
          </a:pPr>
          <a:r>
            <a:rPr lang="en-US" sz="2400" b="0" kern="1200" baseline="0" dirty="0">
              <a:solidFill>
                <a:schemeClr val="bg1"/>
              </a:solidFill>
              <a:latin typeface="Arial" panose="020B0604020202020204" pitchFamily="34" charset="0"/>
              <a:cs typeface="Arial" panose="020B0604020202020204" pitchFamily="34" charset="0"/>
            </a:rPr>
            <a:t>Present concepts to clients</a:t>
          </a:r>
          <a:endParaRPr lang="fr-CA" sz="2400" kern="1200" dirty="0">
            <a:solidFill>
              <a:schemeClr val="bg1"/>
            </a:solidFill>
            <a:latin typeface="Arial" panose="020B0604020202020204" pitchFamily="34" charset="0"/>
            <a:cs typeface="Arial" panose="020B0604020202020204" pitchFamily="34" charset="0"/>
          </a:endParaRPr>
        </a:p>
      </dsp:txBody>
      <dsp:txXfrm rot="10800000">
        <a:off x="0" y="3094103"/>
        <a:ext cx="8517037" cy="507224"/>
      </dsp:txXfrm>
    </dsp:sp>
    <dsp:sp modelId="{8F68DB0F-98D8-4E3C-A5EF-470DB3CC79A0}">
      <dsp:nvSpPr>
        <dsp:cNvPr id="0" name=""/>
        <dsp:cNvSpPr/>
      </dsp:nvSpPr>
      <dsp:spPr>
        <a:xfrm rot="10800000">
          <a:off x="0" y="2321094"/>
          <a:ext cx="8517037" cy="780621"/>
        </a:xfrm>
        <a:prstGeom prst="upArrowCallou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rtl="0">
            <a:lnSpc>
              <a:spcPct val="90000"/>
            </a:lnSpc>
            <a:spcBef>
              <a:spcPct val="0"/>
            </a:spcBef>
            <a:spcAft>
              <a:spcPct val="35000"/>
            </a:spcAft>
            <a:buNone/>
          </a:pPr>
          <a:r>
            <a:rPr lang="en-US" sz="2400" b="0" kern="1200" baseline="0" dirty="0">
              <a:solidFill>
                <a:schemeClr val="bg1"/>
              </a:solidFill>
              <a:latin typeface="Arial" panose="020B0604020202020204" pitchFamily="34" charset="0"/>
              <a:cs typeface="Arial" panose="020B0604020202020204" pitchFamily="34" charset="0"/>
            </a:rPr>
            <a:t>Customer capacity</a:t>
          </a:r>
          <a:endParaRPr lang="fr-CA" sz="2400" kern="1200" dirty="0">
            <a:solidFill>
              <a:schemeClr val="bg1"/>
            </a:solidFill>
            <a:latin typeface="Arial" panose="020B0604020202020204" pitchFamily="34" charset="0"/>
            <a:cs typeface="Arial" panose="020B0604020202020204" pitchFamily="34" charset="0"/>
          </a:endParaRPr>
        </a:p>
      </dsp:txBody>
      <dsp:txXfrm rot="10800000">
        <a:off x="0" y="2321094"/>
        <a:ext cx="8517037" cy="507224"/>
      </dsp:txXfrm>
    </dsp:sp>
    <dsp:sp modelId="{955AC6A8-945C-4A3C-9252-496CF29DF0F4}">
      <dsp:nvSpPr>
        <dsp:cNvPr id="0" name=""/>
        <dsp:cNvSpPr/>
      </dsp:nvSpPr>
      <dsp:spPr>
        <a:xfrm rot="10800000">
          <a:off x="0" y="1563113"/>
          <a:ext cx="8517037" cy="780621"/>
        </a:xfrm>
        <a:prstGeom prst="upArrowCallou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rtl="0">
            <a:lnSpc>
              <a:spcPct val="90000"/>
            </a:lnSpc>
            <a:spcBef>
              <a:spcPct val="0"/>
            </a:spcBef>
            <a:spcAft>
              <a:spcPct val="35000"/>
            </a:spcAft>
            <a:buNone/>
          </a:pPr>
          <a:r>
            <a:rPr lang="en-US" sz="2400" b="0" kern="1200" baseline="0" dirty="0">
              <a:solidFill>
                <a:schemeClr val="bg1"/>
              </a:solidFill>
              <a:latin typeface="Arial" panose="020B0604020202020204" pitchFamily="34" charset="0"/>
              <a:cs typeface="Arial" panose="020B0604020202020204" pitchFamily="34" charset="0"/>
            </a:rPr>
            <a:t>Confirm creditworthiness (level 1)</a:t>
          </a:r>
          <a:endParaRPr lang="fr-CA" sz="2400" kern="1200" dirty="0">
            <a:solidFill>
              <a:schemeClr val="bg1"/>
            </a:solidFill>
            <a:latin typeface="Arial" panose="020B0604020202020204" pitchFamily="34" charset="0"/>
            <a:cs typeface="Arial" panose="020B0604020202020204" pitchFamily="34" charset="0"/>
          </a:endParaRPr>
        </a:p>
      </dsp:txBody>
      <dsp:txXfrm rot="10800000">
        <a:off x="0" y="1563113"/>
        <a:ext cx="8517037" cy="507224"/>
      </dsp:txXfrm>
    </dsp:sp>
    <dsp:sp modelId="{33A279A1-7A55-4410-BB54-B1EB4EEA9FA6}">
      <dsp:nvSpPr>
        <dsp:cNvPr id="0" name=""/>
        <dsp:cNvSpPr/>
      </dsp:nvSpPr>
      <dsp:spPr>
        <a:xfrm rot="10800000">
          <a:off x="0" y="775078"/>
          <a:ext cx="8517037" cy="780621"/>
        </a:xfrm>
        <a:prstGeom prst="upArrowCallou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rtl="0">
            <a:lnSpc>
              <a:spcPct val="90000"/>
            </a:lnSpc>
            <a:spcBef>
              <a:spcPct val="0"/>
            </a:spcBef>
            <a:spcAft>
              <a:spcPct val="35000"/>
            </a:spcAft>
            <a:buNone/>
          </a:pPr>
          <a:r>
            <a:rPr lang="en-US" sz="2400" b="0" kern="1200" baseline="0" dirty="0">
              <a:solidFill>
                <a:schemeClr val="bg1"/>
              </a:solidFill>
              <a:latin typeface="Arial" panose="020B0604020202020204" pitchFamily="34" charset="0"/>
              <a:cs typeface="Arial" panose="020B0604020202020204" pitchFamily="34" charset="0"/>
            </a:rPr>
            <a:t>First call or first meeting</a:t>
          </a:r>
          <a:endParaRPr lang="fr-CA" sz="2400" kern="1200" dirty="0">
            <a:solidFill>
              <a:schemeClr val="bg1"/>
            </a:solidFill>
            <a:latin typeface="Arial" panose="020B0604020202020204" pitchFamily="34" charset="0"/>
            <a:cs typeface="Arial" panose="020B0604020202020204" pitchFamily="34" charset="0"/>
          </a:endParaRPr>
        </a:p>
      </dsp:txBody>
      <dsp:txXfrm rot="10800000">
        <a:off x="0" y="775078"/>
        <a:ext cx="8517037" cy="507224"/>
      </dsp:txXfrm>
    </dsp:sp>
    <dsp:sp modelId="{327FD68A-E7A3-4C9E-BE82-6DC6ADA602F9}">
      <dsp:nvSpPr>
        <dsp:cNvPr id="0" name=""/>
        <dsp:cNvSpPr/>
      </dsp:nvSpPr>
      <dsp:spPr>
        <a:xfrm rot="10800000">
          <a:off x="0" y="2070"/>
          <a:ext cx="8517037" cy="780621"/>
        </a:xfrm>
        <a:prstGeom prst="upArrowCallou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rtl="0">
            <a:lnSpc>
              <a:spcPct val="90000"/>
            </a:lnSpc>
            <a:spcBef>
              <a:spcPct val="0"/>
            </a:spcBef>
            <a:spcAft>
              <a:spcPct val="35000"/>
            </a:spcAft>
            <a:buNone/>
          </a:pPr>
          <a:r>
            <a:rPr lang="en-US" sz="2400" b="0" kern="1200" baseline="0" dirty="0">
              <a:solidFill>
                <a:schemeClr val="bg1"/>
              </a:solidFill>
              <a:latin typeface="Arial" panose="020B0604020202020204" pitchFamily="34" charset="0"/>
              <a:cs typeface="Arial" panose="020B0604020202020204" pitchFamily="34" charset="0"/>
            </a:rPr>
            <a:t>Survey/ Opportunity Assessment</a:t>
          </a:r>
          <a:endParaRPr lang="fr-CA" sz="2400" kern="1200" dirty="0">
            <a:solidFill>
              <a:schemeClr val="bg1"/>
            </a:solidFill>
            <a:latin typeface="Arial" panose="020B0604020202020204" pitchFamily="34" charset="0"/>
            <a:cs typeface="Arial" panose="020B0604020202020204" pitchFamily="34" charset="0"/>
          </a:endParaRPr>
        </a:p>
      </dsp:txBody>
      <dsp:txXfrm rot="10800000">
        <a:off x="0" y="2070"/>
        <a:ext cx="8517037" cy="5072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414A57-653A-40E8-BE25-4E64D6AFBF1A}">
      <dsp:nvSpPr>
        <dsp:cNvPr id="0" name=""/>
        <dsp:cNvSpPr/>
      </dsp:nvSpPr>
      <dsp:spPr>
        <a:xfrm>
          <a:off x="0" y="4608652"/>
          <a:ext cx="8280598" cy="477265"/>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rtl="0">
            <a:lnSpc>
              <a:spcPct val="90000"/>
            </a:lnSpc>
            <a:spcBef>
              <a:spcPct val="0"/>
            </a:spcBef>
            <a:spcAft>
              <a:spcPct val="35000"/>
            </a:spcAft>
            <a:buNone/>
          </a:pPr>
          <a:r>
            <a:rPr lang="en-US" sz="2200" b="0" kern="1200" baseline="0" dirty="0">
              <a:solidFill>
                <a:schemeClr val="bg1"/>
              </a:solidFill>
              <a:latin typeface="Arial" panose="020B0604020202020204" pitchFamily="34" charset="0"/>
              <a:cs typeface="Arial" panose="020B0604020202020204" pitchFamily="34" charset="0"/>
            </a:rPr>
            <a:t>Investment grade audit </a:t>
          </a:r>
          <a:r>
            <a:rPr lang="en-CA" sz="2200" b="0" kern="1200" baseline="0" dirty="0">
              <a:solidFill>
                <a:schemeClr val="bg1"/>
              </a:solidFill>
              <a:latin typeface="Arial" panose="020B0604020202020204" pitchFamily="34" charset="0"/>
              <a:cs typeface="Arial" panose="020B0604020202020204" pitchFamily="34" charset="0"/>
            </a:rPr>
            <a:t>(IGA)</a:t>
          </a:r>
          <a:endParaRPr lang="fr-CA" sz="2200" kern="1200" dirty="0">
            <a:solidFill>
              <a:schemeClr val="bg1"/>
            </a:solidFill>
            <a:latin typeface="Arial" panose="020B0604020202020204" pitchFamily="34" charset="0"/>
            <a:cs typeface="Arial" panose="020B0604020202020204" pitchFamily="34" charset="0"/>
          </a:endParaRPr>
        </a:p>
      </dsp:txBody>
      <dsp:txXfrm>
        <a:off x="0" y="4608652"/>
        <a:ext cx="8280598" cy="477265"/>
      </dsp:txXfrm>
    </dsp:sp>
    <dsp:sp modelId="{5B5A77A1-0927-4098-AFBE-0EBAEDBA55E1}">
      <dsp:nvSpPr>
        <dsp:cNvPr id="0" name=""/>
        <dsp:cNvSpPr/>
      </dsp:nvSpPr>
      <dsp:spPr>
        <a:xfrm rot="10800000">
          <a:off x="0" y="3918626"/>
          <a:ext cx="8280598" cy="734033"/>
        </a:xfrm>
        <a:prstGeom prst="upArrowCallou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rtl="0">
            <a:lnSpc>
              <a:spcPct val="90000"/>
            </a:lnSpc>
            <a:spcBef>
              <a:spcPct val="0"/>
            </a:spcBef>
            <a:spcAft>
              <a:spcPct val="35000"/>
            </a:spcAft>
            <a:buNone/>
          </a:pPr>
          <a:r>
            <a:rPr lang="en-US" sz="2200" b="0" kern="1200" baseline="0" dirty="0">
              <a:solidFill>
                <a:schemeClr val="bg1"/>
              </a:solidFill>
              <a:latin typeface="Arial" panose="020B0604020202020204" pitchFamily="34" charset="0"/>
              <a:cs typeface="Arial" panose="020B0604020202020204" pitchFamily="34" charset="0"/>
            </a:rPr>
            <a:t>Customer signs agreement</a:t>
          </a:r>
          <a:r>
            <a:rPr lang="en-CA" sz="2200" b="0" kern="1200" baseline="0" dirty="0">
              <a:solidFill>
                <a:schemeClr val="bg1"/>
              </a:solidFill>
              <a:latin typeface="Arial" panose="020B0604020202020204" pitchFamily="34" charset="0"/>
              <a:cs typeface="Arial" panose="020B0604020202020204" pitchFamily="34" charset="0"/>
            </a:rPr>
            <a:t>.</a:t>
          </a:r>
          <a:endParaRPr lang="fr-CA" sz="2200" kern="1200" dirty="0">
            <a:solidFill>
              <a:schemeClr val="bg1"/>
            </a:solidFill>
            <a:latin typeface="Arial" panose="020B0604020202020204" pitchFamily="34" charset="0"/>
            <a:cs typeface="Arial" panose="020B0604020202020204" pitchFamily="34" charset="0"/>
          </a:endParaRPr>
        </a:p>
      </dsp:txBody>
      <dsp:txXfrm rot="10800000">
        <a:off x="0" y="3918626"/>
        <a:ext cx="8280598" cy="476953"/>
      </dsp:txXfrm>
    </dsp:sp>
    <dsp:sp modelId="{2F6543F2-BEC7-44E2-ACAB-E28EE84B620C}">
      <dsp:nvSpPr>
        <dsp:cNvPr id="0" name=""/>
        <dsp:cNvSpPr/>
      </dsp:nvSpPr>
      <dsp:spPr>
        <a:xfrm rot="10800000">
          <a:off x="0" y="2908921"/>
          <a:ext cx="8280598" cy="1016864"/>
        </a:xfrm>
        <a:prstGeom prst="upArrowCallou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rtl="0">
            <a:lnSpc>
              <a:spcPct val="90000"/>
            </a:lnSpc>
            <a:spcBef>
              <a:spcPct val="0"/>
            </a:spcBef>
            <a:spcAft>
              <a:spcPct val="35000"/>
            </a:spcAft>
            <a:buNone/>
          </a:pPr>
          <a:r>
            <a:rPr lang="en-US" sz="2200" b="0" kern="1200" baseline="0" dirty="0">
              <a:solidFill>
                <a:schemeClr val="bg1"/>
              </a:solidFill>
              <a:latin typeface="Arial" panose="020B0604020202020204" pitchFamily="34" charset="0"/>
              <a:cs typeface="Arial" panose="020B0604020202020204" pitchFamily="34" charset="0"/>
            </a:rPr>
            <a:t>Investment level audit phase agreement or general framework contract</a:t>
          </a:r>
          <a:endParaRPr lang="fr-CA" sz="2200" kern="1200" dirty="0">
            <a:solidFill>
              <a:schemeClr val="bg1"/>
            </a:solidFill>
            <a:latin typeface="Arial" panose="020B0604020202020204" pitchFamily="34" charset="0"/>
            <a:cs typeface="Arial" panose="020B0604020202020204" pitchFamily="34" charset="0"/>
          </a:endParaRPr>
        </a:p>
      </dsp:txBody>
      <dsp:txXfrm rot="10800000">
        <a:off x="0" y="2908921"/>
        <a:ext cx="8280598" cy="660728"/>
      </dsp:txXfrm>
    </dsp:sp>
    <dsp:sp modelId="{A3800D71-6B54-4B39-AE13-8950A962D9B7}">
      <dsp:nvSpPr>
        <dsp:cNvPr id="0" name=""/>
        <dsp:cNvSpPr/>
      </dsp:nvSpPr>
      <dsp:spPr>
        <a:xfrm rot="10800000">
          <a:off x="0" y="2182046"/>
          <a:ext cx="8280598" cy="734033"/>
        </a:xfrm>
        <a:prstGeom prst="upArrowCallou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rtl="0">
            <a:lnSpc>
              <a:spcPct val="90000"/>
            </a:lnSpc>
            <a:spcBef>
              <a:spcPct val="0"/>
            </a:spcBef>
            <a:spcAft>
              <a:spcPct val="35000"/>
            </a:spcAft>
            <a:buNone/>
          </a:pPr>
          <a:r>
            <a:rPr lang="en-US" sz="2200" b="0" kern="1200" baseline="0" dirty="0">
              <a:solidFill>
                <a:schemeClr val="bg1"/>
              </a:solidFill>
              <a:latin typeface="Arial" panose="020B0604020202020204" pitchFamily="34" charset="0"/>
              <a:cs typeface="Arial" panose="020B0604020202020204" pitchFamily="34" charset="0"/>
            </a:rPr>
            <a:t>Present preliminary energy audit results to client</a:t>
          </a:r>
          <a:endParaRPr lang="fr-CA" sz="2200" kern="1200" dirty="0">
            <a:solidFill>
              <a:schemeClr val="bg1"/>
            </a:solidFill>
            <a:latin typeface="Arial" panose="020B0604020202020204" pitchFamily="34" charset="0"/>
            <a:cs typeface="Arial" panose="020B0604020202020204" pitchFamily="34" charset="0"/>
          </a:endParaRPr>
        </a:p>
      </dsp:txBody>
      <dsp:txXfrm rot="10800000">
        <a:off x="0" y="2182046"/>
        <a:ext cx="8280598" cy="476953"/>
      </dsp:txXfrm>
    </dsp:sp>
    <dsp:sp modelId="{FCDE708B-A1E3-445B-A235-1104203E3F8C}">
      <dsp:nvSpPr>
        <dsp:cNvPr id="0" name=""/>
        <dsp:cNvSpPr/>
      </dsp:nvSpPr>
      <dsp:spPr>
        <a:xfrm rot="10800000">
          <a:off x="0" y="1455171"/>
          <a:ext cx="8280598" cy="734033"/>
        </a:xfrm>
        <a:prstGeom prst="upArrowCallou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rtl="0">
            <a:lnSpc>
              <a:spcPct val="90000"/>
            </a:lnSpc>
            <a:spcBef>
              <a:spcPct val="0"/>
            </a:spcBef>
            <a:spcAft>
              <a:spcPct val="35000"/>
            </a:spcAft>
            <a:buNone/>
          </a:pPr>
          <a:r>
            <a:rPr lang="en-US" sz="2200" b="0" kern="1200" baseline="0" dirty="0">
              <a:solidFill>
                <a:schemeClr val="bg1"/>
              </a:solidFill>
              <a:latin typeface="Arial" panose="020B0604020202020204" pitchFamily="34" charset="0"/>
              <a:cs typeface="Arial" panose="020B0604020202020204" pitchFamily="34" charset="0"/>
            </a:rPr>
            <a:t>Confirm creditworthiness (level 2)</a:t>
          </a:r>
          <a:endParaRPr lang="fr-CA" sz="2200" kern="1200" dirty="0">
            <a:solidFill>
              <a:schemeClr val="bg1"/>
            </a:solidFill>
            <a:latin typeface="Arial" panose="020B0604020202020204" pitchFamily="34" charset="0"/>
            <a:cs typeface="Arial" panose="020B0604020202020204" pitchFamily="34" charset="0"/>
          </a:endParaRPr>
        </a:p>
      </dsp:txBody>
      <dsp:txXfrm rot="10800000">
        <a:off x="0" y="1455171"/>
        <a:ext cx="8280598" cy="476953"/>
      </dsp:txXfrm>
    </dsp:sp>
    <dsp:sp modelId="{AA3E50D0-8A41-43CE-BDA2-AF694E41BCDF}">
      <dsp:nvSpPr>
        <dsp:cNvPr id="0" name=""/>
        <dsp:cNvSpPr/>
      </dsp:nvSpPr>
      <dsp:spPr>
        <a:xfrm rot="10800000">
          <a:off x="0" y="728296"/>
          <a:ext cx="8280598" cy="734033"/>
        </a:xfrm>
        <a:prstGeom prst="upArrowCallou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rtl="0">
            <a:lnSpc>
              <a:spcPct val="90000"/>
            </a:lnSpc>
            <a:spcBef>
              <a:spcPct val="0"/>
            </a:spcBef>
            <a:spcAft>
              <a:spcPct val="35000"/>
            </a:spcAft>
            <a:buNone/>
          </a:pPr>
          <a:r>
            <a:rPr lang="en-US" sz="2200" b="0" kern="1200" baseline="0" dirty="0">
              <a:solidFill>
                <a:schemeClr val="bg1"/>
              </a:solidFill>
              <a:latin typeface="Arial" panose="020B0604020202020204" pitchFamily="34" charset="0"/>
              <a:cs typeface="Arial" panose="020B0604020202020204" pitchFamily="34" charset="0"/>
            </a:rPr>
            <a:t>Preliminary energy audit</a:t>
          </a:r>
          <a:endParaRPr lang="fr-CA" sz="2200" kern="1200" dirty="0">
            <a:solidFill>
              <a:schemeClr val="bg1"/>
            </a:solidFill>
            <a:latin typeface="Arial" panose="020B0604020202020204" pitchFamily="34" charset="0"/>
            <a:cs typeface="Arial" panose="020B0604020202020204" pitchFamily="34" charset="0"/>
          </a:endParaRPr>
        </a:p>
      </dsp:txBody>
      <dsp:txXfrm rot="10800000">
        <a:off x="0" y="728296"/>
        <a:ext cx="8280598" cy="476953"/>
      </dsp:txXfrm>
    </dsp:sp>
    <dsp:sp modelId="{110DF02A-5954-4979-873E-66D9A5DCD672}">
      <dsp:nvSpPr>
        <dsp:cNvPr id="0" name=""/>
        <dsp:cNvSpPr/>
      </dsp:nvSpPr>
      <dsp:spPr>
        <a:xfrm rot="10800000">
          <a:off x="0" y="1422"/>
          <a:ext cx="8280598" cy="734033"/>
        </a:xfrm>
        <a:prstGeom prst="upArrowCallou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rtl="0">
            <a:lnSpc>
              <a:spcPct val="90000"/>
            </a:lnSpc>
            <a:spcBef>
              <a:spcPct val="0"/>
            </a:spcBef>
            <a:spcAft>
              <a:spcPct val="35000"/>
            </a:spcAft>
            <a:buNone/>
          </a:pPr>
          <a:r>
            <a:rPr lang="en-US" sz="2200" b="0" kern="1200" baseline="0" dirty="0">
              <a:solidFill>
                <a:schemeClr val="bg1"/>
              </a:solidFill>
              <a:latin typeface="Arial" panose="020B0604020202020204" pitchFamily="34" charset="0"/>
              <a:cs typeface="Arial" panose="020B0604020202020204" pitchFamily="34" charset="0"/>
            </a:rPr>
            <a:t>Customer signs letter of interest (LOI)</a:t>
          </a:r>
          <a:endParaRPr lang="fr-CA" sz="2200" kern="1200" dirty="0">
            <a:solidFill>
              <a:schemeClr val="bg1"/>
            </a:solidFill>
            <a:latin typeface="Arial" panose="020B0604020202020204" pitchFamily="34" charset="0"/>
            <a:cs typeface="Arial" panose="020B0604020202020204" pitchFamily="34" charset="0"/>
          </a:endParaRPr>
        </a:p>
      </dsp:txBody>
      <dsp:txXfrm rot="10800000">
        <a:off x="0" y="1422"/>
        <a:ext cx="8280598" cy="47695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329F0D-56D2-4BAE-B2CC-F0921B8F97C1}">
      <dsp:nvSpPr>
        <dsp:cNvPr id="0" name=""/>
        <dsp:cNvSpPr/>
      </dsp:nvSpPr>
      <dsp:spPr>
        <a:xfrm>
          <a:off x="0" y="4224635"/>
          <a:ext cx="8280598" cy="693086"/>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rtl="0">
            <a:lnSpc>
              <a:spcPct val="90000"/>
            </a:lnSpc>
            <a:spcBef>
              <a:spcPct val="0"/>
            </a:spcBef>
            <a:spcAft>
              <a:spcPct val="35000"/>
            </a:spcAft>
            <a:buNone/>
          </a:pPr>
          <a:r>
            <a:rPr lang="en-US" sz="2200" b="0" kern="1200" baseline="0" dirty="0">
              <a:solidFill>
                <a:schemeClr val="bg1"/>
              </a:solidFill>
              <a:latin typeface="Arial" panose="020B0604020202020204" pitchFamily="34" charset="0"/>
              <a:cs typeface="Arial" panose="020B0604020202020204" pitchFamily="34" charset="0"/>
            </a:rPr>
            <a:t>The customer signs the performance contract or appendices of the framework contract.</a:t>
          </a:r>
          <a:endParaRPr lang="fr-CA" sz="2200" kern="1200" dirty="0">
            <a:solidFill>
              <a:schemeClr val="bg1"/>
            </a:solidFill>
            <a:latin typeface="Arial" panose="020B0604020202020204" pitchFamily="34" charset="0"/>
            <a:cs typeface="Arial" panose="020B0604020202020204" pitchFamily="34" charset="0"/>
          </a:endParaRPr>
        </a:p>
      </dsp:txBody>
      <dsp:txXfrm>
        <a:off x="0" y="4224635"/>
        <a:ext cx="8280598" cy="693086"/>
      </dsp:txXfrm>
    </dsp:sp>
    <dsp:sp modelId="{5DCF3140-99FB-49B5-83CD-D35F6EB178EF}">
      <dsp:nvSpPr>
        <dsp:cNvPr id="0" name=""/>
        <dsp:cNvSpPr/>
      </dsp:nvSpPr>
      <dsp:spPr>
        <a:xfrm rot="10800000">
          <a:off x="0" y="3169064"/>
          <a:ext cx="8280598" cy="1065967"/>
        </a:xfrm>
        <a:prstGeom prst="upArrowCallou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rtl="0">
            <a:lnSpc>
              <a:spcPct val="90000"/>
            </a:lnSpc>
            <a:spcBef>
              <a:spcPct val="0"/>
            </a:spcBef>
            <a:spcAft>
              <a:spcPct val="35000"/>
            </a:spcAft>
            <a:buNone/>
          </a:pPr>
          <a:r>
            <a:rPr lang="en-US" sz="2200" b="0" kern="1200" baseline="0" dirty="0">
              <a:solidFill>
                <a:schemeClr val="bg1"/>
              </a:solidFill>
              <a:latin typeface="Arial" panose="020B0604020202020204" pitchFamily="34" charset="0"/>
              <a:cs typeface="Arial" panose="020B0604020202020204" pitchFamily="34" charset="0"/>
            </a:rPr>
            <a:t>Complete contract</a:t>
          </a:r>
          <a:endParaRPr lang="fr-CA" sz="2200" kern="1200" dirty="0">
            <a:solidFill>
              <a:schemeClr val="bg1"/>
            </a:solidFill>
            <a:latin typeface="Arial" panose="020B0604020202020204" pitchFamily="34" charset="0"/>
            <a:cs typeface="Arial" panose="020B0604020202020204" pitchFamily="34" charset="0"/>
          </a:endParaRPr>
        </a:p>
      </dsp:txBody>
      <dsp:txXfrm rot="10800000">
        <a:off x="0" y="3169064"/>
        <a:ext cx="8280598" cy="692633"/>
      </dsp:txXfrm>
    </dsp:sp>
    <dsp:sp modelId="{FAE980A9-F86E-472C-BA45-8D07D6D76BD1}">
      <dsp:nvSpPr>
        <dsp:cNvPr id="0" name=""/>
        <dsp:cNvSpPr/>
      </dsp:nvSpPr>
      <dsp:spPr>
        <a:xfrm rot="10800000">
          <a:off x="0" y="2113493"/>
          <a:ext cx="8280598" cy="1065967"/>
        </a:xfrm>
        <a:prstGeom prst="upArrowCallou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rtl="0">
            <a:lnSpc>
              <a:spcPct val="90000"/>
            </a:lnSpc>
            <a:spcBef>
              <a:spcPct val="0"/>
            </a:spcBef>
            <a:spcAft>
              <a:spcPct val="35000"/>
            </a:spcAft>
            <a:buNone/>
          </a:pPr>
          <a:r>
            <a:rPr lang="en-US" sz="2200" b="0" kern="1200" baseline="0" dirty="0">
              <a:solidFill>
                <a:schemeClr val="bg1"/>
              </a:solidFill>
              <a:latin typeface="Arial" panose="020B0604020202020204" pitchFamily="34" charset="0"/>
              <a:cs typeface="Arial" panose="020B0604020202020204" pitchFamily="34" charset="0"/>
            </a:rPr>
            <a:t>Financial planning and funding sources</a:t>
          </a:r>
          <a:endParaRPr lang="fr-CA" sz="2200" kern="1200" dirty="0">
            <a:solidFill>
              <a:schemeClr val="bg1"/>
            </a:solidFill>
            <a:latin typeface="Arial" panose="020B0604020202020204" pitchFamily="34" charset="0"/>
            <a:cs typeface="Arial" panose="020B0604020202020204" pitchFamily="34" charset="0"/>
          </a:endParaRPr>
        </a:p>
      </dsp:txBody>
      <dsp:txXfrm rot="10800000">
        <a:off x="0" y="2113493"/>
        <a:ext cx="8280598" cy="692633"/>
      </dsp:txXfrm>
    </dsp:sp>
    <dsp:sp modelId="{9A7C4F9F-AE98-477F-8AD7-267D5EABE2D6}">
      <dsp:nvSpPr>
        <dsp:cNvPr id="0" name=""/>
        <dsp:cNvSpPr/>
      </dsp:nvSpPr>
      <dsp:spPr>
        <a:xfrm rot="10800000">
          <a:off x="0" y="1057922"/>
          <a:ext cx="8280598" cy="1065967"/>
        </a:xfrm>
        <a:prstGeom prst="upArrowCallou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rtl="0">
            <a:lnSpc>
              <a:spcPct val="90000"/>
            </a:lnSpc>
            <a:spcBef>
              <a:spcPct val="0"/>
            </a:spcBef>
            <a:spcAft>
              <a:spcPct val="35000"/>
            </a:spcAft>
            <a:buNone/>
          </a:pPr>
          <a:r>
            <a:rPr lang="en-US" sz="2200" b="0" kern="1200" baseline="0" dirty="0">
              <a:solidFill>
                <a:schemeClr val="bg1"/>
              </a:solidFill>
              <a:latin typeface="Arial" panose="020B0604020202020204" pitchFamily="34" charset="0"/>
              <a:cs typeface="Arial" panose="020B0604020202020204" pitchFamily="34" charset="0"/>
            </a:rPr>
            <a:t>Final risk assessment</a:t>
          </a:r>
          <a:endParaRPr lang="fr-CA" sz="2200" kern="1200" dirty="0">
            <a:solidFill>
              <a:schemeClr val="bg1"/>
            </a:solidFill>
            <a:latin typeface="Arial" panose="020B0604020202020204" pitchFamily="34" charset="0"/>
            <a:cs typeface="Arial" panose="020B0604020202020204" pitchFamily="34" charset="0"/>
          </a:endParaRPr>
        </a:p>
      </dsp:txBody>
      <dsp:txXfrm rot="10800000">
        <a:off x="0" y="1057922"/>
        <a:ext cx="8280598" cy="692633"/>
      </dsp:txXfrm>
    </dsp:sp>
    <dsp:sp modelId="{C0AD7D73-99BA-40F4-A28A-7A55282B69AA}">
      <dsp:nvSpPr>
        <dsp:cNvPr id="0" name=""/>
        <dsp:cNvSpPr/>
      </dsp:nvSpPr>
      <dsp:spPr>
        <a:xfrm rot="10800000">
          <a:off x="0" y="2351"/>
          <a:ext cx="8280598" cy="1065967"/>
        </a:xfrm>
        <a:prstGeom prst="upArrowCallou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rtl="0">
            <a:lnSpc>
              <a:spcPct val="90000"/>
            </a:lnSpc>
            <a:spcBef>
              <a:spcPct val="0"/>
            </a:spcBef>
            <a:spcAft>
              <a:spcPct val="35000"/>
            </a:spcAft>
            <a:buNone/>
          </a:pPr>
          <a:r>
            <a:rPr lang="en-US" sz="2200" b="0" kern="1200" baseline="0" dirty="0">
              <a:solidFill>
                <a:schemeClr val="bg1"/>
              </a:solidFill>
              <a:latin typeface="Arial" panose="020B0604020202020204" pitchFamily="34" charset="0"/>
              <a:cs typeface="Arial" panose="020B0604020202020204" pitchFamily="34" charset="0"/>
            </a:rPr>
            <a:t>Client discusses/accepts investment grade audit results</a:t>
          </a:r>
          <a:endParaRPr lang="fr-CA" sz="2200" kern="1200" dirty="0">
            <a:solidFill>
              <a:schemeClr val="bg1"/>
            </a:solidFill>
            <a:latin typeface="Arial" panose="020B0604020202020204" pitchFamily="34" charset="0"/>
            <a:cs typeface="Arial" panose="020B0604020202020204" pitchFamily="34" charset="0"/>
          </a:endParaRPr>
        </a:p>
      </dsp:txBody>
      <dsp:txXfrm rot="10800000">
        <a:off x="0" y="2351"/>
        <a:ext cx="8280598" cy="69263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A0B996-BDE3-4270-98F7-9DAEC0B32523}">
      <dsp:nvSpPr>
        <dsp:cNvPr id="0" name=""/>
        <dsp:cNvSpPr/>
      </dsp:nvSpPr>
      <dsp:spPr>
        <a:xfrm>
          <a:off x="0" y="359942"/>
          <a:ext cx="8136706" cy="1254825"/>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just" defTabSz="1066800" rtl="0">
            <a:lnSpc>
              <a:spcPct val="90000"/>
            </a:lnSpc>
            <a:spcBef>
              <a:spcPct val="0"/>
            </a:spcBef>
            <a:spcAft>
              <a:spcPct val="35000"/>
            </a:spcAft>
            <a:buNone/>
          </a:pPr>
          <a:r>
            <a:rPr lang="en-US" sz="2400" kern="1200" dirty="0">
              <a:latin typeface="Arial" panose="020B0604020202020204" pitchFamily="34" charset="0"/>
              <a:cs typeface="Arial" panose="020B0604020202020204" pitchFamily="34" charset="0"/>
            </a:rPr>
            <a:t>Customers that are not being met as a result of a systematic and planned approach</a:t>
          </a:r>
          <a:endParaRPr lang="fr-CA" sz="2400" kern="1200" dirty="0">
            <a:latin typeface="Arial" panose="020B0604020202020204" pitchFamily="34" charset="0"/>
            <a:cs typeface="Arial" panose="020B0604020202020204" pitchFamily="34" charset="0"/>
          </a:endParaRPr>
        </a:p>
      </dsp:txBody>
      <dsp:txXfrm>
        <a:off x="61256" y="421198"/>
        <a:ext cx="8014194" cy="1132313"/>
      </dsp:txXfrm>
    </dsp:sp>
    <dsp:sp modelId="{7C7A3793-0B1C-42A8-A404-1416C413D157}">
      <dsp:nvSpPr>
        <dsp:cNvPr id="0" name=""/>
        <dsp:cNvSpPr/>
      </dsp:nvSpPr>
      <dsp:spPr>
        <a:xfrm>
          <a:off x="0" y="1801968"/>
          <a:ext cx="8136706" cy="1254825"/>
        </a:xfrm>
        <a:prstGeom prst="round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just" defTabSz="1066800" rtl="0">
            <a:lnSpc>
              <a:spcPct val="90000"/>
            </a:lnSpc>
            <a:spcBef>
              <a:spcPct val="0"/>
            </a:spcBef>
            <a:spcAft>
              <a:spcPct val="35000"/>
            </a:spcAft>
            <a:buNone/>
          </a:pPr>
          <a:r>
            <a:rPr lang="en-US" sz="2400" kern="1200" dirty="0">
              <a:latin typeface="Arial" panose="020B0604020202020204" pitchFamily="34" charset="0"/>
              <a:cs typeface="Arial" panose="020B0604020202020204" pitchFamily="34" charset="0"/>
            </a:rPr>
            <a:t>It could be organizations or companies that have met at trade fairs, customers that have heard about the ESCO concept and need more information.</a:t>
          </a:r>
          <a:endParaRPr lang="fr-CA" sz="2400" kern="1200" dirty="0">
            <a:latin typeface="Arial" panose="020B0604020202020204" pitchFamily="34" charset="0"/>
            <a:cs typeface="Arial" panose="020B0604020202020204" pitchFamily="34" charset="0"/>
          </a:endParaRPr>
        </a:p>
      </dsp:txBody>
      <dsp:txXfrm>
        <a:off x="61256" y="1863224"/>
        <a:ext cx="8014194" cy="113231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C05183-9489-402C-B526-F43AE5AAC902}">
      <dsp:nvSpPr>
        <dsp:cNvPr id="0" name=""/>
        <dsp:cNvSpPr/>
      </dsp:nvSpPr>
      <dsp:spPr>
        <a:xfrm>
          <a:off x="0" y="946"/>
          <a:ext cx="8262565"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DC8AF3-F32B-4340-AA84-640E031203EF}">
      <dsp:nvSpPr>
        <dsp:cNvPr id="0" name=""/>
        <dsp:cNvSpPr/>
      </dsp:nvSpPr>
      <dsp:spPr>
        <a:xfrm>
          <a:off x="0" y="946"/>
          <a:ext cx="8262565" cy="6456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rtl="0">
            <a:lnSpc>
              <a:spcPct val="90000"/>
            </a:lnSpc>
            <a:spcBef>
              <a:spcPct val="0"/>
            </a:spcBef>
            <a:spcAft>
              <a:spcPct val="35000"/>
            </a:spcAft>
            <a:buNone/>
          </a:pPr>
          <a:r>
            <a:rPr lang="en-US" sz="2400" kern="1200" dirty="0">
              <a:solidFill>
                <a:schemeClr val="tx1">
                  <a:lumMod val="85000"/>
                  <a:lumOff val="15000"/>
                </a:schemeClr>
              </a:solidFill>
              <a:latin typeface="Arial" panose="020B0604020202020204" pitchFamily="34" charset="0"/>
              <a:cs typeface="Arial" panose="020B0604020202020204" pitchFamily="34" charset="0"/>
            </a:rPr>
            <a:t>Energy usage database</a:t>
          </a:r>
          <a:endParaRPr lang="fr-CA" sz="2400" kern="1200" dirty="0">
            <a:solidFill>
              <a:schemeClr val="tx1">
                <a:lumMod val="85000"/>
                <a:lumOff val="15000"/>
              </a:schemeClr>
            </a:solidFill>
            <a:latin typeface="Arial" panose="020B0604020202020204" pitchFamily="34" charset="0"/>
            <a:cs typeface="Arial" panose="020B0604020202020204" pitchFamily="34" charset="0"/>
          </a:endParaRPr>
        </a:p>
      </dsp:txBody>
      <dsp:txXfrm>
        <a:off x="0" y="946"/>
        <a:ext cx="8262565" cy="645699"/>
      </dsp:txXfrm>
    </dsp:sp>
    <dsp:sp modelId="{F60FFF94-3CE6-4771-BEC2-E789849EF16D}">
      <dsp:nvSpPr>
        <dsp:cNvPr id="0" name=""/>
        <dsp:cNvSpPr/>
      </dsp:nvSpPr>
      <dsp:spPr>
        <a:xfrm>
          <a:off x="0" y="646646"/>
          <a:ext cx="8262565"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6DF8C6-AC2B-4792-9D6C-8CBC22F52CDF}">
      <dsp:nvSpPr>
        <dsp:cNvPr id="0" name=""/>
        <dsp:cNvSpPr/>
      </dsp:nvSpPr>
      <dsp:spPr>
        <a:xfrm>
          <a:off x="0" y="646646"/>
          <a:ext cx="8262565" cy="6456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rtl="0">
            <a:lnSpc>
              <a:spcPct val="90000"/>
            </a:lnSpc>
            <a:spcBef>
              <a:spcPct val="0"/>
            </a:spcBef>
            <a:spcAft>
              <a:spcPct val="35000"/>
            </a:spcAft>
            <a:buNone/>
          </a:pPr>
          <a:r>
            <a:rPr lang="en-US" sz="2400" kern="1200" dirty="0">
              <a:solidFill>
                <a:schemeClr val="tx1">
                  <a:lumMod val="85000"/>
                  <a:lumOff val="15000"/>
                </a:schemeClr>
              </a:solidFill>
              <a:latin typeface="Arial" panose="020B0604020202020204" pitchFamily="34" charset="0"/>
              <a:cs typeface="Arial" panose="020B0604020202020204" pitchFamily="34" charset="0"/>
            </a:rPr>
            <a:t>List of enterprises in the industry</a:t>
          </a:r>
          <a:endParaRPr lang="fr-CA" sz="2400" kern="1200" dirty="0">
            <a:solidFill>
              <a:schemeClr val="tx1">
                <a:lumMod val="85000"/>
                <a:lumOff val="15000"/>
              </a:schemeClr>
            </a:solidFill>
            <a:latin typeface="Arial" panose="020B0604020202020204" pitchFamily="34" charset="0"/>
            <a:cs typeface="Arial" panose="020B0604020202020204" pitchFamily="34" charset="0"/>
          </a:endParaRPr>
        </a:p>
      </dsp:txBody>
      <dsp:txXfrm>
        <a:off x="0" y="646646"/>
        <a:ext cx="8262565" cy="645699"/>
      </dsp:txXfrm>
    </dsp:sp>
    <dsp:sp modelId="{FB359DA9-CBC6-4ACB-A3F0-7B788B473F58}">
      <dsp:nvSpPr>
        <dsp:cNvPr id="0" name=""/>
        <dsp:cNvSpPr/>
      </dsp:nvSpPr>
      <dsp:spPr>
        <a:xfrm>
          <a:off x="0" y="1292345"/>
          <a:ext cx="8262565"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B15BAED-AAB1-404A-B98B-B59FF3E58388}">
      <dsp:nvSpPr>
        <dsp:cNvPr id="0" name=""/>
        <dsp:cNvSpPr/>
      </dsp:nvSpPr>
      <dsp:spPr>
        <a:xfrm>
          <a:off x="0" y="1292345"/>
          <a:ext cx="8262565" cy="6456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rtl="0">
            <a:lnSpc>
              <a:spcPct val="90000"/>
            </a:lnSpc>
            <a:spcBef>
              <a:spcPct val="0"/>
            </a:spcBef>
            <a:spcAft>
              <a:spcPct val="35000"/>
            </a:spcAft>
            <a:buNone/>
          </a:pPr>
          <a:r>
            <a:rPr lang="en-US" sz="2400" kern="1200" dirty="0">
              <a:solidFill>
                <a:schemeClr val="tx1">
                  <a:lumMod val="85000"/>
                  <a:lumOff val="15000"/>
                </a:schemeClr>
              </a:solidFill>
              <a:latin typeface="Arial" panose="020B0604020202020204" pitchFamily="34" charset="0"/>
              <a:cs typeface="Arial" panose="020B0604020202020204" pitchFamily="34" charset="0"/>
            </a:rPr>
            <a:t>Commercial Publications Department</a:t>
          </a:r>
          <a:endParaRPr lang="fr-CA" sz="2400" kern="1200" dirty="0">
            <a:solidFill>
              <a:schemeClr val="tx1">
                <a:lumMod val="85000"/>
                <a:lumOff val="15000"/>
              </a:schemeClr>
            </a:solidFill>
            <a:latin typeface="Arial" panose="020B0604020202020204" pitchFamily="34" charset="0"/>
            <a:cs typeface="Arial" panose="020B0604020202020204" pitchFamily="34" charset="0"/>
          </a:endParaRPr>
        </a:p>
      </dsp:txBody>
      <dsp:txXfrm>
        <a:off x="0" y="1292345"/>
        <a:ext cx="8262565" cy="64569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3049D5-9E9A-446A-A024-43E8116E4C22}">
      <dsp:nvSpPr>
        <dsp:cNvPr id="0" name=""/>
        <dsp:cNvSpPr/>
      </dsp:nvSpPr>
      <dsp:spPr>
        <a:xfrm>
          <a:off x="0" y="413"/>
          <a:ext cx="10666682"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E03010-8542-4B55-8054-D579DA95C9CF}">
      <dsp:nvSpPr>
        <dsp:cNvPr id="0" name=""/>
        <dsp:cNvSpPr/>
      </dsp:nvSpPr>
      <dsp:spPr>
        <a:xfrm>
          <a:off x="0" y="413"/>
          <a:ext cx="10666682" cy="6767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rtl="0">
            <a:lnSpc>
              <a:spcPct val="90000"/>
            </a:lnSpc>
            <a:spcBef>
              <a:spcPct val="0"/>
            </a:spcBef>
            <a:spcAft>
              <a:spcPct val="35000"/>
            </a:spcAft>
            <a:buNone/>
          </a:pPr>
          <a:r>
            <a:rPr lang="en-US" sz="2400" kern="1200" dirty="0">
              <a:solidFill>
                <a:schemeClr val="tx1">
                  <a:lumMod val="85000"/>
                  <a:lumOff val="15000"/>
                </a:schemeClr>
              </a:solidFill>
              <a:latin typeface="Arial" panose="020B0604020202020204" pitchFamily="34" charset="0"/>
              <a:cs typeface="Arial" panose="020B0604020202020204" pitchFamily="34" charset="0"/>
            </a:rPr>
            <a:t>Size of the factory</a:t>
          </a:r>
          <a:endParaRPr lang="fr-CA" sz="2400" kern="1200" dirty="0">
            <a:solidFill>
              <a:schemeClr val="tx1">
                <a:lumMod val="85000"/>
                <a:lumOff val="15000"/>
              </a:schemeClr>
            </a:solidFill>
            <a:latin typeface="Arial" panose="020B0604020202020204" pitchFamily="34" charset="0"/>
            <a:cs typeface="Arial" panose="020B0604020202020204" pitchFamily="34" charset="0"/>
          </a:endParaRPr>
        </a:p>
      </dsp:txBody>
      <dsp:txXfrm>
        <a:off x="0" y="413"/>
        <a:ext cx="10666682" cy="676709"/>
      </dsp:txXfrm>
    </dsp:sp>
    <dsp:sp modelId="{C9A56B2D-C1BC-4BD4-B7DB-704E2EAC1947}">
      <dsp:nvSpPr>
        <dsp:cNvPr id="0" name=""/>
        <dsp:cNvSpPr/>
      </dsp:nvSpPr>
      <dsp:spPr>
        <a:xfrm>
          <a:off x="0" y="677123"/>
          <a:ext cx="10666682"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29D4D6-232A-4410-9D00-A52C980E2394}">
      <dsp:nvSpPr>
        <dsp:cNvPr id="0" name=""/>
        <dsp:cNvSpPr/>
      </dsp:nvSpPr>
      <dsp:spPr>
        <a:xfrm>
          <a:off x="0" y="677123"/>
          <a:ext cx="10666682" cy="6767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rtl="0">
            <a:lnSpc>
              <a:spcPct val="90000"/>
            </a:lnSpc>
            <a:spcBef>
              <a:spcPct val="0"/>
            </a:spcBef>
            <a:spcAft>
              <a:spcPct val="35000"/>
            </a:spcAft>
            <a:buNone/>
          </a:pPr>
          <a:r>
            <a:rPr lang="en-US" sz="2400" kern="1200" dirty="0">
              <a:solidFill>
                <a:schemeClr val="tx1">
                  <a:lumMod val="85000"/>
                  <a:lumOff val="15000"/>
                </a:schemeClr>
              </a:solidFill>
              <a:latin typeface="Arial" panose="020B0604020202020204" pitchFamily="34" charset="0"/>
              <a:cs typeface="Arial" panose="020B0604020202020204" pitchFamily="34" charset="0"/>
            </a:rPr>
            <a:t>List of major factories by industry</a:t>
          </a:r>
          <a:endParaRPr lang="fr-CA" sz="2400" kern="1200" dirty="0">
            <a:solidFill>
              <a:schemeClr val="tx1">
                <a:lumMod val="85000"/>
                <a:lumOff val="15000"/>
              </a:schemeClr>
            </a:solidFill>
            <a:latin typeface="Arial" panose="020B0604020202020204" pitchFamily="34" charset="0"/>
            <a:cs typeface="Arial" panose="020B0604020202020204" pitchFamily="34" charset="0"/>
          </a:endParaRPr>
        </a:p>
      </dsp:txBody>
      <dsp:txXfrm>
        <a:off x="0" y="677123"/>
        <a:ext cx="10666682" cy="676709"/>
      </dsp:txXfrm>
    </dsp:sp>
    <dsp:sp modelId="{C5983B8C-01F8-45BC-91D9-B89FF6E6C952}">
      <dsp:nvSpPr>
        <dsp:cNvPr id="0" name=""/>
        <dsp:cNvSpPr/>
      </dsp:nvSpPr>
      <dsp:spPr>
        <a:xfrm>
          <a:off x="0" y="1353833"/>
          <a:ext cx="10666682"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C9B48D9-DC25-4B63-A919-ABEF0FD3BE8B}">
      <dsp:nvSpPr>
        <dsp:cNvPr id="0" name=""/>
        <dsp:cNvSpPr/>
      </dsp:nvSpPr>
      <dsp:spPr>
        <a:xfrm>
          <a:off x="0" y="1353833"/>
          <a:ext cx="10666682" cy="6767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rtl="0">
            <a:lnSpc>
              <a:spcPct val="90000"/>
            </a:lnSpc>
            <a:spcBef>
              <a:spcPct val="0"/>
            </a:spcBef>
            <a:spcAft>
              <a:spcPct val="35000"/>
            </a:spcAft>
            <a:buNone/>
          </a:pPr>
          <a:r>
            <a:rPr lang="en-US" sz="2400" kern="1200" dirty="0">
              <a:solidFill>
                <a:schemeClr val="tx1">
                  <a:lumMod val="85000"/>
                  <a:lumOff val="15000"/>
                </a:schemeClr>
              </a:solidFill>
              <a:latin typeface="Arial" panose="020B0604020202020204" pitchFamily="34" charset="0"/>
              <a:cs typeface="Arial" panose="020B0604020202020204" pitchFamily="34" charset="0"/>
            </a:rPr>
            <a:t>Average price per unit of energy paid (the higher the unit price, the better)</a:t>
          </a:r>
          <a:endParaRPr lang="fr-CA" sz="2400" kern="1200" dirty="0">
            <a:solidFill>
              <a:schemeClr val="tx1">
                <a:lumMod val="85000"/>
                <a:lumOff val="15000"/>
              </a:schemeClr>
            </a:solidFill>
            <a:latin typeface="Arial" panose="020B0604020202020204" pitchFamily="34" charset="0"/>
            <a:cs typeface="Arial" panose="020B0604020202020204" pitchFamily="34" charset="0"/>
          </a:endParaRPr>
        </a:p>
      </dsp:txBody>
      <dsp:txXfrm>
        <a:off x="0" y="1353833"/>
        <a:ext cx="10666682" cy="676709"/>
      </dsp:txXfrm>
    </dsp:sp>
    <dsp:sp modelId="{3CECF76C-DA9E-41EA-94E3-AE133153F8AB}">
      <dsp:nvSpPr>
        <dsp:cNvPr id="0" name=""/>
        <dsp:cNvSpPr/>
      </dsp:nvSpPr>
      <dsp:spPr>
        <a:xfrm>
          <a:off x="0" y="2030542"/>
          <a:ext cx="10666682"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F3393A7-3412-4313-9B36-216970026738}">
      <dsp:nvSpPr>
        <dsp:cNvPr id="0" name=""/>
        <dsp:cNvSpPr/>
      </dsp:nvSpPr>
      <dsp:spPr>
        <a:xfrm>
          <a:off x="0" y="2030542"/>
          <a:ext cx="10666682" cy="6767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rtl="0">
            <a:lnSpc>
              <a:spcPct val="90000"/>
            </a:lnSpc>
            <a:spcBef>
              <a:spcPct val="0"/>
            </a:spcBef>
            <a:spcAft>
              <a:spcPct val="35000"/>
            </a:spcAft>
            <a:buNone/>
          </a:pPr>
          <a:r>
            <a:rPr lang="en-US" sz="2400" kern="1200" dirty="0">
              <a:solidFill>
                <a:schemeClr val="tx1">
                  <a:lumMod val="85000"/>
                  <a:lumOff val="15000"/>
                </a:schemeClr>
              </a:solidFill>
              <a:latin typeface="Arial" panose="020B0604020202020204" pitchFamily="34" charset="0"/>
              <a:cs typeface="Arial" panose="020B0604020202020204" pitchFamily="34" charset="0"/>
            </a:rPr>
            <a:t>Utilization factor (shows the number of using hours)</a:t>
          </a:r>
          <a:endParaRPr lang="fr-CA" sz="2400" kern="1200" dirty="0">
            <a:solidFill>
              <a:schemeClr val="tx1">
                <a:lumMod val="85000"/>
                <a:lumOff val="15000"/>
              </a:schemeClr>
            </a:solidFill>
            <a:latin typeface="Arial" panose="020B0604020202020204" pitchFamily="34" charset="0"/>
            <a:cs typeface="Arial" panose="020B0604020202020204" pitchFamily="34" charset="0"/>
          </a:endParaRPr>
        </a:p>
      </dsp:txBody>
      <dsp:txXfrm>
        <a:off x="0" y="2030542"/>
        <a:ext cx="10666682" cy="676709"/>
      </dsp:txXfrm>
    </dsp:sp>
    <dsp:sp modelId="{D9B48FFE-F54D-48FF-9525-8D3FC64277DD}">
      <dsp:nvSpPr>
        <dsp:cNvPr id="0" name=""/>
        <dsp:cNvSpPr/>
      </dsp:nvSpPr>
      <dsp:spPr>
        <a:xfrm>
          <a:off x="0" y="2707252"/>
          <a:ext cx="10666682"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E1FB671-4CE0-4606-8D75-5FCF507FA354}">
      <dsp:nvSpPr>
        <dsp:cNvPr id="0" name=""/>
        <dsp:cNvSpPr/>
      </dsp:nvSpPr>
      <dsp:spPr>
        <a:xfrm>
          <a:off x="0" y="2707252"/>
          <a:ext cx="10666682" cy="6767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rtl="0">
            <a:lnSpc>
              <a:spcPct val="90000"/>
            </a:lnSpc>
            <a:spcBef>
              <a:spcPct val="0"/>
            </a:spcBef>
            <a:spcAft>
              <a:spcPct val="35000"/>
            </a:spcAft>
            <a:buNone/>
          </a:pPr>
          <a:r>
            <a:rPr lang="en-US" sz="2400" kern="1200" dirty="0">
              <a:solidFill>
                <a:schemeClr val="tx1">
                  <a:lumMod val="85000"/>
                  <a:lumOff val="15000"/>
                </a:schemeClr>
              </a:solidFill>
              <a:latin typeface="Arial" panose="020B0604020202020204" pitchFamily="34" charset="0"/>
              <a:cs typeface="Arial" panose="020B0604020202020204" pitchFamily="34" charset="0"/>
            </a:rPr>
            <a:t>Fine has been paid</a:t>
          </a:r>
          <a:endParaRPr lang="fr-CA" sz="2400" kern="1200" dirty="0">
            <a:solidFill>
              <a:schemeClr val="tx1">
                <a:lumMod val="85000"/>
                <a:lumOff val="15000"/>
              </a:schemeClr>
            </a:solidFill>
            <a:latin typeface="Arial" panose="020B0604020202020204" pitchFamily="34" charset="0"/>
            <a:cs typeface="Arial" panose="020B0604020202020204" pitchFamily="34" charset="0"/>
          </a:endParaRPr>
        </a:p>
      </dsp:txBody>
      <dsp:txXfrm>
        <a:off x="0" y="2707252"/>
        <a:ext cx="10666682" cy="67670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46F2E6-BD6C-4366-9960-3C0F13C8E274}">
      <dsp:nvSpPr>
        <dsp:cNvPr id="0" name=""/>
        <dsp:cNvSpPr/>
      </dsp:nvSpPr>
      <dsp:spPr>
        <a:xfrm>
          <a:off x="792245" y="244"/>
          <a:ext cx="1742641" cy="1257158"/>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1000" b="-1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C75D1BF-E21C-4695-8144-A66CA28847FF}">
      <dsp:nvSpPr>
        <dsp:cNvPr id="0" name=""/>
        <dsp:cNvSpPr/>
      </dsp:nvSpPr>
      <dsp:spPr>
        <a:xfrm>
          <a:off x="773246" y="1047438"/>
          <a:ext cx="1890640" cy="608501"/>
        </a:xfrm>
        <a:prstGeom prst="wedgeRectCallout">
          <a:avLst>
            <a:gd name="adj1" fmla="val 20250"/>
            <a:gd name="adj2" fmla="val -607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rtl="0">
            <a:lnSpc>
              <a:spcPct val="90000"/>
            </a:lnSpc>
            <a:spcBef>
              <a:spcPct val="0"/>
            </a:spcBef>
            <a:spcAft>
              <a:spcPct val="35000"/>
            </a:spcAft>
            <a:buNone/>
          </a:pPr>
          <a:r>
            <a:rPr lang="en-CA" sz="1200" kern="1200" dirty="0">
              <a:latin typeface="Arial" panose="020B0604020202020204" pitchFamily="34" charset="0"/>
              <a:cs typeface="Arial" panose="020B0604020202020204" pitchFamily="34" charset="0"/>
            </a:rPr>
            <a:t>EX 1: </a:t>
          </a:r>
          <a:r>
            <a:rPr lang="en-US" sz="1200" kern="1200" dirty="0">
              <a:latin typeface="Arial" panose="020B0604020202020204" pitchFamily="34" charset="0"/>
              <a:cs typeface="Arial" panose="020B0604020202020204" pitchFamily="34" charset="0"/>
            </a:rPr>
            <a:t>street lighting network</a:t>
          </a:r>
          <a:endParaRPr lang="fr-CA" sz="1200" kern="1200" dirty="0">
            <a:latin typeface="Arial" panose="020B0604020202020204" pitchFamily="34" charset="0"/>
            <a:cs typeface="Arial" panose="020B0604020202020204" pitchFamily="34" charset="0"/>
          </a:endParaRPr>
        </a:p>
      </dsp:txBody>
      <dsp:txXfrm>
        <a:off x="773246" y="1047438"/>
        <a:ext cx="1890640" cy="608501"/>
      </dsp:txXfrm>
    </dsp:sp>
    <dsp:sp modelId="{7F6A6FE9-6605-44F4-9E9F-61568C15CAA4}">
      <dsp:nvSpPr>
        <dsp:cNvPr id="0" name=""/>
        <dsp:cNvSpPr/>
      </dsp:nvSpPr>
      <dsp:spPr>
        <a:xfrm>
          <a:off x="3125131" y="63240"/>
          <a:ext cx="1304144" cy="1088070"/>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6000" b="-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313F384-117A-4FFE-879E-2A4D21F7D1AC}">
      <dsp:nvSpPr>
        <dsp:cNvPr id="0" name=""/>
        <dsp:cNvSpPr/>
      </dsp:nvSpPr>
      <dsp:spPr>
        <a:xfrm>
          <a:off x="2821031" y="1067339"/>
          <a:ext cx="2022345" cy="525604"/>
        </a:xfrm>
        <a:prstGeom prst="wedgeRectCallout">
          <a:avLst>
            <a:gd name="adj1" fmla="val 20250"/>
            <a:gd name="adj2" fmla="val -607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rtl="0">
            <a:lnSpc>
              <a:spcPct val="90000"/>
            </a:lnSpc>
            <a:spcBef>
              <a:spcPct val="0"/>
            </a:spcBef>
            <a:spcAft>
              <a:spcPct val="35000"/>
            </a:spcAft>
            <a:buNone/>
          </a:pPr>
          <a:r>
            <a:rPr lang="en-CA" sz="1200" kern="1200" dirty="0">
              <a:latin typeface="Arial" panose="020B0604020202020204" pitchFamily="34" charset="0"/>
              <a:cs typeface="Arial" panose="020B0604020202020204" pitchFamily="34" charset="0"/>
            </a:rPr>
            <a:t>EX 2: </a:t>
          </a:r>
          <a:r>
            <a:rPr lang="en-US" sz="1200" kern="1200" dirty="0">
              <a:latin typeface="Arial" panose="020B0604020202020204" pitchFamily="34" charset="0"/>
              <a:cs typeface="Arial" panose="020B0604020202020204" pitchFamily="34" charset="0"/>
            </a:rPr>
            <a:t>ESCO wants to focus on industrial heat recovery systems</a:t>
          </a:r>
          <a:endParaRPr lang="fr-CA" sz="1200" kern="1200" dirty="0">
            <a:latin typeface="Arial" panose="020B0604020202020204" pitchFamily="34" charset="0"/>
            <a:cs typeface="Arial" panose="020B0604020202020204" pitchFamily="34" charset="0"/>
          </a:endParaRPr>
        </a:p>
      </dsp:txBody>
      <dsp:txXfrm>
        <a:off x="2821031" y="1067339"/>
        <a:ext cx="2022345" cy="52560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E95FE7-0361-411D-8C04-D624743FF5DB}">
      <dsp:nvSpPr>
        <dsp:cNvPr id="0" name=""/>
        <dsp:cNvSpPr/>
      </dsp:nvSpPr>
      <dsp:spPr>
        <a:xfrm>
          <a:off x="5505131" y="831142"/>
          <a:ext cx="2201677" cy="220208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92783DF-ED4E-45A2-AA3C-B414FD7CDC68}">
      <dsp:nvSpPr>
        <dsp:cNvPr id="0" name=""/>
        <dsp:cNvSpPr/>
      </dsp:nvSpPr>
      <dsp:spPr>
        <a:xfrm>
          <a:off x="5578233" y="904558"/>
          <a:ext cx="2055471" cy="2055253"/>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rtl="0">
            <a:lnSpc>
              <a:spcPct val="90000"/>
            </a:lnSpc>
            <a:spcBef>
              <a:spcPct val="0"/>
            </a:spcBef>
            <a:spcAft>
              <a:spcPct val="35000"/>
            </a:spcAft>
            <a:buNone/>
          </a:pPr>
          <a:r>
            <a:rPr lang="en-US" sz="2000" kern="1200" dirty="0">
              <a:solidFill>
                <a:srgbClr val="00467F"/>
              </a:solidFill>
              <a:latin typeface="Arial" panose="020B0604020202020204" pitchFamily="34" charset="0"/>
              <a:cs typeface="Arial" panose="020B0604020202020204" pitchFamily="34" charset="0"/>
            </a:rPr>
            <a:t>First level of reliability analysis</a:t>
          </a:r>
          <a:endParaRPr lang="fr-CA" sz="2000" kern="1200" dirty="0">
            <a:solidFill>
              <a:schemeClr val="accent1"/>
            </a:solidFill>
            <a:latin typeface="Arial" panose="020B0604020202020204" pitchFamily="34" charset="0"/>
            <a:cs typeface="Arial" panose="020B0604020202020204" pitchFamily="34" charset="0"/>
          </a:endParaRPr>
        </a:p>
      </dsp:txBody>
      <dsp:txXfrm>
        <a:off x="5872077" y="1198221"/>
        <a:ext cx="1467784" cy="1467927"/>
      </dsp:txXfrm>
    </dsp:sp>
    <dsp:sp modelId="{BF23854F-0F96-4409-B1CF-266E63C589F4}">
      <dsp:nvSpPr>
        <dsp:cNvPr id="0" name=""/>
        <dsp:cNvSpPr/>
      </dsp:nvSpPr>
      <dsp:spPr>
        <a:xfrm rot="2700000">
          <a:off x="3232286" y="833804"/>
          <a:ext cx="2196374" cy="2196374"/>
        </a:xfrm>
        <a:prstGeom prst="teardrop">
          <a:avLst>
            <a:gd name="adj" fmla="val 1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1896A1-52B6-4E7C-94B7-5F187D8FF6FD}">
      <dsp:nvSpPr>
        <dsp:cNvPr id="0" name=""/>
        <dsp:cNvSpPr/>
      </dsp:nvSpPr>
      <dsp:spPr>
        <a:xfrm>
          <a:off x="3302737" y="904558"/>
          <a:ext cx="2055471" cy="2055253"/>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rtl="0">
            <a:lnSpc>
              <a:spcPct val="90000"/>
            </a:lnSpc>
            <a:spcBef>
              <a:spcPct val="0"/>
            </a:spcBef>
            <a:spcAft>
              <a:spcPct val="35000"/>
            </a:spcAft>
            <a:buNone/>
          </a:pPr>
          <a:r>
            <a:rPr lang="en-US" sz="2000" kern="1200" dirty="0">
              <a:solidFill>
                <a:srgbClr val="0070C0"/>
              </a:solidFill>
              <a:latin typeface="Arial" panose="020B0604020202020204" pitchFamily="34" charset="0"/>
              <a:cs typeface="Arial" panose="020B0604020202020204" pitchFamily="34" charset="0"/>
            </a:rPr>
            <a:t>Assessing plant interest to ESCO</a:t>
          </a:r>
          <a:endParaRPr lang="fr-CA" sz="2000" kern="1200" dirty="0">
            <a:solidFill>
              <a:srgbClr val="0070C0"/>
            </a:solidFill>
            <a:latin typeface="Arial" panose="020B0604020202020204" pitchFamily="34" charset="0"/>
            <a:cs typeface="Arial" panose="020B0604020202020204" pitchFamily="34" charset="0"/>
          </a:endParaRPr>
        </a:p>
      </dsp:txBody>
      <dsp:txXfrm>
        <a:off x="3596580" y="1198221"/>
        <a:ext cx="1467784" cy="1467927"/>
      </dsp:txXfrm>
    </dsp:sp>
    <dsp:sp modelId="{151AB193-2610-4205-96DB-39276B381DD7}">
      <dsp:nvSpPr>
        <dsp:cNvPr id="0" name=""/>
        <dsp:cNvSpPr/>
      </dsp:nvSpPr>
      <dsp:spPr>
        <a:xfrm rot="2700000">
          <a:off x="956789" y="833804"/>
          <a:ext cx="2196374" cy="2196374"/>
        </a:xfrm>
        <a:prstGeom prst="teardrop">
          <a:avLst>
            <a:gd name="adj" fmla="val 1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B549B2-C37B-4693-B58C-0C7FAE835C4D}">
      <dsp:nvSpPr>
        <dsp:cNvPr id="0" name=""/>
        <dsp:cNvSpPr/>
      </dsp:nvSpPr>
      <dsp:spPr>
        <a:xfrm>
          <a:off x="1027240" y="904558"/>
          <a:ext cx="2055471" cy="2055253"/>
        </a:xfrm>
        <a:prstGeom prst="ellipse">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rtl="0">
            <a:lnSpc>
              <a:spcPct val="90000"/>
            </a:lnSpc>
            <a:spcBef>
              <a:spcPct val="0"/>
            </a:spcBef>
            <a:spcAft>
              <a:spcPct val="35000"/>
            </a:spcAft>
            <a:buNone/>
          </a:pPr>
          <a:r>
            <a:rPr lang="en-US" sz="2000" kern="1200" dirty="0">
              <a:solidFill>
                <a:srgbClr val="0070C0"/>
              </a:solidFill>
              <a:latin typeface="Arial" panose="020B0604020202020204" pitchFamily="34" charset="0"/>
              <a:cs typeface="Arial" panose="020B0604020202020204" pitchFamily="34" charset="0"/>
            </a:rPr>
            <a:t>Collect preliminary information of the plant</a:t>
          </a:r>
          <a:endParaRPr lang="fr-CA" sz="2000" kern="1200" dirty="0">
            <a:solidFill>
              <a:srgbClr val="0070C0"/>
            </a:solidFill>
            <a:latin typeface="Arial" panose="020B0604020202020204" pitchFamily="34" charset="0"/>
            <a:cs typeface="Arial" panose="020B0604020202020204" pitchFamily="34" charset="0"/>
          </a:endParaRPr>
        </a:p>
      </dsp:txBody>
      <dsp:txXfrm>
        <a:off x="1321084" y="1198221"/>
        <a:ext cx="1467784" cy="146792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11/layout/CircleProcess#1">
  <dgm:title val="Processus circulaire"/>
  <dgm:desc val="Permet de représenter des étapes séquentielles dans un processus. Limité à onze formes Niveau 1 avec un nombre illimité de formes Niveau 2. Utilisation optimale avec de petites quantités de texte. Le texte non utilisé n’apparaît pas mais reste disponible si vous changez de disposition."/>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C4865E0-11FE-41CA-A688-D4559A062A41}"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10485990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EF16093-C255-44A8-8CA0-C50A4A737B8A}"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3271740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2200F64E-4D4E-4E5D-B904-F2A187A8DF87}"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1751108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02C8B5C-884E-448F-9C42-9D2FBE268729}"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CA" altLang="en-US" dirty="0">
                <a:latin typeface="Arial" charset="0"/>
                <a:cs typeface="Arial" charset="0"/>
              </a:rPr>
              <a:t>Is the process where customers that have been identified through prospecting activity are qualified through a systematic process that allow to eliminate customers that do not represent interesting potential for a performance contract.</a:t>
            </a:r>
          </a:p>
          <a:p>
            <a:endParaRPr lang="en-CA" altLang="en-US" dirty="0"/>
          </a:p>
        </p:txBody>
      </p:sp>
    </p:spTree>
    <p:extLst>
      <p:ext uri="{BB962C8B-B14F-4D97-AF65-F5344CB8AC3E}">
        <p14:creationId xmlns:p14="http://schemas.microsoft.com/office/powerpoint/2010/main" val="22990313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EB5075A-FD70-4C57-A268-B73B5E5F9485}"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1398706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0568B10-E930-4848-9BB8-B2C8772730BA}"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p:spPr>
        <p:txBody>
          <a:bodyPr/>
          <a:lstStyle/>
          <a:p>
            <a:r>
              <a:rPr lang="en-CA" altLang="en-US" dirty="0"/>
              <a:t>Next slide: Team meeting 1</a:t>
            </a:r>
          </a:p>
          <a:p>
            <a:endParaRPr lang="en-CA" altLang="en-US" dirty="0"/>
          </a:p>
        </p:txBody>
      </p:sp>
    </p:spTree>
    <p:extLst>
      <p:ext uri="{BB962C8B-B14F-4D97-AF65-F5344CB8AC3E}">
        <p14:creationId xmlns:p14="http://schemas.microsoft.com/office/powerpoint/2010/main" val="12377769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0568B10-E930-4848-9BB8-B2C8772730BA}"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p:spPr>
        <p:txBody>
          <a:bodyPr/>
          <a:lstStyle/>
          <a:p>
            <a:r>
              <a:rPr lang="en-CA" altLang="en-US"/>
              <a:t>Next slide: Team meeting 1</a:t>
            </a:r>
          </a:p>
        </p:txBody>
      </p:sp>
    </p:spTree>
    <p:extLst>
      <p:ext uri="{BB962C8B-B14F-4D97-AF65-F5344CB8AC3E}">
        <p14:creationId xmlns:p14="http://schemas.microsoft.com/office/powerpoint/2010/main" val="16703737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0568B10-E930-4848-9BB8-B2C8772730BA}"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p:spPr>
        <p:txBody>
          <a:bodyPr/>
          <a:lstStyle/>
          <a:p>
            <a:r>
              <a:rPr lang="en-CA" altLang="en-US"/>
              <a:t>Next slide: Team meeting 1</a:t>
            </a:r>
          </a:p>
        </p:txBody>
      </p:sp>
    </p:spTree>
    <p:extLst>
      <p:ext uri="{BB962C8B-B14F-4D97-AF65-F5344CB8AC3E}">
        <p14:creationId xmlns:p14="http://schemas.microsoft.com/office/powerpoint/2010/main" val="24306737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4B89FEE-48D5-4B30-A5D9-E42CA6DD3FF5}"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p:spPr>
        <p:txBody>
          <a:bodyPr/>
          <a:lstStyle/>
          <a:p>
            <a:r>
              <a:rPr lang="en-CA" altLang="en-US" dirty="0"/>
              <a:t>Next slide meeting 2</a:t>
            </a:r>
          </a:p>
          <a:p>
            <a:endParaRPr lang="en-CA" altLang="en-US" dirty="0"/>
          </a:p>
          <a:p>
            <a:r>
              <a:rPr lang="en-CA" altLang="en-US" dirty="0"/>
              <a:t>Questionnaire: Some ESCO request</a:t>
            </a:r>
            <a:r>
              <a:rPr lang="en-CA" altLang="en-US" baseline="0" dirty="0"/>
              <a:t> the customer to fill a questionnaire and assemble data. Other ESCO think this is too much at this stage and just slow down the momentum of the project development process and prefer to request information through meeting to discuss what is available then to confirm the list of requested information.</a:t>
            </a:r>
            <a:endParaRPr lang="en-CA" altLang="en-US" dirty="0"/>
          </a:p>
        </p:txBody>
      </p:sp>
    </p:spTree>
    <p:extLst>
      <p:ext uri="{BB962C8B-B14F-4D97-AF65-F5344CB8AC3E}">
        <p14:creationId xmlns:p14="http://schemas.microsoft.com/office/powerpoint/2010/main" val="17962415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BF06EDB-2855-4700-8FE8-D3D03AE342A2}"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p:spPr>
        <p:txBody>
          <a:bodyPr/>
          <a:lstStyle/>
          <a:p>
            <a:r>
              <a:rPr lang="en-CA" altLang="en-US" dirty="0"/>
              <a:t>Courtesy walk</a:t>
            </a:r>
            <a:r>
              <a:rPr lang="en-CA" altLang="en-US" baseline="0" dirty="0"/>
              <a:t> </a:t>
            </a:r>
            <a:r>
              <a:rPr lang="en-CA" altLang="en-US" baseline="0" dirty="0" err="1"/>
              <a:t>throug</a:t>
            </a:r>
            <a:r>
              <a:rPr lang="en-CA" altLang="en-US" baseline="0" dirty="0"/>
              <a:t>; client not interesting but a small report needed to conclude the relationship professionally</a:t>
            </a:r>
          </a:p>
          <a:p>
            <a:endParaRPr lang="en-CA" altLang="en-US" baseline="0" dirty="0"/>
          </a:p>
          <a:p>
            <a:r>
              <a:rPr lang="en-CA" altLang="en-US" baseline="0" dirty="0"/>
              <a:t>Standard: the usual level of detail.</a:t>
            </a:r>
          </a:p>
          <a:p>
            <a:endParaRPr lang="en-CA" altLang="en-US" baseline="0" dirty="0"/>
          </a:p>
          <a:p>
            <a:r>
              <a:rPr lang="en-CA" altLang="en-US" baseline="0" dirty="0"/>
              <a:t>Detailed: We really want this client and want to impress them.</a:t>
            </a:r>
            <a:endParaRPr lang="en-CA" altLang="en-US" dirty="0"/>
          </a:p>
        </p:txBody>
      </p:sp>
    </p:spTree>
    <p:extLst>
      <p:ext uri="{BB962C8B-B14F-4D97-AF65-F5344CB8AC3E}">
        <p14:creationId xmlns:p14="http://schemas.microsoft.com/office/powerpoint/2010/main" val="498673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93CB00D-5D62-4840-B466-AAE7DF178484}"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p:spPr>
        <p:txBody>
          <a:bodyPr/>
          <a:lstStyle/>
          <a:p>
            <a:endParaRPr lang="en-CA" altLang="en-US" dirty="0"/>
          </a:p>
          <a:p>
            <a:pPr marL="171450" indent="-171450">
              <a:buFont typeface="Arial" panose="020B0604020202020204" pitchFamily="34" charset="0"/>
              <a:buChar char="•"/>
            </a:pPr>
            <a:r>
              <a:rPr lang="en-CA" altLang="en-US" sz="1600" b="1" dirty="0"/>
              <a:t>Going on a journey to achieve energy efficiency</a:t>
            </a:r>
          </a:p>
          <a:p>
            <a:pPr marL="171450" indent="-171450">
              <a:buFont typeface="Arial" panose="020B0604020202020204" pitchFamily="34" charset="0"/>
              <a:buChar char="•"/>
            </a:pPr>
            <a:endParaRPr lang="en-CA" altLang="en-US" sz="1600" b="1" dirty="0"/>
          </a:p>
          <a:p>
            <a:pPr marL="171450" indent="-171450">
              <a:buFont typeface="Arial" panose="020B0604020202020204" pitchFamily="34" charset="0"/>
              <a:buChar char="•"/>
            </a:pPr>
            <a:r>
              <a:rPr lang="en-CA" altLang="en-US" sz="1600" b="1" dirty="0"/>
              <a:t>ESCO is the guide!</a:t>
            </a:r>
          </a:p>
          <a:p>
            <a:pPr marL="171450" indent="-171450">
              <a:buFont typeface="Arial" panose="020B0604020202020204" pitchFamily="34" charset="0"/>
              <a:buChar char="•"/>
            </a:pPr>
            <a:endParaRPr lang="en-CA" altLang="en-US" sz="1600" b="1" dirty="0"/>
          </a:p>
          <a:p>
            <a:pPr marL="171450" indent="-171450">
              <a:buFont typeface="Arial" panose="020B0604020202020204" pitchFamily="34" charset="0"/>
              <a:buChar char="•"/>
            </a:pPr>
            <a:r>
              <a:rPr lang="en-CA" altLang="en-US" sz="1600" b="1" dirty="0"/>
              <a:t>ESCOs know the road – make it easy</a:t>
            </a:r>
          </a:p>
        </p:txBody>
      </p:sp>
    </p:spTree>
    <p:extLst>
      <p:ext uri="{BB962C8B-B14F-4D97-AF65-F5344CB8AC3E}">
        <p14:creationId xmlns:p14="http://schemas.microsoft.com/office/powerpoint/2010/main" val="27549511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3538211-F117-4A21-AF54-866AAFCF964C}"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18312736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26F8C535-889E-4C12-B9ED-349581FE7147}"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17273586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3397AED-6412-43C3-AA49-CFA20ED210AB}"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29966178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3397AED-6412-43C3-AA49-CFA20ED210AB}"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330887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9B61177-2AFE-4AE7-942E-68649B1D5088}"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8929571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56215D0-B5F0-4FFF-8912-FBA72F9CB335}"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14376406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866D266-8EE4-49B7-AB98-DD2D8488545E}"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p:spPr>
        <p:txBody>
          <a:bodyPr/>
          <a:lstStyle/>
          <a:p>
            <a:r>
              <a:rPr lang="en-CA" altLang="en-US"/>
              <a:t>Next slide meeting 3</a:t>
            </a:r>
          </a:p>
        </p:txBody>
      </p:sp>
    </p:spTree>
    <p:extLst>
      <p:ext uri="{BB962C8B-B14F-4D97-AF65-F5344CB8AC3E}">
        <p14:creationId xmlns:p14="http://schemas.microsoft.com/office/powerpoint/2010/main" val="30154786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451E601-5329-4CC9-8145-CA63F068ADB3}"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19495920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568444A-37C7-4974-BD0E-0222D5E113FC}"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30966608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6BA0247-202B-48AE-979B-C315311E0568}"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p:spPr>
        <p:txBody>
          <a:bodyPr/>
          <a:lstStyle/>
          <a:p>
            <a:r>
              <a:rPr lang="en-CA" altLang="en-US"/>
              <a:t>NEXT: IGA AGREMENT</a:t>
            </a:r>
          </a:p>
        </p:txBody>
      </p:sp>
    </p:spTree>
    <p:extLst>
      <p:ext uri="{BB962C8B-B14F-4D97-AF65-F5344CB8AC3E}">
        <p14:creationId xmlns:p14="http://schemas.microsoft.com/office/powerpoint/2010/main" val="1412284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65DE25F-627F-45A2-A00A-2C82898BFC20}"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p:spPr>
        <p:txBody>
          <a:bodyPr/>
          <a:lstStyle/>
          <a:p>
            <a:r>
              <a:rPr lang="en-CA" altLang="en-US" sz="1600" b="1" dirty="0"/>
              <a:t>Next: Process</a:t>
            </a:r>
          </a:p>
          <a:p>
            <a:endParaRPr lang="en-CA" altLang="en-US" sz="1600" b="1" dirty="0"/>
          </a:p>
          <a:p>
            <a:r>
              <a:rPr lang="en-CA" altLang="en-US" sz="1600" b="1" dirty="0"/>
              <a:t>It’s not</a:t>
            </a:r>
            <a:r>
              <a:rPr lang="en-CA" altLang="en-US" sz="1600" b="1" baseline="0" dirty="0"/>
              <a:t> a one size fit all process. It could be quite different from ESCO to ESCO. This is what will make your </a:t>
            </a:r>
            <a:r>
              <a:rPr lang="en-CA" altLang="en-US" sz="1600" b="1" baseline="0" dirty="0" err="1"/>
              <a:t>esco</a:t>
            </a:r>
            <a:r>
              <a:rPr lang="en-CA" altLang="en-US" sz="1600" b="1" baseline="0" dirty="0"/>
              <a:t> different from others.</a:t>
            </a:r>
            <a:endParaRPr lang="en-CA" altLang="en-US" sz="1600" b="1" dirty="0"/>
          </a:p>
        </p:txBody>
      </p:sp>
    </p:spTree>
    <p:extLst>
      <p:ext uri="{BB962C8B-B14F-4D97-AF65-F5344CB8AC3E}">
        <p14:creationId xmlns:p14="http://schemas.microsoft.com/office/powerpoint/2010/main" val="30344805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E66C972-0EC7-4CD5-9794-5F64B7A6CD42}"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p:spPr>
        <p:txBody>
          <a:bodyPr/>
          <a:lstStyle/>
          <a:p>
            <a:r>
              <a:rPr lang="en-CA" altLang="en-US"/>
              <a:t>NEXT: DEVELOPMENT OF IGA</a:t>
            </a:r>
          </a:p>
        </p:txBody>
      </p:sp>
    </p:spTree>
    <p:extLst>
      <p:ext uri="{BB962C8B-B14F-4D97-AF65-F5344CB8AC3E}">
        <p14:creationId xmlns:p14="http://schemas.microsoft.com/office/powerpoint/2010/main" val="10422122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7CD60E1-740D-49B2-9B30-073D39716AC7}"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p:spPr>
        <p:txBody>
          <a:bodyPr/>
          <a:lstStyle/>
          <a:p>
            <a:r>
              <a:rPr lang="en-CA" altLang="en-US"/>
              <a:t>Next slide Risk Analysis IMPORTANT COMPONENT OF EPC</a:t>
            </a:r>
          </a:p>
        </p:txBody>
      </p:sp>
    </p:spTree>
    <p:extLst>
      <p:ext uri="{BB962C8B-B14F-4D97-AF65-F5344CB8AC3E}">
        <p14:creationId xmlns:p14="http://schemas.microsoft.com/office/powerpoint/2010/main" val="22329993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431FB3A-1FF1-4F83-935A-52EA7DA16EED}"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p:spPr>
        <p:txBody>
          <a:bodyPr/>
          <a:lstStyle/>
          <a:p>
            <a:r>
              <a:rPr lang="en-CA" altLang="en-US"/>
              <a:t>Next Slide: Credit Worthiness</a:t>
            </a:r>
          </a:p>
        </p:txBody>
      </p:sp>
    </p:spTree>
    <p:extLst>
      <p:ext uri="{BB962C8B-B14F-4D97-AF65-F5344CB8AC3E}">
        <p14:creationId xmlns:p14="http://schemas.microsoft.com/office/powerpoint/2010/main" val="24624983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2604F557-C89A-4496-AFD4-8EBCDF28A123}"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p:spPr>
        <p:txBody>
          <a:bodyPr/>
          <a:lstStyle/>
          <a:p>
            <a:r>
              <a:rPr lang="en-CA" altLang="en-US"/>
              <a:t>Financial analysis next…..</a:t>
            </a:r>
          </a:p>
        </p:txBody>
      </p:sp>
    </p:spTree>
    <p:extLst>
      <p:ext uri="{BB962C8B-B14F-4D97-AF65-F5344CB8AC3E}">
        <p14:creationId xmlns:p14="http://schemas.microsoft.com/office/powerpoint/2010/main" val="11675265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1CA9A8F-F596-4A62-963C-AFC52A78E720}"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p:spPr>
        <p:txBody>
          <a:bodyPr/>
          <a:lstStyle/>
          <a:p>
            <a:r>
              <a:rPr lang="en-CA" altLang="en-US"/>
              <a:t>NEXT: TEAM MEETING 4</a:t>
            </a:r>
          </a:p>
        </p:txBody>
      </p:sp>
    </p:spTree>
    <p:extLst>
      <p:ext uri="{BB962C8B-B14F-4D97-AF65-F5344CB8AC3E}">
        <p14:creationId xmlns:p14="http://schemas.microsoft.com/office/powerpoint/2010/main" val="15010991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2DD292A-0B47-40B2-ACA2-D36DD1D9C100}"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18149064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2845F961-2956-4D92-9C6D-B3A0FB6840AA}"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p:spPr>
        <p:txBody>
          <a:bodyPr/>
          <a:lstStyle/>
          <a:p>
            <a:r>
              <a:rPr lang="en-CA" altLang="en-US"/>
              <a:t>NEXT: IGA PRESENTATION</a:t>
            </a:r>
          </a:p>
        </p:txBody>
      </p:sp>
    </p:spTree>
    <p:extLst>
      <p:ext uri="{BB962C8B-B14F-4D97-AF65-F5344CB8AC3E}">
        <p14:creationId xmlns:p14="http://schemas.microsoft.com/office/powerpoint/2010/main" val="27094056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39839ED-3B89-42D6-92B7-0CFD22EA1078}"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40025082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2AB78DF-B9A3-440E-9A66-142219F22617}"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p:spPr>
        <p:txBody>
          <a:bodyPr/>
          <a:lstStyle/>
          <a:p>
            <a:r>
              <a:rPr lang="en-CA" altLang="en-US"/>
              <a:t>NEXT: MEETING 5 FINAL CONCLUSION AND TIME TO CELEBRATE!!!!</a:t>
            </a:r>
          </a:p>
        </p:txBody>
      </p:sp>
    </p:spTree>
    <p:extLst>
      <p:ext uri="{BB962C8B-B14F-4D97-AF65-F5344CB8AC3E}">
        <p14:creationId xmlns:p14="http://schemas.microsoft.com/office/powerpoint/2010/main" val="36768589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7E3185A-FC93-40B7-AD42-6DAE7436B5B8}"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701883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2888D02-F2CD-49D9-9018-3C1C6BAD5A86}"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p:spPr>
        <p:txBody>
          <a:bodyPr/>
          <a:lstStyle/>
          <a:p>
            <a:r>
              <a:rPr lang="en-CA" altLang="en-US"/>
              <a:t>All these points are presented in the next slides</a:t>
            </a:r>
          </a:p>
        </p:txBody>
      </p:sp>
    </p:spTree>
    <p:extLst>
      <p:ext uri="{BB962C8B-B14F-4D97-AF65-F5344CB8AC3E}">
        <p14:creationId xmlns:p14="http://schemas.microsoft.com/office/powerpoint/2010/main" val="33705132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7"/>
        <p:cNvGrpSpPr/>
        <p:nvPr/>
      </p:nvGrpSpPr>
      <p:grpSpPr>
        <a:xfrm>
          <a:off x="0" y="0"/>
          <a:ext cx="0" cy="0"/>
          <a:chOff x="0" y="0"/>
          <a:chExt cx="0" cy="0"/>
        </a:xfrm>
      </p:grpSpPr>
      <p:sp>
        <p:nvSpPr>
          <p:cNvPr id="2098" name="Google Shape;2098;g7a414845c7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9" name="Google Shape;2099;g7a414845c7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7D48864B-5385-454C-8F4F-9A5068C0E098}"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4220740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0C8F0E9-50C0-4625-83BD-728DB5C644F4}"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p:spPr>
        <p:txBody>
          <a:bodyPr/>
          <a:lstStyle/>
          <a:p>
            <a:r>
              <a:rPr lang="en-CA" altLang="en-US" dirty="0"/>
              <a:t>Final</a:t>
            </a:r>
            <a:r>
              <a:rPr lang="en-CA" altLang="en-US" baseline="0" dirty="0"/>
              <a:t> risk assessment: risk assessment should be a constant preoccupation from the WTA through the IGA stage. Here we say final as it summarize all risk for the ESCO higher management decision.</a:t>
            </a:r>
            <a:endParaRPr lang="en-CA" altLang="en-US" dirty="0"/>
          </a:p>
        </p:txBody>
      </p:sp>
    </p:spTree>
    <p:extLst>
      <p:ext uri="{BB962C8B-B14F-4D97-AF65-F5344CB8AC3E}">
        <p14:creationId xmlns:p14="http://schemas.microsoft.com/office/powerpoint/2010/main" val="17496625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We will not see in details all</a:t>
            </a:r>
            <a:r>
              <a:rPr lang="en-CA" baseline="0" dirty="0"/>
              <a:t> the steps presented in the previous slide, but just the more significant..</a:t>
            </a:r>
          </a:p>
          <a:p>
            <a:r>
              <a:rPr lang="en-US" b="1" dirty="0"/>
              <a:t>Trainees will be asked to share their experiences in developing ESCO business plans as part of an interactive session.</a:t>
            </a:r>
            <a:endParaRPr lang="en-CA"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E277B9-5BA1-4A1B-82D3-43A2A0C46FC2}" type="slidenum">
              <a:rPr kumimoji="0" lang="en-US" sz="120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52353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24D4A52-B4C7-43F5-8F05-16EE57E01C60}"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p:spPr>
        <p:txBody>
          <a:bodyPr/>
          <a:lstStyle/>
          <a:p>
            <a:pPr lvl="1" eaLnBrk="1" hangingPunct="1">
              <a:buFont typeface="Arial" charset="0"/>
              <a:buChar char="›"/>
            </a:pPr>
            <a:r>
              <a:rPr lang="en-US" altLang="en-US" dirty="0">
                <a:latin typeface="Arial" charset="0"/>
                <a:cs typeface="Arial" charset="0"/>
              </a:rPr>
              <a:t>Prospecting is a process to identify potential customers in the market that could be interesting for an EPC project </a:t>
            </a:r>
          </a:p>
          <a:p>
            <a:pPr lvl="1" eaLnBrk="1" hangingPunct="1">
              <a:buFont typeface="Arial" charset="0"/>
              <a:buChar char="›"/>
            </a:pPr>
            <a:r>
              <a:rPr lang="en-US" altLang="en-US" dirty="0">
                <a:latin typeface="Arial" charset="0"/>
                <a:cs typeface="Arial" charset="0"/>
              </a:rPr>
              <a:t>The objective of prospecting activity is to identify a list of potential customers that the marketing department can approach in a systematic way after a screening process </a:t>
            </a:r>
          </a:p>
          <a:p>
            <a:endParaRPr lang="en-CA" altLang="en-US" dirty="0"/>
          </a:p>
        </p:txBody>
      </p:sp>
    </p:spTree>
    <p:extLst>
      <p:ext uri="{BB962C8B-B14F-4D97-AF65-F5344CB8AC3E}">
        <p14:creationId xmlns:p14="http://schemas.microsoft.com/office/powerpoint/2010/main" val="3163466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lvl1pPr>
              <a:defRPr sz="2300">
                <a:solidFill>
                  <a:schemeClr val="tx1"/>
                </a:solidFill>
                <a:latin typeface="Times New Roman" pitchFamily="18" charset="0"/>
              </a:defRPr>
            </a:lvl1pPr>
            <a:lvl2pPr marL="713455" indent="-274406">
              <a:defRPr sz="2300">
                <a:solidFill>
                  <a:schemeClr val="tx1"/>
                </a:solidFill>
                <a:latin typeface="Times New Roman" pitchFamily="18" charset="0"/>
              </a:defRPr>
            </a:lvl2pPr>
            <a:lvl3pPr marL="1097623" indent="-219525">
              <a:defRPr sz="2300">
                <a:solidFill>
                  <a:schemeClr val="tx1"/>
                </a:solidFill>
                <a:latin typeface="Times New Roman" pitchFamily="18" charset="0"/>
              </a:defRPr>
            </a:lvl3pPr>
            <a:lvl4pPr marL="1536672" indent="-219525">
              <a:defRPr sz="2300">
                <a:solidFill>
                  <a:schemeClr val="tx1"/>
                </a:solidFill>
                <a:latin typeface="Times New Roman" pitchFamily="18" charset="0"/>
              </a:defRPr>
            </a:lvl4pPr>
            <a:lvl5pPr marL="1975721" indent="-219525">
              <a:defRPr sz="2300">
                <a:solidFill>
                  <a:schemeClr val="tx1"/>
                </a:solidFill>
                <a:latin typeface="Times New Roman" pitchFamily="18" charset="0"/>
              </a:defRPr>
            </a:lvl5pPr>
            <a:lvl6pPr marL="2414770" indent="-219525" eaLnBrk="0" fontAlgn="base" hangingPunct="0">
              <a:spcBef>
                <a:spcPct val="0"/>
              </a:spcBef>
              <a:spcAft>
                <a:spcPct val="0"/>
              </a:spcAft>
              <a:defRPr sz="2300">
                <a:solidFill>
                  <a:schemeClr val="tx1"/>
                </a:solidFill>
                <a:latin typeface="Times New Roman" pitchFamily="18" charset="0"/>
              </a:defRPr>
            </a:lvl6pPr>
            <a:lvl7pPr marL="2853820" indent="-219525" eaLnBrk="0" fontAlgn="base" hangingPunct="0">
              <a:spcBef>
                <a:spcPct val="0"/>
              </a:spcBef>
              <a:spcAft>
                <a:spcPct val="0"/>
              </a:spcAft>
              <a:defRPr sz="2300">
                <a:solidFill>
                  <a:schemeClr val="tx1"/>
                </a:solidFill>
                <a:latin typeface="Times New Roman" pitchFamily="18" charset="0"/>
              </a:defRPr>
            </a:lvl7pPr>
            <a:lvl8pPr marL="3292869" indent="-219525" eaLnBrk="0" fontAlgn="base" hangingPunct="0">
              <a:spcBef>
                <a:spcPct val="0"/>
              </a:spcBef>
              <a:spcAft>
                <a:spcPct val="0"/>
              </a:spcAft>
              <a:defRPr sz="2300">
                <a:solidFill>
                  <a:schemeClr val="tx1"/>
                </a:solidFill>
                <a:latin typeface="Times New Roman" pitchFamily="18" charset="0"/>
              </a:defRPr>
            </a:lvl8pPr>
            <a:lvl9pPr marL="3731918" indent="-219525" eaLnBrk="0" fontAlgn="base" hangingPunct="0">
              <a:spcBef>
                <a:spcPct val="0"/>
              </a:spcBef>
              <a:spcAft>
                <a:spcPct val="0"/>
              </a:spcAft>
              <a:defRPr sz="2300">
                <a:solidFill>
                  <a:schemeClr val="tx1"/>
                </a:solidFill>
                <a:latin typeface="Times New Roman"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4B2A9D3-9C3C-4CE0-9C6C-2565DF9CE700}" type="slidenum">
              <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p:spPr>
        <p:txBody>
          <a:bodyPr/>
          <a:lstStyle/>
          <a:p>
            <a:endParaRPr lang="en-CA" altLang="en-US"/>
          </a:p>
        </p:txBody>
      </p:sp>
    </p:spTree>
    <p:extLst>
      <p:ext uri="{BB962C8B-B14F-4D97-AF65-F5344CB8AC3E}">
        <p14:creationId xmlns:p14="http://schemas.microsoft.com/office/powerpoint/2010/main" val="18938132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cxnSp>
        <p:nvCxnSpPr>
          <p:cNvPr id="4" name="Connecteur droit 3"/>
          <p:cNvCxnSpPr/>
          <p:nvPr/>
        </p:nvCxnSpPr>
        <p:spPr>
          <a:xfrm>
            <a:off x="575733" y="1397001"/>
            <a:ext cx="11040533" cy="0"/>
          </a:xfrm>
          <a:prstGeom prst="line">
            <a:avLst/>
          </a:prstGeom>
          <a:ln w="50800"/>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01763" y="580930"/>
            <a:ext cx="12192000" cy="692760"/>
          </a:xfrm>
        </p:spPr>
        <p:txBody>
          <a:bodyPr>
            <a:normAutofit/>
          </a:bodyPr>
          <a:lstStyle>
            <a:lvl1pPr marL="358775" indent="0" algn="ctr">
              <a:defRPr sz="3200" b="1" cap="all" baseline="0">
                <a:solidFill>
                  <a:schemeClr val="accent1">
                    <a:lumMod val="50000"/>
                  </a:schemeClr>
                </a:solidFill>
                <a:latin typeface="Arial" pitchFamily="34" charset="0"/>
                <a:cs typeface="Arial" pitchFamily="34" charset="0"/>
              </a:defRPr>
            </a:lvl1pPr>
          </a:lstStyle>
          <a:p>
            <a:r>
              <a:rPr lang="en-US" dirty="0"/>
              <a:t>Click to edit Master title style</a:t>
            </a:r>
          </a:p>
        </p:txBody>
      </p:sp>
      <p:sp>
        <p:nvSpPr>
          <p:cNvPr id="3" name="Content Placeholder 2"/>
          <p:cNvSpPr>
            <a:spLocks noGrp="1"/>
          </p:cNvSpPr>
          <p:nvPr>
            <p:ph idx="1"/>
          </p:nvPr>
        </p:nvSpPr>
        <p:spPr>
          <a:xfrm>
            <a:off x="1" y="1581150"/>
            <a:ext cx="11903599" cy="4140460"/>
          </a:xfrm>
        </p:spPr>
        <p:txBody>
          <a:bodyPr/>
          <a:lstStyle>
            <a:lvl1pPr marL="265113" indent="0">
              <a:spcBef>
                <a:spcPts val="0"/>
              </a:spcBef>
              <a:spcAft>
                <a:spcPts val="600"/>
              </a:spcAft>
              <a:buClr>
                <a:srgbClr val="A5C935"/>
              </a:buClr>
              <a:buFont typeface="Arial" pitchFamily="34" charset="0"/>
              <a:buNone/>
              <a:defRPr sz="2800" b="0" baseline="0">
                <a:solidFill>
                  <a:srgbClr val="00467F"/>
                </a:solidFill>
                <a:latin typeface="Arial" pitchFamily="34" charset="0"/>
                <a:cs typeface="Arial" pitchFamily="34" charset="0"/>
              </a:defRPr>
            </a:lvl1pPr>
            <a:lvl2pPr marL="722313" indent="-354013">
              <a:buClr>
                <a:srgbClr val="00467F"/>
              </a:buClr>
              <a:buFont typeface="Arial" pitchFamily="34" charset="0"/>
              <a:buChar char="›"/>
              <a:defRPr sz="2400">
                <a:solidFill>
                  <a:srgbClr val="00467F"/>
                </a:solidFill>
                <a:latin typeface="Arial" pitchFamily="34" charset="0"/>
                <a:cs typeface="Arial" pitchFamily="34" charset="0"/>
              </a:defRPr>
            </a:lvl2pPr>
            <a:lvl3pPr marL="1071563" indent="-360363">
              <a:buClr>
                <a:srgbClr val="00467F"/>
              </a:buClr>
              <a:buFont typeface="ＭＳ Ｐゴシック" pitchFamily="34" charset="-128"/>
              <a:buChar char="-"/>
              <a:defRPr sz="2000">
                <a:solidFill>
                  <a:srgbClr val="00467F"/>
                </a:solidFill>
                <a:latin typeface="Arial" pitchFamily="34" charset="0"/>
                <a:cs typeface="Arial" pitchFamily="34" charset="0"/>
              </a:defRPr>
            </a:lvl3pPr>
            <a:lvl4pPr marL="1431925" indent="-350838">
              <a:buClr>
                <a:srgbClr val="00467F"/>
              </a:buClr>
              <a:buFont typeface="Symbol" pitchFamily="18" charset="2"/>
              <a:buChar char=""/>
              <a:defRPr sz="1800" b="0">
                <a:solidFill>
                  <a:srgbClr val="00467F"/>
                </a:solidFill>
                <a:latin typeface="Arial" pitchFamily="34" charset="0"/>
                <a:cs typeface="Arial" pitchFamily="34" charset="0"/>
              </a:defRPr>
            </a:lvl4pPr>
            <a:lvl5pPr marL="1792288" indent="-358775">
              <a:buClr>
                <a:srgbClr val="00467F"/>
              </a:buClr>
              <a:buFont typeface="Courier New" pitchFamily="49" charset="0"/>
              <a:buChar char="o"/>
              <a:defRPr sz="16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FR" dirty="0"/>
          </a:p>
        </p:txBody>
      </p:sp>
      <p:pic>
        <p:nvPicPr>
          <p:cNvPr id="5" name="Picture 4">
            <a:extLst>
              <a:ext uri="{FF2B5EF4-FFF2-40B4-BE49-F238E27FC236}">
                <a16:creationId xmlns:a16="http://schemas.microsoft.com/office/drawing/2014/main" id="{B69D812C-F43D-4735-4642-ADBB612F6F65}"/>
              </a:ext>
            </a:extLst>
          </p:cNvPr>
          <p:cNvPicPr>
            <a:picLocks noChangeAspect="1"/>
          </p:cNvPicPr>
          <p:nvPr userDrawn="1"/>
        </p:nvPicPr>
        <p:blipFill>
          <a:blip r:embed="rId2"/>
          <a:stretch>
            <a:fillRect/>
          </a:stretch>
        </p:blipFill>
        <p:spPr>
          <a:xfrm>
            <a:off x="8934394" y="129185"/>
            <a:ext cx="1855275" cy="382713"/>
          </a:xfrm>
          <a:prstGeom prst="rect">
            <a:avLst/>
          </a:prstGeom>
        </p:spPr>
      </p:pic>
      <p:pic>
        <p:nvPicPr>
          <p:cNvPr id="6" name="Picture 5">
            <a:extLst>
              <a:ext uri="{FF2B5EF4-FFF2-40B4-BE49-F238E27FC236}">
                <a16:creationId xmlns:a16="http://schemas.microsoft.com/office/drawing/2014/main" id="{DAA32D53-CD09-497F-ACCA-0DB4F16450EB}"/>
              </a:ext>
            </a:extLst>
          </p:cNvPr>
          <p:cNvPicPr>
            <a:picLocks noChangeAspect="1"/>
          </p:cNvPicPr>
          <p:nvPr userDrawn="1"/>
        </p:nvPicPr>
        <p:blipFill>
          <a:blip r:embed="rId3"/>
          <a:stretch>
            <a:fillRect/>
          </a:stretch>
        </p:blipFill>
        <p:spPr>
          <a:xfrm>
            <a:off x="10967837" y="-255542"/>
            <a:ext cx="1122400" cy="1122400"/>
          </a:xfrm>
          <a:prstGeom prst="rect">
            <a:avLst/>
          </a:prstGeom>
        </p:spPr>
      </p:pic>
      <p:pic>
        <p:nvPicPr>
          <p:cNvPr id="7" name="Picture 6">
            <a:extLst>
              <a:ext uri="{FF2B5EF4-FFF2-40B4-BE49-F238E27FC236}">
                <a16:creationId xmlns:a16="http://schemas.microsoft.com/office/drawing/2014/main" id="{127D7E35-44B7-D8B6-0411-283FC20A5ADA}"/>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67C6B001-1CD4-841C-FF80-12DFF87E91A4}"/>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57123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47994F7E-52B6-8967-5A8C-8EDA87AA88AB}"/>
              </a:ext>
            </a:extLst>
          </p:cNvPr>
          <p:cNvPicPr>
            <a:picLocks noChangeAspect="1"/>
          </p:cNvPicPr>
          <p:nvPr userDrawn="1"/>
        </p:nvPicPr>
        <p:blipFill>
          <a:blip r:embed="rId4"/>
          <a:stretch>
            <a:fillRect/>
          </a:stretch>
        </p:blipFill>
        <p:spPr>
          <a:xfrm>
            <a:off x="8934394" y="129185"/>
            <a:ext cx="1855275" cy="382713"/>
          </a:xfrm>
          <a:prstGeom prst="rect">
            <a:avLst/>
          </a:prstGeom>
        </p:spPr>
      </p:pic>
      <p:pic>
        <p:nvPicPr>
          <p:cNvPr id="5" name="Picture 4">
            <a:extLst>
              <a:ext uri="{FF2B5EF4-FFF2-40B4-BE49-F238E27FC236}">
                <a16:creationId xmlns:a16="http://schemas.microsoft.com/office/drawing/2014/main" id="{3B2BC3F2-60E7-485E-9C66-B7A40C234992}"/>
              </a:ext>
            </a:extLst>
          </p:cNvPr>
          <p:cNvPicPr>
            <a:picLocks noChangeAspect="1"/>
          </p:cNvPicPr>
          <p:nvPr userDrawn="1"/>
        </p:nvPicPr>
        <p:blipFill>
          <a:blip r:embed="rId5"/>
          <a:stretch>
            <a:fillRect/>
          </a:stretch>
        </p:blipFill>
        <p:spPr>
          <a:xfrm>
            <a:off x="10967837" y="-255542"/>
            <a:ext cx="1122400" cy="1122400"/>
          </a:xfrm>
          <a:prstGeom prst="rect">
            <a:avLst/>
          </a:prstGeom>
        </p:spPr>
      </p:pic>
      <p:cxnSp>
        <p:nvCxnSpPr>
          <p:cNvPr id="6" name="Connecteur droit 3">
            <a:extLst>
              <a:ext uri="{FF2B5EF4-FFF2-40B4-BE49-F238E27FC236}">
                <a16:creationId xmlns:a16="http://schemas.microsoft.com/office/drawing/2014/main" id="{4EC703A1-991F-A2BD-3910-EC45D92CDD99}"/>
              </a:ext>
            </a:extLst>
          </p:cNvPr>
          <p:cNvCxnSpPr/>
          <p:nvPr userDrawn="1"/>
        </p:nvCxnSpPr>
        <p:spPr>
          <a:xfrm>
            <a:off x="575733" y="1397001"/>
            <a:ext cx="11040533" cy="0"/>
          </a:xfrm>
          <a:prstGeom prst="line">
            <a:avLst/>
          </a:prstGeom>
          <a:ln w="508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82969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5" r:id="rId4"/>
    <p:sldLayoutId id="2147483656" r:id="rId5"/>
    <p:sldLayoutId id="2147483657" r:id="rId6"/>
    <p:sldLayoutId id="2147483664" r:id="rId7"/>
    <p:sldLayoutId id="2147483665"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10.jpeg"/><Relationship Id="rId7" Type="http://schemas.openxmlformats.org/officeDocument/2006/relationships/diagramColors" Target="../diagrams/colors11.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4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grpSp>
      <p:sp>
        <p:nvSpPr>
          <p:cNvPr id="5" name="TextBox 4">
            <a:extLst>
              <a:ext uri="{FF2B5EF4-FFF2-40B4-BE49-F238E27FC236}">
                <a16:creationId xmlns:a16="http://schemas.microsoft.com/office/drawing/2014/main" id="{3261CB2D-63E5-1AED-F07B-85DD862FB864}"/>
              </a:ext>
            </a:extLst>
          </p:cNvPr>
          <p:cNvSpPr txBox="1"/>
          <p:nvPr/>
        </p:nvSpPr>
        <p:spPr>
          <a:xfrm>
            <a:off x="721894" y="3510170"/>
            <a:ext cx="3624710" cy="461665"/>
          </a:xfrm>
          <a:prstGeom prst="rect">
            <a:avLst/>
          </a:prstGeom>
          <a:noFill/>
        </p:spPr>
        <p:txBody>
          <a:bodyPr wrap="none" rtlCol="0">
            <a:spAutoFit/>
          </a:bodyPr>
          <a:lstStyle/>
          <a:p>
            <a:r>
              <a:rPr lang="en-VN" sz="2400" dirty="0">
                <a:solidFill>
                  <a:schemeClr val="accent1">
                    <a:lumMod val="50000"/>
                  </a:schemeClr>
                </a:solidFill>
              </a:rPr>
              <a:t>TS: Nguyễn Xuân Quang</a:t>
            </a:r>
          </a:p>
        </p:txBody>
      </p:sp>
      <p:sp>
        <p:nvSpPr>
          <p:cNvPr id="6" name="Tiêu đề phụ 3">
            <a:extLst>
              <a:ext uri="{FF2B5EF4-FFF2-40B4-BE49-F238E27FC236}">
                <a16:creationId xmlns:a16="http://schemas.microsoft.com/office/drawing/2014/main" id="{D37AF1E7-F4F3-A004-7B74-2F8D83754C48}"/>
              </a:ext>
            </a:extLst>
          </p:cNvPr>
          <p:cNvSpPr txBox="1">
            <a:spLocks/>
          </p:cNvSpPr>
          <p:nvPr/>
        </p:nvSpPr>
        <p:spPr>
          <a:xfrm>
            <a:off x="721894" y="1264566"/>
            <a:ext cx="6012332" cy="185243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2800"/>
              <a:buFont typeface="Roboto"/>
              <a:buNone/>
              <a:defRPr sz="2400" b="0" i="0" u="none" strike="noStrike" cap="none">
                <a:solidFill>
                  <a:schemeClr val="dk1"/>
                </a:solidFill>
                <a:latin typeface="+mn-lt"/>
                <a:ea typeface="Roboto"/>
                <a:cs typeface="Roboto"/>
                <a:sym typeface="Roboto"/>
              </a:defRPr>
            </a:lvl1pPr>
            <a:lvl2pPr marL="914400" marR="0" lvl="1"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2800"/>
              <a:buFont typeface="Roboto"/>
              <a:buNone/>
              <a:defRPr sz="3733" b="0" i="0" u="none" strike="noStrike" cap="none">
                <a:solidFill>
                  <a:schemeClr val="dk1"/>
                </a:solidFill>
                <a:latin typeface="Roboto"/>
                <a:ea typeface="Roboto"/>
                <a:cs typeface="Roboto"/>
                <a:sym typeface="Roboto"/>
              </a:defRPr>
            </a:lvl9pPr>
          </a:lstStyle>
          <a:p>
            <a:pPr>
              <a:lnSpc>
                <a:spcPct val="170000"/>
              </a:lnSpc>
            </a:pPr>
            <a:r>
              <a:rPr lang="vi-VN" sz="3200" b="1" dirty="0">
                <a:solidFill>
                  <a:schemeClr val="accent1">
                    <a:lumMod val="50000"/>
                  </a:schemeClr>
                </a:solidFill>
              </a:rPr>
              <a:t>MODULE 10: </a:t>
            </a:r>
          </a:p>
          <a:p>
            <a:pPr>
              <a:lnSpc>
                <a:spcPct val="170000"/>
              </a:lnSpc>
            </a:pPr>
            <a:r>
              <a:rPr lang="vi-VN" sz="3200" b="1" dirty="0">
                <a:solidFill>
                  <a:schemeClr val="accent1">
                    <a:lumMod val="50000"/>
                  </a:schemeClr>
                </a:solidFill>
              </a:rPr>
              <a:t>ESCO PROJECT DEVELOPMENT PROCESS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4720" y="576000"/>
            <a:ext cx="10556240" cy="692760"/>
          </a:xfrm>
        </p:spPr>
        <p:txBody>
          <a:bodyPr>
            <a:normAutofit/>
          </a:bodyPr>
          <a:lstStyle/>
          <a:p>
            <a:r>
              <a:rPr lang="en-CA" dirty="0" err="1"/>
              <a:t>esco</a:t>
            </a:r>
            <a:r>
              <a:rPr lang="en-CA" dirty="0"/>
              <a:t> BIDDING</a:t>
            </a:r>
          </a:p>
        </p:txBody>
      </p:sp>
      <p:sp>
        <p:nvSpPr>
          <p:cNvPr id="3" name="Content Placeholder 2"/>
          <p:cNvSpPr>
            <a:spLocks noGrp="1"/>
          </p:cNvSpPr>
          <p:nvPr>
            <p:ph idx="1"/>
          </p:nvPr>
        </p:nvSpPr>
        <p:spPr>
          <a:xfrm>
            <a:off x="599440" y="1581150"/>
            <a:ext cx="10464800" cy="4700850"/>
          </a:xfrm>
        </p:spPr>
        <p:txBody>
          <a:bodyPr>
            <a:normAutofit fontScale="92500" lnSpcReduction="10000"/>
          </a:bodyPr>
          <a:lstStyle/>
          <a:p>
            <a:r>
              <a:rPr lang="en-CA" dirty="0"/>
              <a:t>An enterprise owner can invite an ESCO to bid for an EE project</a:t>
            </a:r>
          </a:p>
          <a:p>
            <a:r>
              <a:rPr lang="en-CA" dirty="0"/>
              <a:t>This usually occurs in the following context</a:t>
            </a:r>
          </a:p>
          <a:p>
            <a:pPr marL="722313" indent="-457200">
              <a:buFont typeface="Wingdings" pitchFamily="2" charset="2"/>
              <a:buChar char="ü"/>
            </a:pPr>
            <a:r>
              <a:rPr lang="en-CA" sz="2400" dirty="0"/>
              <a:t>The enterprise owner has been trained in the ESCO business model and can apply an appropriate selection system to select the project.</a:t>
            </a:r>
          </a:p>
          <a:p>
            <a:pPr marL="722313" indent="-457200">
              <a:buFont typeface="Wingdings" pitchFamily="2" charset="2"/>
              <a:buChar char="ü"/>
            </a:pPr>
            <a:r>
              <a:rPr lang="en-CA" sz="2400" dirty="0"/>
              <a:t>Usually government enterprises</a:t>
            </a:r>
          </a:p>
          <a:p>
            <a:pPr marL="722313" indent="-457200">
              <a:buFont typeface="Wingdings" pitchFamily="2" charset="2"/>
              <a:buChar char="ü"/>
            </a:pPr>
            <a:r>
              <a:rPr lang="en-CA" sz="2400" dirty="0"/>
              <a:t>A strong ESCO industry must exist</a:t>
            </a:r>
          </a:p>
          <a:p>
            <a:r>
              <a:rPr lang="en-CA" dirty="0"/>
              <a:t>Steps</a:t>
            </a:r>
          </a:p>
          <a:p>
            <a:pPr marL="722313" indent="-457200">
              <a:buFont typeface="Wingdings" pitchFamily="2" charset="2"/>
              <a:buChar char="ü"/>
            </a:pPr>
            <a:r>
              <a:rPr lang="en-CA" sz="2400" dirty="0"/>
              <a:t>Pre-select a few ESCOs (usually 3-5)</a:t>
            </a:r>
          </a:p>
          <a:p>
            <a:pPr marL="722313" indent="-457200">
              <a:buFont typeface="Wingdings" pitchFamily="2" charset="2"/>
              <a:buChar char="ü"/>
            </a:pPr>
            <a:r>
              <a:rPr lang="en-CA" sz="2400" dirty="0"/>
              <a:t>Ask them to submit a detailed preliminary proposal</a:t>
            </a:r>
          </a:p>
          <a:p>
            <a:pPr marL="722313" indent="-457200">
              <a:buFont typeface="Wingdings" pitchFamily="2" charset="2"/>
              <a:buChar char="ü"/>
            </a:pPr>
            <a:r>
              <a:rPr lang="en-CA" sz="2400" dirty="0"/>
              <a:t>Present the proposed project and the guaranteed energy efficiency</a:t>
            </a:r>
          </a:p>
          <a:p>
            <a:pPr marL="722313" indent="-457200">
              <a:buFont typeface="Wingdings" pitchFamily="2" charset="2"/>
              <a:buChar char="ü"/>
            </a:pPr>
            <a:r>
              <a:rPr lang="en-CA" sz="2400" dirty="0"/>
              <a:t>Select one of the ESCOs to conduct a detailed audit and then implement</a:t>
            </a:r>
          </a:p>
        </p:txBody>
      </p:sp>
    </p:spTree>
    <p:extLst>
      <p:ext uri="{BB962C8B-B14F-4D97-AF65-F5344CB8AC3E}">
        <p14:creationId xmlns:p14="http://schemas.microsoft.com/office/powerpoint/2010/main" val="1228964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2232025" y="1741489"/>
            <a:ext cx="7772400" cy="4376737"/>
          </a:xfrm>
          <a:prstGeom prst="rect">
            <a:avLst/>
          </a:prstGeom>
        </p:spPr>
        <p:txBody>
          <a:bodyPr/>
          <a:lstStyle>
            <a:lvl1pPr marL="358775" algn="l" defTabSz="457200" rtl="0" eaLnBrk="0" fontAlgn="base" hangingPunct="0">
              <a:spcBef>
                <a:spcPct val="0"/>
              </a:spcBef>
              <a:spcAft>
                <a:spcPts val="600"/>
              </a:spcAft>
              <a:buFont typeface="Arial" charset="0"/>
              <a:defRPr sz="2800" kern="1200">
                <a:solidFill>
                  <a:srgbClr val="00467F"/>
                </a:solidFill>
                <a:latin typeface="Arial" pitchFamily="34" charset="0"/>
                <a:ea typeface="MS PGothic" pitchFamily="34" charset="-128"/>
                <a:cs typeface="Arial" pitchFamily="34" charset="0"/>
              </a:defRPr>
            </a:lvl1pPr>
            <a:lvl2pPr marL="712788" indent="-357188" algn="l" defTabSz="457200" rtl="0" eaLnBrk="0" fontAlgn="base" hangingPunct="0">
              <a:spcBef>
                <a:spcPts val="600"/>
              </a:spcBef>
              <a:spcAft>
                <a:spcPct val="0"/>
              </a:spcAft>
              <a:buClr>
                <a:srgbClr val="00467F"/>
              </a:buClr>
              <a:buFont typeface="Arial" charset="0"/>
              <a:buChar char="›"/>
              <a:defRPr sz="2400" kern="1200">
                <a:solidFill>
                  <a:srgbClr val="00467F"/>
                </a:solidFill>
                <a:latin typeface="Arial" pitchFamily="34" charset="0"/>
                <a:ea typeface="MS PGothic" pitchFamily="34" charset="-128"/>
                <a:cs typeface="Arial" pitchFamily="34" charset="0"/>
              </a:defRPr>
            </a:lvl2pPr>
            <a:lvl3pPr marL="1079500" indent="-366713" algn="l" defTabSz="457200" rtl="0" eaLnBrk="0" fontAlgn="base" hangingPunct="0">
              <a:spcBef>
                <a:spcPct val="0"/>
              </a:spcBef>
              <a:spcAft>
                <a:spcPct val="0"/>
              </a:spcAft>
              <a:buClr>
                <a:srgbClr val="00467F"/>
              </a:buClr>
              <a:buFont typeface="MS PGothic" pitchFamily="34" charset="-128"/>
              <a:buChar char="-"/>
              <a:defRPr sz="2000" kern="1200">
                <a:solidFill>
                  <a:srgbClr val="00467F"/>
                </a:solidFill>
                <a:latin typeface="Arial" pitchFamily="34" charset="0"/>
                <a:ea typeface="MS PGothic" pitchFamily="34" charset="-128"/>
                <a:cs typeface="Arial" pitchFamily="34" charset="0"/>
              </a:defRPr>
            </a:lvl3pPr>
            <a:lvl4pPr marL="1435100" indent="-355600" algn="l" defTabSz="457200" rtl="0" eaLnBrk="0" fontAlgn="base" hangingPunct="0">
              <a:spcBef>
                <a:spcPct val="0"/>
              </a:spcBef>
              <a:spcAft>
                <a:spcPct val="0"/>
              </a:spcAft>
              <a:buClr>
                <a:srgbClr val="00467F"/>
              </a:buClr>
              <a:buFont typeface="Symbol" pitchFamily="18" charset="2"/>
              <a:buChar char=""/>
              <a:defRPr kern="1200">
                <a:solidFill>
                  <a:srgbClr val="00467F"/>
                </a:solidFill>
                <a:latin typeface="Arial" pitchFamily="34" charset="0"/>
                <a:ea typeface="MS PGothic" pitchFamily="34" charset="-128"/>
                <a:cs typeface="Arial" pitchFamily="34" charset="0"/>
              </a:defRPr>
            </a:lvl4pPr>
            <a:lvl5pPr marL="1792288" indent="-357188"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base" latinLnBrk="0" hangingPunct="1">
              <a:lnSpc>
                <a:spcPct val="100000"/>
              </a:lnSpc>
              <a:spcBef>
                <a:spcPct val="0"/>
              </a:spcBef>
              <a:spcAft>
                <a:spcPts val="600"/>
              </a:spcAft>
              <a:buClrTx/>
              <a:buSzTx/>
              <a:buFont typeface="Arial" charset="0"/>
              <a:buNone/>
              <a:tabLst>
                <a:tab pos="381000" algn="l"/>
              </a:tabLst>
              <a:defRPr/>
            </a:pPr>
            <a:endParaRPr kumimoji="0" lang="en-CA" altLang="en-US" sz="2800" b="0" i="0" u="none" strike="noStrike" kern="1200" cap="none" spc="0" normalizeH="0" baseline="0" noProof="0" dirty="0">
              <a:ln>
                <a:noFill/>
              </a:ln>
              <a:solidFill>
                <a:srgbClr val="00467F"/>
              </a:solidFill>
              <a:effectLst/>
              <a:uLnTx/>
              <a:uFillTx/>
              <a:latin typeface="Arial" pitchFamily="34" charset="0"/>
              <a:ea typeface="ＭＳ Ｐゴシック" charset="-128"/>
              <a:cs typeface="Arial" pitchFamily="34" charset="0"/>
            </a:endParaRPr>
          </a:p>
          <a:p>
            <a:pPr marL="0" marR="0" lvl="0" indent="0" algn="l" defTabSz="457200" rtl="0" eaLnBrk="1" fontAlgn="base" latinLnBrk="0" hangingPunct="1">
              <a:lnSpc>
                <a:spcPct val="100000"/>
              </a:lnSpc>
              <a:spcBef>
                <a:spcPct val="0"/>
              </a:spcBef>
              <a:spcAft>
                <a:spcPts val="600"/>
              </a:spcAft>
              <a:buClrTx/>
              <a:buSzTx/>
              <a:buFont typeface="Arial" charset="0"/>
              <a:buNone/>
              <a:tabLst>
                <a:tab pos="381000" algn="l"/>
              </a:tabLst>
              <a:defRPr/>
            </a:pPr>
            <a:r>
              <a:rPr kumimoji="0" lang="en-US" altLang="en-US" sz="2800" b="0" i="0" u="none" strike="noStrike" kern="1200" cap="none" spc="0" normalizeH="0" baseline="0" noProof="0" dirty="0">
                <a:ln>
                  <a:noFill/>
                </a:ln>
                <a:solidFill>
                  <a:srgbClr val="00467F"/>
                </a:solidFill>
                <a:effectLst/>
                <a:uLnTx/>
                <a:uFillTx/>
                <a:latin typeface="Arial" pitchFamily="34" charset="0"/>
                <a:ea typeface="ＭＳ Ｐゴシック" charset="-128"/>
                <a:cs typeface="Arial" pitchFamily="34" charset="0"/>
              </a:rPr>
              <a:t>	</a:t>
            </a:r>
          </a:p>
        </p:txBody>
      </p:sp>
      <p:sp>
        <p:nvSpPr>
          <p:cNvPr id="3" name="Rectangle 2"/>
          <p:cNvSpPr/>
          <p:nvPr/>
        </p:nvSpPr>
        <p:spPr>
          <a:xfrm>
            <a:off x="2232025" y="2606418"/>
            <a:ext cx="8347587" cy="132343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87C6CC">
                    <a:lumMod val="50000"/>
                  </a:srgbClr>
                </a:solidFill>
                <a:effectLst/>
                <a:uLnTx/>
                <a:uFillTx/>
                <a:latin typeface="Arial" panose="020B0604020202020204" pitchFamily="34" charset="0"/>
                <a:ea typeface="+mn-ea"/>
                <a:cs typeface="Arial" panose="020B0604020202020204" pitchFamily="34" charset="0"/>
              </a:rPr>
              <a:t>Step by step development 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87C6CC">
                  <a:lumMod val="50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87C6CC">
                    <a:lumMod val="50000"/>
                  </a:srgbClr>
                </a:solidFill>
                <a:effectLst/>
                <a:uLnTx/>
                <a:uFillTx/>
                <a:latin typeface="Arial" panose="020B0604020202020204" pitchFamily="34" charset="0"/>
                <a:ea typeface="+mn-ea"/>
                <a:cs typeface="Arial" panose="020B0604020202020204" pitchFamily="34" charset="0"/>
              </a:rPr>
              <a:t>Objective: Prepare a new project for contract signing</a:t>
            </a:r>
            <a:endParaRPr kumimoji="0" lang="en-CA" sz="2400" b="1" i="0" u="none" strike="noStrike" kern="1200" cap="none" spc="0" normalizeH="0" baseline="0" noProof="0" dirty="0">
              <a:ln>
                <a:noFill/>
              </a:ln>
              <a:solidFill>
                <a:srgbClr val="87C6CC">
                  <a:lumMod val="50000"/>
                </a:srgb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9978499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a:bodyPr>
          <a:lstStyle/>
          <a:p>
            <a:r>
              <a:rPr lang="fr-CA" dirty="0"/>
              <a:t>SURVEY</a:t>
            </a:r>
          </a:p>
        </p:txBody>
      </p:sp>
      <p:sp>
        <p:nvSpPr>
          <p:cNvPr id="36866" name="Rectangle 3"/>
          <p:cNvSpPr>
            <a:spLocks noGrp="1" noChangeArrowheads="1"/>
          </p:cNvSpPr>
          <p:nvPr>
            <p:ph idx="1"/>
          </p:nvPr>
        </p:nvSpPr>
        <p:spPr>
          <a:xfrm>
            <a:off x="288400" y="1650597"/>
            <a:ext cx="11615200" cy="4472409"/>
          </a:xfrm>
        </p:spPr>
        <p:txBody>
          <a:bodyPr>
            <a:noAutofit/>
          </a:bodyPr>
          <a:lstStyle/>
          <a:p>
            <a:r>
              <a:rPr lang="en-US" altLang="en-US" sz="2000" b="1" dirty="0">
                <a:solidFill>
                  <a:schemeClr val="tx1"/>
                </a:solidFill>
              </a:rPr>
              <a:t>Survey</a:t>
            </a:r>
          </a:p>
          <a:p>
            <a:pPr lvl="1">
              <a:buFont typeface="Wingdings" pitchFamily="2" charset="2"/>
              <a:buChar char="v"/>
            </a:pPr>
            <a:r>
              <a:rPr lang="en-US" altLang="en-US" sz="2000" dirty="0">
                <a:solidFill>
                  <a:schemeClr val="tx1"/>
                </a:solidFill>
              </a:rPr>
              <a:t>Identify potential enterprises with potential for EPC projects</a:t>
            </a:r>
          </a:p>
          <a:p>
            <a:pPr lvl="1">
              <a:buFont typeface="Wingdings" pitchFamily="2" charset="2"/>
              <a:buChar char="v"/>
            </a:pPr>
            <a:r>
              <a:rPr lang="en-US" altLang="en-US" sz="2000" dirty="0">
                <a:solidFill>
                  <a:schemeClr val="tx1"/>
                </a:solidFill>
              </a:rPr>
              <a:t>List of potential customers that</a:t>
            </a:r>
          </a:p>
          <a:p>
            <a:pPr marL="711200" lvl="2" indent="0">
              <a:buNone/>
            </a:pPr>
            <a:r>
              <a:rPr lang="en-US" altLang="en-US" dirty="0">
                <a:solidFill>
                  <a:schemeClr val="tx1"/>
                </a:solidFill>
              </a:rPr>
              <a:t>- Marketing departments can approach them systematically after the screening process.</a:t>
            </a:r>
          </a:p>
          <a:p>
            <a:r>
              <a:rPr lang="en-US" altLang="en-US" sz="2000" kern="0" dirty="0">
                <a:solidFill>
                  <a:schemeClr val="tx1"/>
                </a:solidFill>
              </a:rPr>
              <a:t>Survey was conducted from:</a:t>
            </a:r>
          </a:p>
          <a:p>
            <a:pPr lvl="1">
              <a:buFont typeface="Wingdings" pitchFamily="2" charset="2"/>
              <a:buChar char="v"/>
            </a:pPr>
            <a:r>
              <a:rPr lang="en-US" altLang="en-US" sz="2000" kern="0" dirty="0">
                <a:solidFill>
                  <a:schemeClr val="tx1"/>
                </a:solidFill>
              </a:rPr>
              <a:t>List of potential customers taken from energy consumption database</a:t>
            </a:r>
          </a:p>
          <a:p>
            <a:pPr marL="711200" lvl="2" indent="0">
              <a:buNone/>
            </a:pPr>
            <a:r>
              <a:rPr lang="en-US" altLang="en-US" kern="0" dirty="0">
                <a:solidFill>
                  <a:schemeClr val="tx1"/>
                </a:solidFill>
              </a:rPr>
              <a:t>- Mainly in power companies implementing ESCO</a:t>
            </a:r>
          </a:p>
          <a:p>
            <a:pPr lvl="1">
              <a:buFont typeface="Wingdings" pitchFamily="2" charset="2"/>
              <a:buChar char="v"/>
            </a:pPr>
            <a:r>
              <a:rPr lang="en-US" altLang="en-US" sz="2000" kern="0" dirty="0">
                <a:solidFill>
                  <a:schemeClr val="tx1"/>
                </a:solidFill>
              </a:rPr>
              <a:t>Photographing or simply observing buildings and industries as classified by ESCO development officers;</a:t>
            </a:r>
          </a:p>
          <a:p>
            <a:pPr lvl="1">
              <a:buFont typeface="Wingdings" pitchFamily="2" charset="2"/>
              <a:buChar char="v"/>
            </a:pPr>
            <a:r>
              <a:rPr lang="en-US" altLang="en-US" sz="2000" kern="0" dirty="0">
                <a:solidFill>
                  <a:schemeClr val="tx1"/>
                </a:solidFill>
              </a:rPr>
              <a:t>Knowledge of the market and key organizations that may be the target audience;</a:t>
            </a:r>
          </a:p>
          <a:p>
            <a:pPr lvl="1">
              <a:buFont typeface="Wingdings" pitchFamily="2" charset="2"/>
              <a:buChar char="v"/>
            </a:pPr>
            <a:r>
              <a:rPr lang="en-US" altLang="en-US" sz="2000" kern="0" dirty="0">
                <a:solidFill>
                  <a:schemeClr val="tx1"/>
                </a:solidFill>
              </a:rPr>
              <a:t>Enterprises networking through chambers of commerce or other associations;</a:t>
            </a:r>
          </a:p>
          <a:p>
            <a:pPr lvl="1">
              <a:buFont typeface="Wingdings" pitchFamily="2" charset="2"/>
              <a:buChar char="v"/>
            </a:pPr>
            <a:r>
              <a:rPr lang="en-US" altLang="en-US" sz="2000" kern="0" dirty="0">
                <a:solidFill>
                  <a:schemeClr val="tx1"/>
                </a:solidFill>
              </a:rPr>
              <a:t>Advertising in newspapers, magazines or specialized publications;</a:t>
            </a:r>
          </a:p>
          <a:p>
            <a:pPr lvl="1">
              <a:buFont typeface="Wingdings" pitchFamily="2" charset="2"/>
              <a:buChar char="v"/>
            </a:pPr>
            <a:r>
              <a:rPr lang="en-US" altLang="en-US" sz="2000" kern="0" dirty="0">
                <a:solidFill>
                  <a:schemeClr val="tx1"/>
                </a:solidFill>
              </a:rPr>
              <a:t>Industry/building management forums</a:t>
            </a:r>
          </a:p>
          <a:p>
            <a:pPr lvl="2"/>
            <a:endParaRPr lang="en-US" altLang="en-US" dirty="0">
              <a:solidFill>
                <a:schemeClr val="tx1"/>
              </a:solidFill>
            </a:endParaRPr>
          </a:p>
        </p:txBody>
      </p:sp>
    </p:spTree>
    <p:extLst>
      <p:ext uri="{BB962C8B-B14F-4D97-AF65-F5344CB8AC3E}">
        <p14:creationId xmlns:p14="http://schemas.microsoft.com/office/powerpoint/2010/main" val="7625472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a:spLocks noGrp="1"/>
          </p:cNvSpPr>
          <p:nvPr>
            <p:ph type="title"/>
          </p:nvPr>
        </p:nvSpPr>
        <p:spPr/>
        <p:txBody>
          <a:bodyPr>
            <a:normAutofit/>
          </a:bodyPr>
          <a:lstStyle/>
          <a:p>
            <a:r>
              <a:rPr lang="fr-CA" dirty="0"/>
              <a:t>SURVEY</a:t>
            </a:r>
          </a:p>
        </p:txBody>
      </p:sp>
      <p:sp useBgFill="1">
        <p:nvSpPr>
          <p:cNvPr id="38914" name="Rectangle 3"/>
          <p:cNvSpPr>
            <a:spLocks noGrp="1" noChangeArrowheads="1"/>
          </p:cNvSpPr>
          <p:nvPr>
            <p:ph idx="1"/>
          </p:nvPr>
        </p:nvSpPr>
        <p:spPr>
          <a:xfrm>
            <a:off x="600676" y="1706995"/>
            <a:ext cx="10990646" cy="612270"/>
          </a:xfrm>
        </p:spPr>
        <p:txBody>
          <a:bodyPr>
            <a:normAutofit lnSpcReduction="10000"/>
          </a:bodyPr>
          <a:lstStyle/>
          <a:p>
            <a:r>
              <a:rPr lang="vi-VN" altLang="en-US" sz="2400" dirty="0"/>
              <a:t>Customer volunteer:</a:t>
            </a:r>
            <a:endParaRPr lang="en-CA" altLang="en-US" sz="2400" dirty="0"/>
          </a:p>
        </p:txBody>
      </p:sp>
      <p:graphicFrame>
        <p:nvGraphicFramePr>
          <p:cNvPr id="3" name="Diagramme 2"/>
          <p:cNvGraphicFramePr/>
          <p:nvPr/>
        </p:nvGraphicFramePr>
        <p:xfrm>
          <a:off x="2027647" y="2428479"/>
          <a:ext cx="8136706" cy="34167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92332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p:cNvSpPr>
            <a:spLocks noGrp="1"/>
          </p:cNvSpPr>
          <p:nvPr>
            <p:ph type="title"/>
          </p:nvPr>
        </p:nvSpPr>
        <p:spPr/>
        <p:txBody>
          <a:bodyPr>
            <a:normAutofit/>
          </a:bodyPr>
          <a:lstStyle/>
          <a:p>
            <a:r>
              <a:rPr lang="fr-CA" dirty="0"/>
              <a:t>SURVEY</a:t>
            </a:r>
          </a:p>
        </p:txBody>
      </p:sp>
      <p:sp>
        <p:nvSpPr>
          <p:cNvPr id="39938" name="Rectangle 3"/>
          <p:cNvSpPr>
            <a:spLocks noGrp="1" noChangeArrowheads="1"/>
          </p:cNvSpPr>
          <p:nvPr>
            <p:ph idx="1"/>
          </p:nvPr>
        </p:nvSpPr>
        <p:spPr>
          <a:xfrm>
            <a:off x="567401" y="1659712"/>
            <a:ext cx="11057198" cy="2070230"/>
          </a:xfrm>
        </p:spPr>
        <p:txBody>
          <a:bodyPr>
            <a:normAutofit/>
          </a:bodyPr>
          <a:lstStyle/>
          <a:p>
            <a:r>
              <a:rPr lang="en-CA" altLang="en-US" sz="2400" b="1" dirty="0">
                <a:solidFill>
                  <a:schemeClr val="tx1"/>
                </a:solidFill>
              </a:rPr>
              <a:t>Target Customers:</a:t>
            </a:r>
          </a:p>
          <a:p>
            <a:r>
              <a:rPr lang="en-CA" altLang="en-US" sz="2400" dirty="0">
                <a:solidFill>
                  <a:schemeClr val="tx1"/>
                </a:solidFill>
              </a:rPr>
              <a:t>A list of customers that have been collected by ESCO and are considered priority targets</a:t>
            </a:r>
          </a:p>
          <a:p>
            <a:r>
              <a:rPr lang="en-CA" altLang="en-US" sz="2400" dirty="0">
                <a:solidFill>
                  <a:schemeClr val="tx1"/>
                </a:solidFill>
              </a:rPr>
              <a:t>Customers have been selected from an existing database, such as</a:t>
            </a:r>
            <a:endParaRPr lang="en-US" altLang="en-US" sz="2400" dirty="0">
              <a:solidFill>
                <a:schemeClr val="tx1"/>
              </a:solidFill>
            </a:endParaRPr>
          </a:p>
        </p:txBody>
      </p:sp>
      <p:graphicFrame>
        <p:nvGraphicFramePr>
          <p:cNvPr id="5" name="Diagramme 4"/>
          <p:cNvGraphicFramePr/>
          <p:nvPr/>
        </p:nvGraphicFramePr>
        <p:xfrm>
          <a:off x="822684" y="3729942"/>
          <a:ext cx="8262565" cy="19389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34422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p:cNvSpPr>
            <a:spLocks noGrp="1"/>
          </p:cNvSpPr>
          <p:nvPr>
            <p:ph type="title"/>
          </p:nvPr>
        </p:nvSpPr>
        <p:spPr/>
        <p:txBody>
          <a:bodyPr>
            <a:normAutofit/>
          </a:bodyPr>
          <a:lstStyle/>
          <a:p>
            <a:r>
              <a:rPr lang="fr-CA" dirty="0"/>
              <a:t>SURVEY</a:t>
            </a:r>
          </a:p>
        </p:txBody>
      </p:sp>
      <p:sp>
        <p:nvSpPr>
          <p:cNvPr id="40962" name="Rectangle 3"/>
          <p:cNvSpPr>
            <a:spLocks noGrp="1" noChangeArrowheads="1"/>
          </p:cNvSpPr>
          <p:nvPr>
            <p:ph idx="1"/>
          </p:nvPr>
        </p:nvSpPr>
        <p:spPr>
          <a:xfrm>
            <a:off x="578736" y="1627449"/>
            <a:ext cx="10880202" cy="979170"/>
          </a:xfrm>
        </p:spPr>
        <p:txBody>
          <a:bodyPr>
            <a:noAutofit/>
          </a:bodyPr>
          <a:lstStyle/>
          <a:p>
            <a:r>
              <a:rPr lang="en-US" altLang="en-US" sz="2400" dirty="0">
                <a:solidFill>
                  <a:schemeClr val="tx1"/>
                </a:solidFill>
              </a:rPr>
              <a:t>Target Customers:</a:t>
            </a:r>
          </a:p>
          <a:p>
            <a:r>
              <a:rPr lang="en-US" altLang="en-US" sz="2400" dirty="0">
                <a:solidFill>
                  <a:schemeClr val="tx1"/>
                </a:solidFill>
              </a:rPr>
              <a:t>Basic criteria for identifying factories.</a:t>
            </a:r>
          </a:p>
        </p:txBody>
      </p:sp>
      <p:graphicFrame>
        <p:nvGraphicFramePr>
          <p:cNvPr id="3" name="Diagramme 2"/>
          <p:cNvGraphicFramePr/>
          <p:nvPr/>
        </p:nvGraphicFramePr>
        <p:xfrm>
          <a:off x="792256" y="2892694"/>
          <a:ext cx="10666682" cy="33843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864697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a:spLocks noGrp="1"/>
          </p:cNvSpPr>
          <p:nvPr>
            <p:ph type="title"/>
          </p:nvPr>
        </p:nvSpPr>
        <p:spPr/>
        <p:txBody>
          <a:bodyPr>
            <a:normAutofit/>
          </a:bodyPr>
          <a:lstStyle/>
          <a:p>
            <a:r>
              <a:rPr lang="fr-CA" dirty="0"/>
              <a:t>SURVEY</a:t>
            </a:r>
          </a:p>
        </p:txBody>
      </p:sp>
      <p:sp>
        <p:nvSpPr>
          <p:cNvPr id="41986" name="Rectangle 2"/>
          <p:cNvSpPr>
            <a:spLocks noGrp="1" noChangeArrowheads="1"/>
          </p:cNvSpPr>
          <p:nvPr>
            <p:ph idx="1"/>
          </p:nvPr>
        </p:nvSpPr>
        <p:spPr>
          <a:xfrm>
            <a:off x="606770" y="1708471"/>
            <a:ext cx="11014212" cy="4140460"/>
          </a:xfrm>
        </p:spPr>
        <p:txBody>
          <a:bodyPr>
            <a:normAutofit/>
          </a:bodyPr>
          <a:lstStyle/>
          <a:p>
            <a:r>
              <a:rPr lang="en-CA" altLang="en-US" sz="2400" dirty="0">
                <a:solidFill>
                  <a:schemeClr val="tx1"/>
                </a:solidFill>
              </a:rPr>
              <a:t>The survey should be conducted according to:</a:t>
            </a:r>
          </a:p>
          <a:p>
            <a:pPr lvl="1">
              <a:buFont typeface="Wingdings" pitchFamily="2" charset="2"/>
              <a:buChar char="v"/>
            </a:pPr>
            <a:r>
              <a:rPr lang="en-CA" altLang="en-US" dirty="0">
                <a:solidFill>
                  <a:schemeClr val="tx1"/>
                </a:solidFill>
              </a:rPr>
              <a:t>ESCO Business Plan: </a:t>
            </a:r>
            <a:r>
              <a:rPr lang="en-CA" altLang="en-US" sz="2400" dirty="0">
                <a:solidFill>
                  <a:schemeClr val="tx1"/>
                </a:solidFill>
              </a:rPr>
              <a:t>Constantly updated</a:t>
            </a:r>
          </a:p>
          <a:p>
            <a:pPr lvl="1">
              <a:buFont typeface="Wingdings" pitchFamily="2" charset="2"/>
              <a:buChar char="v"/>
            </a:pPr>
            <a:r>
              <a:rPr lang="en-CA" altLang="en-US" dirty="0">
                <a:solidFill>
                  <a:schemeClr val="tx1"/>
                </a:solidFill>
              </a:rPr>
              <a:t>General goals, product types of ESCO</a:t>
            </a:r>
          </a:p>
          <a:p>
            <a:pPr lvl="1">
              <a:buFont typeface="Wingdings" pitchFamily="2" charset="2"/>
              <a:buChar char="v"/>
            </a:pPr>
            <a:endParaRPr lang="en-CA" altLang="en-US" dirty="0">
              <a:solidFill>
                <a:schemeClr val="tx1"/>
              </a:solidFill>
            </a:endParaRPr>
          </a:p>
          <a:p>
            <a:pPr lvl="1">
              <a:buFont typeface="Wingdings" pitchFamily="2" charset="2"/>
              <a:buChar char="v"/>
            </a:pPr>
            <a:endParaRPr lang="vi-VN" altLang="en-US" dirty="0">
              <a:solidFill>
                <a:schemeClr val="tx1"/>
              </a:solidFill>
            </a:endParaRPr>
          </a:p>
          <a:p>
            <a:pPr lvl="1">
              <a:buFont typeface="Wingdings" pitchFamily="2" charset="2"/>
              <a:buChar char="v"/>
            </a:pPr>
            <a:endParaRPr lang="en-CA" altLang="en-US" dirty="0">
              <a:solidFill>
                <a:schemeClr val="tx1"/>
              </a:solidFill>
            </a:endParaRPr>
          </a:p>
          <a:p>
            <a:pPr lvl="1">
              <a:buFont typeface="Wingdings" pitchFamily="2" charset="2"/>
              <a:buChar char="v"/>
            </a:pPr>
            <a:endParaRPr lang="en-CA" altLang="en-US" dirty="0">
              <a:solidFill>
                <a:schemeClr val="tx1"/>
              </a:solidFill>
            </a:endParaRPr>
          </a:p>
          <a:p>
            <a:pPr lvl="1">
              <a:buFont typeface="Wingdings" pitchFamily="2" charset="2"/>
              <a:buChar char="v"/>
            </a:pPr>
            <a:endParaRPr lang="en-CA" altLang="en-US" dirty="0">
              <a:solidFill>
                <a:schemeClr val="tx1"/>
              </a:solidFill>
            </a:endParaRPr>
          </a:p>
          <a:p>
            <a:pPr lvl="1">
              <a:buFont typeface="Wingdings" pitchFamily="2" charset="2"/>
              <a:buChar char="v"/>
            </a:pPr>
            <a:endParaRPr lang="en-CA" altLang="en-US" dirty="0">
              <a:solidFill>
                <a:schemeClr val="tx1"/>
              </a:solidFill>
            </a:endParaRPr>
          </a:p>
          <a:p>
            <a:pPr lvl="1">
              <a:buFont typeface="Wingdings" pitchFamily="2" charset="2"/>
              <a:buChar char="v"/>
            </a:pPr>
            <a:r>
              <a:rPr lang="en-CA" altLang="en-US" dirty="0">
                <a:solidFill>
                  <a:schemeClr val="tx1"/>
                </a:solidFill>
              </a:rPr>
              <a:t>Goals in the form of new products or new market development</a:t>
            </a:r>
          </a:p>
        </p:txBody>
      </p:sp>
      <p:graphicFrame>
        <p:nvGraphicFramePr>
          <p:cNvPr id="3" name="Diagramme 2"/>
          <p:cNvGraphicFramePr/>
          <p:nvPr/>
        </p:nvGraphicFramePr>
        <p:xfrm>
          <a:off x="1559496" y="3429000"/>
          <a:ext cx="5616624" cy="16561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155346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a:bodyPr>
          <a:lstStyle/>
          <a:p>
            <a:r>
              <a:rPr lang="fr-CA" dirty="0"/>
              <a:t>SCREENING</a:t>
            </a:r>
          </a:p>
        </p:txBody>
      </p:sp>
      <p:sp>
        <p:nvSpPr>
          <p:cNvPr id="45058" name="Rectangle 2"/>
          <p:cNvSpPr>
            <a:spLocks noGrp="1" noChangeArrowheads="1"/>
          </p:cNvSpPr>
          <p:nvPr>
            <p:ph idx="1"/>
          </p:nvPr>
        </p:nvSpPr>
        <p:spPr>
          <a:xfrm>
            <a:off x="443920" y="1581150"/>
            <a:ext cx="11142338" cy="4695920"/>
          </a:xfrm>
        </p:spPr>
        <p:txBody>
          <a:bodyPr>
            <a:noAutofit/>
          </a:bodyPr>
          <a:lstStyle/>
          <a:p>
            <a:r>
              <a:rPr lang="en-CA" altLang="en-US" sz="2400" b="1" dirty="0">
                <a:solidFill>
                  <a:schemeClr val="tx1"/>
                </a:solidFill>
              </a:rPr>
              <a:t>What is screening?</a:t>
            </a:r>
          </a:p>
          <a:p>
            <a:r>
              <a:rPr lang="en-CA" altLang="en-US" sz="2400" dirty="0">
                <a:solidFill>
                  <a:schemeClr val="tx1"/>
                </a:solidFill>
              </a:rPr>
              <a:t>The owner's selection method is through a systematic process</a:t>
            </a:r>
          </a:p>
          <a:p>
            <a:pPr marL="722313" indent="-457200">
              <a:buFont typeface="Wingdings" pitchFamily="2" charset="2"/>
              <a:buChar char="v"/>
            </a:pPr>
            <a:r>
              <a:rPr lang="en-CA" altLang="en-US" sz="2400" dirty="0">
                <a:solidFill>
                  <a:schemeClr val="tx1"/>
                </a:solidFill>
              </a:rPr>
              <a:t>Eliminating factories without the potential to perform contracts effectively.</a:t>
            </a:r>
          </a:p>
          <a:p>
            <a:pPr marL="722313" indent="-457200">
              <a:buFont typeface="Wingdings" pitchFamily="2" charset="2"/>
              <a:buChar char="v"/>
            </a:pPr>
            <a:r>
              <a:rPr lang="en-CA" altLang="en-US" sz="2400" dirty="0">
                <a:solidFill>
                  <a:schemeClr val="tx1"/>
                </a:solidFill>
              </a:rPr>
              <a:t>Or factories that have managers are not interested in the concept of contracts.</a:t>
            </a:r>
          </a:p>
          <a:p>
            <a:r>
              <a:rPr lang="en-US" sz="2400" kern="0" dirty="0">
                <a:solidFill>
                  <a:schemeClr val="tx1"/>
                </a:solidFill>
              </a:rPr>
              <a:t>Screening Objectives:</a:t>
            </a:r>
          </a:p>
          <a:p>
            <a:pPr marL="722313" indent="-457200">
              <a:buFont typeface="Wingdings" pitchFamily="2" charset="2"/>
              <a:buChar char="v"/>
            </a:pPr>
            <a:r>
              <a:rPr lang="en-US" sz="2400" kern="0" dirty="0">
                <a:solidFill>
                  <a:schemeClr val="tx1"/>
                </a:solidFill>
              </a:rPr>
              <a:t>Start thinking about the strategic value of doing a project for this plant</a:t>
            </a:r>
          </a:p>
          <a:p>
            <a:pPr marL="722313" indent="-457200">
              <a:buFont typeface="Wingdings" pitchFamily="2" charset="2"/>
              <a:buChar char="v"/>
            </a:pPr>
            <a:r>
              <a:rPr lang="en-US" sz="2400" kern="0" dirty="0">
                <a:solidFill>
                  <a:schemeClr val="tx1"/>
                </a:solidFill>
              </a:rPr>
              <a:t>Decide before spending too much time and effort</a:t>
            </a:r>
          </a:p>
          <a:p>
            <a:pPr marL="722313" indent="-457200">
              <a:buFont typeface="Wingdings" pitchFamily="2" charset="2"/>
              <a:buChar char="v"/>
            </a:pPr>
            <a:r>
              <a:rPr lang="en-US" sz="2400" kern="0" dirty="0">
                <a:solidFill>
                  <a:schemeClr val="tx1"/>
                </a:solidFill>
              </a:rPr>
              <a:t>Decide to prepare a official project and identify the elements to emphasize in the project.</a:t>
            </a:r>
            <a:endParaRPr lang="fr-CA" sz="2400" kern="0" dirty="0">
              <a:solidFill>
                <a:schemeClr val="tx1"/>
              </a:solidFill>
            </a:endParaRPr>
          </a:p>
          <a:p>
            <a:pPr marL="722313" indent="-457200">
              <a:buFont typeface="Wingdings" pitchFamily="2" charset="2"/>
              <a:buChar char="ü"/>
            </a:pPr>
            <a:endParaRPr lang="en-CA" altLang="en-US" sz="2400" dirty="0">
              <a:solidFill>
                <a:schemeClr val="tx1"/>
              </a:solidFill>
            </a:endParaRPr>
          </a:p>
        </p:txBody>
      </p:sp>
    </p:spTree>
    <p:extLst>
      <p:ext uri="{BB962C8B-B14F-4D97-AF65-F5344CB8AC3E}">
        <p14:creationId xmlns:p14="http://schemas.microsoft.com/office/powerpoint/2010/main" val="13870292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a:spLocks noGrp="1"/>
          </p:cNvSpPr>
          <p:nvPr>
            <p:ph type="title"/>
          </p:nvPr>
        </p:nvSpPr>
        <p:spPr/>
        <p:txBody>
          <a:bodyPr>
            <a:normAutofit/>
          </a:bodyPr>
          <a:lstStyle/>
          <a:p>
            <a:r>
              <a:rPr lang="fr-CA" dirty="0"/>
              <a:t>SCREENING</a:t>
            </a:r>
          </a:p>
        </p:txBody>
      </p:sp>
      <p:sp>
        <p:nvSpPr>
          <p:cNvPr id="46082" name="Rectangle 2"/>
          <p:cNvSpPr>
            <a:spLocks noGrp="1" noChangeArrowheads="1"/>
          </p:cNvSpPr>
          <p:nvPr>
            <p:ph idx="1"/>
          </p:nvPr>
        </p:nvSpPr>
        <p:spPr>
          <a:xfrm>
            <a:off x="544011" y="1627449"/>
            <a:ext cx="11903599" cy="4140460"/>
          </a:xfrm>
        </p:spPr>
        <p:txBody>
          <a:bodyPr>
            <a:normAutofit/>
          </a:bodyPr>
          <a:lstStyle/>
          <a:p>
            <a:r>
              <a:rPr lang="en-CA" altLang="en-US" sz="2400" dirty="0">
                <a:solidFill>
                  <a:schemeClr val="tx1"/>
                </a:solidFill>
              </a:rPr>
              <a:t>Screening process</a:t>
            </a:r>
          </a:p>
          <a:p>
            <a:pPr lvl="1">
              <a:buFont typeface="Wingdings" pitchFamily="2" charset="2"/>
              <a:buChar char="v"/>
            </a:pPr>
            <a:r>
              <a:rPr lang="en-US" altLang="en-US" dirty="0">
                <a:solidFill>
                  <a:schemeClr val="tx1"/>
                </a:solidFill>
              </a:rPr>
              <a:t>Perform a quick analysis of the target base including:</a:t>
            </a:r>
            <a:endParaRPr lang="en-CA" altLang="en-US" dirty="0">
              <a:solidFill>
                <a:schemeClr val="tx1"/>
              </a:solidFill>
            </a:endParaRPr>
          </a:p>
        </p:txBody>
      </p:sp>
      <p:graphicFrame>
        <p:nvGraphicFramePr>
          <p:cNvPr id="3" name="Diagramme 2"/>
          <p:cNvGraphicFramePr/>
          <p:nvPr/>
        </p:nvGraphicFramePr>
        <p:xfrm>
          <a:off x="1629170" y="2413086"/>
          <a:ext cx="8208714" cy="3863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577601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p:cNvSpPr>
            <a:spLocks noGrp="1"/>
          </p:cNvSpPr>
          <p:nvPr>
            <p:ph type="title"/>
          </p:nvPr>
        </p:nvSpPr>
        <p:spPr/>
        <p:txBody>
          <a:bodyPr>
            <a:normAutofit/>
          </a:bodyPr>
          <a:lstStyle/>
          <a:p>
            <a:r>
              <a:rPr lang="fr-CA" dirty="0"/>
              <a:t>SCREENING</a:t>
            </a:r>
          </a:p>
        </p:txBody>
      </p:sp>
      <p:sp>
        <p:nvSpPr>
          <p:cNvPr id="47106" name="Rectangle 2"/>
          <p:cNvSpPr>
            <a:spLocks noGrp="1" noChangeArrowheads="1"/>
          </p:cNvSpPr>
          <p:nvPr>
            <p:ph idx="1"/>
          </p:nvPr>
        </p:nvSpPr>
        <p:spPr>
          <a:xfrm>
            <a:off x="436879" y="1692910"/>
            <a:ext cx="8429329" cy="4487971"/>
          </a:xfrm>
        </p:spPr>
        <p:txBody>
          <a:bodyPr>
            <a:noAutofit/>
          </a:bodyPr>
          <a:lstStyle/>
          <a:p>
            <a:pPr>
              <a:lnSpc>
                <a:spcPct val="110000"/>
              </a:lnSpc>
              <a:spcBef>
                <a:spcPts val="300"/>
              </a:spcBef>
              <a:spcAft>
                <a:spcPts val="300"/>
              </a:spcAft>
            </a:pPr>
            <a:r>
              <a:rPr lang="en-CA" altLang="en-US" sz="2000" b="1" dirty="0">
                <a:solidFill>
                  <a:schemeClr val="tx1"/>
                </a:solidFill>
              </a:rPr>
              <a:t>Screening activities:</a:t>
            </a:r>
          </a:p>
          <a:p>
            <a:pPr lvl="1">
              <a:lnSpc>
                <a:spcPct val="110000"/>
              </a:lnSpc>
              <a:spcBef>
                <a:spcPts val="300"/>
              </a:spcBef>
              <a:spcAft>
                <a:spcPts val="300"/>
              </a:spcAft>
              <a:buFont typeface="Wingdings" pitchFamily="2" charset="2"/>
              <a:buChar char="v"/>
            </a:pPr>
            <a:r>
              <a:rPr lang="en-US" altLang="en-US" sz="2000" dirty="0">
                <a:solidFill>
                  <a:schemeClr val="tx1"/>
                </a:solidFill>
              </a:rPr>
              <a:t>A short interview or a 10 – 15 minutes phone call</a:t>
            </a:r>
          </a:p>
          <a:p>
            <a:pPr lvl="2">
              <a:lnSpc>
                <a:spcPct val="110000"/>
              </a:lnSpc>
              <a:spcBef>
                <a:spcPts val="300"/>
              </a:spcBef>
              <a:spcAft>
                <a:spcPts val="300"/>
              </a:spcAft>
            </a:pPr>
            <a:r>
              <a:rPr lang="en-US" altLang="en-US" dirty="0">
                <a:solidFill>
                  <a:schemeClr val="tx1"/>
                </a:solidFill>
              </a:rPr>
              <a:t>Discuss the major systems they have</a:t>
            </a:r>
          </a:p>
          <a:p>
            <a:pPr lvl="2">
              <a:lnSpc>
                <a:spcPct val="110000"/>
              </a:lnSpc>
              <a:spcBef>
                <a:spcPts val="300"/>
              </a:spcBef>
              <a:spcAft>
                <a:spcPts val="300"/>
              </a:spcAft>
            </a:pPr>
            <a:r>
              <a:rPr lang="en-US" altLang="en-US" dirty="0">
                <a:solidFill>
                  <a:schemeClr val="tx1"/>
                </a:solidFill>
              </a:rPr>
              <a:t>Recent renovations (often reducing EE potential)</a:t>
            </a:r>
          </a:p>
          <a:p>
            <a:pPr lvl="2">
              <a:lnSpc>
                <a:spcPct val="110000"/>
              </a:lnSpc>
              <a:spcBef>
                <a:spcPts val="300"/>
              </a:spcBef>
              <a:spcAft>
                <a:spcPts val="300"/>
              </a:spcAft>
            </a:pPr>
            <a:r>
              <a:rPr lang="en-US" altLang="en-US" dirty="0">
                <a:solidFill>
                  <a:schemeClr val="tx1"/>
                </a:solidFill>
              </a:rPr>
              <a:t>Issues they need to address in the short term (Identify the level of leadership to implement the project)</a:t>
            </a:r>
          </a:p>
          <a:p>
            <a:pPr lvl="1">
              <a:lnSpc>
                <a:spcPct val="110000"/>
              </a:lnSpc>
              <a:spcBef>
                <a:spcPts val="300"/>
              </a:spcBef>
              <a:spcAft>
                <a:spcPts val="300"/>
              </a:spcAft>
              <a:buFont typeface="Wingdings" pitchFamily="2" charset="2"/>
              <a:buChar char="v"/>
            </a:pPr>
            <a:r>
              <a:rPr lang="en-US" altLang="en-US" sz="2000" dirty="0">
                <a:solidFill>
                  <a:schemeClr val="tx1"/>
                </a:solidFill>
              </a:rPr>
              <a:t>Payment information (if any)</a:t>
            </a:r>
          </a:p>
          <a:p>
            <a:pPr lvl="2">
              <a:lnSpc>
                <a:spcPct val="110000"/>
              </a:lnSpc>
              <a:spcBef>
                <a:spcPts val="300"/>
              </a:spcBef>
              <a:spcAft>
                <a:spcPts val="300"/>
              </a:spcAft>
            </a:pPr>
            <a:r>
              <a:rPr lang="en-US" altLang="en-US" dirty="0">
                <a:solidFill>
                  <a:schemeClr val="tx1"/>
                </a:solidFill>
              </a:rPr>
              <a:t>Statistical analysis of plant energy usage</a:t>
            </a:r>
          </a:p>
          <a:p>
            <a:pPr lvl="2">
              <a:lnSpc>
                <a:spcPct val="110000"/>
              </a:lnSpc>
              <a:spcBef>
                <a:spcPts val="300"/>
              </a:spcBef>
              <a:spcAft>
                <a:spcPts val="300"/>
              </a:spcAft>
            </a:pPr>
            <a:r>
              <a:rPr lang="en-US" altLang="en-US" dirty="0">
                <a:solidFill>
                  <a:schemeClr val="tx1"/>
                </a:solidFill>
              </a:rPr>
              <a:t>Capacity factor or penalty for pick demand coefficient​</a:t>
            </a:r>
          </a:p>
          <a:p>
            <a:pPr lvl="2">
              <a:lnSpc>
                <a:spcPct val="110000"/>
              </a:lnSpc>
              <a:spcBef>
                <a:spcPts val="300"/>
              </a:spcBef>
              <a:spcAft>
                <a:spcPts val="300"/>
              </a:spcAft>
            </a:pPr>
            <a:r>
              <a:rPr lang="en-US" altLang="en-US" dirty="0">
                <a:solidFill>
                  <a:schemeClr val="tx1"/>
                </a:solidFill>
              </a:rPr>
              <a:t>Average cost per unit of energy</a:t>
            </a:r>
          </a:p>
        </p:txBody>
      </p:sp>
      <p:pic>
        <p:nvPicPr>
          <p:cNvPr id="3" name="Imag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976321" y="1692910"/>
            <a:ext cx="1584121" cy="2121591"/>
          </a:xfrm>
          <a:prstGeom prst="rect">
            <a:avLst/>
          </a:prstGeom>
          <a:ln>
            <a:noFill/>
          </a:ln>
          <a:effectLst>
            <a:softEdge rad="112500"/>
          </a:effectLst>
        </p:spPr>
      </p:pic>
      <p:pic>
        <p:nvPicPr>
          <p:cNvPr id="5" name="Imag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976321" y="3971485"/>
            <a:ext cx="2376548" cy="1584364"/>
          </a:xfrm>
          <a:prstGeom prst="rect">
            <a:avLst/>
          </a:prstGeom>
          <a:ln>
            <a:noFill/>
          </a:ln>
          <a:effectLst>
            <a:softEdge rad="112500"/>
          </a:effectLst>
        </p:spPr>
      </p:pic>
    </p:spTree>
    <p:extLst>
      <p:ext uri="{BB962C8B-B14F-4D97-AF65-F5344CB8AC3E}">
        <p14:creationId xmlns:p14="http://schemas.microsoft.com/office/powerpoint/2010/main" val="35302840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normAutofit/>
          </a:bodyPr>
          <a:lstStyle/>
          <a:p>
            <a:r>
              <a:rPr lang="fr-CA" dirty="0"/>
              <a:t>Project </a:t>
            </a:r>
            <a:r>
              <a:rPr lang="fr-CA" dirty="0" err="1"/>
              <a:t>development</a:t>
            </a:r>
            <a:r>
              <a:rPr lang="fr-CA" dirty="0"/>
              <a:t> process</a:t>
            </a:r>
          </a:p>
        </p:txBody>
      </p:sp>
      <p:sp>
        <p:nvSpPr>
          <p:cNvPr id="24578" name="Rectangle 3"/>
          <p:cNvSpPr>
            <a:spLocks noGrp="1" noChangeArrowheads="1"/>
          </p:cNvSpPr>
          <p:nvPr>
            <p:ph idx="1"/>
          </p:nvPr>
        </p:nvSpPr>
        <p:spPr>
          <a:xfrm>
            <a:off x="1331051" y="1640527"/>
            <a:ext cx="9529897" cy="4140460"/>
          </a:xfrm>
        </p:spPr>
        <p:txBody>
          <a:bodyPr/>
          <a:lstStyle/>
          <a:p>
            <a:pPr lvl="1">
              <a:spcBef>
                <a:spcPts val="600"/>
              </a:spcBef>
              <a:spcAft>
                <a:spcPts val="600"/>
              </a:spcAft>
              <a:buFont typeface="Wingdings" pitchFamily="2" charset="2"/>
              <a:buChar char="v"/>
            </a:pPr>
            <a:r>
              <a:rPr lang="en-US" altLang="en-US" dirty="0">
                <a:solidFill>
                  <a:schemeClr val="tx1"/>
                </a:solidFill>
              </a:rPr>
              <a:t>ESCOs use methods to sell their energy services to customers</a:t>
            </a:r>
          </a:p>
          <a:p>
            <a:pPr lvl="1">
              <a:spcBef>
                <a:spcPts val="600"/>
              </a:spcBef>
              <a:spcAft>
                <a:spcPts val="600"/>
              </a:spcAft>
              <a:buFont typeface="Wingdings" pitchFamily="2" charset="2"/>
              <a:buChar char="v"/>
            </a:pPr>
            <a:r>
              <a:rPr lang="en-US" altLang="en-US" dirty="0">
                <a:solidFill>
                  <a:schemeClr val="tx1"/>
                </a:solidFill>
              </a:rPr>
              <a:t>The sales process has been applied to allow  high-level concept sales to customers in an effective way</a:t>
            </a:r>
          </a:p>
          <a:p>
            <a:pPr lvl="1">
              <a:spcBef>
                <a:spcPts val="600"/>
              </a:spcBef>
              <a:spcAft>
                <a:spcPts val="600"/>
              </a:spcAft>
              <a:buFont typeface="Wingdings" pitchFamily="2" charset="2"/>
              <a:buChar char="ü"/>
            </a:pPr>
            <a:r>
              <a:rPr lang="en-US" altLang="en-US" dirty="0">
                <a:solidFill>
                  <a:schemeClr val="tx1"/>
                </a:solidFill>
              </a:rPr>
              <a:t>Most enterprise owners have no experience before starting   with ESCOs and EPCs</a:t>
            </a:r>
          </a:p>
          <a:p>
            <a:pPr lvl="1">
              <a:spcBef>
                <a:spcPts val="600"/>
              </a:spcBef>
              <a:spcAft>
                <a:spcPts val="600"/>
              </a:spcAft>
              <a:buFont typeface="Wingdings" pitchFamily="2" charset="2"/>
              <a:buChar char="v"/>
            </a:pPr>
            <a:r>
              <a:rPr lang="en-US" altLang="en-US" dirty="0">
                <a:solidFill>
                  <a:schemeClr val="tx1"/>
                </a:solidFill>
              </a:rPr>
              <a:t>This is a step-by-step process like building a relationship</a:t>
            </a:r>
          </a:p>
        </p:txBody>
      </p:sp>
    </p:spTree>
    <p:extLst>
      <p:ext uri="{BB962C8B-B14F-4D97-AF65-F5344CB8AC3E}">
        <p14:creationId xmlns:p14="http://schemas.microsoft.com/office/powerpoint/2010/main" val="36756459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p:cNvSpPr>
            <a:spLocks noGrp="1"/>
          </p:cNvSpPr>
          <p:nvPr>
            <p:ph type="title"/>
          </p:nvPr>
        </p:nvSpPr>
        <p:spPr/>
        <p:txBody>
          <a:bodyPr>
            <a:normAutofit/>
          </a:bodyPr>
          <a:lstStyle/>
          <a:p>
            <a:r>
              <a:rPr lang="fr-CA" dirty="0"/>
              <a:t>SCREENING</a:t>
            </a:r>
          </a:p>
        </p:txBody>
      </p:sp>
      <p:sp>
        <p:nvSpPr>
          <p:cNvPr id="47106" name="Rectangle 2"/>
          <p:cNvSpPr>
            <a:spLocks noGrp="1" noChangeArrowheads="1"/>
          </p:cNvSpPr>
          <p:nvPr>
            <p:ph idx="1"/>
          </p:nvPr>
        </p:nvSpPr>
        <p:spPr>
          <a:xfrm>
            <a:off x="711201" y="1591614"/>
            <a:ext cx="8927699" cy="4971746"/>
          </a:xfrm>
        </p:spPr>
        <p:txBody>
          <a:bodyPr>
            <a:noAutofit/>
          </a:bodyPr>
          <a:lstStyle/>
          <a:p>
            <a:pPr>
              <a:lnSpc>
                <a:spcPct val="110000"/>
              </a:lnSpc>
              <a:spcBef>
                <a:spcPts val="300"/>
              </a:spcBef>
              <a:spcAft>
                <a:spcPts val="300"/>
              </a:spcAft>
            </a:pPr>
            <a:r>
              <a:rPr lang="en-CA" altLang="en-US" sz="2000" b="1" dirty="0">
                <a:solidFill>
                  <a:schemeClr val="tx1"/>
                </a:solidFill>
              </a:rPr>
              <a:t>Screening activities:</a:t>
            </a:r>
          </a:p>
          <a:p>
            <a:pPr lvl="1">
              <a:lnSpc>
                <a:spcPct val="110000"/>
              </a:lnSpc>
              <a:spcBef>
                <a:spcPts val="300"/>
              </a:spcBef>
              <a:spcAft>
                <a:spcPts val="300"/>
              </a:spcAft>
              <a:buFont typeface="Wingdings" pitchFamily="2" charset="2"/>
              <a:buChar char="v"/>
            </a:pPr>
            <a:r>
              <a:rPr lang="en-US" altLang="en-US" sz="2000" dirty="0">
                <a:solidFill>
                  <a:schemeClr val="tx1"/>
                </a:solidFill>
              </a:rPr>
              <a:t>Creditworthiness analysis (level 1)</a:t>
            </a:r>
            <a:endParaRPr lang="en-CA" altLang="en-US" sz="2000" dirty="0">
              <a:solidFill>
                <a:schemeClr val="tx1"/>
              </a:solidFill>
            </a:endParaRPr>
          </a:p>
          <a:p>
            <a:pPr lvl="2">
              <a:lnSpc>
                <a:spcPct val="110000"/>
              </a:lnSpc>
              <a:spcBef>
                <a:spcPts val="300"/>
              </a:spcBef>
              <a:spcAft>
                <a:spcPts val="300"/>
              </a:spcAft>
            </a:pPr>
            <a:r>
              <a:rPr lang="en-US" altLang="en-US" dirty="0">
                <a:solidFill>
                  <a:schemeClr val="tx1"/>
                </a:solidFill>
              </a:rPr>
              <a:t>Usually qualitative</a:t>
            </a:r>
          </a:p>
          <a:p>
            <a:pPr lvl="2">
              <a:lnSpc>
                <a:spcPct val="110000"/>
              </a:lnSpc>
              <a:spcBef>
                <a:spcPts val="300"/>
              </a:spcBef>
              <a:spcAft>
                <a:spcPts val="300"/>
              </a:spcAft>
            </a:pPr>
            <a:r>
              <a:rPr lang="en-US" altLang="en-US" dirty="0">
                <a:solidFill>
                  <a:schemeClr val="tx1"/>
                </a:solidFill>
              </a:rPr>
              <a:t>Reputation of the enterprise owner</a:t>
            </a:r>
          </a:p>
          <a:p>
            <a:pPr lvl="2">
              <a:lnSpc>
                <a:spcPct val="110000"/>
              </a:lnSpc>
              <a:spcBef>
                <a:spcPts val="300"/>
              </a:spcBef>
              <a:spcAft>
                <a:spcPts val="300"/>
              </a:spcAft>
            </a:pPr>
            <a:r>
              <a:rPr lang="en-US" altLang="en-US" dirty="0">
                <a:solidFill>
                  <a:schemeClr val="tx1"/>
                </a:solidFill>
              </a:rPr>
              <a:t>General economic context of the industry when the enterprise operates</a:t>
            </a:r>
          </a:p>
          <a:p>
            <a:pPr lvl="2">
              <a:lnSpc>
                <a:spcPct val="110000"/>
              </a:lnSpc>
              <a:spcBef>
                <a:spcPts val="300"/>
              </a:spcBef>
              <a:spcAft>
                <a:spcPts val="300"/>
              </a:spcAft>
            </a:pPr>
            <a:r>
              <a:rPr lang="en-US" altLang="en-US" dirty="0">
                <a:solidFill>
                  <a:schemeClr val="tx1"/>
                </a:solidFill>
              </a:rPr>
              <a:t>If public, preliminary analysis of annual report and balance sheet</a:t>
            </a:r>
            <a:endParaRPr lang="en-CA" altLang="en-US" dirty="0">
              <a:solidFill>
                <a:schemeClr val="tx1"/>
              </a:solidFill>
            </a:endParaRPr>
          </a:p>
          <a:p>
            <a:pPr lvl="1">
              <a:lnSpc>
                <a:spcPct val="110000"/>
              </a:lnSpc>
              <a:spcBef>
                <a:spcPts val="300"/>
              </a:spcBef>
              <a:spcAft>
                <a:spcPts val="300"/>
              </a:spcAft>
              <a:buFont typeface="Wingdings" pitchFamily="2" charset="2"/>
              <a:buChar char="v"/>
            </a:pPr>
            <a:r>
              <a:rPr lang="en-US" altLang="en-US" sz="2000" dirty="0">
                <a:solidFill>
                  <a:schemeClr val="tx1"/>
                </a:solidFill>
              </a:rPr>
              <a:t>The level of detail depends on the type of contract:</a:t>
            </a:r>
            <a:endParaRPr lang="en-CA" altLang="en-US" sz="2000" dirty="0">
              <a:solidFill>
                <a:schemeClr val="tx1"/>
              </a:solidFill>
            </a:endParaRPr>
          </a:p>
          <a:p>
            <a:pPr lvl="2">
              <a:lnSpc>
                <a:spcPct val="110000"/>
              </a:lnSpc>
              <a:spcBef>
                <a:spcPts val="300"/>
              </a:spcBef>
              <a:spcAft>
                <a:spcPts val="300"/>
              </a:spcAft>
            </a:pPr>
            <a:r>
              <a:rPr lang="en-US" altLang="en-US" dirty="0">
                <a:solidFill>
                  <a:schemeClr val="tx1"/>
                </a:solidFill>
              </a:rPr>
              <a:t>Sharing savings with finance; creditworthiness is a primary concern</a:t>
            </a:r>
          </a:p>
          <a:p>
            <a:pPr lvl="2">
              <a:lnSpc>
                <a:spcPct val="110000"/>
              </a:lnSpc>
              <a:spcBef>
                <a:spcPts val="300"/>
              </a:spcBef>
              <a:spcAft>
                <a:spcPts val="300"/>
              </a:spcAft>
            </a:pPr>
            <a:r>
              <a:rPr lang="en-US" altLang="en-US" dirty="0">
                <a:solidFill>
                  <a:schemeClr val="tx1"/>
                </a:solidFill>
              </a:rPr>
              <a:t>Ensuring savings: creditworthiness is primarily to protect against customer defaults during construction</a:t>
            </a:r>
            <a:endParaRPr lang="en-CA" altLang="en-US" dirty="0">
              <a:solidFill>
                <a:schemeClr val="tx1"/>
              </a:solidFill>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539621" y="1591614"/>
            <a:ext cx="1847231" cy="12314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Image 2"/>
          <p:cNvPicPr>
            <a:picLocks noChangeAspect="1"/>
          </p:cNvPicPr>
          <p:nvPr/>
        </p:nvPicPr>
        <p:blipFill rotWithShape="1">
          <a:blip r:embed="rId4" cstate="print">
            <a:extLst>
              <a:ext uri="{28A0092B-C50C-407E-A947-70E740481C1C}">
                <a14:useLocalDpi xmlns:a14="http://schemas.microsoft.com/office/drawing/2010/main"/>
              </a:ext>
            </a:extLst>
          </a:blip>
          <a:srcRect t="11408" b="21903"/>
          <a:stretch/>
        </p:blipFill>
        <p:spPr>
          <a:xfrm>
            <a:off x="9638900" y="4234820"/>
            <a:ext cx="1847231" cy="792088"/>
          </a:xfrm>
          <a:prstGeom prst="rect">
            <a:avLst/>
          </a:prstGeom>
          <a:ln>
            <a:noFill/>
          </a:ln>
          <a:effectLst>
            <a:softEdge rad="112500"/>
          </a:effectLst>
        </p:spPr>
      </p:pic>
    </p:spTree>
    <p:extLst>
      <p:ext uri="{BB962C8B-B14F-4D97-AF65-F5344CB8AC3E}">
        <p14:creationId xmlns:p14="http://schemas.microsoft.com/office/powerpoint/2010/main" val="12521595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normAutofit/>
          </a:bodyPr>
          <a:lstStyle/>
          <a:p>
            <a:r>
              <a:rPr lang="fr-CA" dirty="0"/>
              <a:t>Group meeting 1st </a:t>
            </a:r>
          </a:p>
        </p:txBody>
      </p:sp>
      <p:sp>
        <p:nvSpPr>
          <p:cNvPr id="47106" name="Rectangle 2"/>
          <p:cNvSpPr>
            <a:spLocks noGrp="1" noChangeArrowheads="1"/>
          </p:cNvSpPr>
          <p:nvPr>
            <p:ph idx="1"/>
          </p:nvPr>
        </p:nvSpPr>
        <p:spPr>
          <a:xfrm>
            <a:off x="1043032" y="1753870"/>
            <a:ext cx="7467599" cy="3967374"/>
          </a:xfrm>
        </p:spPr>
        <p:txBody>
          <a:bodyPr>
            <a:normAutofit/>
          </a:bodyPr>
          <a:lstStyle/>
          <a:p>
            <a:pPr>
              <a:lnSpc>
                <a:spcPct val="120000"/>
              </a:lnSpc>
              <a:spcBef>
                <a:spcPts val="300"/>
              </a:spcBef>
              <a:spcAft>
                <a:spcPts val="300"/>
              </a:spcAft>
            </a:pPr>
            <a:r>
              <a:rPr lang="en-US" altLang="en-US" sz="2400" dirty="0">
                <a:solidFill>
                  <a:schemeClr val="tx1"/>
                </a:solidFill>
              </a:rPr>
              <a:t>ESCO Development Manager and/or higher management meets with their development staff and technical staff</a:t>
            </a:r>
            <a:endParaRPr lang="en-CA" altLang="en-US" sz="2400" dirty="0">
              <a:solidFill>
                <a:schemeClr val="tx1"/>
              </a:solidFill>
            </a:endParaRPr>
          </a:p>
          <a:p>
            <a:pPr lvl="1">
              <a:lnSpc>
                <a:spcPct val="120000"/>
              </a:lnSpc>
              <a:spcBef>
                <a:spcPts val="300"/>
              </a:spcBef>
              <a:spcAft>
                <a:spcPts val="300"/>
              </a:spcAft>
              <a:buFont typeface="Wingdings" pitchFamily="2" charset="2"/>
              <a:buChar char="v"/>
            </a:pPr>
            <a:r>
              <a:rPr lang="en-US" altLang="en-US" dirty="0">
                <a:solidFill>
                  <a:schemeClr val="tx1"/>
                </a:solidFill>
              </a:rPr>
              <a:t>Exchange information</a:t>
            </a:r>
          </a:p>
          <a:p>
            <a:pPr lvl="1">
              <a:lnSpc>
                <a:spcPct val="120000"/>
              </a:lnSpc>
              <a:spcBef>
                <a:spcPts val="300"/>
              </a:spcBef>
              <a:spcAft>
                <a:spcPts val="300"/>
              </a:spcAft>
              <a:buFont typeface="Wingdings" pitchFamily="2" charset="2"/>
              <a:buChar char="v"/>
            </a:pPr>
            <a:r>
              <a:rPr lang="en-US" altLang="en-US" dirty="0">
                <a:solidFill>
                  <a:schemeClr val="tx1"/>
                </a:solidFill>
              </a:rPr>
              <a:t>Discuss what is important for an EPC contract in the target plant</a:t>
            </a:r>
          </a:p>
          <a:p>
            <a:pPr lvl="1">
              <a:lnSpc>
                <a:spcPct val="120000"/>
              </a:lnSpc>
              <a:spcBef>
                <a:spcPts val="300"/>
              </a:spcBef>
              <a:spcAft>
                <a:spcPts val="300"/>
              </a:spcAft>
              <a:buFont typeface="Wingdings" pitchFamily="2" charset="2"/>
              <a:buChar char="v"/>
            </a:pPr>
            <a:r>
              <a:rPr lang="en-US" altLang="en-US" dirty="0">
                <a:solidFill>
                  <a:schemeClr val="tx1"/>
                </a:solidFill>
              </a:rPr>
              <a:t>Confirm implementation in the plant</a:t>
            </a:r>
            <a:endParaRPr lang="en-CA" altLang="en-US" dirty="0">
              <a:solidFill>
                <a:schemeClr val="tx1"/>
              </a:solidFill>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72704" y="2469625"/>
            <a:ext cx="2376264" cy="1615859"/>
          </a:xfrm>
          <a:prstGeom prst="rect">
            <a:avLst/>
          </a:prstGeom>
          <a:ln>
            <a:noFill/>
          </a:ln>
          <a:effectLst>
            <a:softEdge rad="112500"/>
          </a:effectLst>
        </p:spPr>
      </p:pic>
    </p:spTree>
    <p:extLst>
      <p:ext uri="{BB962C8B-B14F-4D97-AF65-F5344CB8AC3E}">
        <p14:creationId xmlns:p14="http://schemas.microsoft.com/office/powerpoint/2010/main" val="36953088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space réservé du contenu 1"/>
          <p:cNvGraphicFramePr>
            <a:graphicFrameLocks noGrp="1"/>
          </p:cNvGraphicFramePr>
          <p:nvPr>
            <p:ph idx="1"/>
          </p:nvPr>
        </p:nvGraphicFramePr>
        <p:xfrm>
          <a:off x="1847528" y="2594844"/>
          <a:ext cx="6946776" cy="19142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1"/>
          <p:cNvSpPr txBox="1">
            <a:spLocks/>
          </p:cNvSpPr>
          <p:nvPr/>
        </p:nvSpPr>
        <p:spPr bwMode="auto">
          <a:xfrm>
            <a:off x="1942524" y="678377"/>
            <a:ext cx="8604250" cy="692150"/>
          </a:xfrm>
          <a:prstGeom prst="rect">
            <a:avLst/>
          </a:prstGeom>
          <a:noFill/>
          <a:ln>
            <a:noFill/>
          </a:ln>
        </p:spPr>
        <p:txBody>
          <a:bodyPr anchor="ctr"/>
          <a:lstStyle>
            <a:lvl1pPr marL="358775" indent="0" algn="l" defTabSz="457200" rtl="0" eaLnBrk="0" fontAlgn="base" hangingPunct="0">
              <a:spcBef>
                <a:spcPct val="0"/>
              </a:spcBef>
              <a:spcAft>
                <a:spcPct val="0"/>
              </a:spcAft>
              <a:defRPr sz="3600" b="1" kern="1200" cap="all" baseline="0">
                <a:solidFill>
                  <a:srgbClr val="00467F"/>
                </a:solidFill>
                <a:latin typeface="Arial" pitchFamily="34" charset="0"/>
                <a:ea typeface="MS PGothic" pitchFamily="34" charset="-128"/>
                <a:cs typeface="Arial" pitchFamily="34" charset="0"/>
              </a:defRPr>
            </a:lvl1pPr>
            <a:lvl2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2pPr>
            <a:lvl3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3pPr>
            <a:lvl4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4pPr>
            <a:lvl5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defRPr>
            </a:lvl9pPr>
          </a:lstStyle>
          <a:p>
            <a:pPr marL="358775" marR="0" lvl="0" indent="0" algn="l" defTabSz="457200" rtl="0" eaLnBrk="0" fontAlgn="base" latinLnBrk="0" hangingPunct="0">
              <a:lnSpc>
                <a:spcPct val="100000"/>
              </a:lnSpc>
              <a:spcBef>
                <a:spcPct val="0"/>
              </a:spcBef>
              <a:spcAft>
                <a:spcPct val="0"/>
              </a:spcAft>
              <a:buClrTx/>
              <a:buSzTx/>
              <a:buFontTx/>
              <a:buNone/>
              <a:tabLst/>
              <a:defRPr/>
            </a:pPr>
            <a:r>
              <a:rPr kumimoji="0" lang="en-US" sz="3200" b="1" i="0" u="none" strike="noStrike" kern="1200" cap="all" spc="0" normalizeH="0" baseline="0" noProof="0" dirty="0">
                <a:ln>
                  <a:noFill/>
                </a:ln>
                <a:solidFill>
                  <a:srgbClr val="87C6CC">
                    <a:lumMod val="50000"/>
                  </a:srgbClr>
                </a:solidFill>
                <a:effectLst/>
                <a:uLnTx/>
                <a:uFillTx/>
                <a:latin typeface="Arial" pitchFamily="34" charset="0"/>
                <a:ea typeface="MS PGothic" pitchFamily="34" charset="-128"/>
                <a:cs typeface="Arial" pitchFamily="34" charset="0"/>
              </a:rPr>
              <a:t>Present to decision makers</a:t>
            </a:r>
            <a:endParaRPr kumimoji="0" lang="en-US" sz="4400" b="1" i="0" u="none" strike="noStrike" kern="1200" cap="all" spc="0" normalizeH="0" baseline="0" noProof="0" dirty="0">
              <a:ln>
                <a:noFill/>
              </a:ln>
              <a:solidFill>
                <a:srgbClr val="87C6CC">
                  <a:lumMod val="50000"/>
                </a:srgbClr>
              </a:solidFill>
              <a:effectLst/>
              <a:uLnTx/>
              <a:uFillTx/>
              <a:latin typeface="Arial" pitchFamily="34" charset="0"/>
              <a:ea typeface="MS PGothic" pitchFamily="34" charset="-128"/>
              <a:cs typeface="Arial" pitchFamily="34" charset="0"/>
            </a:endParaRPr>
          </a:p>
        </p:txBody>
      </p:sp>
      <p:pic>
        <p:nvPicPr>
          <p:cNvPr id="108546" name="Picture 2"/>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868941" y="2935604"/>
            <a:ext cx="1619672" cy="12134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10" name="Espace réservé du contenu 2"/>
          <p:cNvSpPr txBox="1">
            <a:spLocks/>
          </p:cNvSpPr>
          <p:nvPr/>
        </p:nvSpPr>
        <p:spPr bwMode="auto">
          <a:xfrm>
            <a:off x="545273" y="1587272"/>
            <a:ext cx="11118407" cy="4509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65113"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MS PGothic" pitchFamily="34" charset="-128"/>
                <a:cs typeface="Arial" pitchFamily="34" charset="0"/>
              </a:defRPr>
            </a:lvl1pPr>
            <a:lvl2pPr marL="7223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MS PGothic" pitchFamily="34" charset="-128"/>
                <a:cs typeface="Arial" pitchFamily="34" charset="0"/>
              </a:defRPr>
            </a:lvl2pPr>
            <a:lvl3pPr marL="1071563"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MS PGothic" pitchFamily="34" charset="-128"/>
                <a:cs typeface="Arial" pitchFamily="34" charset="0"/>
              </a:defRPr>
            </a:lvl3pPr>
            <a:lvl4pPr marL="1431925"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MS PGothic" pitchFamily="34" charset="-128"/>
                <a:cs typeface="Arial" pitchFamily="34" charset="0"/>
              </a:defRPr>
            </a:lvl4pPr>
            <a:lvl5pPr marL="1792288"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MS PGothic"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722313" marR="0" lvl="1" indent="-354013" algn="l" defTabSz="457200" rtl="0" eaLnBrk="0" fontAlgn="base" latinLnBrk="0" hangingPunct="0">
              <a:lnSpc>
                <a:spcPct val="100000"/>
              </a:lnSpc>
              <a:spcBef>
                <a:spcPts val="300"/>
              </a:spcBef>
              <a:spcAft>
                <a:spcPts val="300"/>
              </a:spcAft>
              <a:buClr>
                <a:srgbClr val="00467F"/>
              </a:buClr>
              <a:buSzTx/>
              <a:buFont typeface="Wingdings" pitchFamily="2" charset="2"/>
              <a:buChar char="v"/>
              <a:tabLst/>
              <a:defRPr/>
            </a:pPr>
            <a:r>
              <a:rPr kumimoji="0" lang="en-US" sz="24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Present the ESCO concept and services and explain the project development process</a:t>
            </a:r>
          </a:p>
          <a:p>
            <a:pPr marL="722313" marR="0" lvl="1" indent="-354013" algn="l" defTabSz="457200" rtl="0" eaLnBrk="0" fontAlgn="base" latinLnBrk="0" hangingPunct="0">
              <a:lnSpc>
                <a:spcPct val="100000"/>
              </a:lnSpc>
              <a:spcBef>
                <a:spcPts val="300"/>
              </a:spcBef>
              <a:spcAft>
                <a:spcPts val="300"/>
              </a:spcAft>
              <a:buClr>
                <a:srgbClr val="00467F"/>
              </a:buClr>
              <a:buSzTx/>
              <a:buFont typeface="Wingdings" pitchFamily="2" charset="2"/>
              <a:buChar char="v"/>
              <a:tabLst/>
              <a:defRPr/>
            </a:pPr>
            <a:endParaRPr kumimoji="0" lang="en-US" sz="24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endParaRPr>
          </a:p>
          <a:p>
            <a:pPr marL="722313" marR="0" lvl="1" indent="-354013" algn="l" defTabSz="457200" rtl="0" eaLnBrk="0" fontAlgn="base" latinLnBrk="0" hangingPunct="0">
              <a:lnSpc>
                <a:spcPct val="100000"/>
              </a:lnSpc>
              <a:spcBef>
                <a:spcPts val="300"/>
              </a:spcBef>
              <a:spcAft>
                <a:spcPts val="300"/>
              </a:spcAft>
              <a:buClr>
                <a:srgbClr val="00467F"/>
              </a:buClr>
              <a:buSzTx/>
              <a:buFont typeface="Wingdings" pitchFamily="2" charset="2"/>
              <a:buChar char="v"/>
              <a:tabLst/>
              <a:defRPr/>
            </a:pPr>
            <a:endParaRPr kumimoji="0" lang="en-US" sz="24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endParaRPr>
          </a:p>
          <a:p>
            <a:pPr marL="722313" marR="0" lvl="1" indent="-354013" algn="l" defTabSz="457200" rtl="0" eaLnBrk="0" fontAlgn="base" latinLnBrk="0" hangingPunct="0">
              <a:lnSpc>
                <a:spcPct val="100000"/>
              </a:lnSpc>
              <a:spcBef>
                <a:spcPts val="300"/>
              </a:spcBef>
              <a:spcAft>
                <a:spcPts val="300"/>
              </a:spcAft>
              <a:buClr>
                <a:srgbClr val="00467F"/>
              </a:buClr>
              <a:buSzTx/>
              <a:buFont typeface="Wingdings" pitchFamily="2" charset="2"/>
              <a:buChar char="v"/>
              <a:tabLst/>
              <a:defRPr/>
            </a:pPr>
            <a:endParaRPr kumimoji="0" lang="en-US" sz="24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endParaRPr>
          </a:p>
          <a:p>
            <a:pPr marL="722313" marR="0" lvl="1" indent="-354013" algn="l" defTabSz="457200" rtl="0" eaLnBrk="0" fontAlgn="base" latinLnBrk="0" hangingPunct="0">
              <a:lnSpc>
                <a:spcPct val="100000"/>
              </a:lnSpc>
              <a:spcBef>
                <a:spcPts val="300"/>
              </a:spcBef>
              <a:spcAft>
                <a:spcPts val="300"/>
              </a:spcAft>
              <a:buClr>
                <a:srgbClr val="00467F"/>
              </a:buClr>
              <a:buSzTx/>
              <a:buFont typeface="Wingdings" pitchFamily="2" charset="2"/>
              <a:buChar char="v"/>
              <a:tabLst/>
              <a:defRPr/>
            </a:pPr>
            <a:endParaRPr kumimoji="0" lang="vi-VN" sz="2400" b="0" i="0" u="none" strike="noStrike" kern="1200" cap="none" spc="0" normalizeH="0" baseline="0" noProof="0" dirty="0">
              <a:ln>
                <a:noFill/>
              </a:ln>
              <a:solidFill>
                <a:srgbClr val="000000"/>
              </a:solidFill>
              <a:effectLst/>
              <a:uLnTx/>
              <a:uFillTx/>
              <a:latin typeface="Arial" panose="020B0604020202020204" pitchFamily="34" charset="0"/>
              <a:ea typeface="MS PGothic" pitchFamily="34" charset="-128"/>
              <a:cs typeface="Arial" pitchFamily="34" charset="0"/>
            </a:endParaRPr>
          </a:p>
          <a:p>
            <a:pPr marL="722313" marR="0" lvl="1" indent="-354013" algn="l" defTabSz="457200" rtl="0" eaLnBrk="0" fontAlgn="base" latinLnBrk="0" hangingPunct="0">
              <a:lnSpc>
                <a:spcPct val="100000"/>
              </a:lnSpc>
              <a:spcBef>
                <a:spcPts val="300"/>
              </a:spcBef>
              <a:spcAft>
                <a:spcPts val="300"/>
              </a:spcAft>
              <a:buClr>
                <a:srgbClr val="00467F"/>
              </a:buClr>
              <a:buSzTx/>
              <a:buFont typeface="Wingdings" pitchFamily="2" charset="2"/>
              <a:buChar char="v"/>
              <a:tabLst/>
              <a:defRPr/>
            </a:pPr>
            <a:endParaRPr kumimoji="0" lang="en-US" sz="24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endParaRPr>
          </a:p>
          <a:p>
            <a:pPr marL="722313" marR="0" lvl="1" indent="-354013" algn="l" defTabSz="457200" rtl="0" eaLnBrk="0" fontAlgn="base" latinLnBrk="0" hangingPunct="0">
              <a:lnSpc>
                <a:spcPct val="100000"/>
              </a:lnSpc>
              <a:spcBef>
                <a:spcPts val="300"/>
              </a:spcBef>
              <a:spcAft>
                <a:spcPts val="300"/>
              </a:spcAft>
              <a:buClr>
                <a:srgbClr val="00467F"/>
              </a:buClr>
              <a:buSzTx/>
              <a:buFont typeface="Wingdings" pitchFamily="2" charset="2"/>
              <a:buChar char="v"/>
              <a:tabLst/>
              <a:defRPr/>
            </a:pPr>
            <a:r>
              <a:rPr kumimoji="0" lang="en-US" sz="24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Learn more about your customer's strategy, operations, personnel, organization, and plant concerns</a:t>
            </a:r>
          </a:p>
          <a:p>
            <a:pPr marL="722313" marR="0" lvl="1" indent="-354013" algn="l" defTabSz="457200" rtl="0" eaLnBrk="0" fontAlgn="base" latinLnBrk="0" hangingPunct="0">
              <a:lnSpc>
                <a:spcPct val="100000"/>
              </a:lnSpc>
              <a:spcBef>
                <a:spcPts val="300"/>
              </a:spcBef>
              <a:spcAft>
                <a:spcPts val="300"/>
              </a:spcAft>
              <a:buClr>
                <a:srgbClr val="00467F"/>
              </a:buClr>
              <a:buSzTx/>
              <a:buFont typeface="Wingdings" pitchFamily="2" charset="2"/>
              <a:buChar char="v"/>
              <a:tabLst/>
              <a:defRPr/>
            </a:pPr>
            <a:r>
              <a:rPr kumimoji="0" lang="fr-FR" sz="2400" b="0" i="0" u="none" strike="noStrike" kern="1200" cap="none" spc="0" normalizeH="0" baseline="0" noProof="0" dirty="0" err="1">
                <a:ln>
                  <a:noFill/>
                </a:ln>
                <a:solidFill>
                  <a:srgbClr val="000000"/>
                </a:solidFill>
                <a:effectLst/>
                <a:uLnTx/>
                <a:uFillTx/>
                <a:latin typeface="Arial"/>
                <a:ea typeface="MS PGothic" pitchFamily="34" charset="-128"/>
                <a:cs typeface="Arial" pitchFamily="34" charset="0"/>
              </a:rPr>
              <a:t>Request</a:t>
            </a:r>
            <a:r>
              <a:rPr kumimoji="0" lang="fr-FR" sz="24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 for </a:t>
            </a:r>
            <a:r>
              <a:rPr kumimoji="0" lang="fr-FR" sz="2400" b="0" i="0" u="none" strike="noStrike" kern="1200" cap="none" spc="0" normalizeH="0" baseline="0" noProof="0" dirty="0" err="1">
                <a:ln>
                  <a:noFill/>
                </a:ln>
                <a:solidFill>
                  <a:srgbClr val="000000"/>
                </a:solidFill>
                <a:effectLst/>
                <a:uLnTx/>
                <a:uFillTx/>
                <a:latin typeface="Arial"/>
                <a:ea typeface="MS PGothic" pitchFamily="34" charset="-128"/>
                <a:cs typeface="Arial" pitchFamily="34" charset="0"/>
              </a:rPr>
              <a:t>additional</a:t>
            </a:r>
            <a:r>
              <a:rPr kumimoji="0" lang="fr-FR" sz="24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rPr>
              <a:t> information: Survey questionnaire</a:t>
            </a:r>
            <a:endParaRPr kumimoji="0" lang="en-US" sz="24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endParaRPr>
          </a:p>
          <a:p>
            <a:pPr marL="722313" marR="0" lvl="0" indent="-457200" algn="l" defTabSz="457200" rtl="0" eaLnBrk="0" fontAlgn="base" latinLnBrk="0" hangingPunct="0">
              <a:lnSpc>
                <a:spcPct val="100000"/>
              </a:lnSpc>
              <a:spcBef>
                <a:spcPts val="300"/>
              </a:spcBef>
              <a:spcAft>
                <a:spcPts val="300"/>
              </a:spcAft>
              <a:buClr>
                <a:srgbClr val="00467F"/>
              </a:buClr>
              <a:buSzTx/>
              <a:buFont typeface="Wingdings" pitchFamily="2" charset="2"/>
              <a:buChar char="v"/>
              <a:tabLst/>
              <a:defRPr/>
            </a:pPr>
            <a:endParaRPr kumimoji="0" lang="en-CA" sz="2800" b="0" i="0" u="none" strike="noStrike" kern="1200" cap="none" spc="0" normalizeH="0" baseline="0" noProof="0" dirty="0">
              <a:ln>
                <a:noFill/>
              </a:ln>
              <a:solidFill>
                <a:srgbClr val="000000"/>
              </a:solidFill>
              <a:effectLst/>
              <a:uLnTx/>
              <a:uFillTx/>
              <a:latin typeface="Arial"/>
              <a:ea typeface="MS PGothic" pitchFamily="34" charset="-128"/>
              <a:cs typeface="Arial" pitchFamily="34" charset="0"/>
            </a:endParaRPr>
          </a:p>
        </p:txBody>
      </p:sp>
      <p:sp>
        <p:nvSpPr>
          <p:cNvPr id="3" name="Rectangle 2">
            <a:extLst>
              <a:ext uri="{FF2B5EF4-FFF2-40B4-BE49-F238E27FC236}">
                <a16:creationId xmlns:a16="http://schemas.microsoft.com/office/drawing/2014/main" id="{1FF6C48F-F6D7-1B72-063E-DA79C853B5DB}"/>
              </a:ext>
            </a:extLst>
          </p:cNvPr>
          <p:cNvSpPr/>
          <p:nvPr/>
        </p:nvSpPr>
        <p:spPr>
          <a:xfrm>
            <a:off x="1942524" y="3234813"/>
            <a:ext cx="1370947" cy="66859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a:ea typeface="+mn-ea"/>
                <a:cs typeface="+mn-cs"/>
              </a:rPr>
              <a:t>Different steps</a:t>
            </a:r>
          </a:p>
        </p:txBody>
      </p:sp>
      <p:sp>
        <p:nvSpPr>
          <p:cNvPr id="4" name="Rectangle 3">
            <a:extLst>
              <a:ext uri="{FF2B5EF4-FFF2-40B4-BE49-F238E27FC236}">
                <a16:creationId xmlns:a16="http://schemas.microsoft.com/office/drawing/2014/main" id="{A5969CA4-527B-A56F-7311-F5264877D7DD}"/>
              </a:ext>
            </a:extLst>
          </p:cNvPr>
          <p:cNvSpPr/>
          <p:nvPr/>
        </p:nvSpPr>
        <p:spPr>
          <a:xfrm>
            <a:off x="3736258" y="3028335"/>
            <a:ext cx="1455174" cy="112074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a:ea typeface="+mn-ea"/>
                <a:cs typeface="+mn-cs"/>
              </a:rPr>
              <a:t>How is the project funded?</a:t>
            </a:r>
          </a:p>
        </p:txBody>
      </p:sp>
      <p:sp>
        <p:nvSpPr>
          <p:cNvPr id="5" name="Rectangle 4">
            <a:extLst>
              <a:ext uri="{FF2B5EF4-FFF2-40B4-BE49-F238E27FC236}">
                <a16:creationId xmlns:a16="http://schemas.microsoft.com/office/drawing/2014/main" id="{6E9BF9A6-6A0C-7A52-CA9E-F66ACD3D0F92}"/>
              </a:ext>
            </a:extLst>
          </p:cNvPr>
          <p:cNvSpPr/>
          <p:nvPr/>
        </p:nvSpPr>
        <p:spPr>
          <a:xfrm>
            <a:off x="5437239" y="2935603"/>
            <a:ext cx="1563331" cy="121347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a:ea typeface="+mn-ea"/>
                <a:cs typeface="+mn-cs"/>
              </a:rPr>
              <a:t>How to measure savings transparently</a:t>
            </a:r>
          </a:p>
        </p:txBody>
      </p:sp>
      <p:sp>
        <p:nvSpPr>
          <p:cNvPr id="6" name="Rectangle 5">
            <a:extLst>
              <a:ext uri="{FF2B5EF4-FFF2-40B4-BE49-F238E27FC236}">
                <a16:creationId xmlns:a16="http://schemas.microsoft.com/office/drawing/2014/main" id="{EABBA6A8-C44F-C508-D93A-9621BFFAA9BA}"/>
              </a:ext>
            </a:extLst>
          </p:cNvPr>
          <p:cNvSpPr/>
          <p:nvPr/>
        </p:nvSpPr>
        <p:spPr>
          <a:xfrm>
            <a:off x="7334865" y="2935603"/>
            <a:ext cx="1288025" cy="12134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a:ea typeface="+mn-ea"/>
                <a:cs typeface="+mn-cs"/>
              </a:rPr>
              <a:t>Key decision points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88536" y="2094567"/>
            <a:ext cx="3168744" cy="2978619"/>
          </a:xfrm>
          <a:prstGeom prst="rect">
            <a:avLst/>
          </a:prstGeom>
          <a:ln>
            <a:noFill/>
          </a:ln>
          <a:effectLst>
            <a:outerShdw blurRad="292100" dist="139700" dir="2700000" algn="tl" rotWithShape="0">
              <a:srgbClr val="333333">
                <a:alpha val="65000"/>
              </a:srgbClr>
            </a:outerShdw>
          </a:effectLst>
        </p:spPr>
      </p:pic>
      <p:sp>
        <p:nvSpPr>
          <p:cNvPr id="3" name="Titre 2"/>
          <p:cNvSpPr>
            <a:spLocks noGrp="1"/>
          </p:cNvSpPr>
          <p:nvPr>
            <p:ph type="title"/>
          </p:nvPr>
        </p:nvSpPr>
        <p:spPr>
          <a:xfrm>
            <a:off x="528320" y="580930"/>
            <a:ext cx="11092662" cy="692760"/>
          </a:xfrm>
        </p:spPr>
        <p:txBody>
          <a:bodyPr>
            <a:normAutofit/>
          </a:bodyPr>
          <a:lstStyle/>
          <a:p>
            <a:r>
              <a:rPr lang="fr-CA" dirty="0"/>
              <a:t>Group SECOND meeting </a:t>
            </a:r>
          </a:p>
        </p:txBody>
      </p:sp>
      <p:sp>
        <p:nvSpPr>
          <p:cNvPr id="4" name="Espace réservé du contenu 3"/>
          <p:cNvSpPr>
            <a:spLocks noGrp="1"/>
          </p:cNvSpPr>
          <p:nvPr>
            <p:ph idx="1"/>
          </p:nvPr>
        </p:nvSpPr>
        <p:spPr>
          <a:xfrm>
            <a:off x="528320" y="1581150"/>
            <a:ext cx="7203440" cy="4140460"/>
          </a:xfrm>
        </p:spPr>
        <p:txBody>
          <a:bodyPr>
            <a:normAutofit/>
          </a:bodyPr>
          <a:lstStyle/>
          <a:p>
            <a:pPr lvl="1">
              <a:spcBef>
                <a:spcPts val="600"/>
              </a:spcBef>
              <a:spcAft>
                <a:spcPts val="600"/>
              </a:spcAft>
              <a:buFont typeface="Wingdings" pitchFamily="2" charset="2"/>
              <a:buChar char="v"/>
            </a:pPr>
            <a:r>
              <a:rPr lang="en-US" dirty="0">
                <a:solidFill>
                  <a:schemeClr val="tx1"/>
                </a:solidFill>
              </a:rPr>
              <a:t>Confirm interest in continuing the development process with this client</a:t>
            </a:r>
          </a:p>
          <a:p>
            <a:pPr lvl="1">
              <a:spcBef>
                <a:spcPts val="600"/>
              </a:spcBef>
              <a:spcAft>
                <a:spcPts val="600"/>
              </a:spcAft>
              <a:buFont typeface="Wingdings" pitchFamily="2" charset="2"/>
              <a:buChar char="v"/>
            </a:pPr>
            <a:r>
              <a:rPr lang="en-US" dirty="0">
                <a:solidFill>
                  <a:schemeClr val="tx1"/>
                </a:solidFill>
              </a:rPr>
              <a:t>Confirm scope of preliminary audit</a:t>
            </a:r>
          </a:p>
          <a:p>
            <a:pPr lvl="1">
              <a:spcBef>
                <a:spcPts val="600"/>
              </a:spcBef>
              <a:spcAft>
                <a:spcPts val="600"/>
              </a:spcAft>
              <a:buFont typeface="Wingdings" pitchFamily="2" charset="2"/>
              <a:buChar char="v"/>
            </a:pPr>
            <a:r>
              <a:rPr lang="en-US" dirty="0">
                <a:solidFill>
                  <a:schemeClr val="tx1"/>
                </a:solidFill>
              </a:rPr>
              <a:t>Confirm level of involvement in preliminary audit:</a:t>
            </a:r>
          </a:p>
          <a:p>
            <a:pPr lvl="2">
              <a:spcBef>
                <a:spcPts val="600"/>
              </a:spcBef>
              <a:spcAft>
                <a:spcPts val="600"/>
              </a:spcAft>
            </a:pPr>
            <a:r>
              <a:rPr lang="en-US" sz="2400" dirty="0">
                <a:solidFill>
                  <a:schemeClr val="tx1"/>
                </a:solidFill>
              </a:rPr>
              <a:t>Preliminary</a:t>
            </a:r>
          </a:p>
          <a:p>
            <a:pPr lvl="2">
              <a:spcBef>
                <a:spcPts val="600"/>
              </a:spcBef>
              <a:spcAft>
                <a:spcPts val="600"/>
              </a:spcAft>
            </a:pPr>
            <a:r>
              <a:rPr lang="en-US" sz="2400" dirty="0">
                <a:solidFill>
                  <a:schemeClr val="tx1"/>
                </a:solidFill>
              </a:rPr>
              <a:t>Standards</a:t>
            </a:r>
          </a:p>
          <a:p>
            <a:pPr lvl="2">
              <a:spcBef>
                <a:spcPts val="600"/>
              </a:spcBef>
              <a:spcAft>
                <a:spcPts val="600"/>
              </a:spcAft>
            </a:pPr>
            <a:r>
              <a:rPr lang="en-US" sz="2400" dirty="0">
                <a:solidFill>
                  <a:schemeClr val="tx1"/>
                </a:solidFill>
              </a:rPr>
              <a:t>Details</a:t>
            </a:r>
            <a:endParaRPr lang="fr-CA" sz="2400" dirty="0">
              <a:solidFill>
                <a:schemeClr val="tx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15529" y="2724123"/>
            <a:ext cx="3307382" cy="2004474"/>
          </a:xfrm>
          <a:prstGeom prst="rect">
            <a:avLst/>
          </a:prstGeom>
          <a:ln>
            <a:noFill/>
          </a:ln>
          <a:effectLst>
            <a:softEdge rad="112500"/>
          </a:effectLst>
        </p:spPr>
      </p:pic>
      <p:sp>
        <p:nvSpPr>
          <p:cNvPr id="6" name="Espace réservé du contenu 5"/>
          <p:cNvSpPr>
            <a:spLocks noGrp="1"/>
          </p:cNvSpPr>
          <p:nvPr>
            <p:ph idx="1"/>
          </p:nvPr>
        </p:nvSpPr>
        <p:spPr>
          <a:xfrm>
            <a:off x="569088" y="1648330"/>
            <a:ext cx="8270240" cy="4140460"/>
          </a:xfrm>
        </p:spPr>
        <p:txBody>
          <a:bodyPr>
            <a:normAutofit lnSpcReduction="10000"/>
          </a:bodyPr>
          <a:lstStyle/>
          <a:p>
            <a:pPr lvl="1">
              <a:spcBef>
                <a:spcPts val="600"/>
              </a:spcBef>
              <a:spcAft>
                <a:spcPts val="600"/>
              </a:spcAft>
              <a:buFont typeface="Wingdings" pitchFamily="2" charset="2"/>
              <a:buChar char="v"/>
            </a:pPr>
            <a:r>
              <a:rPr lang="en-US" dirty="0">
                <a:solidFill>
                  <a:schemeClr val="tx1"/>
                </a:solidFill>
              </a:rPr>
              <a:t>Build a task list (to-do list) for the next phase;</a:t>
            </a:r>
          </a:p>
          <a:p>
            <a:pPr lvl="1">
              <a:spcBef>
                <a:spcPts val="600"/>
              </a:spcBef>
              <a:spcAft>
                <a:spcPts val="600"/>
              </a:spcAft>
              <a:buFont typeface="Wingdings" pitchFamily="2" charset="2"/>
              <a:buChar char="v"/>
            </a:pPr>
            <a:r>
              <a:rPr lang="en-US" dirty="0">
                <a:solidFill>
                  <a:schemeClr val="tx1"/>
                </a:solidFill>
              </a:rPr>
              <a:t>Allocate responsibilities for preparation:</a:t>
            </a:r>
          </a:p>
          <a:p>
            <a:pPr marL="711200" lvl="2" indent="0">
              <a:spcBef>
                <a:spcPts val="600"/>
              </a:spcBef>
              <a:spcAft>
                <a:spcPts val="600"/>
              </a:spcAft>
              <a:buNone/>
            </a:pPr>
            <a:r>
              <a:rPr lang="en-US" sz="2400" dirty="0">
                <a:solidFill>
                  <a:schemeClr val="tx1"/>
                </a:solidFill>
              </a:rPr>
              <a:t>- Letter of interest ; </a:t>
            </a:r>
          </a:p>
          <a:p>
            <a:pPr marL="711200" lvl="2" indent="0">
              <a:spcBef>
                <a:spcPts val="600"/>
              </a:spcBef>
              <a:spcAft>
                <a:spcPts val="600"/>
              </a:spcAft>
              <a:buNone/>
            </a:pPr>
            <a:r>
              <a:rPr lang="en-US" sz="2400" dirty="0">
                <a:solidFill>
                  <a:schemeClr val="tx1"/>
                </a:solidFill>
              </a:rPr>
              <a:t>- TOR for preliminary energy audit;</a:t>
            </a:r>
          </a:p>
          <a:p>
            <a:pPr lvl="1">
              <a:spcBef>
                <a:spcPts val="600"/>
              </a:spcBef>
              <a:spcAft>
                <a:spcPts val="600"/>
              </a:spcAft>
              <a:buFont typeface="Wingdings" pitchFamily="2" charset="2"/>
              <a:buChar char="v"/>
            </a:pPr>
            <a:r>
              <a:rPr lang="en-US" dirty="0">
                <a:solidFill>
                  <a:schemeClr val="tx1"/>
                </a:solidFill>
              </a:rPr>
              <a:t>Allocate resources to conduct preliminary energy audits;</a:t>
            </a:r>
          </a:p>
          <a:p>
            <a:pPr lvl="1">
              <a:spcBef>
                <a:spcPts val="600"/>
              </a:spcBef>
              <a:spcAft>
                <a:spcPts val="600"/>
              </a:spcAft>
              <a:buFont typeface="Wingdings" pitchFamily="2" charset="2"/>
              <a:buChar char="v"/>
            </a:pPr>
            <a:r>
              <a:rPr lang="en-US" dirty="0">
                <a:solidFill>
                  <a:schemeClr val="tx1"/>
                </a:solidFill>
              </a:rPr>
              <a:t>Building a budget;</a:t>
            </a:r>
          </a:p>
          <a:p>
            <a:pPr lvl="1">
              <a:spcBef>
                <a:spcPts val="600"/>
              </a:spcBef>
              <a:spcAft>
                <a:spcPts val="600"/>
              </a:spcAft>
              <a:buFont typeface="Wingdings" pitchFamily="2" charset="2"/>
              <a:buChar char="v"/>
            </a:pPr>
            <a:r>
              <a:rPr lang="en-US" dirty="0">
                <a:solidFill>
                  <a:schemeClr val="tx1"/>
                </a:solidFill>
              </a:rPr>
              <a:t>Audit Completion Timeline.</a:t>
            </a:r>
          </a:p>
          <a:p>
            <a:pPr marL="608013" indent="-342900">
              <a:spcBef>
                <a:spcPts val="600"/>
              </a:spcBef>
              <a:buFont typeface="Wingdings" pitchFamily="2" charset="2"/>
              <a:buChar char="v"/>
            </a:pPr>
            <a:endParaRPr lang="fr-CA" sz="2400" dirty="0">
              <a:solidFill>
                <a:schemeClr val="tx1"/>
              </a:solidFill>
            </a:endParaRPr>
          </a:p>
        </p:txBody>
      </p:sp>
      <p:sp>
        <p:nvSpPr>
          <p:cNvPr id="8" name="Titre 2">
            <a:extLst>
              <a:ext uri="{FF2B5EF4-FFF2-40B4-BE49-F238E27FC236}">
                <a16:creationId xmlns:a16="http://schemas.microsoft.com/office/drawing/2014/main" id="{075D920D-4F8D-DFC3-B3BB-AB2F81AFC237}"/>
              </a:ext>
            </a:extLst>
          </p:cNvPr>
          <p:cNvSpPr>
            <a:spLocks noGrp="1"/>
          </p:cNvSpPr>
          <p:nvPr>
            <p:ph type="title"/>
          </p:nvPr>
        </p:nvSpPr>
        <p:spPr>
          <a:xfrm>
            <a:off x="569088" y="673528"/>
            <a:ext cx="11053823" cy="692760"/>
          </a:xfrm>
        </p:spPr>
        <p:txBody>
          <a:bodyPr>
            <a:normAutofit/>
          </a:bodyPr>
          <a:lstStyle/>
          <a:p>
            <a:r>
              <a:rPr lang="fr-CA" dirty="0"/>
              <a:t>Group SECOND meeting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a:bodyPr>
          <a:lstStyle/>
          <a:p>
            <a:r>
              <a:rPr lang="fr-CA" dirty="0"/>
              <a:t>LETTER OF INTEREST</a:t>
            </a:r>
          </a:p>
        </p:txBody>
      </p:sp>
      <p:sp useBgFill="1">
        <p:nvSpPr>
          <p:cNvPr id="52226" name="Rectangle 2"/>
          <p:cNvSpPr>
            <a:spLocks noGrp="1" noChangeArrowheads="1"/>
          </p:cNvSpPr>
          <p:nvPr>
            <p:ph idx="1"/>
          </p:nvPr>
        </p:nvSpPr>
        <p:spPr>
          <a:xfrm>
            <a:off x="474564" y="1658490"/>
            <a:ext cx="8553690" cy="4140460"/>
          </a:xfrm>
        </p:spPr>
        <p:txBody>
          <a:bodyPr>
            <a:normAutofit/>
          </a:bodyPr>
          <a:lstStyle/>
          <a:p>
            <a:pPr>
              <a:spcBef>
                <a:spcPts val="600"/>
              </a:spcBef>
            </a:pPr>
            <a:r>
              <a:rPr lang="en-US" altLang="en-US" sz="2400" dirty="0"/>
              <a:t>Designed to reflect to customers including:</a:t>
            </a:r>
            <a:endParaRPr lang="en-CA" altLang="en-US" sz="2400" dirty="0"/>
          </a:p>
          <a:p>
            <a:pPr lvl="1">
              <a:spcBef>
                <a:spcPts val="600"/>
              </a:spcBef>
              <a:spcAft>
                <a:spcPts val="600"/>
              </a:spcAft>
              <a:buFont typeface="Wingdings" pitchFamily="2" charset="2"/>
              <a:buChar char="v"/>
            </a:pPr>
            <a:r>
              <a:rPr lang="en-US" altLang="en-US" dirty="0"/>
              <a:t>Key steps to develop an energy efficiency project</a:t>
            </a:r>
          </a:p>
          <a:p>
            <a:pPr lvl="1">
              <a:spcBef>
                <a:spcPts val="600"/>
              </a:spcBef>
              <a:spcAft>
                <a:spcPts val="600"/>
              </a:spcAft>
              <a:buFont typeface="Wingdings" pitchFamily="2" charset="2"/>
              <a:buChar char="v"/>
            </a:pPr>
            <a:r>
              <a:rPr lang="en-US" altLang="en-US" dirty="0"/>
              <a:t>Goals and plant owner’s specific concerns</a:t>
            </a:r>
          </a:p>
          <a:p>
            <a:pPr lvl="1">
              <a:spcBef>
                <a:spcPts val="600"/>
              </a:spcBef>
              <a:spcAft>
                <a:spcPts val="600"/>
              </a:spcAft>
              <a:buFont typeface="Wingdings" pitchFamily="2" charset="2"/>
              <a:buChar char="v"/>
            </a:pPr>
            <a:r>
              <a:rPr lang="en-US" altLang="en-US" dirty="0"/>
              <a:t>Project development plan</a:t>
            </a:r>
          </a:p>
          <a:p>
            <a:pPr lvl="1">
              <a:spcBef>
                <a:spcPts val="600"/>
              </a:spcBef>
              <a:spcAft>
                <a:spcPts val="600"/>
              </a:spcAft>
              <a:buFont typeface="Wingdings" pitchFamily="2" charset="2"/>
              <a:buChar char="v"/>
            </a:pPr>
            <a:r>
              <a:rPr lang="en-US" altLang="en-US" dirty="0"/>
              <a:t>Requires cooperation with the client to collect electricity bills, visit the plant, and learn about energy operations and maintenance costs</a:t>
            </a:r>
          </a:p>
          <a:p>
            <a:pPr>
              <a:spcBef>
                <a:spcPts val="600"/>
              </a:spcBef>
            </a:pPr>
            <a:endParaRPr lang="en-US" altLang="en-US" sz="2400" dirty="0"/>
          </a:p>
        </p:txBody>
      </p:sp>
      <p:pic>
        <p:nvPicPr>
          <p:cNvPr id="2" name="Imag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275082" y="1970936"/>
            <a:ext cx="2636675" cy="17577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53250" name="Rectangle 2"/>
          <p:cNvSpPr>
            <a:spLocks noGrp="1" noChangeArrowheads="1"/>
          </p:cNvSpPr>
          <p:nvPr>
            <p:ph idx="1"/>
          </p:nvPr>
        </p:nvSpPr>
        <p:spPr>
          <a:xfrm>
            <a:off x="559298" y="1605707"/>
            <a:ext cx="8352730" cy="719410"/>
          </a:xfrm>
        </p:spPr>
        <p:txBody>
          <a:bodyPr/>
          <a:lstStyle/>
          <a:p>
            <a:pPr eaLnBrk="1" hangingPunct="1">
              <a:spcBef>
                <a:spcPct val="0"/>
              </a:spcBef>
              <a:buFont typeface="Monotype Sorts" pitchFamily="2" charset="2"/>
              <a:buNone/>
            </a:pPr>
            <a:r>
              <a:rPr lang="en-US" altLang="en-US" sz="2400" u="sng" dirty="0">
                <a:latin typeface="Arial" charset="0"/>
                <a:cs typeface="Arial" charset="0"/>
              </a:rPr>
              <a:t>Advantage and disadvantage:</a:t>
            </a:r>
            <a:endParaRPr lang="en-US" altLang="en-US" sz="2400" dirty="0">
              <a:latin typeface="Arial" charset="0"/>
              <a:cs typeface="Arial" charset="0"/>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55940" y="2662064"/>
            <a:ext cx="1440160" cy="960107"/>
          </a:xfrm>
          <a:prstGeom prst="rect">
            <a:avLst/>
          </a:prstGeom>
          <a:ln>
            <a:noFill/>
          </a:ln>
          <a:effectLst>
            <a:softEdge rad="112500"/>
          </a:effectLst>
        </p:spPr>
      </p:pic>
      <p:graphicFrame>
        <p:nvGraphicFramePr>
          <p:cNvPr id="5" name="Diagramme 4"/>
          <p:cNvGraphicFramePr/>
          <p:nvPr/>
        </p:nvGraphicFramePr>
        <p:xfrm>
          <a:off x="1679026" y="2231909"/>
          <a:ext cx="8078431" cy="43204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itre 3"/>
          <p:cNvSpPr>
            <a:spLocks noGrp="1"/>
          </p:cNvSpPr>
          <p:nvPr>
            <p:ph type="title"/>
          </p:nvPr>
        </p:nvSpPr>
        <p:spPr>
          <a:xfrm>
            <a:off x="1524000" y="576000"/>
            <a:ext cx="9144000" cy="692760"/>
          </a:xfrm>
        </p:spPr>
        <p:txBody>
          <a:bodyPr>
            <a:normAutofit/>
          </a:bodyPr>
          <a:lstStyle/>
          <a:p>
            <a:r>
              <a:rPr lang="fr-CA" dirty="0"/>
              <a:t>LETTER OF INTEREST</a:t>
            </a:r>
          </a:p>
        </p:txBody>
      </p:sp>
    </p:spTree>
    <p:extLst>
      <p:ext uri="{BB962C8B-B14F-4D97-AF65-F5344CB8AC3E}">
        <p14:creationId xmlns:p14="http://schemas.microsoft.com/office/powerpoint/2010/main" val="36523438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3"/>
          <p:cNvSpPr>
            <a:spLocks noGrp="1"/>
          </p:cNvSpPr>
          <p:nvPr>
            <p:ph type="title"/>
          </p:nvPr>
        </p:nvSpPr>
        <p:spPr/>
        <p:txBody>
          <a:bodyPr>
            <a:normAutofit/>
          </a:bodyPr>
          <a:lstStyle/>
          <a:p>
            <a:r>
              <a:rPr lang="fr-CA" dirty="0"/>
              <a:t>LETTER OF INTEREST</a:t>
            </a:r>
          </a:p>
        </p:txBody>
      </p:sp>
      <p:sp>
        <p:nvSpPr>
          <p:cNvPr id="53250" name="Rectangle 2"/>
          <p:cNvSpPr>
            <a:spLocks noGrp="1" noChangeArrowheads="1"/>
          </p:cNvSpPr>
          <p:nvPr>
            <p:ph idx="1"/>
          </p:nvPr>
        </p:nvSpPr>
        <p:spPr>
          <a:xfrm>
            <a:off x="518160" y="1687290"/>
            <a:ext cx="8148320" cy="4140460"/>
          </a:xfrm>
        </p:spPr>
        <p:txBody>
          <a:bodyPr>
            <a:normAutofit/>
          </a:bodyPr>
          <a:lstStyle/>
          <a:p>
            <a:pPr>
              <a:spcBef>
                <a:spcPts val="600"/>
              </a:spcBef>
            </a:pPr>
            <a:r>
              <a:rPr lang="en-CA" altLang="en-US" sz="2000" dirty="0">
                <a:solidFill>
                  <a:schemeClr val="tx1"/>
                </a:solidFill>
              </a:rPr>
              <a:t>If the customer does not want to sign, it shows that:</a:t>
            </a:r>
          </a:p>
          <a:p>
            <a:pPr lvl="1">
              <a:spcBef>
                <a:spcPts val="600"/>
              </a:spcBef>
              <a:spcAft>
                <a:spcPts val="600"/>
              </a:spcAft>
              <a:buFont typeface="Wingdings" pitchFamily="2" charset="2"/>
              <a:buChar char="v"/>
            </a:pPr>
            <a:r>
              <a:rPr lang="en-CA" altLang="en-US" sz="2000" dirty="0">
                <a:solidFill>
                  <a:schemeClr val="tx1"/>
                </a:solidFill>
              </a:rPr>
              <a:t>The contacted officer does not really have the authority to make a decision;</a:t>
            </a:r>
          </a:p>
          <a:p>
            <a:pPr lvl="1">
              <a:spcBef>
                <a:spcPts val="600"/>
              </a:spcBef>
              <a:spcAft>
                <a:spcPts val="600"/>
              </a:spcAft>
              <a:buFont typeface="Wingdings" pitchFamily="2" charset="2"/>
              <a:buChar char="v"/>
            </a:pPr>
            <a:r>
              <a:rPr lang="en-CA" altLang="en-US" sz="2000" dirty="0">
                <a:solidFill>
                  <a:schemeClr val="tx1"/>
                </a:solidFill>
              </a:rPr>
              <a:t>Or the contacted officer does not want to work with you on a cooperative basis.</a:t>
            </a:r>
          </a:p>
          <a:p>
            <a:pPr>
              <a:spcBef>
                <a:spcPts val="600"/>
              </a:spcBef>
            </a:pPr>
            <a:r>
              <a:rPr lang="en-CA" altLang="en-US" sz="2000" dirty="0">
                <a:solidFill>
                  <a:schemeClr val="tx1"/>
                </a:solidFill>
              </a:rPr>
              <a:t>Both parties making and keeping their promises will eventually lead to a signed agreement.</a:t>
            </a:r>
            <a:endParaRPr lang="en-US" altLang="en-US" sz="2000" dirty="0">
              <a:solidFill>
                <a:schemeClr val="tx1"/>
              </a:solidFill>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245366" y="2185040"/>
            <a:ext cx="2428474" cy="3642710"/>
          </a:xfrm>
          <a:prstGeom prst="rect">
            <a:avLst/>
          </a:prstGeom>
          <a:ln>
            <a:noFill/>
          </a:ln>
          <a:effectLst>
            <a:softEdge rad="112500"/>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a:bodyPr>
          <a:lstStyle/>
          <a:p>
            <a:pPr>
              <a:defRPr/>
            </a:pPr>
            <a:r>
              <a:rPr lang="en-US" dirty="0"/>
              <a:t>Preliminary audit</a:t>
            </a:r>
            <a:endParaRPr lang="en-US" sz="4800" dirty="0"/>
          </a:p>
        </p:txBody>
      </p:sp>
      <p:sp>
        <p:nvSpPr>
          <p:cNvPr id="55298" name="Rectangle 2"/>
          <p:cNvSpPr>
            <a:spLocks noGrp="1" noChangeArrowheads="1"/>
          </p:cNvSpPr>
          <p:nvPr>
            <p:ph idx="1"/>
          </p:nvPr>
        </p:nvSpPr>
        <p:spPr>
          <a:xfrm>
            <a:off x="604938" y="1576220"/>
            <a:ext cx="10982123" cy="4700850"/>
          </a:xfrm>
        </p:spPr>
        <p:txBody>
          <a:bodyPr>
            <a:noAutofit/>
          </a:bodyPr>
          <a:lstStyle/>
          <a:p>
            <a:pPr>
              <a:lnSpc>
                <a:spcPct val="110000"/>
              </a:lnSpc>
              <a:spcBef>
                <a:spcPts val="300"/>
              </a:spcBef>
              <a:spcAft>
                <a:spcPts val="300"/>
              </a:spcAft>
            </a:pPr>
            <a:r>
              <a:rPr lang="en-US" altLang="en-US" sz="2400" b="1" dirty="0">
                <a:solidFill>
                  <a:schemeClr val="tx1"/>
                </a:solidFill>
              </a:rPr>
              <a:t>Objective/Scope:</a:t>
            </a:r>
          </a:p>
          <a:p>
            <a:pPr lvl="1">
              <a:lnSpc>
                <a:spcPct val="110000"/>
              </a:lnSpc>
              <a:spcBef>
                <a:spcPts val="300"/>
              </a:spcBef>
              <a:spcAft>
                <a:spcPts val="300"/>
              </a:spcAft>
              <a:buFont typeface="Wingdings" pitchFamily="2" charset="2"/>
              <a:buChar char="v"/>
            </a:pPr>
            <a:r>
              <a:rPr lang="en-CA" altLang="en-US" dirty="0">
                <a:solidFill>
                  <a:schemeClr val="tx1"/>
                </a:solidFill>
              </a:rPr>
              <a:t>Survey plant equipment and operating systems</a:t>
            </a:r>
          </a:p>
          <a:p>
            <a:pPr lvl="1">
              <a:lnSpc>
                <a:spcPct val="110000"/>
              </a:lnSpc>
              <a:spcBef>
                <a:spcPts val="300"/>
              </a:spcBef>
              <a:spcAft>
                <a:spcPts val="300"/>
              </a:spcAft>
              <a:buFont typeface="Wingdings" pitchFamily="2" charset="2"/>
              <a:buChar char="v"/>
            </a:pPr>
            <a:r>
              <a:rPr lang="en-CA" altLang="en-US" dirty="0">
                <a:solidFill>
                  <a:schemeClr val="tx1"/>
                </a:solidFill>
              </a:rPr>
              <a:t>Collect data on equipment performance, age, and condition</a:t>
            </a:r>
          </a:p>
          <a:p>
            <a:pPr lvl="1">
              <a:lnSpc>
                <a:spcPct val="110000"/>
              </a:lnSpc>
              <a:spcBef>
                <a:spcPts val="300"/>
              </a:spcBef>
              <a:spcAft>
                <a:spcPts val="300"/>
              </a:spcAft>
              <a:buFont typeface="Wingdings" pitchFamily="2" charset="2"/>
              <a:buChar char="v"/>
            </a:pPr>
            <a:r>
              <a:rPr lang="en-CA" altLang="en-US" dirty="0">
                <a:solidFill>
                  <a:schemeClr val="tx1"/>
                </a:solidFill>
              </a:rPr>
              <a:t>Operating conditions/factors</a:t>
            </a:r>
          </a:p>
          <a:p>
            <a:pPr lvl="1">
              <a:lnSpc>
                <a:spcPct val="110000"/>
              </a:lnSpc>
              <a:spcBef>
                <a:spcPts val="300"/>
              </a:spcBef>
              <a:spcAft>
                <a:spcPts val="300"/>
              </a:spcAft>
              <a:buFont typeface="Wingdings" pitchFamily="2" charset="2"/>
              <a:buChar char="v"/>
            </a:pPr>
            <a:r>
              <a:rPr lang="en-CA" altLang="en-US" dirty="0">
                <a:solidFill>
                  <a:schemeClr val="tx1"/>
                </a:solidFill>
              </a:rPr>
              <a:t>Listen to concerns of equipment operators and their operating experience</a:t>
            </a:r>
          </a:p>
          <a:p>
            <a:pPr lvl="1">
              <a:lnSpc>
                <a:spcPct val="110000"/>
              </a:lnSpc>
              <a:spcBef>
                <a:spcPts val="300"/>
              </a:spcBef>
              <a:spcAft>
                <a:spcPts val="300"/>
              </a:spcAft>
              <a:buFont typeface="Wingdings" pitchFamily="2" charset="2"/>
              <a:buChar char="v"/>
            </a:pPr>
            <a:r>
              <a:rPr lang="en-CA" altLang="en-US" dirty="0">
                <a:solidFill>
                  <a:schemeClr val="tx1"/>
                </a:solidFill>
              </a:rPr>
              <a:t>Collect data to support preliminary engineering analysis for the project</a:t>
            </a:r>
          </a:p>
          <a:p>
            <a:pPr lvl="1">
              <a:lnSpc>
                <a:spcPct val="110000"/>
              </a:lnSpc>
              <a:spcBef>
                <a:spcPts val="300"/>
              </a:spcBef>
              <a:spcAft>
                <a:spcPts val="300"/>
              </a:spcAft>
              <a:buFont typeface="Wingdings" pitchFamily="2" charset="2"/>
              <a:buChar char="v"/>
            </a:pPr>
            <a:r>
              <a:rPr lang="en-CA" altLang="en-US" dirty="0">
                <a:solidFill>
                  <a:schemeClr val="tx1"/>
                </a:solidFill>
              </a:rPr>
              <a:t>Identify a list of potential retrofits and the corresponding estimated range of potential energy efficiency</a:t>
            </a:r>
          </a:p>
          <a:p>
            <a:pPr lvl="1">
              <a:lnSpc>
                <a:spcPct val="110000"/>
              </a:lnSpc>
              <a:spcBef>
                <a:spcPts val="300"/>
              </a:spcBef>
              <a:spcAft>
                <a:spcPts val="300"/>
              </a:spcAft>
              <a:buFont typeface="Wingdings" pitchFamily="2" charset="2"/>
              <a:buChar char="v"/>
            </a:pPr>
            <a:r>
              <a:rPr lang="en-CA" altLang="en-US" dirty="0">
                <a:solidFill>
                  <a:schemeClr val="tx1"/>
                </a:solidFill>
              </a:rPr>
              <a:t>Preliminary saving potential estimate &lt;30%</a:t>
            </a:r>
          </a:p>
          <a:p>
            <a:pPr lvl="1">
              <a:lnSpc>
                <a:spcPct val="110000"/>
              </a:lnSpc>
              <a:spcBef>
                <a:spcPts val="300"/>
              </a:spcBef>
              <a:spcAft>
                <a:spcPts val="300"/>
              </a:spcAft>
              <a:buFont typeface="Wingdings" pitchFamily="2" charset="2"/>
              <a:buChar char="v"/>
            </a:pPr>
            <a:r>
              <a:rPr lang="en-CA" altLang="en-US" dirty="0">
                <a:solidFill>
                  <a:schemeClr val="tx1"/>
                </a:solidFill>
              </a:rPr>
              <a:t>Preliminary cost estimate +30%</a:t>
            </a:r>
            <a:endParaRPr lang="en-US" altLang="en-US" dirty="0">
              <a:solidFill>
                <a:schemeClr val="tx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2"/>
          <p:cNvSpPr>
            <a:spLocks noGrp="1"/>
          </p:cNvSpPr>
          <p:nvPr>
            <p:ph type="title"/>
          </p:nvPr>
        </p:nvSpPr>
        <p:spPr/>
        <p:txBody>
          <a:bodyPr>
            <a:normAutofit/>
          </a:bodyPr>
          <a:lstStyle/>
          <a:p>
            <a:r>
              <a:rPr lang="en-US" dirty="0"/>
              <a:t>Preliminary audit</a:t>
            </a:r>
          </a:p>
        </p:txBody>
      </p:sp>
      <p:sp>
        <p:nvSpPr>
          <p:cNvPr id="58370" name="Rectangle 2"/>
          <p:cNvSpPr>
            <a:spLocks noGrp="1" noChangeArrowheads="1"/>
          </p:cNvSpPr>
          <p:nvPr>
            <p:ph idx="1"/>
          </p:nvPr>
        </p:nvSpPr>
        <p:spPr>
          <a:xfrm>
            <a:off x="557770" y="1624988"/>
            <a:ext cx="11132659" cy="4140460"/>
          </a:xfrm>
        </p:spPr>
        <p:txBody>
          <a:bodyPr>
            <a:normAutofit/>
          </a:bodyPr>
          <a:lstStyle/>
          <a:p>
            <a:r>
              <a:rPr lang="en-US" altLang="en-US" sz="2400" b="1" dirty="0">
                <a:solidFill>
                  <a:schemeClr val="tx1"/>
                </a:solidFill>
              </a:rPr>
              <a:t>Report</a:t>
            </a:r>
            <a:r>
              <a:rPr lang="en-US" altLang="en-US" sz="2400" dirty="0">
                <a:solidFill>
                  <a:schemeClr val="tx1"/>
                </a:solidFill>
              </a:rPr>
              <a:t>:</a:t>
            </a:r>
          </a:p>
          <a:p>
            <a:pPr lvl="1">
              <a:lnSpc>
                <a:spcPct val="150000"/>
              </a:lnSpc>
              <a:buFont typeface="Wingdings" pitchFamily="2" charset="2"/>
              <a:buChar char="v"/>
            </a:pPr>
            <a:r>
              <a:rPr lang="en-CA" altLang="en-US" dirty="0">
                <a:solidFill>
                  <a:schemeClr val="tx1"/>
                </a:solidFill>
              </a:rPr>
              <a:t>Discuss with the client the overall scope of the project</a:t>
            </a:r>
          </a:p>
          <a:p>
            <a:pPr lvl="1">
              <a:lnSpc>
                <a:spcPct val="150000"/>
              </a:lnSpc>
              <a:buFont typeface="Wingdings" pitchFamily="2" charset="2"/>
              <a:buChar char="v"/>
            </a:pPr>
            <a:r>
              <a:rPr lang="en-CA" altLang="en-US" dirty="0">
                <a:solidFill>
                  <a:schemeClr val="tx1"/>
                </a:solidFill>
              </a:rPr>
              <a:t>Scope of energy efficiency</a:t>
            </a:r>
          </a:p>
          <a:p>
            <a:pPr lvl="1">
              <a:lnSpc>
                <a:spcPct val="150000"/>
              </a:lnSpc>
              <a:buFont typeface="Wingdings" pitchFamily="2" charset="2"/>
              <a:buChar char="v"/>
            </a:pPr>
            <a:r>
              <a:rPr lang="en-CA" altLang="en-US" dirty="0">
                <a:solidFill>
                  <a:schemeClr val="tx1"/>
                </a:solidFill>
              </a:rPr>
              <a:t>Budget scope or payback period</a:t>
            </a:r>
          </a:p>
          <a:p>
            <a:pPr lvl="1">
              <a:lnSpc>
                <a:spcPct val="150000"/>
              </a:lnSpc>
              <a:buFont typeface="Wingdings" pitchFamily="2" charset="2"/>
              <a:buChar char="v"/>
            </a:pPr>
            <a:r>
              <a:rPr lang="en-CA" altLang="en-US" dirty="0">
                <a:solidFill>
                  <a:schemeClr val="tx1"/>
                </a:solidFill>
              </a:rPr>
              <a:t>Demonstrate the ESCO’s ability to address the client’s key issues;</a:t>
            </a:r>
          </a:p>
          <a:p>
            <a:pPr lvl="1">
              <a:lnSpc>
                <a:spcPct val="150000"/>
              </a:lnSpc>
              <a:buFont typeface="Wingdings" pitchFamily="2" charset="2"/>
              <a:buChar char="v"/>
            </a:pPr>
            <a:r>
              <a:rPr lang="en-CA" altLang="en-US" dirty="0">
                <a:solidFill>
                  <a:schemeClr val="tx1"/>
                </a:solidFill>
              </a:rPr>
              <a:t>Discuss the importance of the project to the ESCO.</a:t>
            </a:r>
            <a:endParaRPr lang="en-US" altLang="en-US"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space réservé du contenu 1"/>
          <p:cNvGraphicFramePr>
            <a:graphicFrameLocks noGrp="1"/>
          </p:cNvGraphicFramePr>
          <p:nvPr>
            <p:ph idx="1"/>
          </p:nvPr>
        </p:nvGraphicFramePr>
        <p:xfrm>
          <a:off x="1249680" y="1857994"/>
          <a:ext cx="9906000" cy="46342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re 4"/>
          <p:cNvSpPr>
            <a:spLocks noGrp="1"/>
          </p:cNvSpPr>
          <p:nvPr>
            <p:ph type="title"/>
          </p:nvPr>
        </p:nvSpPr>
        <p:spPr>
          <a:xfrm>
            <a:off x="1524000" y="576000"/>
            <a:ext cx="9144000" cy="692760"/>
          </a:xfrm>
        </p:spPr>
        <p:txBody>
          <a:bodyPr>
            <a:normAutofit/>
          </a:bodyPr>
          <a:lstStyle/>
          <a:p>
            <a:r>
              <a:rPr lang="fr-CA" dirty="0"/>
              <a:t>Project </a:t>
            </a:r>
            <a:r>
              <a:rPr lang="fr-CA" dirty="0" err="1"/>
              <a:t>dEVELOPMENT</a:t>
            </a:r>
            <a:r>
              <a:rPr lang="fr-CA" dirty="0"/>
              <a:t> process</a:t>
            </a:r>
          </a:p>
        </p:txBody>
      </p:sp>
    </p:spTree>
    <p:extLst>
      <p:ext uri="{BB962C8B-B14F-4D97-AF65-F5344CB8AC3E}">
        <p14:creationId xmlns:p14="http://schemas.microsoft.com/office/powerpoint/2010/main" val="2903902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a:bodyPr>
          <a:lstStyle/>
          <a:p>
            <a:r>
              <a:rPr lang="en-US" dirty="0"/>
              <a:t>After preliminary audit</a:t>
            </a:r>
            <a:endParaRPr lang="fr-CA" dirty="0"/>
          </a:p>
        </p:txBody>
      </p:sp>
      <p:sp>
        <p:nvSpPr>
          <p:cNvPr id="59394" name="Rectangle 2"/>
          <p:cNvSpPr>
            <a:spLocks noGrp="1" noChangeArrowheads="1"/>
          </p:cNvSpPr>
          <p:nvPr>
            <p:ph idx="1"/>
          </p:nvPr>
        </p:nvSpPr>
        <p:spPr>
          <a:xfrm>
            <a:off x="319028" y="1493609"/>
            <a:ext cx="11553943" cy="5142158"/>
          </a:xfrm>
        </p:spPr>
        <p:txBody>
          <a:bodyPr>
            <a:noAutofit/>
          </a:bodyPr>
          <a:lstStyle/>
          <a:p>
            <a:pPr lvl="1">
              <a:lnSpc>
                <a:spcPct val="120000"/>
              </a:lnSpc>
              <a:spcBef>
                <a:spcPts val="600"/>
              </a:spcBef>
              <a:spcAft>
                <a:spcPts val="600"/>
              </a:spcAft>
              <a:buFont typeface="Wingdings" pitchFamily="2" charset="2"/>
              <a:buChar char="v"/>
            </a:pPr>
            <a:r>
              <a:rPr lang="en-US" altLang="en-US" sz="2000" dirty="0">
                <a:solidFill>
                  <a:schemeClr val="tx1"/>
                </a:solidFill>
                <a:latin typeface="+mn-lt"/>
              </a:rPr>
              <a:t>Creditworthiness level II</a:t>
            </a:r>
          </a:p>
          <a:p>
            <a:pPr lvl="2">
              <a:lnSpc>
                <a:spcPct val="120000"/>
              </a:lnSpc>
              <a:spcBef>
                <a:spcPts val="600"/>
              </a:spcBef>
              <a:spcAft>
                <a:spcPts val="600"/>
              </a:spcAft>
            </a:pPr>
            <a:r>
              <a:rPr lang="en-US" altLang="en-US" dirty="0">
                <a:solidFill>
                  <a:schemeClr val="tx1"/>
                </a:solidFill>
                <a:latin typeface="+mn-lt"/>
              </a:rPr>
              <a:t>Ex: credit agency report</a:t>
            </a:r>
          </a:p>
          <a:p>
            <a:pPr lvl="2">
              <a:lnSpc>
                <a:spcPct val="120000"/>
              </a:lnSpc>
              <a:spcBef>
                <a:spcPts val="600"/>
              </a:spcBef>
              <a:spcAft>
                <a:spcPts val="600"/>
              </a:spcAft>
            </a:pPr>
            <a:r>
              <a:rPr lang="en-US" altLang="en-US" dirty="0">
                <a:solidFill>
                  <a:schemeClr val="tx1"/>
                </a:solidFill>
                <a:latin typeface="+mn-lt"/>
              </a:rPr>
              <a:t>Request factory owner to provide additional information</a:t>
            </a:r>
          </a:p>
          <a:p>
            <a:pPr lvl="1">
              <a:lnSpc>
                <a:spcPct val="120000"/>
              </a:lnSpc>
              <a:spcBef>
                <a:spcPts val="600"/>
              </a:spcBef>
              <a:spcAft>
                <a:spcPts val="600"/>
              </a:spcAft>
              <a:buFont typeface="Wingdings" pitchFamily="2" charset="2"/>
              <a:buChar char="v"/>
            </a:pPr>
            <a:r>
              <a:rPr lang="en-US" altLang="en-US" sz="2000" dirty="0">
                <a:solidFill>
                  <a:schemeClr val="tx1"/>
                </a:solidFill>
                <a:latin typeface="+mn-lt"/>
              </a:rPr>
              <a:t>Prepare an investment level audit agreement or framework agreement</a:t>
            </a:r>
          </a:p>
          <a:p>
            <a:pPr lvl="2">
              <a:lnSpc>
                <a:spcPct val="120000"/>
              </a:lnSpc>
              <a:spcBef>
                <a:spcPts val="600"/>
              </a:spcBef>
              <a:spcAft>
                <a:spcPts val="600"/>
              </a:spcAft>
            </a:pPr>
            <a:r>
              <a:rPr lang="en-US" altLang="en-US" dirty="0">
                <a:solidFill>
                  <a:schemeClr val="tx1"/>
                </a:solidFill>
                <a:latin typeface="+mn-lt"/>
              </a:rPr>
              <a:t>Some ESCOs prefer only an investment level audit agreement</a:t>
            </a:r>
          </a:p>
          <a:p>
            <a:pPr lvl="2">
              <a:lnSpc>
                <a:spcPct val="120000"/>
              </a:lnSpc>
              <a:spcBef>
                <a:spcPts val="600"/>
              </a:spcBef>
              <a:spcAft>
                <a:spcPts val="600"/>
              </a:spcAft>
            </a:pPr>
            <a:r>
              <a:rPr lang="en-US" altLang="en-US" dirty="0">
                <a:solidFill>
                  <a:schemeClr val="tx1"/>
                </a:solidFill>
                <a:latin typeface="+mn-lt"/>
              </a:rPr>
              <a:t>Others prefer not only a framework agreement that includes the investment level audit agreement but also the overall contract structure:</a:t>
            </a:r>
          </a:p>
          <a:p>
            <a:pPr marL="711200" lvl="2" indent="0">
              <a:lnSpc>
                <a:spcPct val="120000"/>
              </a:lnSpc>
              <a:spcBef>
                <a:spcPts val="600"/>
              </a:spcBef>
              <a:spcAft>
                <a:spcPts val="600"/>
              </a:spcAft>
              <a:buNone/>
            </a:pPr>
            <a:r>
              <a:rPr lang="en-US" altLang="en-US" sz="2000" dirty="0">
                <a:solidFill>
                  <a:schemeClr val="tx1"/>
                </a:solidFill>
                <a:latin typeface="+mn-lt"/>
              </a:rPr>
              <a:t>Often takes longer to sign than a simple investment agreement</a:t>
            </a:r>
          </a:p>
          <a:p>
            <a:pPr marL="711200" lvl="2" indent="0">
              <a:lnSpc>
                <a:spcPct val="120000"/>
              </a:lnSpc>
              <a:spcBef>
                <a:spcPts val="600"/>
              </a:spcBef>
              <a:spcAft>
                <a:spcPts val="600"/>
              </a:spcAft>
              <a:buNone/>
            </a:pPr>
            <a:r>
              <a:rPr lang="en-US" altLang="en-US" sz="2000" dirty="0">
                <a:solidFill>
                  <a:schemeClr val="tx1"/>
                </a:solidFill>
                <a:latin typeface="+mn-lt"/>
              </a:rPr>
              <a:t>Check client’s interest – make an appointment with their lawyer</a:t>
            </a:r>
          </a:p>
          <a:p>
            <a:pPr marL="711200" lvl="2" indent="0">
              <a:lnSpc>
                <a:spcPct val="120000"/>
              </a:lnSpc>
              <a:spcBef>
                <a:spcPts val="600"/>
              </a:spcBef>
              <a:spcAft>
                <a:spcPts val="600"/>
              </a:spcAft>
              <a:buNone/>
            </a:pPr>
            <a:r>
              <a:rPr lang="en-US" altLang="en-US" sz="2000" dirty="0">
                <a:solidFill>
                  <a:schemeClr val="tx1"/>
                </a:solidFill>
                <a:latin typeface="+mn-lt"/>
              </a:rPr>
              <a:t>Specific project scope addendum is left blank. Will be added after investment audit and signing</a:t>
            </a:r>
          </a:p>
        </p:txBody>
      </p:sp>
      <p:pic>
        <p:nvPicPr>
          <p:cNvPr id="2" name="Imag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256896" y="2051696"/>
            <a:ext cx="2478301" cy="1652202"/>
          </a:xfrm>
          <a:prstGeom prst="rect">
            <a:avLst/>
          </a:prstGeom>
          <a:ln>
            <a:noFill/>
          </a:ln>
          <a:effectLst>
            <a:softEdge rad="112500"/>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526904" y="604080"/>
            <a:ext cx="11059354" cy="692760"/>
          </a:xfrm>
        </p:spPr>
        <p:txBody>
          <a:bodyPr>
            <a:normAutofit/>
          </a:bodyPr>
          <a:lstStyle/>
          <a:p>
            <a:r>
              <a:rPr lang="en-US" dirty="0"/>
              <a:t>Group THIRD meeting</a:t>
            </a:r>
            <a:endParaRPr lang="fr-CA" dirty="0"/>
          </a:p>
        </p:txBody>
      </p:sp>
      <p:sp>
        <p:nvSpPr>
          <p:cNvPr id="60418" name="Rectangle 2"/>
          <p:cNvSpPr>
            <a:spLocks noGrp="1" noChangeArrowheads="1"/>
          </p:cNvSpPr>
          <p:nvPr>
            <p:ph idx="1"/>
          </p:nvPr>
        </p:nvSpPr>
        <p:spPr>
          <a:xfrm>
            <a:off x="526904" y="1629121"/>
            <a:ext cx="11256123" cy="4789170"/>
          </a:xfrm>
        </p:spPr>
        <p:txBody>
          <a:bodyPr>
            <a:normAutofit/>
          </a:bodyPr>
          <a:lstStyle/>
          <a:p>
            <a:pPr>
              <a:lnSpc>
                <a:spcPct val="120000"/>
              </a:lnSpc>
              <a:spcBef>
                <a:spcPts val="600"/>
              </a:spcBef>
            </a:pPr>
            <a:r>
              <a:rPr lang="en-US" altLang="en-US" sz="2400" b="1" dirty="0">
                <a:solidFill>
                  <a:schemeClr val="tx1"/>
                </a:solidFill>
              </a:rPr>
              <a:t>Objective:</a:t>
            </a:r>
          </a:p>
          <a:p>
            <a:pPr lvl="1">
              <a:lnSpc>
                <a:spcPct val="120000"/>
              </a:lnSpc>
              <a:spcBef>
                <a:spcPts val="600"/>
              </a:spcBef>
              <a:spcAft>
                <a:spcPts val="600"/>
              </a:spcAft>
              <a:buFont typeface="Wingdings" pitchFamily="2" charset="2"/>
              <a:buChar char="v"/>
            </a:pPr>
            <a:r>
              <a:rPr lang="en-CA" altLang="en-US" dirty="0">
                <a:solidFill>
                  <a:schemeClr val="tx1"/>
                </a:solidFill>
              </a:rPr>
              <a:t>Review preliminary audit findings</a:t>
            </a:r>
          </a:p>
          <a:p>
            <a:pPr lvl="1">
              <a:lnSpc>
                <a:spcPct val="120000"/>
              </a:lnSpc>
              <a:spcBef>
                <a:spcPts val="600"/>
              </a:spcBef>
              <a:spcAft>
                <a:spcPts val="600"/>
              </a:spcAft>
              <a:buFont typeface="Wingdings" pitchFamily="2" charset="2"/>
              <a:buChar char="v"/>
            </a:pPr>
            <a:r>
              <a:rPr lang="en-CA" altLang="en-US" dirty="0">
                <a:solidFill>
                  <a:schemeClr val="tx1"/>
                </a:solidFill>
              </a:rPr>
              <a:t>Review level 2 credit analysis</a:t>
            </a:r>
          </a:p>
          <a:p>
            <a:pPr lvl="1">
              <a:lnSpc>
                <a:spcPct val="120000"/>
              </a:lnSpc>
              <a:spcBef>
                <a:spcPts val="600"/>
              </a:spcBef>
              <a:spcAft>
                <a:spcPts val="600"/>
              </a:spcAft>
              <a:buFont typeface="Wingdings" pitchFamily="2" charset="2"/>
              <a:buChar char="v"/>
            </a:pPr>
            <a:r>
              <a:rPr lang="en-CA" altLang="en-US" dirty="0">
                <a:solidFill>
                  <a:schemeClr val="tx1"/>
                </a:solidFill>
              </a:rPr>
              <a:t>Have a preliminary discussion of key project risk factors</a:t>
            </a:r>
          </a:p>
          <a:p>
            <a:pPr lvl="1">
              <a:lnSpc>
                <a:spcPct val="120000"/>
              </a:lnSpc>
              <a:spcBef>
                <a:spcPts val="600"/>
              </a:spcBef>
              <a:spcAft>
                <a:spcPts val="600"/>
              </a:spcAft>
              <a:buFont typeface="Wingdings" pitchFamily="2" charset="2"/>
              <a:buChar char="v"/>
            </a:pPr>
            <a:r>
              <a:rPr lang="en-CA" altLang="en-US" dirty="0">
                <a:solidFill>
                  <a:schemeClr val="tx1"/>
                </a:solidFill>
              </a:rPr>
              <a:t>Review ESCO’s position with the client and share ratio</a:t>
            </a:r>
          </a:p>
          <a:p>
            <a:pPr lvl="1">
              <a:lnSpc>
                <a:spcPct val="120000"/>
              </a:lnSpc>
              <a:spcBef>
                <a:spcPts val="600"/>
              </a:spcBef>
              <a:spcAft>
                <a:spcPts val="600"/>
              </a:spcAft>
              <a:buFont typeface="Wingdings" pitchFamily="2" charset="2"/>
              <a:buChar char="v"/>
            </a:pPr>
            <a:r>
              <a:rPr lang="en-CA" altLang="en-US" dirty="0">
                <a:solidFill>
                  <a:schemeClr val="tx1"/>
                </a:solidFill>
              </a:rPr>
              <a:t>Confirm ESCO’s interest in moving forward</a:t>
            </a:r>
          </a:p>
          <a:p>
            <a:pPr lvl="1">
              <a:lnSpc>
                <a:spcPct val="120000"/>
              </a:lnSpc>
              <a:spcBef>
                <a:spcPts val="600"/>
              </a:spcBef>
              <a:spcAft>
                <a:spcPts val="600"/>
              </a:spcAft>
              <a:buFont typeface="Wingdings" pitchFamily="2" charset="2"/>
              <a:buChar char="v"/>
            </a:pPr>
            <a:r>
              <a:rPr lang="en-CA" altLang="en-US" dirty="0">
                <a:solidFill>
                  <a:schemeClr val="tx1"/>
                </a:solidFill>
              </a:rPr>
              <a:t>Finalise arrangements for investment level audit and framework agreements</a:t>
            </a:r>
          </a:p>
          <a:p>
            <a:pPr lvl="1">
              <a:lnSpc>
                <a:spcPct val="120000"/>
              </a:lnSpc>
              <a:spcBef>
                <a:spcPts val="600"/>
              </a:spcBef>
              <a:spcAft>
                <a:spcPts val="600"/>
              </a:spcAft>
            </a:pPr>
            <a:endParaRPr lang="en-CA" altLang="en-US" dirty="0">
              <a:solidFill>
                <a:schemeClr val="tx1"/>
              </a:solidFill>
            </a:endParaRPr>
          </a:p>
        </p:txBody>
      </p:sp>
      <p:pic>
        <p:nvPicPr>
          <p:cNvPr id="2" name="Image 1"/>
          <p:cNvPicPr>
            <a:picLocks noChangeAspect="1"/>
          </p:cNvPicPr>
          <p:nvPr/>
        </p:nvPicPr>
        <p:blipFill rotWithShape="1">
          <a:blip r:embed="rId3" cstate="print">
            <a:extLst>
              <a:ext uri="{28A0092B-C50C-407E-A947-70E740481C1C}">
                <a14:useLocalDpi xmlns:a14="http://schemas.microsoft.com/office/drawing/2010/main"/>
              </a:ext>
            </a:extLst>
          </a:blip>
          <a:srcRect t="29533"/>
          <a:stretch/>
        </p:blipFill>
        <p:spPr>
          <a:xfrm>
            <a:off x="9618562" y="1629121"/>
            <a:ext cx="1868509" cy="1763413"/>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idx="1"/>
          </p:nvPr>
        </p:nvSpPr>
        <p:spPr>
          <a:xfrm>
            <a:off x="264417" y="1448898"/>
            <a:ext cx="11240818" cy="4700850"/>
          </a:xfrm>
        </p:spPr>
        <p:txBody>
          <a:bodyPr>
            <a:noAutofit/>
          </a:bodyPr>
          <a:lstStyle/>
          <a:p>
            <a:pPr>
              <a:lnSpc>
                <a:spcPct val="110000"/>
              </a:lnSpc>
              <a:spcBef>
                <a:spcPts val="600"/>
              </a:spcBef>
            </a:pPr>
            <a:r>
              <a:rPr lang="en-US" altLang="en-US" sz="2400" b="1" dirty="0">
                <a:solidFill>
                  <a:schemeClr val="tx1"/>
                </a:solidFill>
              </a:rPr>
              <a:t>Objective (continue):</a:t>
            </a:r>
          </a:p>
          <a:p>
            <a:pPr lvl="1">
              <a:lnSpc>
                <a:spcPct val="110000"/>
              </a:lnSpc>
              <a:spcBef>
                <a:spcPts val="600"/>
              </a:spcBef>
              <a:spcAft>
                <a:spcPts val="600"/>
              </a:spcAft>
              <a:buFont typeface="Wingdings" pitchFamily="2" charset="2"/>
              <a:buChar char="v"/>
            </a:pPr>
            <a:r>
              <a:rPr lang="en-CA" altLang="en-US" dirty="0">
                <a:solidFill>
                  <a:schemeClr val="tx1"/>
                </a:solidFill>
              </a:rPr>
              <a:t>Develop an action plan (list and to-do list) for the next phase of negotiating the agreement</a:t>
            </a:r>
          </a:p>
          <a:p>
            <a:pPr lvl="1">
              <a:lnSpc>
                <a:spcPct val="110000"/>
              </a:lnSpc>
              <a:spcBef>
                <a:spcPts val="600"/>
              </a:spcBef>
              <a:spcAft>
                <a:spcPts val="600"/>
              </a:spcAft>
              <a:buFont typeface="Wingdings" pitchFamily="2" charset="2"/>
              <a:buChar char="v"/>
            </a:pPr>
            <a:r>
              <a:rPr lang="en-CA" altLang="en-US" dirty="0">
                <a:solidFill>
                  <a:schemeClr val="tx1"/>
                </a:solidFill>
              </a:rPr>
              <a:t>Allocate resources to present to the client and conduct further negotiations until the agreement is signed.</a:t>
            </a:r>
          </a:p>
          <a:p>
            <a:pPr lvl="1">
              <a:lnSpc>
                <a:spcPct val="110000"/>
              </a:lnSpc>
              <a:spcBef>
                <a:spcPts val="600"/>
              </a:spcBef>
              <a:spcAft>
                <a:spcPts val="600"/>
              </a:spcAft>
              <a:buFont typeface="Wingdings" pitchFamily="2" charset="2"/>
              <a:buChar char="v"/>
            </a:pPr>
            <a:r>
              <a:rPr lang="en-CA" altLang="en-US" dirty="0">
                <a:solidFill>
                  <a:schemeClr val="tx1"/>
                </a:solidFill>
              </a:rPr>
              <a:t>Confirm the scope of the investment audit: the overall project including all applicable technologies or target programs as desired by the client</a:t>
            </a:r>
          </a:p>
          <a:p>
            <a:pPr lvl="1">
              <a:lnSpc>
                <a:spcPct val="110000"/>
              </a:lnSpc>
              <a:spcBef>
                <a:spcPts val="600"/>
              </a:spcBef>
              <a:spcAft>
                <a:spcPts val="600"/>
              </a:spcAft>
              <a:buFont typeface="Wingdings" pitchFamily="2" charset="2"/>
              <a:buChar char="v"/>
            </a:pPr>
            <a:r>
              <a:rPr lang="en-CA" altLang="en-US" dirty="0">
                <a:solidFill>
                  <a:schemeClr val="tx1"/>
                </a:solidFill>
              </a:rPr>
              <a:t>Confirm the level of effort required for the investment audit</a:t>
            </a:r>
          </a:p>
          <a:p>
            <a:pPr lvl="1">
              <a:lnSpc>
                <a:spcPct val="110000"/>
              </a:lnSpc>
              <a:spcBef>
                <a:spcPts val="600"/>
              </a:spcBef>
              <a:spcAft>
                <a:spcPts val="600"/>
              </a:spcAft>
              <a:buFont typeface="Wingdings" pitchFamily="2" charset="2"/>
              <a:buChar char="v"/>
            </a:pPr>
            <a:r>
              <a:rPr lang="en-CA" altLang="en-US" dirty="0">
                <a:solidFill>
                  <a:schemeClr val="tx1"/>
                </a:solidFill>
              </a:rPr>
              <a:t>Finalize the budget for the investment audit</a:t>
            </a:r>
          </a:p>
          <a:p>
            <a:pPr>
              <a:lnSpc>
                <a:spcPct val="110000"/>
              </a:lnSpc>
              <a:spcBef>
                <a:spcPts val="600"/>
              </a:spcBef>
            </a:pPr>
            <a:endParaRPr lang="en-US" altLang="en-US" sz="2400" dirty="0">
              <a:solidFill>
                <a:schemeClr val="tx1"/>
              </a:solidFill>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379873" y="4507967"/>
            <a:ext cx="1455112" cy="2232248"/>
          </a:xfrm>
          <a:prstGeom prst="rect">
            <a:avLst/>
          </a:prstGeom>
          <a:ln>
            <a:noFill/>
          </a:ln>
          <a:effectLst>
            <a:softEdge rad="112500"/>
          </a:effectLst>
        </p:spPr>
      </p:pic>
      <p:sp>
        <p:nvSpPr>
          <p:cNvPr id="7" name="Titre 3">
            <a:extLst>
              <a:ext uri="{FF2B5EF4-FFF2-40B4-BE49-F238E27FC236}">
                <a16:creationId xmlns:a16="http://schemas.microsoft.com/office/drawing/2014/main" id="{10B8E76A-2484-4C61-9B94-8BF5922B734C}"/>
              </a:ext>
            </a:extLst>
          </p:cNvPr>
          <p:cNvSpPr>
            <a:spLocks noGrp="1"/>
          </p:cNvSpPr>
          <p:nvPr>
            <p:ph type="title"/>
          </p:nvPr>
        </p:nvSpPr>
        <p:spPr>
          <a:xfrm>
            <a:off x="526904" y="604080"/>
            <a:ext cx="11059354" cy="692760"/>
          </a:xfrm>
        </p:spPr>
        <p:txBody>
          <a:bodyPr>
            <a:normAutofit/>
          </a:bodyPr>
          <a:lstStyle/>
          <a:p>
            <a:r>
              <a:rPr lang="en-US" dirty="0"/>
              <a:t>Group THIRD meeting</a:t>
            </a:r>
            <a:endParaRPr lang="fr-CA"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654694" y="621194"/>
            <a:ext cx="10882612" cy="692760"/>
          </a:xfrm>
        </p:spPr>
        <p:txBody>
          <a:bodyPr/>
          <a:lstStyle/>
          <a:p>
            <a:r>
              <a:rPr lang="en-US" sz="3000" dirty="0"/>
              <a:t>Presenting a preliminary energy audit</a:t>
            </a:r>
            <a:endParaRPr lang="fr-CA" sz="3000" dirty="0"/>
          </a:p>
        </p:txBody>
      </p:sp>
      <p:sp>
        <p:nvSpPr>
          <p:cNvPr id="64514" name="Rectangle 2"/>
          <p:cNvSpPr>
            <a:spLocks noGrp="1" noChangeArrowheads="1"/>
          </p:cNvSpPr>
          <p:nvPr>
            <p:ph idx="1"/>
          </p:nvPr>
        </p:nvSpPr>
        <p:spPr>
          <a:xfrm>
            <a:off x="654694" y="1592724"/>
            <a:ext cx="10353040" cy="4911090"/>
          </a:xfrm>
        </p:spPr>
        <p:txBody>
          <a:bodyPr>
            <a:noAutofit/>
          </a:bodyPr>
          <a:lstStyle/>
          <a:p>
            <a:pPr>
              <a:spcBef>
                <a:spcPts val="600"/>
              </a:spcBef>
            </a:pPr>
            <a:r>
              <a:rPr lang="en-US" altLang="en-US" sz="2000" dirty="0">
                <a:solidFill>
                  <a:schemeClr val="tx1"/>
                </a:solidFill>
              </a:rPr>
              <a:t>Objective:</a:t>
            </a:r>
            <a:endParaRPr lang="en-CA" altLang="en-US" sz="2000" dirty="0">
              <a:solidFill>
                <a:schemeClr val="tx1"/>
              </a:solidFill>
            </a:endParaRPr>
          </a:p>
          <a:p>
            <a:pPr lvl="1">
              <a:spcBef>
                <a:spcPts val="600"/>
              </a:spcBef>
              <a:spcAft>
                <a:spcPts val="600"/>
              </a:spcAft>
              <a:buFont typeface="Wingdings" pitchFamily="2" charset="2"/>
              <a:buChar char="v"/>
            </a:pPr>
            <a:r>
              <a:rPr lang="en-CA" altLang="en-US" sz="2000" dirty="0">
                <a:solidFill>
                  <a:schemeClr val="tx1"/>
                </a:solidFill>
              </a:rPr>
              <a:t>Provides a very brief overview of the results of the preliminary audit phase</a:t>
            </a:r>
          </a:p>
          <a:p>
            <a:pPr lvl="2">
              <a:spcBef>
                <a:spcPts val="600"/>
              </a:spcBef>
              <a:spcAft>
                <a:spcPts val="600"/>
              </a:spcAft>
            </a:pPr>
            <a:r>
              <a:rPr lang="en-CA" altLang="en-US" dirty="0">
                <a:solidFill>
                  <a:schemeClr val="tx1"/>
                </a:solidFill>
              </a:rPr>
              <a:t>Savings Range</a:t>
            </a:r>
          </a:p>
          <a:p>
            <a:pPr lvl="2">
              <a:spcBef>
                <a:spcPts val="600"/>
              </a:spcBef>
              <a:spcAft>
                <a:spcPts val="600"/>
              </a:spcAft>
            </a:pPr>
            <a:r>
              <a:rPr lang="en-CA" altLang="en-US" dirty="0">
                <a:solidFill>
                  <a:schemeClr val="tx1"/>
                </a:solidFill>
              </a:rPr>
              <a:t>Cost Range</a:t>
            </a:r>
          </a:p>
          <a:p>
            <a:pPr lvl="1">
              <a:spcBef>
                <a:spcPts val="600"/>
              </a:spcBef>
              <a:spcAft>
                <a:spcPts val="600"/>
              </a:spcAft>
              <a:buFont typeface="Wingdings" pitchFamily="2" charset="2"/>
              <a:buChar char="v"/>
            </a:pPr>
            <a:r>
              <a:rPr lang="en-CA" altLang="en-US" sz="2000" dirty="0">
                <a:solidFill>
                  <a:schemeClr val="tx1"/>
                </a:solidFill>
              </a:rPr>
              <a:t>Represent client  benefits in terms of customer strategic and tactical goals</a:t>
            </a:r>
          </a:p>
          <a:p>
            <a:pPr lvl="2">
              <a:spcBef>
                <a:spcPts val="600"/>
              </a:spcBef>
              <a:spcAft>
                <a:spcPts val="600"/>
              </a:spcAft>
            </a:pPr>
            <a:r>
              <a:rPr lang="en-CA" altLang="en-US" dirty="0">
                <a:solidFill>
                  <a:schemeClr val="tx1"/>
                </a:solidFill>
              </a:rPr>
              <a:t>ESCOs shouldn't just sell energy </a:t>
            </a:r>
            <a:r>
              <a:rPr lang="en-CA" altLang="en-US" dirty="0" err="1">
                <a:solidFill>
                  <a:schemeClr val="tx1"/>
                </a:solidFill>
              </a:rPr>
              <a:t>efficency</a:t>
            </a:r>
            <a:r>
              <a:rPr lang="en-CA" altLang="en-US" dirty="0">
                <a:solidFill>
                  <a:schemeClr val="tx1"/>
                </a:solidFill>
              </a:rPr>
              <a:t>!</a:t>
            </a:r>
          </a:p>
          <a:p>
            <a:pPr lvl="1">
              <a:spcBef>
                <a:spcPts val="600"/>
              </a:spcBef>
              <a:spcAft>
                <a:spcPts val="600"/>
              </a:spcAft>
              <a:buFont typeface="Wingdings" pitchFamily="2" charset="2"/>
              <a:buChar char="v"/>
            </a:pPr>
            <a:r>
              <a:rPr lang="en-CA" altLang="en-US" sz="2000" dirty="0">
                <a:solidFill>
                  <a:schemeClr val="tx1"/>
                </a:solidFill>
              </a:rPr>
              <a:t>Address client concerns and objections</a:t>
            </a:r>
          </a:p>
          <a:p>
            <a:pPr lvl="1">
              <a:spcBef>
                <a:spcPts val="600"/>
              </a:spcBef>
              <a:spcAft>
                <a:spcPts val="600"/>
              </a:spcAft>
              <a:buFont typeface="Wingdings" pitchFamily="2" charset="2"/>
              <a:buChar char="v"/>
            </a:pPr>
            <a:r>
              <a:rPr lang="en-CA" altLang="en-US" sz="2000" dirty="0">
                <a:solidFill>
                  <a:schemeClr val="tx1"/>
                </a:solidFill>
              </a:rPr>
              <a:t>Build enthusiasm for the project and for the ESCO</a:t>
            </a:r>
          </a:p>
          <a:p>
            <a:pPr lvl="1">
              <a:spcBef>
                <a:spcPts val="600"/>
              </a:spcBef>
              <a:spcAft>
                <a:spcPts val="600"/>
              </a:spcAft>
              <a:buFont typeface="Wingdings" pitchFamily="2" charset="2"/>
              <a:buChar char="v"/>
            </a:pPr>
            <a:r>
              <a:rPr lang="en-CA" altLang="en-US" sz="2000" dirty="0">
                <a:solidFill>
                  <a:schemeClr val="tx1"/>
                </a:solidFill>
              </a:rPr>
              <a:t>Present the framework agreement and investment level audit agreement</a:t>
            </a:r>
            <a:endParaRPr lang="en-US" altLang="en-US" sz="2000" dirty="0">
              <a:solidFill>
                <a:schemeClr val="tx1"/>
              </a:solidFill>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954228" y="2318558"/>
            <a:ext cx="1767666" cy="1791552"/>
          </a:xfrm>
          <a:prstGeom prst="rect">
            <a:avLst/>
          </a:prstGeom>
          <a:ln>
            <a:noFill/>
          </a:ln>
          <a:effectLst>
            <a:softEdge rad="112500"/>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1524000" y="558287"/>
            <a:ext cx="9144000" cy="692760"/>
          </a:xfrm>
        </p:spPr>
        <p:txBody>
          <a:bodyPr>
            <a:normAutofit fontScale="90000"/>
          </a:bodyPr>
          <a:lstStyle/>
          <a:p>
            <a:r>
              <a:rPr lang="en-US" dirty="0"/>
              <a:t>Investment level audit agreement or framework agreement</a:t>
            </a:r>
            <a:endParaRPr lang="fr-CA" dirty="0"/>
          </a:p>
        </p:txBody>
      </p:sp>
      <p:sp>
        <p:nvSpPr>
          <p:cNvPr id="65538" name="Rectangle 2"/>
          <p:cNvSpPr>
            <a:spLocks noGrp="1" noChangeArrowheads="1"/>
          </p:cNvSpPr>
          <p:nvPr>
            <p:ph idx="1"/>
          </p:nvPr>
        </p:nvSpPr>
        <p:spPr>
          <a:xfrm>
            <a:off x="613459" y="1655782"/>
            <a:ext cx="8991599" cy="3847378"/>
          </a:xfrm>
        </p:spPr>
        <p:txBody>
          <a:bodyPr>
            <a:normAutofit/>
          </a:bodyPr>
          <a:lstStyle/>
          <a:p>
            <a:pPr>
              <a:spcBef>
                <a:spcPts val="600"/>
              </a:spcBef>
            </a:pPr>
            <a:r>
              <a:rPr lang="en-CA" altLang="en-US" sz="2000" dirty="0">
                <a:solidFill>
                  <a:schemeClr val="tx1"/>
                </a:solidFill>
              </a:rPr>
              <a:t>Investment level audit agreement objectives:</a:t>
            </a:r>
          </a:p>
          <a:p>
            <a:pPr lvl="1">
              <a:spcBef>
                <a:spcPts val="600"/>
              </a:spcBef>
              <a:spcAft>
                <a:spcPts val="600"/>
              </a:spcAft>
              <a:buFont typeface="Wingdings" pitchFamily="2" charset="2"/>
              <a:buChar char="v"/>
            </a:pPr>
            <a:r>
              <a:rPr lang="en-CA" altLang="en-US" sz="2000" dirty="0">
                <a:solidFill>
                  <a:schemeClr val="tx1"/>
                </a:solidFill>
              </a:rPr>
              <a:t>Confirm terms of investment level audit</a:t>
            </a:r>
          </a:p>
          <a:p>
            <a:pPr lvl="1">
              <a:spcBef>
                <a:spcPts val="600"/>
              </a:spcBef>
              <a:spcAft>
                <a:spcPts val="600"/>
              </a:spcAft>
              <a:buFont typeface="Wingdings" pitchFamily="2" charset="2"/>
              <a:buChar char="v"/>
            </a:pPr>
            <a:r>
              <a:rPr lang="en-CA" altLang="en-US" sz="2000" dirty="0">
                <a:solidFill>
                  <a:schemeClr val="tx1"/>
                </a:solidFill>
              </a:rPr>
              <a:t>Client exit and cost to be paid</a:t>
            </a:r>
          </a:p>
          <a:p>
            <a:pPr lvl="1">
              <a:spcBef>
                <a:spcPts val="600"/>
              </a:spcBef>
              <a:spcAft>
                <a:spcPts val="600"/>
              </a:spcAft>
              <a:buFont typeface="Wingdings" pitchFamily="2" charset="2"/>
              <a:buChar char="v"/>
            </a:pPr>
            <a:r>
              <a:rPr lang="en-CA" altLang="en-US" sz="2000" dirty="0">
                <a:solidFill>
                  <a:schemeClr val="tx1"/>
                </a:solidFill>
              </a:rPr>
              <a:t>Proposal to bundle audit costs into project costs</a:t>
            </a:r>
          </a:p>
          <a:p>
            <a:pPr lvl="1">
              <a:spcBef>
                <a:spcPts val="600"/>
              </a:spcBef>
              <a:spcAft>
                <a:spcPts val="600"/>
              </a:spcAft>
              <a:buFont typeface="Wingdings" pitchFamily="2" charset="2"/>
              <a:buChar char="v"/>
            </a:pPr>
            <a:r>
              <a:rPr lang="en-CA" altLang="en-US" sz="2000" dirty="0">
                <a:solidFill>
                  <a:schemeClr val="tx1"/>
                </a:solidFill>
              </a:rPr>
              <a:t>Framework agreement objectives</a:t>
            </a:r>
          </a:p>
          <a:p>
            <a:pPr lvl="1">
              <a:spcBef>
                <a:spcPts val="600"/>
              </a:spcBef>
              <a:spcAft>
                <a:spcPts val="600"/>
              </a:spcAft>
              <a:buFont typeface="Wingdings" pitchFamily="2" charset="2"/>
              <a:buChar char="v"/>
            </a:pPr>
            <a:r>
              <a:rPr lang="en-CA" altLang="en-US" sz="2000" dirty="0">
                <a:solidFill>
                  <a:schemeClr val="tx1"/>
                </a:solidFill>
              </a:rPr>
              <a:t>Ensure client commitment and authorize ESCO to undertake entire project including investment level audit, design, implementation and measurement &amp; verification</a:t>
            </a:r>
            <a:endParaRPr lang="en-US" altLang="en-US" sz="2000" dirty="0">
              <a:solidFill>
                <a:schemeClr val="tx1"/>
              </a:solidFill>
            </a:endParaRPr>
          </a:p>
        </p:txBody>
      </p:sp>
      <p:pic>
        <p:nvPicPr>
          <p:cNvPr id="2" name="Imag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52883" y="1958901"/>
            <a:ext cx="3225658" cy="1620570"/>
          </a:xfrm>
          <a:prstGeom prst="rect">
            <a:avLst/>
          </a:prstGeom>
          <a:ln>
            <a:noFill/>
          </a:ln>
          <a:effectLst>
            <a:softEdge rad="112500"/>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a:bodyPr>
          <a:lstStyle/>
          <a:p>
            <a:r>
              <a:rPr lang="en-US" dirty="0"/>
              <a:t>implement investment level audit</a:t>
            </a:r>
            <a:endParaRPr lang="fr-CA" dirty="0"/>
          </a:p>
        </p:txBody>
      </p:sp>
      <p:sp>
        <p:nvSpPr>
          <p:cNvPr id="66562" name="Rectangle 2"/>
          <p:cNvSpPr>
            <a:spLocks noGrp="1" noChangeArrowheads="1"/>
          </p:cNvSpPr>
          <p:nvPr>
            <p:ph idx="1"/>
          </p:nvPr>
        </p:nvSpPr>
        <p:spPr>
          <a:xfrm>
            <a:off x="577881" y="1596540"/>
            <a:ext cx="9249025" cy="4680530"/>
          </a:xfrm>
        </p:spPr>
        <p:txBody>
          <a:bodyPr>
            <a:noAutofit/>
          </a:bodyPr>
          <a:lstStyle/>
          <a:p>
            <a:pPr>
              <a:spcBef>
                <a:spcPts val="600"/>
              </a:spcBef>
            </a:pPr>
            <a:r>
              <a:rPr lang="en-US" altLang="en-US" sz="2000" b="1" dirty="0">
                <a:solidFill>
                  <a:schemeClr val="tx1"/>
                </a:solidFill>
              </a:rPr>
              <a:t>Objective:</a:t>
            </a:r>
            <a:endParaRPr lang="en-CA" altLang="en-US" sz="2000" b="1" dirty="0">
              <a:solidFill>
                <a:schemeClr val="tx1"/>
              </a:solidFill>
            </a:endParaRPr>
          </a:p>
          <a:p>
            <a:pPr lvl="1">
              <a:spcBef>
                <a:spcPts val="600"/>
              </a:spcBef>
              <a:spcAft>
                <a:spcPts val="600"/>
              </a:spcAft>
              <a:buFont typeface="Wingdings" pitchFamily="2" charset="2"/>
              <a:buChar char="v"/>
            </a:pPr>
            <a:r>
              <a:rPr lang="en-CA" altLang="en-US" sz="2000" dirty="0">
                <a:solidFill>
                  <a:schemeClr val="tx1"/>
                </a:solidFill>
              </a:rPr>
              <a:t>Confirm the scope and cost reduction estimates presented in the preliminary audit report</a:t>
            </a:r>
          </a:p>
          <a:p>
            <a:pPr lvl="1">
              <a:spcBef>
                <a:spcPts val="600"/>
              </a:spcBef>
              <a:spcAft>
                <a:spcPts val="600"/>
              </a:spcAft>
              <a:buFont typeface="Wingdings" pitchFamily="2" charset="2"/>
              <a:buChar char="v"/>
            </a:pPr>
            <a:r>
              <a:rPr lang="en-CA" altLang="en-US" sz="2000" dirty="0">
                <a:solidFill>
                  <a:schemeClr val="tx1"/>
                </a:solidFill>
              </a:rPr>
              <a:t>Develop strategies and EE solutions</a:t>
            </a:r>
          </a:p>
          <a:p>
            <a:pPr lvl="2">
              <a:spcBef>
                <a:spcPts val="600"/>
              </a:spcBef>
              <a:spcAft>
                <a:spcPts val="600"/>
              </a:spcAft>
            </a:pPr>
            <a:r>
              <a:rPr lang="en-CA" altLang="en-US" dirty="0">
                <a:solidFill>
                  <a:schemeClr val="tx1"/>
                </a:solidFill>
              </a:rPr>
              <a:t>Sufficient preliminary design to build project cost</a:t>
            </a:r>
          </a:p>
          <a:p>
            <a:pPr lvl="2">
              <a:spcBef>
                <a:spcPts val="600"/>
              </a:spcBef>
              <a:spcAft>
                <a:spcPts val="600"/>
              </a:spcAft>
            </a:pPr>
            <a:r>
              <a:rPr lang="en-CA" altLang="en-US" dirty="0">
                <a:solidFill>
                  <a:schemeClr val="tx1"/>
                </a:solidFill>
              </a:rPr>
              <a:t>Contingency cost</a:t>
            </a:r>
          </a:p>
          <a:p>
            <a:pPr lvl="1">
              <a:spcBef>
                <a:spcPts val="600"/>
              </a:spcBef>
              <a:spcAft>
                <a:spcPts val="600"/>
              </a:spcAft>
            </a:pPr>
            <a:r>
              <a:rPr lang="en-US" altLang="en-US" sz="2000" dirty="0">
                <a:solidFill>
                  <a:schemeClr val="tx1"/>
                </a:solidFill>
              </a:rPr>
              <a:t>Prepare a technical, financial report and performance parameters and implementing conditions</a:t>
            </a:r>
          </a:p>
          <a:p>
            <a:pPr lvl="1">
              <a:spcBef>
                <a:spcPts val="600"/>
              </a:spcBef>
              <a:spcAft>
                <a:spcPts val="600"/>
              </a:spcAft>
            </a:pPr>
            <a:r>
              <a:rPr lang="en-US" altLang="en-US" sz="2000" dirty="0">
                <a:solidFill>
                  <a:schemeClr val="tx1"/>
                </a:solidFill>
              </a:rPr>
              <a:t>Audit of investment level will be part of the contract</a:t>
            </a:r>
          </a:p>
          <a:p>
            <a:pPr lvl="1">
              <a:spcBef>
                <a:spcPts val="600"/>
              </a:spcBef>
              <a:spcAft>
                <a:spcPts val="600"/>
              </a:spcAft>
            </a:pPr>
            <a:endParaRPr lang="en-US" altLang="en-US" sz="2000" dirty="0">
              <a:solidFill>
                <a:schemeClr val="tx1"/>
              </a:solidFill>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927808" y="1853704"/>
            <a:ext cx="1836204" cy="12241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a:bodyPr>
          <a:lstStyle/>
          <a:p>
            <a:r>
              <a:rPr lang="en-US" dirty="0"/>
              <a:t>Risk Analysis</a:t>
            </a:r>
            <a:endParaRPr lang="fr-CA" dirty="0"/>
          </a:p>
        </p:txBody>
      </p:sp>
      <p:sp>
        <p:nvSpPr>
          <p:cNvPr id="67586" name="Rectangle 2"/>
          <p:cNvSpPr>
            <a:spLocks noGrp="1" noChangeArrowheads="1"/>
          </p:cNvSpPr>
          <p:nvPr>
            <p:ph idx="1"/>
          </p:nvPr>
        </p:nvSpPr>
        <p:spPr>
          <a:xfrm>
            <a:off x="595754" y="1576220"/>
            <a:ext cx="11000492" cy="4700850"/>
          </a:xfrm>
        </p:spPr>
        <p:txBody>
          <a:bodyPr>
            <a:noAutofit/>
          </a:bodyPr>
          <a:lstStyle/>
          <a:p>
            <a:pPr lvl="1">
              <a:spcBef>
                <a:spcPts val="600"/>
              </a:spcBef>
              <a:spcAft>
                <a:spcPts val="600"/>
              </a:spcAft>
              <a:buFont typeface="Wingdings" pitchFamily="2" charset="2"/>
              <a:buChar char="v"/>
            </a:pPr>
            <a:r>
              <a:rPr lang="en-CA" altLang="en-US" sz="2000" dirty="0">
                <a:solidFill>
                  <a:schemeClr val="tx1"/>
                </a:solidFill>
                <a:latin typeface="+mn-lt"/>
              </a:rPr>
              <a:t>Risk Assessment</a:t>
            </a:r>
          </a:p>
          <a:p>
            <a:pPr lvl="2">
              <a:spcBef>
                <a:spcPts val="600"/>
              </a:spcBef>
              <a:spcAft>
                <a:spcPts val="600"/>
              </a:spcAft>
            </a:pPr>
            <a:r>
              <a:rPr lang="en-CA" altLang="en-US" dirty="0">
                <a:solidFill>
                  <a:schemeClr val="tx1"/>
                </a:solidFill>
                <a:latin typeface="+mn-lt"/>
              </a:rPr>
              <a:t>In parallel with the implementation of investment level audit</a:t>
            </a:r>
          </a:p>
          <a:p>
            <a:pPr lvl="1">
              <a:spcBef>
                <a:spcPts val="600"/>
              </a:spcBef>
              <a:spcAft>
                <a:spcPts val="600"/>
              </a:spcAft>
              <a:buFont typeface="Wingdings" pitchFamily="2" charset="2"/>
              <a:buChar char="v"/>
            </a:pPr>
            <a:r>
              <a:rPr lang="en-CA" altLang="en-US" sz="2000" dirty="0">
                <a:solidFill>
                  <a:schemeClr val="tx1"/>
                </a:solidFill>
                <a:latin typeface="+mn-lt"/>
              </a:rPr>
              <a:t>Review all aspects of the project to ensure that all critical elements are identified and addressed</a:t>
            </a:r>
          </a:p>
          <a:p>
            <a:pPr lvl="1">
              <a:spcBef>
                <a:spcPts val="600"/>
              </a:spcBef>
              <a:spcAft>
                <a:spcPts val="600"/>
              </a:spcAft>
              <a:buFont typeface="Wingdings" pitchFamily="2" charset="2"/>
              <a:buChar char="v"/>
            </a:pPr>
            <a:r>
              <a:rPr lang="en-CA" altLang="en-US" sz="2000" dirty="0">
                <a:solidFill>
                  <a:schemeClr val="tx1"/>
                </a:solidFill>
                <a:latin typeface="+mn-lt"/>
              </a:rPr>
              <a:t>Risk analysis can identify</a:t>
            </a:r>
          </a:p>
          <a:p>
            <a:pPr lvl="2">
              <a:spcBef>
                <a:spcPts val="600"/>
              </a:spcBef>
              <a:spcAft>
                <a:spcPts val="600"/>
              </a:spcAft>
            </a:pPr>
            <a:r>
              <a:rPr lang="en-CA" altLang="en-US" dirty="0">
                <a:solidFill>
                  <a:schemeClr val="tx1"/>
                </a:solidFill>
                <a:latin typeface="+mn-lt"/>
              </a:rPr>
              <a:t>Contract type,</a:t>
            </a:r>
          </a:p>
          <a:p>
            <a:pPr lvl="2">
              <a:spcBef>
                <a:spcPts val="600"/>
              </a:spcBef>
              <a:spcAft>
                <a:spcPts val="600"/>
              </a:spcAft>
            </a:pPr>
            <a:r>
              <a:rPr lang="en-CA" altLang="en-US" dirty="0">
                <a:solidFill>
                  <a:schemeClr val="tx1"/>
                </a:solidFill>
                <a:latin typeface="+mn-lt"/>
              </a:rPr>
              <a:t>Level of obligation to the customer (safety factor applied to calculate savings)</a:t>
            </a:r>
          </a:p>
          <a:p>
            <a:pPr lvl="2">
              <a:spcBef>
                <a:spcPts val="600"/>
              </a:spcBef>
              <a:spcAft>
                <a:spcPts val="600"/>
              </a:spcAft>
            </a:pPr>
            <a:r>
              <a:rPr lang="en-CA" altLang="en-US" dirty="0">
                <a:solidFill>
                  <a:schemeClr val="tx1"/>
                </a:solidFill>
                <a:latin typeface="+mn-lt"/>
              </a:rPr>
              <a:t>Contingency level (to avoid cost overruns)</a:t>
            </a:r>
          </a:p>
          <a:p>
            <a:pPr lvl="2">
              <a:spcBef>
                <a:spcPts val="600"/>
              </a:spcBef>
              <a:spcAft>
                <a:spcPts val="600"/>
              </a:spcAft>
            </a:pPr>
            <a:r>
              <a:rPr lang="en-CA" altLang="en-US" dirty="0">
                <a:solidFill>
                  <a:schemeClr val="tx1"/>
                </a:solidFill>
                <a:latin typeface="+mn-lt"/>
              </a:rPr>
              <a:t>Conditions for project implementation</a:t>
            </a:r>
          </a:p>
          <a:p>
            <a:pPr lvl="2">
              <a:spcBef>
                <a:spcPts val="600"/>
              </a:spcBef>
              <a:spcAft>
                <a:spcPts val="600"/>
              </a:spcAft>
            </a:pPr>
            <a:r>
              <a:rPr lang="en-CA" altLang="en-US" dirty="0">
                <a:solidFill>
                  <a:schemeClr val="tx1"/>
                </a:solidFill>
                <a:latin typeface="+mn-lt"/>
              </a:rPr>
              <a:t>Guarantee fee</a:t>
            </a:r>
            <a:endParaRPr lang="en-US" altLang="en-US" dirty="0">
              <a:solidFill>
                <a:schemeClr val="tx1"/>
              </a:solidFill>
              <a:latin typeface="+mn-lt"/>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907929" y="4703850"/>
            <a:ext cx="1595719" cy="1297851"/>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234440" y="628825"/>
            <a:ext cx="9723120" cy="692760"/>
          </a:xfrm>
        </p:spPr>
        <p:txBody>
          <a:bodyPr>
            <a:normAutofit fontScale="90000"/>
          </a:bodyPr>
          <a:lstStyle/>
          <a:p>
            <a:r>
              <a:rPr lang="en-US" sz="3400" dirty="0"/>
              <a:t>CREDITWORTHY FOR DEBT Sustainability</a:t>
            </a:r>
            <a:endParaRPr lang="fr-CA" sz="3400" dirty="0"/>
          </a:p>
        </p:txBody>
      </p:sp>
      <p:sp>
        <p:nvSpPr>
          <p:cNvPr id="47106" name="Rectangle 2"/>
          <p:cNvSpPr>
            <a:spLocks noGrp="1" noChangeArrowheads="1"/>
          </p:cNvSpPr>
          <p:nvPr>
            <p:ph idx="1"/>
          </p:nvPr>
        </p:nvSpPr>
        <p:spPr>
          <a:xfrm>
            <a:off x="436880" y="1581150"/>
            <a:ext cx="10982960" cy="4140460"/>
          </a:xfrm>
        </p:spPr>
        <p:txBody>
          <a:bodyPr>
            <a:normAutofit/>
          </a:bodyPr>
          <a:lstStyle/>
          <a:p>
            <a:pPr lvl="1">
              <a:spcBef>
                <a:spcPts val="600"/>
              </a:spcBef>
              <a:spcAft>
                <a:spcPts val="600"/>
              </a:spcAft>
              <a:buFont typeface="Wingdings" pitchFamily="2" charset="2"/>
              <a:buChar char="v"/>
            </a:pPr>
            <a:r>
              <a:rPr lang="en-CA" sz="2200" dirty="0">
                <a:solidFill>
                  <a:schemeClr val="tx1"/>
                </a:solidFill>
              </a:rPr>
              <a:t>Final creditworthiness check before contract signing</a:t>
            </a:r>
          </a:p>
          <a:p>
            <a:pPr lvl="1">
              <a:spcBef>
                <a:spcPts val="600"/>
              </a:spcBef>
              <a:spcAft>
                <a:spcPts val="600"/>
              </a:spcAft>
              <a:buFont typeface="Wingdings" pitchFamily="2" charset="2"/>
              <a:buChar char="v"/>
            </a:pPr>
            <a:r>
              <a:rPr lang="en-CA" sz="2200" dirty="0">
                <a:solidFill>
                  <a:schemeClr val="tx1"/>
                </a:solidFill>
              </a:rPr>
              <a:t>Level III creditworthiness analysis: For fully funded savings sharing contracts: use bank analysis to analyze the balance sheet and proposed projects</a:t>
            </a:r>
          </a:p>
          <a:p>
            <a:pPr lvl="1">
              <a:spcBef>
                <a:spcPts val="600"/>
              </a:spcBef>
              <a:spcAft>
                <a:spcPts val="600"/>
              </a:spcAft>
              <a:buFont typeface="Wingdings" pitchFamily="2" charset="2"/>
              <a:buChar char="v"/>
            </a:pPr>
            <a:r>
              <a:rPr lang="en-CA" sz="2200" dirty="0">
                <a:solidFill>
                  <a:schemeClr val="tx1"/>
                </a:solidFill>
              </a:rPr>
              <a:t>For unfunded savings guarantee contracts: Perform further analysis to determine the commercial risk to the business owner (bankruptcy)</a:t>
            </a:r>
          </a:p>
          <a:p>
            <a:pPr marL="368300" lvl="1" indent="0">
              <a:spcBef>
                <a:spcPts val="600"/>
              </a:spcBef>
              <a:spcAft>
                <a:spcPts val="600"/>
              </a:spcAft>
              <a:buNone/>
            </a:pPr>
            <a:r>
              <a:rPr lang="en-CA" sz="2200" b="1" dirty="0">
                <a:solidFill>
                  <a:schemeClr val="tx1"/>
                </a:solidFill>
              </a:rPr>
              <a:t>Objective</a:t>
            </a:r>
          </a:p>
          <a:p>
            <a:pPr lvl="1">
              <a:spcBef>
                <a:spcPts val="600"/>
              </a:spcBef>
              <a:spcAft>
                <a:spcPts val="600"/>
              </a:spcAft>
              <a:buFont typeface="Wingdings" pitchFamily="2" charset="2"/>
              <a:buChar char="v"/>
            </a:pPr>
            <a:r>
              <a:rPr lang="en-CA" sz="2200" dirty="0">
                <a:solidFill>
                  <a:schemeClr val="tx1"/>
                </a:solidFill>
              </a:rPr>
              <a:t>To provide the ESCO with the information needed to make decisions about the financial and commercial risks of the client.</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a:bodyPr>
          <a:lstStyle/>
          <a:p>
            <a:r>
              <a:rPr lang="en-US" dirty="0"/>
              <a:t>Financial Analysis</a:t>
            </a:r>
            <a:endParaRPr lang="fr-CA" dirty="0"/>
          </a:p>
        </p:txBody>
      </p:sp>
      <p:sp>
        <p:nvSpPr>
          <p:cNvPr id="69634" name="Rectangle 2"/>
          <p:cNvSpPr>
            <a:spLocks noGrp="1" noChangeArrowheads="1"/>
          </p:cNvSpPr>
          <p:nvPr>
            <p:ph idx="1"/>
          </p:nvPr>
        </p:nvSpPr>
        <p:spPr>
          <a:xfrm>
            <a:off x="619245" y="1609009"/>
            <a:ext cx="10932289" cy="4386677"/>
          </a:xfrm>
        </p:spPr>
        <p:txBody>
          <a:bodyPr>
            <a:normAutofit/>
          </a:bodyPr>
          <a:lstStyle/>
          <a:p>
            <a:pPr>
              <a:spcBef>
                <a:spcPts val="600"/>
              </a:spcBef>
            </a:pPr>
            <a:r>
              <a:rPr lang="en-CA" altLang="en-US" sz="2000" b="1" dirty="0">
                <a:solidFill>
                  <a:schemeClr val="tx1"/>
                </a:solidFill>
              </a:rPr>
              <a:t>Objective:</a:t>
            </a:r>
          </a:p>
          <a:p>
            <a:pPr>
              <a:spcBef>
                <a:spcPts val="600"/>
              </a:spcBef>
            </a:pPr>
            <a:r>
              <a:rPr lang="en-CA" altLang="en-US" sz="2000" dirty="0">
                <a:solidFill>
                  <a:schemeClr val="tx1"/>
                </a:solidFill>
              </a:rPr>
              <a:t>Complete final financial analysis based on :</a:t>
            </a:r>
          </a:p>
          <a:p>
            <a:pPr lvl="1">
              <a:spcBef>
                <a:spcPts val="600"/>
              </a:spcBef>
              <a:spcAft>
                <a:spcPts val="600"/>
              </a:spcAft>
              <a:buFont typeface="Wingdings" pitchFamily="2" charset="2"/>
              <a:buChar char="v"/>
            </a:pPr>
            <a:r>
              <a:rPr lang="en-CA" altLang="en-US" sz="2000" dirty="0">
                <a:solidFill>
                  <a:schemeClr val="tx1"/>
                </a:solidFill>
              </a:rPr>
              <a:t>Final scope of the project: With different options</a:t>
            </a:r>
            <a:endParaRPr lang="en-CA" altLang="en-US" dirty="0">
              <a:solidFill>
                <a:schemeClr val="tx1"/>
              </a:solidFill>
            </a:endParaRPr>
          </a:p>
          <a:p>
            <a:pPr lvl="1">
              <a:spcBef>
                <a:spcPts val="600"/>
              </a:spcBef>
              <a:spcAft>
                <a:spcPts val="600"/>
              </a:spcAft>
              <a:buFont typeface="Wingdings" pitchFamily="2" charset="2"/>
              <a:buChar char="v"/>
            </a:pPr>
            <a:r>
              <a:rPr lang="en-CA" altLang="en-US" sz="2000" dirty="0">
                <a:solidFill>
                  <a:schemeClr val="tx1"/>
                </a:solidFill>
              </a:rPr>
              <a:t>Consider financial risks</a:t>
            </a:r>
          </a:p>
          <a:p>
            <a:pPr lvl="1">
              <a:spcBef>
                <a:spcPts val="600"/>
              </a:spcBef>
              <a:spcAft>
                <a:spcPts val="600"/>
              </a:spcAft>
              <a:buFont typeface="Wingdings" pitchFamily="2" charset="2"/>
              <a:buChar char="v"/>
            </a:pPr>
            <a:r>
              <a:rPr lang="en-CA" altLang="en-US" sz="2000" dirty="0">
                <a:solidFill>
                  <a:schemeClr val="tx1"/>
                </a:solidFill>
              </a:rPr>
              <a:t>The final project cost is based on completed quotes from all selected partners.</a:t>
            </a:r>
          </a:p>
          <a:p>
            <a:pPr lvl="1">
              <a:spcBef>
                <a:spcPts val="600"/>
              </a:spcBef>
              <a:spcAft>
                <a:spcPts val="600"/>
              </a:spcAft>
              <a:buFont typeface="Wingdings" pitchFamily="2" charset="2"/>
              <a:buChar char="v"/>
            </a:pPr>
            <a:r>
              <a:rPr lang="en-CA" altLang="en-US" sz="2000" dirty="0">
                <a:solidFill>
                  <a:schemeClr val="tx1"/>
                </a:solidFill>
              </a:rPr>
              <a:t>Funding and investment program</a:t>
            </a:r>
          </a:p>
          <a:p>
            <a:pPr lvl="2">
              <a:spcBef>
                <a:spcPts val="600"/>
              </a:spcBef>
              <a:spcAft>
                <a:spcPts val="600"/>
              </a:spcAft>
            </a:pPr>
            <a:r>
              <a:rPr lang="en-CA" altLang="en-US" dirty="0">
                <a:solidFill>
                  <a:schemeClr val="tx1"/>
                </a:solidFill>
              </a:rPr>
              <a:t>Finance charge for savings sharing contracts is fully funded</a:t>
            </a:r>
          </a:p>
          <a:p>
            <a:pPr lvl="2">
              <a:spcBef>
                <a:spcPts val="600"/>
              </a:spcBef>
              <a:spcAft>
                <a:spcPts val="600"/>
              </a:spcAft>
            </a:pPr>
            <a:r>
              <a:rPr lang="en-CA" altLang="en-US" dirty="0">
                <a:solidFill>
                  <a:schemeClr val="tx1"/>
                </a:solidFill>
              </a:rPr>
              <a:t>Or third party offers finance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a:bodyPr>
          <a:lstStyle/>
          <a:p>
            <a:r>
              <a:rPr lang="en-US" dirty="0"/>
              <a:t>Group 4</a:t>
            </a:r>
            <a:r>
              <a:rPr lang="en-US" baseline="30000" dirty="0"/>
              <a:t>th </a:t>
            </a:r>
            <a:r>
              <a:rPr lang="en-US" dirty="0"/>
              <a:t>meeting</a:t>
            </a:r>
            <a:endParaRPr lang="fr-CA" dirty="0"/>
          </a:p>
        </p:txBody>
      </p:sp>
      <p:sp>
        <p:nvSpPr>
          <p:cNvPr id="70658" name="Rectangle 2"/>
          <p:cNvSpPr>
            <a:spLocks noGrp="1" noChangeArrowheads="1"/>
          </p:cNvSpPr>
          <p:nvPr>
            <p:ph idx="1"/>
          </p:nvPr>
        </p:nvSpPr>
        <p:spPr>
          <a:xfrm>
            <a:off x="629920" y="1482670"/>
            <a:ext cx="9052560" cy="4799330"/>
          </a:xfrm>
        </p:spPr>
        <p:txBody>
          <a:bodyPr>
            <a:normAutofit/>
          </a:bodyPr>
          <a:lstStyle/>
          <a:p>
            <a:pPr>
              <a:lnSpc>
                <a:spcPct val="120000"/>
              </a:lnSpc>
              <a:spcBef>
                <a:spcPts val="600"/>
              </a:spcBef>
            </a:pPr>
            <a:r>
              <a:rPr lang="en-US" altLang="en-US" sz="2000" dirty="0">
                <a:solidFill>
                  <a:schemeClr val="tx1"/>
                </a:solidFill>
                <a:latin typeface="+mn-lt"/>
              </a:rPr>
              <a:t>Objective of group meeting:</a:t>
            </a:r>
          </a:p>
          <a:p>
            <a:pPr lvl="1">
              <a:lnSpc>
                <a:spcPct val="120000"/>
              </a:lnSpc>
              <a:spcBef>
                <a:spcPts val="600"/>
              </a:spcBef>
              <a:spcAft>
                <a:spcPts val="600"/>
              </a:spcAft>
              <a:buFont typeface="Wingdings" pitchFamily="2" charset="2"/>
              <a:buChar char="v"/>
            </a:pPr>
            <a:r>
              <a:rPr lang="en-CA" altLang="en-US" sz="2000" dirty="0">
                <a:solidFill>
                  <a:schemeClr val="tx1"/>
                </a:solidFill>
                <a:latin typeface="+mn-lt"/>
              </a:rPr>
              <a:t>Review investment level audit summary</a:t>
            </a:r>
          </a:p>
          <a:p>
            <a:pPr lvl="1">
              <a:lnSpc>
                <a:spcPct val="120000"/>
              </a:lnSpc>
              <a:spcBef>
                <a:spcPts val="600"/>
              </a:spcBef>
              <a:spcAft>
                <a:spcPts val="600"/>
              </a:spcAft>
              <a:buFont typeface="Wingdings" pitchFamily="2" charset="2"/>
              <a:buChar char="v"/>
            </a:pPr>
            <a:r>
              <a:rPr lang="en-CA" altLang="en-US" sz="2000" dirty="0">
                <a:solidFill>
                  <a:schemeClr val="tx1"/>
                </a:solidFill>
                <a:latin typeface="+mn-lt"/>
              </a:rPr>
              <a:t>Review level III credit analysis</a:t>
            </a:r>
          </a:p>
          <a:p>
            <a:pPr lvl="1">
              <a:lnSpc>
                <a:spcPct val="120000"/>
              </a:lnSpc>
              <a:spcBef>
                <a:spcPts val="600"/>
              </a:spcBef>
              <a:spcAft>
                <a:spcPts val="600"/>
              </a:spcAft>
              <a:buFont typeface="Wingdings" pitchFamily="2" charset="2"/>
              <a:buChar char="v"/>
            </a:pPr>
            <a:r>
              <a:rPr lang="en-CA" altLang="en-US" sz="2000" dirty="0">
                <a:solidFill>
                  <a:schemeClr val="tx1"/>
                </a:solidFill>
                <a:latin typeface="+mn-lt"/>
              </a:rPr>
              <a:t>Review internal risk analysis report</a:t>
            </a:r>
          </a:p>
          <a:p>
            <a:pPr lvl="1">
              <a:lnSpc>
                <a:spcPct val="120000"/>
              </a:lnSpc>
              <a:spcBef>
                <a:spcPts val="600"/>
              </a:spcBef>
              <a:spcAft>
                <a:spcPts val="600"/>
              </a:spcAft>
              <a:buFont typeface="Wingdings" pitchFamily="2" charset="2"/>
              <a:buChar char="v"/>
            </a:pPr>
            <a:r>
              <a:rPr lang="en-CA" altLang="en-US" sz="2000" dirty="0">
                <a:solidFill>
                  <a:schemeClr val="tx1"/>
                </a:solidFill>
                <a:latin typeface="+mn-lt"/>
              </a:rPr>
              <a:t>Review financial plan and funding</a:t>
            </a:r>
          </a:p>
          <a:p>
            <a:pPr lvl="1">
              <a:lnSpc>
                <a:spcPct val="120000"/>
              </a:lnSpc>
              <a:spcBef>
                <a:spcPts val="600"/>
              </a:spcBef>
              <a:spcAft>
                <a:spcPts val="600"/>
              </a:spcAft>
              <a:buFont typeface="Wingdings" pitchFamily="2" charset="2"/>
              <a:buChar char="v"/>
            </a:pPr>
            <a:r>
              <a:rPr lang="en-CA" altLang="en-US" sz="2000" dirty="0">
                <a:solidFill>
                  <a:schemeClr val="tx1"/>
                </a:solidFill>
                <a:latin typeface="+mn-lt"/>
              </a:rPr>
              <a:t>Review ESCO’s position with client and share ratio</a:t>
            </a:r>
          </a:p>
          <a:p>
            <a:pPr lvl="1">
              <a:lnSpc>
                <a:spcPct val="120000"/>
              </a:lnSpc>
              <a:spcBef>
                <a:spcPts val="600"/>
              </a:spcBef>
              <a:spcAft>
                <a:spcPts val="600"/>
              </a:spcAft>
              <a:buFont typeface="Wingdings" pitchFamily="2" charset="2"/>
              <a:buChar char="v"/>
            </a:pPr>
            <a:r>
              <a:rPr lang="en-CA" altLang="en-US" sz="2000" dirty="0">
                <a:solidFill>
                  <a:schemeClr val="tx1"/>
                </a:solidFill>
                <a:latin typeface="+mn-lt"/>
              </a:rPr>
              <a:t>Confirm ESCO’s interest to continue developing the project with client</a:t>
            </a:r>
          </a:p>
          <a:p>
            <a:pPr>
              <a:lnSpc>
                <a:spcPct val="120000"/>
              </a:lnSpc>
              <a:spcBef>
                <a:spcPts val="600"/>
              </a:spcBef>
            </a:pPr>
            <a:endParaRPr lang="en-CA" altLang="en-US" sz="2000" dirty="0">
              <a:solidFill>
                <a:schemeClr val="tx1"/>
              </a:solidFill>
              <a:latin typeface="+mn-lt"/>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31731" y="1857167"/>
            <a:ext cx="2232704" cy="15718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space réservé du contenu 1"/>
          <p:cNvGraphicFramePr>
            <a:graphicFrameLocks noGrp="1"/>
          </p:cNvGraphicFramePr>
          <p:nvPr>
            <p:ph idx="1"/>
          </p:nvPr>
        </p:nvGraphicFramePr>
        <p:xfrm>
          <a:off x="1837481" y="1738313"/>
          <a:ext cx="8517037" cy="43767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re 4"/>
          <p:cNvSpPr>
            <a:spLocks noGrp="1"/>
          </p:cNvSpPr>
          <p:nvPr>
            <p:ph type="title"/>
          </p:nvPr>
        </p:nvSpPr>
        <p:spPr>
          <a:xfrm>
            <a:off x="1524000" y="576000"/>
            <a:ext cx="9144000" cy="692760"/>
          </a:xfrm>
        </p:spPr>
        <p:txBody>
          <a:bodyPr>
            <a:normAutofit/>
          </a:bodyPr>
          <a:lstStyle/>
          <a:p>
            <a:r>
              <a:rPr lang="fr-CA" dirty="0"/>
              <a:t>Project </a:t>
            </a:r>
            <a:r>
              <a:rPr lang="fr-CA" dirty="0" err="1"/>
              <a:t>development</a:t>
            </a:r>
            <a:r>
              <a:rPr lang="fr-CA" dirty="0"/>
              <a:t> process</a:t>
            </a:r>
          </a:p>
        </p:txBody>
      </p:sp>
    </p:spTree>
    <p:extLst>
      <p:ext uri="{BB962C8B-B14F-4D97-AF65-F5344CB8AC3E}">
        <p14:creationId xmlns:p14="http://schemas.microsoft.com/office/powerpoint/2010/main" val="7325731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a:bodyPr>
          <a:lstStyle/>
          <a:p>
            <a:r>
              <a:rPr lang="en-US" dirty="0"/>
              <a:t>Group 4</a:t>
            </a:r>
            <a:r>
              <a:rPr lang="en-US" baseline="30000" dirty="0"/>
              <a:t>th  </a:t>
            </a:r>
            <a:r>
              <a:rPr lang="en-US" dirty="0"/>
              <a:t>meeting</a:t>
            </a:r>
            <a:endParaRPr lang="fr-CA" dirty="0"/>
          </a:p>
        </p:txBody>
      </p:sp>
      <p:sp>
        <p:nvSpPr>
          <p:cNvPr id="72706" name="Rectangle 2"/>
          <p:cNvSpPr>
            <a:spLocks noGrp="1" noChangeArrowheads="1"/>
          </p:cNvSpPr>
          <p:nvPr>
            <p:ph idx="1"/>
          </p:nvPr>
        </p:nvSpPr>
        <p:spPr>
          <a:xfrm>
            <a:off x="396240" y="1581150"/>
            <a:ext cx="9916160" cy="4700850"/>
          </a:xfrm>
        </p:spPr>
        <p:txBody>
          <a:bodyPr>
            <a:normAutofit/>
          </a:bodyPr>
          <a:lstStyle/>
          <a:p>
            <a:pPr>
              <a:lnSpc>
                <a:spcPct val="110000"/>
              </a:lnSpc>
              <a:spcBef>
                <a:spcPts val="600"/>
              </a:spcBef>
            </a:pPr>
            <a:r>
              <a:rPr lang="en-US" altLang="en-US" sz="2000" dirty="0">
                <a:solidFill>
                  <a:schemeClr val="tx1"/>
                </a:solidFill>
              </a:rPr>
              <a:t>Objective of group meeting :</a:t>
            </a:r>
          </a:p>
          <a:p>
            <a:pPr lvl="1">
              <a:lnSpc>
                <a:spcPct val="110000"/>
              </a:lnSpc>
              <a:spcBef>
                <a:spcPts val="600"/>
              </a:spcBef>
              <a:spcAft>
                <a:spcPts val="600"/>
              </a:spcAft>
              <a:buFont typeface="Wingdings" pitchFamily="2" charset="2"/>
              <a:buChar char="v"/>
            </a:pPr>
            <a:r>
              <a:rPr lang="en-CA" altLang="en-US" sz="2000" dirty="0">
                <a:solidFill>
                  <a:schemeClr val="tx1"/>
                </a:solidFill>
              </a:rPr>
              <a:t>Finalize arrangements for presentation of investment level audit report</a:t>
            </a:r>
          </a:p>
          <a:p>
            <a:pPr lvl="1">
              <a:lnSpc>
                <a:spcPct val="110000"/>
              </a:lnSpc>
              <a:spcBef>
                <a:spcPts val="600"/>
              </a:spcBef>
              <a:spcAft>
                <a:spcPts val="600"/>
              </a:spcAft>
              <a:buFont typeface="Wingdings" pitchFamily="2" charset="2"/>
              <a:buChar char="v"/>
            </a:pPr>
            <a:r>
              <a:rPr lang="en-CA" altLang="en-US" sz="2000" dirty="0">
                <a:solidFill>
                  <a:schemeClr val="tx1"/>
                </a:solidFill>
              </a:rPr>
              <a:t>Prepare a contract</a:t>
            </a:r>
          </a:p>
          <a:p>
            <a:pPr marL="711200" lvl="2" indent="0">
              <a:lnSpc>
                <a:spcPct val="110000"/>
              </a:lnSpc>
              <a:spcBef>
                <a:spcPts val="600"/>
              </a:spcBef>
              <a:spcAft>
                <a:spcPts val="600"/>
              </a:spcAft>
              <a:buNone/>
            </a:pPr>
            <a:r>
              <a:rPr lang="en-CA" altLang="en-US" dirty="0">
                <a:solidFill>
                  <a:schemeClr val="tx1"/>
                </a:solidFill>
              </a:rPr>
              <a:t>- Or complete the annex of the framework agreement</a:t>
            </a:r>
          </a:p>
          <a:p>
            <a:pPr lvl="1">
              <a:lnSpc>
                <a:spcPct val="110000"/>
              </a:lnSpc>
              <a:spcBef>
                <a:spcPts val="600"/>
              </a:spcBef>
              <a:spcAft>
                <a:spcPts val="600"/>
              </a:spcAft>
              <a:buFont typeface="Wingdings" pitchFamily="2" charset="2"/>
              <a:buChar char="v"/>
            </a:pPr>
            <a:r>
              <a:rPr lang="en-CA" altLang="en-US" sz="2000" dirty="0">
                <a:solidFill>
                  <a:schemeClr val="tx1"/>
                </a:solidFill>
              </a:rPr>
              <a:t>Confirm project scope</a:t>
            </a:r>
          </a:p>
          <a:p>
            <a:pPr lvl="1">
              <a:lnSpc>
                <a:spcPct val="110000"/>
              </a:lnSpc>
              <a:spcBef>
                <a:spcPts val="600"/>
              </a:spcBef>
              <a:spcAft>
                <a:spcPts val="600"/>
              </a:spcAft>
              <a:buFont typeface="Wingdings" pitchFamily="2" charset="2"/>
              <a:buChar char="v"/>
            </a:pPr>
            <a:r>
              <a:rPr lang="en-CA" altLang="en-US" sz="2000" dirty="0">
                <a:solidFill>
                  <a:schemeClr val="tx1"/>
                </a:solidFill>
              </a:rPr>
              <a:t>Confirm necessary resources to implement project</a:t>
            </a:r>
          </a:p>
          <a:p>
            <a:pPr lvl="1">
              <a:lnSpc>
                <a:spcPct val="110000"/>
              </a:lnSpc>
              <a:spcBef>
                <a:spcPts val="600"/>
              </a:spcBef>
              <a:spcAft>
                <a:spcPts val="600"/>
              </a:spcAft>
              <a:buFont typeface="Wingdings" pitchFamily="2" charset="2"/>
              <a:buChar char="v"/>
            </a:pPr>
            <a:r>
              <a:rPr lang="en-CA" altLang="en-US" sz="2000" dirty="0">
                <a:solidFill>
                  <a:schemeClr val="tx1"/>
                </a:solidFill>
              </a:rPr>
              <a:t>Develop a work list and contract negotiation plan</a:t>
            </a:r>
          </a:p>
          <a:p>
            <a:pPr lvl="1">
              <a:lnSpc>
                <a:spcPct val="110000"/>
              </a:lnSpc>
              <a:spcBef>
                <a:spcPts val="600"/>
              </a:spcBef>
              <a:spcAft>
                <a:spcPts val="600"/>
              </a:spcAft>
              <a:buFont typeface="Wingdings" pitchFamily="2" charset="2"/>
              <a:buChar char="v"/>
            </a:pPr>
            <a:r>
              <a:rPr lang="en-CA" altLang="en-US" sz="2000" dirty="0">
                <a:solidFill>
                  <a:schemeClr val="tx1"/>
                </a:solidFill>
              </a:rPr>
              <a:t>Review contract terms</a:t>
            </a:r>
          </a:p>
          <a:p>
            <a:pPr lvl="1">
              <a:lnSpc>
                <a:spcPct val="110000"/>
              </a:lnSpc>
              <a:spcBef>
                <a:spcPts val="600"/>
              </a:spcBef>
              <a:spcAft>
                <a:spcPts val="600"/>
              </a:spcAft>
              <a:buFont typeface="Wingdings" pitchFamily="2" charset="2"/>
              <a:buChar char="v"/>
            </a:pPr>
            <a:r>
              <a:rPr lang="en-CA" altLang="en-US" sz="2000" dirty="0">
                <a:solidFill>
                  <a:schemeClr val="tx1"/>
                </a:solidFill>
              </a:rPr>
              <a:t>Allocate resources to present to client and continue contract negotiation</a:t>
            </a:r>
          </a:p>
        </p:txBody>
      </p:sp>
      <p:pic>
        <p:nvPicPr>
          <p:cNvPr id="2" name="Image 1">
            <a:extLst>
              <a:ext uri="{FF2B5EF4-FFF2-40B4-BE49-F238E27FC236}">
                <a16:creationId xmlns:a16="http://schemas.microsoft.com/office/drawing/2014/main" id="{F4ECF09F-1E34-0288-3D88-E1374642DA3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791091" y="2049066"/>
            <a:ext cx="2232704" cy="15718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a:bodyPr>
          <a:lstStyle/>
          <a:p>
            <a:r>
              <a:rPr lang="en-US" dirty="0"/>
              <a:t>Investment level audit presentation</a:t>
            </a:r>
            <a:endParaRPr lang="fr-CA" dirty="0"/>
          </a:p>
        </p:txBody>
      </p:sp>
      <p:sp>
        <p:nvSpPr>
          <p:cNvPr id="73730" name="Rectangle 2"/>
          <p:cNvSpPr>
            <a:spLocks noGrp="1" noChangeArrowheads="1"/>
          </p:cNvSpPr>
          <p:nvPr>
            <p:ph idx="1"/>
          </p:nvPr>
        </p:nvSpPr>
        <p:spPr>
          <a:xfrm>
            <a:off x="593266" y="1615874"/>
            <a:ext cx="9835523" cy="4140460"/>
          </a:xfrm>
        </p:spPr>
        <p:txBody>
          <a:bodyPr>
            <a:normAutofit/>
          </a:bodyPr>
          <a:lstStyle/>
          <a:p>
            <a:pPr>
              <a:spcBef>
                <a:spcPts val="600"/>
              </a:spcBef>
            </a:pPr>
            <a:r>
              <a:rPr lang="en-CA" altLang="en-US" sz="2400" dirty="0">
                <a:solidFill>
                  <a:schemeClr val="tx1"/>
                </a:solidFill>
              </a:rPr>
              <a:t>Objective of investment level audit presentation:</a:t>
            </a:r>
          </a:p>
          <a:p>
            <a:pPr lvl="1">
              <a:spcBef>
                <a:spcPts val="600"/>
              </a:spcBef>
              <a:spcAft>
                <a:spcPts val="600"/>
              </a:spcAft>
              <a:buFont typeface="Wingdings" pitchFamily="2" charset="2"/>
              <a:buChar char="v"/>
            </a:pPr>
            <a:r>
              <a:rPr lang="en-CA" altLang="en-US" dirty="0">
                <a:solidFill>
                  <a:schemeClr val="tx1"/>
                </a:solidFill>
              </a:rPr>
              <a:t>Final presentation of all aspects of the project</a:t>
            </a:r>
          </a:p>
          <a:p>
            <a:pPr lvl="1">
              <a:spcBef>
                <a:spcPts val="600"/>
              </a:spcBef>
              <a:spcAft>
                <a:spcPts val="600"/>
              </a:spcAft>
              <a:buFont typeface="Wingdings" pitchFamily="2" charset="2"/>
              <a:buChar char="v"/>
            </a:pPr>
            <a:r>
              <a:rPr lang="en-CA" altLang="en-US" dirty="0">
                <a:solidFill>
                  <a:schemeClr val="tx1"/>
                </a:solidFill>
              </a:rPr>
              <a:t>Provide project features, benefits and key elements of the project</a:t>
            </a:r>
          </a:p>
          <a:p>
            <a:pPr lvl="1">
              <a:spcBef>
                <a:spcPts val="600"/>
              </a:spcBef>
              <a:spcAft>
                <a:spcPts val="600"/>
              </a:spcAft>
              <a:buFont typeface="Wingdings" pitchFamily="2" charset="2"/>
              <a:buChar char="v"/>
            </a:pPr>
            <a:r>
              <a:rPr lang="en-CA" altLang="en-US" dirty="0">
                <a:solidFill>
                  <a:schemeClr val="tx1"/>
                </a:solidFill>
              </a:rPr>
              <a:t>Present the completed energy service contract</a:t>
            </a:r>
          </a:p>
          <a:p>
            <a:pPr lvl="1">
              <a:spcBef>
                <a:spcPts val="600"/>
              </a:spcBef>
              <a:spcAft>
                <a:spcPts val="600"/>
              </a:spcAft>
              <a:buFont typeface="Wingdings" pitchFamily="2" charset="2"/>
              <a:buChar char="v"/>
            </a:pPr>
            <a:r>
              <a:rPr lang="en-CA" altLang="en-US" dirty="0">
                <a:solidFill>
                  <a:schemeClr val="tx1"/>
                </a:solidFill>
              </a:rPr>
              <a:t>Address barriers/ remaining customer concerns</a:t>
            </a:r>
            <a:endParaRPr lang="en-US" altLang="en-US" dirty="0">
              <a:solidFill>
                <a:schemeClr val="tx1"/>
              </a:solidFill>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84872" y="1473056"/>
            <a:ext cx="1584176" cy="1605584"/>
          </a:xfrm>
          <a:prstGeom prst="rect">
            <a:avLst/>
          </a:prstGeom>
          <a:ln>
            <a:noFill/>
          </a:ln>
          <a:effectLst>
            <a:softEdge rad="112500"/>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normAutofit/>
          </a:bodyPr>
          <a:lstStyle/>
          <a:p>
            <a:r>
              <a:rPr lang="en-US" dirty="0"/>
              <a:t>Finalize the contract</a:t>
            </a:r>
            <a:endParaRPr lang="fr-CA" dirty="0"/>
          </a:p>
        </p:txBody>
      </p:sp>
      <p:sp>
        <p:nvSpPr>
          <p:cNvPr id="74754" name="Rectangle 2"/>
          <p:cNvSpPr>
            <a:spLocks noGrp="1" noChangeArrowheads="1"/>
          </p:cNvSpPr>
          <p:nvPr>
            <p:ph idx="1"/>
          </p:nvPr>
        </p:nvSpPr>
        <p:spPr>
          <a:xfrm>
            <a:off x="580433" y="1681045"/>
            <a:ext cx="8035890" cy="3847716"/>
          </a:xfrm>
        </p:spPr>
        <p:txBody>
          <a:bodyPr>
            <a:normAutofit/>
          </a:bodyPr>
          <a:lstStyle/>
          <a:p>
            <a:pPr lvl="1">
              <a:spcBef>
                <a:spcPts val="600"/>
              </a:spcBef>
              <a:spcAft>
                <a:spcPts val="600"/>
              </a:spcAft>
              <a:buFont typeface="Wingdings" pitchFamily="2" charset="2"/>
              <a:buChar char="v"/>
            </a:pPr>
            <a:r>
              <a:rPr lang="en-CA" altLang="en-US" dirty="0">
                <a:solidFill>
                  <a:schemeClr val="tx1"/>
                </a:solidFill>
              </a:rPr>
              <a:t>Select finally solutions after negotiation</a:t>
            </a:r>
          </a:p>
          <a:p>
            <a:pPr lvl="1">
              <a:spcBef>
                <a:spcPts val="600"/>
              </a:spcBef>
              <a:spcAft>
                <a:spcPts val="600"/>
              </a:spcAft>
              <a:buFont typeface="Wingdings" pitchFamily="2" charset="2"/>
              <a:buChar char="v"/>
            </a:pPr>
            <a:r>
              <a:rPr lang="en-CA" altLang="en-US" dirty="0">
                <a:solidFill>
                  <a:schemeClr val="tx1"/>
                </a:solidFill>
              </a:rPr>
              <a:t>Update and adjust investment level audit</a:t>
            </a:r>
          </a:p>
          <a:p>
            <a:pPr lvl="1">
              <a:spcBef>
                <a:spcPts val="600"/>
              </a:spcBef>
              <a:spcAft>
                <a:spcPts val="600"/>
              </a:spcAft>
              <a:buFont typeface="Wingdings" pitchFamily="2" charset="2"/>
              <a:buChar char="v"/>
            </a:pPr>
            <a:r>
              <a:rPr lang="en-CA" altLang="en-US" dirty="0">
                <a:solidFill>
                  <a:schemeClr val="tx1"/>
                </a:solidFill>
              </a:rPr>
              <a:t>Enterprise owner accepts and approves investment level audit</a:t>
            </a:r>
          </a:p>
          <a:p>
            <a:pPr lvl="1">
              <a:spcBef>
                <a:spcPts val="600"/>
              </a:spcBef>
              <a:spcAft>
                <a:spcPts val="600"/>
              </a:spcAft>
              <a:buFont typeface="Wingdings" pitchFamily="2" charset="2"/>
              <a:buChar char="v"/>
            </a:pPr>
            <a:r>
              <a:rPr lang="en-CA" altLang="en-US" dirty="0">
                <a:solidFill>
                  <a:schemeClr val="tx1"/>
                </a:solidFill>
              </a:rPr>
              <a:t>Complete  contract</a:t>
            </a:r>
          </a:p>
          <a:p>
            <a:pPr lvl="1">
              <a:spcBef>
                <a:spcPts val="600"/>
              </a:spcBef>
              <a:spcAft>
                <a:spcPts val="600"/>
              </a:spcAft>
              <a:buFont typeface="Wingdings" pitchFamily="2" charset="2"/>
              <a:buChar char="v"/>
            </a:pPr>
            <a:r>
              <a:rPr lang="en-CA" altLang="en-US" dirty="0">
                <a:solidFill>
                  <a:schemeClr val="tx1"/>
                </a:solidFill>
              </a:rPr>
              <a:t>Negotiate contract</a:t>
            </a:r>
          </a:p>
          <a:p>
            <a:pPr lvl="1">
              <a:spcBef>
                <a:spcPts val="600"/>
              </a:spcBef>
              <a:spcAft>
                <a:spcPts val="600"/>
              </a:spcAft>
              <a:buFont typeface="Wingdings" pitchFamily="2" charset="2"/>
              <a:buChar char="v"/>
            </a:pPr>
            <a:r>
              <a:rPr lang="en-CA" altLang="en-US" dirty="0">
                <a:solidFill>
                  <a:schemeClr val="tx1"/>
                </a:solidFill>
              </a:rPr>
              <a:t>Sign contract</a:t>
            </a:r>
          </a:p>
          <a:p>
            <a:pPr marL="722313" indent="-457200">
              <a:spcBef>
                <a:spcPts val="600"/>
              </a:spcBef>
              <a:buFont typeface="Wingdings" pitchFamily="2" charset="2"/>
              <a:buChar char="v"/>
            </a:pPr>
            <a:endParaRPr lang="en-US" altLang="en-US" dirty="0">
              <a:solidFill>
                <a:schemeClr val="tx1"/>
              </a:solidFill>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73610" y="1681045"/>
            <a:ext cx="2837957" cy="18919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Image 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73610" y="3854333"/>
            <a:ext cx="2837957" cy="18919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598025" y="650378"/>
            <a:ext cx="10995949" cy="692760"/>
          </a:xfrm>
        </p:spPr>
        <p:txBody>
          <a:bodyPr>
            <a:normAutofit/>
          </a:bodyPr>
          <a:lstStyle/>
          <a:p>
            <a:r>
              <a:rPr lang="en-US" dirty="0"/>
              <a:t>Group 5</a:t>
            </a:r>
            <a:r>
              <a:rPr lang="en-US" baseline="30000" dirty="0"/>
              <a:t>th </a:t>
            </a:r>
            <a:r>
              <a:rPr lang="en-US" dirty="0"/>
              <a:t>meeting</a:t>
            </a:r>
            <a:endParaRPr lang="fr-CA" dirty="0"/>
          </a:p>
        </p:txBody>
      </p:sp>
      <p:sp>
        <p:nvSpPr>
          <p:cNvPr id="75778" name="Rectangle 2"/>
          <p:cNvSpPr>
            <a:spLocks noGrp="1" noChangeArrowheads="1"/>
          </p:cNvSpPr>
          <p:nvPr>
            <p:ph idx="1"/>
          </p:nvPr>
        </p:nvSpPr>
        <p:spPr>
          <a:xfrm>
            <a:off x="598025" y="1720046"/>
            <a:ext cx="8974238" cy="4078870"/>
          </a:xfrm>
        </p:spPr>
        <p:txBody>
          <a:bodyPr>
            <a:noAutofit/>
          </a:bodyPr>
          <a:lstStyle/>
          <a:p>
            <a:pPr>
              <a:lnSpc>
                <a:spcPct val="150000"/>
              </a:lnSpc>
            </a:pPr>
            <a:r>
              <a:rPr lang="en-US" altLang="en-US" sz="2400" b="1" dirty="0">
                <a:solidFill>
                  <a:schemeClr val="tx1"/>
                </a:solidFill>
              </a:rPr>
              <a:t>Objective:</a:t>
            </a:r>
          </a:p>
          <a:p>
            <a:pPr lvl="1">
              <a:lnSpc>
                <a:spcPct val="150000"/>
              </a:lnSpc>
              <a:buFont typeface="Wingdings" pitchFamily="2" charset="2"/>
              <a:buChar char="v"/>
            </a:pPr>
            <a:r>
              <a:rPr lang="en-CA" altLang="en-US" dirty="0">
                <a:solidFill>
                  <a:schemeClr val="tx1"/>
                </a:solidFill>
              </a:rPr>
              <a:t>Share information obtained during the negotiation phase with the technical department</a:t>
            </a:r>
          </a:p>
          <a:p>
            <a:pPr lvl="1">
              <a:lnSpc>
                <a:spcPct val="150000"/>
              </a:lnSpc>
              <a:buFont typeface="Wingdings" pitchFamily="2" charset="2"/>
              <a:buChar char="v"/>
            </a:pPr>
            <a:r>
              <a:rPr lang="en-CA" altLang="en-US" dirty="0">
                <a:solidFill>
                  <a:schemeClr val="tx1"/>
                </a:solidFill>
              </a:rPr>
              <a:t>Review key elements of the contract that the technical department should know</a:t>
            </a:r>
          </a:p>
          <a:p>
            <a:pPr lvl="1">
              <a:lnSpc>
                <a:spcPct val="150000"/>
              </a:lnSpc>
              <a:buFont typeface="Wingdings" pitchFamily="2" charset="2"/>
              <a:buChar char="v"/>
            </a:pPr>
            <a:r>
              <a:rPr lang="en-CA" altLang="en-US" dirty="0">
                <a:solidFill>
                  <a:schemeClr val="tx1"/>
                </a:solidFill>
              </a:rPr>
              <a:t>Define an action plan, allocate resources, and open accounts in accounting software.</a:t>
            </a:r>
          </a:p>
        </p:txBody>
      </p:sp>
      <p:pic>
        <p:nvPicPr>
          <p:cNvPr id="2" name="Imag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489188" y="1812168"/>
            <a:ext cx="2377693" cy="1616832"/>
          </a:xfrm>
          <a:prstGeom prst="rect">
            <a:avLst/>
          </a:prstGeom>
          <a:ln>
            <a:noFill/>
          </a:ln>
          <a:effectLst>
            <a:softEdge rad="112500"/>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100"/>
        <p:cNvGrpSpPr/>
        <p:nvPr/>
      </p:nvGrpSpPr>
      <p:grpSpPr>
        <a:xfrm>
          <a:off x="0" y="0"/>
          <a:ext cx="0" cy="0"/>
          <a:chOff x="0" y="0"/>
          <a:chExt cx="0" cy="0"/>
        </a:xfrm>
      </p:grpSpPr>
      <p:grpSp>
        <p:nvGrpSpPr>
          <p:cNvPr id="2102" name="Google Shape;2102;p36"/>
          <p:cNvGrpSpPr/>
          <p:nvPr/>
        </p:nvGrpSpPr>
        <p:grpSpPr>
          <a:xfrm>
            <a:off x="7253799" y="1802699"/>
            <a:ext cx="4328601" cy="4529042"/>
            <a:chOff x="2776526" y="930233"/>
            <a:chExt cx="3590949" cy="3757232"/>
          </a:xfrm>
        </p:grpSpPr>
        <p:sp>
          <p:nvSpPr>
            <p:cNvPr id="2103" name="Google Shape;2103;p36"/>
            <p:cNvSpPr/>
            <p:nvPr/>
          </p:nvSpPr>
          <p:spPr>
            <a:xfrm>
              <a:off x="2776526" y="2876498"/>
              <a:ext cx="3581715" cy="1810966"/>
            </a:xfrm>
            <a:custGeom>
              <a:avLst/>
              <a:gdLst/>
              <a:ahLst/>
              <a:cxnLst/>
              <a:rect l="l" t="t" r="r" b="b"/>
              <a:pathLst>
                <a:path w="199761" h="101002" extrusionOk="0">
                  <a:moveTo>
                    <a:pt x="0" y="1"/>
                  </a:move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lnTo>
                    <a:pt x="199709"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104" name="Google Shape;2104;p36"/>
            <p:cNvSpPr/>
            <p:nvPr/>
          </p:nvSpPr>
          <p:spPr>
            <a:xfrm>
              <a:off x="2776526" y="2876498"/>
              <a:ext cx="3581715" cy="1810966"/>
            </a:xfrm>
            <a:custGeom>
              <a:avLst/>
              <a:gdLst/>
              <a:ahLst/>
              <a:cxnLst/>
              <a:rect l="l" t="t" r="r" b="b"/>
              <a:pathLst>
                <a:path w="199761" h="101002" fill="none" extrusionOk="0">
                  <a:moveTo>
                    <a:pt x="199709" y="1"/>
                  </a:moveTo>
                  <a:lnTo>
                    <a:pt x="0" y="1"/>
                  </a:lnTo>
                  <a:lnTo>
                    <a:pt x="0" y="1"/>
                  </a:lnTo>
                  <a:lnTo>
                    <a:pt x="0" y="1108"/>
                  </a:ln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99868" y="101002"/>
                  </a:lnTo>
                  <a:lnTo>
                    <a:pt x="99868"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path>
              </a:pathLst>
            </a:custGeom>
            <a:noFill/>
            <a:ln>
              <a:noFill/>
            </a:ln>
          </p:spPr>
          <p:txBody>
            <a:bodyPr spcFirstLastPara="1" wrap="square" lIns="121900" tIns="121900" rIns="121900" bIns="121900" anchor="ctr" anchorCtr="0">
              <a:noAutofit/>
            </a:bodyPr>
            <a:lstStyle/>
            <a:p>
              <a:endParaRPr sz="2489"/>
            </a:p>
          </p:txBody>
        </p:sp>
        <p:sp>
          <p:nvSpPr>
            <p:cNvPr id="2105" name="Google Shape;2105;p36"/>
            <p:cNvSpPr/>
            <p:nvPr/>
          </p:nvSpPr>
          <p:spPr>
            <a:xfrm>
              <a:off x="2776526" y="2680219"/>
              <a:ext cx="3581715" cy="361648"/>
            </a:xfrm>
            <a:custGeom>
              <a:avLst/>
              <a:gdLst/>
              <a:ahLst/>
              <a:cxnLst/>
              <a:rect l="l" t="t" r="r" b="b"/>
              <a:pathLst>
                <a:path w="199761" h="20170" extrusionOk="0">
                  <a:moveTo>
                    <a:pt x="99893" y="0"/>
                  </a:moveTo>
                  <a:lnTo>
                    <a:pt x="94742" y="26"/>
                  </a:lnTo>
                  <a:lnTo>
                    <a:pt x="89667" y="52"/>
                  </a:lnTo>
                  <a:lnTo>
                    <a:pt x="84670" y="129"/>
                  </a:lnTo>
                  <a:lnTo>
                    <a:pt x="79750" y="206"/>
                  </a:lnTo>
                  <a:lnTo>
                    <a:pt x="74933" y="335"/>
                  </a:lnTo>
                  <a:lnTo>
                    <a:pt x="70193" y="464"/>
                  </a:lnTo>
                  <a:lnTo>
                    <a:pt x="65557" y="618"/>
                  </a:lnTo>
                  <a:lnTo>
                    <a:pt x="61023" y="799"/>
                  </a:lnTo>
                  <a:lnTo>
                    <a:pt x="56592" y="1005"/>
                  </a:lnTo>
                  <a:lnTo>
                    <a:pt x="52291" y="1211"/>
                  </a:lnTo>
                  <a:lnTo>
                    <a:pt x="48092" y="1468"/>
                  </a:lnTo>
                  <a:lnTo>
                    <a:pt x="44048" y="1726"/>
                  </a:lnTo>
                  <a:lnTo>
                    <a:pt x="40132" y="2009"/>
                  </a:lnTo>
                  <a:lnTo>
                    <a:pt x="36346" y="2318"/>
                  </a:lnTo>
                  <a:lnTo>
                    <a:pt x="32740" y="2628"/>
                  </a:lnTo>
                  <a:lnTo>
                    <a:pt x="29262" y="2962"/>
                  </a:lnTo>
                  <a:lnTo>
                    <a:pt x="25965" y="3297"/>
                  </a:lnTo>
                  <a:lnTo>
                    <a:pt x="22822" y="3684"/>
                  </a:lnTo>
                  <a:lnTo>
                    <a:pt x="19860" y="4044"/>
                  </a:lnTo>
                  <a:lnTo>
                    <a:pt x="17078" y="4456"/>
                  </a:lnTo>
                  <a:lnTo>
                    <a:pt x="14477" y="4869"/>
                  </a:lnTo>
                  <a:lnTo>
                    <a:pt x="12055" y="5281"/>
                  </a:lnTo>
                  <a:lnTo>
                    <a:pt x="9866" y="5719"/>
                  </a:lnTo>
                  <a:lnTo>
                    <a:pt x="7856" y="6157"/>
                  </a:lnTo>
                  <a:lnTo>
                    <a:pt x="6929" y="6388"/>
                  </a:lnTo>
                  <a:lnTo>
                    <a:pt x="6079" y="6620"/>
                  </a:lnTo>
                  <a:lnTo>
                    <a:pt x="5255" y="6852"/>
                  </a:lnTo>
                  <a:lnTo>
                    <a:pt x="4508" y="7084"/>
                  </a:lnTo>
                  <a:lnTo>
                    <a:pt x="3812" y="7316"/>
                  </a:lnTo>
                  <a:lnTo>
                    <a:pt x="3168" y="7573"/>
                  </a:lnTo>
                  <a:lnTo>
                    <a:pt x="2576" y="7805"/>
                  </a:lnTo>
                  <a:lnTo>
                    <a:pt x="2035" y="8063"/>
                  </a:lnTo>
                  <a:lnTo>
                    <a:pt x="1571" y="8295"/>
                  </a:lnTo>
                  <a:lnTo>
                    <a:pt x="1159" y="8552"/>
                  </a:lnTo>
                  <a:lnTo>
                    <a:pt x="824" y="8810"/>
                  </a:lnTo>
                  <a:lnTo>
                    <a:pt x="515" y="9067"/>
                  </a:lnTo>
                  <a:lnTo>
                    <a:pt x="309" y="9299"/>
                  </a:lnTo>
                  <a:lnTo>
                    <a:pt x="129" y="9557"/>
                  </a:lnTo>
                  <a:lnTo>
                    <a:pt x="52" y="9840"/>
                  </a:lnTo>
                  <a:lnTo>
                    <a:pt x="26" y="9969"/>
                  </a:lnTo>
                  <a:lnTo>
                    <a:pt x="0" y="10098"/>
                  </a:lnTo>
                  <a:lnTo>
                    <a:pt x="26" y="10226"/>
                  </a:lnTo>
                  <a:lnTo>
                    <a:pt x="52" y="10355"/>
                  </a:lnTo>
                  <a:lnTo>
                    <a:pt x="129" y="10613"/>
                  </a:lnTo>
                  <a:lnTo>
                    <a:pt x="309" y="10870"/>
                  </a:lnTo>
                  <a:lnTo>
                    <a:pt x="515" y="11128"/>
                  </a:lnTo>
                  <a:lnTo>
                    <a:pt x="824" y="11360"/>
                  </a:lnTo>
                  <a:lnTo>
                    <a:pt x="1159" y="11617"/>
                  </a:lnTo>
                  <a:lnTo>
                    <a:pt x="1571" y="11875"/>
                  </a:lnTo>
                  <a:lnTo>
                    <a:pt x="2035" y="12107"/>
                  </a:lnTo>
                  <a:lnTo>
                    <a:pt x="2576" y="12364"/>
                  </a:lnTo>
                  <a:lnTo>
                    <a:pt x="3168" y="12596"/>
                  </a:lnTo>
                  <a:lnTo>
                    <a:pt x="3812" y="12854"/>
                  </a:lnTo>
                  <a:lnTo>
                    <a:pt x="4508" y="13086"/>
                  </a:lnTo>
                  <a:lnTo>
                    <a:pt x="5255" y="13318"/>
                  </a:lnTo>
                  <a:lnTo>
                    <a:pt x="6079" y="13549"/>
                  </a:lnTo>
                  <a:lnTo>
                    <a:pt x="6929" y="13781"/>
                  </a:lnTo>
                  <a:lnTo>
                    <a:pt x="7856" y="14013"/>
                  </a:lnTo>
                  <a:lnTo>
                    <a:pt x="9866" y="14451"/>
                  </a:lnTo>
                  <a:lnTo>
                    <a:pt x="12055" y="14889"/>
                  </a:lnTo>
                  <a:lnTo>
                    <a:pt x="14477" y="15327"/>
                  </a:lnTo>
                  <a:lnTo>
                    <a:pt x="17078" y="15713"/>
                  </a:lnTo>
                  <a:lnTo>
                    <a:pt x="19860" y="16125"/>
                  </a:lnTo>
                  <a:lnTo>
                    <a:pt x="22822" y="16512"/>
                  </a:lnTo>
                  <a:lnTo>
                    <a:pt x="25965" y="16872"/>
                  </a:lnTo>
                  <a:lnTo>
                    <a:pt x="29262" y="17207"/>
                  </a:lnTo>
                  <a:lnTo>
                    <a:pt x="32740" y="17542"/>
                  </a:lnTo>
                  <a:lnTo>
                    <a:pt x="36346" y="17877"/>
                  </a:lnTo>
                  <a:lnTo>
                    <a:pt x="40132" y="18160"/>
                  </a:lnTo>
                  <a:lnTo>
                    <a:pt x="44048" y="18444"/>
                  </a:lnTo>
                  <a:lnTo>
                    <a:pt x="48092" y="18701"/>
                  </a:lnTo>
                  <a:lnTo>
                    <a:pt x="52291" y="18959"/>
                  </a:lnTo>
                  <a:lnTo>
                    <a:pt x="56592" y="19165"/>
                  </a:lnTo>
                  <a:lnTo>
                    <a:pt x="61023" y="19371"/>
                  </a:lnTo>
                  <a:lnTo>
                    <a:pt x="65557" y="19551"/>
                  </a:lnTo>
                  <a:lnTo>
                    <a:pt x="70193" y="19706"/>
                  </a:lnTo>
                  <a:lnTo>
                    <a:pt x="74933" y="19860"/>
                  </a:lnTo>
                  <a:lnTo>
                    <a:pt x="79750" y="19963"/>
                  </a:lnTo>
                  <a:lnTo>
                    <a:pt x="84670" y="20041"/>
                  </a:lnTo>
                  <a:lnTo>
                    <a:pt x="89667" y="20118"/>
                  </a:lnTo>
                  <a:lnTo>
                    <a:pt x="94742" y="20144"/>
                  </a:lnTo>
                  <a:lnTo>
                    <a:pt x="99893" y="20169"/>
                  </a:lnTo>
                  <a:lnTo>
                    <a:pt x="105019" y="20144"/>
                  </a:lnTo>
                  <a:lnTo>
                    <a:pt x="110094" y="20118"/>
                  </a:lnTo>
                  <a:lnTo>
                    <a:pt x="115091" y="20041"/>
                  </a:lnTo>
                  <a:lnTo>
                    <a:pt x="120011" y="19963"/>
                  </a:lnTo>
                  <a:lnTo>
                    <a:pt x="124854" y="19860"/>
                  </a:lnTo>
                  <a:lnTo>
                    <a:pt x="129593" y="19706"/>
                  </a:lnTo>
                  <a:lnTo>
                    <a:pt x="134230" y="19551"/>
                  </a:lnTo>
                  <a:lnTo>
                    <a:pt x="138764" y="19371"/>
                  </a:lnTo>
                  <a:lnTo>
                    <a:pt x="143194" y="19165"/>
                  </a:lnTo>
                  <a:lnTo>
                    <a:pt x="147496" y="18959"/>
                  </a:lnTo>
                  <a:lnTo>
                    <a:pt x="151669" y="18701"/>
                  </a:lnTo>
                  <a:lnTo>
                    <a:pt x="155739" y="18444"/>
                  </a:lnTo>
                  <a:lnTo>
                    <a:pt x="159654" y="18160"/>
                  </a:lnTo>
                  <a:lnTo>
                    <a:pt x="163415" y="17877"/>
                  </a:lnTo>
                  <a:lnTo>
                    <a:pt x="167047" y="17542"/>
                  </a:lnTo>
                  <a:lnTo>
                    <a:pt x="170524" y="17207"/>
                  </a:lnTo>
                  <a:lnTo>
                    <a:pt x="173822" y="16872"/>
                  </a:lnTo>
                  <a:lnTo>
                    <a:pt x="176964" y="16512"/>
                  </a:lnTo>
                  <a:lnTo>
                    <a:pt x="179926" y="16125"/>
                  </a:lnTo>
                  <a:lnTo>
                    <a:pt x="182708" y="15713"/>
                  </a:lnTo>
                  <a:lnTo>
                    <a:pt x="185310" y="15327"/>
                  </a:lnTo>
                  <a:lnTo>
                    <a:pt x="187706" y="14889"/>
                  </a:lnTo>
                  <a:lnTo>
                    <a:pt x="189921" y="14451"/>
                  </a:lnTo>
                  <a:lnTo>
                    <a:pt x="191930" y="14013"/>
                  </a:lnTo>
                  <a:lnTo>
                    <a:pt x="192832" y="13781"/>
                  </a:lnTo>
                  <a:lnTo>
                    <a:pt x="193707" y="13549"/>
                  </a:lnTo>
                  <a:lnTo>
                    <a:pt x="194532" y="13318"/>
                  </a:lnTo>
                  <a:lnTo>
                    <a:pt x="195279" y="13086"/>
                  </a:lnTo>
                  <a:lnTo>
                    <a:pt x="195974" y="12854"/>
                  </a:lnTo>
                  <a:lnTo>
                    <a:pt x="196618" y="12596"/>
                  </a:lnTo>
                  <a:lnTo>
                    <a:pt x="197211" y="12364"/>
                  </a:lnTo>
                  <a:lnTo>
                    <a:pt x="197726" y="12107"/>
                  </a:lnTo>
                  <a:lnTo>
                    <a:pt x="198215" y="11875"/>
                  </a:lnTo>
                  <a:lnTo>
                    <a:pt x="198627" y="11617"/>
                  </a:lnTo>
                  <a:lnTo>
                    <a:pt x="198962" y="11360"/>
                  </a:lnTo>
                  <a:lnTo>
                    <a:pt x="199246" y="11128"/>
                  </a:lnTo>
                  <a:lnTo>
                    <a:pt x="199477" y="10870"/>
                  </a:lnTo>
                  <a:lnTo>
                    <a:pt x="199632" y="10613"/>
                  </a:lnTo>
                  <a:lnTo>
                    <a:pt x="199735" y="10355"/>
                  </a:lnTo>
                  <a:lnTo>
                    <a:pt x="199761" y="10226"/>
                  </a:lnTo>
                  <a:lnTo>
                    <a:pt x="199761" y="10098"/>
                  </a:lnTo>
                  <a:lnTo>
                    <a:pt x="199761" y="9969"/>
                  </a:lnTo>
                  <a:lnTo>
                    <a:pt x="199735" y="9840"/>
                  </a:lnTo>
                  <a:lnTo>
                    <a:pt x="199632" y="9557"/>
                  </a:lnTo>
                  <a:lnTo>
                    <a:pt x="199477" y="9299"/>
                  </a:lnTo>
                  <a:lnTo>
                    <a:pt x="199246" y="9067"/>
                  </a:lnTo>
                  <a:lnTo>
                    <a:pt x="198962" y="8810"/>
                  </a:lnTo>
                  <a:lnTo>
                    <a:pt x="198627" y="8552"/>
                  </a:lnTo>
                  <a:lnTo>
                    <a:pt x="198215" y="8295"/>
                  </a:lnTo>
                  <a:lnTo>
                    <a:pt x="197726" y="8063"/>
                  </a:lnTo>
                  <a:lnTo>
                    <a:pt x="197211" y="7805"/>
                  </a:lnTo>
                  <a:lnTo>
                    <a:pt x="196618" y="7573"/>
                  </a:lnTo>
                  <a:lnTo>
                    <a:pt x="195974" y="7316"/>
                  </a:lnTo>
                  <a:lnTo>
                    <a:pt x="195279" y="7084"/>
                  </a:lnTo>
                  <a:lnTo>
                    <a:pt x="194532" y="6852"/>
                  </a:lnTo>
                  <a:lnTo>
                    <a:pt x="193707" y="6620"/>
                  </a:lnTo>
                  <a:lnTo>
                    <a:pt x="192832" y="6388"/>
                  </a:lnTo>
                  <a:lnTo>
                    <a:pt x="191930" y="6157"/>
                  </a:lnTo>
                  <a:lnTo>
                    <a:pt x="189921" y="5719"/>
                  </a:lnTo>
                  <a:lnTo>
                    <a:pt x="187706" y="5281"/>
                  </a:lnTo>
                  <a:lnTo>
                    <a:pt x="185310" y="4869"/>
                  </a:lnTo>
                  <a:lnTo>
                    <a:pt x="182708" y="4456"/>
                  </a:lnTo>
                  <a:lnTo>
                    <a:pt x="179926" y="4044"/>
                  </a:lnTo>
                  <a:lnTo>
                    <a:pt x="176964" y="3684"/>
                  </a:lnTo>
                  <a:lnTo>
                    <a:pt x="173822" y="3297"/>
                  </a:lnTo>
                  <a:lnTo>
                    <a:pt x="170524" y="2962"/>
                  </a:lnTo>
                  <a:lnTo>
                    <a:pt x="167047" y="2628"/>
                  </a:lnTo>
                  <a:lnTo>
                    <a:pt x="163415" y="2318"/>
                  </a:lnTo>
                  <a:lnTo>
                    <a:pt x="159654" y="2009"/>
                  </a:lnTo>
                  <a:lnTo>
                    <a:pt x="155739" y="1726"/>
                  </a:lnTo>
                  <a:lnTo>
                    <a:pt x="151669" y="1468"/>
                  </a:lnTo>
                  <a:lnTo>
                    <a:pt x="147496" y="1211"/>
                  </a:lnTo>
                  <a:lnTo>
                    <a:pt x="143194" y="1005"/>
                  </a:lnTo>
                  <a:lnTo>
                    <a:pt x="138764" y="799"/>
                  </a:lnTo>
                  <a:lnTo>
                    <a:pt x="134230" y="618"/>
                  </a:lnTo>
                  <a:lnTo>
                    <a:pt x="129593" y="464"/>
                  </a:lnTo>
                  <a:lnTo>
                    <a:pt x="124854" y="335"/>
                  </a:lnTo>
                  <a:lnTo>
                    <a:pt x="120011" y="206"/>
                  </a:lnTo>
                  <a:lnTo>
                    <a:pt x="115091" y="129"/>
                  </a:lnTo>
                  <a:lnTo>
                    <a:pt x="110094" y="52"/>
                  </a:lnTo>
                  <a:lnTo>
                    <a:pt x="105019" y="26"/>
                  </a:lnTo>
                  <a:lnTo>
                    <a:pt x="99893"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2106" name="Google Shape;2106;p36"/>
            <p:cNvSpPr/>
            <p:nvPr/>
          </p:nvSpPr>
          <p:spPr>
            <a:xfrm>
              <a:off x="3660044" y="3019221"/>
              <a:ext cx="1147735" cy="1489051"/>
            </a:xfrm>
            <a:custGeom>
              <a:avLst/>
              <a:gdLst/>
              <a:ahLst/>
              <a:cxnLst/>
              <a:rect l="l" t="t" r="r" b="b"/>
              <a:pathLst>
                <a:path w="64012" h="83048" extrusionOk="0">
                  <a:moveTo>
                    <a:pt x="2139" y="0"/>
                  </a:moveTo>
                  <a:lnTo>
                    <a:pt x="2036" y="515"/>
                  </a:lnTo>
                  <a:lnTo>
                    <a:pt x="1933" y="1082"/>
                  </a:lnTo>
                  <a:lnTo>
                    <a:pt x="1753" y="2216"/>
                  </a:lnTo>
                  <a:lnTo>
                    <a:pt x="1598" y="3272"/>
                  </a:lnTo>
                  <a:lnTo>
                    <a:pt x="1495" y="3710"/>
                  </a:lnTo>
                  <a:lnTo>
                    <a:pt x="1392" y="4122"/>
                  </a:lnTo>
                  <a:lnTo>
                    <a:pt x="1263" y="4457"/>
                  </a:lnTo>
                  <a:lnTo>
                    <a:pt x="1057" y="4843"/>
                  </a:lnTo>
                  <a:lnTo>
                    <a:pt x="593" y="5719"/>
                  </a:lnTo>
                  <a:lnTo>
                    <a:pt x="362" y="6157"/>
                  </a:lnTo>
                  <a:lnTo>
                    <a:pt x="181" y="6569"/>
                  </a:lnTo>
                  <a:lnTo>
                    <a:pt x="104" y="6775"/>
                  </a:lnTo>
                  <a:lnTo>
                    <a:pt x="52" y="6981"/>
                  </a:lnTo>
                  <a:lnTo>
                    <a:pt x="27" y="7161"/>
                  </a:lnTo>
                  <a:lnTo>
                    <a:pt x="1" y="7342"/>
                  </a:lnTo>
                  <a:lnTo>
                    <a:pt x="27" y="7625"/>
                  </a:lnTo>
                  <a:lnTo>
                    <a:pt x="78" y="7934"/>
                  </a:lnTo>
                  <a:lnTo>
                    <a:pt x="155" y="8243"/>
                  </a:lnTo>
                  <a:lnTo>
                    <a:pt x="259" y="8552"/>
                  </a:lnTo>
                  <a:lnTo>
                    <a:pt x="362" y="8861"/>
                  </a:lnTo>
                  <a:lnTo>
                    <a:pt x="516" y="9196"/>
                  </a:lnTo>
                  <a:lnTo>
                    <a:pt x="825" y="9892"/>
                  </a:lnTo>
                  <a:lnTo>
                    <a:pt x="1212" y="10587"/>
                  </a:lnTo>
                  <a:lnTo>
                    <a:pt x="1649" y="11308"/>
                  </a:lnTo>
                  <a:lnTo>
                    <a:pt x="2113" y="12030"/>
                  </a:lnTo>
                  <a:lnTo>
                    <a:pt x="2603" y="12751"/>
                  </a:lnTo>
                  <a:lnTo>
                    <a:pt x="3556" y="14219"/>
                  </a:lnTo>
                  <a:lnTo>
                    <a:pt x="4019" y="14915"/>
                  </a:lnTo>
                  <a:lnTo>
                    <a:pt x="4457" y="15610"/>
                  </a:lnTo>
                  <a:lnTo>
                    <a:pt x="4844" y="16280"/>
                  </a:lnTo>
                  <a:lnTo>
                    <a:pt x="5178" y="16950"/>
                  </a:lnTo>
                  <a:lnTo>
                    <a:pt x="5436" y="17542"/>
                  </a:lnTo>
                  <a:lnTo>
                    <a:pt x="5539" y="17851"/>
                  </a:lnTo>
                  <a:lnTo>
                    <a:pt x="5616" y="18135"/>
                  </a:lnTo>
                  <a:lnTo>
                    <a:pt x="5642" y="18289"/>
                  </a:lnTo>
                  <a:lnTo>
                    <a:pt x="5668" y="18470"/>
                  </a:lnTo>
                  <a:lnTo>
                    <a:pt x="5642" y="18882"/>
                  </a:lnTo>
                  <a:lnTo>
                    <a:pt x="5513" y="19809"/>
                  </a:lnTo>
                  <a:lnTo>
                    <a:pt x="5436" y="20298"/>
                  </a:lnTo>
                  <a:lnTo>
                    <a:pt x="5436" y="20736"/>
                  </a:lnTo>
                  <a:lnTo>
                    <a:pt x="5436" y="20942"/>
                  </a:lnTo>
                  <a:lnTo>
                    <a:pt x="5462" y="21123"/>
                  </a:lnTo>
                  <a:lnTo>
                    <a:pt x="5513" y="21303"/>
                  </a:lnTo>
                  <a:lnTo>
                    <a:pt x="5565" y="21432"/>
                  </a:lnTo>
                  <a:lnTo>
                    <a:pt x="5668" y="21561"/>
                  </a:lnTo>
                  <a:lnTo>
                    <a:pt x="5797" y="21689"/>
                  </a:lnTo>
                  <a:lnTo>
                    <a:pt x="5951" y="21792"/>
                  </a:lnTo>
                  <a:lnTo>
                    <a:pt x="6157" y="21921"/>
                  </a:lnTo>
                  <a:lnTo>
                    <a:pt x="6569" y="22127"/>
                  </a:lnTo>
                  <a:lnTo>
                    <a:pt x="7033" y="22333"/>
                  </a:lnTo>
                  <a:lnTo>
                    <a:pt x="7497" y="22488"/>
                  </a:lnTo>
                  <a:lnTo>
                    <a:pt x="7935" y="22617"/>
                  </a:lnTo>
                  <a:lnTo>
                    <a:pt x="8450" y="22771"/>
                  </a:lnTo>
                  <a:lnTo>
                    <a:pt x="8553" y="22823"/>
                  </a:lnTo>
                  <a:lnTo>
                    <a:pt x="8759" y="22952"/>
                  </a:lnTo>
                  <a:lnTo>
                    <a:pt x="9326" y="23389"/>
                  </a:lnTo>
                  <a:lnTo>
                    <a:pt x="10124" y="24059"/>
                  </a:lnTo>
                  <a:lnTo>
                    <a:pt x="11000" y="24858"/>
                  </a:lnTo>
                  <a:lnTo>
                    <a:pt x="11438" y="25296"/>
                  </a:lnTo>
                  <a:lnTo>
                    <a:pt x="11876" y="25759"/>
                  </a:lnTo>
                  <a:lnTo>
                    <a:pt x="12288" y="26223"/>
                  </a:lnTo>
                  <a:lnTo>
                    <a:pt x="12674" y="26661"/>
                  </a:lnTo>
                  <a:lnTo>
                    <a:pt x="13009" y="27125"/>
                  </a:lnTo>
                  <a:lnTo>
                    <a:pt x="13293" y="27537"/>
                  </a:lnTo>
                  <a:lnTo>
                    <a:pt x="13524" y="27923"/>
                  </a:lnTo>
                  <a:lnTo>
                    <a:pt x="13602" y="28129"/>
                  </a:lnTo>
                  <a:lnTo>
                    <a:pt x="13653" y="28309"/>
                  </a:lnTo>
                  <a:lnTo>
                    <a:pt x="13730" y="28696"/>
                  </a:lnTo>
                  <a:lnTo>
                    <a:pt x="13782" y="29134"/>
                  </a:lnTo>
                  <a:lnTo>
                    <a:pt x="13782" y="29572"/>
                  </a:lnTo>
                  <a:lnTo>
                    <a:pt x="13756" y="30061"/>
                  </a:lnTo>
                  <a:lnTo>
                    <a:pt x="13705" y="30551"/>
                  </a:lnTo>
                  <a:lnTo>
                    <a:pt x="13602" y="31066"/>
                  </a:lnTo>
                  <a:lnTo>
                    <a:pt x="13499" y="31581"/>
                  </a:lnTo>
                  <a:lnTo>
                    <a:pt x="13344" y="32148"/>
                  </a:lnTo>
                  <a:lnTo>
                    <a:pt x="13009" y="33255"/>
                  </a:lnTo>
                  <a:lnTo>
                    <a:pt x="12623" y="34440"/>
                  </a:lnTo>
                  <a:lnTo>
                    <a:pt x="11721" y="36836"/>
                  </a:lnTo>
                  <a:lnTo>
                    <a:pt x="11283" y="38046"/>
                  </a:lnTo>
                  <a:lnTo>
                    <a:pt x="10871" y="39231"/>
                  </a:lnTo>
                  <a:lnTo>
                    <a:pt x="10511" y="40365"/>
                  </a:lnTo>
                  <a:lnTo>
                    <a:pt x="10356" y="40931"/>
                  </a:lnTo>
                  <a:lnTo>
                    <a:pt x="10227" y="41472"/>
                  </a:lnTo>
                  <a:lnTo>
                    <a:pt x="10124" y="42013"/>
                  </a:lnTo>
                  <a:lnTo>
                    <a:pt x="10047" y="42528"/>
                  </a:lnTo>
                  <a:lnTo>
                    <a:pt x="9995" y="43018"/>
                  </a:lnTo>
                  <a:lnTo>
                    <a:pt x="9995" y="43507"/>
                  </a:lnTo>
                  <a:lnTo>
                    <a:pt x="10021" y="43945"/>
                  </a:lnTo>
                  <a:lnTo>
                    <a:pt x="10098" y="44383"/>
                  </a:lnTo>
                  <a:lnTo>
                    <a:pt x="10201" y="44795"/>
                  </a:lnTo>
                  <a:lnTo>
                    <a:pt x="10356" y="45156"/>
                  </a:lnTo>
                  <a:lnTo>
                    <a:pt x="10408" y="45259"/>
                  </a:lnTo>
                  <a:lnTo>
                    <a:pt x="10485" y="45336"/>
                  </a:lnTo>
                  <a:lnTo>
                    <a:pt x="10588" y="45388"/>
                  </a:lnTo>
                  <a:lnTo>
                    <a:pt x="10717" y="45439"/>
                  </a:lnTo>
                  <a:lnTo>
                    <a:pt x="11000" y="45542"/>
                  </a:lnTo>
                  <a:lnTo>
                    <a:pt x="11335" y="45645"/>
                  </a:lnTo>
                  <a:lnTo>
                    <a:pt x="11644" y="45748"/>
                  </a:lnTo>
                  <a:lnTo>
                    <a:pt x="11927" y="45851"/>
                  </a:lnTo>
                  <a:lnTo>
                    <a:pt x="12056" y="45903"/>
                  </a:lnTo>
                  <a:lnTo>
                    <a:pt x="12159" y="45980"/>
                  </a:lnTo>
                  <a:lnTo>
                    <a:pt x="12236" y="46057"/>
                  </a:lnTo>
                  <a:lnTo>
                    <a:pt x="12288" y="46135"/>
                  </a:lnTo>
                  <a:lnTo>
                    <a:pt x="12339" y="46315"/>
                  </a:lnTo>
                  <a:lnTo>
                    <a:pt x="12365" y="46521"/>
                  </a:lnTo>
                  <a:lnTo>
                    <a:pt x="12365" y="46701"/>
                  </a:lnTo>
                  <a:lnTo>
                    <a:pt x="12365" y="46933"/>
                  </a:lnTo>
                  <a:lnTo>
                    <a:pt x="12314" y="47139"/>
                  </a:lnTo>
                  <a:lnTo>
                    <a:pt x="12262" y="47371"/>
                  </a:lnTo>
                  <a:lnTo>
                    <a:pt x="12108" y="47835"/>
                  </a:lnTo>
                  <a:lnTo>
                    <a:pt x="11902" y="48299"/>
                  </a:lnTo>
                  <a:lnTo>
                    <a:pt x="11644" y="48814"/>
                  </a:lnTo>
                  <a:lnTo>
                    <a:pt x="11361" y="49329"/>
                  </a:lnTo>
                  <a:lnTo>
                    <a:pt x="11052" y="49844"/>
                  </a:lnTo>
                  <a:lnTo>
                    <a:pt x="10433" y="50874"/>
                  </a:lnTo>
                  <a:lnTo>
                    <a:pt x="10150" y="51390"/>
                  </a:lnTo>
                  <a:lnTo>
                    <a:pt x="9892" y="51879"/>
                  </a:lnTo>
                  <a:lnTo>
                    <a:pt x="9661" y="52368"/>
                  </a:lnTo>
                  <a:lnTo>
                    <a:pt x="9506" y="52832"/>
                  </a:lnTo>
                  <a:lnTo>
                    <a:pt x="9429" y="53038"/>
                  </a:lnTo>
                  <a:lnTo>
                    <a:pt x="9377" y="53244"/>
                  </a:lnTo>
                  <a:lnTo>
                    <a:pt x="9377" y="53450"/>
                  </a:lnTo>
                  <a:lnTo>
                    <a:pt x="9351" y="53656"/>
                  </a:lnTo>
                  <a:lnTo>
                    <a:pt x="9403" y="53940"/>
                  </a:lnTo>
                  <a:lnTo>
                    <a:pt x="9480" y="54223"/>
                  </a:lnTo>
                  <a:lnTo>
                    <a:pt x="9609" y="54558"/>
                  </a:lnTo>
                  <a:lnTo>
                    <a:pt x="9764" y="54867"/>
                  </a:lnTo>
                  <a:lnTo>
                    <a:pt x="9944" y="55228"/>
                  </a:lnTo>
                  <a:lnTo>
                    <a:pt x="10150" y="55563"/>
                  </a:lnTo>
                  <a:lnTo>
                    <a:pt x="10614" y="56284"/>
                  </a:lnTo>
                  <a:lnTo>
                    <a:pt x="11052" y="56979"/>
                  </a:lnTo>
                  <a:lnTo>
                    <a:pt x="11464" y="57675"/>
                  </a:lnTo>
                  <a:lnTo>
                    <a:pt x="11618" y="58010"/>
                  </a:lnTo>
                  <a:lnTo>
                    <a:pt x="11747" y="58319"/>
                  </a:lnTo>
                  <a:lnTo>
                    <a:pt x="11850" y="58628"/>
                  </a:lnTo>
                  <a:lnTo>
                    <a:pt x="11902" y="58911"/>
                  </a:lnTo>
                  <a:lnTo>
                    <a:pt x="11902" y="59298"/>
                  </a:lnTo>
                  <a:lnTo>
                    <a:pt x="11850" y="59710"/>
                  </a:lnTo>
                  <a:lnTo>
                    <a:pt x="11747" y="60173"/>
                  </a:lnTo>
                  <a:lnTo>
                    <a:pt x="11618" y="60637"/>
                  </a:lnTo>
                  <a:lnTo>
                    <a:pt x="11464" y="61127"/>
                  </a:lnTo>
                  <a:lnTo>
                    <a:pt x="11283" y="61642"/>
                  </a:lnTo>
                  <a:lnTo>
                    <a:pt x="10871" y="62698"/>
                  </a:lnTo>
                  <a:lnTo>
                    <a:pt x="10459" y="63728"/>
                  </a:lnTo>
                  <a:lnTo>
                    <a:pt x="10253" y="64243"/>
                  </a:lnTo>
                  <a:lnTo>
                    <a:pt x="10073" y="64759"/>
                  </a:lnTo>
                  <a:lnTo>
                    <a:pt x="9944" y="65222"/>
                  </a:lnTo>
                  <a:lnTo>
                    <a:pt x="9841" y="65686"/>
                  </a:lnTo>
                  <a:lnTo>
                    <a:pt x="9764" y="66098"/>
                  </a:lnTo>
                  <a:lnTo>
                    <a:pt x="9738" y="66484"/>
                  </a:lnTo>
                  <a:lnTo>
                    <a:pt x="9764" y="66948"/>
                  </a:lnTo>
                  <a:lnTo>
                    <a:pt x="9841" y="67463"/>
                  </a:lnTo>
                  <a:lnTo>
                    <a:pt x="9944" y="68004"/>
                  </a:lnTo>
                  <a:lnTo>
                    <a:pt x="10073" y="68571"/>
                  </a:lnTo>
                  <a:lnTo>
                    <a:pt x="10227" y="69163"/>
                  </a:lnTo>
                  <a:lnTo>
                    <a:pt x="10408" y="69782"/>
                  </a:lnTo>
                  <a:lnTo>
                    <a:pt x="10845" y="71044"/>
                  </a:lnTo>
                  <a:lnTo>
                    <a:pt x="11309" y="72280"/>
                  </a:lnTo>
                  <a:lnTo>
                    <a:pt x="11799" y="73439"/>
                  </a:lnTo>
                  <a:lnTo>
                    <a:pt x="12288" y="74495"/>
                  </a:lnTo>
                  <a:lnTo>
                    <a:pt x="12726" y="75371"/>
                  </a:lnTo>
                  <a:lnTo>
                    <a:pt x="13138" y="76093"/>
                  </a:lnTo>
                  <a:lnTo>
                    <a:pt x="13627" y="76943"/>
                  </a:lnTo>
                  <a:lnTo>
                    <a:pt x="14220" y="77844"/>
                  </a:lnTo>
                  <a:lnTo>
                    <a:pt x="14864" y="78746"/>
                  </a:lnTo>
                  <a:lnTo>
                    <a:pt x="15534" y="79647"/>
                  </a:lnTo>
                  <a:lnTo>
                    <a:pt x="15894" y="80059"/>
                  </a:lnTo>
                  <a:lnTo>
                    <a:pt x="16229" y="80446"/>
                  </a:lnTo>
                  <a:lnTo>
                    <a:pt x="16564" y="80806"/>
                  </a:lnTo>
                  <a:lnTo>
                    <a:pt x="16899" y="81116"/>
                  </a:lnTo>
                  <a:lnTo>
                    <a:pt x="17234" y="81373"/>
                  </a:lnTo>
                  <a:lnTo>
                    <a:pt x="17569" y="81605"/>
                  </a:lnTo>
                  <a:lnTo>
                    <a:pt x="17826" y="81760"/>
                  </a:lnTo>
                  <a:lnTo>
                    <a:pt x="18109" y="81914"/>
                  </a:lnTo>
                  <a:lnTo>
                    <a:pt x="18805" y="82223"/>
                  </a:lnTo>
                  <a:lnTo>
                    <a:pt x="19603" y="82532"/>
                  </a:lnTo>
                  <a:lnTo>
                    <a:pt x="20016" y="82661"/>
                  </a:lnTo>
                  <a:lnTo>
                    <a:pt x="20454" y="82790"/>
                  </a:lnTo>
                  <a:lnTo>
                    <a:pt x="20866" y="82867"/>
                  </a:lnTo>
                  <a:lnTo>
                    <a:pt x="21278" y="82970"/>
                  </a:lnTo>
                  <a:lnTo>
                    <a:pt x="21690" y="83022"/>
                  </a:lnTo>
                  <a:lnTo>
                    <a:pt x="22102" y="83047"/>
                  </a:lnTo>
                  <a:lnTo>
                    <a:pt x="22463" y="83047"/>
                  </a:lnTo>
                  <a:lnTo>
                    <a:pt x="22823" y="83022"/>
                  </a:lnTo>
                  <a:lnTo>
                    <a:pt x="23132" y="82970"/>
                  </a:lnTo>
                  <a:lnTo>
                    <a:pt x="23390" y="82867"/>
                  </a:lnTo>
                  <a:lnTo>
                    <a:pt x="23570" y="82764"/>
                  </a:lnTo>
                  <a:lnTo>
                    <a:pt x="23751" y="82584"/>
                  </a:lnTo>
                  <a:lnTo>
                    <a:pt x="23905" y="82352"/>
                  </a:lnTo>
                  <a:lnTo>
                    <a:pt x="24060" y="82094"/>
                  </a:lnTo>
                  <a:lnTo>
                    <a:pt x="24189" y="81837"/>
                  </a:lnTo>
                  <a:lnTo>
                    <a:pt x="24266" y="81553"/>
                  </a:lnTo>
                  <a:lnTo>
                    <a:pt x="24343" y="81322"/>
                  </a:lnTo>
                  <a:lnTo>
                    <a:pt x="24343" y="81116"/>
                  </a:lnTo>
                  <a:lnTo>
                    <a:pt x="24317" y="80961"/>
                  </a:lnTo>
                  <a:lnTo>
                    <a:pt x="24292" y="80832"/>
                  </a:lnTo>
                  <a:lnTo>
                    <a:pt x="24163" y="80549"/>
                  </a:lnTo>
                  <a:lnTo>
                    <a:pt x="23983" y="80291"/>
                  </a:lnTo>
                  <a:lnTo>
                    <a:pt x="23751" y="80008"/>
                  </a:lnTo>
                  <a:lnTo>
                    <a:pt x="23493" y="79725"/>
                  </a:lnTo>
                  <a:lnTo>
                    <a:pt x="23210" y="79441"/>
                  </a:lnTo>
                  <a:lnTo>
                    <a:pt x="22592" y="78849"/>
                  </a:lnTo>
                  <a:lnTo>
                    <a:pt x="21948" y="78282"/>
                  </a:lnTo>
                  <a:lnTo>
                    <a:pt x="21664" y="77999"/>
                  </a:lnTo>
                  <a:lnTo>
                    <a:pt x="21407" y="77715"/>
                  </a:lnTo>
                  <a:lnTo>
                    <a:pt x="21149" y="77432"/>
                  </a:lnTo>
                  <a:lnTo>
                    <a:pt x="20969" y="77174"/>
                  </a:lnTo>
                  <a:lnTo>
                    <a:pt x="20840" y="76891"/>
                  </a:lnTo>
                  <a:lnTo>
                    <a:pt x="20788" y="76762"/>
                  </a:lnTo>
                  <a:lnTo>
                    <a:pt x="20763" y="76633"/>
                  </a:lnTo>
                  <a:lnTo>
                    <a:pt x="20737" y="76427"/>
                  </a:lnTo>
                  <a:lnTo>
                    <a:pt x="20788" y="76221"/>
                  </a:lnTo>
                  <a:lnTo>
                    <a:pt x="20840" y="75990"/>
                  </a:lnTo>
                  <a:lnTo>
                    <a:pt x="20943" y="75732"/>
                  </a:lnTo>
                  <a:lnTo>
                    <a:pt x="21175" y="75268"/>
                  </a:lnTo>
                  <a:lnTo>
                    <a:pt x="21355" y="74882"/>
                  </a:lnTo>
                  <a:lnTo>
                    <a:pt x="21458" y="74650"/>
                  </a:lnTo>
                  <a:lnTo>
                    <a:pt x="21613" y="74392"/>
                  </a:lnTo>
                  <a:lnTo>
                    <a:pt x="21973" y="73852"/>
                  </a:lnTo>
                  <a:lnTo>
                    <a:pt x="22308" y="73311"/>
                  </a:lnTo>
                  <a:lnTo>
                    <a:pt x="22437" y="73053"/>
                  </a:lnTo>
                  <a:lnTo>
                    <a:pt x="22566" y="72821"/>
                  </a:lnTo>
                  <a:lnTo>
                    <a:pt x="22798" y="72332"/>
                  </a:lnTo>
                  <a:lnTo>
                    <a:pt x="23055" y="71688"/>
                  </a:lnTo>
                  <a:lnTo>
                    <a:pt x="23158" y="71379"/>
                  </a:lnTo>
                  <a:lnTo>
                    <a:pt x="23236" y="71070"/>
                  </a:lnTo>
                  <a:lnTo>
                    <a:pt x="23236" y="70941"/>
                  </a:lnTo>
                  <a:lnTo>
                    <a:pt x="23236" y="70812"/>
                  </a:lnTo>
                  <a:lnTo>
                    <a:pt x="23210" y="70709"/>
                  </a:lnTo>
                  <a:lnTo>
                    <a:pt x="23158" y="70606"/>
                  </a:lnTo>
                  <a:lnTo>
                    <a:pt x="23081" y="70503"/>
                  </a:lnTo>
                  <a:lnTo>
                    <a:pt x="22952" y="70400"/>
                  </a:lnTo>
                  <a:lnTo>
                    <a:pt x="22798" y="70348"/>
                  </a:lnTo>
                  <a:lnTo>
                    <a:pt x="22643" y="70297"/>
                  </a:lnTo>
                  <a:lnTo>
                    <a:pt x="22231" y="70219"/>
                  </a:lnTo>
                  <a:lnTo>
                    <a:pt x="21793" y="70194"/>
                  </a:lnTo>
                  <a:lnTo>
                    <a:pt x="21329" y="70168"/>
                  </a:lnTo>
                  <a:lnTo>
                    <a:pt x="20917" y="70142"/>
                  </a:lnTo>
                  <a:lnTo>
                    <a:pt x="20711" y="70116"/>
                  </a:lnTo>
                  <a:lnTo>
                    <a:pt x="20557" y="70065"/>
                  </a:lnTo>
                  <a:lnTo>
                    <a:pt x="20402" y="70013"/>
                  </a:lnTo>
                  <a:lnTo>
                    <a:pt x="20273" y="69936"/>
                  </a:lnTo>
                  <a:lnTo>
                    <a:pt x="20067" y="69756"/>
                  </a:lnTo>
                  <a:lnTo>
                    <a:pt x="19861" y="69524"/>
                  </a:lnTo>
                  <a:lnTo>
                    <a:pt x="19655" y="69266"/>
                  </a:lnTo>
                  <a:lnTo>
                    <a:pt x="19475" y="68957"/>
                  </a:lnTo>
                  <a:lnTo>
                    <a:pt x="19320" y="68648"/>
                  </a:lnTo>
                  <a:lnTo>
                    <a:pt x="19191" y="68339"/>
                  </a:lnTo>
                  <a:lnTo>
                    <a:pt x="19140" y="68056"/>
                  </a:lnTo>
                  <a:lnTo>
                    <a:pt x="19140" y="67927"/>
                  </a:lnTo>
                  <a:lnTo>
                    <a:pt x="19166" y="67798"/>
                  </a:lnTo>
                  <a:lnTo>
                    <a:pt x="19217" y="67644"/>
                  </a:lnTo>
                  <a:lnTo>
                    <a:pt x="19320" y="67515"/>
                  </a:lnTo>
                  <a:lnTo>
                    <a:pt x="19449" y="67386"/>
                  </a:lnTo>
                  <a:lnTo>
                    <a:pt x="19629" y="67257"/>
                  </a:lnTo>
                  <a:lnTo>
                    <a:pt x="20016" y="67025"/>
                  </a:lnTo>
                  <a:lnTo>
                    <a:pt x="20479" y="66819"/>
                  </a:lnTo>
                  <a:lnTo>
                    <a:pt x="20943" y="66613"/>
                  </a:lnTo>
                  <a:lnTo>
                    <a:pt x="21381" y="66407"/>
                  </a:lnTo>
                  <a:lnTo>
                    <a:pt x="21767" y="66175"/>
                  </a:lnTo>
                  <a:lnTo>
                    <a:pt x="21922" y="66072"/>
                  </a:lnTo>
                  <a:lnTo>
                    <a:pt x="22025" y="65943"/>
                  </a:lnTo>
                  <a:lnTo>
                    <a:pt x="22282" y="65609"/>
                  </a:lnTo>
                  <a:lnTo>
                    <a:pt x="22411" y="65377"/>
                  </a:lnTo>
                  <a:lnTo>
                    <a:pt x="22540" y="65145"/>
                  </a:lnTo>
                  <a:lnTo>
                    <a:pt x="22643" y="64887"/>
                  </a:lnTo>
                  <a:lnTo>
                    <a:pt x="22720" y="64656"/>
                  </a:lnTo>
                  <a:lnTo>
                    <a:pt x="22746" y="64449"/>
                  </a:lnTo>
                  <a:lnTo>
                    <a:pt x="22746" y="64346"/>
                  </a:lnTo>
                  <a:lnTo>
                    <a:pt x="22720" y="64269"/>
                  </a:lnTo>
                  <a:lnTo>
                    <a:pt x="22643" y="64140"/>
                  </a:lnTo>
                  <a:lnTo>
                    <a:pt x="22540" y="64037"/>
                  </a:lnTo>
                  <a:lnTo>
                    <a:pt x="22411" y="63934"/>
                  </a:lnTo>
                  <a:lnTo>
                    <a:pt x="22257" y="63857"/>
                  </a:lnTo>
                  <a:lnTo>
                    <a:pt x="21870" y="63728"/>
                  </a:lnTo>
                  <a:lnTo>
                    <a:pt x="21458" y="63599"/>
                  </a:lnTo>
                  <a:lnTo>
                    <a:pt x="21020" y="63471"/>
                  </a:lnTo>
                  <a:lnTo>
                    <a:pt x="20634" y="63342"/>
                  </a:lnTo>
                  <a:lnTo>
                    <a:pt x="20479" y="63265"/>
                  </a:lnTo>
                  <a:lnTo>
                    <a:pt x="20351" y="63161"/>
                  </a:lnTo>
                  <a:lnTo>
                    <a:pt x="20222" y="63058"/>
                  </a:lnTo>
                  <a:lnTo>
                    <a:pt x="20170" y="62955"/>
                  </a:lnTo>
                  <a:lnTo>
                    <a:pt x="20119" y="62775"/>
                  </a:lnTo>
                  <a:lnTo>
                    <a:pt x="20119" y="62569"/>
                  </a:lnTo>
                  <a:lnTo>
                    <a:pt x="20144" y="62337"/>
                  </a:lnTo>
                  <a:lnTo>
                    <a:pt x="20222" y="62105"/>
                  </a:lnTo>
                  <a:lnTo>
                    <a:pt x="20299" y="61848"/>
                  </a:lnTo>
                  <a:lnTo>
                    <a:pt x="20402" y="61642"/>
                  </a:lnTo>
                  <a:lnTo>
                    <a:pt x="20505" y="61461"/>
                  </a:lnTo>
                  <a:lnTo>
                    <a:pt x="20634" y="61358"/>
                  </a:lnTo>
                  <a:lnTo>
                    <a:pt x="20814" y="61255"/>
                  </a:lnTo>
                  <a:lnTo>
                    <a:pt x="20994" y="61204"/>
                  </a:lnTo>
                  <a:lnTo>
                    <a:pt x="21226" y="61152"/>
                  </a:lnTo>
                  <a:lnTo>
                    <a:pt x="21716" y="61152"/>
                  </a:lnTo>
                  <a:lnTo>
                    <a:pt x="21999" y="61178"/>
                  </a:lnTo>
                  <a:lnTo>
                    <a:pt x="22566" y="61255"/>
                  </a:lnTo>
                  <a:lnTo>
                    <a:pt x="23673" y="61461"/>
                  </a:lnTo>
                  <a:lnTo>
                    <a:pt x="24189" y="61513"/>
                  </a:lnTo>
                  <a:lnTo>
                    <a:pt x="24420" y="61539"/>
                  </a:lnTo>
                  <a:lnTo>
                    <a:pt x="24601" y="61513"/>
                  </a:lnTo>
                  <a:lnTo>
                    <a:pt x="25296" y="61436"/>
                  </a:lnTo>
                  <a:lnTo>
                    <a:pt x="26095" y="61307"/>
                  </a:lnTo>
                  <a:lnTo>
                    <a:pt x="26996" y="61152"/>
                  </a:lnTo>
                  <a:lnTo>
                    <a:pt x="27898" y="60946"/>
                  </a:lnTo>
                  <a:lnTo>
                    <a:pt x="28799" y="60714"/>
                  </a:lnTo>
                  <a:lnTo>
                    <a:pt x="29649" y="60457"/>
                  </a:lnTo>
                  <a:lnTo>
                    <a:pt x="30036" y="60328"/>
                  </a:lnTo>
                  <a:lnTo>
                    <a:pt x="30397" y="60173"/>
                  </a:lnTo>
                  <a:lnTo>
                    <a:pt x="30731" y="60019"/>
                  </a:lnTo>
                  <a:lnTo>
                    <a:pt x="31015" y="59839"/>
                  </a:lnTo>
                  <a:lnTo>
                    <a:pt x="31195" y="59736"/>
                  </a:lnTo>
                  <a:lnTo>
                    <a:pt x="31350" y="59581"/>
                  </a:lnTo>
                  <a:lnTo>
                    <a:pt x="31710" y="59220"/>
                  </a:lnTo>
                  <a:lnTo>
                    <a:pt x="32071" y="58782"/>
                  </a:lnTo>
                  <a:lnTo>
                    <a:pt x="32406" y="58319"/>
                  </a:lnTo>
                  <a:lnTo>
                    <a:pt x="33075" y="57366"/>
                  </a:lnTo>
                  <a:lnTo>
                    <a:pt x="33385" y="56954"/>
                  </a:lnTo>
                  <a:lnTo>
                    <a:pt x="33694" y="56619"/>
                  </a:lnTo>
                  <a:lnTo>
                    <a:pt x="34286" y="56052"/>
                  </a:lnTo>
                  <a:lnTo>
                    <a:pt x="34982" y="55408"/>
                  </a:lnTo>
                  <a:lnTo>
                    <a:pt x="36630" y="54017"/>
                  </a:lnTo>
                  <a:lnTo>
                    <a:pt x="38279" y="52626"/>
                  </a:lnTo>
                  <a:lnTo>
                    <a:pt x="39644" y="51493"/>
                  </a:lnTo>
                  <a:lnTo>
                    <a:pt x="40056" y="51158"/>
                  </a:lnTo>
                  <a:lnTo>
                    <a:pt x="40571" y="50797"/>
                  </a:lnTo>
                  <a:lnTo>
                    <a:pt x="40829" y="50591"/>
                  </a:lnTo>
                  <a:lnTo>
                    <a:pt x="41061" y="50385"/>
                  </a:lnTo>
                  <a:lnTo>
                    <a:pt x="41267" y="50179"/>
                  </a:lnTo>
                  <a:lnTo>
                    <a:pt x="41370" y="49973"/>
                  </a:lnTo>
                  <a:lnTo>
                    <a:pt x="41473" y="49690"/>
                  </a:lnTo>
                  <a:lnTo>
                    <a:pt x="41550" y="49355"/>
                  </a:lnTo>
                  <a:lnTo>
                    <a:pt x="41602" y="48994"/>
                  </a:lnTo>
                  <a:lnTo>
                    <a:pt x="41627" y="48582"/>
                  </a:lnTo>
                  <a:lnTo>
                    <a:pt x="41627" y="48170"/>
                  </a:lnTo>
                  <a:lnTo>
                    <a:pt x="41602" y="47732"/>
                  </a:lnTo>
                  <a:lnTo>
                    <a:pt x="41550" y="46830"/>
                  </a:lnTo>
                  <a:lnTo>
                    <a:pt x="41447" y="45929"/>
                  </a:lnTo>
                  <a:lnTo>
                    <a:pt x="41318" y="45053"/>
                  </a:lnTo>
                  <a:lnTo>
                    <a:pt x="41241" y="44254"/>
                  </a:lnTo>
                  <a:lnTo>
                    <a:pt x="41190" y="43585"/>
                  </a:lnTo>
                  <a:lnTo>
                    <a:pt x="41190" y="43559"/>
                  </a:lnTo>
                  <a:lnTo>
                    <a:pt x="41447" y="43224"/>
                  </a:lnTo>
                  <a:lnTo>
                    <a:pt x="41730" y="42838"/>
                  </a:lnTo>
                  <a:lnTo>
                    <a:pt x="42349" y="41936"/>
                  </a:lnTo>
                  <a:lnTo>
                    <a:pt x="42684" y="41524"/>
                  </a:lnTo>
                  <a:lnTo>
                    <a:pt x="43018" y="41137"/>
                  </a:lnTo>
                  <a:lnTo>
                    <a:pt x="43199" y="40983"/>
                  </a:lnTo>
                  <a:lnTo>
                    <a:pt x="43379" y="40828"/>
                  </a:lnTo>
                  <a:lnTo>
                    <a:pt x="43534" y="40725"/>
                  </a:lnTo>
                  <a:lnTo>
                    <a:pt x="43714" y="40674"/>
                  </a:lnTo>
                  <a:lnTo>
                    <a:pt x="43997" y="40597"/>
                  </a:lnTo>
                  <a:lnTo>
                    <a:pt x="44281" y="40597"/>
                  </a:lnTo>
                  <a:lnTo>
                    <a:pt x="44615" y="40622"/>
                  </a:lnTo>
                  <a:lnTo>
                    <a:pt x="44976" y="40700"/>
                  </a:lnTo>
                  <a:lnTo>
                    <a:pt x="45337" y="40803"/>
                  </a:lnTo>
                  <a:lnTo>
                    <a:pt x="45723" y="40906"/>
                  </a:lnTo>
                  <a:lnTo>
                    <a:pt x="46496" y="41189"/>
                  </a:lnTo>
                  <a:lnTo>
                    <a:pt x="47294" y="41498"/>
                  </a:lnTo>
                  <a:lnTo>
                    <a:pt x="48041" y="41756"/>
                  </a:lnTo>
                  <a:lnTo>
                    <a:pt x="48402" y="41859"/>
                  </a:lnTo>
                  <a:lnTo>
                    <a:pt x="48737" y="41910"/>
                  </a:lnTo>
                  <a:lnTo>
                    <a:pt x="49046" y="41962"/>
                  </a:lnTo>
                  <a:lnTo>
                    <a:pt x="49329" y="41936"/>
                  </a:lnTo>
                  <a:lnTo>
                    <a:pt x="49587" y="41910"/>
                  </a:lnTo>
                  <a:lnTo>
                    <a:pt x="49845" y="41833"/>
                  </a:lnTo>
                  <a:lnTo>
                    <a:pt x="50437" y="41653"/>
                  </a:lnTo>
                  <a:lnTo>
                    <a:pt x="51055" y="41395"/>
                  </a:lnTo>
                  <a:lnTo>
                    <a:pt x="51699" y="41112"/>
                  </a:lnTo>
                  <a:lnTo>
                    <a:pt x="52317" y="40777"/>
                  </a:lnTo>
                  <a:lnTo>
                    <a:pt x="52884" y="40416"/>
                  </a:lnTo>
                  <a:lnTo>
                    <a:pt x="53116" y="40236"/>
                  </a:lnTo>
                  <a:lnTo>
                    <a:pt x="53348" y="40030"/>
                  </a:lnTo>
                  <a:lnTo>
                    <a:pt x="53554" y="39850"/>
                  </a:lnTo>
                  <a:lnTo>
                    <a:pt x="53708" y="39669"/>
                  </a:lnTo>
                  <a:lnTo>
                    <a:pt x="53889" y="39437"/>
                  </a:lnTo>
                  <a:lnTo>
                    <a:pt x="54069" y="39180"/>
                  </a:lnTo>
                  <a:lnTo>
                    <a:pt x="54224" y="38922"/>
                  </a:lnTo>
                  <a:lnTo>
                    <a:pt x="54378" y="38613"/>
                  </a:lnTo>
                  <a:lnTo>
                    <a:pt x="54636" y="37969"/>
                  </a:lnTo>
                  <a:lnTo>
                    <a:pt x="54868" y="37248"/>
                  </a:lnTo>
                  <a:lnTo>
                    <a:pt x="55074" y="36449"/>
                  </a:lnTo>
                  <a:lnTo>
                    <a:pt x="55280" y="35651"/>
                  </a:lnTo>
                  <a:lnTo>
                    <a:pt x="55615" y="33951"/>
                  </a:lnTo>
                  <a:lnTo>
                    <a:pt x="55949" y="32225"/>
                  </a:lnTo>
                  <a:lnTo>
                    <a:pt x="56130" y="31401"/>
                  </a:lnTo>
                  <a:lnTo>
                    <a:pt x="56310" y="30628"/>
                  </a:lnTo>
                  <a:lnTo>
                    <a:pt x="56516" y="29881"/>
                  </a:lnTo>
                  <a:lnTo>
                    <a:pt x="56748" y="29185"/>
                  </a:lnTo>
                  <a:lnTo>
                    <a:pt x="56851" y="28876"/>
                  </a:lnTo>
                  <a:lnTo>
                    <a:pt x="57006" y="28593"/>
                  </a:lnTo>
                  <a:lnTo>
                    <a:pt x="57134" y="28309"/>
                  </a:lnTo>
                  <a:lnTo>
                    <a:pt x="57289" y="28052"/>
                  </a:lnTo>
                  <a:lnTo>
                    <a:pt x="57495" y="27794"/>
                  </a:lnTo>
                  <a:lnTo>
                    <a:pt x="57753" y="27511"/>
                  </a:lnTo>
                  <a:lnTo>
                    <a:pt x="58036" y="27228"/>
                  </a:lnTo>
                  <a:lnTo>
                    <a:pt x="58371" y="26944"/>
                  </a:lnTo>
                  <a:lnTo>
                    <a:pt x="59092" y="26352"/>
                  </a:lnTo>
                  <a:lnTo>
                    <a:pt x="59891" y="25785"/>
                  </a:lnTo>
                  <a:lnTo>
                    <a:pt x="60689" y="25193"/>
                  </a:lnTo>
                  <a:lnTo>
                    <a:pt x="61436" y="24626"/>
                  </a:lnTo>
                  <a:lnTo>
                    <a:pt x="61771" y="24343"/>
                  </a:lnTo>
                  <a:lnTo>
                    <a:pt x="62080" y="24059"/>
                  </a:lnTo>
                  <a:lnTo>
                    <a:pt x="62338" y="23802"/>
                  </a:lnTo>
                  <a:lnTo>
                    <a:pt x="62544" y="23544"/>
                  </a:lnTo>
                  <a:lnTo>
                    <a:pt x="63033" y="22823"/>
                  </a:lnTo>
                  <a:lnTo>
                    <a:pt x="63316" y="22385"/>
                  </a:lnTo>
                  <a:lnTo>
                    <a:pt x="63574" y="21921"/>
                  </a:lnTo>
                  <a:lnTo>
                    <a:pt x="63780" y="21458"/>
                  </a:lnTo>
                  <a:lnTo>
                    <a:pt x="63883" y="21226"/>
                  </a:lnTo>
                  <a:lnTo>
                    <a:pt x="63935" y="20994"/>
                  </a:lnTo>
                  <a:lnTo>
                    <a:pt x="63986" y="20788"/>
                  </a:lnTo>
                  <a:lnTo>
                    <a:pt x="64012" y="20582"/>
                  </a:lnTo>
                  <a:lnTo>
                    <a:pt x="64012" y="20401"/>
                  </a:lnTo>
                  <a:lnTo>
                    <a:pt x="63960" y="20221"/>
                  </a:lnTo>
                  <a:lnTo>
                    <a:pt x="63883" y="20067"/>
                  </a:lnTo>
                  <a:lnTo>
                    <a:pt x="63754" y="19886"/>
                  </a:lnTo>
                  <a:lnTo>
                    <a:pt x="63574" y="19757"/>
                  </a:lnTo>
                  <a:lnTo>
                    <a:pt x="63368" y="19629"/>
                  </a:lnTo>
                  <a:lnTo>
                    <a:pt x="63110" y="19500"/>
                  </a:lnTo>
                  <a:lnTo>
                    <a:pt x="62853" y="19371"/>
                  </a:lnTo>
                  <a:lnTo>
                    <a:pt x="62286" y="19165"/>
                  </a:lnTo>
                  <a:lnTo>
                    <a:pt x="61719" y="18959"/>
                  </a:lnTo>
                  <a:lnTo>
                    <a:pt x="61178" y="18753"/>
                  </a:lnTo>
                  <a:lnTo>
                    <a:pt x="60921" y="18624"/>
                  </a:lnTo>
                  <a:lnTo>
                    <a:pt x="60715" y="18521"/>
                  </a:lnTo>
                  <a:lnTo>
                    <a:pt x="60509" y="18392"/>
                  </a:lnTo>
                  <a:lnTo>
                    <a:pt x="60380" y="18238"/>
                  </a:lnTo>
                  <a:lnTo>
                    <a:pt x="60225" y="18057"/>
                  </a:lnTo>
                  <a:lnTo>
                    <a:pt x="60097" y="17800"/>
                  </a:lnTo>
                  <a:lnTo>
                    <a:pt x="59994" y="17542"/>
                  </a:lnTo>
                  <a:lnTo>
                    <a:pt x="59891" y="17233"/>
                  </a:lnTo>
                  <a:lnTo>
                    <a:pt x="59710" y="16563"/>
                  </a:lnTo>
                  <a:lnTo>
                    <a:pt x="59556" y="15868"/>
                  </a:lnTo>
                  <a:lnTo>
                    <a:pt x="59401" y="15172"/>
                  </a:lnTo>
                  <a:lnTo>
                    <a:pt x="59298" y="14837"/>
                  </a:lnTo>
                  <a:lnTo>
                    <a:pt x="59195" y="14528"/>
                  </a:lnTo>
                  <a:lnTo>
                    <a:pt x="59092" y="14219"/>
                  </a:lnTo>
                  <a:lnTo>
                    <a:pt x="58963" y="13962"/>
                  </a:lnTo>
                  <a:lnTo>
                    <a:pt x="58809" y="13756"/>
                  </a:lnTo>
                  <a:lnTo>
                    <a:pt x="58654" y="13575"/>
                  </a:lnTo>
                  <a:lnTo>
                    <a:pt x="58474" y="13446"/>
                  </a:lnTo>
                  <a:lnTo>
                    <a:pt x="58293" y="13318"/>
                  </a:lnTo>
                  <a:lnTo>
                    <a:pt x="58087" y="13215"/>
                  </a:lnTo>
                  <a:lnTo>
                    <a:pt x="57881" y="13112"/>
                  </a:lnTo>
                  <a:lnTo>
                    <a:pt x="57392" y="12957"/>
                  </a:lnTo>
                  <a:lnTo>
                    <a:pt x="56877" y="12803"/>
                  </a:lnTo>
                  <a:lnTo>
                    <a:pt x="56310" y="12699"/>
                  </a:lnTo>
                  <a:lnTo>
                    <a:pt x="55718" y="12596"/>
                  </a:lnTo>
                  <a:lnTo>
                    <a:pt x="54455" y="12442"/>
                  </a:lnTo>
                  <a:lnTo>
                    <a:pt x="53193" y="12339"/>
                  </a:lnTo>
                  <a:lnTo>
                    <a:pt x="51957" y="12210"/>
                  </a:lnTo>
                  <a:lnTo>
                    <a:pt x="51390" y="12133"/>
                  </a:lnTo>
                  <a:lnTo>
                    <a:pt x="50875" y="12056"/>
                  </a:lnTo>
                  <a:lnTo>
                    <a:pt x="50411" y="11927"/>
                  </a:lnTo>
                  <a:lnTo>
                    <a:pt x="49973" y="11798"/>
                  </a:lnTo>
                  <a:lnTo>
                    <a:pt x="49716" y="11669"/>
                  </a:lnTo>
                  <a:lnTo>
                    <a:pt x="49432" y="11515"/>
                  </a:lnTo>
                  <a:lnTo>
                    <a:pt x="48814" y="11128"/>
                  </a:lnTo>
                  <a:lnTo>
                    <a:pt x="48222" y="10716"/>
                  </a:lnTo>
                  <a:lnTo>
                    <a:pt x="47707" y="10381"/>
                  </a:lnTo>
                  <a:lnTo>
                    <a:pt x="47269" y="10124"/>
                  </a:lnTo>
                  <a:lnTo>
                    <a:pt x="46702" y="9866"/>
                  </a:lnTo>
                  <a:lnTo>
                    <a:pt x="46109" y="9557"/>
                  </a:lnTo>
                  <a:lnTo>
                    <a:pt x="45466" y="9274"/>
                  </a:lnTo>
                  <a:lnTo>
                    <a:pt x="44873" y="8939"/>
                  </a:lnTo>
                  <a:lnTo>
                    <a:pt x="44590" y="8758"/>
                  </a:lnTo>
                  <a:lnTo>
                    <a:pt x="44332" y="8578"/>
                  </a:lnTo>
                  <a:lnTo>
                    <a:pt x="44100" y="8398"/>
                  </a:lnTo>
                  <a:lnTo>
                    <a:pt x="43894" y="8217"/>
                  </a:lnTo>
                  <a:lnTo>
                    <a:pt x="43740" y="8011"/>
                  </a:lnTo>
                  <a:lnTo>
                    <a:pt x="43611" y="7805"/>
                  </a:lnTo>
                  <a:lnTo>
                    <a:pt x="43534" y="7599"/>
                  </a:lnTo>
                  <a:lnTo>
                    <a:pt x="43508" y="7342"/>
                  </a:lnTo>
                  <a:lnTo>
                    <a:pt x="43482" y="7032"/>
                  </a:lnTo>
                  <a:lnTo>
                    <a:pt x="43508" y="6749"/>
                  </a:lnTo>
                  <a:lnTo>
                    <a:pt x="43559" y="6414"/>
                  </a:lnTo>
                  <a:lnTo>
                    <a:pt x="43611" y="6079"/>
                  </a:lnTo>
                  <a:lnTo>
                    <a:pt x="43791" y="5384"/>
                  </a:lnTo>
                  <a:lnTo>
                    <a:pt x="43971" y="4663"/>
                  </a:lnTo>
                  <a:lnTo>
                    <a:pt x="44126" y="3993"/>
                  </a:lnTo>
                  <a:lnTo>
                    <a:pt x="44203" y="3658"/>
                  </a:lnTo>
                  <a:lnTo>
                    <a:pt x="44229" y="3375"/>
                  </a:lnTo>
                  <a:lnTo>
                    <a:pt x="44255" y="3091"/>
                  </a:lnTo>
                  <a:lnTo>
                    <a:pt x="44255" y="2834"/>
                  </a:lnTo>
                  <a:lnTo>
                    <a:pt x="44152" y="2113"/>
                  </a:lnTo>
                  <a:lnTo>
                    <a:pt x="43997" y="1237"/>
                  </a:lnTo>
                  <a:lnTo>
                    <a:pt x="38356" y="1185"/>
                  </a:lnTo>
                  <a:lnTo>
                    <a:pt x="32844" y="1108"/>
                  </a:lnTo>
                  <a:lnTo>
                    <a:pt x="27408" y="979"/>
                  </a:lnTo>
                  <a:lnTo>
                    <a:pt x="22102" y="850"/>
                  </a:lnTo>
                  <a:lnTo>
                    <a:pt x="16899" y="670"/>
                  </a:lnTo>
                  <a:lnTo>
                    <a:pt x="11850" y="464"/>
                  </a:lnTo>
                  <a:lnTo>
                    <a:pt x="6930" y="258"/>
                  </a:lnTo>
                  <a:lnTo>
                    <a:pt x="2139"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7" name="Google Shape;2107;p36"/>
            <p:cNvSpPr/>
            <p:nvPr/>
          </p:nvSpPr>
          <p:spPr>
            <a:xfrm>
              <a:off x="5101975" y="2876498"/>
              <a:ext cx="1265499" cy="1406393"/>
            </a:xfrm>
            <a:custGeom>
              <a:avLst/>
              <a:gdLst/>
              <a:ahLst/>
              <a:cxnLst/>
              <a:rect l="l" t="t" r="r" b="b"/>
              <a:pathLst>
                <a:path w="70580" h="78438" extrusionOk="0">
                  <a:moveTo>
                    <a:pt x="69704" y="1"/>
                  </a:moveTo>
                  <a:lnTo>
                    <a:pt x="69524" y="207"/>
                  </a:lnTo>
                  <a:lnTo>
                    <a:pt x="69292" y="387"/>
                  </a:lnTo>
                  <a:lnTo>
                    <a:pt x="69034" y="593"/>
                  </a:lnTo>
                  <a:lnTo>
                    <a:pt x="68751" y="773"/>
                  </a:lnTo>
                  <a:lnTo>
                    <a:pt x="68442" y="980"/>
                  </a:lnTo>
                  <a:lnTo>
                    <a:pt x="68081" y="1160"/>
                  </a:lnTo>
                  <a:lnTo>
                    <a:pt x="67257" y="1520"/>
                  </a:lnTo>
                  <a:lnTo>
                    <a:pt x="66304" y="1881"/>
                  </a:lnTo>
                  <a:lnTo>
                    <a:pt x="65222" y="2242"/>
                  </a:lnTo>
                  <a:lnTo>
                    <a:pt x="64011" y="2602"/>
                  </a:lnTo>
                  <a:lnTo>
                    <a:pt x="62672" y="2963"/>
                  </a:lnTo>
                  <a:lnTo>
                    <a:pt x="61204" y="3298"/>
                  </a:lnTo>
                  <a:lnTo>
                    <a:pt x="59632" y="3633"/>
                  </a:lnTo>
                  <a:lnTo>
                    <a:pt x="57932" y="3968"/>
                  </a:lnTo>
                  <a:lnTo>
                    <a:pt x="56103" y="4277"/>
                  </a:lnTo>
                  <a:lnTo>
                    <a:pt x="54197" y="4586"/>
                  </a:lnTo>
                  <a:lnTo>
                    <a:pt x="52162" y="4895"/>
                  </a:lnTo>
                  <a:lnTo>
                    <a:pt x="49999" y="5204"/>
                  </a:lnTo>
                  <a:lnTo>
                    <a:pt x="47758" y="5487"/>
                  </a:lnTo>
                  <a:lnTo>
                    <a:pt x="45413" y="5771"/>
                  </a:lnTo>
                  <a:lnTo>
                    <a:pt x="42966" y="6054"/>
                  </a:lnTo>
                  <a:lnTo>
                    <a:pt x="40442" y="6312"/>
                  </a:lnTo>
                  <a:lnTo>
                    <a:pt x="37815" y="6569"/>
                  </a:lnTo>
                  <a:lnTo>
                    <a:pt x="35084" y="6801"/>
                  </a:lnTo>
                  <a:lnTo>
                    <a:pt x="32276" y="7033"/>
                  </a:lnTo>
                  <a:lnTo>
                    <a:pt x="29391" y="7265"/>
                  </a:lnTo>
                  <a:lnTo>
                    <a:pt x="26403" y="7471"/>
                  </a:lnTo>
                  <a:lnTo>
                    <a:pt x="23364" y="7677"/>
                  </a:lnTo>
                  <a:lnTo>
                    <a:pt x="20221" y="7857"/>
                  </a:lnTo>
                  <a:lnTo>
                    <a:pt x="17027" y="8038"/>
                  </a:lnTo>
                  <a:lnTo>
                    <a:pt x="13756" y="8218"/>
                  </a:lnTo>
                  <a:lnTo>
                    <a:pt x="6981" y="8527"/>
                  </a:lnTo>
                  <a:lnTo>
                    <a:pt x="0" y="8759"/>
                  </a:lnTo>
                  <a:lnTo>
                    <a:pt x="284" y="9403"/>
                  </a:lnTo>
                  <a:lnTo>
                    <a:pt x="593" y="10047"/>
                  </a:lnTo>
                  <a:lnTo>
                    <a:pt x="928" y="10691"/>
                  </a:lnTo>
                  <a:lnTo>
                    <a:pt x="1263" y="11335"/>
                  </a:lnTo>
                  <a:lnTo>
                    <a:pt x="1623" y="11953"/>
                  </a:lnTo>
                  <a:lnTo>
                    <a:pt x="2010" y="12597"/>
                  </a:lnTo>
                  <a:lnTo>
                    <a:pt x="2396" y="13189"/>
                  </a:lnTo>
                  <a:lnTo>
                    <a:pt x="2782" y="13782"/>
                  </a:lnTo>
                  <a:lnTo>
                    <a:pt x="3195" y="14349"/>
                  </a:lnTo>
                  <a:lnTo>
                    <a:pt x="3581" y="14889"/>
                  </a:lnTo>
                  <a:lnTo>
                    <a:pt x="3993" y="15405"/>
                  </a:lnTo>
                  <a:lnTo>
                    <a:pt x="4405" y="15894"/>
                  </a:lnTo>
                  <a:lnTo>
                    <a:pt x="4817" y="16332"/>
                  </a:lnTo>
                  <a:lnTo>
                    <a:pt x="5204" y="16718"/>
                  </a:lnTo>
                  <a:lnTo>
                    <a:pt x="5616" y="17079"/>
                  </a:lnTo>
                  <a:lnTo>
                    <a:pt x="6002" y="17388"/>
                  </a:lnTo>
                  <a:lnTo>
                    <a:pt x="6183" y="17491"/>
                  </a:lnTo>
                  <a:lnTo>
                    <a:pt x="6389" y="17594"/>
                  </a:lnTo>
                  <a:lnTo>
                    <a:pt x="6852" y="17826"/>
                  </a:lnTo>
                  <a:lnTo>
                    <a:pt x="7419" y="18006"/>
                  </a:lnTo>
                  <a:lnTo>
                    <a:pt x="8011" y="18161"/>
                  </a:lnTo>
                  <a:lnTo>
                    <a:pt x="8604" y="18264"/>
                  </a:lnTo>
                  <a:lnTo>
                    <a:pt x="8887" y="18290"/>
                  </a:lnTo>
                  <a:lnTo>
                    <a:pt x="9171" y="18315"/>
                  </a:lnTo>
                  <a:lnTo>
                    <a:pt x="9428" y="18315"/>
                  </a:lnTo>
                  <a:lnTo>
                    <a:pt x="9686" y="18290"/>
                  </a:lnTo>
                  <a:lnTo>
                    <a:pt x="9892" y="18238"/>
                  </a:lnTo>
                  <a:lnTo>
                    <a:pt x="10098" y="18187"/>
                  </a:lnTo>
                  <a:lnTo>
                    <a:pt x="10149" y="18135"/>
                  </a:lnTo>
                  <a:lnTo>
                    <a:pt x="10201" y="18058"/>
                  </a:lnTo>
                  <a:lnTo>
                    <a:pt x="10278" y="17878"/>
                  </a:lnTo>
                  <a:lnTo>
                    <a:pt x="10356" y="17697"/>
                  </a:lnTo>
                  <a:lnTo>
                    <a:pt x="10407" y="17620"/>
                  </a:lnTo>
                  <a:lnTo>
                    <a:pt x="10459" y="17568"/>
                  </a:lnTo>
                  <a:lnTo>
                    <a:pt x="10639" y="17517"/>
                  </a:lnTo>
                  <a:lnTo>
                    <a:pt x="10819" y="17465"/>
                  </a:lnTo>
                  <a:lnTo>
                    <a:pt x="11000" y="17440"/>
                  </a:lnTo>
                  <a:lnTo>
                    <a:pt x="11206" y="17440"/>
                  </a:lnTo>
                  <a:lnTo>
                    <a:pt x="11618" y="17465"/>
                  </a:lnTo>
                  <a:lnTo>
                    <a:pt x="12081" y="17543"/>
                  </a:lnTo>
                  <a:lnTo>
                    <a:pt x="12571" y="17646"/>
                  </a:lnTo>
                  <a:lnTo>
                    <a:pt x="13060" y="17800"/>
                  </a:lnTo>
                  <a:lnTo>
                    <a:pt x="14116" y="18135"/>
                  </a:lnTo>
                  <a:lnTo>
                    <a:pt x="15147" y="18521"/>
                  </a:lnTo>
                  <a:lnTo>
                    <a:pt x="15662" y="18676"/>
                  </a:lnTo>
                  <a:lnTo>
                    <a:pt x="16151" y="18831"/>
                  </a:lnTo>
                  <a:lnTo>
                    <a:pt x="16615" y="18959"/>
                  </a:lnTo>
                  <a:lnTo>
                    <a:pt x="17053" y="19037"/>
                  </a:lnTo>
                  <a:lnTo>
                    <a:pt x="17465" y="19062"/>
                  </a:lnTo>
                  <a:lnTo>
                    <a:pt x="17671" y="19037"/>
                  </a:lnTo>
                  <a:lnTo>
                    <a:pt x="17826" y="19037"/>
                  </a:lnTo>
                  <a:lnTo>
                    <a:pt x="17980" y="18985"/>
                  </a:lnTo>
                  <a:lnTo>
                    <a:pt x="18135" y="18934"/>
                  </a:lnTo>
                  <a:lnTo>
                    <a:pt x="18444" y="18753"/>
                  </a:lnTo>
                  <a:lnTo>
                    <a:pt x="18753" y="18521"/>
                  </a:lnTo>
                  <a:lnTo>
                    <a:pt x="19088" y="18238"/>
                  </a:lnTo>
                  <a:lnTo>
                    <a:pt x="19423" y="17981"/>
                  </a:lnTo>
                  <a:lnTo>
                    <a:pt x="19758" y="17749"/>
                  </a:lnTo>
                  <a:lnTo>
                    <a:pt x="20067" y="17568"/>
                  </a:lnTo>
                  <a:lnTo>
                    <a:pt x="20221" y="17517"/>
                  </a:lnTo>
                  <a:lnTo>
                    <a:pt x="20350" y="17465"/>
                  </a:lnTo>
                  <a:lnTo>
                    <a:pt x="20556" y="17440"/>
                  </a:lnTo>
                  <a:lnTo>
                    <a:pt x="21329" y="17440"/>
                  </a:lnTo>
                  <a:lnTo>
                    <a:pt x="21896" y="17491"/>
                  </a:lnTo>
                  <a:lnTo>
                    <a:pt x="22488" y="17594"/>
                  </a:lnTo>
                  <a:lnTo>
                    <a:pt x="23080" y="17723"/>
                  </a:lnTo>
                  <a:lnTo>
                    <a:pt x="23647" y="17903"/>
                  </a:lnTo>
                  <a:lnTo>
                    <a:pt x="24137" y="18084"/>
                  </a:lnTo>
                  <a:lnTo>
                    <a:pt x="24343" y="18187"/>
                  </a:lnTo>
                  <a:lnTo>
                    <a:pt x="24523" y="18290"/>
                  </a:lnTo>
                  <a:lnTo>
                    <a:pt x="24652" y="18393"/>
                  </a:lnTo>
                  <a:lnTo>
                    <a:pt x="24781" y="18521"/>
                  </a:lnTo>
                  <a:lnTo>
                    <a:pt x="25012" y="18856"/>
                  </a:lnTo>
                  <a:lnTo>
                    <a:pt x="25244" y="19243"/>
                  </a:lnTo>
                  <a:lnTo>
                    <a:pt x="25450" y="19655"/>
                  </a:lnTo>
                  <a:lnTo>
                    <a:pt x="25682" y="20067"/>
                  </a:lnTo>
                  <a:lnTo>
                    <a:pt x="25888" y="20479"/>
                  </a:lnTo>
                  <a:lnTo>
                    <a:pt x="26120" y="20788"/>
                  </a:lnTo>
                  <a:lnTo>
                    <a:pt x="26249" y="20943"/>
                  </a:lnTo>
                  <a:lnTo>
                    <a:pt x="26378" y="21046"/>
                  </a:lnTo>
                  <a:lnTo>
                    <a:pt x="26635" y="21200"/>
                  </a:lnTo>
                  <a:lnTo>
                    <a:pt x="26970" y="21329"/>
                  </a:lnTo>
                  <a:lnTo>
                    <a:pt x="27331" y="21458"/>
                  </a:lnTo>
                  <a:lnTo>
                    <a:pt x="27743" y="21535"/>
                  </a:lnTo>
                  <a:lnTo>
                    <a:pt x="28670" y="21690"/>
                  </a:lnTo>
                  <a:lnTo>
                    <a:pt x="29623" y="21793"/>
                  </a:lnTo>
                  <a:lnTo>
                    <a:pt x="30551" y="21947"/>
                  </a:lnTo>
                  <a:lnTo>
                    <a:pt x="30963" y="22050"/>
                  </a:lnTo>
                  <a:lnTo>
                    <a:pt x="31375" y="22154"/>
                  </a:lnTo>
                  <a:lnTo>
                    <a:pt x="31735" y="22308"/>
                  </a:lnTo>
                  <a:lnTo>
                    <a:pt x="32045" y="22463"/>
                  </a:lnTo>
                  <a:lnTo>
                    <a:pt x="32173" y="22566"/>
                  </a:lnTo>
                  <a:lnTo>
                    <a:pt x="32276" y="22669"/>
                  </a:lnTo>
                  <a:lnTo>
                    <a:pt x="32379" y="22797"/>
                  </a:lnTo>
                  <a:lnTo>
                    <a:pt x="32457" y="22901"/>
                  </a:lnTo>
                  <a:lnTo>
                    <a:pt x="32534" y="23081"/>
                  </a:lnTo>
                  <a:lnTo>
                    <a:pt x="32611" y="23287"/>
                  </a:lnTo>
                  <a:lnTo>
                    <a:pt x="32637" y="23493"/>
                  </a:lnTo>
                  <a:lnTo>
                    <a:pt x="32637" y="23699"/>
                  </a:lnTo>
                  <a:lnTo>
                    <a:pt x="32637" y="23931"/>
                  </a:lnTo>
                  <a:lnTo>
                    <a:pt x="32611" y="24163"/>
                  </a:lnTo>
                  <a:lnTo>
                    <a:pt x="32508" y="24678"/>
                  </a:lnTo>
                  <a:lnTo>
                    <a:pt x="32328" y="25193"/>
                  </a:lnTo>
                  <a:lnTo>
                    <a:pt x="32122" y="25734"/>
                  </a:lnTo>
                  <a:lnTo>
                    <a:pt x="31864" y="26301"/>
                  </a:lnTo>
                  <a:lnTo>
                    <a:pt x="31607" y="26867"/>
                  </a:lnTo>
                  <a:lnTo>
                    <a:pt x="31040" y="28027"/>
                  </a:lnTo>
                  <a:lnTo>
                    <a:pt x="30782" y="28593"/>
                  </a:lnTo>
                  <a:lnTo>
                    <a:pt x="30525" y="29134"/>
                  </a:lnTo>
                  <a:lnTo>
                    <a:pt x="30319" y="29649"/>
                  </a:lnTo>
                  <a:lnTo>
                    <a:pt x="30164" y="30139"/>
                  </a:lnTo>
                  <a:lnTo>
                    <a:pt x="30061" y="30602"/>
                  </a:lnTo>
                  <a:lnTo>
                    <a:pt x="30035" y="30809"/>
                  </a:lnTo>
                  <a:lnTo>
                    <a:pt x="30010" y="31015"/>
                  </a:lnTo>
                  <a:lnTo>
                    <a:pt x="30035" y="31375"/>
                  </a:lnTo>
                  <a:lnTo>
                    <a:pt x="30087" y="31736"/>
                  </a:lnTo>
                  <a:lnTo>
                    <a:pt x="30164" y="32097"/>
                  </a:lnTo>
                  <a:lnTo>
                    <a:pt x="30241" y="32483"/>
                  </a:lnTo>
                  <a:lnTo>
                    <a:pt x="30370" y="32895"/>
                  </a:lnTo>
                  <a:lnTo>
                    <a:pt x="30499" y="33307"/>
                  </a:lnTo>
                  <a:lnTo>
                    <a:pt x="30834" y="34157"/>
                  </a:lnTo>
                  <a:lnTo>
                    <a:pt x="31220" y="35033"/>
                  </a:lnTo>
                  <a:lnTo>
                    <a:pt x="31632" y="35960"/>
                  </a:lnTo>
                  <a:lnTo>
                    <a:pt x="32534" y="37815"/>
                  </a:lnTo>
                  <a:lnTo>
                    <a:pt x="32972" y="38768"/>
                  </a:lnTo>
                  <a:lnTo>
                    <a:pt x="33410" y="39695"/>
                  </a:lnTo>
                  <a:lnTo>
                    <a:pt x="33770" y="40597"/>
                  </a:lnTo>
                  <a:lnTo>
                    <a:pt x="34105" y="41473"/>
                  </a:lnTo>
                  <a:lnTo>
                    <a:pt x="34234" y="41911"/>
                  </a:lnTo>
                  <a:lnTo>
                    <a:pt x="34363" y="42323"/>
                  </a:lnTo>
                  <a:lnTo>
                    <a:pt x="34466" y="42735"/>
                  </a:lnTo>
                  <a:lnTo>
                    <a:pt x="34517" y="43147"/>
                  </a:lnTo>
                  <a:lnTo>
                    <a:pt x="34569" y="43534"/>
                  </a:lnTo>
                  <a:lnTo>
                    <a:pt x="34595" y="43894"/>
                  </a:lnTo>
                  <a:lnTo>
                    <a:pt x="34569" y="44255"/>
                  </a:lnTo>
                  <a:lnTo>
                    <a:pt x="34543" y="44590"/>
                  </a:lnTo>
                  <a:lnTo>
                    <a:pt x="34492" y="44770"/>
                  </a:lnTo>
                  <a:lnTo>
                    <a:pt x="34440" y="44950"/>
                  </a:lnTo>
                  <a:lnTo>
                    <a:pt x="34260" y="45337"/>
                  </a:lnTo>
                  <a:lnTo>
                    <a:pt x="34002" y="45723"/>
                  </a:lnTo>
                  <a:lnTo>
                    <a:pt x="33719" y="46135"/>
                  </a:lnTo>
                  <a:lnTo>
                    <a:pt x="33384" y="46547"/>
                  </a:lnTo>
                  <a:lnTo>
                    <a:pt x="32998" y="46934"/>
                  </a:lnTo>
                  <a:lnTo>
                    <a:pt x="32199" y="47758"/>
                  </a:lnTo>
                  <a:lnTo>
                    <a:pt x="31349" y="48557"/>
                  </a:lnTo>
                  <a:lnTo>
                    <a:pt x="30576" y="49355"/>
                  </a:lnTo>
                  <a:lnTo>
                    <a:pt x="30241" y="49741"/>
                  </a:lnTo>
                  <a:lnTo>
                    <a:pt x="29958" y="50102"/>
                  </a:lnTo>
                  <a:lnTo>
                    <a:pt x="29701" y="50488"/>
                  </a:lnTo>
                  <a:lnTo>
                    <a:pt x="29520" y="50823"/>
                  </a:lnTo>
                  <a:lnTo>
                    <a:pt x="29417" y="51158"/>
                  </a:lnTo>
                  <a:lnTo>
                    <a:pt x="29288" y="51570"/>
                  </a:lnTo>
                  <a:lnTo>
                    <a:pt x="29211" y="52008"/>
                  </a:lnTo>
                  <a:lnTo>
                    <a:pt x="29134" y="52472"/>
                  </a:lnTo>
                  <a:lnTo>
                    <a:pt x="29082" y="52961"/>
                  </a:lnTo>
                  <a:lnTo>
                    <a:pt x="29057" y="53399"/>
                  </a:lnTo>
                  <a:lnTo>
                    <a:pt x="29082" y="53811"/>
                  </a:lnTo>
                  <a:lnTo>
                    <a:pt x="29134" y="54146"/>
                  </a:lnTo>
                  <a:lnTo>
                    <a:pt x="29185" y="54352"/>
                  </a:lnTo>
                  <a:lnTo>
                    <a:pt x="29288" y="54558"/>
                  </a:lnTo>
                  <a:lnTo>
                    <a:pt x="29417" y="54764"/>
                  </a:lnTo>
                  <a:lnTo>
                    <a:pt x="29572" y="54971"/>
                  </a:lnTo>
                  <a:lnTo>
                    <a:pt x="29907" y="55408"/>
                  </a:lnTo>
                  <a:lnTo>
                    <a:pt x="30293" y="55872"/>
                  </a:lnTo>
                  <a:lnTo>
                    <a:pt x="30679" y="56310"/>
                  </a:lnTo>
                  <a:lnTo>
                    <a:pt x="31040" y="56748"/>
                  </a:lnTo>
                  <a:lnTo>
                    <a:pt x="31169" y="56980"/>
                  </a:lnTo>
                  <a:lnTo>
                    <a:pt x="31298" y="57186"/>
                  </a:lnTo>
                  <a:lnTo>
                    <a:pt x="31375" y="57392"/>
                  </a:lnTo>
                  <a:lnTo>
                    <a:pt x="31452" y="57572"/>
                  </a:lnTo>
                  <a:lnTo>
                    <a:pt x="31478" y="57778"/>
                  </a:lnTo>
                  <a:lnTo>
                    <a:pt x="31478" y="57984"/>
                  </a:lnTo>
                  <a:lnTo>
                    <a:pt x="31478" y="58397"/>
                  </a:lnTo>
                  <a:lnTo>
                    <a:pt x="31426" y="58860"/>
                  </a:lnTo>
                  <a:lnTo>
                    <a:pt x="31323" y="59350"/>
                  </a:lnTo>
                  <a:lnTo>
                    <a:pt x="31220" y="59891"/>
                  </a:lnTo>
                  <a:lnTo>
                    <a:pt x="31066" y="60406"/>
                  </a:lnTo>
                  <a:lnTo>
                    <a:pt x="30731" y="61513"/>
                  </a:lnTo>
                  <a:lnTo>
                    <a:pt x="30370" y="62621"/>
                  </a:lnTo>
                  <a:lnTo>
                    <a:pt x="30216" y="63136"/>
                  </a:lnTo>
                  <a:lnTo>
                    <a:pt x="30087" y="63651"/>
                  </a:lnTo>
                  <a:lnTo>
                    <a:pt x="29984" y="64167"/>
                  </a:lnTo>
                  <a:lnTo>
                    <a:pt x="29907" y="64630"/>
                  </a:lnTo>
                  <a:lnTo>
                    <a:pt x="29881" y="65068"/>
                  </a:lnTo>
                  <a:lnTo>
                    <a:pt x="29907" y="65454"/>
                  </a:lnTo>
                  <a:lnTo>
                    <a:pt x="29958" y="65764"/>
                  </a:lnTo>
                  <a:lnTo>
                    <a:pt x="30061" y="66098"/>
                  </a:lnTo>
                  <a:lnTo>
                    <a:pt x="30216" y="66459"/>
                  </a:lnTo>
                  <a:lnTo>
                    <a:pt x="30370" y="66820"/>
                  </a:lnTo>
                  <a:lnTo>
                    <a:pt x="30808" y="67567"/>
                  </a:lnTo>
                  <a:lnTo>
                    <a:pt x="31272" y="68365"/>
                  </a:lnTo>
                  <a:lnTo>
                    <a:pt x="31735" y="69138"/>
                  </a:lnTo>
                  <a:lnTo>
                    <a:pt x="32173" y="69911"/>
                  </a:lnTo>
                  <a:lnTo>
                    <a:pt x="32354" y="70271"/>
                  </a:lnTo>
                  <a:lnTo>
                    <a:pt x="32482" y="70606"/>
                  </a:lnTo>
                  <a:lnTo>
                    <a:pt x="32586" y="70941"/>
                  </a:lnTo>
                  <a:lnTo>
                    <a:pt x="32663" y="71250"/>
                  </a:lnTo>
                  <a:lnTo>
                    <a:pt x="32663" y="71585"/>
                  </a:lnTo>
                  <a:lnTo>
                    <a:pt x="32611" y="71972"/>
                  </a:lnTo>
                  <a:lnTo>
                    <a:pt x="32534" y="72358"/>
                  </a:lnTo>
                  <a:lnTo>
                    <a:pt x="32405" y="72796"/>
                  </a:lnTo>
                  <a:lnTo>
                    <a:pt x="32096" y="73697"/>
                  </a:lnTo>
                  <a:lnTo>
                    <a:pt x="31735" y="74625"/>
                  </a:lnTo>
                  <a:lnTo>
                    <a:pt x="31581" y="75114"/>
                  </a:lnTo>
                  <a:lnTo>
                    <a:pt x="31426" y="75578"/>
                  </a:lnTo>
                  <a:lnTo>
                    <a:pt x="31298" y="76016"/>
                  </a:lnTo>
                  <a:lnTo>
                    <a:pt x="31195" y="76428"/>
                  </a:lnTo>
                  <a:lnTo>
                    <a:pt x="31169" y="76840"/>
                  </a:lnTo>
                  <a:lnTo>
                    <a:pt x="31169" y="77201"/>
                  </a:lnTo>
                  <a:lnTo>
                    <a:pt x="31195" y="77381"/>
                  </a:lnTo>
                  <a:lnTo>
                    <a:pt x="31220" y="77535"/>
                  </a:lnTo>
                  <a:lnTo>
                    <a:pt x="31298" y="77664"/>
                  </a:lnTo>
                  <a:lnTo>
                    <a:pt x="31375" y="77819"/>
                  </a:lnTo>
                  <a:lnTo>
                    <a:pt x="31452" y="77922"/>
                  </a:lnTo>
                  <a:lnTo>
                    <a:pt x="31581" y="77999"/>
                  </a:lnTo>
                  <a:lnTo>
                    <a:pt x="31735" y="78076"/>
                  </a:lnTo>
                  <a:lnTo>
                    <a:pt x="31916" y="78154"/>
                  </a:lnTo>
                  <a:lnTo>
                    <a:pt x="32354" y="78257"/>
                  </a:lnTo>
                  <a:lnTo>
                    <a:pt x="32817" y="78360"/>
                  </a:lnTo>
                  <a:lnTo>
                    <a:pt x="33281" y="78411"/>
                  </a:lnTo>
                  <a:lnTo>
                    <a:pt x="33745" y="78437"/>
                  </a:lnTo>
                  <a:lnTo>
                    <a:pt x="34440" y="78437"/>
                  </a:lnTo>
                  <a:lnTo>
                    <a:pt x="36011" y="77098"/>
                  </a:lnTo>
                  <a:lnTo>
                    <a:pt x="37583" y="75707"/>
                  </a:lnTo>
                  <a:lnTo>
                    <a:pt x="39128" y="74290"/>
                  </a:lnTo>
                  <a:lnTo>
                    <a:pt x="40622" y="72847"/>
                  </a:lnTo>
                  <a:lnTo>
                    <a:pt x="42116" y="71379"/>
                  </a:lnTo>
                  <a:lnTo>
                    <a:pt x="43559" y="69859"/>
                  </a:lnTo>
                  <a:lnTo>
                    <a:pt x="44976" y="68314"/>
                  </a:lnTo>
                  <a:lnTo>
                    <a:pt x="46367" y="66742"/>
                  </a:lnTo>
                  <a:lnTo>
                    <a:pt x="47706" y="65145"/>
                  </a:lnTo>
                  <a:lnTo>
                    <a:pt x="49046" y="63497"/>
                  </a:lnTo>
                  <a:lnTo>
                    <a:pt x="50333" y="61848"/>
                  </a:lnTo>
                  <a:lnTo>
                    <a:pt x="51570" y="60148"/>
                  </a:lnTo>
                  <a:lnTo>
                    <a:pt x="52806" y="58422"/>
                  </a:lnTo>
                  <a:lnTo>
                    <a:pt x="53991" y="56671"/>
                  </a:lnTo>
                  <a:lnTo>
                    <a:pt x="55125" y="54893"/>
                  </a:lnTo>
                  <a:lnTo>
                    <a:pt x="56258" y="53090"/>
                  </a:lnTo>
                  <a:lnTo>
                    <a:pt x="57314" y="51261"/>
                  </a:lnTo>
                  <a:lnTo>
                    <a:pt x="58370" y="49381"/>
                  </a:lnTo>
                  <a:lnTo>
                    <a:pt x="59375" y="47500"/>
                  </a:lnTo>
                  <a:lnTo>
                    <a:pt x="60328" y="45594"/>
                  </a:lnTo>
                  <a:lnTo>
                    <a:pt x="61255" y="43637"/>
                  </a:lnTo>
                  <a:lnTo>
                    <a:pt x="62157" y="41679"/>
                  </a:lnTo>
                  <a:lnTo>
                    <a:pt x="62981" y="39695"/>
                  </a:lnTo>
                  <a:lnTo>
                    <a:pt x="63805" y="37686"/>
                  </a:lnTo>
                  <a:lnTo>
                    <a:pt x="64552" y="35651"/>
                  </a:lnTo>
                  <a:lnTo>
                    <a:pt x="65274" y="33565"/>
                  </a:lnTo>
                  <a:lnTo>
                    <a:pt x="65969" y="31504"/>
                  </a:lnTo>
                  <a:lnTo>
                    <a:pt x="66587" y="29392"/>
                  </a:lnTo>
                  <a:lnTo>
                    <a:pt x="67180" y="27254"/>
                  </a:lnTo>
                  <a:lnTo>
                    <a:pt x="67721" y="25090"/>
                  </a:lnTo>
                  <a:lnTo>
                    <a:pt x="68236" y="22926"/>
                  </a:lnTo>
                  <a:lnTo>
                    <a:pt x="68700" y="20737"/>
                  </a:lnTo>
                  <a:lnTo>
                    <a:pt x="68931" y="19423"/>
                  </a:lnTo>
                  <a:lnTo>
                    <a:pt x="69163" y="18135"/>
                  </a:lnTo>
                  <a:lnTo>
                    <a:pt x="69369" y="16821"/>
                  </a:lnTo>
                  <a:lnTo>
                    <a:pt x="69575" y="15508"/>
                  </a:lnTo>
                  <a:lnTo>
                    <a:pt x="69756" y="14220"/>
                  </a:lnTo>
                  <a:lnTo>
                    <a:pt x="69910" y="12906"/>
                  </a:lnTo>
                  <a:lnTo>
                    <a:pt x="70065" y="11618"/>
                  </a:lnTo>
                  <a:lnTo>
                    <a:pt x="70168" y="10330"/>
                  </a:lnTo>
                  <a:lnTo>
                    <a:pt x="70297" y="9016"/>
                  </a:lnTo>
                  <a:lnTo>
                    <a:pt x="70374" y="7728"/>
                  </a:lnTo>
                  <a:lnTo>
                    <a:pt x="70451" y="6440"/>
                  </a:lnTo>
                  <a:lnTo>
                    <a:pt x="70503" y="5153"/>
                  </a:lnTo>
                  <a:lnTo>
                    <a:pt x="70554" y="3865"/>
                  </a:lnTo>
                  <a:lnTo>
                    <a:pt x="70580" y="2577"/>
                  </a:lnTo>
                  <a:lnTo>
                    <a:pt x="70580" y="1289"/>
                  </a:lnTo>
                  <a:lnTo>
                    <a:pt x="7058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8" name="Google Shape;2108;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09" name="Google Shape;2109;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0" name="Google Shape;2110;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1" name="Google Shape;2111;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2" name="Google Shape;2112;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3" name="Google Shape;2113;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4" name="Google Shape;2114;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5" name="Google Shape;2115;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6" name="Google Shape;2116;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7" name="Google Shape;2117;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8" name="Google Shape;2118;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rgbClr val="3F7482"/>
            </a:solidFill>
            <a:ln>
              <a:noFill/>
            </a:ln>
          </p:spPr>
          <p:txBody>
            <a:bodyPr spcFirstLastPara="1" wrap="square" lIns="121900" tIns="121900" rIns="121900" bIns="121900" anchor="ctr" anchorCtr="0">
              <a:noAutofit/>
            </a:bodyPr>
            <a:lstStyle/>
            <a:p>
              <a:endParaRPr sz="2489"/>
            </a:p>
          </p:txBody>
        </p:sp>
        <p:sp>
          <p:nvSpPr>
            <p:cNvPr id="2119" name="Google Shape;2119;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0" name="Google Shape;2120;p36"/>
            <p:cNvSpPr/>
            <p:nvPr/>
          </p:nvSpPr>
          <p:spPr>
            <a:xfrm>
              <a:off x="4625790" y="1468760"/>
              <a:ext cx="451728" cy="30947"/>
            </a:xfrm>
            <a:custGeom>
              <a:avLst/>
              <a:gdLst/>
              <a:ahLst/>
              <a:cxnLst/>
              <a:rect l="l" t="t" r="r" b="b"/>
              <a:pathLst>
                <a:path w="25194" h="1726" extrusionOk="0">
                  <a:moveTo>
                    <a:pt x="851" y="0"/>
                  </a:moveTo>
                  <a:lnTo>
                    <a:pt x="671" y="26"/>
                  </a:lnTo>
                  <a:lnTo>
                    <a:pt x="516" y="77"/>
                  </a:lnTo>
                  <a:lnTo>
                    <a:pt x="362" y="155"/>
                  </a:lnTo>
                  <a:lnTo>
                    <a:pt x="233" y="258"/>
                  </a:lnTo>
                  <a:lnTo>
                    <a:pt x="130" y="386"/>
                  </a:lnTo>
                  <a:lnTo>
                    <a:pt x="52" y="541"/>
                  </a:lnTo>
                  <a:lnTo>
                    <a:pt x="1" y="696"/>
                  </a:lnTo>
                  <a:lnTo>
                    <a:pt x="1" y="876"/>
                  </a:lnTo>
                  <a:lnTo>
                    <a:pt x="1" y="1030"/>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0"/>
                  </a:lnTo>
                  <a:lnTo>
                    <a:pt x="25193" y="876"/>
                  </a:lnTo>
                  <a:lnTo>
                    <a:pt x="25167" y="696"/>
                  </a:lnTo>
                  <a:lnTo>
                    <a:pt x="25116" y="541"/>
                  </a:lnTo>
                  <a:lnTo>
                    <a:pt x="25039" y="386"/>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1" name="Google Shape;2121;p36"/>
            <p:cNvSpPr/>
            <p:nvPr/>
          </p:nvSpPr>
          <p:spPr>
            <a:xfrm>
              <a:off x="4625790" y="1625791"/>
              <a:ext cx="451728" cy="30965"/>
            </a:xfrm>
            <a:custGeom>
              <a:avLst/>
              <a:gdLst/>
              <a:ahLst/>
              <a:cxnLst/>
              <a:rect l="l" t="t" r="r" b="b"/>
              <a:pathLst>
                <a:path w="25194" h="1727" extrusionOk="0">
                  <a:moveTo>
                    <a:pt x="851" y="0"/>
                  </a:moveTo>
                  <a:lnTo>
                    <a:pt x="671" y="26"/>
                  </a:lnTo>
                  <a:lnTo>
                    <a:pt x="516" y="77"/>
                  </a:lnTo>
                  <a:lnTo>
                    <a:pt x="362" y="155"/>
                  </a:lnTo>
                  <a:lnTo>
                    <a:pt x="233" y="258"/>
                  </a:lnTo>
                  <a:lnTo>
                    <a:pt x="130" y="387"/>
                  </a:lnTo>
                  <a:lnTo>
                    <a:pt x="52" y="541"/>
                  </a:lnTo>
                  <a:lnTo>
                    <a:pt x="1" y="696"/>
                  </a:lnTo>
                  <a:lnTo>
                    <a:pt x="1" y="876"/>
                  </a:lnTo>
                  <a:lnTo>
                    <a:pt x="1" y="1031"/>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1"/>
                  </a:lnTo>
                  <a:lnTo>
                    <a:pt x="25193" y="876"/>
                  </a:lnTo>
                  <a:lnTo>
                    <a:pt x="25167" y="696"/>
                  </a:lnTo>
                  <a:lnTo>
                    <a:pt x="25116" y="541"/>
                  </a:lnTo>
                  <a:lnTo>
                    <a:pt x="25039" y="387"/>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2" name="Google Shape;2122;p36"/>
            <p:cNvSpPr/>
            <p:nvPr/>
          </p:nvSpPr>
          <p:spPr>
            <a:xfrm>
              <a:off x="4886743" y="2384625"/>
              <a:ext cx="148747" cy="161209"/>
            </a:xfrm>
            <a:custGeom>
              <a:avLst/>
              <a:gdLst/>
              <a:ahLst/>
              <a:cxnLst/>
              <a:rect l="l" t="t" r="r" b="b"/>
              <a:pathLst>
                <a:path w="8296" h="8991" extrusionOk="0">
                  <a:moveTo>
                    <a:pt x="2061" y="0"/>
                  </a:moveTo>
                  <a:lnTo>
                    <a:pt x="2087" y="284"/>
                  </a:lnTo>
                  <a:lnTo>
                    <a:pt x="2087" y="567"/>
                  </a:lnTo>
                  <a:lnTo>
                    <a:pt x="2036" y="850"/>
                  </a:lnTo>
                  <a:lnTo>
                    <a:pt x="2010" y="1134"/>
                  </a:lnTo>
                  <a:lnTo>
                    <a:pt x="1933" y="1391"/>
                  </a:lnTo>
                  <a:lnTo>
                    <a:pt x="1855" y="1649"/>
                  </a:lnTo>
                  <a:lnTo>
                    <a:pt x="1752" y="1906"/>
                  </a:lnTo>
                  <a:lnTo>
                    <a:pt x="1624" y="2164"/>
                  </a:lnTo>
                  <a:lnTo>
                    <a:pt x="1495" y="2396"/>
                  </a:lnTo>
                  <a:lnTo>
                    <a:pt x="1366" y="2602"/>
                  </a:lnTo>
                  <a:lnTo>
                    <a:pt x="1211" y="2834"/>
                  </a:lnTo>
                  <a:lnTo>
                    <a:pt x="1031" y="3014"/>
                  </a:lnTo>
                  <a:lnTo>
                    <a:pt x="851" y="3220"/>
                  </a:lnTo>
                  <a:lnTo>
                    <a:pt x="645" y="3400"/>
                  </a:lnTo>
                  <a:lnTo>
                    <a:pt x="439" y="3555"/>
                  </a:lnTo>
                  <a:lnTo>
                    <a:pt x="207" y="3710"/>
                  </a:lnTo>
                  <a:lnTo>
                    <a:pt x="1" y="3838"/>
                  </a:lnTo>
                  <a:lnTo>
                    <a:pt x="3272" y="8861"/>
                  </a:lnTo>
                  <a:lnTo>
                    <a:pt x="3324" y="8939"/>
                  </a:lnTo>
                  <a:lnTo>
                    <a:pt x="3375" y="8964"/>
                  </a:lnTo>
                  <a:lnTo>
                    <a:pt x="3427" y="8990"/>
                  </a:lnTo>
                  <a:lnTo>
                    <a:pt x="3478" y="8990"/>
                  </a:lnTo>
                  <a:lnTo>
                    <a:pt x="4019" y="8630"/>
                  </a:lnTo>
                  <a:lnTo>
                    <a:pt x="4509" y="8243"/>
                  </a:lnTo>
                  <a:lnTo>
                    <a:pt x="4998" y="7831"/>
                  </a:lnTo>
                  <a:lnTo>
                    <a:pt x="5462" y="7393"/>
                  </a:lnTo>
                  <a:lnTo>
                    <a:pt x="5874" y="6929"/>
                  </a:lnTo>
                  <a:lnTo>
                    <a:pt x="6260" y="6440"/>
                  </a:lnTo>
                  <a:lnTo>
                    <a:pt x="6647" y="5899"/>
                  </a:lnTo>
                  <a:lnTo>
                    <a:pt x="6956" y="5358"/>
                  </a:lnTo>
                  <a:lnTo>
                    <a:pt x="7265" y="4791"/>
                  </a:lnTo>
                  <a:lnTo>
                    <a:pt x="7522" y="4225"/>
                  </a:lnTo>
                  <a:lnTo>
                    <a:pt x="7754" y="3607"/>
                  </a:lnTo>
                  <a:lnTo>
                    <a:pt x="7935" y="2988"/>
                  </a:lnTo>
                  <a:lnTo>
                    <a:pt x="8089" y="2344"/>
                  </a:lnTo>
                  <a:lnTo>
                    <a:pt x="8218" y="1700"/>
                  </a:lnTo>
                  <a:lnTo>
                    <a:pt x="8269" y="1031"/>
                  </a:lnTo>
                  <a:lnTo>
                    <a:pt x="8295" y="361"/>
                  </a:lnTo>
                  <a:lnTo>
                    <a:pt x="5178" y="181"/>
                  </a:lnTo>
                  <a:lnTo>
                    <a:pt x="2061"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3" name="Google Shape;2123;p36"/>
            <p:cNvSpPr/>
            <p:nvPr/>
          </p:nvSpPr>
          <p:spPr>
            <a:xfrm>
              <a:off x="4762040" y="2205880"/>
              <a:ext cx="176915" cy="122874"/>
            </a:xfrm>
            <a:custGeom>
              <a:avLst/>
              <a:gdLst/>
              <a:ahLst/>
              <a:cxnLst/>
              <a:rect l="l" t="t" r="r" b="b"/>
              <a:pathLst>
                <a:path w="9867" h="6853" extrusionOk="0">
                  <a:moveTo>
                    <a:pt x="4998" y="1"/>
                  </a:moveTo>
                  <a:lnTo>
                    <a:pt x="4328" y="26"/>
                  </a:lnTo>
                  <a:lnTo>
                    <a:pt x="3659" y="104"/>
                  </a:lnTo>
                  <a:lnTo>
                    <a:pt x="3015" y="207"/>
                  </a:lnTo>
                  <a:lnTo>
                    <a:pt x="2371" y="335"/>
                  </a:lnTo>
                  <a:lnTo>
                    <a:pt x="1752" y="541"/>
                  </a:lnTo>
                  <a:lnTo>
                    <a:pt x="1160" y="748"/>
                  </a:lnTo>
                  <a:lnTo>
                    <a:pt x="568" y="1005"/>
                  </a:lnTo>
                  <a:lnTo>
                    <a:pt x="1" y="1314"/>
                  </a:lnTo>
                  <a:lnTo>
                    <a:pt x="1418" y="4070"/>
                  </a:lnTo>
                  <a:lnTo>
                    <a:pt x="2809" y="6852"/>
                  </a:lnTo>
                  <a:lnTo>
                    <a:pt x="3066" y="6724"/>
                  </a:lnTo>
                  <a:lnTo>
                    <a:pt x="3324" y="6595"/>
                  </a:lnTo>
                  <a:lnTo>
                    <a:pt x="3581" y="6492"/>
                  </a:lnTo>
                  <a:lnTo>
                    <a:pt x="3839" y="6389"/>
                  </a:lnTo>
                  <a:lnTo>
                    <a:pt x="4122" y="6312"/>
                  </a:lnTo>
                  <a:lnTo>
                    <a:pt x="4406" y="6260"/>
                  </a:lnTo>
                  <a:lnTo>
                    <a:pt x="4689" y="6234"/>
                  </a:lnTo>
                  <a:lnTo>
                    <a:pt x="5281" y="6234"/>
                  </a:lnTo>
                  <a:lnTo>
                    <a:pt x="5539" y="6260"/>
                  </a:lnTo>
                  <a:lnTo>
                    <a:pt x="5822" y="6312"/>
                  </a:lnTo>
                  <a:lnTo>
                    <a:pt x="6080" y="6389"/>
                  </a:lnTo>
                  <a:lnTo>
                    <a:pt x="6338" y="6466"/>
                  </a:lnTo>
                  <a:lnTo>
                    <a:pt x="6595" y="6569"/>
                  </a:lnTo>
                  <a:lnTo>
                    <a:pt x="6827" y="6672"/>
                  </a:lnTo>
                  <a:lnTo>
                    <a:pt x="7059" y="6801"/>
                  </a:lnTo>
                  <a:lnTo>
                    <a:pt x="8476" y="4019"/>
                  </a:lnTo>
                  <a:lnTo>
                    <a:pt x="9867" y="1237"/>
                  </a:lnTo>
                  <a:lnTo>
                    <a:pt x="9326" y="954"/>
                  </a:lnTo>
                  <a:lnTo>
                    <a:pt x="8759" y="722"/>
                  </a:lnTo>
                  <a:lnTo>
                    <a:pt x="8166" y="490"/>
                  </a:lnTo>
                  <a:lnTo>
                    <a:pt x="7548" y="335"/>
                  </a:lnTo>
                  <a:lnTo>
                    <a:pt x="6930" y="181"/>
                  </a:lnTo>
                  <a:lnTo>
                    <a:pt x="6286" y="78"/>
                  </a:lnTo>
                  <a:lnTo>
                    <a:pt x="5642" y="26"/>
                  </a:lnTo>
                  <a:lnTo>
                    <a:pt x="4998"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4" name="Google Shape;2124;p36"/>
            <p:cNvSpPr/>
            <p:nvPr/>
          </p:nvSpPr>
          <p:spPr>
            <a:xfrm>
              <a:off x="4667370" y="2386471"/>
              <a:ext cx="150110" cy="160276"/>
            </a:xfrm>
            <a:custGeom>
              <a:avLst/>
              <a:gdLst/>
              <a:ahLst/>
              <a:cxnLst/>
              <a:rect l="l" t="t" r="r" b="b"/>
              <a:pathLst>
                <a:path w="8372" h="8939" extrusionOk="0">
                  <a:moveTo>
                    <a:pt x="5822" y="0"/>
                  </a:moveTo>
                  <a:lnTo>
                    <a:pt x="618" y="284"/>
                  </a:lnTo>
                  <a:lnTo>
                    <a:pt x="232" y="309"/>
                  </a:lnTo>
                  <a:lnTo>
                    <a:pt x="103" y="361"/>
                  </a:lnTo>
                  <a:lnTo>
                    <a:pt x="0" y="387"/>
                  </a:lnTo>
                  <a:lnTo>
                    <a:pt x="52" y="1082"/>
                  </a:lnTo>
                  <a:lnTo>
                    <a:pt x="129" y="1726"/>
                  </a:lnTo>
                  <a:lnTo>
                    <a:pt x="232" y="2370"/>
                  </a:lnTo>
                  <a:lnTo>
                    <a:pt x="412" y="3014"/>
                  </a:lnTo>
                  <a:lnTo>
                    <a:pt x="593" y="3632"/>
                  </a:lnTo>
                  <a:lnTo>
                    <a:pt x="825" y="4225"/>
                  </a:lnTo>
                  <a:lnTo>
                    <a:pt x="1108" y="4817"/>
                  </a:lnTo>
                  <a:lnTo>
                    <a:pt x="1417" y="5384"/>
                  </a:lnTo>
                  <a:lnTo>
                    <a:pt x="1752" y="5899"/>
                  </a:lnTo>
                  <a:lnTo>
                    <a:pt x="2112" y="6414"/>
                  </a:lnTo>
                  <a:lnTo>
                    <a:pt x="2525" y="6904"/>
                  </a:lnTo>
                  <a:lnTo>
                    <a:pt x="2937" y="7367"/>
                  </a:lnTo>
                  <a:lnTo>
                    <a:pt x="3400" y="7805"/>
                  </a:lnTo>
                  <a:lnTo>
                    <a:pt x="3890" y="8217"/>
                  </a:lnTo>
                  <a:lnTo>
                    <a:pt x="4379" y="8604"/>
                  </a:lnTo>
                  <a:lnTo>
                    <a:pt x="4920" y="8939"/>
                  </a:lnTo>
                  <a:lnTo>
                    <a:pt x="4997" y="8913"/>
                  </a:lnTo>
                  <a:lnTo>
                    <a:pt x="5075" y="8810"/>
                  </a:lnTo>
                  <a:lnTo>
                    <a:pt x="8346" y="3813"/>
                  </a:lnTo>
                  <a:lnTo>
                    <a:pt x="8372" y="3761"/>
                  </a:lnTo>
                  <a:lnTo>
                    <a:pt x="8140" y="3632"/>
                  </a:lnTo>
                  <a:lnTo>
                    <a:pt x="7908" y="3478"/>
                  </a:lnTo>
                  <a:lnTo>
                    <a:pt x="7702" y="3323"/>
                  </a:lnTo>
                  <a:lnTo>
                    <a:pt x="7496" y="3143"/>
                  </a:lnTo>
                  <a:lnTo>
                    <a:pt x="7290" y="2937"/>
                  </a:lnTo>
                  <a:lnTo>
                    <a:pt x="7135" y="2731"/>
                  </a:lnTo>
                  <a:lnTo>
                    <a:pt x="6955" y="2525"/>
                  </a:lnTo>
                  <a:lnTo>
                    <a:pt x="6826" y="2293"/>
                  </a:lnTo>
                  <a:lnTo>
                    <a:pt x="6672" y="2061"/>
                  </a:lnTo>
                  <a:lnTo>
                    <a:pt x="6569" y="1829"/>
                  </a:lnTo>
                  <a:lnTo>
                    <a:pt x="6466" y="1572"/>
                  </a:lnTo>
                  <a:lnTo>
                    <a:pt x="6388" y="1314"/>
                  </a:lnTo>
                  <a:lnTo>
                    <a:pt x="6311" y="1031"/>
                  </a:lnTo>
                  <a:lnTo>
                    <a:pt x="6260" y="747"/>
                  </a:lnTo>
                  <a:lnTo>
                    <a:pt x="6234" y="464"/>
                  </a:lnTo>
                  <a:lnTo>
                    <a:pt x="6234" y="181"/>
                  </a:lnTo>
                  <a:lnTo>
                    <a:pt x="623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5" name="Google Shape;2125;p36"/>
            <p:cNvSpPr/>
            <p:nvPr/>
          </p:nvSpPr>
          <p:spPr>
            <a:xfrm>
              <a:off x="4800374" y="2338903"/>
              <a:ext cx="102560" cy="102075"/>
            </a:xfrm>
            <a:custGeom>
              <a:avLst/>
              <a:gdLst/>
              <a:ahLst/>
              <a:cxnLst/>
              <a:rect l="l" t="t" r="r" b="b"/>
              <a:pathLst>
                <a:path w="5720" h="5693" extrusionOk="0">
                  <a:moveTo>
                    <a:pt x="2551" y="0"/>
                  </a:moveTo>
                  <a:lnTo>
                    <a:pt x="2268" y="52"/>
                  </a:lnTo>
                  <a:lnTo>
                    <a:pt x="2010" y="129"/>
                  </a:lnTo>
                  <a:lnTo>
                    <a:pt x="1752" y="206"/>
                  </a:lnTo>
                  <a:lnTo>
                    <a:pt x="1495" y="335"/>
                  </a:lnTo>
                  <a:lnTo>
                    <a:pt x="1263" y="490"/>
                  </a:lnTo>
                  <a:lnTo>
                    <a:pt x="1031" y="644"/>
                  </a:lnTo>
                  <a:lnTo>
                    <a:pt x="825" y="824"/>
                  </a:lnTo>
                  <a:lnTo>
                    <a:pt x="645" y="1031"/>
                  </a:lnTo>
                  <a:lnTo>
                    <a:pt x="490" y="1262"/>
                  </a:lnTo>
                  <a:lnTo>
                    <a:pt x="336" y="1494"/>
                  </a:lnTo>
                  <a:lnTo>
                    <a:pt x="233" y="1726"/>
                  </a:lnTo>
                  <a:lnTo>
                    <a:pt x="130" y="2009"/>
                  </a:lnTo>
                  <a:lnTo>
                    <a:pt x="52" y="2267"/>
                  </a:lnTo>
                  <a:lnTo>
                    <a:pt x="1" y="2550"/>
                  </a:lnTo>
                  <a:lnTo>
                    <a:pt x="1" y="2859"/>
                  </a:lnTo>
                  <a:lnTo>
                    <a:pt x="1" y="3143"/>
                  </a:lnTo>
                  <a:lnTo>
                    <a:pt x="52" y="3426"/>
                  </a:lnTo>
                  <a:lnTo>
                    <a:pt x="130" y="3684"/>
                  </a:lnTo>
                  <a:lnTo>
                    <a:pt x="233" y="3967"/>
                  </a:lnTo>
                  <a:lnTo>
                    <a:pt x="336" y="4199"/>
                  </a:lnTo>
                  <a:lnTo>
                    <a:pt x="490" y="4456"/>
                  </a:lnTo>
                  <a:lnTo>
                    <a:pt x="645" y="4663"/>
                  </a:lnTo>
                  <a:lnTo>
                    <a:pt x="825" y="4869"/>
                  </a:lnTo>
                  <a:lnTo>
                    <a:pt x="1031" y="5049"/>
                  </a:lnTo>
                  <a:lnTo>
                    <a:pt x="1263" y="5203"/>
                  </a:lnTo>
                  <a:lnTo>
                    <a:pt x="1495" y="5358"/>
                  </a:lnTo>
                  <a:lnTo>
                    <a:pt x="1752" y="5487"/>
                  </a:lnTo>
                  <a:lnTo>
                    <a:pt x="2010" y="5564"/>
                  </a:lnTo>
                  <a:lnTo>
                    <a:pt x="2268" y="5641"/>
                  </a:lnTo>
                  <a:lnTo>
                    <a:pt x="2551" y="5693"/>
                  </a:lnTo>
                  <a:lnTo>
                    <a:pt x="3143" y="5693"/>
                  </a:lnTo>
                  <a:lnTo>
                    <a:pt x="3427" y="5641"/>
                  </a:lnTo>
                  <a:lnTo>
                    <a:pt x="3710" y="5564"/>
                  </a:lnTo>
                  <a:lnTo>
                    <a:pt x="3968" y="5487"/>
                  </a:lnTo>
                  <a:lnTo>
                    <a:pt x="4225" y="5358"/>
                  </a:lnTo>
                  <a:lnTo>
                    <a:pt x="4457" y="5203"/>
                  </a:lnTo>
                  <a:lnTo>
                    <a:pt x="4663" y="5049"/>
                  </a:lnTo>
                  <a:lnTo>
                    <a:pt x="4869" y="4869"/>
                  </a:lnTo>
                  <a:lnTo>
                    <a:pt x="5050" y="4663"/>
                  </a:lnTo>
                  <a:lnTo>
                    <a:pt x="5230" y="4456"/>
                  </a:lnTo>
                  <a:lnTo>
                    <a:pt x="5359" y="4199"/>
                  </a:lnTo>
                  <a:lnTo>
                    <a:pt x="5487" y="3967"/>
                  </a:lnTo>
                  <a:lnTo>
                    <a:pt x="5591" y="3684"/>
                  </a:lnTo>
                  <a:lnTo>
                    <a:pt x="5642" y="3426"/>
                  </a:lnTo>
                  <a:lnTo>
                    <a:pt x="5694" y="3143"/>
                  </a:lnTo>
                  <a:lnTo>
                    <a:pt x="5719" y="2859"/>
                  </a:lnTo>
                  <a:lnTo>
                    <a:pt x="5694" y="2550"/>
                  </a:lnTo>
                  <a:lnTo>
                    <a:pt x="5642" y="2267"/>
                  </a:lnTo>
                  <a:lnTo>
                    <a:pt x="5591" y="2009"/>
                  </a:lnTo>
                  <a:lnTo>
                    <a:pt x="5487" y="1726"/>
                  </a:lnTo>
                  <a:lnTo>
                    <a:pt x="5359" y="1494"/>
                  </a:lnTo>
                  <a:lnTo>
                    <a:pt x="5230" y="1262"/>
                  </a:lnTo>
                  <a:lnTo>
                    <a:pt x="5050" y="1031"/>
                  </a:lnTo>
                  <a:lnTo>
                    <a:pt x="4869" y="824"/>
                  </a:lnTo>
                  <a:lnTo>
                    <a:pt x="4663" y="644"/>
                  </a:lnTo>
                  <a:lnTo>
                    <a:pt x="4457" y="490"/>
                  </a:lnTo>
                  <a:lnTo>
                    <a:pt x="4225" y="335"/>
                  </a:lnTo>
                  <a:lnTo>
                    <a:pt x="3968" y="206"/>
                  </a:lnTo>
                  <a:lnTo>
                    <a:pt x="3710" y="129"/>
                  </a:lnTo>
                  <a:lnTo>
                    <a:pt x="3427" y="52"/>
                  </a:lnTo>
                  <a:lnTo>
                    <a:pt x="3143"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6" name="Google Shape;2126;p36"/>
            <p:cNvSpPr/>
            <p:nvPr/>
          </p:nvSpPr>
          <p:spPr>
            <a:xfrm>
              <a:off x="4645190" y="2183719"/>
              <a:ext cx="412928" cy="412444"/>
            </a:xfrm>
            <a:custGeom>
              <a:avLst/>
              <a:gdLst/>
              <a:ahLst/>
              <a:cxnLst/>
              <a:rect l="l" t="t" r="r" b="b"/>
              <a:pathLst>
                <a:path w="23030" h="23003" fill="none" extrusionOk="0">
                  <a:moveTo>
                    <a:pt x="23029" y="11514"/>
                  </a:moveTo>
                  <a:lnTo>
                    <a:pt x="23029" y="11514"/>
                  </a:lnTo>
                  <a:lnTo>
                    <a:pt x="23004" y="12107"/>
                  </a:lnTo>
                  <a:lnTo>
                    <a:pt x="22952" y="12674"/>
                  </a:lnTo>
                  <a:lnTo>
                    <a:pt x="22875" y="13266"/>
                  </a:lnTo>
                  <a:lnTo>
                    <a:pt x="22797" y="13833"/>
                  </a:lnTo>
                  <a:lnTo>
                    <a:pt x="22669" y="14374"/>
                  </a:lnTo>
                  <a:lnTo>
                    <a:pt x="22514" y="14915"/>
                  </a:lnTo>
                  <a:lnTo>
                    <a:pt x="22334" y="15456"/>
                  </a:lnTo>
                  <a:lnTo>
                    <a:pt x="22128" y="15971"/>
                  </a:lnTo>
                  <a:lnTo>
                    <a:pt x="21896" y="16486"/>
                  </a:lnTo>
                  <a:lnTo>
                    <a:pt x="21638" y="17001"/>
                  </a:lnTo>
                  <a:lnTo>
                    <a:pt x="21355" y="17465"/>
                  </a:lnTo>
                  <a:lnTo>
                    <a:pt x="21046" y="17928"/>
                  </a:lnTo>
                  <a:lnTo>
                    <a:pt x="20737" y="18392"/>
                  </a:lnTo>
                  <a:lnTo>
                    <a:pt x="20402" y="18830"/>
                  </a:lnTo>
                  <a:lnTo>
                    <a:pt x="20041" y="19242"/>
                  </a:lnTo>
                  <a:lnTo>
                    <a:pt x="19655" y="19629"/>
                  </a:lnTo>
                  <a:lnTo>
                    <a:pt x="19243" y="20015"/>
                  </a:lnTo>
                  <a:lnTo>
                    <a:pt x="18831" y="20376"/>
                  </a:lnTo>
                  <a:lnTo>
                    <a:pt x="18393" y="20736"/>
                  </a:lnTo>
                  <a:lnTo>
                    <a:pt x="17955" y="21045"/>
                  </a:lnTo>
                  <a:lnTo>
                    <a:pt x="17465" y="21354"/>
                  </a:lnTo>
                  <a:lnTo>
                    <a:pt x="17002" y="21612"/>
                  </a:lnTo>
                  <a:lnTo>
                    <a:pt x="16512" y="21870"/>
                  </a:lnTo>
                  <a:lnTo>
                    <a:pt x="15997" y="22101"/>
                  </a:lnTo>
                  <a:lnTo>
                    <a:pt x="15456" y="22307"/>
                  </a:lnTo>
                  <a:lnTo>
                    <a:pt x="14941" y="22488"/>
                  </a:lnTo>
                  <a:lnTo>
                    <a:pt x="14374" y="22642"/>
                  </a:lnTo>
                  <a:lnTo>
                    <a:pt x="13833" y="22771"/>
                  </a:lnTo>
                  <a:lnTo>
                    <a:pt x="13267" y="22874"/>
                  </a:lnTo>
                  <a:lnTo>
                    <a:pt x="12674" y="22951"/>
                  </a:lnTo>
                  <a:lnTo>
                    <a:pt x="12108" y="23003"/>
                  </a:lnTo>
                  <a:lnTo>
                    <a:pt x="11515" y="23003"/>
                  </a:lnTo>
                  <a:lnTo>
                    <a:pt x="11515" y="23003"/>
                  </a:lnTo>
                  <a:lnTo>
                    <a:pt x="10923" y="23003"/>
                  </a:lnTo>
                  <a:lnTo>
                    <a:pt x="10330" y="22951"/>
                  </a:lnTo>
                  <a:lnTo>
                    <a:pt x="9763" y="22874"/>
                  </a:lnTo>
                  <a:lnTo>
                    <a:pt x="9197" y="22771"/>
                  </a:lnTo>
                  <a:lnTo>
                    <a:pt x="8630" y="22642"/>
                  </a:lnTo>
                  <a:lnTo>
                    <a:pt x="8089" y="22488"/>
                  </a:lnTo>
                  <a:lnTo>
                    <a:pt x="7548" y="22307"/>
                  </a:lnTo>
                  <a:lnTo>
                    <a:pt x="7033" y="22101"/>
                  </a:lnTo>
                  <a:lnTo>
                    <a:pt x="6518" y="21870"/>
                  </a:lnTo>
                  <a:lnTo>
                    <a:pt x="6028" y="21612"/>
                  </a:lnTo>
                  <a:lnTo>
                    <a:pt x="5539" y="21354"/>
                  </a:lnTo>
                  <a:lnTo>
                    <a:pt x="5075" y="21045"/>
                  </a:lnTo>
                  <a:lnTo>
                    <a:pt x="4612" y="20736"/>
                  </a:lnTo>
                  <a:lnTo>
                    <a:pt x="4200" y="20376"/>
                  </a:lnTo>
                  <a:lnTo>
                    <a:pt x="3762" y="20015"/>
                  </a:lnTo>
                  <a:lnTo>
                    <a:pt x="3375" y="19629"/>
                  </a:lnTo>
                  <a:lnTo>
                    <a:pt x="2989" y="19242"/>
                  </a:lnTo>
                  <a:lnTo>
                    <a:pt x="2628" y="18830"/>
                  </a:lnTo>
                  <a:lnTo>
                    <a:pt x="2293" y="18392"/>
                  </a:lnTo>
                  <a:lnTo>
                    <a:pt x="1958" y="17928"/>
                  </a:lnTo>
                  <a:lnTo>
                    <a:pt x="1675" y="17465"/>
                  </a:lnTo>
                  <a:lnTo>
                    <a:pt x="1392" y="16975"/>
                  </a:lnTo>
                  <a:lnTo>
                    <a:pt x="1134" y="16486"/>
                  </a:lnTo>
                  <a:lnTo>
                    <a:pt x="902" y="15971"/>
                  </a:lnTo>
                  <a:lnTo>
                    <a:pt x="696" y="15456"/>
                  </a:lnTo>
                  <a:lnTo>
                    <a:pt x="516" y="14915"/>
                  </a:lnTo>
                  <a:lnTo>
                    <a:pt x="361" y="14374"/>
                  </a:lnTo>
                  <a:lnTo>
                    <a:pt x="233" y="13833"/>
                  </a:lnTo>
                  <a:lnTo>
                    <a:pt x="130" y="13266"/>
                  </a:lnTo>
                  <a:lnTo>
                    <a:pt x="52" y="12674"/>
                  </a:lnTo>
                  <a:lnTo>
                    <a:pt x="27" y="12081"/>
                  </a:lnTo>
                  <a:lnTo>
                    <a:pt x="1" y="11489"/>
                  </a:lnTo>
                  <a:lnTo>
                    <a:pt x="1" y="11489"/>
                  </a:lnTo>
                  <a:lnTo>
                    <a:pt x="27" y="10896"/>
                  </a:lnTo>
                  <a:lnTo>
                    <a:pt x="52" y="10329"/>
                  </a:lnTo>
                  <a:lnTo>
                    <a:pt x="130" y="9737"/>
                  </a:lnTo>
                  <a:lnTo>
                    <a:pt x="233" y="9170"/>
                  </a:lnTo>
                  <a:lnTo>
                    <a:pt x="361" y="8629"/>
                  </a:lnTo>
                  <a:lnTo>
                    <a:pt x="516" y="8088"/>
                  </a:lnTo>
                  <a:lnTo>
                    <a:pt x="696" y="7548"/>
                  </a:lnTo>
                  <a:lnTo>
                    <a:pt x="902" y="7032"/>
                  </a:lnTo>
                  <a:lnTo>
                    <a:pt x="1134" y="6517"/>
                  </a:lnTo>
                  <a:lnTo>
                    <a:pt x="1392" y="6028"/>
                  </a:lnTo>
                  <a:lnTo>
                    <a:pt x="1675" y="5538"/>
                  </a:lnTo>
                  <a:lnTo>
                    <a:pt x="1958" y="5075"/>
                  </a:lnTo>
                  <a:lnTo>
                    <a:pt x="2293" y="4611"/>
                  </a:lnTo>
                  <a:lnTo>
                    <a:pt x="2628" y="4173"/>
                  </a:lnTo>
                  <a:lnTo>
                    <a:pt x="2989" y="3761"/>
                  </a:lnTo>
                  <a:lnTo>
                    <a:pt x="3375" y="3375"/>
                  </a:lnTo>
                  <a:lnTo>
                    <a:pt x="3762" y="2988"/>
                  </a:lnTo>
                  <a:lnTo>
                    <a:pt x="4200" y="2628"/>
                  </a:lnTo>
                  <a:lnTo>
                    <a:pt x="4612" y="2267"/>
                  </a:lnTo>
                  <a:lnTo>
                    <a:pt x="5075" y="1958"/>
                  </a:lnTo>
                  <a:lnTo>
                    <a:pt x="5539" y="1649"/>
                  </a:lnTo>
                  <a:lnTo>
                    <a:pt x="6028" y="1391"/>
                  </a:lnTo>
                  <a:lnTo>
                    <a:pt x="6518" y="1134"/>
                  </a:lnTo>
                  <a:lnTo>
                    <a:pt x="7033" y="902"/>
                  </a:lnTo>
                  <a:lnTo>
                    <a:pt x="7548" y="696"/>
                  </a:lnTo>
                  <a:lnTo>
                    <a:pt x="8089" y="515"/>
                  </a:lnTo>
                  <a:lnTo>
                    <a:pt x="8630" y="361"/>
                  </a:lnTo>
                  <a:lnTo>
                    <a:pt x="9197" y="232"/>
                  </a:lnTo>
                  <a:lnTo>
                    <a:pt x="9763" y="129"/>
                  </a:lnTo>
                  <a:lnTo>
                    <a:pt x="10330" y="52"/>
                  </a:lnTo>
                  <a:lnTo>
                    <a:pt x="10923" y="0"/>
                  </a:lnTo>
                  <a:lnTo>
                    <a:pt x="11515" y="0"/>
                  </a:lnTo>
                  <a:lnTo>
                    <a:pt x="11515" y="0"/>
                  </a:lnTo>
                  <a:lnTo>
                    <a:pt x="12108" y="0"/>
                  </a:lnTo>
                  <a:lnTo>
                    <a:pt x="12700" y="52"/>
                  </a:lnTo>
                  <a:lnTo>
                    <a:pt x="13267" y="129"/>
                  </a:lnTo>
                  <a:lnTo>
                    <a:pt x="13833" y="232"/>
                  </a:lnTo>
                  <a:lnTo>
                    <a:pt x="14400" y="361"/>
                  </a:lnTo>
                  <a:lnTo>
                    <a:pt x="14941" y="515"/>
                  </a:lnTo>
                  <a:lnTo>
                    <a:pt x="15456" y="696"/>
                  </a:lnTo>
                  <a:lnTo>
                    <a:pt x="15997" y="902"/>
                  </a:lnTo>
                  <a:lnTo>
                    <a:pt x="16512" y="1134"/>
                  </a:lnTo>
                  <a:lnTo>
                    <a:pt x="17002" y="1391"/>
                  </a:lnTo>
                  <a:lnTo>
                    <a:pt x="17491" y="1649"/>
                  </a:lnTo>
                  <a:lnTo>
                    <a:pt x="17955" y="1958"/>
                  </a:lnTo>
                  <a:lnTo>
                    <a:pt x="18393" y="2267"/>
                  </a:lnTo>
                  <a:lnTo>
                    <a:pt x="18831" y="2628"/>
                  </a:lnTo>
                  <a:lnTo>
                    <a:pt x="19243" y="2988"/>
                  </a:lnTo>
                  <a:lnTo>
                    <a:pt x="19655" y="3375"/>
                  </a:lnTo>
                  <a:lnTo>
                    <a:pt x="20041" y="3761"/>
                  </a:lnTo>
                  <a:lnTo>
                    <a:pt x="20402" y="4173"/>
                  </a:lnTo>
                  <a:lnTo>
                    <a:pt x="20737" y="4611"/>
                  </a:lnTo>
                  <a:lnTo>
                    <a:pt x="21046" y="5075"/>
                  </a:lnTo>
                  <a:lnTo>
                    <a:pt x="21355" y="5538"/>
                  </a:lnTo>
                  <a:lnTo>
                    <a:pt x="21638" y="6028"/>
                  </a:lnTo>
                  <a:lnTo>
                    <a:pt x="21896" y="6517"/>
                  </a:lnTo>
                  <a:lnTo>
                    <a:pt x="22128" y="7032"/>
                  </a:lnTo>
                  <a:lnTo>
                    <a:pt x="22334" y="7548"/>
                  </a:lnTo>
                  <a:lnTo>
                    <a:pt x="22514" y="8088"/>
                  </a:lnTo>
                  <a:lnTo>
                    <a:pt x="22669" y="8629"/>
                  </a:lnTo>
                  <a:lnTo>
                    <a:pt x="22797" y="9170"/>
                  </a:lnTo>
                  <a:lnTo>
                    <a:pt x="22901" y="9737"/>
                  </a:lnTo>
                  <a:lnTo>
                    <a:pt x="22952" y="10329"/>
                  </a:lnTo>
                  <a:lnTo>
                    <a:pt x="23004" y="10922"/>
                  </a:lnTo>
                  <a:lnTo>
                    <a:pt x="23029" y="11514"/>
                  </a:lnTo>
                  <a:lnTo>
                    <a:pt x="23029" y="11514"/>
                  </a:lnTo>
                  <a:close/>
                </a:path>
              </a:pathLst>
            </a:custGeom>
            <a:solidFill>
              <a:schemeClr val="lt2"/>
            </a:solidFill>
            <a:ln w="9525" cap="rnd"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27" name="Google Shape;2127;p36"/>
            <p:cNvSpPr/>
            <p:nvPr/>
          </p:nvSpPr>
          <p:spPr>
            <a:xfrm>
              <a:off x="5536114" y="2514402"/>
              <a:ext cx="218943" cy="340867"/>
            </a:xfrm>
            <a:custGeom>
              <a:avLst/>
              <a:gdLst/>
              <a:ahLst/>
              <a:cxnLst/>
              <a:rect l="l" t="t" r="r" b="b"/>
              <a:pathLst>
                <a:path w="12211" h="19011" extrusionOk="0">
                  <a:moveTo>
                    <a:pt x="1" y="1"/>
                  </a:moveTo>
                  <a:lnTo>
                    <a:pt x="1" y="19011"/>
                  </a:lnTo>
                  <a:lnTo>
                    <a:pt x="12211" y="19011"/>
                  </a:lnTo>
                  <a:lnTo>
                    <a:pt x="12211"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8" name="Google Shape;2128;p36"/>
            <p:cNvSpPr/>
            <p:nvPr/>
          </p:nvSpPr>
          <p:spPr>
            <a:xfrm>
              <a:off x="5531040" y="2508861"/>
              <a:ext cx="229092" cy="10632"/>
            </a:xfrm>
            <a:custGeom>
              <a:avLst/>
              <a:gdLst/>
              <a:ahLst/>
              <a:cxnLst/>
              <a:rect l="l" t="t" r="r" b="b"/>
              <a:pathLst>
                <a:path w="12777" h="593" extrusionOk="0">
                  <a:moveTo>
                    <a:pt x="284" y="0"/>
                  </a:moveTo>
                  <a:lnTo>
                    <a:pt x="155" y="26"/>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29" name="Google Shape;2129;p36"/>
            <p:cNvSpPr/>
            <p:nvPr/>
          </p:nvSpPr>
          <p:spPr>
            <a:xfrm>
              <a:off x="5531040" y="2577211"/>
              <a:ext cx="229092" cy="10650"/>
            </a:xfrm>
            <a:custGeom>
              <a:avLst/>
              <a:gdLst/>
              <a:ahLst/>
              <a:cxnLst/>
              <a:rect l="l" t="t" r="r" b="b"/>
              <a:pathLst>
                <a:path w="12777" h="594" extrusionOk="0">
                  <a:moveTo>
                    <a:pt x="284" y="1"/>
                  </a:moveTo>
                  <a:lnTo>
                    <a:pt x="155" y="27"/>
                  </a:lnTo>
                  <a:lnTo>
                    <a:pt x="78" y="78"/>
                  </a:lnTo>
                  <a:lnTo>
                    <a:pt x="26" y="181"/>
                  </a:lnTo>
                  <a:lnTo>
                    <a:pt x="1" y="284"/>
                  </a:lnTo>
                  <a:lnTo>
                    <a:pt x="26" y="413"/>
                  </a:lnTo>
                  <a:lnTo>
                    <a:pt x="78" y="490"/>
                  </a:lnTo>
                  <a:lnTo>
                    <a:pt x="155" y="568"/>
                  </a:lnTo>
                  <a:lnTo>
                    <a:pt x="284" y="593"/>
                  </a:lnTo>
                  <a:lnTo>
                    <a:pt x="12494" y="593"/>
                  </a:lnTo>
                  <a:lnTo>
                    <a:pt x="12597" y="568"/>
                  </a:lnTo>
                  <a:lnTo>
                    <a:pt x="12674" y="490"/>
                  </a:lnTo>
                  <a:lnTo>
                    <a:pt x="12751" y="413"/>
                  </a:lnTo>
                  <a:lnTo>
                    <a:pt x="12777" y="284"/>
                  </a:lnTo>
                  <a:lnTo>
                    <a:pt x="12751" y="181"/>
                  </a:lnTo>
                  <a:lnTo>
                    <a:pt x="12674" y="78"/>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0" name="Google Shape;2130;p36"/>
            <p:cNvSpPr/>
            <p:nvPr/>
          </p:nvSpPr>
          <p:spPr>
            <a:xfrm>
              <a:off x="5531040" y="2645578"/>
              <a:ext cx="229092" cy="10166"/>
            </a:xfrm>
            <a:custGeom>
              <a:avLst/>
              <a:gdLst/>
              <a:ahLst/>
              <a:cxnLst/>
              <a:rect l="l" t="t" r="r" b="b"/>
              <a:pathLst>
                <a:path w="12777" h="567" extrusionOk="0">
                  <a:moveTo>
                    <a:pt x="284" y="0"/>
                  </a:moveTo>
                  <a:lnTo>
                    <a:pt x="155" y="26"/>
                  </a:lnTo>
                  <a:lnTo>
                    <a:pt x="78" y="77"/>
                  </a:lnTo>
                  <a:lnTo>
                    <a:pt x="26" y="180"/>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1" name="Google Shape;2131;p36"/>
            <p:cNvSpPr/>
            <p:nvPr/>
          </p:nvSpPr>
          <p:spPr>
            <a:xfrm>
              <a:off x="5531040" y="2713461"/>
              <a:ext cx="229092" cy="10650"/>
            </a:xfrm>
            <a:custGeom>
              <a:avLst/>
              <a:gdLst/>
              <a:ahLst/>
              <a:cxnLst/>
              <a:rect l="l" t="t" r="r" b="b"/>
              <a:pathLst>
                <a:path w="12777" h="594" extrusionOk="0">
                  <a:moveTo>
                    <a:pt x="284" y="1"/>
                  </a:moveTo>
                  <a:lnTo>
                    <a:pt x="155" y="27"/>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2" name="Google Shape;2132;p36"/>
            <p:cNvSpPr/>
            <p:nvPr/>
          </p:nvSpPr>
          <p:spPr>
            <a:xfrm>
              <a:off x="5531040" y="2781828"/>
              <a:ext cx="229092" cy="10632"/>
            </a:xfrm>
            <a:custGeom>
              <a:avLst/>
              <a:gdLst/>
              <a:ahLst/>
              <a:cxnLst/>
              <a:rect l="l" t="t" r="r" b="b"/>
              <a:pathLst>
                <a:path w="12777" h="593" extrusionOk="0">
                  <a:moveTo>
                    <a:pt x="284" y="0"/>
                  </a:moveTo>
                  <a:lnTo>
                    <a:pt x="155" y="26"/>
                  </a:lnTo>
                  <a:lnTo>
                    <a:pt x="78" y="77"/>
                  </a:lnTo>
                  <a:lnTo>
                    <a:pt x="26" y="180"/>
                  </a:lnTo>
                  <a:lnTo>
                    <a:pt x="1" y="283"/>
                  </a:lnTo>
                  <a:lnTo>
                    <a:pt x="26" y="412"/>
                  </a:lnTo>
                  <a:lnTo>
                    <a:pt x="78" y="490"/>
                  </a:lnTo>
                  <a:lnTo>
                    <a:pt x="155" y="567"/>
                  </a:lnTo>
                  <a:lnTo>
                    <a:pt x="284" y="593"/>
                  </a:lnTo>
                  <a:lnTo>
                    <a:pt x="12494" y="593"/>
                  </a:lnTo>
                  <a:lnTo>
                    <a:pt x="12597" y="567"/>
                  </a:lnTo>
                  <a:lnTo>
                    <a:pt x="12674" y="490"/>
                  </a:lnTo>
                  <a:lnTo>
                    <a:pt x="12751" y="412"/>
                  </a:lnTo>
                  <a:lnTo>
                    <a:pt x="12777" y="283"/>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3" name="Google Shape;2133;p36"/>
            <p:cNvSpPr/>
            <p:nvPr/>
          </p:nvSpPr>
          <p:spPr>
            <a:xfrm>
              <a:off x="5531040" y="2850177"/>
              <a:ext cx="229092" cy="10184"/>
            </a:xfrm>
            <a:custGeom>
              <a:avLst/>
              <a:gdLst/>
              <a:ahLst/>
              <a:cxnLst/>
              <a:rect l="l" t="t" r="r" b="b"/>
              <a:pathLst>
                <a:path w="12777" h="568" extrusionOk="0">
                  <a:moveTo>
                    <a:pt x="284" y="0"/>
                  </a:moveTo>
                  <a:lnTo>
                    <a:pt x="155" y="26"/>
                  </a:lnTo>
                  <a:lnTo>
                    <a:pt x="78" y="78"/>
                  </a:lnTo>
                  <a:lnTo>
                    <a:pt x="26" y="181"/>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1"/>
                  </a:lnTo>
                  <a:lnTo>
                    <a:pt x="12674" y="78"/>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4" name="Google Shape;2134;p36"/>
            <p:cNvSpPr/>
            <p:nvPr/>
          </p:nvSpPr>
          <p:spPr>
            <a:xfrm>
              <a:off x="5658970" y="2690367"/>
              <a:ext cx="57286" cy="61912"/>
            </a:xfrm>
            <a:custGeom>
              <a:avLst/>
              <a:gdLst/>
              <a:ahLst/>
              <a:cxnLst/>
              <a:rect l="l" t="t" r="r" b="b"/>
              <a:pathLst>
                <a:path w="3195" h="3453" extrusionOk="0">
                  <a:moveTo>
                    <a:pt x="799" y="1"/>
                  </a:moveTo>
                  <a:lnTo>
                    <a:pt x="799" y="104"/>
                  </a:lnTo>
                  <a:lnTo>
                    <a:pt x="774" y="336"/>
                  </a:lnTo>
                  <a:lnTo>
                    <a:pt x="748" y="542"/>
                  </a:lnTo>
                  <a:lnTo>
                    <a:pt x="670" y="722"/>
                  </a:lnTo>
                  <a:lnTo>
                    <a:pt x="567" y="928"/>
                  </a:lnTo>
                  <a:lnTo>
                    <a:pt x="464" y="1083"/>
                  </a:lnTo>
                  <a:lnTo>
                    <a:pt x="336" y="1237"/>
                  </a:lnTo>
                  <a:lnTo>
                    <a:pt x="155" y="1366"/>
                  </a:lnTo>
                  <a:lnTo>
                    <a:pt x="1" y="1469"/>
                  </a:lnTo>
                  <a:lnTo>
                    <a:pt x="1263" y="3401"/>
                  </a:lnTo>
                  <a:lnTo>
                    <a:pt x="1289" y="3453"/>
                  </a:lnTo>
                  <a:lnTo>
                    <a:pt x="1340" y="3453"/>
                  </a:lnTo>
                  <a:lnTo>
                    <a:pt x="1727" y="3169"/>
                  </a:lnTo>
                  <a:lnTo>
                    <a:pt x="2087" y="2834"/>
                  </a:lnTo>
                  <a:lnTo>
                    <a:pt x="2422" y="2474"/>
                  </a:lnTo>
                  <a:lnTo>
                    <a:pt x="2680" y="2062"/>
                  </a:lnTo>
                  <a:lnTo>
                    <a:pt x="2783" y="1855"/>
                  </a:lnTo>
                  <a:lnTo>
                    <a:pt x="2886" y="1624"/>
                  </a:lnTo>
                  <a:lnTo>
                    <a:pt x="2989" y="1392"/>
                  </a:lnTo>
                  <a:lnTo>
                    <a:pt x="3066" y="1160"/>
                  </a:lnTo>
                  <a:lnTo>
                    <a:pt x="3118" y="902"/>
                  </a:lnTo>
                  <a:lnTo>
                    <a:pt x="3143" y="645"/>
                  </a:lnTo>
                  <a:lnTo>
                    <a:pt x="3195" y="387"/>
                  </a:lnTo>
                  <a:lnTo>
                    <a:pt x="3195" y="130"/>
                  </a:lnTo>
                  <a:lnTo>
                    <a:pt x="799"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5" name="Google Shape;2135;p36"/>
            <p:cNvSpPr/>
            <p:nvPr/>
          </p:nvSpPr>
          <p:spPr>
            <a:xfrm>
              <a:off x="5610936" y="2621552"/>
              <a:ext cx="68385" cy="47138"/>
            </a:xfrm>
            <a:custGeom>
              <a:avLst/>
              <a:gdLst/>
              <a:ahLst/>
              <a:cxnLst/>
              <a:rect l="l" t="t" r="r" b="b"/>
              <a:pathLst>
                <a:path w="3814" h="2629" extrusionOk="0">
                  <a:moveTo>
                    <a:pt x="1675" y="1"/>
                  </a:moveTo>
                  <a:lnTo>
                    <a:pt x="1418" y="26"/>
                  </a:lnTo>
                  <a:lnTo>
                    <a:pt x="1160" y="78"/>
                  </a:lnTo>
                  <a:lnTo>
                    <a:pt x="928" y="129"/>
                  </a:lnTo>
                  <a:lnTo>
                    <a:pt x="671" y="207"/>
                  </a:lnTo>
                  <a:lnTo>
                    <a:pt x="439" y="284"/>
                  </a:lnTo>
                  <a:lnTo>
                    <a:pt x="1" y="516"/>
                  </a:lnTo>
                  <a:lnTo>
                    <a:pt x="1083" y="2628"/>
                  </a:lnTo>
                  <a:lnTo>
                    <a:pt x="1289" y="2525"/>
                  </a:lnTo>
                  <a:lnTo>
                    <a:pt x="1469" y="2474"/>
                  </a:lnTo>
                  <a:lnTo>
                    <a:pt x="1701" y="2422"/>
                  </a:lnTo>
                  <a:lnTo>
                    <a:pt x="1933" y="2396"/>
                  </a:lnTo>
                  <a:lnTo>
                    <a:pt x="2139" y="2422"/>
                  </a:lnTo>
                  <a:lnTo>
                    <a:pt x="2345" y="2448"/>
                  </a:lnTo>
                  <a:lnTo>
                    <a:pt x="2551" y="2525"/>
                  </a:lnTo>
                  <a:lnTo>
                    <a:pt x="2731" y="2628"/>
                  </a:lnTo>
                  <a:lnTo>
                    <a:pt x="3813" y="490"/>
                  </a:lnTo>
                  <a:lnTo>
                    <a:pt x="3375" y="284"/>
                  </a:lnTo>
                  <a:lnTo>
                    <a:pt x="2912" y="129"/>
                  </a:lnTo>
                  <a:lnTo>
                    <a:pt x="2680" y="78"/>
                  </a:lnTo>
                  <a:lnTo>
                    <a:pt x="2422" y="26"/>
                  </a:lnTo>
                  <a:lnTo>
                    <a:pt x="2165"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6" name="Google Shape;2136;p36"/>
            <p:cNvSpPr/>
            <p:nvPr/>
          </p:nvSpPr>
          <p:spPr>
            <a:xfrm>
              <a:off x="5574448" y="2691299"/>
              <a:ext cx="57753" cy="61446"/>
            </a:xfrm>
            <a:custGeom>
              <a:avLst/>
              <a:gdLst/>
              <a:ahLst/>
              <a:cxnLst/>
              <a:rect l="l" t="t" r="r" b="b"/>
              <a:pathLst>
                <a:path w="3221" h="3427" extrusionOk="0">
                  <a:moveTo>
                    <a:pt x="2242" y="0"/>
                  </a:moveTo>
                  <a:lnTo>
                    <a:pt x="233" y="103"/>
                  </a:lnTo>
                  <a:lnTo>
                    <a:pt x="104" y="103"/>
                  </a:lnTo>
                  <a:lnTo>
                    <a:pt x="1" y="129"/>
                  </a:lnTo>
                  <a:lnTo>
                    <a:pt x="27" y="387"/>
                  </a:lnTo>
                  <a:lnTo>
                    <a:pt x="52" y="644"/>
                  </a:lnTo>
                  <a:lnTo>
                    <a:pt x="104" y="902"/>
                  </a:lnTo>
                  <a:lnTo>
                    <a:pt x="155" y="1134"/>
                  </a:lnTo>
                  <a:lnTo>
                    <a:pt x="233" y="1391"/>
                  </a:lnTo>
                  <a:lnTo>
                    <a:pt x="336" y="1623"/>
                  </a:lnTo>
                  <a:lnTo>
                    <a:pt x="542" y="2061"/>
                  </a:lnTo>
                  <a:lnTo>
                    <a:pt x="825" y="2447"/>
                  </a:lnTo>
                  <a:lnTo>
                    <a:pt x="1134" y="2834"/>
                  </a:lnTo>
                  <a:lnTo>
                    <a:pt x="1495" y="3143"/>
                  </a:lnTo>
                  <a:lnTo>
                    <a:pt x="1907" y="3426"/>
                  </a:lnTo>
                  <a:lnTo>
                    <a:pt x="1959" y="3375"/>
                  </a:lnTo>
                  <a:lnTo>
                    <a:pt x="3221" y="1443"/>
                  </a:lnTo>
                  <a:lnTo>
                    <a:pt x="3040" y="1314"/>
                  </a:lnTo>
                  <a:lnTo>
                    <a:pt x="2886" y="1185"/>
                  </a:lnTo>
                  <a:lnTo>
                    <a:pt x="2757" y="1031"/>
                  </a:lnTo>
                  <a:lnTo>
                    <a:pt x="2628" y="876"/>
                  </a:lnTo>
                  <a:lnTo>
                    <a:pt x="2525" y="696"/>
                  </a:lnTo>
                  <a:lnTo>
                    <a:pt x="2474" y="490"/>
                  </a:lnTo>
                  <a:lnTo>
                    <a:pt x="2422" y="284"/>
                  </a:lnTo>
                  <a:lnTo>
                    <a:pt x="2396" y="52"/>
                  </a:lnTo>
                  <a:lnTo>
                    <a:pt x="239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7" name="Google Shape;2137;p36"/>
            <p:cNvSpPr/>
            <p:nvPr/>
          </p:nvSpPr>
          <p:spPr>
            <a:xfrm>
              <a:off x="5625728" y="2672813"/>
              <a:ext cx="39267" cy="39285"/>
            </a:xfrm>
            <a:custGeom>
              <a:avLst/>
              <a:gdLst/>
              <a:ahLst/>
              <a:cxnLst/>
              <a:rect l="l" t="t" r="r" b="b"/>
              <a:pathLst>
                <a:path w="2190" h="2191" extrusionOk="0">
                  <a:moveTo>
                    <a:pt x="1108" y="1"/>
                  </a:moveTo>
                  <a:lnTo>
                    <a:pt x="876" y="27"/>
                  </a:lnTo>
                  <a:lnTo>
                    <a:pt x="670" y="78"/>
                  </a:lnTo>
                  <a:lnTo>
                    <a:pt x="490" y="181"/>
                  </a:lnTo>
                  <a:lnTo>
                    <a:pt x="335" y="310"/>
                  </a:lnTo>
                  <a:lnTo>
                    <a:pt x="180" y="465"/>
                  </a:lnTo>
                  <a:lnTo>
                    <a:pt x="77" y="671"/>
                  </a:lnTo>
                  <a:lnTo>
                    <a:pt x="26" y="877"/>
                  </a:lnTo>
                  <a:lnTo>
                    <a:pt x="0" y="1083"/>
                  </a:lnTo>
                  <a:lnTo>
                    <a:pt x="26" y="1315"/>
                  </a:lnTo>
                  <a:lnTo>
                    <a:pt x="77" y="1521"/>
                  </a:lnTo>
                  <a:lnTo>
                    <a:pt x="180" y="1701"/>
                  </a:lnTo>
                  <a:lnTo>
                    <a:pt x="335" y="1856"/>
                  </a:lnTo>
                  <a:lnTo>
                    <a:pt x="490" y="2010"/>
                  </a:lnTo>
                  <a:lnTo>
                    <a:pt x="670" y="2113"/>
                  </a:lnTo>
                  <a:lnTo>
                    <a:pt x="876" y="2165"/>
                  </a:lnTo>
                  <a:lnTo>
                    <a:pt x="1108" y="2190"/>
                  </a:lnTo>
                  <a:lnTo>
                    <a:pt x="1314" y="2165"/>
                  </a:lnTo>
                  <a:lnTo>
                    <a:pt x="1520" y="2113"/>
                  </a:lnTo>
                  <a:lnTo>
                    <a:pt x="1726" y="2010"/>
                  </a:lnTo>
                  <a:lnTo>
                    <a:pt x="1881" y="1856"/>
                  </a:lnTo>
                  <a:lnTo>
                    <a:pt x="2009" y="1701"/>
                  </a:lnTo>
                  <a:lnTo>
                    <a:pt x="2112" y="1521"/>
                  </a:lnTo>
                  <a:lnTo>
                    <a:pt x="2164" y="1315"/>
                  </a:lnTo>
                  <a:lnTo>
                    <a:pt x="2190" y="1083"/>
                  </a:lnTo>
                  <a:lnTo>
                    <a:pt x="2164" y="877"/>
                  </a:lnTo>
                  <a:lnTo>
                    <a:pt x="2112" y="671"/>
                  </a:lnTo>
                  <a:lnTo>
                    <a:pt x="2009" y="465"/>
                  </a:lnTo>
                  <a:lnTo>
                    <a:pt x="1881" y="310"/>
                  </a:lnTo>
                  <a:lnTo>
                    <a:pt x="1726" y="181"/>
                  </a:lnTo>
                  <a:lnTo>
                    <a:pt x="1520" y="78"/>
                  </a:lnTo>
                  <a:lnTo>
                    <a:pt x="1314" y="27"/>
                  </a:lnTo>
                  <a:lnTo>
                    <a:pt x="1108"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8" name="Google Shape;2138;p36"/>
            <p:cNvSpPr/>
            <p:nvPr/>
          </p:nvSpPr>
          <p:spPr>
            <a:xfrm>
              <a:off x="5566147" y="2613250"/>
              <a:ext cx="158429" cy="158429"/>
            </a:xfrm>
            <a:custGeom>
              <a:avLst/>
              <a:gdLst/>
              <a:ahLst/>
              <a:cxnLst/>
              <a:rect l="l" t="t" r="r" b="b"/>
              <a:pathLst>
                <a:path w="8836" h="8836" fill="none" extrusionOk="0">
                  <a:moveTo>
                    <a:pt x="8836" y="4405"/>
                  </a:moveTo>
                  <a:lnTo>
                    <a:pt x="8836" y="4405"/>
                  </a:lnTo>
                  <a:lnTo>
                    <a:pt x="8836" y="4869"/>
                  </a:lnTo>
                  <a:lnTo>
                    <a:pt x="8758" y="5306"/>
                  </a:lnTo>
                  <a:lnTo>
                    <a:pt x="8655" y="5719"/>
                  </a:lnTo>
                  <a:lnTo>
                    <a:pt x="8501" y="6131"/>
                  </a:lnTo>
                  <a:lnTo>
                    <a:pt x="8320" y="6517"/>
                  </a:lnTo>
                  <a:lnTo>
                    <a:pt x="8089" y="6878"/>
                  </a:lnTo>
                  <a:lnTo>
                    <a:pt x="7831" y="7238"/>
                  </a:lnTo>
                  <a:lnTo>
                    <a:pt x="7548" y="7547"/>
                  </a:lnTo>
                  <a:lnTo>
                    <a:pt x="7238" y="7831"/>
                  </a:lnTo>
                  <a:lnTo>
                    <a:pt x="6904" y="8088"/>
                  </a:lnTo>
                  <a:lnTo>
                    <a:pt x="6543" y="8294"/>
                  </a:lnTo>
                  <a:lnTo>
                    <a:pt x="6157" y="8501"/>
                  </a:lnTo>
                  <a:lnTo>
                    <a:pt x="5744" y="8629"/>
                  </a:lnTo>
                  <a:lnTo>
                    <a:pt x="5307" y="8758"/>
                  </a:lnTo>
                  <a:lnTo>
                    <a:pt x="4869" y="8810"/>
                  </a:lnTo>
                  <a:lnTo>
                    <a:pt x="4431" y="8835"/>
                  </a:lnTo>
                  <a:lnTo>
                    <a:pt x="4431" y="8835"/>
                  </a:lnTo>
                  <a:lnTo>
                    <a:pt x="3967" y="8810"/>
                  </a:lnTo>
                  <a:lnTo>
                    <a:pt x="3529" y="8758"/>
                  </a:lnTo>
                  <a:lnTo>
                    <a:pt x="3117" y="8629"/>
                  </a:lnTo>
                  <a:lnTo>
                    <a:pt x="2705" y="8501"/>
                  </a:lnTo>
                  <a:lnTo>
                    <a:pt x="2319" y="8294"/>
                  </a:lnTo>
                  <a:lnTo>
                    <a:pt x="1958" y="8088"/>
                  </a:lnTo>
                  <a:lnTo>
                    <a:pt x="1597" y="7831"/>
                  </a:lnTo>
                  <a:lnTo>
                    <a:pt x="1288" y="7547"/>
                  </a:lnTo>
                  <a:lnTo>
                    <a:pt x="1005" y="7238"/>
                  </a:lnTo>
                  <a:lnTo>
                    <a:pt x="747" y="6878"/>
                  </a:lnTo>
                  <a:lnTo>
                    <a:pt x="541" y="6517"/>
                  </a:lnTo>
                  <a:lnTo>
                    <a:pt x="335" y="6131"/>
                  </a:lnTo>
                  <a:lnTo>
                    <a:pt x="206" y="5719"/>
                  </a:lnTo>
                  <a:lnTo>
                    <a:pt x="77" y="5306"/>
                  </a:lnTo>
                  <a:lnTo>
                    <a:pt x="26" y="4869"/>
                  </a:lnTo>
                  <a:lnTo>
                    <a:pt x="0" y="4405"/>
                  </a:lnTo>
                  <a:lnTo>
                    <a:pt x="0" y="4405"/>
                  </a:lnTo>
                  <a:lnTo>
                    <a:pt x="26" y="3967"/>
                  </a:lnTo>
                  <a:lnTo>
                    <a:pt x="77" y="3529"/>
                  </a:lnTo>
                  <a:lnTo>
                    <a:pt x="206" y="3091"/>
                  </a:lnTo>
                  <a:lnTo>
                    <a:pt x="335" y="2679"/>
                  </a:lnTo>
                  <a:lnTo>
                    <a:pt x="541" y="2293"/>
                  </a:lnTo>
                  <a:lnTo>
                    <a:pt x="747" y="1932"/>
                  </a:lnTo>
                  <a:lnTo>
                    <a:pt x="1005" y="1597"/>
                  </a:lnTo>
                  <a:lnTo>
                    <a:pt x="1288" y="1288"/>
                  </a:lnTo>
                  <a:lnTo>
                    <a:pt x="1597" y="1005"/>
                  </a:lnTo>
                  <a:lnTo>
                    <a:pt x="1958" y="747"/>
                  </a:lnTo>
                  <a:lnTo>
                    <a:pt x="2319" y="515"/>
                  </a:lnTo>
                  <a:lnTo>
                    <a:pt x="2705" y="335"/>
                  </a:lnTo>
                  <a:lnTo>
                    <a:pt x="3117" y="180"/>
                  </a:lnTo>
                  <a:lnTo>
                    <a:pt x="3529" y="77"/>
                  </a:lnTo>
                  <a:lnTo>
                    <a:pt x="3967" y="0"/>
                  </a:lnTo>
                  <a:lnTo>
                    <a:pt x="4431" y="0"/>
                  </a:lnTo>
                  <a:lnTo>
                    <a:pt x="4431" y="0"/>
                  </a:lnTo>
                  <a:lnTo>
                    <a:pt x="4869" y="0"/>
                  </a:lnTo>
                  <a:lnTo>
                    <a:pt x="5307" y="77"/>
                  </a:lnTo>
                  <a:lnTo>
                    <a:pt x="5744" y="180"/>
                  </a:lnTo>
                  <a:lnTo>
                    <a:pt x="6157" y="335"/>
                  </a:lnTo>
                  <a:lnTo>
                    <a:pt x="6543" y="515"/>
                  </a:lnTo>
                  <a:lnTo>
                    <a:pt x="6904" y="747"/>
                  </a:lnTo>
                  <a:lnTo>
                    <a:pt x="7238" y="1005"/>
                  </a:lnTo>
                  <a:lnTo>
                    <a:pt x="7548" y="1288"/>
                  </a:lnTo>
                  <a:lnTo>
                    <a:pt x="7831" y="1597"/>
                  </a:lnTo>
                  <a:lnTo>
                    <a:pt x="8089" y="1932"/>
                  </a:lnTo>
                  <a:lnTo>
                    <a:pt x="8320" y="2293"/>
                  </a:lnTo>
                  <a:lnTo>
                    <a:pt x="8501" y="2679"/>
                  </a:lnTo>
                  <a:lnTo>
                    <a:pt x="8655" y="3091"/>
                  </a:lnTo>
                  <a:lnTo>
                    <a:pt x="8758" y="3529"/>
                  </a:lnTo>
                  <a:lnTo>
                    <a:pt x="8836" y="3967"/>
                  </a:lnTo>
                  <a:lnTo>
                    <a:pt x="8836" y="4405"/>
                  </a:lnTo>
                  <a:lnTo>
                    <a:pt x="8836" y="4405"/>
                  </a:lnTo>
                  <a:close/>
                </a:path>
              </a:pathLst>
            </a:custGeom>
            <a:solidFill>
              <a:schemeClr val="accent3"/>
            </a:solidFill>
            <a:ln w="9525" cap="rnd"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39" name="Google Shape;2139;p36"/>
            <p:cNvSpPr/>
            <p:nvPr/>
          </p:nvSpPr>
          <p:spPr>
            <a:xfrm>
              <a:off x="5263632" y="2180025"/>
              <a:ext cx="465104" cy="260953"/>
            </a:xfrm>
            <a:custGeom>
              <a:avLst/>
              <a:gdLst/>
              <a:ahLst/>
              <a:cxnLst/>
              <a:rect l="l" t="t" r="r" b="b"/>
              <a:pathLst>
                <a:path w="25940" h="14554" extrusionOk="0">
                  <a:moveTo>
                    <a:pt x="9737" y="0"/>
                  </a:moveTo>
                  <a:lnTo>
                    <a:pt x="9351" y="52"/>
                  </a:lnTo>
                  <a:lnTo>
                    <a:pt x="8990" y="103"/>
                  </a:lnTo>
                  <a:lnTo>
                    <a:pt x="8655" y="180"/>
                  </a:lnTo>
                  <a:lnTo>
                    <a:pt x="8346" y="283"/>
                  </a:lnTo>
                  <a:lnTo>
                    <a:pt x="8037" y="386"/>
                  </a:lnTo>
                  <a:lnTo>
                    <a:pt x="7754" y="515"/>
                  </a:lnTo>
                  <a:lnTo>
                    <a:pt x="7496" y="644"/>
                  </a:lnTo>
                  <a:lnTo>
                    <a:pt x="7264" y="799"/>
                  </a:lnTo>
                  <a:lnTo>
                    <a:pt x="7032" y="979"/>
                  </a:lnTo>
                  <a:lnTo>
                    <a:pt x="6826" y="1133"/>
                  </a:lnTo>
                  <a:lnTo>
                    <a:pt x="6646" y="1314"/>
                  </a:lnTo>
                  <a:lnTo>
                    <a:pt x="6285" y="1700"/>
                  </a:lnTo>
                  <a:lnTo>
                    <a:pt x="6002" y="2087"/>
                  </a:lnTo>
                  <a:lnTo>
                    <a:pt x="5770" y="2473"/>
                  </a:lnTo>
                  <a:lnTo>
                    <a:pt x="5590" y="2859"/>
                  </a:lnTo>
                  <a:lnTo>
                    <a:pt x="5461" y="3220"/>
                  </a:lnTo>
                  <a:lnTo>
                    <a:pt x="5358" y="3529"/>
                  </a:lnTo>
                  <a:lnTo>
                    <a:pt x="5229" y="4018"/>
                  </a:lnTo>
                  <a:lnTo>
                    <a:pt x="5203" y="4199"/>
                  </a:lnTo>
                  <a:lnTo>
                    <a:pt x="4843" y="4070"/>
                  </a:lnTo>
                  <a:lnTo>
                    <a:pt x="4431" y="3967"/>
                  </a:lnTo>
                  <a:lnTo>
                    <a:pt x="4018" y="3915"/>
                  </a:lnTo>
                  <a:lnTo>
                    <a:pt x="3581" y="3915"/>
                  </a:lnTo>
                  <a:lnTo>
                    <a:pt x="3117" y="3941"/>
                  </a:lnTo>
                  <a:lnTo>
                    <a:pt x="2679" y="4044"/>
                  </a:lnTo>
                  <a:lnTo>
                    <a:pt x="2241" y="4173"/>
                  </a:lnTo>
                  <a:lnTo>
                    <a:pt x="1829" y="4353"/>
                  </a:lnTo>
                  <a:lnTo>
                    <a:pt x="1417" y="4559"/>
                  </a:lnTo>
                  <a:lnTo>
                    <a:pt x="1056" y="4843"/>
                  </a:lnTo>
                  <a:lnTo>
                    <a:pt x="902" y="4997"/>
                  </a:lnTo>
                  <a:lnTo>
                    <a:pt x="747" y="5152"/>
                  </a:lnTo>
                  <a:lnTo>
                    <a:pt x="593" y="5332"/>
                  </a:lnTo>
                  <a:lnTo>
                    <a:pt x="464" y="5512"/>
                  </a:lnTo>
                  <a:lnTo>
                    <a:pt x="361" y="5719"/>
                  </a:lnTo>
                  <a:lnTo>
                    <a:pt x="258" y="5950"/>
                  </a:lnTo>
                  <a:lnTo>
                    <a:pt x="180" y="6182"/>
                  </a:lnTo>
                  <a:lnTo>
                    <a:pt x="103" y="6414"/>
                  </a:lnTo>
                  <a:lnTo>
                    <a:pt x="52" y="6672"/>
                  </a:lnTo>
                  <a:lnTo>
                    <a:pt x="26" y="6929"/>
                  </a:lnTo>
                  <a:lnTo>
                    <a:pt x="0" y="7213"/>
                  </a:lnTo>
                  <a:lnTo>
                    <a:pt x="26" y="7496"/>
                  </a:lnTo>
                  <a:lnTo>
                    <a:pt x="77" y="8063"/>
                  </a:lnTo>
                  <a:lnTo>
                    <a:pt x="206" y="8578"/>
                  </a:lnTo>
                  <a:lnTo>
                    <a:pt x="335" y="9016"/>
                  </a:lnTo>
                  <a:lnTo>
                    <a:pt x="515" y="9402"/>
                  </a:lnTo>
                  <a:lnTo>
                    <a:pt x="721" y="9737"/>
                  </a:lnTo>
                  <a:lnTo>
                    <a:pt x="979" y="10020"/>
                  </a:lnTo>
                  <a:lnTo>
                    <a:pt x="1236" y="10278"/>
                  </a:lnTo>
                  <a:lnTo>
                    <a:pt x="1494" y="10510"/>
                  </a:lnTo>
                  <a:lnTo>
                    <a:pt x="1777" y="10716"/>
                  </a:lnTo>
                  <a:lnTo>
                    <a:pt x="2087" y="10896"/>
                  </a:lnTo>
                  <a:lnTo>
                    <a:pt x="2679" y="11257"/>
                  </a:lnTo>
                  <a:lnTo>
                    <a:pt x="3271" y="11592"/>
                  </a:lnTo>
                  <a:lnTo>
                    <a:pt x="3555" y="11772"/>
                  </a:lnTo>
                  <a:lnTo>
                    <a:pt x="3812" y="11978"/>
                  </a:lnTo>
                  <a:lnTo>
                    <a:pt x="4044" y="12210"/>
                  </a:lnTo>
                  <a:lnTo>
                    <a:pt x="4225" y="12442"/>
                  </a:lnTo>
                  <a:lnTo>
                    <a:pt x="4405" y="12648"/>
                  </a:lnTo>
                  <a:lnTo>
                    <a:pt x="4534" y="12880"/>
                  </a:lnTo>
                  <a:lnTo>
                    <a:pt x="4637" y="13086"/>
                  </a:lnTo>
                  <a:lnTo>
                    <a:pt x="4714" y="13317"/>
                  </a:lnTo>
                  <a:lnTo>
                    <a:pt x="4791" y="13524"/>
                  </a:lnTo>
                  <a:lnTo>
                    <a:pt x="4817" y="13704"/>
                  </a:lnTo>
                  <a:lnTo>
                    <a:pt x="4869" y="14039"/>
                  </a:lnTo>
                  <a:lnTo>
                    <a:pt x="4869" y="14322"/>
                  </a:lnTo>
                  <a:lnTo>
                    <a:pt x="4843" y="14554"/>
                  </a:lnTo>
                  <a:lnTo>
                    <a:pt x="9273" y="14554"/>
                  </a:lnTo>
                  <a:lnTo>
                    <a:pt x="9273" y="14451"/>
                  </a:lnTo>
                  <a:lnTo>
                    <a:pt x="9299" y="14142"/>
                  </a:lnTo>
                  <a:lnTo>
                    <a:pt x="9351" y="13755"/>
                  </a:lnTo>
                  <a:lnTo>
                    <a:pt x="9402" y="13524"/>
                  </a:lnTo>
                  <a:lnTo>
                    <a:pt x="9479" y="13292"/>
                  </a:lnTo>
                  <a:lnTo>
                    <a:pt x="9582" y="13060"/>
                  </a:lnTo>
                  <a:lnTo>
                    <a:pt x="9711" y="12828"/>
                  </a:lnTo>
                  <a:lnTo>
                    <a:pt x="9866" y="12648"/>
                  </a:lnTo>
                  <a:lnTo>
                    <a:pt x="10072" y="12467"/>
                  </a:lnTo>
                  <a:lnTo>
                    <a:pt x="10304" y="12313"/>
                  </a:lnTo>
                  <a:lnTo>
                    <a:pt x="10561" y="12210"/>
                  </a:lnTo>
                  <a:lnTo>
                    <a:pt x="10896" y="12158"/>
                  </a:lnTo>
                  <a:lnTo>
                    <a:pt x="11257" y="12158"/>
                  </a:lnTo>
                  <a:lnTo>
                    <a:pt x="11772" y="12184"/>
                  </a:lnTo>
                  <a:lnTo>
                    <a:pt x="12210" y="12184"/>
                  </a:lnTo>
                  <a:lnTo>
                    <a:pt x="12236" y="12339"/>
                  </a:lnTo>
                  <a:lnTo>
                    <a:pt x="12287" y="12519"/>
                  </a:lnTo>
                  <a:lnTo>
                    <a:pt x="12390" y="12828"/>
                  </a:lnTo>
                  <a:lnTo>
                    <a:pt x="12570" y="13111"/>
                  </a:lnTo>
                  <a:lnTo>
                    <a:pt x="12777" y="13343"/>
                  </a:lnTo>
                  <a:lnTo>
                    <a:pt x="13060" y="13549"/>
                  </a:lnTo>
                  <a:lnTo>
                    <a:pt x="13343" y="13704"/>
                  </a:lnTo>
                  <a:lnTo>
                    <a:pt x="13498" y="13755"/>
                  </a:lnTo>
                  <a:lnTo>
                    <a:pt x="13652" y="13781"/>
                  </a:lnTo>
                  <a:lnTo>
                    <a:pt x="13833" y="13807"/>
                  </a:lnTo>
                  <a:lnTo>
                    <a:pt x="14013" y="13833"/>
                  </a:lnTo>
                  <a:lnTo>
                    <a:pt x="14245" y="13807"/>
                  </a:lnTo>
                  <a:lnTo>
                    <a:pt x="14477" y="13755"/>
                  </a:lnTo>
                  <a:lnTo>
                    <a:pt x="14683" y="13678"/>
                  </a:lnTo>
                  <a:lnTo>
                    <a:pt x="14889" y="13575"/>
                  </a:lnTo>
                  <a:lnTo>
                    <a:pt x="15095" y="13472"/>
                  </a:lnTo>
                  <a:lnTo>
                    <a:pt x="15249" y="13317"/>
                  </a:lnTo>
                  <a:lnTo>
                    <a:pt x="15404" y="13137"/>
                  </a:lnTo>
                  <a:lnTo>
                    <a:pt x="15533" y="12957"/>
                  </a:lnTo>
                  <a:lnTo>
                    <a:pt x="15790" y="13214"/>
                  </a:lnTo>
                  <a:lnTo>
                    <a:pt x="16099" y="13472"/>
                  </a:lnTo>
                  <a:lnTo>
                    <a:pt x="16434" y="13704"/>
                  </a:lnTo>
                  <a:lnTo>
                    <a:pt x="16821" y="13910"/>
                  </a:lnTo>
                  <a:lnTo>
                    <a:pt x="17284" y="14090"/>
                  </a:lnTo>
                  <a:lnTo>
                    <a:pt x="17774" y="14219"/>
                  </a:lnTo>
                  <a:lnTo>
                    <a:pt x="18340" y="14296"/>
                  </a:lnTo>
                  <a:lnTo>
                    <a:pt x="18959" y="14348"/>
                  </a:lnTo>
                  <a:lnTo>
                    <a:pt x="19242" y="14348"/>
                  </a:lnTo>
                  <a:lnTo>
                    <a:pt x="19500" y="14322"/>
                  </a:lnTo>
                  <a:lnTo>
                    <a:pt x="19783" y="14271"/>
                  </a:lnTo>
                  <a:lnTo>
                    <a:pt x="20015" y="14219"/>
                  </a:lnTo>
                  <a:lnTo>
                    <a:pt x="20272" y="14142"/>
                  </a:lnTo>
                  <a:lnTo>
                    <a:pt x="20504" y="14064"/>
                  </a:lnTo>
                  <a:lnTo>
                    <a:pt x="20710" y="13961"/>
                  </a:lnTo>
                  <a:lnTo>
                    <a:pt x="20916" y="13833"/>
                  </a:lnTo>
                  <a:lnTo>
                    <a:pt x="21122" y="13704"/>
                  </a:lnTo>
                  <a:lnTo>
                    <a:pt x="21303" y="13549"/>
                  </a:lnTo>
                  <a:lnTo>
                    <a:pt x="21483" y="13395"/>
                  </a:lnTo>
                  <a:lnTo>
                    <a:pt x="21638" y="13240"/>
                  </a:lnTo>
                  <a:lnTo>
                    <a:pt x="21792" y="13060"/>
                  </a:lnTo>
                  <a:lnTo>
                    <a:pt x="21947" y="12880"/>
                  </a:lnTo>
                  <a:lnTo>
                    <a:pt x="22050" y="12673"/>
                  </a:lnTo>
                  <a:lnTo>
                    <a:pt x="22179" y="12467"/>
                  </a:lnTo>
                  <a:lnTo>
                    <a:pt x="22436" y="12673"/>
                  </a:lnTo>
                  <a:lnTo>
                    <a:pt x="22719" y="12828"/>
                  </a:lnTo>
                  <a:lnTo>
                    <a:pt x="22874" y="12880"/>
                  </a:lnTo>
                  <a:lnTo>
                    <a:pt x="23029" y="12905"/>
                  </a:lnTo>
                  <a:lnTo>
                    <a:pt x="23209" y="12931"/>
                  </a:lnTo>
                  <a:lnTo>
                    <a:pt x="23570" y="12931"/>
                  </a:lnTo>
                  <a:lnTo>
                    <a:pt x="23750" y="12905"/>
                  </a:lnTo>
                  <a:lnTo>
                    <a:pt x="23904" y="12854"/>
                  </a:lnTo>
                  <a:lnTo>
                    <a:pt x="24085" y="12802"/>
                  </a:lnTo>
                  <a:lnTo>
                    <a:pt x="24239" y="12725"/>
                  </a:lnTo>
                  <a:lnTo>
                    <a:pt x="24394" y="12622"/>
                  </a:lnTo>
                  <a:lnTo>
                    <a:pt x="24523" y="12519"/>
                  </a:lnTo>
                  <a:lnTo>
                    <a:pt x="24651" y="12416"/>
                  </a:lnTo>
                  <a:lnTo>
                    <a:pt x="24780" y="12287"/>
                  </a:lnTo>
                  <a:lnTo>
                    <a:pt x="24883" y="12133"/>
                  </a:lnTo>
                  <a:lnTo>
                    <a:pt x="24961" y="12004"/>
                  </a:lnTo>
                  <a:lnTo>
                    <a:pt x="25038" y="11849"/>
                  </a:lnTo>
                  <a:lnTo>
                    <a:pt x="25115" y="11669"/>
                  </a:lnTo>
                  <a:lnTo>
                    <a:pt x="25141" y="11489"/>
                  </a:lnTo>
                  <a:lnTo>
                    <a:pt x="25167" y="11308"/>
                  </a:lnTo>
                  <a:lnTo>
                    <a:pt x="25192" y="11128"/>
                  </a:lnTo>
                  <a:lnTo>
                    <a:pt x="25167" y="10819"/>
                  </a:lnTo>
                  <a:lnTo>
                    <a:pt x="25089" y="10535"/>
                  </a:lnTo>
                  <a:lnTo>
                    <a:pt x="24961" y="10252"/>
                  </a:lnTo>
                  <a:lnTo>
                    <a:pt x="24780" y="9995"/>
                  </a:lnTo>
                  <a:lnTo>
                    <a:pt x="25038" y="9788"/>
                  </a:lnTo>
                  <a:lnTo>
                    <a:pt x="25295" y="9557"/>
                  </a:lnTo>
                  <a:lnTo>
                    <a:pt x="25501" y="9299"/>
                  </a:lnTo>
                  <a:lnTo>
                    <a:pt x="25682" y="9016"/>
                  </a:lnTo>
                  <a:lnTo>
                    <a:pt x="25811" y="8681"/>
                  </a:lnTo>
                  <a:lnTo>
                    <a:pt x="25888" y="8320"/>
                  </a:lnTo>
                  <a:lnTo>
                    <a:pt x="25939" y="7960"/>
                  </a:lnTo>
                  <a:lnTo>
                    <a:pt x="25939" y="7547"/>
                  </a:lnTo>
                  <a:lnTo>
                    <a:pt x="25914" y="7290"/>
                  </a:lnTo>
                  <a:lnTo>
                    <a:pt x="25888" y="7084"/>
                  </a:lnTo>
                  <a:lnTo>
                    <a:pt x="25836" y="6852"/>
                  </a:lnTo>
                  <a:lnTo>
                    <a:pt x="25759" y="6672"/>
                  </a:lnTo>
                  <a:lnTo>
                    <a:pt x="25682" y="6491"/>
                  </a:lnTo>
                  <a:lnTo>
                    <a:pt x="25604" y="6311"/>
                  </a:lnTo>
                  <a:lnTo>
                    <a:pt x="25398" y="6002"/>
                  </a:lnTo>
                  <a:lnTo>
                    <a:pt x="25141" y="5744"/>
                  </a:lnTo>
                  <a:lnTo>
                    <a:pt x="24883" y="5538"/>
                  </a:lnTo>
                  <a:lnTo>
                    <a:pt x="24626" y="5358"/>
                  </a:lnTo>
                  <a:lnTo>
                    <a:pt x="24342" y="5203"/>
                  </a:lnTo>
                  <a:lnTo>
                    <a:pt x="24059" y="5100"/>
                  </a:lnTo>
                  <a:lnTo>
                    <a:pt x="23801" y="5023"/>
                  </a:lnTo>
                  <a:lnTo>
                    <a:pt x="23312" y="4894"/>
                  </a:lnTo>
                  <a:lnTo>
                    <a:pt x="22977" y="4868"/>
                  </a:lnTo>
                  <a:lnTo>
                    <a:pt x="22874" y="4843"/>
                  </a:lnTo>
                  <a:lnTo>
                    <a:pt x="22848" y="4714"/>
                  </a:lnTo>
                  <a:lnTo>
                    <a:pt x="22745" y="4379"/>
                  </a:lnTo>
                  <a:lnTo>
                    <a:pt x="22668" y="4147"/>
                  </a:lnTo>
                  <a:lnTo>
                    <a:pt x="22539" y="3890"/>
                  </a:lnTo>
                  <a:lnTo>
                    <a:pt x="22410" y="3581"/>
                  </a:lnTo>
                  <a:lnTo>
                    <a:pt x="22256" y="3297"/>
                  </a:lnTo>
                  <a:lnTo>
                    <a:pt x="22050" y="2988"/>
                  </a:lnTo>
                  <a:lnTo>
                    <a:pt x="21792" y="2679"/>
                  </a:lnTo>
                  <a:lnTo>
                    <a:pt x="21509" y="2396"/>
                  </a:lnTo>
                  <a:lnTo>
                    <a:pt x="21174" y="2112"/>
                  </a:lnTo>
                  <a:lnTo>
                    <a:pt x="20788" y="1855"/>
                  </a:lnTo>
                  <a:lnTo>
                    <a:pt x="20375" y="1649"/>
                  </a:lnTo>
                  <a:lnTo>
                    <a:pt x="20144" y="1546"/>
                  </a:lnTo>
                  <a:lnTo>
                    <a:pt x="19886" y="1468"/>
                  </a:lnTo>
                  <a:lnTo>
                    <a:pt x="19628" y="1391"/>
                  </a:lnTo>
                  <a:lnTo>
                    <a:pt x="19345" y="1340"/>
                  </a:lnTo>
                  <a:lnTo>
                    <a:pt x="18856" y="1288"/>
                  </a:lnTo>
                  <a:lnTo>
                    <a:pt x="18392" y="1288"/>
                  </a:lnTo>
                  <a:lnTo>
                    <a:pt x="17954" y="1314"/>
                  </a:lnTo>
                  <a:lnTo>
                    <a:pt x="17568" y="1391"/>
                  </a:lnTo>
                  <a:lnTo>
                    <a:pt x="17181" y="1520"/>
                  </a:lnTo>
                  <a:lnTo>
                    <a:pt x="16846" y="1674"/>
                  </a:lnTo>
                  <a:lnTo>
                    <a:pt x="16537" y="1855"/>
                  </a:lnTo>
                  <a:lnTo>
                    <a:pt x="16228" y="2061"/>
                  </a:lnTo>
                  <a:lnTo>
                    <a:pt x="16099" y="1906"/>
                  </a:lnTo>
                  <a:lnTo>
                    <a:pt x="15945" y="1752"/>
                  </a:lnTo>
                  <a:lnTo>
                    <a:pt x="15790" y="1623"/>
                  </a:lnTo>
                  <a:lnTo>
                    <a:pt x="15610" y="1520"/>
                  </a:lnTo>
                  <a:lnTo>
                    <a:pt x="15430" y="1443"/>
                  </a:lnTo>
                  <a:lnTo>
                    <a:pt x="15224" y="1391"/>
                  </a:lnTo>
                  <a:lnTo>
                    <a:pt x="15018" y="1340"/>
                  </a:lnTo>
                  <a:lnTo>
                    <a:pt x="14786" y="1340"/>
                  </a:lnTo>
                  <a:lnTo>
                    <a:pt x="14502" y="1365"/>
                  </a:lnTo>
                  <a:lnTo>
                    <a:pt x="14219" y="1417"/>
                  </a:lnTo>
                  <a:lnTo>
                    <a:pt x="13987" y="1520"/>
                  </a:lnTo>
                  <a:lnTo>
                    <a:pt x="13730" y="1674"/>
                  </a:lnTo>
                  <a:lnTo>
                    <a:pt x="13549" y="1417"/>
                  </a:lnTo>
                  <a:lnTo>
                    <a:pt x="13343" y="1211"/>
                  </a:lnTo>
                  <a:lnTo>
                    <a:pt x="13111" y="1005"/>
                  </a:lnTo>
                  <a:lnTo>
                    <a:pt x="12880" y="824"/>
                  </a:lnTo>
                  <a:lnTo>
                    <a:pt x="12648" y="670"/>
                  </a:lnTo>
                  <a:lnTo>
                    <a:pt x="12416" y="541"/>
                  </a:lnTo>
                  <a:lnTo>
                    <a:pt x="12184" y="412"/>
                  </a:lnTo>
                  <a:lnTo>
                    <a:pt x="11926" y="309"/>
                  </a:lnTo>
                  <a:lnTo>
                    <a:pt x="11437" y="155"/>
                  </a:lnTo>
                  <a:lnTo>
                    <a:pt x="10973" y="77"/>
                  </a:lnTo>
                  <a:lnTo>
                    <a:pt x="10535" y="26"/>
                  </a:lnTo>
                  <a:lnTo>
                    <a:pt x="10123"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0" name="Google Shape;2140;p36"/>
            <p:cNvSpPr/>
            <p:nvPr/>
          </p:nvSpPr>
          <p:spPr>
            <a:xfrm>
              <a:off x="5318121" y="2207261"/>
              <a:ext cx="35591" cy="35591"/>
            </a:xfrm>
            <a:custGeom>
              <a:avLst/>
              <a:gdLst/>
              <a:ahLst/>
              <a:cxnLst/>
              <a:rect l="l" t="t" r="r" b="b"/>
              <a:pathLst>
                <a:path w="1985" h="1985" extrusionOk="0">
                  <a:moveTo>
                    <a:pt x="979" y="1"/>
                  </a:moveTo>
                  <a:lnTo>
                    <a:pt x="773" y="27"/>
                  </a:lnTo>
                  <a:lnTo>
                    <a:pt x="593" y="78"/>
                  </a:lnTo>
                  <a:lnTo>
                    <a:pt x="439" y="155"/>
                  </a:lnTo>
                  <a:lnTo>
                    <a:pt x="284" y="284"/>
                  </a:lnTo>
                  <a:lnTo>
                    <a:pt x="155" y="439"/>
                  </a:lnTo>
                  <a:lnTo>
                    <a:pt x="78" y="593"/>
                  </a:lnTo>
                  <a:lnTo>
                    <a:pt x="1" y="799"/>
                  </a:lnTo>
                  <a:lnTo>
                    <a:pt x="1" y="1005"/>
                  </a:lnTo>
                  <a:lnTo>
                    <a:pt x="1" y="1186"/>
                  </a:lnTo>
                  <a:lnTo>
                    <a:pt x="78" y="1392"/>
                  </a:lnTo>
                  <a:lnTo>
                    <a:pt x="155" y="1546"/>
                  </a:lnTo>
                  <a:lnTo>
                    <a:pt x="284" y="1701"/>
                  </a:lnTo>
                  <a:lnTo>
                    <a:pt x="439" y="1830"/>
                  </a:lnTo>
                  <a:lnTo>
                    <a:pt x="593" y="1907"/>
                  </a:lnTo>
                  <a:lnTo>
                    <a:pt x="773" y="1984"/>
                  </a:lnTo>
                  <a:lnTo>
                    <a:pt x="1186" y="1984"/>
                  </a:lnTo>
                  <a:lnTo>
                    <a:pt x="1366" y="1907"/>
                  </a:lnTo>
                  <a:lnTo>
                    <a:pt x="1546" y="1830"/>
                  </a:lnTo>
                  <a:lnTo>
                    <a:pt x="1701" y="1701"/>
                  </a:lnTo>
                  <a:lnTo>
                    <a:pt x="1804" y="1546"/>
                  </a:lnTo>
                  <a:lnTo>
                    <a:pt x="1907" y="1392"/>
                  </a:lnTo>
                  <a:lnTo>
                    <a:pt x="1958" y="1186"/>
                  </a:lnTo>
                  <a:lnTo>
                    <a:pt x="1984" y="1005"/>
                  </a:lnTo>
                  <a:lnTo>
                    <a:pt x="1958" y="799"/>
                  </a:lnTo>
                  <a:lnTo>
                    <a:pt x="1907" y="593"/>
                  </a:lnTo>
                  <a:lnTo>
                    <a:pt x="1804" y="439"/>
                  </a:lnTo>
                  <a:lnTo>
                    <a:pt x="1701" y="284"/>
                  </a:lnTo>
                  <a:lnTo>
                    <a:pt x="1546" y="155"/>
                  </a:lnTo>
                  <a:lnTo>
                    <a:pt x="1366" y="78"/>
                  </a:lnTo>
                  <a:lnTo>
                    <a:pt x="1186" y="27"/>
                  </a:lnTo>
                  <a:lnTo>
                    <a:pt x="979"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1" name="Google Shape;2141;p36"/>
            <p:cNvSpPr/>
            <p:nvPr/>
          </p:nvSpPr>
          <p:spPr>
            <a:xfrm>
              <a:off x="5524119" y="2430346"/>
              <a:ext cx="35573" cy="36039"/>
            </a:xfrm>
            <a:custGeom>
              <a:avLst/>
              <a:gdLst/>
              <a:ahLst/>
              <a:cxnLst/>
              <a:rect l="l" t="t" r="r" b="b"/>
              <a:pathLst>
                <a:path w="1984" h="2010" extrusionOk="0">
                  <a:moveTo>
                    <a:pt x="1005" y="0"/>
                  </a:moveTo>
                  <a:lnTo>
                    <a:pt x="799" y="26"/>
                  </a:lnTo>
                  <a:lnTo>
                    <a:pt x="618" y="78"/>
                  </a:lnTo>
                  <a:lnTo>
                    <a:pt x="438" y="181"/>
                  </a:lnTo>
                  <a:lnTo>
                    <a:pt x="283" y="310"/>
                  </a:lnTo>
                  <a:lnTo>
                    <a:pt x="155" y="438"/>
                  </a:lnTo>
                  <a:lnTo>
                    <a:pt x="77" y="619"/>
                  </a:lnTo>
                  <a:lnTo>
                    <a:pt x="26" y="799"/>
                  </a:lnTo>
                  <a:lnTo>
                    <a:pt x="0" y="1005"/>
                  </a:lnTo>
                  <a:lnTo>
                    <a:pt x="26" y="1211"/>
                  </a:lnTo>
                  <a:lnTo>
                    <a:pt x="77" y="1391"/>
                  </a:lnTo>
                  <a:lnTo>
                    <a:pt x="155" y="1572"/>
                  </a:lnTo>
                  <a:lnTo>
                    <a:pt x="283" y="1726"/>
                  </a:lnTo>
                  <a:lnTo>
                    <a:pt x="438" y="1829"/>
                  </a:lnTo>
                  <a:lnTo>
                    <a:pt x="618" y="1932"/>
                  </a:lnTo>
                  <a:lnTo>
                    <a:pt x="799" y="1984"/>
                  </a:lnTo>
                  <a:lnTo>
                    <a:pt x="1005" y="2010"/>
                  </a:lnTo>
                  <a:lnTo>
                    <a:pt x="1185" y="1984"/>
                  </a:lnTo>
                  <a:lnTo>
                    <a:pt x="1391" y="1932"/>
                  </a:lnTo>
                  <a:lnTo>
                    <a:pt x="1546" y="1829"/>
                  </a:lnTo>
                  <a:lnTo>
                    <a:pt x="1700" y="1726"/>
                  </a:lnTo>
                  <a:lnTo>
                    <a:pt x="1829" y="1572"/>
                  </a:lnTo>
                  <a:lnTo>
                    <a:pt x="1906" y="1391"/>
                  </a:lnTo>
                  <a:lnTo>
                    <a:pt x="1984" y="1211"/>
                  </a:lnTo>
                  <a:lnTo>
                    <a:pt x="1984" y="1005"/>
                  </a:lnTo>
                  <a:lnTo>
                    <a:pt x="1984" y="799"/>
                  </a:lnTo>
                  <a:lnTo>
                    <a:pt x="1906" y="619"/>
                  </a:lnTo>
                  <a:lnTo>
                    <a:pt x="1829" y="438"/>
                  </a:lnTo>
                  <a:lnTo>
                    <a:pt x="1700" y="310"/>
                  </a:lnTo>
                  <a:lnTo>
                    <a:pt x="1546" y="181"/>
                  </a:lnTo>
                  <a:lnTo>
                    <a:pt x="1391" y="78"/>
                  </a:lnTo>
                  <a:lnTo>
                    <a:pt x="1185" y="26"/>
                  </a:lnTo>
                  <a:lnTo>
                    <a:pt x="1005"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2" name="Google Shape;2142;p36"/>
            <p:cNvSpPr/>
            <p:nvPr/>
          </p:nvSpPr>
          <p:spPr>
            <a:xfrm>
              <a:off x="5681598" y="2236361"/>
              <a:ext cx="24959" cy="24959"/>
            </a:xfrm>
            <a:custGeom>
              <a:avLst/>
              <a:gdLst/>
              <a:ahLst/>
              <a:cxnLst/>
              <a:rect l="l" t="t" r="r" b="b"/>
              <a:pathLst>
                <a:path w="1392" h="1392" extrusionOk="0">
                  <a:moveTo>
                    <a:pt x="696" y="1"/>
                  </a:moveTo>
                  <a:lnTo>
                    <a:pt x="568" y="26"/>
                  </a:lnTo>
                  <a:lnTo>
                    <a:pt x="439" y="52"/>
                  </a:lnTo>
                  <a:lnTo>
                    <a:pt x="310" y="129"/>
                  </a:lnTo>
                  <a:lnTo>
                    <a:pt x="207" y="207"/>
                  </a:lnTo>
                  <a:lnTo>
                    <a:pt x="130" y="310"/>
                  </a:lnTo>
                  <a:lnTo>
                    <a:pt x="78" y="439"/>
                  </a:lnTo>
                  <a:lnTo>
                    <a:pt x="27" y="567"/>
                  </a:lnTo>
                  <a:lnTo>
                    <a:pt x="1" y="696"/>
                  </a:lnTo>
                  <a:lnTo>
                    <a:pt x="27" y="851"/>
                  </a:lnTo>
                  <a:lnTo>
                    <a:pt x="78" y="979"/>
                  </a:lnTo>
                  <a:lnTo>
                    <a:pt x="130" y="1083"/>
                  </a:lnTo>
                  <a:lnTo>
                    <a:pt x="207" y="1186"/>
                  </a:lnTo>
                  <a:lnTo>
                    <a:pt x="310" y="1263"/>
                  </a:lnTo>
                  <a:lnTo>
                    <a:pt x="439" y="1340"/>
                  </a:lnTo>
                  <a:lnTo>
                    <a:pt x="568" y="1366"/>
                  </a:lnTo>
                  <a:lnTo>
                    <a:pt x="696" y="1392"/>
                  </a:lnTo>
                  <a:lnTo>
                    <a:pt x="851" y="1366"/>
                  </a:lnTo>
                  <a:lnTo>
                    <a:pt x="980" y="1340"/>
                  </a:lnTo>
                  <a:lnTo>
                    <a:pt x="1083" y="1263"/>
                  </a:lnTo>
                  <a:lnTo>
                    <a:pt x="1186" y="1186"/>
                  </a:lnTo>
                  <a:lnTo>
                    <a:pt x="1289" y="1083"/>
                  </a:lnTo>
                  <a:lnTo>
                    <a:pt x="1340" y="979"/>
                  </a:lnTo>
                  <a:lnTo>
                    <a:pt x="1392" y="851"/>
                  </a:lnTo>
                  <a:lnTo>
                    <a:pt x="1392" y="696"/>
                  </a:lnTo>
                  <a:lnTo>
                    <a:pt x="1392" y="567"/>
                  </a:lnTo>
                  <a:lnTo>
                    <a:pt x="1340" y="439"/>
                  </a:lnTo>
                  <a:lnTo>
                    <a:pt x="1289" y="310"/>
                  </a:lnTo>
                  <a:lnTo>
                    <a:pt x="1186" y="207"/>
                  </a:lnTo>
                  <a:lnTo>
                    <a:pt x="1083" y="129"/>
                  </a:lnTo>
                  <a:lnTo>
                    <a:pt x="980" y="52"/>
                  </a:lnTo>
                  <a:lnTo>
                    <a:pt x="851" y="26"/>
                  </a:lnTo>
                  <a:lnTo>
                    <a:pt x="696"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3" name="Google Shape;2143;p36"/>
            <p:cNvSpPr/>
            <p:nvPr/>
          </p:nvSpPr>
          <p:spPr>
            <a:xfrm>
              <a:off x="5318121" y="2448366"/>
              <a:ext cx="145036" cy="450778"/>
            </a:xfrm>
            <a:custGeom>
              <a:avLst/>
              <a:gdLst/>
              <a:ahLst/>
              <a:cxnLst/>
              <a:rect l="l" t="t" r="r" b="b"/>
              <a:pathLst>
                <a:path w="8089" h="25141" extrusionOk="0">
                  <a:moveTo>
                    <a:pt x="1366" y="0"/>
                  </a:moveTo>
                  <a:lnTo>
                    <a:pt x="1" y="25141"/>
                  </a:lnTo>
                  <a:lnTo>
                    <a:pt x="8089" y="25141"/>
                  </a:lnTo>
                  <a:lnTo>
                    <a:pt x="6698"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4" name="Google Shape;2144;p36"/>
            <p:cNvSpPr/>
            <p:nvPr/>
          </p:nvSpPr>
          <p:spPr>
            <a:xfrm>
              <a:off x="5335208" y="2431727"/>
              <a:ext cx="109481" cy="16657"/>
            </a:xfrm>
            <a:custGeom>
              <a:avLst/>
              <a:gdLst/>
              <a:ahLst/>
              <a:cxnLst/>
              <a:rect l="l" t="t" r="r" b="b"/>
              <a:pathLst>
                <a:path w="6106" h="929" extrusionOk="0">
                  <a:moveTo>
                    <a:pt x="464" y="1"/>
                  </a:moveTo>
                  <a:lnTo>
                    <a:pt x="361" y="26"/>
                  </a:lnTo>
                  <a:lnTo>
                    <a:pt x="284" y="52"/>
                  </a:lnTo>
                  <a:lnTo>
                    <a:pt x="207" y="78"/>
                  </a:lnTo>
                  <a:lnTo>
                    <a:pt x="130" y="130"/>
                  </a:lnTo>
                  <a:lnTo>
                    <a:pt x="78" y="207"/>
                  </a:lnTo>
                  <a:lnTo>
                    <a:pt x="52" y="284"/>
                  </a:lnTo>
                  <a:lnTo>
                    <a:pt x="1" y="387"/>
                  </a:lnTo>
                  <a:lnTo>
                    <a:pt x="1" y="464"/>
                  </a:lnTo>
                  <a:lnTo>
                    <a:pt x="1" y="567"/>
                  </a:lnTo>
                  <a:lnTo>
                    <a:pt x="52" y="645"/>
                  </a:lnTo>
                  <a:lnTo>
                    <a:pt x="78" y="722"/>
                  </a:lnTo>
                  <a:lnTo>
                    <a:pt x="130" y="799"/>
                  </a:lnTo>
                  <a:lnTo>
                    <a:pt x="207" y="851"/>
                  </a:lnTo>
                  <a:lnTo>
                    <a:pt x="284" y="902"/>
                  </a:lnTo>
                  <a:lnTo>
                    <a:pt x="361" y="928"/>
                  </a:lnTo>
                  <a:lnTo>
                    <a:pt x="5745" y="928"/>
                  </a:lnTo>
                  <a:lnTo>
                    <a:pt x="5822" y="902"/>
                  </a:lnTo>
                  <a:lnTo>
                    <a:pt x="5900" y="851"/>
                  </a:lnTo>
                  <a:lnTo>
                    <a:pt x="5977" y="799"/>
                  </a:lnTo>
                  <a:lnTo>
                    <a:pt x="6028" y="722"/>
                  </a:lnTo>
                  <a:lnTo>
                    <a:pt x="6080" y="645"/>
                  </a:lnTo>
                  <a:lnTo>
                    <a:pt x="6106" y="567"/>
                  </a:lnTo>
                  <a:lnTo>
                    <a:pt x="6106" y="464"/>
                  </a:lnTo>
                  <a:lnTo>
                    <a:pt x="6106" y="387"/>
                  </a:lnTo>
                  <a:lnTo>
                    <a:pt x="6080" y="284"/>
                  </a:lnTo>
                  <a:lnTo>
                    <a:pt x="6028" y="207"/>
                  </a:lnTo>
                  <a:lnTo>
                    <a:pt x="5977" y="130"/>
                  </a:lnTo>
                  <a:lnTo>
                    <a:pt x="5900" y="78"/>
                  </a:lnTo>
                  <a:lnTo>
                    <a:pt x="5822" y="52"/>
                  </a:lnTo>
                  <a:lnTo>
                    <a:pt x="5745" y="26"/>
                  </a:lnTo>
                  <a:lnTo>
                    <a:pt x="5642" y="1"/>
                  </a:lnTo>
                  <a:close/>
                </a:path>
              </a:pathLst>
            </a:custGeom>
            <a:solidFill>
              <a:srgbClr val="10404F"/>
            </a:solidFill>
            <a:ln>
              <a:noFill/>
            </a:ln>
          </p:spPr>
          <p:txBody>
            <a:bodyPr spcFirstLastPara="1" wrap="square" lIns="121900" tIns="121900" rIns="121900" bIns="121900" anchor="ctr" anchorCtr="0">
              <a:noAutofit/>
            </a:bodyPr>
            <a:lstStyle/>
            <a:p>
              <a:endParaRPr sz="2489"/>
            </a:p>
          </p:txBody>
        </p:sp>
        <p:sp>
          <p:nvSpPr>
            <p:cNvPr id="2145" name="Google Shape;2145;p36"/>
            <p:cNvSpPr/>
            <p:nvPr/>
          </p:nvSpPr>
          <p:spPr>
            <a:xfrm>
              <a:off x="4942631" y="2564283"/>
              <a:ext cx="572720" cy="334861"/>
            </a:xfrm>
            <a:custGeom>
              <a:avLst/>
              <a:gdLst/>
              <a:ahLst/>
              <a:cxnLst/>
              <a:rect l="l" t="t" r="r" b="b"/>
              <a:pathLst>
                <a:path w="31942" h="18676" extrusionOk="0">
                  <a:moveTo>
                    <a:pt x="15971" y="1"/>
                  </a:moveTo>
                  <a:lnTo>
                    <a:pt x="15147" y="26"/>
                  </a:lnTo>
                  <a:lnTo>
                    <a:pt x="14348" y="104"/>
                  </a:lnTo>
                  <a:lnTo>
                    <a:pt x="13550" y="207"/>
                  </a:lnTo>
                  <a:lnTo>
                    <a:pt x="12751" y="335"/>
                  </a:lnTo>
                  <a:lnTo>
                    <a:pt x="11979" y="516"/>
                  </a:lnTo>
                  <a:lnTo>
                    <a:pt x="11231" y="722"/>
                  </a:lnTo>
                  <a:lnTo>
                    <a:pt x="10484" y="979"/>
                  </a:lnTo>
                  <a:lnTo>
                    <a:pt x="9763" y="1263"/>
                  </a:lnTo>
                  <a:lnTo>
                    <a:pt x="9042" y="1572"/>
                  </a:lnTo>
                  <a:lnTo>
                    <a:pt x="8372" y="1933"/>
                  </a:lnTo>
                  <a:lnTo>
                    <a:pt x="7703" y="2319"/>
                  </a:lnTo>
                  <a:lnTo>
                    <a:pt x="7033" y="2731"/>
                  </a:lnTo>
                  <a:lnTo>
                    <a:pt x="6415" y="3169"/>
                  </a:lnTo>
                  <a:lnTo>
                    <a:pt x="5822" y="3658"/>
                  </a:lnTo>
                  <a:lnTo>
                    <a:pt x="5230" y="4148"/>
                  </a:lnTo>
                  <a:lnTo>
                    <a:pt x="4689" y="4689"/>
                  </a:lnTo>
                  <a:lnTo>
                    <a:pt x="4148" y="5230"/>
                  </a:lnTo>
                  <a:lnTo>
                    <a:pt x="3658" y="5822"/>
                  </a:lnTo>
                  <a:lnTo>
                    <a:pt x="3169" y="6415"/>
                  </a:lnTo>
                  <a:lnTo>
                    <a:pt x="2731" y="7059"/>
                  </a:lnTo>
                  <a:lnTo>
                    <a:pt x="2319" y="7703"/>
                  </a:lnTo>
                  <a:lnTo>
                    <a:pt x="1933" y="8372"/>
                  </a:lnTo>
                  <a:lnTo>
                    <a:pt x="1572" y="9042"/>
                  </a:lnTo>
                  <a:lnTo>
                    <a:pt x="1263" y="9763"/>
                  </a:lnTo>
                  <a:lnTo>
                    <a:pt x="979" y="10485"/>
                  </a:lnTo>
                  <a:lnTo>
                    <a:pt x="722" y="11232"/>
                  </a:lnTo>
                  <a:lnTo>
                    <a:pt x="516" y="11979"/>
                  </a:lnTo>
                  <a:lnTo>
                    <a:pt x="335" y="12751"/>
                  </a:lnTo>
                  <a:lnTo>
                    <a:pt x="181" y="13550"/>
                  </a:lnTo>
                  <a:lnTo>
                    <a:pt x="78" y="14348"/>
                  </a:lnTo>
                  <a:lnTo>
                    <a:pt x="26" y="15147"/>
                  </a:lnTo>
                  <a:lnTo>
                    <a:pt x="1" y="15971"/>
                  </a:lnTo>
                  <a:lnTo>
                    <a:pt x="1" y="18676"/>
                  </a:lnTo>
                  <a:lnTo>
                    <a:pt x="31942" y="18676"/>
                  </a:lnTo>
                  <a:lnTo>
                    <a:pt x="31942" y="15971"/>
                  </a:lnTo>
                  <a:lnTo>
                    <a:pt x="31916" y="15147"/>
                  </a:lnTo>
                  <a:lnTo>
                    <a:pt x="31864" y="14348"/>
                  </a:lnTo>
                  <a:lnTo>
                    <a:pt x="31761" y="13550"/>
                  </a:lnTo>
                  <a:lnTo>
                    <a:pt x="31607" y="12751"/>
                  </a:lnTo>
                  <a:lnTo>
                    <a:pt x="31427" y="11979"/>
                  </a:lnTo>
                  <a:lnTo>
                    <a:pt x="31220" y="11232"/>
                  </a:lnTo>
                  <a:lnTo>
                    <a:pt x="30963" y="10485"/>
                  </a:lnTo>
                  <a:lnTo>
                    <a:pt x="30680" y="9763"/>
                  </a:lnTo>
                  <a:lnTo>
                    <a:pt x="30370" y="9042"/>
                  </a:lnTo>
                  <a:lnTo>
                    <a:pt x="30010" y="8372"/>
                  </a:lnTo>
                  <a:lnTo>
                    <a:pt x="29623" y="7703"/>
                  </a:lnTo>
                  <a:lnTo>
                    <a:pt x="29211" y="7059"/>
                  </a:lnTo>
                  <a:lnTo>
                    <a:pt x="28773" y="6415"/>
                  </a:lnTo>
                  <a:lnTo>
                    <a:pt x="28284" y="5822"/>
                  </a:lnTo>
                  <a:lnTo>
                    <a:pt x="27795" y="5230"/>
                  </a:lnTo>
                  <a:lnTo>
                    <a:pt x="27254" y="4689"/>
                  </a:lnTo>
                  <a:lnTo>
                    <a:pt x="26713" y="4148"/>
                  </a:lnTo>
                  <a:lnTo>
                    <a:pt x="26120" y="3658"/>
                  </a:lnTo>
                  <a:lnTo>
                    <a:pt x="25528" y="3169"/>
                  </a:lnTo>
                  <a:lnTo>
                    <a:pt x="24910" y="2731"/>
                  </a:lnTo>
                  <a:lnTo>
                    <a:pt x="24240" y="2319"/>
                  </a:lnTo>
                  <a:lnTo>
                    <a:pt x="23570" y="1933"/>
                  </a:lnTo>
                  <a:lnTo>
                    <a:pt x="22900" y="1572"/>
                  </a:lnTo>
                  <a:lnTo>
                    <a:pt x="22179" y="1263"/>
                  </a:lnTo>
                  <a:lnTo>
                    <a:pt x="21458" y="979"/>
                  </a:lnTo>
                  <a:lnTo>
                    <a:pt x="20711" y="722"/>
                  </a:lnTo>
                  <a:lnTo>
                    <a:pt x="19964" y="516"/>
                  </a:lnTo>
                  <a:lnTo>
                    <a:pt x="19191" y="335"/>
                  </a:lnTo>
                  <a:lnTo>
                    <a:pt x="18392" y="207"/>
                  </a:lnTo>
                  <a:lnTo>
                    <a:pt x="17594" y="104"/>
                  </a:lnTo>
                  <a:lnTo>
                    <a:pt x="16795" y="26"/>
                  </a:lnTo>
                  <a:lnTo>
                    <a:pt x="15971"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46" name="Google Shape;2146;p36"/>
            <p:cNvSpPr/>
            <p:nvPr/>
          </p:nvSpPr>
          <p:spPr>
            <a:xfrm>
              <a:off x="5362928" y="2801676"/>
              <a:ext cx="54973" cy="54991"/>
            </a:xfrm>
            <a:custGeom>
              <a:avLst/>
              <a:gdLst/>
              <a:ahLst/>
              <a:cxnLst/>
              <a:rect l="l" t="t" r="r" b="b"/>
              <a:pathLst>
                <a:path w="3066" h="3067" extrusionOk="0">
                  <a:moveTo>
                    <a:pt x="1391" y="1"/>
                  </a:moveTo>
                  <a:lnTo>
                    <a:pt x="1237" y="26"/>
                  </a:lnTo>
                  <a:lnTo>
                    <a:pt x="928" y="104"/>
                  </a:lnTo>
                  <a:lnTo>
                    <a:pt x="670" y="258"/>
                  </a:lnTo>
                  <a:lnTo>
                    <a:pt x="464" y="439"/>
                  </a:lnTo>
                  <a:lnTo>
                    <a:pt x="258" y="670"/>
                  </a:lnTo>
                  <a:lnTo>
                    <a:pt x="129" y="928"/>
                  </a:lnTo>
                  <a:lnTo>
                    <a:pt x="26" y="1211"/>
                  </a:lnTo>
                  <a:lnTo>
                    <a:pt x="0" y="1366"/>
                  </a:lnTo>
                  <a:lnTo>
                    <a:pt x="0" y="1521"/>
                  </a:lnTo>
                  <a:lnTo>
                    <a:pt x="0" y="1701"/>
                  </a:lnTo>
                  <a:lnTo>
                    <a:pt x="26" y="1830"/>
                  </a:lnTo>
                  <a:lnTo>
                    <a:pt x="129" y="2139"/>
                  </a:lnTo>
                  <a:lnTo>
                    <a:pt x="258" y="2396"/>
                  </a:lnTo>
                  <a:lnTo>
                    <a:pt x="464" y="2628"/>
                  </a:lnTo>
                  <a:lnTo>
                    <a:pt x="670" y="2808"/>
                  </a:lnTo>
                  <a:lnTo>
                    <a:pt x="928"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66"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47" name="Google Shape;2147;p36"/>
            <p:cNvSpPr/>
            <p:nvPr/>
          </p:nvSpPr>
          <p:spPr>
            <a:xfrm>
              <a:off x="5365689" y="2804922"/>
              <a:ext cx="49433" cy="106701"/>
            </a:xfrm>
            <a:custGeom>
              <a:avLst/>
              <a:gdLst/>
              <a:ahLst/>
              <a:cxnLst/>
              <a:rect l="l" t="t" r="r" b="b"/>
              <a:pathLst>
                <a:path w="2757" h="5951" extrusionOk="0">
                  <a:moveTo>
                    <a:pt x="1392" y="0"/>
                  </a:moveTo>
                  <a:lnTo>
                    <a:pt x="1108" y="26"/>
                  </a:lnTo>
                  <a:lnTo>
                    <a:pt x="851" y="103"/>
                  </a:lnTo>
                  <a:lnTo>
                    <a:pt x="619" y="232"/>
                  </a:lnTo>
                  <a:lnTo>
                    <a:pt x="413"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8" name="Google Shape;2148;p36"/>
            <p:cNvSpPr/>
            <p:nvPr/>
          </p:nvSpPr>
          <p:spPr>
            <a:xfrm>
              <a:off x="5361530" y="2909758"/>
              <a:ext cx="56838" cy="5092"/>
            </a:xfrm>
            <a:custGeom>
              <a:avLst/>
              <a:gdLst/>
              <a:ahLst/>
              <a:cxnLst/>
              <a:rect l="l" t="t" r="r" b="b"/>
              <a:pathLst>
                <a:path w="3170" h="284" extrusionOk="0">
                  <a:moveTo>
                    <a:pt x="130" y="0"/>
                  </a:moveTo>
                  <a:lnTo>
                    <a:pt x="78" y="26"/>
                  </a:lnTo>
                  <a:lnTo>
                    <a:pt x="52" y="52"/>
                  </a:lnTo>
                  <a:lnTo>
                    <a:pt x="1" y="78"/>
                  </a:lnTo>
                  <a:lnTo>
                    <a:pt x="1" y="129"/>
                  </a:lnTo>
                  <a:lnTo>
                    <a:pt x="1" y="206"/>
                  </a:lnTo>
                  <a:lnTo>
                    <a:pt x="52" y="232"/>
                  </a:lnTo>
                  <a:lnTo>
                    <a:pt x="78" y="258"/>
                  </a:lnTo>
                  <a:lnTo>
                    <a:pt x="130" y="284"/>
                  </a:lnTo>
                  <a:lnTo>
                    <a:pt x="3041" y="284"/>
                  </a:lnTo>
                  <a:lnTo>
                    <a:pt x="3092" y="258"/>
                  </a:lnTo>
                  <a:lnTo>
                    <a:pt x="3144" y="232"/>
                  </a:lnTo>
                  <a:lnTo>
                    <a:pt x="3169" y="206"/>
                  </a:lnTo>
                  <a:lnTo>
                    <a:pt x="3169" y="129"/>
                  </a:lnTo>
                  <a:lnTo>
                    <a:pt x="3169" y="78"/>
                  </a:lnTo>
                  <a:lnTo>
                    <a:pt x="3144"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49" name="Google Shape;2149;p36"/>
            <p:cNvSpPr/>
            <p:nvPr/>
          </p:nvSpPr>
          <p:spPr>
            <a:xfrm>
              <a:off x="5201737" y="2801676"/>
              <a:ext cx="55440" cy="54991"/>
            </a:xfrm>
            <a:custGeom>
              <a:avLst/>
              <a:gdLst/>
              <a:ahLst/>
              <a:cxnLst/>
              <a:rect l="l" t="t" r="r" b="b"/>
              <a:pathLst>
                <a:path w="3092" h="3067" extrusionOk="0">
                  <a:moveTo>
                    <a:pt x="1391" y="1"/>
                  </a:moveTo>
                  <a:lnTo>
                    <a:pt x="1237" y="26"/>
                  </a:lnTo>
                  <a:lnTo>
                    <a:pt x="953" y="104"/>
                  </a:lnTo>
                  <a:lnTo>
                    <a:pt x="696" y="258"/>
                  </a:lnTo>
                  <a:lnTo>
                    <a:pt x="464" y="439"/>
                  </a:lnTo>
                  <a:lnTo>
                    <a:pt x="284" y="670"/>
                  </a:lnTo>
                  <a:lnTo>
                    <a:pt x="129" y="928"/>
                  </a:lnTo>
                  <a:lnTo>
                    <a:pt x="52" y="1211"/>
                  </a:lnTo>
                  <a:lnTo>
                    <a:pt x="26" y="1366"/>
                  </a:lnTo>
                  <a:lnTo>
                    <a:pt x="0" y="1521"/>
                  </a:lnTo>
                  <a:lnTo>
                    <a:pt x="26" y="1701"/>
                  </a:lnTo>
                  <a:lnTo>
                    <a:pt x="52" y="1830"/>
                  </a:lnTo>
                  <a:lnTo>
                    <a:pt x="129" y="2139"/>
                  </a:lnTo>
                  <a:lnTo>
                    <a:pt x="284" y="2396"/>
                  </a:lnTo>
                  <a:lnTo>
                    <a:pt x="464" y="2628"/>
                  </a:lnTo>
                  <a:lnTo>
                    <a:pt x="696" y="2808"/>
                  </a:lnTo>
                  <a:lnTo>
                    <a:pt x="953"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91"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0" name="Google Shape;2150;p36"/>
            <p:cNvSpPr/>
            <p:nvPr/>
          </p:nvSpPr>
          <p:spPr>
            <a:xfrm>
              <a:off x="5204499" y="2804922"/>
              <a:ext cx="49899" cy="106701"/>
            </a:xfrm>
            <a:custGeom>
              <a:avLst/>
              <a:gdLst/>
              <a:ahLst/>
              <a:cxnLst/>
              <a:rect l="l" t="t" r="r" b="b"/>
              <a:pathLst>
                <a:path w="2783" h="5951" extrusionOk="0">
                  <a:moveTo>
                    <a:pt x="1392" y="0"/>
                  </a:moveTo>
                  <a:lnTo>
                    <a:pt x="1109" y="26"/>
                  </a:lnTo>
                  <a:lnTo>
                    <a:pt x="851" y="103"/>
                  </a:lnTo>
                  <a:lnTo>
                    <a:pt x="619" y="232"/>
                  </a:lnTo>
                  <a:lnTo>
                    <a:pt x="413" y="386"/>
                  </a:lnTo>
                  <a:lnTo>
                    <a:pt x="259" y="593"/>
                  </a:lnTo>
                  <a:lnTo>
                    <a:pt x="130" y="824"/>
                  </a:lnTo>
                  <a:lnTo>
                    <a:pt x="27" y="1082"/>
                  </a:lnTo>
                  <a:lnTo>
                    <a:pt x="1" y="1365"/>
                  </a:lnTo>
                  <a:lnTo>
                    <a:pt x="1" y="5950"/>
                  </a:lnTo>
                  <a:lnTo>
                    <a:pt x="2783" y="5950"/>
                  </a:lnTo>
                  <a:lnTo>
                    <a:pt x="2783" y="1365"/>
                  </a:lnTo>
                  <a:lnTo>
                    <a:pt x="2757" y="1082"/>
                  </a:lnTo>
                  <a:lnTo>
                    <a:pt x="2680" y="824"/>
                  </a:lnTo>
                  <a:lnTo>
                    <a:pt x="2551"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1" name="Google Shape;2151;p36"/>
            <p:cNvSpPr/>
            <p:nvPr/>
          </p:nvSpPr>
          <p:spPr>
            <a:xfrm>
              <a:off x="5200357" y="2909758"/>
              <a:ext cx="57286" cy="5092"/>
            </a:xfrm>
            <a:custGeom>
              <a:avLst/>
              <a:gdLst/>
              <a:ahLst/>
              <a:cxnLst/>
              <a:rect l="l" t="t" r="r" b="b"/>
              <a:pathLst>
                <a:path w="3195" h="284" extrusionOk="0">
                  <a:moveTo>
                    <a:pt x="155" y="0"/>
                  </a:moveTo>
                  <a:lnTo>
                    <a:pt x="103" y="26"/>
                  </a:lnTo>
                  <a:lnTo>
                    <a:pt x="52" y="52"/>
                  </a:lnTo>
                  <a:lnTo>
                    <a:pt x="26" y="78"/>
                  </a:lnTo>
                  <a:lnTo>
                    <a:pt x="0" y="129"/>
                  </a:lnTo>
                  <a:lnTo>
                    <a:pt x="26" y="206"/>
                  </a:lnTo>
                  <a:lnTo>
                    <a:pt x="52" y="232"/>
                  </a:lnTo>
                  <a:lnTo>
                    <a:pt x="103" y="258"/>
                  </a:lnTo>
                  <a:lnTo>
                    <a:pt x="155" y="284"/>
                  </a:lnTo>
                  <a:lnTo>
                    <a:pt x="3040" y="284"/>
                  </a:lnTo>
                  <a:lnTo>
                    <a:pt x="3091" y="258"/>
                  </a:lnTo>
                  <a:lnTo>
                    <a:pt x="3143" y="232"/>
                  </a:lnTo>
                  <a:lnTo>
                    <a:pt x="3168" y="206"/>
                  </a:lnTo>
                  <a:lnTo>
                    <a:pt x="3194" y="129"/>
                  </a:lnTo>
                  <a:lnTo>
                    <a:pt x="3168" y="78"/>
                  </a:lnTo>
                  <a:lnTo>
                    <a:pt x="3143" y="52"/>
                  </a:lnTo>
                  <a:lnTo>
                    <a:pt x="3091" y="26"/>
                  </a:lnTo>
                  <a:lnTo>
                    <a:pt x="304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2" name="Google Shape;2152;p36"/>
            <p:cNvSpPr/>
            <p:nvPr/>
          </p:nvSpPr>
          <p:spPr>
            <a:xfrm>
              <a:off x="5041013" y="2801676"/>
              <a:ext cx="54973" cy="54991"/>
            </a:xfrm>
            <a:custGeom>
              <a:avLst/>
              <a:gdLst/>
              <a:ahLst/>
              <a:cxnLst/>
              <a:rect l="l" t="t" r="r" b="b"/>
              <a:pathLst>
                <a:path w="3066" h="3067" extrusionOk="0">
                  <a:moveTo>
                    <a:pt x="1365" y="1"/>
                  </a:moveTo>
                  <a:lnTo>
                    <a:pt x="1211" y="26"/>
                  </a:lnTo>
                  <a:lnTo>
                    <a:pt x="928" y="104"/>
                  </a:lnTo>
                  <a:lnTo>
                    <a:pt x="670" y="258"/>
                  </a:lnTo>
                  <a:lnTo>
                    <a:pt x="438" y="439"/>
                  </a:lnTo>
                  <a:lnTo>
                    <a:pt x="258" y="670"/>
                  </a:lnTo>
                  <a:lnTo>
                    <a:pt x="103" y="928"/>
                  </a:lnTo>
                  <a:lnTo>
                    <a:pt x="26" y="1211"/>
                  </a:lnTo>
                  <a:lnTo>
                    <a:pt x="0" y="1366"/>
                  </a:lnTo>
                  <a:lnTo>
                    <a:pt x="0" y="1521"/>
                  </a:lnTo>
                  <a:lnTo>
                    <a:pt x="0" y="1701"/>
                  </a:lnTo>
                  <a:lnTo>
                    <a:pt x="26" y="1830"/>
                  </a:lnTo>
                  <a:lnTo>
                    <a:pt x="103" y="2139"/>
                  </a:lnTo>
                  <a:lnTo>
                    <a:pt x="258" y="2396"/>
                  </a:lnTo>
                  <a:lnTo>
                    <a:pt x="438" y="2628"/>
                  </a:lnTo>
                  <a:lnTo>
                    <a:pt x="670" y="2808"/>
                  </a:lnTo>
                  <a:lnTo>
                    <a:pt x="928" y="2937"/>
                  </a:lnTo>
                  <a:lnTo>
                    <a:pt x="1211" y="3040"/>
                  </a:lnTo>
                  <a:lnTo>
                    <a:pt x="1365" y="3066"/>
                  </a:lnTo>
                  <a:lnTo>
                    <a:pt x="1675" y="3066"/>
                  </a:lnTo>
                  <a:lnTo>
                    <a:pt x="1829" y="3040"/>
                  </a:lnTo>
                  <a:lnTo>
                    <a:pt x="2138" y="2937"/>
                  </a:lnTo>
                  <a:lnTo>
                    <a:pt x="2396" y="2808"/>
                  </a:lnTo>
                  <a:lnTo>
                    <a:pt x="2628" y="2628"/>
                  </a:lnTo>
                  <a:lnTo>
                    <a:pt x="2808" y="2396"/>
                  </a:lnTo>
                  <a:lnTo>
                    <a:pt x="2937" y="2139"/>
                  </a:lnTo>
                  <a:lnTo>
                    <a:pt x="3040" y="1830"/>
                  </a:lnTo>
                  <a:lnTo>
                    <a:pt x="3066" y="1701"/>
                  </a:lnTo>
                  <a:lnTo>
                    <a:pt x="3066" y="1521"/>
                  </a:lnTo>
                  <a:lnTo>
                    <a:pt x="3066" y="1366"/>
                  </a:lnTo>
                  <a:lnTo>
                    <a:pt x="3040" y="1211"/>
                  </a:lnTo>
                  <a:lnTo>
                    <a:pt x="2937" y="928"/>
                  </a:lnTo>
                  <a:lnTo>
                    <a:pt x="2808" y="670"/>
                  </a:lnTo>
                  <a:lnTo>
                    <a:pt x="2628" y="439"/>
                  </a:lnTo>
                  <a:lnTo>
                    <a:pt x="2396" y="258"/>
                  </a:lnTo>
                  <a:lnTo>
                    <a:pt x="2138" y="104"/>
                  </a:lnTo>
                  <a:lnTo>
                    <a:pt x="1829" y="26"/>
                  </a:lnTo>
                  <a:lnTo>
                    <a:pt x="1675"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3" name="Google Shape;2153;p36"/>
            <p:cNvSpPr/>
            <p:nvPr/>
          </p:nvSpPr>
          <p:spPr>
            <a:xfrm>
              <a:off x="5043774" y="2804922"/>
              <a:ext cx="49433" cy="106701"/>
            </a:xfrm>
            <a:custGeom>
              <a:avLst/>
              <a:gdLst/>
              <a:ahLst/>
              <a:cxnLst/>
              <a:rect l="l" t="t" r="r" b="b"/>
              <a:pathLst>
                <a:path w="2757" h="5951" extrusionOk="0">
                  <a:moveTo>
                    <a:pt x="1366" y="0"/>
                  </a:moveTo>
                  <a:lnTo>
                    <a:pt x="1108" y="26"/>
                  </a:lnTo>
                  <a:lnTo>
                    <a:pt x="851" y="103"/>
                  </a:lnTo>
                  <a:lnTo>
                    <a:pt x="593" y="232"/>
                  </a:lnTo>
                  <a:lnTo>
                    <a:pt x="387"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45" y="386"/>
                  </a:lnTo>
                  <a:lnTo>
                    <a:pt x="2139" y="232"/>
                  </a:lnTo>
                  <a:lnTo>
                    <a:pt x="1907" y="103"/>
                  </a:lnTo>
                  <a:lnTo>
                    <a:pt x="1649" y="26"/>
                  </a:lnTo>
                  <a:lnTo>
                    <a:pt x="1366"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4" name="Google Shape;2154;p36"/>
            <p:cNvSpPr/>
            <p:nvPr/>
          </p:nvSpPr>
          <p:spPr>
            <a:xfrm>
              <a:off x="5039614" y="2909758"/>
              <a:ext cx="56838" cy="5092"/>
            </a:xfrm>
            <a:custGeom>
              <a:avLst/>
              <a:gdLst/>
              <a:ahLst/>
              <a:cxnLst/>
              <a:rect l="l" t="t" r="r" b="b"/>
              <a:pathLst>
                <a:path w="3170" h="284" extrusionOk="0">
                  <a:moveTo>
                    <a:pt x="130" y="0"/>
                  </a:moveTo>
                  <a:lnTo>
                    <a:pt x="78" y="26"/>
                  </a:lnTo>
                  <a:lnTo>
                    <a:pt x="27" y="52"/>
                  </a:lnTo>
                  <a:lnTo>
                    <a:pt x="1" y="78"/>
                  </a:lnTo>
                  <a:lnTo>
                    <a:pt x="1" y="129"/>
                  </a:lnTo>
                  <a:lnTo>
                    <a:pt x="1" y="206"/>
                  </a:lnTo>
                  <a:lnTo>
                    <a:pt x="27" y="232"/>
                  </a:lnTo>
                  <a:lnTo>
                    <a:pt x="78" y="258"/>
                  </a:lnTo>
                  <a:lnTo>
                    <a:pt x="130" y="284"/>
                  </a:lnTo>
                  <a:lnTo>
                    <a:pt x="3041" y="284"/>
                  </a:lnTo>
                  <a:lnTo>
                    <a:pt x="3092" y="258"/>
                  </a:lnTo>
                  <a:lnTo>
                    <a:pt x="3118" y="232"/>
                  </a:lnTo>
                  <a:lnTo>
                    <a:pt x="3144" y="206"/>
                  </a:lnTo>
                  <a:lnTo>
                    <a:pt x="3169" y="129"/>
                  </a:lnTo>
                  <a:lnTo>
                    <a:pt x="3144" y="78"/>
                  </a:lnTo>
                  <a:lnTo>
                    <a:pt x="3118"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5" name="Google Shape;2155;p36"/>
            <p:cNvSpPr/>
            <p:nvPr/>
          </p:nvSpPr>
          <p:spPr>
            <a:xfrm>
              <a:off x="3423584" y="1068312"/>
              <a:ext cx="687723" cy="385226"/>
            </a:xfrm>
            <a:custGeom>
              <a:avLst/>
              <a:gdLst/>
              <a:ahLst/>
              <a:cxnLst/>
              <a:rect l="l" t="t" r="r" b="b"/>
              <a:pathLst>
                <a:path w="38356" h="21485" extrusionOk="0">
                  <a:moveTo>
                    <a:pt x="14966" y="1"/>
                  </a:moveTo>
                  <a:lnTo>
                    <a:pt x="14374" y="27"/>
                  </a:lnTo>
                  <a:lnTo>
                    <a:pt x="13807" y="78"/>
                  </a:lnTo>
                  <a:lnTo>
                    <a:pt x="13266" y="156"/>
                  </a:lnTo>
                  <a:lnTo>
                    <a:pt x="12777" y="259"/>
                  </a:lnTo>
                  <a:lnTo>
                    <a:pt x="12313" y="413"/>
                  </a:lnTo>
                  <a:lnTo>
                    <a:pt x="11875" y="568"/>
                  </a:lnTo>
                  <a:lnTo>
                    <a:pt x="11463" y="748"/>
                  </a:lnTo>
                  <a:lnTo>
                    <a:pt x="11077" y="954"/>
                  </a:lnTo>
                  <a:lnTo>
                    <a:pt x="10716" y="1186"/>
                  </a:lnTo>
                  <a:lnTo>
                    <a:pt x="10381" y="1443"/>
                  </a:lnTo>
                  <a:lnTo>
                    <a:pt x="10072" y="1675"/>
                  </a:lnTo>
                  <a:lnTo>
                    <a:pt x="9789" y="1959"/>
                  </a:lnTo>
                  <a:lnTo>
                    <a:pt x="9531" y="2242"/>
                  </a:lnTo>
                  <a:lnTo>
                    <a:pt x="9299" y="2525"/>
                  </a:lnTo>
                  <a:lnTo>
                    <a:pt x="9067" y="2809"/>
                  </a:lnTo>
                  <a:lnTo>
                    <a:pt x="8887" y="3092"/>
                  </a:lnTo>
                  <a:lnTo>
                    <a:pt x="8527" y="3659"/>
                  </a:lnTo>
                  <a:lnTo>
                    <a:pt x="8269" y="4225"/>
                  </a:lnTo>
                  <a:lnTo>
                    <a:pt x="8063" y="4741"/>
                  </a:lnTo>
                  <a:lnTo>
                    <a:pt x="7908" y="5230"/>
                  </a:lnTo>
                  <a:lnTo>
                    <a:pt x="7780" y="5616"/>
                  </a:lnTo>
                  <a:lnTo>
                    <a:pt x="7728" y="5926"/>
                  </a:lnTo>
                  <a:lnTo>
                    <a:pt x="7676" y="6183"/>
                  </a:lnTo>
                  <a:lnTo>
                    <a:pt x="7419" y="6080"/>
                  </a:lnTo>
                  <a:lnTo>
                    <a:pt x="7136" y="6003"/>
                  </a:lnTo>
                  <a:lnTo>
                    <a:pt x="6852" y="5926"/>
                  </a:lnTo>
                  <a:lnTo>
                    <a:pt x="6543" y="5848"/>
                  </a:lnTo>
                  <a:lnTo>
                    <a:pt x="6234" y="5823"/>
                  </a:lnTo>
                  <a:lnTo>
                    <a:pt x="5925" y="5797"/>
                  </a:lnTo>
                  <a:lnTo>
                    <a:pt x="5590" y="5771"/>
                  </a:lnTo>
                  <a:lnTo>
                    <a:pt x="5281" y="5771"/>
                  </a:lnTo>
                  <a:lnTo>
                    <a:pt x="4946" y="5797"/>
                  </a:lnTo>
                  <a:lnTo>
                    <a:pt x="4611" y="5848"/>
                  </a:lnTo>
                  <a:lnTo>
                    <a:pt x="4276" y="5900"/>
                  </a:lnTo>
                  <a:lnTo>
                    <a:pt x="3967" y="5951"/>
                  </a:lnTo>
                  <a:lnTo>
                    <a:pt x="3632" y="6054"/>
                  </a:lnTo>
                  <a:lnTo>
                    <a:pt x="3297" y="6157"/>
                  </a:lnTo>
                  <a:lnTo>
                    <a:pt x="2988" y="6286"/>
                  </a:lnTo>
                  <a:lnTo>
                    <a:pt x="2679" y="6415"/>
                  </a:lnTo>
                  <a:lnTo>
                    <a:pt x="2396" y="6570"/>
                  </a:lnTo>
                  <a:lnTo>
                    <a:pt x="2113" y="6750"/>
                  </a:lnTo>
                  <a:lnTo>
                    <a:pt x="1829" y="6930"/>
                  </a:lnTo>
                  <a:lnTo>
                    <a:pt x="1572" y="7136"/>
                  </a:lnTo>
                  <a:lnTo>
                    <a:pt x="1314" y="7368"/>
                  </a:lnTo>
                  <a:lnTo>
                    <a:pt x="1082" y="7626"/>
                  </a:lnTo>
                  <a:lnTo>
                    <a:pt x="876" y="7883"/>
                  </a:lnTo>
                  <a:lnTo>
                    <a:pt x="696" y="8167"/>
                  </a:lnTo>
                  <a:lnTo>
                    <a:pt x="516" y="8450"/>
                  </a:lnTo>
                  <a:lnTo>
                    <a:pt x="361" y="8785"/>
                  </a:lnTo>
                  <a:lnTo>
                    <a:pt x="232" y="9120"/>
                  </a:lnTo>
                  <a:lnTo>
                    <a:pt x="129" y="9480"/>
                  </a:lnTo>
                  <a:lnTo>
                    <a:pt x="78" y="9841"/>
                  </a:lnTo>
                  <a:lnTo>
                    <a:pt x="26" y="10253"/>
                  </a:lnTo>
                  <a:lnTo>
                    <a:pt x="0" y="10665"/>
                  </a:lnTo>
                  <a:lnTo>
                    <a:pt x="26" y="11077"/>
                  </a:lnTo>
                  <a:lnTo>
                    <a:pt x="52" y="11515"/>
                  </a:lnTo>
                  <a:lnTo>
                    <a:pt x="129" y="11927"/>
                  </a:lnTo>
                  <a:lnTo>
                    <a:pt x="206" y="12314"/>
                  </a:lnTo>
                  <a:lnTo>
                    <a:pt x="284" y="12649"/>
                  </a:lnTo>
                  <a:lnTo>
                    <a:pt x="387" y="12984"/>
                  </a:lnTo>
                  <a:lnTo>
                    <a:pt x="490" y="13318"/>
                  </a:lnTo>
                  <a:lnTo>
                    <a:pt x="619" y="13602"/>
                  </a:lnTo>
                  <a:lnTo>
                    <a:pt x="773" y="13885"/>
                  </a:lnTo>
                  <a:lnTo>
                    <a:pt x="902" y="14143"/>
                  </a:lnTo>
                  <a:lnTo>
                    <a:pt x="1082" y="14375"/>
                  </a:lnTo>
                  <a:lnTo>
                    <a:pt x="1237" y="14606"/>
                  </a:lnTo>
                  <a:lnTo>
                    <a:pt x="1417" y="14812"/>
                  </a:lnTo>
                  <a:lnTo>
                    <a:pt x="1803" y="15199"/>
                  </a:lnTo>
                  <a:lnTo>
                    <a:pt x="2216" y="15534"/>
                  </a:lnTo>
                  <a:lnTo>
                    <a:pt x="2628" y="15843"/>
                  </a:lnTo>
                  <a:lnTo>
                    <a:pt x="3066" y="16100"/>
                  </a:lnTo>
                  <a:lnTo>
                    <a:pt x="3941" y="16616"/>
                  </a:lnTo>
                  <a:lnTo>
                    <a:pt x="4379" y="16873"/>
                  </a:lnTo>
                  <a:lnTo>
                    <a:pt x="4817" y="17131"/>
                  </a:lnTo>
                  <a:lnTo>
                    <a:pt x="5229" y="17414"/>
                  </a:lnTo>
                  <a:lnTo>
                    <a:pt x="5616" y="17723"/>
                  </a:lnTo>
                  <a:lnTo>
                    <a:pt x="5951" y="18032"/>
                  </a:lnTo>
                  <a:lnTo>
                    <a:pt x="6260" y="18367"/>
                  </a:lnTo>
                  <a:lnTo>
                    <a:pt x="6492" y="18702"/>
                  </a:lnTo>
                  <a:lnTo>
                    <a:pt x="6698" y="19037"/>
                  </a:lnTo>
                  <a:lnTo>
                    <a:pt x="6852" y="19346"/>
                  </a:lnTo>
                  <a:lnTo>
                    <a:pt x="6981" y="19655"/>
                  </a:lnTo>
                  <a:lnTo>
                    <a:pt x="7058" y="19964"/>
                  </a:lnTo>
                  <a:lnTo>
                    <a:pt x="7136" y="20248"/>
                  </a:lnTo>
                  <a:lnTo>
                    <a:pt x="7161" y="20505"/>
                  </a:lnTo>
                  <a:lnTo>
                    <a:pt x="7187" y="20763"/>
                  </a:lnTo>
                  <a:lnTo>
                    <a:pt x="7187" y="21149"/>
                  </a:lnTo>
                  <a:lnTo>
                    <a:pt x="7187" y="21407"/>
                  </a:lnTo>
                  <a:lnTo>
                    <a:pt x="7161" y="21484"/>
                  </a:lnTo>
                  <a:lnTo>
                    <a:pt x="13704" y="21484"/>
                  </a:lnTo>
                  <a:lnTo>
                    <a:pt x="13704" y="21329"/>
                  </a:lnTo>
                  <a:lnTo>
                    <a:pt x="13730" y="20917"/>
                  </a:lnTo>
                  <a:lnTo>
                    <a:pt x="13756" y="20634"/>
                  </a:lnTo>
                  <a:lnTo>
                    <a:pt x="13807" y="20299"/>
                  </a:lnTo>
                  <a:lnTo>
                    <a:pt x="13884" y="19964"/>
                  </a:lnTo>
                  <a:lnTo>
                    <a:pt x="13987" y="19629"/>
                  </a:lnTo>
                  <a:lnTo>
                    <a:pt x="14142" y="19295"/>
                  </a:lnTo>
                  <a:lnTo>
                    <a:pt x="14322" y="18960"/>
                  </a:lnTo>
                  <a:lnTo>
                    <a:pt x="14580" y="18676"/>
                  </a:lnTo>
                  <a:lnTo>
                    <a:pt x="14709" y="18547"/>
                  </a:lnTo>
                  <a:lnTo>
                    <a:pt x="14863" y="18419"/>
                  </a:lnTo>
                  <a:lnTo>
                    <a:pt x="15018" y="18290"/>
                  </a:lnTo>
                  <a:lnTo>
                    <a:pt x="15198" y="18187"/>
                  </a:lnTo>
                  <a:lnTo>
                    <a:pt x="15404" y="18110"/>
                  </a:lnTo>
                  <a:lnTo>
                    <a:pt x="15610" y="18058"/>
                  </a:lnTo>
                  <a:lnTo>
                    <a:pt x="15842" y="18007"/>
                  </a:lnTo>
                  <a:lnTo>
                    <a:pt x="16074" y="17955"/>
                  </a:lnTo>
                  <a:lnTo>
                    <a:pt x="16332" y="17955"/>
                  </a:lnTo>
                  <a:lnTo>
                    <a:pt x="16615" y="17981"/>
                  </a:lnTo>
                  <a:lnTo>
                    <a:pt x="17362" y="18007"/>
                  </a:lnTo>
                  <a:lnTo>
                    <a:pt x="18032" y="18007"/>
                  </a:lnTo>
                  <a:lnTo>
                    <a:pt x="18083" y="18238"/>
                  </a:lnTo>
                  <a:lnTo>
                    <a:pt x="18135" y="18496"/>
                  </a:lnTo>
                  <a:lnTo>
                    <a:pt x="18212" y="18728"/>
                  </a:lnTo>
                  <a:lnTo>
                    <a:pt x="18315" y="18960"/>
                  </a:lnTo>
                  <a:lnTo>
                    <a:pt x="18418" y="19166"/>
                  </a:lnTo>
                  <a:lnTo>
                    <a:pt x="18573" y="19372"/>
                  </a:lnTo>
                  <a:lnTo>
                    <a:pt x="18727" y="19552"/>
                  </a:lnTo>
                  <a:lnTo>
                    <a:pt x="18882" y="19732"/>
                  </a:lnTo>
                  <a:lnTo>
                    <a:pt x="19062" y="19887"/>
                  </a:lnTo>
                  <a:lnTo>
                    <a:pt x="19268" y="20016"/>
                  </a:lnTo>
                  <a:lnTo>
                    <a:pt x="19474" y="20145"/>
                  </a:lnTo>
                  <a:lnTo>
                    <a:pt x="19706" y="20248"/>
                  </a:lnTo>
                  <a:lnTo>
                    <a:pt x="19938" y="20325"/>
                  </a:lnTo>
                  <a:lnTo>
                    <a:pt x="20170" y="20376"/>
                  </a:lnTo>
                  <a:lnTo>
                    <a:pt x="20427" y="20402"/>
                  </a:lnTo>
                  <a:lnTo>
                    <a:pt x="20685" y="20428"/>
                  </a:lnTo>
                  <a:lnTo>
                    <a:pt x="21045" y="20402"/>
                  </a:lnTo>
                  <a:lnTo>
                    <a:pt x="21380" y="20325"/>
                  </a:lnTo>
                  <a:lnTo>
                    <a:pt x="21715" y="20222"/>
                  </a:lnTo>
                  <a:lnTo>
                    <a:pt x="21998" y="20067"/>
                  </a:lnTo>
                  <a:lnTo>
                    <a:pt x="22282" y="19887"/>
                  </a:lnTo>
                  <a:lnTo>
                    <a:pt x="22539" y="19681"/>
                  </a:lnTo>
                  <a:lnTo>
                    <a:pt x="22771" y="19423"/>
                  </a:lnTo>
                  <a:lnTo>
                    <a:pt x="22952" y="19140"/>
                  </a:lnTo>
                  <a:lnTo>
                    <a:pt x="23338" y="19552"/>
                  </a:lnTo>
                  <a:lnTo>
                    <a:pt x="23544" y="19732"/>
                  </a:lnTo>
                  <a:lnTo>
                    <a:pt x="23776" y="19913"/>
                  </a:lnTo>
                  <a:lnTo>
                    <a:pt x="24033" y="20093"/>
                  </a:lnTo>
                  <a:lnTo>
                    <a:pt x="24291" y="20248"/>
                  </a:lnTo>
                  <a:lnTo>
                    <a:pt x="24574" y="20402"/>
                  </a:lnTo>
                  <a:lnTo>
                    <a:pt x="24858" y="20557"/>
                  </a:lnTo>
                  <a:lnTo>
                    <a:pt x="25193" y="20685"/>
                  </a:lnTo>
                  <a:lnTo>
                    <a:pt x="25527" y="20789"/>
                  </a:lnTo>
                  <a:lnTo>
                    <a:pt x="25888" y="20917"/>
                  </a:lnTo>
                  <a:lnTo>
                    <a:pt x="26274" y="20995"/>
                  </a:lnTo>
                  <a:lnTo>
                    <a:pt x="26661" y="21072"/>
                  </a:lnTo>
                  <a:lnTo>
                    <a:pt x="27099" y="21123"/>
                  </a:lnTo>
                  <a:lnTo>
                    <a:pt x="27537" y="21175"/>
                  </a:lnTo>
                  <a:lnTo>
                    <a:pt x="28026" y="21201"/>
                  </a:lnTo>
                  <a:lnTo>
                    <a:pt x="28438" y="21201"/>
                  </a:lnTo>
                  <a:lnTo>
                    <a:pt x="28825" y="21149"/>
                  </a:lnTo>
                  <a:lnTo>
                    <a:pt x="29211" y="21098"/>
                  </a:lnTo>
                  <a:lnTo>
                    <a:pt x="29572" y="21020"/>
                  </a:lnTo>
                  <a:lnTo>
                    <a:pt x="29932" y="20917"/>
                  </a:lnTo>
                  <a:lnTo>
                    <a:pt x="30267" y="20763"/>
                  </a:lnTo>
                  <a:lnTo>
                    <a:pt x="30602" y="20608"/>
                  </a:lnTo>
                  <a:lnTo>
                    <a:pt x="30911" y="20454"/>
                  </a:lnTo>
                  <a:lnTo>
                    <a:pt x="31194" y="20248"/>
                  </a:lnTo>
                  <a:lnTo>
                    <a:pt x="31478" y="20042"/>
                  </a:lnTo>
                  <a:lnTo>
                    <a:pt x="31735" y="19810"/>
                  </a:lnTo>
                  <a:lnTo>
                    <a:pt x="31993" y="19552"/>
                  </a:lnTo>
                  <a:lnTo>
                    <a:pt x="32199" y="19295"/>
                  </a:lnTo>
                  <a:lnTo>
                    <a:pt x="32405" y="19011"/>
                  </a:lnTo>
                  <a:lnTo>
                    <a:pt x="32585" y="18728"/>
                  </a:lnTo>
                  <a:lnTo>
                    <a:pt x="32766" y="18419"/>
                  </a:lnTo>
                  <a:lnTo>
                    <a:pt x="32946" y="18573"/>
                  </a:lnTo>
                  <a:lnTo>
                    <a:pt x="33126" y="18728"/>
                  </a:lnTo>
                  <a:lnTo>
                    <a:pt x="33332" y="18831"/>
                  </a:lnTo>
                  <a:lnTo>
                    <a:pt x="33564" y="18934"/>
                  </a:lnTo>
                  <a:lnTo>
                    <a:pt x="33796" y="19011"/>
                  </a:lnTo>
                  <a:lnTo>
                    <a:pt x="34028" y="19063"/>
                  </a:lnTo>
                  <a:lnTo>
                    <a:pt x="34286" y="19114"/>
                  </a:lnTo>
                  <a:lnTo>
                    <a:pt x="34801" y="19114"/>
                  </a:lnTo>
                  <a:lnTo>
                    <a:pt x="35084" y="19063"/>
                  </a:lnTo>
                  <a:lnTo>
                    <a:pt x="35342" y="19011"/>
                  </a:lnTo>
                  <a:lnTo>
                    <a:pt x="35573" y="18908"/>
                  </a:lnTo>
                  <a:lnTo>
                    <a:pt x="35805" y="18805"/>
                  </a:lnTo>
                  <a:lnTo>
                    <a:pt x="36037" y="18676"/>
                  </a:lnTo>
                  <a:lnTo>
                    <a:pt x="36243" y="18522"/>
                  </a:lnTo>
                  <a:lnTo>
                    <a:pt x="36424" y="18341"/>
                  </a:lnTo>
                  <a:lnTo>
                    <a:pt x="36604" y="18161"/>
                  </a:lnTo>
                  <a:lnTo>
                    <a:pt x="36758" y="17955"/>
                  </a:lnTo>
                  <a:lnTo>
                    <a:pt x="36887" y="17723"/>
                  </a:lnTo>
                  <a:lnTo>
                    <a:pt x="36990" y="17491"/>
                  </a:lnTo>
                  <a:lnTo>
                    <a:pt x="37093" y="17234"/>
                  </a:lnTo>
                  <a:lnTo>
                    <a:pt x="37145" y="16976"/>
                  </a:lnTo>
                  <a:lnTo>
                    <a:pt x="37196" y="16719"/>
                  </a:lnTo>
                  <a:lnTo>
                    <a:pt x="37222" y="16435"/>
                  </a:lnTo>
                  <a:lnTo>
                    <a:pt x="37196" y="16203"/>
                  </a:lnTo>
                  <a:lnTo>
                    <a:pt x="37171" y="15972"/>
                  </a:lnTo>
                  <a:lnTo>
                    <a:pt x="37119" y="15766"/>
                  </a:lnTo>
                  <a:lnTo>
                    <a:pt x="37042" y="15559"/>
                  </a:lnTo>
                  <a:lnTo>
                    <a:pt x="36964" y="15353"/>
                  </a:lnTo>
                  <a:lnTo>
                    <a:pt x="36861" y="15147"/>
                  </a:lnTo>
                  <a:lnTo>
                    <a:pt x="36733" y="14967"/>
                  </a:lnTo>
                  <a:lnTo>
                    <a:pt x="36604" y="14787"/>
                  </a:lnTo>
                  <a:lnTo>
                    <a:pt x="37016" y="14478"/>
                  </a:lnTo>
                  <a:lnTo>
                    <a:pt x="37351" y="14117"/>
                  </a:lnTo>
                  <a:lnTo>
                    <a:pt x="37505" y="13937"/>
                  </a:lnTo>
                  <a:lnTo>
                    <a:pt x="37660" y="13731"/>
                  </a:lnTo>
                  <a:lnTo>
                    <a:pt x="37789" y="13524"/>
                  </a:lnTo>
                  <a:lnTo>
                    <a:pt x="37918" y="13293"/>
                  </a:lnTo>
                  <a:lnTo>
                    <a:pt x="38021" y="13061"/>
                  </a:lnTo>
                  <a:lnTo>
                    <a:pt x="38124" y="12829"/>
                  </a:lnTo>
                  <a:lnTo>
                    <a:pt x="38201" y="12571"/>
                  </a:lnTo>
                  <a:lnTo>
                    <a:pt x="38252" y="12314"/>
                  </a:lnTo>
                  <a:lnTo>
                    <a:pt x="38304" y="12030"/>
                  </a:lnTo>
                  <a:lnTo>
                    <a:pt x="38330" y="11747"/>
                  </a:lnTo>
                  <a:lnTo>
                    <a:pt x="38355" y="11438"/>
                  </a:lnTo>
                  <a:lnTo>
                    <a:pt x="38330" y="11129"/>
                  </a:lnTo>
                  <a:lnTo>
                    <a:pt x="38304" y="10768"/>
                  </a:lnTo>
                  <a:lnTo>
                    <a:pt x="38227" y="10459"/>
                  </a:lnTo>
                  <a:lnTo>
                    <a:pt x="38149" y="10150"/>
                  </a:lnTo>
                  <a:lnTo>
                    <a:pt x="38072" y="9841"/>
                  </a:lnTo>
                  <a:lnTo>
                    <a:pt x="37943" y="9583"/>
                  </a:lnTo>
                  <a:lnTo>
                    <a:pt x="37814" y="9326"/>
                  </a:lnTo>
                  <a:lnTo>
                    <a:pt x="37660" y="9094"/>
                  </a:lnTo>
                  <a:lnTo>
                    <a:pt x="37505" y="8888"/>
                  </a:lnTo>
                  <a:lnTo>
                    <a:pt x="37351" y="8682"/>
                  </a:lnTo>
                  <a:lnTo>
                    <a:pt x="37171" y="8501"/>
                  </a:lnTo>
                  <a:lnTo>
                    <a:pt x="36964" y="8321"/>
                  </a:lnTo>
                  <a:lnTo>
                    <a:pt x="36784" y="8167"/>
                  </a:lnTo>
                  <a:lnTo>
                    <a:pt x="36372" y="7909"/>
                  </a:lnTo>
                  <a:lnTo>
                    <a:pt x="35960" y="7703"/>
                  </a:lnTo>
                  <a:lnTo>
                    <a:pt x="35548" y="7523"/>
                  </a:lnTo>
                  <a:lnTo>
                    <a:pt x="35161" y="7394"/>
                  </a:lnTo>
                  <a:lnTo>
                    <a:pt x="34775" y="7317"/>
                  </a:lnTo>
                  <a:lnTo>
                    <a:pt x="34440" y="7239"/>
                  </a:lnTo>
                  <a:lnTo>
                    <a:pt x="33951" y="7188"/>
                  </a:lnTo>
                  <a:lnTo>
                    <a:pt x="33770" y="7162"/>
                  </a:lnTo>
                  <a:lnTo>
                    <a:pt x="33745" y="6982"/>
                  </a:lnTo>
                  <a:lnTo>
                    <a:pt x="33590" y="6466"/>
                  </a:lnTo>
                  <a:lnTo>
                    <a:pt x="33487" y="6106"/>
                  </a:lnTo>
                  <a:lnTo>
                    <a:pt x="33307" y="5719"/>
                  </a:lnTo>
                  <a:lnTo>
                    <a:pt x="33126" y="5307"/>
                  </a:lnTo>
                  <a:lnTo>
                    <a:pt x="32869" y="4869"/>
                  </a:lnTo>
                  <a:lnTo>
                    <a:pt x="32560" y="4406"/>
                  </a:lnTo>
                  <a:lnTo>
                    <a:pt x="32199" y="3968"/>
                  </a:lnTo>
                  <a:lnTo>
                    <a:pt x="31993" y="3736"/>
                  </a:lnTo>
                  <a:lnTo>
                    <a:pt x="31761" y="3530"/>
                  </a:lnTo>
                  <a:lnTo>
                    <a:pt x="31529" y="3324"/>
                  </a:lnTo>
                  <a:lnTo>
                    <a:pt x="31272" y="3118"/>
                  </a:lnTo>
                  <a:lnTo>
                    <a:pt x="31014" y="2912"/>
                  </a:lnTo>
                  <a:lnTo>
                    <a:pt x="30731" y="2731"/>
                  </a:lnTo>
                  <a:lnTo>
                    <a:pt x="30422" y="2577"/>
                  </a:lnTo>
                  <a:lnTo>
                    <a:pt x="30087" y="2422"/>
                  </a:lnTo>
                  <a:lnTo>
                    <a:pt x="29752" y="2294"/>
                  </a:lnTo>
                  <a:lnTo>
                    <a:pt x="29366" y="2165"/>
                  </a:lnTo>
                  <a:lnTo>
                    <a:pt x="28979" y="2062"/>
                  </a:lnTo>
                  <a:lnTo>
                    <a:pt x="28567" y="1984"/>
                  </a:lnTo>
                  <a:lnTo>
                    <a:pt x="28206" y="1933"/>
                  </a:lnTo>
                  <a:lnTo>
                    <a:pt x="27846" y="1881"/>
                  </a:lnTo>
                  <a:lnTo>
                    <a:pt x="27176" y="1881"/>
                  </a:lnTo>
                  <a:lnTo>
                    <a:pt x="26841" y="1907"/>
                  </a:lnTo>
                  <a:lnTo>
                    <a:pt x="26532" y="1933"/>
                  </a:lnTo>
                  <a:lnTo>
                    <a:pt x="26223" y="2010"/>
                  </a:lnTo>
                  <a:lnTo>
                    <a:pt x="25940" y="2062"/>
                  </a:lnTo>
                  <a:lnTo>
                    <a:pt x="25656" y="2165"/>
                  </a:lnTo>
                  <a:lnTo>
                    <a:pt x="25399" y="2242"/>
                  </a:lnTo>
                  <a:lnTo>
                    <a:pt x="24883" y="2474"/>
                  </a:lnTo>
                  <a:lnTo>
                    <a:pt x="24420" y="2731"/>
                  </a:lnTo>
                  <a:lnTo>
                    <a:pt x="23982" y="3041"/>
                  </a:lnTo>
                  <a:lnTo>
                    <a:pt x="23802" y="2809"/>
                  </a:lnTo>
                  <a:lnTo>
                    <a:pt x="23570" y="2603"/>
                  </a:lnTo>
                  <a:lnTo>
                    <a:pt x="23338" y="2422"/>
                  </a:lnTo>
                  <a:lnTo>
                    <a:pt x="23055" y="2242"/>
                  </a:lnTo>
                  <a:lnTo>
                    <a:pt x="22771" y="2139"/>
                  </a:lnTo>
                  <a:lnTo>
                    <a:pt x="22488" y="2036"/>
                  </a:lnTo>
                  <a:lnTo>
                    <a:pt x="22179" y="1984"/>
                  </a:lnTo>
                  <a:lnTo>
                    <a:pt x="21844" y="1959"/>
                  </a:lnTo>
                  <a:lnTo>
                    <a:pt x="21638" y="1959"/>
                  </a:lnTo>
                  <a:lnTo>
                    <a:pt x="21432" y="1984"/>
                  </a:lnTo>
                  <a:lnTo>
                    <a:pt x="21226" y="2036"/>
                  </a:lnTo>
                  <a:lnTo>
                    <a:pt x="21020" y="2087"/>
                  </a:lnTo>
                  <a:lnTo>
                    <a:pt x="20839" y="2165"/>
                  </a:lnTo>
                  <a:lnTo>
                    <a:pt x="20633" y="2242"/>
                  </a:lnTo>
                  <a:lnTo>
                    <a:pt x="20298" y="2474"/>
                  </a:lnTo>
                  <a:lnTo>
                    <a:pt x="20015" y="2087"/>
                  </a:lnTo>
                  <a:lnTo>
                    <a:pt x="19706" y="1778"/>
                  </a:lnTo>
                  <a:lnTo>
                    <a:pt x="19371" y="1469"/>
                  </a:lnTo>
                  <a:lnTo>
                    <a:pt x="19036" y="1212"/>
                  </a:lnTo>
                  <a:lnTo>
                    <a:pt x="18701" y="980"/>
                  </a:lnTo>
                  <a:lnTo>
                    <a:pt x="18341" y="774"/>
                  </a:lnTo>
                  <a:lnTo>
                    <a:pt x="17980" y="619"/>
                  </a:lnTo>
                  <a:lnTo>
                    <a:pt x="17619" y="465"/>
                  </a:lnTo>
                  <a:lnTo>
                    <a:pt x="17259" y="336"/>
                  </a:lnTo>
                  <a:lnTo>
                    <a:pt x="16924" y="233"/>
                  </a:lnTo>
                  <a:lnTo>
                    <a:pt x="16563" y="156"/>
                  </a:lnTo>
                  <a:lnTo>
                    <a:pt x="16228" y="104"/>
                  </a:lnTo>
                  <a:lnTo>
                    <a:pt x="15559" y="27"/>
                  </a:lnTo>
                  <a:lnTo>
                    <a:pt x="14966"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6" name="Google Shape;2156;p36"/>
            <p:cNvSpPr/>
            <p:nvPr/>
          </p:nvSpPr>
          <p:spPr>
            <a:xfrm>
              <a:off x="3503480" y="1108511"/>
              <a:ext cx="53127" cy="52660"/>
            </a:xfrm>
            <a:custGeom>
              <a:avLst/>
              <a:gdLst/>
              <a:ahLst/>
              <a:cxnLst/>
              <a:rect l="l" t="t" r="r" b="b"/>
              <a:pathLst>
                <a:path w="2963" h="2937" extrusionOk="0">
                  <a:moveTo>
                    <a:pt x="1495" y="0"/>
                  </a:moveTo>
                  <a:lnTo>
                    <a:pt x="1186" y="26"/>
                  </a:lnTo>
                  <a:lnTo>
                    <a:pt x="902" y="103"/>
                  </a:lnTo>
                  <a:lnTo>
                    <a:pt x="670" y="232"/>
                  </a:lnTo>
                  <a:lnTo>
                    <a:pt x="439" y="412"/>
                  </a:lnTo>
                  <a:lnTo>
                    <a:pt x="258" y="644"/>
                  </a:lnTo>
                  <a:lnTo>
                    <a:pt x="129" y="902"/>
                  </a:lnTo>
                  <a:lnTo>
                    <a:pt x="52" y="1159"/>
                  </a:lnTo>
                  <a:lnTo>
                    <a:pt x="1" y="1468"/>
                  </a:lnTo>
                  <a:lnTo>
                    <a:pt x="52" y="1752"/>
                  </a:lnTo>
                  <a:lnTo>
                    <a:pt x="129" y="2035"/>
                  </a:lnTo>
                  <a:lnTo>
                    <a:pt x="258" y="2293"/>
                  </a:lnTo>
                  <a:lnTo>
                    <a:pt x="439" y="2499"/>
                  </a:lnTo>
                  <a:lnTo>
                    <a:pt x="670" y="2679"/>
                  </a:lnTo>
                  <a:lnTo>
                    <a:pt x="902" y="2833"/>
                  </a:lnTo>
                  <a:lnTo>
                    <a:pt x="1186" y="2911"/>
                  </a:lnTo>
                  <a:lnTo>
                    <a:pt x="1495" y="2937"/>
                  </a:lnTo>
                  <a:lnTo>
                    <a:pt x="1778" y="2911"/>
                  </a:lnTo>
                  <a:lnTo>
                    <a:pt x="2061" y="2833"/>
                  </a:lnTo>
                  <a:lnTo>
                    <a:pt x="2319" y="2679"/>
                  </a:lnTo>
                  <a:lnTo>
                    <a:pt x="2525" y="2499"/>
                  </a:lnTo>
                  <a:lnTo>
                    <a:pt x="2705" y="2293"/>
                  </a:lnTo>
                  <a:lnTo>
                    <a:pt x="2834" y="2035"/>
                  </a:lnTo>
                  <a:lnTo>
                    <a:pt x="2937" y="1752"/>
                  </a:lnTo>
                  <a:lnTo>
                    <a:pt x="2963" y="1468"/>
                  </a:lnTo>
                  <a:lnTo>
                    <a:pt x="2937" y="1159"/>
                  </a:lnTo>
                  <a:lnTo>
                    <a:pt x="2834" y="902"/>
                  </a:lnTo>
                  <a:lnTo>
                    <a:pt x="2705" y="644"/>
                  </a:lnTo>
                  <a:lnTo>
                    <a:pt x="2525" y="412"/>
                  </a:lnTo>
                  <a:lnTo>
                    <a:pt x="2319" y="232"/>
                  </a:lnTo>
                  <a:lnTo>
                    <a:pt x="2061" y="103"/>
                  </a:lnTo>
                  <a:lnTo>
                    <a:pt x="1778" y="26"/>
                  </a:lnTo>
                  <a:lnTo>
                    <a:pt x="1495"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7" name="Google Shape;2157;p36"/>
            <p:cNvSpPr/>
            <p:nvPr/>
          </p:nvSpPr>
          <p:spPr>
            <a:xfrm>
              <a:off x="4041541" y="1151453"/>
              <a:ext cx="36505" cy="36972"/>
            </a:xfrm>
            <a:custGeom>
              <a:avLst/>
              <a:gdLst/>
              <a:ahLst/>
              <a:cxnLst/>
              <a:rect l="l" t="t" r="r" b="b"/>
              <a:pathLst>
                <a:path w="2036" h="2062" extrusionOk="0">
                  <a:moveTo>
                    <a:pt x="1005" y="1"/>
                  </a:moveTo>
                  <a:lnTo>
                    <a:pt x="799" y="26"/>
                  </a:lnTo>
                  <a:lnTo>
                    <a:pt x="619" y="78"/>
                  </a:lnTo>
                  <a:lnTo>
                    <a:pt x="439" y="181"/>
                  </a:lnTo>
                  <a:lnTo>
                    <a:pt x="284" y="310"/>
                  </a:lnTo>
                  <a:lnTo>
                    <a:pt x="155" y="464"/>
                  </a:lnTo>
                  <a:lnTo>
                    <a:pt x="78" y="645"/>
                  </a:lnTo>
                  <a:lnTo>
                    <a:pt x="1" y="825"/>
                  </a:lnTo>
                  <a:lnTo>
                    <a:pt x="1" y="1031"/>
                  </a:lnTo>
                  <a:lnTo>
                    <a:pt x="1" y="1237"/>
                  </a:lnTo>
                  <a:lnTo>
                    <a:pt x="78" y="1443"/>
                  </a:lnTo>
                  <a:lnTo>
                    <a:pt x="155" y="1598"/>
                  </a:lnTo>
                  <a:lnTo>
                    <a:pt x="284" y="1752"/>
                  </a:lnTo>
                  <a:lnTo>
                    <a:pt x="439" y="1881"/>
                  </a:lnTo>
                  <a:lnTo>
                    <a:pt x="619" y="1984"/>
                  </a:lnTo>
                  <a:lnTo>
                    <a:pt x="799" y="2036"/>
                  </a:lnTo>
                  <a:lnTo>
                    <a:pt x="1005" y="2061"/>
                  </a:lnTo>
                  <a:lnTo>
                    <a:pt x="1211" y="2036"/>
                  </a:lnTo>
                  <a:lnTo>
                    <a:pt x="1418" y="1984"/>
                  </a:lnTo>
                  <a:lnTo>
                    <a:pt x="1598" y="1881"/>
                  </a:lnTo>
                  <a:lnTo>
                    <a:pt x="1752" y="1752"/>
                  </a:lnTo>
                  <a:lnTo>
                    <a:pt x="1855" y="1598"/>
                  </a:lnTo>
                  <a:lnTo>
                    <a:pt x="1959" y="1443"/>
                  </a:lnTo>
                  <a:lnTo>
                    <a:pt x="2010" y="1237"/>
                  </a:lnTo>
                  <a:lnTo>
                    <a:pt x="2036" y="1031"/>
                  </a:lnTo>
                  <a:lnTo>
                    <a:pt x="2010" y="825"/>
                  </a:lnTo>
                  <a:lnTo>
                    <a:pt x="1959" y="645"/>
                  </a:lnTo>
                  <a:lnTo>
                    <a:pt x="1855" y="464"/>
                  </a:lnTo>
                  <a:lnTo>
                    <a:pt x="1752" y="310"/>
                  </a:lnTo>
                  <a:lnTo>
                    <a:pt x="1598" y="181"/>
                  </a:lnTo>
                  <a:lnTo>
                    <a:pt x="1418" y="78"/>
                  </a:lnTo>
                  <a:lnTo>
                    <a:pt x="1211" y="26"/>
                  </a:lnTo>
                  <a:lnTo>
                    <a:pt x="1005"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8" name="Google Shape;2158;p36"/>
            <p:cNvSpPr/>
            <p:nvPr/>
          </p:nvSpPr>
          <p:spPr>
            <a:xfrm>
              <a:off x="4059561" y="1755102"/>
              <a:ext cx="353795" cy="895568"/>
            </a:xfrm>
            <a:custGeom>
              <a:avLst/>
              <a:gdLst/>
              <a:ahLst/>
              <a:cxnLst/>
              <a:rect l="l" t="t" r="r" b="b"/>
              <a:pathLst>
                <a:path w="19732" h="49948" extrusionOk="0">
                  <a:moveTo>
                    <a:pt x="19732" y="1"/>
                  </a:moveTo>
                  <a:lnTo>
                    <a:pt x="0" y="15559"/>
                  </a:lnTo>
                  <a:lnTo>
                    <a:pt x="0" y="49948"/>
                  </a:lnTo>
                  <a:lnTo>
                    <a:pt x="19732" y="49948"/>
                  </a:lnTo>
                  <a:lnTo>
                    <a:pt x="19732"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9" name="Google Shape;2159;p36"/>
            <p:cNvSpPr/>
            <p:nvPr/>
          </p:nvSpPr>
          <p:spPr>
            <a:xfrm>
              <a:off x="3706232" y="1755102"/>
              <a:ext cx="353347" cy="895568"/>
            </a:xfrm>
            <a:custGeom>
              <a:avLst/>
              <a:gdLst/>
              <a:ahLst/>
              <a:cxnLst/>
              <a:rect l="l" t="t" r="r" b="b"/>
              <a:pathLst>
                <a:path w="19707" h="49948" extrusionOk="0">
                  <a:moveTo>
                    <a:pt x="19706" y="1"/>
                  </a:moveTo>
                  <a:lnTo>
                    <a:pt x="1" y="15559"/>
                  </a:lnTo>
                  <a:lnTo>
                    <a:pt x="181" y="49948"/>
                  </a:lnTo>
                  <a:lnTo>
                    <a:pt x="19706" y="49948"/>
                  </a:lnTo>
                  <a:lnTo>
                    <a:pt x="19706"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60" name="Google Shape;2160;p36"/>
            <p:cNvSpPr/>
            <p:nvPr/>
          </p:nvSpPr>
          <p:spPr>
            <a:xfrm>
              <a:off x="3486392" y="1434568"/>
              <a:ext cx="246645" cy="1216568"/>
            </a:xfrm>
            <a:custGeom>
              <a:avLst/>
              <a:gdLst/>
              <a:ahLst/>
              <a:cxnLst/>
              <a:rect l="l" t="t" r="r" b="b"/>
              <a:pathLst>
                <a:path w="13756" h="67851" extrusionOk="0">
                  <a:moveTo>
                    <a:pt x="2061" y="1"/>
                  </a:moveTo>
                  <a:lnTo>
                    <a:pt x="1" y="67850"/>
                  </a:lnTo>
                  <a:lnTo>
                    <a:pt x="13756" y="67850"/>
                  </a:lnTo>
                  <a:lnTo>
                    <a:pt x="1169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61" name="Google Shape;2161;p36"/>
            <p:cNvSpPr/>
            <p:nvPr/>
          </p:nvSpPr>
          <p:spPr>
            <a:xfrm>
              <a:off x="3508106" y="1495548"/>
              <a:ext cx="202770" cy="39733"/>
            </a:xfrm>
            <a:custGeom>
              <a:avLst/>
              <a:gdLst/>
              <a:ahLst/>
              <a:cxnLst/>
              <a:rect l="l" t="t" r="r" b="b"/>
              <a:pathLst>
                <a:path w="11309" h="2216" extrusionOk="0">
                  <a:moveTo>
                    <a:pt x="902" y="0"/>
                  </a:moveTo>
                  <a:lnTo>
                    <a:pt x="696" y="77"/>
                  </a:lnTo>
                  <a:lnTo>
                    <a:pt x="515" y="180"/>
                  </a:lnTo>
                  <a:lnTo>
                    <a:pt x="335" y="309"/>
                  </a:lnTo>
                  <a:lnTo>
                    <a:pt x="206" y="490"/>
                  </a:lnTo>
                  <a:lnTo>
                    <a:pt x="103" y="670"/>
                  </a:lnTo>
                  <a:lnTo>
                    <a:pt x="26" y="876"/>
                  </a:lnTo>
                  <a:lnTo>
                    <a:pt x="0" y="1108"/>
                  </a:lnTo>
                  <a:lnTo>
                    <a:pt x="26" y="1340"/>
                  </a:lnTo>
                  <a:lnTo>
                    <a:pt x="103" y="1546"/>
                  </a:lnTo>
                  <a:lnTo>
                    <a:pt x="206" y="1726"/>
                  </a:lnTo>
                  <a:lnTo>
                    <a:pt x="335" y="1906"/>
                  </a:lnTo>
                  <a:lnTo>
                    <a:pt x="515" y="2035"/>
                  </a:lnTo>
                  <a:lnTo>
                    <a:pt x="696" y="2138"/>
                  </a:lnTo>
                  <a:lnTo>
                    <a:pt x="902" y="2215"/>
                  </a:lnTo>
                  <a:lnTo>
                    <a:pt x="10407" y="2215"/>
                  </a:lnTo>
                  <a:lnTo>
                    <a:pt x="10613" y="2138"/>
                  </a:lnTo>
                  <a:lnTo>
                    <a:pt x="10819" y="2035"/>
                  </a:lnTo>
                  <a:lnTo>
                    <a:pt x="10974" y="1906"/>
                  </a:lnTo>
                  <a:lnTo>
                    <a:pt x="11102" y="1726"/>
                  </a:lnTo>
                  <a:lnTo>
                    <a:pt x="11205" y="1546"/>
                  </a:lnTo>
                  <a:lnTo>
                    <a:pt x="11283" y="1340"/>
                  </a:lnTo>
                  <a:lnTo>
                    <a:pt x="11308" y="1108"/>
                  </a:lnTo>
                  <a:lnTo>
                    <a:pt x="11283" y="876"/>
                  </a:lnTo>
                  <a:lnTo>
                    <a:pt x="11205" y="670"/>
                  </a:lnTo>
                  <a:lnTo>
                    <a:pt x="11102" y="490"/>
                  </a:lnTo>
                  <a:lnTo>
                    <a:pt x="10974" y="309"/>
                  </a:lnTo>
                  <a:lnTo>
                    <a:pt x="10819" y="180"/>
                  </a:lnTo>
                  <a:lnTo>
                    <a:pt x="10613" y="77"/>
                  </a:lnTo>
                  <a:lnTo>
                    <a:pt x="10407"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2" name="Google Shape;2162;p36"/>
            <p:cNvSpPr/>
            <p:nvPr/>
          </p:nvSpPr>
          <p:spPr>
            <a:xfrm>
              <a:off x="3503480" y="1699681"/>
              <a:ext cx="212004" cy="40199"/>
            </a:xfrm>
            <a:custGeom>
              <a:avLst/>
              <a:gdLst/>
              <a:ahLst/>
              <a:cxnLst/>
              <a:rect l="l" t="t" r="r" b="b"/>
              <a:pathLst>
                <a:path w="11824" h="2242" extrusionOk="0">
                  <a:moveTo>
                    <a:pt x="1134" y="1"/>
                  </a:moveTo>
                  <a:lnTo>
                    <a:pt x="902" y="26"/>
                  </a:lnTo>
                  <a:lnTo>
                    <a:pt x="696" y="78"/>
                  </a:lnTo>
                  <a:lnTo>
                    <a:pt x="516" y="181"/>
                  </a:lnTo>
                  <a:lnTo>
                    <a:pt x="335" y="335"/>
                  </a:lnTo>
                  <a:lnTo>
                    <a:pt x="207" y="490"/>
                  </a:lnTo>
                  <a:lnTo>
                    <a:pt x="104" y="670"/>
                  </a:lnTo>
                  <a:lnTo>
                    <a:pt x="26" y="902"/>
                  </a:lnTo>
                  <a:lnTo>
                    <a:pt x="1" y="1108"/>
                  </a:lnTo>
                  <a:lnTo>
                    <a:pt x="26" y="1340"/>
                  </a:lnTo>
                  <a:lnTo>
                    <a:pt x="104" y="1546"/>
                  </a:lnTo>
                  <a:lnTo>
                    <a:pt x="207" y="1752"/>
                  </a:lnTo>
                  <a:lnTo>
                    <a:pt x="335" y="1907"/>
                  </a:lnTo>
                  <a:lnTo>
                    <a:pt x="516" y="2036"/>
                  </a:lnTo>
                  <a:lnTo>
                    <a:pt x="696" y="2139"/>
                  </a:lnTo>
                  <a:lnTo>
                    <a:pt x="902" y="2216"/>
                  </a:lnTo>
                  <a:lnTo>
                    <a:pt x="1134" y="2242"/>
                  </a:lnTo>
                  <a:lnTo>
                    <a:pt x="10691" y="2242"/>
                  </a:lnTo>
                  <a:lnTo>
                    <a:pt x="10922" y="2216"/>
                  </a:lnTo>
                  <a:lnTo>
                    <a:pt x="11128" y="2139"/>
                  </a:lnTo>
                  <a:lnTo>
                    <a:pt x="11335" y="2036"/>
                  </a:lnTo>
                  <a:lnTo>
                    <a:pt x="11489" y="1907"/>
                  </a:lnTo>
                  <a:lnTo>
                    <a:pt x="11618" y="1752"/>
                  </a:lnTo>
                  <a:lnTo>
                    <a:pt x="11721" y="1546"/>
                  </a:lnTo>
                  <a:lnTo>
                    <a:pt x="11798" y="1340"/>
                  </a:lnTo>
                  <a:lnTo>
                    <a:pt x="11824" y="1108"/>
                  </a:lnTo>
                  <a:lnTo>
                    <a:pt x="11798" y="902"/>
                  </a:lnTo>
                  <a:lnTo>
                    <a:pt x="11721" y="670"/>
                  </a:lnTo>
                  <a:lnTo>
                    <a:pt x="11618" y="490"/>
                  </a:lnTo>
                  <a:lnTo>
                    <a:pt x="11489" y="335"/>
                  </a:lnTo>
                  <a:lnTo>
                    <a:pt x="11335" y="181"/>
                  </a:lnTo>
                  <a:lnTo>
                    <a:pt x="11128" y="78"/>
                  </a:lnTo>
                  <a:lnTo>
                    <a:pt x="10922" y="26"/>
                  </a:lnTo>
                  <a:lnTo>
                    <a:pt x="10691"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3" name="Google Shape;2163;p36"/>
            <p:cNvSpPr/>
            <p:nvPr/>
          </p:nvSpPr>
          <p:spPr>
            <a:xfrm>
              <a:off x="3497473" y="1935693"/>
              <a:ext cx="224017" cy="40199"/>
            </a:xfrm>
            <a:custGeom>
              <a:avLst/>
              <a:gdLst/>
              <a:ahLst/>
              <a:cxnLst/>
              <a:rect l="l" t="t" r="r" b="b"/>
              <a:pathLst>
                <a:path w="12494" h="2242" extrusionOk="0">
                  <a:moveTo>
                    <a:pt x="1108" y="0"/>
                  </a:moveTo>
                  <a:lnTo>
                    <a:pt x="902" y="26"/>
                  </a:lnTo>
                  <a:lnTo>
                    <a:pt x="696" y="78"/>
                  </a:lnTo>
                  <a:lnTo>
                    <a:pt x="490" y="181"/>
                  </a:lnTo>
                  <a:lnTo>
                    <a:pt x="336" y="310"/>
                  </a:lnTo>
                  <a:lnTo>
                    <a:pt x="181" y="490"/>
                  </a:lnTo>
                  <a:lnTo>
                    <a:pt x="78" y="670"/>
                  </a:lnTo>
                  <a:lnTo>
                    <a:pt x="27" y="876"/>
                  </a:lnTo>
                  <a:lnTo>
                    <a:pt x="1" y="1108"/>
                  </a:lnTo>
                  <a:lnTo>
                    <a:pt x="27" y="1340"/>
                  </a:lnTo>
                  <a:lnTo>
                    <a:pt x="78" y="1546"/>
                  </a:lnTo>
                  <a:lnTo>
                    <a:pt x="181" y="1726"/>
                  </a:lnTo>
                  <a:lnTo>
                    <a:pt x="336" y="1907"/>
                  </a:lnTo>
                  <a:lnTo>
                    <a:pt x="490" y="2035"/>
                  </a:lnTo>
                  <a:lnTo>
                    <a:pt x="696" y="2138"/>
                  </a:lnTo>
                  <a:lnTo>
                    <a:pt x="902" y="2216"/>
                  </a:lnTo>
                  <a:lnTo>
                    <a:pt x="1108" y="2242"/>
                  </a:lnTo>
                  <a:lnTo>
                    <a:pt x="11386" y="2242"/>
                  </a:lnTo>
                  <a:lnTo>
                    <a:pt x="11618" y="2216"/>
                  </a:lnTo>
                  <a:lnTo>
                    <a:pt x="11824" y="2138"/>
                  </a:lnTo>
                  <a:lnTo>
                    <a:pt x="12004" y="2035"/>
                  </a:lnTo>
                  <a:lnTo>
                    <a:pt x="12159" y="1907"/>
                  </a:lnTo>
                  <a:lnTo>
                    <a:pt x="12314" y="1726"/>
                  </a:lnTo>
                  <a:lnTo>
                    <a:pt x="12417" y="1546"/>
                  </a:lnTo>
                  <a:lnTo>
                    <a:pt x="12468" y="1340"/>
                  </a:lnTo>
                  <a:lnTo>
                    <a:pt x="12494" y="1108"/>
                  </a:lnTo>
                  <a:lnTo>
                    <a:pt x="12468" y="876"/>
                  </a:lnTo>
                  <a:lnTo>
                    <a:pt x="12417" y="670"/>
                  </a:lnTo>
                  <a:lnTo>
                    <a:pt x="12314" y="490"/>
                  </a:lnTo>
                  <a:lnTo>
                    <a:pt x="12159" y="310"/>
                  </a:lnTo>
                  <a:lnTo>
                    <a:pt x="12004" y="181"/>
                  </a:lnTo>
                  <a:lnTo>
                    <a:pt x="11824" y="78"/>
                  </a:lnTo>
                  <a:lnTo>
                    <a:pt x="11618" y="26"/>
                  </a:lnTo>
                  <a:lnTo>
                    <a:pt x="1138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4" name="Google Shape;2164;p36"/>
            <p:cNvSpPr/>
            <p:nvPr/>
          </p:nvSpPr>
          <p:spPr>
            <a:xfrm>
              <a:off x="4125597" y="2129678"/>
              <a:ext cx="209709" cy="32812"/>
            </a:xfrm>
            <a:custGeom>
              <a:avLst/>
              <a:gdLst/>
              <a:ahLst/>
              <a:cxnLst/>
              <a:rect l="l" t="t" r="r" b="b"/>
              <a:pathLst>
                <a:path w="11696" h="1830"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5" name="Google Shape;2165;p36"/>
            <p:cNvSpPr/>
            <p:nvPr/>
          </p:nvSpPr>
          <p:spPr>
            <a:xfrm>
              <a:off x="4125597" y="2186480"/>
              <a:ext cx="209709" cy="32812"/>
            </a:xfrm>
            <a:custGeom>
              <a:avLst/>
              <a:gdLst/>
              <a:ahLst/>
              <a:cxnLst/>
              <a:rect l="l" t="t" r="r" b="b"/>
              <a:pathLst>
                <a:path w="11696" h="1830" extrusionOk="0">
                  <a:moveTo>
                    <a:pt x="1" y="1"/>
                  </a:moveTo>
                  <a:lnTo>
                    <a:pt x="1" y="1830"/>
                  </a:lnTo>
                  <a:lnTo>
                    <a:pt x="11696" y="1830"/>
                  </a:lnTo>
                  <a:lnTo>
                    <a:pt x="1169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6" name="Google Shape;2166;p36"/>
            <p:cNvSpPr/>
            <p:nvPr/>
          </p:nvSpPr>
          <p:spPr>
            <a:xfrm>
              <a:off x="4125597" y="2243300"/>
              <a:ext cx="209709" cy="32794"/>
            </a:xfrm>
            <a:custGeom>
              <a:avLst/>
              <a:gdLst/>
              <a:ahLst/>
              <a:cxnLst/>
              <a:rect l="l" t="t" r="r" b="b"/>
              <a:pathLst>
                <a:path w="11696" h="1829"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7" name="Google Shape;2167;p36"/>
            <p:cNvSpPr/>
            <p:nvPr/>
          </p:nvSpPr>
          <p:spPr>
            <a:xfrm>
              <a:off x="3778293" y="2129678"/>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8" name="Google Shape;2168;p36"/>
            <p:cNvSpPr/>
            <p:nvPr/>
          </p:nvSpPr>
          <p:spPr>
            <a:xfrm>
              <a:off x="3778293" y="2186480"/>
              <a:ext cx="209691" cy="32812"/>
            </a:xfrm>
            <a:custGeom>
              <a:avLst/>
              <a:gdLst/>
              <a:ahLst/>
              <a:cxnLst/>
              <a:rect l="l" t="t" r="r" b="b"/>
              <a:pathLst>
                <a:path w="11695" h="1830" extrusionOk="0">
                  <a:moveTo>
                    <a:pt x="0" y="1"/>
                  </a:moveTo>
                  <a:lnTo>
                    <a:pt x="0" y="1830"/>
                  </a:lnTo>
                  <a:lnTo>
                    <a:pt x="11695" y="1830"/>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9" name="Google Shape;2169;p36"/>
            <p:cNvSpPr/>
            <p:nvPr/>
          </p:nvSpPr>
          <p:spPr>
            <a:xfrm>
              <a:off x="3778293" y="2243300"/>
              <a:ext cx="209691" cy="32794"/>
            </a:xfrm>
            <a:custGeom>
              <a:avLst/>
              <a:gdLst/>
              <a:ahLst/>
              <a:cxnLst/>
              <a:rect l="l" t="t" r="r" b="b"/>
              <a:pathLst>
                <a:path w="11695" h="1829"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0" name="Google Shape;2170;p36"/>
            <p:cNvSpPr/>
            <p:nvPr/>
          </p:nvSpPr>
          <p:spPr>
            <a:xfrm>
              <a:off x="3778293" y="2300103"/>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1" name="Google Shape;2171;p36"/>
            <p:cNvSpPr/>
            <p:nvPr/>
          </p:nvSpPr>
          <p:spPr>
            <a:xfrm>
              <a:off x="3778293" y="2356905"/>
              <a:ext cx="209691" cy="33278"/>
            </a:xfrm>
            <a:custGeom>
              <a:avLst/>
              <a:gdLst/>
              <a:ahLst/>
              <a:cxnLst/>
              <a:rect l="l" t="t" r="r" b="b"/>
              <a:pathLst>
                <a:path w="11695" h="1856" extrusionOk="0">
                  <a:moveTo>
                    <a:pt x="0" y="1"/>
                  </a:moveTo>
                  <a:lnTo>
                    <a:pt x="0" y="1855"/>
                  </a:lnTo>
                  <a:lnTo>
                    <a:pt x="11695" y="1855"/>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2" name="Google Shape;2172;p36"/>
            <p:cNvSpPr/>
            <p:nvPr/>
          </p:nvSpPr>
          <p:spPr>
            <a:xfrm>
              <a:off x="4059561" y="2034075"/>
              <a:ext cx="18" cy="18"/>
            </a:xfrm>
            <a:custGeom>
              <a:avLst/>
              <a:gdLst/>
              <a:ahLst/>
              <a:cxnLst/>
              <a:rect l="l" t="t" r="r" b="b"/>
              <a:pathLst>
                <a:path w="1" h="1" extrusionOk="0">
                  <a:moveTo>
                    <a:pt x="0" y="0"/>
                  </a:moveTo>
                  <a:lnTo>
                    <a:pt x="0" y="0"/>
                  </a:lnTo>
                  <a:close/>
                </a:path>
              </a:pathLst>
            </a:custGeom>
            <a:solidFill>
              <a:srgbClr val="709BB8"/>
            </a:solidFill>
            <a:ln>
              <a:noFill/>
            </a:ln>
          </p:spPr>
          <p:txBody>
            <a:bodyPr spcFirstLastPara="1" wrap="square" lIns="121900" tIns="121900" rIns="121900" bIns="121900" anchor="ctr" anchorCtr="0">
              <a:noAutofit/>
            </a:bodyPr>
            <a:lstStyle/>
            <a:p>
              <a:endParaRPr sz="2489"/>
            </a:p>
          </p:txBody>
        </p:sp>
        <p:sp>
          <p:nvSpPr>
            <p:cNvPr id="2173" name="Google Shape;2173;p36"/>
            <p:cNvSpPr/>
            <p:nvPr/>
          </p:nvSpPr>
          <p:spPr>
            <a:xfrm>
              <a:off x="4059561" y="2034075"/>
              <a:ext cx="18" cy="18"/>
            </a:xfrm>
            <a:custGeom>
              <a:avLst/>
              <a:gdLst/>
              <a:ahLst/>
              <a:cxnLst/>
              <a:rect l="l" t="t" r="r" b="b"/>
              <a:pathLst>
                <a:path w="1" h="1" fill="none" extrusionOk="0">
                  <a:moveTo>
                    <a:pt x="0" y="0"/>
                  </a:moveTo>
                  <a:lnTo>
                    <a:pt x="0" y="0"/>
                  </a:lnTo>
                </a:path>
              </a:pathLst>
            </a:custGeom>
            <a:noFill/>
            <a:ln>
              <a:noFill/>
            </a:ln>
          </p:spPr>
          <p:txBody>
            <a:bodyPr spcFirstLastPara="1" wrap="square" lIns="121900" tIns="121900" rIns="121900" bIns="121900" anchor="ctr" anchorCtr="0">
              <a:noAutofit/>
            </a:bodyPr>
            <a:lstStyle/>
            <a:p>
              <a:endParaRPr sz="2489"/>
            </a:p>
          </p:txBody>
        </p:sp>
        <p:sp>
          <p:nvSpPr>
            <p:cNvPr id="2174" name="Google Shape;2174;p36"/>
            <p:cNvSpPr/>
            <p:nvPr/>
          </p:nvSpPr>
          <p:spPr>
            <a:xfrm>
              <a:off x="3403717" y="2644179"/>
              <a:ext cx="1097854" cy="216182"/>
            </a:xfrm>
            <a:custGeom>
              <a:avLst/>
              <a:gdLst/>
              <a:ahLst/>
              <a:cxnLst/>
              <a:rect l="l" t="t" r="r" b="b"/>
              <a:pathLst>
                <a:path w="61230" h="12057" extrusionOk="0">
                  <a:moveTo>
                    <a:pt x="1" y="1"/>
                  </a:moveTo>
                  <a:lnTo>
                    <a:pt x="1" y="12056"/>
                  </a:lnTo>
                  <a:lnTo>
                    <a:pt x="61230" y="12056"/>
                  </a:lnTo>
                  <a:lnTo>
                    <a:pt x="61230"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75" name="Google Shape;2175;p36"/>
            <p:cNvSpPr/>
            <p:nvPr/>
          </p:nvSpPr>
          <p:spPr>
            <a:xfrm>
              <a:off x="3466078"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6" name="Google Shape;2176;p36"/>
            <p:cNvSpPr/>
            <p:nvPr/>
          </p:nvSpPr>
          <p:spPr>
            <a:xfrm>
              <a:off x="3545507"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7" name="Google Shape;2177;p36"/>
            <p:cNvSpPr/>
            <p:nvPr/>
          </p:nvSpPr>
          <p:spPr>
            <a:xfrm>
              <a:off x="3625404" y="2682980"/>
              <a:ext cx="48052" cy="48519"/>
            </a:xfrm>
            <a:custGeom>
              <a:avLst/>
              <a:gdLst/>
              <a:ahLst/>
              <a:cxnLst/>
              <a:rect l="l" t="t" r="r" b="b"/>
              <a:pathLst>
                <a:path w="2680" h="2706" extrusionOk="0">
                  <a:moveTo>
                    <a:pt x="1" y="1"/>
                  </a:moveTo>
                  <a:lnTo>
                    <a:pt x="1" y="2705"/>
                  </a:lnTo>
                  <a:lnTo>
                    <a:pt x="2680" y="2705"/>
                  </a:lnTo>
                  <a:lnTo>
                    <a:pt x="2680"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8" name="Google Shape;2178;p36"/>
            <p:cNvSpPr/>
            <p:nvPr/>
          </p:nvSpPr>
          <p:spPr>
            <a:xfrm>
              <a:off x="3704851"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9" name="Google Shape;2179;p36"/>
            <p:cNvSpPr/>
            <p:nvPr/>
          </p:nvSpPr>
          <p:spPr>
            <a:xfrm>
              <a:off x="4393489"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0" name="Google Shape;2180;p36"/>
            <p:cNvSpPr/>
            <p:nvPr/>
          </p:nvSpPr>
          <p:spPr>
            <a:xfrm>
              <a:off x="3832782"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1" name="Google Shape;2181;p36"/>
            <p:cNvSpPr/>
            <p:nvPr/>
          </p:nvSpPr>
          <p:spPr>
            <a:xfrm>
              <a:off x="3905757"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2182" name="Google Shape;2182;p36"/>
            <p:cNvSpPr/>
            <p:nvPr/>
          </p:nvSpPr>
          <p:spPr>
            <a:xfrm>
              <a:off x="4200419"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3" name="Google Shape;2183;p36"/>
            <p:cNvSpPr/>
            <p:nvPr/>
          </p:nvSpPr>
          <p:spPr>
            <a:xfrm>
              <a:off x="4273394"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grpSp>
      <p:sp>
        <p:nvSpPr>
          <p:cNvPr id="2186" name="Google Shape;2186;p36"/>
          <p:cNvSpPr txBox="1"/>
          <p:nvPr/>
        </p:nvSpPr>
        <p:spPr>
          <a:xfrm>
            <a:off x="1544396" y="2523657"/>
            <a:ext cx="4964891" cy="1543563"/>
          </a:xfrm>
          <a:prstGeom prst="rect">
            <a:avLst/>
          </a:prstGeom>
          <a:noFill/>
          <a:ln>
            <a:noFill/>
          </a:ln>
        </p:spPr>
        <p:txBody>
          <a:bodyPr spcFirstLastPara="1" wrap="square" lIns="121900" tIns="121900" rIns="121900" bIns="121900" anchor="ctr" anchorCtr="0">
            <a:noAutofit/>
          </a:bodyPr>
          <a:lstStyle/>
          <a:p>
            <a:r>
              <a:rPr lang="en" sz="6000" b="1" dirty="0">
                <a:solidFill>
                  <a:schemeClr val="accent1">
                    <a:lumMod val="50000"/>
                  </a:schemeClr>
                </a:solidFill>
                <a:latin typeface="+mn-lt"/>
                <a:ea typeface="Fira Sans Extra Condensed Medium"/>
                <a:cs typeface="Fira Sans Extra Condensed Medium"/>
                <a:sym typeface="Fira Sans Extra Condensed Medium"/>
              </a:rPr>
              <a:t>Thank you!</a:t>
            </a:r>
            <a:endParaRPr sz="6000" b="1" dirty="0">
              <a:solidFill>
                <a:schemeClr val="accent1">
                  <a:lumMod val="50000"/>
                </a:schemeClr>
              </a:solidFill>
              <a:latin typeface="+mn-lt"/>
              <a:ea typeface="Fira Sans Extra Condensed Medium"/>
              <a:cs typeface="Fira Sans Extra Condensed Medium"/>
              <a:sym typeface="Fira Sans Extra Condensed Medium"/>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space réservé du contenu 1"/>
          <p:cNvGraphicFramePr>
            <a:graphicFrameLocks noGrp="1"/>
          </p:cNvGraphicFramePr>
          <p:nvPr>
            <p:ph idx="1"/>
          </p:nvPr>
        </p:nvGraphicFramePr>
        <p:xfrm>
          <a:off x="1955701" y="1615058"/>
          <a:ext cx="8280598" cy="51241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re 4"/>
          <p:cNvSpPr>
            <a:spLocks noGrp="1"/>
          </p:cNvSpPr>
          <p:nvPr>
            <p:ph type="title"/>
          </p:nvPr>
        </p:nvSpPr>
        <p:spPr>
          <a:xfrm>
            <a:off x="1524000" y="576000"/>
            <a:ext cx="9144000" cy="692760"/>
          </a:xfrm>
        </p:spPr>
        <p:txBody>
          <a:bodyPr>
            <a:normAutofit/>
          </a:bodyPr>
          <a:lstStyle/>
          <a:p>
            <a:r>
              <a:rPr lang="fr-CA" dirty="0"/>
              <a:t>Project </a:t>
            </a:r>
            <a:r>
              <a:rPr lang="fr-CA" dirty="0" err="1"/>
              <a:t>development</a:t>
            </a:r>
            <a:r>
              <a:rPr lang="fr-CA" dirty="0"/>
              <a:t> process</a:t>
            </a:r>
          </a:p>
        </p:txBody>
      </p:sp>
    </p:spTree>
    <p:extLst>
      <p:ext uri="{BB962C8B-B14F-4D97-AF65-F5344CB8AC3E}">
        <p14:creationId xmlns:p14="http://schemas.microsoft.com/office/powerpoint/2010/main" val="4389977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space réservé du contenu 1"/>
          <p:cNvGraphicFramePr>
            <a:graphicFrameLocks noGrp="1"/>
          </p:cNvGraphicFramePr>
          <p:nvPr>
            <p:ph idx="1"/>
          </p:nvPr>
        </p:nvGraphicFramePr>
        <p:xfrm>
          <a:off x="1955701" y="1587604"/>
          <a:ext cx="8280598" cy="49200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re 4"/>
          <p:cNvSpPr>
            <a:spLocks noGrp="1"/>
          </p:cNvSpPr>
          <p:nvPr>
            <p:ph type="title"/>
          </p:nvPr>
        </p:nvSpPr>
        <p:spPr>
          <a:xfrm>
            <a:off x="1524000" y="576000"/>
            <a:ext cx="9144000" cy="692760"/>
          </a:xfrm>
        </p:spPr>
        <p:txBody>
          <a:bodyPr>
            <a:normAutofit/>
          </a:bodyPr>
          <a:lstStyle/>
          <a:p>
            <a:r>
              <a:rPr lang="fr-CA" dirty="0"/>
              <a:t>Project </a:t>
            </a:r>
            <a:r>
              <a:rPr lang="fr-CA" dirty="0" err="1"/>
              <a:t>development</a:t>
            </a:r>
            <a:r>
              <a:rPr lang="fr-CA" dirty="0"/>
              <a:t> process</a:t>
            </a:r>
          </a:p>
        </p:txBody>
      </p:sp>
    </p:spTree>
    <p:extLst>
      <p:ext uri="{BB962C8B-B14F-4D97-AF65-F5344CB8AC3E}">
        <p14:creationId xmlns:p14="http://schemas.microsoft.com/office/powerpoint/2010/main" val="2111836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D6C47-E02A-142F-3E3E-AE84B1D8B536}"/>
              </a:ext>
            </a:extLst>
          </p:cNvPr>
          <p:cNvSpPr>
            <a:spLocks noGrp="1"/>
          </p:cNvSpPr>
          <p:nvPr>
            <p:ph type="title"/>
          </p:nvPr>
        </p:nvSpPr>
        <p:spPr>
          <a:xfrm>
            <a:off x="95002" y="607140"/>
            <a:ext cx="12192000" cy="692760"/>
          </a:xfrm>
        </p:spPr>
        <p:txBody>
          <a:bodyPr>
            <a:normAutofit/>
          </a:bodyPr>
          <a:lstStyle/>
          <a:p>
            <a:pPr algn="ctr"/>
            <a:r>
              <a:rPr lang="fr-CA" dirty="0"/>
              <a:t>Project </a:t>
            </a:r>
            <a:r>
              <a:rPr lang="fr-CA" dirty="0" err="1"/>
              <a:t>development</a:t>
            </a:r>
            <a:r>
              <a:rPr lang="fr-CA" dirty="0"/>
              <a:t> </a:t>
            </a:r>
            <a:r>
              <a:rPr lang="fr-CA" dirty="0" err="1"/>
              <a:t>steps</a:t>
            </a:r>
            <a:endParaRPr lang="en-US" dirty="0"/>
          </a:p>
        </p:txBody>
      </p:sp>
      <p:sp>
        <p:nvSpPr>
          <p:cNvPr id="6" name="Oval 5">
            <a:extLst>
              <a:ext uri="{FF2B5EF4-FFF2-40B4-BE49-F238E27FC236}">
                <a16:creationId xmlns:a16="http://schemas.microsoft.com/office/drawing/2014/main" id="{014343AD-170C-A84F-DDE6-8A09BED1721B}"/>
              </a:ext>
            </a:extLst>
          </p:cNvPr>
          <p:cNvSpPr/>
          <p:nvPr/>
        </p:nvSpPr>
        <p:spPr>
          <a:xfrm>
            <a:off x="4833256" y="1457234"/>
            <a:ext cx="2688772" cy="87315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81" name="Group 80">
            <a:extLst>
              <a:ext uri="{FF2B5EF4-FFF2-40B4-BE49-F238E27FC236}">
                <a16:creationId xmlns:a16="http://schemas.microsoft.com/office/drawing/2014/main" id="{F3D0B2D0-B157-E84B-311E-215FF0E5FF2F}"/>
              </a:ext>
            </a:extLst>
          </p:cNvPr>
          <p:cNvGrpSpPr/>
          <p:nvPr/>
        </p:nvGrpSpPr>
        <p:grpSpPr>
          <a:xfrm>
            <a:off x="566275" y="1662980"/>
            <a:ext cx="11341690" cy="4921530"/>
            <a:chOff x="566275" y="1662980"/>
            <a:chExt cx="11341690" cy="4921530"/>
          </a:xfrm>
        </p:grpSpPr>
        <p:sp>
          <p:nvSpPr>
            <p:cNvPr id="8" name="Oval 7">
              <a:extLst>
                <a:ext uri="{FF2B5EF4-FFF2-40B4-BE49-F238E27FC236}">
                  <a16:creationId xmlns:a16="http://schemas.microsoft.com/office/drawing/2014/main" id="{53776868-4B90-4A86-FC72-FBF90BE3228B}"/>
                </a:ext>
              </a:extLst>
            </p:cNvPr>
            <p:cNvSpPr/>
            <p:nvPr/>
          </p:nvSpPr>
          <p:spPr>
            <a:xfrm>
              <a:off x="4841032" y="2518182"/>
              <a:ext cx="2688772" cy="698988"/>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 name="Oval 8">
              <a:extLst>
                <a:ext uri="{FF2B5EF4-FFF2-40B4-BE49-F238E27FC236}">
                  <a16:creationId xmlns:a16="http://schemas.microsoft.com/office/drawing/2014/main" id="{B1FFB47B-EEA8-AF3E-405A-C1EC2F4457DA}"/>
                </a:ext>
              </a:extLst>
            </p:cNvPr>
            <p:cNvSpPr/>
            <p:nvPr/>
          </p:nvSpPr>
          <p:spPr>
            <a:xfrm>
              <a:off x="4808198" y="4183256"/>
              <a:ext cx="2688772" cy="698988"/>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 name="Oval 9">
              <a:extLst>
                <a:ext uri="{FF2B5EF4-FFF2-40B4-BE49-F238E27FC236}">
                  <a16:creationId xmlns:a16="http://schemas.microsoft.com/office/drawing/2014/main" id="{A07451D0-0DC2-AADA-1B9D-61BCAB722168}"/>
                </a:ext>
              </a:extLst>
            </p:cNvPr>
            <p:cNvSpPr/>
            <p:nvPr/>
          </p:nvSpPr>
          <p:spPr>
            <a:xfrm>
              <a:off x="4833257" y="5885522"/>
              <a:ext cx="2688772" cy="698988"/>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1" name="Oval 10">
              <a:extLst>
                <a:ext uri="{FF2B5EF4-FFF2-40B4-BE49-F238E27FC236}">
                  <a16:creationId xmlns:a16="http://schemas.microsoft.com/office/drawing/2014/main" id="{3C11C558-92B3-F20D-4F10-FC7D1675733D}"/>
                </a:ext>
              </a:extLst>
            </p:cNvPr>
            <p:cNvSpPr/>
            <p:nvPr/>
          </p:nvSpPr>
          <p:spPr>
            <a:xfrm>
              <a:off x="4807612" y="3409790"/>
              <a:ext cx="2992031" cy="594218"/>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b="1" dirty="0">
                  <a:solidFill>
                    <a:srgbClr val="0E0E0E"/>
                  </a:solidFill>
                  <a:effectLst/>
                </a:rPr>
                <a:t>Evaluation team meeting for initial findings</a:t>
              </a:r>
            </a:p>
          </p:txBody>
        </p:sp>
        <p:sp>
          <p:nvSpPr>
            <p:cNvPr id="14" name="Oval 13">
              <a:extLst>
                <a:ext uri="{FF2B5EF4-FFF2-40B4-BE49-F238E27FC236}">
                  <a16:creationId xmlns:a16="http://schemas.microsoft.com/office/drawing/2014/main" id="{475263A5-53A4-F6B2-56F2-74FA72139F63}"/>
                </a:ext>
              </a:extLst>
            </p:cNvPr>
            <p:cNvSpPr/>
            <p:nvPr/>
          </p:nvSpPr>
          <p:spPr>
            <a:xfrm>
              <a:off x="4837010" y="5054115"/>
              <a:ext cx="2823087" cy="643618"/>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Second team meeting to decide on project implementation</a:t>
              </a:r>
            </a:p>
          </p:txBody>
        </p:sp>
        <p:sp>
          <p:nvSpPr>
            <p:cNvPr id="15" name="Rounded Rectangle 14">
              <a:extLst>
                <a:ext uri="{FF2B5EF4-FFF2-40B4-BE49-F238E27FC236}">
                  <a16:creationId xmlns:a16="http://schemas.microsoft.com/office/drawing/2014/main" id="{5F29B534-5899-D686-94C3-750E7F6AF882}"/>
                </a:ext>
              </a:extLst>
            </p:cNvPr>
            <p:cNvSpPr/>
            <p:nvPr/>
          </p:nvSpPr>
          <p:spPr>
            <a:xfrm>
              <a:off x="3252756" y="1801804"/>
              <a:ext cx="1197604" cy="501641"/>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6" name="Rounded Rectangle 15">
              <a:extLst>
                <a:ext uri="{FF2B5EF4-FFF2-40B4-BE49-F238E27FC236}">
                  <a16:creationId xmlns:a16="http://schemas.microsoft.com/office/drawing/2014/main" id="{7DFBCA39-44D6-846B-0136-7D73BE391DB5}"/>
                </a:ext>
              </a:extLst>
            </p:cNvPr>
            <p:cNvSpPr/>
            <p:nvPr/>
          </p:nvSpPr>
          <p:spPr>
            <a:xfrm>
              <a:off x="3478180" y="2694224"/>
              <a:ext cx="1041679" cy="501641"/>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7" name="Rounded Rectangle 16">
              <a:extLst>
                <a:ext uri="{FF2B5EF4-FFF2-40B4-BE49-F238E27FC236}">
                  <a16:creationId xmlns:a16="http://schemas.microsoft.com/office/drawing/2014/main" id="{9BC31124-F503-3852-9722-89BAE695E717}"/>
                </a:ext>
              </a:extLst>
            </p:cNvPr>
            <p:cNvSpPr/>
            <p:nvPr/>
          </p:nvSpPr>
          <p:spPr>
            <a:xfrm>
              <a:off x="3478180" y="4272553"/>
              <a:ext cx="1041679" cy="698988"/>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9" name="Rounded Rectangle 18">
              <a:extLst>
                <a:ext uri="{FF2B5EF4-FFF2-40B4-BE49-F238E27FC236}">
                  <a16:creationId xmlns:a16="http://schemas.microsoft.com/office/drawing/2014/main" id="{69FE537B-9600-7DE9-F52B-33FC4113075C}"/>
                </a:ext>
              </a:extLst>
            </p:cNvPr>
            <p:cNvSpPr/>
            <p:nvPr/>
          </p:nvSpPr>
          <p:spPr>
            <a:xfrm>
              <a:off x="2411728" y="5966424"/>
              <a:ext cx="2038632" cy="501641"/>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ESCO signs the project implementation agreement</a:t>
              </a:r>
            </a:p>
          </p:txBody>
        </p:sp>
        <p:sp>
          <p:nvSpPr>
            <p:cNvPr id="20" name="Rounded Rectangle 19">
              <a:extLst>
                <a:ext uri="{FF2B5EF4-FFF2-40B4-BE49-F238E27FC236}">
                  <a16:creationId xmlns:a16="http://schemas.microsoft.com/office/drawing/2014/main" id="{6287B936-960E-9FCE-4515-8533A3EE7768}"/>
                </a:ext>
              </a:extLst>
            </p:cNvPr>
            <p:cNvSpPr/>
            <p:nvPr/>
          </p:nvSpPr>
          <p:spPr>
            <a:xfrm>
              <a:off x="8051794" y="1762095"/>
              <a:ext cx="1561688" cy="501641"/>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1" name="Rounded Rectangle 20">
              <a:extLst>
                <a:ext uri="{FF2B5EF4-FFF2-40B4-BE49-F238E27FC236}">
                  <a16:creationId xmlns:a16="http://schemas.microsoft.com/office/drawing/2014/main" id="{CC1BD557-3CB9-EB52-733F-957C5DF04252}"/>
                </a:ext>
              </a:extLst>
            </p:cNvPr>
            <p:cNvSpPr/>
            <p:nvPr/>
          </p:nvSpPr>
          <p:spPr>
            <a:xfrm>
              <a:off x="8121294" y="2654515"/>
              <a:ext cx="1041679" cy="501641"/>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2" name="Rounded Rectangle 21">
              <a:extLst>
                <a:ext uri="{FF2B5EF4-FFF2-40B4-BE49-F238E27FC236}">
                  <a16:creationId xmlns:a16="http://schemas.microsoft.com/office/drawing/2014/main" id="{D1E758B3-7E42-B11E-8B5F-FCB79D76844A}"/>
                </a:ext>
              </a:extLst>
            </p:cNvPr>
            <p:cNvSpPr/>
            <p:nvPr/>
          </p:nvSpPr>
          <p:spPr>
            <a:xfrm>
              <a:off x="8121294" y="4232844"/>
              <a:ext cx="2066110" cy="698988"/>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4" name="Rounded Rectangle 23">
              <a:extLst>
                <a:ext uri="{FF2B5EF4-FFF2-40B4-BE49-F238E27FC236}">
                  <a16:creationId xmlns:a16="http://schemas.microsoft.com/office/drawing/2014/main" id="{A172307F-5886-84EA-8FE4-589B665D4A47}"/>
                </a:ext>
              </a:extLst>
            </p:cNvPr>
            <p:cNvSpPr/>
            <p:nvPr/>
          </p:nvSpPr>
          <p:spPr>
            <a:xfrm>
              <a:off x="8127994" y="5984130"/>
              <a:ext cx="1236785" cy="501641"/>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Customer signs the agreement</a:t>
              </a:r>
            </a:p>
          </p:txBody>
        </p:sp>
        <p:sp>
          <p:nvSpPr>
            <p:cNvPr id="25" name="Down Arrow 24">
              <a:extLst>
                <a:ext uri="{FF2B5EF4-FFF2-40B4-BE49-F238E27FC236}">
                  <a16:creationId xmlns:a16="http://schemas.microsoft.com/office/drawing/2014/main" id="{CBEA0989-5F87-988A-C6E3-A110C631F77B}"/>
                </a:ext>
              </a:extLst>
            </p:cNvPr>
            <p:cNvSpPr/>
            <p:nvPr/>
          </p:nvSpPr>
          <p:spPr>
            <a:xfrm>
              <a:off x="6128515" y="2347191"/>
              <a:ext cx="45719" cy="154213"/>
            </a:xfrm>
            <a:prstGeom prst="downArrow">
              <a:avLst/>
            </a:prstGeom>
            <a:solidFill>
              <a:schemeClr val="accent1">
                <a:lumMod val="50000"/>
              </a:schemeClr>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31" name="Down Arrow 30">
              <a:extLst>
                <a:ext uri="{FF2B5EF4-FFF2-40B4-BE49-F238E27FC236}">
                  <a16:creationId xmlns:a16="http://schemas.microsoft.com/office/drawing/2014/main" id="{0AAB60FF-AB3D-EAD0-4EDA-06CD40E68D73}"/>
                </a:ext>
              </a:extLst>
            </p:cNvPr>
            <p:cNvSpPr/>
            <p:nvPr/>
          </p:nvSpPr>
          <p:spPr>
            <a:xfrm>
              <a:off x="6134099" y="3240297"/>
              <a:ext cx="45719" cy="154213"/>
            </a:xfrm>
            <a:prstGeom prst="downArrow">
              <a:avLst/>
            </a:prstGeom>
            <a:solidFill>
              <a:schemeClr val="accent1">
                <a:lumMod val="50000"/>
              </a:schemeClr>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32" name="Down Arrow 31">
              <a:extLst>
                <a:ext uri="{FF2B5EF4-FFF2-40B4-BE49-F238E27FC236}">
                  <a16:creationId xmlns:a16="http://schemas.microsoft.com/office/drawing/2014/main" id="{226DB813-629A-CCAF-92D4-2DEB38D04450}"/>
                </a:ext>
              </a:extLst>
            </p:cNvPr>
            <p:cNvSpPr/>
            <p:nvPr/>
          </p:nvSpPr>
          <p:spPr>
            <a:xfrm>
              <a:off x="6106792" y="4024111"/>
              <a:ext cx="45719" cy="154213"/>
            </a:xfrm>
            <a:prstGeom prst="downArrow">
              <a:avLst/>
            </a:prstGeom>
            <a:solidFill>
              <a:schemeClr val="accent1">
                <a:lumMod val="50000"/>
              </a:schemeClr>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33" name="Down Arrow 32">
              <a:extLst>
                <a:ext uri="{FF2B5EF4-FFF2-40B4-BE49-F238E27FC236}">
                  <a16:creationId xmlns:a16="http://schemas.microsoft.com/office/drawing/2014/main" id="{A61F60F1-7DB6-2FC4-EF66-8CEF6A977119}"/>
                </a:ext>
              </a:extLst>
            </p:cNvPr>
            <p:cNvSpPr/>
            <p:nvPr/>
          </p:nvSpPr>
          <p:spPr>
            <a:xfrm>
              <a:off x="6116840" y="4887176"/>
              <a:ext cx="45719" cy="154213"/>
            </a:xfrm>
            <a:prstGeom prst="downArrow">
              <a:avLst/>
            </a:prstGeom>
            <a:solidFill>
              <a:schemeClr val="accent1">
                <a:lumMod val="50000"/>
              </a:schemeClr>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34" name="Down Arrow 33">
              <a:extLst>
                <a:ext uri="{FF2B5EF4-FFF2-40B4-BE49-F238E27FC236}">
                  <a16:creationId xmlns:a16="http://schemas.microsoft.com/office/drawing/2014/main" id="{8640441F-5983-61B8-CF23-D0E517E8A2D1}"/>
                </a:ext>
              </a:extLst>
            </p:cNvPr>
            <p:cNvSpPr/>
            <p:nvPr/>
          </p:nvSpPr>
          <p:spPr>
            <a:xfrm>
              <a:off x="6100781" y="5710459"/>
              <a:ext cx="45719" cy="154213"/>
            </a:xfrm>
            <a:prstGeom prst="downArrow">
              <a:avLst/>
            </a:prstGeom>
            <a:solidFill>
              <a:schemeClr val="accent1">
                <a:lumMod val="50000"/>
              </a:schemeClr>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cxnSp>
          <p:nvCxnSpPr>
            <p:cNvPr id="36" name="Straight Arrow Connector 35">
              <a:extLst>
                <a:ext uri="{FF2B5EF4-FFF2-40B4-BE49-F238E27FC236}">
                  <a16:creationId xmlns:a16="http://schemas.microsoft.com/office/drawing/2014/main" id="{689192A9-E51A-5C29-4767-19DDE5FF6F1E}"/>
                </a:ext>
              </a:extLst>
            </p:cNvPr>
            <p:cNvCxnSpPr>
              <a:cxnSpLocks/>
              <a:stCxn id="15" idx="3"/>
            </p:cNvCxnSpPr>
            <p:nvPr/>
          </p:nvCxnSpPr>
          <p:spPr>
            <a:xfrm>
              <a:off x="4450360" y="2052625"/>
              <a:ext cx="308147"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CBB413B2-3CFE-95EC-DE1C-EC92A6FA8EE0}"/>
                </a:ext>
              </a:extLst>
            </p:cNvPr>
            <p:cNvCxnSpPr>
              <a:cxnSpLocks/>
            </p:cNvCxnSpPr>
            <p:nvPr/>
          </p:nvCxnSpPr>
          <p:spPr>
            <a:xfrm>
              <a:off x="4602145" y="3004215"/>
              <a:ext cx="308148"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A3CBBEA4-F851-DC57-09D7-4FEA202BCF41}"/>
                </a:ext>
              </a:extLst>
            </p:cNvPr>
            <p:cNvCxnSpPr>
              <a:cxnSpLocks/>
            </p:cNvCxnSpPr>
            <p:nvPr/>
          </p:nvCxnSpPr>
          <p:spPr>
            <a:xfrm>
              <a:off x="4653538" y="4723958"/>
              <a:ext cx="308148"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E8109408-2C22-78CE-4CDA-5B5AF46499DF}"/>
                </a:ext>
              </a:extLst>
            </p:cNvPr>
            <p:cNvCxnSpPr>
              <a:cxnSpLocks/>
            </p:cNvCxnSpPr>
            <p:nvPr/>
          </p:nvCxnSpPr>
          <p:spPr>
            <a:xfrm>
              <a:off x="4507162" y="6217244"/>
              <a:ext cx="308148"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8309A17-BF86-A58F-80AE-448123849977}"/>
                </a:ext>
              </a:extLst>
            </p:cNvPr>
            <p:cNvCxnSpPr>
              <a:cxnSpLocks/>
            </p:cNvCxnSpPr>
            <p:nvPr/>
          </p:nvCxnSpPr>
          <p:spPr>
            <a:xfrm flipH="1">
              <a:off x="7529804" y="1944966"/>
              <a:ext cx="499992"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92F39E6F-9183-2B0C-3ACD-848709E5F523}"/>
                </a:ext>
              </a:extLst>
            </p:cNvPr>
            <p:cNvCxnSpPr>
              <a:cxnSpLocks/>
            </p:cNvCxnSpPr>
            <p:nvPr/>
          </p:nvCxnSpPr>
          <p:spPr>
            <a:xfrm flipH="1">
              <a:off x="7613767" y="2885931"/>
              <a:ext cx="499992"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05522495-4CFE-6BB1-E1F5-785CD4306B48}"/>
                </a:ext>
              </a:extLst>
            </p:cNvPr>
            <p:cNvCxnSpPr>
              <a:cxnSpLocks/>
            </p:cNvCxnSpPr>
            <p:nvPr/>
          </p:nvCxnSpPr>
          <p:spPr>
            <a:xfrm flipH="1">
              <a:off x="7522028" y="4546951"/>
              <a:ext cx="499992"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4ABCB456-5938-53A9-F316-EF0D8A51F89D}"/>
                </a:ext>
              </a:extLst>
            </p:cNvPr>
            <p:cNvCxnSpPr>
              <a:cxnSpLocks/>
            </p:cNvCxnSpPr>
            <p:nvPr/>
          </p:nvCxnSpPr>
          <p:spPr>
            <a:xfrm flipH="1">
              <a:off x="7551802" y="6258305"/>
              <a:ext cx="499992"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65CFCC0A-291B-27AA-9623-69C69655E2FD}"/>
                </a:ext>
              </a:extLst>
            </p:cNvPr>
            <p:cNvSpPr txBox="1"/>
            <p:nvPr/>
          </p:nvSpPr>
          <p:spPr>
            <a:xfrm>
              <a:off x="3252756" y="1832430"/>
              <a:ext cx="1319842" cy="461665"/>
            </a:xfrm>
            <a:prstGeom prst="rect">
              <a:avLst/>
            </a:prstGeom>
            <a:noFill/>
          </p:spPr>
          <p:txBody>
            <a:bodyPr wrap="square">
              <a:spAutoFit/>
            </a:bodyPr>
            <a:lstStyle/>
            <a:p>
              <a:r>
                <a:rPr lang="en-US" sz="1200" dirty="0">
                  <a:solidFill>
                    <a:srgbClr val="0E0E0E"/>
                  </a:solidFill>
                  <a:effectLst/>
                  <a:latin typeface=".AppleSystemUIFont"/>
                </a:rPr>
                <a:t>ESCO Information Department</a:t>
              </a:r>
            </a:p>
          </p:txBody>
        </p:sp>
        <p:sp>
          <p:nvSpPr>
            <p:cNvPr id="53" name="TextBox 52">
              <a:extLst>
                <a:ext uri="{FF2B5EF4-FFF2-40B4-BE49-F238E27FC236}">
                  <a16:creationId xmlns:a16="http://schemas.microsoft.com/office/drawing/2014/main" id="{4A1EDE86-D6B2-FE5B-8EE8-4FD276F83105}"/>
                </a:ext>
              </a:extLst>
            </p:cNvPr>
            <p:cNvSpPr txBox="1"/>
            <p:nvPr/>
          </p:nvSpPr>
          <p:spPr>
            <a:xfrm>
              <a:off x="5038062" y="1662980"/>
              <a:ext cx="2469744" cy="461665"/>
            </a:xfrm>
            <a:prstGeom prst="rect">
              <a:avLst/>
            </a:prstGeom>
            <a:noFill/>
          </p:spPr>
          <p:txBody>
            <a:bodyPr wrap="square">
              <a:spAutoFit/>
            </a:bodyPr>
            <a:lstStyle/>
            <a:p>
              <a:r>
                <a:rPr lang="en-US" sz="1200" b="1" dirty="0">
                  <a:solidFill>
                    <a:srgbClr val="0E0E0E"/>
                  </a:solidFill>
                  <a:effectLst/>
                  <a:latin typeface=".AppleSystemUIFont"/>
                </a:rPr>
                <a:t>Survey</a:t>
              </a:r>
              <a:r>
                <a:rPr lang="en-US" sz="1200" dirty="0">
                  <a:solidFill>
                    <a:srgbClr val="0E0E0E"/>
                  </a:solidFill>
                  <a:effectLst/>
                  <a:latin typeface=".AppleSystemUIFont"/>
                </a:rPr>
                <a:t> using business plans, action plans, and screening tools</a:t>
              </a:r>
            </a:p>
          </p:txBody>
        </p:sp>
        <p:sp>
          <p:nvSpPr>
            <p:cNvPr id="55" name="TextBox 54">
              <a:extLst>
                <a:ext uri="{FF2B5EF4-FFF2-40B4-BE49-F238E27FC236}">
                  <a16:creationId xmlns:a16="http://schemas.microsoft.com/office/drawing/2014/main" id="{BB3CF48B-EB68-3AAD-A238-E265969C09B5}"/>
                </a:ext>
              </a:extLst>
            </p:cNvPr>
            <p:cNvSpPr txBox="1"/>
            <p:nvPr/>
          </p:nvSpPr>
          <p:spPr>
            <a:xfrm>
              <a:off x="8113759" y="1821791"/>
              <a:ext cx="1561688" cy="461665"/>
            </a:xfrm>
            <a:prstGeom prst="rect">
              <a:avLst/>
            </a:prstGeom>
            <a:noFill/>
          </p:spPr>
          <p:txBody>
            <a:bodyPr wrap="square">
              <a:spAutoFit/>
            </a:bodyPr>
            <a:lstStyle/>
            <a:p>
              <a:r>
                <a:rPr lang="en-US" sz="1200" dirty="0">
                  <a:solidFill>
                    <a:srgbClr val="0E0E0E"/>
                  </a:solidFill>
                  <a:effectLst/>
                  <a:latin typeface=".AppleSystemUIFont"/>
                </a:rPr>
                <a:t>Meetings and </a:t>
              </a:r>
              <a:r>
                <a:rPr lang="en-US" sz="1200" dirty="0">
                  <a:solidFill>
                    <a:srgbClr val="0E0E0E"/>
                  </a:solidFill>
                  <a:latin typeface=".AppleSystemUIFont"/>
                </a:rPr>
                <a:t>inform </a:t>
              </a:r>
              <a:r>
                <a:rPr lang="en-US" sz="1200" dirty="0">
                  <a:solidFill>
                    <a:srgbClr val="0E0E0E"/>
                  </a:solidFill>
                  <a:effectLst/>
                  <a:latin typeface=".AppleSystemUIFont"/>
                </a:rPr>
                <a:t>customer</a:t>
              </a:r>
            </a:p>
          </p:txBody>
        </p:sp>
        <p:sp>
          <p:nvSpPr>
            <p:cNvPr id="57" name="TextBox 56">
              <a:extLst>
                <a:ext uri="{FF2B5EF4-FFF2-40B4-BE49-F238E27FC236}">
                  <a16:creationId xmlns:a16="http://schemas.microsoft.com/office/drawing/2014/main" id="{E3B10CC4-A7F0-48A2-7815-444B89F2E49D}"/>
                </a:ext>
              </a:extLst>
            </p:cNvPr>
            <p:cNvSpPr txBox="1"/>
            <p:nvPr/>
          </p:nvSpPr>
          <p:spPr>
            <a:xfrm>
              <a:off x="566275" y="2442383"/>
              <a:ext cx="2471287" cy="1177245"/>
            </a:xfrm>
            <a:prstGeom prst="rect">
              <a:avLst/>
            </a:prstGeom>
            <a:noFill/>
          </p:spPr>
          <p:txBody>
            <a:bodyPr wrap="square">
              <a:spAutoFit/>
            </a:bodyPr>
            <a:lstStyle/>
            <a:p>
              <a:pPr marL="171450" indent="-171450">
                <a:buFont typeface="Arial" panose="020B0604020202020204" pitchFamily="34" charset="0"/>
                <a:buChar char="•"/>
              </a:pPr>
              <a:r>
                <a:rPr lang="en-US" sz="1200" dirty="0">
                  <a:solidFill>
                    <a:srgbClr val="0E0E0E"/>
                  </a:solidFill>
                  <a:effectLst/>
                  <a:latin typeface="+mn-lt"/>
                </a:rPr>
                <a:t>Payment database reporting</a:t>
              </a:r>
            </a:p>
            <a:p>
              <a:pPr marL="171450" indent="-171450">
                <a:spcBef>
                  <a:spcPts val="900"/>
                </a:spcBef>
                <a:buFont typeface="Arial" panose="020B0604020202020204" pitchFamily="34" charset="0"/>
                <a:buChar char="•"/>
              </a:pPr>
              <a:r>
                <a:rPr lang="en-US" sz="1200" dirty="0">
                  <a:solidFill>
                    <a:srgbClr val="0E0E0E"/>
                  </a:solidFill>
                  <a:effectLst/>
                  <a:latin typeface="+mn-lt"/>
                </a:rPr>
                <a:t>Potential from payment reports</a:t>
              </a:r>
            </a:p>
            <a:p>
              <a:pPr marL="171450" indent="-171450">
                <a:spcBef>
                  <a:spcPts val="900"/>
                </a:spcBef>
                <a:buFont typeface="Arial" panose="020B0604020202020204" pitchFamily="34" charset="0"/>
                <a:buChar char="•"/>
              </a:pPr>
              <a:r>
                <a:rPr lang="en-US" sz="1200" dirty="0">
                  <a:solidFill>
                    <a:srgbClr val="0E0E0E"/>
                  </a:solidFill>
                  <a:effectLst/>
                  <a:latin typeface="+mn-lt"/>
                </a:rPr>
                <a:t>Statistical potential tools</a:t>
              </a:r>
            </a:p>
            <a:p>
              <a:pPr marL="171450" indent="-171450">
                <a:spcBef>
                  <a:spcPts val="900"/>
                </a:spcBef>
                <a:buFont typeface="Arial" panose="020B0604020202020204" pitchFamily="34" charset="0"/>
                <a:buChar char="•"/>
              </a:pPr>
              <a:r>
                <a:rPr lang="en-US" sz="1200" dirty="0">
                  <a:solidFill>
                    <a:srgbClr val="0E0E0E"/>
                  </a:solidFill>
                  <a:effectLst/>
                  <a:latin typeface="+mn-lt"/>
                </a:rPr>
                <a:t>Credit rating assessment tools</a:t>
              </a:r>
            </a:p>
          </p:txBody>
        </p:sp>
        <p:sp>
          <p:nvSpPr>
            <p:cNvPr id="59" name="TextBox 58">
              <a:extLst>
                <a:ext uri="{FF2B5EF4-FFF2-40B4-BE49-F238E27FC236}">
                  <a16:creationId xmlns:a16="http://schemas.microsoft.com/office/drawing/2014/main" id="{21BE79FB-DA08-392F-FC52-EE69F47207CA}"/>
                </a:ext>
              </a:extLst>
            </p:cNvPr>
            <p:cNvSpPr txBox="1"/>
            <p:nvPr/>
          </p:nvSpPr>
          <p:spPr>
            <a:xfrm>
              <a:off x="3485756" y="2802507"/>
              <a:ext cx="1197604" cy="276999"/>
            </a:xfrm>
            <a:prstGeom prst="rect">
              <a:avLst/>
            </a:prstGeom>
            <a:noFill/>
          </p:spPr>
          <p:txBody>
            <a:bodyPr wrap="square">
              <a:spAutoFit/>
            </a:bodyPr>
            <a:lstStyle/>
            <a:p>
              <a:r>
                <a:rPr lang="en-US" sz="1200" dirty="0">
                  <a:solidFill>
                    <a:srgbClr val="0E0E0E"/>
                  </a:solidFill>
                  <a:effectLst/>
                  <a:latin typeface="+mn-lt"/>
                </a:rPr>
                <a:t>ESCO Tools</a:t>
              </a:r>
            </a:p>
          </p:txBody>
        </p:sp>
        <p:sp>
          <p:nvSpPr>
            <p:cNvPr id="61" name="TextBox 60">
              <a:extLst>
                <a:ext uri="{FF2B5EF4-FFF2-40B4-BE49-F238E27FC236}">
                  <a16:creationId xmlns:a16="http://schemas.microsoft.com/office/drawing/2014/main" id="{9598E55D-4A7A-5155-3785-F8757DB68D79}"/>
                </a:ext>
              </a:extLst>
            </p:cNvPr>
            <p:cNvSpPr txBox="1"/>
            <p:nvPr/>
          </p:nvSpPr>
          <p:spPr>
            <a:xfrm>
              <a:off x="5037694" y="2660249"/>
              <a:ext cx="2551615" cy="461665"/>
            </a:xfrm>
            <a:prstGeom prst="rect">
              <a:avLst/>
            </a:prstGeom>
            <a:noFill/>
          </p:spPr>
          <p:txBody>
            <a:bodyPr wrap="square">
              <a:spAutoFit/>
            </a:bodyPr>
            <a:lstStyle/>
            <a:p>
              <a:r>
                <a:rPr lang="en-US" sz="1200" dirty="0">
                  <a:solidFill>
                    <a:srgbClr val="0E0E0E"/>
                  </a:solidFill>
                  <a:effectLst/>
                  <a:latin typeface="+mn-lt"/>
                </a:rPr>
                <a:t>Screening using tools and additional information</a:t>
              </a:r>
            </a:p>
          </p:txBody>
        </p:sp>
        <p:sp>
          <p:nvSpPr>
            <p:cNvPr id="63" name="TextBox 62">
              <a:extLst>
                <a:ext uri="{FF2B5EF4-FFF2-40B4-BE49-F238E27FC236}">
                  <a16:creationId xmlns:a16="http://schemas.microsoft.com/office/drawing/2014/main" id="{46D50BCB-F9AD-A9EC-31E7-3674BCF9AFD8}"/>
                </a:ext>
              </a:extLst>
            </p:cNvPr>
            <p:cNvSpPr txBox="1"/>
            <p:nvPr/>
          </p:nvSpPr>
          <p:spPr>
            <a:xfrm>
              <a:off x="8051794" y="2747431"/>
              <a:ext cx="1312985" cy="276999"/>
            </a:xfrm>
            <a:prstGeom prst="rect">
              <a:avLst/>
            </a:prstGeom>
            <a:noFill/>
          </p:spPr>
          <p:txBody>
            <a:bodyPr wrap="square">
              <a:spAutoFit/>
            </a:bodyPr>
            <a:lstStyle/>
            <a:p>
              <a:r>
                <a:rPr lang="en-US" sz="1200" dirty="0">
                  <a:solidFill>
                    <a:srgbClr val="0E0E0E"/>
                  </a:solidFill>
                  <a:effectLst/>
                  <a:latin typeface="+mn-lt"/>
                </a:rPr>
                <a:t>Customer data</a:t>
              </a:r>
            </a:p>
          </p:txBody>
        </p:sp>
        <p:sp>
          <p:nvSpPr>
            <p:cNvPr id="65" name="TextBox 64">
              <a:extLst>
                <a:ext uri="{FF2B5EF4-FFF2-40B4-BE49-F238E27FC236}">
                  <a16:creationId xmlns:a16="http://schemas.microsoft.com/office/drawing/2014/main" id="{9A768462-6B86-E23F-2065-21F0DE4202D4}"/>
                </a:ext>
              </a:extLst>
            </p:cNvPr>
            <p:cNvSpPr txBox="1"/>
            <p:nvPr/>
          </p:nvSpPr>
          <p:spPr>
            <a:xfrm>
              <a:off x="9984455" y="2501404"/>
              <a:ext cx="1631443" cy="877163"/>
            </a:xfrm>
            <a:prstGeom prst="rect">
              <a:avLst/>
            </a:prstGeom>
            <a:noFill/>
          </p:spPr>
          <p:txBody>
            <a:bodyPr wrap="square">
              <a:spAutoFit/>
            </a:bodyPr>
            <a:lstStyle/>
            <a:p>
              <a:pPr marL="171450" indent="-171450">
                <a:buFont typeface="Arial" panose="020B0604020202020204" pitchFamily="34" charset="0"/>
                <a:buChar char="•"/>
              </a:pPr>
              <a:r>
                <a:rPr lang="en-US" sz="1200" dirty="0">
                  <a:solidFill>
                    <a:srgbClr val="0E0E0E"/>
                  </a:solidFill>
                  <a:effectLst/>
                  <a:latin typeface="+mn-lt"/>
                </a:rPr>
                <a:t>Phone verification</a:t>
              </a:r>
            </a:p>
            <a:p>
              <a:pPr marL="171450" indent="-171450">
                <a:spcBef>
                  <a:spcPts val="900"/>
                </a:spcBef>
                <a:buFont typeface="Arial" panose="020B0604020202020204" pitchFamily="34" charset="0"/>
                <a:buChar char="•"/>
              </a:pPr>
              <a:r>
                <a:rPr lang="en-US" sz="1200" dirty="0">
                  <a:solidFill>
                    <a:srgbClr val="0E0E0E"/>
                  </a:solidFill>
                  <a:effectLst/>
                  <a:latin typeface="+mn-lt"/>
                </a:rPr>
                <a:t>Public information</a:t>
              </a:r>
            </a:p>
            <a:p>
              <a:pPr marL="171450" indent="-171450">
                <a:spcBef>
                  <a:spcPts val="900"/>
                </a:spcBef>
                <a:buFont typeface="Arial" panose="020B0604020202020204" pitchFamily="34" charset="0"/>
                <a:buChar char="•"/>
              </a:pPr>
              <a:r>
                <a:rPr lang="en-US" sz="1200" dirty="0">
                  <a:solidFill>
                    <a:srgbClr val="0E0E0E"/>
                  </a:solidFill>
                  <a:latin typeface="+mn-lt"/>
                </a:rPr>
                <a:t>I</a:t>
              </a:r>
              <a:r>
                <a:rPr lang="en-US" sz="1200" dirty="0">
                  <a:solidFill>
                    <a:srgbClr val="0E0E0E"/>
                  </a:solidFill>
                  <a:effectLst/>
                  <a:latin typeface="+mn-lt"/>
                </a:rPr>
                <a:t>mage Building</a:t>
              </a:r>
            </a:p>
          </p:txBody>
        </p:sp>
        <p:sp>
          <p:nvSpPr>
            <p:cNvPr id="67" name="TextBox 66">
              <a:extLst>
                <a:ext uri="{FF2B5EF4-FFF2-40B4-BE49-F238E27FC236}">
                  <a16:creationId xmlns:a16="http://schemas.microsoft.com/office/drawing/2014/main" id="{32992CCD-7ECC-F904-0FD4-5958DA1F7176}"/>
                </a:ext>
              </a:extLst>
            </p:cNvPr>
            <p:cNvSpPr txBox="1"/>
            <p:nvPr/>
          </p:nvSpPr>
          <p:spPr>
            <a:xfrm>
              <a:off x="598670" y="4024111"/>
              <a:ext cx="2430357" cy="1131079"/>
            </a:xfrm>
            <a:prstGeom prst="rect">
              <a:avLst/>
            </a:prstGeom>
            <a:noFill/>
          </p:spPr>
          <p:txBody>
            <a:bodyPr wrap="square">
              <a:spAutoFit/>
            </a:bodyPr>
            <a:lstStyle/>
            <a:p>
              <a:pPr marL="171450" indent="-171450">
                <a:buFont typeface="Arial" panose="020B0604020202020204" pitchFamily="34" charset="0"/>
                <a:buChar char="•"/>
              </a:pPr>
              <a:r>
                <a:rPr lang="en-US" sz="1200" dirty="0"/>
                <a:t>Senior management interviews, executive interviews</a:t>
              </a:r>
            </a:p>
            <a:p>
              <a:pPr marL="171450" indent="-171450">
                <a:spcBef>
                  <a:spcPts val="900"/>
                </a:spcBef>
                <a:buFont typeface="Arial" panose="020B0604020202020204" pitchFamily="34" charset="0"/>
                <a:buChar char="•"/>
              </a:pPr>
              <a:r>
                <a:rPr lang="en-US" sz="1200" dirty="0"/>
                <a:t>Creating sample frameworks and grid mapping</a:t>
              </a:r>
            </a:p>
          </p:txBody>
        </p:sp>
        <p:sp>
          <p:nvSpPr>
            <p:cNvPr id="70" name="TextBox 69">
              <a:extLst>
                <a:ext uri="{FF2B5EF4-FFF2-40B4-BE49-F238E27FC236}">
                  <a16:creationId xmlns:a16="http://schemas.microsoft.com/office/drawing/2014/main" id="{C3724289-D671-528C-6DA6-396E6265CFCA}"/>
                </a:ext>
              </a:extLst>
            </p:cNvPr>
            <p:cNvSpPr txBox="1"/>
            <p:nvPr/>
          </p:nvSpPr>
          <p:spPr>
            <a:xfrm>
              <a:off x="3512585" y="4325210"/>
              <a:ext cx="1041679" cy="646331"/>
            </a:xfrm>
            <a:prstGeom prst="rect">
              <a:avLst/>
            </a:prstGeom>
            <a:noFill/>
          </p:spPr>
          <p:txBody>
            <a:bodyPr wrap="square" rtlCol="0">
              <a:spAutoFit/>
            </a:bodyPr>
            <a:lstStyle/>
            <a:p>
              <a:r>
                <a:rPr lang="en-US" sz="1200" dirty="0"/>
                <a:t>Identifying buy-in and its position</a:t>
              </a:r>
            </a:p>
          </p:txBody>
        </p:sp>
        <p:sp>
          <p:nvSpPr>
            <p:cNvPr id="72" name="TextBox 71">
              <a:extLst>
                <a:ext uri="{FF2B5EF4-FFF2-40B4-BE49-F238E27FC236}">
                  <a16:creationId xmlns:a16="http://schemas.microsoft.com/office/drawing/2014/main" id="{D59F0298-9E76-AA7A-1DC0-A9C57B13C4D2}"/>
                </a:ext>
              </a:extLst>
            </p:cNvPr>
            <p:cNvSpPr txBox="1"/>
            <p:nvPr/>
          </p:nvSpPr>
          <p:spPr>
            <a:xfrm>
              <a:off x="5142156" y="4308037"/>
              <a:ext cx="2261555" cy="461665"/>
            </a:xfrm>
            <a:prstGeom prst="rect">
              <a:avLst/>
            </a:prstGeom>
            <a:noFill/>
          </p:spPr>
          <p:txBody>
            <a:bodyPr wrap="square">
              <a:spAutoFit/>
            </a:bodyPr>
            <a:lstStyle/>
            <a:p>
              <a:r>
                <a:rPr lang="en-US" sz="1200" dirty="0"/>
                <a:t>Meetings with decision-makers and operational heads</a:t>
              </a:r>
            </a:p>
          </p:txBody>
        </p:sp>
        <p:sp>
          <p:nvSpPr>
            <p:cNvPr id="74" name="TextBox 73">
              <a:extLst>
                <a:ext uri="{FF2B5EF4-FFF2-40B4-BE49-F238E27FC236}">
                  <a16:creationId xmlns:a16="http://schemas.microsoft.com/office/drawing/2014/main" id="{9AD9BA18-07B3-DF22-0EAC-F37B578F9E2C}"/>
                </a:ext>
              </a:extLst>
            </p:cNvPr>
            <p:cNvSpPr txBox="1"/>
            <p:nvPr/>
          </p:nvSpPr>
          <p:spPr>
            <a:xfrm>
              <a:off x="8113759" y="4269717"/>
              <a:ext cx="2111829" cy="646331"/>
            </a:xfrm>
            <a:prstGeom prst="rect">
              <a:avLst/>
            </a:prstGeom>
            <a:noFill/>
          </p:spPr>
          <p:txBody>
            <a:bodyPr wrap="square">
              <a:spAutoFit/>
            </a:bodyPr>
            <a:lstStyle/>
            <a:p>
              <a:r>
                <a:rPr lang="en-US" sz="1200" dirty="0"/>
                <a:t>Customers understand the process and provide additional information</a:t>
              </a:r>
            </a:p>
          </p:txBody>
        </p:sp>
        <p:sp>
          <p:nvSpPr>
            <p:cNvPr id="76" name="TextBox 75">
              <a:extLst>
                <a:ext uri="{FF2B5EF4-FFF2-40B4-BE49-F238E27FC236}">
                  <a16:creationId xmlns:a16="http://schemas.microsoft.com/office/drawing/2014/main" id="{D9989C29-DF4F-0BA9-04B2-9D30E1A0FF51}"/>
                </a:ext>
              </a:extLst>
            </p:cNvPr>
            <p:cNvSpPr txBox="1"/>
            <p:nvPr/>
          </p:nvSpPr>
          <p:spPr>
            <a:xfrm>
              <a:off x="10426566" y="4348377"/>
              <a:ext cx="1481399" cy="276999"/>
            </a:xfrm>
            <a:prstGeom prst="rect">
              <a:avLst/>
            </a:prstGeom>
            <a:noFill/>
          </p:spPr>
          <p:txBody>
            <a:bodyPr wrap="square">
              <a:spAutoFit/>
            </a:bodyPr>
            <a:lstStyle/>
            <a:p>
              <a:r>
                <a:rPr lang="en-US" sz="1200" dirty="0"/>
                <a:t>Questionnaire</a:t>
              </a:r>
            </a:p>
          </p:txBody>
        </p:sp>
        <p:sp>
          <p:nvSpPr>
            <p:cNvPr id="78" name="TextBox 77">
              <a:extLst>
                <a:ext uri="{FF2B5EF4-FFF2-40B4-BE49-F238E27FC236}">
                  <a16:creationId xmlns:a16="http://schemas.microsoft.com/office/drawing/2014/main" id="{21DB16F3-0FDC-25CF-AFC9-51C6E7CACADA}"/>
                </a:ext>
              </a:extLst>
            </p:cNvPr>
            <p:cNvSpPr txBox="1"/>
            <p:nvPr/>
          </p:nvSpPr>
          <p:spPr>
            <a:xfrm>
              <a:off x="5432831" y="6078744"/>
              <a:ext cx="1631443" cy="276999"/>
            </a:xfrm>
            <a:prstGeom prst="rect">
              <a:avLst/>
            </a:prstGeom>
            <a:noFill/>
          </p:spPr>
          <p:txBody>
            <a:bodyPr wrap="square">
              <a:spAutoFit/>
            </a:bodyPr>
            <a:lstStyle/>
            <a:p>
              <a:pPr>
                <a:spcBef>
                  <a:spcPts val="900"/>
                </a:spcBef>
              </a:pPr>
              <a:r>
                <a:rPr lang="en-US" sz="1200" dirty="0"/>
                <a:t>Letter of Interesting</a:t>
              </a:r>
            </a:p>
          </p:txBody>
        </p:sp>
        <p:sp>
          <p:nvSpPr>
            <p:cNvPr id="80" name="TextBox 79">
              <a:extLst>
                <a:ext uri="{FF2B5EF4-FFF2-40B4-BE49-F238E27FC236}">
                  <a16:creationId xmlns:a16="http://schemas.microsoft.com/office/drawing/2014/main" id="{6B90A331-FC51-D80C-4E16-7E6E760BFB27}"/>
                </a:ext>
              </a:extLst>
            </p:cNvPr>
            <p:cNvSpPr txBox="1"/>
            <p:nvPr/>
          </p:nvSpPr>
          <p:spPr>
            <a:xfrm>
              <a:off x="1088209" y="1859168"/>
              <a:ext cx="1490309" cy="276999"/>
            </a:xfrm>
            <a:prstGeom prst="rect">
              <a:avLst/>
            </a:prstGeom>
            <a:noFill/>
          </p:spPr>
          <p:txBody>
            <a:bodyPr wrap="square">
              <a:spAutoFit/>
            </a:bodyPr>
            <a:lstStyle/>
            <a:p>
              <a:r>
                <a:rPr lang="en-US" sz="1200"/>
                <a:t>Customer Data</a:t>
              </a:r>
              <a:endParaRPr lang="en-US" sz="1200" dirty="0"/>
            </a:p>
          </p:txBody>
        </p:sp>
      </p:grpSp>
      <p:sp>
        <p:nvSpPr>
          <p:cNvPr id="82" name="TextBox 81">
            <a:extLst>
              <a:ext uri="{FF2B5EF4-FFF2-40B4-BE49-F238E27FC236}">
                <a16:creationId xmlns:a16="http://schemas.microsoft.com/office/drawing/2014/main" id="{72730A5C-6D7B-5157-5A94-C9D8D252441A}"/>
              </a:ext>
            </a:extLst>
          </p:cNvPr>
          <p:cNvSpPr txBox="1"/>
          <p:nvPr/>
        </p:nvSpPr>
        <p:spPr>
          <a:xfrm>
            <a:off x="5772268" y="6590951"/>
            <a:ext cx="1631443" cy="276999"/>
          </a:xfrm>
          <a:prstGeom prst="rect">
            <a:avLst/>
          </a:prstGeom>
          <a:noFill/>
        </p:spPr>
        <p:txBody>
          <a:bodyPr wrap="square">
            <a:spAutoFit/>
          </a:bodyPr>
          <a:lstStyle/>
          <a:p>
            <a:pPr>
              <a:spcBef>
                <a:spcPts val="900"/>
              </a:spcBef>
            </a:pPr>
            <a:r>
              <a:rPr lang="en-US" sz="1200" dirty="0">
                <a:solidFill>
                  <a:srgbClr val="FF0000"/>
                </a:solidFill>
              </a:rPr>
              <a:t>(Continuing) </a:t>
            </a:r>
          </a:p>
        </p:txBody>
      </p:sp>
    </p:spTree>
    <p:extLst>
      <p:ext uri="{BB962C8B-B14F-4D97-AF65-F5344CB8AC3E}">
        <p14:creationId xmlns:p14="http://schemas.microsoft.com/office/powerpoint/2010/main" val="3149436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27B9A-3BB0-AEA7-6B1C-4A3261FB3C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286E5C-61A5-CB17-8225-65792DFEF080}"/>
              </a:ext>
            </a:extLst>
          </p:cNvPr>
          <p:cNvSpPr>
            <a:spLocks noGrp="1"/>
          </p:cNvSpPr>
          <p:nvPr>
            <p:ph type="title"/>
          </p:nvPr>
        </p:nvSpPr>
        <p:spPr>
          <a:xfrm>
            <a:off x="95002" y="607140"/>
            <a:ext cx="12192000" cy="692760"/>
          </a:xfrm>
        </p:spPr>
        <p:txBody>
          <a:bodyPr>
            <a:normAutofit/>
          </a:bodyPr>
          <a:lstStyle/>
          <a:p>
            <a:pPr algn="ctr"/>
            <a:r>
              <a:rPr lang="fr-CA" b="0" dirty="0"/>
              <a:t>Project </a:t>
            </a:r>
            <a:r>
              <a:rPr lang="fr-CA" b="0" dirty="0" err="1"/>
              <a:t>development</a:t>
            </a:r>
            <a:r>
              <a:rPr lang="fr-CA" b="0" dirty="0"/>
              <a:t> </a:t>
            </a:r>
            <a:r>
              <a:rPr lang="fr-CA" b="0" dirty="0" err="1"/>
              <a:t>steps</a:t>
            </a:r>
            <a:endParaRPr lang="en-US" b="0" dirty="0"/>
          </a:p>
        </p:txBody>
      </p:sp>
      <p:sp>
        <p:nvSpPr>
          <p:cNvPr id="6" name="Oval 5">
            <a:extLst>
              <a:ext uri="{FF2B5EF4-FFF2-40B4-BE49-F238E27FC236}">
                <a16:creationId xmlns:a16="http://schemas.microsoft.com/office/drawing/2014/main" id="{64240BCC-D51E-820D-C3A7-CA40493C24DA}"/>
              </a:ext>
            </a:extLst>
          </p:cNvPr>
          <p:cNvSpPr/>
          <p:nvPr/>
        </p:nvSpPr>
        <p:spPr>
          <a:xfrm>
            <a:off x="4833256" y="1457234"/>
            <a:ext cx="2688772" cy="87315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 name="Oval 7">
            <a:extLst>
              <a:ext uri="{FF2B5EF4-FFF2-40B4-BE49-F238E27FC236}">
                <a16:creationId xmlns:a16="http://schemas.microsoft.com/office/drawing/2014/main" id="{23C54092-BEDF-9595-3E87-C0F728723F9E}"/>
              </a:ext>
            </a:extLst>
          </p:cNvPr>
          <p:cNvSpPr/>
          <p:nvPr/>
        </p:nvSpPr>
        <p:spPr>
          <a:xfrm>
            <a:off x="4831019" y="2644129"/>
            <a:ext cx="2688772" cy="830987"/>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 name="Oval 8">
            <a:extLst>
              <a:ext uri="{FF2B5EF4-FFF2-40B4-BE49-F238E27FC236}">
                <a16:creationId xmlns:a16="http://schemas.microsoft.com/office/drawing/2014/main" id="{6E5D2FC6-129D-8ABC-8ED5-29917AF8DB59}"/>
              </a:ext>
            </a:extLst>
          </p:cNvPr>
          <p:cNvSpPr/>
          <p:nvPr/>
        </p:nvSpPr>
        <p:spPr>
          <a:xfrm>
            <a:off x="4808756" y="3791771"/>
            <a:ext cx="2688772" cy="887555"/>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 name="Oval 9">
            <a:extLst>
              <a:ext uri="{FF2B5EF4-FFF2-40B4-BE49-F238E27FC236}">
                <a16:creationId xmlns:a16="http://schemas.microsoft.com/office/drawing/2014/main" id="{1EE88732-1B16-3A14-CB96-8EBA17FC41C8}"/>
              </a:ext>
            </a:extLst>
          </p:cNvPr>
          <p:cNvSpPr/>
          <p:nvPr/>
        </p:nvSpPr>
        <p:spPr>
          <a:xfrm>
            <a:off x="4814006" y="5856646"/>
            <a:ext cx="2688772" cy="698988"/>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4" name="Oval 13">
            <a:extLst>
              <a:ext uri="{FF2B5EF4-FFF2-40B4-BE49-F238E27FC236}">
                <a16:creationId xmlns:a16="http://schemas.microsoft.com/office/drawing/2014/main" id="{53C6B13C-D49B-7F8A-2B04-37AD36F7868C}"/>
              </a:ext>
            </a:extLst>
          </p:cNvPr>
          <p:cNvSpPr/>
          <p:nvPr/>
        </p:nvSpPr>
        <p:spPr>
          <a:xfrm>
            <a:off x="4721016" y="4948286"/>
            <a:ext cx="3065332" cy="771900"/>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Third team meeting to finalize the proposal for IGA or framework agreement</a:t>
            </a:r>
          </a:p>
        </p:txBody>
      </p:sp>
      <p:sp>
        <p:nvSpPr>
          <p:cNvPr id="15" name="Rounded Rectangle 14">
            <a:extLst>
              <a:ext uri="{FF2B5EF4-FFF2-40B4-BE49-F238E27FC236}">
                <a16:creationId xmlns:a16="http://schemas.microsoft.com/office/drawing/2014/main" id="{047BA455-E321-F59F-A4F9-F7820EA8DE44}"/>
              </a:ext>
            </a:extLst>
          </p:cNvPr>
          <p:cNvSpPr/>
          <p:nvPr/>
        </p:nvSpPr>
        <p:spPr>
          <a:xfrm>
            <a:off x="2492717" y="1695452"/>
            <a:ext cx="1938392" cy="640579"/>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6" name="Rounded Rectangle 15">
            <a:extLst>
              <a:ext uri="{FF2B5EF4-FFF2-40B4-BE49-F238E27FC236}">
                <a16:creationId xmlns:a16="http://schemas.microsoft.com/office/drawing/2014/main" id="{C6BCBA92-5641-69B5-AA19-12D786398C77}"/>
              </a:ext>
            </a:extLst>
          </p:cNvPr>
          <p:cNvSpPr/>
          <p:nvPr/>
        </p:nvSpPr>
        <p:spPr>
          <a:xfrm>
            <a:off x="2986007" y="2665348"/>
            <a:ext cx="1514602" cy="830989"/>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7" name="Rounded Rectangle 16">
            <a:extLst>
              <a:ext uri="{FF2B5EF4-FFF2-40B4-BE49-F238E27FC236}">
                <a16:creationId xmlns:a16="http://schemas.microsoft.com/office/drawing/2014/main" id="{8C2A40A9-97A4-B96A-7C07-FE9E0CFE8831}"/>
              </a:ext>
            </a:extLst>
          </p:cNvPr>
          <p:cNvSpPr/>
          <p:nvPr/>
        </p:nvSpPr>
        <p:spPr>
          <a:xfrm>
            <a:off x="2922288" y="3978605"/>
            <a:ext cx="1507265" cy="865041"/>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9" name="Rounded Rectangle 18">
            <a:extLst>
              <a:ext uri="{FF2B5EF4-FFF2-40B4-BE49-F238E27FC236}">
                <a16:creationId xmlns:a16="http://schemas.microsoft.com/office/drawing/2014/main" id="{785E59C2-2B24-ED42-BB57-7B54494E9972}"/>
              </a:ext>
            </a:extLst>
          </p:cNvPr>
          <p:cNvSpPr/>
          <p:nvPr/>
        </p:nvSpPr>
        <p:spPr>
          <a:xfrm>
            <a:off x="2392477" y="5856646"/>
            <a:ext cx="2038632" cy="582543"/>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ESCO signs the IGA implementation contract or framework contract</a:t>
            </a:r>
          </a:p>
        </p:txBody>
      </p:sp>
      <p:sp>
        <p:nvSpPr>
          <p:cNvPr id="20" name="Rounded Rectangle 19">
            <a:extLst>
              <a:ext uri="{FF2B5EF4-FFF2-40B4-BE49-F238E27FC236}">
                <a16:creationId xmlns:a16="http://schemas.microsoft.com/office/drawing/2014/main" id="{9A1C830C-E90E-9431-2AF3-1CF50439BB3E}"/>
              </a:ext>
            </a:extLst>
          </p:cNvPr>
          <p:cNvSpPr/>
          <p:nvPr/>
        </p:nvSpPr>
        <p:spPr>
          <a:xfrm>
            <a:off x="8032542" y="1733219"/>
            <a:ext cx="1782611" cy="501641"/>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1" name="Rounded Rectangle 20">
            <a:extLst>
              <a:ext uri="{FF2B5EF4-FFF2-40B4-BE49-F238E27FC236}">
                <a16:creationId xmlns:a16="http://schemas.microsoft.com/office/drawing/2014/main" id="{C215B471-6240-7601-75BD-2FC12022CBB4}"/>
              </a:ext>
            </a:extLst>
          </p:cNvPr>
          <p:cNvSpPr/>
          <p:nvPr/>
        </p:nvSpPr>
        <p:spPr>
          <a:xfrm>
            <a:off x="8125812" y="2785517"/>
            <a:ext cx="1041679" cy="501641"/>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2" name="Rounded Rectangle 21">
            <a:extLst>
              <a:ext uri="{FF2B5EF4-FFF2-40B4-BE49-F238E27FC236}">
                <a16:creationId xmlns:a16="http://schemas.microsoft.com/office/drawing/2014/main" id="{B38F9B57-3183-1619-5EBF-DE92694799E3}"/>
              </a:ext>
            </a:extLst>
          </p:cNvPr>
          <p:cNvSpPr/>
          <p:nvPr/>
        </p:nvSpPr>
        <p:spPr>
          <a:xfrm>
            <a:off x="8133347" y="3985953"/>
            <a:ext cx="1713110" cy="461660"/>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4" name="Rounded Rectangle 23">
            <a:extLst>
              <a:ext uri="{FF2B5EF4-FFF2-40B4-BE49-F238E27FC236}">
                <a16:creationId xmlns:a16="http://schemas.microsoft.com/office/drawing/2014/main" id="{4B9A9F1A-10A7-6034-17D1-750000D43B8A}"/>
              </a:ext>
            </a:extLst>
          </p:cNvPr>
          <p:cNvSpPr/>
          <p:nvPr/>
        </p:nvSpPr>
        <p:spPr>
          <a:xfrm>
            <a:off x="8108743" y="5955254"/>
            <a:ext cx="1236785" cy="501641"/>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Customer signs</a:t>
            </a:r>
          </a:p>
        </p:txBody>
      </p:sp>
      <p:sp>
        <p:nvSpPr>
          <p:cNvPr id="25" name="Down Arrow 24">
            <a:extLst>
              <a:ext uri="{FF2B5EF4-FFF2-40B4-BE49-F238E27FC236}">
                <a16:creationId xmlns:a16="http://schemas.microsoft.com/office/drawing/2014/main" id="{D9B46B69-1C3A-3B27-D058-EF7873D2CEE0}"/>
              </a:ext>
            </a:extLst>
          </p:cNvPr>
          <p:cNvSpPr/>
          <p:nvPr/>
        </p:nvSpPr>
        <p:spPr>
          <a:xfrm>
            <a:off x="6109894" y="2413015"/>
            <a:ext cx="45719" cy="154213"/>
          </a:xfrm>
          <a:prstGeom prst="downArrow">
            <a:avLst/>
          </a:prstGeom>
          <a:solidFill>
            <a:schemeClr val="accent1">
              <a:lumMod val="50000"/>
            </a:schemeClr>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31" name="Down Arrow 30">
            <a:extLst>
              <a:ext uri="{FF2B5EF4-FFF2-40B4-BE49-F238E27FC236}">
                <a16:creationId xmlns:a16="http://schemas.microsoft.com/office/drawing/2014/main" id="{23D2D493-3528-F70D-87AB-5A4763A124EE}"/>
              </a:ext>
            </a:extLst>
          </p:cNvPr>
          <p:cNvSpPr/>
          <p:nvPr/>
        </p:nvSpPr>
        <p:spPr>
          <a:xfrm>
            <a:off x="6097589" y="3586312"/>
            <a:ext cx="45719" cy="154213"/>
          </a:xfrm>
          <a:prstGeom prst="downArrow">
            <a:avLst/>
          </a:prstGeom>
          <a:solidFill>
            <a:schemeClr val="accent1">
              <a:lumMod val="50000"/>
            </a:schemeClr>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33" name="Down Arrow 32">
            <a:extLst>
              <a:ext uri="{FF2B5EF4-FFF2-40B4-BE49-F238E27FC236}">
                <a16:creationId xmlns:a16="http://schemas.microsoft.com/office/drawing/2014/main" id="{6F93A903-9719-5D45-1FC9-27B9D3257418}"/>
              </a:ext>
            </a:extLst>
          </p:cNvPr>
          <p:cNvSpPr/>
          <p:nvPr/>
        </p:nvSpPr>
        <p:spPr>
          <a:xfrm>
            <a:off x="6083920" y="4742238"/>
            <a:ext cx="45719" cy="154213"/>
          </a:xfrm>
          <a:prstGeom prst="downArrow">
            <a:avLst/>
          </a:prstGeom>
          <a:solidFill>
            <a:schemeClr val="accent1">
              <a:lumMod val="50000"/>
            </a:schemeClr>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34" name="Down Arrow 33">
            <a:extLst>
              <a:ext uri="{FF2B5EF4-FFF2-40B4-BE49-F238E27FC236}">
                <a16:creationId xmlns:a16="http://schemas.microsoft.com/office/drawing/2014/main" id="{A8FA3B58-B9E0-8E77-2CC8-E436681089B9}"/>
              </a:ext>
            </a:extLst>
          </p:cNvPr>
          <p:cNvSpPr/>
          <p:nvPr/>
        </p:nvSpPr>
        <p:spPr>
          <a:xfrm>
            <a:off x="6081530" y="5681583"/>
            <a:ext cx="45719" cy="154213"/>
          </a:xfrm>
          <a:prstGeom prst="downArrow">
            <a:avLst/>
          </a:prstGeom>
          <a:solidFill>
            <a:schemeClr val="accent1">
              <a:lumMod val="50000"/>
            </a:schemeClr>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cxnSp>
        <p:nvCxnSpPr>
          <p:cNvPr id="36" name="Straight Arrow Connector 35">
            <a:extLst>
              <a:ext uri="{FF2B5EF4-FFF2-40B4-BE49-F238E27FC236}">
                <a16:creationId xmlns:a16="http://schemas.microsoft.com/office/drawing/2014/main" id="{8247786C-93B6-4138-4740-018D93AE90BD}"/>
              </a:ext>
            </a:extLst>
          </p:cNvPr>
          <p:cNvCxnSpPr>
            <a:cxnSpLocks/>
          </p:cNvCxnSpPr>
          <p:nvPr/>
        </p:nvCxnSpPr>
        <p:spPr>
          <a:xfrm flipV="1">
            <a:off x="4500608" y="1898202"/>
            <a:ext cx="287753" cy="17888"/>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BE4953CD-E138-BDC0-E592-83DCA4A90045}"/>
              </a:ext>
            </a:extLst>
          </p:cNvPr>
          <p:cNvCxnSpPr>
            <a:cxnSpLocks/>
          </p:cNvCxnSpPr>
          <p:nvPr/>
        </p:nvCxnSpPr>
        <p:spPr>
          <a:xfrm>
            <a:off x="4549122" y="3110092"/>
            <a:ext cx="308148"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0E94255C-5551-E965-449F-CACC0F2392AA}"/>
              </a:ext>
            </a:extLst>
          </p:cNvPr>
          <p:cNvCxnSpPr>
            <a:cxnSpLocks/>
          </p:cNvCxnSpPr>
          <p:nvPr/>
        </p:nvCxnSpPr>
        <p:spPr>
          <a:xfrm>
            <a:off x="4500608" y="4276219"/>
            <a:ext cx="308148"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81BB46E8-C96B-A6D4-8E20-CC4B39CCC66E}"/>
              </a:ext>
            </a:extLst>
          </p:cNvPr>
          <p:cNvCxnSpPr>
            <a:cxnSpLocks/>
          </p:cNvCxnSpPr>
          <p:nvPr/>
        </p:nvCxnSpPr>
        <p:spPr>
          <a:xfrm>
            <a:off x="4487911" y="6188368"/>
            <a:ext cx="308148"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7DD10B16-0143-12A2-77D0-A1B97678EA0B}"/>
              </a:ext>
            </a:extLst>
          </p:cNvPr>
          <p:cNvCxnSpPr>
            <a:cxnSpLocks/>
          </p:cNvCxnSpPr>
          <p:nvPr/>
        </p:nvCxnSpPr>
        <p:spPr>
          <a:xfrm flipH="1">
            <a:off x="7510553" y="1916090"/>
            <a:ext cx="499992"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D1D2A9B6-5134-4CE8-3280-296E16C7888F}"/>
              </a:ext>
            </a:extLst>
          </p:cNvPr>
          <p:cNvCxnSpPr>
            <a:cxnSpLocks/>
          </p:cNvCxnSpPr>
          <p:nvPr/>
        </p:nvCxnSpPr>
        <p:spPr>
          <a:xfrm flipH="1">
            <a:off x="7618285" y="3016933"/>
            <a:ext cx="499992"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ABBC5B3A-0C87-65CC-DDDA-BF985F6096AE}"/>
              </a:ext>
            </a:extLst>
          </p:cNvPr>
          <p:cNvCxnSpPr>
            <a:cxnSpLocks/>
          </p:cNvCxnSpPr>
          <p:nvPr/>
        </p:nvCxnSpPr>
        <p:spPr>
          <a:xfrm flipH="1">
            <a:off x="7557153" y="4276219"/>
            <a:ext cx="499992"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6DA3AD47-7B0E-0621-4622-FD7FED700902}"/>
              </a:ext>
            </a:extLst>
          </p:cNvPr>
          <p:cNvCxnSpPr>
            <a:cxnSpLocks/>
          </p:cNvCxnSpPr>
          <p:nvPr/>
        </p:nvCxnSpPr>
        <p:spPr>
          <a:xfrm flipH="1">
            <a:off x="7532551" y="6229429"/>
            <a:ext cx="499992"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F86727DD-F9C3-09E1-608A-7C4AEA813622}"/>
              </a:ext>
            </a:extLst>
          </p:cNvPr>
          <p:cNvSpPr txBox="1"/>
          <p:nvPr/>
        </p:nvSpPr>
        <p:spPr>
          <a:xfrm>
            <a:off x="2510490" y="1733219"/>
            <a:ext cx="2038632" cy="646331"/>
          </a:xfrm>
          <a:prstGeom prst="rect">
            <a:avLst/>
          </a:prstGeom>
          <a:noFill/>
        </p:spPr>
        <p:txBody>
          <a:bodyPr wrap="square">
            <a:spAutoFit/>
          </a:bodyPr>
          <a:lstStyle/>
          <a:p>
            <a:pPr algn="ctr"/>
            <a:r>
              <a:rPr lang="en-US" sz="1200" dirty="0">
                <a:solidFill>
                  <a:schemeClr val="tx1"/>
                </a:solidFill>
              </a:rPr>
              <a:t>ESCO establishes potential savings and preliminary cost budgeting</a:t>
            </a:r>
          </a:p>
        </p:txBody>
      </p:sp>
      <p:sp>
        <p:nvSpPr>
          <p:cNvPr id="53" name="TextBox 52">
            <a:extLst>
              <a:ext uri="{FF2B5EF4-FFF2-40B4-BE49-F238E27FC236}">
                <a16:creationId xmlns:a16="http://schemas.microsoft.com/office/drawing/2014/main" id="{4C777C92-A384-2BBE-4510-85E32C8D802E}"/>
              </a:ext>
            </a:extLst>
          </p:cNvPr>
          <p:cNvSpPr txBox="1"/>
          <p:nvPr/>
        </p:nvSpPr>
        <p:spPr>
          <a:xfrm>
            <a:off x="5063283" y="1730749"/>
            <a:ext cx="2469744" cy="461665"/>
          </a:xfrm>
          <a:prstGeom prst="rect">
            <a:avLst/>
          </a:prstGeom>
          <a:noFill/>
        </p:spPr>
        <p:txBody>
          <a:bodyPr wrap="square">
            <a:spAutoFit/>
          </a:bodyPr>
          <a:lstStyle/>
          <a:p>
            <a:r>
              <a:rPr lang="en-US" sz="1200" dirty="0"/>
              <a:t>Preliminary Survey </a:t>
            </a:r>
            <a:r>
              <a:rPr lang="en-US" sz="1200"/>
              <a:t>and Report</a:t>
            </a:r>
            <a:r>
              <a:rPr lang="en-US" sz="1200" dirty="0"/>
              <a:t> </a:t>
            </a:r>
          </a:p>
          <a:p>
            <a:endParaRPr lang="en-US" sz="1200" dirty="0"/>
          </a:p>
        </p:txBody>
      </p:sp>
      <p:sp>
        <p:nvSpPr>
          <p:cNvPr id="55" name="TextBox 54">
            <a:extLst>
              <a:ext uri="{FF2B5EF4-FFF2-40B4-BE49-F238E27FC236}">
                <a16:creationId xmlns:a16="http://schemas.microsoft.com/office/drawing/2014/main" id="{7AC95164-65BB-5B4C-D901-E522FA6E9D98}"/>
              </a:ext>
            </a:extLst>
          </p:cNvPr>
          <p:cNvSpPr txBox="1"/>
          <p:nvPr/>
        </p:nvSpPr>
        <p:spPr>
          <a:xfrm>
            <a:off x="8094507" y="1792915"/>
            <a:ext cx="1782611" cy="646331"/>
          </a:xfrm>
          <a:prstGeom prst="rect">
            <a:avLst/>
          </a:prstGeom>
          <a:noFill/>
        </p:spPr>
        <p:txBody>
          <a:bodyPr wrap="square">
            <a:spAutoFit/>
          </a:bodyPr>
          <a:lstStyle/>
          <a:p>
            <a:r>
              <a:rPr lang="en-US" sz="1200" dirty="0">
                <a:solidFill>
                  <a:srgbClr val="0E0E0E"/>
                </a:solidFill>
                <a:effectLst/>
                <a:latin typeface=".AppleSystemUIFont"/>
              </a:rPr>
              <a:t>Customer provides data during the survey</a:t>
            </a:r>
          </a:p>
          <a:p>
            <a:endParaRPr lang="en-US" sz="1200" dirty="0">
              <a:solidFill>
                <a:srgbClr val="0E0E0E"/>
              </a:solidFill>
              <a:effectLst/>
              <a:latin typeface=".AppleSystemUIFont"/>
            </a:endParaRPr>
          </a:p>
        </p:txBody>
      </p:sp>
      <p:sp>
        <p:nvSpPr>
          <p:cNvPr id="59" name="TextBox 58">
            <a:extLst>
              <a:ext uri="{FF2B5EF4-FFF2-40B4-BE49-F238E27FC236}">
                <a16:creationId xmlns:a16="http://schemas.microsoft.com/office/drawing/2014/main" id="{9B275ECB-E813-87B0-34DB-17A35934C671}"/>
              </a:ext>
            </a:extLst>
          </p:cNvPr>
          <p:cNvSpPr txBox="1"/>
          <p:nvPr/>
        </p:nvSpPr>
        <p:spPr>
          <a:xfrm>
            <a:off x="2933297" y="2717927"/>
            <a:ext cx="1585897" cy="830997"/>
          </a:xfrm>
          <a:prstGeom prst="rect">
            <a:avLst/>
          </a:prstGeom>
          <a:noFill/>
        </p:spPr>
        <p:txBody>
          <a:bodyPr wrap="square">
            <a:spAutoFit/>
          </a:bodyPr>
          <a:lstStyle/>
          <a:p>
            <a:pPr algn="ctr"/>
            <a:r>
              <a:rPr lang="en-US" sz="1200" dirty="0">
                <a:solidFill>
                  <a:srgbClr val="0E0E0E"/>
                </a:solidFill>
                <a:effectLst/>
              </a:rPr>
              <a:t>ESCO refines credit analysis and understands budget procedures</a:t>
            </a:r>
          </a:p>
        </p:txBody>
      </p:sp>
      <p:sp>
        <p:nvSpPr>
          <p:cNvPr id="61" name="TextBox 60">
            <a:extLst>
              <a:ext uri="{FF2B5EF4-FFF2-40B4-BE49-F238E27FC236}">
                <a16:creationId xmlns:a16="http://schemas.microsoft.com/office/drawing/2014/main" id="{00E9A022-DAC4-9524-8D9F-40F760644828}"/>
              </a:ext>
            </a:extLst>
          </p:cNvPr>
          <p:cNvSpPr txBox="1"/>
          <p:nvPr/>
        </p:nvSpPr>
        <p:spPr>
          <a:xfrm>
            <a:off x="5005538" y="2717927"/>
            <a:ext cx="2551615" cy="646331"/>
          </a:xfrm>
          <a:prstGeom prst="rect">
            <a:avLst/>
          </a:prstGeom>
          <a:noFill/>
        </p:spPr>
        <p:txBody>
          <a:bodyPr wrap="square">
            <a:spAutoFit/>
          </a:bodyPr>
          <a:lstStyle/>
          <a:p>
            <a:pPr algn="ctr"/>
            <a:r>
              <a:rPr lang="en-US" sz="1200" dirty="0">
                <a:solidFill>
                  <a:srgbClr val="0E0E0E"/>
                </a:solidFill>
                <a:effectLst/>
              </a:rPr>
              <a:t>Further discussions on credit, financial matters, budget limits, and guarantees</a:t>
            </a:r>
          </a:p>
        </p:txBody>
      </p:sp>
      <p:sp>
        <p:nvSpPr>
          <p:cNvPr id="63" name="TextBox 62">
            <a:extLst>
              <a:ext uri="{FF2B5EF4-FFF2-40B4-BE49-F238E27FC236}">
                <a16:creationId xmlns:a16="http://schemas.microsoft.com/office/drawing/2014/main" id="{3398C25D-7DEE-DDFD-C3D5-370A926D7070}"/>
              </a:ext>
            </a:extLst>
          </p:cNvPr>
          <p:cNvSpPr txBox="1"/>
          <p:nvPr/>
        </p:nvSpPr>
        <p:spPr>
          <a:xfrm>
            <a:off x="8118276" y="2819204"/>
            <a:ext cx="1312985" cy="461665"/>
          </a:xfrm>
          <a:prstGeom prst="rect">
            <a:avLst/>
          </a:prstGeom>
          <a:noFill/>
        </p:spPr>
        <p:txBody>
          <a:bodyPr wrap="square">
            <a:spAutoFit/>
          </a:bodyPr>
          <a:lstStyle/>
          <a:p>
            <a:r>
              <a:rPr lang="en-US" sz="1200" dirty="0">
                <a:solidFill>
                  <a:srgbClr val="0E0E0E"/>
                </a:solidFill>
                <a:effectLst/>
              </a:rPr>
              <a:t>Customer provides data</a:t>
            </a:r>
          </a:p>
        </p:txBody>
      </p:sp>
      <p:sp>
        <p:nvSpPr>
          <p:cNvPr id="70" name="TextBox 69">
            <a:extLst>
              <a:ext uri="{FF2B5EF4-FFF2-40B4-BE49-F238E27FC236}">
                <a16:creationId xmlns:a16="http://schemas.microsoft.com/office/drawing/2014/main" id="{CBBB275C-50DC-93E4-F91C-F61E831D0103}"/>
              </a:ext>
            </a:extLst>
          </p:cNvPr>
          <p:cNvSpPr txBox="1"/>
          <p:nvPr/>
        </p:nvSpPr>
        <p:spPr>
          <a:xfrm>
            <a:off x="2953981" y="4031263"/>
            <a:ext cx="1509977" cy="830997"/>
          </a:xfrm>
          <a:prstGeom prst="rect">
            <a:avLst/>
          </a:prstGeom>
          <a:noFill/>
        </p:spPr>
        <p:txBody>
          <a:bodyPr wrap="square" rtlCol="0">
            <a:spAutoFit/>
          </a:bodyPr>
          <a:lstStyle/>
          <a:p>
            <a:r>
              <a:rPr lang="en-US" sz="1200" dirty="0"/>
              <a:t>ESCO prepares the agreement and preliminary financial plan</a:t>
            </a:r>
          </a:p>
        </p:txBody>
      </p:sp>
      <p:sp>
        <p:nvSpPr>
          <p:cNvPr id="72" name="TextBox 71">
            <a:extLst>
              <a:ext uri="{FF2B5EF4-FFF2-40B4-BE49-F238E27FC236}">
                <a16:creationId xmlns:a16="http://schemas.microsoft.com/office/drawing/2014/main" id="{51F9C442-7D38-5B9F-5932-2DD5E2E09279}"/>
              </a:ext>
            </a:extLst>
          </p:cNvPr>
          <p:cNvSpPr txBox="1"/>
          <p:nvPr/>
        </p:nvSpPr>
        <p:spPr>
          <a:xfrm>
            <a:off x="5117655" y="3960538"/>
            <a:ext cx="2261555" cy="646331"/>
          </a:xfrm>
          <a:prstGeom prst="rect">
            <a:avLst/>
          </a:prstGeom>
          <a:noFill/>
        </p:spPr>
        <p:txBody>
          <a:bodyPr wrap="square">
            <a:spAutoFit/>
          </a:bodyPr>
          <a:lstStyle/>
          <a:p>
            <a:r>
              <a:rPr lang="en-US" sz="1200" dirty="0"/>
              <a:t>Prepares the agreement for IGA or framework contract and preliminary financial plan</a:t>
            </a:r>
          </a:p>
        </p:txBody>
      </p:sp>
      <p:sp>
        <p:nvSpPr>
          <p:cNvPr id="74" name="TextBox 73">
            <a:extLst>
              <a:ext uri="{FF2B5EF4-FFF2-40B4-BE49-F238E27FC236}">
                <a16:creationId xmlns:a16="http://schemas.microsoft.com/office/drawing/2014/main" id="{A9B60F8C-818E-3574-1036-DFE46E42B37B}"/>
              </a:ext>
            </a:extLst>
          </p:cNvPr>
          <p:cNvSpPr txBox="1"/>
          <p:nvPr/>
        </p:nvSpPr>
        <p:spPr>
          <a:xfrm>
            <a:off x="8125812" y="4022826"/>
            <a:ext cx="2111829" cy="276999"/>
          </a:xfrm>
          <a:prstGeom prst="rect">
            <a:avLst/>
          </a:prstGeom>
          <a:noFill/>
        </p:spPr>
        <p:txBody>
          <a:bodyPr wrap="square">
            <a:spAutoFit/>
          </a:bodyPr>
          <a:lstStyle/>
          <a:p>
            <a:r>
              <a:rPr lang="en-US" sz="1200" dirty="0">
                <a:solidFill>
                  <a:srgbClr val="0E0E0E"/>
                </a:solidFill>
                <a:effectLst/>
              </a:rPr>
              <a:t>Customer evaluation</a:t>
            </a:r>
          </a:p>
        </p:txBody>
      </p:sp>
      <p:sp>
        <p:nvSpPr>
          <p:cNvPr id="78" name="TextBox 77">
            <a:extLst>
              <a:ext uri="{FF2B5EF4-FFF2-40B4-BE49-F238E27FC236}">
                <a16:creationId xmlns:a16="http://schemas.microsoft.com/office/drawing/2014/main" id="{136F24A4-CC5F-5CE4-6001-58DC1C4988ED}"/>
              </a:ext>
            </a:extLst>
          </p:cNvPr>
          <p:cNvSpPr txBox="1"/>
          <p:nvPr/>
        </p:nvSpPr>
        <p:spPr>
          <a:xfrm>
            <a:off x="5413580" y="6049868"/>
            <a:ext cx="1631443" cy="276999"/>
          </a:xfrm>
          <a:prstGeom prst="rect">
            <a:avLst/>
          </a:prstGeom>
          <a:noFill/>
        </p:spPr>
        <p:txBody>
          <a:bodyPr wrap="square">
            <a:spAutoFit/>
          </a:bodyPr>
          <a:lstStyle/>
          <a:p>
            <a:r>
              <a:rPr lang="en-US" sz="1200" i="1" dirty="0">
                <a:solidFill>
                  <a:srgbClr val="0E0E0E"/>
                </a:solidFill>
                <a:effectLst/>
                <a:latin typeface="+mn-lt"/>
              </a:rPr>
              <a:t>Agreement signing</a:t>
            </a:r>
            <a:endParaRPr lang="en-US" sz="1200" dirty="0">
              <a:solidFill>
                <a:srgbClr val="0E0E0E"/>
              </a:solidFill>
              <a:effectLst/>
              <a:latin typeface="+mn-lt"/>
            </a:endParaRPr>
          </a:p>
        </p:txBody>
      </p:sp>
      <p:sp>
        <p:nvSpPr>
          <p:cNvPr id="80" name="TextBox 79">
            <a:extLst>
              <a:ext uri="{FF2B5EF4-FFF2-40B4-BE49-F238E27FC236}">
                <a16:creationId xmlns:a16="http://schemas.microsoft.com/office/drawing/2014/main" id="{B6DBE985-7D6F-E126-BD5A-D97BBA06E7E0}"/>
              </a:ext>
            </a:extLst>
          </p:cNvPr>
          <p:cNvSpPr txBox="1"/>
          <p:nvPr/>
        </p:nvSpPr>
        <p:spPr>
          <a:xfrm>
            <a:off x="432675" y="1812904"/>
            <a:ext cx="1490309" cy="646331"/>
          </a:xfrm>
          <a:prstGeom prst="rect">
            <a:avLst/>
          </a:prstGeom>
          <a:noFill/>
        </p:spPr>
        <p:txBody>
          <a:bodyPr wrap="square">
            <a:spAutoFit/>
          </a:bodyPr>
          <a:lstStyle/>
          <a:p>
            <a:r>
              <a:rPr lang="en-US" sz="1200" dirty="0">
                <a:solidFill>
                  <a:srgbClr val="0E0E0E"/>
                </a:solidFill>
                <a:effectLst/>
                <a:latin typeface="+mn-lt"/>
              </a:rPr>
              <a:t>Report template, analysis spreadsheet</a:t>
            </a:r>
          </a:p>
        </p:txBody>
      </p:sp>
      <p:sp>
        <p:nvSpPr>
          <p:cNvPr id="12" name="TextBox 11">
            <a:extLst>
              <a:ext uri="{FF2B5EF4-FFF2-40B4-BE49-F238E27FC236}">
                <a16:creationId xmlns:a16="http://schemas.microsoft.com/office/drawing/2014/main" id="{4434D230-89E9-BDD4-D17F-D9C35A7BAD79}"/>
              </a:ext>
            </a:extLst>
          </p:cNvPr>
          <p:cNvSpPr txBox="1"/>
          <p:nvPr/>
        </p:nvSpPr>
        <p:spPr>
          <a:xfrm>
            <a:off x="333826" y="2828789"/>
            <a:ext cx="2388411" cy="461665"/>
          </a:xfrm>
          <a:prstGeom prst="rect">
            <a:avLst/>
          </a:prstGeom>
          <a:noFill/>
        </p:spPr>
        <p:txBody>
          <a:bodyPr wrap="square">
            <a:spAutoFit/>
          </a:bodyPr>
          <a:lstStyle/>
          <a:p>
            <a:pPr marL="171450" indent="-171450">
              <a:buFont typeface="Arial" panose="020B0604020202020204" pitchFamily="34" charset="0"/>
              <a:buChar char="•"/>
            </a:pPr>
            <a:r>
              <a:rPr lang="en-US" sz="1200" dirty="0"/>
              <a:t>Credit analysis tools</a:t>
            </a:r>
          </a:p>
          <a:p>
            <a:pPr marL="171450" indent="-171450">
              <a:buFont typeface="Arial" panose="020B0604020202020204" pitchFamily="34" charset="0"/>
              <a:buChar char="•"/>
            </a:pPr>
            <a:r>
              <a:rPr lang="en-US" sz="1200" dirty="0"/>
              <a:t>ESCO project financial tools</a:t>
            </a:r>
          </a:p>
        </p:txBody>
      </p:sp>
      <p:sp>
        <p:nvSpPr>
          <p:cNvPr id="18" name="TextBox 17">
            <a:extLst>
              <a:ext uri="{FF2B5EF4-FFF2-40B4-BE49-F238E27FC236}">
                <a16:creationId xmlns:a16="http://schemas.microsoft.com/office/drawing/2014/main" id="{22B519B5-B3F7-FFD8-830D-FD4D0C467D28}"/>
              </a:ext>
            </a:extLst>
          </p:cNvPr>
          <p:cNvSpPr txBox="1"/>
          <p:nvPr/>
        </p:nvSpPr>
        <p:spPr>
          <a:xfrm>
            <a:off x="614286" y="4276219"/>
            <a:ext cx="2315504" cy="461665"/>
          </a:xfrm>
          <a:prstGeom prst="rect">
            <a:avLst/>
          </a:prstGeom>
          <a:noFill/>
        </p:spPr>
        <p:txBody>
          <a:bodyPr wrap="square">
            <a:spAutoFit/>
          </a:bodyPr>
          <a:lstStyle/>
          <a:p>
            <a:pPr marL="171450" indent="-171450">
              <a:buFont typeface="Arial" panose="020B0604020202020204" pitchFamily="34" charset="0"/>
              <a:buChar char="•"/>
            </a:pPr>
            <a:r>
              <a:rPr lang="en-US" sz="1200" dirty="0"/>
              <a:t>Agreement template</a:t>
            </a:r>
          </a:p>
          <a:p>
            <a:pPr marL="171450" indent="-171450">
              <a:buFont typeface="Arial" panose="020B0604020202020204" pitchFamily="34" charset="0"/>
              <a:buChar char="•"/>
            </a:pPr>
            <a:r>
              <a:rPr lang="en-US" sz="1200" dirty="0"/>
              <a:t>ESCO project financial tools.</a:t>
            </a:r>
          </a:p>
        </p:txBody>
      </p:sp>
      <p:sp>
        <p:nvSpPr>
          <p:cNvPr id="23" name="TextBox 22">
            <a:extLst>
              <a:ext uri="{FF2B5EF4-FFF2-40B4-BE49-F238E27FC236}">
                <a16:creationId xmlns:a16="http://schemas.microsoft.com/office/drawing/2014/main" id="{EA8D6E54-B4D7-9D96-1C8C-49E52F36F1BD}"/>
              </a:ext>
            </a:extLst>
          </p:cNvPr>
          <p:cNvSpPr txBox="1"/>
          <p:nvPr/>
        </p:nvSpPr>
        <p:spPr>
          <a:xfrm>
            <a:off x="5747767" y="6581001"/>
            <a:ext cx="1631443" cy="276999"/>
          </a:xfrm>
          <a:prstGeom prst="rect">
            <a:avLst/>
          </a:prstGeom>
          <a:noFill/>
        </p:spPr>
        <p:txBody>
          <a:bodyPr wrap="square">
            <a:spAutoFit/>
          </a:bodyPr>
          <a:lstStyle/>
          <a:p>
            <a:pPr>
              <a:spcBef>
                <a:spcPts val="900"/>
              </a:spcBef>
            </a:pPr>
            <a:r>
              <a:rPr lang="en-US" sz="1200" dirty="0">
                <a:solidFill>
                  <a:srgbClr val="FF0000"/>
                </a:solidFill>
              </a:rPr>
              <a:t>(Continuing) </a:t>
            </a:r>
          </a:p>
        </p:txBody>
      </p:sp>
    </p:spTree>
    <p:extLst>
      <p:ext uri="{BB962C8B-B14F-4D97-AF65-F5344CB8AC3E}">
        <p14:creationId xmlns:p14="http://schemas.microsoft.com/office/powerpoint/2010/main" val="1478727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065612-B13F-EE34-9A54-FDA6156DE4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E021A1-E041-FAC7-36DA-97CD8E7D9878}"/>
              </a:ext>
            </a:extLst>
          </p:cNvPr>
          <p:cNvSpPr>
            <a:spLocks noGrp="1"/>
          </p:cNvSpPr>
          <p:nvPr>
            <p:ph type="title"/>
          </p:nvPr>
        </p:nvSpPr>
        <p:spPr>
          <a:xfrm>
            <a:off x="95002" y="607140"/>
            <a:ext cx="12192000" cy="692760"/>
          </a:xfrm>
        </p:spPr>
        <p:txBody>
          <a:bodyPr>
            <a:normAutofit/>
          </a:bodyPr>
          <a:lstStyle/>
          <a:p>
            <a:pPr algn="ctr"/>
            <a:r>
              <a:rPr lang="fr-CA" b="0" dirty="0"/>
              <a:t>Project </a:t>
            </a:r>
            <a:r>
              <a:rPr lang="fr-CA" b="0" dirty="0" err="1"/>
              <a:t>development</a:t>
            </a:r>
            <a:r>
              <a:rPr lang="fr-CA" b="0" dirty="0"/>
              <a:t> </a:t>
            </a:r>
            <a:r>
              <a:rPr lang="fr-CA" b="0" dirty="0" err="1"/>
              <a:t>steps</a:t>
            </a:r>
            <a:endParaRPr lang="en-US" b="0" dirty="0"/>
          </a:p>
        </p:txBody>
      </p:sp>
      <p:sp>
        <p:nvSpPr>
          <p:cNvPr id="6" name="Oval 5">
            <a:extLst>
              <a:ext uri="{FF2B5EF4-FFF2-40B4-BE49-F238E27FC236}">
                <a16:creationId xmlns:a16="http://schemas.microsoft.com/office/drawing/2014/main" id="{B908CBB6-1547-3552-4419-AAB24CBC9B11}"/>
              </a:ext>
            </a:extLst>
          </p:cNvPr>
          <p:cNvSpPr/>
          <p:nvPr/>
        </p:nvSpPr>
        <p:spPr>
          <a:xfrm>
            <a:off x="4833256" y="1457234"/>
            <a:ext cx="2688772" cy="873159"/>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 name="Oval 7">
            <a:extLst>
              <a:ext uri="{FF2B5EF4-FFF2-40B4-BE49-F238E27FC236}">
                <a16:creationId xmlns:a16="http://schemas.microsoft.com/office/drawing/2014/main" id="{04760B18-87C6-7E12-A686-7C25D0EC14AF}"/>
              </a:ext>
            </a:extLst>
          </p:cNvPr>
          <p:cNvSpPr/>
          <p:nvPr/>
        </p:nvSpPr>
        <p:spPr>
          <a:xfrm>
            <a:off x="4795399" y="2584057"/>
            <a:ext cx="2688772" cy="66404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9" name="Oval 8">
            <a:extLst>
              <a:ext uri="{FF2B5EF4-FFF2-40B4-BE49-F238E27FC236}">
                <a16:creationId xmlns:a16="http://schemas.microsoft.com/office/drawing/2014/main" id="{85691B71-5114-5E12-1E86-3E886B9B0948}"/>
              </a:ext>
            </a:extLst>
          </p:cNvPr>
          <p:cNvSpPr/>
          <p:nvPr/>
        </p:nvSpPr>
        <p:spPr>
          <a:xfrm>
            <a:off x="4765508" y="3493139"/>
            <a:ext cx="2688772" cy="98128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10" name="Oval 9">
            <a:extLst>
              <a:ext uri="{FF2B5EF4-FFF2-40B4-BE49-F238E27FC236}">
                <a16:creationId xmlns:a16="http://schemas.microsoft.com/office/drawing/2014/main" id="{09A18397-C4E3-6C7A-7B45-87C6F7AF76A3}"/>
              </a:ext>
            </a:extLst>
          </p:cNvPr>
          <p:cNvSpPr/>
          <p:nvPr/>
        </p:nvSpPr>
        <p:spPr>
          <a:xfrm>
            <a:off x="4783455" y="5605656"/>
            <a:ext cx="2688772" cy="698988"/>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14" name="Oval 13">
            <a:extLst>
              <a:ext uri="{FF2B5EF4-FFF2-40B4-BE49-F238E27FC236}">
                <a16:creationId xmlns:a16="http://schemas.microsoft.com/office/drawing/2014/main" id="{748C1ADB-F537-66E7-87B2-5BE47622EA60}"/>
              </a:ext>
            </a:extLst>
          </p:cNvPr>
          <p:cNvSpPr/>
          <p:nvPr/>
        </p:nvSpPr>
        <p:spPr>
          <a:xfrm>
            <a:off x="4571235" y="4648268"/>
            <a:ext cx="3065332" cy="771900"/>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1"/>
                </a:solidFill>
              </a:rPr>
              <a:t>Fourth team meeting to finalize the contract proposal</a:t>
            </a:r>
          </a:p>
        </p:txBody>
      </p:sp>
      <p:sp>
        <p:nvSpPr>
          <p:cNvPr id="15" name="Rounded Rectangle 14">
            <a:extLst>
              <a:ext uri="{FF2B5EF4-FFF2-40B4-BE49-F238E27FC236}">
                <a16:creationId xmlns:a16="http://schemas.microsoft.com/office/drawing/2014/main" id="{C0135121-CF0A-E324-101F-11B7F225AD04}"/>
              </a:ext>
            </a:extLst>
          </p:cNvPr>
          <p:cNvSpPr/>
          <p:nvPr/>
        </p:nvSpPr>
        <p:spPr>
          <a:xfrm>
            <a:off x="2492717" y="1695452"/>
            <a:ext cx="1938392" cy="640579"/>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16" name="Rounded Rectangle 15">
            <a:extLst>
              <a:ext uri="{FF2B5EF4-FFF2-40B4-BE49-F238E27FC236}">
                <a16:creationId xmlns:a16="http://schemas.microsoft.com/office/drawing/2014/main" id="{2815B56A-EA00-B843-8207-24BD70F6427A}"/>
              </a:ext>
            </a:extLst>
          </p:cNvPr>
          <p:cNvSpPr/>
          <p:nvPr/>
        </p:nvSpPr>
        <p:spPr>
          <a:xfrm>
            <a:off x="2375704" y="2629917"/>
            <a:ext cx="2115667" cy="830989"/>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17" name="Rounded Rectangle 16">
            <a:extLst>
              <a:ext uri="{FF2B5EF4-FFF2-40B4-BE49-F238E27FC236}">
                <a16:creationId xmlns:a16="http://schemas.microsoft.com/office/drawing/2014/main" id="{498D710F-515C-FA21-750E-E47671A10467}"/>
              </a:ext>
            </a:extLst>
          </p:cNvPr>
          <p:cNvSpPr/>
          <p:nvPr/>
        </p:nvSpPr>
        <p:spPr>
          <a:xfrm>
            <a:off x="2890470" y="3587217"/>
            <a:ext cx="1507265" cy="865041"/>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19" name="Rounded Rectangle 18">
            <a:extLst>
              <a:ext uri="{FF2B5EF4-FFF2-40B4-BE49-F238E27FC236}">
                <a16:creationId xmlns:a16="http://schemas.microsoft.com/office/drawing/2014/main" id="{3E6D525B-ECFB-1046-B8DD-6F18C4778F49}"/>
              </a:ext>
            </a:extLst>
          </p:cNvPr>
          <p:cNvSpPr/>
          <p:nvPr/>
        </p:nvSpPr>
        <p:spPr>
          <a:xfrm>
            <a:off x="2361926" y="5605656"/>
            <a:ext cx="2038632" cy="582543"/>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ESCO signs to implement the project</a:t>
            </a:r>
          </a:p>
        </p:txBody>
      </p:sp>
      <p:sp>
        <p:nvSpPr>
          <p:cNvPr id="20" name="Rounded Rectangle 19">
            <a:extLst>
              <a:ext uri="{FF2B5EF4-FFF2-40B4-BE49-F238E27FC236}">
                <a16:creationId xmlns:a16="http://schemas.microsoft.com/office/drawing/2014/main" id="{B8F986EF-8F34-86B4-3BD7-78D2E2C9C209}"/>
              </a:ext>
            </a:extLst>
          </p:cNvPr>
          <p:cNvSpPr/>
          <p:nvPr/>
        </p:nvSpPr>
        <p:spPr>
          <a:xfrm>
            <a:off x="8032542" y="1733219"/>
            <a:ext cx="1782611" cy="501641"/>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22" name="Rounded Rectangle 21">
            <a:extLst>
              <a:ext uri="{FF2B5EF4-FFF2-40B4-BE49-F238E27FC236}">
                <a16:creationId xmlns:a16="http://schemas.microsoft.com/office/drawing/2014/main" id="{B92FB466-892A-1499-C0A4-DC57D0DAAEDD}"/>
              </a:ext>
            </a:extLst>
          </p:cNvPr>
          <p:cNvSpPr/>
          <p:nvPr/>
        </p:nvSpPr>
        <p:spPr>
          <a:xfrm>
            <a:off x="8090099" y="3687321"/>
            <a:ext cx="1713110" cy="461660"/>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24" name="Rounded Rectangle 23">
            <a:extLst>
              <a:ext uri="{FF2B5EF4-FFF2-40B4-BE49-F238E27FC236}">
                <a16:creationId xmlns:a16="http://schemas.microsoft.com/office/drawing/2014/main" id="{5280AFBF-D4EA-8376-4C42-53E155C355A9}"/>
              </a:ext>
            </a:extLst>
          </p:cNvPr>
          <p:cNvSpPr/>
          <p:nvPr/>
        </p:nvSpPr>
        <p:spPr>
          <a:xfrm>
            <a:off x="8078192" y="5704264"/>
            <a:ext cx="1236785" cy="501641"/>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1"/>
                </a:solidFill>
              </a:rPr>
              <a:t>Customer signs</a:t>
            </a:r>
          </a:p>
        </p:txBody>
      </p:sp>
      <p:sp>
        <p:nvSpPr>
          <p:cNvPr id="25" name="Down Arrow 24">
            <a:extLst>
              <a:ext uri="{FF2B5EF4-FFF2-40B4-BE49-F238E27FC236}">
                <a16:creationId xmlns:a16="http://schemas.microsoft.com/office/drawing/2014/main" id="{B14851B2-9E89-1AF9-1959-D7882CBDDA78}"/>
              </a:ext>
            </a:extLst>
          </p:cNvPr>
          <p:cNvSpPr/>
          <p:nvPr/>
        </p:nvSpPr>
        <p:spPr>
          <a:xfrm>
            <a:off x="6109894" y="2413015"/>
            <a:ext cx="45719" cy="154213"/>
          </a:xfrm>
          <a:prstGeom prst="downArrow">
            <a:avLst/>
          </a:prstGeom>
          <a:solidFill>
            <a:schemeClr val="accent1">
              <a:lumMod val="50000"/>
            </a:schemeClr>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31" name="Down Arrow 30">
            <a:extLst>
              <a:ext uri="{FF2B5EF4-FFF2-40B4-BE49-F238E27FC236}">
                <a16:creationId xmlns:a16="http://schemas.microsoft.com/office/drawing/2014/main" id="{A267EA5F-714E-55E7-CA8F-7EFEBDA96FCB}"/>
              </a:ext>
            </a:extLst>
          </p:cNvPr>
          <p:cNvSpPr/>
          <p:nvPr/>
        </p:nvSpPr>
        <p:spPr>
          <a:xfrm>
            <a:off x="6106605" y="3297565"/>
            <a:ext cx="45719" cy="154213"/>
          </a:xfrm>
          <a:prstGeom prst="downArrow">
            <a:avLst/>
          </a:prstGeom>
          <a:solidFill>
            <a:schemeClr val="accent1">
              <a:lumMod val="50000"/>
            </a:schemeClr>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33" name="Down Arrow 32">
            <a:extLst>
              <a:ext uri="{FF2B5EF4-FFF2-40B4-BE49-F238E27FC236}">
                <a16:creationId xmlns:a16="http://schemas.microsoft.com/office/drawing/2014/main" id="{74E3A61B-EC81-6F85-4C0B-A2006CE80E48}"/>
              </a:ext>
            </a:extLst>
          </p:cNvPr>
          <p:cNvSpPr/>
          <p:nvPr/>
        </p:nvSpPr>
        <p:spPr>
          <a:xfrm>
            <a:off x="6111617" y="4501704"/>
            <a:ext cx="45719" cy="154213"/>
          </a:xfrm>
          <a:prstGeom prst="downArrow">
            <a:avLst/>
          </a:prstGeom>
          <a:solidFill>
            <a:schemeClr val="accent1">
              <a:lumMod val="50000"/>
            </a:schemeClr>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34" name="Down Arrow 33">
            <a:extLst>
              <a:ext uri="{FF2B5EF4-FFF2-40B4-BE49-F238E27FC236}">
                <a16:creationId xmlns:a16="http://schemas.microsoft.com/office/drawing/2014/main" id="{6EDCCA32-1DFC-E0F6-E7EE-79C05F366D3D}"/>
              </a:ext>
            </a:extLst>
          </p:cNvPr>
          <p:cNvSpPr/>
          <p:nvPr/>
        </p:nvSpPr>
        <p:spPr>
          <a:xfrm>
            <a:off x="6096000" y="5453784"/>
            <a:ext cx="45719" cy="154213"/>
          </a:xfrm>
          <a:prstGeom prst="downArrow">
            <a:avLst/>
          </a:prstGeom>
          <a:solidFill>
            <a:schemeClr val="accent1">
              <a:lumMod val="50000"/>
            </a:schemeClr>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cxnSp>
        <p:nvCxnSpPr>
          <p:cNvPr id="36" name="Straight Arrow Connector 35">
            <a:extLst>
              <a:ext uri="{FF2B5EF4-FFF2-40B4-BE49-F238E27FC236}">
                <a16:creationId xmlns:a16="http://schemas.microsoft.com/office/drawing/2014/main" id="{E5BF8141-C41E-E372-3A83-CCD43B0B35F4}"/>
              </a:ext>
            </a:extLst>
          </p:cNvPr>
          <p:cNvCxnSpPr>
            <a:cxnSpLocks/>
          </p:cNvCxnSpPr>
          <p:nvPr/>
        </p:nvCxnSpPr>
        <p:spPr>
          <a:xfrm flipV="1">
            <a:off x="4500608" y="1898202"/>
            <a:ext cx="287753" cy="17888"/>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54EBAD58-84A1-DC55-52ED-7CB1BB77CB86}"/>
              </a:ext>
            </a:extLst>
          </p:cNvPr>
          <p:cNvCxnSpPr>
            <a:cxnSpLocks/>
          </p:cNvCxnSpPr>
          <p:nvPr/>
        </p:nvCxnSpPr>
        <p:spPr>
          <a:xfrm>
            <a:off x="4491371" y="3005726"/>
            <a:ext cx="308148"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FF0D58C3-D82D-A3F3-5CE6-13044B052B7E}"/>
              </a:ext>
            </a:extLst>
          </p:cNvPr>
          <p:cNvCxnSpPr>
            <a:cxnSpLocks/>
          </p:cNvCxnSpPr>
          <p:nvPr/>
        </p:nvCxnSpPr>
        <p:spPr>
          <a:xfrm>
            <a:off x="4457360" y="3977587"/>
            <a:ext cx="308148"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4CBC319B-25EC-BFC9-C2B1-391F8B47A8A8}"/>
              </a:ext>
            </a:extLst>
          </p:cNvPr>
          <p:cNvCxnSpPr>
            <a:cxnSpLocks/>
          </p:cNvCxnSpPr>
          <p:nvPr/>
        </p:nvCxnSpPr>
        <p:spPr>
          <a:xfrm>
            <a:off x="4457360" y="5937378"/>
            <a:ext cx="308148"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EA5FFDA5-F171-46C2-47BB-49F048756EA3}"/>
              </a:ext>
            </a:extLst>
          </p:cNvPr>
          <p:cNvCxnSpPr>
            <a:cxnSpLocks/>
          </p:cNvCxnSpPr>
          <p:nvPr/>
        </p:nvCxnSpPr>
        <p:spPr>
          <a:xfrm flipH="1">
            <a:off x="7510553" y="1916090"/>
            <a:ext cx="499992"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BC7DE03E-1557-D1B3-C97D-906CC45DE8EE}"/>
              </a:ext>
            </a:extLst>
          </p:cNvPr>
          <p:cNvCxnSpPr>
            <a:cxnSpLocks/>
          </p:cNvCxnSpPr>
          <p:nvPr/>
        </p:nvCxnSpPr>
        <p:spPr>
          <a:xfrm flipH="1">
            <a:off x="7513905" y="3977587"/>
            <a:ext cx="499992"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D02AFEE8-2625-81F9-575F-0AA7A7CADD1A}"/>
              </a:ext>
            </a:extLst>
          </p:cNvPr>
          <p:cNvCxnSpPr>
            <a:cxnSpLocks/>
          </p:cNvCxnSpPr>
          <p:nvPr/>
        </p:nvCxnSpPr>
        <p:spPr>
          <a:xfrm flipH="1">
            <a:off x="7502000" y="5978439"/>
            <a:ext cx="499992" cy="0"/>
          </a:xfrm>
          <a:prstGeom prst="straightConnector1">
            <a:avLst/>
          </a:prstGeom>
          <a:ln>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4F75E482-40DE-CD15-BADB-345069BE322E}"/>
              </a:ext>
            </a:extLst>
          </p:cNvPr>
          <p:cNvSpPr txBox="1"/>
          <p:nvPr/>
        </p:nvSpPr>
        <p:spPr>
          <a:xfrm>
            <a:off x="2510490" y="1733219"/>
            <a:ext cx="1845248" cy="646331"/>
          </a:xfrm>
          <a:prstGeom prst="rect">
            <a:avLst/>
          </a:prstGeom>
          <a:noFill/>
        </p:spPr>
        <p:txBody>
          <a:bodyPr wrap="square">
            <a:spAutoFit/>
          </a:bodyPr>
          <a:lstStyle/>
          <a:p>
            <a:r>
              <a:rPr lang="en-US" sz="1200" dirty="0">
                <a:solidFill>
                  <a:srgbClr val="0E0E0E"/>
                </a:solidFill>
                <a:effectLst/>
                <a:latin typeface="+mn-lt"/>
              </a:rPr>
              <a:t>ESCO establishes EE potential and final project cost.</a:t>
            </a:r>
          </a:p>
        </p:txBody>
      </p:sp>
      <p:sp>
        <p:nvSpPr>
          <p:cNvPr id="53" name="TextBox 52">
            <a:extLst>
              <a:ext uri="{FF2B5EF4-FFF2-40B4-BE49-F238E27FC236}">
                <a16:creationId xmlns:a16="http://schemas.microsoft.com/office/drawing/2014/main" id="{D7CE38A2-5848-4915-6F52-D21F9B28AC83}"/>
              </a:ext>
            </a:extLst>
          </p:cNvPr>
          <p:cNvSpPr txBox="1"/>
          <p:nvPr/>
        </p:nvSpPr>
        <p:spPr>
          <a:xfrm>
            <a:off x="5337606" y="1632315"/>
            <a:ext cx="2064793" cy="646331"/>
          </a:xfrm>
          <a:prstGeom prst="rect">
            <a:avLst/>
          </a:prstGeom>
          <a:noFill/>
        </p:spPr>
        <p:txBody>
          <a:bodyPr wrap="square">
            <a:spAutoFit/>
          </a:bodyPr>
          <a:lstStyle/>
          <a:p>
            <a:r>
              <a:rPr lang="en-US" sz="1200" dirty="0"/>
              <a:t>Conducts Investment Grade Audit (IGA)</a:t>
            </a:r>
          </a:p>
          <a:p>
            <a:endParaRPr lang="en-US" sz="1200" dirty="0"/>
          </a:p>
        </p:txBody>
      </p:sp>
      <p:sp>
        <p:nvSpPr>
          <p:cNvPr id="55" name="TextBox 54">
            <a:extLst>
              <a:ext uri="{FF2B5EF4-FFF2-40B4-BE49-F238E27FC236}">
                <a16:creationId xmlns:a16="http://schemas.microsoft.com/office/drawing/2014/main" id="{7E76F297-1D0E-061C-A194-A67D9EB0C0D8}"/>
              </a:ext>
            </a:extLst>
          </p:cNvPr>
          <p:cNvSpPr txBox="1"/>
          <p:nvPr/>
        </p:nvSpPr>
        <p:spPr>
          <a:xfrm>
            <a:off x="8057145" y="1758873"/>
            <a:ext cx="1938392" cy="461665"/>
          </a:xfrm>
          <a:prstGeom prst="rect">
            <a:avLst/>
          </a:prstGeom>
          <a:noFill/>
        </p:spPr>
        <p:txBody>
          <a:bodyPr wrap="square">
            <a:spAutoFit/>
          </a:bodyPr>
          <a:lstStyle/>
          <a:p>
            <a:r>
              <a:rPr lang="en-US" sz="1200" dirty="0"/>
              <a:t>Customer provides data and support for the audit</a:t>
            </a:r>
          </a:p>
        </p:txBody>
      </p:sp>
      <p:sp>
        <p:nvSpPr>
          <p:cNvPr id="59" name="TextBox 58">
            <a:extLst>
              <a:ext uri="{FF2B5EF4-FFF2-40B4-BE49-F238E27FC236}">
                <a16:creationId xmlns:a16="http://schemas.microsoft.com/office/drawing/2014/main" id="{C411AB5B-E367-54F9-D456-D75F10211A2B}"/>
              </a:ext>
            </a:extLst>
          </p:cNvPr>
          <p:cNvSpPr txBox="1"/>
          <p:nvPr/>
        </p:nvSpPr>
        <p:spPr>
          <a:xfrm>
            <a:off x="2386070" y="2620781"/>
            <a:ext cx="2126717" cy="830997"/>
          </a:xfrm>
          <a:prstGeom prst="rect">
            <a:avLst/>
          </a:prstGeom>
          <a:noFill/>
        </p:spPr>
        <p:txBody>
          <a:bodyPr wrap="square">
            <a:spAutoFit/>
          </a:bodyPr>
          <a:lstStyle/>
          <a:p>
            <a:r>
              <a:rPr lang="en-US" sz="1200" dirty="0"/>
              <a:t>ESCO assesses technical, financial, and environmental risks, and conducts the final credit check</a:t>
            </a:r>
          </a:p>
        </p:txBody>
      </p:sp>
      <p:sp>
        <p:nvSpPr>
          <p:cNvPr id="61" name="TextBox 60">
            <a:extLst>
              <a:ext uri="{FF2B5EF4-FFF2-40B4-BE49-F238E27FC236}">
                <a16:creationId xmlns:a16="http://schemas.microsoft.com/office/drawing/2014/main" id="{056ED659-DB25-209D-941D-19381C6034C6}"/>
              </a:ext>
            </a:extLst>
          </p:cNvPr>
          <p:cNvSpPr txBox="1"/>
          <p:nvPr/>
        </p:nvSpPr>
        <p:spPr>
          <a:xfrm>
            <a:off x="5078366" y="2660196"/>
            <a:ext cx="2551615" cy="461665"/>
          </a:xfrm>
          <a:prstGeom prst="rect">
            <a:avLst/>
          </a:prstGeom>
          <a:noFill/>
        </p:spPr>
        <p:txBody>
          <a:bodyPr wrap="square">
            <a:spAutoFit/>
          </a:bodyPr>
          <a:lstStyle/>
          <a:p>
            <a:r>
              <a:rPr lang="en-US" sz="1200" dirty="0"/>
              <a:t>Risk analysis and final credit assessment</a:t>
            </a:r>
          </a:p>
        </p:txBody>
      </p:sp>
      <p:sp>
        <p:nvSpPr>
          <p:cNvPr id="70" name="TextBox 69">
            <a:extLst>
              <a:ext uri="{FF2B5EF4-FFF2-40B4-BE49-F238E27FC236}">
                <a16:creationId xmlns:a16="http://schemas.microsoft.com/office/drawing/2014/main" id="{B015434D-9EC5-9863-7462-7AFD50429932}"/>
              </a:ext>
            </a:extLst>
          </p:cNvPr>
          <p:cNvSpPr txBox="1"/>
          <p:nvPr/>
        </p:nvSpPr>
        <p:spPr>
          <a:xfrm>
            <a:off x="2912197" y="3649784"/>
            <a:ext cx="1509977" cy="830997"/>
          </a:xfrm>
          <a:prstGeom prst="rect">
            <a:avLst/>
          </a:prstGeom>
          <a:noFill/>
        </p:spPr>
        <p:txBody>
          <a:bodyPr wrap="square" rtlCol="0">
            <a:spAutoFit/>
          </a:bodyPr>
          <a:lstStyle/>
          <a:p>
            <a:r>
              <a:rPr lang="en-US" sz="1200" dirty="0"/>
              <a:t>ESCO prepares the contract or annex and final financial plan</a:t>
            </a:r>
          </a:p>
        </p:txBody>
      </p:sp>
      <p:sp>
        <p:nvSpPr>
          <p:cNvPr id="72" name="TextBox 71">
            <a:extLst>
              <a:ext uri="{FF2B5EF4-FFF2-40B4-BE49-F238E27FC236}">
                <a16:creationId xmlns:a16="http://schemas.microsoft.com/office/drawing/2014/main" id="{323C3F77-D88A-62C3-0CA3-7D0177A1B645}"/>
              </a:ext>
            </a:extLst>
          </p:cNvPr>
          <p:cNvSpPr txBox="1"/>
          <p:nvPr/>
        </p:nvSpPr>
        <p:spPr>
          <a:xfrm>
            <a:off x="5074407" y="3578353"/>
            <a:ext cx="2370831" cy="830997"/>
          </a:xfrm>
          <a:prstGeom prst="rect">
            <a:avLst/>
          </a:prstGeom>
          <a:noFill/>
        </p:spPr>
        <p:txBody>
          <a:bodyPr wrap="square">
            <a:spAutoFit/>
          </a:bodyPr>
          <a:lstStyle/>
          <a:p>
            <a:r>
              <a:rPr lang="en-US" sz="1200" dirty="0"/>
              <a:t>Finalizes the financial plan and contract for implementation (or annex to the framework contract)</a:t>
            </a:r>
          </a:p>
        </p:txBody>
      </p:sp>
      <p:sp>
        <p:nvSpPr>
          <p:cNvPr id="74" name="TextBox 73">
            <a:extLst>
              <a:ext uri="{FF2B5EF4-FFF2-40B4-BE49-F238E27FC236}">
                <a16:creationId xmlns:a16="http://schemas.microsoft.com/office/drawing/2014/main" id="{2CCD879C-FAAE-8903-DAF8-64C3A88C1321}"/>
              </a:ext>
            </a:extLst>
          </p:cNvPr>
          <p:cNvSpPr txBox="1"/>
          <p:nvPr/>
        </p:nvSpPr>
        <p:spPr>
          <a:xfrm>
            <a:off x="8082565" y="3724194"/>
            <a:ext cx="1713110" cy="461665"/>
          </a:xfrm>
          <a:prstGeom prst="rect">
            <a:avLst/>
          </a:prstGeom>
          <a:noFill/>
        </p:spPr>
        <p:txBody>
          <a:bodyPr wrap="square">
            <a:spAutoFit/>
          </a:bodyPr>
          <a:lstStyle/>
          <a:p>
            <a:r>
              <a:rPr lang="en-US" sz="1200" dirty="0">
                <a:solidFill>
                  <a:schemeClr val="tx1"/>
                </a:solidFill>
              </a:rPr>
              <a:t>E</a:t>
            </a:r>
            <a:r>
              <a:rPr lang="en-US" sz="1200" dirty="0">
                <a:solidFill>
                  <a:schemeClr val="tx1"/>
                </a:solidFill>
                <a:effectLst/>
              </a:rPr>
              <a:t>valuation of customer</a:t>
            </a:r>
          </a:p>
        </p:txBody>
      </p:sp>
      <p:sp>
        <p:nvSpPr>
          <p:cNvPr id="78" name="TextBox 77">
            <a:extLst>
              <a:ext uri="{FF2B5EF4-FFF2-40B4-BE49-F238E27FC236}">
                <a16:creationId xmlns:a16="http://schemas.microsoft.com/office/drawing/2014/main" id="{6EA4BA3F-273B-0E67-3A63-88F926BDCC6A}"/>
              </a:ext>
            </a:extLst>
          </p:cNvPr>
          <p:cNvSpPr txBox="1"/>
          <p:nvPr/>
        </p:nvSpPr>
        <p:spPr>
          <a:xfrm>
            <a:off x="5156537" y="5631918"/>
            <a:ext cx="2317168" cy="646331"/>
          </a:xfrm>
          <a:prstGeom prst="rect">
            <a:avLst/>
          </a:prstGeom>
          <a:noFill/>
        </p:spPr>
        <p:txBody>
          <a:bodyPr wrap="square">
            <a:spAutoFit/>
          </a:bodyPr>
          <a:lstStyle/>
          <a:p>
            <a:r>
              <a:rPr lang="en-US" sz="1200" dirty="0"/>
              <a:t>Negotiation continues until the contract or implementation annex is signed.</a:t>
            </a:r>
          </a:p>
        </p:txBody>
      </p:sp>
      <p:sp>
        <p:nvSpPr>
          <p:cNvPr id="80" name="TextBox 79">
            <a:extLst>
              <a:ext uri="{FF2B5EF4-FFF2-40B4-BE49-F238E27FC236}">
                <a16:creationId xmlns:a16="http://schemas.microsoft.com/office/drawing/2014/main" id="{6BDCF329-29DC-A10A-5896-6991AB239ABA}"/>
              </a:ext>
            </a:extLst>
          </p:cNvPr>
          <p:cNvSpPr txBox="1"/>
          <p:nvPr/>
        </p:nvSpPr>
        <p:spPr>
          <a:xfrm>
            <a:off x="429929" y="1691866"/>
            <a:ext cx="1660641" cy="461665"/>
          </a:xfrm>
          <a:prstGeom prst="rect">
            <a:avLst/>
          </a:prstGeom>
          <a:noFill/>
        </p:spPr>
        <p:txBody>
          <a:bodyPr wrap="square">
            <a:spAutoFit/>
          </a:bodyPr>
          <a:lstStyle/>
          <a:p>
            <a:r>
              <a:rPr lang="en-US" sz="1200" dirty="0"/>
              <a:t>Report Template</a:t>
            </a:r>
          </a:p>
          <a:p>
            <a:r>
              <a:rPr lang="en-US" sz="1200" dirty="0"/>
              <a:t>Analysis Spreadsheet</a:t>
            </a:r>
          </a:p>
        </p:txBody>
      </p:sp>
      <p:sp>
        <p:nvSpPr>
          <p:cNvPr id="12" name="TextBox 11">
            <a:extLst>
              <a:ext uri="{FF2B5EF4-FFF2-40B4-BE49-F238E27FC236}">
                <a16:creationId xmlns:a16="http://schemas.microsoft.com/office/drawing/2014/main" id="{5A4BE6DD-221D-AC8A-4770-B1F9DFF3DE8C}"/>
              </a:ext>
            </a:extLst>
          </p:cNvPr>
          <p:cNvSpPr txBox="1"/>
          <p:nvPr/>
        </p:nvSpPr>
        <p:spPr>
          <a:xfrm>
            <a:off x="308015" y="2728727"/>
            <a:ext cx="2388411" cy="276999"/>
          </a:xfrm>
          <a:prstGeom prst="rect">
            <a:avLst/>
          </a:prstGeom>
          <a:noFill/>
        </p:spPr>
        <p:txBody>
          <a:bodyPr wrap="square">
            <a:spAutoFit/>
          </a:bodyPr>
          <a:lstStyle/>
          <a:p>
            <a:r>
              <a:rPr lang="en-US" sz="1200" dirty="0"/>
              <a:t>Risk analysis tools</a:t>
            </a:r>
          </a:p>
        </p:txBody>
      </p:sp>
      <p:sp>
        <p:nvSpPr>
          <p:cNvPr id="18" name="TextBox 17">
            <a:extLst>
              <a:ext uri="{FF2B5EF4-FFF2-40B4-BE49-F238E27FC236}">
                <a16:creationId xmlns:a16="http://schemas.microsoft.com/office/drawing/2014/main" id="{C916EE5B-4139-E500-7A12-66F7F98B1C11}"/>
              </a:ext>
            </a:extLst>
          </p:cNvPr>
          <p:cNvSpPr txBox="1"/>
          <p:nvPr/>
        </p:nvSpPr>
        <p:spPr>
          <a:xfrm>
            <a:off x="373015" y="3837189"/>
            <a:ext cx="2512260" cy="461665"/>
          </a:xfrm>
          <a:prstGeom prst="rect">
            <a:avLst/>
          </a:prstGeom>
          <a:noFill/>
        </p:spPr>
        <p:txBody>
          <a:bodyPr wrap="square">
            <a:spAutoFit/>
          </a:bodyPr>
          <a:lstStyle/>
          <a:p>
            <a:pPr marL="171450" indent="-171450">
              <a:buFont typeface="Arial" panose="020B0604020202020204" pitchFamily="34" charset="0"/>
              <a:buChar char="•"/>
            </a:pPr>
            <a:r>
              <a:rPr lang="en-US" sz="1200" dirty="0"/>
              <a:t>Customer Model </a:t>
            </a:r>
          </a:p>
          <a:p>
            <a:pPr marL="171450" indent="-171450">
              <a:buFont typeface="Arial" panose="020B0604020202020204" pitchFamily="34" charset="0"/>
              <a:buChar char="•"/>
            </a:pPr>
            <a:r>
              <a:rPr lang="en-US" sz="1200" dirty="0"/>
              <a:t>ESCO Project Financial Tools</a:t>
            </a:r>
          </a:p>
        </p:txBody>
      </p:sp>
      <p:sp>
        <p:nvSpPr>
          <p:cNvPr id="3" name="Down Arrow 2">
            <a:extLst>
              <a:ext uri="{FF2B5EF4-FFF2-40B4-BE49-F238E27FC236}">
                <a16:creationId xmlns:a16="http://schemas.microsoft.com/office/drawing/2014/main" id="{D7D907B1-FD2F-A0BD-C04B-923F330CF748}"/>
              </a:ext>
            </a:extLst>
          </p:cNvPr>
          <p:cNvSpPr/>
          <p:nvPr/>
        </p:nvSpPr>
        <p:spPr>
          <a:xfrm>
            <a:off x="6114137" y="6325494"/>
            <a:ext cx="45719" cy="154213"/>
          </a:xfrm>
          <a:prstGeom prst="downArrow">
            <a:avLst/>
          </a:prstGeom>
          <a:solidFill>
            <a:schemeClr val="accent1">
              <a:lumMod val="50000"/>
            </a:schemeClr>
          </a:solid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4" name="Oval 3">
            <a:extLst>
              <a:ext uri="{FF2B5EF4-FFF2-40B4-BE49-F238E27FC236}">
                <a16:creationId xmlns:a16="http://schemas.microsoft.com/office/drawing/2014/main" id="{5331AF44-6A47-5192-D8CB-5D55ADF0FC46}"/>
              </a:ext>
            </a:extLst>
          </p:cNvPr>
          <p:cNvSpPr/>
          <p:nvPr/>
        </p:nvSpPr>
        <p:spPr>
          <a:xfrm>
            <a:off x="4757951" y="6480305"/>
            <a:ext cx="3019611" cy="397428"/>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5" name="TextBox 4">
            <a:extLst>
              <a:ext uri="{FF2B5EF4-FFF2-40B4-BE49-F238E27FC236}">
                <a16:creationId xmlns:a16="http://schemas.microsoft.com/office/drawing/2014/main" id="{9C37D16C-D58C-45EF-CEB5-E385A97E604B}"/>
              </a:ext>
            </a:extLst>
          </p:cNvPr>
          <p:cNvSpPr txBox="1"/>
          <p:nvPr/>
        </p:nvSpPr>
        <p:spPr>
          <a:xfrm>
            <a:off x="4765509" y="6536711"/>
            <a:ext cx="2978424" cy="276999"/>
          </a:xfrm>
          <a:prstGeom prst="rect">
            <a:avLst/>
          </a:prstGeom>
          <a:noFill/>
        </p:spPr>
        <p:txBody>
          <a:bodyPr wrap="square">
            <a:spAutoFit/>
          </a:bodyPr>
          <a:lstStyle/>
          <a:p>
            <a:r>
              <a:rPr lang="en-US" sz="1200" dirty="0"/>
              <a:t>Risk analysis and final credit assessment</a:t>
            </a:r>
          </a:p>
        </p:txBody>
      </p:sp>
    </p:spTree>
    <p:extLst>
      <p:ext uri="{BB962C8B-B14F-4D97-AF65-F5344CB8AC3E}">
        <p14:creationId xmlns:p14="http://schemas.microsoft.com/office/powerpoint/2010/main" val="1428452871"/>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10669</TotalTime>
  <Words>2959</Words>
  <Application>Microsoft Macintosh PowerPoint</Application>
  <PresentationFormat>Widescreen</PresentationFormat>
  <Paragraphs>455</Paragraphs>
  <Slides>44</Slides>
  <Notes>40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44</vt:i4>
      </vt:variant>
    </vt:vector>
  </HeadingPairs>
  <TitlesOfParts>
    <vt:vector size="55" baseType="lpstr">
      <vt:lpstr>Wingdings</vt:lpstr>
      <vt:lpstr>.AppleSystemUIFont</vt:lpstr>
      <vt:lpstr>Courier New</vt:lpstr>
      <vt:lpstr>MS PGothic</vt:lpstr>
      <vt:lpstr>Symbol</vt:lpstr>
      <vt:lpstr>Arial</vt:lpstr>
      <vt:lpstr>Fira Sans Extra Condensed</vt:lpstr>
      <vt:lpstr>Times New Roman</vt:lpstr>
      <vt:lpstr>Monotype Sorts</vt:lpstr>
      <vt:lpstr>Roboto</vt:lpstr>
      <vt:lpstr>Energy Saving Infographics by Slidesgo</vt:lpstr>
      <vt:lpstr>PowerPoint Presentation</vt:lpstr>
      <vt:lpstr>Project development process</vt:lpstr>
      <vt:lpstr>Project dEVELOPMENT process</vt:lpstr>
      <vt:lpstr>Project development process</vt:lpstr>
      <vt:lpstr>Project development process</vt:lpstr>
      <vt:lpstr>Project development process</vt:lpstr>
      <vt:lpstr>Project development steps</vt:lpstr>
      <vt:lpstr>Project development steps</vt:lpstr>
      <vt:lpstr>Project development steps</vt:lpstr>
      <vt:lpstr>esco BIDDING</vt:lpstr>
      <vt:lpstr>PowerPoint Presentation</vt:lpstr>
      <vt:lpstr>SURVEY</vt:lpstr>
      <vt:lpstr>SURVEY</vt:lpstr>
      <vt:lpstr>SURVEY</vt:lpstr>
      <vt:lpstr>SURVEY</vt:lpstr>
      <vt:lpstr>SURVEY</vt:lpstr>
      <vt:lpstr>SCREENING</vt:lpstr>
      <vt:lpstr>SCREENING</vt:lpstr>
      <vt:lpstr>SCREENING</vt:lpstr>
      <vt:lpstr>SCREENING</vt:lpstr>
      <vt:lpstr>Group meeting 1st </vt:lpstr>
      <vt:lpstr>PowerPoint Presentation</vt:lpstr>
      <vt:lpstr>Group SECOND meeting </vt:lpstr>
      <vt:lpstr>Group SECOND meeting </vt:lpstr>
      <vt:lpstr>LETTER OF INTEREST</vt:lpstr>
      <vt:lpstr>LETTER OF INTEREST</vt:lpstr>
      <vt:lpstr>LETTER OF INTEREST</vt:lpstr>
      <vt:lpstr>Preliminary audit</vt:lpstr>
      <vt:lpstr>Preliminary audit</vt:lpstr>
      <vt:lpstr>After preliminary audit</vt:lpstr>
      <vt:lpstr>Group THIRD meeting</vt:lpstr>
      <vt:lpstr>Group THIRD meeting</vt:lpstr>
      <vt:lpstr>Presenting a preliminary energy audit</vt:lpstr>
      <vt:lpstr>Investment level audit agreement or framework agreement</vt:lpstr>
      <vt:lpstr>implement investment level audit</vt:lpstr>
      <vt:lpstr>Risk Analysis</vt:lpstr>
      <vt:lpstr>CREDITWORTHY FOR DEBT Sustainability</vt:lpstr>
      <vt:lpstr>Financial Analysis</vt:lpstr>
      <vt:lpstr>Group 4th meeting</vt:lpstr>
      <vt:lpstr>Group 4th  meeting</vt:lpstr>
      <vt:lpstr>Investment level audit presentation</vt:lpstr>
      <vt:lpstr>Finalize the contract</vt:lpstr>
      <vt:lpstr>Group 5th meeting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112</cp:revision>
  <dcterms:modified xsi:type="dcterms:W3CDTF">2025-02-21T07:57:05Z</dcterms:modified>
</cp:coreProperties>
</file>