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6"/>
  </p:notesMasterIdLst>
  <p:sldIdLst>
    <p:sldId id="319" r:id="rId2"/>
    <p:sldId id="1741" r:id="rId3"/>
    <p:sldId id="1736" r:id="rId4"/>
    <p:sldId id="1998" r:id="rId5"/>
    <p:sldId id="2015" r:id="rId6"/>
    <p:sldId id="2016" r:id="rId7"/>
    <p:sldId id="2017" r:id="rId8"/>
    <p:sldId id="1694" r:id="rId9"/>
    <p:sldId id="2018" r:id="rId10"/>
    <p:sldId id="1999" r:id="rId11"/>
    <p:sldId id="1696" r:id="rId12"/>
    <p:sldId id="1985" r:id="rId13"/>
    <p:sldId id="2360" r:id="rId14"/>
    <p:sldId id="1722" r:id="rId15"/>
    <p:sldId id="2019" r:id="rId16"/>
    <p:sldId id="1729" r:id="rId17"/>
    <p:sldId id="2276" r:id="rId18"/>
    <p:sldId id="1676" r:id="rId19"/>
    <p:sldId id="1874" r:id="rId20"/>
    <p:sldId id="1876" r:id="rId21"/>
    <p:sldId id="1875" r:id="rId22"/>
    <p:sldId id="1769" r:id="rId23"/>
    <p:sldId id="1770" r:id="rId24"/>
    <p:sldId id="2361" r:id="rId25"/>
    <p:sldId id="329" r:id="rId26"/>
    <p:sldId id="2278" r:id="rId27"/>
    <p:sldId id="2279" r:id="rId28"/>
    <p:sldId id="2280" r:id="rId29"/>
    <p:sldId id="333" r:id="rId30"/>
    <p:sldId id="2281" r:id="rId31"/>
    <p:sldId id="337" r:id="rId32"/>
    <p:sldId id="2282" r:id="rId33"/>
    <p:sldId id="1996" r:id="rId34"/>
    <p:sldId id="2359" r:id="rId35"/>
  </p:sldIdLst>
  <p:sldSz cx="12192000" cy="6858000"/>
  <p:notesSz cx="6858000" cy="9144000"/>
  <p:embeddedFontLst>
    <p:embeddedFont>
      <p:font typeface="Fira Sans Extra Condensed" panose="020F0502020204030204" pitchFamily="34" charset="0"/>
      <p:regular r:id="rId37"/>
      <p:bold r:id="rId38"/>
      <p:italic r:id="rId39"/>
      <p:boldItalic r:id="rId40"/>
    </p:embeddedFont>
    <p:embeddedFont>
      <p:font typeface="Malgun Gothic" panose="020B0503020000020004" pitchFamily="34" charset="-127"/>
      <p:regular r:id="rId41"/>
      <p:bold r:id="rId42"/>
    </p:embeddedFont>
    <p:embeddedFont>
      <p:font typeface="Noto Sans" panose="020B0502040504020204" pitchFamily="34" charset="0"/>
      <p:regular r:id="rId43"/>
      <p:bold r:id="rId44"/>
      <p:italic r:id="rId45"/>
      <p:boldItalic r:id="rId46"/>
    </p:embeddedFont>
    <p:embeddedFont>
      <p:font typeface="Roboto" panose="02000000000000000000"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64"/>
    <p:restoredTop sz="86446"/>
  </p:normalViewPr>
  <p:slideViewPr>
    <p:cSldViewPr snapToGrid="0">
      <p:cViewPr varScale="1">
        <p:scale>
          <a:sx n="98" d="100"/>
          <a:sy n="98" d="100"/>
        </p:scale>
        <p:origin x="464" y="200"/>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4132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4425265E-ED73-E44B-BC4E-260CA10B9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A1B5FC0-23F6-252C-4929-94CD2BC8BD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GB" altLang="en-US"/>
              <a:t> Mỗi </a:t>
            </a:r>
            <a:r>
              <a:rPr lang="vi-VN" altLang="en-US"/>
              <a:t>đối</a:t>
            </a:r>
            <a:r>
              <a:rPr lang="en-US" altLang="en-US"/>
              <a:t> t</a:t>
            </a:r>
            <a:r>
              <a:rPr lang="vi-VN" altLang="en-US"/>
              <a:t>ượng</a:t>
            </a:r>
            <a:r>
              <a:rPr lang="en-US" altLang="en-US"/>
              <a:t> nói trên </a:t>
            </a:r>
            <a:r>
              <a:rPr lang="vi-VN" altLang="en-US"/>
              <a:t>được</a:t>
            </a:r>
            <a:r>
              <a:rPr lang="en-US" altLang="en-US"/>
              <a:t> quy </a:t>
            </a:r>
            <a:r>
              <a:rPr lang="vi-VN" altLang="en-US"/>
              <a:t>định</a:t>
            </a:r>
            <a:r>
              <a:rPr lang="en-US" altLang="en-US"/>
              <a:t> tại 07 Ch</a:t>
            </a:r>
            <a:r>
              <a:rPr lang="vi-VN" altLang="en-US"/>
              <a:t>ươ</a:t>
            </a:r>
            <a:r>
              <a:rPr lang="en-US" altLang="en-US"/>
              <a:t>ng liên quan từ II </a:t>
            </a:r>
            <a:r>
              <a:rPr lang="vi-VN" altLang="en-US"/>
              <a:t>đến</a:t>
            </a:r>
            <a:r>
              <a:rPr lang="en-US" altLang="en-US"/>
              <a:t> VIII.</a:t>
            </a:r>
            <a:endParaRPr lang="en-GB" altLang="en-US"/>
          </a:p>
        </p:txBody>
      </p:sp>
      <p:sp>
        <p:nvSpPr>
          <p:cNvPr id="46084" name="Slide Number Placeholder 3">
            <a:extLst>
              <a:ext uri="{FF2B5EF4-FFF2-40B4-BE49-F238E27FC236}">
                <a16:creationId xmlns:a16="http://schemas.microsoft.com/office/drawing/2014/main" id="{BF128A1E-2382-6CD9-04BE-7DDAFAED1DC2}"/>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8517CD65-5B99-43B2-877A-2F038CDAFA74}" type="slidenum">
              <a:rPr lang="en-GB" altLang="en-US" sz="1200">
                <a:latin typeface="Calibri" panose="020F0502020204030204" pitchFamily="34" charset="0"/>
                <a:ea typeface="MS PGothic" panose="020B0600070205080204" pitchFamily="34" charset="-128"/>
                <a:cs typeface="Arial" panose="020B0604020202020204" pitchFamily="34" charset="0"/>
              </a:rPr>
              <a:pPr algn="r" eaLnBrk="1" hangingPunct="1">
                <a:spcBef>
                  <a:spcPct val="0"/>
                </a:spcBef>
              </a:pPr>
              <a:t>5</a:t>
            </a:fld>
            <a:endParaRPr lang="en-GB" altLang="en-US" sz="1200" dirty="0">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79917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6</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78361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7</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8679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E6711F6-22FB-F39E-BCDF-228042124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5D8B295-D5D1-ECA9-D089-916289055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94B9B2E6-65A1-8AFF-44FE-B4CD363CE1AD}"/>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A4E1D4CA-6132-45C0-AFB0-59A77F90E8B6}" type="slidenum">
              <a:rPr lang="en-GB" altLang="en-US" sz="1200">
                <a:latin typeface="Calibri" panose="020F0502020204030204" pitchFamily="34" charset="0"/>
                <a:cs typeface="Arial" panose="020B0604020202020204" pitchFamily="34" charset="0"/>
              </a:rPr>
              <a:pPr algn="r" eaLnBrk="1" hangingPunct="1">
                <a:spcBef>
                  <a:spcPct val="0"/>
                </a:spcBef>
              </a:pPr>
              <a:t>8</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27139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19/02/2025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11</a:t>
            </a:fld>
            <a:endParaRPr lang="en-US" altLang="en-US"/>
          </a:p>
        </p:txBody>
      </p:sp>
    </p:spTree>
    <p:extLst>
      <p:ext uri="{BB962C8B-B14F-4D97-AF65-F5344CB8AC3E}">
        <p14:creationId xmlns:p14="http://schemas.microsoft.com/office/powerpoint/2010/main" val="3251330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90000"/>
              </a:lnSpc>
              <a:spcBef>
                <a:spcPct val="70000"/>
              </a:spcBef>
              <a:spcAft>
                <a:spcPct val="0"/>
              </a:spcAft>
              <a:buClr>
                <a:srgbClr val="B0002D"/>
              </a:buClr>
              <a:buSzPct val="85000"/>
              <a:buFont typeface="Arial" pitchFamily="34" charset="0"/>
              <a:buNone/>
              <a:tabLst/>
              <a:defRPr/>
            </a:pPr>
            <a:r>
              <a:rPr lang="en-US" sz="1200" b="1" i="0" dirty="0">
                <a:solidFill>
                  <a:srgbClr val="202122"/>
                </a:solidFill>
                <a:effectLst/>
                <a:highlight>
                  <a:srgbClr val="FFFFFF"/>
                </a:highlight>
                <a:latin typeface="Arial" panose="020B0604020202020204" pitchFamily="34" charset="0"/>
              </a:rPr>
              <a:t>Liên </a:t>
            </a:r>
            <a:r>
              <a:rPr lang="en-US" sz="1200" b="1" i="0" dirty="0" err="1">
                <a:solidFill>
                  <a:srgbClr val="202122"/>
                </a:solidFill>
                <a:effectLst/>
                <a:highlight>
                  <a:srgbClr val="FFFFFF"/>
                </a:highlight>
                <a:latin typeface="Arial" panose="020B0604020202020204" pitchFamily="34" charset="0"/>
              </a:rPr>
              <a:t>Hợp</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Quốc</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về</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Biến</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đổi</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Khí</a:t>
            </a:r>
            <a:r>
              <a:rPr lang="en-US" sz="1200" b="1"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hậu</a:t>
            </a:r>
            <a:r>
              <a:rPr lang="en-US" sz="1200" b="0" i="0" dirty="0">
                <a:solidFill>
                  <a:srgbClr val="202122"/>
                </a:solidFill>
                <a:effectLst/>
                <a:highlight>
                  <a:srgbClr val="FFFFFF"/>
                </a:highlight>
                <a:latin typeface="Arial" panose="020B0604020202020204" pitchFamily="34" charset="0"/>
              </a:rPr>
              <a:t> (</a:t>
            </a:r>
            <a:r>
              <a:rPr lang="en-US" sz="1200" b="0" i="1" dirty="0">
                <a:solidFill>
                  <a:srgbClr val="202122"/>
                </a:solidFill>
                <a:effectLst/>
                <a:highlight>
                  <a:srgbClr val="FFFFFF"/>
                </a:highlight>
                <a:latin typeface="Arial" panose="020B0604020202020204" pitchFamily="34" charset="0"/>
              </a:rPr>
              <a:t>United Nations Framework Convention on Climate Change</a:t>
            </a:r>
            <a:r>
              <a:rPr lang="en-US" sz="1200" b="0" i="0" dirty="0">
                <a:solidFill>
                  <a:srgbClr val="202122"/>
                </a:solidFill>
                <a:effectLst/>
                <a:highlight>
                  <a:srgbClr val="FFFFFF"/>
                </a:highlight>
                <a:latin typeface="Arial" panose="020B0604020202020204" pitchFamily="34" charset="0"/>
              </a:rPr>
              <a:t>, </a:t>
            </a:r>
            <a:r>
              <a:rPr lang="en-US" sz="1200" b="1" i="0" dirty="0">
                <a:solidFill>
                  <a:srgbClr val="202122"/>
                </a:solidFill>
                <a:effectLst/>
                <a:highlight>
                  <a:srgbClr val="FFFFFF"/>
                </a:highlight>
                <a:latin typeface="Arial" panose="020B0604020202020204" pitchFamily="34" charset="0"/>
              </a:rPr>
              <a:t>UNFCCC</a:t>
            </a:r>
            <a:r>
              <a:rPr lang="en-US" sz="1200" b="0" i="0" dirty="0">
                <a:solidFill>
                  <a:srgbClr val="202122"/>
                </a:solidFill>
                <a:effectLst/>
                <a:highlight>
                  <a:srgbClr val="FFFFFF"/>
                </a:highlight>
                <a:latin typeface="Arial" panose="020B0604020202020204" pitchFamily="34" charset="0"/>
              </a:rPr>
              <a:t> </a:t>
            </a:r>
            <a:r>
              <a:rPr lang="en-US" sz="1200" b="0" i="0" dirty="0" err="1">
                <a:solidFill>
                  <a:srgbClr val="202122"/>
                </a:solidFill>
                <a:effectLst/>
                <a:highlight>
                  <a:srgbClr val="FFFFFF"/>
                </a:highlight>
                <a:latin typeface="Arial" panose="020B0604020202020204" pitchFamily="34" charset="0"/>
              </a:rPr>
              <a:t>hoặc</a:t>
            </a:r>
            <a:r>
              <a:rPr lang="en-US" sz="1200" b="0" i="0" dirty="0">
                <a:solidFill>
                  <a:srgbClr val="202122"/>
                </a:solidFill>
                <a:effectLst/>
                <a:highlight>
                  <a:srgbClr val="FFFFFF"/>
                </a:highlight>
                <a:latin typeface="Arial" panose="020B0604020202020204" pitchFamily="34" charset="0"/>
              </a:rPr>
              <a:t> </a:t>
            </a:r>
            <a:r>
              <a:rPr lang="en-US" sz="1200" b="1" i="0" dirty="0" err="1">
                <a:solidFill>
                  <a:srgbClr val="202122"/>
                </a:solidFill>
                <a:effectLst/>
                <a:highlight>
                  <a:srgbClr val="FFFFFF"/>
                </a:highlight>
                <a:latin typeface="Arial" panose="020B0604020202020204" pitchFamily="34" charset="0"/>
              </a:rPr>
              <a:t>FCCC</a:t>
            </a:r>
            <a:r>
              <a:rPr lang="en-US" sz="1200" b="0" i="0" dirty="0">
                <a:solidFill>
                  <a:srgbClr val="202122"/>
                </a:solidFill>
                <a:effectLst/>
                <a:highlight>
                  <a:srgbClr val="FFFFFF"/>
                </a:highlight>
                <a:latin typeface="Arial" panose="020B0604020202020204" pitchFamily="34" charset="0"/>
              </a:rPr>
              <a:t>)</a:t>
            </a:r>
          </a:p>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14</a:t>
            </a:fld>
            <a:endParaRPr lang="fr-FR" altLang="en-US"/>
          </a:p>
        </p:txBody>
      </p:sp>
    </p:spTree>
    <p:extLst>
      <p:ext uri="{BB962C8B-B14F-4D97-AF65-F5344CB8AC3E}">
        <p14:creationId xmlns:p14="http://schemas.microsoft.com/office/powerpoint/2010/main" val="3185078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pPr>
              <a:defRPr/>
            </a:pPr>
            <a:fld id="{355570F2-3F9D-4E1B-9A62-C62902EEB6F0}" type="slidenum">
              <a:rPr lang="fr-FR" altLang="en-US" smtClean="0"/>
              <a:pPr>
                <a:defRPr/>
              </a:pPr>
              <a:t>16</a:t>
            </a:fld>
            <a:endParaRPr lang="fr-FR" altLang="en-US"/>
          </a:p>
        </p:txBody>
      </p:sp>
    </p:spTree>
    <p:extLst>
      <p:ext uri="{BB962C8B-B14F-4D97-AF65-F5344CB8AC3E}">
        <p14:creationId xmlns:p14="http://schemas.microsoft.com/office/powerpoint/2010/main" val="393486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940647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mj-lt"/>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1049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 id="214748366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2611F8BE-04F5-B680-95F6-202D9EA51BD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5A7FA2AB-97F2-5B15-62BA-D4BA2317AD7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9B45518-0700-9161-0C18-54B4D1443525}"/>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11ECA1C4-44E6-3394-CC1B-8A728A364B3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0C3B6ACC-B86B-F8FE-D71B-362649586C11}"/>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7178E480-9B34-138B-D429-AED921076550}"/>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B8B0E8CF-0D25-E7F0-16CA-298C38D7B443}"/>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B7C3622B-8389-3A41-1CCD-E194E0B153D9}"/>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CD2C533-80AD-E28E-B5C5-B625A3490FE3}"/>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84D16D4E-3B38-E8B4-2E0D-8B7B8E3B694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FA0FB82-7ADD-8BB7-8059-CDB8DBDA2E5F}"/>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57F0571-A25C-0BE3-389E-FDB1ED85B923}"/>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EE0F83C3-401A-1BE2-53DA-1D43C04979BD}"/>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F16407D1-9343-1242-833D-4B3FD7EE5A49}"/>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49FC43C4-B98B-4EFC-B248-C8D056C0767B}"/>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745EA63-7D90-F7D9-B255-53EFF37EB8CF}"/>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30AD3D4F-D283-17F3-EA50-3C652200697E}"/>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A9DD5A42-7FF1-F127-32A0-85694115DDF8}"/>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330D7D5-169B-9349-4166-B3FD1A3AFD25}"/>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E194F042-EBAF-6C69-7957-ABA2BF5982B4}"/>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319AACFE-E658-4C74-8102-B2D2A12309DD}"/>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8DB98A24-49F9-DB2A-EAA6-C8BEFBB833AC}"/>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ECA8DE6D-492A-3AEA-E93D-3F7FFDFB9D34}"/>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6BA5F9C0-41E9-374E-B7D5-D9C62D290A9E}"/>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21A5277D-64D3-CD17-52BB-D9BA93C604B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770EE853-5104-8C53-61F8-364F8DBF6EDC}"/>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46E5F7F7-92BE-2D66-793C-29F9A442CB05}"/>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C75132BE-8C84-470E-0904-C362433800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4A2CD139-1AC3-6D27-623F-1A7CB584C1D8}"/>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0094301D-3A8D-D573-3D91-107F42156BBA}"/>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7B9BC54B-7CC1-7CDF-3985-AFD83E9EC81B}"/>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58E86EE4-0A28-F536-536C-620D731E4D4B}"/>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08958053-57A7-B875-6F5F-D4E81AF25CC0}"/>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7FF3EDBF-E407-1BCA-DF12-9D19C7F4997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F2C7A54-018E-03B6-4D73-3B91192CA6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C1CC6622-C802-B772-1E24-764BCD3735BB}"/>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35E4E753-5486-CADF-65C1-8D2E4D9BDF90}"/>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F0B94250-8279-75E0-E746-E3012AB00B7C}"/>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F3FF0A22-7A23-0EE4-AC89-C935C9B13FE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35335E37-8464-D090-71D8-875EA6EEDC00}"/>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425EB4CC-54CD-E5B4-884D-44697FD25792}"/>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B415D9EA-B61E-49AA-8C2F-B088575320CF}"/>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C915E85B-CC07-FD4C-E546-89B1C474781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4D3FD91B-C65A-4555-3DDA-4D7A5AB4E471}"/>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916A946A-11F8-6F45-7EE6-227667CAAFE9}"/>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FDE4895-8E7F-5E3C-8FCB-C5CEBBE5C2A8}"/>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4EF264FE-5ABC-CD21-1B67-7B5AB3EC28AC}"/>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AB20F95A-2830-A91D-B63B-18ED75B3C8D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240B9DD-4D9C-E1BA-2E39-F26A8D97E38F}"/>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62399456-E629-4F47-625A-696BF8AF3DAF}"/>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AD44238-E146-4DA9-6283-8A02DDE716E7}"/>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3BD1D80F-EF11-D070-9142-44A9DF286727}"/>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A57763F1-04F2-9FC1-8E79-06891410B84D}"/>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A1D90732-8BCA-06AF-0DA7-8BD17782601D}"/>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1F616E17-4156-DD4E-D45C-38FC469D6368}"/>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145205B1-4E2D-3532-AB92-5BE21B8672E0}"/>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4D161A4D-7BE2-6607-B9E2-1D484A3F9199}"/>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D99C673-1C5C-3D31-1196-389658A89A57}"/>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0E002B5B-BFD5-B6A7-FCA4-C1B51BFE6978}"/>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E4A8DB2C-3548-7575-C832-A5CB785261BE}"/>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7594F286-403F-DBE3-7EB4-55D5C69174FF}"/>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0942568-0AC4-CCD9-0DD2-2162F6C5BE9A}"/>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C02AFF36-1A0A-200B-8E4E-94617EC0E0F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87045E52-2502-06B6-7710-F488058E0576}"/>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40338456-062E-D800-CE23-C17800CDD4CF}"/>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C00D0210-A418-9CC2-EA89-73D4C3FCAAAB}"/>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AC81DAEC-6717-06C8-FD65-C474C05810AC}"/>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3E009DCF-9016-BE1F-AA27-04EE389D5209}"/>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AEA10DE7-D7CF-F140-EDF9-7952AC601342}"/>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9758FC6C-92BC-A83A-7484-187416D21E5B}"/>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CE4EADF4-903B-4DC5-B394-E6175C50C9AB}"/>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50C953A9-2951-FAAD-52BB-506410B191D1}"/>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62B5AA84-ADF6-E774-7805-096CFB85F75C}"/>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BADB78C9-D156-EA92-1025-4D05FCFEFE14}"/>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CA963B64-710C-EB09-FC1F-28F65643DF08}"/>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ACAF7F28-0B3C-621B-4AD7-21296C44AB3A}"/>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E9DAA8CB-12FE-16F1-7908-F3AF3C9CCA46}"/>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CD6D4337-569E-2243-F409-20A7606023AC}"/>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E5B11F2A-6665-2459-1D6A-2CB03CD26C0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F65AAB32-4C36-6EF1-FBCF-5400921CE2D7}"/>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409C9E87-2146-7109-89C8-6896E521B02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72C081E-8DBE-BCF2-9A84-A1BAB20CE95D}"/>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94C73196-6FBA-7D67-26C6-088AE81EA18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BB75638-FD54-1B59-18A3-42E367231ED7}"/>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483BE94-19D4-CB48-BAB5-9D1C41068711}"/>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287861CA-6274-4820-3258-857A61B4ABFD}"/>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6AB9E4DA-413C-4C23-06F0-C1488113E088}"/>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83E18740-8A17-313F-0226-7C17D3516702}"/>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65C283B3-261C-0E33-F20A-7BD509999303}"/>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006094C5-400C-8822-65EF-D79C6E30A421}"/>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91FA86A2-A95A-A821-134B-45A2693B9F9D}"/>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FF3EF1E8-85C8-E9F0-24B4-7F4398DB2280}"/>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093B3502-BDDC-6C41-104E-C2E6994618BF}"/>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D5ED32A-C33B-BD9B-5116-1783DD42D7EB}"/>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456EAB58-BA76-6731-ACFF-D83C99B70BA2}"/>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CC0EF6BB-22E2-17B7-47A0-0DE97D0308F9}"/>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156F88A9-F7EE-38DC-0FD9-E093B60CFBDE}"/>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787DE14A-75E2-1451-E9FC-E3AE0C3A74D1}"/>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0A561B67-87A1-878B-5CC3-C9AF48E9E161}"/>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0EEA754D-29CF-0A80-4E2F-724AB5075174}"/>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9ABCF97D-DDD7-536F-A752-E462756ABE55}"/>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5C429490-1BF0-FD5B-496B-2976112A0B3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FB9AAFDE-BCE7-BEC9-8EBD-99DDBE417037}"/>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DA1C833-D2D1-14FC-1178-A0DD61C507C3}"/>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4F89F86-20CB-E4EA-8CD9-EAEC0B4B4EDA}"/>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A47CFC65-3519-CA6D-EA1D-6F2EA1C91358}"/>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6DD48BB5-D0AA-DC9B-83F5-F8CE932FB046}"/>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1C60E5FC-0A53-4FB7-4A89-1A1D46105B74}"/>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9BA85804-AFBA-98C5-5637-0E3F9746E2F8}"/>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04B64C36-5744-1237-CA28-EAC816B5FE7D}"/>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20C1B1FF-47FF-41AA-EF78-802353F41B15}"/>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0C67CE54-DEF7-CC38-E1E6-7B998155D3B6}"/>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24C462AA-1657-4407-8206-33F97EC5B48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4A654C0-9F34-0E29-6204-522AADA4B210}"/>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35118AC-CFB2-D7FC-05E6-17842C5C2984}"/>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33CB53AF-4971-5678-1D36-397E43D71033}"/>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4B2B5F8-1B98-92AF-C6B9-51FE63A5A7C0}"/>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0D4FC24-1F76-E66A-C4A0-6DD19BBBA1EC}"/>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FE5DF7B-2AE8-04F1-901D-6F2068F4C412}"/>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EAB6C075-FBE4-D2D2-AD02-07D1605D28A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C79F6D92-014C-93E7-B409-396A3F34173D}"/>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FB67E187-7C67-7D18-174D-ED656EF1CF28}"/>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D6CBC220-6CFF-9863-2096-83714EA6EF80}"/>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F0272354-C221-3868-F056-07825A6A3553}"/>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E64437D3-699D-3988-AF52-E9249C283B88}"/>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24D95053-0AE2-1DB9-6612-6B6C4573276E}"/>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A62D5A0F-3953-BEAF-5775-5F7D1200440D}"/>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F6FDA556-ADEE-DE48-2B4C-7A3E1BE182C5}"/>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47956F5A-4B29-9CD8-4B33-703AD47F4B6C}"/>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2418F24E-54D8-AFAA-53C3-E7EC55AD9D27}"/>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FF8A747C-5D97-3DCA-CB22-7BA54DD5CB04}"/>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4541F2F3-D518-E63A-D8B1-19754FB535B2}"/>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107C8FEA-7856-D77E-CBE9-E3A597317E97}"/>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D566F36A-D28F-D67A-5196-9A639D26B7EA}"/>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75516DD-160E-8C03-C4D2-996D7B101975}"/>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F644B334-D368-AA51-9C88-3C1E99BF418B}"/>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325B84DE-07A4-ED95-F233-4A234E45A26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2525A24C-8408-B03D-4AA5-26A6E6C37B67}"/>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9BF70B67-CDAE-9E39-F970-C090E1A385B2}"/>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F27416C4-165F-0548-2A2B-D4033232EF3B}"/>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5DF93C78-471C-6964-9A3C-17A438231441}"/>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2259B87C-1C62-EE40-C09A-A8A1961C1401}"/>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D522CE9A-4844-C2FD-7503-BDE16328205D}"/>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A2A8EB12-FD3C-E910-AF56-BC988A10421A}"/>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F4612525-F898-83F7-8991-B57AEA1341B2}"/>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9611D819-CFB8-04BA-2395-DA8F84C94725}"/>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55E50784-8ABE-4C73-0494-34B4C8AB05B1}"/>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1393C673-D383-C33C-450E-6E13B8AA1968}"/>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9634E94-980D-3014-5651-46AC4603C03B}"/>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C296375B-9CD5-ABAB-7EAA-04FF508F0FBB}"/>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C3D69305-6EA5-8C87-6BF6-FFE257DE03EC}"/>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F9C5C75F-5CAC-BEF9-5B0F-F024E92284E2}"/>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7FE21DC0-EECF-FB46-2E72-148997018826}"/>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FC790590-125B-4299-3A18-9F4BAFE8C329}"/>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8C10F1ED-018C-B746-A430-5DA475DE2EB9}"/>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C851915D-7EE6-DA1C-CEB2-A163EB9555F5}"/>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49B0FB8A-D426-9885-17DD-A8B49D99E327}"/>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2BBE2D14-EFE9-9BCD-943F-15EEEF34BA4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8457AD41-52D4-08E5-8E51-A0F72F631E00}"/>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956AC7C6-D74A-8F22-CE33-0D60A912D47D}"/>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98EE3322-6CE7-B7C8-E299-DB4BDE7A480A}"/>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135EA051-165D-64B7-07F5-0C12A1FF8181}"/>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730D2B45-1E3F-074E-DBF6-6A209F672843}"/>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33181514-A918-EA5C-B060-DA597B826BAA}"/>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749BA79D-8EBE-BB02-2D0D-4BC2F551259A}"/>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3EEDEF59-0D80-6898-E692-1FAD84775D46}"/>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F0913B27-5FFB-E262-1BD4-4A6AA91BA1BA}"/>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B3F0EA74-5777-B637-2558-E459E39689D3}"/>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E9B8D2A-EB0F-DCEC-F564-EFCCC0AD928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45FF87B2-15D5-1E2D-18FC-DD0F892CD7B7}"/>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CB01BB55-99CB-1620-4EFD-44E3F1C541D4}"/>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BF47B6C-C127-7388-FEB7-6282EA8B8BF4}"/>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609AD72A-72DF-15CD-FF8F-3A3B4CFE8944}"/>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D89DAD6B-818B-BC8E-9953-E98AEAD19DB0}"/>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AF01B587-A58E-9DCF-E509-B7C26EB4AEE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DA77A669-89F2-56DC-81D6-3B5B7C5CD005}"/>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F2414460-7BA5-FB17-A695-9DF5429AAD6A}"/>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D9357D28-D83D-79FA-08B9-0E8608719C7F}"/>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AF9F37E2-76E6-597C-B290-73FBC6500EC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BC6CDA3B-6399-B7D3-B816-6A9AEA5E91F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79F4BCFD-E8C3-8356-7ECD-F538B536BD84}"/>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284A5A18-EE66-A5A4-5640-043AE9B9732F}"/>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3BAA0BD-DF97-364F-5845-DC8D24E262FA}"/>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78067BAA-6C33-6F4E-BC42-407348713ED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A9FA354E-E6A5-A6AD-D7E6-74530B7D0DD4}"/>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AE4B3BB7-849F-44A0-C2AD-F4B348F75D19}"/>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CAC3392B-6F42-C439-8BC7-6AADB2C1C374}"/>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6A9EC642-D10D-790C-6AE5-2CCD1FE10669}"/>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98B40BDD-BDA5-75D2-10C8-16611738028F}"/>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48973BA-BA4F-8372-6433-8F718203D7E1}"/>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C2DBCFB2-624C-05AA-0353-D8E2BEBD034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9B13DD95-D5BE-E686-92ED-E474FB5311D6}"/>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6A5E3E-30F8-5717-D06E-2A110A075BFF}"/>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5E85BDA2-9341-27EB-3A4F-5FAE44208CA6}"/>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46EAB46-95FC-5C4B-BC6A-01CE48FC2E41}"/>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D86CFB7E-2643-9E76-1E63-99E29FD641B6}"/>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FCFDA583-6C4A-9340-AE3A-DB13359BD2EE}"/>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ADB914CF-2152-F582-8B4A-AEAFB1552DBC}"/>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E7BBE46D-0CEC-F935-BD1C-F8F1BBC1FEE6}"/>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F6769F1-19B4-AF7B-E947-AD95FBA63D51}"/>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44AF7BEF-B873-AA99-00E3-167164B074EB}"/>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0FF5B40A-B288-0E03-72B9-3ADC37C4A4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6DEADE8F-07B6-B75F-13C9-307418C33F27}"/>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76BAF781-194F-FF98-1F5C-FB094A3D82A7}"/>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C961CE80-5A90-A175-2BCE-CA983464180C}"/>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11907FF1-8174-FDAD-0331-D3123A2A74BB}"/>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3E00D13E-CF3E-ECB2-9BA7-805E37E92016}"/>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CB188FF8-05E6-1A85-3CD1-5164351900B0}"/>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68104023-AB05-E9CC-83E4-BD9E036E2ADC}"/>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CF3FA0F9-ABB5-701B-8F83-32BC64B57D54}"/>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6448AD19-34A2-E573-FAEB-D6652DBDE0E5}"/>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043D0B6-20F6-7D15-A407-C908A1C2FB4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8AA83BA4-D0DD-F971-1C14-DEA9A8857F14}"/>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52F30BDD-165C-A01F-2621-522932159B1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3D50A8F8-6A89-2832-E627-4C1627630F4B}"/>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C1F7B2DF-DA8A-D8D5-2943-A1AE4FC60A80}"/>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D61CBB7B-CA35-ABB5-1E7B-833E30BE821A}"/>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0994762C-B73D-7AC5-4A0C-14F9E8F6F4BB}"/>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4BBD2160-CB9C-E96E-F6A1-C1381504D4F7}"/>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E6F5465-2A38-83B4-68DB-082D36BF0908}"/>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CB7547CF-9FAD-E477-3DF7-AB3A4BF20AE2}"/>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611C6C24-A42C-183C-1202-44DC2E96B81E}"/>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5889B440-E464-D056-51B3-C51AD4D25FEE}"/>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7FB89F82-3A9D-D2AA-2192-4B899C820C4B}"/>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091E51AD-954B-F794-30D6-61175433FD64}"/>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09E9BF1A-3A6E-E619-AE2E-B791B503F76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1CB5EAF-CAD5-7CFA-7944-15ABDD667FC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2AFF3257-77EE-2BC0-958C-E5B712EDD433}"/>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85A79D1D-824D-9C5C-DF28-7753016152E1}"/>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2C3DC78E-E9F5-9A03-CAF0-BEC5BCFA48A3}"/>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E6344B08-7A56-0D4B-F0C7-39F3200189FB}"/>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47490F87-6A17-F5D0-DFCE-509136E93D5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9DBCA55-2A4E-AA2E-87F0-24B5B75EB598}"/>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BF532AF1-85E0-9FEA-892D-CD2ECB62191A}"/>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A7D7EEA4-665F-0CEC-3108-2A2B388CE75A}"/>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8FC72C78-E622-459C-95A2-EE0197658778}"/>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09829620-8596-4CF1-84FB-BC8EAD5D4A0E}"/>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EAF1D1C0-65A1-F7D9-3102-AAB1D2D11AA4}"/>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6033C9C1-4332-83E1-028B-12C9B2AF6C46}"/>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A5F7CE2C-EA00-CF42-C192-E25540BADE03}"/>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AEB27957-1AA4-DFD2-CB59-F3B1AE84CB3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8B83ED7D-1BBF-E077-2193-1AEBF82DDC3B}"/>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C8C4FC06-2FEF-62E5-6D01-ED677B43AB64}"/>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F739834B-1D85-B924-C56F-97305C01D001}"/>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7DEA4260-58FA-D285-454C-723A78435FB1}"/>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EE25571D-031A-6090-8D6F-30E4A4B0AD55}"/>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9CF5B8FE-88F4-942A-3622-007B2943B0B8}"/>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DE5B8AE-3CD3-9B72-9C23-08CDCF02253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9AD04CCE-C361-10A4-1730-9BF9C4032A65}"/>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66BBC4BA-026D-FBDA-9DCF-93BA027E03C6}"/>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A79BE368-C55B-B4C2-2A43-CD56ADCC552A}"/>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3AE1B664-922F-DC45-6087-5324DC303ACB}"/>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35089E42-2994-ED88-BE31-2CA6FE8A8178}"/>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D3B54AF8-1970-C16F-C748-7A034BCBE5E0}"/>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AF25C306-880E-8C99-7A54-94E00D57CD93}"/>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D04E0DF2-0059-7EA3-4935-E604E0DFBAFF}"/>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4E62B940-6C00-C3E4-2A97-BD97D3E86C2B}"/>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AA3C2628-D27C-DAFA-072C-7956780C6A7F}"/>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7BD72F81-6CF6-FE78-485F-D26BBAF95D73}"/>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281840CF-3CAD-53D4-AEED-9BE8E707B91F}"/>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E0C60200-0963-3D41-3E27-B3D417220E85}"/>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1A573A6-D267-7A70-AB87-75BF25CBA951}"/>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F79FB2FC-0D85-F2C2-7662-EF7F8B43003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18D7CF84-B9CF-3A5D-4029-A931F444808C}"/>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511D219A-DA49-05CF-420C-7D8BF85A12F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FF6A5119-87AC-80AE-36F5-C5AE5FAD32D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5056E451-E3A6-389C-565F-330B5318310B}"/>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8E311589-0B08-4290-EC45-E15AF269CFED}"/>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0055C83C-9227-3693-3A89-8D4F09CD9C42}"/>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5C84027-6B14-0805-AB45-1FE9451EDD08}"/>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8CA7738-C236-7477-4060-FF192484EF50}"/>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83AA11A9-650F-7A13-9037-02988BCADE83}"/>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B457CC24-343E-9B70-75B1-B587EC58C38C}"/>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BFEDDEE0-B1DC-F3EB-66D0-2758647D12B1}"/>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DF2E3463-ECAD-45F3-C0B1-47A557B800A4}"/>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AADB147F-1E11-A7F1-C7F2-6E9DFB786D9F}"/>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91F8D044-3C09-978D-1933-1A5E2449D4BE}"/>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63600F50-ABD0-A588-E72B-D226ADC8B566}"/>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B6A20061-BE31-7494-2698-D3CAA917FDFC}"/>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DE688A0-B62C-7CC4-258C-AF5A123128E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35D06379-7C62-53A0-CACE-14DE28C358C4}"/>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4E30667C-C6FB-2D96-1076-C1F6ED120F2B}"/>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EBAB98F-FBEC-7BB2-3098-DD7290D17E31}"/>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EA133CF7-535F-AAEB-574E-5CC2A9FFA589}"/>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4C866B25-6FC0-A17C-AEF3-0485F2C7CE4A}"/>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951CAE9A-CD1A-F52C-BE79-1EEE50D02210}"/>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67BC4EF8-BB3E-9C55-BE42-32FA8BEB2ED0}"/>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BD1893CC-924C-45BD-D632-16793A965FAA}"/>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56B73C35-E459-7394-AE91-F76440961B1F}"/>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EF784BC-64A9-C493-D652-82A272A87D78}"/>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D11226AF-82EF-1A8A-8926-3F4D27A72F4C}"/>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C1CACA2E-3C6F-D012-2921-D5D7DD16924B}"/>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8DC0639F-5F23-00EB-AE48-0799EF72AD7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6C0BCD5D-CAF2-629E-7DD5-7A7FBAB24E38}"/>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3DDF020B-E6C4-887D-FFDA-EE94BE27BCD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85EB5E98-E73A-8845-ED3F-A3C618A84118}"/>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ACFB284E-C529-2313-124A-9F1540C94FD5}"/>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18D908F-70F7-BDE6-A8CF-C604C09E55B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2AC8323B-7561-5558-7314-A40FA7EEE938}"/>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BAEB5FED-5954-2CF4-4002-1E0EC0850D90}"/>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4BA9111C-F255-C44F-386A-603832AD0382}"/>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A3CC8949-B633-E425-4AF4-E57C7E3C6DC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0CCB5287-6C9C-D2B2-26DB-EC62CA3BF6C2}"/>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ED7FA230-F33F-0965-7E2B-6041C895BCE7}"/>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85D66D0A-BC5A-8FE7-7C64-70EB7535EDF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6E2A89F6-79D4-64E9-9296-D708ECB35258}"/>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EF87E91B-6627-664E-2BC4-66D0171418A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2E78C387-F351-6FC5-1C7B-DA0ED0401608}"/>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ADB8918-D52C-DEDC-19CB-4F849E543E9D}"/>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66D2CA21-14D0-5AA5-592E-1A09957188B7}"/>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B86B6DD9-B2A7-5FB4-F0D0-D3127F63CF57}"/>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5CDF2B94-005B-7074-57D5-256B728A73F6}"/>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D64E6C5B-C892-79EF-97A5-CFA5A8BE744E}"/>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D5E99C42-E8D3-8745-BDC9-760215166243}"/>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5A04D4A1-576B-2B58-DC17-23C55E51F1F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DA63E856-3939-7A82-1D37-D127A11B0F77}"/>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654228" y="3801520"/>
            <a:ext cx="7316253" cy="2323600"/>
          </a:xfrm>
        </p:spPr>
        <p:txBody>
          <a:bodyPr>
            <a:normAutofit/>
          </a:bodyPr>
          <a:lstStyle/>
          <a:p>
            <a:pPr>
              <a:buClr>
                <a:schemeClr val="accent1">
                  <a:lumMod val="50000"/>
                </a:schemeClr>
              </a:buClr>
            </a:pPr>
            <a:r>
              <a:rPr lang="en-VN" sz="2200" b="1" u="sng" dirty="0">
                <a:solidFill>
                  <a:schemeClr val="accent1">
                    <a:lumMod val="50000"/>
                  </a:schemeClr>
                </a:solidFill>
              </a:rPr>
              <a:t>Module 2:</a:t>
            </a:r>
            <a:r>
              <a:rPr lang="en-US" sz="2200" dirty="0">
                <a:solidFill>
                  <a:schemeClr val="accent1">
                    <a:lumMod val="50000"/>
                  </a:schemeClr>
                </a:solidFill>
              </a:rPr>
              <a:t> </a:t>
            </a:r>
          </a:p>
          <a:p>
            <a:pPr marL="596900" indent="-457200">
              <a:buClr>
                <a:schemeClr val="accent1">
                  <a:lumMod val="50000"/>
                </a:schemeClr>
              </a:buClr>
              <a:buSzPct val="100000"/>
              <a:buAutoNum type="arabicPeriod"/>
            </a:pPr>
            <a:r>
              <a:rPr lang="vi-VN" sz="2200" dirty="0">
                <a:solidFill>
                  <a:schemeClr val="accent1">
                    <a:lumMod val="50000"/>
                  </a:schemeClr>
                </a:solidFill>
              </a:rPr>
              <a:t>Legal regulations and policies related energy efficiency and greenhouse gases</a:t>
            </a:r>
          </a:p>
          <a:p>
            <a:pPr marL="596900" indent="-457200">
              <a:buClr>
                <a:schemeClr val="accent1">
                  <a:lumMod val="50000"/>
                </a:schemeClr>
              </a:buClr>
              <a:buSzPct val="100000"/>
              <a:buAutoNum type="arabicPeriod"/>
            </a:pPr>
            <a:r>
              <a:rPr lang="vi-VN" sz="2200" dirty="0">
                <a:solidFill>
                  <a:schemeClr val="accent1">
                    <a:lumMod val="50000"/>
                  </a:schemeClr>
                </a:solidFill>
              </a:rPr>
              <a:t>Gender equality in energy efficiency</a:t>
            </a:r>
          </a:p>
        </p:txBody>
      </p:sp>
      <p:sp>
        <p:nvSpPr>
          <p:cNvPr id="46" name="Google Shape;46;p15">
            <a:extLst>
              <a:ext uri="{FF2B5EF4-FFF2-40B4-BE49-F238E27FC236}">
                <a16:creationId xmlns:a16="http://schemas.microsoft.com/office/drawing/2014/main" id="{F5B5206B-18E3-05B5-21A7-84A3A70ED001}"/>
              </a:ext>
            </a:extLst>
          </p:cNvPr>
          <p:cNvSpPr txBox="1">
            <a:spLocks noGrp="1"/>
          </p:cNvSpPr>
          <p:nvPr>
            <p:ph type="ctrTitle"/>
          </p:nvPr>
        </p:nvSpPr>
        <p:spPr>
          <a:xfrm>
            <a:off x="597346" y="927235"/>
            <a:ext cx="7430018" cy="2323600"/>
          </a:xfrm>
          <a:prstGeom prst="rect">
            <a:avLst/>
          </a:prstGeom>
        </p:spPr>
        <p:txBody>
          <a:bodyPr spcFirstLastPara="1" wrap="square" lIns="121900" tIns="121900" rIns="121900" bIns="121900" anchor="ctr" anchorCtr="0">
            <a:noAutofit/>
          </a:bodyPr>
          <a:lstStyle/>
          <a:p>
            <a:r>
              <a:rPr lang="en" sz="5400" b="1" dirty="0">
                <a:solidFill>
                  <a:schemeClr val="accent1">
                    <a:lumMod val="50000"/>
                  </a:schemeClr>
                </a:solidFill>
                <a:latin typeface="+mj-lt"/>
              </a:rPr>
              <a:t>TRAINING PROGRAME for IEs</a:t>
            </a:r>
            <a:endParaRPr sz="5400" b="1" dirty="0">
              <a:solidFill>
                <a:schemeClr val="accent1">
                  <a:lumMod val="50000"/>
                </a:schemeClr>
              </a:solidFill>
              <a:latin typeface="+mj-lt"/>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for: Enterprise leaders</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992565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82708E-3B99-2BBD-1E73-3722EE3E9E02}"/>
              </a:ext>
            </a:extLst>
          </p:cNvPr>
          <p:cNvSpPr txBox="1"/>
          <p:nvPr/>
        </p:nvSpPr>
        <p:spPr>
          <a:xfrm>
            <a:off x="608162" y="1555937"/>
            <a:ext cx="10975676" cy="4195957"/>
          </a:xfrm>
          <a:prstGeom prst="rect">
            <a:avLst/>
          </a:prstGeom>
          <a:noFill/>
        </p:spPr>
        <p:txBody>
          <a:bodyPr wrap="square" rtlCol="0">
            <a:spAutoFit/>
          </a:bodyPr>
          <a:lstStyle/>
          <a:p>
            <a:pPr marL="285750" indent="-285750">
              <a:lnSpc>
                <a:spcPct val="150000"/>
              </a:lnSpc>
              <a:buFont typeface="Wingdings" pitchFamily="2" charset="2"/>
              <a:buChar char="v"/>
            </a:pPr>
            <a:r>
              <a:rPr lang="vi-VN" sz="1800" dirty="0"/>
              <a:t>Circular No. 19/2016/TT-BCT dated January 16, 2016: Regulations on Benchmarking in the beer and beverage manufacturing industry.</a:t>
            </a:r>
          </a:p>
          <a:p>
            <a:pPr marL="285750" indent="-285750">
              <a:lnSpc>
                <a:spcPct val="150000"/>
              </a:lnSpc>
              <a:buFont typeface="Wingdings" pitchFamily="2" charset="2"/>
              <a:buChar char="v"/>
            </a:pPr>
            <a:r>
              <a:rPr lang="vi-VN" sz="1800" dirty="0"/>
              <a:t>Circular No. 20/2016/TT-BCT dated September 14, 2016: Regulations on Benchmarking in the steel industry.</a:t>
            </a:r>
          </a:p>
          <a:p>
            <a:pPr marL="285750" indent="-285750">
              <a:lnSpc>
                <a:spcPct val="150000"/>
              </a:lnSpc>
              <a:buFont typeface="Wingdings" pitchFamily="2" charset="2"/>
              <a:buChar char="v"/>
            </a:pPr>
            <a:r>
              <a:rPr lang="vi-VN" sz="1800" dirty="0"/>
              <a:t>Circular No. 24/2017/TT-BCT dated November 23, 2017: Regulations on Benchmarking in the paper manufacturing industry.</a:t>
            </a:r>
          </a:p>
          <a:p>
            <a:pPr marL="285750" indent="-285750">
              <a:lnSpc>
                <a:spcPct val="150000"/>
              </a:lnSpc>
              <a:buFont typeface="Wingdings" pitchFamily="2" charset="2"/>
              <a:buChar char="v"/>
            </a:pPr>
            <a:r>
              <a:rPr lang="vi-VN" sz="1800" dirty="0"/>
              <a:t>Circular No. 52/2018/TT-BCT dated December 25, 2018: Regulations on Benchmarking in the seafood processing industry, applicable to industrial processing of products such as catfish and shrimp.</a:t>
            </a:r>
          </a:p>
          <a:p>
            <a:pPr marL="285750" indent="-285750">
              <a:lnSpc>
                <a:spcPct val="150000"/>
              </a:lnSpc>
              <a:buFont typeface="Wingdings" pitchFamily="2" charset="2"/>
              <a:buChar char="v"/>
            </a:pPr>
            <a:r>
              <a:rPr lang="vi-VN" sz="1800" dirty="0"/>
              <a:t>Circular No. 39/2019/TT-BCT dated November 29, 2019: Regulations on Benchmarking in the sugar manufacturing industry.</a:t>
            </a:r>
          </a:p>
        </p:txBody>
      </p:sp>
      <p:sp>
        <p:nvSpPr>
          <p:cNvPr id="4" name="Title 1">
            <a:extLst>
              <a:ext uri="{FF2B5EF4-FFF2-40B4-BE49-F238E27FC236}">
                <a16:creationId xmlns:a16="http://schemas.microsoft.com/office/drawing/2014/main" id="{56067A31-5E38-503E-22C6-D9CD202812FC}"/>
              </a:ext>
            </a:extLst>
          </p:cNvPr>
          <p:cNvSpPr txBox="1">
            <a:spLocks/>
          </p:cNvSpPr>
          <p:nvPr/>
        </p:nvSpPr>
        <p:spPr>
          <a:xfrm>
            <a:off x="208250" y="628516"/>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400" b="1" dirty="0">
                <a:solidFill>
                  <a:schemeClr val="accent1">
                    <a:lumMod val="50000"/>
                  </a:schemeClr>
                </a:solidFill>
              </a:rPr>
              <a:t>Energy Consumption Benchmarking Regulations</a:t>
            </a:r>
            <a:endParaRPr lang="en-US" sz="2400" dirty="0">
              <a:solidFill>
                <a:schemeClr val="accent1">
                  <a:lumMod val="50000"/>
                </a:schemeClr>
              </a:solidFill>
            </a:endParaRPr>
          </a:p>
        </p:txBody>
      </p:sp>
    </p:spTree>
    <p:extLst>
      <p:ext uri="{BB962C8B-B14F-4D97-AF65-F5344CB8AC3E}">
        <p14:creationId xmlns:p14="http://schemas.microsoft.com/office/powerpoint/2010/main" val="7132804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752D3539-6F59-B5FE-F5FC-0D2B60B2883C}"/>
              </a:ext>
            </a:extLst>
          </p:cNvPr>
          <p:cNvSpPr txBox="1">
            <a:spLocks/>
          </p:cNvSpPr>
          <p:nvPr/>
        </p:nvSpPr>
        <p:spPr>
          <a:xfrm>
            <a:off x="1981200" y="578560"/>
            <a:ext cx="8229600" cy="607707"/>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2800" dirty="0">
                <a:solidFill>
                  <a:schemeClr val="accent1">
                    <a:lumMod val="50000"/>
                  </a:schemeClr>
                </a:solidFill>
                <a:latin typeface="+mn-lt"/>
              </a:rPr>
              <a:t>DISCUSSION</a:t>
            </a:r>
          </a:p>
        </p:txBody>
      </p:sp>
      <p:sp>
        <p:nvSpPr>
          <p:cNvPr id="3" name="TextBox 2">
            <a:extLst>
              <a:ext uri="{FF2B5EF4-FFF2-40B4-BE49-F238E27FC236}">
                <a16:creationId xmlns:a16="http://schemas.microsoft.com/office/drawing/2014/main" id="{AD09AB9B-8559-6F4E-D050-0DA6B2B91B8F}"/>
              </a:ext>
            </a:extLst>
          </p:cNvPr>
          <p:cNvSpPr txBox="1"/>
          <p:nvPr/>
        </p:nvSpPr>
        <p:spPr>
          <a:xfrm>
            <a:off x="621736" y="1603961"/>
            <a:ext cx="10867899" cy="1985095"/>
          </a:xfrm>
          <a:prstGeom prst="rect">
            <a:avLst/>
          </a:prstGeom>
          <a:noFill/>
        </p:spPr>
        <p:txBody>
          <a:bodyPr wrap="square">
            <a:spAutoFit/>
          </a:bodyPr>
          <a:lstStyle/>
          <a:p>
            <a:pPr algn="just">
              <a:lnSpc>
                <a:spcPct val="150000"/>
              </a:lnSpc>
              <a:spcAft>
                <a:spcPts val="1067"/>
              </a:spcAft>
              <a:defRPr/>
            </a:pPr>
            <a:r>
              <a:rPr lang="en-US" sz="1800" b="1" kern="100" dirty="0">
                <a:solidFill>
                  <a:srgbClr val="000000"/>
                </a:solidFill>
                <a:ea typeface="Calibri" panose="020F0502020204030204" pitchFamily="34" charset="0"/>
                <a:cs typeface="Arial" panose="020B0604020202020204" pitchFamily="34" charset="0"/>
              </a:rPr>
              <a:t>Question 1: </a:t>
            </a:r>
            <a:r>
              <a:rPr lang="en-US" sz="1800" kern="100" dirty="0">
                <a:solidFill>
                  <a:srgbClr val="000000"/>
                </a:solidFill>
                <a:ea typeface="Calibri" panose="020F0502020204030204" pitchFamily="34" charset="0"/>
                <a:cs typeface="Arial" panose="020B0604020202020204" pitchFamily="34" charset="0"/>
              </a:rPr>
              <a:t>What does it mean to use energy economically &amp; efficiently and the benefits of it?</a:t>
            </a:r>
          </a:p>
          <a:p>
            <a:pPr algn="just">
              <a:lnSpc>
                <a:spcPct val="150000"/>
              </a:lnSpc>
              <a:spcAft>
                <a:spcPts val="1067"/>
              </a:spcAft>
              <a:defRPr/>
            </a:pPr>
            <a:r>
              <a:rPr lang="en-US" sz="1800" b="1" dirty="0"/>
              <a:t>Question 2:</a:t>
            </a:r>
            <a:r>
              <a:rPr lang="en-US" sz="1800" dirty="0"/>
              <a:t> What are the criteria for identifying an entity as a designated energy unit?</a:t>
            </a:r>
          </a:p>
          <a:p>
            <a:pPr algn="just">
              <a:lnSpc>
                <a:spcPct val="150000"/>
              </a:lnSpc>
              <a:spcAft>
                <a:spcPts val="1067"/>
              </a:spcAft>
              <a:defRPr/>
            </a:pPr>
            <a:r>
              <a:rPr lang="en-US" sz="1800" b="1" kern="100" dirty="0">
                <a:latin typeface="+mn-lt"/>
                <a:cs typeface="Arial" panose="020B0604020202020204" pitchFamily="34" charset="0"/>
              </a:rPr>
              <a:t>Question 3:</a:t>
            </a:r>
            <a:r>
              <a:rPr lang="en-US" sz="1800" kern="100" dirty="0">
                <a:latin typeface="+mn-lt"/>
                <a:cs typeface="Arial" panose="020B0604020202020204" pitchFamily="34" charset="0"/>
              </a:rPr>
              <a:t> </a:t>
            </a:r>
            <a:r>
              <a:rPr lang="en-US" sz="1800" kern="1200" dirty="0">
                <a:latin typeface="+mn-lt"/>
                <a:cs typeface="Arial" panose="020B0604020202020204" pitchFamily="34" charset="0"/>
              </a:rPr>
              <a:t>W</a:t>
            </a:r>
            <a:r>
              <a:rPr lang="en-US" sz="1800" kern="1200" dirty="0">
                <a:effectLst/>
                <a:latin typeface="+mn-lt"/>
                <a:ea typeface="Times New Roman" panose="02020603050405020304" pitchFamily="18" charset="0"/>
              </a:rPr>
              <a:t>hat are  the barriers to implementing energy efficiency in IE that they need help from your organization </a:t>
            </a:r>
            <a:r>
              <a:rPr lang="en-VN" sz="1800" kern="1200" dirty="0">
                <a:latin typeface="+mn-lt"/>
                <a:ea typeface="Times New Roman" panose="02020603050405020304" pitchFamily="18" charset="0"/>
              </a:rPr>
              <a:t>?</a:t>
            </a:r>
            <a:endParaRPr lang="en-US" sz="1800" kern="100" dirty="0">
              <a:latin typeface="+mn-lt"/>
              <a:cs typeface="Arial" panose="020B0604020202020204" pitchFamily="34" charset="0"/>
            </a:endParaRPr>
          </a:p>
        </p:txBody>
      </p:sp>
    </p:spTree>
    <p:extLst>
      <p:ext uri="{BB962C8B-B14F-4D97-AF65-F5344CB8AC3E}">
        <p14:creationId xmlns:p14="http://schemas.microsoft.com/office/powerpoint/2010/main" val="182534543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26C81534-C3C3-0DF3-902C-B1E57A92CF2D}"/>
              </a:ext>
            </a:extLst>
          </p:cNvPr>
          <p:cNvSpPr txBox="1">
            <a:spLocks noChangeArrowheads="1"/>
          </p:cNvSpPr>
          <p:nvPr/>
        </p:nvSpPr>
        <p:spPr bwMode="auto">
          <a:xfrm>
            <a:off x="1203955" y="1705233"/>
            <a:ext cx="9966553" cy="149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a:spcBef>
                <a:spcPct val="0"/>
              </a:spcBef>
              <a:buClrTx/>
              <a:buNone/>
            </a:pPr>
            <a:r>
              <a:rPr lang="en-US" altLang="en-US" sz="2800" dirty="0">
                <a:solidFill>
                  <a:schemeClr val="accent1">
                    <a:lumMod val="50000"/>
                  </a:schemeClr>
                </a:solidFill>
                <a:latin typeface="+mn-lt"/>
                <a:cs typeface="Arial" panose="020B0604020202020204" pitchFamily="34" charset="0"/>
              </a:rPr>
              <a:t>LEGAL REGULATIONS AND POLICIES IN THE FIELD OF GREENHOUSE GAS EMISSIONS</a:t>
            </a:r>
          </a:p>
        </p:txBody>
      </p:sp>
      <p:pic>
        <p:nvPicPr>
          <p:cNvPr id="4" name="Picture 3">
            <a:extLst>
              <a:ext uri="{FF2B5EF4-FFF2-40B4-BE49-F238E27FC236}">
                <a16:creationId xmlns:a16="http://schemas.microsoft.com/office/drawing/2014/main" id="{2B3A4A7C-0249-1710-FDF2-A2FC58E19BB0}"/>
              </a:ext>
            </a:extLst>
          </p:cNvPr>
          <p:cNvPicPr>
            <a:picLocks noChangeAspect="1"/>
          </p:cNvPicPr>
          <p:nvPr/>
        </p:nvPicPr>
        <p:blipFill>
          <a:blip r:embed="rId2"/>
          <a:stretch>
            <a:fillRect/>
          </a:stretch>
        </p:blipFill>
        <p:spPr>
          <a:xfrm>
            <a:off x="3749742" y="3068829"/>
            <a:ext cx="4874977" cy="2947147"/>
          </a:xfrm>
          <a:prstGeom prst="rect">
            <a:avLst/>
          </a:prstGeom>
        </p:spPr>
      </p:pic>
    </p:spTree>
    <p:extLst>
      <p:ext uri="{BB962C8B-B14F-4D97-AF65-F5344CB8AC3E}">
        <p14:creationId xmlns:p14="http://schemas.microsoft.com/office/powerpoint/2010/main" val="4082754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F811D4-E6C8-E343-5C47-3F56030882AF}"/>
              </a:ext>
            </a:extLst>
          </p:cNvPr>
          <p:cNvPicPr>
            <a:picLocks noChangeAspect="1"/>
          </p:cNvPicPr>
          <p:nvPr/>
        </p:nvPicPr>
        <p:blipFill>
          <a:blip r:embed="rId2"/>
          <a:stretch>
            <a:fillRect/>
          </a:stretch>
        </p:blipFill>
        <p:spPr>
          <a:xfrm>
            <a:off x="2209800" y="1279286"/>
            <a:ext cx="7772400" cy="4299427"/>
          </a:xfrm>
          <a:prstGeom prst="rect">
            <a:avLst/>
          </a:prstGeom>
        </p:spPr>
      </p:pic>
    </p:spTree>
    <p:extLst>
      <p:ext uri="{BB962C8B-B14F-4D97-AF65-F5344CB8AC3E}">
        <p14:creationId xmlns:p14="http://schemas.microsoft.com/office/powerpoint/2010/main" val="2035503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2646483" y="629428"/>
            <a:ext cx="9100922" cy="45647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r>
              <a:rPr lang="en-US" sz="2800" b="0" dirty="0">
                <a:solidFill>
                  <a:schemeClr val="accent1">
                    <a:lumMod val="50000"/>
                  </a:schemeClr>
                </a:solidFill>
              </a:rPr>
              <a:t>COP Conference sessions of UNFCCC </a:t>
            </a:r>
          </a:p>
        </p:txBody>
      </p:sp>
      <p:pic>
        <p:nvPicPr>
          <p:cNvPr id="3" name="Picture 2">
            <a:extLst>
              <a:ext uri="{FF2B5EF4-FFF2-40B4-BE49-F238E27FC236}">
                <a16:creationId xmlns:a16="http://schemas.microsoft.com/office/drawing/2014/main" id="{B40ABA67-1717-A183-C8D2-13B31AB50677}"/>
              </a:ext>
            </a:extLst>
          </p:cNvPr>
          <p:cNvPicPr>
            <a:picLocks noChangeAspect="1"/>
          </p:cNvPicPr>
          <p:nvPr/>
        </p:nvPicPr>
        <p:blipFill>
          <a:blip r:embed="rId3"/>
          <a:stretch>
            <a:fillRect/>
          </a:stretch>
        </p:blipFill>
        <p:spPr>
          <a:xfrm>
            <a:off x="624419" y="1912194"/>
            <a:ext cx="4972929" cy="3209181"/>
          </a:xfrm>
          <a:prstGeom prst="rect">
            <a:avLst/>
          </a:prstGeom>
        </p:spPr>
      </p:pic>
      <p:pic>
        <p:nvPicPr>
          <p:cNvPr id="5" name="Picture 4">
            <a:extLst>
              <a:ext uri="{FF2B5EF4-FFF2-40B4-BE49-F238E27FC236}">
                <a16:creationId xmlns:a16="http://schemas.microsoft.com/office/drawing/2014/main" id="{8255E0AA-5BA2-8596-625C-681509E8FA8B}"/>
              </a:ext>
            </a:extLst>
          </p:cNvPr>
          <p:cNvPicPr>
            <a:picLocks noChangeAspect="1"/>
          </p:cNvPicPr>
          <p:nvPr/>
        </p:nvPicPr>
        <p:blipFill>
          <a:blip r:embed="rId4"/>
          <a:stretch>
            <a:fillRect/>
          </a:stretch>
        </p:blipFill>
        <p:spPr>
          <a:xfrm>
            <a:off x="6512933" y="1884446"/>
            <a:ext cx="5412993" cy="3209181"/>
          </a:xfrm>
          <a:prstGeom prst="rect">
            <a:avLst/>
          </a:prstGeom>
        </p:spPr>
      </p:pic>
      <p:sp>
        <p:nvSpPr>
          <p:cNvPr id="6" name="TextBox 5">
            <a:extLst>
              <a:ext uri="{FF2B5EF4-FFF2-40B4-BE49-F238E27FC236}">
                <a16:creationId xmlns:a16="http://schemas.microsoft.com/office/drawing/2014/main" id="{1ED8ADFC-EFD6-7773-F675-5B8E64E50EB7}"/>
              </a:ext>
            </a:extLst>
          </p:cNvPr>
          <p:cNvSpPr txBox="1">
            <a:spLocks noChangeArrowheads="1"/>
          </p:cNvSpPr>
          <p:nvPr/>
        </p:nvSpPr>
        <p:spPr bwMode="auto">
          <a:xfrm>
            <a:off x="263895" y="1173774"/>
            <a:ext cx="12022698" cy="45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latin typeface="Arial" panose="020B0604020202020204" pitchFamily="34" charset="0"/>
                <a:cs typeface="Arial" panose="020B0604020202020204" pitchFamily="34" charset="0"/>
              </a:rPr>
              <a:t>Global average annual temperature compared to pre-industrial times (Degree Celsius) </a:t>
            </a:r>
            <a:endParaRPr lang="en-US" altLang="en-US" sz="1800" dirty="0">
              <a:solidFill>
                <a:srgbClr val="0070C0"/>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3F21AD2-A0A0-1C76-FB04-6731D2D35BDE}"/>
              </a:ext>
            </a:extLst>
          </p:cNvPr>
          <p:cNvSpPr txBox="1">
            <a:spLocks noChangeArrowheads="1"/>
          </p:cNvSpPr>
          <p:nvPr/>
        </p:nvSpPr>
        <p:spPr bwMode="auto">
          <a:xfrm>
            <a:off x="7404438" y="6391301"/>
            <a:ext cx="5661726" cy="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600" dirty="0">
                <a:solidFill>
                  <a:srgbClr val="00B0F0"/>
                </a:solidFill>
                <a:latin typeface="Arial" panose="020B0604020202020204" pitchFamily="34" charset="0"/>
                <a:cs typeface="Arial" panose="020B0604020202020204" pitchFamily="34" charset="0"/>
              </a:rPr>
              <a:t>https://</a:t>
            </a:r>
            <a:r>
              <a:rPr lang="en-US" altLang="en-US" sz="1600" dirty="0" err="1">
                <a:solidFill>
                  <a:srgbClr val="00B0F0"/>
                </a:solidFill>
                <a:latin typeface="Arial" panose="020B0604020202020204" pitchFamily="34" charset="0"/>
                <a:cs typeface="Arial" panose="020B0604020202020204" pitchFamily="34" charset="0"/>
              </a:rPr>
              <a:t>www.unep.org</a:t>
            </a:r>
            <a:r>
              <a:rPr lang="en-US" altLang="en-US" sz="1600" dirty="0">
                <a:solidFill>
                  <a:srgbClr val="00B0F0"/>
                </a:solidFill>
                <a:latin typeface="Arial" panose="020B0604020202020204" pitchFamily="34" charset="0"/>
                <a:cs typeface="Arial" panose="020B0604020202020204" pitchFamily="34" charset="0"/>
              </a:rPr>
              <a:t>/emission-gap-report-2023 </a:t>
            </a:r>
          </a:p>
        </p:txBody>
      </p:sp>
      <p:sp>
        <p:nvSpPr>
          <p:cNvPr id="8" name="AutoShape 54">
            <a:extLst>
              <a:ext uri="{FF2B5EF4-FFF2-40B4-BE49-F238E27FC236}">
                <a16:creationId xmlns:a16="http://schemas.microsoft.com/office/drawing/2014/main" id="{8CB7F4FB-9231-25D0-0AC1-D90642AAB78A}"/>
              </a:ext>
            </a:extLst>
          </p:cNvPr>
          <p:cNvSpPr>
            <a:spLocks noChangeArrowheads="1"/>
          </p:cNvSpPr>
          <p:nvPr/>
        </p:nvSpPr>
        <p:spPr bwMode="auto">
          <a:xfrm>
            <a:off x="624419" y="5375575"/>
            <a:ext cx="5035826" cy="1053275"/>
          </a:xfrm>
          <a:prstGeom prst="roundRect">
            <a:avLst>
              <a:gd name="adj" fmla="val 50000"/>
            </a:avLst>
          </a:prstGeom>
          <a:solidFill>
            <a:schemeClr val="accent1"/>
          </a:solidFill>
          <a:ln>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20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9" name="Title 1">
            <a:extLst>
              <a:ext uri="{FF2B5EF4-FFF2-40B4-BE49-F238E27FC236}">
                <a16:creationId xmlns:a16="http://schemas.microsoft.com/office/drawing/2014/main" id="{799AD96E-B75E-4406-FF11-FB35FEE93825}"/>
              </a:ext>
            </a:extLst>
          </p:cNvPr>
          <p:cNvSpPr txBox="1">
            <a:spLocks/>
          </p:cNvSpPr>
          <p:nvPr/>
        </p:nvSpPr>
        <p:spPr>
          <a:xfrm>
            <a:off x="874643" y="5401187"/>
            <a:ext cx="4541762" cy="694814"/>
          </a:xfrm>
          <a:prstGeom prst="rect">
            <a:avLst/>
          </a:prstGeom>
        </p:spPr>
        <p:txBody>
          <a:bodyPr vert="horz" lIns="91440" tIns="45720" rIns="91440" bIns="45720" rtlCol="0" anchor="b">
            <a:noAutofit/>
          </a:bodyPr>
          <a:lstStyle>
            <a:defPPr>
              <a:defRPr lang="en-US"/>
            </a:defPPr>
            <a:lvl1pPr algn="just">
              <a:lnSpc>
                <a:spcPct val="100000"/>
              </a:lnSpc>
              <a:spcBef>
                <a:spcPct val="0"/>
              </a:spcBef>
              <a:buNone/>
              <a:defRPr sz="2000" baseline="0">
                <a:latin typeface="Arial" panose="020B0604020202020204" pitchFamily="34" charset="0"/>
                <a:ea typeface="맑은 고딕" pitchFamily="50" charset="-127"/>
                <a:cs typeface="Arial" panose="020B0604020202020204" pitchFamily="34" charset="0"/>
              </a:defRPr>
            </a:lvl1pPr>
          </a:lstStyle>
          <a:p>
            <a:r>
              <a:rPr lang="en-US" altLang="ko-KR" sz="1800" dirty="0"/>
              <a:t>Our climate has warmed 0.8</a:t>
            </a:r>
            <a:r>
              <a:rPr lang="en-US" altLang="ko-KR" sz="1800" baseline="30000" dirty="0"/>
              <a:t>0</a:t>
            </a:r>
            <a:r>
              <a:rPr lang="en-US" altLang="ko-KR" sz="1800" dirty="0"/>
              <a:t>C since 1880 – 2/3 of the increase began from 1994.</a:t>
            </a:r>
          </a:p>
        </p:txBody>
      </p:sp>
      <p:sp>
        <p:nvSpPr>
          <p:cNvPr id="10" name="AutoShape 54">
            <a:extLst>
              <a:ext uri="{FF2B5EF4-FFF2-40B4-BE49-F238E27FC236}">
                <a16:creationId xmlns:a16="http://schemas.microsoft.com/office/drawing/2014/main" id="{1EA40A44-B1F7-5E48-32B7-0F74E0AC6295}"/>
              </a:ext>
            </a:extLst>
          </p:cNvPr>
          <p:cNvSpPr>
            <a:spLocks noChangeArrowheads="1"/>
          </p:cNvSpPr>
          <p:nvPr/>
        </p:nvSpPr>
        <p:spPr bwMode="auto">
          <a:xfrm>
            <a:off x="6512933" y="5375575"/>
            <a:ext cx="5284703" cy="827239"/>
          </a:xfrm>
          <a:prstGeom prst="roundRect">
            <a:avLst>
              <a:gd name="adj" fmla="val 50000"/>
            </a:avLst>
          </a:prstGeom>
          <a:solidFill>
            <a:schemeClr val="accent5"/>
          </a:solidFill>
          <a:ln>
            <a:noFill/>
            <a:headEnd/>
            <a:tailEnd/>
          </a:ln>
        </p:spPr>
        <p:style>
          <a:lnRef idx="1">
            <a:schemeClr val="accent1"/>
          </a:lnRef>
          <a:fillRef idx="3">
            <a:schemeClr val="accent1"/>
          </a:fillRef>
          <a:effectRef idx="2">
            <a:schemeClr val="accent1"/>
          </a:effectRef>
          <a:fontRef idx="minor">
            <a:schemeClr val="lt1"/>
          </a:fontRef>
        </p:style>
        <p:txBody>
          <a:bodyPr wrap="none" anchor="ctr">
            <a:flatTx/>
          </a:bodyPr>
          <a:lstStyle/>
          <a:p>
            <a:pPr algn="ctr"/>
            <a:endParaRPr lang="en-US" altLang="ko-KR" sz="1800" b="1" dirty="0">
              <a:solidFill>
                <a:schemeClr val="tx1"/>
              </a:solidFill>
              <a:latin typeface="Arial" panose="020B0604020202020204" pitchFamily="34" charset="0"/>
              <a:ea typeface="맑은 고딕" pitchFamily="50" charset="-127"/>
              <a:cs typeface="Arial" panose="020B0604020202020204" pitchFamily="34" charset="0"/>
            </a:endParaRPr>
          </a:p>
        </p:txBody>
      </p:sp>
      <p:sp>
        <p:nvSpPr>
          <p:cNvPr id="11" name="Title 1">
            <a:extLst>
              <a:ext uri="{FF2B5EF4-FFF2-40B4-BE49-F238E27FC236}">
                <a16:creationId xmlns:a16="http://schemas.microsoft.com/office/drawing/2014/main" id="{EFD088BF-971E-8133-4015-0B98860A9894}"/>
              </a:ext>
            </a:extLst>
          </p:cNvPr>
          <p:cNvSpPr txBox="1">
            <a:spLocks/>
          </p:cNvSpPr>
          <p:nvPr/>
        </p:nvSpPr>
        <p:spPr>
          <a:xfrm>
            <a:off x="7196944" y="5423603"/>
            <a:ext cx="4293704" cy="73118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2400" kern="1200" baseline="0">
                <a:solidFill>
                  <a:srgbClr val="002060"/>
                </a:solidFill>
                <a:latin typeface="Arial" panose="020B0604020202020204" pitchFamily="34" charset="0"/>
                <a:ea typeface="+mj-ea"/>
                <a:cs typeface="Arial" panose="020B0604020202020204" pitchFamily="34" charset="0"/>
              </a:defRPr>
            </a:lvl1pPr>
          </a:lstStyle>
          <a:p>
            <a:pPr algn="just">
              <a:lnSpc>
                <a:spcPct val="120000"/>
              </a:lnSpc>
            </a:pPr>
            <a:r>
              <a:rPr lang="en-US" altLang="ko-KR" sz="1800" dirty="0">
                <a:solidFill>
                  <a:schemeClr val="tx1"/>
                </a:solidFill>
                <a:ea typeface="맑은 고딕" pitchFamily="50" charset="-127"/>
              </a:rPr>
              <a:t>Without action, warming is predicted to increase by another 30</a:t>
            </a:r>
            <a:r>
              <a:rPr lang="en-US" altLang="ko-KR" sz="1800" baseline="30000" dirty="0"/>
              <a:t>0</a:t>
            </a:r>
            <a:r>
              <a:rPr lang="en-US" altLang="ko-KR" sz="1800" dirty="0"/>
              <a:t>C</a:t>
            </a:r>
            <a:r>
              <a:rPr lang="en-US" altLang="ko-KR" sz="1800" dirty="0">
                <a:solidFill>
                  <a:schemeClr val="tx1"/>
                </a:solidFill>
                <a:ea typeface="맑은 고딕" pitchFamily="50" charset="-127"/>
              </a:rPr>
              <a:t> by 2100.</a:t>
            </a:r>
            <a:endParaRPr lang="en-US" altLang="ko-KR" sz="1800" dirty="0">
              <a:solidFill>
                <a:schemeClr val="tx1"/>
              </a:solidFill>
              <a:latin typeface="Arial" panose="020B0604020202020204" pitchFamily="34" charset="0"/>
              <a:ea typeface="맑은 고딕" pitchFamily="50" charset="-127"/>
              <a:cs typeface="Arial" panose="020B0604020202020204" pitchFamily="34" charset="0"/>
            </a:endParaRPr>
          </a:p>
        </p:txBody>
      </p:sp>
    </p:spTree>
    <p:extLst>
      <p:ext uri="{BB962C8B-B14F-4D97-AF65-F5344CB8AC3E}">
        <p14:creationId xmlns:p14="http://schemas.microsoft.com/office/powerpoint/2010/main" val="145312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C514DFA-D567-8AEE-1AFA-DCC45BA1B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8986" y="1511399"/>
            <a:ext cx="6690366" cy="3650361"/>
          </a:xfrm>
          <a:prstGeom prst="rect">
            <a:avLst/>
          </a:prstGeom>
        </p:spPr>
      </p:pic>
      <p:sp>
        <p:nvSpPr>
          <p:cNvPr id="12" name="Title 1">
            <a:extLst>
              <a:ext uri="{FF2B5EF4-FFF2-40B4-BE49-F238E27FC236}">
                <a16:creationId xmlns:a16="http://schemas.microsoft.com/office/drawing/2014/main" id="{13BFECBB-1579-06EE-FAB8-1617066DA172}"/>
              </a:ext>
            </a:extLst>
          </p:cNvPr>
          <p:cNvSpPr txBox="1">
            <a:spLocks/>
          </p:cNvSpPr>
          <p:nvPr/>
        </p:nvSpPr>
        <p:spPr>
          <a:xfrm>
            <a:off x="716531" y="288923"/>
            <a:ext cx="10758937" cy="760832"/>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b="0" dirty="0">
                <a:solidFill>
                  <a:schemeClr val="accent1">
                    <a:lumMod val="50000"/>
                  </a:schemeClr>
                </a:solidFill>
              </a:rPr>
              <a:t>United Nations Sustainable Development Goals</a:t>
            </a:r>
          </a:p>
        </p:txBody>
      </p:sp>
      <p:sp>
        <p:nvSpPr>
          <p:cNvPr id="26" name="TextBox 25">
            <a:extLst>
              <a:ext uri="{FF2B5EF4-FFF2-40B4-BE49-F238E27FC236}">
                <a16:creationId xmlns:a16="http://schemas.microsoft.com/office/drawing/2014/main" id="{C4A55B29-F0CB-D4B8-E20E-021842F7C7DA}"/>
              </a:ext>
            </a:extLst>
          </p:cNvPr>
          <p:cNvSpPr txBox="1">
            <a:spLocks noChangeArrowheads="1"/>
          </p:cNvSpPr>
          <p:nvPr/>
        </p:nvSpPr>
        <p:spPr bwMode="auto">
          <a:xfrm>
            <a:off x="614856" y="1511399"/>
            <a:ext cx="4609929" cy="419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233363" indent="-233363">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just" eaLnBrk="1" hangingPunct="1">
              <a:lnSpc>
                <a:spcPct val="150000"/>
              </a:lnSpc>
              <a:spcBef>
                <a:spcPct val="0"/>
              </a:spcBef>
              <a:buClrTx/>
              <a:buFontTx/>
              <a:buNone/>
            </a:pPr>
            <a:r>
              <a:rPr lang="en-US" altLang="en-US" sz="1800" dirty="0">
                <a:solidFill>
                  <a:srgbClr val="0070C0"/>
                </a:solidFill>
                <a:latin typeface="Arial" panose="020B0604020202020204" pitchFamily="34" charset="0"/>
                <a:cs typeface="Arial" panose="020B0604020202020204" pitchFamily="34" charset="0"/>
              </a:rPr>
              <a:t>United Nations climate change response actions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7.  Clean and sustainable energy</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Good working conditions and economic growth </a:t>
            </a:r>
          </a:p>
          <a:p>
            <a:pPr marL="457200" indent="-457200" algn="just" eaLnBrk="1" hangingPunct="1">
              <a:lnSpc>
                <a:spcPct val="150000"/>
              </a:lnSpc>
              <a:spcBef>
                <a:spcPct val="0"/>
              </a:spcBef>
              <a:buClrTx/>
              <a:buAutoNum type="arabicPeriod" startAt="8"/>
            </a:pPr>
            <a:r>
              <a:rPr lang="en-US" altLang="en-US" sz="1800" dirty="0">
                <a:latin typeface="Arial" panose="020B0604020202020204" pitchFamily="34" charset="0"/>
                <a:cs typeface="Arial" panose="020B0604020202020204" pitchFamily="34" charset="0"/>
              </a:rPr>
              <a:t>Innovative industry and infrastructure</a:t>
            </a:r>
          </a:p>
          <a:p>
            <a:pPr algn="just" eaLnBrk="1" hangingPunct="1">
              <a:lnSpc>
                <a:spcPct val="150000"/>
              </a:lnSpc>
              <a:spcBef>
                <a:spcPct val="0"/>
              </a:spcBef>
              <a:buClrTx/>
              <a:buNone/>
            </a:pPr>
            <a:r>
              <a:rPr lang="en-US" altLang="en-US" sz="1800" dirty="0">
                <a:latin typeface="Arial" panose="020B0604020202020204" pitchFamily="34" charset="0"/>
                <a:cs typeface="Arial" panose="020B0604020202020204" pitchFamily="34" charset="0"/>
              </a:rPr>
              <a:t>11. Sustainable cities and communities</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12. Responsible consumption and production</a:t>
            </a:r>
          </a:p>
          <a:p>
            <a:pPr algn="just">
              <a:lnSpc>
                <a:spcPct val="150000"/>
              </a:lnSpc>
              <a:spcBef>
                <a:spcPct val="0"/>
              </a:spcBef>
              <a:buClrTx/>
              <a:buNone/>
            </a:pPr>
            <a:r>
              <a:rPr lang="en-US" altLang="en-US" sz="1800" dirty="0">
                <a:latin typeface="Arial" panose="020B0604020202020204" pitchFamily="34" charset="0"/>
                <a:cs typeface="Arial" panose="020B0604020202020204" pitchFamily="34" charset="0"/>
              </a:rPr>
              <a:t>13. Climate action</a:t>
            </a:r>
          </a:p>
        </p:txBody>
      </p:sp>
    </p:spTree>
    <p:extLst>
      <p:ext uri="{BB962C8B-B14F-4D97-AF65-F5344CB8AC3E}">
        <p14:creationId xmlns:p14="http://schemas.microsoft.com/office/powerpoint/2010/main" val="1365750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13BFECBB-1579-06EE-FAB8-1617066DA172}"/>
              </a:ext>
            </a:extLst>
          </p:cNvPr>
          <p:cNvSpPr txBox="1">
            <a:spLocks/>
          </p:cNvSpPr>
          <p:nvPr/>
        </p:nvSpPr>
        <p:spPr>
          <a:xfrm>
            <a:off x="0" y="516834"/>
            <a:ext cx="12192000" cy="547393"/>
          </a:xfrm>
          <a:prstGeom prst="rect">
            <a:avLst/>
          </a:prstGeom>
        </p:spPr>
        <p:txBody>
          <a:bodyPr anchor="b">
            <a:noAutofit/>
          </a:bodyPr>
          <a:lstStyle>
            <a:defPPr>
              <a:defRPr lang="fr-FR"/>
            </a:defPPr>
            <a:lvl1pPr marL="1528156" indent="-1528156">
              <a:defRPr sz="4000" b="1" kern="0" baseline="0">
                <a:solidFill>
                  <a:srgbClr val="FF0000"/>
                </a:solidFill>
                <a:latin typeface="+mj-lt"/>
                <a:ea typeface="ヒラギノ角ゴ Pro W3"/>
                <a:cs typeface="Times New Roman" panose="02020603050405020304" pitchFamily="18" charset="0"/>
              </a:defRPr>
            </a:lvl1pPr>
            <a:lvl2pPr indent="-457200">
              <a:defRPr sz="2400" b="1">
                <a:solidFill>
                  <a:schemeClr val="hlink"/>
                </a:solidFill>
                <a:latin typeface="Arial" pitchFamily="-111" charset="0"/>
                <a:cs typeface="ＭＳ Ｐゴシック" pitchFamily="-111" charset="-128"/>
              </a:defRPr>
            </a:lvl2pPr>
            <a:lvl3pPr marL="457200" indent="-457200">
              <a:defRPr sz="2400" b="1">
                <a:solidFill>
                  <a:schemeClr val="hlink"/>
                </a:solidFill>
                <a:latin typeface="Arial" pitchFamily="-111" charset="0"/>
                <a:cs typeface="ＭＳ Ｐゴシック" pitchFamily="-111" charset="-128"/>
              </a:defRPr>
            </a:lvl3pPr>
            <a:lvl4pPr marL="457200" indent="-457200">
              <a:defRPr sz="2400" b="1">
                <a:solidFill>
                  <a:schemeClr val="hlink"/>
                </a:solidFill>
                <a:latin typeface="Arial" pitchFamily="-111" charset="0"/>
                <a:cs typeface="ＭＳ Ｐゴシック" pitchFamily="-111" charset="-128"/>
              </a:defRPr>
            </a:lvl4pPr>
            <a:lvl5pPr marL="457200" indent="-457200">
              <a:defRPr sz="2400" b="1">
                <a:solidFill>
                  <a:schemeClr val="hlink"/>
                </a:solidFill>
                <a:latin typeface="Arial" pitchFamily="-111" charset="0"/>
                <a:cs typeface="ＭＳ Ｐゴシック" pitchFamily="-111" charset="-128"/>
              </a:defRPr>
            </a:lvl5pPr>
            <a:lvl6pPr marL="914400" indent="-457200" fontAlgn="base">
              <a:spcBef>
                <a:spcPct val="0"/>
              </a:spcBef>
              <a:spcAft>
                <a:spcPct val="0"/>
              </a:spcAft>
              <a:defRPr sz="2400" b="1">
                <a:solidFill>
                  <a:schemeClr val="hlink"/>
                </a:solidFill>
                <a:latin typeface="Arial" pitchFamily="-111" charset="0"/>
              </a:defRPr>
            </a:lvl6pPr>
            <a:lvl7pPr marL="1371600" indent="-457200" fontAlgn="base">
              <a:spcBef>
                <a:spcPct val="0"/>
              </a:spcBef>
              <a:spcAft>
                <a:spcPct val="0"/>
              </a:spcAft>
              <a:defRPr sz="2400" b="1">
                <a:solidFill>
                  <a:schemeClr val="hlink"/>
                </a:solidFill>
                <a:latin typeface="Arial" pitchFamily="-111" charset="0"/>
              </a:defRPr>
            </a:lvl7pPr>
            <a:lvl8pPr marL="1828800" indent="-457200" fontAlgn="base">
              <a:spcBef>
                <a:spcPct val="0"/>
              </a:spcBef>
              <a:spcAft>
                <a:spcPct val="0"/>
              </a:spcAft>
              <a:defRPr sz="2400" b="1">
                <a:solidFill>
                  <a:schemeClr val="hlink"/>
                </a:solidFill>
                <a:latin typeface="Arial" pitchFamily="-111" charset="0"/>
              </a:defRPr>
            </a:lvl8pPr>
            <a:lvl9pPr marL="2286000" indent="-457200" fontAlgn="base">
              <a:spcBef>
                <a:spcPct val="0"/>
              </a:spcBef>
              <a:spcAft>
                <a:spcPct val="0"/>
              </a:spcAft>
              <a:defRPr sz="2400" b="1">
                <a:solidFill>
                  <a:schemeClr val="hlink"/>
                </a:solidFill>
                <a:latin typeface="Arial" pitchFamily="-111" charset="0"/>
              </a:defRPr>
            </a:lvl9pPr>
          </a:lstStyle>
          <a:p>
            <a:pPr algn="ctr"/>
            <a:r>
              <a:rPr lang="en-US" sz="2800" b="0" dirty="0">
                <a:solidFill>
                  <a:schemeClr val="accent1">
                    <a:lumMod val="50000"/>
                  </a:schemeClr>
                </a:solidFill>
              </a:rPr>
              <a:t>Vietnam's commitment to responding to climate change</a:t>
            </a:r>
          </a:p>
        </p:txBody>
      </p:sp>
      <p:pic>
        <p:nvPicPr>
          <p:cNvPr id="3" name="Picture 2">
            <a:extLst>
              <a:ext uri="{FF2B5EF4-FFF2-40B4-BE49-F238E27FC236}">
                <a16:creationId xmlns:a16="http://schemas.microsoft.com/office/drawing/2014/main" id="{B29BB587-C397-19C6-AEBD-E28C6E14E601}"/>
              </a:ext>
            </a:extLst>
          </p:cNvPr>
          <p:cNvPicPr>
            <a:picLocks noChangeAspect="1"/>
          </p:cNvPicPr>
          <p:nvPr/>
        </p:nvPicPr>
        <p:blipFill>
          <a:blip r:embed="rId3"/>
          <a:stretch>
            <a:fillRect/>
          </a:stretch>
        </p:blipFill>
        <p:spPr>
          <a:xfrm>
            <a:off x="314036" y="1351722"/>
            <a:ext cx="2940099" cy="4835718"/>
          </a:xfrm>
          <a:prstGeom prst="rect">
            <a:avLst/>
          </a:prstGeom>
        </p:spPr>
      </p:pic>
      <p:pic>
        <p:nvPicPr>
          <p:cNvPr id="6" name="Picture 5">
            <a:extLst>
              <a:ext uri="{FF2B5EF4-FFF2-40B4-BE49-F238E27FC236}">
                <a16:creationId xmlns:a16="http://schemas.microsoft.com/office/drawing/2014/main" id="{A1ED7364-921A-DD78-ED7A-31F61B7AB502}"/>
              </a:ext>
            </a:extLst>
          </p:cNvPr>
          <p:cNvPicPr>
            <a:picLocks noChangeAspect="1"/>
          </p:cNvPicPr>
          <p:nvPr/>
        </p:nvPicPr>
        <p:blipFill>
          <a:blip r:embed="rId4"/>
          <a:stretch>
            <a:fillRect/>
          </a:stretch>
        </p:blipFill>
        <p:spPr>
          <a:xfrm>
            <a:off x="4343427" y="1421825"/>
            <a:ext cx="7132956" cy="3606893"/>
          </a:xfrm>
          <a:prstGeom prst="rect">
            <a:avLst/>
          </a:prstGeom>
        </p:spPr>
      </p:pic>
      <p:sp>
        <p:nvSpPr>
          <p:cNvPr id="8" name="Title 20">
            <a:extLst>
              <a:ext uri="{FF2B5EF4-FFF2-40B4-BE49-F238E27FC236}">
                <a16:creationId xmlns:a16="http://schemas.microsoft.com/office/drawing/2014/main" id="{D8FE5624-A6DE-7886-1438-476780FCFC54}"/>
              </a:ext>
            </a:extLst>
          </p:cNvPr>
          <p:cNvSpPr txBox="1">
            <a:spLocks/>
          </p:cNvSpPr>
          <p:nvPr/>
        </p:nvSpPr>
        <p:spPr>
          <a:xfrm>
            <a:off x="4343427" y="5213945"/>
            <a:ext cx="7132956" cy="152596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1800" dirty="0">
                <a:solidFill>
                  <a:srgbClr val="426290"/>
                </a:solidFill>
                <a:latin typeface="Arial" panose="020B0604020202020204" pitchFamily="34" charset="0"/>
                <a:cs typeface="Arial" panose="020B0604020202020204" pitchFamily="34" charset="0"/>
              </a:rPr>
              <a:t>Report updated September 2022: By 2030, the unconditional contribution is 15.8% (reducing 146.3 million tons of CO2); The conditional contribution with international support is 43.5% (reducing 403.7 million tons of CO2).</a:t>
            </a:r>
          </a:p>
        </p:txBody>
      </p:sp>
    </p:spTree>
    <p:extLst>
      <p:ext uri="{BB962C8B-B14F-4D97-AF65-F5344CB8AC3E}">
        <p14:creationId xmlns:p14="http://schemas.microsoft.com/office/powerpoint/2010/main" val="3334976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202" y="354629"/>
            <a:ext cx="11029596" cy="760832"/>
          </a:xfrm>
        </p:spPr>
        <p:txBody>
          <a:bodyPr anchor="b">
            <a:noAutofit/>
          </a:bodyPr>
          <a:lstStyle/>
          <a:p>
            <a:pPr marL="1528156" indent="-1528156" algn="ctr"/>
            <a:r>
              <a:rPr lang="en-US" dirty="0">
                <a:solidFill>
                  <a:schemeClr val="accent1">
                    <a:lumMod val="50000"/>
                  </a:schemeClr>
                </a:solidFill>
                <a:latin typeface="+mj-lt"/>
                <a:cs typeface="Times New Roman" panose="02020603050405020304" pitchFamily="18" charset="0"/>
              </a:rPr>
              <a:t>Regulations on greenhouse gas emissions</a:t>
            </a:r>
          </a:p>
        </p:txBody>
      </p:sp>
      <p:sp>
        <p:nvSpPr>
          <p:cNvPr id="3" name="Content Placeholder 2"/>
          <p:cNvSpPr>
            <a:spLocks noGrp="1"/>
          </p:cNvSpPr>
          <p:nvPr>
            <p:ph idx="1"/>
          </p:nvPr>
        </p:nvSpPr>
        <p:spPr>
          <a:xfrm>
            <a:off x="581201" y="1398795"/>
            <a:ext cx="11029597" cy="4627078"/>
          </a:xfrm>
        </p:spPr>
        <p:txBody>
          <a:bodyPr>
            <a:noAutofit/>
          </a:bodyPr>
          <a:lstStyle/>
          <a:p>
            <a:pPr algn="just">
              <a:buFont typeface="Wingdings" pitchFamily="2" charset="2"/>
              <a:buChar char="v"/>
            </a:pPr>
            <a:r>
              <a:rPr lang="en-US" sz="1800" dirty="0">
                <a:solidFill>
                  <a:srgbClr val="FF0000"/>
                </a:solidFill>
                <a:latin typeface="+mn-lt"/>
              </a:rPr>
              <a:t>Decree 06/2022/ND-CP </a:t>
            </a:r>
            <a:r>
              <a:rPr lang="en-US" sz="1800" dirty="0">
                <a:latin typeface="+mn-lt"/>
              </a:rPr>
              <a:t>regulating greenhouse gas emission mitigation and ozone layer protection</a:t>
            </a:r>
          </a:p>
          <a:p>
            <a:pPr algn="just">
              <a:buFont typeface="Wingdings" pitchFamily="2" charset="2"/>
              <a:buChar char="v"/>
            </a:pPr>
            <a:r>
              <a:rPr lang="en-US" sz="1800" dirty="0">
                <a:solidFill>
                  <a:srgbClr val="FF0000"/>
                </a:solidFill>
                <a:latin typeface="+mn-lt"/>
              </a:rPr>
              <a:t>Decision 13/2024/QD-</a:t>
            </a:r>
            <a:r>
              <a:rPr lang="en-US" sz="1800" dirty="0" err="1">
                <a:solidFill>
                  <a:srgbClr val="FF0000"/>
                </a:solidFill>
                <a:latin typeface="+mn-lt"/>
              </a:rPr>
              <a:t>TTg</a:t>
            </a:r>
            <a:r>
              <a:rPr lang="en-US" sz="1800" dirty="0">
                <a:solidFill>
                  <a:srgbClr val="FF0000"/>
                </a:solidFill>
                <a:latin typeface="+mn-lt"/>
              </a:rPr>
              <a:t> </a:t>
            </a:r>
            <a:r>
              <a:rPr lang="en-US" sz="1800" dirty="0">
                <a:latin typeface="+mn-lt"/>
              </a:rPr>
              <a:t>on the list of sectors and facilities emitting greenhouse gases that must conduct greenhouse gas inventories (updated) on August 13, 2024</a:t>
            </a:r>
          </a:p>
          <a:p>
            <a:pPr algn="just">
              <a:buFont typeface="Wingdings" pitchFamily="2" charset="2"/>
              <a:buChar char="v"/>
            </a:pPr>
            <a:r>
              <a:rPr lang="en-US" sz="1800" dirty="0">
                <a:solidFill>
                  <a:srgbClr val="FF0000"/>
                </a:solidFill>
                <a:latin typeface="+mn-lt"/>
              </a:rPr>
              <a:t>Decision 896/QD-</a:t>
            </a:r>
            <a:r>
              <a:rPr lang="en-US" sz="1800" dirty="0" err="1">
                <a:solidFill>
                  <a:srgbClr val="FF0000"/>
                </a:solidFill>
                <a:latin typeface="+mn-lt"/>
              </a:rPr>
              <a:t>TTg</a:t>
            </a:r>
            <a:r>
              <a:rPr lang="en-US" sz="1800" dirty="0">
                <a:solidFill>
                  <a:srgbClr val="FF0000"/>
                </a:solidFill>
                <a:latin typeface="+mn-lt"/>
              </a:rPr>
              <a:t> in 2022</a:t>
            </a:r>
            <a:r>
              <a:rPr lang="en-US" sz="1800" dirty="0">
                <a:latin typeface="+mn-lt"/>
              </a:rPr>
              <a:t> approving the National Strategy on Climate Change for the period up to 2050 issued by the Prime Minister</a:t>
            </a:r>
          </a:p>
          <a:p>
            <a:pPr algn="just">
              <a:buFont typeface="Wingdings" pitchFamily="2" charset="2"/>
              <a:buChar char="v"/>
            </a:pPr>
            <a:r>
              <a:rPr lang="en-US" sz="1800" dirty="0">
                <a:solidFill>
                  <a:srgbClr val="FF0000"/>
                </a:solidFill>
                <a:latin typeface="+mn-lt"/>
              </a:rPr>
              <a:t>Decision 2626/QD-BTNMT in 2022 </a:t>
            </a:r>
            <a:r>
              <a:rPr lang="en-US" sz="1800" dirty="0">
                <a:latin typeface="+mn-lt"/>
              </a:rPr>
              <a:t>announcing the list of emission coefficients for greenhouse gas inventories</a:t>
            </a:r>
          </a:p>
          <a:p>
            <a:pPr algn="just">
              <a:buFont typeface="Wingdings" pitchFamily="2" charset="2"/>
              <a:buChar char="v"/>
            </a:pPr>
            <a:r>
              <a:rPr lang="en-US" sz="1800" dirty="0">
                <a:solidFill>
                  <a:srgbClr val="FF0000"/>
                </a:solidFill>
                <a:latin typeface="+mn-lt"/>
              </a:rPr>
              <a:t>Decision 942/QD-</a:t>
            </a:r>
            <a:r>
              <a:rPr lang="en-US" sz="1800" dirty="0" err="1">
                <a:solidFill>
                  <a:srgbClr val="FF0000"/>
                </a:solidFill>
                <a:latin typeface="+mn-lt"/>
              </a:rPr>
              <a:t>TTg</a:t>
            </a:r>
            <a:r>
              <a:rPr lang="en-US" sz="1800" dirty="0">
                <a:solidFill>
                  <a:srgbClr val="FF0000"/>
                </a:solidFill>
                <a:latin typeface="+mn-lt"/>
              </a:rPr>
              <a:t> in 2022 </a:t>
            </a:r>
            <a:r>
              <a:rPr lang="en-US" sz="1800" dirty="0">
                <a:latin typeface="+mn-lt"/>
              </a:rPr>
              <a:t>on the action plan to reduce methane emissions by 2030</a:t>
            </a:r>
          </a:p>
          <a:p>
            <a:pPr algn="just">
              <a:buFont typeface="Wingdings" pitchFamily="2" charset="2"/>
              <a:buChar char="v"/>
            </a:pPr>
            <a:r>
              <a:rPr lang="en-US" sz="1800" dirty="0">
                <a:solidFill>
                  <a:srgbClr val="FF0000"/>
                </a:solidFill>
                <a:latin typeface="+mn-lt"/>
              </a:rPr>
              <a:t>Decision 569/QD-BTNMT 2023 </a:t>
            </a:r>
            <a:r>
              <a:rPr lang="en-US" sz="1800" dirty="0">
                <a:solidFill>
                  <a:schemeClr val="tx1"/>
                </a:solidFill>
                <a:latin typeface="+mn-lt"/>
              </a:rPr>
              <a:t>on the action plan to reduce methane emissions by 2030</a:t>
            </a:r>
          </a:p>
          <a:p>
            <a:pPr algn="just">
              <a:buFont typeface="Wingdings" pitchFamily="2" charset="2"/>
              <a:buChar char="v"/>
            </a:pPr>
            <a:r>
              <a:rPr lang="en-US" sz="1800" dirty="0">
                <a:solidFill>
                  <a:srgbClr val="FF0000"/>
                </a:solidFill>
                <a:latin typeface="+mn-lt"/>
              </a:rPr>
              <a:t>Circular 17/2022/TT-BTNMT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waste management </a:t>
            </a:r>
            <a:r>
              <a:rPr lang="en-US" sz="1800" dirty="0">
                <a:solidFill>
                  <a:schemeClr val="tx1"/>
                </a:solidFill>
                <a:latin typeface="+mn-lt"/>
              </a:rPr>
              <a:t>sector</a:t>
            </a:r>
          </a:p>
          <a:p>
            <a:pPr algn="just">
              <a:buFont typeface="Wingdings" pitchFamily="2" charset="2"/>
              <a:buChar char="v"/>
            </a:pPr>
            <a:r>
              <a:rPr lang="en-US" sz="1800" dirty="0">
                <a:solidFill>
                  <a:srgbClr val="FF0000"/>
                </a:solidFill>
                <a:latin typeface="+mn-lt"/>
              </a:rPr>
              <a:t>Circular 23/2023/TT-BNNPTNT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forestry sector</a:t>
            </a:r>
          </a:p>
          <a:p>
            <a:pPr algn="just">
              <a:buFont typeface="Wingdings" pitchFamily="2" charset="2"/>
              <a:buChar char="v"/>
            </a:pPr>
            <a:r>
              <a:rPr lang="en-US" sz="1800" dirty="0">
                <a:solidFill>
                  <a:srgbClr val="FF0000"/>
                </a:solidFill>
                <a:latin typeface="+mn-lt"/>
              </a:rPr>
              <a:t>Circular 38/2023/TT-BCT </a:t>
            </a:r>
            <a:r>
              <a:rPr lang="en-US" sz="1800" dirty="0">
                <a:solidFill>
                  <a:schemeClr val="tx1"/>
                </a:solidFill>
                <a:latin typeface="+mn-lt"/>
              </a:rPr>
              <a:t>Regulations on technical measures for measuring, reporting, assessing, and mitigating greenhouse gas emissions in the </a:t>
            </a:r>
            <a:r>
              <a:rPr lang="en-US" sz="1800" b="1" dirty="0">
                <a:solidFill>
                  <a:schemeClr val="tx1"/>
                </a:solidFill>
                <a:latin typeface="+mn-lt"/>
              </a:rPr>
              <a:t>industry and trade sector</a:t>
            </a:r>
            <a:endParaRPr lang="vi-VN" sz="1800" dirty="0">
              <a:latin typeface="+mn-lt"/>
            </a:endParaRPr>
          </a:p>
          <a:p>
            <a:pPr algn="just">
              <a:buFont typeface="Wingdings" pitchFamily="2" charset="2"/>
              <a:buChar char="v"/>
            </a:pPr>
            <a:endParaRPr lang="vi-VN" sz="1800" dirty="0">
              <a:latin typeface="+mn-lt"/>
            </a:endParaRPr>
          </a:p>
        </p:txBody>
      </p:sp>
    </p:spTree>
    <p:extLst>
      <p:ext uri="{BB962C8B-B14F-4D97-AF65-F5344CB8AC3E}">
        <p14:creationId xmlns:p14="http://schemas.microsoft.com/office/powerpoint/2010/main" val="56504604"/>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59EB6-BD4B-23E5-C694-0B1931AEABAA}"/>
              </a:ext>
            </a:extLst>
          </p:cNvPr>
          <p:cNvSpPr txBox="1">
            <a:spLocks/>
          </p:cNvSpPr>
          <p:nvPr/>
        </p:nvSpPr>
        <p:spPr>
          <a:xfrm>
            <a:off x="629245" y="495333"/>
            <a:ext cx="10363200" cy="563033"/>
          </a:xfrm>
        </p:spPr>
        <p:txBody>
          <a:bodyPr anchor="b">
            <a:noAutofit/>
          </a:bodyPr>
          <a:lstStyle>
            <a:lvl1pPr marL="457200" indent="-457200" algn="ctr" rtl="0" eaLnBrk="0" fontAlgn="base" hangingPunct="0">
              <a:spcBef>
                <a:spcPct val="0"/>
              </a:spcBef>
              <a:spcAft>
                <a:spcPct val="0"/>
              </a:spcAft>
              <a:defRPr sz="2400" b="1" baseline="0">
                <a:solidFill>
                  <a:srgbClr val="002060"/>
                </a:solidFill>
                <a:latin typeface="Arial" panose="020B0604020202020204" pitchFamily="34" charset="0"/>
                <a:ea typeface="ＭＳ Ｐゴシック" pitchFamily="34" charset="-128"/>
                <a:cs typeface="Arial" panose="020B0604020202020204" pitchFamily="34" charset="0"/>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marL="1528156" indent="-1528156">
              <a:defRPr/>
            </a:pPr>
            <a:r>
              <a:rPr lang="en-US" altLang="en-US" sz="2800" b="0" kern="0" dirty="0">
                <a:solidFill>
                  <a:schemeClr val="accent1">
                    <a:lumMod val="50000"/>
                  </a:schemeClr>
                </a:solidFill>
                <a:latin typeface="+mj-lt"/>
                <a:ea typeface="ヒラギノ角ゴ Pro W3"/>
                <a:cs typeface="Times New Roman" panose="02020603050405020304" pitchFamily="18" charset="0"/>
              </a:rPr>
              <a:t>Roadmap for implementation content</a:t>
            </a:r>
          </a:p>
        </p:txBody>
      </p:sp>
      <p:sp>
        <p:nvSpPr>
          <p:cNvPr id="4" name="TextBox 3">
            <a:extLst>
              <a:ext uri="{FF2B5EF4-FFF2-40B4-BE49-F238E27FC236}">
                <a16:creationId xmlns:a16="http://schemas.microsoft.com/office/drawing/2014/main" id="{F3B72C99-F343-0621-0DD6-97866680D8F2}"/>
              </a:ext>
            </a:extLst>
          </p:cNvPr>
          <p:cNvSpPr txBox="1"/>
          <p:nvPr/>
        </p:nvSpPr>
        <p:spPr>
          <a:xfrm>
            <a:off x="-10168" y="2125351"/>
            <a:ext cx="1625426" cy="646331"/>
          </a:xfrm>
          <a:prstGeom prst="rect">
            <a:avLst/>
          </a:prstGeom>
          <a:noFill/>
          <a:ln>
            <a:solidFill>
              <a:srgbClr val="C00000"/>
            </a:solidFill>
          </a:ln>
        </p:spPr>
        <p:txBody>
          <a:bodyPr wrap="square" rtlCol="0">
            <a:spAutoFit/>
          </a:bodyPr>
          <a:lstStyle/>
          <a:p>
            <a:pPr algn="just"/>
            <a:r>
              <a:rPr lang="en-US" sz="1800" dirty="0"/>
              <a:t>Decree 06/NĐ-CP</a:t>
            </a:r>
          </a:p>
        </p:txBody>
      </p:sp>
      <p:sp>
        <p:nvSpPr>
          <p:cNvPr id="5" name="TextBox 4">
            <a:extLst>
              <a:ext uri="{FF2B5EF4-FFF2-40B4-BE49-F238E27FC236}">
                <a16:creationId xmlns:a16="http://schemas.microsoft.com/office/drawing/2014/main" id="{C614B196-8DA3-56FB-EE39-27483E3739C6}"/>
              </a:ext>
            </a:extLst>
          </p:cNvPr>
          <p:cNvSpPr txBox="1"/>
          <p:nvPr/>
        </p:nvSpPr>
        <p:spPr>
          <a:xfrm>
            <a:off x="1507935" y="2125350"/>
            <a:ext cx="2171567" cy="646331"/>
          </a:xfrm>
          <a:prstGeom prst="rect">
            <a:avLst/>
          </a:prstGeom>
          <a:noFill/>
          <a:ln>
            <a:solidFill>
              <a:srgbClr val="FF0000"/>
            </a:solidFill>
          </a:ln>
        </p:spPr>
        <p:txBody>
          <a:bodyPr wrap="square" rtlCol="0">
            <a:spAutoFit/>
          </a:bodyPr>
          <a:lstStyle/>
          <a:p>
            <a:pPr algn="ctr"/>
            <a:r>
              <a:rPr lang="en-US" sz="1800" dirty="0"/>
              <a:t>Provide activity metrics</a:t>
            </a:r>
          </a:p>
        </p:txBody>
      </p:sp>
      <p:sp>
        <p:nvSpPr>
          <p:cNvPr id="7" name="TextBox 6">
            <a:extLst>
              <a:ext uri="{FF2B5EF4-FFF2-40B4-BE49-F238E27FC236}">
                <a16:creationId xmlns:a16="http://schemas.microsoft.com/office/drawing/2014/main" id="{B0799BAA-C053-341E-31FB-843917FEA297}"/>
              </a:ext>
            </a:extLst>
          </p:cNvPr>
          <p:cNvSpPr txBox="1"/>
          <p:nvPr/>
        </p:nvSpPr>
        <p:spPr>
          <a:xfrm>
            <a:off x="580091" y="1640483"/>
            <a:ext cx="913453" cy="379656"/>
          </a:xfrm>
          <a:prstGeom prst="rect">
            <a:avLst/>
          </a:prstGeom>
          <a:solidFill>
            <a:srgbClr val="C00000"/>
          </a:solidFill>
        </p:spPr>
        <p:txBody>
          <a:bodyPr wrap="square" rtlCol="0">
            <a:spAutoFit/>
          </a:bodyPr>
          <a:lstStyle/>
          <a:p>
            <a:r>
              <a:rPr lang="en-US" dirty="0"/>
              <a:t>2022</a:t>
            </a:r>
          </a:p>
        </p:txBody>
      </p:sp>
      <p:sp>
        <p:nvSpPr>
          <p:cNvPr id="8" name="TextBox 7">
            <a:extLst>
              <a:ext uri="{FF2B5EF4-FFF2-40B4-BE49-F238E27FC236}">
                <a16:creationId xmlns:a16="http://schemas.microsoft.com/office/drawing/2014/main" id="{30241229-0417-33FF-A91E-1F490FDC1D9E}"/>
              </a:ext>
            </a:extLst>
          </p:cNvPr>
          <p:cNvSpPr txBox="1"/>
          <p:nvPr/>
        </p:nvSpPr>
        <p:spPr>
          <a:xfrm>
            <a:off x="3639278" y="2149509"/>
            <a:ext cx="2171567" cy="647428"/>
          </a:xfrm>
          <a:prstGeom prst="rect">
            <a:avLst/>
          </a:prstGeom>
          <a:noFill/>
          <a:ln>
            <a:solidFill>
              <a:srgbClr val="FFC000"/>
            </a:solidFill>
          </a:ln>
        </p:spPr>
        <p:txBody>
          <a:bodyPr wrap="square" rtlCol="0">
            <a:spAutoFit/>
          </a:bodyPr>
          <a:lstStyle/>
          <a:p>
            <a:pPr algn="ctr"/>
            <a:r>
              <a:rPr lang="en-US" sz="1800" dirty="0"/>
              <a:t>Greenhouse Gas Inventory Report</a:t>
            </a:r>
          </a:p>
        </p:txBody>
      </p:sp>
      <p:sp>
        <p:nvSpPr>
          <p:cNvPr id="9" name="TextBox 8">
            <a:extLst>
              <a:ext uri="{FF2B5EF4-FFF2-40B4-BE49-F238E27FC236}">
                <a16:creationId xmlns:a16="http://schemas.microsoft.com/office/drawing/2014/main" id="{1F5ED5BF-45AA-EA40-CC68-CFAA896738BD}"/>
              </a:ext>
            </a:extLst>
          </p:cNvPr>
          <p:cNvSpPr txBox="1"/>
          <p:nvPr/>
        </p:nvSpPr>
        <p:spPr>
          <a:xfrm>
            <a:off x="5798248" y="2151214"/>
            <a:ext cx="2171567" cy="923330"/>
          </a:xfrm>
          <a:prstGeom prst="rect">
            <a:avLst/>
          </a:prstGeom>
          <a:noFill/>
          <a:ln>
            <a:solidFill>
              <a:srgbClr val="92D050"/>
            </a:solidFill>
          </a:ln>
        </p:spPr>
        <p:txBody>
          <a:bodyPr wrap="square" rtlCol="0">
            <a:spAutoFit/>
          </a:bodyPr>
          <a:lstStyle/>
          <a:p>
            <a:pPr algn="ctr"/>
            <a:r>
              <a:rPr lang="en-US" sz="1800" b="1" dirty="0"/>
              <a:t>Emissions Quota</a:t>
            </a:r>
          </a:p>
          <a:p>
            <a:pPr algn="ctr"/>
            <a:r>
              <a:rPr lang="en-US" sz="1800" dirty="0"/>
              <a:t>Implementation</a:t>
            </a:r>
          </a:p>
          <a:p>
            <a:pPr algn="ctr"/>
            <a:r>
              <a:rPr lang="en-US" sz="1800" b="1" dirty="0"/>
              <a:t>GHG Mitigation</a:t>
            </a:r>
          </a:p>
        </p:txBody>
      </p:sp>
      <p:sp>
        <p:nvSpPr>
          <p:cNvPr id="10" name="TextBox 9">
            <a:extLst>
              <a:ext uri="{FF2B5EF4-FFF2-40B4-BE49-F238E27FC236}">
                <a16:creationId xmlns:a16="http://schemas.microsoft.com/office/drawing/2014/main" id="{2DBC709D-5B3E-E081-5CF6-6C457EF378BE}"/>
              </a:ext>
            </a:extLst>
          </p:cNvPr>
          <p:cNvSpPr txBox="1"/>
          <p:nvPr/>
        </p:nvSpPr>
        <p:spPr>
          <a:xfrm>
            <a:off x="7861320" y="2134434"/>
            <a:ext cx="2171567" cy="647428"/>
          </a:xfrm>
          <a:prstGeom prst="rect">
            <a:avLst/>
          </a:prstGeom>
          <a:noFill/>
          <a:ln>
            <a:solidFill>
              <a:srgbClr val="00B0F0"/>
            </a:solidFill>
          </a:ln>
        </p:spPr>
        <p:txBody>
          <a:bodyPr wrap="square" rtlCol="0">
            <a:spAutoFit/>
          </a:bodyPr>
          <a:lstStyle/>
          <a:p>
            <a:pPr algn="ctr"/>
            <a:r>
              <a:rPr lang="en-US" sz="1800" b="1" dirty="0"/>
              <a:t>Vietnam Emission Commitment</a:t>
            </a:r>
          </a:p>
        </p:txBody>
      </p:sp>
      <p:sp>
        <p:nvSpPr>
          <p:cNvPr id="11" name="TextBox 10">
            <a:extLst>
              <a:ext uri="{FF2B5EF4-FFF2-40B4-BE49-F238E27FC236}">
                <a16:creationId xmlns:a16="http://schemas.microsoft.com/office/drawing/2014/main" id="{A3285B2E-4F5A-A759-C057-C99A3349F7D2}"/>
              </a:ext>
            </a:extLst>
          </p:cNvPr>
          <p:cNvSpPr txBox="1"/>
          <p:nvPr/>
        </p:nvSpPr>
        <p:spPr>
          <a:xfrm>
            <a:off x="10191960" y="2149509"/>
            <a:ext cx="1942364" cy="369332"/>
          </a:xfrm>
          <a:prstGeom prst="rect">
            <a:avLst/>
          </a:prstGeom>
          <a:noFill/>
          <a:ln>
            <a:solidFill>
              <a:srgbClr val="0070C0"/>
            </a:solidFill>
          </a:ln>
        </p:spPr>
        <p:txBody>
          <a:bodyPr wrap="square" rtlCol="0">
            <a:spAutoFit/>
          </a:bodyPr>
          <a:lstStyle/>
          <a:p>
            <a:pPr algn="ctr"/>
            <a:r>
              <a:rPr lang="en-US" sz="1800" b="1" dirty="0"/>
              <a:t>NET- ZERO</a:t>
            </a:r>
          </a:p>
        </p:txBody>
      </p:sp>
      <p:sp>
        <p:nvSpPr>
          <p:cNvPr id="12" name="TextBox 11">
            <a:extLst>
              <a:ext uri="{FF2B5EF4-FFF2-40B4-BE49-F238E27FC236}">
                <a16:creationId xmlns:a16="http://schemas.microsoft.com/office/drawing/2014/main" id="{ECB78BF1-1C0A-8BEC-0497-66A5FED72BEE}"/>
              </a:ext>
            </a:extLst>
          </p:cNvPr>
          <p:cNvSpPr txBox="1"/>
          <p:nvPr/>
        </p:nvSpPr>
        <p:spPr>
          <a:xfrm>
            <a:off x="2267370" y="2689851"/>
            <a:ext cx="907108" cy="379656"/>
          </a:xfrm>
          <a:prstGeom prst="rect">
            <a:avLst/>
          </a:prstGeom>
          <a:solidFill>
            <a:srgbClr val="FF0000"/>
          </a:solidFill>
        </p:spPr>
        <p:txBody>
          <a:bodyPr wrap="square" rtlCol="0">
            <a:spAutoFit/>
          </a:bodyPr>
          <a:lstStyle/>
          <a:p>
            <a:r>
              <a:rPr lang="en-US" dirty="0"/>
              <a:t>2023</a:t>
            </a:r>
          </a:p>
        </p:txBody>
      </p:sp>
      <p:sp>
        <p:nvSpPr>
          <p:cNvPr id="14" name="TextBox 13">
            <a:extLst>
              <a:ext uri="{FF2B5EF4-FFF2-40B4-BE49-F238E27FC236}">
                <a16:creationId xmlns:a16="http://schemas.microsoft.com/office/drawing/2014/main" id="{BB196E10-86C6-63CE-6031-9822B3F64AE3}"/>
              </a:ext>
            </a:extLst>
          </p:cNvPr>
          <p:cNvSpPr txBox="1"/>
          <p:nvPr/>
        </p:nvSpPr>
        <p:spPr>
          <a:xfrm>
            <a:off x="4287373" y="1640482"/>
            <a:ext cx="862097" cy="379656"/>
          </a:xfrm>
          <a:prstGeom prst="rect">
            <a:avLst/>
          </a:prstGeom>
          <a:solidFill>
            <a:srgbClr val="FFC000"/>
          </a:solidFill>
        </p:spPr>
        <p:txBody>
          <a:bodyPr wrap="square" rtlCol="0">
            <a:spAutoFit/>
          </a:bodyPr>
          <a:lstStyle/>
          <a:p>
            <a:r>
              <a:rPr lang="en-US" dirty="0"/>
              <a:t>2025</a:t>
            </a:r>
          </a:p>
        </p:txBody>
      </p:sp>
      <p:sp>
        <p:nvSpPr>
          <p:cNvPr id="16" name="TextBox 15">
            <a:extLst>
              <a:ext uri="{FF2B5EF4-FFF2-40B4-BE49-F238E27FC236}">
                <a16:creationId xmlns:a16="http://schemas.microsoft.com/office/drawing/2014/main" id="{3383B32E-9E6F-570B-3565-29A99B95F75C}"/>
              </a:ext>
            </a:extLst>
          </p:cNvPr>
          <p:cNvSpPr txBox="1"/>
          <p:nvPr/>
        </p:nvSpPr>
        <p:spPr>
          <a:xfrm>
            <a:off x="6542516" y="3440993"/>
            <a:ext cx="860818" cy="379656"/>
          </a:xfrm>
          <a:prstGeom prst="rect">
            <a:avLst/>
          </a:prstGeom>
          <a:solidFill>
            <a:srgbClr val="92D050"/>
          </a:solidFill>
        </p:spPr>
        <p:txBody>
          <a:bodyPr wrap="square" rtlCol="0">
            <a:spAutoFit/>
          </a:bodyPr>
          <a:lstStyle/>
          <a:p>
            <a:r>
              <a:rPr lang="en-US" dirty="0"/>
              <a:t>2026</a:t>
            </a:r>
          </a:p>
        </p:txBody>
      </p:sp>
      <p:sp>
        <p:nvSpPr>
          <p:cNvPr id="17" name="TextBox 16">
            <a:extLst>
              <a:ext uri="{FF2B5EF4-FFF2-40B4-BE49-F238E27FC236}">
                <a16:creationId xmlns:a16="http://schemas.microsoft.com/office/drawing/2014/main" id="{47E246C6-D318-2E08-D135-17448F5B2185}"/>
              </a:ext>
            </a:extLst>
          </p:cNvPr>
          <p:cNvSpPr txBox="1"/>
          <p:nvPr/>
        </p:nvSpPr>
        <p:spPr>
          <a:xfrm>
            <a:off x="8614511" y="1572953"/>
            <a:ext cx="860857" cy="379656"/>
          </a:xfrm>
          <a:prstGeom prst="rect">
            <a:avLst/>
          </a:prstGeom>
          <a:solidFill>
            <a:srgbClr val="00B0F0"/>
          </a:solidFill>
        </p:spPr>
        <p:txBody>
          <a:bodyPr wrap="square" rtlCol="0">
            <a:spAutoFit/>
          </a:bodyPr>
          <a:lstStyle/>
          <a:p>
            <a:r>
              <a:rPr lang="en-US" dirty="0"/>
              <a:t>2030</a:t>
            </a:r>
          </a:p>
        </p:txBody>
      </p:sp>
      <p:sp>
        <p:nvSpPr>
          <p:cNvPr id="18" name="TextBox 17">
            <a:extLst>
              <a:ext uri="{FF2B5EF4-FFF2-40B4-BE49-F238E27FC236}">
                <a16:creationId xmlns:a16="http://schemas.microsoft.com/office/drawing/2014/main" id="{06D0229E-16AF-FF3E-94A1-1034F479EE5B}"/>
              </a:ext>
            </a:extLst>
          </p:cNvPr>
          <p:cNvSpPr txBox="1"/>
          <p:nvPr/>
        </p:nvSpPr>
        <p:spPr>
          <a:xfrm>
            <a:off x="10699680" y="2716507"/>
            <a:ext cx="926925" cy="379656"/>
          </a:xfrm>
          <a:prstGeom prst="rect">
            <a:avLst/>
          </a:prstGeom>
          <a:solidFill>
            <a:srgbClr val="0070C0"/>
          </a:solidFill>
        </p:spPr>
        <p:txBody>
          <a:bodyPr wrap="square" rtlCol="0">
            <a:spAutoFit/>
          </a:bodyPr>
          <a:lstStyle/>
          <a:p>
            <a:r>
              <a:rPr lang="en-US" dirty="0"/>
              <a:t>2050</a:t>
            </a:r>
          </a:p>
        </p:txBody>
      </p:sp>
      <p:sp>
        <p:nvSpPr>
          <p:cNvPr id="19" name=" 5">
            <a:extLst>
              <a:ext uri="{FF2B5EF4-FFF2-40B4-BE49-F238E27FC236}">
                <a16:creationId xmlns:a16="http://schemas.microsoft.com/office/drawing/2014/main" id="{79E56C88-B692-2E9D-9F32-02A025697D98}"/>
              </a:ext>
            </a:extLst>
          </p:cNvPr>
          <p:cNvSpPr/>
          <p:nvPr/>
        </p:nvSpPr>
        <p:spPr>
          <a:xfrm>
            <a:off x="278296" y="1615120"/>
            <a:ext cx="2171567" cy="1616917"/>
          </a:xfrm>
          <a:prstGeom prst="leftCircularArrow">
            <a:avLst>
              <a:gd name="adj1" fmla="val 2969"/>
              <a:gd name="adj2" fmla="val 363730"/>
              <a:gd name="adj3" fmla="val 2139241"/>
              <a:gd name="adj4" fmla="val 9024489"/>
              <a:gd name="adj5" fmla="val 3463"/>
            </a:avLst>
          </a:prstGeom>
          <a:solidFill>
            <a:srgbClr val="FF0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Circular Arrow 10">
            <a:extLst>
              <a:ext uri="{FF2B5EF4-FFF2-40B4-BE49-F238E27FC236}">
                <a16:creationId xmlns:a16="http://schemas.microsoft.com/office/drawing/2014/main" id="{17D02A75-D04F-43A4-7D5C-7B7BEF4CC687}"/>
              </a:ext>
            </a:extLst>
          </p:cNvPr>
          <p:cNvSpPr/>
          <p:nvPr/>
        </p:nvSpPr>
        <p:spPr>
          <a:xfrm>
            <a:off x="1701568" y="1721729"/>
            <a:ext cx="2747848" cy="1786455"/>
          </a:xfrm>
          <a:prstGeom prst="circularArrow">
            <a:avLst>
              <a:gd name="adj1" fmla="val 2655"/>
              <a:gd name="adj2" fmla="val 322955"/>
              <a:gd name="adj3" fmla="val 19501534"/>
              <a:gd name="adj4" fmla="val 12575511"/>
              <a:gd name="adj5" fmla="val 3098"/>
            </a:avLst>
          </a:prstGeom>
          <a:solidFill>
            <a:srgbClr val="FFC00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21" name=" 5">
            <a:extLst>
              <a:ext uri="{FF2B5EF4-FFF2-40B4-BE49-F238E27FC236}">
                <a16:creationId xmlns:a16="http://schemas.microsoft.com/office/drawing/2014/main" id="{423914FC-0D23-F5C2-4388-120E1CBC556D}"/>
              </a:ext>
            </a:extLst>
          </p:cNvPr>
          <p:cNvSpPr/>
          <p:nvPr/>
        </p:nvSpPr>
        <p:spPr>
          <a:xfrm rot="1282401">
            <a:off x="4047468" y="1707775"/>
            <a:ext cx="2753453" cy="2065283"/>
          </a:xfrm>
          <a:prstGeom prst="leftCircularArrow">
            <a:avLst>
              <a:gd name="adj1" fmla="val 2969"/>
              <a:gd name="adj2" fmla="val 363730"/>
              <a:gd name="adj3" fmla="val 2139241"/>
              <a:gd name="adj4" fmla="val 9024489"/>
              <a:gd name="adj5" fmla="val 3463"/>
            </a:avLst>
          </a:prstGeom>
          <a:solidFill>
            <a:srgbClr val="92D05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2" name="Circular Arrow 10">
            <a:extLst>
              <a:ext uri="{FF2B5EF4-FFF2-40B4-BE49-F238E27FC236}">
                <a16:creationId xmlns:a16="http://schemas.microsoft.com/office/drawing/2014/main" id="{AE75CF37-EF70-DF0D-AA88-3E46BDA7A80E}"/>
              </a:ext>
            </a:extLst>
          </p:cNvPr>
          <p:cNvSpPr/>
          <p:nvPr/>
        </p:nvSpPr>
        <p:spPr>
          <a:xfrm>
            <a:off x="6054967" y="1754778"/>
            <a:ext cx="2747848" cy="1786455"/>
          </a:xfrm>
          <a:prstGeom prst="circularArrow">
            <a:avLst>
              <a:gd name="adj1" fmla="val 2655"/>
              <a:gd name="adj2" fmla="val 322955"/>
              <a:gd name="adj3" fmla="val 19501534"/>
              <a:gd name="adj4" fmla="val 12575511"/>
              <a:gd name="adj5" fmla="val 3098"/>
            </a:avLst>
          </a:prstGeom>
          <a:solidFill>
            <a:srgbClr val="00B0F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23" name=" 5">
            <a:extLst>
              <a:ext uri="{FF2B5EF4-FFF2-40B4-BE49-F238E27FC236}">
                <a16:creationId xmlns:a16="http://schemas.microsoft.com/office/drawing/2014/main" id="{41F03E80-093B-1EE5-0574-EA1581373341}"/>
              </a:ext>
            </a:extLst>
          </p:cNvPr>
          <p:cNvSpPr/>
          <p:nvPr/>
        </p:nvSpPr>
        <p:spPr>
          <a:xfrm>
            <a:off x="8706542" y="1633263"/>
            <a:ext cx="2171567" cy="1616917"/>
          </a:xfrm>
          <a:prstGeom prst="leftCircularArrow">
            <a:avLst>
              <a:gd name="adj1" fmla="val 2969"/>
              <a:gd name="adj2" fmla="val 363730"/>
              <a:gd name="adj3" fmla="val 2139241"/>
              <a:gd name="adj4" fmla="val 9024489"/>
              <a:gd name="adj5" fmla="val 3463"/>
            </a:avLst>
          </a:prstGeom>
          <a:solidFill>
            <a:srgbClr val="0070C0"/>
          </a:solidFill>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4" name="TextBox 23">
            <a:extLst>
              <a:ext uri="{FF2B5EF4-FFF2-40B4-BE49-F238E27FC236}">
                <a16:creationId xmlns:a16="http://schemas.microsoft.com/office/drawing/2014/main" id="{F149D838-8122-CAA0-D892-4A604004A71D}"/>
              </a:ext>
            </a:extLst>
          </p:cNvPr>
          <p:cNvSpPr txBox="1"/>
          <p:nvPr/>
        </p:nvSpPr>
        <p:spPr>
          <a:xfrm>
            <a:off x="8757223" y="3809168"/>
            <a:ext cx="909641" cy="379656"/>
          </a:xfrm>
          <a:prstGeom prst="rect">
            <a:avLst/>
          </a:prstGeom>
          <a:solidFill>
            <a:srgbClr val="00B0F0"/>
          </a:solidFill>
        </p:spPr>
        <p:txBody>
          <a:bodyPr wrap="square" rtlCol="0">
            <a:spAutoFit/>
          </a:bodyPr>
          <a:lstStyle/>
          <a:p>
            <a:r>
              <a:rPr lang="en-US" dirty="0"/>
              <a:t>2027</a:t>
            </a:r>
          </a:p>
        </p:txBody>
      </p:sp>
      <p:sp>
        <p:nvSpPr>
          <p:cNvPr id="25" name="TextBox 24">
            <a:extLst>
              <a:ext uri="{FF2B5EF4-FFF2-40B4-BE49-F238E27FC236}">
                <a16:creationId xmlns:a16="http://schemas.microsoft.com/office/drawing/2014/main" id="{1FD22DCC-D8CE-5032-7F2E-57C3D6A911F7}"/>
              </a:ext>
            </a:extLst>
          </p:cNvPr>
          <p:cNvSpPr txBox="1"/>
          <p:nvPr/>
        </p:nvSpPr>
        <p:spPr>
          <a:xfrm>
            <a:off x="9710437" y="4095857"/>
            <a:ext cx="2062645" cy="379656"/>
          </a:xfrm>
          <a:prstGeom prst="rect">
            <a:avLst/>
          </a:prstGeom>
          <a:noFill/>
          <a:ln>
            <a:solidFill>
              <a:srgbClr val="FF0000"/>
            </a:solidFill>
          </a:ln>
        </p:spPr>
        <p:txBody>
          <a:bodyPr wrap="square" rtlCol="0">
            <a:spAutoFit/>
          </a:bodyPr>
          <a:lstStyle/>
          <a:p>
            <a:pPr algn="ctr"/>
            <a:r>
              <a:rPr lang="en-US" dirty="0"/>
              <a:t>Carbon Credit</a:t>
            </a:r>
          </a:p>
        </p:txBody>
      </p:sp>
      <p:cxnSp>
        <p:nvCxnSpPr>
          <p:cNvPr id="28" name="Straight Arrow Connector 27">
            <a:extLst>
              <a:ext uri="{FF2B5EF4-FFF2-40B4-BE49-F238E27FC236}">
                <a16:creationId xmlns:a16="http://schemas.microsoft.com/office/drawing/2014/main" id="{37B2CB22-447E-97BD-29DD-E7435DFF9708}"/>
              </a:ext>
            </a:extLst>
          </p:cNvPr>
          <p:cNvCxnSpPr>
            <a:cxnSpLocks/>
          </p:cNvCxnSpPr>
          <p:nvPr/>
        </p:nvCxnSpPr>
        <p:spPr bwMode="auto">
          <a:xfrm flipV="1">
            <a:off x="8921676" y="2511514"/>
            <a:ext cx="0" cy="323533"/>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E2195AEB-0382-3071-1311-143663827C7F}"/>
              </a:ext>
            </a:extLst>
          </p:cNvPr>
          <p:cNvCxnSpPr>
            <a:cxnSpLocks/>
          </p:cNvCxnSpPr>
          <p:nvPr/>
        </p:nvCxnSpPr>
        <p:spPr bwMode="auto">
          <a:xfrm>
            <a:off x="3833159" y="2933506"/>
            <a:ext cx="0" cy="809680"/>
          </a:xfrm>
          <a:prstGeom prst="straightConnector1">
            <a:avLst/>
          </a:prstGeom>
          <a:ln>
            <a:solidFill>
              <a:srgbClr val="FF0000"/>
            </a:solidFill>
            <a:headEnd type="none" w="med" len="med"/>
            <a:tailEnd type="triangle"/>
          </a:ln>
        </p:spPr>
        <p:style>
          <a:lnRef idx="3">
            <a:schemeClr val="accent1"/>
          </a:lnRef>
          <a:fillRef idx="0">
            <a:schemeClr val="accent1"/>
          </a:fillRef>
          <a:effectRef idx="2">
            <a:schemeClr val="accent1"/>
          </a:effectRef>
          <a:fontRef idx="minor">
            <a:schemeClr val="tx1"/>
          </a:fontRef>
        </p:style>
      </p:cxnSp>
      <p:sp>
        <p:nvSpPr>
          <p:cNvPr id="35" name="TextBox 34">
            <a:extLst>
              <a:ext uri="{FF2B5EF4-FFF2-40B4-BE49-F238E27FC236}">
                <a16:creationId xmlns:a16="http://schemas.microsoft.com/office/drawing/2014/main" id="{2BA48654-6867-4E6D-8D81-6386EA3A192E}"/>
              </a:ext>
            </a:extLst>
          </p:cNvPr>
          <p:cNvSpPr txBox="1"/>
          <p:nvPr/>
        </p:nvSpPr>
        <p:spPr>
          <a:xfrm>
            <a:off x="3388291" y="3874634"/>
            <a:ext cx="942104" cy="379656"/>
          </a:xfrm>
          <a:prstGeom prst="rect">
            <a:avLst/>
          </a:prstGeom>
          <a:solidFill>
            <a:srgbClr val="00B0F0"/>
          </a:solidFill>
        </p:spPr>
        <p:txBody>
          <a:bodyPr wrap="square" rtlCol="0">
            <a:spAutoFit/>
          </a:bodyPr>
          <a:lstStyle/>
          <a:p>
            <a:r>
              <a:rPr lang="en-US" dirty="0"/>
              <a:t>2024</a:t>
            </a:r>
          </a:p>
        </p:txBody>
      </p:sp>
      <p:sp>
        <p:nvSpPr>
          <p:cNvPr id="36" name="TextBox 35">
            <a:extLst>
              <a:ext uri="{FF2B5EF4-FFF2-40B4-BE49-F238E27FC236}">
                <a16:creationId xmlns:a16="http://schemas.microsoft.com/office/drawing/2014/main" id="{F63C25EC-3BFD-5680-F5DC-33702FED4634}"/>
              </a:ext>
            </a:extLst>
          </p:cNvPr>
          <p:cNvSpPr txBox="1"/>
          <p:nvPr/>
        </p:nvSpPr>
        <p:spPr>
          <a:xfrm>
            <a:off x="3514394" y="4553548"/>
            <a:ext cx="5141900" cy="646331"/>
          </a:xfrm>
          <a:prstGeom prst="rect">
            <a:avLst/>
          </a:prstGeom>
          <a:noFill/>
          <a:ln>
            <a:solidFill>
              <a:srgbClr val="FF0000"/>
            </a:solidFill>
          </a:ln>
        </p:spPr>
        <p:txBody>
          <a:bodyPr wrap="square" rtlCol="0">
            <a:spAutoFit/>
          </a:bodyPr>
          <a:lstStyle/>
          <a:p>
            <a:pPr algn="ctr"/>
            <a:r>
              <a:rPr lang="en-US" sz="1800" b="1" dirty="0"/>
              <a:t>Review of greenhouse gas inventory and mitigation reports</a:t>
            </a:r>
          </a:p>
        </p:txBody>
      </p:sp>
      <p:sp>
        <p:nvSpPr>
          <p:cNvPr id="37" name=" 5">
            <a:extLst>
              <a:ext uri="{FF2B5EF4-FFF2-40B4-BE49-F238E27FC236}">
                <a16:creationId xmlns:a16="http://schemas.microsoft.com/office/drawing/2014/main" id="{B174B93C-EE8A-11A7-9001-D57514A1018C}"/>
              </a:ext>
            </a:extLst>
          </p:cNvPr>
          <p:cNvSpPr/>
          <p:nvPr/>
        </p:nvSpPr>
        <p:spPr>
          <a:xfrm rot="2825496">
            <a:off x="3310200" y="3214927"/>
            <a:ext cx="1011967" cy="2395404"/>
          </a:xfrm>
          <a:prstGeom prst="leftCircularArrow">
            <a:avLst>
              <a:gd name="adj1" fmla="val 2969"/>
              <a:gd name="adj2" fmla="val 363730"/>
              <a:gd name="adj3" fmla="val 2139241"/>
              <a:gd name="adj4" fmla="val 9024489"/>
              <a:gd name="adj5" fmla="val 3463"/>
            </a:avLst>
          </a:prstGeom>
          <a:solidFill>
            <a:srgbClr val="0070C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39" name="Circular Arrow 10">
            <a:extLst>
              <a:ext uri="{FF2B5EF4-FFF2-40B4-BE49-F238E27FC236}">
                <a16:creationId xmlns:a16="http://schemas.microsoft.com/office/drawing/2014/main" id="{EB10A792-9D3E-FF3F-39D2-B60782931E80}"/>
              </a:ext>
            </a:extLst>
          </p:cNvPr>
          <p:cNvSpPr/>
          <p:nvPr/>
        </p:nvSpPr>
        <p:spPr>
          <a:xfrm rot="5097986">
            <a:off x="6789272" y="2566760"/>
            <a:ext cx="1179411" cy="2597570"/>
          </a:xfrm>
          <a:prstGeom prst="circularArrow">
            <a:avLst>
              <a:gd name="adj1" fmla="val 2655"/>
              <a:gd name="adj2" fmla="val 322955"/>
              <a:gd name="adj3" fmla="val 19501534"/>
              <a:gd name="adj4" fmla="val 12575511"/>
              <a:gd name="adj5" fmla="val 3098"/>
            </a:avLst>
          </a:prstGeom>
          <a:solidFill>
            <a:srgbClr val="00B0F0"/>
          </a:solidFill>
          <a:ln>
            <a:solidFill>
              <a:srgbClr val="FF0000"/>
            </a:solidFill>
          </a:ln>
          <a:scene3d>
            <a:camera prst="orthographicFront"/>
            <a:lightRig rig="flat" dir="t"/>
          </a:scene3d>
          <a:sp3d z="-80000" prstMaterial="plastic">
            <a:bevelT w="50800" h="50800"/>
            <a:bevelB w="25400" h="25400" prst="angle"/>
          </a:sp3d>
        </p:spPr>
        <p:style>
          <a:lnRef idx="0">
            <a:schemeClr val="lt1">
              <a:hueOff val="0"/>
              <a:satOff val="0"/>
              <a:lumOff val="0"/>
              <a:alphaOff val="0"/>
            </a:schemeClr>
          </a:lnRef>
          <a:fillRef idx="3">
            <a:schemeClr val="accent5">
              <a:hueOff val="-12980065"/>
              <a:satOff val="6926"/>
              <a:lumOff val="-30196"/>
              <a:alphaOff val="0"/>
            </a:schemeClr>
          </a:fillRef>
          <a:effectRef idx="2">
            <a:schemeClr val="accent5">
              <a:hueOff val="-12980065"/>
              <a:satOff val="6926"/>
              <a:lumOff val="-30196"/>
              <a:alphaOff val="0"/>
            </a:schemeClr>
          </a:effectRef>
          <a:fontRef idx="minor">
            <a:schemeClr val="lt1"/>
          </a:fontRef>
        </p:style>
      </p:sp>
      <p:sp>
        <p:nvSpPr>
          <p:cNvPr id="44" name="Arrow: Right 43">
            <a:extLst>
              <a:ext uri="{FF2B5EF4-FFF2-40B4-BE49-F238E27FC236}">
                <a16:creationId xmlns:a16="http://schemas.microsoft.com/office/drawing/2014/main" id="{B874D5C3-8C9A-DF07-CB96-B983257FFBFD}"/>
              </a:ext>
            </a:extLst>
          </p:cNvPr>
          <p:cNvSpPr/>
          <p:nvPr/>
        </p:nvSpPr>
        <p:spPr bwMode="auto">
          <a:xfrm>
            <a:off x="1800655" y="5831306"/>
            <a:ext cx="10310192" cy="855087"/>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90000"/>
              </a:lnSpc>
              <a:spcBef>
                <a:spcPct val="70000"/>
              </a:spcBef>
              <a:spcAft>
                <a:spcPct val="0"/>
              </a:spcAft>
              <a:buClrTx/>
              <a:buSzTx/>
              <a:buFontTx/>
              <a:buChar char="•"/>
              <a:tabLst/>
            </a:pPr>
            <a:endParaRPr kumimoji="0" lang="en-US" sz="1600" b="0" i="0" u="none" strike="noStrike" cap="none" normalizeH="0" baseline="0">
              <a:ln>
                <a:noFill/>
              </a:ln>
              <a:solidFill>
                <a:schemeClr val="tx1"/>
              </a:solidFill>
              <a:effectLst/>
              <a:latin typeface="Arial" pitchFamily="-111" charset="0"/>
            </a:endParaRPr>
          </a:p>
        </p:txBody>
      </p:sp>
      <p:sp>
        <p:nvSpPr>
          <p:cNvPr id="45" name="TextBox 44">
            <a:extLst>
              <a:ext uri="{FF2B5EF4-FFF2-40B4-BE49-F238E27FC236}">
                <a16:creationId xmlns:a16="http://schemas.microsoft.com/office/drawing/2014/main" id="{CFE127DC-9BF6-AA4C-396B-954590260C43}"/>
              </a:ext>
            </a:extLst>
          </p:cNvPr>
          <p:cNvSpPr txBox="1"/>
          <p:nvPr/>
        </p:nvSpPr>
        <p:spPr>
          <a:xfrm>
            <a:off x="2001078" y="5418522"/>
            <a:ext cx="9306759" cy="369332"/>
          </a:xfrm>
          <a:prstGeom prst="rect">
            <a:avLst/>
          </a:prstGeom>
          <a:noFill/>
          <a:ln>
            <a:solidFill>
              <a:srgbClr val="FF0000"/>
            </a:solidFill>
          </a:ln>
        </p:spPr>
        <p:txBody>
          <a:bodyPr wrap="square" rtlCol="0">
            <a:spAutoFit/>
          </a:bodyPr>
          <a:lstStyle/>
          <a:p>
            <a:pPr algn="ctr"/>
            <a:r>
              <a:rPr lang="en-US" sz="1800" dirty="0"/>
              <a:t>Moving towards carbon neutrality -Net zero</a:t>
            </a:r>
          </a:p>
        </p:txBody>
      </p:sp>
      <p:sp>
        <p:nvSpPr>
          <p:cNvPr id="3" name="TextBox 2">
            <a:extLst>
              <a:ext uri="{FF2B5EF4-FFF2-40B4-BE49-F238E27FC236}">
                <a16:creationId xmlns:a16="http://schemas.microsoft.com/office/drawing/2014/main" id="{27DF64CA-4B45-B74D-1713-4C3CE05837AF}"/>
              </a:ext>
            </a:extLst>
          </p:cNvPr>
          <p:cNvSpPr txBox="1"/>
          <p:nvPr/>
        </p:nvSpPr>
        <p:spPr>
          <a:xfrm>
            <a:off x="26635" y="3551109"/>
            <a:ext cx="3598017" cy="1325940"/>
          </a:xfrm>
          <a:prstGeom prst="rect">
            <a:avLst/>
          </a:prstGeom>
          <a:noFill/>
        </p:spPr>
        <p:txBody>
          <a:bodyPr wrap="square">
            <a:spAutoFit/>
          </a:bodyPr>
          <a:lstStyle/>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3/2025: report to the Provincial Committee</a:t>
            </a:r>
          </a:p>
          <a:p>
            <a:pPr>
              <a:lnSpc>
                <a:spcPct val="150000"/>
              </a:lnSpc>
              <a:spcAft>
                <a:spcPts val="267"/>
              </a:spcAft>
              <a:defRPr/>
            </a:pPr>
            <a:r>
              <a:rPr lang="en-US" sz="1800" kern="100" dirty="0">
                <a:solidFill>
                  <a:srgbClr val="000000"/>
                </a:solidFill>
                <a:ea typeface="Calibri" panose="020F0502020204030204" pitchFamily="34" charset="0"/>
                <a:cs typeface="Tahoma" panose="020B0604030504040204" pitchFamily="34" charset="0"/>
              </a:rPr>
              <a:t>12/2025: report to MONRE</a:t>
            </a:r>
          </a:p>
        </p:txBody>
      </p:sp>
    </p:spTree>
    <p:extLst>
      <p:ext uri="{BB962C8B-B14F-4D97-AF65-F5344CB8AC3E}">
        <p14:creationId xmlns:p14="http://schemas.microsoft.com/office/powerpoint/2010/main" val="141336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1F90AC-A4AD-5616-3D1D-223A6AB0D538}"/>
              </a:ext>
            </a:extLst>
          </p:cNvPr>
          <p:cNvSpPr txBox="1"/>
          <p:nvPr/>
        </p:nvSpPr>
        <p:spPr>
          <a:xfrm>
            <a:off x="2260655" y="644837"/>
            <a:ext cx="7670690" cy="523220"/>
          </a:xfrm>
          <a:prstGeom prst="rect">
            <a:avLst/>
          </a:prstGeom>
          <a:noFill/>
        </p:spPr>
        <p:txBody>
          <a:bodyPr wrap="none" rtlCol="0">
            <a:spAutoFit/>
          </a:bodyPr>
          <a:lstStyle/>
          <a:p>
            <a:r>
              <a:rPr lang="en-US" sz="2800" b="1" dirty="0">
                <a:solidFill>
                  <a:schemeClr val="accent1">
                    <a:lumMod val="50000"/>
                  </a:schemeClr>
                </a:solidFill>
              </a:rPr>
              <a:t>﻿Emissions from fuel combustion in Vietnam</a:t>
            </a:r>
          </a:p>
        </p:txBody>
      </p:sp>
      <p:pic>
        <p:nvPicPr>
          <p:cNvPr id="3" name="Picture 2">
            <a:extLst>
              <a:ext uri="{FF2B5EF4-FFF2-40B4-BE49-F238E27FC236}">
                <a16:creationId xmlns:a16="http://schemas.microsoft.com/office/drawing/2014/main" id="{2C0D6EDF-A426-6BA9-D0FF-98124A2FF899}"/>
              </a:ext>
            </a:extLst>
          </p:cNvPr>
          <p:cNvPicPr>
            <a:picLocks noChangeAspect="1"/>
          </p:cNvPicPr>
          <p:nvPr/>
        </p:nvPicPr>
        <p:blipFill>
          <a:blip r:embed="rId2"/>
          <a:stretch>
            <a:fillRect/>
          </a:stretch>
        </p:blipFill>
        <p:spPr>
          <a:xfrm>
            <a:off x="0" y="1338096"/>
            <a:ext cx="7342251" cy="2998947"/>
          </a:xfrm>
          <a:prstGeom prst="rect">
            <a:avLst/>
          </a:prstGeom>
        </p:spPr>
      </p:pic>
      <p:pic>
        <p:nvPicPr>
          <p:cNvPr id="4" name="Picture 3">
            <a:extLst>
              <a:ext uri="{FF2B5EF4-FFF2-40B4-BE49-F238E27FC236}">
                <a16:creationId xmlns:a16="http://schemas.microsoft.com/office/drawing/2014/main" id="{930B14CA-BC69-A131-9357-4EF0442286E5}"/>
              </a:ext>
            </a:extLst>
          </p:cNvPr>
          <p:cNvPicPr>
            <a:picLocks noChangeAspect="1"/>
          </p:cNvPicPr>
          <p:nvPr/>
        </p:nvPicPr>
        <p:blipFill>
          <a:blip r:embed="rId3"/>
          <a:stretch>
            <a:fillRect/>
          </a:stretch>
        </p:blipFill>
        <p:spPr>
          <a:xfrm>
            <a:off x="5660124" y="3946765"/>
            <a:ext cx="6425859" cy="2798592"/>
          </a:xfrm>
          <a:prstGeom prst="rect">
            <a:avLst/>
          </a:prstGeom>
        </p:spPr>
      </p:pic>
      <p:sp>
        <p:nvSpPr>
          <p:cNvPr id="6" name="TextBox 5">
            <a:extLst>
              <a:ext uri="{FF2B5EF4-FFF2-40B4-BE49-F238E27FC236}">
                <a16:creationId xmlns:a16="http://schemas.microsoft.com/office/drawing/2014/main" id="{4B07814D-3E0B-3145-2C43-D9DE92ACA4AC}"/>
              </a:ext>
            </a:extLst>
          </p:cNvPr>
          <p:cNvSpPr txBox="1"/>
          <p:nvPr/>
        </p:nvSpPr>
        <p:spPr>
          <a:xfrm>
            <a:off x="7342251" y="1641832"/>
            <a:ext cx="4202384" cy="1815882"/>
          </a:xfrm>
          <a:prstGeom prst="rect">
            <a:avLst/>
          </a:prstGeom>
          <a:noFill/>
        </p:spPr>
        <p:txBody>
          <a:bodyPr wrap="square">
            <a:spAutoFit/>
          </a:bodyPr>
          <a:lstStyle/>
          <a:p>
            <a:r>
              <a:rPr lang="en-VN" sz="1600" dirty="0"/>
              <a:t>﻿</a:t>
            </a:r>
            <a:r>
              <a:rPr lang="en-US" sz="1600" dirty="0"/>
              <a:t>﻿The enormous growth of fossil fuel consumption, especially coal, has led to the rapid mounting of emissions. </a:t>
            </a:r>
            <a:r>
              <a:rPr lang="en-VN" sz="1600" dirty="0"/>
              <a:t>In 2020, total emissions from fuel combustion were 273.4 million tons of CO2 equivalent, an increase of 3.7% compared with 2019 and 1.73 times higher than the 2015 level</a:t>
            </a:r>
          </a:p>
        </p:txBody>
      </p:sp>
      <p:sp>
        <p:nvSpPr>
          <p:cNvPr id="8" name="TextBox 7">
            <a:extLst>
              <a:ext uri="{FF2B5EF4-FFF2-40B4-BE49-F238E27FC236}">
                <a16:creationId xmlns:a16="http://schemas.microsoft.com/office/drawing/2014/main" id="{9ADC9DC3-B2BD-CA9B-B697-D024EDBC4C3E}"/>
              </a:ext>
            </a:extLst>
          </p:cNvPr>
          <p:cNvSpPr txBox="1"/>
          <p:nvPr/>
        </p:nvSpPr>
        <p:spPr>
          <a:xfrm>
            <a:off x="477079" y="5002591"/>
            <a:ext cx="5446643" cy="1077218"/>
          </a:xfrm>
          <a:prstGeom prst="rect">
            <a:avLst/>
          </a:prstGeom>
          <a:noFill/>
        </p:spPr>
        <p:txBody>
          <a:bodyPr wrap="square">
            <a:spAutoFit/>
          </a:bodyPr>
          <a:lstStyle/>
          <a:p>
            <a:r>
              <a:rPr lang="en-VN" sz="1600" dirty="0"/>
              <a:t>﻿Comparing emissions indicators among countries and territories, Vietnam's emissions per capita are quite low, whereas emissions over GDP remain high without any sign of improvement during the targeted period. </a:t>
            </a:r>
          </a:p>
        </p:txBody>
      </p:sp>
    </p:spTree>
    <p:extLst>
      <p:ext uri="{BB962C8B-B14F-4D97-AF65-F5344CB8AC3E}">
        <p14:creationId xmlns:p14="http://schemas.microsoft.com/office/powerpoint/2010/main" val="1887316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69A9C-FC2C-0B6C-5AC2-7D535F0F21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941D8-EA78-3AA3-31D4-64ABE2E493D2}"/>
              </a:ext>
            </a:extLst>
          </p:cNvPr>
          <p:cNvSpPr txBox="1"/>
          <p:nvPr/>
        </p:nvSpPr>
        <p:spPr>
          <a:xfrm>
            <a:off x="1608044" y="1963112"/>
            <a:ext cx="9500158" cy="954107"/>
          </a:xfrm>
          <a:prstGeom prst="rect">
            <a:avLst/>
          </a:prstGeom>
          <a:noFill/>
        </p:spPr>
        <p:txBody>
          <a:bodyPr wrap="square">
            <a:spAutoFit/>
          </a:bodyPr>
          <a:lstStyle/>
          <a:p>
            <a:pPr marL="139700">
              <a:buClr>
                <a:schemeClr val="accent1">
                  <a:lumMod val="50000"/>
                </a:schemeClr>
              </a:buClr>
              <a:buSzPct val="100000"/>
            </a:pPr>
            <a:r>
              <a:rPr lang="vi-VN" sz="2800" b="1" dirty="0">
                <a:solidFill>
                  <a:schemeClr val="accent1">
                    <a:lumMod val="50000"/>
                  </a:schemeClr>
                </a:solidFill>
              </a:rPr>
              <a:t>1.  LEGAL REGULATIONS AND POLICIES RELATED ENERGY EFFICIENCY &amp; GHG</a:t>
            </a:r>
          </a:p>
        </p:txBody>
      </p:sp>
      <p:pic>
        <p:nvPicPr>
          <p:cNvPr id="2" name="Picture 1">
            <a:extLst>
              <a:ext uri="{FF2B5EF4-FFF2-40B4-BE49-F238E27FC236}">
                <a16:creationId xmlns:a16="http://schemas.microsoft.com/office/drawing/2014/main" id="{50A7DC94-C523-6B8F-282B-8B2625C5F1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1309" y="3159729"/>
            <a:ext cx="3721938" cy="26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91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FAA988-5BFE-8488-A056-CB28144FE78D}"/>
              </a:ext>
            </a:extLst>
          </p:cNvPr>
          <p:cNvSpPr txBox="1"/>
          <p:nvPr/>
        </p:nvSpPr>
        <p:spPr>
          <a:xfrm>
            <a:off x="2534069" y="629346"/>
            <a:ext cx="7717177" cy="523220"/>
          </a:xfrm>
          <a:prstGeom prst="rect">
            <a:avLst/>
          </a:prstGeom>
          <a:noFill/>
        </p:spPr>
        <p:txBody>
          <a:bodyPr wrap="none" rtlCol="0">
            <a:spAutoFit/>
          </a:bodyPr>
          <a:lstStyle/>
          <a:p>
            <a:r>
              <a:rPr lang="en-US" sz="2800" b="1" dirty="0">
                <a:solidFill>
                  <a:schemeClr val="accent1">
                    <a:lumMod val="50000"/>
                  </a:schemeClr>
                </a:solidFill>
              </a:rPr>
              <a:t>Global greenhouse gas emissions by sector</a:t>
            </a:r>
            <a:endParaRPr lang="en-VN" sz="2800" b="1" dirty="0">
              <a:solidFill>
                <a:schemeClr val="accent1">
                  <a:lumMod val="50000"/>
                </a:schemeClr>
              </a:solidFill>
            </a:endParaRPr>
          </a:p>
        </p:txBody>
      </p:sp>
      <p:pic>
        <p:nvPicPr>
          <p:cNvPr id="1026" name="Picture 2">
            <a:extLst>
              <a:ext uri="{FF2B5EF4-FFF2-40B4-BE49-F238E27FC236}">
                <a16:creationId xmlns:a16="http://schemas.microsoft.com/office/drawing/2014/main" id="{A4B78455-61EF-C43F-4573-068E53F5BB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278" y="1514475"/>
            <a:ext cx="4405656" cy="4171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orld GHG emissions">
            <a:extLst>
              <a:ext uri="{FF2B5EF4-FFF2-40B4-BE49-F238E27FC236}">
                <a16:creationId xmlns:a16="http://schemas.microsoft.com/office/drawing/2014/main" id="{EA72D508-3AEA-9C39-580B-9060BC11C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1806" y="1514475"/>
            <a:ext cx="6771682" cy="363096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16C178-A982-E6EB-B12E-F73942A642D5}"/>
              </a:ext>
            </a:extLst>
          </p:cNvPr>
          <p:cNvSpPr txBox="1"/>
          <p:nvPr/>
        </p:nvSpPr>
        <p:spPr>
          <a:xfrm>
            <a:off x="6392657" y="5507346"/>
            <a:ext cx="5262068" cy="379656"/>
          </a:xfrm>
          <a:prstGeom prst="rect">
            <a:avLst/>
          </a:prstGeom>
          <a:noFill/>
        </p:spPr>
        <p:txBody>
          <a:bodyPr wrap="square">
            <a:spAutoFit/>
          </a:bodyPr>
          <a:lstStyle/>
          <a:p>
            <a:r>
              <a:rPr lang="en-VN" sz="1800" i="1" dirty="0"/>
              <a:t>https://edgar.jrc.ec.europa.eu/report_2024</a:t>
            </a:r>
          </a:p>
        </p:txBody>
      </p:sp>
    </p:spTree>
    <p:extLst>
      <p:ext uri="{BB962C8B-B14F-4D97-AF65-F5344CB8AC3E}">
        <p14:creationId xmlns:p14="http://schemas.microsoft.com/office/powerpoint/2010/main" val="2957039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CD5756-461F-BAB5-04F0-288D20D19DCB}"/>
              </a:ext>
            </a:extLst>
          </p:cNvPr>
          <p:cNvSpPr txBox="1"/>
          <p:nvPr/>
        </p:nvSpPr>
        <p:spPr>
          <a:xfrm>
            <a:off x="891690" y="604744"/>
            <a:ext cx="10408619" cy="523220"/>
          </a:xfrm>
          <a:prstGeom prst="rect">
            <a:avLst/>
          </a:prstGeom>
          <a:noFill/>
        </p:spPr>
        <p:txBody>
          <a:bodyPr wrap="none" rtlCol="0">
            <a:spAutoFit/>
          </a:bodyPr>
          <a:lstStyle/>
          <a:p>
            <a:r>
              <a:rPr lang="en-US" sz="2800" b="1" dirty="0">
                <a:solidFill>
                  <a:schemeClr val="accent1">
                    <a:lumMod val="50000"/>
                  </a:schemeClr>
                </a:solidFill>
              </a:rPr>
              <a:t>Obligations of Enterprises for Greenhouse Gas (GHG) Audit</a:t>
            </a:r>
            <a:endParaRPr lang="en-US" sz="2800" dirty="0">
              <a:solidFill>
                <a:schemeClr val="accent1">
                  <a:lumMod val="50000"/>
                </a:schemeClr>
              </a:solidFill>
            </a:endParaRPr>
          </a:p>
        </p:txBody>
      </p:sp>
      <p:sp>
        <p:nvSpPr>
          <p:cNvPr id="4" name="TextBox 3">
            <a:extLst>
              <a:ext uri="{FF2B5EF4-FFF2-40B4-BE49-F238E27FC236}">
                <a16:creationId xmlns:a16="http://schemas.microsoft.com/office/drawing/2014/main" id="{91E8714E-6BE7-EA55-73B0-3B929710F23D}"/>
              </a:ext>
            </a:extLst>
          </p:cNvPr>
          <p:cNvSpPr txBox="1"/>
          <p:nvPr/>
        </p:nvSpPr>
        <p:spPr>
          <a:xfrm>
            <a:off x="501112" y="1515238"/>
            <a:ext cx="11189776" cy="2949462"/>
          </a:xfrm>
          <a:prstGeom prst="rect">
            <a:avLst/>
          </a:prstGeom>
          <a:noFill/>
        </p:spPr>
        <p:txBody>
          <a:bodyPr wrap="square">
            <a:spAutoFit/>
          </a:bodyPr>
          <a:lstStyle/>
          <a:p>
            <a:pPr>
              <a:lnSpc>
                <a:spcPct val="150000"/>
              </a:lnSpc>
            </a:pPr>
            <a:r>
              <a:rPr lang="en-US" sz="1800" dirty="0"/>
              <a:t>The "List of sectors and facilities required to conduct a Greenhouse Gas audit" applies to facilities emitting 3,000 tons of CO₂ or more, including:</a:t>
            </a:r>
          </a:p>
          <a:p>
            <a:pPr>
              <a:lnSpc>
                <a:spcPct val="150000"/>
              </a:lnSpc>
              <a:buFont typeface="+mj-lt"/>
              <a:buAutoNum type="arabicPeriod"/>
            </a:pPr>
            <a:r>
              <a:rPr lang="en-US" sz="1800" b="1" dirty="0"/>
              <a:t>Thermal power plants</a:t>
            </a:r>
            <a:r>
              <a:rPr lang="en-US" sz="1800" dirty="0"/>
              <a:t> and </a:t>
            </a:r>
            <a:r>
              <a:rPr lang="en-US" sz="1800" b="1" dirty="0"/>
              <a:t>industrial production facilities</a:t>
            </a:r>
            <a:r>
              <a:rPr lang="en-US" sz="1800" dirty="0"/>
              <a:t> with total annual energy consumption of 1,000 tons of oil equivalent (TOE) or more.</a:t>
            </a:r>
          </a:p>
          <a:p>
            <a:pPr>
              <a:lnSpc>
                <a:spcPct val="150000"/>
              </a:lnSpc>
              <a:buFont typeface="+mj-lt"/>
              <a:buAutoNum type="arabicPeriod"/>
            </a:pPr>
            <a:r>
              <a:rPr lang="en-US" sz="1800" b="1" dirty="0"/>
              <a:t>Freight transport businesses</a:t>
            </a:r>
            <a:r>
              <a:rPr lang="en-US" sz="1800" dirty="0"/>
              <a:t> with total fuel consumption of 1,000 TOE/year or more.</a:t>
            </a:r>
          </a:p>
          <a:p>
            <a:pPr>
              <a:lnSpc>
                <a:spcPct val="150000"/>
              </a:lnSpc>
              <a:buFont typeface="+mj-lt"/>
              <a:buAutoNum type="arabicPeriod"/>
            </a:pPr>
            <a:r>
              <a:rPr lang="en-US" sz="1800" b="1" dirty="0"/>
              <a:t>Commercial buildings</a:t>
            </a:r>
            <a:r>
              <a:rPr lang="en-US" sz="1800" dirty="0"/>
              <a:t> with total energy consumption of 1,000 TOE/year or more.</a:t>
            </a:r>
          </a:p>
          <a:p>
            <a:pPr>
              <a:lnSpc>
                <a:spcPct val="150000"/>
              </a:lnSpc>
              <a:buFont typeface="+mj-lt"/>
              <a:buAutoNum type="arabicPeriod"/>
            </a:pPr>
            <a:r>
              <a:rPr lang="en-US" sz="1800" b="1" dirty="0"/>
              <a:t>Solid waste treatment facilities</a:t>
            </a:r>
            <a:r>
              <a:rPr lang="en-US" sz="1800" dirty="0"/>
              <a:t> with an operational capacity of 65,000 tons/year or more.</a:t>
            </a:r>
          </a:p>
        </p:txBody>
      </p:sp>
    </p:spTree>
    <p:extLst>
      <p:ext uri="{BB962C8B-B14F-4D97-AF65-F5344CB8AC3E}">
        <p14:creationId xmlns:p14="http://schemas.microsoft.com/office/powerpoint/2010/main" val="2389107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2087684" y="1909960"/>
            <a:ext cx="6979044" cy="811629"/>
          </a:xfrm>
        </p:spPr>
        <p:txBody>
          <a:bodyPr>
            <a:noAutofit/>
          </a:bodyPr>
          <a:lstStyle/>
          <a:p>
            <a:r>
              <a:rPr lang="en-US" sz="2800" b="1" dirty="0">
                <a:solidFill>
                  <a:schemeClr val="accent4">
                    <a:lumMod val="50000"/>
                  </a:schemeClr>
                </a:solidFill>
              </a:rPr>
              <a:t>3. Gender equality in energy efficiency</a:t>
            </a:r>
            <a:endParaRPr lang="en-US" sz="2800" b="1" dirty="0">
              <a:solidFill>
                <a:schemeClr val="accent4">
                  <a:lumMod val="50000"/>
                </a:schemeClr>
              </a:solidFill>
              <a:latin typeface="Arial" panose="020B0604020202020204" pitchFamily="34" charset="0"/>
            </a:endParaRPr>
          </a:p>
        </p:txBody>
      </p:sp>
      <p:pic>
        <p:nvPicPr>
          <p:cNvPr id="2" name="Picture 2" descr="Giáo dục giới tính là gì? Tầm quan trọng của giáo dục giới tính">
            <a:extLst>
              <a:ext uri="{FF2B5EF4-FFF2-40B4-BE49-F238E27FC236}">
                <a16:creationId xmlns:a16="http://schemas.microsoft.com/office/drawing/2014/main" id="{0DCFFBD1-58FE-B811-C2BB-BC40E329ACB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31" t="2502" r="1051" b="3507"/>
          <a:stretch/>
        </p:blipFill>
        <p:spPr bwMode="auto">
          <a:xfrm>
            <a:off x="3565394" y="3339391"/>
            <a:ext cx="5061211" cy="28864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1BE3CB-9E99-D248-31B5-50BB8EB4A09D}"/>
              </a:ext>
            </a:extLst>
          </p:cNvPr>
          <p:cNvSpPr txBox="1">
            <a:spLocks/>
          </p:cNvSpPr>
          <p:nvPr/>
        </p:nvSpPr>
        <p:spPr>
          <a:xfrm>
            <a:off x="1392174" y="2290887"/>
            <a:ext cx="9407652" cy="1506198"/>
          </a:xfrm>
          <a:prstGeom prst="rect">
            <a:avLst/>
          </a:prstGeom>
          <a:ln w="3175">
            <a:no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LEGAL FRAMEWORK AND POLICY</a:t>
            </a:r>
          </a:p>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WHAT TO DO TO PROMOTE GENDER EQUALITY </a:t>
            </a:r>
          </a:p>
          <a:p>
            <a:pPr marL="457200" indent="-457200">
              <a:lnSpc>
                <a:spcPct val="150000"/>
              </a:lnSpc>
              <a:spcBef>
                <a:spcPts val="400"/>
              </a:spcBef>
              <a:buFont typeface="+mj-lt"/>
              <a:buAutoNum type="arabicPeriod"/>
            </a:pPr>
            <a:endParaRPr lang="en-US" sz="2400" b="1" dirty="0">
              <a:solidFill>
                <a:schemeClr val="accent1">
                  <a:lumMod val="50000"/>
                </a:schemeClr>
              </a:solidFill>
              <a:cs typeface="Arial" pitchFamily="34" charset="0"/>
            </a:endParaRPr>
          </a:p>
        </p:txBody>
      </p:sp>
      <p:sp>
        <p:nvSpPr>
          <p:cNvPr id="2" name="Title 1">
            <a:extLst>
              <a:ext uri="{FF2B5EF4-FFF2-40B4-BE49-F238E27FC236}">
                <a16:creationId xmlns:a16="http://schemas.microsoft.com/office/drawing/2014/main" id="{166CE3A7-3094-7E77-8DF5-7B68BAA9085E}"/>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Content</a:t>
            </a:r>
          </a:p>
        </p:txBody>
      </p:sp>
    </p:spTree>
    <p:extLst>
      <p:ext uri="{BB962C8B-B14F-4D97-AF65-F5344CB8AC3E}">
        <p14:creationId xmlns:p14="http://schemas.microsoft.com/office/powerpoint/2010/main" val="549019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B8ADE-C87C-3D2F-DDDA-6D06FD545C20}"/>
              </a:ext>
            </a:extLst>
          </p:cNvPr>
          <p:cNvSpPr>
            <a:spLocks noGrp="1"/>
          </p:cNvSpPr>
          <p:nvPr>
            <p:ph type="title"/>
          </p:nvPr>
        </p:nvSpPr>
        <p:spPr>
          <a:xfrm>
            <a:off x="769981" y="2191545"/>
            <a:ext cx="10750732" cy="2474909"/>
          </a:xfrm>
        </p:spPr>
        <p:txBody>
          <a:bodyPr>
            <a:noAutofit/>
          </a:bodyPr>
          <a:lstStyle/>
          <a:p>
            <a:pPr algn="l"/>
            <a:r>
              <a:rPr lang="en-US" sz="2400" dirty="0"/>
              <a:t>1. Could you provide information on the gender equality in energy efficiency?
2. What initiatives are your organization implementing to address gender equality in the workplace? </a:t>
            </a:r>
          </a:p>
        </p:txBody>
      </p:sp>
      <p:sp>
        <p:nvSpPr>
          <p:cNvPr id="3" name="Title 1">
            <a:extLst>
              <a:ext uri="{FF2B5EF4-FFF2-40B4-BE49-F238E27FC236}">
                <a16:creationId xmlns:a16="http://schemas.microsoft.com/office/drawing/2014/main" id="{481A2399-0C3A-4AE8-75D2-14BB33075938}"/>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6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Discuss</a:t>
            </a:r>
            <a:endParaRPr lang="en-US" sz="36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7253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CCFC069-E2C4-EACD-E2E9-6A3953B628E1}"/>
              </a:ext>
            </a:extLst>
          </p:cNvPr>
          <p:cNvSpPr txBox="1">
            <a:spLocks/>
          </p:cNvSpPr>
          <p:nvPr/>
        </p:nvSpPr>
        <p:spPr>
          <a:xfrm>
            <a:off x="528415" y="1336479"/>
            <a:ext cx="11095314" cy="53766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1800" b="1" dirty="0">
                <a:solidFill>
                  <a:srgbClr val="0070C0"/>
                </a:solidFill>
                <a:cs typeface="Arial" panose="020B0604020202020204" pitchFamily="34" charset="0"/>
              </a:rPr>
              <a:t>Green Climate Fund - GCF</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Integrating Gender into the Project Cycle: All GCF-funded projects are required to conduct a gender impact assessment, ensuring that both men and women benefit from climate finance initiatives. This includes planning, implementation, monitoring and evaluation.</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Action Plan: Partner organizations are required to develop a gender action plan for their projects, in which identify specific activities, indicators and budgets to address gender issues related to climate change.</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Capacity Building: GCF supports gender capacity building for partners and communities, to ensure full and equal participation of both genders in climate solutions.</a:t>
            </a:r>
          </a:p>
          <a:p>
            <a:pPr marL="342900" indent="-342900" algn="just">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Energy Efficiency: Gender impact must be considered, ensuring that project benefits are distributed equitably and specific plans to enhance the capacity and opportunities of women and disadvantaged groups.</a:t>
            </a:r>
            <a:endParaRPr lang="en-US" sz="1800" dirty="0">
              <a:solidFill>
                <a:srgbClr val="1729CF"/>
              </a:solidFill>
            </a:endParaRPr>
          </a:p>
        </p:txBody>
      </p:sp>
      <p:sp>
        <p:nvSpPr>
          <p:cNvPr id="2" name="Content Placeholder 2">
            <a:extLst>
              <a:ext uri="{FF2B5EF4-FFF2-40B4-BE49-F238E27FC236}">
                <a16:creationId xmlns:a16="http://schemas.microsoft.com/office/drawing/2014/main" id="{0E42DE7A-22A6-3D62-7996-1336BB0ADB6C}"/>
              </a:ext>
            </a:extLst>
          </p:cNvPr>
          <p:cNvSpPr txBox="1">
            <a:spLocks/>
          </p:cNvSpPr>
          <p:nvPr/>
        </p:nvSpPr>
        <p:spPr>
          <a:xfrm>
            <a:off x="2456688" y="510541"/>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rPr>
              <a:t>1. LEGAL FRAME WORK AND POLICY</a:t>
            </a:r>
          </a:p>
          <a:p>
            <a:endPar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endParaRPr>
          </a:p>
          <a:p>
            <a:endParaRPr lang="en-US" sz="1800" b="1" dirty="0">
              <a:solidFill>
                <a:schemeClr val="accent4">
                  <a:lumMod val="50000"/>
                </a:schemeClr>
              </a:solidFill>
            </a:endParaRPr>
          </a:p>
        </p:txBody>
      </p:sp>
    </p:spTree>
    <p:extLst>
      <p:ext uri="{BB962C8B-B14F-4D97-AF65-F5344CB8AC3E}">
        <p14:creationId xmlns:p14="http://schemas.microsoft.com/office/powerpoint/2010/main" val="660070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1AC8367-5AC4-0F57-F5D7-ABC8ED1D9669}"/>
              </a:ext>
            </a:extLst>
          </p:cNvPr>
          <p:cNvSpPr txBox="1">
            <a:spLocks/>
          </p:cNvSpPr>
          <p:nvPr/>
        </p:nvSpPr>
        <p:spPr>
          <a:xfrm>
            <a:off x="504444" y="1422489"/>
            <a:ext cx="11104460" cy="372160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2400" b="1" dirty="0">
                <a:solidFill>
                  <a:srgbClr val="0070C0"/>
                </a:solidFill>
                <a:cs typeface="Arial" panose="020B0604020202020204" pitchFamily="34" charset="0"/>
              </a:rPr>
              <a:t>World Bank</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Requires projects to consider gender impacts and promote gender equality. This policy includes assessing gender impacts in project design and implementation, as well as ensuring the participation of women and disadvantaged groups in relevant decisions.</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The World Bank supports energy efficiency and sustainable energy transition projects. These projects should integrate gender factors into project analysis and management to ensure that the benefits of energy efficiency are distributed equitably and do not disadvantage any group.</a:t>
            </a:r>
            <a:endParaRPr lang="en-US" sz="2000" b="1" dirty="0">
              <a:solidFill>
                <a:srgbClr val="1729CF"/>
              </a:solidFill>
            </a:endParaRPr>
          </a:p>
        </p:txBody>
      </p:sp>
      <p:sp>
        <p:nvSpPr>
          <p:cNvPr id="2" name="TextBox 1">
            <a:extLst>
              <a:ext uri="{FF2B5EF4-FFF2-40B4-BE49-F238E27FC236}">
                <a16:creationId xmlns:a16="http://schemas.microsoft.com/office/drawing/2014/main" id="{C60D9C71-A347-A2F5-F464-025FF535B88F}"/>
              </a:ext>
            </a:extLst>
          </p:cNvPr>
          <p:cNvSpPr txBox="1"/>
          <p:nvPr/>
        </p:nvSpPr>
        <p:spPr>
          <a:xfrm>
            <a:off x="2227106" y="519995"/>
            <a:ext cx="7737787"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375852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71BF15E-83A6-864F-8E8C-40E652671392}"/>
              </a:ext>
            </a:extLst>
          </p:cNvPr>
          <p:cNvSpPr txBox="1">
            <a:spLocks/>
          </p:cNvSpPr>
          <p:nvPr/>
        </p:nvSpPr>
        <p:spPr>
          <a:xfrm>
            <a:off x="518160" y="1329922"/>
            <a:ext cx="11155680" cy="4800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2">
              <a:lnSpc>
                <a:spcPct val="114000"/>
              </a:lnSpc>
              <a:spcBef>
                <a:spcPts val="500"/>
              </a:spcBef>
            </a:pPr>
            <a:r>
              <a:rPr lang="en-US" sz="2400" b="1" dirty="0">
                <a:solidFill>
                  <a:srgbClr val="0070C0"/>
                </a:solidFill>
                <a:latin typeface="+mn-lt"/>
                <a:cs typeface="Arial" panose="020B0604020202020204" pitchFamily="34" charset="0"/>
              </a:rPr>
              <a:t>Viet Nam government</a:t>
            </a:r>
          </a:p>
          <a:p>
            <a:pPr algn="just">
              <a:lnSpc>
                <a:spcPct val="150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Vietnamese Government has issued many policies and strategies to promote gender equality:</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 2006, the National Assembly passed the Law on Gender Equality (LGE)</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Support for Small and Medium Enterprises (2017);</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Prevention and Control of Domestic Violence (amended) 2022;</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Labor Code (amended) 2019.</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policy requires agencies, organizations and enterprises to implement measures to ensure gender equality and protect women's rights in all fields.</a:t>
            </a:r>
          </a:p>
          <a:p>
            <a:pPr algn="just">
              <a:lnSpc>
                <a:spcPct val="107000"/>
              </a:lnSpc>
              <a:spcAft>
                <a:spcPts val="800"/>
              </a:spcAft>
              <a:buSzPts val="1000"/>
              <a:tabLst>
                <a:tab pos="457200" algn="l"/>
              </a:tabLst>
            </a:pPr>
            <a:r>
              <a:rPr lang="en-US" sz="1800" b="1" kern="100" dirty="0">
                <a:ea typeface="Calibri" panose="020F0502020204030204" pitchFamily="34" charset="0"/>
                <a:cs typeface="Times New Roman" panose="02020603050405020304" pitchFamily="18" charset="0"/>
              </a:rPr>
              <a:t>Law on Gender Equality 2006 </a:t>
            </a:r>
            <a:r>
              <a:rPr lang="en-US" sz="1800" kern="100" dirty="0">
                <a:ea typeface="Calibri" panose="020F0502020204030204" pitchFamily="34" charset="0"/>
                <a:cs typeface="Times New Roman" panose="02020603050405020304" pitchFamily="18" charset="0"/>
              </a:rPr>
              <a:t>(Clause 3, Article 5): </a:t>
            </a:r>
            <a:r>
              <a:rPr lang="en-US" sz="1800" b="1" kern="100" dirty="0">
                <a:ea typeface="Calibri" panose="020F0502020204030204" pitchFamily="34" charset="0"/>
                <a:cs typeface="Times New Roman" panose="02020603050405020304" pitchFamily="18" charset="0"/>
              </a:rPr>
              <a:t>Gender equality </a:t>
            </a:r>
            <a:r>
              <a:rPr lang="en-US" sz="1800" kern="100" dirty="0">
                <a:ea typeface="Calibri" panose="020F0502020204030204" pitchFamily="34" charset="0"/>
                <a:cs typeface="Times New Roman" panose="02020603050405020304" pitchFamily="18" charset="0"/>
              </a:rPr>
              <a:t>means that men and women have equal positions and roles, are given equal conditions and opportunities to develop their capacities for the development of the community and family, and enjoy the results of that development equally.</a:t>
            </a:r>
          </a:p>
          <a:p>
            <a:pPr>
              <a:lnSpc>
                <a:spcPct val="120000"/>
              </a:lnSpc>
              <a:spcBef>
                <a:spcPts val="1200"/>
              </a:spcBef>
            </a:pPr>
            <a:endParaRPr lang="en-US" sz="1800" b="1" dirty="0">
              <a:solidFill>
                <a:srgbClr val="1729CF"/>
              </a:solidFill>
            </a:endParaRPr>
          </a:p>
          <a:p>
            <a:pPr lvl="2">
              <a:lnSpc>
                <a:spcPct val="120000"/>
              </a:lnSpc>
              <a:spcBef>
                <a:spcPts val="1200"/>
              </a:spcBef>
            </a:pPr>
            <a:endParaRPr lang="en-US" sz="2000" b="1" dirty="0">
              <a:solidFill>
                <a:srgbClr val="1729CF"/>
              </a:solidFill>
              <a:latin typeface="+mn-lt"/>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p:txBody>
      </p:sp>
      <p:sp>
        <p:nvSpPr>
          <p:cNvPr id="7" name="TextBox 6">
            <a:extLst>
              <a:ext uri="{FF2B5EF4-FFF2-40B4-BE49-F238E27FC236}">
                <a16:creationId xmlns:a16="http://schemas.microsoft.com/office/drawing/2014/main" id="{5EFD306C-F209-2B06-795D-7F7F084391F5}"/>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1598035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DC9516-4CA7-7BAF-C864-83A7FB8BCDB7}"/>
              </a:ext>
            </a:extLst>
          </p:cNvPr>
          <p:cNvSpPr txBox="1"/>
          <p:nvPr/>
        </p:nvSpPr>
        <p:spPr>
          <a:xfrm>
            <a:off x="719983" y="1752663"/>
            <a:ext cx="10589299" cy="2775568"/>
          </a:xfrm>
          <a:prstGeom prst="rect">
            <a:avLst/>
          </a:prstGeom>
          <a:noFill/>
        </p:spPr>
        <p:txBody>
          <a:bodyPr wrap="square">
            <a:spAutoFit/>
          </a:bodyPr>
          <a:lstStyle/>
          <a:p>
            <a:pPr marL="0" lvl="2">
              <a:lnSpc>
                <a:spcPct val="114000"/>
              </a:lnSpc>
              <a:spcBef>
                <a:spcPts val="500"/>
              </a:spcBef>
            </a:pPr>
            <a:r>
              <a:rPr lang="en-US" sz="2400" b="1" dirty="0">
                <a:solidFill>
                  <a:srgbClr val="0070C0"/>
                </a:solidFill>
                <a:latin typeface="+mn-lt"/>
                <a:cs typeface="Arial" panose="020B0604020202020204" pitchFamily="34" charset="0"/>
              </a:rPr>
              <a:t>In short …</a:t>
            </a:r>
          </a:p>
          <a:p>
            <a:pPr marL="0" lvl="2">
              <a:lnSpc>
                <a:spcPct val="114000"/>
              </a:lnSpc>
              <a:spcBef>
                <a:spcPts val="500"/>
              </a:spcBef>
            </a:pPr>
            <a:endParaRPr lang="en-US" sz="2400" b="1" dirty="0">
              <a:solidFill>
                <a:srgbClr val="0070C0"/>
              </a:solidFill>
              <a:latin typeface="+mn-lt"/>
              <a:cs typeface="Arial" panose="020B0604020202020204" pitchFamily="34" charset="0"/>
            </a:endParaRPr>
          </a:p>
          <a:p>
            <a:pPr lvl="2">
              <a:lnSpc>
                <a:spcPct val="114000"/>
              </a:lnSpc>
              <a:spcBef>
                <a:spcPts val="500"/>
              </a:spcBef>
            </a:pP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Policies aim to ensure that the implementation of energy efficiency projects not only achieves energy efficiency goals but also contributes to promoting gender equality and protecting the rights of disadvantaged groups in society.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2">
              <a:lnSpc>
                <a:spcPct val="114000"/>
              </a:lnSpc>
              <a:spcBef>
                <a:spcPts val="500"/>
              </a:spcBef>
            </a:pPr>
            <a:endParaRPr lang="en-US" sz="2400" b="1" dirty="0">
              <a:solidFill>
                <a:srgbClr val="0070C0"/>
              </a:solidFill>
              <a:latin typeface="+mn-lt"/>
              <a:cs typeface="Arial" panose="020B0604020202020204" pitchFamily="34" charset="0"/>
            </a:endParaRPr>
          </a:p>
        </p:txBody>
      </p:sp>
      <p:sp>
        <p:nvSpPr>
          <p:cNvPr id="8" name="TextBox 7">
            <a:extLst>
              <a:ext uri="{FF2B5EF4-FFF2-40B4-BE49-F238E27FC236}">
                <a16:creationId xmlns:a16="http://schemas.microsoft.com/office/drawing/2014/main" id="{F2C8CCA4-D153-9465-BE1D-F2B3F3164384}"/>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585851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69F86C-233D-0562-8533-6F25EAC34B85}"/>
              </a:ext>
            </a:extLst>
          </p:cNvPr>
          <p:cNvSpPr txBox="1">
            <a:spLocks/>
          </p:cNvSpPr>
          <p:nvPr/>
        </p:nvSpPr>
        <p:spPr>
          <a:xfrm>
            <a:off x="574847" y="1483059"/>
            <a:ext cx="9467849" cy="4600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1800" b="1" dirty="0">
                <a:solidFill>
                  <a:schemeClr val="accent1">
                    <a:lumMod val="50000"/>
                  </a:schemeClr>
                </a:solidFill>
              </a:rPr>
              <a:t>WHY PROMOTE GENDER EQUALITY IN ENERGY EFFICIENCY ?</a:t>
            </a:r>
          </a:p>
        </p:txBody>
      </p:sp>
      <p:sp>
        <p:nvSpPr>
          <p:cNvPr id="12" name="Google Shape;708;p44">
            <a:extLst>
              <a:ext uri="{FF2B5EF4-FFF2-40B4-BE49-F238E27FC236}">
                <a16:creationId xmlns:a16="http://schemas.microsoft.com/office/drawing/2014/main" id="{5EDC33A2-E922-B29D-1FF6-8D7B7D803E05}"/>
              </a:ext>
            </a:extLst>
          </p:cNvPr>
          <p:cNvSpPr/>
          <p:nvPr/>
        </p:nvSpPr>
        <p:spPr>
          <a:xfrm>
            <a:off x="963477" y="2092591"/>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has long existed.</a:t>
            </a:r>
            <a:endParaRPr lang="en-US" sz="1800" b="0" i="0" u="none" strike="noStrike" cap="none" dirty="0">
              <a:solidFill>
                <a:schemeClr val="dk1"/>
              </a:solidFill>
              <a:latin typeface="+mn-lt"/>
              <a:ea typeface="Times New Roman"/>
              <a:cs typeface="Times New Roman"/>
              <a:sym typeface="Times New Roman"/>
            </a:endParaRPr>
          </a:p>
        </p:txBody>
      </p:sp>
      <p:sp>
        <p:nvSpPr>
          <p:cNvPr id="13" name="Google Shape;709;p44">
            <a:extLst>
              <a:ext uri="{FF2B5EF4-FFF2-40B4-BE49-F238E27FC236}">
                <a16:creationId xmlns:a16="http://schemas.microsoft.com/office/drawing/2014/main" id="{5E7015B0-282F-CBB9-FEE5-FC1BA7A21015}"/>
              </a:ext>
            </a:extLst>
          </p:cNvPr>
          <p:cNvSpPr txBox="1"/>
          <p:nvPr/>
        </p:nvSpPr>
        <p:spPr>
          <a:xfrm>
            <a:off x="7708228" y="3691902"/>
            <a:ext cx="4132368" cy="1103045"/>
          </a:xfrm>
          <a:prstGeom prst="rect">
            <a:avLst/>
          </a:prstGeom>
          <a:solidFill>
            <a:srgbClr val="F6C900"/>
          </a:solidFill>
          <a:ln>
            <a:noFill/>
          </a:ln>
        </p:spPr>
        <p:txBody>
          <a:bodyPr spcFirstLastPara="1" wrap="square" lIns="0" tIns="1900" rIns="0" bIns="0" anchor="ctr" anchorCtr="0">
            <a:noAutofit/>
          </a:bodyPr>
          <a:lstStyle/>
          <a:p>
            <a:pPr marL="624205" marR="617855" lvl="0" indent="1268" algn="ctr" rtl="0">
              <a:lnSpc>
                <a:spcPct val="114285"/>
              </a:lnSpc>
              <a:spcBef>
                <a:spcPts val="0"/>
              </a:spcBef>
              <a:spcAft>
                <a:spcPts val="0"/>
              </a:spcAft>
              <a:buClr>
                <a:srgbClr val="000000"/>
              </a:buClr>
              <a:buSzPts val="1400"/>
              <a:buFont typeface="Arial"/>
              <a:buNone/>
            </a:pPr>
            <a:r>
              <a:rPr lang="en-US" sz="1800" b="1" i="0" u="none" strike="noStrike" cap="none" dirty="0">
                <a:solidFill>
                  <a:srgbClr val="494948"/>
                </a:solidFill>
                <a:latin typeface="+mn-lt"/>
                <a:ea typeface="Arial"/>
                <a:cs typeface="Arial"/>
                <a:sym typeface="Arial"/>
              </a:rPr>
              <a:t>Integrating gender equality into all activities</a:t>
            </a:r>
            <a:endParaRPr sz="1800" b="1" i="0" u="none" strike="noStrike" cap="none" dirty="0">
              <a:solidFill>
                <a:schemeClr val="dk1"/>
              </a:solidFill>
              <a:latin typeface="+mn-lt"/>
              <a:ea typeface="Arial"/>
              <a:cs typeface="Arial"/>
              <a:sym typeface="Arial"/>
            </a:endParaRPr>
          </a:p>
        </p:txBody>
      </p:sp>
      <p:sp>
        <p:nvSpPr>
          <p:cNvPr id="14" name="Google Shape;710;p44">
            <a:extLst>
              <a:ext uri="{FF2B5EF4-FFF2-40B4-BE49-F238E27FC236}">
                <a16:creationId xmlns:a16="http://schemas.microsoft.com/office/drawing/2014/main" id="{FA05751A-157E-EF21-CD8E-5F8D0CDAE789}"/>
              </a:ext>
            </a:extLst>
          </p:cNvPr>
          <p:cNvSpPr/>
          <p:nvPr/>
        </p:nvSpPr>
        <p:spPr>
          <a:xfrm>
            <a:off x="963477" y="3184433"/>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90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may be exacerbated by implementing energy efficiency</a:t>
            </a:r>
            <a:endParaRPr lang="en-US" sz="1800" b="0" i="0" u="none" strike="noStrike" cap="none" dirty="0">
              <a:solidFill>
                <a:schemeClr val="dk1"/>
              </a:solidFill>
              <a:latin typeface="+mn-lt"/>
              <a:ea typeface="Times New Roman"/>
              <a:cs typeface="Times New Roman"/>
              <a:sym typeface="Times New Roman"/>
            </a:endParaRPr>
          </a:p>
        </p:txBody>
      </p:sp>
      <p:sp>
        <p:nvSpPr>
          <p:cNvPr id="15" name="Google Shape;711;p44">
            <a:extLst>
              <a:ext uri="{FF2B5EF4-FFF2-40B4-BE49-F238E27FC236}">
                <a16:creationId xmlns:a16="http://schemas.microsoft.com/office/drawing/2014/main" id="{E86800EA-DF4B-7910-14C5-5246552EB46D}"/>
              </a:ext>
            </a:extLst>
          </p:cNvPr>
          <p:cNvSpPr/>
          <p:nvPr/>
        </p:nvSpPr>
        <p:spPr>
          <a:xfrm>
            <a:off x="963477" y="4287478"/>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08660" lvl="0" indent="0" algn="ctr" rtl="0">
              <a:lnSpc>
                <a:spcPct val="114285"/>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Women and men have different needs, perspectives, and abilities.</a:t>
            </a:r>
            <a:endParaRPr lang="en-US" sz="1800" dirty="0">
              <a:solidFill>
                <a:srgbClr val="494948"/>
              </a:solidFill>
              <a:latin typeface="+mn-lt"/>
            </a:endParaRPr>
          </a:p>
        </p:txBody>
      </p:sp>
      <p:sp>
        <p:nvSpPr>
          <p:cNvPr id="16" name="Google Shape;712;p44">
            <a:extLst>
              <a:ext uri="{FF2B5EF4-FFF2-40B4-BE49-F238E27FC236}">
                <a16:creationId xmlns:a16="http://schemas.microsoft.com/office/drawing/2014/main" id="{745B8D39-CD09-5BBC-BAEB-86E40B158CA7}"/>
              </a:ext>
            </a:extLst>
          </p:cNvPr>
          <p:cNvSpPr/>
          <p:nvPr/>
        </p:nvSpPr>
        <p:spPr>
          <a:xfrm>
            <a:off x="963476" y="5390523"/>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92480" lvl="0" indent="0" algn="ctr" rtl="0">
              <a:lnSpc>
                <a:spcPct val="114285"/>
              </a:lnSpc>
              <a:spcBef>
                <a:spcPts val="1105"/>
              </a:spcBef>
              <a:spcAft>
                <a:spcPts val="0"/>
              </a:spcAft>
              <a:buClr>
                <a:srgbClr val="000000"/>
              </a:buClr>
              <a:buSzPts val="1400"/>
              <a:buFont typeface="Arial"/>
              <a:buNone/>
            </a:pPr>
            <a:r>
              <a:rPr lang="en-US" sz="1800" dirty="0">
                <a:solidFill>
                  <a:srgbClr val="494948"/>
                </a:solidFill>
                <a:latin typeface="+mn-lt"/>
                <a:ea typeface="Arial"/>
                <a:cs typeface="Arial"/>
                <a:sym typeface="Arial"/>
              </a:rPr>
              <a:t>Can create new inputs that promote gender equality</a:t>
            </a:r>
            <a:endParaRPr lang="en-US" sz="1800" b="0" i="0" u="none" strike="noStrike" cap="none" dirty="0">
              <a:solidFill>
                <a:schemeClr val="dk1"/>
              </a:solidFill>
              <a:latin typeface="+mn-lt"/>
              <a:ea typeface="Arial"/>
              <a:cs typeface="Arial"/>
              <a:sym typeface="Arial"/>
            </a:endParaRPr>
          </a:p>
        </p:txBody>
      </p:sp>
      <p:sp>
        <p:nvSpPr>
          <p:cNvPr id="17" name="Google Shape;723;p44">
            <a:extLst>
              <a:ext uri="{FF2B5EF4-FFF2-40B4-BE49-F238E27FC236}">
                <a16:creationId xmlns:a16="http://schemas.microsoft.com/office/drawing/2014/main" id="{C8699E7F-F9E5-35D4-E7DD-450A2DF97C5C}"/>
              </a:ext>
            </a:extLst>
          </p:cNvPr>
          <p:cNvSpPr/>
          <p:nvPr/>
        </p:nvSpPr>
        <p:spPr>
          <a:xfrm>
            <a:off x="5947351" y="2164068"/>
            <a:ext cx="909371" cy="3979155"/>
          </a:xfrm>
          <a:custGeom>
            <a:avLst/>
            <a:gdLst/>
            <a:ahLst/>
            <a:cxnLst/>
            <a:rect l="l" t="t" r="r" b="b"/>
            <a:pathLst>
              <a:path w="594360" h="3655060" extrusionOk="0">
                <a:moveTo>
                  <a:pt x="0" y="3654552"/>
                </a:moveTo>
                <a:lnTo>
                  <a:pt x="594004" y="3654552"/>
                </a:lnTo>
                <a:lnTo>
                  <a:pt x="594004" y="0"/>
                </a:lnTo>
                <a:lnTo>
                  <a:pt x="0" y="0"/>
                </a:lnTo>
              </a:path>
            </a:pathLst>
          </a:custGeom>
          <a:noFill/>
          <a:ln w="88900" cap="flat" cmpd="sng">
            <a:solidFill>
              <a:srgbClr val="F6C9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8" name="Google Shape;726;p44">
            <a:extLst>
              <a:ext uri="{FF2B5EF4-FFF2-40B4-BE49-F238E27FC236}">
                <a16:creationId xmlns:a16="http://schemas.microsoft.com/office/drawing/2014/main" id="{ACBEE775-1E9B-D1F5-F670-AAB109EA8C96}"/>
              </a:ext>
            </a:extLst>
          </p:cNvPr>
          <p:cNvSpPr/>
          <p:nvPr/>
        </p:nvSpPr>
        <p:spPr>
          <a:xfrm>
            <a:off x="7038813" y="4033548"/>
            <a:ext cx="455657" cy="419754"/>
          </a:xfrm>
          <a:custGeom>
            <a:avLst/>
            <a:gdLst/>
            <a:ahLst/>
            <a:cxnLst/>
            <a:rect l="l" t="t" r="r" b="b"/>
            <a:pathLst>
              <a:path w="297814" h="391160" extrusionOk="0">
                <a:moveTo>
                  <a:pt x="0" y="0"/>
                </a:moveTo>
                <a:lnTo>
                  <a:pt x="0" y="390931"/>
                </a:lnTo>
                <a:lnTo>
                  <a:pt x="297548" y="195465"/>
                </a:lnTo>
                <a:lnTo>
                  <a:pt x="0" y="0"/>
                </a:lnTo>
                <a:close/>
              </a:path>
            </a:pathLst>
          </a:custGeom>
          <a:solidFill>
            <a:srgbClr val="F6C9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9" name="TextBox 18">
            <a:extLst>
              <a:ext uri="{FF2B5EF4-FFF2-40B4-BE49-F238E27FC236}">
                <a16:creationId xmlns:a16="http://schemas.microsoft.com/office/drawing/2014/main" id="{90E95387-7A44-FADB-BE60-B0AF6A0DFB6F}"/>
              </a:ext>
            </a:extLst>
          </p:cNvPr>
          <p:cNvSpPr txBox="1"/>
          <p:nvPr/>
        </p:nvSpPr>
        <p:spPr>
          <a:xfrm>
            <a:off x="2987040" y="488998"/>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928885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55779EE1-F0A0-C5A6-D518-3803ED42ADB6}"/>
              </a:ext>
            </a:extLst>
          </p:cNvPr>
          <p:cNvSpPr>
            <a:spLocks noGrp="1"/>
          </p:cNvSpPr>
          <p:nvPr>
            <p:ph type="title"/>
          </p:nvPr>
        </p:nvSpPr>
        <p:spPr>
          <a:xfrm>
            <a:off x="609600" y="399677"/>
            <a:ext cx="10972747" cy="746542"/>
          </a:xfrm>
        </p:spPr>
        <p:txBody>
          <a:bodyPr lIns="121920" tIns="60960" rIns="121920" bIns="60960" anchor="ctr">
            <a:noAutofit/>
          </a:bodyPr>
          <a:lstStyle/>
          <a:p>
            <a:pPr algn="ctr" eaLnBrk="1" hangingPunct="1">
              <a:spcBef>
                <a:spcPct val="0"/>
              </a:spcBef>
              <a:buClrTx/>
              <a:buFontTx/>
              <a:buNone/>
            </a:pPr>
            <a:r>
              <a:rPr lang="en-US" altLang="en-US" sz="2800" dirty="0">
                <a:solidFill>
                  <a:schemeClr val="accent1">
                    <a:lumMod val="50000"/>
                  </a:schemeClr>
                </a:solidFill>
                <a:latin typeface="+mj-lt"/>
                <a:cs typeface="Arial" panose="020B0604020202020204" pitchFamily="34" charset="0"/>
              </a:rPr>
              <a:t>LEGAL REGULATIONS AND POLICIES IN EE</a:t>
            </a:r>
          </a:p>
        </p:txBody>
      </p:sp>
      <p:sp>
        <p:nvSpPr>
          <p:cNvPr id="43011" name="Text Box 6">
            <a:extLst>
              <a:ext uri="{FF2B5EF4-FFF2-40B4-BE49-F238E27FC236}">
                <a16:creationId xmlns:a16="http://schemas.microsoft.com/office/drawing/2014/main" id="{6ADE395F-C118-24C9-2717-EF2F4A4F22A1}"/>
              </a:ext>
            </a:extLst>
          </p:cNvPr>
          <p:cNvSpPr txBox="1">
            <a:spLocks noChangeArrowheads="1"/>
          </p:cNvSpPr>
          <p:nvPr/>
        </p:nvSpPr>
        <p:spPr bwMode="auto">
          <a:xfrm>
            <a:off x="609600" y="1479430"/>
            <a:ext cx="10972747" cy="44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Reduce energy intensity by 1-1.5% per year, as stated in the Resolution of the 12th National Congress of the Communist Party.</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Resolution No. 55-NQ/TW of the Politburo: The energy-saving rate compared to the Business-As-Usual (BAU) scenario is expected to reach about 7% by 2030 and about 14% by 2045.</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280/QĐ-TTg dated March 13, 2019, by the Prime Minister, approving the National Program on Energy Efficiency (VNEPP), reduce energy consumption by 5-7% of the total national energy consumption during 2019-2025, and by 8-10% during 2019-2030.</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893/QĐ-TTg dated July 26, 2023, by the Prime Minister, approving the National Energy Master Plan for the period 2021-2030 with a vision to 2050: achieve energy savings of about 15-20% by 2050 compared to the BAU scenario.</a:t>
            </a:r>
          </a:p>
          <a:p>
            <a:pPr marL="285750" indent="-285750"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the Nationally Determined Contributions (NDC) report, Vietnam has committed to reducing greenhouse gas (GHG) emissions by 9% during 2021–2030 compared to the BAU scenario using domestic resources, and this could increase to 27% with international support.</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641225" y="1614769"/>
            <a:ext cx="7324903" cy="4245722"/>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There are many shortcomings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awareness in energy efficiency projects is limited.</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gender impact analysis and assessment.</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factors are often not considered in the planning and implementation stages of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positions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and decision-making roles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training and awareness raising programs on gender integration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p:txBody>
      </p:sp>
      <p:sp>
        <p:nvSpPr>
          <p:cNvPr id="2" name="Google Shape;707;p44">
            <a:extLst>
              <a:ext uri="{FF2B5EF4-FFF2-40B4-BE49-F238E27FC236}">
                <a16:creationId xmlns:a16="http://schemas.microsoft.com/office/drawing/2014/main" id="{1EF87C6B-7A0D-AA92-C682-3D0C64EA11F0}"/>
              </a:ext>
            </a:extLst>
          </p:cNvPr>
          <p:cNvSpPr txBox="1">
            <a:spLocks/>
          </p:cNvSpPr>
          <p:nvPr/>
        </p:nvSpPr>
        <p:spPr>
          <a:xfrm>
            <a:off x="1720699" y="485604"/>
            <a:ext cx="8750601" cy="511905"/>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2. WHY PROMOTE GENDER EQUALITY IN EE?</a:t>
            </a:r>
          </a:p>
        </p:txBody>
      </p:sp>
      <p:sp>
        <p:nvSpPr>
          <p:cNvPr id="3" name="Google Shape;707;p44">
            <a:extLst>
              <a:ext uri="{FF2B5EF4-FFF2-40B4-BE49-F238E27FC236}">
                <a16:creationId xmlns:a16="http://schemas.microsoft.com/office/drawing/2014/main" id="{DE3BD77E-7593-53C4-E8F5-122FB2F70DE0}"/>
              </a:ext>
            </a:extLst>
          </p:cNvPr>
          <p:cNvSpPr txBox="1">
            <a:spLocks/>
          </p:cNvSpPr>
          <p:nvPr/>
        </p:nvSpPr>
        <p:spPr>
          <a:xfrm>
            <a:off x="8749410" y="1605547"/>
            <a:ext cx="3299265" cy="2528537"/>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Meet the requirements of…</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State</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Sponsor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Customer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a:p>
            <a:pPr marL="12700" lvl="2" algn="l">
              <a:lnSpc>
                <a:spcPct val="114000"/>
              </a:lnSpc>
              <a:spcBef>
                <a:spcPts val="500"/>
              </a:spcBef>
              <a:buClr>
                <a:srgbClr val="000000"/>
              </a:buClr>
              <a:buSzPts val="4400"/>
            </a:pPr>
            <a:endParaRPr lang="en-US" sz="1800"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6651411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490F38-2B24-A9E2-ADBE-B2A57A8B8B36}"/>
              </a:ext>
            </a:extLst>
          </p:cNvPr>
          <p:cNvSpPr txBox="1">
            <a:spLocks/>
          </p:cNvSpPr>
          <p:nvPr/>
        </p:nvSpPr>
        <p:spPr>
          <a:xfrm>
            <a:off x="512593" y="1569809"/>
            <a:ext cx="11166813" cy="4672276"/>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pPr>
            <a:r>
              <a:rPr lang="en-US" sz="1800" b="1" dirty="0">
                <a:latin typeface="+mj-lt"/>
                <a:ea typeface="Calibri" panose="020F0502020204030204" pitchFamily="34" charset="0"/>
              </a:rPr>
              <a:t>Gender analysis:</a:t>
            </a:r>
            <a:endParaRPr lang="en-US" sz="1800" dirty="0">
              <a:latin typeface="+mj-lt"/>
              <a:ea typeface="Calibri" panose="020F0502020204030204" pitchFamily="34" charset="0"/>
            </a:endParaRP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Gender division of labor</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Gender needs</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Access to and control over resources</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Participation/Decision making</a:t>
            </a:r>
          </a:p>
          <a:p>
            <a:pPr marL="342900" indent="-342900">
              <a:lnSpc>
                <a:spcPct val="150000"/>
              </a:lnSpc>
              <a:buFont typeface="Arial" panose="020B0604020202020204" pitchFamily="34" charset="0"/>
              <a:buChar char="•"/>
            </a:pPr>
            <a:r>
              <a:rPr lang="en-US" sz="1800" dirty="0">
                <a:latin typeface="+mj-lt"/>
                <a:ea typeface="Calibri" panose="020F0502020204030204" pitchFamily="34" charset="0"/>
              </a:rPr>
              <a:t>Influencing factors</a:t>
            </a:r>
          </a:p>
          <a:p>
            <a:pPr>
              <a:lnSpc>
                <a:spcPct val="150000"/>
              </a:lnSpc>
            </a:pPr>
            <a:r>
              <a:rPr lang="en-US" sz="1800" dirty="0">
                <a:latin typeface="+mj-lt"/>
                <a:ea typeface="Calibri" panose="020F0502020204030204" pitchFamily="34" charset="0"/>
              </a:rPr>
              <a:t>EE projects not only have an impact on reducing production costs but also affect on the well-being of worker.</a:t>
            </a:r>
          </a:p>
          <a:p>
            <a:pPr>
              <a:lnSpc>
                <a:spcPct val="150000"/>
              </a:lnSpc>
            </a:pPr>
            <a:r>
              <a:rPr lang="en-US" sz="1800" dirty="0">
                <a:latin typeface="+mj-lt"/>
                <a:ea typeface="Calibri" panose="020F0502020204030204" pitchFamily="34" charset="0"/>
              </a:rPr>
              <a:t>The impact of these projects on both men and women in the enterprise should be assessed, ensuring that no group is disadvantaged or loses out on development opportunities due to energy-related changes.</a:t>
            </a:r>
            <a:endParaRPr lang="en-US" sz="1800" kern="100" dirty="0">
              <a:latin typeface="+mj-lt"/>
              <a:ea typeface="Calibri" panose="020F0502020204030204" pitchFamily="34" charset="0"/>
              <a:cs typeface="Times New Roman" panose="02020603050405020304" pitchFamily="18" charset="0"/>
            </a:endParaRPr>
          </a:p>
        </p:txBody>
      </p:sp>
      <p:sp>
        <p:nvSpPr>
          <p:cNvPr id="2" name="Content Placeholder 2">
            <a:extLst>
              <a:ext uri="{FF2B5EF4-FFF2-40B4-BE49-F238E27FC236}">
                <a16:creationId xmlns:a16="http://schemas.microsoft.com/office/drawing/2014/main" id="{D3813B22-3B80-204B-565B-229961312973}"/>
              </a:ext>
            </a:extLst>
          </p:cNvPr>
          <p:cNvSpPr txBox="1">
            <a:spLocks/>
          </p:cNvSpPr>
          <p:nvPr/>
        </p:nvSpPr>
        <p:spPr>
          <a:xfrm>
            <a:off x="775365" y="615915"/>
            <a:ext cx="11305018"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4">
                    <a:lumMod val="50000"/>
                  </a:schemeClr>
                </a:solidFill>
                <a:latin typeface="+mj-lt"/>
              </a:rPr>
              <a:t>2. WHAT SHOULD BE DONE TO PROMOTE GENDER EQUALITY?</a:t>
            </a:r>
          </a:p>
        </p:txBody>
      </p:sp>
    </p:spTree>
    <p:extLst>
      <p:ext uri="{BB962C8B-B14F-4D97-AF65-F5344CB8AC3E}">
        <p14:creationId xmlns:p14="http://schemas.microsoft.com/office/powerpoint/2010/main" val="32978496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C7171D-D6AF-2363-9264-63CA57894BF7}"/>
              </a:ext>
            </a:extLst>
          </p:cNvPr>
          <p:cNvSpPr txBox="1"/>
          <p:nvPr/>
        </p:nvSpPr>
        <p:spPr>
          <a:xfrm>
            <a:off x="609600" y="1532922"/>
            <a:ext cx="11065565" cy="3056221"/>
          </a:xfrm>
          <a:prstGeom prst="rect">
            <a:avLst/>
          </a:prstGeom>
          <a:noFill/>
        </p:spPr>
        <p:txBody>
          <a:bodyPr wrap="square">
            <a:spAutoFit/>
          </a:bodyPr>
          <a:lstStyle/>
          <a:p>
            <a:pPr marL="342900" indent="-342900">
              <a:lnSpc>
                <a:spcPct val="150000"/>
              </a:lnSpc>
              <a:buFont typeface="Wingdings" pitchFamily="2" charset="2"/>
              <a:buChar char="v"/>
            </a:pPr>
            <a:r>
              <a:rPr lang="en-US" sz="1800" dirty="0"/>
              <a:t>Training and Capacity Development</a:t>
            </a:r>
          </a:p>
          <a:p>
            <a:pPr marL="342900" indent="-342900">
              <a:lnSpc>
                <a:spcPct val="150000"/>
              </a:lnSpc>
              <a:buFont typeface="Wingdings" pitchFamily="2" charset="2"/>
              <a:buChar char="v"/>
            </a:pPr>
            <a:r>
              <a:rPr lang="en-US" sz="1800" dirty="0"/>
              <a:t>Equal Recruitment</a:t>
            </a:r>
          </a:p>
          <a:p>
            <a:pPr marL="342900" indent="-342900">
              <a:lnSpc>
                <a:spcPct val="150000"/>
              </a:lnSpc>
              <a:buFont typeface="Wingdings" pitchFamily="2" charset="2"/>
              <a:buChar char="v"/>
            </a:pPr>
            <a:r>
              <a:rPr lang="en-US" sz="1800" dirty="0"/>
              <a:t>Fair Promotion</a:t>
            </a:r>
          </a:p>
          <a:p>
            <a:pPr marL="342900" indent="-342900">
              <a:lnSpc>
                <a:spcPct val="150000"/>
              </a:lnSpc>
              <a:buFont typeface="Wingdings" pitchFamily="2" charset="2"/>
              <a:buChar char="v"/>
            </a:pPr>
            <a:r>
              <a:rPr lang="en-US" sz="1800" dirty="0"/>
              <a:t>Safe and Fair Working Conditions</a:t>
            </a:r>
          </a:p>
          <a:p>
            <a:pPr marL="342900" indent="-342900">
              <a:lnSpc>
                <a:spcPct val="150000"/>
              </a:lnSpc>
              <a:buFont typeface="Wingdings" pitchFamily="2" charset="2"/>
              <a:buChar char="v"/>
            </a:pPr>
            <a:r>
              <a:rPr lang="en-US" sz="1800" dirty="0"/>
              <a:t>Support for Women in Technical Positions</a:t>
            </a:r>
          </a:p>
          <a:p>
            <a:pPr marL="342900" indent="-342900">
              <a:lnSpc>
                <a:spcPct val="150000"/>
              </a:lnSpc>
              <a:buFont typeface="Wingdings" pitchFamily="2" charset="2"/>
              <a:buChar char="v"/>
            </a:pPr>
            <a:r>
              <a:rPr lang="en-US" sz="1800" dirty="0"/>
              <a:t>Encouragement of Women's Participation</a:t>
            </a:r>
          </a:p>
          <a:p>
            <a:pPr marL="342900" indent="-342900">
              <a:lnSpc>
                <a:spcPct val="150000"/>
              </a:lnSpc>
              <a:buFont typeface="Wingdings" pitchFamily="2" charset="2"/>
              <a:buChar char="v"/>
            </a:pPr>
            <a:r>
              <a:rPr lang="en-US" sz="1800" dirty="0"/>
              <a:t>Financial Support for Women</a:t>
            </a:r>
          </a:p>
        </p:txBody>
      </p:sp>
      <p:sp>
        <p:nvSpPr>
          <p:cNvPr id="2" name="Google Shape;707;p44">
            <a:extLst>
              <a:ext uri="{FF2B5EF4-FFF2-40B4-BE49-F238E27FC236}">
                <a16:creationId xmlns:a16="http://schemas.microsoft.com/office/drawing/2014/main" id="{47ACF445-B6A6-CAFD-FFC0-E60212EAB6F2}"/>
              </a:ext>
            </a:extLst>
          </p:cNvPr>
          <p:cNvSpPr txBox="1">
            <a:spLocks/>
          </p:cNvSpPr>
          <p:nvPr/>
        </p:nvSpPr>
        <p:spPr>
          <a:xfrm>
            <a:off x="831518" y="526942"/>
            <a:ext cx="10843647" cy="523260"/>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gn="l">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WHAT SHOULD BE DONE TO PROMOTE GENDER EQUALITY?</a:t>
            </a:r>
          </a:p>
        </p:txBody>
      </p:sp>
    </p:spTree>
    <p:extLst>
      <p:ext uri="{BB962C8B-B14F-4D97-AF65-F5344CB8AC3E}">
        <p14:creationId xmlns:p14="http://schemas.microsoft.com/office/powerpoint/2010/main" val="4217335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8C5F0-95D6-773F-C596-5EC970AA88DE}"/>
              </a:ext>
            </a:extLst>
          </p:cNvPr>
          <p:cNvSpPr>
            <a:spLocks noGrp="1"/>
          </p:cNvSpPr>
          <p:nvPr>
            <p:ph type="title"/>
          </p:nvPr>
        </p:nvSpPr>
        <p:spPr>
          <a:xfrm>
            <a:off x="3353872" y="648856"/>
            <a:ext cx="5680400" cy="509384"/>
          </a:xfrm>
        </p:spPr>
        <p:txBody>
          <a:bodyPr>
            <a:normAutofit fontScale="90000"/>
          </a:bodyPr>
          <a:lstStyle/>
          <a:p>
            <a:r>
              <a:rPr lang="en-VN" sz="3200" b="1" dirty="0">
                <a:solidFill>
                  <a:schemeClr val="accent1">
                    <a:lumMod val="50000"/>
                  </a:schemeClr>
                </a:solidFill>
              </a:rPr>
              <a:t>Discuss</a:t>
            </a:r>
          </a:p>
        </p:txBody>
      </p:sp>
      <p:sp>
        <p:nvSpPr>
          <p:cNvPr id="4" name="TextBox 3">
            <a:extLst>
              <a:ext uri="{FF2B5EF4-FFF2-40B4-BE49-F238E27FC236}">
                <a16:creationId xmlns:a16="http://schemas.microsoft.com/office/drawing/2014/main" id="{C8C41D82-011A-7AB3-C921-17C8420FB88D}"/>
              </a:ext>
            </a:extLst>
          </p:cNvPr>
          <p:cNvSpPr txBox="1"/>
          <p:nvPr/>
        </p:nvSpPr>
        <p:spPr>
          <a:xfrm>
            <a:off x="1249680" y="2457037"/>
            <a:ext cx="9692640" cy="1243802"/>
          </a:xfrm>
          <a:prstGeom prst="rect">
            <a:avLst/>
          </a:prstGeom>
          <a:noFill/>
        </p:spPr>
        <p:txBody>
          <a:bodyPr wrap="square">
            <a:spAutoFit/>
          </a:bodyPr>
          <a:lstStyle/>
          <a:p>
            <a:pPr lvl="2">
              <a:lnSpc>
                <a:spcPct val="114000"/>
              </a:lnSpc>
              <a:spcBef>
                <a:spcPts val="500"/>
              </a:spcBef>
              <a:buClr>
                <a:srgbClr val="000000"/>
              </a:buClr>
              <a:buSzPts val="4400"/>
              <a:buFont typeface="Arial"/>
              <a:buNone/>
            </a:pPr>
            <a:r>
              <a:rPr lang="en-US" sz="2000" b="1" dirty="0">
                <a:solidFill>
                  <a:schemeClr val="accent1">
                    <a:lumMod val="50000"/>
                  </a:schemeClr>
                </a:solidFill>
                <a:latin typeface="+mn-lt"/>
                <a:cs typeface="Arial" panose="020B0604020202020204" pitchFamily="34" charset="0"/>
              </a:rPr>
              <a:t>1</a:t>
            </a:r>
            <a:r>
              <a:rPr lang="en-US" sz="2000" b="1" dirty="0">
                <a:solidFill>
                  <a:schemeClr val="accent1">
                    <a:lumMod val="50000"/>
                  </a:schemeClr>
                </a:solidFill>
                <a:latin typeface="+mn-lt"/>
                <a:cs typeface="Arial" panose="020B0604020202020204" pitchFamily="34" charset="0"/>
                <a:sym typeface="Arial"/>
              </a:rPr>
              <a:t>. WHY PROMOTE GENDER EQUALITY IN EE?</a:t>
            </a:r>
          </a:p>
          <a:p>
            <a:pPr lvl="2">
              <a:lnSpc>
                <a:spcPct val="114000"/>
              </a:lnSpc>
              <a:spcBef>
                <a:spcPts val="500"/>
              </a:spcBef>
              <a:buSzPts val="4400"/>
            </a:pPr>
            <a:r>
              <a:rPr lang="en-US" sz="2000" b="1" dirty="0">
                <a:solidFill>
                  <a:schemeClr val="accent4">
                    <a:lumMod val="50000"/>
                  </a:schemeClr>
                </a:solidFill>
                <a:latin typeface="+mj-lt"/>
              </a:rPr>
              <a:t>2. WHAT SHOULD BE DONE TO PROMOTE GENDER EQUALITY?</a:t>
            </a:r>
          </a:p>
          <a:p>
            <a:pPr lvl="2">
              <a:lnSpc>
                <a:spcPct val="114000"/>
              </a:lnSpc>
              <a:spcBef>
                <a:spcPts val="500"/>
              </a:spcBef>
              <a:buClr>
                <a:srgbClr val="000000"/>
              </a:buClr>
              <a:buSzPts val="4400"/>
              <a:buFont typeface="Arial"/>
              <a:buNone/>
            </a:pPr>
            <a:endParaRPr lang="en-US" sz="2000" b="1" dirty="0">
              <a:solidFill>
                <a:schemeClr val="accent1">
                  <a:lumMod val="50000"/>
                </a:schemeClr>
              </a:solidFill>
              <a:latin typeface="+mn-lt"/>
              <a:cs typeface="Arial" panose="020B0604020202020204" pitchFamily="34" charset="0"/>
              <a:sym typeface="Arial"/>
            </a:endParaRPr>
          </a:p>
        </p:txBody>
      </p:sp>
    </p:spTree>
    <p:extLst>
      <p:ext uri="{BB962C8B-B14F-4D97-AF65-F5344CB8AC3E}">
        <p14:creationId xmlns:p14="http://schemas.microsoft.com/office/powerpoint/2010/main" val="2336300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0F6-3C92-F209-FF3C-E3A9369CB7CD}"/>
              </a:ext>
            </a:extLst>
          </p:cNvPr>
          <p:cNvSpPr>
            <a:spLocks noGrp="1"/>
          </p:cNvSpPr>
          <p:nvPr>
            <p:ph type="title"/>
          </p:nvPr>
        </p:nvSpPr>
        <p:spPr>
          <a:xfrm>
            <a:off x="609600" y="548567"/>
            <a:ext cx="10524067" cy="654050"/>
          </a:xfrm>
        </p:spPr>
        <p:txBody>
          <a:bodyPr/>
          <a:lstStyle/>
          <a:p>
            <a:pPr algn="ctr"/>
            <a:r>
              <a:rPr lang="en-US" b="1" dirty="0">
                <a:solidFill>
                  <a:schemeClr val="accent1">
                    <a:lumMod val="50000"/>
                  </a:schemeClr>
                </a:solidFill>
              </a:rPr>
              <a:t>Legal Documents</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F22CFC5F-0C92-9421-8E85-0A5C24D9752F}"/>
              </a:ext>
            </a:extLst>
          </p:cNvPr>
          <p:cNvSpPr>
            <a:spLocks noGrp="1"/>
          </p:cNvSpPr>
          <p:nvPr>
            <p:ph idx="1"/>
          </p:nvPr>
        </p:nvSpPr>
        <p:spPr>
          <a:xfrm>
            <a:off x="609600" y="1536633"/>
            <a:ext cx="10972800" cy="4095541"/>
          </a:xfrm>
        </p:spPr>
        <p:txBody>
          <a:bodyPr>
            <a:normAutofit/>
          </a:bodyPr>
          <a:lstStyle/>
          <a:p>
            <a:pPr marL="342900" indent="-342900" algn="just" eaLnBrk="1" hangingPunct="1">
              <a:lnSpc>
                <a:spcPct val="150000"/>
              </a:lnSpc>
              <a:spcBef>
                <a:spcPct val="0"/>
              </a:spcBef>
              <a:buClrTx/>
              <a:buFont typeface="Wingdings" pitchFamily="2" charset="2"/>
              <a:buChar char="v"/>
              <a:defRPr/>
            </a:pPr>
            <a:r>
              <a:rPr lang="en-US" altLang="en-US" sz="1800" dirty="0">
                <a:latin typeface="+mn-lt"/>
                <a:cs typeface="Arial" panose="020B0604020202020204" pitchFamily="34" charset="0"/>
              </a:rPr>
              <a:t> </a:t>
            </a:r>
            <a:r>
              <a:rPr lang="en-GB" altLang="en-US" sz="1800" dirty="0">
                <a:latin typeface="+mn-lt"/>
                <a:cs typeface="Arial" panose="020B0604020202020204" pitchFamily="34" charset="0"/>
              </a:rPr>
              <a:t>Law on Economical and Efficient Use of Energy No. 50/2010/QH12 dated June 28, 2010 of the National Assembly, effective from January 1, 2011</a:t>
            </a:r>
          </a:p>
          <a:p>
            <a:pPr marL="342900" indent="-342900" algn="just" eaLnBrk="1" hangingPunct="1">
              <a:lnSpc>
                <a:spcPct val="150000"/>
              </a:lnSpc>
              <a:spcBef>
                <a:spcPct val="0"/>
              </a:spcBef>
              <a:buClrTx/>
              <a:buFont typeface="Wingdings" pitchFamily="2" charset="2"/>
              <a:buChar char="v"/>
              <a:defRPr/>
            </a:pPr>
            <a:r>
              <a:rPr lang="en-GB" altLang="en-US" sz="1800" dirty="0">
                <a:latin typeface="+mn-lt"/>
                <a:cs typeface="Arial" panose="020B0604020202020204" pitchFamily="34" charset="0"/>
              </a:rPr>
              <a:t>Decree 21/2011/ND-CP detailing and providing measures for implementing the Law on Economical and Efficient Use of Energy, effective from May 15, 2011</a:t>
            </a:r>
          </a:p>
          <a:p>
            <a:pPr marL="342900" indent="-342900" algn="just" eaLnBrk="1" hangingPunct="1">
              <a:lnSpc>
                <a:spcPct val="150000"/>
              </a:lnSpc>
              <a:spcBef>
                <a:spcPct val="0"/>
              </a:spcBef>
              <a:buClrTx/>
              <a:buFont typeface="Wingdings" pitchFamily="2" charset="2"/>
              <a:buChar char="v"/>
              <a:defRPr/>
            </a:pPr>
            <a:r>
              <a:rPr lang="vi-VN" sz="1800" dirty="0"/>
              <a:t>Decree No. 134/2013/NĐ-CP dated October 17, 2013, on administrative penalties in the fields of electricity, hydropower dam safety, and the efficient and economical use of energy.</a:t>
            </a:r>
          </a:p>
          <a:p>
            <a:pPr marL="342900" indent="-342900" algn="just" eaLnBrk="1" hangingPunct="1">
              <a:lnSpc>
                <a:spcPct val="150000"/>
              </a:lnSpc>
              <a:spcBef>
                <a:spcPct val="0"/>
              </a:spcBef>
              <a:buClrTx/>
              <a:buFont typeface="Wingdings" pitchFamily="2" charset="2"/>
              <a:buChar char="v"/>
              <a:defRPr/>
            </a:pPr>
            <a:r>
              <a:rPr lang="vi-VN" sz="1800" dirty="0"/>
              <a:t>Decree No. 17/2022/NĐ-CP dated January 31, 2022.</a:t>
            </a:r>
          </a:p>
          <a:p>
            <a:pPr marL="342900" indent="-342900" algn="just" eaLnBrk="1" hangingPunct="1">
              <a:lnSpc>
                <a:spcPct val="150000"/>
              </a:lnSpc>
              <a:spcBef>
                <a:spcPct val="0"/>
              </a:spcBef>
              <a:buClrTx/>
              <a:buFont typeface="Wingdings" pitchFamily="2" charset="2"/>
              <a:buChar char="v"/>
              <a:defRPr/>
            </a:pPr>
            <a:r>
              <a:rPr lang="en-US" sz="1800" dirty="0"/>
              <a:t>Decisions, circulars, and regulations on the efficient and economical use of energy (EE&amp;EC) in industries such as industrial production, construction, agriculture, and transportation have been issued</a:t>
            </a:r>
            <a:endParaRPr lang="en-VN" sz="1800" dirty="0"/>
          </a:p>
        </p:txBody>
      </p:sp>
    </p:spTree>
    <p:extLst>
      <p:ext uri="{BB962C8B-B14F-4D97-AF65-F5344CB8AC3E}">
        <p14:creationId xmlns:p14="http://schemas.microsoft.com/office/powerpoint/2010/main" val="692625125"/>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A866E78-73D3-6B16-1FD2-361E9A43B143}"/>
              </a:ext>
            </a:extLst>
          </p:cNvPr>
          <p:cNvCxnSpPr/>
          <p:nvPr/>
        </p:nvCxnSpPr>
        <p:spPr>
          <a:xfrm>
            <a:off x="2694057" y="1371841"/>
            <a:ext cx="7810500" cy="2117"/>
          </a:xfrm>
          <a:prstGeom prst="line">
            <a:avLst/>
          </a:prstGeom>
          <a:ln w="28575">
            <a:solidFill>
              <a:srgbClr val="00339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CB03A2-1EE9-A7E1-685C-E42FBB589686}"/>
              </a:ext>
            </a:extLst>
          </p:cNvPr>
          <p:cNvSpPr txBox="1"/>
          <p:nvPr/>
        </p:nvSpPr>
        <p:spPr>
          <a:xfrm>
            <a:off x="115916" y="1981442"/>
            <a:ext cx="5429288" cy="369332"/>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Industrial production</a:t>
            </a:r>
          </a:p>
        </p:txBody>
      </p:sp>
      <p:sp>
        <p:nvSpPr>
          <p:cNvPr id="21" name="TextBox 20">
            <a:extLst>
              <a:ext uri="{FF2B5EF4-FFF2-40B4-BE49-F238E27FC236}">
                <a16:creationId xmlns:a16="http://schemas.microsoft.com/office/drawing/2014/main" id="{9297CF47-8775-A275-7AC3-4C73ED7EB6F3}"/>
              </a:ext>
            </a:extLst>
          </p:cNvPr>
          <p:cNvSpPr txBox="1"/>
          <p:nvPr/>
        </p:nvSpPr>
        <p:spPr>
          <a:xfrm>
            <a:off x="7164465" y="1752841"/>
            <a:ext cx="3848091"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Construction, public lighting</a:t>
            </a:r>
          </a:p>
        </p:txBody>
      </p:sp>
      <p:sp>
        <p:nvSpPr>
          <p:cNvPr id="22" name="TextBox 21">
            <a:extLst>
              <a:ext uri="{FF2B5EF4-FFF2-40B4-BE49-F238E27FC236}">
                <a16:creationId xmlns:a16="http://schemas.microsoft.com/office/drawing/2014/main" id="{9FD4B8CA-3E8B-4FF9-41B6-2C1D55A56DB5}"/>
              </a:ext>
            </a:extLst>
          </p:cNvPr>
          <p:cNvSpPr txBox="1"/>
          <p:nvPr/>
        </p:nvSpPr>
        <p:spPr>
          <a:xfrm>
            <a:off x="115916" y="2895843"/>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Transportation</a:t>
            </a:r>
          </a:p>
        </p:txBody>
      </p:sp>
      <p:sp>
        <p:nvSpPr>
          <p:cNvPr id="23" name="TextBox 22">
            <a:extLst>
              <a:ext uri="{FF2B5EF4-FFF2-40B4-BE49-F238E27FC236}">
                <a16:creationId xmlns:a16="http://schemas.microsoft.com/office/drawing/2014/main" id="{C0843237-A9EC-2C0C-2AC8-9B9B4E7CAC64}"/>
              </a:ext>
            </a:extLst>
          </p:cNvPr>
          <p:cNvSpPr txBox="1"/>
          <p:nvPr/>
        </p:nvSpPr>
        <p:spPr>
          <a:xfrm>
            <a:off x="115916" y="3810242"/>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Agricultural production</a:t>
            </a:r>
          </a:p>
        </p:txBody>
      </p:sp>
      <p:sp>
        <p:nvSpPr>
          <p:cNvPr id="24" name="TextBox 23">
            <a:extLst>
              <a:ext uri="{FF2B5EF4-FFF2-40B4-BE49-F238E27FC236}">
                <a16:creationId xmlns:a16="http://schemas.microsoft.com/office/drawing/2014/main" id="{600E99F1-2623-948B-082C-08BAEC2F2EE0}"/>
              </a:ext>
            </a:extLst>
          </p:cNvPr>
          <p:cNvSpPr txBox="1"/>
          <p:nvPr/>
        </p:nvSpPr>
        <p:spPr>
          <a:xfrm>
            <a:off x="7164457" y="2966814"/>
            <a:ext cx="3949691"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Energy-using equipment and devices</a:t>
            </a:r>
          </a:p>
        </p:txBody>
      </p:sp>
      <p:sp>
        <p:nvSpPr>
          <p:cNvPr id="25" name="TextBox 24">
            <a:extLst>
              <a:ext uri="{FF2B5EF4-FFF2-40B4-BE49-F238E27FC236}">
                <a16:creationId xmlns:a16="http://schemas.microsoft.com/office/drawing/2014/main" id="{833C8DD6-5AB9-6194-EA53-638193693AC3}"/>
              </a:ext>
            </a:extLst>
          </p:cNvPr>
          <p:cNvSpPr txBox="1"/>
          <p:nvPr/>
        </p:nvSpPr>
        <p:spPr>
          <a:xfrm>
            <a:off x="7164459" y="4542713"/>
            <a:ext cx="4000528"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Projects, agencies, units using state budget</a:t>
            </a:r>
          </a:p>
        </p:txBody>
      </p:sp>
      <p:sp>
        <p:nvSpPr>
          <p:cNvPr id="26" name="TextBox 25">
            <a:extLst>
              <a:ext uri="{FF2B5EF4-FFF2-40B4-BE49-F238E27FC236}">
                <a16:creationId xmlns:a16="http://schemas.microsoft.com/office/drawing/2014/main" id="{6E06A7A4-B227-AFE9-FC30-87D7071620EC}"/>
              </a:ext>
            </a:extLst>
          </p:cNvPr>
          <p:cNvSpPr txBox="1"/>
          <p:nvPr/>
        </p:nvSpPr>
        <p:spPr>
          <a:xfrm>
            <a:off x="115916" y="4800841"/>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Services and households</a:t>
            </a:r>
          </a:p>
        </p:txBody>
      </p:sp>
      <p:sp>
        <p:nvSpPr>
          <p:cNvPr id="29" name="TextBox 28">
            <a:extLst>
              <a:ext uri="{FF2B5EF4-FFF2-40B4-BE49-F238E27FC236}">
                <a16:creationId xmlns:a16="http://schemas.microsoft.com/office/drawing/2014/main" id="{ED4D6BD6-0E77-7B59-B122-484D1DC4676E}"/>
              </a:ext>
            </a:extLst>
          </p:cNvPr>
          <p:cNvSpPr txBox="1"/>
          <p:nvPr/>
        </p:nvSpPr>
        <p:spPr>
          <a:xfrm>
            <a:off x="1735177" y="6020040"/>
            <a:ext cx="8572560" cy="494751"/>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ctr">
              <a:lnSpc>
                <a:spcPct val="120000"/>
              </a:lnSpc>
              <a:spcBef>
                <a:spcPts val="1600"/>
              </a:spcBef>
              <a:spcAft>
                <a:spcPts val="1600"/>
              </a:spcAft>
              <a:defRPr/>
            </a:pPr>
            <a:r>
              <a:rPr lang="en-US" sz="2400" b="1" dirty="0">
                <a:solidFill>
                  <a:srgbClr val="C00000"/>
                </a:solidFill>
                <a:latin typeface="+mn-lt"/>
                <a:ea typeface="MS PGothic" pitchFamily="34" charset="-128"/>
                <a:cs typeface="Arial" panose="020B0604020202020204" pitchFamily="34" charset="0"/>
              </a:rPr>
              <a:t>Specific energy users (SEUs)</a:t>
            </a:r>
          </a:p>
        </p:txBody>
      </p:sp>
      <p:cxnSp>
        <p:nvCxnSpPr>
          <p:cNvPr id="31" name="Straight Connector 30">
            <a:extLst>
              <a:ext uri="{FF2B5EF4-FFF2-40B4-BE49-F238E27FC236}">
                <a16:creationId xmlns:a16="http://schemas.microsoft.com/office/drawing/2014/main" id="{E9C20BC4-7E48-187B-C811-99822995C2BE}"/>
              </a:ext>
            </a:extLst>
          </p:cNvPr>
          <p:cNvCxnSpPr/>
          <p:nvPr/>
        </p:nvCxnSpPr>
        <p:spPr>
          <a:xfrm rot="5400000">
            <a:off x="3900556" y="3683241"/>
            <a:ext cx="4648200" cy="25400"/>
          </a:xfrm>
          <a:prstGeom prst="line">
            <a:avLst/>
          </a:prstGeom>
          <a:ln w="28575">
            <a:solidFill>
              <a:srgbClr val="00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8461E64-B0E5-63CE-38B2-877BAA1A5035}"/>
              </a:ext>
            </a:extLst>
          </p:cNvPr>
          <p:cNvCxnSpPr/>
          <p:nvPr/>
        </p:nvCxnSpPr>
        <p:spPr>
          <a:xfrm>
            <a:off x="6211957" y="20576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B206CE5-405F-57FA-BAD6-2AB18D33627B}"/>
              </a:ext>
            </a:extLst>
          </p:cNvPr>
          <p:cNvCxnSpPr/>
          <p:nvPr/>
        </p:nvCxnSpPr>
        <p:spPr>
          <a:xfrm>
            <a:off x="6211957" y="34292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1709EB-AC00-ABB3-37FA-B96C8A473A78}"/>
              </a:ext>
            </a:extLst>
          </p:cNvPr>
          <p:cNvCxnSpPr/>
          <p:nvPr/>
        </p:nvCxnSpPr>
        <p:spPr>
          <a:xfrm>
            <a:off x="6211957" y="50294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F951CA8-7F06-C8E2-6F56-1E2A04B466C3}"/>
              </a:ext>
            </a:extLst>
          </p:cNvPr>
          <p:cNvCxnSpPr/>
          <p:nvPr/>
        </p:nvCxnSpPr>
        <p:spPr>
          <a:xfrm>
            <a:off x="5545207" y="20576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E543DC1-0075-A82B-DBBB-891400E06A71}"/>
              </a:ext>
            </a:extLst>
          </p:cNvPr>
          <p:cNvCxnSpPr/>
          <p:nvPr/>
        </p:nvCxnSpPr>
        <p:spPr>
          <a:xfrm>
            <a:off x="5545207" y="29720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D792E6E7-FFD6-5286-C0EA-58D6EE7E3A6D}"/>
              </a:ext>
            </a:extLst>
          </p:cNvPr>
          <p:cNvCxnSpPr/>
          <p:nvPr/>
        </p:nvCxnSpPr>
        <p:spPr>
          <a:xfrm>
            <a:off x="5545207" y="3886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B413841-6642-87AE-9BC9-3E31AB710546}"/>
              </a:ext>
            </a:extLst>
          </p:cNvPr>
          <p:cNvCxnSpPr/>
          <p:nvPr/>
        </p:nvCxnSpPr>
        <p:spPr>
          <a:xfrm>
            <a:off x="5545207" y="5029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DD35C49-4D5A-57E4-A471-FC3BD1AB85DF}"/>
              </a:ext>
            </a:extLst>
          </p:cNvPr>
          <p:cNvCxnSpPr/>
          <p:nvPr/>
        </p:nvCxnSpPr>
        <p:spPr>
          <a:xfrm rot="5400000">
            <a:off x="4568365" y="4090700"/>
            <a:ext cx="3858683" cy="0"/>
          </a:xfrm>
          <a:prstGeom prst="line">
            <a:avLst/>
          </a:prstGeom>
          <a:ln w="28575">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C03541C-0F5D-A604-7A0A-69E3847F41CF}"/>
              </a:ext>
            </a:extLst>
          </p:cNvPr>
          <p:cNvCxnSpPr/>
          <p:nvPr/>
        </p:nvCxnSpPr>
        <p:spPr>
          <a:xfrm>
            <a:off x="5545207" y="32006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C164A5B-A16B-C3F1-D108-088B790D4F49}"/>
              </a:ext>
            </a:extLst>
          </p:cNvPr>
          <p:cNvCxnSpPr/>
          <p:nvPr/>
        </p:nvCxnSpPr>
        <p:spPr>
          <a:xfrm>
            <a:off x="5545207" y="41150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924942D-5C07-D737-27EE-D6D689ADF318}"/>
              </a:ext>
            </a:extLst>
          </p:cNvPr>
          <p:cNvCxnSpPr/>
          <p:nvPr/>
        </p:nvCxnSpPr>
        <p:spPr>
          <a:xfrm>
            <a:off x="5545207" y="22862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507EF9EF-7CD8-8C7D-33F9-9F91C00C30C2}"/>
              </a:ext>
            </a:extLst>
          </p:cNvPr>
          <p:cNvCxnSpPr/>
          <p:nvPr/>
        </p:nvCxnSpPr>
        <p:spPr>
          <a:xfrm>
            <a:off x="6497707" y="22862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9A3EFE7-47D9-4C08-2C90-0370D01AA584}"/>
              </a:ext>
            </a:extLst>
          </p:cNvPr>
          <p:cNvCxnSpPr/>
          <p:nvPr/>
        </p:nvCxnSpPr>
        <p:spPr>
          <a:xfrm>
            <a:off x="6497707" y="54104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084" name="AutoShape 30">
            <a:extLst>
              <a:ext uri="{FF2B5EF4-FFF2-40B4-BE49-F238E27FC236}">
                <a16:creationId xmlns:a16="http://schemas.microsoft.com/office/drawing/2014/main" id="{E91F730D-60F0-036C-A147-F6CE2C7548D8}"/>
              </a:ext>
            </a:extLst>
          </p:cNvPr>
          <p:cNvSpPr>
            <a:spLocks/>
          </p:cNvSpPr>
          <p:nvPr/>
        </p:nvSpPr>
        <p:spPr bwMode="auto">
          <a:xfrm>
            <a:off x="11012556" y="1371841"/>
            <a:ext cx="711200" cy="4953000"/>
          </a:xfrm>
          <a:prstGeom prst="rightBrace">
            <a:avLst>
              <a:gd name="adj1" fmla="val 77381"/>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endParaRPr lang="en-US" altLang="en-US" sz="2000" dirty="0">
              <a:solidFill>
                <a:srgbClr val="426290"/>
              </a:solidFill>
              <a:cs typeface="Arial" panose="020B0604020202020204" pitchFamily="34" charset="0"/>
            </a:endParaRPr>
          </a:p>
        </p:txBody>
      </p:sp>
      <p:sp>
        <p:nvSpPr>
          <p:cNvPr id="40989" name="Text Box 32">
            <a:extLst>
              <a:ext uri="{FF2B5EF4-FFF2-40B4-BE49-F238E27FC236}">
                <a16:creationId xmlns:a16="http://schemas.microsoft.com/office/drawing/2014/main" id="{28D03432-F8B3-E9B2-BB47-C32A021CB0D1}"/>
              </a:ext>
            </a:extLst>
          </p:cNvPr>
          <p:cNvSpPr txBox="1">
            <a:spLocks noChangeArrowheads="1"/>
          </p:cNvSpPr>
          <p:nvPr/>
        </p:nvSpPr>
        <p:spPr bwMode="auto">
          <a:xfrm rot="16200000">
            <a:off x="10524284" y="3432030"/>
            <a:ext cx="2727029" cy="379656"/>
          </a:xfrm>
          <a:prstGeom prst="rect">
            <a:avLst/>
          </a:prstGeom>
          <a:noFill/>
          <a:ln>
            <a:noFill/>
          </a:ln>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1800" dirty="0">
                <a:solidFill>
                  <a:srgbClr val="FF3300"/>
                </a:solidFill>
                <a:latin typeface="+mn-lt"/>
                <a:cs typeface="Times New Roman" panose="02020603050405020304" pitchFamily="18" charset="0"/>
              </a:rPr>
              <a:t>Chapter II -&gt; Chapter IX</a:t>
            </a:r>
          </a:p>
        </p:txBody>
      </p:sp>
      <p:sp>
        <p:nvSpPr>
          <p:cNvPr id="2" name="Title 1">
            <a:extLst>
              <a:ext uri="{FF2B5EF4-FFF2-40B4-BE49-F238E27FC236}">
                <a16:creationId xmlns:a16="http://schemas.microsoft.com/office/drawing/2014/main" id="{432A6445-6852-8A32-FF81-EA5108BD9C99}"/>
              </a:ext>
            </a:extLst>
          </p:cNvPr>
          <p:cNvSpPr txBox="1">
            <a:spLocks/>
          </p:cNvSpPr>
          <p:nvPr/>
        </p:nvSpPr>
        <p:spPr>
          <a:xfrm>
            <a:off x="575910" y="575279"/>
            <a:ext cx="10891094" cy="510927"/>
          </a:xfrm>
          <a:prstGeom prst="rect">
            <a:avLst/>
          </a:prstGeom>
        </p:spPr>
        <p:txBody>
          <a:bodyPr lIns="91440" tIns="45720" rIns="91440" bIns="45720" anchor="ct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GB" altLang="en-US" sz="2800" b="0" kern="0" dirty="0">
                <a:solidFill>
                  <a:schemeClr val="accent1">
                    <a:lumMod val="50000"/>
                  </a:schemeClr>
                </a:solidFill>
                <a:latin typeface="+mn-lt"/>
                <a:ea typeface="ヒラギノ角ゴ Pro W3"/>
                <a:cs typeface="Arial" panose="020B0604020202020204" pitchFamily="34" charset="0"/>
              </a:rPr>
              <a:t>Subjects of law</a:t>
            </a:r>
          </a:p>
        </p:txBody>
      </p:sp>
    </p:spTree>
    <p:extLst>
      <p:ext uri="{BB962C8B-B14F-4D97-AF65-F5344CB8AC3E}">
        <p14:creationId xmlns:p14="http://schemas.microsoft.com/office/powerpoint/2010/main" val="1947554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666931" y="1486833"/>
            <a:ext cx="10858133" cy="38843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0" indent="0" algn="just">
              <a:lnSpc>
                <a:spcPct val="200000"/>
              </a:lnSpc>
            </a:pPr>
            <a:r>
              <a:rPr lang="vi-VN" sz="1800" dirty="0">
                <a:solidFill>
                  <a:srgbClr val="C00000"/>
                </a:solidFill>
                <a:latin typeface="+mn-lt"/>
                <a:cs typeface="Arial" panose="020B0604020202020204" pitchFamily="34" charset="0"/>
              </a:rPr>
              <a:t>A SEUs are an establishment that uses large amounts of energy annually according to Government regulations.</a:t>
            </a:r>
            <a:endParaRPr lang="en-US" altLang="en-US" sz="1800" dirty="0">
              <a:latin typeface="+mn-lt"/>
              <a:cs typeface="Arial" panose="020B0604020202020204" pitchFamily="34" charset="0"/>
            </a:endParaRPr>
          </a:p>
          <a:p>
            <a:pPr algn="just">
              <a:lnSpc>
                <a:spcPct val="200000"/>
              </a:lnSpc>
              <a:buFontTx/>
              <a:buAutoNum type="alphaLcParenR"/>
            </a:pPr>
            <a:r>
              <a:rPr lang="en-US" altLang="en-US" sz="1800" dirty="0">
                <a:latin typeface="+mn-lt"/>
                <a:cs typeface="Arial" panose="020B0604020202020204" pitchFamily="34" charset="0"/>
              </a:rPr>
              <a:t>Industrial and agricultural production establishments and transport units with a total energy consumption in one year converted to one thousand tons of oil equivalent (1000 TOE) or more.</a:t>
            </a:r>
          </a:p>
          <a:p>
            <a:pPr algn="just">
              <a:lnSpc>
                <a:spcPct val="200000"/>
              </a:lnSpc>
              <a:buFontTx/>
              <a:buAutoNum type="alphaLcParenR"/>
            </a:pPr>
            <a:r>
              <a:rPr lang="en-US" altLang="en-US" sz="1800" dirty="0">
                <a:latin typeface="+mn-lt"/>
                <a:cs typeface="Arial" panose="020B0604020202020204" pitchFamily="34" charset="0"/>
              </a:rPr>
              <a:t>Construction works used as headquarters, offices, houses; educational, medical, entertainment, physical training and sports facilities; hotels, supermarkets, restaurants and shops with a total energy consumption in one year converted to five hundred tons of oil equivalent (500 TOE) or more.</a:t>
            </a:r>
            <a:endParaRPr lang="vi-VN" altLang="en-US" sz="1800" dirty="0">
              <a:latin typeface="+mn-lt"/>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025342" y="545070"/>
            <a:ext cx="10141313"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Criteria for determining specific energy </a:t>
            </a:r>
            <a:r>
              <a:rPr lang="en-US" sz="28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users</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770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561896" y="1675055"/>
            <a:ext cx="11259043" cy="4611455"/>
          </a:xfrm>
          <a:prstGeom prst="rect">
            <a:avLst/>
          </a:prstGeom>
          <a:noFill/>
          <a:ln w="9525">
            <a:solidFill>
              <a:schemeClr val="accent2">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457200" indent="-457200" algn="just">
              <a:lnSpc>
                <a:spcPct val="150000"/>
              </a:lnSpc>
              <a:buAutoNum type="arabicPeriod"/>
            </a:pPr>
            <a:r>
              <a:rPr lang="en-US" altLang="en-US" sz="1800" dirty="0">
                <a:latin typeface="Arial" panose="020B0604020202020204" pitchFamily="34" charset="0"/>
                <a:cs typeface="Arial" panose="020B0604020202020204" pitchFamily="34" charset="0"/>
              </a:rPr>
              <a:t>Develop and implement annual economical and efficiency use of energy plan; integrate management programs at the facility.</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standards, technical regulations, and norms on energy use; select and apply advanced production management processes and models, appropriate technological measures, and high energy efficiency technological equipment; use alternative forms of energy more effectively in the production line.</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technical measures and factory architecture, maximize the efficiency of lighting, ventilation and cooling systems; maximize the use of natural light and ventilation.</a:t>
            </a:r>
            <a:endParaRPr lang="vi-VN" altLang="en-US" sz="1800" dirty="0">
              <a:latin typeface="Arial" panose="020B0604020202020204" pitchFamily="34" charset="0"/>
              <a:cs typeface="Arial" panose="020B0604020202020204" pitchFamily="34" charset="0"/>
            </a:endParaRP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Implement operating procedures and maintenance regimes for vehicles and equipment in the production line to prevent energy loss.</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Gradually eliminate device and equipment with outdated technology and high energy consumption according to regulations of the Prime Minister.</a:t>
            </a:r>
            <a:endParaRPr lang="vi-VN" altLang="en-US" sz="18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772511" y="571490"/>
            <a:ext cx="9200289" cy="584811"/>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Responsibility of industrial production facility in EE</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E1BA327-1187-52CB-E28B-411DDB25ECAE}"/>
              </a:ext>
            </a:extLst>
          </p:cNvPr>
          <p:cNvSpPr txBox="1"/>
          <p:nvPr/>
        </p:nvSpPr>
        <p:spPr>
          <a:xfrm>
            <a:off x="561896" y="1230162"/>
            <a:ext cx="1802296" cy="427681"/>
          </a:xfrm>
          <a:prstGeom prst="rect">
            <a:avLst/>
          </a:prstGeom>
          <a:noFill/>
        </p:spPr>
        <p:txBody>
          <a:bodyPr wrap="square">
            <a:spAutoFit/>
          </a:bodyPr>
          <a:lstStyle/>
          <a:p>
            <a:pPr algn="ctr">
              <a:lnSpc>
                <a:spcPct val="120000"/>
              </a:lnSpc>
              <a:spcBef>
                <a:spcPts val="1600"/>
              </a:spcBef>
              <a:spcAft>
                <a:spcPts val="1600"/>
              </a:spcAft>
              <a:defRPr/>
            </a:pPr>
            <a:r>
              <a:rPr lang="en-US" sz="2000" b="1" dirty="0">
                <a:solidFill>
                  <a:srgbClr val="C00000"/>
                </a:solidFill>
                <a:ea typeface="MS PGothic" pitchFamily="34" charset="-128"/>
                <a:cs typeface="Arial" panose="020B0604020202020204" pitchFamily="34" charset="0"/>
              </a:rPr>
              <a:t>Article 9</a:t>
            </a:r>
          </a:p>
        </p:txBody>
      </p:sp>
    </p:spTree>
    <p:extLst>
      <p:ext uri="{BB962C8B-B14F-4D97-AF65-F5344CB8AC3E}">
        <p14:creationId xmlns:p14="http://schemas.microsoft.com/office/powerpoint/2010/main" val="320127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5B10D7-065C-FAB4-80F5-3E11588EB7AF}"/>
              </a:ext>
            </a:extLst>
          </p:cNvPr>
          <p:cNvSpPr txBox="1"/>
          <p:nvPr/>
        </p:nvSpPr>
        <p:spPr>
          <a:xfrm>
            <a:off x="667793" y="472242"/>
            <a:ext cx="10856407" cy="523220"/>
          </a:xfrm>
          <a:prstGeom prst="rect">
            <a:avLst/>
          </a:prstGeom>
          <a:noFill/>
        </p:spPr>
        <p:txBody>
          <a:bodyPr wrap="square">
            <a:spAutoFit/>
          </a:bodyPr>
          <a:lstStyle/>
          <a:p>
            <a:pPr algn="ctr" eaLnBrk="1" hangingPunct="1"/>
            <a:r>
              <a:rPr lang="en-US"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rPr>
              <a:t>Responsibilities of </a:t>
            </a:r>
            <a:r>
              <a:rPr lang="en-US" altLang="en-US" sz="2800" kern="0" dirty="0" err="1">
                <a:solidFill>
                  <a:schemeClr val="accent1">
                    <a:lumMod val="50000"/>
                  </a:schemeClr>
                </a:solidFill>
                <a:latin typeface="Arial" panose="020B0604020202020204" pitchFamily="34" charset="0"/>
                <a:ea typeface="ヒラギノ角ゴ Pro W3"/>
                <a:cs typeface="Arial" panose="020B0604020202020204" pitchFamily="34" charset="0"/>
              </a:rPr>
              <a:t>spcificic</a:t>
            </a:r>
            <a:r>
              <a:rPr lang="en-US"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rPr>
              <a:t> energy users</a:t>
            </a:r>
            <a:endParaRPr lang="en-GB" altLang="en-US" sz="2800"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3" name="TextBox 2">
            <a:extLst>
              <a:ext uri="{FF2B5EF4-FFF2-40B4-BE49-F238E27FC236}">
                <a16:creationId xmlns:a16="http://schemas.microsoft.com/office/drawing/2014/main" id="{184EE558-BD84-DE0B-D064-31E729B4706F}"/>
              </a:ext>
            </a:extLst>
          </p:cNvPr>
          <p:cNvSpPr txBox="1"/>
          <p:nvPr/>
        </p:nvSpPr>
        <p:spPr>
          <a:xfrm>
            <a:off x="580032" y="1605026"/>
            <a:ext cx="11031930" cy="4195957"/>
          </a:xfrm>
          <a:prstGeom prst="rect">
            <a:avLst/>
          </a:prstGeom>
          <a:noFill/>
        </p:spPr>
        <p:txBody>
          <a:bodyPr wrap="square">
            <a:spAutoFit/>
          </a:bodyPr>
          <a:lstStyle/>
          <a:p>
            <a:pPr marL="285750" indent="-285750" eaLnBrk="1" hangingPunct="1">
              <a:lnSpc>
                <a:spcPct val="150000"/>
              </a:lnSpc>
              <a:buFont typeface="Wingdings" pitchFamily="2" charset="2"/>
              <a:buChar char="v"/>
              <a:defRPr/>
            </a:pPr>
            <a:r>
              <a:rPr lang="en-US" sz="1800" dirty="0">
                <a:solidFill>
                  <a:schemeClr val="tx1"/>
                </a:solidFill>
                <a:latin typeface="+mn-lt"/>
                <a:cs typeface="Arial" panose="020B0604020202020204" pitchFamily="34" charset="0"/>
              </a:rPr>
              <a:t>Fully implement the provisions of the Law on Economical and Efficient Use of Energy for related fields.</a:t>
            </a: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Appoint an energy manager as prescribed by this Law</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Conduct mandatory energy audits every 03 years.</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Arial" panose="020B0604020202020204" pitchFamily="34" charset="0"/>
              </a:rPr>
              <a:t>Develop a responsibility regime for groups and individuals involved in implementing plans for economical and efficient energy use.</a:t>
            </a: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Apply energy management model according to the instructions of competent state agencies</a:t>
            </a:r>
            <a:endParaRPr lang="en-US" sz="1800" dirty="0">
              <a:solidFill>
                <a:schemeClr val="tx1"/>
              </a:solidFill>
              <a:latin typeface="+mn-lt"/>
              <a:cs typeface="Arial" panose="020B0604020202020204" pitchFamily="34" charset="0"/>
            </a:endParaRP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Implement regulations on energy efficiency in new construction, renovation and expansion of facilities.</a:t>
            </a:r>
          </a:p>
          <a:p>
            <a:pPr marL="285750" indent="-285750">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Develop and implement annual and 05 years plans on economical and efficient energy use in accordance with production and business plans; report to competent local state agencies the results of implementing plans on economical and efficient energy use.</a:t>
            </a:r>
            <a:endParaRPr lang="en-US" sz="1800"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329198627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BEC444-3BEA-79A3-7F3A-F34F7A6242E3}"/>
              </a:ext>
            </a:extLst>
          </p:cNvPr>
          <p:cNvSpPr>
            <a:spLocks noGrp="1"/>
          </p:cNvSpPr>
          <p:nvPr>
            <p:ph type="title"/>
          </p:nvPr>
        </p:nvSpPr>
        <p:spPr>
          <a:xfrm>
            <a:off x="623823" y="453305"/>
            <a:ext cx="10944353" cy="563033"/>
          </a:xfrm>
        </p:spPr>
        <p:txBody>
          <a:bodyPr>
            <a:noAutofit/>
          </a:bodyPr>
          <a:lstStyle/>
          <a:p>
            <a:pPr algn="ctr" eaLnBrk="1" hangingPunct="1"/>
            <a:r>
              <a:rPr lang="en-US" altLang="en-US" b="0" dirty="0">
                <a:solidFill>
                  <a:schemeClr val="accent1">
                    <a:lumMod val="50000"/>
                  </a:schemeClr>
                </a:solidFill>
                <a:latin typeface="Arial" panose="020B0604020202020204" pitchFamily="34" charset="0"/>
                <a:ea typeface="ヒラギノ角ゴ Pro W3"/>
                <a:cs typeface="Arial" panose="020B0604020202020204" pitchFamily="34" charset="0"/>
              </a:rPr>
              <a:t>Regulations for facilities outside key energy user</a:t>
            </a:r>
          </a:p>
        </p:txBody>
      </p:sp>
      <p:sp>
        <p:nvSpPr>
          <p:cNvPr id="7" name="Rounded Rectangle 36">
            <a:extLst>
              <a:ext uri="{FF2B5EF4-FFF2-40B4-BE49-F238E27FC236}">
                <a16:creationId xmlns:a16="http://schemas.microsoft.com/office/drawing/2014/main" id="{25EE17F3-44EF-1D80-258C-B96DE02F129B}"/>
              </a:ext>
            </a:extLst>
          </p:cNvPr>
          <p:cNvSpPr/>
          <p:nvPr/>
        </p:nvSpPr>
        <p:spPr>
          <a:xfrm>
            <a:off x="9455074" y="1779966"/>
            <a:ext cx="2538678" cy="757402"/>
          </a:xfrm>
          <a:prstGeom prst="roundRect">
            <a:avLst/>
          </a:prstGeom>
          <a:solidFill>
            <a:srgbClr val="FFFF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rgbClr val="0000CC"/>
                </a:solidFill>
                <a:latin typeface="Arial" panose="020B0604020202020204" pitchFamily="34" charset="0"/>
                <a:cs typeface="Arial" panose="020B0604020202020204" pitchFamily="34" charset="0"/>
              </a:rPr>
              <a:t>Key energy users</a:t>
            </a:r>
          </a:p>
        </p:txBody>
      </p:sp>
      <p:sp>
        <p:nvSpPr>
          <p:cNvPr id="8" name="Rounded Rectangle 36">
            <a:extLst>
              <a:ext uri="{FF2B5EF4-FFF2-40B4-BE49-F238E27FC236}">
                <a16:creationId xmlns:a16="http://schemas.microsoft.com/office/drawing/2014/main" id="{F5CC3B2E-DCEF-7381-CF25-006BBC47CF29}"/>
              </a:ext>
            </a:extLst>
          </p:cNvPr>
          <p:cNvSpPr/>
          <p:nvPr/>
        </p:nvSpPr>
        <p:spPr>
          <a:xfrm>
            <a:off x="3721542" y="1966372"/>
            <a:ext cx="4748915" cy="933951"/>
          </a:xfrm>
          <a:prstGeom prst="roundRect">
            <a:avLst/>
          </a:prstGeom>
          <a:solidFill>
            <a:srgbClr val="92D05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0000CC"/>
                </a:solidFill>
                <a:latin typeface="Arial" panose="020B0604020202020204" pitchFamily="34" charset="0"/>
                <a:cs typeface="Arial" panose="020B0604020202020204" pitchFamily="34" charset="0"/>
              </a:rPr>
              <a:t>Report on energy usage of energy-using facilities</a:t>
            </a:r>
            <a:endParaRPr lang="en-US" sz="1800" dirty="0">
              <a:latin typeface="+mj-lt"/>
              <a:cs typeface="Arial" pitchFamily="34" charset="0"/>
            </a:endParaRPr>
          </a:p>
        </p:txBody>
      </p:sp>
      <p:sp>
        <p:nvSpPr>
          <p:cNvPr id="9" name="Rounded Rectangle 36">
            <a:extLst>
              <a:ext uri="{FF2B5EF4-FFF2-40B4-BE49-F238E27FC236}">
                <a16:creationId xmlns:a16="http://schemas.microsoft.com/office/drawing/2014/main" id="{386715BD-6DB2-20E9-F4A6-F5EE52069834}"/>
              </a:ext>
            </a:extLst>
          </p:cNvPr>
          <p:cNvSpPr/>
          <p:nvPr/>
        </p:nvSpPr>
        <p:spPr>
          <a:xfrm>
            <a:off x="9553983" y="2726866"/>
            <a:ext cx="2439769" cy="707910"/>
          </a:xfrm>
          <a:prstGeom prst="roundRect">
            <a:avLst/>
          </a:prstGeom>
          <a:solidFill>
            <a:srgbClr val="00B0F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0000CC"/>
                </a:solidFill>
                <a:latin typeface="Arial" panose="020B0604020202020204" pitchFamily="34" charset="0"/>
                <a:cs typeface="Arial" panose="020B0604020202020204" pitchFamily="34" charset="0"/>
              </a:rPr>
              <a:t>Energy usage facilities …</a:t>
            </a:r>
          </a:p>
        </p:txBody>
      </p:sp>
      <p:cxnSp>
        <p:nvCxnSpPr>
          <p:cNvPr id="12" name="Straight Arrow Connector 11">
            <a:extLst>
              <a:ext uri="{FF2B5EF4-FFF2-40B4-BE49-F238E27FC236}">
                <a16:creationId xmlns:a16="http://schemas.microsoft.com/office/drawing/2014/main" id="{7A229461-3107-6456-D745-109F4F18DE61}"/>
              </a:ext>
            </a:extLst>
          </p:cNvPr>
          <p:cNvCxnSpPr>
            <a:cxnSpLocks/>
          </p:cNvCxnSpPr>
          <p:nvPr/>
        </p:nvCxnSpPr>
        <p:spPr bwMode="auto">
          <a:xfrm>
            <a:off x="3078631" y="2476348"/>
            <a:ext cx="642911" cy="0"/>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9" name="Rounded Rectangle 36">
            <a:extLst>
              <a:ext uri="{FF2B5EF4-FFF2-40B4-BE49-F238E27FC236}">
                <a16:creationId xmlns:a16="http://schemas.microsoft.com/office/drawing/2014/main" id="{3F5A3AAC-AF25-D0C1-D84D-7E0210FB8DAE}"/>
              </a:ext>
            </a:extLst>
          </p:cNvPr>
          <p:cNvSpPr/>
          <p:nvPr/>
        </p:nvSpPr>
        <p:spPr>
          <a:xfrm>
            <a:off x="321131" y="1966372"/>
            <a:ext cx="2698032" cy="933951"/>
          </a:xfrm>
          <a:prstGeom prst="roundRect">
            <a:avLst/>
          </a:prstGeom>
          <a:solidFill>
            <a:srgbClr val="C00000"/>
          </a:solidFill>
          <a:ln w="3175">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rgbClr val="FFFF00"/>
                </a:solidFill>
                <a:latin typeface="Arial" panose="020B0604020202020204" pitchFamily="34" charset="0"/>
                <a:cs typeface="Arial" panose="020B0604020202020204" pitchFamily="34" charset="0"/>
              </a:rPr>
              <a:t>Article 4, Circular 25/2020/TT-BCT</a:t>
            </a:r>
          </a:p>
          <a:p>
            <a:pPr algn="ctr" eaLnBrk="1" hangingPunct="1">
              <a:defRPr/>
            </a:pPr>
            <a:endParaRPr lang="en-US" sz="1800" dirty="0">
              <a:latin typeface="+mj-lt"/>
              <a:cs typeface="Arial" pitchFamily="34" charset="0"/>
            </a:endParaRPr>
          </a:p>
        </p:txBody>
      </p:sp>
      <p:cxnSp>
        <p:nvCxnSpPr>
          <p:cNvPr id="6" name="Straight Arrow Connector 5">
            <a:extLst>
              <a:ext uri="{FF2B5EF4-FFF2-40B4-BE49-F238E27FC236}">
                <a16:creationId xmlns:a16="http://schemas.microsoft.com/office/drawing/2014/main" id="{F14FCCCC-4B8A-472B-2D8A-FBDBAED55D92}"/>
              </a:ext>
            </a:extLst>
          </p:cNvPr>
          <p:cNvCxnSpPr>
            <a:cxnSpLocks/>
          </p:cNvCxnSpPr>
          <p:nvPr/>
        </p:nvCxnSpPr>
        <p:spPr bwMode="auto">
          <a:xfrm flipV="1">
            <a:off x="8629932" y="2256312"/>
            <a:ext cx="726252" cy="132285"/>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D497C219-9C65-F880-B0FD-5A0032A3A2D3}"/>
              </a:ext>
            </a:extLst>
          </p:cNvPr>
          <p:cNvCxnSpPr>
            <a:cxnSpLocks/>
          </p:cNvCxnSpPr>
          <p:nvPr/>
        </p:nvCxnSpPr>
        <p:spPr bwMode="auto">
          <a:xfrm>
            <a:off x="8629932" y="2537368"/>
            <a:ext cx="726252" cy="378996"/>
          </a:xfrm>
          <a:prstGeom prst="straightConnector1">
            <a:avLst/>
          </a:prstGeom>
          <a:ln>
            <a:solidFill>
              <a:srgbClr val="FF0000"/>
            </a:solidFill>
            <a:headEnd type="none" w="med" len="med"/>
            <a:tailEnd type="triangle"/>
          </a:ln>
        </p:spPr>
        <p:style>
          <a:lnRef idx="3">
            <a:schemeClr val="dk1"/>
          </a:lnRef>
          <a:fillRef idx="0">
            <a:schemeClr val="dk1"/>
          </a:fillRef>
          <a:effectRef idx="2">
            <a:schemeClr val="dk1"/>
          </a:effectRef>
          <a:fontRef idx="minor">
            <a:schemeClr val="tx1"/>
          </a:fontRef>
        </p:style>
      </p:cxnSp>
      <p:sp>
        <p:nvSpPr>
          <p:cNvPr id="16" name="TextBox 15">
            <a:extLst>
              <a:ext uri="{FF2B5EF4-FFF2-40B4-BE49-F238E27FC236}">
                <a16:creationId xmlns:a16="http://schemas.microsoft.com/office/drawing/2014/main" id="{148A8A10-4AB3-0DCA-0213-B2B987412B11}"/>
              </a:ext>
            </a:extLst>
          </p:cNvPr>
          <p:cNvSpPr txBox="1"/>
          <p:nvPr/>
        </p:nvSpPr>
        <p:spPr>
          <a:xfrm>
            <a:off x="321131" y="3619556"/>
            <a:ext cx="8852402" cy="2036455"/>
          </a:xfrm>
          <a:prstGeom prst="rect">
            <a:avLst/>
          </a:prstGeom>
          <a:noFill/>
        </p:spPr>
        <p:txBody>
          <a:bodyPr wrap="square">
            <a:spAutoFit/>
          </a:bodyPr>
          <a:lstStyle/>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In the fields of industrial production, agriculture, and transportation with energy consumption from </a:t>
            </a:r>
            <a:r>
              <a:rPr lang="en-US" sz="1800" b="1" kern="100" dirty="0">
                <a:solidFill>
                  <a:srgbClr val="FF0000"/>
                </a:solidFill>
                <a:ea typeface="Calibri" panose="020F0502020204030204" pitchFamily="34" charset="0"/>
                <a:cs typeface="Arial" panose="020B0604020202020204" pitchFamily="34" charset="0"/>
              </a:rPr>
              <a:t>600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3.6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For buildings and construction works with energy consumption from </a:t>
            </a:r>
            <a:r>
              <a:rPr lang="en-US" sz="1800" b="1" kern="100" dirty="0">
                <a:solidFill>
                  <a:srgbClr val="FF0000"/>
                </a:solidFill>
                <a:ea typeface="Calibri" panose="020F0502020204030204" pitchFamily="34" charset="0"/>
                <a:cs typeface="Arial" panose="020B0604020202020204" pitchFamily="34" charset="0"/>
              </a:rPr>
              <a:t>300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1.8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Before </a:t>
            </a:r>
            <a:r>
              <a:rPr lang="en-US" sz="1800" b="1" kern="100" dirty="0">
                <a:solidFill>
                  <a:srgbClr val="FF0000"/>
                </a:solidFill>
                <a:ea typeface="Calibri" panose="020F0502020204030204" pitchFamily="34" charset="0"/>
                <a:cs typeface="Arial" panose="020B0604020202020204" pitchFamily="34" charset="0"/>
              </a:rPr>
              <a:t>January 15 </a:t>
            </a:r>
            <a:r>
              <a:rPr lang="en-US" sz="1800" kern="100" dirty="0">
                <a:solidFill>
                  <a:srgbClr val="000000"/>
                </a:solidFill>
                <a:ea typeface="Calibri" panose="020F0502020204030204" pitchFamily="34" charset="0"/>
                <a:cs typeface="Arial" panose="020B0604020202020204" pitchFamily="34" charset="0"/>
              </a:rPr>
              <a:t>of year N, the key energy users as prescribed in Clauses a and b, Article 4 shall send a report to the SCT (Form 1.1).</a:t>
            </a:r>
          </a:p>
        </p:txBody>
      </p:sp>
    </p:spTree>
    <p:extLst>
      <p:ext uri="{BB962C8B-B14F-4D97-AF65-F5344CB8AC3E}">
        <p14:creationId xmlns:p14="http://schemas.microsoft.com/office/powerpoint/2010/main" val="3844185749"/>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4"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par>
                                <p:cTn id="11" presetID="4"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par>
                                <p:cTn id="14" presetID="4" presetClass="entr" presetSubtype="16"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ox(in)">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21492</TotalTime>
  <Words>2558</Words>
  <Application>Microsoft Macintosh PowerPoint</Application>
  <PresentationFormat>Widescreen</PresentationFormat>
  <Paragraphs>214</Paragraphs>
  <Slides>34</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Wingdings</vt:lpstr>
      <vt:lpstr>Malgun Gothic</vt:lpstr>
      <vt:lpstr>Arial</vt:lpstr>
      <vt:lpstr>Fira Sans Extra Condensed</vt:lpstr>
      <vt:lpstr>Noto Sans</vt:lpstr>
      <vt:lpstr>MS PGothic</vt:lpstr>
      <vt:lpstr>Calibri</vt:lpstr>
      <vt:lpstr>Roboto</vt:lpstr>
      <vt:lpstr>Energy Saving Infographics by Slidesgo</vt:lpstr>
      <vt:lpstr>TRAINING PROGRAME for IEs</vt:lpstr>
      <vt:lpstr>PowerPoint Presentation</vt:lpstr>
      <vt:lpstr>LEGAL REGULATIONS AND POLICIES IN EE</vt:lpstr>
      <vt:lpstr>Legal Documents</vt:lpstr>
      <vt:lpstr>PowerPoint Presentation</vt:lpstr>
      <vt:lpstr>PowerPoint Presentation</vt:lpstr>
      <vt:lpstr>PowerPoint Presentation</vt:lpstr>
      <vt:lpstr>PowerPoint Presentation</vt:lpstr>
      <vt:lpstr>Regulations for facilities outside key energy user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Regulations on greenhouse gas emissions</vt:lpstr>
      <vt:lpstr>PowerPoint Presentation</vt:lpstr>
      <vt:lpstr>PowerPoint Presentation</vt:lpstr>
      <vt:lpstr>PowerPoint Presentation</vt:lpstr>
      <vt:lpstr>PowerPoint Presentation</vt:lpstr>
      <vt:lpstr>PowerPoint Presentation</vt:lpstr>
      <vt:lpstr>PowerPoint Presentation</vt:lpstr>
      <vt:lpstr>1. Could you provide information on the gender equality in energy efficiency?
2. What initiatives are your organization implementing to address gender equality in the workplace?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147</cp:revision>
  <dcterms:modified xsi:type="dcterms:W3CDTF">2025-02-19T08:50:12Z</dcterms:modified>
</cp:coreProperties>
</file>