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1"/>
  </p:notesMasterIdLst>
  <p:sldIdLst>
    <p:sldId id="441" r:id="rId2"/>
    <p:sldId id="1357" r:id="rId3"/>
    <p:sldId id="2006" r:id="rId4"/>
    <p:sldId id="1681" r:id="rId5"/>
    <p:sldId id="2030" r:id="rId6"/>
    <p:sldId id="2010" r:id="rId7"/>
    <p:sldId id="2032" r:id="rId8"/>
    <p:sldId id="2033" r:id="rId9"/>
    <p:sldId id="2038" r:id="rId10"/>
    <p:sldId id="2039" r:id="rId11"/>
    <p:sldId id="2040" r:id="rId12"/>
    <p:sldId id="2041" r:id="rId13"/>
    <p:sldId id="2042" r:id="rId14"/>
    <p:sldId id="2031" r:id="rId15"/>
    <p:sldId id="2013" r:id="rId16"/>
    <p:sldId id="2016" r:id="rId17"/>
    <p:sldId id="2043" r:id="rId18"/>
    <p:sldId id="2021" r:id="rId19"/>
    <p:sldId id="277" r:id="rId20"/>
  </p:sldIdLst>
  <p:sldSz cx="12192000" cy="6858000"/>
  <p:notesSz cx="6858000" cy="9144000"/>
  <p:embeddedFontLst>
    <p:embeddedFont>
      <p:font typeface="Fira Sans Extra Condensed" panose="020F0502020204030204" pitchFamily="34" charset="0"/>
      <p:regular r:id="rId22"/>
      <p:bold r:id="rId23"/>
      <p:italic r:id="rId24"/>
      <p:boldItalic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9FF"/>
    <a:srgbClr val="AD5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43DFD5-B0F9-439B-B2B9-47F03FF463DC}" v="107" dt="2025-01-07T02:21:25.445"/>
    <p1510:client id="{E0B600C7-1BA4-D228-64B0-628969388971}" v="1" dt="2025-01-06T03:49:11.595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36"/>
    <p:restoredTop sz="83310" autoAdjust="0"/>
  </p:normalViewPr>
  <p:slideViewPr>
    <p:cSldViewPr snapToGrid="0">
      <p:cViewPr>
        <p:scale>
          <a:sx n="103" d="100"/>
          <a:sy n="103" d="100"/>
        </p:scale>
        <p:origin x="44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582732-97E2-8949-807A-14487370E4A9}" type="doc">
      <dgm:prSet loTypeId="urn:microsoft.com/office/officeart/2009/3/layout/StepUp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F26F96-7188-6C4D-9CAC-7AB2FE3F0A3F}">
      <dgm:prSet phldrT="[Text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en-US" sz="2000" b="1" dirty="0"/>
            <a:t>Preliminary Energy Audit: </a:t>
          </a:r>
          <a:r>
            <a:rPr lang="en-US" sz="2000" dirty="0"/>
            <a:t>Provides an overview without in-depth financial and technical details. It is the initial step before conducting an IGA.</a:t>
          </a:r>
        </a:p>
      </dgm:t>
    </dgm:pt>
    <dgm:pt modelId="{1F254952-CDF6-5445-B34C-7763246066B1}" type="parTrans" cxnId="{B59D841E-A1C9-1249-90DD-C7732060F665}">
      <dgm:prSet/>
      <dgm:spPr/>
      <dgm:t>
        <a:bodyPr/>
        <a:lstStyle/>
        <a:p>
          <a:endParaRPr lang="en-US" sz="2000"/>
        </a:p>
      </dgm:t>
    </dgm:pt>
    <dgm:pt modelId="{FEDC78DD-78E8-E149-BC08-31B08AAE901F}" type="sibTrans" cxnId="{B59D841E-A1C9-1249-90DD-C7732060F665}">
      <dgm:prSet/>
      <dgm:spPr/>
      <dgm:t>
        <a:bodyPr/>
        <a:lstStyle/>
        <a:p>
          <a:endParaRPr lang="en-US" sz="2000"/>
        </a:p>
      </dgm:t>
    </dgm:pt>
    <dgm:pt modelId="{5DC777F1-CD78-A645-93C3-4CE706F54C9C}">
      <dgm:prSet phldrT="[Text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en-US" sz="2000" b="1" dirty="0"/>
            <a:t>Detailed Energy Audit: </a:t>
          </a:r>
          <a:r>
            <a:rPr lang="en-US" sz="2000" dirty="0"/>
            <a:t>Focuses on identifying energy efficiency measures but lacks in-depth financial analysis as in IGA.</a:t>
          </a:r>
        </a:p>
      </dgm:t>
    </dgm:pt>
    <dgm:pt modelId="{28E5DC27-C6CF-E444-B609-B72755703728}" type="parTrans" cxnId="{3746B32B-9F29-F24A-AA41-D58D7F6EE3B8}">
      <dgm:prSet/>
      <dgm:spPr/>
      <dgm:t>
        <a:bodyPr/>
        <a:lstStyle/>
        <a:p>
          <a:endParaRPr lang="en-US" sz="2000"/>
        </a:p>
      </dgm:t>
    </dgm:pt>
    <dgm:pt modelId="{E54B630D-AFCC-C54B-A29B-0922D0CA5F01}" type="sibTrans" cxnId="{3746B32B-9F29-F24A-AA41-D58D7F6EE3B8}">
      <dgm:prSet/>
      <dgm:spPr/>
      <dgm:t>
        <a:bodyPr/>
        <a:lstStyle/>
        <a:p>
          <a:endParaRPr lang="en-US" sz="2000"/>
        </a:p>
      </dgm:t>
    </dgm:pt>
    <dgm:pt modelId="{EBE6673D-6967-444D-BF69-CE0A26290F08}">
      <dgm:prSet phldrT="[Text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en-US" sz="2000" b="1" dirty="0"/>
            <a:t>Investment Grade Audit (IGA): </a:t>
          </a:r>
          <a:r>
            <a:rPr lang="en-US" sz="2000" dirty="0"/>
            <a:t>The highest level, offering a comprehensive, detailed analysis, including technical, financial, and risk assessment of proposed energy-saving measures.</a:t>
          </a:r>
        </a:p>
        <a:p>
          <a:pPr>
            <a:buFont typeface="Wingdings" pitchFamily="2" charset="2"/>
            <a:buChar char="v"/>
          </a:pPr>
          <a:r>
            <a:rPr lang="en-US" sz="2000" i="1" dirty="0"/>
            <a:t>As an extension of the detailed audit</a:t>
          </a:r>
        </a:p>
      </dgm:t>
    </dgm:pt>
    <dgm:pt modelId="{2B182C39-17EF-C141-85FB-010D7EA758AB}" type="parTrans" cxnId="{A7871188-1E51-B04A-95AB-39C238CEB5F8}">
      <dgm:prSet/>
      <dgm:spPr/>
      <dgm:t>
        <a:bodyPr/>
        <a:lstStyle/>
        <a:p>
          <a:endParaRPr lang="en-US" sz="2000"/>
        </a:p>
      </dgm:t>
    </dgm:pt>
    <dgm:pt modelId="{DCBA7DB1-F23F-9E49-97E5-1E3998AC7FAA}" type="sibTrans" cxnId="{A7871188-1E51-B04A-95AB-39C238CEB5F8}">
      <dgm:prSet/>
      <dgm:spPr/>
      <dgm:t>
        <a:bodyPr/>
        <a:lstStyle/>
        <a:p>
          <a:endParaRPr lang="en-US" sz="2000"/>
        </a:p>
      </dgm:t>
    </dgm:pt>
    <dgm:pt modelId="{62B12DAB-49FD-334A-9A19-D3815F41AAF6}" type="pres">
      <dgm:prSet presAssocID="{F8582732-97E2-8949-807A-14487370E4A9}" presName="rootnode" presStyleCnt="0">
        <dgm:presLayoutVars>
          <dgm:chMax/>
          <dgm:chPref/>
          <dgm:dir/>
          <dgm:animLvl val="lvl"/>
        </dgm:presLayoutVars>
      </dgm:prSet>
      <dgm:spPr/>
    </dgm:pt>
    <dgm:pt modelId="{C258E843-CF55-DD4B-B0AC-4EF87ED43207}" type="pres">
      <dgm:prSet presAssocID="{19F26F96-7188-6C4D-9CAC-7AB2FE3F0A3F}" presName="composite" presStyleCnt="0"/>
      <dgm:spPr/>
    </dgm:pt>
    <dgm:pt modelId="{2A40138D-F782-E845-9456-92921FF62AAC}" type="pres">
      <dgm:prSet presAssocID="{19F26F96-7188-6C4D-9CAC-7AB2FE3F0A3F}" presName="LShape" presStyleLbl="alignNode1" presStyleIdx="0" presStyleCnt="5"/>
      <dgm:spPr/>
    </dgm:pt>
    <dgm:pt modelId="{2BC343F0-CB46-AA46-9ED3-E4C65EB7B110}" type="pres">
      <dgm:prSet presAssocID="{19F26F96-7188-6C4D-9CAC-7AB2FE3F0A3F}" presName="ParentText" presStyleLbl="revTx" presStyleIdx="0" presStyleCnt="3" custLinFactNeighborX="5667" custLinFactNeighborY="4618">
        <dgm:presLayoutVars>
          <dgm:chMax val="0"/>
          <dgm:chPref val="0"/>
          <dgm:bulletEnabled val="1"/>
        </dgm:presLayoutVars>
      </dgm:prSet>
      <dgm:spPr/>
    </dgm:pt>
    <dgm:pt modelId="{0CC890E9-4748-B640-9D3D-A2A9BA403203}" type="pres">
      <dgm:prSet presAssocID="{19F26F96-7188-6C4D-9CAC-7AB2FE3F0A3F}" presName="Triangle" presStyleLbl="alignNode1" presStyleIdx="1" presStyleCnt="5"/>
      <dgm:spPr/>
    </dgm:pt>
    <dgm:pt modelId="{4FF7F432-0FFE-9545-88FE-3FF75C397187}" type="pres">
      <dgm:prSet presAssocID="{FEDC78DD-78E8-E149-BC08-31B08AAE901F}" presName="sibTrans" presStyleCnt="0"/>
      <dgm:spPr/>
    </dgm:pt>
    <dgm:pt modelId="{D537F635-D5C5-7C4F-8D7A-339FF8661DD2}" type="pres">
      <dgm:prSet presAssocID="{FEDC78DD-78E8-E149-BC08-31B08AAE901F}" presName="space" presStyleCnt="0"/>
      <dgm:spPr/>
    </dgm:pt>
    <dgm:pt modelId="{37F8DE0C-B8DA-944D-9824-BB70386256C3}" type="pres">
      <dgm:prSet presAssocID="{5DC777F1-CD78-A645-93C3-4CE706F54C9C}" presName="composite" presStyleCnt="0"/>
      <dgm:spPr/>
    </dgm:pt>
    <dgm:pt modelId="{F98A3330-D5DF-134E-83B6-B81B582ABC9A}" type="pres">
      <dgm:prSet presAssocID="{5DC777F1-CD78-A645-93C3-4CE706F54C9C}" presName="LShape" presStyleLbl="alignNode1" presStyleIdx="2" presStyleCnt="5"/>
      <dgm:spPr/>
    </dgm:pt>
    <dgm:pt modelId="{00A28D22-8AC0-CA48-97F8-E83823DBE62D}" type="pres">
      <dgm:prSet presAssocID="{5DC777F1-CD78-A645-93C3-4CE706F54C9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2713D6EC-DACF-D54F-B8C1-A673E3FC148F}" type="pres">
      <dgm:prSet presAssocID="{5DC777F1-CD78-A645-93C3-4CE706F54C9C}" presName="Triangle" presStyleLbl="alignNode1" presStyleIdx="3" presStyleCnt="5"/>
      <dgm:spPr/>
    </dgm:pt>
    <dgm:pt modelId="{6CCF24DA-85FB-154A-93AB-C851E417E2C5}" type="pres">
      <dgm:prSet presAssocID="{E54B630D-AFCC-C54B-A29B-0922D0CA5F01}" presName="sibTrans" presStyleCnt="0"/>
      <dgm:spPr/>
    </dgm:pt>
    <dgm:pt modelId="{818391D1-F0AF-2E41-97B9-96D1308FD7C6}" type="pres">
      <dgm:prSet presAssocID="{E54B630D-AFCC-C54B-A29B-0922D0CA5F01}" presName="space" presStyleCnt="0"/>
      <dgm:spPr/>
    </dgm:pt>
    <dgm:pt modelId="{947B8720-B08E-A349-8CC1-9A44A9108F17}" type="pres">
      <dgm:prSet presAssocID="{EBE6673D-6967-444D-BF69-CE0A26290F08}" presName="composite" presStyleCnt="0"/>
      <dgm:spPr/>
    </dgm:pt>
    <dgm:pt modelId="{290C2976-D545-094C-81C7-C9C6DB89FC89}" type="pres">
      <dgm:prSet presAssocID="{EBE6673D-6967-444D-BF69-CE0A26290F08}" presName="LShape" presStyleLbl="alignNode1" presStyleIdx="4" presStyleCnt="5"/>
      <dgm:spPr/>
    </dgm:pt>
    <dgm:pt modelId="{05F869EF-B169-D449-B7CB-41AFF20D36C8}" type="pres">
      <dgm:prSet presAssocID="{EBE6673D-6967-444D-BF69-CE0A26290F08}" presName="ParentText" presStyleLbl="revTx" presStyleIdx="2" presStyleCnt="3" custScaleY="151151" custLinFactNeighborX="4303" custLinFactNeighborY="28462">
        <dgm:presLayoutVars>
          <dgm:chMax val="0"/>
          <dgm:chPref val="0"/>
          <dgm:bulletEnabled val="1"/>
        </dgm:presLayoutVars>
      </dgm:prSet>
      <dgm:spPr/>
    </dgm:pt>
  </dgm:ptLst>
  <dgm:cxnLst>
    <dgm:cxn modelId="{B59D841E-A1C9-1249-90DD-C7732060F665}" srcId="{F8582732-97E2-8949-807A-14487370E4A9}" destId="{19F26F96-7188-6C4D-9CAC-7AB2FE3F0A3F}" srcOrd="0" destOrd="0" parTransId="{1F254952-CDF6-5445-B34C-7763246066B1}" sibTransId="{FEDC78DD-78E8-E149-BC08-31B08AAE901F}"/>
    <dgm:cxn modelId="{3746B32B-9F29-F24A-AA41-D58D7F6EE3B8}" srcId="{F8582732-97E2-8949-807A-14487370E4A9}" destId="{5DC777F1-CD78-A645-93C3-4CE706F54C9C}" srcOrd="1" destOrd="0" parTransId="{28E5DC27-C6CF-E444-B609-B72755703728}" sibTransId="{E54B630D-AFCC-C54B-A29B-0922D0CA5F01}"/>
    <dgm:cxn modelId="{B3ADEF80-89B1-FA42-8119-58B66959E06C}" type="presOf" srcId="{5DC777F1-CD78-A645-93C3-4CE706F54C9C}" destId="{00A28D22-8AC0-CA48-97F8-E83823DBE62D}" srcOrd="0" destOrd="0" presId="urn:microsoft.com/office/officeart/2009/3/layout/StepUpProcess"/>
    <dgm:cxn modelId="{A7871188-1E51-B04A-95AB-39C238CEB5F8}" srcId="{F8582732-97E2-8949-807A-14487370E4A9}" destId="{EBE6673D-6967-444D-BF69-CE0A26290F08}" srcOrd="2" destOrd="0" parTransId="{2B182C39-17EF-C141-85FB-010D7EA758AB}" sibTransId="{DCBA7DB1-F23F-9E49-97E5-1E3998AC7FAA}"/>
    <dgm:cxn modelId="{4FC0B991-E5C3-7340-8452-3C3B3FA2646E}" type="presOf" srcId="{EBE6673D-6967-444D-BF69-CE0A26290F08}" destId="{05F869EF-B169-D449-B7CB-41AFF20D36C8}" srcOrd="0" destOrd="0" presId="urn:microsoft.com/office/officeart/2009/3/layout/StepUpProcess"/>
    <dgm:cxn modelId="{0F413DDD-B484-074A-A598-DD107F2057AD}" type="presOf" srcId="{F8582732-97E2-8949-807A-14487370E4A9}" destId="{62B12DAB-49FD-334A-9A19-D3815F41AAF6}" srcOrd="0" destOrd="0" presId="urn:microsoft.com/office/officeart/2009/3/layout/StepUpProcess"/>
    <dgm:cxn modelId="{AADDD3E4-68AB-584D-86F2-48D4A873C53A}" type="presOf" srcId="{19F26F96-7188-6C4D-9CAC-7AB2FE3F0A3F}" destId="{2BC343F0-CB46-AA46-9ED3-E4C65EB7B110}" srcOrd="0" destOrd="0" presId="urn:microsoft.com/office/officeart/2009/3/layout/StepUpProcess"/>
    <dgm:cxn modelId="{C2972AD0-246D-1549-84D0-6F61A5EF1BCE}" type="presParOf" srcId="{62B12DAB-49FD-334A-9A19-D3815F41AAF6}" destId="{C258E843-CF55-DD4B-B0AC-4EF87ED43207}" srcOrd="0" destOrd="0" presId="urn:microsoft.com/office/officeart/2009/3/layout/StepUpProcess"/>
    <dgm:cxn modelId="{7525C1D0-1D2F-F141-8DED-FEF9D8FCB410}" type="presParOf" srcId="{C258E843-CF55-DD4B-B0AC-4EF87ED43207}" destId="{2A40138D-F782-E845-9456-92921FF62AAC}" srcOrd="0" destOrd="0" presId="urn:microsoft.com/office/officeart/2009/3/layout/StepUpProcess"/>
    <dgm:cxn modelId="{F5CEB7F3-3368-664B-85C3-5FA86CEC6715}" type="presParOf" srcId="{C258E843-CF55-DD4B-B0AC-4EF87ED43207}" destId="{2BC343F0-CB46-AA46-9ED3-E4C65EB7B110}" srcOrd="1" destOrd="0" presId="urn:microsoft.com/office/officeart/2009/3/layout/StepUpProcess"/>
    <dgm:cxn modelId="{618B6040-0934-B545-836B-974097878F22}" type="presParOf" srcId="{C258E843-CF55-DD4B-B0AC-4EF87ED43207}" destId="{0CC890E9-4748-B640-9D3D-A2A9BA403203}" srcOrd="2" destOrd="0" presId="urn:microsoft.com/office/officeart/2009/3/layout/StepUpProcess"/>
    <dgm:cxn modelId="{929F6464-44B7-8F43-8FE3-1EE83C1E1C91}" type="presParOf" srcId="{62B12DAB-49FD-334A-9A19-D3815F41AAF6}" destId="{4FF7F432-0FFE-9545-88FE-3FF75C397187}" srcOrd="1" destOrd="0" presId="urn:microsoft.com/office/officeart/2009/3/layout/StepUpProcess"/>
    <dgm:cxn modelId="{6B8F47B5-E03B-C847-A375-162B5CE42F7A}" type="presParOf" srcId="{4FF7F432-0FFE-9545-88FE-3FF75C397187}" destId="{D537F635-D5C5-7C4F-8D7A-339FF8661DD2}" srcOrd="0" destOrd="0" presId="urn:microsoft.com/office/officeart/2009/3/layout/StepUpProcess"/>
    <dgm:cxn modelId="{6EE62553-41C7-C844-8469-3916A0E3204C}" type="presParOf" srcId="{62B12DAB-49FD-334A-9A19-D3815F41AAF6}" destId="{37F8DE0C-B8DA-944D-9824-BB70386256C3}" srcOrd="2" destOrd="0" presId="urn:microsoft.com/office/officeart/2009/3/layout/StepUpProcess"/>
    <dgm:cxn modelId="{2EB73345-C782-914B-B910-89F150BA2615}" type="presParOf" srcId="{37F8DE0C-B8DA-944D-9824-BB70386256C3}" destId="{F98A3330-D5DF-134E-83B6-B81B582ABC9A}" srcOrd="0" destOrd="0" presId="urn:microsoft.com/office/officeart/2009/3/layout/StepUpProcess"/>
    <dgm:cxn modelId="{F67DC05A-A1DB-E442-9D16-28BB86D77757}" type="presParOf" srcId="{37F8DE0C-B8DA-944D-9824-BB70386256C3}" destId="{00A28D22-8AC0-CA48-97F8-E83823DBE62D}" srcOrd="1" destOrd="0" presId="urn:microsoft.com/office/officeart/2009/3/layout/StepUpProcess"/>
    <dgm:cxn modelId="{71602BF6-79DD-294A-98E2-5D1E4B586A83}" type="presParOf" srcId="{37F8DE0C-B8DA-944D-9824-BB70386256C3}" destId="{2713D6EC-DACF-D54F-B8C1-A673E3FC148F}" srcOrd="2" destOrd="0" presId="urn:microsoft.com/office/officeart/2009/3/layout/StepUpProcess"/>
    <dgm:cxn modelId="{F2360CB4-D0C7-4549-92D4-82EED68444BC}" type="presParOf" srcId="{62B12DAB-49FD-334A-9A19-D3815F41AAF6}" destId="{6CCF24DA-85FB-154A-93AB-C851E417E2C5}" srcOrd="3" destOrd="0" presId="urn:microsoft.com/office/officeart/2009/3/layout/StepUpProcess"/>
    <dgm:cxn modelId="{F0BC31AB-65FC-874A-B1AE-0CFB31A32205}" type="presParOf" srcId="{6CCF24DA-85FB-154A-93AB-C851E417E2C5}" destId="{818391D1-F0AF-2E41-97B9-96D1308FD7C6}" srcOrd="0" destOrd="0" presId="urn:microsoft.com/office/officeart/2009/3/layout/StepUpProcess"/>
    <dgm:cxn modelId="{E581B2A5-7D08-8946-B476-F12EF6BC7039}" type="presParOf" srcId="{62B12DAB-49FD-334A-9A19-D3815F41AAF6}" destId="{947B8720-B08E-A349-8CC1-9A44A9108F17}" srcOrd="4" destOrd="0" presId="urn:microsoft.com/office/officeart/2009/3/layout/StepUpProcess"/>
    <dgm:cxn modelId="{83E7DC5B-C686-FC47-B16E-A88F4AA621CD}" type="presParOf" srcId="{947B8720-B08E-A349-8CC1-9A44A9108F17}" destId="{290C2976-D545-094C-81C7-C9C6DB89FC89}" srcOrd="0" destOrd="0" presId="urn:microsoft.com/office/officeart/2009/3/layout/StepUpProcess"/>
    <dgm:cxn modelId="{9B45FC0F-F422-1C45-9D1F-763BC20EB10B}" type="presParOf" srcId="{947B8720-B08E-A349-8CC1-9A44A9108F17}" destId="{05F869EF-B169-D449-B7CB-41AFF20D36C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56E970-8FC5-D749-BDE2-7422CDEC1827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199052F7-BF3C-434F-8A5C-70846C635CB4}">
      <dgm:prSet phldrT="[Text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vi-VN" sz="1800" b="1" dirty="0">
              <a:solidFill>
                <a:schemeClr val="tx1"/>
              </a:solidFill>
            </a:rPr>
            <a:t>Collect energy consumption data of the facility: </a:t>
          </a:r>
          <a:r>
            <a:rPr lang="vi-VN" sz="1800" b="0" dirty="0">
              <a:solidFill>
                <a:schemeClr val="tx1"/>
              </a:solidFill>
            </a:rPr>
            <a:t>Detailed description of energy data (consumption, operating costs, equipment used).</a:t>
          </a:r>
          <a:endParaRPr lang="en-US" sz="1800" b="0" dirty="0">
            <a:solidFill>
              <a:schemeClr val="tx1"/>
            </a:solidFill>
          </a:endParaRPr>
        </a:p>
      </dgm:t>
    </dgm:pt>
    <dgm:pt modelId="{472A8756-CDD9-2247-9E22-82E05FF36A3E}" type="parTrans" cxnId="{9913047B-88E6-B546-8878-3CDD0EFA8D82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5955DFC3-729D-BF48-9F28-97D1F776BC63}" type="sibTrans" cxnId="{9913047B-88E6-B546-8878-3CDD0EFA8D82}">
      <dgm:prSet custT="1"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3A3640C3-2E48-9444-9722-92C2FE4AAA86}">
      <dgm:prSet phldrT="[Text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vi-VN" sz="1800" dirty="0">
              <a:solidFill>
                <a:schemeClr val="tx1"/>
              </a:solidFill>
            </a:rPr>
            <a:t>Technical and financial analysis of the solutions.</a:t>
          </a:r>
          <a:endParaRPr lang="en-US" sz="1800" dirty="0">
            <a:solidFill>
              <a:schemeClr val="tx1"/>
            </a:solidFill>
          </a:endParaRPr>
        </a:p>
      </dgm:t>
    </dgm:pt>
    <dgm:pt modelId="{4BDB8EA6-564C-A146-BF97-34E25B7FBCEC}" type="parTrans" cxnId="{BFE7AEC4-1E6A-9149-B1FD-476FB08DEEF2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6A289F13-8D2D-F74C-895A-DB66E4A1CC4F}" type="sibTrans" cxnId="{BFE7AEC4-1E6A-9149-B1FD-476FB08DEEF2}">
      <dgm:prSet custT="1"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E8BBE527-9A0B-3845-8CD9-29DEE198587B}">
      <dgm:prSet phldrT="[Text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vi-VN" sz="1800" dirty="0">
              <a:solidFill>
                <a:schemeClr val="tx1"/>
              </a:solidFill>
            </a:rPr>
            <a:t>Risk assessment and implementation planning.</a:t>
          </a:r>
          <a:endParaRPr lang="en-US" sz="1800" dirty="0">
            <a:solidFill>
              <a:schemeClr val="tx1"/>
            </a:solidFill>
          </a:endParaRPr>
        </a:p>
      </dgm:t>
    </dgm:pt>
    <dgm:pt modelId="{AED9D1D3-F0D9-3041-A11A-92A82F266912}" type="parTrans" cxnId="{B616A705-A5EA-694F-B958-BB9436EABCBD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23AD7FBB-6344-1C4E-B8B7-13648FC0E4A7}" type="sibTrans" cxnId="{B616A705-A5EA-694F-B958-BB9436EABCBD}">
      <dgm:prSet custT="1"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D0859C0A-9C57-634D-BDD2-8F5559C42ECD}">
      <dgm:prSet custT="1"/>
      <dgm:spPr/>
      <dgm:t>
        <a:bodyPr/>
        <a:lstStyle/>
        <a:p>
          <a:r>
            <a:rPr lang="vi-VN" sz="1800" b="1" dirty="0">
              <a:solidFill>
                <a:schemeClr val="tx1"/>
              </a:solidFill>
            </a:rPr>
            <a:t>Site Survey: </a:t>
          </a:r>
          <a:r>
            <a:rPr lang="vi-VN" sz="1800" b="0" dirty="0">
              <a:solidFill>
                <a:schemeClr val="tx1"/>
              </a:solidFill>
            </a:rPr>
            <a:t>Perform on-site inspections of the project to evaluate system performance and identify opportunities for improvement.ext</a:t>
          </a:r>
          <a:endParaRPr lang="en-US" sz="1800" b="0" dirty="0">
            <a:solidFill>
              <a:schemeClr val="tx1"/>
            </a:solidFill>
          </a:endParaRPr>
        </a:p>
      </dgm:t>
    </dgm:pt>
    <dgm:pt modelId="{8E1E547D-2AFF-4B47-96FC-49430D54D6AC}" type="parTrans" cxnId="{982505FB-40AD-9944-9E3A-FB5699F1DC0B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EC59B9DD-7395-6840-BD4C-8FCFA9351369}" type="sibTrans" cxnId="{982505FB-40AD-9944-9E3A-FB5699F1DC0B}">
      <dgm:prSet custT="1"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499A7B3B-DB3E-E14C-9139-9B45250D3173}">
      <dgm:prSet custT="1"/>
      <dgm:spPr/>
      <dgm:t>
        <a:bodyPr/>
        <a:lstStyle/>
        <a:p>
          <a:r>
            <a:rPr lang="vi-VN" sz="1800" dirty="0">
              <a:solidFill>
                <a:schemeClr val="tx1"/>
              </a:solidFill>
            </a:rPr>
            <a:t>Identify potential energy saving opportunities.</a:t>
          </a:r>
          <a:endParaRPr lang="en-US" sz="1800" dirty="0">
            <a:solidFill>
              <a:schemeClr val="tx1"/>
            </a:solidFill>
          </a:endParaRPr>
        </a:p>
      </dgm:t>
    </dgm:pt>
    <dgm:pt modelId="{BCD57692-1E81-1645-BB08-A0F943476AEF}" type="parTrans" cxnId="{A324EEDD-B170-724F-8FCB-F725F630C85F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C6779367-9ACC-864B-9373-627A37F0FFA8}" type="sibTrans" cxnId="{A324EEDD-B170-724F-8FCB-F725F630C85F}">
      <dgm:prSet custT="1"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ACD53F6D-88F7-BB4B-9B89-5E6DDB960DE0}">
      <dgm:prSet custT="1"/>
      <dgm:spPr/>
      <dgm:t>
        <a:bodyPr/>
        <a:lstStyle/>
        <a:p>
          <a:r>
            <a:rPr lang="vi-VN" sz="1800" b="1" dirty="0">
              <a:solidFill>
                <a:schemeClr val="tx1"/>
              </a:solidFill>
            </a:rPr>
            <a:t>Reports and recommendations</a:t>
          </a:r>
          <a:r>
            <a:rPr lang="vi-VN" sz="1800" dirty="0">
              <a:solidFill>
                <a:schemeClr val="tx1"/>
              </a:solidFill>
            </a:rPr>
            <a:t>: Summarize the results and make recommendations for improvement solutions.</a:t>
          </a:r>
          <a:endParaRPr lang="en-US" sz="1800" dirty="0">
            <a:solidFill>
              <a:schemeClr val="tx1"/>
            </a:solidFill>
          </a:endParaRPr>
        </a:p>
      </dgm:t>
    </dgm:pt>
    <dgm:pt modelId="{E2138436-6F70-DC45-93BB-8E1EC411780B}" type="parTrans" cxnId="{9C44700A-2FFC-E842-AE19-15AB8DA82ADB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DCB2802A-AD65-E442-89B3-14AC036127AE}" type="sibTrans" cxnId="{9C44700A-2FFC-E842-AE19-15AB8DA82ADB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65D8105C-7E20-4F44-B2AE-8DC380579A0A}" type="pres">
      <dgm:prSet presAssocID="{9C56E970-8FC5-D749-BDE2-7422CDEC1827}" presName="Name0" presStyleCnt="0">
        <dgm:presLayoutVars>
          <dgm:dir/>
          <dgm:resizeHandles val="exact"/>
        </dgm:presLayoutVars>
      </dgm:prSet>
      <dgm:spPr/>
    </dgm:pt>
    <dgm:pt modelId="{A3C9DE30-620E-F741-85ED-79EFDC02F3B3}" type="pres">
      <dgm:prSet presAssocID="{199052F7-BF3C-434F-8A5C-70846C635CB4}" presName="node" presStyleLbl="node1" presStyleIdx="0" presStyleCnt="6" custScaleY="415154">
        <dgm:presLayoutVars>
          <dgm:bulletEnabled val="1"/>
        </dgm:presLayoutVars>
      </dgm:prSet>
      <dgm:spPr/>
    </dgm:pt>
    <dgm:pt modelId="{E1A7338C-77A1-E14C-85D1-2A2265114DBF}" type="pres">
      <dgm:prSet presAssocID="{5955DFC3-729D-BF48-9F28-97D1F776BC63}" presName="sibTrans" presStyleLbl="sibTrans2D1" presStyleIdx="0" presStyleCnt="5"/>
      <dgm:spPr/>
    </dgm:pt>
    <dgm:pt modelId="{90D4C391-07E0-E947-A834-39DC226672C7}" type="pres">
      <dgm:prSet presAssocID="{5955DFC3-729D-BF48-9F28-97D1F776BC63}" presName="connectorText" presStyleLbl="sibTrans2D1" presStyleIdx="0" presStyleCnt="5"/>
      <dgm:spPr/>
    </dgm:pt>
    <dgm:pt modelId="{62399B02-1DC9-B945-97A3-52BF7E07A084}" type="pres">
      <dgm:prSet presAssocID="{D0859C0A-9C57-634D-BDD2-8F5559C42ECD}" presName="node" presStyleLbl="node1" presStyleIdx="1" presStyleCnt="6" custScaleY="415154">
        <dgm:presLayoutVars>
          <dgm:bulletEnabled val="1"/>
        </dgm:presLayoutVars>
      </dgm:prSet>
      <dgm:spPr/>
    </dgm:pt>
    <dgm:pt modelId="{4D0BBAE3-DD35-9246-98D8-4F2F65B87F8C}" type="pres">
      <dgm:prSet presAssocID="{EC59B9DD-7395-6840-BD4C-8FCFA9351369}" presName="sibTrans" presStyleLbl="sibTrans2D1" presStyleIdx="1" presStyleCnt="5"/>
      <dgm:spPr/>
    </dgm:pt>
    <dgm:pt modelId="{B7C3DC2C-0482-514C-B3EC-AB135F2DAF06}" type="pres">
      <dgm:prSet presAssocID="{EC59B9DD-7395-6840-BD4C-8FCFA9351369}" presName="connectorText" presStyleLbl="sibTrans2D1" presStyleIdx="1" presStyleCnt="5"/>
      <dgm:spPr/>
    </dgm:pt>
    <dgm:pt modelId="{0F48F64D-427F-9249-9AF2-3FD8655F580F}" type="pres">
      <dgm:prSet presAssocID="{499A7B3B-DB3E-E14C-9139-9B45250D3173}" presName="node" presStyleLbl="node1" presStyleIdx="2" presStyleCnt="6" custScaleY="415154">
        <dgm:presLayoutVars>
          <dgm:bulletEnabled val="1"/>
        </dgm:presLayoutVars>
      </dgm:prSet>
      <dgm:spPr/>
    </dgm:pt>
    <dgm:pt modelId="{25977BAF-04A1-F544-9530-69D9B4CCB9E2}" type="pres">
      <dgm:prSet presAssocID="{C6779367-9ACC-864B-9373-627A37F0FFA8}" presName="sibTrans" presStyleLbl="sibTrans2D1" presStyleIdx="2" presStyleCnt="5"/>
      <dgm:spPr/>
    </dgm:pt>
    <dgm:pt modelId="{05FF4AFB-97A6-C54C-801A-2B7D6D34BFDE}" type="pres">
      <dgm:prSet presAssocID="{C6779367-9ACC-864B-9373-627A37F0FFA8}" presName="connectorText" presStyleLbl="sibTrans2D1" presStyleIdx="2" presStyleCnt="5"/>
      <dgm:spPr/>
    </dgm:pt>
    <dgm:pt modelId="{818B6985-1340-2E4A-9157-4CCE51FEC35A}" type="pres">
      <dgm:prSet presAssocID="{3A3640C3-2E48-9444-9722-92C2FE4AAA86}" presName="node" presStyleLbl="node1" presStyleIdx="3" presStyleCnt="6" custScaleY="415154">
        <dgm:presLayoutVars>
          <dgm:bulletEnabled val="1"/>
        </dgm:presLayoutVars>
      </dgm:prSet>
      <dgm:spPr/>
    </dgm:pt>
    <dgm:pt modelId="{CB61CBE8-0A02-CA4E-BE21-E36BE0E37EAA}" type="pres">
      <dgm:prSet presAssocID="{6A289F13-8D2D-F74C-895A-DB66E4A1CC4F}" presName="sibTrans" presStyleLbl="sibTrans2D1" presStyleIdx="3" presStyleCnt="5"/>
      <dgm:spPr/>
    </dgm:pt>
    <dgm:pt modelId="{E4B4F61A-B914-BC43-8FAA-457F07E222E9}" type="pres">
      <dgm:prSet presAssocID="{6A289F13-8D2D-F74C-895A-DB66E4A1CC4F}" presName="connectorText" presStyleLbl="sibTrans2D1" presStyleIdx="3" presStyleCnt="5"/>
      <dgm:spPr/>
    </dgm:pt>
    <dgm:pt modelId="{B3E439CF-F248-1543-9722-2EAB617E4B23}" type="pres">
      <dgm:prSet presAssocID="{E8BBE527-9A0B-3845-8CD9-29DEE198587B}" presName="node" presStyleLbl="node1" presStyleIdx="4" presStyleCnt="6" custScaleY="415154">
        <dgm:presLayoutVars>
          <dgm:bulletEnabled val="1"/>
        </dgm:presLayoutVars>
      </dgm:prSet>
      <dgm:spPr/>
    </dgm:pt>
    <dgm:pt modelId="{8706A78F-4BA2-D04A-848E-5B5246D01AFD}" type="pres">
      <dgm:prSet presAssocID="{23AD7FBB-6344-1C4E-B8B7-13648FC0E4A7}" presName="sibTrans" presStyleLbl="sibTrans2D1" presStyleIdx="4" presStyleCnt="5"/>
      <dgm:spPr/>
    </dgm:pt>
    <dgm:pt modelId="{3BB281C1-C81C-8247-8250-9F5FC206C8F6}" type="pres">
      <dgm:prSet presAssocID="{23AD7FBB-6344-1C4E-B8B7-13648FC0E4A7}" presName="connectorText" presStyleLbl="sibTrans2D1" presStyleIdx="4" presStyleCnt="5"/>
      <dgm:spPr/>
    </dgm:pt>
    <dgm:pt modelId="{C4E32F35-0E36-5240-A86B-D42B20AD52B0}" type="pres">
      <dgm:prSet presAssocID="{ACD53F6D-88F7-BB4B-9B89-5E6DDB960DE0}" presName="node" presStyleLbl="node1" presStyleIdx="5" presStyleCnt="6" custScaleY="414154">
        <dgm:presLayoutVars>
          <dgm:bulletEnabled val="1"/>
        </dgm:presLayoutVars>
      </dgm:prSet>
      <dgm:spPr/>
    </dgm:pt>
  </dgm:ptLst>
  <dgm:cxnLst>
    <dgm:cxn modelId="{CD8E6C04-9244-714A-A785-650E0E7B2363}" type="presOf" srcId="{D0859C0A-9C57-634D-BDD2-8F5559C42ECD}" destId="{62399B02-1DC9-B945-97A3-52BF7E07A084}" srcOrd="0" destOrd="0" presId="urn:microsoft.com/office/officeart/2005/8/layout/process1"/>
    <dgm:cxn modelId="{B616A705-A5EA-694F-B958-BB9436EABCBD}" srcId="{9C56E970-8FC5-D749-BDE2-7422CDEC1827}" destId="{E8BBE527-9A0B-3845-8CD9-29DEE198587B}" srcOrd="4" destOrd="0" parTransId="{AED9D1D3-F0D9-3041-A11A-92A82F266912}" sibTransId="{23AD7FBB-6344-1C4E-B8B7-13648FC0E4A7}"/>
    <dgm:cxn modelId="{9C44700A-2FFC-E842-AE19-15AB8DA82ADB}" srcId="{9C56E970-8FC5-D749-BDE2-7422CDEC1827}" destId="{ACD53F6D-88F7-BB4B-9B89-5E6DDB960DE0}" srcOrd="5" destOrd="0" parTransId="{E2138436-6F70-DC45-93BB-8E1EC411780B}" sibTransId="{DCB2802A-AD65-E442-89B3-14AC036127AE}"/>
    <dgm:cxn modelId="{C723AF0E-82F7-A340-9447-EE97E5BEBD8E}" type="presOf" srcId="{9C56E970-8FC5-D749-BDE2-7422CDEC1827}" destId="{65D8105C-7E20-4F44-B2AE-8DC380579A0A}" srcOrd="0" destOrd="0" presId="urn:microsoft.com/office/officeart/2005/8/layout/process1"/>
    <dgm:cxn modelId="{2F367312-D03E-E148-BD5B-A85F5B23EE38}" type="presOf" srcId="{EC59B9DD-7395-6840-BD4C-8FCFA9351369}" destId="{B7C3DC2C-0482-514C-B3EC-AB135F2DAF06}" srcOrd="1" destOrd="0" presId="urn:microsoft.com/office/officeart/2005/8/layout/process1"/>
    <dgm:cxn modelId="{DF26DD21-54B4-3246-A09B-5629FF9D2631}" type="presOf" srcId="{3A3640C3-2E48-9444-9722-92C2FE4AAA86}" destId="{818B6985-1340-2E4A-9157-4CCE51FEC35A}" srcOrd="0" destOrd="0" presId="urn:microsoft.com/office/officeart/2005/8/layout/process1"/>
    <dgm:cxn modelId="{82305624-C388-EB49-AE59-8083D56707FA}" type="presOf" srcId="{199052F7-BF3C-434F-8A5C-70846C635CB4}" destId="{A3C9DE30-620E-F741-85ED-79EFDC02F3B3}" srcOrd="0" destOrd="0" presId="urn:microsoft.com/office/officeart/2005/8/layout/process1"/>
    <dgm:cxn modelId="{FDD3C42C-28BB-CE45-8E80-279DBF6CC111}" type="presOf" srcId="{E8BBE527-9A0B-3845-8CD9-29DEE198587B}" destId="{B3E439CF-F248-1543-9722-2EAB617E4B23}" srcOrd="0" destOrd="0" presId="urn:microsoft.com/office/officeart/2005/8/layout/process1"/>
    <dgm:cxn modelId="{7905343B-3174-214D-B86C-2F72D51A9D9D}" type="presOf" srcId="{6A289F13-8D2D-F74C-895A-DB66E4A1CC4F}" destId="{CB61CBE8-0A02-CA4E-BE21-E36BE0E37EAA}" srcOrd="0" destOrd="0" presId="urn:microsoft.com/office/officeart/2005/8/layout/process1"/>
    <dgm:cxn modelId="{CAD1454C-15AE-064D-B29B-2EF9EFDF0198}" type="presOf" srcId="{ACD53F6D-88F7-BB4B-9B89-5E6DDB960DE0}" destId="{C4E32F35-0E36-5240-A86B-D42B20AD52B0}" srcOrd="0" destOrd="0" presId="urn:microsoft.com/office/officeart/2005/8/layout/process1"/>
    <dgm:cxn modelId="{6E07F54E-3127-5C43-8E64-953389F26E98}" type="presOf" srcId="{C6779367-9ACC-864B-9373-627A37F0FFA8}" destId="{05FF4AFB-97A6-C54C-801A-2B7D6D34BFDE}" srcOrd="1" destOrd="0" presId="urn:microsoft.com/office/officeart/2005/8/layout/process1"/>
    <dgm:cxn modelId="{A0838E65-271E-DB4D-827E-49D69D99D411}" type="presOf" srcId="{EC59B9DD-7395-6840-BD4C-8FCFA9351369}" destId="{4D0BBAE3-DD35-9246-98D8-4F2F65B87F8C}" srcOrd="0" destOrd="0" presId="urn:microsoft.com/office/officeart/2005/8/layout/process1"/>
    <dgm:cxn modelId="{9913047B-88E6-B546-8878-3CDD0EFA8D82}" srcId="{9C56E970-8FC5-D749-BDE2-7422CDEC1827}" destId="{199052F7-BF3C-434F-8A5C-70846C635CB4}" srcOrd="0" destOrd="0" parTransId="{472A8756-CDD9-2247-9E22-82E05FF36A3E}" sibTransId="{5955DFC3-729D-BF48-9F28-97D1F776BC63}"/>
    <dgm:cxn modelId="{64197E81-9B2B-204B-B985-92C66291112E}" type="presOf" srcId="{23AD7FBB-6344-1C4E-B8B7-13648FC0E4A7}" destId="{3BB281C1-C81C-8247-8250-9F5FC206C8F6}" srcOrd="1" destOrd="0" presId="urn:microsoft.com/office/officeart/2005/8/layout/process1"/>
    <dgm:cxn modelId="{1D2185B5-A6B8-3B46-BFCD-20B04AB630EC}" type="presOf" srcId="{5955DFC3-729D-BF48-9F28-97D1F776BC63}" destId="{90D4C391-07E0-E947-A834-39DC226672C7}" srcOrd="1" destOrd="0" presId="urn:microsoft.com/office/officeart/2005/8/layout/process1"/>
    <dgm:cxn modelId="{BFE7AEC4-1E6A-9149-B1FD-476FB08DEEF2}" srcId="{9C56E970-8FC5-D749-BDE2-7422CDEC1827}" destId="{3A3640C3-2E48-9444-9722-92C2FE4AAA86}" srcOrd="3" destOrd="0" parTransId="{4BDB8EA6-564C-A146-BF97-34E25B7FBCEC}" sibTransId="{6A289F13-8D2D-F74C-895A-DB66E4A1CC4F}"/>
    <dgm:cxn modelId="{D1881FCA-AFF6-6D44-966B-B19653E62126}" type="presOf" srcId="{5955DFC3-729D-BF48-9F28-97D1F776BC63}" destId="{E1A7338C-77A1-E14C-85D1-2A2265114DBF}" srcOrd="0" destOrd="0" presId="urn:microsoft.com/office/officeart/2005/8/layout/process1"/>
    <dgm:cxn modelId="{A324EEDD-B170-724F-8FCB-F725F630C85F}" srcId="{9C56E970-8FC5-D749-BDE2-7422CDEC1827}" destId="{499A7B3B-DB3E-E14C-9139-9B45250D3173}" srcOrd="2" destOrd="0" parTransId="{BCD57692-1E81-1645-BB08-A0F943476AEF}" sibTransId="{C6779367-9ACC-864B-9373-627A37F0FFA8}"/>
    <dgm:cxn modelId="{E3030CE8-B22F-D940-B1D7-643FD8FA3628}" type="presOf" srcId="{499A7B3B-DB3E-E14C-9139-9B45250D3173}" destId="{0F48F64D-427F-9249-9AF2-3FD8655F580F}" srcOrd="0" destOrd="0" presId="urn:microsoft.com/office/officeart/2005/8/layout/process1"/>
    <dgm:cxn modelId="{1AFD15ED-4E67-4E49-A18B-4C9C829056B2}" type="presOf" srcId="{6A289F13-8D2D-F74C-895A-DB66E4A1CC4F}" destId="{E4B4F61A-B914-BC43-8FAA-457F07E222E9}" srcOrd="1" destOrd="0" presId="urn:microsoft.com/office/officeart/2005/8/layout/process1"/>
    <dgm:cxn modelId="{EA8E2CF1-8F3C-8345-A8D3-C6E40AE7DD7C}" type="presOf" srcId="{C6779367-9ACC-864B-9373-627A37F0FFA8}" destId="{25977BAF-04A1-F544-9530-69D9B4CCB9E2}" srcOrd="0" destOrd="0" presId="urn:microsoft.com/office/officeart/2005/8/layout/process1"/>
    <dgm:cxn modelId="{982505FB-40AD-9944-9E3A-FB5699F1DC0B}" srcId="{9C56E970-8FC5-D749-BDE2-7422CDEC1827}" destId="{D0859C0A-9C57-634D-BDD2-8F5559C42ECD}" srcOrd="1" destOrd="0" parTransId="{8E1E547D-2AFF-4B47-96FC-49430D54D6AC}" sibTransId="{EC59B9DD-7395-6840-BD4C-8FCFA9351369}"/>
    <dgm:cxn modelId="{5BC8CEFF-1935-FC4C-A4D4-7A1BFCA2605A}" type="presOf" srcId="{23AD7FBB-6344-1C4E-B8B7-13648FC0E4A7}" destId="{8706A78F-4BA2-D04A-848E-5B5246D01AFD}" srcOrd="0" destOrd="0" presId="urn:microsoft.com/office/officeart/2005/8/layout/process1"/>
    <dgm:cxn modelId="{362D040E-0644-F94A-95C7-30C6CC8AF1E8}" type="presParOf" srcId="{65D8105C-7E20-4F44-B2AE-8DC380579A0A}" destId="{A3C9DE30-620E-F741-85ED-79EFDC02F3B3}" srcOrd="0" destOrd="0" presId="urn:microsoft.com/office/officeart/2005/8/layout/process1"/>
    <dgm:cxn modelId="{3EF4B665-4ED8-124C-9708-7EE0BF1C9A13}" type="presParOf" srcId="{65D8105C-7E20-4F44-B2AE-8DC380579A0A}" destId="{E1A7338C-77A1-E14C-85D1-2A2265114DBF}" srcOrd="1" destOrd="0" presId="urn:microsoft.com/office/officeart/2005/8/layout/process1"/>
    <dgm:cxn modelId="{D0676933-0C39-3449-A6D3-4E50D99D6982}" type="presParOf" srcId="{E1A7338C-77A1-E14C-85D1-2A2265114DBF}" destId="{90D4C391-07E0-E947-A834-39DC226672C7}" srcOrd="0" destOrd="0" presId="urn:microsoft.com/office/officeart/2005/8/layout/process1"/>
    <dgm:cxn modelId="{52CA0136-BAF7-9F46-BEB7-F9E055683E10}" type="presParOf" srcId="{65D8105C-7E20-4F44-B2AE-8DC380579A0A}" destId="{62399B02-1DC9-B945-97A3-52BF7E07A084}" srcOrd="2" destOrd="0" presId="urn:microsoft.com/office/officeart/2005/8/layout/process1"/>
    <dgm:cxn modelId="{14B0A6FF-6536-D543-8354-90E83B42A996}" type="presParOf" srcId="{65D8105C-7E20-4F44-B2AE-8DC380579A0A}" destId="{4D0BBAE3-DD35-9246-98D8-4F2F65B87F8C}" srcOrd="3" destOrd="0" presId="urn:microsoft.com/office/officeart/2005/8/layout/process1"/>
    <dgm:cxn modelId="{6CF81B11-F2DB-BF4E-BF5B-6D8C4498C62A}" type="presParOf" srcId="{4D0BBAE3-DD35-9246-98D8-4F2F65B87F8C}" destId="{B7C3DC2C-0482-514C-B3EC-AB135F2DAF06}" srcOrd="0" destOrd="0" presId="urn:microsoft.com/office/officeart/2005/8/layout/process1"/>
    <dgm:cxn modelId="{83D1350E-4C3D-5547-88A0-42AA658C942C}" type="presParOf" srcId="{65D8105C-7E20-4F44-B2AE-8DC380579A0A}" destId="{0F48F64D-427F-9249-9AF2-3FD8655F580F}" srcOrd="4" destOrd="0" presId="urn:microsoft.com/office/officeart/2005/8/layout/process1"/>
    <dgm:cxn modelId="{3723DD02-CE5F-E74E-9101-C5AB29E96D25}" type="presParOf" srcId="{65D8105C-7E20-4F44-B2AE-8DC380579A0A}" destId="{25977BAF-04A1-F544-9530-69D9B4CCB9E2}" srcOrd="5" destOrd="0" presId="urn:microsoft.com/office/officeart/2005/8/layout/process1"/>
    <dgm:cxn modelId="{279D98B8-2207-D442-903B-6A8293982D8C}" type="presParOf" srcId="{25977BAF-04A1-F544-9530-69D9B4CCB9E2}" destId="{05FF4AFB-97A6-C54C-801A-2B7D6D34BFDE}" srcOrd="0" destOrd="0" presId="urn:microsoft.com/office/officeart/2005/8/layout/process1"/>
    <dgm:cxn modelId="{32529511-4893-7B49-9AD3-6D7E158707CF}" type="presParOf" srcId="{65D8105C-7E20-4F44-B2AE-8DC380579A0A}" destId="{818B6985-1340-2E4A-9157-4CCE51FEC35A}" srcOrd="6" destOrd="0" presId="urn:microsoft.com/office/officeart/2005/8/layout/process1"/>
    <dgm:cxn modelId="{B0915148-C2BB-3A4A-9F5D-CC7758673AA1}" type="presParOf" srcId="{65D8105C-7E20-4F44-B2AE-8DC380579A0A}" destId="{CB61CBE8-0A02-CA4E-BE21-E36BE0E37EAA}" srcOrd="7" destOrd="0" presId="urn:microsoft.com/office/officeart/2005/8/layout/process1"/>
    <dgm:cxn modelId="{1A721796-6822-8A47-AE75-01E1CC34D4E0}" type="presParOf" srcId="{CB61CBE8-0A02-CA4E-BE21-E36BE0E37EAA}" destId="{E4B4F61A-B914-BC43-8FAA-457F07E222E9}" srcOrd="0" destOrd="0" presId="urn:microsoft.com/office/officeart/2005/8/layout/process1"/>
    <dgm:cxn modelId="{D3C0EC17-86A6-8748-A46F-45F86634B28B}" type="presParOf" srcId="{65D8105C-7E20-4F44-B2AE-8DC380579A0A}" destId="{B3E439CF-F248-1543-9722-2EAB617E4B23}" srcOrd="8" destOrd="0" presId="urn:microsoft.com/office/officeart/2005/8/layout/process1"/>
    <dgm:cxn modelId="{0BF831B3-78E2-9643-B81B-3C1BADEB304F}" type="presParOf" srcId="{65D8105C-7E20-4F44-B2AE-8DC380579A0A}" destId="{8706A78F-4BA2-D04A-848E-5B5246D01AFD}" srcOrd="9" destOrd="0" presId="urn:microsoft.com/office/officeart/2005/8/layout/process1"/>
    <dgm:cxn modelId="{BA39B20B-8B79-AB43-92FC-ACEBC5AFCEC3}" type="presParOf" srcId="{8706A78F-4BA2-D04A-848E-5B5246D01AFD}" destId="{3BB281C1-C81C-8247-8250-9F5FC206C8F6}" srcOrd="0" destOrd="0" presId="urn:microsoft.com/office/officeart/2005/8/layout/process1"/>
    <dgm:cxn modelId="{76963452-8FD5-8B49-A717-EDE2708028DC}" type="presParOf" srcId="{65D8105C-7E20-4F44-B2AE-8DC380579A0A}" destId="{C4E32F35-0E36-5240-A86B-D42B20AD52B0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40138D-F782-E845-9456-92921FF62AAC}">
      <dsp:nvSpPr>
        <dsp:cNvPr id="0" name=""/>
        <dsp:cNvSpPr/>
      </dsp:nvSpPr>
      <dsp:spPr>
        <a:xfrm rot="5400000">
          <a:off x="1141585" y="1834581"/>
          <a:ext cx="1686300" cy="280596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C343F0-CB46-AA46-9ED3-E4C65EB7B110}">
      <dsp:nvSpPr>
        <dsp:cNvPr id="0" name=""/>
        <dsp:cNvSpPr/>
      </dsp:nvSpPr>
      <dsp:spPr>
        <a:xfrm>
          <a:off x="1003658" y="2675314"/>
          <a:ext cx="2533242" cy="222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2000" b="1" kern="1200" dirty="0"/>
            <a:t>Preliminary Energy Audit: </a:t>
          </a:r>
          <a:r>
            <a:rPr lang="en-US" sz="2000" kern="1200" dirty="0"/>
            <a:t>Provides an overview without in-depth financial and technical details. It is the initial step before conducting an IGA.</a:t>
          </a:r>
        </a:p>
      </dsp:txBody>
      <dsp:txXfrm>
        <a:off x="1003658" y="2675314"/>
        <a:ext cx="2533242" cy="2220535"/>
      </dsp:txXfrm>
    </dsp:sp>
    <dsp:sp modelId="{0CC890E9-4748-B640-9D3D-A2A9BA403203}">
      <dsp:nvSpPr>
        <dsp:cNvPr id="0" name=""/>
        <dsp:cNvSpPr/>
      </dsp:nvSpPr>
      <dsp:spPr>
        <a:xfrm>
          <a:off x="2915371" y="1628003"/>
          <a:ext cx="477970" cy="477970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8A3330-D5DF-134E-83B6-B81B582ABC9A}">
      <dsp:nvSpPr>
        <dsp:cNvPr id="0" name=""/>
        <dsp:cNvSpPr/>
      </dsp:nvSpPr>
      <dsp:spPr>
        <a:xfrm rot="5400000">
          <a:off x="4242768" y="1067190"/>
          <a:ext cx="1686300" cy="280596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A28D22-8AC0-CA48-97F8-E83823DBE62D}">
      <dsp:nvSpPr>
        <dsp:cNvPr id="0" name=""/>
        <dsp:cNvSpPr/>
      </dsp:nvSpPr>
      <dsp:spPr>
        <a:xfrm>
          <a:off x="3961283" y="1905570"/>
          <a:ext cx="2533242" cy="222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2000" b="1" kern="1200" dirty="0"/>
            <a:t>Detailed Energy Audit: </a:t>
          </a:r>
          <a:r>
            <a:rPr lang="en-US" sz="2000" kern="1200" dirty="0"/>
            <a:t>Focuses on identifying energy efficiency measures but lacks in-depth financial analysis as in IGA.</a:t>
          </a:r>
        </a:p>
      </dsp:txBody>
      <dsp:txXfrm>
        <a:off x="3961283" y="1905570"/>
        <a:ext cx="2533242" cy="2220535"/>
      </dsp:txXfrm>
    </dsp:sp>
    <dsp:sp modelId="{2713D6EC-DACF-D54F-B8C1-A673E3FC148F}">
      <dsp:nvSpPr>
        <dsp:cNvPr id="0" name=""/>
        <dsp:cNvSpPr/>
      </dsp:nvSpPr>
      <dsp:spPr>
        <a:xfrm>
          <a:off x="6016555" y="860612"/>
          <a:ext cx="477970" cy="477970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0C2976-D545-094C-81C7-C9C6DB89FC89}">
      <dsp:nvSpPr>
        <dsp:cNvPr id="0" name=""/>
        <dsp:cNvSpPr/>
      </dsp:nvSpPr>
      <dsp:spPr>
        <a:xfrm rot="5400000">
          <a:off x="7343952" y="-268113"/>
          <a:ext cx="1686300" cy="280596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F869EF-B169-D449-B7CB-41AFF20D36C8}">
      <dsp:nvSpPr>
        <dsp:cNvPr id="0" name=""/>
        <dsp:cNvSpPr/>
      </dsp:nvSpPr>
      <dsp:spPr>
        <a:xfrm>
          <a:off x="7171472" y="634361"/>
          <a:ext cx="2533242" cy="33563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2000" b="1" kern="1200" dirty="0"/>
            <a:t>Investment Grade Audit (IGA): </a:t>
          </a:r>
          <a:r>
            <a:rPr lang="en-US" sz="2000" kern="1200" dirty="0"/>
            <a:t>The highest level, offering a comprehensive, detailed analysis, including technical, financial, and risk assessment of proposed energy-saving measures.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2000" i="1" kern="1200" dirty="0"/>
            <a:t>As an extension of the detailed audit</a:t>
          </a:r>
        </a:p>
      </dsp:txBody>
      <dsp:txXfrm>
        <a:off x="7171472" y="634361"/>
        <a:ext cx="2533242" cy="33563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9DE30-620E-F741-85ED-79EFDC02F3B3}">
      <dsp:nvSpPr>
        <dsp:cNvPr id="0" name=""/>
        <dsp:cNvSpPr/>
      </dsp:nvSpPr>
      <dsp:spPr>
        <a:xfrm>
          <a:off x="4969" y="0"/>
          <a:ext cx="1270940" cy="48958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vi-VN" sz="1800" b="1" kern="1200" dirty="0">
              <a:solidFill>
                <a:schemeClr val="tx1"/>
              </a:solidFill>
            </a:rPr>
            <a:t>Collect energy consumption data of the facility: </a:t>
          </a:r>
          <a:r>
            <a:rPr lang="vi-VN" sz="1800" b="0" kern="1200" dirty="0">
              <a:solidFill>
                <a:schemeClr val="tx1"/>
              </a:solidFill>
            </a:rPr>
            <a:t>Detailed description of energy data (consumption, operating costs, equipment used).</a:t>
          </a:r>
          <a:endParaRPr lang="en-US" sz="1800" b="0" kern="1200" dirty="0">
            <a:solidFill>
              <a:schemeClr val="tx1"/>
            </a:solidFill>
          </a:endParaRPr>
        </a:p>
      </dsp:txBody>
      <dsp:txXfrm>
        <a:off x="42194" y="37225"/>
        <a:ext cx="1196490" cy="4821400"/>
      </dsp:txXfrm>
    </dsp:sp>
    <dsp:sp modelId="{E1A7338C-77A1-E14C-85D1-2A2265114DBF}">
      <dsp:nvSpPr>
        <dsp:cNvPr id="0" name=""/>
        <dsp:cNvSpPr/>
      </dsp:nvSpPr>
      <dsp:spPr>
        <a:xfrm>
          <a:off x="1403003" y="2290328"/>
          <a:ext cx="269439" cy="315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chemeClr val="tx1"/>
            </a:solidFill>
          </a:endParaRPr>
        </a:p>
      </dsp:txBody>
      <dsp:txXfrm>
        <a:off x="1403003" y="2353367"/>
        <a:ext cx="188607" cy="189115"/>
      </dsp:txXfrm>
    </dsp:sp>
    <dsp:sp modelId="{62399B02-1DC9-B945-97A3-52BF7E07A084}">
      <dsp:nvSpPr>
        <dsp:cNvPr id="0" name=""/>
        <dsp:cNvSpPr/>
      </dsp:nvSpPr>
      <dsp:spPr>
        <a:xfrm>
          <a:off x="1784286" y="0"/>
          <a:ext cx="1270940" cy="48958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800" b="1" kern="1200" dirty="0">
              <a:solidFill>
                <a:schemeClr val="tx1"/>
              </a:solidFill>
            </a:rPr>
            <a:t>Site Survey: </a:t>
          </a:r>
          <a:r>
            <a:rPr lang="vi-VN" sz="1800" b="0" kern="1200" dirty="0">
              <a:solidFill>
                <a:schemeClr val="tx1"/>
              </a:solidFill>
            </a:rPr>
            <a:t>Perform on-site inspections of the project to evaluate system performance and identify opportunities for improvement.ext</a:t>
          </a:r>
          <a:endParaRPr lang="en-US" sz="1800" b="0" kern="1200" dirty="0">
            <a:solidFill>
              <a:schemeClr val="tx1"/>
            </a:solidFill>
          </a:endParaRPr>
        </a:p>
      </dsp:txBody>
      <dsp:txXfrm>
        <a:off x="1821511" y="37225"/>
        <a:ext cx="1196490" cy="4821400"/>
      </dsp:txXfrm>
    </dsp:sp>
    <dsp:sp modelId="{4D0BBAE3-DD35-9246-98D8-4F2F65B87F8C}">
      <dsp:nvSpPr>
        <dsp:cNvPr id="0" name=""/>
        <dsp:cNvSpPr/>
      </dsp:nvSpPr>
      <dsp:spPr>
        <a:xfrm>
          <a:off x="3182320" y="2290328"/>
          <a:ext cx="269439" cy="315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chemeClr val="tx1"/>
            </a:solidFill>
          </a:endParaRPr>
        </a:p>
      </dsp:txBody>
      <dsp:txXfrm>
        <a:off x="3182320" y="2353367"/>
        <a:ext cx="188607" cy="189115"/>
      </dsp:txXfrm>
    </dsp:sp>
    <dsp:sp modelId="{0F48F64D-427F-9249-9AF2-3FD8655F580F}">
      <dsp:nvSpPr>
        <dsp:cNvPr id="0" name=""/>
        <dsp:cNvSpPr/>
      </dsp:nvSpPr>
      <dsp:spPr>
        <a:xfrm>
          <a:off x="3563602" y="0"/>
          <a:ext cx="1270940" cy="48958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800" kern="1200" dirty="0">
              <a:solidFill>
                <a:schemeClr val="tx1"/>
              </a:solidFill>
            </a:rPr>
            <a:t>Identify potential energy saving opportunities.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3600827" y="37225"/>
        <a:ext cx="1196490" cy="4821400"/>
      </dsp:txXfrm>
    </dsp:sp>
    <dsp:sp modelId="{25977BAF-04A1-F544-9530-69D9B4CCB9E2}">
      <dsp:nvSpPr>
        <dsp:cNvPr id="0" name=""/>
        <dsp:cNvSpPr/>
      </dsp:nvSpPr>
      <dsp:spPr>
        <a:xfrm>
          <a:off x="4961636" y="2290328"/>
          <a:ext cx="269439" cy="315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chemeClr val="tx1"/>
            </a:solidFill>
          </a:endParaRPr>
        </a:p>
      </dsp:txBody>
      <dsp:txXfrm>
        <a:off x="4961636" y="2353367"/>
        <a:ext cx="188607" cy="189115"/>
      </dsp:txXfrm>
    </dsp:sp>
    <dsp:sp modelId="{818B6985-1340-2E4A-9157-4CCE51FEC35A}">
      <dsp:nvSpPr>
        <dsp:cNvPr id="0" name=""/>
        <dsp:cNvSpPr/>
      </dsp:nvSpPr>
      <dsp:spPr>
        <a:xfrm>
          <a:off x="5342919" y="0"/>
          <a:ext cx="1270940" cy="48958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vi-VN" sz="1800" kern="1200" dirty="0">
              <a:solidFill>
                <a:schemeClr val="tx1"/>
              </a:solidFill>
            </a:rPr>
            <a:t>Technical and financial analysis of the solutions.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5380144" y="37225"/>
        <a:ext cx="1196490" cy="4821400"/>
      </dsp:txXfrm>
    </dsp:sp>
    <dsp:sp modelId="{CB61CBE8-0A02-CA4E-BE21-E36BE0E37EAA}">
      <dsp:nvSpPr>
        <dsp:cNvPr id="0" name=""/>
        <dsp:cNvSpPr/>
      </dsp:nvSpPr>
      <dsp:spPr>
        <a:xfrm>
          <a:off x="6740953" y="2290328"/>
          <a:ext cx="269439" cy="315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chemeClr val="tx1"/>
            </a:solidFill>
          </a:endParaRPr>
        </a:p>
      </dsp:txBody>
      <dsp:txXfrm>
        <a:off x="6740953" y="2353367"/>
        <a:ext cx="188607" cy="189115"/>
      </dsp:txXfrm>
    </dsp:sp>
    <dsp:sp modelId="{B3E439CF-F248-1543-9722-2EAB617E4B23}">
      <dsp:nvSpPr>
        <dsp:cNvPr id="0" name=""/>
        <dsp:cNvSpPr/>
      </dsp:nvSpPr>
      <dsp:spPr>
        <a:xfrm>
          <a:off x="7122235" y="0"/>
          <a:ext cx="1270940" cy="48958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vi-VN" sz="1800" kern="1200" dirty="0">
              <a:solidFill>
                <a:schemeClr val="tx1"/>
              </a:solidFill>
            </a:rPr>
            <a:t>Risk assessment and implementation planning.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7159460" y="37225"/>
        <a:ext cx="1196490" cy="4821400"/>
      </dsp:txXfrm>
    </dsp:sp>
    <dsp:sp modelId="{8706A78F-4BA2-D04A-848E-5B5246D01AFD}">
      <dsp:nvSpPr>
        <dsp:cNvPr id="0" name=""/>
        <dsp:cNvSpPr/>
      </dsp:nvSpPr>
      <dsp:spPr>
        <a:xfrm>
          <a:off x="8520270" y="2290328"/>
          <a:ext cx="269439" cy="3151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chemeClr val="tx1"/>
            </a:solidFill>
          </a:endParaRPr>
        </a:p>
      </dsp:txBody>
      <dsp:txXfrm>
        <a:off x="8520270" y="2353367"/>
        <a:ext cx="188607" cy="189115"/>
      </dsp:txXfrm>
    </dsp:sp>
    <dsp:sp modelId="{C4E32F35-0E36-5240-A86B-D42B20AD52B0}">
      <dsp:nvSpPr>
        <dsp:cNvPr id="0" name=""/>
        <dsp:cNvSpPr/>
      </dsp:nvSpPr>
      <dsp:spPr>
        <a:xfrm>
          <a:off x="8901552" y="5896"/>
          <a:ext cx="1270940" cy="4884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800" b="1" kern="1200" dirty="0">
              <a:solidFill>
                <a:schemeClr val="tx1"/>
              </a:solidFill>
            </a:rPr>
            <a:t>Reports and recommendations</a:t>
          </a:r>
          <a:r>
            <a:rPr lang="vi-VN" sz="1800" kern="1200" dirty="0">
              <a:solidFill>
                <a:schemeClr val="tx1"/>
              </a:solidFill>
            </a:rPr>
            <a:t>: Summarize the results and make recommendations for improvement solutions.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8938777" y="43121"/>
        <a:ext cx="1196490" cy="4809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C7D872FD-A082-5181-A762-19D4A665A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C12BD658-D2DF-4B8E-72C4-9DCF427F23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C9F87FE8-FEFE-9943-7A9E-1C5DDB96FD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116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lvl="0" indent="0">
              <a:buNone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A. Prioritization of Energy Efficiency Measures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Rank measures by: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Cost-effectiveness (ROI, NPV, IRR).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Feasibility (technical complexity, installation time).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Strategic alignment (sustainability goals, compliance with regulations).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B. Phased Implementation Strategy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Define short-term, mid-term, and long-term action plans.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Develop a retrofit timeline with project milestones.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Identify funding mechanisms (ESCO financing, performance contracts, utility rebates, green bonds).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C. Measurement &amp; Verification (M&amp;V) Plan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Establish baseline energy performance for tracking savings.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Define M&amp;V protocols using IPMVP (International Performance Measurement &amp; Verification Protocol).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Outline post-project monitoring and reporting requirements. </a:t>
            </a:r>
          </a:p>
        </p:txBody>
      </p:sp>
    </p:spTree>
    <p:extLst>
      <p:ext uri="{BB962C8B-B14F-4D97-AF65-F5344CB8AC3E}">
        <p14:creationId xmlns:p14="http://schemas.microsoft.com/office/powerpoint/2010/main" val="4149989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A. Comprehensive Energy Audit Report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The IGA report includes: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Executive Summary (key findings, savings potential, recommended measures).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Energy Baseline Analysis (current consumption trends, benchmarks).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Technical Findings &amp; EEMs (energy modeling results, ROI analysis).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Financial Feasibility &amp; Risk Analysis (payback periods, sensitivity analysis).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Implementation Roadmap (step-by-step execution plan).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M&amp;V Strategy (methods for validating energy savings).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Appendices (technical documentation, metering data, equipment specs).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B. Stakeholder Presentation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Present findings to decision-makers (e.g., facility managers, investors, CFOs).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Address questions on financial viability and implementation logistics. </a:t>
            </a:r>
          </a:p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Secure approval for moving forward with selected energy efficiency projects.</a:t>
            </a:r>
          </a:p>
        </p:txBody>
      </p:sp>
    </p:spTree>
    <p:extLst>
      <p:ext uri="{BB962C8B-B14F-4D97-AF65-F5344CB8AC3E}">
        <p14:creationId xmlns:p14="http://schemas.microsoft.com/office/powerpoint/2010/main" val="3089373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7a414845c7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7a414845c7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Slide 3 should include “specify details of equipment characteristics and costs” also in addition to verify Financial Feasibility, it should include Prepare Detailed Financing Plan </a:t>
            </a:r>
          </a:p>
        </p:txBody>
      </p:sp>
    </p:spTree>
    <p:extLst>
      <p:ext uri="{BB962C8B-B14F-4D97-AF65-F5344CB8AC3E}">
        <p14:creationId xmlns:p14="http://schemas.microsoft.com/office/powerpoint/2010/main" val="4052341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Slide 5 is great! This should be used to replace the Slide in Module 15 which shows 4 audit levels.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239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On Slide 6, IGA does NOT include and energy service agreement - that follows AFTER the IGA is completed. But it should include detailed equipment specification (and possible bidding documents for procuring equipment)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879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Change maintenance to operation and maintenance - same in Slide 7 and 9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022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Change maintenance to operation and maintenance - same in Slide 7 and 9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23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sz="1100" b="0" i="0" u="none" strike="noStrike" cap="none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Change maintenance to operation and maintenance - same in Slide 7 and 9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34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2226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A. Identify Energy Efficiency Measures (EEMs)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Shortlist low-cost, medium-cost, and capital-intensive efficiency upgrades.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Categorize measures by payback period and savings potential.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Examples of EEMs: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Lighting retrofits (e.g., LED conversion).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HVAC upgrades (e.g., replacing old chillers, demand-controlled ventilation).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Building envelope improvements (e.g., insulation, window glazing).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Smart automation (e.g., advanced energy management systems, IoT-based monitoring). o Renewable energy integration (e.g., solar PV, battery storage). </a:t>
            </a:r>
          </a:p>
          <a:p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B. Financial &amp; Economic Analysis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Calculate: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Annual Energy Savings (kWh, MMBtu, water savings).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Project Costs (materials, labor, engineering, permitting).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Simple Payback Period (initial cost ÷ annual savings).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Net Present Value (NPV) and Internal Rate of Return (IRR).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Lifecycle Cost Analysis (LCCA) (incorporating maintenance and replacement costs).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 Cash Flow Analysis (including tax benefits, incentives, and rebates). </a:t>
            </a:r>
          </a:p>
          <a:p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C. Risk Assessment &amp; Sensitivity Analysis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Evaluate potential risks and uncertainties affecting projected savings.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Perform sensitivity analysis on energy price fluctuations and equipment performance. </a:t>
            </a:r>
          </a:p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• Assess impact of operational changes and occupant behavior on savings.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21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86807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351130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E386B4-5DA3-3F41-B8E2-EF5B17CA9C32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36A95C-E658-B8F6-B577-AEE2B8749548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B62FEC-4091-B1A6-7E0F-8A765E93E79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CFA75-A3CA-A750-C854-BB9EF2664123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92741-C9DA-B396-9691-77B5A2A1314A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03447" y="140635"/>
            <a:ext cx="10177132" cy="108012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47" y="1412776"/>
            <a:ext cx="10177132" cy="4896544"/>
          </a:xfrm>
        </p:spPr>
        <p:txBody>
          <a:bodyPr>
            <a:normAutofit/>
          </a:bodyPr>
          <a:lstStyle>
            <a:lvl1pPr marL="332169" indent="-332169">
              <a:buClrTx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1pPr>
            <a:lvl2pPr marL="671479" indent="-339312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2pPr>
            <a:lvl3pPr marL="941739" indent="-270260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3pPr>
            <a:lvl4pPr marL="1275096" indent="-264307">
              <a:buClr>
                <a:srgbClr val="00B050"/>
              </a:buClr>
              <a:buFont typeface="Wingdings" panose="05000000000000000000" pitchFamily="2" charset="2"/>
              <a:buChar char="§"/>
              <a:defRPr lang="en-US" sz="200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14408" indent="-270260">
              <a:buClr>
                <a:srgbClr val="00B050"/>
              </a:buClr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86EE1A6-3A19-4544-AD6C-E0E6112484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4552" y="6597384"/>
            <a:ext cx="792088" cy="288000"/>
          </a:xfrm>
          <a:prstGeom prst="rect">
            <a:avLst/>
          </a:prstGeom>
        </p:spPr>
        <p:txBody>
          <a:bodyPr vert="horz" lIns="68580" tIns="0" rIns="68580" bIns="0" rtlCol="0" anchor="ctr" anchorCtr="0"/>
          <a:lstStyle>
            <a:lvl1pPr algn="r">
              <a:defRPr sz="900" b="1">
                <a:solidFill>
                  <a:schemeClr val="bg1"/>
                </a:solidFill>
                <a:latin typeface="+mn-lt"/>
              </a:defRPr>
            </a:lvl1pPr>
          </a:lstStyle>
          <a:p>
            <a:fld id="{A70E8B96-6C17-404C-B209-86071FBA200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4214A8C-D636-922A-F2D1-A3E6641465A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0CC5161-CB40-310A-AEF8-193314BA9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69489" y="121155"/>
            <a:ext cx="1380797" cy="284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AC9BFC-9E2D-ADAE-993C-E5C614D83B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782" y="-154103"/>
            <a:ext cx="835353" cy="8353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935989-CB8E-F473-6C2B-D0FAD018C2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4589" y="6467123"/>
            <a:ext cx="1012373" cy="3319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406268-57D7-1EDC-05A7-7BC9AA57DED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19891" y="6446232"/>
            <a:ext cx="385109" cy="34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4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5" r:id="rId4"/>
    <p:sldLayoutId id="2147483656" r:id="rId5"/>
    <p:sldLayoutId id="2147483657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6D35EF2B-9D39-4E40-C158-62888A2F5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5D4EC768-D867-1378-DA7C-AB44E78D0B7E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406F5E47-E656-2AA6-B43B-AFFA1C5937B3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47E4BF6F-1E2F-E1A0-3795-1A359CBC554B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0F838642-A158-1E36-F32E-AE8A140108CA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5383F7FE-F9EE-1835-5136-3B0EBA237AFC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BAC5E828-8EA6-E3CB-02A0-2687689A5FB0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A6AC2074-03DB-823E-7584-864C41B5ED2B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23902887-9571-B4F2-3A9A-CFA30AE65E40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27CC3503-ED9A-91B8-6CBC-7331E9DB5A4A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F648A668-80D2-B09A-FB84-E0749C66BBBD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EE116AE4-AF81-9A31-2AE9-C2AE495EF5A3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88AE1A87-FA75-D5A9-957D-2B18A394E26D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026EC1A2-7EB3-C456-4BBB-87AD91A23FC5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3F06C499-4E09-FB29-A976-58FFC56EC4B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22A43905-D3DD-5A0A-89C9-78A4285403BD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B3038465-B83E-8F7D-7637-EB5A3015523F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B2FD5C8A-1D00-4C43-1427-E7D32DF891DA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83470BFA-3195-4AC4-E887-8F583846ABB7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F6FE44D3-D62C-D9CC-A04B-C3B717DCA4E9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23305852-0768-5976-AF95-C17580EB54E6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BF7DDA12-F3E8-FD38-402F-630113B3EEB8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83507929-8C03-5C41-A613-1A7A24621B0B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B152861A-2819-5AAE-43F6-66F920A658A2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2F27FCB3-2B55-3411-ECAB-8EEBA9E5CAF1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2221DC0B-1FBB-A78E-C7CA-1FEE08B6C118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5DC9D0BB-F32E-1D61-1BF4-906B93410E8D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59F0CB27-CFB7-271E-18C0-F3F0B0F27B77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FCF898C6-2177-6309-46E8-994B4C1216A0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0C12C912-DBF3-E4D8-AEBF-602DB6298DDA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0B452A81-65EB-F8EE-0774-7934A645B25C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1E590F12-93CF-9E24-9AC5-1191599415EB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44BE3969-8A3D-BA82-A753-387091EBE2B5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4571233B-7A22-89C2-B72E-7F9F3B98CC5F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375487E9-67F8-976D-DA0D-FBCD5D81556D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E380EC5C-43BA-A78B-46D8-903C5C55C36A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B24F0FB9-F3E3-0FC6-40E1-C85918F1E50F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8AD820BC-6258-DF5C-47D4-EB495B0BF983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86268BA0-D75F-0F2C-8A3D-B91BD2D0B50C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A4DCE06A-C6BC-29FC-54D0-BB135030C2F8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BAA69448-F741-49C1-0ADA-5A5FA228724E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F7D105E8-E93B-8419-D259-0442CFCCC6D8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AC0C746-C02B-6DAD-71E6-CBD91C233B1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7F329061-CB3A-8895-322B-97EE4BEF0A1D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3FDE4822-43E5-097C-EED1-FF07D44E74B2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C0004DD9-5B22-A3F6-F4CD-48523FE7DE0C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7283524A-1E90-E791-C858-FE3AD2420297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ABB1817F-BC06-B258-DF57-8D6F03BD9DD7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FCC7542-7412-28E8-813E-A9A91C859454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06E2CAEA-649A-52D6-E571-C5D85AF5BAA5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A003C3DE-E59E-E9C6-4B15-59D54E4D28C0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48544110-5F1E-3683-76A7-D54650D5FCFB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3B4139BF-7A13-FD2A-7EB6-E0763B3ABBCE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1213D073-2435-6401-DB1B-06FCD3B22F8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9EF50DDB-869A-33CE-E737-629D001061D5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F787BF55-2A70-643A-F17D-F7B4E292F8B5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E4786F64-9981-1F71-1BB4-974547B5D86F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AFECE10B-C345-EE4A-A4A6-5164C53B68EF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0573DF99-5868-FCF0-CB9B-2DFFF8C900E9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9550C982-1AFB-DF9F-62F5-0CB0A5005606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A9CE229-DFC5-56EF-A870-B444A057E0C6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EE503DCE-8594-F22C-FB5D-9AE6D1007D54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C6BD6216-C3AC-4913-0AE0-68DE34B2351B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8372DE6D-C254-1B5C-5B23-D1F66A9F4BA8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0E5EB055-6783-DCB4-2678-A16B3561E9D4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16DB3A28-1F0A-7DEE-EF7F-8BEA12A6372D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8649F807-C179-B539-B52E-6FA72D40B4EF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14B88B2F-03D0-35C8-781A-AD1205706116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A02DCD0C-1B1D-EFD1-67B6-207C43CA8137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9C61C42C-738B-1B36-312B-E6AFEB4CF8DE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6CEF8BC7-B20C-A179-BE34-D953F006BB1F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29667B6A-D312-2A7F-9FC7-E0DFE766FD49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89CC0B33-E8B1-0AF4-076C-053112B798D6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D82FE733-EA32-0B13-782E-056901DE7CA4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6A3627A-5485-D686-75BF-6CE720926BB1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6EF383B7-2C5F-75C5-2AE0-3D3F28B69EEA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6AE4351F-E756-FC0A-A1A3-8655A249057C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3019B941-BB37-9467-D242-B99AE7D7550C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EDF4ECB1-ADD8-B27A-A82C-20D54015D051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98D12ED9-B704-188B-95D9-E041136382EF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18F2452-2278-4936-3650-28853A2DDB04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E5E58D1B-5CD5-A4C9-0E3F-DFED4A01BCE9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3392E4FF-123D-1ECA-09A5-57AC71FB914D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C167E633-8D1B-9173-FB63-C3B627F7379A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37D1CF8-466F-250E-596F-202F064A258B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02306D5F-6BCB-DBA1-C586-07C407CD7F80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55DF942D-E567-D501-8EA3-7862AB75173A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08439ED6-334B-21B7-F52B-CCB21B7D37C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15D391CB-F16E-9AFB-453B-7E2AD846AD86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5EB4D57C-3539-B70A-A3CE-EE6DC98A246A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C64B92CB-0165-D0CD-5245-F3B002F86D18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9A5F455B-7F6B-3DD8-18CA-62FB89072D7F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08406F24-AC08-721F-C3A2-A07F84E43343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DEF726D2-724F-BB4E-7219-34ABC48C65ED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B30BCA6D-80CF-DA0A-DC3E-A39CA1F4C4D3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0833183B-10FC-2FA8-F2C9-C816E63C6BD7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C3D626C1-B7A7-F186-6955-B171103AECA7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3C3FDC7-9018-6C64-7247-FB3BEC76B83E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7956349F-DA3F-5F46-28B3-3815C3FDDC7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32A80B8C-C2AB-216A-010B-3AED357572B7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170960AB-F009-5F4C-186B-887A75063CA4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9C63018E-B8D5-0277-4A1C-6E92139E2282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6E44CA7D-3A77-B546-9100-AB5363166219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F59591C0-5A3F-8BB7-4E28-FDD69A3DAC0D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CF2F35CE-378A-BD80-254B-15D65A625FE0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56227FD3-F187-B1B6-BDC9-8EF5EB4C4135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4AFD5593-D241-86CD-C4E5-565B6DB34E18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33EB2C35-CC94-7477-36C5-E36A78FA7F86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657E9847-EF33-818C-294C-7F91F93E8E4C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459BD5A3-59CF-EBAD-52A1-A3EF253F5698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3233B4B6-D921-9521-5DC8-E8EAF2011155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220455E1-2488-CE43-0F48-57B0C8DE3B29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792B0975-1FEB-2FE0-9451-6288D5C12923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102E7-2819-13BE-D679-C36D24028145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307C5ACA-AF25-3CBF-3953-2C8A9C3A19F6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35D5F9AC-C6B9-DF3A-1FF7-812C3E8997DF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6507062A-CE08-3800-757F-094D13844D82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58524B87-DF1C-2BD9-17F2-59117C85E269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A47DD59-22F2-361D-BAA2-7DD80682C1BD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484C51E6-32C9-1279-3A40-F3E7C78BD97A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484522AF-81BA-6196-BD47-B4661208DFE6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54BB6258-C9B8-481E-E816-EA2F4900F83A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DCF660B2-FA4F-99D8-3A51-98DF7D4CCD3A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013DD7F9-388B-D49A-5BE3-C1AB0D1925AA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1AA20395-10E3-8F57-1B49-88309D7E5502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B0131DF9-64A8-8ECA-BE34-0F7E7C33F840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ABDD9B2B-1AA8-EB49-7647-8C26CA43D893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493937E-34D5-973D-E786-7155F700025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95E11E93-60DC-68DB-8D00-32D5C518AADC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ECF3CD3A-6F40-1347-664B-EA011B2AAF8E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FAC67878-3668-3D55-4FB7-65085C97AA23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3E72728E-FE86-1908-DD84-29CE35AC567F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7FC3936D-64F2-4336-9365-95D828A9BA7D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2D8E861F-EA5B-B972-9AAE-FAF09F54E93E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94EE7506-7471-3B14-6315-4F0E801968EF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7C216739-4442-BF12-BFA6-97933AC6F14D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5399AA19-63A5-72FE-BE31-38726AE1CD75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88C245F5-3B2E-90B7-8239-127028B433E8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FEBDE882-DEC0-75E5-8042-B0A3FE8AFBFD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D47ED4D5-4B2E-0E08-117E-B0974630EFFD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3D5F704-D119-A1E9-8444-D8208EE5628C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7F4225E3-7D60-5A65-8ECD-1D225119FF5A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EB149B3-6DD0-408F-3F45-FA5D3ACB3847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E1AECA65-EE7A-6740-D149-B72CDBF5A382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1AE58DF5-3202-15FE-F8B1-35E15A58F9BA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CE0A1ADF-F775-10AC-35D4-DF735A03B0E7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EBBE63C7-B7C2-EA2C-435B-47C8915DFA49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337B4D2E-B41E-90EF-6203-67DDD949EA9C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CBD91582-4150-4A96-A16B-C9EFF5FECFB8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CF437309-B431-F947-A1F3-E9C6C73583D4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EA47D87F-889E-5E45-DF54-1914F951DC41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8AB1E576-B7D6-ABB0-87C7-BB0261854FCA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1D21975E-0195-AF51-81CE-F98A5E1A9EE0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713AB112-C3D2-43C4-DC91-D0A9BF92A079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D121C72-F191-AD78-415E-33B892B2A07E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A6F81583-3C00-0A29-739E-542B497F045D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2830FA33-7763-C22C-8000-F6D850214727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EEE08779-1E12-C0D2-EA94-64423F3E1F85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96F8355B-BEF6-83A1-B2EF-A7046CAD69B8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EEEE8C40-B4A3-200A-6821-03706A6E2A2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8B9CD067-DC0D-957B-8C05-C3C206350EC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03D54157-4708-0B78-31E4-14100DE8AEE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FA50DD14-244A-408A-8A1E-2091A0AF86A9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5B28F1D8-2BB0-AFAA-296E-716E442AD65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249F8ECD-DB79-BBB4-0648-3CBF0EDDFA05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729E370A-FD1B-27D2-B9E1-B2741E865303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3BCA1931-F1E2-A1F0-48CD-8A517C6E0780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3F76AEEA-41EF-C2B6-EDBE-B1F5FBAF0B89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968CEEBB-24C4-5011-7A3A-48285702AF01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C4229CBC-6F91-BF99-745F-23F517A2601F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5DC4BE7D-064D-C8DB-4499-E0DD30C52D8D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84DB730C-EA46-9425-CCBE-89A09568676C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B57253B4-1671-66A0-44A9-CD19A38B2AAC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D5D6554D-C0B0-9523-9A67-7BE4CC98EAB4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6D019A32-0258-77C5-7C7E-2516DF262075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2D19A2BC-97B5-141D-3430-883DCE8721C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CFBE3F4F-443E-D1B3-E317-90898E24D890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CB12287-B616-8168-ECBA-8D16EC27A6C4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2F3EE60C-DC8E-CB75-9FBE-B2AD74DA6B69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28DEABBA-C78A-6341-C102-33EACFCE9D76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574FB2CD-994B-5B9D-C028-C029DC970ED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0539500D-FA6D-2FE2-9CFD-595244CBB5B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6193E701-A3A8-6278-E029-364F45548DCF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931FA702-2C11-4DD0-94C9-13009146A9EF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1DAAF26-E47D-EDAE-A1FA-C6B84C3A7002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5E1EE55C-12C4-A1D5-B2A8-BD608B5D63D2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07C71ECF-4C81-4BFE-72E5-6A7C21577FAE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3ECC7410-99F7-6EFF-51B7-57E09AE35EEE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93EEA19-C94E-9BD0-9A56-D22F63625DB3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AC1ECEC2-8D87-F53C-E3DA-92FB9D93A685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D06F76A3-213D-0364-233E-8FC4B353B19F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2CF1102B-5880-04E6-A1D4-D1415118301D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4E1612FC-7D49-12A9-66F2-2A2E308B1B5C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9DD6A2EA-D9B9-F58C-ED92-0763996289C6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F2839E8B-A86F-067A-E476-D84F93660731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CA01D5F5-96AF-4453-871A-826EB9403F5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CD620046-D07A-A14D-9FB2-A64106BC455C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35B9D9E5-64BB-C404-19FE-1025F10EEB97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7DFFF239-CBC9-BA4C-276F-45D85E82CB03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5194A3D-6A17-29F5-C975-B1F62AEB7B63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62BF52B0-8627-0AB1-C2D2-11FED9194C96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21093985-6C7E-6834-F249-5F0D482A545D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CAD84093-B128-5187-2B90-B7C9E1517FCE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563F0591-E3C1-505D-B23A-59358D2E5671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7572C663-D672-179D-EAFA-87F4ADC83461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3E896495-4F7C-D24B-30B8-142F4093B08D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DD0BDA55-6E4A-9886-6904-C614AF2EBEEB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ED7F4DCC-0840-7387-E1D0-C8FD19CEC2FD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9E82727A-1BFC-160A-81CF-57CB1301BB5E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D50CF2E7-7BEE-C2E8-F657-E88919BAF7E1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0F510A38-E983-5D5B-070A-CD02408F74EF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070F7993-F111-9581-5A18-39A4454E645F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E36CD69F-67E9-B49F-57F8-B498239D2F64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34277360-ABA4-0624-71CC-7CBFEB4DE5B5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30898C62-CCD5-332A-BE98-9257C723FBC0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4AB00EB7-FCD7-3A58-80F1-6EC929FFC98F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555D039D-C8CB-5B60-302F-9A0877872E35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AD086D10-841A-E8D5-3A63-3C9F1E14C7BE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8345D7F8-59F6-AAB7-8039-DBB0731B691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773767C4-F64F-E669-C22E-1C070AE6BA85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2B7A7024-004C-1743-630A-0CEA7FE19D15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73625C53-FFC0-FD28-31A3-D856DB65B4B8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5B2AE77D-19CF-30D7-FA2C-A2F9D2BC37BA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BDBC3FD3-EDC1-C857-895C-C75F1177F855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419D555-BC6D-E60F-50E2-D135C2B5DA2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A0610668-39AF-6B44-2DA1-F6B8591C06EA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6F54D52D-869B-AB2A-25A2-9B29264CF26D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217766B6-C914-ACD5-1940-C0BA805CF7FD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1CEDEF7A-C769-1D3E-4FFE-103C2E6EBC7B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28214FE9-5AFD-A50F-42DE-7C372CE409E6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25A1EBEF-E662-8006-8344-D9210B3AD253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61A4138-D0A8-E3C0-3B51-87EB00FEE8BE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B4775005-A945-6C83-F953-9A9A3A58CC3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75714CE7-DE30-AC5F-DD67-A7CBD90783EC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BE58FFC8-99F4-1A09-6E11-C82A942C4193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FB234962-2CD1-2F50-0121-ED522CFBE307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0772AE67-631B-4ABF-0059-D1324291E25D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426B4C30-C19C-D73B-4E06-65477FF3BE75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8FB62C65-9DAF-B537-28BE-D41BDEFBB9F7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7E0C6F47-64FB-0AAE-F68D-CD10519CB745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965ECE5B-822B-4AE9-51C4-B9A55791A52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35E63533-BBF6-0508-980B-97572393D854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E7FEE97-85C4-D5C2-32F9-E07F0A0B7C80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DA7AA6BA-608D-9EA8-789B-15223839B948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63114028-F74E-597D-74A0-E74EBA7D2D66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D3E029AA-AF48-60A8-8342-3A3FF2F76536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73C16415-8495-38D0-8560-E79B39E2835B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7093D670-2203-BF96-BB08-DA194D5F219B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98E1E0DE-D298-476C-6E2F-C9EFB228F881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8E4B9BA4-B0FE-83B0-FD93-6BCEA77932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0E849B9-AE2B-4B59-34EE-8DB594E4652C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DC489118-8AA3-1107-AD48-FAFA68FE3654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6C570455-CA8A-B834-E3D7-E8727CE80970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DB38373F-A2BD-CE03-C50A-5382810EC454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7F44348C-F7D9-9BB5-301D-A1A88A6E8FD4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98496660-7533-A81D-6A89-B78A8853E3BE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86A33C59-1064-45D5-D714-1D2CD18C852F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82461A36-E5BE-9965-4733-A09CB7EA47FD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FCF301C-2D3E-E3C8-C00B-8A1419D977EE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927C7158-CC48-BAA7-3E77-7FFBB35E3136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90551D69-4375-66F1-9773-E9BDE09BC80F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E00B6BE1-794A-28D8-6D99-B93DE6488659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F89BFA2-2C88-4648-3F49-4A13A29BF295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30E83F0E-41B5-9764-1149-D2F2299271F4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CE9AF59B-3EA0-8D4F-4C9A-B6DAFC89A069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C6129972-0B32-4A8E-33C0-460A651E1128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65B896CE-33E5-7EE9-913F-983C17F2133C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5BB2F03D-B18F-2D8A-8ADA-9A38A27874A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07C2E0E5-0B60-972F-BC33-42366D72101C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28E7BF86-0782-943E-AA51-F64CE5F8C9F7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E3680F37-FC3F-E2EF-42BC-A7659DC197C4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D347F377-3C05-6FA8-E8A6-CA5DB21C0B63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FBC9E798-9A55-9B96-D4E6-5D0718BA3873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59142296-EF2B-7EC4-640D-5639628B8D48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65E8AFB3-1244-11F0-C2AB-DF897E98E894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2E22F43E-B73D-F5F9-A384-2EF188B8F880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CAAF7A0-1442-DF82-36FE-DB91CB6E088F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D3B3EE40-9608-5A33-82BA-901E1379104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0371D6F-6EF2-011D-8F05-81646C987E8E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ACD74733-9A99-7BC6-FF2F-97A89E65CEDD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B50F88CE-2088-E4C1-1735-1C294CC143A7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08AFF6A-FF3E-449B-CFE4-002B660D24B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68A1AAA6-6D98-85A2-8D7F-F363A9ABCDA4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4DCC59A7-561A-9051-61BE-72DCEB5E4633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11F3E66-B4CA-0B76-5617-F61C70978BA3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A524761A-6E85-0128-08A3-DEAC92D9A2F5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5AA0EEAC-D262-722F-F321-8B68BE8AD759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0E77B8C8-85DF-60A5-CBDE-F9F72F17C29C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52606706-6FDE-1014-3457-CE5126A459AD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EB0BEECC-0E1C-8BBA-4382-EBC940446129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3F894E0-0AA4-F9F5-DDDB-E16CBE10993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3DAAF20C-ECEC-8ECB-4E4C-91199DC4A2A0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A28624AD-AD08-EC07-55EE-BFF16E24EE6A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D8BBD53C-C40F-358A-B0B7-4CAA2C3959A2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72F89A16-3E34-83C3-BE9E-4B8F6F75985E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580A5B54-04A8-9E5F-8D98-4396D52BB193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F362FC-BCE7-0E30-0983-8B2BCEC81342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50DF0EE9-B98B-CCD8-D9EC-381A0E40FE87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C789223-37AC-ACE6-9D0E-EB6DD32F57D2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4A57643C-88C3-BC09-1BA2-72195428A25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9D20A1C3-28FA-3E2C-5272-0BF496B612FD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1CA2DE3A-C65B-C5CE-B4EB-03B1444718C0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41426A4D-1262-F7E4-E06E-9FF4730EFC8A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12B3ADA2-AE0D-0789-FA86-BEC390A9EBAC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A0E7819-6812-4079-90D0-12025C897E25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1C13075-DAAA-80C1-1020-9C65C895C1EF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EED1C0D3-E90B-0EDE-761F-144B8F2B6CA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2E85436-66BF-B3ED-0B76-08280056CD08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B17A045B-9482-FB05-E337-BEF3265027F4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026E6493-1E1A-45AC-3AB9-BD4A72A5AAE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79B197BF-D4C4-6B71-E7DD-B3CB1020A676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4D58B19C-623C-D7D4-C418-B834C32E83CB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CCC1DBBA-040E-AAF1-62BE-74206C17DE24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E56333CA-36D7-5F5F-3D4A-BF7C932C2A77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4C298B46-EEFB-1844-1CDE-83D179FA7432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AD18BAA9-D58C-BC3F-D28C-5038EA9466F2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43F28794-B6A8-4996-9228-2B0BEC89DCA4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1AFDAF6A-AD5C-1117-3EAC-D733C733E8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6735" y="2872200"/>
            <a:ext cx="7669576" cy="1516920"/>
          </a:xfrm>
        </p:spPr>
        <p:txBody>
          <a:bodyPr>
            <a:noAutofit/>
          </a:bodyPr>
          <a:lstStyle/>
          <a:p>
            <a:r>
              <a:rPr lang="en-VN" sz="3200" b="1" dirty="0">
                <a:solidFill>
                  <a:schemeClr val="accent1">
                    <a:lumMod val="50000"/>
                  </a:schemeClr>
                </a:solidFill>
              </a:rPr>
              <a:t>Module 16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Investment Grade Audit (IGA)</a:t>
            </a:r>
            <a:endParaRPr 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867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2B2E1-A3B2-4A11-BEBA-F0D401C1A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+mn-lt"/>
              </a:rPr>
              <a:t>2. On-Site Assessment (Fieldwork &amp; Data Collection)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0D37C-94C0-4BCB-81D1-0FFC8C80E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35E1CB-BDAE-450B-B656-46B94F5A1F98}"/>
              </a:ext>
            </a:extLst>
          </p:cNvPr>
          <p:cNvSpPr txBox="1">
            <a:spLocks/>
          </p:cNvSpPr>
          <p:nvPr/>
        </p:nvSpPr>
        <p:spPr>
          <a:xfrm>
            <a:off x="719067" y="1070327"/>
            <a:ext cx="11137573" cy="5647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32169" marR="0" lvl="0" indent="-33216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1pPr>
            <a:lvl2pPr marL="671479" marR="0" lvl="1" indent="-339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2pPr>
            <a:lvl3pPr marL="941739" marR="0" lvl="2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3pPr>
            <a:lvl4pPr marL="1275096" marR="0" lvl="3" indent="-26430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4pPr>
            <a:lvl5pPr marL="1614408" marR="0" lvl="4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 b="0" i="0" u="none" strike="noStrike" cap="none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>
                <a:solidFill>
                  <a:srgbClr val="00B050"/>
                </a:solidFill>
              </a:rPr>
              <a:t>C. Lighting &amp; Controls Audit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/>
              <a:t>Identify inefficient lighting systems and control settings.</a:t>
            </a:r>
            <a:endParaRPr lang="en-US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/>
              <a:t>Measure light levels (lux/lumens) against industry standards.</a:t>
            </a:r>
            <a:endParaRPr lang="en-US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/>
              <a:t>Evaluate opportunities for LED upgrades and daylight harvesting.</a:t>
            </a:r>
            <a:endParaRPr lang="en-US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>
                <a:solidFill>
                  <a:srgbClr val="00B050"/>
                </a:solidFill>
              </a:rPr>
              <a:t>D. HVAC &amp; Mechanical Systems Analysis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/>
              <a:t>Measure airflow rates, temperature setpoints, and efficiency levels.</a:t>
            </a:r>
            <a:endParaRPr lang="en-US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/>
              <a:t>Assess boiler, chiller, and furnace performance.</a:t>
            </a:r>
            <a:endParaRPr lang="en-US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/>
              <a:t>Identify opportunities for variable frequency drives (VFDs), economizers, or heat recovery.</a:t>
            </a:r>
          </a:p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>
                <a:solidFill>
                  <a:srgbClr val="00B050"/>
                </a:solidFill>
              </a:rPr>
              <a:t>E. Process &amp; Industrial Equipment Efficiency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/>
              <a:t>Evaluate compressed air systems, refrigeration, steam systems, motors, and drives.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/>
              <a:t>Look for leaks, pressure losses, and inefficiencies in energy-intensive processes.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/>
              <a:t>Identify waste heat recovery potential.</a:t>
            </a:r>
            <a:endParaRPr lang="en-US" b="1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950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2B2E1-A3B2-4A11-BEBA-F0D401C1A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+mn-lt"/>
              </a:rPr>
              <a:t>3. Energy Savings Opportunities &amp; Cost-Benefit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0D37C-94C0-4BCB-81D1-0FFC8C80E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35E1CB-BDAE-450B-B656-46B94F5A1F98}"/>
              </a:ext>
            </a:extLst>
          </p:cNvPr>
          <p:cNvSpPr txBox="1">
            <a:spLocks/>
          </p:cNvSpPr>
          <p:nvPr/>
        </p:nvSpPr>
        <p:spPr>
          <a:xfrm>
            <a:off x="911421" y="1413005"/>
            <a:ext cx="11149930" cy="4992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32169" marR="0" lvl="0" indent="-33216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1pPr>
            <a:lvl2pPr marL="671479" marR="0" lvl="1" indent="-339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2pPr>
            <a:lvl3pPr marL="941739" marR="0" lvl="2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3pPr>
            <a:lvl4pPr marL="1275096" marR="0" lvl="3" indent="-26430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4pPr>
            <a:lvl5pPr marL="1614408" marR="0" lvl="4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 b="0" i="0" u="none" strike="noStrike" cap="none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buClr>
                <a:srgbClr val="C00000"/>
              </a:buClr>
              <a:buSzPct val="53000"/>
              <a:buNone/>
            </a:pPr>
            <a:r>
              <a:rPr lang="en-US" b="1" dirty="0">
                <a:solidFill>
                  <a:srgbClr val="00B050"/>
                </a:solidFill>
              </a:rPr>
              <a:t>A. </a:t>
            </a:r>
            <a:r>
              <a:rPr lang="en-US" b="1" dirty="0">
                <a:solidFill>
                  <a:srgbClr val="00B050"/>
                </a:solidFill>
                <a:cs typeface="Arial"/>
                <a:sym typeface="Arial"/>
              </a:rPr>
              <a:t>Identify Energy Efficiency Measures (EEMs)</a:t>
            </a:r>
            <a:endParaRPr lang="en-US" b="1" dirty="0">
              <a:solidFill>
                <a:srgbClr val="00B05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Shortlist low-cost, medium-cost, and capital-intensive efficiency upgrades.</a:t>
            </a:r>
            <a:endParaRPr lang="en-US" dirty="0">
              <a:solidFill>
                <a:srgbClr val="00206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Categorize measures by payback period and savings potential.</a:t>
            </a:r>
            <a:endParaRPr lang="en-US" dirty="0">
              <a:solidFill>
                <a:srgbClr val="002060"/>
              </a:solidFill>
            </a:endParaRPr>
          </a:p>
          <a:p>
            <a:pPr marL="0" indent="0">
              <a:buClr>
                <a:srgbClr val="C00000"/>
              </a:buClr>
              <a:buSzPct val="53000"/>
              <a:buNone/>
            </a:pPr>
            <a:r>
              <a:rPr lang="en-US" b="1" dirty="0">
                <a:solidFill>
                  <a:srgbClr val="00B050"/>
                </a:solidFill>
              </a:rPr>
              <a:t>B. </a:t>
            </a:r>
            <a:r>
              <a:rPr lang="en-US" b="1" dirty="0">
                <a:solidFill>
                  <a:srgbClr val="00B050"/>
                </a:solidFill>
                <a:cs typeface="Arial"/>
                <a:sym typeface="Arial"/>
              </a:rPr>
              <a:t>Financial &amp; Economic Analysis</a:t>
            </a:r>
            <a:endParaRPr lang="en-US" b="1" dirty="0">
              <a:solidFill>
                <a:srgbClr val="00B05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Annual Energy Savings (kWh, MMBtu, water savings).</a:t>
            </a:r>
            <a:endParaRPr lang="en-US" dirty="0">
              <a:solidFill>
                <a:srgbClr val="00206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Project Costs (materials, labor, engineering, permitting).</a:t>
            </a:r>
            <a:endParaRPr lang="en-US" dirty="0">
              <a:solidFill>
                <a:srgbClr val="00206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Simple Payback Period (initial cost ÷ annual savings).</a:t>
            </a: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Net Present Value (NPV) and Internal Rate of Return (IRR).</a:t>
            </a: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Lifecycle Cost Analysis (LCCA); </a:t>
            </a: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Cash Flow Analysis (including tax benefits, incentives, and rebates).</a:t>
            </a:r>
            <a:endParaRPr lang="en-US" dirty="0"/>
          </a:p>
          <a:p>
            <a:pPr marL="0" indent="0">
              <a:buClr>
                <a:srgbClr val="C00000"/>
              </a:buClr>
              <a:buSzPct val="53000"/>
              <a:buNone/>
            </a:pPr>
            <a:r>
              <a:rPr lang="en-US" b="1" dirty="0">
                <a:solidFill>
                  <a:srgbClr val="00B050"/>
                </a:solidFill>
              </a:rPr>
              <a:t>C. </a:t>
            </a:r>
            <a:r>
              <a:rPr lang="en-US" b="1" dirty="0">
                <a:solidFill>
                  <a:srgbClr val="00B050"/>
                </a:solidFill>
                <a:cs typeface="Arial"/>
                <a:sym typeface="Arial"/>
              </a:rPr>
              <a:t>Risk Assessment &amp; Sensitivity Analysis</a:t>
            </a:r>
            <a:endParaRPr lang="en-US" b="1" dirty="0">
              <a:solidFill>
                <a:srgbClr val="00B05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Evaluate potential risks and uncertainties affecting projected savings.</a:t>
            </a:r>
            <a:endParaRPr lang="en-US" dirty="0"/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Perform sensitivity analysis on energy price fluctuations and equipment performance.</a:t>
            </a:r>
            <a:endParaRPr lang="en-US" dirty="0"/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  <a:sym typeface="Arial"/>
              </a:rPr>
              <a:t>Assess impact of operational changes and occupant behavior on savings.</a:t>
            </a: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973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2B2E1-A3B2-4A11-BEBA-F0D401C1A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4. Implementation Roadmap &amp; Action Plan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0D37C-94C0-4BCB-81D1-0FFC8C80E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35E1CB-BDAE-450B-B656-46B94F5A1F98}"/>
              </a:ext>
            </a:extLst>
          </p:cNvPr>
          <p:cNvSpPr txBox="1">
            <a:spLocks/>
          </p:cNvSpPr>
          <p:nvPr/>
        </p:nvSpPr>
        <p:spPr>
          <a:xfrm>
            <a:off x="729049" y="1210962"/>
            <a:ext cx="11162287" cy="4992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32169" marR="0" lvl="0" indent="-33216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1pPr>
            <a:lvl2pPr marL="671479" marR="0" lvl="1" indent="-339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2pPr>
            <a:lvl3pPr marL="941739" marR="0" lvl="2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3pPr>
            <a:lvl4pPr marL="1275096" marR="0" lvl="3" indent="-26430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4pPr>
            <a:lvl5pPr marL="1614408" marR="0" lvl="4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 b="0" i="0" u="none" strike="noStrike" cap="none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buClr>
                <a:srgbClr val="C00000"/>
              </a:buClr>
              <a:buSzPct val="53000"/>
              <a:buNone/>
            </a:pPr>
            <a:r>
              <a:rPr lang="en-US" sz="2200" b="1" dirty="0">
                <a:solidFill>
                  <a:srgbClr val="00B050"/>
                </a:solidFill>
              </a:rPr>
              <a:t>A. </a:t>
            </a:r>
            <a:r>
              <a:rPr lang="en-US" sz="2200" b="1" dirty="0">
                <a:solidFill>
                  <a:srgbClr val="00B050"/>
                </a:solidFill>
                <a:cs typeface="Arial"/>
                <a:sym typeface="Arial"/>
              </a:rPr>
              <a:t>Prioritization of Energy Efficiency Measures</a:t>
            </a:r>
            <a:endParaRPr lang="en-US" sz="2200" b="1" dirty="0">
              <a:solidFill>
                <a:srgbClr val="00B05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Rank measures by:</a:t>
            </a:r>
            <a:endParaRPr lang="en-US" sz="2200" dirty="0">
              <a:solidFill>
                <a:srgbClr val="002060"/>
              </a:solidFill>
            </a:endParaRPr>
          </a:p>
          <a:p>
            <a:pPr lvl="2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Cost-effectiveness (ROI, NPV, IRR).</a:t>
            </a:r>
          </a:p>
          <a:p>
            <a:pPr lvl="2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Feasibility (technical complexity, installation time)</a:t>
            </a:r>
          </a:p>
          <a:p>
            <a:pPr lvl="2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Strategic alignment (sustainability goals, compliance with regulations)</a:t>
            </a: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Clr>
                <a:srgbClr val="C00000"/>
              </a:buClr>
              <a:buSzPct val="53000"/>
              <a:buNone/>
            </a:pPr>
            <a:r>
              <a:rPr lang="en-US" sz="2200" b="1" dirty="0">
                <a:solidFill>
                  <a:srgbClr val="00B050"/>
                </a:solidFill>
              </a:rPr>
              <a:t>B. </a:t>
            </a:r>
            <a:r>
              <a:rPr lang="en-US" sz="2200" b="1" dirty="0">
                <a:solidFill>
                  <a:srgbClr val="00B050"/>
                </a:solidFill>
                <a:cs typeface="Arial"/>
                <a:sym typeface="Arial"/>
              </a:rPr>
              <a:t>Phased Implementation Strategy</a:t>
            </a:r>
            <a:endParaRPr lang="en-US" sz="2200" b="1" dirty="0">
              <a:solidFill>
                <a:srgbClr val="00B05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Define short-term, mid-term, and long-term action plans.</a:t>
            </a: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Develop a retrofit timeline with project milestones.</a:t>
            </a: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Identify funding mechanisms (ESCO financing, performance contracts, utility rebates, green bonds).</a:t>
            </a:r>
            <a:endParaRPr lang="en-US" sz="2200" dirty="0">
              <a:solidFill>
                <a:srgbClr val="002060"/>
              </a:solidFill>
            </a:endParaRPr>
          </a:p>
          <a:p>
            <a:pPr marL="0" indent="0">
              <a:buClr>
                <a:srgbClr val="C00000"/>
              </a:buClr>
              <a:buSzPct val="53000"/>
              <a:buNone/>
            </a:pPr>
            <a:r>
              <a:rPr lang="en-US" sz="2200" b="1" dirty="0">
                <a:solidFill>
                  <a:srgbClr val="00B050"/>
                </a:solidFill>
              </a:rPr>
              <a:t>C. </a:t>
            </a:r>
            <a:r>
              <a:rPr lang="en-US" sz="2200" b="1" dirty="0">
                <a:solidFill>
                  <a:srgbClr val="00B050"/>
                </a:solidFill>
                <a:cs typeface="Arial"/>
                <a:sym typeface="Arial"/>
              </a:rPr>
              <a:t>Measurement &amp; Verification (M&amp;V) Plan</a:t>
            </a:r>
            <a:endParaRPr lang="en-US" sz="2200" b="1" dirty="0">
              <a:solidFill>
                <a:srgbClr val="00B05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Establish baseline energy performance for tracking savings.</a:t>
            </a:r>
            <a:endParaRPr lang="en-US" sz="2200" dirty="0">
              <a:solidFill>
                <a:srgbClr val="00206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Define M&amp;V protocols using IPMVP (International Performance Measurement &amp; Verification Protocol).</a:t>
            </a:r>
            <a:endParaRPr lang="en-US" sz="2200" dirty="0">
              <a:solidFill>
                <a:srgbClr val="002060"/>
              </a:solidFill>
            </a:endParaRPr>
          </a:p>
          <a:p>
            <a:pPr lvl="1"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  <a:cs typeface="Arial"/>
                <a:sym typeface="Arial"/>
              </a:rPr>
              <a:t>Outline post-project monitoring and reporting requirements.</a:t>
            </a:r>
            <a:endParaRPr lang="en-US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26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2B2E1-A3B2-4A11-BEBA-F0D401C1A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5. Final Report &amp; Presentation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0D37C-94C0-4BCB-81D1-0FFC8C80E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35E1CB-BDAE-450B-B656-46B94F5A1F98}"/>
              </a:ext>
            </a:extLst>
          </p:cNvPr>
          <p:cNvSpPr txBox="1">
            <a:spLocks/>
          </p:cNvSpPr>
          <p:nvPr/>
        </p:nvSpPr>
        <p:spPr>
          <a:xfrm>
            <a:off x="756136" y="1087394"/>
            <a:ext cx="11100504" cy="5629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32169" marR="0" lvl="0" indent="-33216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1pPr>
            <a:lvl2pPr marL="671479" marR="0" lvl="1" indent="-339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2pPr>
            <a:lvl3pPr marL="941739" marR="0" lvl="2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3pPr>
            <a:lvl4pPr marL="1275096" marR="0" lvl="3" indent="-26430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4pPr>
            <a:lvl5pPr marL="1614408" marR="0" lvl="4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 b="0" i="0" u="none" strike="noStrike" cap="none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 dirty="0">
                <a:solidFill>
                  <a:srgbClr val="00B050"/>
                </a:solidFill>
              </a:rPr>
              <a:t>A. </a:t>
            </a:r>
            <a:r>
              <a:rPr lang="en-US" b="1" dirty="0">
                <a:solidFill>
                  <a:srgbClr val="00B050"/>
                </a:solidFill>
                <a:cs typeface="Arial"/>
                <a:sym typeface="Arial"/>
              </a:rPr>
              <a:t>Comprehensive Energy Audit Report </a:t>
            </a:r>
            <a:endParaRPr lang="en-US" b="1" dirty="0">
              <a:solidFill>
                <a:srgbClr val="00B050"/>
              </a:solidFill>
            </a:endParaRP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Executive Summary (key findings, savings potential, recommended measures).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Energy Baseline Analysis (current consumption trends, benchmarks).</a:t>
            </a:r>
            <a:endParaRPr lang="en-US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Technical Findings &amp; EEMs (energy modeling results, ROI analysis).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Financial Feasibility &amp; Risk Analysis (payback periods, sensitivity analysis).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Implementation Roadmap (step-by-step execution plan).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M&amp;V Strategy (methods for validating energy savings).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Appendices (technical documentation, metering data, equipment specs).</a:t>
            </a:r>
            <a:endParaRPr lang="en-US" dirty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 dirty="0">
                <a:solidFill>
                  <a:srgbClr val="00B050"/>
                </a:solidFill>
              </a:rPr>
              <a:t>B. </a:t>
            </a:r>
            <a:r>
              <a:rPr lang="en-US" b="1" dirty="0">
                <a:solidFill>
                  <a:srgbClr val="00B050"/>
                </a:solidFill>
                <a:cs typeface="Arial"/>
                <a:sym typeface="Arial"/>
              </a:rPr>
              <a:t>Stakeholder Presentation</a:t>
            </a:r>
            <a:endParaRPr lang="en-US" b="1" dirty="0">
              <a:solidFill>
                <a:srgbClr val="00B050"/>
              </a:solidFill>
            </a:endParaRP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Present findings to decision-makers (e.g., facility managers, investors, CFOs).</a:t>
            </a:r>
            <a:endParaRPr lang="en-US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Address questions on financial viability and implementation logistics.</a:t>
            </a:r>
            <a:endParaRPr lang="en-US" dirty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cs typeface="Arial"/>
                <a:sym typeface="Arial"/>
              </a:rPr>
              <a:t>Secure approval for moving forward with selected energy efficiency projects.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725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4B96D-0ADE-91E1-6DE6-8E0D001B1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STEPS TO </a:t>
            </a:r>
            <a:r>
              <a:rPr lang="en-US">
                <a:latin typeface="+mn-lt"/>
              </a:rPr>
              <a:t>PERFORM IGA</a:t>
            </a:r>
            <a:endParaRPr lang="en-VN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C389BB9-40AB-B901-4EB0-CF026CBA13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5487701"/>
              </p:ext>
            </p:extLst>
          </p:nvPr>
        </p:nvGraphicFramePr>
        <p:xfrm>
          <a:off x="1103313" y="1412875"/>
          <a:ext cx="10177462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942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2B2E1-A3B2-4A11-BEBA-F0D401C1A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IGA </a:t>
            </a:r>
            <a:r>
              <a:rPr lang="en-US" dirty="0"/>
              <a:t>REPORT 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C6E50-9393-4663-899B-D5477E999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91" y="1168918"/>
            <a:ext cx="5505251" cy="487733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>
                <a:solidFill>
                  <a:srgbClr val="002060"/>
                </a:solidFill>
              </a:rPr>
              <a:t>General </a:t>
            </a:r>
            <a:r>
              <a:rPr lang="en-US" sz="2400" b="1" dirty="0" err="1">
                <a:solidFill>
                  <a:srgbClr val="002060"/>
                </a:solidFill>
              </a:rPr>
              <a:t>Information:</a:t>
            </a:r>
            <a:r>
              <a:rPr lang="en-US" sz="2200" dirty="0" err="1">
                <a:solidFill>
                  <a:srgbClr val="002060"/>
                </a:solidFill>
              </a:rPr>
              <a:t>Services</a:t>
            </a:r>
            <a:r>
              <a:rPr lang="en-US" sz="2200" dirty="0">
                <a:solidFill>
                  <a:srgbClr val="002060"/>
                </a:solidFill>
              </a:rPr>
              <a:t>, consumption, habits</a:t>
            </a:r>
            <a:endParaRPr lang="vi-VN" sz="22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>
                <a:solidFill>
                  <a:srgbClr val="002060"/>
                </a:solidFill>
              </a:rPr>
              <a:t>Proposed EE measures: </a:t>
            </a:r>
            <a:r>
              <a:rPr lang="en-US" sz="2200" dirty="0">
                <a:solidFill>
                  <a:srgbClr val="002060"/>
                </a:solidFill>
              </a:rPr>
              <a:t>Calculate savings</a:t>
            </a:r>
          </a:p>
          <a:p>
            <a:pPr>
              <a:buFont typeface="Wingdings" pitchFamily="2" charset="2"/>
              <a:buChar char="v"/>
            </a:pPr>
            <a:r>
              <a:rPr lang="en-US" sz="2400" b="1" dirty="0">
                <a:solidFill>
                  <a:srgbClr val="002060"/>
                </a:solidFill>
              </a:rPr>
              <a:t>Financial options and cash flow of the project: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2060"/>
                </a:solidFill>
              </a:rPr>
              <a:t>Calculation of feasible financial expenditures of the project
Analysis of sensitivity options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0D37C-94C0-4BCB-81D1-0FFC8C80E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08E0557-D7E0-4B73-99F9-E46621FF25E3}"/>
              </a:ext>
            </a:extLst>
          </p:cNvPr>
          <p:cNvSpPr txBox="1">
            <a:spLocks/>
          </p:cNvSpPr>
          <p:nvPr/>
        </p:nvSpPr>
        <p:spPr>
          <a:xfrm>
            <a:off x="6025302" y="1170486"/>
            <a:ext cx="5505251" cy="487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32169" marR="0" lvl="0" indent="-33216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1pPr>
            <a:lvl2pPr marL="671479" marR="0" lvl="1" indent="-339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2pPr>
            <a:lvl3pPr marL="941739" marR="0" lvl="2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3pPr>
            <a:lvl4pPr marL="1275096" marR="0" lvl="3" indent="-26430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4pPr>
            <a:lvl5pPr marL="1614408" marR="0" lvl="4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 b="0" i="0" u="none" strike="noStrike" cap="none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>
                <a:solidFill>
                  <a:srgbClr val="002060"/>
                </a:solidFill>
              </a:rPr>
              <a:t>Inspection </a:t>
            </a:r>
            <a:r>
              <a:rPr lang="en-US" sz="2400" b="1" dirty="0">
                <a:solidFill>
                  <a:srgbClr val="002060"/>
                </a:solidFill>
              </a:rPr>
              <a:t>and Monitoring Plan
Detailed plan for project implementation</a:t>
            </a:r>
            <a:r>
              <a:rPr lang="en-US" sz="2400" b="1">
                <a:solidFill>
                  <a:srgbClr val="002060"/>
                </a:solidFill>
              </a:rPr>
              <a:t>
Operation and Maintenance </a:t>
            </a:r>
            <a:r>
              <a:rPr lang="en-US" sz="2400" b="1" dirty="0">
                <a:solidFill>
                  <a:srgbClr val="002060"/>
                </a:solidFill>
              </a:rPr>
              <a:t>Requirements</a:t>
            </a:r>
          </a:p>
        </p:txBody>
      </p:sp>
    </p:spTree>
    <p:extLst>
      <p:ext uri="{BB962C8B-B14F-4D97-AF65-F5344CB8AC3E}">
        <p14:creationId xmlns:p14="http://schemas.microsoft.com/office/powerpoint/2010/main" val="4180749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A7181-E9FA-42D8-A119-77A7C3DBE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447" y="244920"/>
            <a:ext cx="10177132" cy="879792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ESSENTIAL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836DC-B5EB-46A7-9541-8F86F408D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501" y="1428274"/>
            <a:ext cx="5708458" cy="440691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2400" b="1" dirty="0"/>
              <a:t>Financial options</a:t>
            </a:r>
          </a:p>
          <a:p>
            <a:pPr lvl="1">
              <a:lnSpc>
                <a:spcPct val="150000"/>
              </a:lnSpc>
            </a:pPr>
            <a:r>
              <a:rPr lang="en-US" altLang="en-US" sz="2400" dirty="0"/>
              <a:t>Project financing sources
Requirements of financial institutions
Loan Guarantee/Mortgage
Project cash flow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2400" b="1" dirty="0"/>
              <a:t>Performance Contract</a:t>
            </a:r>
          </a:p>
          <a:p>
            <a:pPr lvl="1">
              <a:lnSpc>
                <a:spcPct val="150000"/>
              </a:lnSpc>
            </a:pPr>
            <a:r>
              <a:rPr lang="en-US" altLang="en-US" sz="2400" dirty="0"/>
              <a:t>Contract type (guaranteed or savings sharing)
Details of the service provider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C2B4C7-8DD2-409A-8BE7-81466B1A71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A5BB51B-B9FF-4634-9D86-B898ACAF628F}"/>
              </a:ext>
            </a:extLst>
          </p:cNvPr>
          <p:cNvSpPr txBox="1">
            <a:spLocks/>
          </p:cNvSpPr>
          <p:nvPr/>
        </p:nvSpPr>
        <p:spPr>
          <a:xfrm>
            <a:off x="6067186" y="1420415"/>
            <a:ext cx="5708458" cy="4406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32169" marR="0" lvl="0" indent="-33216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1pPr>
            <a:lvl2pPr marL="671479" marR="0" lvl="1" indent="-339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2pPr>
            <a:lvl3pPr marL="941739" marR="0" lvl="2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3pPr>
            <a:lvl4pPr marL="1275096" marR="0" lvl="3" indent="-26430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4pPr>
            <a:lvl5pPr marL="1614408" marR="0" lvl="4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 b="0" i="0" u="none" strike="noStrike" cap="none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2400" b="1"/>
              <a:t>Measurement and </a:t>
            </a:r>
            <a:r>
              <a:rPr lang="en-US" altLang="en-US" sz="2400" b="1" dirty="0"/>
              <a:t>Validation Plan</a:t>
            </a:r>
          </a:p>
          <a:p>
            <a:pPr lvl="1">
              <a:lnSpc>
                <a:spcPct val="150000"/>
              </a:lnSpc>
            </a:pPr>
            <a:r>
              <a:rPr lang="en-US" altLang="en-US" sz="2400" dirty="0"/>
              <a:t>Baseline plan
Methods used to calculate savings</a:t>
            </a:r>
            <a:endParaRPr lang="en-US" sz="2400" dirty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2400" b="1" dirty="0"/>
              <a:t>Cost of equipment</a:t>
            </a:r>
            <a:endParaRPr lang="vi-VN" altLang="en-US" sz="2400" b="1" dirty="0"/>
          </a:p>
          <a:p>
            <a:pPr lvl="1">
              <a:lnSpc>
                <a:spcPct val="150000"/>
              </a:lnSpc>
            </a:pPr>
            <a:r>
              <a:rPr lang="en-US" altLang="en-US" sz="2400" dirty="0"/>
              <a:t>Quotation of the main equipment (spending budget)
Details of the equipment supplier
Device Warranty</a:t>
            </a:r>
            <a:endParaRPr lang="vi-VN" altLang="en-US" sz="2400" dirty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2400" b="1" dirty="0"/>
              <a:t>Maintenance</a:t>
            </a:r>
            <a:endParaRPr lang="vi-VN" altLang="en-US" sz="2400" b="1" dirty="0"/>
          </a:p>
          <a:p>
            <a:pPr lvl="1">
              <a:lnSpc>
                <a:spcPct val="150000"/>
              </a:lnSpc>
            </a:pPr>
            <a:r>
              <a:rPr lang="en-US" altLang="en-US" sz="2400" dirty="0"/>
              <a:t>Maintenance contract information</a:t>
            </a:r>
            <a:endParaRPr lang="vi-VN" altLang="en-US" dirty="0"/>
          </a:p>
          <a:p>
            <a:pPr lvl="1">
              <a:lnSpc>
                <a:spcPct val="90000"/>
              </a:lnSpc>
            </a:pPr>
            <a:endParaRPr lang="vi-VN" altLang="en-US" dirty="0"/>
          </a:p>
          <a:p>
            <a:pPr lvl="1">
              <a:lnSpc>
                <a:spcPct val="90000"/>
              </a:lnSpc>
            </a:pPr>
            <a:endParaRPr lang="vi-VN" altLang="en-US" dirty="0"/>
          </a:p>
          <a:p>
            <a:pPr lvl="1">
              <a:lnSpc>
                <a:spcPct val="90000"/>
              </a:lnSpc>
            </a:pPr>
            <a:endParaRPr lang="vi-VN" altLang="en-US" dirty="0"/>
          </a:p>
          <a:p>
            <a:pPr lvl="1">
              <a:lnSpc>
                <a:spcPct val="90000"/>
              </a:lnSpc>
            </a:pPr>
            <a:endParaRPr lang="vi-VN" altLang="en-US" dirty="0"/>
          </a:p>
          <a:p>
            <a:pPr lvl="1">
              <a:lnSpc>
                <a:spcPct val="90000"/>
              </a:lnSpc>
            </a:pPr>
            <a:endParaRPr lang="vi-VN" altLang="en-US" dirty="0"/>
          </a:p>
          <a:p>
            <a:pPr lvl="1">
              <a:lnSpc>
                <a:spcPct val="90000"/>
              </a:lnSpc>
            </a:pPr>
            <a:endParaRPr lang="vi-VN" altLang="en-US" dirty="0"/>
          </a:p>
          <a:p>
            <a:pPr lvl="1">
              <a:lnSpc>
                <a:spcPct val="90000"/>
              </a:lnSpc>
            </a:pPr>
            <a:endParaRPr lang="vi-VN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749504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BDAA3-8074-9570-1084-6487DC21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447" y="548680"/>
            <a:ext cx="10177132" cy="501916"/>
          </a:xfrm>
        </p:spPr>
        <p:txBody>
          <a:bodyPr>
            <a:normAutofit fontScale="90000"/>
          </a:bodyPr>
          <a:lstStyle/>
          <a:p>
            <a:pPr algn="ctr"/>
            <a:r>
              <a:rPr lang="en-VN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B01F7-A73F-1DFE-041F-42ED9405FD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>
                <a:effectLst/>
              </a:rPr>
              <a:t>Purpose of IGA: </a:t>
            </a:r>
            <a:r>
              <a:rPr lang="en-US" kern="1200" dirty="0">
                <a:effectLst/>
                <a:ea typeface="Times New Roman" panose="02020603050405020304" pitchFamily="18" charset="0"/>
              </a:rPr>
              <a:t>An </a:t>
            </a:r>
            <a:r>
              <a:rPr lang="en-US" b="1" kern="1200" dirty="0">
                <a:effectLst/>
                <a:ea typeface="Times New Roman" panose="02020603050405020304" pitchFamily="18" charset="0"/>
              </a:rPr>
              <a:t>Investment-Grade Energy Audit (IGA)</a:t>
            </a:r>
            <a:r>
              <a:rPr lang="en-US" kern="1200" dirty="0">
                <a:effectLst/>
                <a:ea typeface="Times New Roman" panose="02020603050405020304" pitchFamily="18" charset="0"/>
              </a:rPr>
              <a:t> is a </a:t>
            </a:r>
            <a:r>
              <a:rPr lang="en-US" b="1" kern="1200" dirty="0">
                <a:effectLst/>
                <a:ea typeface="Times New Roman" panose="02020603050405020304" pitchFamily="18" charset="0"/>
              </a:rPr>
              <a:t>highly detailed and financially rigorous</a:t>
            </a:r>
            <a:r>
              <a:rPr lang="en-US" kern="1200" dirty="0">
                <a:effectLst/>
                <a:ea typeface="Times New Roman" panose="02020603050405020304" pitchFamily="18" charset="0"/>
              </a:rPr>
              <a:t> evaluation that provides </a:t>
            </a:r>
            <a:r>
              <a:rPr lang="en-US" b="1" kern="1200" dirty="0">
                <a:effectLst/>
                <a:ea typeface="Times New Roman" panose="02020603050405020304" pitchFamily="18" charset="0"/>
              </a:rPr>
              <a:t>actionable recommendations</a:t>
            </a:r>
            <a:r>
              <a:rPr lang="en-US" kern="1200" dirty="0">
                <a:effectLst/>
                <a:ea typeface="Times New Roman" panose="02020603050405020304" pitchFamily="18" charset="0"/>
              </a:rPr>
              <a:t> for energy efficiency upgrades with verified savings and return on investment. </a:t>
            </a:r>
            <a:endParaRPr lang="en-US" dirty="0">
              <a:effectLst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>
                <a:effectLst/>
              </a:rPr>
              <a:t>Methodology of IGA: Conducts on-site assessments, collects real-time data, and performs in-depth financial analysis.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>
                <a:effectLst/>
              </a:rPr>
              <a:t>Benefits of IGA: </a:t>
            </a:r>
            <a:r>
              <a:rPr lang="en-US" kern="1200" dirty="0">
                <a:effectLst/>
                <a:ea typeface="Times New Roman" panose="02020603050405020304" pitchFamily="18" charset="0"/>
              </a:rPr>
              <a:t>IGA helps businesses and institutions make </a:t>
            </a:r>
            <a:r>
              <a:rPr lang="en-US" b="1" kern="1200" dirty="0">
                <a:effectLst/>
                <a:ea typeface="Times New Roman" panose="02020603050405020304" pitchFamily="18" charset="0"/>
              </a:rPr>
              <a:t>informed investment decisions</a:t>
            </a:r>
            <a:r>
              <a:rPr lang="en-US" kern="1200" dirty="0">
                <a:effectLst/>
                <a:ea typeface="Times New Roman" panose="02020603050405020304" pitchFamily="18" charset="0"/>
              </a:rPr>
              <a:t> that enhance sustainability, reduce operational costs, and improve </a:t>
            </a:r>
            <a:r>
              <a:rPr lang="en-US" kern="1200">
                <a:effectLst/>
                <a:ea typeface="Times New Roman" panose="02020603050405020304" pitchFamily="18" charset="0"/>
              </a:rPr>
              <a:t>energy resilience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3414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20237-25B6-4710-AC34-D26C78E53D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7586663" y="6319838"/>
            <a:ext cx="1481137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400" i="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i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i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i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i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i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i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i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i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fld id="{C5E6F788-1367-449F-BE0D-E51C0051C57C}" type="slidenum">
              <a:rPr lang="en-US" altLang="en-US" smtClean="0"/>
              <a:pPr/>
              <a:t>18</a:t>
            </a:fld>
            <a:endParaRPr lang="en-US" altLang="en-US"/>
          </a:p>
        </p:txBody>
      </p:sp>
      <p:sp>
        <p:nvSpPr>
          <p:cNvPr id="120835" name="Rectangle 3">
            <a:extLst>
              <a:ext uri="{FF2B5EF4-FFF2-40B4-BE49-F238E27FC236}">
                <a16:creationId xmlns:a16="http://schemas.microsoft.com/office/drawing/2014/main" id="{E1974DCD-EEE8-4547-9D57-3E671B0AA4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18095" y="1524000"/>
            <a:ext cx="9345105" cy="47244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en-US" sz="2800" b="1" dirty="0">
              <a:solidFill>
                <a:srgbClr val="0070C0"/>
              </a:solidFill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en-US" sz="2800" b="1" dirty="0">
                <a:solidFill>
                  <a:srgbClr val="0070C0"/>
                </a:solidFill>
              </a:rPr>
              <a:t>EXAMPLES OF CASH FLOWS AND FINANCING SOURCES OF SOME EE PROJECTS</a:t>
            </a:r>
          </a:p>
        </p:txBody>
      </p:sp>
    </p:spTree>
    <p:extLst>
      <p:ext uri="{BB962C8B-B14F-4D97-AF65-F5344CB8AC3E}">
        <p14:creationId xmlns:p14="http://schemas.microsoft.com/office/powerpoint/2010/main" val="2355531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2" name="Google Shape;2102;p36"/>
          <p:cNvGrpSpPr/>
          <p:nvPr/>
        </p:nvGrpSpPr>
        <p:grpSpPr>
          <a:xfrm>
            <a:off x="7253799" y="1802699"/>
            <a:ext cx="4328601" cy="4529042"/>
            <a:chOff x="2776526" y="930233"/>
            <a:chExt cx="3590949" cy="3757232"/>
          </a:xfrm>
        </p:grpSpPr>
        <p:sp>
          <p:nvSpPr>
            <p:cNvPr id="2103" name="Google Shape;2103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extrusionOk="0">
                  <a:moveTo>
                    <a:pt x="0" y="1"/>
                  </a:move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  <a:lnTo>
                    <a:pt x="1997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4" name="Google Shape;2104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fill="none" extrusionOk="0">
                  <a:moveTo>
                    <a:pt x="199709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108"/>
                  </a:ln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99868" y="101002"/>
                  </a:lnTo>
                  <a:lnTo>
                    <a:pt x="99868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5" name="Google Shape;2105;p36"/>
            <p:cNvSpPr/>
            <p:nvPr/>
          </p:nvSpPr>
          <p:spPr>
            <a:xfrm>
              <a:off x="2776526" y="2680219"/>
              <a:ext cx="3581715" cy="361648"/>
            </a:xfrm>
            <a:custGeom>
              <a:avLst/>
              <a:gdLst/>
              <a:ahLst/>
              <a:cxnLst/>
              <a:rect l="l" t="t" r="r" b="b"/>
              <a:pathLst>
                <a:path w="199761" h="20170" extrusionOk="0">
                  <a:moveTo>
                    <a:pt x="99893" y="0"/>
                  </a:moveTo>
                  <a:lnTo>
                    <a:pt x="94742" y="26"/>
                  </a:lnTo>
                  <a:lnTo>
                    <a:pt x="89667" y="52"/>
                  </a:lnTo>
                  <a:lnTo>
                    <a:pt x="84670" y="129"/>
                  </a:lnTo>
                  <a:lnTo>
                    <a:pt x="79750" y="206"/>
                  </a:lnTo>
                  <a:lnTo>
                    <a:pt x="74933" y="335"/>
                  </a:lnTo>
                  <a:lnTo>
                    <a:pt x="70193" y="464"/>
                  </a:lnTo>
                  <a:lnTo>
                    <a:pt x="65557" y="618"/>
                  </a:lnTo>
                  <a:lnTo>
                    <a:pt x="61023" y="799"/>
                  </a:lnTo>
                  <a:lnTo>
                    <a:pt x="56592" y="1005"/>
                  </a:lnTo>
                  <a:lnTo>
                    <a:pt x="52291" y="1211"/>
                  </a:lnTo>
                  <a:lnTo>
                    <a:pt x="48092" y="1468"/>
                  </a:lnTo>
                  <a:lnTo>
                    <a:pt x="44048" y="1726"/>
                  </a:lnTo>
                  <a:lnTo>
                    <a:pt x="40132" y="2009"/>
                  </a:lnTo>
                  <a:lnTo>
                    <a:pt x="36346" y="2318"/>
                  </a:lnTo>
                  <a:lnTo>
                    <a:pt x="32740" y="2628"/>
                  </a:lnTo>
                  <a:lnTo>
                    <a:pt x="29262" y="2962"/>
                  </a:lnTo>
                  <a:lnTo>
                    <a:pt x="25965" y="3297"/>
                  </a:lnTo>
                  <a:lnTo>
                    <a:pt x="22822" y="3684"/>
                  </a:lnTo>
                  <a:lnTo>
                    <a:pt x="19860" y="4044"/>
                  </a:lnTo>
                  <a:lnTo>
                    <a:pt x="17078" y="4456"/>
                  </a:lnTo>
                  <a:lnTo>
                    <a:pt x="14477" y="4869"/>
                  </a:lnTo>
                  <a:lnTo>
                    <a:pt x="12055" y="5281"/>
                  </a:lnTo>
                  <a:lnTo>
                    <a:pt x="9866" y="5719"/>
                  </a:lnTo>
                  <a:lnTo>
                    <a:pt x="7856" y="6157"/>
                  </a:lnTo>
                  <a:lnTo>
                    <a:pt x="6929" y="6388"/>
                  </a:lnTo>
                  <a:lnTo>
                    <a:pt x="6079" y="6620"/>
                  </a:lnTo>
                  <a:lnTo>
                    <a:pt x="5255" y="6852"/>
                  </a:lnTo>
                  <a:lnTo>
                    <a:pt x="4508" y="7084"/>
                  </a:lnTo>
                  <a:lnTo>
                    <a:pt x="3812" y="7316"/>
                  </a:lnTo>
                  <a:lnTo>
                    <a:pt x="3168" y="7573"/>
                  </a:lnTo>
                  <a:lnTo>
                    <a:pt x="2576" y="7805"/>
                  </a:lnTo>
                  <a:lnTo>
                    <a:pt x="2035" y="8063"/>
                  </a:lnTo>
                  <a:lnTo>
                    <a:pt x="1571" y="8295"/>
                  </a:lnTo>
                  <a:lnTo>
                    <a:pt x="1159" y="8552"/>
                  </a:lnTo>
                  <a:lnTo>
                    <a:pt x="824" y="8810"/>
                  </a:lnTo>
                  <a:lnTo>
                    <a:pt x="515" y="9067"/>
                  </a:lnTo>
                  <a:lnTo>
                    <a:pt x="309" y="9299"/>
                  </a:lnTo>
                  <a:lnTo>
                    <a:pt x="129" y="9557"/>
                  </a:lnTo>
                  <a:lnTo>
                    <a:pt x="52" y="9840"/>
                  </a:lnTo>
                  <a:lnTo>
                    <a:pt x="26" y="9969"/>
                  </a:lnTo>
                  <a:lnTo>
                    <a:pt x="0" y="10098"/>
                  </a:lnTo>
                  <a:lnTo>
                    <a:pt x="26" y="10226"/>
                  </a:lnTo>
                  <a:lnTo>
                    <a:pt x="52" y="10355"/>
                  </a:lnTo>
                  <a:lnTo>
                    <a:pt x="129" y="10613"/>
                  </a:lnTo>
                  <a:lnTo>
                    <a:pt x="309" y="10870"/>
                  </a:lnTo>
                  <a:lnTo>
                    <a:pt x="515" y="11128"/>
                  </a:lnTo>
                  <a:lnTo>
                    <a:pt x="824" y="11360"/>
                  </a:lnTo>
                  <a:lnTo>
                    <a:pt x="1159" y="11617"/>
                  </a:lnTo>
                  <a:lnTo>
                    <a:pt x="1571" y="11875"/>
                  </a:lnTo>
                  <a:lnTo>
                    <a:pt x="2035" y="12107"/>
                  </a:lnTo>
                  <a:lnTo>
                    <a:pt x="2576" y="12364"/>
                  </a:lnTo>
                  <a:lnTo>
                    <a:pt x="3168" y="12596"/>
                  </a:lnTo>
                  <a:lnTo>
                    <a:pt x="3812" y="12854"/>
                  </a:lnTo>
                  <a:lnTo>
                    <a:pt x="4508" y="13086"/>
                  </a:lnTo>
                  <a:lnTo>
                    <a:pt x="5255" y="13318"/>
                  </a:lnTo>
                  <a:lnTo>
                    <a:pt x="6079" y="13549"/>
                  </a:lnTo>
                  <a:lnTo>
                    <a:pt x="6929" y="13781"/>
                  </a:lnTo>
                  <a:lnTo>
                    <a:pt x="7856" y="14013"/>
                  </a:lnTo>
                  <a:lnTo>
                    <a:pt x="9866" y="14451"/>
                  </a:lnTo>
                  <a:lnTo>
                    <a:pt x="12055" y="14889"/>
                  </a:lnTo>
                  <a:lnTo>
                    <a:pt x="14477" y="15327"/>
                  </a:lnTo>
                  <a:lnTo>
                    <a:pt x="17078" y="15713"/>
                  </a:lnTo>
                  <a:lnTo>
                    <a:pt x="19860" y="16125"/>
                  </a:lnTo>
                  <a:lnTo>
                    <a:pt x="22822" y="16512"/>
                  </a:lnTo>
                  <a:lnTo>
                    <a:pt x="25965" y="16872"/>
                  </a:lnTo>
                  <a:lnTo>
                    <a:pt x="29262" y="17207"/>
                  </a:lnTo>
                  <a:lnTo>
                    <a:pt x="32740" y="17542"/>
                  </a:lnTo>
                  <a:lnTo>
                    <a:pt x="36346" y="17877"/>
                  </a:lnTo>
                  <a:lnTo>
                    <a:pt x="40132" y="18160"/>
                  </a:lnTo>
                  <a:lnTo>
                    <a:pt x="44048" y="18444"/>
                  </a:lnTo>
                  <a:lnTo>
                    <a:pt x="48092" y="18701"/>
                  </a:lnTo>
                  <a:lnTo>
                    <a:pt x="52291" y="18959"/>
                  </a:lnTo>
                  <a:lnTo>
                    <a:pt x="56592" y="19165"/>
                  </a:lnTo>
                  <a:lnTo>
                    <a:pt x="61023" y="19371"/>
                  </a:lnTo>
                  <a:lnTo>
                    <a:pt x="65557" y="19551"/>
                  </a:lnTo>
                  <a:lnTo>
                    <a:pt x="70193" y="19706"/>
                  </a:lnTo>
                  <a:lnTo>
                    <a:pt x="74933" y="19860"/>
                  </a:lnTo>
                  <a:lnTo>
                    <a:pt x="79750" y="19963"/>
                  </a:lnTo>
                  <a:lnTo>
                    <a:pt x="84670" y="20041"/>
                  </a:lnTo>
                  <a:lnTo>
                    <a:pt x="89667" y="20118"/>
                  </a:lnTo>
                  <a:lnTo>
                    <a:pt x="94742" y="20144"/>
                  </a:lnTo>
                  <a:lnTo>
                    <a:pt x="99893" y="20169"/>
                  </a:lnTo>
                  <a:lnTo>
                    <a:pt x="105019" y="20144"/>
                  </a:lnTo>
                  <a:lnTo>
                    <a:pt x="110094" y="20118"/>
                  </a:lnTo>
                  <a:lnTo>
                    <a:pt x="115091" y="20041"/>
                  </a:lnTo>
                  <a:lnTo>
                    <a:pt x="120011" y="19963"/>
                  </a:lnTo>
                  <a:lnTo>
                    <a:pt x="124854" y="19860"/>
                  </a:lnTo>
                  <a:lnTo>
                    <a:pt x="129593" y="19706"/>
                  </a:lnTo>
                  <a:lnTo>
                    <a:pt x="134230" y="19551"/>
                  </a:lnTo>
                  <a:lnTo>
                    <a:pt x="138764" y="19371"/>
                  </a:lnTo>
                  <a:lnTo>
                    <a:pt x="143194" y="19165"/>
                  </a:lnTo>
                  <a:lnTo>
                    <a:pt x="147496" y="18959"/>
                  </a:lnTo>
                  <a:lnTo>
                    <a:pt x="151669" y="18701"/>
                  </a:lnTo>
                  <a:lnTo>
                    <a:pt x="155739" y="18444"/>
                  </a:lnTo>
                  <a:lnTo>
                    <a:pt x="159654" y="18160"/>
                  </a:lnTo>
                  <a:lnTo>
                    <a:pt x="163415" y="17877"/>
                  </a:lnTo>
                  <a:lnTo>
                    <a:pt x="167047" y="17542"/>
                  </a:lnTo>
                  <a:lnTo>
                    <a:pt x="170524" y="17207"/>
                  </a:lnTo>
                  <a:lnTo>
                    <a:pt x="173822" y="16872"/>
                  </a:lnTo>
                  <a:lnTo>
                    <a:pt x="176964" y="16512"/>
                  </a:lnTo>
                  <a:lnTo>
                    <a:pt x="179926" y="16125"/>
                  </a:lnTo>
                  <a:lnTo>
                    <a:pt x="182708" y="15713"/>
                  </a:lnTo>
                  <a:lnTo>
                    <a:pt x="185310" y="15327"/>
                  </a:lnTo>
                  <a:lnTo>
                    <a:pt x="187706" y="14889"/>
                  </a:lnTo>
                  <a:lnTo>
                    <a:pt x="189921" y="14451"/>
                  </a:lnTo>
                  <a:lnTo>
                    <a:pt x="191930" y="14013"/>
                  </a:lnTo>
                  <a:lnTo>
                    <a:pt x="192832" y="13781"/>
                  </a:lnTo>
                  <a:lnTo>
                    <a:pt x="193707" y="13549"/>
                  </a:lnTo>
                  <a:lnTo>
                    <a:pt x="194532" y="13318"/>
                  </a:lnTo>
                  <a:lnTo>
                    <a:pt x="195279" y="13086"/>
                  </a:lnTo>
                  <a:lnTo>
                    <a:pt x="195974" y="12854"/>
                  </a:lnTo>
                  <a:lnTo>
                    <a:pt x="196618" y="12596"/>
                  </a:lnTo>
                  <a:lnTo>
                    <a:pt x="197211" y="12364"/>
                  </a:lnTo>
                  <a:lnTo>
                    <a:pt x="197726" y="12107"/>
                  </a:lnTo>
                  <a:lnTo>
                    <a:pt x="198215" y="11875"/>
                  </a:lnTo>
                  <a:lnTo>
                    <a:pt x="198627" y="11617"/>
                  </a:lnTo>
                  <a:lnTo>
                    <a:pt x="198962" y="11360"/>
                  </a:lnTo>
                  <a:lnTo>
                    <a:pt x="199246" y="11128"/>
                  </a:lnTo>
                  <a:lnTo>
                    <a:pt x="199477" y="10870"/>
                  </a:lnTo>
                  <a:lnTo>
                    <a:pt x="199632" y="10613"/>
                  </a:lnTo>
                  <a:lnTo>
                    <a:pt x="199735" y="10355"/>
                  </a:lnTo>
                  <a:lnTo>
                    <a:pt x="199761" y="10226"/>
                  </a:lnTo>
                  <a:lnTo>
                    <a:pt x="199761" y="10098"/>
                  </a:lnTo>
                  <a:lnTo>
                    <a:pt x="199761" y="9969"/>
                  </a:lnTo>
                  <a:lnTo>
                    <a:pt x="199735" y="9840"/>
                  </a:lnTo>
                  <a:lnTo>
                    <a:pt x="199632" y="9557"/>
                  </a:lnTo>
                  <a:lnTo>
                    <a:pt x="199477" y="9299"/>
                  </a:lnTo>
                  <a:lnTo>
                    <a:pt x="199246" y="9067"/>
                  </a:lnTo>
                  <a:lnTo>
                    <a:pt x="198962" y="8810"/>
                  </a:lnTo>
                  <a:lnTo>
                    <a:pt x="198627" y="8552"/>
                  </a:lnTo>
                  <a:lnTo>
                    <a:pt x="198215" y="8295"/>
                  </a:lnTo>
                  <a:lnTo>
                    <a:pt x="197726" y="8063"/>
                  </a:lnTo>
                  <a:lnTo>
                    <a:pt x="197211" y="7805"/>
                  </a:lnTo>
                  <a:lnTo>
                    <a:pt x="196618" y="7573"/>
                  </a:lnTo>
                  <a:lnTo>
                    <a:pt x="195974" y="7316"/>
                  </a:lnTo>
                  <a:lnTo>
                    <a:pt x="195279" y="7084"/>
                  </a:lnTo>
                  <a:lnTo>
                    <a:pt x="194532" y="6852"/>
                  </a:lnTo>
                  <a:lnTo>
                    <a:pt x="193707" y="6620"/>
                  </a:lnTo>
                  <a:lnTo>
                    <a:pt x="192832" y="6388"/>
                  </a:lnTo>
                  <a:lnTo>
                    <a:pt x="191930" y="6157"/>
                  </a:lnTo>
                  <a:lnTo>
                    <a:pt x="189921" y="5719"/>
                  </a:lnTo>
                  <a:lnTo>
                    <a:pt x="187706" y="5281"/>
                  </a:lnTo>
                  <a:lnTo>
                    <a:pt x="185310" y="4869"/>
                  </a:lnTo>
                  <a:lnTo>
                    <a:pt x="182708" y="4456"/>
                  </a:lnTo>
                  <a:lnTo>
                    <a:pt x="179926" y="4044"/>
                  </a:lnTo>
                  <a:lnTo>
                    <a:pt x="176964" y="3684"/>
                  </a:lnTo>
                  <a:lnTo>
                    <a:pt x="173822" y="3297"/>
                  </a:lnTo>
                  <a:lnTo>
                    <a:pt x="170524" y="2962"/>
                  </a:lnTo>
                  <a:lnTo>
                    <a:pt x="167047" y="2628"/>
                  </a:lnTo>
                  <a:lnTo>
                    <a:pt x="163415" y="2318"/>
                  </a:lnTo>
                  <a:lnTo>
                    <a:pt x="159654" y="2009"/>
                  </a:lnTo>
                  <a:lnTo>
                    <a:pt x="155739" y="1726"/>
                  </a:lnTo>
                  <a:lnTo>
                    <a:pt x="151669" y="1468"/>
                  </a:lnTo>
                  <a:lnTo>
                    <a:pt x="147496" y="1211"/>
                  </a:lnTo>
                  <a:lnTo>
                    <a:pt x="143194" y="1005"/>
                  </a:lnTo>
                  <a:lnTo>
                    <a:pt x="138764" y="799"/>
                  </a:lnTo>
                  <a:lnTo>
                    <a:pt x="134230" y="618"/>
                  </a:lnTo>
                  <a:lnTo>
                    <a:pt x="129593" y="464"/>
                  </a:lnTo>
                  <a:lnTo>
                    <a:pt x="124854" y="335"/>
                  </a:lnTo>
                  <a:lnTo>
                    <a:pt x="120011" y="206"/>
                  </a:lnTo>
                  <a:lnTo>
                    <a:pt x="115091" y="129"/>
                  </a:lnTo>
                  <a:lnTo>
                    <a:pt x="110094" y="52"/>
                  </a:lnTo>
                  <a:lnTo>
                    <a:pt x="105019" y="26"/>
                  </a:lnTo>
                  <a:lnTo>
                    <a:pt x="9989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6" name="Google Shape;2106;p36"/>
            <p:cNvSpPr/>
            <p:nvPr/>
          </p:nvSpPr>
          <p:spPr>
            <a:xfrm>
              <a:off x="3660044" y="3019221"/>
              <a:ext cx="1147735" cy="1489051"/>
            </a:xfrm>
            <a:custGeom>
              <a:avLst/>
              <a:gdLst/>
              <a:ahLst/>
              <a:cxnLst/>
              <a:rect l="l" t="t" r="r" b="b"/>
              <a:pathLst>
                <a:path w="64012" h="83048" extrusionOk="0">
                  <a:moveTo>
                    <a:pt x="2139" y="0"/>
                  </a:moveTo>
                  <a:lnTo>
                    <a:pt x="2036" y="515"/>
                  </a:lnTo>
                  <a:lnTo>
                    <a:pt x="1933" y="1082"/>
                  </a:lnTo>
                  <a:lnTo>
                    <a:pt x="1753" y="2216"/>
                  </a:lnTo>
                  <a:lnTo>
                    <a:pt x="1598" y="3272"/>
                  </a:lnTo>
                  <a:lnTo>
                    <a:pt x="1495" y="3710"/>
                  </a:lnTo>
                  <a:lnTo>
                    <a:pt x="1392" y="4122"/>
                  </a:lnTo>
                  <a:lnTo>
                    <a:pt x="1263" y="4457"/>
                  </a:lnTo>
                  <a:lnTo>
                    <a:pt x="1057" y="4843"/>
                  </a:lnTo>
                  <a:lnTo>
                    <a:pt x="593" y="5719"/>
                  </a:lnTo>
                  <a:lnTo>
                    <a:pt x="362" y="6157"/>
                  </a:lnTo>
                  <a:lnTo>
                    <a:pt x="181" y="6569"/>
                  </a:lnTo>
                  <a:lnTo>
                    <a:pt x="104" y="6775"/>
                  </a:lnTo>
                  <a:lnTo>
                    <a:pt x="52" y="6981"/>
                  </a:lnTo>
                  <a:lnTo>
                    <a:pt x="27" y="7161"/>
                  </a:lnTo>
                  <a:lnTo>
                    <a:pt x="1" y="7342"/>
                  </a:lnTo>
                  <a:lnTo>
                    <a:pt x="27" y="7625"/>
                  </a:lnTo>
                  <a:lnTo>
                    <a:pt x="78" y="7934"/>
                  </a:lnTo>
                  <a:lnTo>
                    <a:pt x="155" y="8243"/>
                  </a:lnTo>
                  <a:lnTo>
                    <a:pt x="259" y="8552"/>
                  </a:lnTo>
                  <a:lnTo>
                    <a:pt x="362" y="8861"/>
                  </a:lnTo>
                  <a:lnTo>
                    <a:pt x="516" y="9196"/>
                  </a:lnTo>
                  <a:lnTo>
                    <a:pt x="825" y="9892"/>
                  </a:lnTo>
                  <a:lnTo>
                    <a:pt x="1212" y="10587"/>
                  </a:lnTo>
                  <a:lnTo>
                    <a:pt x="1649" y="11308"/>
                  </a:lnTo>
                  <a:lnTo>
                    <a:pt x="2113" y="12030"/>
                  </a:lnTo>
                  <a:lnTo>
                    <a:pt x="2603" y="12751"/>
                  </a:lnTo>
                  <a:lnTo>
                    <a:pt x="3556" y="14219"/>
                  </a:lnTo>
                  <a:lnTo>
                    <a:pt x="4019" y="14915"/>
                  </a:lnTo>
                  <a:lnTo>
                    <a:pt x="4457" y="15610"/>
                  </a:lnTo>
                  <a:lnTo>
                    <a:pt x="4844" y="16280"/>
                  </a:lnTo>
                  <a:lnTo>
                    <a:pt x="5178" y="16950"/>
                  </a:lnTo>
                  <a:lnTo>
                    <a:pt x="5436" y="17542"/>
                  </a:lnTo>
                  <a:lnTo>
                    <a:pt x="5539" y="17851"/>
                  </a:lnTo>
                  <a:lnTo>
                    <a:pt x="5616" y="18135"/>
                  </a:lnTo>
                  <a:lnTo>
                    <a:pt x="5642" y="18289"/>
                  </a:lnTo>
                  <a:lnTo>
                    <a:pt x="5668" y="18470"/>
                  </a:lnTo>
                  <a:lnTo>
                    <a:pt x="5642" y="18882"/>
                  </a:lnTo>
                  <a:lnTo>
                    <a:pt x="5513" y="19809"/>
                  </a:lnTo>
                  <a:lnTo>
                    <a:pt x="5436" y="20298"/>
                  </a:lnTo>
                  <a:lnTo>
                    <a:pt x="5436" y="20736"/>
                  </a:lnTo>
                  <a:lnTo>
                    <a:pt x="5436" y="20942"/>
                  </a:lnTo>
                  <a:lnTo>
                    <a:pt x="5462" y="21123"/>
                  </a:lnTo>
                  <a:lnTo>
                    <a:pt x="5513" y="21303"/>
                  </a:lnTo>
                  <a:lnTo>
                    <a:pt x="5565" y="21432"/>
                  </a:lnTo>
                  <a:lnTo>
                    <a:pt x="5668" y="21561"/>
                  </a:lnTo>
                  <a:lnTo>
                    <a:pt x="5797" y="21689"/>
                  </a:lnTo>
                  <a:lnTo>
                    <a:pt x="5951" y="21792"/>
                  </a:lnTo>
                  <a:lnTo>
                    <a:pt x="6157" y="21921"/>
                  </a:lnTo>
                  <a:lnTo>
                    <a:pt x="6569" y="22127"/>
                  </a:lnTo>
                  <a:lnTo>
                    <a:pt x="7033" y="22333"/>
                  </a:lnTo>
                  <a:lnTo>
                    <a:pt x="7497" y="22488"/>
                  </a:lnTo>
                  <a:lnTo>
                    <a:pt x="7935" y="22617"/>
                  </a:lnTo>
                  <a:lnTo>
                    <a:pt x="8450" y="22771"/>
                  </a:lnTo>
                  <a:lnTo>
                    <a:pt x="8553" y="22823"/>
                  </a:lnTo>
                  <a:lnTo>
                    <a:pt x="8759" y="22952"/>
                  </a:lnTo>
                  <a:lnTo>
                    <a:pt x="9326" y="23389"/>
                  </a:lnTo>
                  <a:lnTo>
                    <a:pt x="10124" y="24059"/>
                  </a:lnTo>
                  <a:lnTo>
                    <a:pt x="11000" y="24858"/>
                  </a:lnTo>
                  <a:lnTo>
                    <a:pt x="11438" y="25296"/>
                  </a:lnTo>
                  <a:lnTo>
                    <a:pt x="11876" y="25759"/>
                  </a:lnTo>
                  <a:lnTo>
                    <a:pt x="12288" y="26223"/>
                  </a:lnTo>
                  <a:lnTo>
                    <a:pt x="12674" y="26661"/>
                  </a:lnTo>
                  <a:lnTo>
                    <a:pt x="13009" y="27125"/>
                  </a:lnTo>
                  <a:lnTo>
                    <a:pt x="13293" y="27537"/>
                  </a:lnTo>
                  <a:lnTo>
                    <a:pt x="13524" y="27923"/>
                  </a:lnTo>
                  <a:lnTo>
                    <a:pt x="13602" y="28129"/>
                  </a:lnTo>
                  <a:lnTo>
                    <a:pt x="13653" y="28309"/>
                  </a:lnTo>
                  <a:lnTo>
                    <a:pt x="13730" y="28696"/>
                  </a:lnTo>
                  <a:lnTo>
                    <a:pt x="13782" y="29134"/>
                  </a:lnTo>
                  <a:lnTo>
                    <a:pt x="13782" y="29572"/>
                  </a:lnTo>
                  <a:lnTo>
                    <a:pt x="13756" y="30061"/>
                  </a:lnTo>
                  <a:lnTo>
                    <a:pt x="13705" y="30551"/>
                  </a:lnTo>
                  <a:lnTo>
                    <a:pt x="13602" y="31066"/>
                  </a:lnTo>
                  <a:lnTo>
                    <a:pt x="13499" y="31581"/>
                  </a:lnTo>
                  <a:lnTo>
                    <a:pt x="13344" y="32148"/>
                  </a:lnTo>
                  <a:lnTo>
                    <a:pt x="13009" y="33255"/>
                  </a:lnTo>
                  <a:lnTo>
                    <a:pt x="12623" y="34440"/>
                  </a:lnTo>
                  <a:lnTo>
                    <a:pt x="11721" y="36836"/>
                  </a:lnTo>
                  <a:lnTo>
                    <a:pt x="11283" y="38046"/>
                  </a:lnTo>
                  <a:lnTo>
                    <a:pt x="10871" y="39231"/>
                  </a:lnTo>
                  <a:lnTo>
                    <a:pt x="10511" y="40365"/>
                  </a:lnTo>
                  <a:lnTo>
                    <a:pt x="10356" y="40931"/>
                  </a:lnTo>
                  <a:lnTo>
                    <a:pt x="10227" y="41472"/>
                  </a:lnTo>
                  <a:lnTo>
                    <a:pt x="10124" y="42013"/>
                  </a:lnTo>
                  <a:lnTo>
                    <a:pt x="10047" y="42528"/>
                  </a:lnTo>
                  <a:lnTo>
                    <a:pt x="9995" y="43018"/>
                  </a:lnTo>
                  <a:lnTo>
                    <a:pt x="9995" y="43507"/>
                  </a:lnTo>
                  <a:lnTo>
                    <a:pt x="10021" y="43945"/>
                  </a:lnTo>
                  <a:lnTo>
                    <a:pt x="10098" y="44383"/>
                  </a:lnTo>
                  <a:lnTo>
                    <a:pt x="10201" y="44795"/>
                  </a:lnTo>
                  <a:lnTo>
                    <a:pt x="10356" y="45156"/>
                  </a:lnTo>
                  <a:lnTo>
                    <a:pt x="10408" y="45259"/>
                  </a:lnTo>
                  <a:lnTo>
                    <a:pt x="10485" y="45336"/>
                  </a:lnTo>
                  <a:lnTo>
                    <a:pt x="10588" y="45388"/>
                  </a:lnTo>
                  <a:lnTo>
                    <a:pt x="10717" y="45439"/>
                  </a:lnTo>
                  <a:lnTo>
                    <a:pt x="11000" y="45542"/>
                  </a:lnTo>
                  <a:lnTo>
                    <a:pt x="11335" y="45645"/>
                  </a:lnTo>
                  <a:lnTo>
                    <a:pt x="11644" y="45748"/>
                  </a:lnTo>
                  <a:lnTo>
                    <a:pt x="11927" y="45851"/>
                  </a:lnTo>
                  <a:lnTo>
                    <a:pt x="12056" y="45903"/>
                  </a:lnTo>
                  <a:lnTo>
                    <a:pt x="12159" y="45980"/>
                  </a:lnTo>
                  <a:lnTo>
                    <a:pt x="12236" y="46057"/>
                  </a:lnTo>
                  <a:lnTo>
                    <a:pt x="12288" y="46135"/>
                  </a:lnTo>
                  <a:lnTo>
                    <a:pt x="12339" y="46315"/>
                  </a:lnTo>
                  <a:lnTo>
                    <a:pt x="12365" y="46521"/>
                  </a:lnTo>
                  <a:lnTo>
                    <a:pt x="12365" y="46701"/>
                  </a:lnTo>
                  <a:lnTo>
                    <a:pt x="12365" y="46933"/>
                  </a:lnTo>
                  <a:lnTo>
                    <a:pt x="12314" y="47139"/>
                  </a:lnTo>
                  <a:lnTo>
                    <a:pt x="12262" y="47371"/>
                  </a:lnTo>
                  <a:lnTo>
                    <a:pt x="12108" y="47835"/>
                  </a:lnTo>
                  <a:lnTo>
                    <a:pt x="11902" y="48299"/>
                  </a:lnTo>
                  <a:lnTo>
                    <a:pt x="11644" y="48814"/>
                  </a:lnTo>
                  <a:lnTo>
                    <a:pt x="11361" y="49329"/>
                  </a:lnTo>
                  <a:lnTo>
                    <a:pt x="11052" y="49844"/>
                  </a:lnTo>
                  <a:lnTo>
                    <a:pt x="10433" y="50874"/>
                  </a:lnTo>
                  <a:lnTo>
                    <a:pt x="10150" y="51390"/>
                  </a:lnTo>
                  <a:lnTo>
                    <a:pt x="9892" y="51879"/>
                  </a:lnTo>
                  <a:lnTo>
                    <a:pt x="9661" y="52368"/>
                  </a:lnTo>
                  <a:lnTo>
                    <a:pt x="9506" y="52832"/>
                  </a:lnTo>
                  <a:lnTo>
                    <a:pt x="9429" y="53038"/>
                  </a:lnTo>
                  <a:lnTo>
                    <a:pt x="9377" y="53244"/>
                  </a:lnTo>
                  <a:lnTo>
                    <a:pt x="9377" y="53450"/>
                  </a:lnTo>
                  <a:lnTo>
                    <a:pt x="9351" y="53656"/>
                  </a:lnTo>
                  <a:lnTo>
                    <a:pt x="9403" y="53940"/>
                  </a:lnTo>
                  <a:lnTo>
                    <a:pt x="9480" y="54223"/>
                  </a:lnTo>
                  <a:lnTo>
                    <a:pt x="9609" y="54558"/>
                  </a:lnTo>
                  <a:lnTo>
                    <a:pt x="9764" y="54867"/>
                  </a:lnTo>
                  <a:lnTo>
                    <a:pt x="9944" y="55228"/>
                  </a:lnTo>
                  <a:lnTo>
                    <a:pt x="10150" y="55563"/>
                  </a:lnTo>
                  <a:lnTo>
                    <a:pt x="10614" y="56284"/>
                  </a:lnTo>
                  <a:lnTo>
                    <a:pt x="11052" y="56979"/>
                  </a:lnTo>
                  <a:lnTo>
                    <a:pt x="11464" y="57675"/>
                  </a:lnTo>
                  <a:lnTo>
                    <a:pt x="11618" y="58010"/>
                  </a:lnTo>
                  <a:lnTo>
                    <a:pt x="11747" y="58319"/>
                  </a:lnTo>
                  <a:lnTo>
                    <a:pt x="11850" y="58628"/>
                  </a:lnTo>
                  <a:lnTo>
                    <a:pt x="11902" y="58911"/>
                  </a:lnTo>
                  <a:lnTo>
                    <a:pt x="11902" y="59298"/>
                  </a:lnTo>
                  <a:lnTo>
                    <a:pt x="11850" y="59710"/>
                  </a:lnTo>
                  <a:lnTo>
                    <a:pt x="11747" y="60173"/>
                  </a:lnTo>
                  <a:lnTo>
                    <a:pt x="11618" y="60637"/>
                  </a:lnTo>
                  <a:lnTo>
                    <a:pt x="11464" y="61127"/>
                  </a:lnTo>
                  <a:lnTo>
                    <a:pt x="11283" y="61642"/>
                  </a:lnTo>
                  <a:lnTo>
                    <a:pt x="10871" y="62698"/>
                  </a:lnTo>
                  <a:lnTo>
                    <a:pt x="10459" y="63728"/>
                  </a:lnTo>
                  <a:lnTo>
                    <a:pt x="10253" y="64243"/>
                  </a:lnTo>
                  <a:lnTo>
                    <a:pt x="10073" y="64759"/>
                  </a:lnTo>
                  <a:lnTo>
                    <a:pt x="9944" y="65222"/>
                  </a:lnTo>
                  <a:lnTo>
                    <a:pt x="9841" y="65686"/>
                  </a:lnTo>
                  <a:lnTo>
                    <a:pt x="9764" y="66098"/>
                  </a:lnTo>
                  <a:lnTo>
                    <a:pt x="9738" y="66484"/>
                  </a:lnTo>
                  <a:lnTo>
                    <a:pt x="9764" y="66948"/>
                  </a:lnTo>
                  <a:lnTo>
                    <a:pt x="9841" y="67463"/>
                  </a:lnTo>
                  <a:lnTo>
                    <a:pt x="9944" y="68004"/>
                  </a:lnTo>
                  <a:lnTo>
                    <a:pt x="10073" y="68571"/>
                  </a:lnTo>
                  <a:lnTo>
                    <a:pt x="10227" y="69163"/>
                  </a:lnTo>
                  <a:lnTo>
                    <a:pt x="10408" y="69782"/>
                  </a:lnTo>
                  <a:lnTo>
                    <a:pt x="10845" y="71044"/>
                  </a:lnTo>
                  <a:lnTo>
                    <a:pt x="11309" y="72280"/>
                  </a:lnTo>
                  <a:lnTo>
                    <a:pt x="11799" y="73439"/>
                  </a:lnTo>
                  <a:lnTo>
                    <a:pt x="12288" y="74495"/>
                  </a:lnTo>
                  <a:lnTo>
                    <a:pt x="12726" y="75371"/>
                  </a:lnTo>
                  <a:lnTo>
                    <a:pt x="13138" y="76093"/>
                  </a:lnTo>
                  <a:lnTo>
                    <a:pt x="13627" y="76943"/>
                  </a:lnTo>
                  <a:lnTo>
                    <a:pt x="14220" y="77844"/>
                  </a:lnTo>
                  <a:lnTo>
                    <a:pt x="14864" y="78746"/>
                  </a:lnTo>
                  <a:lnTo>
                    <a:pt x="15534" y="79647"/>
                  </a:lnTo>
                  <a:lnTo>
                    <a:pt x="15894" y="80059"/>
                  </a:lnTo>
                  <a:lnTo>
                    <a:pt x="16229" y="80446"/>
                  </a:lnTo>
                  <a:lnTo>
                    <a:pt x="16564" y="80806"/>
                  </a:lnTo>
                  <a:lnTo>
                    <a:pt x="16899" y="81116"/>
                  </a:lnTo>
                  <a:lnTo>
                    <a:pt x="17234" y="81373"/>
                  </a:lnTo>
                  <a:lnTo>
                    <a:pt x="17569" y="81605"/>
                  </a:lnTo>
                  <a:lnTo>
                    <a:pt x="17826" y="81760"/>
                  </a:lnTo>
                  <a:lnTo>
                    <a:pt x="18109" y="81914"/>
                  </a:lnTo>
                  <a:lnTo>
                    <a:pt x="18805" y="82223"/>
                  </a:lnTo>
                  <a:lnTo>
                    <a:pt x="19603" y="82532"/>
                  </a:lnTo>
                  <a:lnTo>
                    <a:pt x="20016" y="82661"/>
                  </a:lnTo>
                  <a:lnTo>
                    <a:pt x="20454" y="82790"/>
                  </a:lnTo>
                  <a:lnTo>
                    <a:pt x="20866" y="82867"/>
                  </a:lnTo>
                  <a:lnTo>
                    <a:pt x="21278" y="82970"/>
                  </a:lnTo>
                  <a:lnTo>
                    <a:pt x="21690" y="83022"/>
                  </a:lnTo>
                  <a:lnTo>
                    <a:pt x="22102" y="83047"/>
                  </a:lnTo>
                  <a:lnTo>
                    <a:pt x="22463" y="83047"/>
                  </a:lnTo>
                  <a:lnTo>
                    <a:pt x="22823" y="83022"/>
                  </a:lnTo>
                  <a:lnTo>
                    <a:pt x="23132" y="82970"/>
                  </a:lnTo>
                  <a:lnTo>
                    <a:pt x="23390" y="82867"/>
                  </a:lnTo>
                  <a:lnTo>
                    <a:pt x="23570" y="82764"/>
                  </a:lnTo>
                  <a:lnTo>
                    <a:pt x="23751" y="82584"/>
                  </a:lnTo>
                  <a:lnTo>
                    <a:pt x="23905" y="82352"/>
                  </a:lnTo>
                  <a:lnTo>
                    <a:pt x="24060" y="82094"/>
                  </a:lnTo>
                  <a:lnTo>
                    <a:pt x="24189" y="81837"/>
                  </a:lnTo>
                  <a:lnTo>
                    <a:pt x="24266" y="81553"/>
                  </a:lnTo>
                  <a:lnTo>
                    <a:pt x="24343" y="81322"/>
                  </a:lnTo>
                  <a:lnTo>
                    <a:pt x="24343" y="81116"/>
                  </a:lnTo>
                  <a:lnTo>
                    <a:pt x="24317" y="80961"/>
                  </a:lnTo>
                  <a:lnTo>
                    <a:pt x="24292" y="80832"/>
                  </a:lnTo>
                  <a:lnTo>
                    <a:pt x="24163" y="80549"/>
                  </a:lnTo>
                  <a:lnTo>
                    <a:pt x="23983" y="80291"/>
                  </a:lnTo>
                  <a:lnTo>
                    <a:pt x="23751" y="80008"/>
                  </a:lnTo>
                  <a:lnTo>
                    <a:pt x="23493" y="79725"/>
                  </a:lnTo>
                  <a:lnTo>
                    <a:pt x="23210" y="79441"/>
                  </a:lnTo>
                  <a:lnTo>
                    <a:pt x="22592" y="78849"/>
                  </a:lnTo>
                  <a:lnTo>
                    <a:pt x="21948" y="78282"/>
                  </a:lnTo>
                  <a:lnTo>
                    <a:pt x="21664" y="77999"/>
                  </a:lnTo>
                  <a:lnTo>
                    <a:pt x="21407" y="77715"/>
                  </a:lnTo>
                  <a:lnTo>
                    <a:pt x="21149" y="77432"/>
                  </a:lnTo>
                  <a:lnTo>
                    <a:pt x="20969" y="77174"/>
                  </a:lnTo>
                  <a:lnTo>
                    <a:pt x="20840" y="76891"/>
                  </a:lnTo>
                  <a:lnTo>
                    <a:pt x="20788" y="76762"/>
                  </a:lnTo>
                  <a:lnTo>
                    <a:pt x="20763" y="76633"/>
                  </a:lnTo>
                  <a:lnTo>
                    <a:pt x="20737" y="76427"/>
                  </a:lnTo>
                  <a:lnTo>
                    <a:pt x="20788" y="76221"/>
                  </a:lnTo>
                  <a:lnTo>
                    <a:pt x="20840" y="75990"/>
                  </a:lnTo>
                  <a:lnTo>
                    <a:pt x="20943" y="75732"/>
                  </a:lnTo>
                  <a:lnTo>
                    <a:pt x="21175" y="75268"/>
                  </a:lnTo>
                  <a:lnTo>
                    <a:pt x="21355" y="74882"/>
                  </a:lnTo>
                  <a:lnTo>
                    <a:pt x="21458" y="74650"/>
                  </a:lnTo>
                  <a:lnTo>
                    <a:pt x="21613" y="74392"/>
                  </a:lnTo>
                  <a:lnTo>
                    <a:pt x="21973" y="73852"/>
                  </a:lnTo>
                  <a:lnTo>
                    <a:pt x="22308" y="73311"/>
                  </a:lnTo>
                  <a:lnTo>
                    <a:pt x="22437" y="73053"/>
                  </a:lnTo>
                  <a:lnTo>
                    <a:pt x="22566" y="72821"/>
                  </a:lnTo>
                  <a:lnTo>
                    <a:pt x="22798" y="72332"/>
                  </a:lnTo>
                  <a:lnTo>
                    <a:pt x="23055" y="71688"/>
                  </a:lnTo>
                  <a:lnTo>
                    <a:pt x="23158" y="71379"/>
                  </a:lnTo>
                  <a:lnTo>
                    <a:pt x="23236" y="71070"/>
                  </a:lnTo>
                  <a:lnTo>
                    <a:pt x="23236" y="70941"/>
                  </a:lnTo>
                  <a:lnTo>
                    <a:pt x="23236" y="70812"/>
                  </a:lnTo>
                  <a:lnTo>
                    <a:pt x="23210" y="70709"/>
                  </a:lnTo>
                  <a:lnTo>
                    <a:pt x="23158" y="70606"/>
                  </a:lnTo>
                  <a:lnTo>
                    <a:pt x="23081" y="70503"/>
                  </a:lnTo>
                  <a:lnTo>
                    <a:pt x="22952" y="70400"/>
                  </a:lnTo>
                  <a:lnTo>
                    <a:pt x="22798" y="70348"/>
                  </a:lnTo>
                  <a:lnTo>
                    <a:pt x="22643" y="70297"/>
                  </a:lnTo>
                  <a:lnTo>
                    <a:pt x="22231" y="70219"/>
                  </a:lnTo>
                  <a:lnTo>
                    <a:pt x="21793" y="70194"/>
                  </a:lnTo>
                  <a:lnTo>
                    <a:pt x="21329" y="70168"/>
                  </a:lnTo>
                  <a:lnTo>
                    <a:pt x="20917" y="70142"/>
                  </a:lnTo>
                  <a:lnTo>
                    <a:pt x="20711" y="70116"/>
                  </a:lnTo>
                  <a:lnTo>
                    <a:pt x="20557" y="70065"/>
                  </a:lnTo>
                  <a:lnTo>
                    <a:pt x="20402" y="70013"/>
                  </a:lnTo>
                  <a:lnTo>
                    <a:pt x="20273" y="69936"/>
                  </a:lnTo>
                  <a:lnTo>
                    <a:pt x="20067" y="69756"/>
                  </a:lnTo>
                  <a:lnTo>
                    <a:pt x="19861" y="69524"/>
                  </a:lnTo>
                  <a:lnTo>
                    <a:pt x="19655" y="69266"/>
                  </a:lnTo>
                  <a:lnTo>
                    <a:pt x="19475" y="68957"/>
                  </a:lnTo>
                  <a:lnTo>
                    <a:pt x="19320" y="68648"/>
                  </a:lnTo>
                  <a:lnTo>
                    <a:pt x="19191" y="68339"/>
                  </a:lnTo>
                  <a:lnTo>
                    <a:pt x="19140" y="68056"/>
                  </a:lnTo>
                  <a:lnTo>
                    <a:pt x="19140" y="67927"/>
                  </a:lnTo>
                  <a:lnTo>
                    <a:pt x="19166" y="67798"/>
                  </a:lnTo>
                  <a:lnTo>
                    <a:pt x="19217" y="67644"/>
                  </a:lnTo>
                  <a:lnTo>
                    <a:pt x="19320" y="67515"/>
                  </a:lnTo>
                  <a:lnTo>
                    <a:pt x="19449" y="67386"/>
                  </a:lnTo>
                  <a:lnTo>
                    <a:pt x="19629" y="67257"/>
                  </a:lnTo>
                  <a:lnTo>
                    <a:pt x="20016" y="67025"/>
                  </a:lnTo>
                  <a:lnTo>
                    <a:pt x="20479" y="66819"/>
                  </a:lnTo>
                  <a:lnTo>
                    <a:pt x="20943" y="66613"/>
                  </a:lnTo>
                  <a:lnTo>
                    <a:pt x="21381" y="66407"/>
                  </a:lnTo>
                  <a:lnTo>
                    <a:pt x="21767" y="66175"/>
                  </a:lnTo>
                  <a:lnTo>
                    <a:pt x="21922" y="66072"/>
                  </a:lnTo>
                  <a:lnTo>
                    <a:pt x="22025" y="65943"/>
                  </a:lnTo>
                  <a:lnTo>
                    <a:pt x="22282" y="65609"/>
                  </a:lnTo>
                  <a:lnTo>
                    <a:pt x="22411" y="65377"/>
                  </a:lnTo>
                  <a:lnTo>
                    <a:pt x="22540" y="65145"/>
                  </a:lnTo>
                  <a:lnTo>
                    <a:pt x="22643" y="64887"/>
                  </a:lnTo>
                  <a:lnTo>
                    <a:pt x="22720" y="64656"/>
                  </a:lnTo>
                  <a:lnTo>
                    <a:pt x="22746" y="64449"/>
                  </a:lnTo>
                  <a:lnTo>
                    <a:pt x="22746" y="64346"/>
                  </a:lnTo>
                  <a:lnTo>
                    <a:pt x="22720" y="64269"/>
                  </a:lnTo>
                  <a:lnTo>
                    <a:pt x="22643" y="64140"/>
                  </a:lnTo>
                  <a:lnTo>
                    <a:pt x="22540" y="64037"/>
                  </a:lnTo>
                  <a:lnTo>
                    <a:pt x="22411" y="63934"/>
                  </a:lnTo>
                  <a:lnTo>
                    <a:pt x="22257" y="63857"/>
                  </a:lnTo>
                  <a:lnTo>
                    <a:pt x="21870" y="63728"/>
                  </a:lnTo>
                  <a:lnTo>
                    <a:pt x="21458" y="63599"/>
                  </a:lnTo>
                  <a:lnTo>
                    <a:pt x="21020" y="63471"/>
                  </a:lnTo>
                  <a:lnTo>
                    <a:pt x="20634" y="63342"/>
                  </a:lnTo>
                  <a:lnTo>
                    <a:pt x="20479" y="63265"/>
                  </a:lnTo>
                  <a:lnTo>
                    <a:pt x="20351" y="63161"/>
                  </a:lnTo>
                  <a:lnTo>
                    <a:pt x="20222" y="63058"/>
                  </a:lnTo>
                  <a:lnTo>
                    <a:pt x="20170" y="62955"/>
                  </a:lnTo>
                  <a:lnTo>
                    <a:pt x="20119" y="62775"/>
                  </a:lnTo>
                  <a:lnTo>
                    <a:pt x="20119" y="62569"/>
                  </a:lnTo>
                  <a:lnTo>
                    <a:pt x="20144" y="62337"/>
                  </a:lnTo>
                  <a:lnTo>
                    <a:pt x="20222" y="62105"/>
                  </a:lnTo>
                  <a:lnTo>
                    <a:pt x="20299" y="61848"/>
                  </a:lnTo>
                  <a:lnTo>
                    <a:pt x="20402" y="61642"/>
                  </a:lnTo>
                  <a:lnTo>
                    <a:pt x="20505" y="61461"/>
                  </a:lnTo>
                  <a:lnTo>
                    <a:pt x="20634" y="61358"/>
                  </a:lnTo>
                  <a:lnTo>
                    <a:pt x="20814" y="61255"/>
                  </a:lnTo>
                  <a:lnTo>
                    <a:pt x="20994" y="61204"/>
                  </a:lnTo>
                  <a:lnTo>
                    <a:pt x="21226" y="61152"/>
                  </a:lnTo>
                  <a:lnTo>
                    <a:pt x="21716" y="61152"/>
                  </a:lnTo>
                  <a:lnTo>
                    <a:pt x="21999" y="61178"/>
                  </a:lnTo>
                  <a:lnTo>
                    <a:pt x="22566" y="61255"/>
                  </a:lnTo>
                  <a:lnTo>
                    <a:pt x="23673" y="61461"/>
                  </a:lnTo>
                  <a:lnTo>
                    <a:pt x="24189" y="61513"/>
                  </a:lnTo>
                  <a:lnTo>
                    <a:pt x="24420" y="61539"/>
                  </a:lnTo>
                  <a:lnTo>
                    <a:pt x="24601" y="61513"/>
                  </a:lnTo>
                  <a:lnTo>
                    <a:pt x="25296" y="61436"/>
                  </a:lnTo>
                  <a:lnTo>
                    <a:pt x="26095" y="61307"/>
                  </a:lnTo>
                  <a:lnTo>
                    <a:pt x="26996" y="61152"/>
                  </a:lnTo>
                  <a:lnTo>
                    <a:pt x="27898" y="60946"/>
                  </a:lnTo>
                  <a:lnTo>
                    <a:pt x="28799" y="60714"/>
                  </a:lnTo>
                  <a:lnTo>
                    <a:pt x="29649" y="60457"/>
                  </a:lnTo>
                  <a:lnTo>
                    <a:pt x="30036" y="60328"/>
                  </a:lnTo>
                  <a:lnTo>
                    <a:pt x="30397" y="60173"/>
                  </a:lnTo>
                  <a:lnTo>
                    <a:pt x="30731" y="60019"/>
                  </a:lnTo>
                  <a:lnTo>
                    <a:pt x="31015" y="59839"/>
                  </a:lnTo>
                  <a:lnTo>
                    <a:pt x="31195" y="59736"/>
                  </a:lnTo>
                  <a:lnTo>
                    <a:pt x="31350" y="59581"/>
                  </a:lnTo>
                  <a:lnTo>
                    <a:pt x="31710" y="59220"/>
                  </a:lnTo>
                  <a:lnTo>
                    <a:pt x="32071" y="58782"/>
                  </a:lnTo>
                  <a:lnTo>
                    <a:pt x="32406" y="58319"/>
                  </a:lnTo>
                  <a:lnTo>
                    <a:pt x="33075" y="57366"/>
                  </a:lnTo>
                  <a:lnTo>
                    <a:pt x="33385" y="56954"/>
                  </a:lnTo>
                  <a:lnTo>
                    <a:pt x="33694" y="56619"/>
                  </a:lnTo>
                  <a:lnTo>
                    <a:pt x="34286" y="56052"/>
                  </a:lnTo>
                  <a:lnTo>
                    <a:pt x="34982" y="55408"/>
                  </a:lnTo>
                  <a:lnTo>
                    <a:pt x="36630" y="54017"/>
                  </a:lnTo>
                  <a:lnTo>
                    <a:pt x="38279" y="52626"/>
                  </a:lnTo>
                  <a:lnTo>
                    <a:pt x="39644" y="51493"/>
                  </a:lnTo>
                  <a:lnTo>
                    <a:pt x="40056" y="51158"/>
                  </a:lnTo>
                  <a:lnTo>
                    <a:pt x="40571" y="50797"/>
                  </a:lnTo>
                  <a:lnTo>
                    <a:pt x="40829" y="50591"/>
                  </a:lnTo>
                  <a:lnTo>
                    <a:pt x="41061" y="50385"/>
                  </a:lnTo>
                  <a:lnTo>
                    <a:pt x="41267" y="50179"/>
                  </a:lnTo>
                  <a:lnTo>
                    <a:pt x="41370" y="49973"/>
                  </a:lnTo>
                  <a:lnTo>
                    <a:pt x="41473" y="49690"/>
                  </a:lnTo>
                  <a:lnTo>
                    <a:pt x="41550" y="49355"/>
                  </a:lnTo>
                  <a:lnTo>
                    <a:pt x="41602" y="48994"/>
                  </a:lnTo>
                  <a:lnTo>
                    <a:pt x="41627" y="48582"/>
                  </a:lnTo>
                  <a:lnTo>
                    <a:pt x="41627" y="48170"/>
                  </a:lnTo>
                  <a:lnTo>
                    <a:pt x="41602" y="47732"/>
                  </a:lnTo>
                  <a:lnTo>
                    <a:pt x="41550" y="46830"/>
                  </a:lnTo>
                  <a:lnTo>
                    <a:pt x="41447" y="45929"/>
                  </a:lnTo>
                  <a:lnTo>
                    <a:pt x="41318" y="45053"/>
                  </a:lnTo>
                  <a:lnTo>
                    <a:pt x="41241" y="44254"/>
                  </a:lnTo>
                  <a:lnTo>
                    <a:pt x="41190" y="43585"/>
                  </a:lnTo>
                  <a:lnTo>
                    <a:pt x="41190" y="43559"/>
                  </a:lnTo>
                  <a:lnTo>
                    <a:pt x="41447" y="43224"/>
                  </a:lnTo>
                  <a:lnTo>
                    <a:pt x="41730" y="42838"/>
                  </a:lnTo>
                  <a:lnTo>
                    <a:pt x="42349" y="41936"/>
                  </a:lnTo>
                  <a:lnTo>
                    <a:pt x="42684" y="41524"/>
                  </a:lnTo>
                  <a:lnTo>
                    <a:pt x="43018" y="41137"/>
                  </a:lnTo>
                  <a:lnTo>
                    <a:pt x="43199" y="40983"/>
                  </a:lnTo>
                  <a:lnTo>
                    <a:pt x="43379" y="40828"/>
                  </a:lnTo>
                  <a:lnTo>
                    <a:pt x="43534" y="40725"/>
                  </a:lnTo>
                  <a:lnTo>
                    <a:pt x="43714" y="40674"/>
                  </a:lnTo>
                  <a:lnTo>
                    <a:pt x="43997" y="40597"/>
                  </a:lnTo>
                  <a:lnTo>
                    <a:pt x="44281" y="40597"/>
                  </a:lnTo>
                  <a:lnTo>
                    <a:pt x="44615" y="40622"/>
                  </a:lnTo>
                  <a:lnTo>
                    <a:pt x="44976" y="40700"/>
                  </a:lnTo>
                  <a:lnTo>
                    <a:pt x="45337" y="40803"/>
                  </a:lnTo>
                  <a:lnTo>
                    <a:pt x="45723" y="40906"/>
                  </a:lnTo>
                  <a:lnTo>
                    <a:pt x="46496" y="41189"/>
                  </a:lnTo>
                  <a:lnTo>
                    <a:pt x="47294" y="41498"/>
                  </a:lnTo>
                  <a:lnTo>
                    <a:pt x="48041" y="41756"/>
                  </a:lnTo>
                  <a:lnTo>
                    <a:pt x="48402" y="41859"/>
                  </a:lnTo>
                  <a:lnTo>
                    <a:pt x="48737" y="41910"/>
                  </a:lnTo>
                  <a:lnTo>
                    <a:pt x="49046" y="41962"/>
                  </a:lnTo>
                  <a:lnTo>
                    <a:pt x="49329" y="41936"/>
                  </a:lnTo>
                  <a:lnTo>
                    <a:pt x="49587" y="41910"/>
                  </a:lnTo>
                  <a:lnTo>
                    <a:pt x="49845" y="41833"/>
                  </a:lnTo>
                  <a:lnTo>
                    <a:pt x="50437" y="41653"/>
                  </a:lnTo>
                  <a:lnTo>
                    <a:pt x="51055" y="41395"/>
                  </a:lnTo>
                  <a:lnTo>
                    <a:pt x="51699" y="41112"/>
                  </a:lnTo>
                  <a:lnTo>
                    <a:pt x="52317" y="40777"/>
                  </a:lnTo>
                  <a:lnTo>
                    <a:pt x="52884" y="40416"/>
                  </a:lnTo>
                  <a:lnTo>
                    <a:pt x="53116" y="40236"/>
                  </a:lnTo>
                  <a:lnTo>
                    <a:pt x="53348" y="40030"/>
                  </a:lnTo>
                  <a:lnTo>
                    <a:pt x="53554" y="39850"/>
                  </a:lnTo>
                  <a:lnTo>
                    <a:pt x="53708" y="39669"/>
                  </a:lnTo>
                  <a:lnTo>
                    <a:pt x="53889" y="39437"/>
                  </a:lnTo>
                  <a:lnTo>
                    <a:pt x="54069" y="39180"/>
                  </a:lnTo>
                  <a:lnTo>
                    <a:pt x="54224" y="38922"/>
                  </a:lnTo>
                  <a:lnTo>
                    <a:pt x="54378" y="38613"/>
                  </a:lnTo>
                  <a:lnTo>
                    <a:pt x="54636" y="37969"/>
                  </a:lnTo>
                  <a:lnTo>
                    <a:pt x="54868" y="37248"/>
                  </a:lnTo>
                  <a:lnTo>
                    <a:pt x="55074" y="36449"/>
                  </a:lnTo>
                  <a:lnTo>
                    <a:pt x="55280" y="35651"/>
                  </a:lnTo>
                  <a:lnTo>
                    <a:pt x="55615" y="33951"/>
                  </a:lnTo>
                  <a:lnTo>
                    <a:pt x="55949" y="32225"/>
                  </a:lnTo>
                  <a:lnTo>
                    <a:pt x="56130" y="31401"/>
                  </a:lnTo>
                  <a:lnTo>
                    <a:pt x="56310" y="30628"/>
                  </a:lnTo>
                  <a:lnTo>
                    <a:pt x="56516" y="29881"/>
                  </a:lnTo>
                  <a:lnTo>
                    <a:pt x="56748" y="29185"/>
                  </a:lnTo>
                  <a:lnTo>
                    <a:pt x="56851" y="28876"/>
                  </a:lnTo>
                  <a:lnTo>
                    <a:pt x="57006" y="28593"/>
                  </a:lnTo>
                  <a:lnTo>
                    <a:pt x="57134" y="28309"/>
                  </a:lnTo>
                  <a:lnTo>
                    <a:pt x="57289" y="28052"/>
                  </a:lnTo>
                  <a:lnTo>
                    <a:pt x="57495" y="27794"/>
                  </a:lnTo>
                  <a:lnTo>
                    <a:pt x="57753" y="27511"/>
                  </a:lnTo>
                  <a:lnTo>
                    <a:pt x="58036" y="27228"/>
                  </a:lnTo>
                  <a:lnTo>
                    <a:pt x="58371" y="26944"/>
                  </a:lnTo>
                  <a:lnTo>
                    <a:pt x="59092" y="26352"/>
                  </a:lnTo>
                  <a:lnTo>
                    <a:pt x="59891" y="25785"/>
                  </a:lnTo>
                  <a:lnTo>
                    <a:pt x="60689" y="25193"/>
                  </a:lnTo>
                  <a:lnTo>
                    <a:pt x="61436" y="24626"/>
                  </a:lnTo>
                  <a:lnTo>
                    <a:pt x="61771" y="24343"/>
                  </a:lnTo>
                  <a:lnTo>
                    <a:pt x="62080" y="24059"/>
                  </a:lnTo>
                  <a:lnTo>
                    <a:pt x="62338" y="23802"/>
                  </a:lnTo>
                  <a:lnTo>
                    <a:pt x="62544" y="23544"/>
                  </a:lnTo>
                  <a:lnTo>
                    <a:pt x="63033" y="22823"/>
                  </a:lnTo>
                  <a:lnTo>
                    <a:pt x="63316" y="22385"/>
                  </a:lnTo>
                  <a:lnTo>
                    <a:pt x="63574" y="21921"/>
                  </a:lnTo>
                  <a:lnTo>
                    <a:pt x="63780" y="21458"/>
                  </a:lnTo>
                  <a:lnTo>
                    <a:pt x="63883" y="21226"/>
                  </a:lnTo>
                  <a:lnTo>
                    <a:pt x="63935" y="20994"/>
                  </a:lnTo>
                  <a:lnTo>
                    <a:pt x="63986" y="20788"/>
                  </a:lnTo>
                  <a:lnTo>
                    <a:pt x="64012" y="20582"/>
                  </a:lnTo>
                  <a:lnTo>
                    <a:pt x="64012" y="20401"/>
                  </a:lnTo>
                  <a:lnTo>
                    <a:pt x="63960" y="20221"/>
                  </a:lnTo>
                  <a:lnTo>
                    <a:pt x="63883" y="20067"/>
                  </a:lnTo>
                  <a:lnTo>
                    <a:pt x="63754" y="19886"/>
                  </a:lnTo>
                  <a:lnTo>
                    <a:pt x="63574" y="19757"/>
                  </a:lnTo>
                  <a:lnTo>
                    <a:pt x="63368" y="19629"/>
                  </a:lnTo>
                  <a:lnTo>
                    <a:pt x="63110" y="19500"/>
                  </a:lnTo>
                  <a:lnTo>
                    <a:pt x="62853" y="19371"/>
                  </a:lnTo>
                  <a:lnTo>
                    <a:pt x="62286" y="19165"/>
                  </a:lnTo>
                  <a:lnTo>
                    <a:pt x="61719" y="18959"/>
                  </a:lnTo>
                  <a:lnTo>
                    <a:pt x="61178" y="18753"/>
                  </a:lnTo>
                  <a:lnTo>
                    <a:pt x="60921" y="18624"/>
                  </a:lnTo>
                  <a:lnTo>
                    <a:pt x="60715" y="18521"/>
                  </a:lnTo>
                  <a:lnTo>
                    <a:pt x="60509" y="18392"/>
                  </a:lnTo>
                  <a:lnTo>
                    <a:pt x="60380" y="18238"/>
                  </a:lnTo>
                  <a:lnTo>
                    <a:pt x="60225" y="18057"/>
                  </a:lnTo>
                  <a:lnTo>
                    <a:pt x="60097" y="17800"/>
                  </a:lnTo>
                  <a:lnTo>
                    <a:pt x="59994" y="17542"/>
                  </a:lnTo>
                  <a:lnTo>
                    <a:pt x="59891" y="17233"/>
                  </a:lnTo>
                  <a:lnTo>
                    <a:pt x="59710" y="16563"/>
                  </a:lnTo>
                  <a:lnTo>
                    <a:pt x="59556" y="15868"/>
                  </a:lnTo>
                  <a:lnTo>
                    <a:pt x="59401" y="15172"/>
                  </a:lnTo>
                  <a:lnTo>
                    <a:pt x="59298" y="14837"/>
                  </a:lnTo>
                  <a:lnTo>
                    <a:pt x="59195" y="14528"/>
                  </a:lnTo>
                  <a:lnTo>
                    <a:pt x="59092" y="14219"/>
                  </a:lnTo>
                  <a:lnTo>
                    <a:pt x="58963" y="13962"/>
                  </a:lnTo>
                  <a:lnTo>
                    <a:pt x="58809" y="13756"/>
                  </a:lnTo>
                  <a:lnTo>
                    <a:pt x="58654" y="13575"/>
                  </a:lnTo>
                  <a:lnTo>
                    <a:pt x="58474" y="13446"/>
                  </a:lnTo>
                  <a:lnTo>
                    <a:pt x="58293" y="13318"/>
                  </a:lnTo>
                  <a:lnTo>
                    <a:pt x="58087" y="13215"/>
                  </a:lnTo>
                  <a:lnTo>
                    <a:pt x="57881" y="13112"/>
                  </a:lnTo>
                  <a:lnTo>
                    <a:pt x="57392" y="12957"/>
                  </a:lnTo>
                  <a:lnTo>
                    <a:pt x="56877" y="12803"/>
                  </a:lnTo>
                  <a:lnTo>
                    <a:pt x="56310" y="12699"/>
                  </a:lnTo>
                  <a:lnTo>
                    <a:pt x="55718" y="12596"/>
                  </a:lnTo>
                  <a:lnTo>
                    <a:pt x="54455" y="12442"/>
                  </a:lnTo>
                  <a:lnTo>
                    <a:pt x="53193" y="12339"/>
                  </a:lnTo>
                  <a:lnTo>
                    <a:pt x="51957" y="12210"/>
                  </a:lnTo>
                  <a:lnTo>
                    <a:pt x="51390" y="12133"/>
                  </a:lnTo>
                  <a:lnTo>
                    <a:pt x="50875" y="12056"/>
                  </a:lnTo>
                  <a:lnTo>
                    <a:pt x="50411" y="11927"/>
                  </a:lnTo>
                  <a:lnTo>
                    <a:pt x="49973" y="11798"/>
                  </a:lnTo>
                  <a:lnTo>
                    <a:pt x="49716" y="11669"/>
                  </a:lnTo>
                  <a:lnTo>
                    <a:pt x="49432" y="11515"/>
                  </a:lnTo>
                  <a:lnTo>
                    <a:pt x="48814" y="11128"/>
                  </a:lnTo>
                  <a:lnTo>
                    <a:pt x="48222" y="10716"/>
                  </a:lnTo>
                  <a:lnTo>
                    <a:pt x="47707" y="10381"/>
                  </a:lnTo>
                  <a:lnTo>
                    <a:pt x="47269" y="10124"/>
                  </a:lnTo>
                  <a:lnTo>
                    <a:pt x="46702" y="9866"/>
                  </a:lnTo>
                  <a:lnTo>
                    <a:pt x="46109" y="9557"/>
                  </a:lnTo>
                  <a:lnTo>
                    <a:pt x="45466" y="9274"/>
                  </a:lnTo>
                  <a:lnTo>
                    <a:pt x="44873" y="8939"/>
                  </a:lnTo>
                  <a:lnTo>
                    <a:pt x="44590" y="8758"/>
                  </a:lnTo>
                  <a:lnTo>
                    <a:pt x="44332" y="8578"/>
                  </a:lnTo>
                  <a:lnTo>
                    <a:pt x="44100" y="8398"/>
                  </a:lnTo>
                  <a:lnTo>
                    <a:pt x="43894" y="8217"/>
                  </a:lnTo>
                  <a:lnTo>
                    <a:pt x="43740" y="8011"/>
                  </a:lnTo>
                  <a:lnTo>
                    <a:pt x="43611" y="7805"/>
                  </a:lnTo>
                  <a:lnTo>
                    <a:pt x="43534" y="7599"/>
                  </a:lnTo>
                  <a:lnTo>
                    <a:pt x="43508" y="7342"/>
                  </a:lnTo>
                  <a:lnTo>
                    <a:pt x="43482" y="7032"/>
                  </a:lnTo>
                  <a:lnTo>
                    <a:pt x="43508" y="6749"/>
                  </a:lnTo>
                  <a:lnTo>
                    <a:pt x="43559" y="6414"/>
                  </a:lnTo>
                  <a:lnTo>
                    <a:pt x="43611" y="6079"/>
                  </a:lnTo>
                  <a:lnTo>
                    <a:pt x="43791" y="5384"/>
                  </a:lnTo>
                  <a:lnTo>
                    <a:pt x="43971" y="4663"/>
                  </a:lnTo>
                  <a:lnTo>
                    <a:pt x="44126" y="3993"/>
                  </a:lnTo>
                  <a:lnTo>
                    <a:pt x="44203" y="3658"/>
                  </a:lnTo>
                  <a:lnTo>
                    <a:pt x="44229" y="3375"/>
                  </a:lnTo>
                  <a:lnTo>
                    <a:pt x="44255" y="3091"/>
                  </a:lnTo>
                  <a:lnTo>
                    <a:pt x="44255" y="2834"/>
                  </a:lnTo>
                  <a:lnTo>
                    <a:pt x="44152" y="2113"/>
                  </a:lnTo>
                  <a:lnTo>
                    <a:pt x="43997" y="1237"/>
                  </a:lnTo>
                  <a:lnTo>
                    <a:pt x="38356" y="1185"/>
                  </a:lnTo>
                  <a:lnTo>
                    <a:pt x="32844" y="1108"/>
                  </a:lnTo>
                  <a:lnTo>
                    <a:pt x="27408" y="979"/>
                  </a:lnTo>
                  <a:lnTo>
                    <a:pt x="22102" y="850"/>
                  </a:lnTo>
                  <a:lnTo>
                    <a:pt x="16899" y="670"/>
                  </a:lnTo>
                  <a:lnTo>
                    <a:pt x="11850" y="464"/>
                  </a:lnTo>
                  <a:lnTo>
                    <a:pt x="6930" y="258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7" name="Google Shape;2107;p36"/>
            <p:cNvSpPr/>
            <p:nvPr/>
          </p:nvSpPr>
          <p:spPr>
            <a:xfrm>
              <a:off x="5101975" y="2876498"/>
              <a:ext cx="1265499" cy="1406393"/>
            </a:xfrm>
            <a:custGeom>
              <a:avLst/>
              <a:gdLst/>
              <a:ahLst/>
              <a:cxnLst/>
              <a:rect l="l" t="t" r="r" b="b"/>
              <a:pathLst>
                <a:path w="70580" h="78438" extrusionOk="0">
                  <a:moveTo>
                    <a:pt x="69704" y="1"/>
                  </a:moveTo>
                  <a:lnTo>
                    <a:pt x="69524" y="207"/>
                  </a:lnTo>
                  <a:lnTo>
                    <a:pt x="69292" y="387"/>
                  </a:lnTo>
                  <a:lnTo>
                    <a:pt x="69034" y="593"/>
                  </a:lnTo>
                  <a:lnTo>
                    <a:pt x="68751" y="773"/>
                  </a:lnTo>
                  <a:lnTo>
                    <a:pt x="68442" y="980"/>
                  </a:lnTo>
                  <a:lnTo>
                    <a:pt x="68081" y="1160"/>
                  </a:lnTo>
                  <a:lnTo>
                    <a:pt x="67257" y="1520"/>
                  </a:lnTo>
                  <a:lnTo>
                    <a:pt x="66304" y="1881"/>
                  </a:lnTo>
                  <a:lnTo>
                    <a:pt x="65222" y="2242"/>
                  </a:lnTo>
                  <a:lnTo>
                    <a:pt x="64011" y="2602"/>
                  </a:lnTo>
                  <a:lnTo>
                    <a:pt x="62672" y="2963"/>
                  </a:lnTo>
                  <a:lnTo>
                    <a:pt x="61204" y="3298"/>
                  </a:lnTo>
                  <a:lnTo>
                    <a:pt x="59632" y="3633"/>
                  </a:lnTo>
                  <a:lnTo>
                    <a:pt x="57932" y="3968"/>
                  </a:lnTo>
                  <a:lnTo>
                    <a:pt x="56103" y="4277"/>
                  </a:lnTo>
                  <a:lnTo>
                    <a:pt x="54197" y="4586"/>
                  </a:lnTo>
                  <a:lnTo>
                    <a:pt x="52162" y="4895"/>
                  </a:lnTo>
                  <a:lnTo>
                    <a:pt x="49999" y="5204"/>
                  </a:lnTo>
                  <a:lnTo>
                    <a:pt x="47758" y="5487"/>
                  </a:lnTo>
                  <a:lnTo>
                    <a:pt x="45413" y="5771"/>
                  </a:lnTo>
                  <a:lnTo>
                    <a:pt x="42966" y="6054"/>
                  </a:lnTo>
                  <a:lnTo>
                    <a:pt x="40442" y="6312"/>
                  </a:lnTo>
                  <a:lnTo>
                    <a:pt x="37815" y="6569"/>
                  </a:lnTo>
                  <a:lnTo>
                    <a:pt x="35084" y="6801"/>
                  </a:lnTo>
                  <a:lnTo>
                    <a:pt x="32276" y="7033"/>
                  </a:lnTo>
                  <a:lnTo>
                    <a:pt x="29391" y="7265"/>
                  </a:lnTo>
                  <a:lnTo>
                    <a:pt x="26403" y="7471"/>
                  </a:lnTo>
                  <a:lnTo>
                    <a:pt x="23364" y="7677"/>
                  </a:lnTo>
                  <a:lnTo>
                    <a:pt x="20221" y="7857"/>
                  </a:lnTo>
                  <a:lnTo>
                    <a:pt x="17027" y="8038"/>
                  </a:lnTo>
                  <a:lnTo>
                    <a:pt x="13756" y="8218"/>
                  </a:lnTo>
                  <a:lnTo>
                    <a:pt x="6981" y="8527"/>
                  </a:lnTo>
                  <a:lnTo>
                    <a:pt x="0" y="8759"/>
                  </a:lnTo>
                  <a:lnTo>
                    <a:pt x="284" y="9403"/>
                  </a:lnTo>
                  <a:lnTo>
                    <a:pt x="593" y="10047"/>
                  </a:lnTo>
                  <a:lnTo>
                    <a:pt x="928" y="10691"/>
                  </a:lnTo>
                  <a:lnTo>
                    <a:pt x="1263" y="11335"/>
                  </a:lnTo>
                  <a:lnTo>
                    <a:pt x="1623" y="11953"/>
                  </a:lnTo>
                  <a:lnTo>
                    <a:pt x="2010" y="12597"/>
                  </a:lnTo>
                  <a:lnTo>
                    <a:pt x="2396" y="13189"/>
                  </a:lnTo>
                  <a:lnTo>
                    <a:pt x="2782" y="13782"/>
                  </a:lnTo>
                  <a:lnTo>
                    <a:pt x="3195" y="14349"/>
                  </a:lnTo>
                  <a:lnTo>
                    <a:pt x="3581" y="14889"/>
                  </a:lnTo>
                  <a:lnTo>
                    <a:pt x="3993" y="15405"/>
                  </a:lnTo>
                  <a:lnTo>
                    <a:pt x="4405" y="15894"/>
                  </a:lnTo>
                  <a:lnTo>
                    <a:pt x="4817" y="16332"/>
                  </a:lnTo>
                  <a:lnTo>
                    <a:pt x="5204" y="16718"/>
                  </a:lnTo>
                  <a:lnTo>
                    <a:pt x="5616" y="17079"/>
                  </a:lnTo>
                  <a:lnTo>
                    <a:pt x="6002" y="17388"/>
                  </a:lnTo>
                  <a:lnTo>
                    <a:pt x="6183" y="17491"/>
                  </a:lnTo>
                  <a:lnTo>
                    <a:pt x="6389" y="17594"/>
                  </a:lnTo>
                  <a:lnTo>
                    <a:pt x="6852" y="17826"/>
                  </a:lnTo>
                  <a:lnTo>
                    <a:pt x="7419" y="18006"/>
                  </a:lnTo>
                  <a:lnTo>
                    <a:pt x="8011" y="18161"/>
                  </a:lnTo>
                  <a:lnTo>
                    <a:pt x="8604" y="18264"/>
                  </a:lnTo>
                  <a:lnTo>
                    <a:pt x="8887" y="18290"/>
                  </a:lnTo>
                  <a:lnTo>
                    <a:pt x="9171" y="18315"/>
                  </a:lnTo>
                  <a:lnTo>
                    <a:pt x="9428" y="18315"/>
                  </a:lnTo>
                  <a:lnTo>
                    <a:pt x="9686" y="18290"/>
                  </a:lnTo>
                  <a:lnTo>
                    <a:pt x="9892" y="18238"/>
                  </a:lnTo>
                  <a:lnTo>
                    <a:pt x="10098" y="18187"/>
                  </a:lnTo>
                  <a:lnTo>
                    <a:pt x="10149" y="18135"/>
                  </a:lnTo>
                  <a:lnTo>
                    <a:pt x="10201" y="18058"/>
                  </a:lnTo>
                  <a:lnTo>
                    <a:pt x="10278" y="17878"/>
                  </a:lnTo>
                  <a:lnTo>
                    <a:pt x="10356" y="17697"/>
                  </a:lnTo>
                  <a:lnTo>
                    <a:pt x="10407" y="17620"/>
                  </a:lnTo>
                  <a:lnTo>
                    <a:pt x="10459" y="17568"/>
                  </a:lnTo>
                  <a:lnTo>
                    <a:pt x="10639" y="17517"/>
                  </a:lnTo>
                  <a:lnTo>
                    <a:pt x="10819" y="17465"/>
                  </a:lnTo>
                  <a:lnTo>
                    <a:pt x="11000" y="17440"/>
                  </a:lnTo>
                  <a:lnTo>
                    <a:pt x="11206" y="17440"/>
                  </a:lnTo>
                  <a:lnTo>
                    <a:pt x="11618" y="17465"/>
                  </a:lnTo>
                  <a:lnTo>
                    <a:pt x="12081" y="17543"/>
                  </a:lnTo>
                  <a:lnTo>
                    <a:pt x="12571" y="17646"/>
                  </a:lnTo>
                  <a:lnTo>
                    <a:pt x="13060" y="17800"/>
                  </a:lnTo>
                  <a:lnTo>
                    <a:pt x="14116" y="18135"/>
                  </a:lnTo>
                  <a:lnTo>
                    <a:pt x="15147" y="18521"/>
                  </a:lnTo>
                  <a:lnTo>
                    <a:pt x="15662" y="18676"/>
                  </a:lnTo>
                  <a:lnTo>
                    <a:pt x="16151" y="18831"/>
                  </a:lnTo>
                  <a:lnTo>
                    <a:pt x="16615" y="18959"/>
                  </a:lnTo>
                  <a:lnTo>
                    <a:pt x="17053" y="19037"/>
                  </a:lnTo>
                  <a:lnTo>
                    <a:pt x="17465" y="19062"/>
                  </a:lnTo>
                  <a:lnTo>
                    <a:pt x="17671" y="19037"/>
                  </a:lnTo>
                  <a:lnTo>
                    <a:pt x="17826" y="19037"/>
                  </a:lnTo>
                  <a:lnTo>
                    <a:pt x="17980" y="18985"/>
                  </a:lnTo>
                  <a:lnTo>
                    <a:pt x="18135" y="18934"/>
                  </a:lnTo>
                  <a:lnTo>
                    <a:pt x="18444" y="18753"/>
                  </a:lnTo>
                  <a:lnTo>
                    <a:pt x="18753" y="18521"/>
                  </a:lnTo>
                  <a:lnTo>
                    <a:pt x="19088" y="18238"/>
                  </a:lnTo>
                  <a:lnTo>
                    <a:pt x="19423" y="17981"/>
                  </a:lnTo>
                  <a:lnTo>
                    <a:pt x="19758" y="17749"/>
                  </a:lnTo>
                  <a:lnTo>
                    <a:pt x="20067" y="17568"/>
                  </a:lnTo>
                  <a:lnTo>
                    <a:pt x="20221" y="17517"/>
                  </a:lnTo>
                  <a:lnTo>
                    <a:pt x="20350" y="17465"/>
                  </a:lnTo>
                  <a:lnTo>
                    <a:pt x="20556" y="17440"/>
                  </a:lnTo>
                  <a:lnTo>
                    <a:pt x="21329" y="17440"/>
                  </a:lnTo>
                  <a:lnTo>
                    <a:pt x="21896" y="17491"/>
                  </a:lnTo>
                  <a:lnTo>
                    <a:pt x="22488" y="17594"/>
                  </a:lnTo>
                  <a:lnTo>
                    <a:pt x="23080" y="17723"/>
                  </a:lnTo>
                  <a:lnTo>
                    <a:pt x="23647" y="17903"/>
                  </a:lnTo>
                  <a:lnTo>
                    <a:pt x="24137" y="18084"/>
                  </a:lnTo>
                  <a:lnTo>
                    <a:pt x="24343" y="18187"/>
                  </a:lnTo>
                  <a:lnTo>
                    <a:pt x="24523" y="18290"/>
                  </a:lnTo>
                  <a:lnTo>
                    <a:pt x="24652" y="18393"/>
                  </a:lnTo>
                  <a:lnTo>
                    <a:pt x="24781" y="18521"/>
                  </a:lnTo>
                  <a:lnTo>
                    <a:pt x="25012" y="18856"/>
                  </a:lnTo>
                  <a:lnTo>
                    <a:pt x="25244" y="19243"/>
                  </a:lnTo>
                  <a:lnTo>
                    <a:pt x="25450" y="19655"/>
                  </a:lnTo>
                  <a:lnTo>
                    <a:pt x="25682" y="20067"/>
                  </a:lnTo>
                  <a:lnTo>
                    <a:pt x="25888" y="20479"/>
                  </a:lnTo>
                  <a:lnTo>
                    <a:pt x="26120" y="20788"/>
                  </a:lnTo>
                  <a:lnTo>
                    <a:pt x="26249" y="20943"/>
                  </a:lnTo>
                  <a:lnTo>
                    <a:pt x="26378" y="21046"/>
                  </a:lnTo>
                  <a:lnTo>
                    <a:pt x="26635" y="21200"/>
                  </a:lnTo>
                  <a:lnTo>
                    <a:pt x="26970" y="21329"/>
                  </a:lnTo>
                  <a:lnTo>
                    <a:pt x="27331" y="21458"/>
                  </a:lnTo>
                  <a:lnTo>
                    <a:pt x="27743" y="21535"/>
                  </a:lnTo>
                  <a:lnTo>
                    <a:pt x="28670" y="21690"/>
                  </a:lnTo>
                  <a:lnTo>
                    <a:pt x="29623" y="21793"/>
                  </a:lnTo>
                  <a:lnTo>
                    <a:pt x="30551" y="21947"/>
                  </a:lnTo>
                  <a:lnTo>
                    <a:pt x="30963" y="22050"/>
                  </a:lnTo>
                  <a:lnTo>
                    <a:pt x="31375" y="22154"/>
                  </a:lnTo>
                  <a:lnTo>
                    <a:pt x="31735" y="22308"/>
                  </a:lnTo>
                  <a:lnTo>
                    <a:pt x="32045" y="22463"/>
                  </a:lnTo>
                  <a:lnTo>
                    <a:pt x="32173" y="22566"/>
                  </a:lnTo>
                  <a:lnTo>
                    <a:pt x="32276" y="22669"/>
                  </a:lnTo>
                  <a:lnTo>
                    <a:pt x="32379" y="22797"/>
                  </a:lnTo>
                  <a:lnTo>
                    <a:pt x="32457" y="22901"/>
                  </a:lnTo>
                  <a:lnTo>
                    <a:pt x="32534" y="23081"/>
                  </a:lnTo>
                  <a:lnTo>
                    <a:pt x="32611" y="23287"/>
                  </a:lnTo>
                  <a:lnTo>
                    <a:pt x="32637" y="23493"/>
                  </a:lnTo>
                  <a:lnTo>
                    <a:pt x="32637" y="23699"/>
                  </a:lnTo>
                  <a:lnTo>
                    <a:pt x="32637" y="23931"/>
                  </a:lnTo>
                  <a:lnTo>
                    <a:pt x="32611" y="24163"/>
                  </a:lnTo>
                  <a:lnTo>
                    <a:pt x="32508" y="24678"/>
                  </a:lnTo>
                  <a:lnTo>
                    <a:pt x="32328" y="25193"/>
                  </a:lnTo>
                  <a:lnTo>
                    <a:pt x="32122" y="25734"/>
                  </a:lnTo>
                  <a:lnTo>
                    <a:pt x="31864" y="26301"/>
                  </a:lnTo>
                  <a:lnTo>
                    <a:pt x="31607" y="26867"/>
                  </a:lnTo>
                  <a:lnTo>
                    <a:pt x="31040" y="28027"/>
                  </a:lnTo>
                  <a:lnTo>
                    <a:pt x="30782" y="28593"/>
                  </a:lnTo>
                  <a:lnTo>
                    <a:pt x="30525" y="29134"/>
                  </a:lnTo>
                  <a:lnTo>
                    <a:pt x="30319" y="29649"/>
                  </a:lnTo>
                  <a:lnTo>
                    <a:pt x="30164" y="30139"/>
                  </a:lnTo>
                  <a:lnTo>
                    <a:pt x="30061" y="30602"/>
                  </a:lnTo>
                  <a:lnTo>
                    <a:pt x="30035" y="30809"/>
                  </a:lnTo>
                  <a:lnTo>
                    <a:pt x="30010" y="31015"/>
                  </a:lnTo>
                  <a:lnTo>
                    <a:pt x="30035" y="31375"/>
                  </a:lnTo>
                  <a:lnTo>
                    <a:pt x="30087" y="31736"/>
                  </a:lnTo>
                  <a:lnTo>
                    <a:pt x="30164" y="32097"/>
                  </a:lnTo>
                  <a:lnTo>
                    <a:pt x="30241" y="32483"/>
                  </a:lnTo>
                  <a:lnTo>
                    <a:pt x="30370" y="32895"/>
                  </a:lnTo>
                  <a:lnTo>
                    <a:pt x="30499" y="33307"/>
                  </a:lnTo>
                  <a:lnTo>
                    <a:pt x="30834" y="34157"/>
                  </a:lnTo>
                  <a:lnTo>
                    <a:pt x="31220" y="35033"/>
                  </a:lnTo>
                  <a:lnTo>
                    <a:pt x="31632" y="35960"/>
                  </a:lnTo>
                  <a:lnTo>
                    <a:pt x="32534" y="37815"/>
                  </a:lnTo>
                  <a:lnTo>
                    <a:pt x="32972" y="38768"/>
                  </a:lnTo>
                  <a:lnTo>
                    <a:pt x="33410" y="39695"/>
                  </a:lnTo>
                  <a:lnTo>
                    <a:pt x="33770" y="40597"/>
                  </a:lnTo>
                  <a:lnTo>
                    <a:pt x="34105" y="41473"/>
                  </a:lnTo>
                  <a:lnTo>
                    <a:pt x="34234" y="41911"/>
                  </a:lnTo>
                  <a:lnTo>
                    <a:pt x="34363" y="42323"/>
                  </a:lnTo>
                  <a:lnTo>
                    <a:pt x="34466" y="42735"/>
                  </a:lnTo>
                  <a:lnTo>
                    <a:pt x="34517" y="43147"/>
                  </a:lnTo>
                  <a:lnTo>
                    <a:pt x="34569" y="43534"/>
                  </a:lnTo>
                  <a:lnTo>
                    <a:pt x="34595" y="43894"/>
                  </a:lnTo>
                  <a:lnTo>
                    <a:pt x="34569" y="44255"/>
                  </a:lnTo>
                  <a:lnTo>
                    <a:pt x="34543" y="44590"/>
                  </a:lnTo>
                  <a:lnTo>
                    <a:pt x="34492" y="44770"/>
                  </a:lnTo>
                  <a:lnTo>
                    <a:pt x="34440" y="44950"/>
                  </a:lnTo>
                  <a:lnTo>
                    <a:pt x="34260" y="45337"/>
                  </a:lnTo>
                  <a:lnTo>
                    <a:pt x="34002" y="45723"/>
                  </a:lnTo>
                  <a:lnTo>
                    <a:pt x="33719" y="46135"/>
                  </a:lnTo>
                  <a:lnTo>
                    <a:pt x="33384" y="46547"/>
                  </a:lnTo>
                  <a:lnTo>
                    <a:pt x="32998" y="46934"/>
                  </a:lnTo>
                  <a:lnTo>
                    <a:pt x="32199" y="47758"/>
                  </a:lnTo>
                  <a:lnTo>
                    <a:pt x="31349" y="48557"/>
                  </a:lnTo>
                  <a:lnTo>
                    <a:pt x="30576" y="49355"/>
                  </a:lnTo>
                  <a:lnTo>
                    <a:pt x="30241" y="49741"/>
                  </a:lnTo>
                  <a:lnTo>
                    <a:pt x="29958" y="50102"/>
                  </a:lnTo>
                  <a:lnTo>
                    <a:pt x="29701" y="50488"/>
                  </a:lnTo>
                  <a:lnTo>
                    <a:pt x="29520" y="50823"/>
                  </a:lnTo>
                  <a:lnTo>
                    <a:pt x="29417" y="51158"/>
                  </a:lnTo>
                  <a:lnTo>
                    <a:pt x="29288" y="51570"/>
                  </a:lnTo>
                  <a:lnTo>
                    <a:pt x="29211" y="52008"/>
                  </a:lnTo>
                  <a:lnTo>
                    <a:pt x="29134" y="52472"/>
                  </a:lnTo>
                  <a:lnTo>
                    <a:pt x="29082" y="52961"/>
                  </a:lnTo>
                  <a:lnTo>
                    <a:pt x="29057" y="53399"/>
                  </a:lnTo>
                  <a:lnTo>
                    <a:pt x="29082" y="53811"/>
                  </a:lnTo>
                  <a:lnTo>
                    <a:pt x="29134" y="54146"/>
                  </a:lnTo>
                  <a:lnTo>
                    <a:pt x="29185" y="54352"/>
                  </a:lnTo>
                  <a:lnTo>
                    <a:pt x="29288" y="54558"/>
                  </a:lnTo>
                  <a:lnTo>
                    <a:pt x="29417" y="54764"/>
                  </a:lnTo>
                  <a:lnTo>
                    <a:pt x="29572" y="54971"/>
                  </a:lnTo>
                  <a:lnTo>
                    <a:pt x="29907" y="55408"/>
                  </a:lnTo>
                  <a:lnTo>
                    <a:pt x="30293" y="55872"/>
                  </a:lnTo>
                  <a:lnTo>
                    <a:pt x="30679" y="56310"/>
                  </a:lnTo>
                  <a:lnTo>
                    <a:pt x="31040" y="56748"/>
                  </a:lnTo>
                  <a:lnTo>
                    <a:pt x="31169" y="56980"/>
                  </a:lnTo>
                  <a:lnTo>
                    <a:pt x="31298" y="57186"/>
                  </a:lnTo>
                  <a:lnTo>
                    <a:pt x="31375" y="57392"/>
                  </a:lnTo>
                  <a:lnTo>
                    <a:pt x="31452" y="57572"/>
                  </a:lnTo>
                  <a:lnTo>
                    <a:pt x="31478" y="57778"/>
                  </a:lnTo>
                  <a:lnTo>
                    <a:pt x="31478" y="57984"/>
                  </a:lnTo>
                  <a:lnTo>
                    <a:pt x="31478" y="58397"/>
                  </a:lnTo>
                  <a:lnTo>
                    <a:pt x="31426" y="58860"/>
                  </a:lnTo>
                  <a:lnTo>
                    <a:pt x="31323" y="59350"/>
                  </a:lnTo>
                  <a:lnTo>
                    <a:pt x="31220" y="59891"/>
                  </a:lnTo>
                  <a:lnTo>
                    <a:pt x="31066" y="60406"/>
                  </a:lnTo>
                  <a:lnTo>
                    <a:pt x="30731" y="61513"/>
                  </a:lnTo>
                  <a:lnTo>
                    <a:pt x="30370" y="62621"/>
                  </a:lnTo>
                  <a:lnTo>
                    <a:pt x="30216" y="63136"/>
                  </a:lnTo>
                  <a:lnTo>
                    <a:pt x="30087" y="63651"/>
                  </a:lnTo>
                  <a:lnTo>
                    <a:pt x="29984" y="64167"/>
                  </a:lnTo>
                  <a:lnTo>
                    <a:pt x="29907" y="64630"/>
                  </a:lnTo>
                  <a:lnTo>
                    <a:pt x="29881" y="65068"/>
                  </a:lnTo>
                  <a:lnTo>
                    <a:pt x="29907" y="65454"/>
                  </a:lnTo>
                  <a:lnTo>
                    <a:pt x="29958" y="65764"/>
                  </a:lnTo>
                  <a:lnTo>
                    <a:pt x="30061" y="66098"/>
                  </a:lnTo>
                  <a:lnTo>
                    <a:pt x="30216" y="66459"/>
                  </a:lnTo>
                  <a:lnTo>
                    <a:pt x="30370" y="66820"/>
                  </a:lnTo>
                  <a:lnTo>
                    <a:pt x="30808" y="67567"/>
                  </a:lnTo>
                  <a:lnTo>
                    <a:pt x="31272" y="68365"/>
                  </a:lnTo>
                  <a:lnTo>
                    <a:pt x="31735" y="69138"/>
                  </a:lnTo>
                  <a:lnTo>
                    <a:pt x="32173" y="69911"/>
                  </a:lnTo>
                  <a:lnTo>
                    <a:pt x="32354" y="70271"/>
                  </a:lnTo>
                  <a:lnTo>
                    <a:pt x="32482" y="70606"/>
                  </a:lnTo>
                  <a:lnTo>
                    <a:pt x="32586" y="70941"/>
                  </a:lnTo>
                  <a:lnTo>
                    <a:pt x="32663" y="71250"/>
                  </a:lnTo>
                  <a:lnTo>
                    <a:pt x="32663" y="71585"/>
                  </a:lnTo>
                  <a:lnTo>
                    <a:pt x="32611" y="71972"/>
                  </a:lnTo>
                  <a:lnTo>
                    <a:pt x="32534" y="72358"/>
                  </a:lnTo>
                  <a:lnTo>
                    <a:pt x="32405" y="72796"/>
                  </a:lnTo>
                  <a:lnTo>
                    <a:pt x="32096" y="73697"/>
                  </a:lnTo>
                  <a:lnTo>
                    <a:pt x="31735" y="74625"/>
                  </a:lnTo>
                  <a:lnTo>
                    <a:pt x="31581" y="75114"/>
                  </a:lnTo>
                  <a:lnTo>
                    <a:pt x="31426" y="75578"/>
                  </a:lnTo>
                  <a:lnTo>
                    <a:pt x="31298" y="76016"/>
                  </a:lnTo>
                  <a:lnTo>
                    <a:pt x="31195" y="76428"/>
                  </a:lnTo>
                  <a:lnTo>
                    <a:pt x="31169" y="76840"/>
                  </a:lnTo>
                  <a:lnTo>
                    <a:pt x="31169" y="77201"/>
                  </a:lnTo>
                  <a:lnTo>
                    <a:pt x="31195" y="77381"/>
                  </a:lnTo>
                  <a:lnTo>
                    <a:pt x="31220" y="77535"/>
                  </a:lnTo>
                  <a:lnTo>
                    <a:pt x="31298" y="77664"/>
                  </a:lnTo>
                  <a:lnTo>
                    <a:pt x="31375" y="77819"/>
                  </a:lnTo>
                  <a:lnTo>
                    <a:pt x="31452" y="77922"/>
                  </a:lnTo>
                  <a:lnTo>
                    <a:pt x="31581" y="77999"/>
                  </a:lnTo>
                  <a:lnTo>
                    <a:pt x="31735" y="78076"/>
                  </a:lnTo>
                  <a:lnTo>
                    <a:pt x="31916" y="78154"/>
                  </a:lnTo>
                  <a:lnTo>
                    <a:pt x="32354" y="78257"/>
                  </a:lnTo>
                  <a:lnTo>
                    <a:pt x="32817" y="78360"/>
                  </a:lnTo>
                  <a:lnTo>
                    <a:pt x="33281" y="78411"/>
                  </a:lnTo>
                  <a:lnTo>
                    <a:pt x="33745" y="78437"/>
                  </a:lnTo>
                  <a:lnTo>
                    <a:pt x="34440" y="78437"/>
                  </a:lnTo>
                  <a:lnTo>
                    <a:pt x="36011" y="77098"/>
                  </a:lnTo>
                  <a:lnTo>
                    <a:pt x="37583" y="75707"/>
                  </a:lnTo>
                  <a:lnTo>
                    <a:pt x="39128" y="74290"/>
                  </a:lnTo>
                  <a:lnTo>
                    <a:pt x="40622" y="72847"/>
                  </a:lnTo>
                  <a:lnTo>
                    <a:pt x="42116" y="71379"/>
                  </a:lnTo>
                  <a:lnTo>
                    <a:pt x="43559" y="69859"/>
                  </a:lnTo>
                  <a:lnTo>
                    <a:pt x="44976" y="68314"/>
                  </a:lnTo>
                  <a:lnTo>
                    <a:pt x="46367" y="66742"/>
                  </a:lnTo>
                  <a:lnTo>
                    <a:pt x="47706" y="65145"/>
                  </a:lnTo>
                  <a:lnTo>
                    <a:pt x="49046" y="63497"/>
                  </a:lnTo>
                  <a:lnTo>
                    <a:pt x="50333" y="61848"/>
                  </a:lnTo>
                  <a:lnTo>
                    <a:pt x="51570" y="60148"/>
                  </a:lnTo>
                  <a:lnTo>
                    <a:pt x="52806" y="58422"/>
                  </a:lnTo>
                  <a:lnTo>
                    <a:pt x="53991" y="56671"/>
                  </a:lnTo>
                  <a:lnTo>
                    <a:pt x="55125" y="54893"/>
                  </a:lnTo>
                  <a:lnTo>
                    <a:pt x="56258" y="53090"/>
                  </a:lnTo>
                  <a:lnTo>
                    <a:pt x="57314" y="51261"/>
                  </a:lnTo>
                  <a:lnTo>
                    <a:pt x="58370" y="49381"/>
                  </a:lnTo>
                  <a:lnTo>
                    <a:pt x="59375" y="47500"/>
                  </a:lnTo>
                  <a:lnTo>
                    <a:pt x="60328" y="45594"/>
                  </a:lnTo>
                  <a:lnTo>
                    <a:pt x="61255" y="43637"/>
                  </a:lnTo>
                  <a:lnTo>
                    <a:pt x="62157" y="41679"/>
                  </a:lnTo>
                  <a:lnTo>
                    <a:pt x="62981" y="39695"/>
                  </a:lnTo>
                  <a:lnTo>
                    <a:pt x="63805" y="37686"/>
                  </a:lnTo>
                  <a:lnTo>
                    <a:pt x="64552" y="35651"/>
                  </a:lnTo>
                  <a:lnTo>
                    <a:pt x="65274" y="33565"/>
                  </a:lnTo>
                  <a:lnTo>
                    <a:pt x="65969" y="31504"/>
                  </a:lnTo>
                  <a:lnTo>
                    <a:pt x="66587" y="29392"/>
                  </a:lnTo>
                  <a:lnTo>
                    <a:pt x="67180" y="27254"/>
                  </a:lnTo>
                  <a:lnTo>
                    <a:pt x="67721" y="25090"/>
                  </a:lnTo>
                  <a:lnTo>
                    <a:pt x="68236" y="22926"/>
                  </a:lnTo>
                  <a:lnTo>
                    <a:pt x="68700" y="20737"/>
                  </a:lnTo>
                  <a:lnTo>
                    <a:pt x="68931" y="19423"/>
                  </a:lnTo>
                  <a:lnTo>
                    <a:pt x="69163" y="18135"/>
                  </a:lnTo>
                  <a:lnTo>
                    <a:pt x="69369" y="16821"/>
                  </a:lnTo>
                  <a:lnTo>
                    <a:pt x="69575" y="15508"/>
                  </a:lnTo>
                  <a:lnTo>
                    <a:pt x="69756" y="14220"/>
                  </a:lnTo>
                  <a:lnTo>
                    <a:pt x="69910" y="12906"/>
                  </a:lnTo>
                  <a:lnTo>
                    <a:pt x="70065" y="11618"/>
                  </a:lnTo>
                  <a:lnTo>
                    <a:pt x="70168" y="10330"/>
                  </a:lnTo>
                  <a:lnTo>
                    <a:pt x="70297" y="9016"/>
                  </a:lnTo>
                  <a:lnTo>
                    <a:pt x="70374" y="7728"/>
                  </a:lnTo>
                  <a:lnTo>
                    <a:pt x="70451" y="6440"/>
                  </a:lnTo>
                  <a:lnTo>
                    <a:pt x="70503" y="5153"/>
                  </a:lnTo>
                  <a:lnTo>
                    <a:pt x="70554" y="3865"/>
                  </a:lnTo>
                  <a:lnTo>
                    <a:pt x="70580" y="2577"/>
                  </a:lnTo>
                  <a:lnTo>
                    <a:pt x="70580" y="1289"/>
                  </a:lnTo>
                  <a:lnTo>
                    <a:pt x="705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8" name="Google Shape;2108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9" name="Google Shape;2109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0" name="Google Shape;2110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1" name="Google Shape;2111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2" name="Google Shape;2112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3" name="Google Shape;2113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5" name="Google Shape;2115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6" name="Google Shape;2116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rgbClr val="3F748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4625790" y="1468760"/>
              <a:ext cx="451728" cy="30947"/>
            </a:xfrm>
            <a:custGeom>
              <a:avLst/>
              <a:gdLst/>
              <a:ahLst/>
              <a:cxnLst/>
              <a:rect l="l" t="t" r="r" b="b"/>
              <a:pathLst>
                <a:path w="25194" h="1726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6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0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0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6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4625790" y="1625791"/>
              <a:ext cx="451728" cy="30965"/>
            </a:xfrm>
            <a:custGeom>
              <a:avLst/>
              <a:gdLst/>
              <a:ahLst/>
              <a:cxnLst/>
              <a:rect l="l" t="t" r="r" b="b"/>
              <a:pathLst>
                <a:path w="25194" h="1727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7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1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1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7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4886743" y="2384625"/>
              <a:ext cx="148747" cy="161209"/>
            </a:xfrm>
            <a:custGeom>
              <a:avLst/>
              <a:gdLst/>
              <a:ahLst/>
              <a:cxnLst/>
              <a:rect l="l" t="t" r="r" b="b"/>
              <a:pathLst>
                <a:path w="8296" h="8991" extrusionOk="0">
                  <a:moveTo>
                    <a:pt x="2061" y="0"/>
                  </a:moveTo>
                  <a:lnTo>
                    <a:pt x="2087" y="284"/>
                  </a:lnTo>
                  <a:lnTo>
                    <a:pt x="2087" y="567"/>
                  </a:lnTo>
                  <a:lnTo>
                    <a:pt x="2036" y="850"/>
                  </a:lnTo>
                  <a:lnTo>
                    <a:pt x="2010" y="1134"/>
                  </a:lnTo>
                  <a:lnTo>
                    <a:pt x="1933" y="1391"/>
                  </a:lnTo>
                  <a:lnTo>
                    <a:pt x="1855" y="1649"/>
                  </a:lnTo>
                  <a:lnTo>
                    <a:pt x="1752" y="1906"/>
                  </a:lnTo>
                  <a:lnTo>
                    <a:pt x="1624" y="2164"/>
                  </a:lnTo>
                  <a:lnTo>
                    <a:pt x="1495" y="2396"/>
                  </a:lnTo>
                  <a:lnTo>
                    <a:pt x="1366" y="2602"/>
                  </a:lnTo>
                  <a:lnTo>
                    <a:pt x="1211" y="2834"/>
                  </a:lnTo>
                  <a:lnTo>
                    <a:pt x="1031" y="3014"/>
                  </a:lnTo>
                  <a:lnTo>
                    <a:pt x="851" y="3220"/>
                  </a:lnTo>
                  <a:lnTo>
                    <a:pt x="645" y="3400"/>
                  </a:lnTo>
                  <a:lnTo>
                    <a:pt x="439" y="3555"/>
                  </a:lnTo>
                  <a:lnTo>
                    <a:pt x="207" y="3710"/>
                  </a:lnTo>
                  <a:lnTo>
                    <a:pt x="1" y="3838"/>
                  </a:lnTo>
                  <a:lnTo>
                    <a:pt x="3272" y="8861"/>
                  </a:lnTo>
                  <a:lnTo>
                    <a:pt x="3324" y="8939"/>
                  </a:lnTo>
                  <a:lnTo>
                    <a:pt x="3375" y="8964"/>
                  </a:lnTo>
                  <a:lnTo>
                    <a:pt x="3427" y="8990"/>
                  </a:lnTo>
                  <a:lnTo>
                    <a:pt x="3478" y="8990"/>
                  </a:lnTo>
                  <a:lnTo>
                    <a:pt x="4019" y="8630"/>
                  </a:lnTo>
                  <a:lnTo>
                    <a:pt x="4509" y="8243"/>
                  </a:lnTo>
                  <a:lnTo>
                    <a:pt x="4998" y="7831"/>
                  </a:lnTo>
                  <a:lnTo>
                    <a:pt x="5462" y="7393"/>
                  </a:lnTo>
                  <a:lnTo>
                    <a:pt x="5874" y="6929"/>
                  </a:lnTo>
                  <a:lnTo>
                    <a:pt x="6260" y="6440"/>
                  </a:lnTo>
                  <a:lnTo>
                    <a:pt x="6647" y="5899"/>
                  </a:lnTo>
                  <a:lnTo>
                    <a:pt x="6956" y="5358"/>
                  </a:lnTo>
                  <a:lnTo>
                    <a:pt x="7265" y="4791"/>
                  </a:lnTo>
                  <a:lnTo>
                    <a:pt x="7522" y="4225"/>
                  </a:lnTo>
                  <a:lnTo>
                    <a:pt x="7754" y="3607"/>
                  </a:lnTo>
                  <a:lnTo>
                    <a:pt x="7935" y="2988"/>
                  </a:lnTo>
                  <a:lnTo>
                    <a:pt x="8089" y="2344"/>
                  </a:lnTo>
                  <a:lnTo>
                    <a:pt x="8218" y="1700"/>
                  </a:lnTo>
                  <a:lnTo>
                    <a:pt x="8269" y="1031"/>
                  </a:lnTo>
                  <a:lnTo>
                    <a:pt x="8295" y="361"/>
                  </a:lnTo>
                  <a:lnTo>
                    <a:pt x="5178" y="181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4762040" y="2205880"/>
              <a:ext cx="176915" cy="122874"/>
            </a:xfrm>
            <a:custGeom>
              <a:avLst/>
              <a:gdLst/>
              <a:ahLst/>
              <a:cxnLst/>
              <a:rect l="l" t="t" r="r" b="b"/>
              <a:pathLst>
                <a:path w="9867" h="6853" extrusionOk="0">
                  <a:moveTo>
                    <a:pt x="4998" y="1"/>
                  </a:moveTo>
                  <a:lnTo>
                    <a:pt x="4328" y="26"/>
                  </a:lnTo>
                  <a:lnTo>
                    <a:pt x="3659" y="104"/>
                  </a:lnTo>
                  <a:lnTo>
                    <a:pt x="3015" y="207"/>
                  </a:lnTo>
                  <a:lnTo>
                    <a:pt x="2371" y="335"/>
                  </a:lnTo>
                  <a:lnTo>
                    <a:pt x="1752" y="541"/>
                  </a:lnTo>
                  <a:lnTo>
                    <a:pt x="1160" y="748"/>
                  </a:lnTo>
                  <a:lnTo>
                    <a:pt x="568" y="1005"/>
                  </a:lnTo>
                  <a:lnTo>
                    <a:pt x="1" y="1314"/>
                  </a:lnTo>
                  <a:lnTo>
                    <a:pt x="1418" y="4070"/>
                  </a:lnTo>
                  <a:lnTo>
                    <a:pt x="2809" y="6852"/>
                  </a:lnTo>
                  <a:lnTo>
                    <a:pt x="3066" y="6724"/>
                  </a:lnTo>
                  <a:lnTo>
                    <a:pt x="3324" y="6595"/>
                  </a:lnTo>
                  <a:lnTo>
                    <a:pt x="3581" y="6492"/>
                  </a:lnTo>
                  <a:lnTo>
                    <a:pt x="3839" y="6389"/>
                  </a:lnTo>
                  <a:lnTo>
                    <a:pt x="4122" y="6312"/>
                  </a:lnTo>
                  <a:lnTo>
                    <a:pt x="4406" y="6260"/>
                  </a:lnTo>
                  <a:lnTo>
                    <a:pt x="4689" y="6234"/>
                  </a:lnTo>
                  <a:lnTo>
                    <a:pt x="5281" y="6234"/>
                  </a:lnTo>
                  <a:lnTo>
                    <a:pt x="5539" y="6260"/>
                  </a:lnTo>
                  <a:lnTo>
                    <a:pt x="5822" y="6312"/>
                  </a:lnTo>
                  <a:lnTo>
                    <a:pt x="6080" y="6389"/>
                  </a:lnTo>
                  <a:lnTo>
                    <a:pt x="6338" y="6466"/>
                  </a:lnTo>
                  <a:lnTo>
                    <a:pt x="6595" y="6569"/>
                  </a:lnTo>
                  <a:lnTo>
                    <a:pt x="6827" y="6672"/>
                  </a:lnTo>
                  <a:lnTo>
                    <a:pt x="7059" y="6801"/>
                  </a:lnTo>
                  <a:lnTo>
                    <a:pt x="8476" y="4019"/>
                  </a:lnTo>
                  <a:lnTo>
                    <a:pt x="9867" y="1237"/>
                  </a:lnTo>
                  <a:lnTo>
                    <a:pt x="9326" y="954"/>
                  </a:lnTo>
                  <a:lnTo>
                    <a:pt x="8759" y="722"/>
                  </a:lnTo>
                  <a:lnTo>
                    <a:pt x="8166" y="490"/>
                  </a:lnTo>
                  <a:lnTo>
                    <a:pt x="7548" y="335"/>
                  </a:lnTo>
                  <a:lnTo>
                    <a:pt x="6930" y="181"/>
                  </a:lnTo>
                  <a:lnTo>
                    <a:pt x="6286" y="78"/>
                  </a:lnTo>
                  <a:lnTo>
                    <a:pt x="5642" y="26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4667370" y="2386471"/>
              <a:ext cx="150110" cy="160276"/>
            </a:xfrm>
            <a:custGeom>
              <a:avLst/>
              <a:gdLst/>
              <a:ahLst/>
              <a:cxnLst/>
              <a:rect l="l" t="t" r="r" b="b"/>
              <a:pathLst>
                <a:path w="8372" h="8939" extrusionOk="0">
                  <a:moveTo>
                    <a:pt x="5822" y="0"/>
                  </a:moveTo>
                  <a:lnTo>
                    <a:pt x="618" y="284"/>
                  </a:lnTo>
                  <a:lnTo>
                    <a:pt x="232" y="309"/>
                  </a:lnTo>
                  <a:lnTo>
                    <a:pt x="103" y="361"/>
                  </a:lnTo>
                  <a:lnTo>
                    <a:pt x="0" y="387"/>
                  </a:lnTo>
                  <a:lnTo>
                    <a:pt x="52" y="1082"/>
                  </a:lnTo>
                  <a:lnTo>
                    <a:pt x="129" y="1726"/>
                  </a:lnTo>
                  <a:lnTo>
                    <a:pt x="232" y="2370"/>
                  </a:lnTo>
                  <a:lnTo>
                    <a:pt x="412" y="3014"/>
                  </a:lnTo>
                  <a:lnTo>
                    <a:pt x="593" y="3632"/>
                  </a:lnTo>
                  <a:lnTo>
                    <a:pt x="825" y="4225"/>
                  </a:lnTo>
                  <a:lnTo>
                    <a:pt x="1108" y="4817"/>
                  </a:lnTo>
                  <a:lnTo>
                    <a:pt x="1417" y="5384"/>
                  </a:lnTo>
                  <a:lnTo>
                    <a:pt x="1752" y="5899"/>
                  </a:lnTo>
                  <a:lnTo>
                    <a:pt x="2112" y="6414"/>
                  </a:lnTo>
                  <a:lnTo>
                    <a:pt x="2525" y="6904"/>
                  </a:lnTo>
                  <a:lnTo>
                    <a:pt x="2937" y="7367"/>
                  </a:lnTo>
                  <a:lnTo>
                    <a:pt x="3400" y="7805"/>
                  </a:lnTo>
                  <a:lnTo>
                    <a:pt x="3890" y="8217"/>
                  </a:lnTo>
                  <a:lnTo>
                    <a:pt x="4379" y="8604"/>
                  </a:lnTo>
                  <a:lnTo>
                    <a:pt x="4920" y="8939"/>
                  </a:lnTo>
                  <a:lnTo>
                    <a:pt x="4997" y="8913"/>
                  </a:lnTo>
                  <a:lnTo>
                    <a:pt x="5075" y="8810"/>
                  </a:lnTo>
                  <a:lnTo>
                    <a:pt x="8346" y="3813"/>
                  </a:lnTo>
                  <a:lnTo>
                    <a:pt x="8372" y="3761"/>
                  </a:lnTo>
                  <a:lnTo>
                    <a:pt x="8140" y="3632"/>
                  </a:lnTo>
                  <a:lnTo>
                    <a:pt x="7908" y="3478"/>
                  </a:lnTo>
                  <a:lnTo>
                    <a:pt x="7702" y="3323"/>
                  </a:lnTo>
                  <a:lnTo>
                    <a:pt x="7496" y="3143"/>
                  </a:lnTo>
                  <a:lnTo>
                    <a:pt x="7290" y="2937"/>
                  </a:lnTo>
                  <a:lnTo>
                    <a:pt x="7135" y="2731"/>
                  </a:lnTo>
                  <a:lnTo>
                    <a:pt x="6955" y="2525"/>
                  </a:lnTo>
                  <a:lnTo>
                    <a:pt x="6826" y="2293"/>
                  </a:lnTo>
                  <a:lnTo>
                    <a:pt x="6672" y="2061"/>
                  </a:lnTo>
                  <a:lnTo>
                    <a:pt x="6569" y="1829"/>
                  </a:lnTo>
                  <a:lnTo>
                    <a:pt x="6466" y="1572"/>
                  </a:lnTo>
                  <a:lnTo>
                    <a:pt x="6388" y="1314"/>
                  </a:lnTo>
                  <a:lnTo>
                    <a:pt x="6311" y="1031"/>
                  </a:lnTo>
                  <a:lnTo>
                    <a:pt x="6260" y="747"/>
                  </a:lnTo>
                  <a:lnTo>
                    <a:pt x="6234" y="464"/>
                  </a:lnTo>
                  <a:lnTo>
                    <a:pt x="6234" y="181"/>
                  </a:lnTo>
                  <a:lnTo>
                    <a:pt x="62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4800374" y="2338903"/>
              <a:ext cx="102560" cy="102075"/>
            </a:xfrm>
            <a:custGeom>
              <a:avLst/>
              <a:gdLst/>
              <a:ahLst/>
              <a:cxnLst/>
              <a:rect l="l" t="t" r="r" b="b"/>
              <a:pathLst>
                <a:path w="5720" h="5693" extrusionOk="0">
                  <a:moveTo>
                    <a:pt x="2551" y="0"/>
                  </a:moveTo>
                  <a:lnTo>
                    <a:pt x="2268" y="52"/>
                  </a:lnTo>
                  <a:lnTo>
                    <a:pt x="2010" y="129"/>
                  </a:lnTo>
                  <a:lnTo>
                    <a:pt x="1752" y="206"/>
                  </a:lnTo>
                  <a:lnTo>
                    <a:pt x="1495" y="335"/>
                  </a:lnTo>
                  <a:lnTo>
                    <a:pt x="1263" y="490"/>
                  </a:lnTo>
                  <a:lnTo>
                    <a:pt x="1031" y="644"/>
                  </a:lnTo>
                  <a:lnTo>
                    <a:pt x="825" y="824"/>
                  </a:lnTo>
                  <a:lnTo>
                    <a:pt x="645" y="1031"/>
                  </a:lnTo>
                  <a:lnTo>
                    <a:pt x="490" y="1262"/>
                  </a:lnTo>
                  <a:lnTo>
                    <a:pt x="336" y="1494"/>
                  </a:lnTo>
                  <a:lnTo>
                    <a:pt x="233" y="1726"/>
                  </a:lnTo>
                  <a:lnTo>
                    <a:pt x="130" y="2009"/>
                  </a:lnTo>
                  <a:lnTo>
                    <a:pt x="52" y="2267"/>
                  </a:lnTo>
                  <a:lnTo>
                    <a:pt x="1" y="2550"/>
                  </a:lnTo>
                  <a:lnTo>
                    <a:pt x="1" y="2859"/>
                  </a:lnTo>
                  <a:lnTo>
                    <a:pt x="1" y="3143"/>
                  </a:lnTo>
                  <a:lnTo>
                    <a:pt x="52" y="3426"/>
                  </a:lnTo>
                  <a:lnTo>
                    <a:pt x="130" y="3684"/>
                  </a:lnTo>
                  <a:lnTo>
                    <a:pt x="233" y="3967"/>
                  </a:lnTo>
                  <a:lnTo>
                    <a:pt x="336" y="4199"/>
                  </a:lnTo>
                  <a:lnTo>
                    <a:pt x="490" y="4456"/>
                  </a:lnTo>
                  <a:lnTo>
                    <a:pt x="645" y="4663"/>
                  </a:lnTo>
                  <a:lnTo>
                    <a:pt x="825" y="4869"/>
                  </a:lnTo>
                  <a:lnTo>
                    <a:pt x="1031" y="5049"/>
                  </a:lnTo>
                  <a:lnTo>
                    <a:pt x="1263" y="5203"/>
                  </a:lnTo>
                  <a:lnTo>
                    <a:pt x="1495" y="5358"/>
                  </a:lnTo>
                  <a:lnTo>
                    <a:pt x="1752" y="5487"/>
                  </a:lnTo>
                  <a:lnTo>
                    <a:pt x="2010" y="5564"/>
                  </a:lnTo>
                  <a:lnTo>
                    <a:pt x="2268" y="5641"/>
                  </a:lnTo>
                  <a:lnTo>
                    <a:pt x="2551" y="5693"/>
                  </a:lnTo>
                  <a:lnTo>
                    <a:pt x="3143" y="5693"/>
                  </a:lnTo>
                  <a:lnTo>
                    <a:pt x="3427" y="5641"/>
                  </a:lnTo>
                  <a:lnTo>
                    <a:pt x="3710" y="5564"/>
                  </a:lnTo>
                  <a:lnTo>
                    <a:pt x="3968" y="5487"/>
                  </a:lnTo>
                  <a:lnTo>
                    <a:pt x="4225" y="5358"/>
                  </a:lnTo>
                  <a:lnTo>
                    <a:pt x="4457" y="5203"/>
                  </a:lnTo>
                  <a:lnTo>
                    <a:pt x="4663" y="5049"/>
                  </a:lnTo>
                  <a:lnTo>
                    <a:pt x="4869" y="4869"/>
                  </a:lnTo>
                  <a:lnTo>
                    <a:pt x="5050" y="4663"/>
                  </a:lnTo>
                  <a:lnTo>
                    <a:pt x="5230" y="4456"/>
                  </a:lnTo>
                  <a:lnTo>
                    <a:pt x="5359" y="4199"/>
                  </a:lnTo>
                  <a:lnTo>
                    <a:pt x="5487" y="3967"/>
                  </a:lnTo>
                  <a:lnTo>
                    <a:pt x="5591" y="3684"/>
                  </a:lnTo>
                  <a:lnTo>
                    <a:pt x="5642" y="3426"/>
                  </a:lnTo>
                  <a:lnTo>
                    <a:pt x="5694" y="3143"/>
                  </a:lnTo>
                  <a:lnTo>
                    <a:pt x="5719" y="2859"/>
                  </a:lnTo>
                  <a:lnTo>
                    <a:pt x="5694" y="2550"/>
                  </a:lnTo>
                  <a:lnTo>
                    <a:pt x="5642" y="2267"/>
                  </a:lnTo>
                  <a:lnTo>
                    <a:pt x="5591" y="2009"/>
                  </a:lnTo>
                  <a:lnTo>
                    <a:pt x="5487" y="1726"/>
                  </a:lnTo>
                  <a:lnTo>
                    <a:pt x="5359" y="1494"/>
                  </a:lnTo>
                  <a:lnTo>
                    <a:pt x="5230" y="1262"/>
                  </a:lnTo>
                  <a:lnTo>
                    <a:pt x="5050" y="1031"/>
                  </a:lnTo>
                  <a:lnTo>
                    <a:pt x="4869" y="824"/>
                  </a:lnTo>
                  <a:lnTo>
                    <a:pt x="4663" y="644"/>
                  </a:lnTo>
                  <a:lnTo>
                    <a:pt x="4457" y="490"/>
                  </a:lnTo>
                  <a:lnTo>
                    <a:pt x="4225" y="335"/>
                  </a:lnTo>
                  <a:lnTo>
                    <a:pt x="3968" y="206"/>
                  </a:lnTo>
                  <a:lnTo>
                    <a:pt x="3710" y="129"/>
                  </a:lnTo>
                  <a:lnTo>
                    <a:pt x="3427" y="52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4645190" y="2183719"/>
              <a:ext cx="412928" cy="412444"/>
            </a:xfrm>
            <a:custGeom>
              <a:avLst/>
              <a:gdLst/>
              <a:ahLst/>
              <a:cxnLst/>
              <a:rect l="l" t="t" r="r" b="b"/>
              <a:pathLst>
                <a:path w="23030" h="23003" fill="none" extrusionOk="0">
                  <a:moveTo>
                    <a:pt x="23029" y="11514"/>
                  </a:moveTo>
                  <a:lnTo>
                    <a:pt x="23029" y="11514"/>
                  </a:lnTo>
                  <a:lnTo>
                    <a:pt x="23004" y="12107"/>
                  </a:lnTo>
                  <a:lnTo>
                    <a:pt x="22952" y="12674"/>
                  </a:lnTo>
                  <a:lnTo>
                    <a:pt x="22875" y="13266"/>
                  </a:lnTo>
                  <a:lnTo>
                    <a:pt x="22797" y="13833"/>
                  </a:lnTo>
                  <a:lnTo>
                    <a:pt x="22669" y="14374"/>
                  </a:lnTo>
                  <a:lnTo>
                    <a:pt x="22514" y="14915"/>
                  </a:lnTo>
                  <a:lnTo>
                    <a:pt x="22334" y="15456"/>
                  </a:lnTo>
                  <a:lnTo>
                    <a:pt x="22128" y="15971"/>
                  </a:lnTo>
                  <a:lnTo>
                    <a:pt x="21896" y="16486"/>
                  </a:lnTo>
                  <a:lnTo>
                    <a:pt x="21638" y="17001"/>
                  </a:lnTo>
                  <a:lnTo>
                    <a:pt x="21355" y="17465"/>
                  </a:lnTo>
                  <a:lnTo>
                    <a:pt x="21046" y="17928"/>
                  </a:lnTo>
                  <a:lnTo>
                    <a:pt x="20737" y="18392"/>
                  </a:lnTo>
                  <a:lnTo>
                    <a:pt x="20402" y="18830"/>
                  </a:lnTo>
                  <a:lnTo>
                    <a:pt x="20041" y="19242"/>
                  </a:lnTo>
                  <a:lnTo>
                    <a:pt x="19655" y="19629"/>
                  </a:lnTo>
                  <a:lnTo>
                    <a:pt x="19243" y="20015"/>
                  </a:lnTo>
                  <a:lnTo>
                    <a:pt x="18831" y="20376"/>
                  </a:lnTo>
                  <a:lnTo>
                    <a:pt x="18393" y="20736"/>
                  </a:lnTo>
                  <a:lnTo>
                    <a:pt x="17955" y="21045"/>
                  </a:lnTo>
                  <a:lnTo>
                    <a:pt x="17465" y="21354"/>
                  </a:lnTo>
                  <a:lnTo>
                    <a:pt x="17002" y="21612"/>
                  </a:lnTo>
                  <a:lnTo>
                    <a:pt x="16512" y="21870"/>
                  </a:lnTo>
                  <a:lnTo>
                    <a:pt x="15997" y="22101"/>
                  </a:lnTo>
                  <a:lnTo>
                    <a:pt x="15456" y="22307"/>
                  </a:lnTo>
                  <a:lnTo>
                    <a:pt x="14941" y="22488"/>
                  </a:lnTo>
                  <a:lnTo>
                    <a:pt x="14374" y="22642"/>
                  </a:lnTo>
                  <a:lnTo>
                    <a:pt x="13833" y="22771"/>
                  </a:lnTo>
                  <a:lnTo>
                    <a:pt x="13267" y="22874"/>
                  </a:lnTo>
                  <a:lnTo>
                    <a:pt x="12674" y="22951"/>
                  </a:lnTo>
                  <a:lnTo>
                    <a:pt x="12108" y="23003"/>
                  </a:lnTo>
                  <a:lnTo>
                    <a:pt x="11515" y="23003"/>
                  </a:lnTo>
                  <a:lnTo>
                    <a:pt x="11515" y="23003"/>
                  </a:lnTo>
                  <a:lnTo>
                    <a:pt x="10923" y="23003"/>
                  </a:lnTo>
                  <a:lnTo>
                    <a:pt x="10330" y="22951"/>
                  </a:lnTo>
                  <a:lnTo>
                    <a:pt x="9763" y="22874"/>
                  </a:lnTo>
                  <a:lnTo>
                    <a:pt x="9197" y="22771"/>
                  </a:lnTo>
                  <a:lnTo>
                    <a:pt x="8630" y="22642"/>
                  </a:lnTo>
                  <a:lnTo>
                    <a:pt x="8089" y="22488"/>
                  </a:lnTo>
                  <a:lnTo>
                    <a:pt x="7548" y="22307"/>
                  </a:lnTo>
                  <a:lnTo>
                    <a:pt x="7033" y="22101"/>
                  </a:lnTo>
                  <a:lnTo>
                    <a:pt x="6518" y="21870"/>
                  </a:lnTo>
                  <a:lnTo>
                    <a:pt x="6028" y="21612"/>
                  </a:lnTo>
                  <a:lnTo>
                    <a:pt x="5539" y="21354"/>
                  </a:lnTo>
                  <a:lnTo>
                    <a:pt x="5075" y="21045"/>
                  </a:lnTo>
                  <a:lnTo>
                    <a:pt x="4612" y="20736"/>
                  </a:lnTo>
                  <a:lnTo>
                    <a:pt x="4200" y="20376"/>
                  </a:lnTo>
                  <a:lnTo>
                    <a:pt x="3762" y="20015"/>
                  </a:lnTo>
                  <a:lnTo>
                    <a:pt x="3375" y="19629"/>
                  </a:lnTo>
                  <a:lnTo>
                    <a:pt x="2989" y="19242"/>
                  </a:lnTo>
                  <a:lnTo>
                    <a:pt x="2628" y="18830"/>
                  </a:lnTo>
                  <a:lnTo>
                    <a:pt x="2293" y="18392"/>
                  </a:lnTo>
                  <a:lnTo>
                    <a:pt x="1958" y="17928"/>
                  </a:lnTo>
                  <a:lnTo>
                    <a:pt x="1675" y="17465"/>
                  </a:lnTo>
                  <a:lnTo>
                    <a:pt x="1392" y="16975"/>
                  </a:lnTo>
                  <a:lnTo>
                    <a:pt x="1134" y="16486"/>
                  </a:lnTo>
                  <a:lnTo>
                    <a:pt x="902" y="15971"/>
                  </a:lnTo>
                  <a:lnTo>
                    <a:pt x="696" y="15456"/>
                  </a:lnTo>
                  <a:lnTo>
                    <a:pt x="516" y="14915"/>
                  </a:lnTo>
                  <a:lnTo>
                    <a:pt x="361" y="14374"/>
                  </a:lnTo>
                  <a:lnTo>
                    <a:pt x="233" y="13833"/>
                  </a:lnTo>
                  <a:lnTo>
                    <a:pt x="130" y="13266"/>
                  </a:lnTo>
                  <a:lnTo>
                    <a:pt x="52" y="12674"/>
                  </a:lnTo>
                  <a:lnTo>
                    <a:pt x="27" y="12081"/>
                  </a:lnTo>
                  <a:lnTo>
                    <a:pt x="1" y="11489"/>
                  </a:lnTo>
                  <a:lnTo>
                    <a:pt x="1" y="11489"/>
                  </a:lnTo>
                  <a:lnTo>
                    <a:pt x="27" y="10896"/>
                  </a:lnTo>
                  <a:lnTo>
                    <a:pt x="52" y="10329"/>
                  </a:lnTo>
                  <a:lnTo>
                    <a:pt x="130" y="9737"/>
                  </a:lnTo>
                  <a:lnTo>
                    <a:pt x="233" y="9170"/>
                  </a:lnTo>
                  <a:lnTo>
                    <a:pt x="361" y="8629"/>
                  </a:lnTo>
                  <a:lnTo>
                    <a:pt x="516" y="8088"/>
                  </a:lnTo>
                  <a:lnTo>
                    <a:pt x="696" y="7548"/>
                  </a:lnTo>
                  <a:lnTo>
                    <a:pt x="902" y="7032"/>
                  </a:lnTo>
                  <a:lnTo>
                    <a:pt x="1134" y="6517"/>
                  </a:lnTo>
                  <a:lnTo>
                    <a:pt x="1392" y="6028"/>
                  </a:lnTo>
                  <a:lnTo>
                    <a:pt x="1675" y="5538"/>
                  </a:lnTo>
                  <a:lnTo>
                    <a:pt x="1958" y="5075"/>
                  </a:lnTo>
                  <a:lnTo>
                    <a:pt x="2293" y="4611"/>
                  </a:lnTo>
                  <a:lnTo>
                    <a:pt x="2628" y="4173"/>
                  </a:lnTo>
                  <a:lnTo>
                    <a:pt x="2989" y="3761"/>
                  </a:lnTo>
                  <a:lnTo>
                    <a:pt x="3375" y="3375"/>
                  </a:lnTo>
                  <a:lnTo>
                    <a:pt x="3762" y="2988"/>
                  </a:lnTo>
                  <a:lnTo>
                    <a:pt x="4200" y="2628"/>
                  </a:lnTo>
                  <a:lnTo>
                    <a:pt x="4612" y="2267"/>
                  </a:lnTo>
                  <a:lnTo>
                    <a:pt x="5075" y="1958"/>
                  </a:lnTo>
                  <a:lnTo>
                    <a:pt x="5539" y="1649"/>
                  </a:lnTo>
                  <a:lnTo>
                    <a:pt x="6028" y="1391"/>
                  </a:lnTo>
                  <a:lnTo>
                    <a:pt x="6518" y="1134"/>
                  </a:lnTo>
                  <a:lnTo>
                    <a:pt x="7033" y="902"/>
                  </a:lnTo>
                  <a:lnTo>
                    <a:pt x="7548" y="696"/>
                  </a:lnTo>
                  <a:lnTo>
                    <a:pt x="8089" y="515"/>
                  </a:lnTo>
                  <a:lnTo>
                    <a:pt x="8630" y="361"/>
                  </a:lnTo>
                  <a:lnTo>
                    <a:pt x="9197" y="232"/>
                  </a:lnTo>
                  <a:lnTo>
                    <a:pt x="9763" y="129"/>
                  </a:lnTo>
                  <a:lnTo>
                    <a:pt x="10330" y="52"/>
                  </a:lnTo>
                  <a:lnTo>
                    <a:pt x="10923" y="0"/>
                  </a:lnTo>
                  <a:lnTo>
                    <a:pt x="11515" y="0"/>
                  </a:lnTo>
                  <a:lnTo>
                    <a:pt x="11515" y="0"/>
                  </a:lnTo>
                  <a:lnTo>
                    <a:pt x="12108" y="0"/>
                  </a:lnTo>
                  <a:lnTo>
                    <a:pt x="12700" y="52"/>
                  </a:lnTo>
                  <a:lnTo>
                    <a:pt x="13267" y="129"/>
                  </a:lnTo>
                  <a:lnTo>
                    <a:pt x="13833" y="232"/>
                  </a:lnTo>
                  <a:lnTo>
                    <a:pt x="14400" y="361"/>
                  </a:lnTo>
                  <a:lnTo>
                    <a:pt x="14941" y="515"/>
                  </a:lnTo>
                  <a:lnTo>
                    <a:pt x="15456" y="696"/>
                  </a:lnTo>
                  <a:lnTo>
                    <a:pt x="15997" y="902"/>
                  </a:lnTo>
                  <a:lnTo>
                    <a:pt x="16512" y="1134"/>
                  </a:lnTo>
                  <a:lnTo>
                    <a:pt x="17002" y="1391"/>
                  </a:lnTo>
                  <a:lnTo>
                    <a:pt x="17491" y="1649"/>
                  </a:lnTo>
                  <a:lnTo>
                    <a:pt x="17955" y="1958"/>
                  </a:lnTo>
                  <a:lnTo>
                    <a:pt x="18393" y="2267"/>
                  </a:lnTo>
                  <a:lnTo>
                    <a:pt x="18831" y="2628"/>
                  </a:lnTo>
                  <a:lnTo>
                    <a:pt x="19243" y="2988"/>
                  </a:lnTo>
                  <a:lnTo>
                    <a:pt x="19655" y="3375"/>
                  </a:lnTo>
                  <a:lnTo>
                    <a:pt x="20041" y="3761"/>
                  </a:lnTo>
                  <a:lnTo>
                    <a:pt x="20402" y="4173"/>
                  </a:lnTo>
                  <a:lnTo>
                    <a:pt x="20737" y="4611"/>
                  </a:lnTo>
                  <a:lnTo>
                    <a:pt x="21046" y="5075"/>
                  </a:lnTo>
                  <a:lnTo>
                    <a:pt x="21355" y="5538"/>
                  </a:lnTo>
                  <a:lnTo>
                    <a:pt x="21638" y="6028"/>
                  </a:lnTo>
                  <a:lnTo>
                    <a:pt x="21896" y="6517"/>
                  </a:lnTo>
                  <a:lnTo>
                    <a:pt x="22128" y="7032"/>
                  </a:lnTo>
                  <a:lnTo>
                    <a:pt x="22334" y="7548"/>
                  </a:lnTo>
                  <a:lnTo>
                    <a:pt x="22514" y="8088"/>
                  </a:lnTo>
                  <a:lnTo>
                    <a:pt x="22669" y="8629"/>
                  </a:lnTo>
                  <a:lnTo>
                    <a:pt x="22797" y="9170"/>
                  </a:lnTo>
                  <a:lnTo>
                    <a:pt x="22901" y="9737"/>
                  </a:lnTo>
                  <a:lnTo>
                    <a:pt x="22952" y="10329"/>
                  </a:lnTo>
                  <a:lnTo>
                    <a:pt x="23004" y="10922"/>
                  </a:lnTo>
                  <a:lnTo>
                    <a:pt x="23029" y="11514"/>
                  </a:lnTo>
                  <a:lnTo>
                    <a:pt x="23029" y="11514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536114" y="2514402"/>
              <a:ext cx="218943" cy="340867"/>
            </a:xfrm>
            <a:custGeom>
              <a:avLst/>
              <a:gdLst/>
              <a:ahLst/>
              <a:cxnLst/>
              <a:rect l="l" t="t" r="r" b="b"/>
              <a:pathLst>
                <a:path w="12211" h="19011" extrusionOk="0">
                  <a:moveTo>
                    <a:pt x="1" y="1"/>
                  </a:moveTo>
                  <a:lnTo>
                    <a:pt x="1" y="19011"/>
                  </a:lnTo>
                  <a:lnTo>
                    <a:pt x="12211" y="19011"/>
                  </a:lnTo>
                  <a:lnTo>
                    <a:pt x="122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531040" y="2508861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531040" y="257721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413"/>
                  </a:lnTo>
                  <a:lnTo>
                    <a:pt x="78" y="490"/>
                  </a:lnTo>
                  <a:lnTo>
                    <a:pt x="155" y="568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8"/>
                  </a:lnTo>
                  <a:lnTo>
                    <a:pt x="12674" y="490"/>
                  </a:lnTo>
                  <a:lnTo>
                    <a:pt x="12751" y="413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5531040" y="2645578"/>
              <a:ext cx="229092" cy="10166"/>
            </a:xfrm>
            <a:custGeom>
              <a:avLst/>
              <a:gdLst/>
              <a:ahLst/>
              <a:cxnLst/>
              <a:rect l="l" t="t" r="r" b="b"/>
              <a:pathLst>
                <a:path w="12777" h="567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5531040" y="271346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5531040" y="2781828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3"/>
                  </a:lnTo>
                  <a:lnTo>
                    <a:pt x="26" y="412"/>
                  </a:lnTo>
                  <a:lnTo>
                    <a:pt x="78" y="490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490"/>
                  </a:lnTo>
                  <a:lnTo>
                    <a:pt x="12751" y="412"/>
                  </a:lnTo>
                  <a:lnTo>
                    <a:pt x="12777" y="283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5531040" y="2850177"/>
              <a:ext cx="229092" cy="10184"/>
            </a:xfrm>
            <a:custGeom>
              <a:avLst/>
              <a:gdLst/>
              <a:ahLst/>
              <a:cxnLst/>
              <a:rect l="l" t="t" r="r" b="b"/>
              <a:pathLst>
                <a:path w="12777" h="568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5658970" y="2690367"/>
              <a:ext cx="57286" cy="61912"/>
            </a:xfrm>
            <a:custGeom>
              <a:avLst/>
              <a:gdLst/>
              <a:ahLst/>
              <a:cxnLst/>
              <a:rect l="l" t="t" r="r" b="b"/>
              <a:pathLst>
                <a:path w="3195" h="3453" extrusionOk="0">
                  <a:moveTo>
                    <a:pt x="799" y="1"/>
                  </a:moveTo>
                  <a:lnTo>
                    <a:pt x="799" y="104"/>
                  </a:lnTo>
                  <a:lnTo>
                    <a:pt x="774" y="336"/>
                  </a:lnTo>
                  <a:lnTo>
                    <a:pt x="748" y="542"/>
                  </a:lnTo>
                  <a:lnTo>
                    <a:pt x="670" y="722"/>
                  </a:lnTo>
                  <a:lnTo>
                    <a:pt x="567" y="928"/>
                  </a:lnTo>
                  <a:lnTo>
                    <a:pt x="464" y="1083"/>
                  </a:lnTo>
                  <a:lnTo>
                    <a:pt x="336" y="1237"/>
                  </a:lnTo>
                  <a:lnTo>
                    <a:pt x="155" y="1366"/>
                  </a:lnTo>
                  <a:lnTo>
                    <a:pt x="1" y="1469"/>
                  </a:lnTo>
                  <a:lnTo>
                    <a:pt x="1263" y="3401"/>
                  </a:lnTo>
                  <a:lnTo>
                    <a:pt x="1289" y="3453"/>
                  </a:lnTo>
                  <a:lnTo>
                    <a:pt x="1340" y="3453"/>
                  </a:lnTo>
                  <a:lnTo>
                    <a:pt x="1727" y="3169"/>
                  </a:lnTo>
                  <a:lnTo>
                    <a:pt x="2087" y="2834"/>
                  </a:lnTo>
                  <a:lnTo>
                    <a:pt x="2422" y="2474"/>
                  </a:lnTo>
                  <a:lnTo>
                    <a:pt x="2680" y="2062"/>
                  </a:lnTo>
                  <a:lnTo>
                    <a:pt x="2783" y="1855"/>
                  </a:lnTo>
                  <a:lnTo>
                    <a:pt x="2886" y="1624"/>
                  </a:lnTo>
                  <a:lnTo>
                    <a:pt x="2989" y="1392"/>
                  </a:lnTo>
                  <a:lnTo>
                    <a:pt x="3066" y="1160"/>
                  </a:lnTo>
                  <a:lnTo>
                    <a:pt x="3118" y="902"/>
                  </a:lnTo>
                  <a:lnTo>
                    <a:pt x="3143" y="645"/>
                  </a:lnTo>
                  <a:lnTo>
                    <a:pt x="3195" y="387"/>
                  </a:lnTo>
                  <a:lnTo>
                    <a:pt x="3195" y="130"/>
                  </a:lnTo>
                  <a:lnTo>
                    <a:pt x="7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5610936" y="2621552"/>
              <a:ext cx="68385" cy="47138"/>
            </a:xfrm>
            <a:custGeom>
              <a:avLst/>
              <a:gdLst/>
              <a:ahLst/>
              <a:cxnLst/>
              <a:rect l="l" t="t" r="r" b="b"/>
              <a:pathLst>
                <a:path w="3814" h="2629" extrusionOk="0">
                  <a:moveTo>
                    <a:pt x="1675" y="1"/>
                  </a:moveTo>
                  <a:lnTo>
                    <a:pt x="1418" y="26"/>
                  </a:lnTo>
                  <a:lnTo>
                    <a:pt x="1160" y="78"/>
                  </a:lnTo>
                  <a:lnTo>
                    <a:pt x="928" y="129"/>
                  </a:lnTo>
                  <a:lnTo>
                    <a:pt x="671" y="207"/>
                  </a:lnTo>
                  <a:lnTo>
                    <a:pt x="439" y="284"/>
                  </a:lnTo>
                  <a:lnTo>
                    <a:pt x="1" y="516"/>
                  </a:lnTo>
                  <a:lnTo>
                    <a:pt x="1083" y="2628"/>
                  </a:lnTo>
                  <a:lnTo>
                    <a:pt x="1289" y="2525"/>
                  </a:lnTo>
                  <a:lnTo>
                    <a:pt x="1469" y="2474"/>
                  </a:lnTo>
                  <a:lnTo>
                    <a:pt x="1701" y="2422"/>
                  </a:lnTo>
                  <a:lnTo>
                    <a:pt x="1933" y="2396"/>
                  </a:lnTo>
                  <a:lnTo>
                    <a:pt x="2139" y="2422"/>
                  </a:lnTo>
                  <a:lnTo>
                    <a:pt x="2345" y="2448"/>
                  </a:lnTo>
                  <a:lnTo>
                    <a:pt x="2551" y="2525"/>
                  </a:lnTo>
                  <a:lnTo>
                    <a:pt x="2731" y="2628"/>
                  </a:lnTo>
                  <a:lnTo>
                    <a:pt x="3813" y="490"/>
                  </a:lnTo>
                  <a:lnTo>
                    <a:pt x="3375" y="284"/>
                  </a:lnTo>
                  <a:lnTo>
                    <a:pt x="2912" y="129"/>
                  </a:lnTo>
                  <a:lnTo>
                    <a:pt x="2680" y="78"/>
                  </a:lnTo>
                  <a:lnTo>
                    <a:pt x="2422" y="26"/>
                  </a:lnTo>
                  <a:lnTo>
                    <a:pt x="21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5574448" y="2691299"/>
              <a:ext cx="57753" cy="61446"/>
            </a:xfrm>
            <a:custGeom>
              <a:avLst/>
              <a:gdLst/>
              <a:ahLst/>
              <a:cxnLst/>
              <a:rect l="l" t="t" r="r" b="b"/>
              <a:pathLst>
                <a:path w="3221" h="3427" extrusionOk="0">
                  <a:moveTo>
                    <a:pt x="2242" y="0"/>
                  </a:moveTo>
                  <a:lnTo>
                    <a:pt x="233" y="103"/>
                  </a:lnTo>
                  <a:lnTo>
                    <a:pt x="104" y="103"/>
                  </a:lnTo>
                  <a:lnTo>
                    <a:pt x="1" y="129"/>
                  </a:lnTo>
                  <a:lnTo>
                    <a:pt x="27" y="387"/>
                  </a:lnTo>
                  <a:lnTo>
                    <a:pt x="52" y="644"/>
                  </a:lnTo>
                  <a:lnTo>
                    <a:pt x="104" y="902"/>
                  </a:lnTo>
                  <a:lnTo>
                    <a:pt x="155" y="1134"/>
                  </a:lnTo>
                  <a:lnTo>
                    <a:pt x="233" y="1391"/>
                  </a:lnTo>
                  <a:lnTo>
                    <a:pt x="336" y="1623"/>
                  </a:lnTo>
                  <a:lnTo>
                    <a:pt x="542" y="2061"/>
                  </a:lnTo>
                  <a:lnTo>
                    <a:pt x="825" y="2447"/>
                  </a:lnTo>
                  <a:lnTo>
                    <a:pt x="1134" y="2834"/>
                  </a:lnTo>
                  <a:lnTo>
                    <a:pt x="1495" y="3143"/>
                  </a:lnTo>
                  <a:lnTo>
                    <a:pt x="1907" y="3426"/>
                  </a:lnTo>
                  <a:lnTo>
                    <a:pt x="1959" y="3375"/>
                  </a:lnTo>
                  <a:lnTo>
                    <a:pt x="3221" y="1443"/>
                  </a:lnTo>
                  <a:lnTo>
                    <a:pt x="3040" y="1314"/>
                  </a:lnTo>
                  <a:lnTo>
                    <a:pt x="2886" y="1185"/>
                  </a:lnTo>
                  <a:lnTo>
                    <a:pt x="2757" y="1031"/>
                  </a:lnTo>
                  <a:lnTo>
                    <a:pt x="2628" y="876"/>
                  </a:lnTo>
                  <a:lnTo>
                    <a:pt x="2525" y="696"/>
                  </a:lnTo>
                  <a:lnTo>
                    <a:pt x="2474" y="490"/>
                  </a:lnTo>
                  <a:lnTo>
                    <a:pt x="2422" y="284"/>
                  </a:lnTo>
                  <a:lnTo>
                    <a:pt x="2396" y="52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5625728" y="2672813"/>
              <a:ext cx="39267" cy="39285"/>
            </a:xfrm>
            <a:custGeom>
              <a:avLst/>
              <a:gdLst/>
              <a:ahLst/>
              <a:cxnLst/>
              <a:rect l="l" t="t" r="r" b="b"/>
              <a:pathLst>
                <a:path w="2190" h="2191" extrusionOk="0">
                  <a:moveTo>
                    <a:pt x="1108" y="1"/>
                  </a:moveTo>
                  <a:lnTo>
                    <a:pt x="876" y="27"/>
                  </a:lnTo>
                  <a:lnTo>
                    <a:pt x="670" y="78"/>
                  </a:lnTo>
                  <a:lnTo>
                    <a:pt x="490" y="181"/>
                  </a:lnTo>
                  <a:lnTo>
                    <a:pt x="335" y="310"/>
                  </a:lnTo>
                  <a:lnTo>
                    <a:pt x="180" y="465"/>
                  </a:lnTo>
                  <a:lnTo>
                    <a:pt x="77" y="671"/>
                  </a:lnTo>
                  <a:lnTo>
                    <a:pt x="26" y="877"/>
                  </a:lnTo>
                  <a:lnTo>
                    <a:pt x="0" y="1083"/>
                  </a:lnTo>
                  <a:lnTo>
                    <a:pt x="26" y="1315"/>
                  </a:lnTo>
                  <a:lnTo>
                    <a:pt x="77" y="1521"/>
                  </a:lnTo>
                  <a:lnTo>
                    <a:pt x="180" y="1701"/>
                  </a:lnTo>
                  <a:lnTo>
                    <a:pt x="335" y="1856"/>
                  </a:lnTo>
                  <a:lnTo>
                    <a:pt x="490" y="2010"/>
                  </a:lnTo>
                  <a:lnTo>
                    <a:pt x="670" y="2113"/>
                  </a:lnTo>
                  <a:lnTo>
                    <a:pt x="876" y="2165"/>
                  </a:lnTo>
                  <a:lnTo>
                    <a:pt x="1108" y="2190"/>
                  </a:lnTo>
                  <a:lnTo>
                    <a:pt x="1314" y="2165"/>
                  </a:lnTo>
                  <a:lnTo>
                    <a:pt x="1520" y="2113"/>
                  </a:lnTo>
                  <a:lnTo>
                    <a:pt x="1726" y="2010"/>
                  </a:lnTo>
                  <a:lnTo>
                    <a:pt x="1881" y="1856"/>
                  </a:lnTo>
                  <a:lnTo>
                    <a:pt x="2009" y="1701"/>
                  </a:lnTo>
                  <a:lnTo>
                    <a:pt x="2112" y="1521"/>
                  </a:lnTo>
                  <a:lnTo>
                    <a:pt x="2164" y="1315"/>
                  </a:lnTo>
                  <a:lnTo>
                    <a:pt x="2190" y="1083"/>
                  </a:lnTo>
                  <a:lnTo>
                    <a:pt x="2164" y="877"/>
                  </a:lnTo>
                  <a:lnTo>
                    <a:pt x="2112" y="671"/>
                  </a:lnTo>
                  <a:lnTo>
                    <a:pt x="2009" y="465"/>
                  </a:lnTo>
                  <a:lnTo>
                    <a:pt x="1881" y="310"/>
                  </a:lnTo>
                  <a:lnTo>
                    <a:pt x="1726" y="181"/>
                  </a:lnTo>
                  <a:lnTo>
                    <a:pt x="1520" y="78"/>
                  </a:lnTo>
                  <a:lnTo>
                    <a:pt x="1314" y="27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5566147" y="2613250"/>
              <a:ext cx="158429" cy="158429"/>
            </a:xfrm>
            <a:custGeom>
              <a:avLst/>
              <a:gdLst/>
              <a:ahLst/>
              <a:cxnLst/>
              <a:rect l="l" t="t" r="r" b="b"/>
              <a:pathLst>
                <a:path w="8836" h="8836" fill="none" extrusionOk="0">
                  <a:moveTo>
                    <a:pt x="8836" y="4405"/>
                  </a:moveTo>
                  <a:lnTo>
                    <a:pt x="8836" y="4405"/>
                  </a:lnTo>
                  <a:lnTo>
                    <a:pt x="8836" y="4869"/>
                  </a:lnTo>
                  <a:lnTo>
                    <a:pt x="8758" y="5306"/>
                  </a:lnTo>
                  <a:lnTo>
                    <a:pt x="8655" y="5719"/>
                  </a:lnTo>
                  <a:lnTo>
                    <a:pt x="8501" y="6131"/>
                  </a:lnTo>
                  <a:lnTo>
                    <a:pt x="8320" y="6517"/>
                  </a:lnTo>
                  <a:lnTo>
                    <a:pt x="8089" y="6878"/>
                  </a:lnTo>
                  <a:lnTo>
                    <a:pt x="7831" y="7238"/>
                  </a:lnTo>
                  <a:lnTo>
                    <a:pt x="7548" y="7547"/>
                  </a:lnTo>
                  <a:lnTo>
                    <a:pt x="7238" y="7831"/>
                  </a:lnTo>
                  <a:lnTo>
                    <a:pt x="6904" y="8088"/>
                  </a:lnTo>
                  <a:lnTo>
                    <a:pt x="6543" y="8294"/>
                  </a:lnTo>
                  <a:lnTo>
                    <a:pt x="6157" y="8501"/>
                  </a:lnTo>
                  <a:lnTo>
                    <a:pt x="5744" y="8629"/>
                  </a:lnTo>
                  <a:lnTo>
                    <a:pt x="5307" y="8758"/>
                  </a:lnTo>
                  <a:lnTo>
                    <a:pt x="4869" y="8810"/>
                  </a:lnTo>
                  <a:lnTo>
                    <a:pt x="4431" y="8835"/>
                  </a:lnTo>
                  <a:lnTo>
                    <a:pt x="4431" y="8835"/>
                  </a:lnTo>
                  <a:lnTo>
                    <a:pt x="3967" y="8810"/>
                  </a:lnTo>
                  <a:lnTo>
                    <a:pt x="3529" y="8758"/>
                  </a:lnTo>
                  <a:lnTo>
                    <a:pt x="3117" y="8629"/>
                  </a:lnTo>
                  <a:lnTo>
                    <a:pt x="2705" y="8501"/>
                  </a:lnTo>
                  <a:lnTo>
                    <a:pt x="2319" y="8294"/>
                  </a:lnTo>
                  <a:lnTo>
                    <a:pt x="1958" y="8088"/>
                  </a:lnTo>
                  <a:lnTo>
                    <a:pt x="1597" y="7831"/>
                  </a:lnTo>
                  <a:lnTo>
                    <a:pt x="1288" y="7547"/>
                  </a:lnTo>
                  <a:lnTo>
                    <a:pt x="1005" y="7238"/>
                  </a:lnTo>
                  <a:lnTo>
                    <a:pt x="747" y="6878"/>
                  </a:lnTo>
                  <a:lnTo>
                    <a:pt x="541" y="6517"/>
                  </a:lnTo>
                  <a:lnTo>
                    <a:pt x="335" y="6131"/>
                  </a:lnTo>
                  <a:lnTo>
                    <a:pt x="206" y="5719"/>
                  </a:lnTo>
                  <a:lnTo>
                    <a:pt x="77" y="5306"/>
                  </a:lnTo>
                  <a:lnTo>
                    <a:pt x="26" y="4869"/>
                  </a:lnTo>
                  <a:lnTo>
                    <a:pt x="0" y="4405"/>
                  </a:lnTo>
                  <a:lnTo>
                    <a:pt x="0" y="4405"/>
                  </a:lnTo>
                  <a:lnTo>
                    <a:pt x="26" y="3967"/>
                  </a:lnTo>
                  <a:lnTo>
                    <a:pt x="77" y="3529"/>
                  </a:lnTo>
                  <a:lnTo>
                    <a:pt x="206" y="3091"/>
                  </a:lnTo>
                  <a:lnTo>
                    <a:pt x="335" y="2679"/>
                  </a:lnTo>
                  <a:lnTo>
                    <a:pt x="541" y="2293"/>
                  </a:lnTo>
                  <a:lnTo>
                    <a:pt x="747" y="1932"/>
                  </a:lnTo>
                  <a:lnTo>
                    <a:pt x="1005" y="1597"/>
                  </a:lnTo>
                  <a:lnTo>
                    <a:pt x="1288" y="1288"/>
                  </a:lnTo>
                  <a:lnTo>
                    <a:pt x="1597" y="1005"/>
                  </a:lnTo>
                  <a:lnTo>
                    <a:pt x="1958" y="747"/>
                  </a:lnTo>
                  <a:lnTo>
                    <a:pt x="2319" y="515"/>
                  </a:lnTo>
                  <a:lnTo>
                    <a:pt x="2705" y="335"/>
                  </a:lnTo>
                  <a:lnTo>
                    <a:pt x="3117" y="180"/>
                  </a:lnTo>
                  <a:lnTo>
                    <a:pt x="3529" y="77"/>
                  </a:lnTo>
                  <a:lnTo>
                    <a:pt x="3967" y="0"/>
                  </a:lnTo>
                  <a:lnTo>
                    <a:pt x="4431" y="0"/>
                  </a:lnTo>
                  <a:lnTo>
                    <a:pt x="4431" y="0"/>
                  </a:lnTo>
                  <a:lnTo>
                    <a:pt x="4869" y="0"/>
                  </a:lnTo>
                  <a:lnTo>
                    <a:pt x="5307" y="77"/>
                  </a:lnTo>
                  <a:lnTo>
                    <a:pt x="5744" y="180"/>
                  </a:lnTo>
                  <a:lnTo>
                    <a:pt x="6157" y="335"/>
                  </a:lnTo>
                  <a:lnTo>
                    <a:pt x="6543" y="515"/>
                  </a:lnTo>
                  <a:lnTo>
                    <a:pt x="6904" y="747"/>
                  </a:lnTo>
                  <a:lnTo>
                    <a:pt x="7238" y="1005"/>
                  </a:lnTo>
                  <a:lnTo>
                    <a:pt x="7548" y="1288"/>
                  </a:lnTo>
                  <a:lnTo>
                    <a:pt x="7831" y="1597"/>
                  </a:lnTo>
                  <a:lnTo>
                    <a:pt x="8089" y="1932"/>
                  </a:lnTo>
                  <a:lnTo>
                    <a:pt x="8320" y="2293"/>
                  </a:lnTo>
                  <a:lnTo>
                    <a:pt x="8501" y="2679"/>
                  </a:lnTo>
                  <a:lnTo>
                    <a:pt x="8655" y="3091"/>
                  </a:lnTo>
                  <a:lnTo>
                    <a:pt x="8758" y="3529"/>
                  </a:lnTo>
                  <a:lnTo>
                    <a:pt x="8836" y="3967"/>
                  </a:lnTo>
                  <a:lnTo>
                    <a:pt x="8836" y="4405"/>
                  </a:lnTo>
                  <a:lnTo>
                    <a:pt x="8836" y="4405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5263632" y="2180025"/>
              <a:ext cx="465104" cy="260953"/>
            </a:xfrm>
            <a:custGeom>
              <a:avLst/>
              <a:gdLst/>
              <a:ahLst/>
              <a:cxnLst/>
              <a:rect l="l" t="t" r="r" b="b"/>
              <a:pathLst>
                <a:path w="25940" h="14554" extrusionOk="0">
                  <a:moveTo>
                    <a:pt x="9737" y="0"/>
                  </a:moveTo>
                  <a:lnTo>
                    <a:pt x="9351" y="52"/>
                  </a:lnTo>
                  <a:lnTo>
                    <a:pt x="8990" y="103"/>
                  </a:lnTo>
                  <a:lnTo>
                    <a:pt x="8655" y="180"/>
                  </a:lnTo>
                  <a:lnTo>
                    <a:pt x="8346" y="283"/>
                  </a:lnTo>
                  <a:lnTo>
                    <a:pt x="8037" y="386"/>
                  </a:lnTo>
                  <a:lnTo>
                    <a:pt x="7754" y="515"/>
                  </a:lnTo>
                  <a:lnTo>
                    <a:pt x="7496" y="644"/>
                  </a:lnTo>
                  <a:lnTo>
                    <a:pt x="7264" y="799"/>
                  </a:lnTo>
                  <a:lnTo>
                    <a:pt x="7032" y="979"/>
                  </a:lnTo>
                  <a:lnTo>
                    <a:pt x="6826" y="1133"/>
                  </a:lnTo>
                  <a:lnTo>
                    <a:pt x="6646" y="1314"/>
                  </a:lnTo>
                  <a:lnTo>
                    <a:pt x="6285" y="1700"/>
                  </a:lnTo>
                  <a:lnTo>
                    <a:pt x="6002" y="2087"/>
                  </a:lnTo>
                  <a:lnTo>
                    <a:pt x="5770" y="2473"/>
                  </a:lnTo>
                  <a:lnTo>
                    <a:pt x="5590" y="2859"/>
                  </a:lnTo>
                  <a:lnTo>
                    <a:pt x="5461" y="3220"/>
                  </a:lnTo>
                  <a:lnTo>
                    <a:pt x="5358" y="3529"/>
                  </a:lnTo>
                  <a:lnTo>
                    <a:pt x="5229" y="4018"/>
                  </a:lnTo>
                  <a:lnTo>
                    <a:pt x="5203" y="4199"/>
                  </a:lnTo>
                  <a:lnTo>
                    <a:pt x="4843" y="4070"/>
                  </a:lnTo>
                  <a:lnTo>
                    <a:pt x="4431" y="3967"/>
                  </a:lnTo>
                  <a:lnTo>
                    <a:pt x="4018" y="3915"/>
                  </a:lnTo>
                  <a:lnTo>
                    <a:pt x="3581" y="3915"/>
                  </a:lnTo>
                  <a:lnTo>
                    <a:pt x="3117" y="3941"/>
                  </a:lnTo>
                  <a:lnTo>
                    <a:pt x="2679" y="4044"/>
                  </a:lnTo>
                  <a:lnTo>
                    <a:pt x="2241" y="4173"/>
                  </a:lnTo>
                  <a:lnTo>
                    <a:pt x="1829" y="4353"/>
                  </a:lnTo>
                  <a:lnTo>
                    <a:pt x="1417" y="4559"/>
                  </a:lnTo>
                  <a:lnTo>
                    <a:pt x="1056" y="4843"/>
                  </a:lnTo>
                  <a:lnTo>
                    <a:pt x="902" y="4997"/>
                  </a:lnTo>
                  <a:lnTo>
                    <a:pt x="747" y="5152"/>
                  </a:lnTo>
                  <a:lnTo>
                    <a:pt x="593" y="5332"/>
                  </a:lnTo>
                  <a:lnTo>
                    <a:pt x="464" y="5512"/>
                  </a:lnTo>
                  <a:lnTo>
                    <a:pt x="361" y="5719"/>
                  </a:lnTo>
                  <a:lnTo>
                    <a:pt x="258" y="5950"/>
                  </a:lnTo>
                  <a:lnTo>
                    <a:pt x="180" y="6182"/>
                  </a:lnTo>
                  <a:lnTo>
                    <a:pt x="103" y="6414"/>
                  </a:lnTo>
                  <a:lnTo>
                    <a:pt x="52" y="6672"/>
                  </a:lnTo>
                  <a:lnTo>
                    <a:pt x="26" y="6929"/>
                  </a:lnTo>
                  <a:lnTo>
                    <a:pt x="0" y="7213"/>
                  </a:lnTo>
                  <a:lnTo>
                    <a:pt x="26" y="7496"/>
                  </a:lnTo>
                  <a:lnTo>
                    <a:pt x="77" y="8063"/>
                  </a:lnTo>
                  <a:lnTo>
                    <a:pt x="206" y="8578"/>
                  </a:lnTo>
                  <a:lnTo>
                    <a:pt x="335" y="9016"/>
                  </a:lnTo>
                  <a:lnTo>
                    <a:pt x="515" y="9402"/>
                  </a:lnTo>
                  <a:lnTo>
                    <a:pt x="721" y="9737"/>
                  </a:lnTo>
                  <a:lnTo>
                    <a:pt x="979" y="10020"/>
                  </a:lnTo>
                  <a:lnTo>
                    <a:pt x="1236" y="10278"/>
                  </a:lnTo>
                  <a:lnTo>
                    <a:pt x="1494" y="10510"/>
                  </a:lnTo>
                  <a:lnTo>
                    <a:pt x="1777" y="10716"/>
                  </a:lnTo>
                  <a:lnTo>
                    <a:pt x="2087" y="10896"/>
                  </a:lnTo>
                  <a:lnTo>
                    <a:pt x="2679" y="11257"/>
                  </a:lnTo>
                  <a:lnTo>
                    <a:pt x="3271" y="11592"/>
                  </a:lnTo>
                  <a:lnTo>
                    <a:pt x="3555" y="11772"/>
                  </a:lnTo>
                  <a:lnTo>
                    <a:pt x="3812" y="11978"/>
                  </a:lnTo>
                  <a:lnTo>
                    <a:pt x="4044" y="12210"/>
                  </a:lnTo>
                  <a:lnTo>
                    <a:pt x="4225" y="12442"/>
                  </a:lnTo>
                  <a:lnTo>
                    <a:pt x="4405" y="12648"/>
                  </a:lnTo>
                  <a:lnTo>
                    <a:pt x="4534" y="12880"/>
                  </a:lnTo>
                  <a:lnTo>
                    <a:pt x="4637" y="13086"/>
                  </a:lnTo>
                  <a:lnTo>
                    <a:pt x="4714" y="13317"/>
                  </a:lnTo>
                  <a:lnTo>
                    <a:pt x="4791" y="13524"/>
                  </a:lnTo>
                  <a:lnTo>
                    <a:pt x="4817" y="13704"/>
                  </a:lnTo>
                  <a:lnTo>
                    <a:pt x="4869" y="14039"/>
                  </a:lnTo>
                  <a:lnTo>
                    <a:pt x="4869" y="14322"/>
                  </a:lnTo>
                  <a:lnTo>
                    <a:pt x="4843" y="14554"/>
                  </a:lnTo>
                  <a:lnTo>
                    <a:pt x="9273" y="14554"/>
                  </a:lnTo>
                  <a:lnTo>
                    <a:pt x="9273" y="14451"/>
                  </a:lnTo>
                  <a:lnTo>
                    <a:pt x="9299" y="14142"/>
                  </a:lnTo>
                  <a:lnTo>
                    <a:pt x="9351" y="13755"/>
                  </a:lnTo>
                  <a:lnTo>
                    <a:pt x="9402" y="13524"/>
                  </a:lnTo>
                  <a:lnTo>
                    <a:pt x="9479" y="13292"/>
                  </a:lnTo>
                  <a:lnTo>
                    <a:pt x="9582" y="13060"/>
                  </a:lnTo>
                  <a:lnTo>
                    <a:pt x="9711" y="12828"/>
                  </a:lnTo>
                  <a:lnTo>
                    <a:pt x="9866" y="12648"/>
                  </a:lnTo>
                  <a:lnTo>
                    <a:pt x="10072" y="12467"/>
                  </a:lnTo>
                  <a:lnTo>
                    <a:pt x="10304" y="12313"/>
                  </a:lnTo>
                  <a:lnTo>
                    <a:pt x="10561" y="12210"/>
                  </a:lnTo>
                  <a:lnTo>
                    <a:pt x="10896" y="12158"/>
                  </a:lnTo>
                  <a:lnTo>
                    <a:pt x="11257" y="12158"/>
                  </a:lnTo>
                  <a:lnTo>
                    <a:pt x="11772" y="12184"/>
                  </a:lnTo>
                  <a:lnTo>
                    <a:pt x="12210" y="12184"/>
                  </a:lnTo>
                  <a:lnTo>
                    <a:pt x="12236" y="12339"/>
                  </a:lnTo>
                  <a:lnTo>
                    <a:pt x="12287" y="12519"/>
                  </a:lnTo>
                  <a:lnTo>
                    <a:pt x="12390" y="12828"/>
                  </a:lnTo>
                  <a:lnTo>
                    <a:pt x="12570" y="13111"/>
                  </a:lnTo>
                  <a:lnTo>
                    <a:pt x="12777" y="13343"/>
                  </a:lnTo>
                  <a:lnTo>
                    <a:pt x="13060" y="13549"/>
                  </a:lnTo>
                  <a:lnTo>
                    <a:pt x="13343" y="13704"/>
                  </a:lnTo>
                  <a:lnTo>
                    <a:pt x="13498" y="13755"/>
                  </a:lnTo>
                  <a:lnTo>
                    <a:pt x="13652" y="13781"/>
                  </a:lnTo>
                  <a:lnTo>
                    <a:pt x="13833" y="13807"/>
                  </a:lnTo>
                  <a:lnTo>
                    <a:pt x="14013" y="13833"/>
                  </a:lnTo>
                  <a:lnTo>
                    <a:pt x="14245" y="13807"/>
                  </a:lnTo>
                  <a:lnTo>
                    <a:pt x="14477" y="13755"/>
                  </a:lnTo>
                  <a:lnTo>
                    <a:pt x="14683" y="13678"/>
                  </a:lnTo>
                  <a:lnTo>
                    <a:pt x="14889" y="13575"/>
                  </a:lnTo>
                  <a:lnTo>
                    <a:pt x="15095" y="13472"/>
                  </a:lnTo>
                  <a:lnTo>
                    <a:pt x="15249" y="13317"/>
                  </a:lnTo>
                  <a:lnTo>
                    <a:pt x="15404" y="13137"/>
                  </a:lnTo>
                  <a:lnTo>
                    <a:pt x="15533" y="12957"/>
                  </a:lnTo>
                  <a:lnTo>
                    <a:pt x="15790" y="13214"/>
                  </a:lnTo>
                  <a:lnTo>
                    <a:pt x="16099" y="13472"/>
                  </a:lnTo>
                  <a:lnTo>
                    <a:pt x="16434" y="13704"/>
                  </a:lnTo>
                  <a:lnTo>
                    <a:pt x="16821" y="13910"/>
                  </a:lnTo>
                  <a:lnTo>
                    <a:pt x="17284" y="14090"/>
                  </a:lnTo>
                  <a:lnTo>
                    <a:pt x="17774" y="14219"/>
                  </a:lnTo>
                  <a:lnTo>
                    <a:pt x="18340" y="14296"/>
                  </a:lnTo>
                  <a:lnTo>
                    <a:pt x="18959" y="14348"/>
                  </a:lnTo>
                  <a:lnTo>
                    <a:pt x="19242" y="14348"/>
                  </a:lnTo>
                  <a:lnTo>
                    <a:pt x="19500" y="14322"/>
                  </a:lnTo>
                  <a:lnTo>
                    <a:pt x="19783" y="14271"/>
                  </a:lnTo>
                  <a:lnTo>
                    <a:pt x="20015" y="14219"/>
                  </a:lnTo>
                  <a:lnTo>
                    <a:pt x="20272" y="14142"/>
                  </a:lnTo>
                  <a:lnTo>
                    <a:pt x="20504" y="14064"/>
                  </a:lnTo>
                  <a:lnTo>
                    <a:pt x="20710" y="13961"/>
                  </a:lnTo>
                  <a:lnTo>
                    <a:pt x="20916" y="13833"/>
                  </a:lnTo>
                  <a:lnTo>
                    <a:pt x="21122" y="13704"/>
                  </a:lnTo>
                  <a:lnTo>
                    <a:pt x="21303" y="13549"/>
                  </a:lnTo>
                  <a:lnTo>
                    <a:pt x="21483" y="13395"/>
                  </a:lnTo>
                  <a:lnTo>
                    <a:pt x="21638" y="13240"/>
                  </a:lnTo>
                  <a:lnTo>
                    <a:pt x="21792" y="13060"/>
                  </a:lnTo>
                  <a:lnTo>
                    <a:pt x="21947" y="12880"/>
                  </a:lnTo>
                  <a:lnTo>
                    <a:pt x="22050" y="12673"/>
                  </a:lnTo>
                  <a:lnTo>
                    <a:pt x="22179" y="12467"/>
                  </a:lnTo>
                  <a:lnTo>
                    <a:pt x="22436" y="12673"/>
                  </a:lnTo>
                  <a:lnTo>
                    <a:pt x="22719" y="12828"/>
                  </a:lnTo>
                  <a:lnTo>
                    <a:pt x="22874" y="12880"/>
                  </a:lnTo>
                  <a:lnTo>
                    <a:pt x="23029" y="12905"/>
                  </a:lnTo>
                  <a:lnTo>
                    <a:pt x="23209" y="12931"/>
                  </a:lnTo>
                  <a:lnTo>
                    <a:pt x="23570" y="12931"/>
                  </a:lnTo>
                  <a:lnTo>
                    <a:pt x="23750" y="12905"/>
                  </a:lnTo>
                  <a:lnTo>
                    <a:pt x="23904" y="12854"/>
                  </a:lnTo>
                  <a:lnTo>
                    <a:pt x="24085" y="12802"/>
                  </a:lnTo>
                  <a:lnTo>
                    <a:pt x="24239" y="12725"/>
                  </a:lnTo>
                  <a:lnTo>
                    <a:pt x="24394" y="12622"/>
                  </a:lnTo>
                  <a:lnTo>
                    <a:pt x="24523" y="12519"/>
                  </a:lnTo>
                  <a:lnTo>
                    <a:pt x="24651" y="12416"/>
                  </a:lnTo>
                  <a:lnTo>
                    <a:pt x="24780" y="12287"/>
                  </a:lnTo>
                  <a:lnTo>
                    <a:pt x="24883" y="12133"/>
                  </a:lnTo>
                  <a:lnTo>
                    <a:pt x="24961" y="12004"/>
                  </a:lnTo>
                  <a:lnTo>
                    <a:pt x="25038" y="11849"/>
                  </a:lnTo>
                  <a:lnTo>
                    <a:pt x="25115" y="11669"/>
                  </a:lnTo>
                  <a:lnTo>
                    <a:pt x="25141" y="11489"/>
                  </a:lnTo>
                  <a:lnTo>
                    <a:pt x="25167" y="11308"/>
                  </a:lnTo>
                  <a:lnTo>
                    <a:pt x="25192" y="11128"/>
                  </a:lnTo>
                  <a:lnTo>
                    <a:pt x="25167" y="10819"/>
                  </a:lnTo>
                  <a:lnTo>
                    <a:pt x="25089" y="10535"/>
                  </a:lnTo>
                  <a:lnTo>
                    <a:pt x="24961" y="10252"/>
                  </a:lnTo>
                  <a:lnTo>
                    <a:pt x="24780" y="9995"/>
                  </a:lnTo>
                  <a:lnTo>
                    <a:pt x="25038" y="9788"/>
                  </a:lnTo>
                  <a:lnTo>
                    <a:pt x="25295" y="9557"/>
                  </a:lnTo>
                  <a:lnTo>
                    <a:pt x="25501" y="9299"/>
                  </a:lnTo>
                  <a:lnTo>
                    <a:pt x="25682" y="9016"/>
                  </a:lnTo>
                  <a:lnTo>
                    <a:pt x="25811" y="8681"/>
                  </a:lnTo>
                  <a:lnTo>
                    <a:pt x="25888" y="8320"/>
                  </a:lnTo>
                  <a:lnTo>
                    <a:pt x="25939" y="7960"/>
                  </a:lnTo>
                  <a:lnTo>
                    <a:pt x="25939" y="7547"/>
                  </a:lnTo>
                  <a:lnTo>
                    <a:pt x="25914" y="7290"/>
                  </a:lnTo>
                  <a:lnTo>
                    <a:pt x="25888" y="7084"/>
                  </a:lnTo>
                  <a:lnTo>
                    <a:pt x="25836" y="6852"/>
                  </a:lnTo>
                  <a:lnTo>
                    <a:pt x="25759" y="6672"/>
                  </a:lnTo>
                  <a:lnTo>
                    <a:pt x="25682" y="6491"/>
                  </a:lnTo>
                  <a:lnTo>
                    <a:pt x="25604" y="6311"/>
                  </a:lnTo>
                  <a:lnTo>
                    <a:pt x="25398" y="6002"/>
                  </a:lnTo>
                  <a:lnTo>
                    <a:pt x="25141" y="5744"/>
                  </a:lnTo>
                  <a:lnTo>
                    <a:pt x="24883" y="5538"/>
                  </a:lnTo>
                  <a:lnTo>
                    <a:pt x="24626" y="5358"/>
                  </a:lnTo>
                  <a:lnTo>
                    <a:pt x="24342" y="5203"/>
                  </a:lnTo>
                  <a:lnTo>
                    <a:pt x="24059" y="5100"/>
                  </a:lnTo>
                  <a:lnTo>
                    <a:pt x="23801" y="5023"/>
                  </a:lnTo>
                  <a:lnTo>
                    <a:pt x="23312" y="4894"/>
                  </a:lnTo>
                  <a:lnTo>
                    <a:pt x="22977" y="4868"/>
                  </a:lnTo>
                  <a:lnTo>
                    <a:pt x="22874" y="4843"/>
                  </a:lnTo>
                  <a:lnTo>
                    <a:pt x="22848" y="4714"/>
                  </a:lnTo>
                  <a:lnTo>
                    <a:pt x="22745" y="4379"/>
                  </a:lnTo>
                  <a:lnTo>
                    <a:pt x="22668" y="4147"/>
                  </a:lnTo>
                  <a:lnTo>
                    <a:pt x="22539" y="3890"/>
                  </a:lnTo>
                  <a:lnTo>
                    <a:pt x="22410" y="3581"/>
                  </a:lnTo>
                  <a:lnTo>
                    <a:pt x="22256" y="3297"/>
                  </a:lnTo>
                  <a:lnTo>
                    <a:pt x="22050" y="2988"/>
                  </a:lnTo>
                  <a:lnTo>
                    <a:pt x="21792" y="2679"/>
                  </a:lnTo>
                  <a:lnTo>
                    <a:pt x="21509" y="2396"/>
                  </a:lnTo>
                  <a:lnTo>
                    <a:pt x="21174" y="2112"/>
                  </a:lnTo>
                  <a:lnTo>
                    <a:pt x="20788" y="1855"/>
                  </a:lnTo>
                  <a:lnTo>
                    <a:pt x="20375" y="1649"/>
                  </a:lnTo>
                  <a:lnTo>
                    <a:pt x="20144" y="1546"/>
                  </a:lnTo>
                  <a:lnTo>
                    <a:pt x="19886" y="1468"/>
                  </a:lnTo>
                  <a:lnTo>
                    <a:pt x="19628" y="1391"/>
                  </a:lnTo>
                  <a:lnTo>
                    <a:pt x="19345" y="1340"/>
                  </a:lnTo>
                  <a:lnTo>
                    <a:pt x="18856" y="1288"/>
                  </a:lnTo>
                  <a:lnTo>
                    <a:pt x="18392" y="1288"/>
                  </a:lnTo>
                  <a:lnTo>
                    <a:pt x="17954" y="1314"/>
                  </a:lnTo>
                  <a:lnTo>
                    <a:pt x="17568" y="1391"/>
                  </a:lnTo>
                  <a:lnTo>
                    <a:pt x="17181" y="1520"/>
                  </a:lnTo>
                  <a:lnTo>
                    <a:pt x="16846" y="1674"/>
                  </a:lnTo>
                  <a:lnTo>
                    <a:pt x="16537" y="1855"/>
                  </a:lnTo>
                  <a:lnTo>
                    <a:pt x="16228" y="2061"/>
                  </a:lnTo>
                  <a:lnTo>
                    <a:pt x="16099" y="1906"/>
                  </a:lnTo>
                  <a:lnTo>
                    <a:pt x="15945" y="1752"/>
                  </a:lnTo>
                  <a:lnTo>
                    <a:pt x="15790" y="1623"/>
                  </a:lnTo>
                  <a:lnTo>
                    <a:pt x="15610" y="1520"/>
                  </a:lnTo>
                  <a:lnTo>
                    <a:pt x="15430" y="1443"/>
                  </a:lnTo>
                  <a:lnTo>
                    <a:pt x="15224" y="1391"/>
                  </a:lnTo>
                  <a:lnTo>
                    <a:pt x="15018" y="1340"/>
                  </a:lnTo>
                  <a:lnTo>
                    <a:pt x="14786" y="1340"/>
                  </a:lnTo>
                  <a:lnTo>
                    <a:pt x="14502" y="1365"/>
                  </a:lnTo>
                  <a:lnTo>
                    <a:pt x="14219" y="1417"/>
                  </a:lnTo>
                  <a:lnTo>
                    <a:pt x="13987" y="1520"/>
                  </a:lnTo>
                  <a:lnTo>
                    <a:pt x="13730" y="1674"/>
                  </a:lnTo>
                  <a:lnTo>
                    <a:pt x="13549" y="1417"/>
                  </a:lnTo>
                  <a:lnTo>
                    <a:pt x="13343" y="1211"/>
                  </a:lnTo>
                  <a:lnTo>
                    <a:pt x="13111" y="1005"/>
                  </a:lnTo>
                  <a:lnTo>
                    <a:pt x="12880" y="824"/>
                  </a:lnTo>
                  <a:lnTo>
                    <a:pt x="12648" y="670"/>
                  </a:lnTo>
                  <a:lnTo>
                    <a:pt x="12416" y="541"/>
                  </a:lnTo>
                  <a:lnTo>
                    <a:pt x="12184" y="412"/>
                  </a:lnTo>
                  <a:lnTo>
                    <a:pt x="11926" y="309"/>
                  </a:lnTo>
                  <a:lnTo>
                    <a:pt x="11437" y="155"/>
                  </a:lnTo>
                  <a:lnTo>
                    <a:pt x="10973" y="77"/>
                  </a:lnTo>
                  <a:lnTo>
                    <a:pt x="10535" y="26"/>
                  </a:lnTo>
                  <a:lnTo>
                    <a:pt x="1012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5318121" y="2207261"/>
              <a:ext cx="35591" cy="35591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79" y="1"/>
                  </a:moveTo>
                  <a:lnTo>
                    <a:pt x="773" y="27"/>
                  </a:lnTo>
                  <a:lnTo>
                    <a:pt x="593" y="78"/>
                  </a:lnTo>
                  <a:lnTo>
                    <a:pt x="439" y="155"/>
                  </a:lnTo>
                  <a:lnTo>
                    <a:pt x="284" y="284"/>
                  </a:lnTo>
                  <a:lnTo>
                    <a:pt x="155" y="439"/>
                  </a:lnTo>
                  <a:lnTo>
                    <a:pt x="78" y="593"/>
                  </a:lnTo>
                  <a:lnTo>
                    <a:pt x="1" y="799"/>
                  </a:lnTo>
                  <a:lnTo>
                    <a:pt x="1" y="1005"/>
                  </a:lnTo>
                  <a:lnTo>
                    <a:pt x="1" y="1186"/>
                  </a:lnTo>
                  <a:lnTo>
                    <a:pt x="78" y="1392"/>
                  </a:lnTo>
                  <a:lnTo>
                    <a:pt x="155" y="1546"/>
                  </a:lnTo>
                  <a:lnTo>
                    <a:pt x="284" y="1701"/>
                  </a:lnTo>
                  <a:lnTo>
                    <a:pt x="439" y="1830"/>
                  </a:lnTo>
                  <a:lnTo>
                    <a:pt x="593" y="1907"/>
                  </a:lnTo>
                  <a:lnTo>
                    <a:pt x="773" y="1984"/>
                  </a:lnTo>
                  <a:lnTo>
                    <a:pt x="1186" y="1984"/>
                  </a:lnTo>
                  <a:lnTo>
                    <a:pt x="1366" y="1907"/>
                  </a:lnTo>
                  <a:lnTo>
                    <a:pt x="1546" y="1830"/>
                  </a:lnTo>
                  <a:lnTo>
                    <a:pt x="1701" y="1701"/>
                  </a:lnTo>
                  <a:lnTo>
                    <a:pt x="1804" y="1546"/>
                  </a:lnTo>
                  <a:lnTo>
                    <a:pt x="1907" y="1392"/>
                  </a:lnTo>
                  <a:lnTo>
                    <a:pt x="1958" y="1186"/>
                  </a:lnTo>
                  <a:lnTo>
                    <a:pt x="1984" y="1005"/>
                  </a:lnTo>
                  <a:lnTo>
                    <a:pt x="1958" y="799"/>
                  </a:lnTo>
                  <a:lnTo>
                    <a:pt x="1907" y="593"/>
                  </a:lnTo>
                  <a:lnTo>
                    <a:pt x="1804" y="439"/>
                  </a:lnTo>
                  <a:lnTo>
                    <a:pt x="1701" y="284"/>
                  </a:lnTo>
                  <a:lnTo>
                    <a:pt x="1546" y="155"/>
                  </a:lnTo>
                  <a:lnTo>
                    <a:pt x="1366" y="78"/>
                  </a:lnTo>
                  <a:lnTo>
                    <a:pt x="1186" y="27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5524119" y="2430346"/>
              <a:ext cx="35573" cy="36039"/>
            </a:xfrm>
            <a:custGeom>
              <a:avLst/>
              <a:gdLst/>
              <a:ahLst/>
              <a:cxnLst/>
              <a:rect l="l" t="t" r="r" b="b"/>
              <a:pathLst>
                <a:path w="1984" h="2010" extrusionOk="0">
                  <a:moveTo>
                    <a:pt x="1005" y="0"/>
                  </a:moveTo>
                  <a:lnTo>
                    <a:pt x="799" y="26"/>
                  </a:lnTo>
                  <a:lnTo>
                    <a:pt x="618" y="78"/>
                  </a:lnTo>
                  <a:lnTo>
                    <a:pt x="438" y="181"/>
                  </a:lnTo>
                  <a:lnTo>
                    <a:pt x="283" y="310"/>
                  </a:lnTo>
                  <a:lnTo>
                    <a:pt x="155" y="438"/>
                  </a:lnTo>
                  <a:lnTo>
                    <a:pt x="77" y="619"/>
                  </a:lnTo>
                  <a:lnTo>
                    <a:pt x="26" y="799"/>
                  </a:lnTo>
                  <a:lnTo>
                    <a:pt x="0" y="1005"/>
                  </a:lnTo>
                  <a:lnTo>
                    <a:pt x="26" y="1211"/>
                  </a:lnTo>
                  <a:lnTo>
                    <a:pt x="77" y="1391"/>
                  </a:lnTo>
                  <a:lnTo>
                    <a:pt x="155" y="1572"/>
                  </a:lnTo>
                  <a:lnTo>
                    <a:pt x="283" y="1726"/>
                  </a:lnTo>
                  <a:lnTo>
                    <a:pt x="438" y="1829"/>
                  </a:lnTo>
                  <a:lnTo>
                    <a:pt x="618" y="1932"/>
                  </a:lnTo>
                  <a:lnTo>
                    <a:pt x="799" y="1984"/>
                  </a:lnTo>
                  <a:lnTo>
                    <a:pt x="1005" y="2010"/>
                  </a:lnTo>
                  <a:lnTo>
                    <a:pt x="1185" y="1984"/>
                  </a:lnTo>
                  <a:lnTo>
                    <a:pt x="1391" y="1932"/>
                  </a:lnTo>
                  <a:lnTo>
                    <a:pt x="1546" y="1829"/>
                  </a:lnTo>
                  <a:lnTo>
                    <a:pt x="1700" y="1726"/>
                  </a:lnTo>
                  <a:lnTo>
                    <a:pt x="1829" y="1572"/>
                  </a:lnTo>
                  <a:lnTo>
                    <a:pt x="1906" y="1391"/>
                  </a:lnTo>
                  <a:lnTo>
                    <a:pt x="1984" y="1211"/>
                  </a:lnTo>
                  <a:lnTo>
                    <a:pt x="1984" y="1005"/>
                  </a:lnTo>
                  <a:lnTo>
                    <a:pt x="1984" y="799"/>
                  </a:lnTo>
                  <a:lnTo>
                    <a:pt x="1906" y="619"/>
                  </a:lnTo>
                  <a:lnTo>
                    <a:pt x="1829" y="438"/>
                  </a:lnTo>
                  <a:lnTo>
                    <a:pt x="1700" y="310"/>
                  </a:lnTo>
                  <a:lnTo>
                    <a:pt x="1546" y="181"/>
                  </a:lnTo>
                  <a:lnTo>
                    <a:pt x="1391" y="78"/>
                  </a:lnTo>
                  <a:lnTo>
                    <a:pt x="1185" y="26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5681598" y="2236361"/>
              <a:ext cx="24959" cy="24959"/>
            </a:xfrm>
            <a:custGeom>
              <a:avLst/>
              <a:gdLst/>
              <a:ahLst/>
              <a:cxnLst/>
              <a:rect l="l" t="t" r="r" b="b"/>
              <a:pathLst>
                <a:path w="1392" h="1392" extrusionOk="0">
                  <a:moveTo>
                    <a:pt x="696" y="1"/>
                  </a:moveTo>
                  <a:lnTo>
                    <a:pt x="568" y="26"/>
                  </a:lnTo>
                  <a:lnTo>
                    <a:pt x="439" y="52"/>
                  </a:lnTo>
                  <a:lnTo>
                    <a:pt x="310" y="129"/>
                  </a:lnTo>
                  <a:lnTo>
                    <a:pt x="207" y="207"/>
                  </a:lnTo>
                  <a:lnTo>
                    <a:pt x="130" y="310"/>
                  </a:lnTo>
                  <a:lnTo>
                    <a:pt x="78" y="439"/>
                  </a:lnTo>
                  <a:lnTo>
                    <a:pt x="27" y="567"/>
                  </a:lnTo>
                  <a:lnTo>
                    <a:pt x="1" y="696"/>
                  </a:lnTo>
                  <a:lnTo>
                    <a:pt x="27" y="851"/>
                  </a:lnTo>
                  <a:lnTo>
                    <a:pt x="78" y="979"/>
                  </a:lnTo>
                  <a:lnTo>
                    <a:pt x="130" y="1083"/>
                  </a:lnTo>
                  <a:lnTo>
                    <a:pt x="207" y="1186"/>
                  </a:lnTo>
                  <a:lnTo>
                    <a:pt x="310" y="1263"/>
                  </a:lnTo>
                  <a:lnTo>
                    <a:pt x="439" y="1340"/>
                  </a:lnTo>
                  <a:lnTo>
                    <a:pt x="568" y="1366"/>
                  </a:lnTo>
                  <a:lnTo>
                    <a:pt x="696" y="1392"/>
                  </a:lnTo>
                  <a:lnTo>
                    <a:pt x="851" y="1366"/>
                  </a:lnTo>
                  <a:lnTo>
                    <a:pt x="980" y="1340"/>
                  </a:lnTo>
                  <a:lnTo>
                    <a:pt x="1083" y="1263"/>
                  </a:lnTo>
                  <a:lnTo>
                    <a:pt x="1186" y="1186"/>
                  </a:lnTo>
                  <a:lnTo>
                    <a:pt x="1289" y="1083"/>
                  </a:lnTo>
                  <a:lnTo>
                    <a:pt x="1340" y="979"/>
                  </a:lnTo>
                  <a:lnTo>
                    <a:pt x="1392" y="851"/>
                  </a:lnTo>
                  <a:lnTo>
                    <a:pt x="1392" y="696"/>
                  </a:lnTo>
                  <a:lnTo>
                    <a:pt x="1392" y="567"/>
                  </a:lnTo>
                  <a:lnTo>
                    <a:pt x="1340" y="439"/>
                  </a:lnTo>
                  <a:lnTo>
                    <a:pt x="1289" y="310"/>
                  </a:lnTo>
                  <a:lnTo>
                    <a:pt x="1186" y="207"/>
                  </a:lnTo>
                  <a:lnTo>
                    <a:pt x="1083" y="129"/>
                  </a:lnTo>
                  <a:lnTo>
                    <a:pt x="980" y="52"/>
                  </a:lnTo>
                  <a:lnTo>
                    <a:pt x="851" y="26"/>
                  </a:lnTo>
                  <a:lnTo>
                    <a:pt x="696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5318121" y="2448366"/>
              <a:ext cx="145036" cy="450778"/>
            </a:xfrm>
            <a:custGeom>
              <a:avLst/>
              <a:gdLst/>
              <a:ahLst/>
              <a:cxnLst/>
              <a:rect l="l" t="t" r="r" b="b"/>
              <a:pathLst>
                <a:path w="8089" h="25141" extrusionOk="0">
                  <a:moveTo>
                    <a:pt x="1366" y="0"/>
                  </a:moveTo>
                  <a:lnTo>
                    <a:pt x="1" y="25141"/>
                  </a:lnTo>
                  <a:lnTo>
                    <a:pt x="8089" y="25141"/>
                  </a:lnTo>
                  <a:lnTo>
                    <a:pt x="669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335208" y="2431727"/>
              <a:ext cx="109481" cy="16657"/>
            </a:xfrm>
            <a:custGeom>
              <a:avLst/>
              <a:gdLst/>
              <a:ahLst/>
              <a:cxnLst/>
              <a:rect l="l" t="t" r="r" b="b"/>
              <a:pathLst>
                <a:path w="6106" h="929" extrusionOk="0">
                  <a:moveTo>
                    <a:pt x="464" y="1"/>
                  </a:moveTo>
                  <a:lnTo>
                    <a:pt x="361" y="26"/>
                  </a:lnTo>
                  <a:lnTo>
                    <a:pt x="284" y="52"/>
                  </a:lnTo>
                  <a:lnTo>
                    <a:pt x="207" y="78"/>
                  </a:lnTo>
                  <a:lnTo>
                    <a:pt x="130" y="130"/>
                  </a:lnTo>
                  <a:lnTo>
                    <a:pt x="78" y="207"/>
                  </a:lnTo>
                  <a:lnTo>
                    <a:pt x="52" y="284"/>
                  </a:lnTo>
                  <a:lnTo>
                    <a:pt x="1" y="387"/>
                  </a:lnTo>
                  <a:lnTo>
                    <a:pt x="1" y="464"/>
                  </a:lnTo>
                  <a:lnTo>
                    <a:pt x="1" y="567"/>
                  </a:lnTo>
                  <a:lnTo>
                    <a:pt x="52" y="645"/>
                  </a:lnTo>
                  <a:lnTo>
                    <a:pt x="78" y="722"/>
                  </a:lnTo>
                  <a:lnTo>
                    <a:pt x="130" y="799"/>
                  </a:lnTo>
                  <a:lnTo>
                    <a:pt x="207" y="851"/>
                  </a:lnTo>
                  <a:lnTo>
                    <a:pt x="284" y="902"/>
                  </a:lnTo>
                  <a:lnTo>
                    <a:pt x="361" y="928"/>
                  </a:lnTo>
                  <a:lnTo>
                    <a:pt x="5745" y="928"/>
                  </a:lnTo>
                  <a:lnTo>
                    <a:pt x="5822" y="902"/>
                  </a:lnTo>
                  <a:lnTo>
                    <a:pt x="5900" y="851"/>
                  </a:lnTo>
                  <a:lnTo>
                    <a:pt x="5977" y="799"/>
                  </a:lnTo>
                  <a:lnTo>
                    <a:pt x="6028" y="722"/>
                  </a:lnTo>
                  <a:lnTo>
                    <a:pt x="6080" y="645"/>
                  </a:lnTo>
                  <a:lnTo>
                    <a:pt x="6106" y="567"/>
                  </a:lnTo>
                  <a:lnTo>
                    <a:pt x="6106" y="464"/>
                  </a:lnTo>
                  <a:lnTo>
                    <a:pt x="6106" y="387"/>
                  </a:lnTo>
                  <a:lnTo>
                    <a:pt x="6080" y="284"/>
                  </a:lnTo>
                  <a:lnTo>
                    <a:pt x="6028" y="207"/>
                  </a:lnTo>
                  <a:lnTo>
                    <a:pt x="5977" y="130"/>
                  </a:lnTo>
                  <a:lnTo>
                    <a:pt x="5900" y="78"/>
                  </a:lnTo>
                  <a:lnTo>
                    <a:pt x="5822" y="52"/>
                  </a:lnTo>
                  <a:lnTo>
                    <a:pt x="5745" y="26"/>
                  </a:lnTo>
                  <a:lnTo>
                    <a:pt x="5642" y="1"/>
                  </a:lnTo>
                  <a:close/>
                </a:path>
              </a:pathLst>
            </a:custGeom>
            <a:solidFill>
              <a:srgbClr val="1040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4942631" y="2564283"/>
              <a:ext cx="572720" cy="334861"/>
            </a:xfrm>
            <a:custGeom>
              <a:avLst/>
              <a:gdLst/>
              <a:ahLst/>
              <a:cxnLst/>
              <a:rect l="l" t="t" r="r" b="b"/>
              <a:pathLst>
                <a:path w="31942" h="18676" extrusionOk="0">
                  <a:moveTo>
                    <a:pt x="15971" y="1"/>
                  </a:moveTo>
                  <a:lnTo>
                    <a:pt x="15147" y="26"/>
                  </a:lnTo>
                  <a:lnTo>
                    <a:pt x="14348" y="104"/>
                  </a:lnTo>
                  <a:lnTo>
                    <a:pt x="13550" y="207"/>
                  </a:lnTo>
                  <a:lnTo>
                    <a:pt x="12751" y="335"/>
                  </a:lnTo>
                  <a:lnTo>
                    <a:pt x="11979" y="516"/>
                  </a:lnTo>
                  <a:lnTo>
                    <a:pt x="11231" y="722"/>
                  </a:lnTo>
                  <a:lnTo>
                    <a:pt x="10484" y="979"/>
                  </a:lnTo>
                  <a:lnTo>
                    <a:pt x="9763" y="1263"/>
                  </a:lnTo>
                  <a:lnTo>
                    <a:pt x="9042" y="1572"/>
                  </a:lnTo>
                  <a:lnTo>
                    <a:pt x="8372" y="1933"/>
                  </a:lnTo>
                  <a:lnTo>
                    <a:pt x="7703" y="2319"/>
                  </a:lnTo>
                  <a:lnTo>
                    <a:pt x="7033" y="2731"/>
                  </a:lnTo>
                  <a:lnTo>
                    <a:pt x="6415" y="3169"/>
                  </a:lnTo>
                  <a:lnTo>
                    <a:pt x="5822" y="3658"/>
                  </a:lnTo>
                  <a:lnTo>
                    <a:pt x="5230" y="4148"/>
                  </a:lnTo>
                  <a:lnTo>
                    <a:pt x="4689" y="4689"/>
                  </a:lnTo>
                  <a:lnTo>
                    <a:pt x="4148" y="5230"/>
                  </a:lnTo>
                  <a:lnTo>
                    <a:pt x="3658" y="5822"/>
                  </a:lnTo>
                  <a:lnTo>
                    <a:pt x="3169" y="6415"/>
                  </a:lnTo>
                  <a:lnTo>
                    <a:pt x="2731" y="7059"/>
                  </a:lnTo>
                  <a:lnTo>
                    <a:pt x="2319" y="7703"/>
                  </a:lnTo>
                  <a:lnTo>
                    <a:pt x="1933" y="8372"/>
                  </a:lnTo>
                  <a:lnTo>
                    <a:pt x="1572" y="9042"/>
                  </a:lnTo>
                  <a:lnTo>
                    <a:pt x="1263" y="9763"/>
                  </a:lnTo>
                  <a:lnTo>
                    <a:pt x="979" y="10485"/>
                  </a:lnTo>
                  <a:lnTo>
                    <a:pt x="722" y="11232"/>
                  </a:lnTo>
                  <a:lnTo>
                    <a:pt x="516" y="11979"/>
                  </a:lnTo>
                  <a:lnTo>
                    <a:pt x="335" y="12751"/>
                  </a:lnTo>
                  <a:lnTo>
                    <a:pt x="181" y="13550"/>
                  </a:lnTo>
                  <a:lnTo>
                    <a:pt x="78" y="14348"/>
                  </a:lnTo>
                  <a:lnTo>
                    <a:pt x="26" y="15147"/>
                  </a:lnTo>
                  <a:lnTo>
                    <a:pt x="1" y="15971"/>
                  </a:lnTo>
                  <a:lnTo>
                    <a:pt x="1" y="18676"/>
                  </a:lnTo>
                  <a:lnTo>
                    <a:pt x="31942" y="18676"/>
                  </a:lnTo>
                  <a:lnTo>
                    <a:pt x="31942" y="15971"/>
                  </a:lnTo>
                  <a:lnTo>
                    <a:pt x="31916" y="15147"/>
                  </a:lnTo>
                  <a:lnTo>
                    <a:pt x="31864" y="14348"/>
                  </a:lnTo>
                  <a:lnTo>
                    <a:pt x="31761" y="13550"/>
                  </a:lnTo>
                  <a:lnTo>
                    <a:pt x="31607" y="12751"/>
                  </a:lnTo>
                  <a:lnTo>
                    <a:pt x="31427" y="11979"/>
                  </a:lnTo>
                  <a:lnTo>
                    <a:pt x="31220" y="11232"/>
                  </a:lnTo>
                  <a:lnTo>
                    <a:pt x="30963" y="10485"/>
                  </a:lnTo>
                  <a:lnTo>
                    <a:pt x="30680" y="9763"/>
                  </a:lnTo>
                  <a:lnTo>
                    <a:pt x="30370" y="9042"/>
                  </a:lnTo>
                  <a:lnTo>
                    <a:pt x="30010" y="8372"/>
                  </a:lnTo>
                  <a:lnTo>
                    <a:pt x="29623" y="7703"/>
                  </a:lnTo>
                  <a:lnTo>
                    <a:pt x="29211" y="7059"/>
                  </a:lnTo>
                  <a:lnTo>
                    <a:pt x="28773" y="6415"/>
                  </a:lnTo>
                  <a:lnTo>
                    <a:pt x="28284" y="5822"/>
                  </a:lnTo>
                  <a:lnTo>
                    <a:pt x="27795" y="5230"/>
                  </a:lnTo>
                  <a:lnTo>
                    <a:pt x="27254" y="4689"/>
                  </a:lnTo>
                  <a:lnTo>
                    <a:pt x="26713" y="4148"/>
                  </a:lnTo>
                  <a:lnTo>
                    <a:pt x="26120" y="3658"/>
                  </a:lnTo>
                  <a:lnTo>
                    <a:pt x="25528" y="3169"/>
                  </a:lnTo>
                  <a:lnTo>
                    <a:pt x="24910" y="2731"/>
                  </a:lnTo>
                  <a:lnTo>
                    <a:pt x="24240" y="2319"/>
                  </a:lnTo>
                  <a:lnTo>
                    <a:pt x="23570" y="1933"/>
                  </a:lnTo>
                  <a:lnTo>
                    <a:pt x="22900" y="1572"/>
                  </a:lnTo>
                  <a:lnTo>
                    <a:pt x="22179" y="1263"/>
                  </a:lnTo>
                  <a:lnTo>
                    <a:pt x="21458" y="979"/>
                  </a:lnTo>
                  <a:lnTo>
                    <a:pt x="20711" y="722"/>
                  </a:lnTo>
                  <a:lnTo>
                    <a:pt x="19964" y="516"/>
                  </a:lnTo>
                  <a:lnTo>
                    <a:pt x="19191" y="335"/>
                  </a:lnTo>
                  <a:lnTo>
                    <a:pt x="18392" y="207"/>
                  </a:lnTo>
                  <a:lnTo>
                    <a:pt x="17594" y="104"/>
                  </a:lnTo>
                  <a:lnTo>
                    <a:pt x="16795" y="26"/>
                  </a:lnTo>
                  <a:lnTo>
                    <a:pt x="15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5362928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64" y="439"/>
                  </a:lnTo>
                  <a:lnTo>
                    <a:pt x="258" y="670"/>
                  </a:lnTo>
                  <a:lnTo>
                    <a:pt x="129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29" y="2139"/>
                  </a:lnTo>
                  <a:lnTo>
                    <a:pt x="258" y="2396"/>
                  </a:lnTo>
                  <a:lnTo>
                    <a:pt x="464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5365689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92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5361530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52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52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44" y="232"/>
                  </a:lnTo>
                  <a:lnTo>
                    <a:pt x="3169" y="206"/>
                  </a:lnTo>
                  <a:lnTo>
                    <a:pt x="3169" y="129"/>
                  </a:lnTo>
                  <a:lnTo>
                    <a:pt x="3169" y="78"/>
                  </a:lnTo>
                  <a:lnTo>
                    <a:pt x="3144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9" name="Google Shape;2149;p36"/>
            <p:cNvSpPr/>
            <p:nvPr/>
          </p:nvSpPr>
          <p:spPr>
            <a:xfrm>
              <a:off x="5201737" y="2801676"/>
              <a:ext cx="55440" cy="54991"/>
            </a:xfrm>
            <a:custGeom>
              <a:avLst/>
              <a:gdLst/>
              <a:ahLst/>
              <a:cxnLst/>
              <a:rect l="l" t="t" r="r" b="b"/>
              <a:pathLst>
                <a:path w="3092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53" y="104"/>
                  </a:lnTo>
                  <a:lnTo>
                    <a:pt x="696" y="258"/>
                  </a:lnTo>
                  <a:lnTo>
                    <a:pt x="464" y="439"/>
                  </a:lnTo>
                  <a:lnTo>
                    <a:pt x="284" y="670"/>
                  </a:lnTo>
                  <a:lnTo>
                    <a:pt x="129" y="928"/>
                  </a:lnTo>
                  <a:lnTo>
                    <a:pt x="52" y="1211"/>
                  </a:lnTo>
                  <a:lnTo>
                    <a:pt x="26" y="1366"/>
                  </a:lnTo>
                  <a:lnTo>
                    <a:pt x="0" y="1521"/>
                  </a:lnTo>
                  <a:lnTo>
                    <a:pt x="26" y="1701"/>
                  </a:lnTo>
                  <a:lnTo>
                    <a:pt x="52" y="1830"/>
                  </a:lnTo>
                  <a:lnTo>
                    <a:pt x="129" y="2139"/>
                  </a:lnTo>
                  <a:lnTo>
                    <a:pt x="284" y="2396"/>
                  </a:lnTo>
                  <a:lnTo>
                    <a:pt x="464" y="2628"/>
                  </a:lnTo>
                  <a:lnTo>
                    <a:pt x="696" y="2808"/>
                  </a:lnTo>
                  <a:lnTo>
                    <a:pt x="953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91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0" name="Google Shape;2150;p36"/>
            <p:cNvSpPr/>
            <p:nvPr/>
          </p:nvSpPr>
          <p:spPr>
            <a:xfrm>
              <a:off x="5204499" y="2804922"/>
              <a:ext cx="49899" cy="106701"/>
            </a:xfrm>
            <a:custGeom>
              <a:avLst/>
              <a:gdLst/>
              <a:ahLst/>
              <a:cxnLst/>
              <a:rect l="l" t="t" r="r" b="b"/>
              <a:pathLst>
                <a:path w="2783" h="5951" extrusionOk="0">
                  <a:moveTo>
                    <a:pt x="1392" y="0"/>
                  </a:moveTo>
                  <a:lnTo>
                    <a:pt x="1109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59" y="593"/>
                  </a:lnTo>
                  <a:lnTo>
                    <a:pt x="130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83" y="5950"/>
                  </a:lnTo>
                  <a:lnTo>
                    <a:pt x="2783" y="1365"/>
                  </a:lnTo>
                  <a:lnTo>
                    <a:pt x="2757" y="1082"/>
                  </a:lnTo>
                  <a:lnTo>
                    <a:pt x="2680" y="824"/>
                  </a:lnTo>
                  <a:lnTo>
                    <a:pt x="2551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5200357" y="2909758"/>
              <a:ext cx="57286" cy="5092"/>
            </a:xfrm>
            <a:custGeom>
              <a:avLst/>
              <a:gdLst/>
              <a:ahLst/>
              <a:cxnLst/>
              <a:rect l="l" t="t" r="r" b="b"/>
              <a:pathLst>
                <a:path w="3195" h="284" extrusionOk="0">
                  <a:moveTo>
                    <a:pt x="155" y="0"/>
                  </a:moveTo>
                  <a:lnTo>
                    <a:pt x="103" y="26"/>
                  </a:lnTo>
                  <a:lnTo>
                    <a:pt x="52" y="52"/>
                  </a:lnTo>
                  <a:lnTo>
                    <a:pt x="26" y="78"/>
                  </a:lnTo>
                  <a:lnTo>
                    <a:pt x="0" y="129"/>
                  </a:lnTo>
                  <a:lnTo>
                    <a:pt x="26" y="206"/>
                  </a:lnTo>
                  <a:lnTo>
                    <a:pt x="52" y="232"/>
                  </a:lnTo>
                  <a:lnTo>
                    <a:pt x="103" y="258"/>
                  </a:lnTo>
                  <a:lnTo>
                    <a:pt x="155" y="284"/>
                  </a:lnTo>
                  <a:lnTo>
                    <a:pt x="3040" y="284"/>
                  </a:lnTo>
                  <a:lnTo>
                    <a:pt x="3091" y="258"/>
                  </a:lnTo>
                  <a:lnTo>
                    <a:pt x="3143" y="232"/>
                  </a:lnTo>
                  <a:lnTo>
                    <a:pt x="3168" y="206"/>
                  </a:lnTo>
                  <a:lnTo>
                    <a:pt x="3194" y="129"/>
                  </a:lnTo>
                  <a:lnTo>
                    <a:pt x="3168" y="78"/>
                  </a:lnTo>
                  <a:lnTo>
                    <a:pt x="3143" y="52"/>
                  </a:lnTo>
                  <a:lnTo>
                    <a:pt x="3091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5041013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65" y="1"/>
                  </a:moveTo>
                  <a:lnTo>
                    <a:pt x="1211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38" y="439"/>
                  </a:lnTo>
                  <a:lnTo>
                    <a:pt x="258" y="670"/>
                  </a:lnTo>
                  <a:lnTo>
                    <a:pt x="103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03" y="2139"/>
                  </a:lnTo>
                  <a:lnTo>
                    <a:pt x="258" y="2396"/>
                  </a:lnTo>
                  <a:lnTo>
                    <a:pt x="438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11" y="3040"/>
                  </a:lnTo>
                  <a:lnTo>
                    <a:pt x="1365" y="3066"/>
                  </a:lnTo>
                  <a:lnTo>
                    <a:pt x="1675" y="3066"/>
                  </a:lnTo>
                  <a:lnTo>
                    <a:pt x="1829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37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37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29" y="26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5043774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66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593" y="232"/>
                  </a:lnTo>
                  <a:lnTo>
                    <a:pt x="387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45" y="386"/>
                  </a:lnTo>
                  <a:lnTo>
                    <a:pt x="2139" y="232"/>
                  </a:lnTo>
                  <a:lnTo>
                    <a:pt x="1907" y="103"/>
                  </a:lnTo>
                  <a:lnTo>
                    <a:pt x="1649" y="26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5039614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27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27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18" y="232"/>
                  </a:lnTo>
                  <a:lnTo>
                    <a:pt x="3144" y="206"/>
                  </a:lnTo>
                  <a:lnTo>
                    <a:pt x="3169" y="129"/>
                  </a:lnTo>
                  <a:lnTo>
                    <a:pt x="3144" y="78"/>
                  </a:lnTo>
                  <a:lnTo>
                    <a:pt x="3118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3423584" y="1068312"/>
              <a:ext cx="687723" cy="385226"/>
            </a:xfrm>
            <a:custGeom>
              <a:avLst/>
              <a:gdLst/>
              <a:ahLst/>
              <a:cxnLst/>
              <a:rect l="l" t="t" r="r" b="b"/>
              <a:pathLst>
                <a:path w="38356" h="21485" extrusionOk="0">
                  <a:moveTo>
                    <a:pt x="14966" y="1"/>
                  </a:moveTo>
                  <a:lnTo>
                    <a:pt x="14374" y="27"/>
                  </a:lnTo>
                  <a:lnTo>
                    <a:pt x="13807" y="78"/>
                  </a:lnTo>
                  <a:lnTo>
                    <a:pt x="13266" y="156"/>
                  </a:lnTo>
                  <a:lnTo>
                    <a:pt x="12777" y="259"/>
                  </a:lnTo>
                  <a:lnTo>
                    <a:pt x="12313" y="413"/>
                  </a:lnTo>
                  <a:lnTo>
                    <a:pt x="11875" y="568"/>
                  </a:lnTo>
                  <a:lnTo>
                    <a:pt x="11463" y="748"/>
                  </a:lnTo>
                  <a:lnTo>
                    <a:pt x="11077" y="954"/>
                  </a:lnTo>
                  <a:lnTo>
                    <a:pt x="10716" y="1186"/>
                  </a:lnTo>
                  <a:lnTo>
                    <a:pt x="10381" y="1443"/>
                  </a:lnTo>
                  <a:lnTo>
                    <a:pt x="10072" y="1675"/>
                  </a:lnTo>
                  <a:lnTo>
                    <a:pt x="9789" y="1959"/>
                  </a:lnTo>
                  <a:lnTo>
                    <a:pt x="9531" y="2242"/>
                  </a:lnTo>
                  <a:lnTo>
                    <a:pt x="9299" y="2525"/>
                  </a:lnTo>
                  <a:lnTo>
                    <a:pt x="9067" y="2809"/>
                  </a:lnTo>
                  <a:lnTo>
                    <a:pt x="8887" y="3092"/>
                  </a:lnTo>
                  <a:lnTo>
                    <a:pt x="8527" y="3659"/>
                  </a:lnTo>
                  <a:lnTo>
                    <a:pt x="8269" y="4225"/>
                  </a:lnTo>
                  <a:lnTo>
                    <a:pt x="8063" y="4741"/>
                  </a:lnTo>
                  <a:lnTo>
                    <a:pt x="7908" y="5230"/>
                  </a:lnTo>
                  <a:lnTo>
                    <a:pt x="7780" y="5616"/>
                  </a:lnTo>
                  <a:lnTo>
                    <a:pt x="7728" y="5926"/>
                  </a:lnTo>
                  <a:lnTo>
                    <a:pt x="7676" y="6183"/>
                  </a:lnTo>
                  <a:lnTo>
                    <a:pt x="7419" y="6080"/>
                  </a:lnTo>
                  <a:lnTo>
                    <a:pt x="7136" y="6003"/>
                  </a:lnTo>
                  <a:lnTo>
                    <a:pt x="6852" y="5926"/>
                  </a:lnTo>
                  <a:lnTo>
                    <a:pt x="6543" y="5848"/>
                  </a:lnTo>
                  <a:lnTo>
                    <a:pt x="6234" y="5823"/>
                  </a:lnTo>
                  <a:lnTo>
                    <a:pt x="5925" y="5797"/>
                  </a:lnTo>
                  <a:lnTo>
                    <a:pt x="5590" y="5771"/>
                  </a:lnTo>
                  <a:lnTo>
                    <a:pt x="5281" y="5771"/>
                  </a:lnTo>
                  <a:lnTo>
                    <a:pt x="4946" y="5797"/>
                  </a:lnTo>
                  <a:lnTo>
                    <a:pt x="4611" y="5848"/>
                  </a:lnTo>
                  <a:lnTo>
                    <a:pt x="4276" y="5900"/>
                  </a:lnTo>
                  <a:lnTo>
                    <a:pt x="3967" y="5951"/>
                  </a:lnTo>
                  <a:lnTo>
                    <a:pt x="3632" y="6054"/>
                  </a:lnTo>
                  <a:lnTo>
                    <a:pt x="3297" y="6157"/>
                  </a:lnTo>
                  <a:lnTo>
                    <a:pt x="2988" y="6286"/>
                  </a:lnTo>
                  <a:lnTo>
                    <a:pt x="2679" y="6415"/>
                  </a:lnTo>
                  <a:lnTo>
                    <a:pt x="2396" y="6570"/>
                  </a:lnTo>
                  <a:lnTo>
                    <a:pt x="2113" y="6750"/>
                  </a:lnTo>
                  <a:lnTo>
                    <a:pt x="1829" y="6930"/>
                  </a:lnTo>
                  <a:lnTo>
                    <a:pt x="1572" y="7136"/>
                  </a:lnTo>
                  <a:lnTo>
                    <a:pt x="1314" y="7368"/>
                  </a:lnTo>
                  <a:lnTo>
                    <a:pt x="1082" y="7626"/>
                  </a:lnTo>
                  <a:lnTo>
                    <a:pt x="876" y="7883"/>
                  </a:lnTo>
                  <a:lnTo>
                    <a:pt x="696" y="8167"/>
                  </a:lnTo>
                  <a:lnTo>
                    <a:pt x="516" y="8450"/>
                  </a:lnTo>
                  <a:lnTo>
                    <a:pt x="361" y="8785"/>
                  </a:lnTo>
                  <a:lnTo>
                    <a:pt x="232" y="9120"/>
                  </a:lnTo>
                  <a:lnTo>
                    <a:pt x="129" y="9480"/>
                  </a:lnTo>
                  <a:lnTo>
                    <a:pt x="78" y="9841"/>
                  </a:lnTo>
                  <a:lnTo>
                    <a:pt x="26" y="10253"/>
                  </a:lnTo>
                  <a:lnTo>
                    <a:pt x="0" y="10665"/>
                  </a:lnTo>
                  <a:lnTo>
                    <a:pt x="26" y="11077"/>
                  </a:lnTo>
                  <a:lnTo>
                    <a:pt x="52" y="11515"/>
                  </a:lnTo>
                  <a:lnTo>
                    <a:pt x="129" y="11927"/>
                  </a:lnTo>
                  <a:lnTo>
                    <a:pt x="206" y="12314"/>
                  </a:lnTo>
                  <a:lnTo>
                    <a:pt x="284" y="12649"/>
                  </a:lnTo>
                  <a:lnTo>
                    <a:pt x="387" y="12984"/>
                  </a:lnTo>
                  <a:lnTo>
                    <a:pt x="490" y="13318"/>
                  </a:lnTo>
                  <a:lnTo>
                    <a:pt x="619" y="13602"/>
                  </a:lnTo>
                  <a:lnTo>
                    <a:pt x="773" y="13885"/>
                  </a:lnTo>
                  <a:lnTo>
                    <a:pt x="902" y="14143"/>
                  </a:lnTo>
                  <a:lnTo>
                    <a:pt x="1082" y="14375"/>
                  </a:lnTo>
                  <a:lnTo>
                    <a:pt x="1237" y="14606"/>
                  </a:lnTo>
                  <a:lnTo>
                    <a:pt x="1417" y="14812"/>
                  </a:lnTo>
                  <a:lnTo>
                    <a:pt x="1803" y="15199"/>
                  </a:lnTo>
                  <a:lnTo>
                    <a:pt x="2216" y="15534"/>
                  </a:lnTo>
                  <a:lnTo>
                    <a:pt x="2628" y="15843"/>
                  </a:lnTo>
                  <a:lnTo>
                    <a:pt x="3066" y="16100"/>
                  </a:lnTo>
                  <a:lnTo>
                    <a:pt x="3941" y="16616"/>
                  </a:lnTo>
                  <a:lnTo>
                    <a:pt x="4379" y="16873"/>
                  </a:lnTo>
                  <a:lnTo>
                    <a:pt x="4817" y="17131"/>
                  </a:lnTo>
                  <a:lnTo>
                    <a:pt x="5229" y="17414"/>
                  </a:lnTo>
                  <a:lnTo>
                    <a:pt x="5616" y="17723"/>
                  </a:lnTo>
                  <a:lnTo>
                    <a:pt x="5951" y="18032"/>
                  </a:lnTo>
                  <a:lnTo>
                    <a:pt x="6260" y="18367"/>
                  </a:lnTo>
                  <a:lnTo>
                    <a:pt x="6492" y="18702"/>
                  </a:lnTo>
                  <a:lnTo>
                    <a:pt x="6698" y="19037"/>
                  </a:lnTo>
                  <a:lnTo>
                    <a:pt x="6852" y="19346"/>
                  </a:lnTo>
                  <a:lnTo>
                    <a:pt x="6981" y="19655"/>
                  </a:lnTo>
                  <a:lnTo>
                    <a:pt x="7058" y="19964"/>
                  </a:lnTo>
                  <a:lnTo>
                    <a:pt x="7136" y="20248"/>
                  </a:lnTo>
                  <a:lnTo>
                    <a:pt x="7161" y="20505"/>
                  </a:lnTo>
                  <a:lnTo>
                    <a:pt x="7187" y="20763"/>
                  </a:lnTo>
                  <a:lnTo>
                    <a:pt x="7187" y="21149"/>
                  </a:lnTo>
                  <a:lnTo>
                    <a:pt x="7187" y="21407"/>
                  </a:lnTo>
                  <a:lnTo>
                    <a:pt x="7161" y="21484"/>
                  </a:lnTo>
                  <a:lnTo>
                    <a:pt x="13704" y="21484"/>
                  </a:lnTo>
                  <a:lnTo>
                    <a:pt x="13704" y="21329"/>
                  </a:lnTo>
                  <a:lnTo>
                    <a:pt x="13730" y="20917"/>
                  </a:lnTo>
                  <a:lnTo>
                    <a:pt x="13756" y="20634"/>
                  </a:lnTo>
                  <a:lnTo>
                    <a:pt x="13807" y="20299"/>
                  </a:lnTo>
                  <a:lnTo>
                    <a:pt x="13884" y="19964"/>
                  </a:lnTo>
                  <a:lnTo>
                    <a:pt x="13987" y="19629"/>
                  </a:lnTo>
                  <a:lnTo>
                    <a:pt x="14142" y="19295"/>
                  </a:lnTo>
                  <a:lnTo>
                    <a:pt x="14322" y="18960"/>
                  </a:lnTo>
                  <a:lnTo>
                    <a:pt x="14580" y="18676"/>
                  </a:lnTo>
                  <a:lnTo>
                    <a:pt x="14709" y="18547"/>
                  </a:lnTo>
                  <a:lnTo>
                    <a:pt x="14863" y="18419"/>
                  </a:lnTo>
                  <a:lnTo>
                    <a:pt x="15018" y="18290"/>
                  </a:lnTo>
                  <a:lnTo>
                    <a:pt x="15198" y="18187"/>
                  </a:lnTo>
                  <a:lnTo>
                    <a:pt x="15404" y="18110"/>
                  </a:lnTo>
                  <a:lnTo>
                    <a:pt x="15610" y="18058"/>
                  </a:lnTo>
                  <a:lnTo>
                    <a:pt x="15842" y="18007"/>
                  </a:lnTo>
                  <a:lnTo>
                    <a:pt x="16074" y="17955"/>
                  </a:lnTo>
                  <a:lnTo>
                    <a:pt x="16332" y="17955"/>
                  </a:lnTo>
                  <a:lnTo>
                    <a:pt x="16615" y="17981"/>
                  </a:lnTo>
                  <a:lnTo>
                    <a:pt x="17362" y="18007"/>
                  </a:lnTo>
                  <a:lnTo>
                    <a:pt x="18032" y="18007"/>
                  </a:lnTo>
                  <a:lnTo>
                    <a:pt x="18083" y="18238"/>
                  </a:lnTo>
                  <a:lnTo>
                    <a:pt x="18135" y="18496"/>
                  </a:lnTo>
                  <a:lnTo>
                    <a:pt x="18212" y="18728"/>
                  </a:lnTo>
                  <a:lnTo>
                    <a:pt x="18315" y="18960"/>
                  </a:lnTo>
                  <a:lnTo>
                    <a:pt x="18418" y="19166"/>
                  </a:lnTo>
                  <a:lnTo>
                    <a:pt x="18573" y="19372"/>
                  </a:lnTo>
                  <a:lnTo>
                    <a:pt x="18727" y="19552"/>
                  </a:lnTo>
                  <a:lnTo>
                    <a:pt x="18882" y="19732"/>
                  </a:lnTo>
                  <a:lnTo>
                    <a:pt x="19062" y="19887"/>
                  </a:lnTo>
                  <a:lnTo>
                    <a:pt x="19268" y="20016"/>
                  </a:lnTo>
                  <a:lnTo>
                    <a:pt x="19474" y="20145"/>
                  </a:lnTo>
                  <a:lnTo>
                    <a:pt x="19706" y="20248"/>
                  </a:lnTo>
                  <a:lnTo>
                    <a:pt x="19938" y="20325"/>
                  </a:lnTo>
                  <a:lnTo>
                    <a:pt x="20170" y="20376"/>
                  </a:lnTo>
                  <a:lnTo>
                    <a:pt x="20427" y="20402"/>
                  </a:lnTo>
                  <a:lnTo>
                    <a:pt x="20685" y="20428"/>
                  </a:lnTo>
                  <a:lnTo>
                    <a:pt x="21045" y="20402"/>
                  </a:lnTo>
                  <a:lnTo>
                    <a:pt x="21380" y="20325"/>
                  </a:lnTo>
                  <a:lnTo>
                    <a:pt x="21715" y="20222"/>
                  </a:lnTo>
                  <a:lnTo>
                    <a:pt x="21998" y="20067"/>
                  </a:lnTo>
                  <a:lnTo>
                    <a:pt x="22282" y="19887"/>
                  </a:lnTo>
                  <a:lnTo>
                    <a:pt x="22539" y="19681"/>
                  </a:lnTo>
                  <a:lnTo>
                    <a:pt x="22771" y="19423"/>
                  </a:lnTo>
                  <a:lnTo>
                    <a:pt x="22952" y="19140"/>
                  </a:lnTo>
                  <a:lnTo>
                    <a:pt x="23338" y="19552"/>
                  </a:lnTo>
                  <a:lnTo>
                    <a:pt x="23544" y="19732"/>
                  </a:lnTo>
                  <a:lnTo>
                    <a:pt x="23776" y="19913"/>
                  </a:lnTo>
                  <a:lnTo>
                    <a:pt x="24033" y="20093"/>
                  </a:lnTo>
                  <a:lnTo>
                    <a:pt x="24291" y="20248"/>
                  </a:lnTo>
                  <a:lnTo>
                    <a:pt x="24574" y="20402"/>
                  </a:lnTo>
                  <a:lnTo>
                    <a:pt x="24858" y="20557"/>
                  </a:lnTo>
                  <a:lnTo>
                    <a:pt x="25193" y="20685"/>
                  </a:lnTo>
                  <a:lnTo>
                    <a:pt x="25527" y="20789"/>
                  </a:lnTo>
                  <a:lnTo>
                    <a:pt x="25888" y="20917"/>
                  </a:lnTo>
                  <a:lnTo>
                    <a:pt x="26274" y="20995"/>
                  </a:lnTo>
                  <a:lnTo>
                    <a:pt x="26661" y="21072"/>
                  </a:lnTo>
                  <a:lnTo>
                    <a:pt x="27099" y="21123"/>
                  </a:lnTo>
                  <a:lnTo>
                    <a:pt x="27537" y="21175"/>
                  </a:lnTo>
                  <a:lnTo>
                    <a:pt x="28026" y="21201"/>
                  </a:lnTo>
                  <a:lnTo>
                    <a:pt x="28438" y="21201"/>
                  </a:lnTo>
                  <a:lnTo>
                    <a:pt x="28825" y="21149"/>
                  </a:lnTo>
                  <a:lnTo>
                    <a:pt x="29211" y="21098"/>
                  </a:lnTo>
                  <a:lnTo>
                    <a:pt x="29572" y="21020"/>
                  </a:lnTo>
                  <a:lnTo>
                    <a:pt x="29932" y="20917"/>
                  </a:lnTo>
                  <a:lnTo>
                    <a:pt x="30267" y="20763"/>
                  </a:lnTo>
                  <a:lnTo>
                    <a:pt x="30602" y="20608"/>
                  </a:lnTo>
                  <a:lnTo>
                    <a:pt x="30911" y="20454"/>
                  </a:lnTo>
                  <a:lnTo>
                    <a:pt x="31194" y="20248"/>
                  </a:lnTo>
                  <a:lnTo>
                    <a:pt x="31478" y="20042"/>
                  </a:lnTo>
                  <a:lnTo>
                    <a:pt x="31735" y="19810"/>
                  </a:lnTo>
                  <a:lnTo>
                    <a:pt x="31993" y="19552"/>
                  </a:lnTo>
                  <a:lnTo>
                    <a:pt x="32199" y="19295"/>
                  </a:lnTo>
                  <a:lnTo>
                    <a:pt x="32405" y="19011"/>
                  </a:lnTo>
                  <a:lnTo>
                    <a:pt x="32585" y="18728"/>
                  </a:lnTo>
                  <a:lnTo>
                    <a:pt x="32766" y="18419"/>
                  </a:lnTo>
                  <a:lnTo>
                    <a:pt x="32946" y="18573"/>
                  </a:lnTo>
                  <a:lnTo>
                    <a:pt x="33126" y="18728"/>
                  </a:lnTo>
                  <a:lnTo>
                    <a:pt x="33332" y="18831"/>
                  </a:lnTo>
                  <a:lnTo>
                    <a:pt x="33564" y="18934"/>
                  </a:lnTo>
                  <a:lnTo>
                    <a:pt x="33796" y="19011"/>
                  </a:lnTo>
                  <a:lnTo>
                    <a:pt x="34028" y="19063"/>
                  </a:lnTo>
                  <a:lnTo>
                    <a:pt x="34286" y="19114"/>
                  </a:lnTo>
                  <a:lnTo>
                    <a:pt x="34801" y="19114"/>
                  </a:lnTo>
                  <a:lnTo>
                    <a:pt x="35084" y="19063"/>
                  </a:lnTo>
                  <a:lnTo>
                    <a:pt x="35342" y="19011"/>
                  </a:lnTo>
                  <a:lnTo>
                    <a:pt x="35573" y="18908"/>
                  </a:lnTo>
                  <a:lnTo>
                    <a:pt x="35805" y="18805"/>
                  </a:lnTo>
                  <a:lnTo>
                    <a:pt x="36037" y="18676"/>
                  </a:lnTo>
                  <a:lnTo>
                    <a:pt x="36243" y="18522"/>
                  </a:lnTo>
                  <a:lnTo>
                    <a:pt x="36424" y="18341"/>
                  </a:lnTo>
                  <a:lnTo>
                    <a:pt x="36604" y="18161"/>
                  </a:lnTo>
                  <a:lnTo>
                    <a:pt x="36758" y="17955"/>
                  </a:lnTo>
                  <a:lnTo>
                    <a:pt x="36887" y="17723"/>
                  </a:lnTo>
                  <a:lnTo>
                    <a:pt x="36990" y="17491"/>
                  </a:lnTo>
                  <a:lnTo>
                    <a:pt x="37093" y="17234"/>
                  </a:lnTo>
                  <a:lnTo>
                    <a:pt x="37145" y="16976"/>
                  </a:lnTo>
                  <a:lnTo>
                    <a:pt x="37196" y="16719"/>
                  </a:lnTo>
                  <a:lnTo>
                    <a:pt x="37222" y="16435"/>
                  </a:lnTo>
                  <a:lnTo>
                    <a:pt x="37196" y="16203"/>
                  </a:lnTo>
                  <a:lnTo>
                    <a:pt x="37171" y="15972"/>
                  </a:lnTo>
                  <a:lnTo>
                    <a:pt x="37119" y="15766"/>
                  </a:lnTo>
                  <a:lnTo>
                    <a:pt x="37042" y="15559"/>
                  </a:lnTo>
                  <a:lnTo>
                    <a:pt x="36964" y="15353"/>
                  </a:lnTo>
                  <a:lnTo>
                    <a:pt x="36861" y="15147"/>
                  </a:lnTo>
                  <a:lnTo>
                    <a:pt x="36733" y="14967"/>
                  </a:lnTo>
                  <a:lnTo>
                    <a:pt x="36604" y="14787"/>
                  </a:lnTo>
                  <a:lnTo>
                    <a:pt x="37016" y="14478"/>
                  </a:lnTo>
                  <a:lnTo>
                    <a:pt x="37351" y="14117"/>
                  </a:lnTo>
                  <a:lnTo>
                    <a:pt x="37505" y="13937"/>
                  </a:lnTo>
                  <a:lnTo>
                    <a:pt x="37660" y="13731"/>
                  </a:lnTo>
                  <a:lnTo>
                    <a:pt x="37789" y="13524"/>
                  </a:lnTo>
                  <a:lnTo>
                    <a:pt x="37918" y="13293"/>
                  </a:lnTo>
                  <a:lnTo>
                    <a:pt x="38021" y="13061"/>
                  </a:lnTo>
                  <a:lnTo>
                    <a:pt x="38124" y="12829"/>
                  </a:lnTo>
                  <a:lnTo>
                    <a:pt x="38201" y="12571"/>
                  </a:lnTo>
                  <a:lnTo>
                    <a:pt x="38252" y="12314"/>
                  </a:lnTo>
                  <a:lnTo>
                    <a:pt x="38304" y="12030"/>
                  </a:lnTo>
                  <a:lnTo>
                    <a:pt x="38330" y="11747"/>
                  </a:lnTo>
                  <a:lnTo>
                    <a:pt x="38355" y="11438"/>
                  </a:lnTo>
                  <a:lnTo>
                    <a:pt x="38330" y="11129"/>
                  </a:lnTo>
                  <a:lnTo>
                    <a:pt x="38304" y="10768"/>
                  </a:lnTo>
                  <a:lnTo>
                    <a:pt x="38227" y="10459"/>
                  </a:lnTo>
                  <a:lnTo>
                    <a:pt x="38149" y="10150"/>
                  </a:lnTo>
                  <a:lnTo>
                    <a:pt x="38072" y="9841"/>
                  </a:lnTo>
                  <a:lnTo>
                    <a:pt x="37943" y="9583"/>
                  </a:lnTo>
                  <a:lnTo>
                    <a:pt x="37814" y="9326"/>
                  </a:lnTo>
                  <a:lnTo>
                    <a:pt x="37660" y="9094"/>
                  </a:lnTo>
                  <a:lnTo>
                    <a:pt x="37505" y="8888"/>
                  </a:lnTo>
                  <a:lnTo>
                    <a:pt x="37351" y="8682"/>
                  </a:lnTo>
                  <a:lnTo>
                    <a:pt x="37171" y="8501"/>
                  </a:lnTo>
                  <a:lnTo>
                    <a:pt x="36964" y="8321"/>
                  </a:lnTo>
                  <a:lnTo>
                    <a:pt x="36784" y="8167"/>
                  </a:lnTo>
                  <a:lnTo>
                    <a:pt x="36372" y="7909"/>
                  </a:lnTo>
                  <a:lnTo>
                    <a:pt x="35960" y="7703"/>
                  </a:lnTo>
                  <a:lnTo>
                    <a:pt x="35548" y="7523"/>
                  </a:lnTo>
                  <a:lnTo>
                    <a:pt x="35161" y="7394"/>
                  </a:lnTo>
                  <a:lnTo>
                    <a:pt x="34775" y="7317"/>
                  </a:lnTo>
                  <a:lnTo>
                    <a:pt x="34440" y="7239"/>
                  </a:lnTo>
                  <a:lnTo>
                    <a:pt x="33951" y="7188"/>
                  </a:lnTo>
                  <a:lnTo>
                    <a:pt x="33770" y="7162"/>
                  </a:lnTo>
                  <a:lnTo>
                    <a:pt x="33745" y="6982"/>
                  </a:lnTo>
                  <a:lnTo>
                    <a:pt x="33590" y="6466"/>
                  </a:lnTo>
                  <a:lnTo>
                    <a:pt x="33487" y="6106"/>
                  </a:lnTo>
                  <a:lnTo>
                    <a:pt x="33307" y="5719"/>
                  </a:lnTo>
                  <a:lnTo>
                    <a:pt x="33126" y="5307"/>
                  </a:lnTo>
                  <a:lnTo>
                    <a:pt x="32869" y="4869"/>
                  </a:lnTo>
                  <a:lnTo>
                    <a:pt x="32560" y="4406"/>
                  </a:lnTo>
                  <a:lnTo>
                    <a:pt x="32199" y="3968"/>
                  </a:lnTo>
                  <a:lnTo>
                    <a:pt x="31993" y="3736"/>
                  </a:lnTo>
                  <a:lnTo>
                    <a:pt x="31761" y="3530"/>
                  </a:lnTo>
                  <a:lnTo>
                    <a:pt x="31529" y="3324"/>
                  </a:lnTo>
                  <a:lnTo>
                    <a:pt x="31272" y="3118"/>
                  </a:lnTo>
                  <a:lnTo>
                    <a:pt x="31014" y="2912"/>
                  </a:lnTo>
                  <a:lnTo>
                    <a:pt x="30731" y="2731"/>
                  </a:lnTo>
                  <a:lnTo>
                    <a:pt x="30422" y="2577"/>
                  </a:lnTo>
                  <a:lnTo>
                    <a:pt x="30087" y="2422"/>
                  </a:lnTo>
                  <a:lnTo>
                    <a:pt x="29752" y="2294"/>
                  </a:lnTo>
                  <a:lnTo>
                    <a:pt x="29366" y="2165"/>
                  </a:lnTo>
                  <a:lnTo>
                    <a:pt x="28979" y="2062"/>
                  </a:lnTo>
                  <a:lnTo>
                    <a:pt x="28567" y="1984"/>
                  </a:lnTo>
                  <a:lnTo>
                    <a:pt x="28206" y="1933"/>
                  </a:lnTo>
                  <a:lnTo>
                    <a:pt x="27846" y="1881"/>
                  </a:lnTo>
                  <a:lnTo>
                    <a:pt x="27176" y="1881"/>
                  </a:lnTo>
                  <a:lnTo>
                    <a:pt x="26841" y="1907"/>
                  </a:lnTo>
                  <a:lnTo>
                    <a:pt x="26532" y="1933"/>
                  </a:lnTo>
                  <a:lnTo>
                    <a:pt x="26223" y="2010"/>
                  </a:lnTo>
                  <a:lnTo>
                    <a:pt x="25940" y="2062"/>
                  </a:lnTo>
                  <a:lnTo>
                    <a:pt x="25656" y="2165"/>
                  </a:lnTo>
                  <a:lnTo>
                    <a:pt x="25399" y="2242"/>
                  </a:lnTo>
                  <a:lnTo>
                    <a:pt x="24883" y="2474"/>
                  </a:lnTo>
                  <a:lnTo>
                    <a:pt x="24420" y="2731"/>
                  </a:lnTo>
                  <a:lnTo>
                    <a:pt x="23982" y="3041"/>
                  </a:lnTo>
                  <a:lnTo>
                    <a:pt x="23802" y="2809"/>
                  </a:lnTo>
                  <a:lnTo>
                    <a:pt x="23570" y="2603"/>
                  </a:lnTo>
                  <a:lnTo>
                    <a:pt x="23338" y="2422"/>
                  </a:lnTo>
                  <a:lnTo>
                    <a:pt x="23055" y="2242"/>
                  </a:lnTo>
                  <a:lnTo>
                    <a:pt x="22771" y="2139"/>
                  </a:lnTo>
                  <a:lnTo>
                    <a:pt x="22488" y="2036"/>
                  </a:lnTo>
                  <a:lnTo>
                    <a:pt x="22179" y="1984"/>
                  </a:lnTo>
                  <a:lnTo>
                    <a:pt x="21844" y="1959"/>
                  </a:lnTo>
                  <a:lnTo>
                    <a:pt x="21638" y="1959"/>
                  </a:lnTo>
                  <a:lnTo>
                    <a:pt x="21432" y="1984"/>
                  </a:lnTo>
                  <a:lnTo>
                    <a:pt x="21226" y="2036"/>
                  </a:lnTo>
                  <a:lnTo>
                    <a:pt x="21020" y="2087"/>
                  </a:lnTo>
                  <a:lnTo>
                    <a:pt x="20839" y="2165"/>
                  </a:lnTo>
                  <a:lnTo>
                    <a:pt x="20633" y="2242"/>
                  </a:lnTo>
                  <a:lnTo>
                    <a:pt x="20298" y="2474"/>
                  </a:lnTo>
                  <a:lnTo>
                    <a:pt x="20015" y="2087"/>
                  </a:lnTo>
                  <a:lnTo>
                    <a:pt x="19706" y="1778"/>
                  </a:lnTo>
                  <a:lnTo>
                    <a:pt x="19371" y="1469"/>
                  </a:lnTo>
                  <a:lnTo>
                    <a:pt x="19036" y="1212"/>
                  </a:lnTo>
                  <a:lnTo>
                    <a:pt x="18701" y="980"/>
                  </a:lnTo>
                  <a:lnTo>
                    <a:pt x="18341" y="774"/>
                  </a:lnTo>
                  <a:lnTo>
                    <a:pt x="17980" y="619"/>
                  </a:lnTo>
                  <a:lnTo>
                    <a:pt x="17619" y="465"/>
                  </a:lnTo>
                  <a:lnTo>
                    <a:pt x="17259" y="336"/>
                  </a:lnTo>
                  <a:lnTo>
                    <a:pt x="16924" y="233"/>
                  </a:lnTo>
                  <a:lnTo>
                    <a:pt x="16563" y="156"/>
                  </a:lnTo>
                  <a:lnTo>
                    <a:pt x="16228" y="104"/>
                  </a:lnTo>
                  <a:lnTo>
                    <a:pt x="15559" y="27"/>
                  </a:lnTo>
                  <a:lnTo>
                    <a:pt x="14966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3503480" y="1108511"/>
              <a:ext cx="53127" cy="52660"/>
            </a:xfrm>
            <a:custGeom>
              <a:avLst/>
              <a:gdLst/>
              <a:ahLst/>
              <a:cxnLst/>
              <a:rect l="l" t="t" r="r" b="b"/>
              <a:pathLst>
                <a:path w="2963" h="2937" extrusionOk="0">
                  <a:moveTo>
                    <a:pt x="1495" y="0"/>
                  </a:moveTo>
                  <a:lnTo>
                    <a:pt x="1186" y="26"/>
                  </a:lnTo>
                  <a:lnTo>
                    <a:pt x="902" y="103"/>
                  </a:lnTo>
                  <a:lnTo>
                    <a:pt x="670" y="232"/>
                  </a:lnTo>
                  <a:lnTo>
                    <a:pt x="439" y="412"/>
                  </a:lnTo>
                  <a:lnTo>
                    <a:pt x="258" y="644"/>
                  </a:lnTo>
                  <a:lnTo>
                    <a:pt x="129" y="902"/>
                  </a:lnTo>
                  <a:lnTo>
                    <a:pt x="52" y="1159"/>
                  </a:lnTo>
                  <a:lnTo>
                    <a:pt x="1" y="1468"/>
                  </a:lnTo>
                  <a:lnTo>
                    <a:pt x="52" y="1752"/>
                  </a:lnTo>
                  <a:lnTo>
                    <a:pt x="129" y="2035"/>
                  </a:lnTo>
                  <a:lnTo>
                    <a:pt x="258" y="2293"/>
                  </a:lnTo>
                  <a:lnTo>
                    <a:pt x="439" y="2499"/>
                  </a:lnTo>
                  <a:lnTo>
                    <a:pt x="670" y="2679"/>
                  </a:lnTo>
                  <a:lnTo>
                    <a:pt x="902" y="2833"/>
                  </a:lnTo>
                  <a:lnTo>
                    <a:pt x="1186" y="2911"/>
                  </a:lnTo>
                  <a:lnTo>
                    <a:pt x="1495" y="2937"/>
                  </a:lnTo>
                  <a:lnTo>
                    <a:pt x="1778" y="2911"/>
                  </a:lnTo>
                  <a:lnTo>
                    <a:pt x="2061" y="2833"/>
                  </a:lnTo>
                  <a:lnTo>
                    <a:pt x="2319" y="2679"/>
                  </a:lnTo>
                  <a:lnTo>
                    <a:pt x="2525" y="2499"/>
                  </a:lnTo>
                  <a:lnTo>
                    <a:pt x="2705" y="2293"/>
                  </a:lnTo>
                  <a:lnTo>
                    <a:pt x="2834" y="2035"/>
                  </a:lnTo>
                  <a:lnTo>
                    <a:pt x="2937" y="1752"/>
                  </a:lnTo>
                  <a:lnTo>
                    <a:pt x="2963" y="1468"/>
                  </a:lnTo>
                  <a:lnTo>
                    <a:pt x="2937" y="1159"/>
                  </a:lnTo>
                  <a:lnTo>
                    <a:pt x="2834" y="902"/>
                  </a:lnTo>
                  <a:lnTo>
                    <a:pt x="2705" y="644"/>
                  </a:lnTo>
                  <a:lnTo>
                    <a:pt x="2525" y="412"/>
                  </a:lnTo>
                  <a:lnTo>
                    <a:pt x="2319" y="232"/>
                  </a:lnTo>
                  <a:lnTo>
                    <a:pt x="2061" y="103"/>
                  </a:lnTo>
                  <a:lnTo>
                    <a:pt x="1778" y="26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4041541" y="1151453"/>
              <a:ext cx="36505" cy="36972"/>
            </a:xfrm>
            <a:custGeom>
              <a:avLst/>
              <a:gdLst/>
              <a:ahLst/>
              <a:cxnLst/>
              <a:rect l="l" t="t" r="r" b="b"/>
              <a:pathLst>
                <a:path w="2036" h="2062" extrusionOk="0">
                  <a:moveTo>
                    <a:pt x="1005" y="1"/>
                  </a:moveTo>
                  <a:lnTo>
                    <a:pt x="799" y="26"/>
                  </a:lnTo>
                  <a:lnTo>
                    <a:pt x="619" y="78"/>
                  </a:lnTo>
                  <a:lnTo>
                    <a:pt x="439" y="181"/>
                  </a:lnTo>
                  <a:lnTo>
                    <a:pt x="284" y="310"/>
                  </a:lnTo>
                  <a:lnTo>
                    <a:pt x="155" y="464"/>
                  </a:lnTo>
                  <a:lnTo>
                    <a:pt x="78" y="645"/>
                  </a:lnTo>
                  <a:lnTo>
                    <a:pt x="1" y="825"/>
                  </a:lnTo>
                  <a:lnTo>
                    <a:pt x="1" y="1031"/>
                  </a:lnTo>
                  <a:lnTo>
                    <a:pt x="1" y="1237"/>
                  </a:lnTo>
                  <a:lnTo>
                    <a:pt x="78" y="1443"/>
                  </a:lnTo>
                  <a:lnTo>
                    <a:pt x="155" y="1598"/>
                  </a:lnTo>
                  <a:lnTo>
                    <a:pt x="284" y="1752"/>
                  </a:lnTo>
                  <a:lnTo>
                    <a:pt x="439" y="1881"/>
                  </a:lnTo>
                  <a:lnTo>
                    <a:pt x="619" y="1984"/>
                  </a:lnTo>
                  <a:lnTo>
                    <a:pt x="799" y="2036"/>
                  </a:lnTo>
                  <a:lnTo>
                    <a:pt x="1005" y="2061"/>
                  </a:lnTo>
                  <a:lnTo>
                    <a:pt x="1211" y="2036"/>
                  </a:lnTo>
                  <a:lnTo>
                    <a:pt x="1418" y="1984"/>
                  </a:lnTo>
                  <a:lnTo>
                    <a:pt x="1598" y="1881"/>
                  </a:lnTo>
                  <a:lnTo>
                    <a:pt x="1752" y="1752"/>
                  </a:lnTo>
                  <a:lnTo>
                    <a:pt x="1855" y="1598"/>
                  </a:lnTo>
                  <a:lnTo>
                    <a:pt x="1959" y="1443"/>
                  </a:lnTo>
                  <a:lnTo>
                    <a:pt x="2010" y="1237"/>
                  </a:lnTo>
                  <a:lnTo>
                    <a:pt x="2036" y="1031"/>
                  </a:lnTo>
                  <a:lnTo>
                    <a:pt x="2010" y="825"/>
                  </a:lnTo>
                  <a:lnTo>
                    <a:pt x="1959" y="645"/>
                  </a:lnTo>
                  <a:lnTo>
                    <a:pt x="1855" y="464"/>
                  </a:lnTo>
                  <a:lnTo>
                    <a:pt x="1752" y="310"/>
                  </a:lnTo>
                  <a:lnTo>
                    <a:pt x="1598" y="181"/>
                  </a:lnTo>
                  <a:lnTo>
                    <a:pt x="1418" y="78"/>
                  </a:lnTo>
                  <a:lnTo>
                    <a:pt x="1211" y="26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4059561" y="1755102"/>
              <a:ext cx="353795" cy="895568"/>
            </a:xfrm>
            <a:custGeom>
              <a:avLst/>
              <a:gdLst/>
              <a:ahLst/>
              <a:cxnLst/>
              <a:rect l="l" t="t" r="r" b="b"/>
              <a:pathLst>
                <a:path w="19732" h="49948" extrusionOk="0">
                  <a:moveTo>
                    <a:pt x="19732" y="1"/>
                  </a:moveTo>
                  <a:lnTo>
                    <a:pt x="0" y="15559"/>
                  </a:lnTo>
                  <a:lnTo>
                    <a:pt x="0" y="49948"/>
                  </a:lnTo>
                  <a:lnTo>
                    <a:pt x="19732" y="49948"/>
                  </a:lnTo>
                  <a:lnTo>
                    <a:pt x="197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3706232" y="1755102"/>
              <a:ext cx="353347" cy="895568"/>
            </a:xfrm>
            <a:custGeom>
              <a:avLst/>
              <a:gdLst/>
              <a:ahLst/>
              <a:cxnLst/>
              <a:rect l="l" t="t" r="r" b="b"/>
              <a:pathLst>
                <a:path w="19707" h="49948" extrusionOk="0">
                  <a:moveTo>
                    <a:pt x="19706" y="1"/>
                  </a:moveTo>
                  <a:lnTo>
                    <a:pt x="1" y="15559"/>
                  </a:lnTo>
                  <a:lnTo>
                    <a:pt x="181" y="49948"/>
                  </a:lnTo>
                  <a:lnTo>
                    <a:pt x="19706" y="49948"/>
                  </a:lnTo>
                  <a:lnTo>
                    <a:pt x="197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3486392" y="1434568"/>
              <a:ext cx="246645" cy="1216568"/>
            </a:xfrm>
            <a:custGeom>
              <a:avLst/>
              <a:gdLst/>
              <a:ahLst/>
              <a:cxnLst/>
              <a:rect l="l" t="t" r="r" b="b"/>
              <a:pathLst>
                <a:path w="13756" h="67851" extrusionOk="0">
                  <a:moveTo>
                    <a:pt x="2061" y="1"/>
                  </a:moveTo>
                  <a:lnTo>
                    <a:pt x="1" y="67850"/>
                  </a:lnTo>
                  <a:lnTo>
                    <a:pt x="13756" y="6785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3508106" y="1495548"/>
              <a:ext cx="202770" cy="39733"/>
            </a:xfrm>
            <a:custGeom>
              <a:avLst/>
              <a:gdLst/>
              <a:ahLst/>
              <a:cxnLst/>
              <a:rect l="l" t="t" r="r" b="b"/>
              <a:pathLst>
                <a:path w="11309" h="2216" extrusionOk="0">
                  <a:moveTo>
                    <a:pt x="902" y="0"/>
                  </a:moveTo>
                  <a:lnTo>
                    <a:pt x="696" y="77"/>
                  </a:lnTo>
                  <a:lnTo>
                    <a:pt x="515" y="180"/>
                  </a:lnTo>
                  <a:lnTo>
                    <a:pt x="335" y="309"/>
                  </a:lnTo>
                  <a:lnTo>
                    <a:pt x="206" y="490"/>
                  </a:lnTo>
                  <a:lnTo>
                    <a:pt x="103" y="670"/>
                  </a:lnTo>
                  <a:lnTo>
                    <a:pt x="26" y="876"/>
                  </a:lnTo>
                  <a:lnTo>
                    <a:pt x="0" y="1108"/>
                  </a:lnTo>
                  <a:lnTo>
                    <a:pt x="26" y="1340"/>
                  </a:lnTo>
                  <a:lnTo>
                    <a:pt x="103" y="1546"/>
                  </a:lnTo>
                  <a:lnTo>
                    <a:pt x="206" y="1726"/>
                  </a:lnTo>
                  <a:lnTo>
                    <a:pt x="335" y="1906"/>
                  </a:lnTo>
                  <a:lnTo>
                    <a:pt x="515" y="2035"/>
                  </a:lnTo>
                  <a:lnTo>
                    <a:pt x="696" y="2138"/>
                  </a:lnTo>
                  <a:lnTo>
                    <a:pt x="902" y="2215"/>
                  </a:lnTo>
                  <a:lnTo>
                    <a:pt x="10407" y="2215"/>
                  </a:lnTo>
                  <a:lnTo>
                    <a:pt x="10613" y="2138"/>
                  </a:lnTo>
                  <a:lnTo>
                    <a:pt x="10819" y="2035"/>
                  </a:lnTo>
                  <a:lnTo>
                    <a:pt x="10974" y="1906"/>
                  </a:lnTo>
                  <a:lnTo>
                    <a:pt x="11102" y="1726"/>
                  </a:lnTo>
                  <a:lnTo>
                    <a:pt x="11205" y="1546"/>
                  </a:lnTo>
                  <a:lnTo>
                    <a:pt x="11283" y="1340"/>
                  </a:lnTo>
                  <a:lnTo>
                    <a:pt x="11308" y="1108"/>
                  </a:lnTo>
                  <a:lnTo>
                    <a:pt x="11283" y="876"/>
                  </a:lnTo>
                  <a:lnTo>
                    <a:pt x="11205" y="670"/>
                  </a:lnTo>
                  <a:lnTo>
                    <a:pt x="11102" y="490"/>
                  </a:lnTo>
                  <a:lnTo>
                    <a:pt x="10974" y="309"/>
                  </a:lnTo>
                  <a:lnTo>
                    <a:pt x="10819" y="180"/>
                  </a:lnTo>
                  <a:lnTo>
                    <a:pt x="10613" y="77"/>
                  </a:lnTo>
                  <a:lnTo>
                    <a:pt x="104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3503480" y="1699681"/>
              <a:ext cx="212004" cy="40199"/>
            </a:xfrm>
            <a:custGeom>
              <a:avLst/>
              <a:gdLst/>
              <a:ahLst/>
              <a:cxnLst/>
              <a:rect l="l" t="t" r="r" b="b"/>
              <a:pathLst>
                <a:path w="11824" h="2242" extrusionOk="0">
                  <a:moveTo>
                    <a:pt x="1134" y="1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516" y="181"/>
                  </a:lnTo>
                  <a:lnTo>
                    <a:pt x="335" y="335"/>
                  </a:lnTo>
                  <a:lnTo>
                    <a:pt x="207" y="490"/>
                  </a:lnTo>
                  <a:lnTo>
                    <a:pt x="104" y="670"/>
                  </a:lnTo>
                  <a:lnTo>
                    <a:pt x="26" y="902"/>
                  </a:lnTo>
                  <a:lnTo>
                    <a:pt x="1" y="1108"/>
                  </a:lnTo>
                  <a:lnTo>
                    <a:pt x="26" y="1340"/>
                  </a:lnTo>
                  <a:lnTo>
                    <a:pt x="104" y="1546"/>
                  </a:lnTo>
                  <a:lnTo>
                    <a:pt x="207" y="1752"/>
                  </a:lnTo>
                  <a:lnTo>
                    <a:pt x="335" y="1907"/>
                  </a:lnTo>
                  <a:lnTo>
                    <a:pt x="516" y="2036"/>
                  </a:lnTo>
                  <a:lnTo>
                    <a:pt x="696" y="2139"/>
                  </a:lnTo>
                  <a:lnTo>
                    <a:pt x="902" y="2216"/>
                  </a:lnTo>
                  <a:lnTo>
                    <a:pt x="1134" y="2242"/>
                  </a:lnTo>
                  <a:lnTo>
                    <a:pt x="10691" y="2242"/>
                  </a:lnTo>
                  <a:lnTo>
                    <a:pt x="10922" y="2216"/>
                  </a:lnTo>
                  <a:lnTo>
                    <a:pt x="11128" y="2139"/>
                  </a:lnTo>
                  <a:lnTo>
                    <a:pt x="11335" y="2036"/>
                  </a:lnTo>
                  <a:lnTo>
                    <a:pt x="11489" y="1907"/>
                  </a:lnTo>
                  <a:lnTo>
                    <a:pt x="11618" y="1752"/>
                  </a:lnTo>
                  <a:lnTo>
                    <a:pt x="11721" y="1546"/>
                  </a:lnTo>
                  <a:lnTo>
                    <a:pt x="11798" y="1340"/>
                  </a:lnTo>
                  <a:lnTo>
                    <a:pt x="11824" y="1108"/>
                  </a:lnTo>
                  <a:lnTo>
                    <a:pt x="11798" y="902"/>
                  </a:lnTo>
                  <a:lnTo>
                    <a:pt x="11721" y="670"/>
                  </a:lnTo>
                  <a:lnTo>
                    <a:pt x="11618" y="490"/>
                  </a:lnTo>
                  <a:lnTo>
                    <a:pt x="11489" y="335"/>
                  </a:lnTo>
                  <a:lnTo>
                    <a:pt x="11335" y="181"/>
                  </a:lnTo>
                  <a:lnTo>
                    <a:pt x="11128" y="78"/>
                  </a:lnTo>
                  <a:lnTo>
                    <a:pt x="10922" y="26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3497473" y="1935693"/>
              <a:ext cx="224017" cy="40199"/>
            </a:xfrm>
            <a:custGeom>
              <a:avLst/>
              <a:gdLst/>
              <a:ahLst/>
              <a:cxnLst/>
              <a:rect l="l" t="t" r="r" b="b"/>
              <a:pathLst>
                <a:path w="12494" h="2242" extrusionOk="0">
                  <a:moveTo>
                    <a:pt x="1108" y="0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490" y="181"/>
                  </a:lnTo>
                  <a:lnTo>
                    <a:pt x="336" y="310"/>
                  </a:lnTo>
                  <a:lnTo>
                    <a:pt x="181" y="490"/>
                  </a:lnTo>
                  <a:lnTo>
                    <a:pt x="78" y="670"/>
                  </a:lnTo>
                  <a:lnTo>
                    <a:pt x="27" y="876"/>
                  </a:lnTo>
                  <a:lnTo>
                    <a:pt x="1" y="1108"/>
                  </a:lnTo>
                  <a:lnTo>
                    <a:pt x="27" y="1340"/>
                  </a:lnTo>
                  <a:lnTo>
                    <a:pt x="78" y="1546"/>
                  </a:lnTo>
                  <a:lnTo>
                    <a:pt x="181" y="1726"/>
                  </a:lnTo>
                  <a:lnTo>
                    <a:pt x="336" y="1907"/>
                  </a:lnTo>
                  <a:lnTo>
                    <a:pt x="490" y="2035"/>
                  </a:lnTo>
                  <a:lnTo>
                    <a:pt x="696" y="2138"/>
                  </a:lnTo>
                  <a:lnTo>
                    <a:pt x="902" y="2216"/>
                  </a:lnTo>
                  <a:lnTo>
                    <a:pt x="1108" y="2242"/>
                  </a:lnTo>
                  <a:lnTo>
                    <a:pt x="11386" y="2242"/>
                  </a:lnTo>
                  <a:lnTo>
                    <a:pt x="11618" y="2216"/>
                  </a:lnTo>
                  <a:lnTo>
                    <a:pt x="11824" y="2138"/>
                  </a:lnTo>
                  <a:lnTo>
                    <a:pt x="12004" y="2035"/>
                  </a:lnTo>
                  <a:lnTo>
                    <a:pt x="12159" y="1907"/>
                  </a:lnTo>
                  <a:lnTo>
                    <a:pt x="12314" y="1726"/>
                  </a:lnTo>
                  <a:lnTo>
                    <a:pt x="12417" y="1546"/>
                  </a:lnTo>
                  <a:lnTo>
                    <a:pt x="12468" y="1340"/>
                  </a:lnTo>
                  <a:lnTo>
                    <a:pt x="12494" y="1108"/>
                  </a:lnTo>
                  <a:lnTo>
                    <a:pt x="12468" y="876"/>
                  </a:lnTo>
                  <a:lnTo>
                    <a:pt x="12417" y="670"/>
                  </a:lnTo>
                  <a:lnTo>
                    <a:pt x="12314" y="490"/>
                  </a:lnTo>
                  <a:lnTo>
                    <a:pt x="12159" y="310"/>
                  </a:lnTo>
                  <a:lnTo>
                    <a:pt x="12004" y="181"/>
                  </a:lnTo>
                  <a:lnTo>
                    <a:pt x="11824" y="78"/>
                  </a:lnTo>
                  <a:lnTo>
                    <a:pt x="11618" y="26"/>
                  </a:lnTo>
                  <a:lnTo>
                    <a:pt x="11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4125597" y="2129678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4125597" y="2186480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1"/>
                  </a:moveTo>
                  <a:lnTo>
                    <a:pt x="1" y="1830"/>
                  </a:lnTo>
                  <a:lnTo>
                    <a:pt x="11696" y="1830"/>
                  </a:lnTo>
                  <a:lnTo>
                    <a:pt x="116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4125597" y="2243300"/>
              <a:ext cx="209709" cy="32794"/>
            </a:xfrm>
            <a:custGeom>
              <a:avLst/>
              <a:gdLst/>
              <a:ahLst/>
              <a:cxnLst/>
              <a:rect l="l" t="t" r="r" b="b"/>
              <a:pathLst>
                <a:path w="11696" h="1829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778293" y="2129678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3778293" y="2186480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1"/>
                  </a:moveTo>
                  <a:lnTo>
                    <a:pt x="0" y="1830"/>
                  </a:lnTo>
                  <a:lnTo>
                    <a:pt x="11695" y="183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3778293" y="2243300"/>
              <a:ext cx="209691" cy="32794"/>
            </a:xfrm>
            <a:custGeom>
              <a:avLst/>
              <a:gdLst/>
              <a:ahLst/>
              <a:cxnLst/>
              <a:rect l="l" t="t" r="r" b="b"/>
              <a:pathLst>
                <a:path w="11695" h="1829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3778293" y="2300103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3778293" y="2356905"/>
              <a:ext cx="209691" cy="33278"/>
            </a:xfrm>
            <a:custGeom>
              <a:avLst/>
              <a:gdLst/>
              <a:ahLst/>
              <a:cxnLst/>
              <a:rect l="l" t="t" r="r" b="b"/>
              <a:pathLst>
                <a:path w="11695" h="1856" extrusionOk="0">
                  <a:moveTo>
                    <a:pt x="0" y="1"/>
                  </a:moveTo>
                  <a:lnTo>
                    <a:pt x="0" y="1855"/>
                  </a:lnTo>
                  <a:lnTo>
                    <a:pt x="11695" y="1855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09B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3403717" y="2644179"/>
              <a:ext cx="1097854" cy="216182"/>
            </a:xfrm>
            <a:custGeom>
              <a:avLst/>
              <a:gdLst/>
              <a:ahLst/>
              <a:cxnLst/>
              <a:rect l="l" t="t" r="r" b="b"/>
              <a:pathLst>
                <a:path w="61230" h="12057" extrusionOk="0">
                  <a:moveTo>
                    <a:pt x="1" y="1"/>
                  </a:moveTo>
                  <a:lnTo>
                    <a:pt x="1" y="12056"/>
                  </a:lnTo>
                  <a:lnTo>
                    <a:pt x="61230" y="12056"/>
                  </a:lnTo>
                  <a:lnTo>
                    <a:pt x="612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3466078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3545507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3625404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680" y="2705"/>
                  </a:lnTo>
                  <a:lnTo>
                    <a:pt x="2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3704851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4393489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3832782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3905757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4200419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3" name="Google Shape;2183;p36"/>
            <p:cNvSpPr/>
            <p:nvPr/>
          </p:nvSpPr>
          <p:spPr>
            <a:xfrm>
              <a:off x="4273394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2186" name="Google Shape;2186;p36"/>
          <p:cNvSpPr txBox="1"/>
          <p:nvPr/>
        </p:nvSpPr>
        <p:spPr>
          <a:xfrm>
            <a:off x="1544396" y="2523657"/>
            <a:ext cx="4964891" cy="15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6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 Medium"/>
                <a:cs typeface="Fira Sans Extra Condensed Medium"/>
                <a:sym typeface="Fira Sans Extra Condensed Medium"/>
              </a:rPr>
              <a:t>Thank you!</a:t>
            </a:r>
            <a:endParaRPr sz="6000" b="1" dirty="0">
              <a:solidFill>
                <a:schemeClr val="accent1">
                  <a:lumMod val="50000"/>
                </a:schemeClr>
              </a:solidFill>
              <a:latin typeface="+mn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117A6-A26D-4C69-8808-4102C1D4B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447" y="284667"/>
            <a:ext cx="10177132" cy="984077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INVESTMENT GRADE AUDIT – IGA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774E9-441F-494E-B3F5-BA5CD611E3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32" y="1412776"/>
            <a:ext cx="10957302" cy="364536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kern="1200" dirty="0">
                <a:effectLst/>
                <a:ea typeface="Times New Roman" panose="02020603050405020304" pitchFamily="18" charset="0"/>
              </a:rPr>
              <a:t>An </a:t>
            </a:r>
            <a:r>
              <a:rPr lang="en-US" b="1" kern="1200" dirty="0">
                <a:effectLst/>
                <a:ea typeface="Times New Roman" panose="02020603050405020304" pitchFamily="18" charset="0"/>
              </a:rPr>
              <a:t>Investment-Grade Energy Audit (IGA)</a:t>
            </a:r>
            <a:r>
              <a:rPr lang="en-US" kern="1200" dirty="0">
                <a:effectLst/>
                <a:ea typeface="Times New Roman" panose="02020603050405020304" pitchFamily="18" charset="0"/>
              </a:rPr>
              <a:t> is a </a:t>
            </a:r>
            <a:r>
              <a:rPr lang="en-US" b="1" kern="1200" dirty="0">
                <a:effectLst/>
                <a:ea typeface="Times New Roman" panose="02020603050405020304" pitchFamily="18" charset="0"/>
              </a:rPr>
              <a:t>comprehensive, detailed analysis</a:t>
            </a:r>
            <a:r>
              <a:rPr lang="en-US" kern="1200" dirty="0">
                <a:effectLst/>
                <a:ea typeface="Times New Roman" panose="02020603050405020304" pitchFamily="18" charset="0"/>
              </a:rPr>
              <a:t> of a facility's energy use, designed to identify cost-effective energy efficiency measures (EEMs) and provide financial-grade projections for energy savings, return on investment (ROI), and risk assessment.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kern="1200" dirty="0">
                <a:effectLst/>
                <a:ea typeface="Times New Roman" panose="02020603050405020304" pitchFamily="18" charset="0"/>
              </a:rPr>
              <a:t>IGAs are typically conducted before major energy efficiency investments, especially for performance contracting, financing, or large-scale retrofits.</a:t>
            </a:r>
            <a:endParaRPr lang="en-VN" kern="12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B48B5-D3D2-44A8-AC5C-0463B77DF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50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117A6-A26D-4C69-8808-4102C1D4B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447" y="140635"/>
            <a:ext cx="10177132" cy="984077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OBJECTIVES OF IGA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774E9-441F-494E-B3F5-BA5CD611E3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932" y="1412776"/>
            <a:ext cx="10957302" cy="489654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/>
              <a:t>Provide Accurate and Reliable Data: </a:t>
            </a:r>
            <a:r>
              <a:rPr lang="en-US" dirty="0"/>
              <a:t>Enable businesses, investors, and financial institutions to make well-informed investment decisions.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Evaluate Technical Feasibility:</a:t>
            </a:r>
            <a:r>
              <a:rPr lang="en-US" dirty="0"/>
              <a:t> Assess whether the energy technology, equipment, and systems are appropriate and efficient, including specifying details of equipment characteristics and costs.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Verify Financial Feasibility and Prepare Detailed Financing Plan:</a:t>
            </a:r>
            <a:r>
              <a:rPr lang="en-US" dirty="0"/>
              <a:t> Ensure the project yields expected profitability, a suitable return on investment (ROI), and develop a comprehensive financing plan.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Minimize Investment Risks:</a:t>
            </a:r>
            <a:r>
              <a:rPr lang="en-US" dirty="0"/>
              <a:t> Identify potential risks and propose measures to mitigate them.</a:t>
            </a:r>
          </a:p>
          <a:p>
            <a:pPr>
              <a:lnSpc>
                <a:spcPct val="150000"/>
              </a:lnSpc>
            </a:pPr>
            <a:r>
              <a:rPr lang="en-US" b="1" dirty="0"/>
              <a:t>Develop an Implementation Roadmap:</a:t>
            </a:r>
            <a:r>
              <a:rPr lang="en-US" dirty="0"/>
              <a:t> Create a detailed plan outlining the project timeline and financial requirements.</a:t>
            </a: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B48B5-D3D2-44A8-AC5C-0463B77DF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846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9170E-27A0-43CA-972A-BE5EE4588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434" y="350616"/>
            <a:ext cx="10177132" cy="74010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WHEN TO </a:t>
            </a:r>
            <a:r>
              <a:rPr lang="en-US"/>
              <a:t>CONDUCT IGA </a:t>
            </a:r>
            <a:r>
              <a:rPr lang="en-US" dirty="0"/>
              <a:t>(</a:t>
            </a:r>
            <a:r>
              <a:rPr lang="en-US"/>
              <a:t>Investment-Grade Audit)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BFA6A7-C933-4CF2-9C2B-2752CCE9C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857" y="1212659"/>
            <a:ext cx="10907739" cy="567272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vi-VN" sz="1800" b="1" dirty="0"/>
              <a:t>Before Project Implementation</a:t>
            </a:r>
            <a:r>
              <a:rPr lang="vi-VN" sz="1800" dirty="0"/>
              <a:t>: Conducted prior to making investment decisions for a project.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vi-VN" sz="1800" b="1" dirty="0"/>
              <a:t>Applicable to Large Investment Projects:</a:t>
            </a:r>
            <a:r>
              <a:rPr lang="vi-VN" sz="1800" dirty="0"/>
              <a:t> Typically performed for projects requiring significant capital and utilizing funds from financial institutions.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vi-VN" sz="1800" b="1" dirty="0"/>
              <a:t>Reasons to Conduct IGS Before the Project: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sz="1800" dirty="0"/>
              <a:t>	1. Provide Necessary Information for Investment Decisions: Helps stakeholders make informed choices.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sz="1800" dirty="0"/>
              <a:t>	2. Identify the Most Effective Energy-Saving Measures: Ensures the optimal use of resources.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sz="1800" dirty="0"/>
              <a:t>	3. Accurate Forecast of Costs and Payback Period: Gives investors a comprehensive view of the project before proceeding.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sz="1800" dirty="0"/>
              <a:t>	4. For Projects Seeking External Financing: Often required when a project depends on funding from external sources.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sz="1800" dirty="0"/>
              <a:t>	5. Meets Financial Institution Requirements: Includes detailed information necessary for bank loans and financing approvals.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D069A-5853-4CD1-A866-641512FB60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0089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211E339-7534-3B9D-9AF9-6EB5A44D9D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7196879"/>
              </p:ext>
            </p:extLst>
          </p:nvPr>
        </p:nvGraphicFramePr>
        <p:xfrm>
          <a:off x="1007269" y="1575330"/>
          <a:ext cx="10177462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9A38F5A6-9A19-CAFE-611F-9BA401A57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447" y="325036"/>
            <a:ext cx="10177132" cy="926165"/>
          </a:xfrm>
        </p:spPr>
        <p:txBody>
          <a:bodyPr/>
          <a:lstStyle/>
          <a:p>
            <a:pPr algn="ctr"/>
            <a:r>
              <a:rPr lang="en-US" dirty="0"/>
              <a:t>The different of type of Energy Audits</a:t>
            </a:r>
          </a:p>
        </p:txBody>
      </p:sp>
    </p:spTree>
    <p:extLst>
      <p:ext uri="{BB962C8B-B14F-4D97-AF65-F5344CB8AC3E}">
        <p14:creationId xmlns:p14="http://schemas.microsoft.com/office/powerpoint/2010/main" val="468731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2B2E1-A3B2-4A11-BEBA-F0D401C1A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Detailed Energy Audit and </a:t>
            </a:r>
            <a:r>
              <a:rPr lang="en-US"/>
              <a:t>Investment-Grade Audit (IGA)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C6E50-9393-4663-899B-D5477E999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895" y="1220754"/>
            <a:ext cx="10954235" cy="5496611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en-US" sz="1800" b="1" dirty="0"/>
              <a:t>Information obtained from a detailed energy audit (DEA):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/>
              <a:t>Analysis of current energy usage and operational costs of the baseline scenario.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/>
              <a:t>Examination of equipment, systems, and operations to identify energy-saving opportunities.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/>
              <a:t>Evaluation of the type and potential savings, including guaranteed savings.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800" b="1" dirty="0"/>
              <a:t>Additional components included in an IGA: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Financial requirement estimates for implementing IGS, including project cash flow projections.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Development of methods to verify and validate savings levels and any additional costs for implementing measures.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Detailed equipment specification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>
                <a:solidFill>
                  <a:srgbClr val="000000"/>
                </a:solidFill>
                <a:cs typeface="Arial"/>
                <a:sym typeface="Arial"/>
              </a:rPr>
              <a:t>Possible bidding documents for procuring equipment</a:t>
            </a:r>
            <a:endParaRPr lang="en-US" sz="1800" dirty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Detailed project implementation plans.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Maintenance requirements.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0D37C-94C0-4BCB-81D1-0FFC8C80E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398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2B2E1-A3B2-4A11-BEBA-F0D401C1A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Key Components of </a:t>
            </a:r>
            <a:r>
              <a:rPr lang="en-US"/>
              <a:t>an IGA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C6E50-9393-4663-899B-D5477E999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7524" y="1587608"/>
            <a:ext cx="8364758" cy="3441592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Clr>
                <a:schemeClr val="tx1"/>
              </a:buClr>
              <a:buSzPct val="53000"/>
              <a:buAutoNum type="arabicPeriod"/>
            </a:pPr>
            <a:r>
              <a:rPr lang="en-US" sz="2400" dirty="0"/>
              <a:t>Pre-Audit Phase (Planning &amp; Data Collection) </a:t>
            </a:r>
          </a:p>
          <a:p>
            <a:pPr marL="457200" indent="-457200">
              <a:lnSpc>
                <a:spcPct val="150000"/>
              </a:lnSpc>
              <a:buClr>
                <a:schemeClr val="tx1"/>
              </a:buClr>
              <a:buSzPct val="53000"/>
              <a:buAutoNum type="arabicPeriod"/>
            </a:pPr>
            <a:r>
              <a:rPr lang="en-US" sz="2400" dirty="0"/>
              <a:t>On-Site Assessment (Fieldwork &amp; Data Collection)</a:t>
            </a:r>
          </a:p>
          <a:p>
            <a:pPr marL="457200" indent="-457200">
              <a:lnSpc>
                <a:spcPct val="150000"/>
              </a:lnSpc>
              <a:buClr>
                <a:schemeClr val="tx1"/>
              </a:buClr>
              <a:buSzPct val="53000"/>
              <a:buAutoNum type="arabicPeriod"/>
            </a:pPr>
            <a:r>
              <a:rPr lang="en-US" sz="2400" dirty="0"/>
              <a:t>Energy Savings Opportunities &amp; Cost-Benefit Analysis</a:t>
            </a:r>
          </a:p>
          <a:p>
            <a:pPr marL="457200" indent="-457200">
              <a:lnSpc>
                <a:spcPct val="150000"/>
              </a:lnSpc>
              <a:buClr>
                <a:schemeClr val="tx1"/>
              </a:buClr>
              <a:buSzPct val="53000"/>
              <a:buAutoNum type="arabicPeriod"/>
            </a:pPr>
            <a:r>
              <a:rPr lang="en-US" sz="2400" dirty="0"/>
              <a:t>Implementation Roadmap &amp; Action Plan</a:t>
            </a:r>
          </a:p>
          <a:p>
            <a:pPr marL="457200" indent="-457200">
              <a:lnSpc>
                <a:spcPct val="150000"/>
              </a:lnSpc>
              <a:buClr>
                <a:schemeClr val="tx1"/>
              </a:buClr>
              <a:buSzPct val="53000"/>
              <a:buAutoNum type="arabicPeriod"/>
            </a:pPr>
            <a:r>
              <a:rPr lang="en-US" sz="2400" dirty="0"/>
              <a:t>Final Report &amp; Presentation</a:t>
            </a:r>
            <a:endParaRPr lang="vi-VN" sz="2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0D37C-94C0-4BCB-81D1-0FFC8C80E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537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2B2E1-A3B2-4A11-BEBA-F0D401C1A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3464" y="375413"/>
            <a:ext cx="10177132" cy="695506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1. Pre-Audit Phase (Planning &amp; Data Collection)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0D37C-94C0-4BCB-81D1-0FFC8C80E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35E1CB-BDAE-450B-B656-46B94F5A1F98}"/>
              </a:ext>
            </a:extLst>
          </p:cNvPr>
          <p:cNvSpPr txBox="1">
            <a:spLocks/>
          </p:cNvSpPr>
          <p:nvPr/>
        </p:nvSpPr>
        <p:spPr>
          <a:xfrm>
            <a:off x="336008" y="1110660"/>
            <a:ext cx="11520632" cy="56964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32169" marR="0" lvl="0" indent="-33216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1pPr>
            <a:lvl2pPr marL="671479" marR="0" lvl="1" indent="-339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2pPr>
            <a:lvl3pPr marL="941739" marR="0" lvl="2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3pPr>
            <a:lvl4pPr marL="1275096" marR="0" lvl="3" indent="-26430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4pPr>
            <a:lvl5pPr marL="1614408" marR="0" lvl="4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 b="0" i="0" u="none" strike="noStrike" cap="none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 dirty="0"/>
              <a:t>A. Initial Assessment &amp; Project Scope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/>
              <a:t>Define audit objectives (e.g., cost savings, carbon reduction, operational efficiency)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/>
              <a:t>Identify key stakeholders (e.g., facility managers, finance teams, ESCOs, utility providers)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/>
              <a:t>Determine the level of detail required for financing or investment purposes.</a:t>
            </a:r>
          </a:p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 dirty="0"/>
              <a:t>B. Utility Bill &amp; Historical Energy Data Analysis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/>
              <a:t>Collect 12–36 months of utility bills (electricity, gas, water, steam)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/>
              <a:t>Analyze energy consumption trends (peak demand, seasonal variations).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/>
              <a:t>Identify benchmarking comparisons (e.g., ENERGY STAR Portfolio Manager, ASHRAE 90.1). </a:t>
            </a:r>
          </a:p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 dirty="0"/>
              <a:t>C. Site Information &amp; Equipment Inventory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/>
              <a:t>Gather building schematics, construction records, and equipment manuals.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/>
              <a:t>Identify existing HVAC, lighting, motors, pumps, compressed air, boilers, process systems.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/>
              <a:t>Evaluate control systems &amp; automation technology.</a:t>
            </a:r>
          </a:p>
        </p:txBody>
      </p:sp>
    </p:spTree>
    <p:extLst>
      <p:ext uri="{BB962C8B-B14F-4D97-AF65-F5344CB8AC3E}">
        <p14:creationId xmlns:p14="http://schemas.microsoft.com/office/powerpoint/2010/main" val="845676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2B2E1-A3B2-4A11-BEBA-F0D401C1A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+mn-lt"/>
              </a:rPr>
              <a:t>2. On-Site Assessment (Fieldwork &amp; Data Collection)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0D37C-94C0-4BCB-81D1-0FFC8C80E2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35E1CB-BDAE-450B-B656-46B94F5A1F98}"/>
              </a:ext>
            </a:extLst>
          </p:cNvPr>
          <p:cNvSpPr txBox="1">
            <a:spLocks/>
          </p:cNvSpPr>
          <p:nvPr/>
        </p:nvSpPr>
        <p:spPr>
          <a:xfrm>
            <a:off x="716692" y="1161534"/>
            <a:ext cx="11174643" cy="5041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32169" marR="0" lvl="0" indent="-33216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1pPr>
            <a:lvl2pPr marL="671479" marR="0" lvl="1" indent="-339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2pPr>
            <a:lvl3pPr marL="941739" marR="0" lvl="2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  <a:sym typeface="Roboto"/>
              </a:defRPr>
            </a:lvl3pPr>
            <a:lvl4pPr marL="1275096" marR="0" lvl="3" indent="-26430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defRPr lang="en-US" sz="2000" b="0" i="0" u="none" strike="noStrike" cap="none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4pPr>
            <a:lvl5pPr marL="1614408" marR="0" lvl="4" indent="-2702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400"/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 b="0" i="0" u="none" strike="noStrike" cap="none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 dirty="0">
                <a:solidFill>
                  <a:srgbClr val="00B050"/>
                </a:solidFill>
              </a:rPr>
              <a:t>A. Walk-Through &amp; Energy Systems Inspection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Conduct a physical inspection of the facility's major energy-consuming systems.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Interview operations and maintenance (O&amp;M) staff to understand system issues and anomalies.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Identify operational inefficiencies (e.g., overheating, underutilized equipment, outdated controls).</a:t>
            </a:r>
          </a:p>
          <a:p>
            <a:pPr marL="0" indent="0">
              <a:lnSpc>
                <a:spcPct val="150000"/>
              </a:lnSpc>
              <a:buClr>
                <a:srgbClr val="C00000"/>
              </a:buClr>
              <a:buSzPct val="53000"/>
              <a:buNone/>
            </a:pPr>
            <a:r>
              <a:rPr lang="en-US" b="1" dirty="0">
                <a:solidFill>
                  <a:srgbClr val="00B050"/>
                </a:solidFill>
              </a:rPr>
              <a:t>B. Metering &amp; Measurement (Real-Time Data Collection)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Install temporary data loggers and submeters (if required)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Conduct power quality analysis and harmonic distortion tests for electrical loads.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Use thermal imaging cameras for heat loss in building envelopes.</a:t>
            </a:r>
          </a:p>
          <a:p>
            <a:pPr lvl="1">
              <a:lnSpc>
                <a:spcPct val="150000"/>
              </a:lnSpc>
              <a:buClr>
                <a:srgbClr val="C00000"/>
              </a:buClr>
              <a:buSzPct val="5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 Monitor airflow, temperature, and humidity for HVAC optimization.</a:t>
            </a:r>
          </a:p>
        </p:txBody>
      </p:sp>
    </p:spTree>
    <p:extLst>
      <p:ext uri="{BB962C8B-B14F-4D97-AF65-F5344CB8AC3E}">
        <p14:creationId xmlns:p14="http://schemas.microsoft.com/office/powerpoint/2010/main" val="655423813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10630</TotalTime>
  <Words>2322</Words>
  <Application>Microsoft Macintosh PowerPoint</Application>
  <PresentationFormat>Widescreen</PresentationFormat>
  <Paragraphs>232</Paragraphs>
  <Slides>19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Wingdings</vt:lpstr>
      <vt:lpstr>Arial</vt:lpstr>
      <vt:lpstr>Fira Sans Extra Condensed</vt:lpstr>
      <vt:lpstr>Times New Roman</vt:lpstr>
      <vt:lpstr>Roboto</vt:lpstr>
      <vt:lpstr>Energy Saving Infographics by Slidesgo</vt:lpstr>
      <vt:lpstr>PowerPoint Presentation</vt:lpstr>
      <vt:lpstr>INVESTMENT GRADE AUDIT – IGA</vt:lpstr>
      <vt:lpstr>OBJECTIVES OF IGA</vt:lpstr>
      <vt:lpstr>WHEN TO CONDUCT IGA (Investment-Grade Audit)</vt:lpstr>
      <vt:lpstr>The different of type of Energy Audits</vt:lpstr>
      <vt:lpstr>Detailed Energy Audit and Investment-Grade Audit (IGA)</vt:lpstr>
      <vt:lpstr>Key Components of an IGA</vt:lpstr>
      <vt:lpstr>1. Pre-Audit Phase (Planning &amp; Data Collection)</vt:lpstr>
      <vt:lpstr>2. On-Site Assessment (Fieldwork &amp; Data Collection)</vt:lpstr>
      <vt:lpstr>2. On-Site Assessment (Fieldwork &amp; Data Collection)</vt:lpstr>
      <vt:lpstr>3. Energy Savings Opportunities &amp; Cost-Benefit Analysis</vt:lpstr>
      <vt:lpstr>4. Implementation Roadmap &amp; Action Plan</vt:lpstr>
      <vt:lpstr>5. Final Report &amp; Presentation</vt:lpstr>
      <vt:lpstr>STEPS TO PERFORM IGA</vt:lpstr>
      <vt:lpstr>IGA REPORT FORM</vt:lpstr>
      <vt:lpstr>ESSENTIAL INFORMATION</vt:lpstr>
      <vt:lpstr>Conclusion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Mai Anh</dc:creator>
  <cp:lastModifiedBy>823417-Nguyễn Mạnh Hùng</cp:lastModifiedBy>
  <cp:revision>132</cp:revision>
  <dcterms:modified xsi:type="dcterms:W3CDTF">2025-02-21T09:41:44Z</dcterms:modified>
</cp:coreProperties>
</file>