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4"/>
  </p:notesMasterIdLst>
  <p:sldIdLst>
    <p:sldId id="2061" r:id="rId2"/>
    <p:sldId id="2062" r:id="rId3"/>
    <p:sldId id="2063" r:id="rId4"/>
    <p:sldId id="2064" r:id="rId5"/>
    <p:sldId id="2065" r:id="rId6"/>
    <p:sldId id="2066" r:id="rId7"/>
    <p:sldId id="2067" r:id="rId8"/>
    <p:sldId id="2068" r:id="rId9"/>
    <p:sldId id="2069" r:id="rId10"/>
    <p:sldId id="2070" r:id="rId11"/>
    <p:sldId id="2071" r:id="rId12"/>
    <p:sldId id="2072" r:id="rId13"/>
    <p:sldId id="2001" r:id="rId14"/>
    <p:sldId id="2079" r:id="rId15"/>
    <p:sldId id="2073" r:id="rId16"/>
    <p:sldId id="2074" r:id="rId17"/>
    <p:sldId id="2075" r:id="rId18"/>
    <p:sldId id="2076" r:id="rId19"/>
    <p:sldId id="2077" r:id="rId20"/>
    <p:sldId id="2078" r:id="rId21"/>
    <p:sldId id="2004" r:id="rId22"/>
    <p:sldId id="277" r:id="rId23"/>
  </p:sldIdLst>
  <p:sldSz cx="12192000" cy="6858000"/>
  <p:notesSz cx="6858000" cy="9144000"/>
  <p:embeddedFontLst>
    <p:embeddedFont>
      <p:font typeface="Cambria" panose="02040503050406030204" pitchFamily="18" charset="0"/>
      <p:regular r:id="rId25"/>
      <p:bold r:id="rId26"/>
      <p:italic r:id="rId27"/>
      <p:boldItalic r:id="rId28"/>
    </p:embeddedFont>
    <p:embeddedFont>
      <p:font typeface="Fira Sans Extra Condensed" panose="020F0502020204030204" pitchFamily="34" charset="0"/>
      <p:regular r:id="rId29"/>
      <p:bold r:id="rId30"/>
      <p:italic r:id="rId31"/>
      <p:boldItalic r:id="rId32"/>
    </p:embeddedFont>
    <p:embeddedFont>
      <p:font typeface="Roboto" panose="02000000000000000000" pitchFamily="2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9FF"/>
    <a:srgbClr val="AD5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43DFD5-B0F9-439B-B2B9-47F03FF463DC}" v="107" dt="2025-01-07T02:21:25.445"/>
    <p1510:client id="{E0B600C7-1BA4-D228-64B0-628969388971}" v="1" dt="2025-01-06T03:49:11.595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19"/>
    <p:restoredTop sz="94686"/>
  </p:normalViewPr>
  <p:slideViewPr>
    <p:cSldViewPr snapToGrid="0">
      <p:cViewPr varScale="1">
        <p:scale>
          <a:sx n="109" d="100"/>
          <a:sy n="109" d="100"/>
        </p:scale>
        <p:origin x="224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A31441-F323-454E-BD2A-59631688A00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92D6F48A-D082-4684-B7F1-8F4377091031}">
      <dgm:prSet phldrT="[Text]" custT="1"/>
      <dgm:spPr>
        <a:solidFill>
          <a:srgbClr val="CCFFCC"/>
        </a:solidFill>
        <a:ln>
          <a:noFill/>
        </a:ln>
      </dgm:spPr>
      <dgm:t>
        <a:bodyPr/>
        <a:lstStyle/>
        <a:p>
          <a:r>
            <a:rPr lang="en-US" sz="2000" dirty="0">
              <a:solidFill>
                <a:schemeClr val="accent4">
                  <a:lumMod val="50000"/>
                </a:schemeClr>
              </a:solidFill>
            </a:rPr>
            <a:t>Define mission, vision, and core values</a:t>
          </a:r>
          <a:endParaRPr lang="en-US" sz="2000" dirty="0">
            <a:solidFill>
              <a:schemeClr val="accent4">
                <a:lumMod val="50000"/>
              </a:schemeClr>
            </a:solidFill>
            <a:latin typeface="Cambria" panose="02040503050406030204" pitchFamily="18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2859E70-0172-4D2B-8472-692E72358732}" type="parTrans" cxnId="{9F99DD70-59DE-4B58-8D97-713333AEA543}">
      <dgm:prSet/>
      <dgm:spPr/>
      <dgm:t>
        <a:bodyPr/>
        <a:lstStyle/>
        <a:p>
          <a:endParaRPr lang="en-US"/>
        </a:p>
      </dgm:t>
    </dgm:pt>
    <dgm:pt modelId="{F74E9E98-70B5-4946-96C2-AAE8B2E71382}" type="sibTrans" cxnId="{9F99DD70-59DE-4B58-8D97-713333AEA543}">
      <dgm:prSet/>
      <dgm:spPr/>
      <dgm:t>
        <a:bodyPr/>
        <a:lstStyle/>
        <a:p>
          <a:endParaRPr lang="en-US"/>
        </a:p>
      </dgm:t>
    </dgm:pt>
    <dgm:pt modelId="{52A1142F-F888-4C2A-A139-78ED1FDF53CB}">
      <dgm:prSet phldrT="[Text]" custT="1"/>
      <dgm:spPr>
        <a:solidFill>
          <a:schemeClr val="accent6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en-US" sz="2000" dirty="0">
              <a:solidFill>
                <a:schemeClr val="accent4">
                  <a:lumMod val="50000"/>
                </a:schemeClr>
              </a:solidFill>
            </a:rPr>
            <a:t>Identify Strategic Business Units (SBUs)</a:t>
          </a:r>
          <a:endParaRPr lang="en-US" sz="2000" dirty="0">
            <a:solidFill>
              <a:schemeClr val="accent4">
                <a:lumMod val="50000"/>
              </a:schemeClr>
            </a:solidFill>
            <a:latin typeface="Cambria" panose="02040503050406030204" pitchFamily="18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8FDC737-64F4-4EBF-BAE5-B52C4678ACA6}" type="parTrans" cxnId="{F4AEF119-21E7-4AF7-AE61-D7EFD4025DEB}">
      <dgm:prSet/>
      <dgm:spPr/>
      <dgm:t>
        <a:bodyPr/>
        <a:lstStyle/>
        <a:p>
          <a:endParaRPr lang="en-US"/>
        </a:p>
      </dgm:t>
    </dgm:pt>
    <dgm:pt modelId="{0930F98D-EEB5-42CB-9875-E691D8DDAE6A}" type="sibTrans" cxnId="{F4AEF119-21E7-4AF7-AE61-D7EFD4025DEB}">
      <dgm:prSet/>
      <dgm:spPr/>
      <dgm:t>
        <a:bodyPr/>
        <a:lstStyle/>
        <a:p>
          <a:endParaRPr lang="en-US"/>
        </a:p>
      </dgm:t>
    </dgm:pt>
    <dgm:pt modelId="{B3132AE8-1864-4A7F-B071-04C6E17E6714}">
      <dgm:prSet phldrT="[Text]" custT="1"/>
      <dgm:spPr>
        <a:solidFill>
          <a:schemeClr val="accent4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en-US" sz="2000" dirty="0">
              <a:solidFill>
                <a:schemeClr val="accent4">
                  <a:lumMod val="50000"/>
                </a:schemeClr>
              </a:solidFill>
            </a:rPr>
            <a:t>Select resource allocation strategy for SBUs</a:t>
          </a:r>
          <a:endParaRPr lang="en-US" sz="2000" dirty="0">
            <a:solidFill>
              <a:schemeClr val="accent4">
                <a:lumMod val="50000"/>
              </a:schemeClr>
            </a:solidFill>
            <a:latin typeface="Cambria" panose="02040503050406030204" pitchFamily="18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73D18C3-C617-4083-A805-65966FCA29DF}" type="parTrans" cxnId="{DC67E16A-6067-42C6-B862-14CFC1110852}">
      <dgm:prSet/>
      <dgm:spPr/>
      <dgm:t>
        <a:bodyPr/>
        <a:lstStyle/>
        <a:p>
          <a:endParaRPr lang="en-US"/>
        </a:p>
      </dgm:t>
    </dgm:pt>
    <dgm:pt modelId="{47800692-96F2-466C-B721-7F2EDE1AF239}" type="sibTrans" cxnId="{DC67E16A-6067-42C6-B862-14CFC1110852}">
      <dgm:prSet/>
      <dgm:spPr/>
      <dgm:t>
        <a:bodyPr/>
        <a:lstStyle/>
        <a:p>
          <a:endParaRPr lang="en-US"/>
        </a:p>
      </dgm:t>
    </dgm:pt>
    <dgm:pt modelId="{BD8E5DC2-4CC6-426B-8E58-EDC579C9F079}">
      <dgm:prSet phldrT="[Text]" custT="1"/>
      <dgm:spPr>
        <a:solidFill>
          <a:schemeClr val="accent2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en-US" sz="2000" dirty="0">
              <a:solidFill>
                <a:schemeClr val="accent4">
                  <a:lumMod val="50000"/>
                </a:schemeClr>
              </a:solidFill>
            </a:rPr>
            <a:t>Choose growth strategy</a:t>
          </a:r>
          <a:endParaRPr lang="en-US" sz="2000" dirty="0">
            <a:solidFill>
              <a:schemeClr val="accent4">
                <a:lumMod val="50000"/>
              </a:schemeClr>
            </a:solidFill>
            <a:latin typeface="Cambria" panose="02040503050406030204" pitchFamily="18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FEB2102-E080-4B30-A701-85A3FBD2AC89}" type="parTrans" cxnId="{96066682-4C40-4FC9-A90A-C6EAB6363F26}">
      <dgm:prSet/>
      <dgm:spPr/>
      <dgm:t>
        <a:bodyPr/>
        <a:lstStyle/>
        <a:p>
          <a:endParaRPr lang="en-US"/>
        </a:p>
      </dgm:t>
    </dgm:pt>
    <dgm:pt modelId="{AFF3FDF3-1D70-404B-92C3-75F207846DC4}" type="sibTrans" cxnId="{96066682-4C40-4FC9-A90A-C6EAB6363F26}">
      <dgm:prSet/>
      <dgm:spPr/>
      <dgm:t>
        <a:bodyPr/>
        <a:lstStyle/>
        <a:p>
          <a:endParaRPr lang="en-US"/>
        </a:p>
      </dgm:t>
    </dgm:pt>
    <dgm:pt modelId="{7B0B407B-AAE7-4DFE-BF82-8CC93D6F851E}" type="pres">
      <dgm:prSet presAssocID="{D2A31441-F323-454E-BD2A-59631688A000}" presName="CompostProcess" presStyleCnt="0">
        <dgm:presLayoutVars>
          <dgm:dir/>
          <dgm:resizeHandles val="exact"/>
        </dgm:presLayoutVars>
      </dgm:prSet>
      <dgm:spPr/>
    </dgm:pt>
    <dgm:pt modelId="{E8BC43E3-5FF6-41FB-9F11-9BA24B90EC8F}" type="pres">
      <dgm:prSet presAssocID="{D2A31441-F323-454E-BD2A-59631688A000}" presName="arrow" presStyleLbl="bgShp" presStyleIdx="0" presStyleCnt="1"/>
      <dgm:spPr>
        <a:solidFill>
          <a:srgbClr val="00B0F0"/>
        </a:solidFill>
      </dgm:spPr>
    </dgm:pt>
    <dgm:pt modelId="{B1045EC1-6552-487C-BA5B-84B071CF6E61}" type="pres">
      <dgm:prSet presAssocID="{D2A31441-F323-454E-BD2A-59631688A000}" presName="linearProcess" presStyleCnt="0"/>
      <dgm:spPr/>
    </dgm:pt>
    <dgm:pt modelId="{A8FE39BF-C624-4F5C-B99B-BB8775349612}" type="pres">
      <dgm:prSet presAssocID="{92D6F48A-D082-4684-B7F1-8F4377091031}" presName="textNode" presStyleLbl="node1" presStyleIdx="0" presStyleCnt="4">
        <dgm:presLayoutVars>
          <dgm:bulletEnabled val="1"/>
        </dgm:presLayoutVars>
      </dgm:prSet>
      <dgm:spPr/>
    </dgm:pt>
    <dgm:pt modelId="{48705F5B-1B84-460C-B9B7-CF2ECDFEE3BD}" type="pres">
      <dgm:prSet presAssocID="{F74E9E98-70B5-4946-96C2-AAE8B2E71382}" presName="sibTrans" presStyleCnt="0"/>
      <dgm:spPr/>
    </dgm:pt>
    <dgm:pt modelId="{02C63A7A-A085-42A1-860A-7C1A8E610DE8}" type="pres">
      <dgm:prSet presAssocID="{52A1142F-F888-4C2A-A139-78ED1FDF53CB}" presName="textNode" presStyleLbl="node1" presStyleIdx="1" presStyleCnt="4">
        <dgm:presLayoutVars>
          <dgm:bulletEnabled val="1"/>
        </dgm:presLayoutVars>
      </dgm:prSet>
      <dgm:spPr/>
    </dgm:pt>
    <dgm:pt modelId="{2ED2800D-6A3A-4A15-9B98-26BD1090C8FD}" type="pres">
      <dgm:prSet presAssocID="{0930F98D-EEB5-42CB-9875-E691D8DDAE6A}" presName="sibTrans" presStyleCnt="0"/>
      <dgm:spPr/>
    </dgm:pt>
    <dgm:pt modelId="{047C4A57-FF72-4882-818F-2D5235E61A48}" type="pres">
      <dgm:prSet presAssocID="{B3132AE8-1864-4A7F-B071-04C6E17E6714}" presName="textNode" presStyleLbl="node1" presStyleIdx="2" presStyleCnt="4">
        <dgm:presLayoutVars>
          <dgm:bulletEnabled val="1"/>
        </dgm:presLayoutVars>
      </dgm:prSet>
      <dgm:spPr/>
    </dgm:pt>
    <dgm:pt modelId="{E3C06196-EBF3-4F60-A7CE-D4B458EEB617}" type="pres">
      <dgm:prSet presAssocID="{47800692-96F2-466C-B721-7F2EDE1AF239}" presName="sibTrans" presStyleCnt="0"/>
      <dgm:spPr/>
    </dgm:pt>
    <dgm:pt modelId="{75F27B82-2E02-4D13-B0CF-77A3B2FFD40C}" type="pres">
      <dgm:prSet presAssocID="{BD8E5DC2-4CC6-426B-8E58-EDC579C9F079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036B1B0C-3754-4612-A6AA-4A878E332DB4}" type="presOf" srcId="{BD8E5DC2-4CC6-426B-8E58-EDC579C9F079}" destId="{75F27B82-2E02-4D13-B0CF-77A3B2FFD40C}" srcOrd="0" destOrd="0" presId="urn:microsoft.com/office/officeart/2005/8/layout/hProcess9"/>
    <dgm:cxn modelId="{F4AEF119-21E7-4AF7-AE61-D7EFD4025DEB}" srcId="{D2A31441-F323-454E-BD2A-59631688A000}" destId="{52A1142F-F888-4C2A-A139-78ED1FDF53CB}" srcOrd="1" destOrd="0" parTransId="{98FDC737-64F4-4EBF-BAE5-B52C4678ACA6}" sibTransId="{0930F98D-EEB5-42CB-9875-E691D8DDAE6A}"/>
    <dgm:cxn modelId="{E694DC1A-4AC0-41BA-8333-DAD4312D8280}" type="presOf" srcId="{52A1142F-F888-4C2A-A139-78ED1FDF53CB}" destId="{02C63A7A-A085-42A1-860A-7C1A8E610DE8}" srcOrd="0" destOrd="0" presId="urn:microsoft.com/office/officeart/2005/8/layout/hProcess9"/>
    <dgm:cxn modelId="{DC67E16A-6067-42C6-B862-14CFC1110852}" srcId="{D2A31441-F323-454E-BD2A-59631688A000}" destId="{B3132AE8-1864-4A7F-B071-04C6E17E6714}" srcOrd="2" destOrd="0" parTransId="{673D18C3-C617-4083-A805-65966FCA29DF}" sibTransId="{47800692-96F2-466C-B721-7F2EDE1AF239}"/>
    <dgm:cxn modelId="{9F99DD70-59DE-4B58-8D97-713333AEA543}" srcId="{D2A31441-F323-454E-BD2A-59631688A000}" destId="{92D6F48A-D082-4684-B7F1-8F4377091031}" srcOrd="0" destOrd="0" parTransId="{02859E70-0172-4D2B-8472-692E72358732}" sibTransId="{F74E9E98-70B5-4946-96C2-AAE8B2E71382}"/>
    <dgm:cxn modelId="{96066682-4C40-4FC9-A90A-C6EAB6363F26}" srcId="{D2A31441-F323-454E-BD2A-59631688A000}" destId="{BD8E5DC2-4CC6-426B-8E58-EDC579C9F079}" srcOrd="3" destOrd="0" parTransId="{AFEB2102-E080-4B30-A701-85A3FBD2AC89}" sibTransId="{AFF3FDF3-1D70-404B-92C3-75F207846DC4}"/>
    <dgm:cxn modelId="{1976F78D-6168-4C43-90DD-1064BECDECC8}" type="presOf" srcId="{B3132AE8-1864-4A7F-B071-04C6E17E6714}" destId="{047C4A57-FF72-4882-818F-2D5235E61A48}" srcOrd="0" destOrd="0" presId="urn:microsoft.com/office/officeart/2005/8/layout/hProcess9"/>
    <dgm:cxn modelId="{CA1DA3A6-CE99-4E9D-B2DE-D2B62B3A6685}" type="presOf" srcId="{92D6F48A-D082-4684-B7F1-8F4377091031}" destId="{A8FE39BF-C624-4F5C-B99B-BB8775349612}" srcOrd="0" destOrd="0" presId="urn:microsoft.com/office/officeart/2005/8/layout/hProcess9"/>
    <dgm:cxn modelId="{456C63B2-4631-454D-87F1-25F66FB036F1}" type="presOf" srcId="{D2A31441-F323-454E-BD2A-59631688A000}" destId="{7B0B407B-AAE7-4DFE-BF82-8CC93D6F851E}" srcOrd="0" destOrd="0" presId="urn:microsoft.com/office/officeart/2005/8/layout/hProcess9"/>
    <dgm:cxn modelId="{3CF04617-DFBE-4D09-B69B-407B31233ACA}" type="presParOf" srcId="{7B0B407B-AAE7-4DFE-BF82-8CC93D6F851E}" destId="{E8BC43E3-5FF6-41FB-9F11-9BA24B90EC8F}" srcOrd="0" destOrd="0" presId="urn:microsoft.com/office/officeart/2005/8/layout/hProcess9"/>
    <dgm:cxn modelId="{DDC08EF8-34FD-407E-92FA-B12B9985E1B8}" type="presParOf" srcId="{7B0B407B-AAE7-4DFE-BF82-8CC93D6F851E}" destId="{B1045EC1-6552-487C-BA5B-84B071CF6E61}" srcOrd="1" destOrd="0" presId="urn:microsoft.com/office/officeart/2005/8/layout/hProcess9"/>
    <dgm:cxn modelId="{1C80761C-CA74-4142-B469-6F8A054C4BA0}" type="presParOf" srcId="{B1045EC1-6552-487C-BA5B-84B071CF6E61}" destId="{A8FE39BF-C624-4F5C-B99B-BB8775349612}" srcOrd="0" destOrd="0" presId="urn:microsoft.com/office/officeart/2005/8/layout/hProcess9"/>
    <dgm:cxn modelId="{D0280DA0-477F-47FF-80AD-4BB8F35451B9}" type="presParOf" srcId="{B1045EC1-6552-487C-BA5B-84B071CF6E61}" destId="{48705F5B-1B84-460C-B9B7-CF2ECDFEE3BD}" srcOrd="1" destOrd="0" presId="urn:microsoft.com/office/officeart/2005/8/layout/hProcess9"/>
    <dgm:cxn modelId="{E5462ED8-099F-418B-9EE7-50A20B0184BE}" type="presParOf" srcId="{B1045EC1-6552-487C-BA5B-84B071CF6E61}" destId="{02C63A7A-A085-42A1-860A-7C1A8E610DE8}" srcOrd="2" destOrd="0" presId="urn:microsoft.com/office/officeart/2005/8/layout/hProcess9"/>
    <dgm:cxn modelId="{44CD4CAC-21AC-41F1-926F-DDE0BD430F7B}" type="presParOf" srcId="{B1045EC1-6552-487C-BA5B-84B071CF6E61}" destId="{2ED2800D-6A3A-4A15-9B98-26BD1090C8FD}" srcOrd="3" destOrd="0" presId="urn:microsoft.com/office/officeart/2005/8/layout/hProcess9"/>
    <dgm:cxn modelId="{D56F2801-7204-41A0-9E0C-22285D4885F6}" type="presParOf" srcId="{B1045EC1-6552-487C-BA5B-84B071CF6E61}" destId="{047C4A57-FF72-4882-818F-2D5235E61A48}" srcOrd="4" destOrd="0" presId="urn:microsoft.com/office/officeart/2005/8/layout/hProcess9"/>
    <dgm:cxn modelId="{D4E1CE8B-33FC-419B-9D24-3F120732D90C}" type="presParOf" srcId="{B1045EC1-6552-487C-BA5B-84B071CF6E61}" destId="{E3C06196-EBF3-4F60-A7CE-D4B458EEB617}" srcOrd="5" destOrd="0" presId="urn:microsoft.com/office/officeart/2005/8/layout/hProcess9"/>
    <dgm:cxn modelId="{57BDDCB6-8806-4DB5-8B38-01B4AF848555}" type="presParOf" srcId="{B1045EC1-6552-487C-BA5B-84B071CF6E61}" destId="{75F27B82-2E02-4D13-B0CF-77A3B2FFD40C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4BCF3C-C3E4-4A01-9562-EBCE909C0594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673083A-13E2-4064-A983-55CBC0CC8BC6}">
      <dgm:prSet phldrT="[Text]" custT="1"/>
      <dgm:spPr>
        <a:solidFill>
          <a:srgbClr val="FFFFCC"/>
        </a:solidFill>
        <a:ln>
          <a:solidFill>
            <a:srgbClr val="CCECFF"/>
          </a:solidFill>
        </a:ln>
      </dgm:spPr>
      <dgm:t>
        <a:bodyPr/>
        <a:lstStyle/>
        <a:p>
          <a:r>
            <a:rPr lang="en-US" sz="20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Politics
Law</a:t>
          </a:r>
        </a:p>
      </dgm:t>
    </dgm:pt>
    <dgm:pt modelId="{F12701B4-F965-4D82-828F-1B8EC36E1AEF}" type="parTrans" cxnId="{FC9DF43B-1543-431B-B566-B59BA3AD98BA}">
      <dgm:prSet/>
      <dgm:spPr/>
      <dgm:t>
        <a:bodyPr/>
        <a:lstStyle/>
        <a:p>
          <a:endParaRPr lang="en-GB" sz="2000">
            <a:latin typeface="+mn-lt"/>
          </a:endParaRPr>
        </a:p>
      </dgm:t>
    </dgm:pt>
    <dgm:pt modelId="{EBBD13AE-CCD1-4F2C-AB91-2EE44F552DD4}" type="sibTrans" cxnId="{FC9DF43B-1543-431B-B566-B59BA3AD98BA}">
      <dgm:prSet/>
      <dgm:spPr>
        <a:ln w="28575">
          <a:solidFill>
            <a:srgbClr val="002060"/>
          </a:solidFill>
        </a:ln>
      </dgm:spPr>
      <dgm:t>
        <a:bodyPr/>
        <a:lstStyle/>
        <a:p>
          <a:endParaRPr lang="en-GB" sz="2000">
            <a:latin typeface="+mn-lt"/>
          </a:endParaRPr>
        </a:p>
      </dgm:t>
    </dgm:pt>
    <dgm:pt modelId="{FFEE44C2-515C-4D13-AB75-B029888DEFDE}">
      <dgm:prSet phldrT="[Text]" custT="1"/>
      <dgm:spPr>
        <a:solidFill>
          <a:srgbClr val="FFCC99"/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sz="20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Natural</a:t>
          </a:r>
          <a:endParaRPr lang="en-GB" sz="2000" dirty="0">
            <a:solidFill>
              <a:srgbClr val="002060"/>
            </a:solidFill>
            <a:latin typeface="+mn-lt"/>
            <a:ea typeface="Cambria" panose="02040503050406030204" pitchFamily="18" charset="0"/>
            <a:cs typeface="Arial" pitchFamily="34" charset="0"/>
          </a:endParaRPr>
        </a:p>
      </dgm:t>
    </dgm:pt>
    <dgm:pt modelId="{1BA221E4-FA62-4052-B27E-CED607F6B370}" type="parTrans" cxnId="{7436C75E-6C5A-4CB8-A9A4-64E59C3054A0}">
      <dgm:prSet/>
      <dgm:spPr/>
      <dgm:t>
        <a:bodyPr/>
        <a:lstStyle/>
        <a:p>
          <a:endParaRPr lang="en-GB" sz="2000">
            <a:latin typeface="+mn-lt"/>
          </a:endParaRPr>
        </a:p>
      </dgm:t>
    </dgm:pt>
    <dgm:pt modelId="{8633468E-24E3-4E5D-8339-BA61433BA41D}" type="sibTrans" cxnId="{7436C75E-6C5A-4CB8-A9A4-64E59C3054A0}">
      <dgm:prSet/>
      <dgm:spPr>
        <a:ln w="28575">
          <a:solidFill>
            <a:srgbClr val="002060"/>
          </a:solidFill>
        </a:ln>
      </dgm:spPr>
      <dgm:t>
        <a:bodyPr/>
        <a:lstStyle/>
        <a:p>
          <a:endParaRPr lang="en-GB" sz="2000">
            <a:latin typeface="+mn-lt"/>
          </a:endParaRPr>
        </a:p>
      </dgm:t>
    </dgm:pt>
    <dgm:pt modelId="{C16CDA7B-1E65-4C33-A40A-C90AB6602FEA}">
      <dgm:prSet phldrT="[Text]" custT="1"/>
      <dgm:spPr>
        <a:solidFill>
          <a:srgbClr val="CCECFF"/>
        </a:solidFill>
        <a:ln>
          <a:solidFill>
            <a:srgbClr val="CCECFF"/>
          </a:solidFill>
        </a:ln>
      </dgm:spPr>
      <dgm:t>
        <a:bodyPr/>
        <a:lstStyle/>
        <a:p>
          <a:r>
            <a:rPr lang="en-US" sz="20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Technology</a:t>
          </a:r>
          <a:endParaRPr lang="en-GB" sz="2000" dirty="0">
            <a:solidFill>
              <a:srgbClr val="002060"/>
            </a:solidFill>
            <a:latin typeface="+mn-lt"/>
            <a:ea typeface="Cambria" panose="02040503050406030204" pitchFamily="18" charset="0"/>
            <a:cs typeface="Arial" pitchFamily="34" charset="0"/>
          </a:endParaRPr>
        </a:p>
      </dgm:t>
    </dgm:pt>
    <dgm:pt modelId="{BD3375A5-1218-49B1-817C-4CD80B6C6EE6}" type="parTrans" cxnId="{E373167B-C966-4159-B868-39AE21B8C141}">
      <dgm:prSet/>
      <dgm:spPr/>
      <dgm:t>
        <a:bodyPr/>
        <a:lstStyle/>
        <a:p>
          <a:endParaRPr lang="en-GB" sz="2000">
            <a:latin typeface="+mn-lt"/>
          </a:endParaRPr>
        </a:p>
      </dgm:t>
    </dgm:pt>
    <dgm:pt modelId="{86A02C0A-E1CC-4812-922A-487DFD9BA327}" type="sibTrans" cxnId="{E373167B-C966-4159-B868-39AE21B8C141}">
      <dgm:prSet/>
      <dgm:spPr>
        <a:ln w="28575">
          <a:solidFill>
            <a:srgbClr val="002060"/>
          </a:solidFill>
        </a:ln>
      </dgm:spPr>
      <dgm:t>
        <a:bodyPr/>
        <a:lstStyle/>
        <a:p>
          <a:endParaRPr lang="en-GB" sz="2000">
            <a:latin typeface="+mn-lt"/>
          </a:endParaRPr>
        </a:p>
      </dgm:t>
    </dgm:pt>
    <dgm:pt modelId="{02C1D0FE-CEE5-4381-8EE6-8096D16EDC1E}">
      <dgm:prSet phldrT="[Text]" custT="1"/>
      <dgm:spPr>
        <a:solidFill>
          <a:srgbClr val="CCECFF"/>
        </a:solidFill>
        <a:ln>
          <a:solidFill>
            <a:srgbClr val="CCECFF"/>
          </a:solidFill>
        </a:ln>
      </dgm:spPr>
      <dgm:t>
        <a:bodyPr/>
        <a:lstStyle/>
        <a:p>
          <a:r>
            <a:rPr lang="en-US" sz="20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Society &amp; Culture</a:t>
          </a:r>
        </a:p>
      </dgm:t>
    </dgm:pt>
    <dgm:pt modelId="{788E4E39-3B93-48A9-B09D-ED05F4072A07}" type="parTrans" cxnId="{9C935EEA-9F15-42E1-96CB-68183996FCC4}">
      <dgm:prSet/>
      <dgm:spPr/>
      <dgm:t>
        <a:bodyPr/>
        <a:lstStyle/>
        <a:p>
          <a:endParaRPr lang="en-GB" sz="2000">
            <a:latin typeface="+mn-lt"/>
          </a:endParaRPr>
        </a:p>
      </dgm:t>
    </dgm:pt>
    <dgm:pt modelId="{0BA2FC8C-0081-4472-A1AB-CE5AE69376EC}" type="sibTrans" cxnId="{9C935EEA-9F15-42E1-96CB-68183996FCC4}">
      <dgm:prSet/>
      <dgm:spPr>
        <a:ln w="28575">
          <a:solidFill>
            <a:srgbClr val="002060"/>
          </a:solidFill>
        </a:ln>
      </dgm:spPr>
      <dgm:t>
        <a:bodyPr/>
        <a:lstStyle/>
        <a:p>
          <a:endParaRPr lang="en-GB" sz="2000">
            <a:latin typeface="+mn-lt"/>
          </a:endParaRPr>
        </a:p>
      </dgm:t>
    </dgm:pt>
    <dgm:pt modelId="{EA51AAD8-7DF3-4A7C-B296-F3D57294B7CB}">
      <dgm:prSet phldrT="[Text]" custT="1"/>
      <dgm:spPr>
        <a:solidFill>
          <a:srgbClr val="FFCC99"/>
        </a:solidFill>
        <a:ln>
          <a:solidFill>
            <a:schemeClr val="accent6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sz="20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Economic</a:t>
          </a:r>
          <a:endParaRPr lang="en-GB" sz="2000" dirty="0">
            <a:solidFill>
              <a:srgbClr val="002060"/>
            </a:solidFill>
            <a:latin typeface="+mn-lt"/>
            <a:ea typeface="Cambria" panose="02040503050406030204" pitchFamily="18" charset="0"/>
            <a:cs typeface="Arial" pitchFamily="34" charset="0"/>
          </a:endParaRPr>
        </a:p>
      </dgm:t>
    </dgm:pt>
    <dgm:pt modelId="{333AC841-BFF6-429F-87D9-592DC7399B19}" type="parTrans" cxnId="{42EC7491-9B28-4CDC-A33D-3830BD3E848D}">
      <dgm:prSet/>
      <dgm:spPr/>
      <dgm:t>
        <a:bodyPr/>
        <a:lstStyle/>
        <a:p>
          <a:endParaRPr lang="en-GB" sz="2000">
            <a:latin typeface="+mn-lt"/>
          </a:endParaRPr>
        </a:p>
      </dgm:t>
    </dgm:pt>
    <dgm:pt modelId="{4CBC5FCA-F2A1-4694-87EF-4565F34E606A}" type="sibTrans" cxnId="{42EC7491-9B28-4CDC-A33D-3830BD3E848D}">
      <dgm:prSet/>
      <dgm:spPr>
        <a:ln w="28575">
          <a:solidFill>
            <a:srgbClr val="002060"/>
          </a:solidFill>
        </a:ln>
      </dgm:spPr>
      <dgm:t>
        <a:bodyPr/>
        <a:lstStyle/>
        <a:p>
          <a:endParaRPr lang="en-GB" sz="2000">
            <a:latin typeface="+mn-lt"/>
          </a:endParaRPr>
        </a:p>
      </dgm:t>
    </dgm:pt>
    <dgm:pt modelId="{0FEC55D9-7437-481D-8994-8DF7981002AE}" type="pres">
      <dgm:prSet presAssocID="{804BCF3C-C3E4-4A01-9562-EBCE909C0594}" presName="cycle" presStyleCnt="0">
        <dgm:presLayoutVars>
          <dgm:dir/>
          <dgm:resizeHandles val="exact"/>
        </dgm:presLayoutVars>
      </dgm:prSet>
      <dgm:spPr/>
    </dgm:pt>
    <dgm:pt modelId="{959757C9-A3DC-40D5-9631-E4C63F83D046}" type="pres">
      <dgm:prSet presAssocID="{B673083A-13E2-4064-A983-55CBC0CC8BC6}" presName="node" presStyleLbl="node1" presStyleIdx="0" presStyleCnt="5">
        <dgm:presLayoutVars>
          <dgm:bulletEnabled val="1"/>
        </dgm:presLayoutVars>
      </dgm:prSet>
      <dgm:spPr/>
    </dgm:pt>
    <dgm:pt modelId="{ECF2499D-6A25-4D54-AD6F-BF94FB1A50B4}" type="pres">
      <dgm:prSet presAssocID="{B673083A-13E2-4064-A983-55CBC0CC8BC6}" presName="spNode" presStyleCnt="0"/>
      <dgm:spPr/>
    </dgm:pt>
    <dgm:pt modelId="{970C0B1C-3E76-46C2-BF4C-1DF91B87E1E1}" type="pres">
      <dgm:prSet presAssocID="{EBBD13AE-CCD1-4F2C-AB91-2EE44F552DD4}" presName="sibTrans" presStyleLbl="sibTrans1D1" presStyleIdx="0" presStyleCnt="5"/>
      <dgm:spPr/>
    </dgm:pt>
    <dgm:pt modelId="{1F50CFE4-F9D0-4B93-98A8-E6AF0B0DE2DC}" type="pres">
      <dgm:prSet presAssocID="{FFEE44C2-515C-4D13-AB75-B029888DEFDE}" presName="node" presStyleLbl="node1" presStyleIdx="1" presStyleCnt="5">
        <dgm:presLayoutVars>
          <dgm:bulletEnabled val="1"/>
        </dgm:presLayoutVars>
      </dgm:prSet>
      <dgm:spPr/>
    </dgm:pt>
    <dgm:pt modelId="{4BA02A23-541E-4A82-8938-F1C00A809524}" type="pres">
      <dgm:prSet presAssocID="{FFEE44C2-515C-4D13-AB75-B029888DEFDE}" presName="spNode" presStyleCnt="0"/>
      <dgm:spPr/>
    </dgm:pt>
    <dgm:pt modelId="{900AF47A-5A43-4D95-9872-851C74C50EC2}" type="pres">
      <dgm:prSet presAssocID="{8633468E-24E3-4E5D-8339-BA61433BA41D}" presName="sibTrans" presStyleLbl="sibTrans1D1" presStyleIdx="1" presStyleCnt="5"/>
      <dgm:spPr/>
    </dgm:pt>
    <dgm:pt modelId="{ED20AF36-12D9-47B3-83D9-B52430C37E8C}" type="pres">
      <dgm:prSet presAssocID="{C16CDA7B-1E65-4C33-A40A-C90AB6602FEA}" presName="node" presStyleLbl="node1" presStyleIdx="2" presStyleCnt="5" custScaleX="123702">
        <dgm:presLayoutVars>
          <dgm:bulletEnabled val="1"/>
        </dgm:presLayoutVars>
      </dgm:prSet>
      <dgm:spPr/>
    </dgm:pt>
    <dgm:pt modelId="{AD6A716A-2696-4701-8ACB-C92530575A9C}" type="pres">
      <dgm:prSet presAssocID="{C16CDA7B-1E65-4C33-A40A-C90AB6602FEA}" presName="spNode" presStyleCnt="0"/>
      <dgm:spPr/>
    </dgm:pt>
    <dgm:pt modelId="{44AECED5-C95A-4BF9-A972-BAA42963B1C9}" type="pres">
      <dgm:prSet presAssocID="{86A02C0A-E1CC-4812-922A-487DFD9BA327}" presName="sibTrans" presStyleLbl="sibTrans1D1" presStyleIdx="2" presStyleCnt="5"/>
      <dgm:spPr/>
    </dgm:pt>
    <dgm:pt modelId="{E6F179D7-6856-4BD7-87A2-5A6C08A28024}" type="pres">
      <dgm:prSet presAssocID="{02C1D0FE-CEE5-4381-8EE6-8096D16EDC1E}" presName="node" presStyleLbl="node1" presStyleIdx="3" presStyleCnt="5" custScaleX="117342">
        <dgm:presLayoutVars>
          <dgm:bulletEnabled val="1"/>
        </dgm:presLayoutVars>
      </dgm:prSet>
      <dgm:spPr/>
    </dgm:pt>
    <dgm:pt modelId="{8F1DEDFD-2195-408F-8E62-5147DE4D1FB4}" type="pres">
      <dgm:prSet presAssocID="{02C1D0FE-CEE5-4381-8EE6-8096D16EDC1E}" presName="spNode" presStyleCnt="0"/>
      <dgm:spPr/>
    </dgm:pt>
    <dgm:pt modelId="{2392A5EE-EE0B-47FB-84D1-EA9498A92DF8}" type="pres">
      <dgm:prSet presAssocID="{0BA2FC8C-0081-4472-A1AB-CE5AE69376EC}" presName="sibTrans" presStyleLbl="sibTrans1D1" presStyleIdx="3" presStyleCnt="5"/>
      <dgm:spPr/>
    </dgm:pt>
    <dgm:pt modelId="{EDFE34DC-C54A-49C3-AAA6-5A99E926F653}" type="pres">
      <dgm:prSet presAssocID="{EA51AAD8-7DF3-4A7C-B296-F3D57294B7CB}" presName="node" presStyleLbl="node1" presStyleIdx="4" presStyleCnt="5">
        <dgm:presLayoutVars>
          <dgm:bulletEnabled val="1"/>
        </dgm:presLayoutVars>
      </dgm:prSet>
      <dgm:spPr/>
    </dgm:pt>
    <dgm:pt modelId="{214A51EA-F331-4C33-817A-A669C963AE87}" type="pres">
      <dgm:prSet presAssocID="{EA51AAD8-7DF3-4A7C-B296-F3D57294B7CB}" presName="spNode" presStyleCnt="0"/>
      <dgm:spPr/>
    </dgm:pt>
    <dgm:pt modelId="{9F395516-8D51-4320-801C-271BCA5D59E9}" type="pres">
      <dgm:prSet presAssocID="{4CBC5FCA-F2A1-4694-87EF-4565F34E606A}" presName="sibTrans" presStyleLbl="sibTrans1D1" presStyleIdx="4" presStyleCnt="5"/>
      <dgm:spPr/>
    </dgm:pt>
  </dgm:ptLst>
  <dgm:cxnLst>
    <dgm:cxn modelId="{2B416F09-39C7-48D0-B7A4-B9097EF9715B}" type="presOf" srcId="{EBBD13AE-CCD1-4F2C-AB91-2EE44F552DD4}" destId="{970C0B1C-3E76-46C2-BF4C-1DF91B87E1E1}" srcOrd="0" destOrd="0" presId="urn:microsoft.com/office/officeart/2005/8/layout/cycle6"/>
    <dgm:cxn modelId="{28BEC60C-8869-498A-A99C-217C182878CF}" type="presOf" srcId="{86A02C0A-E1CC-4812-922A-487DFD9BA327}" destId="{44AECED5-C95A-4BF9-A972-BAA42963B1C9}" srcOrd="0" destOrd="0" presId="urn:microsoft.com/office/officeart/2005/8/layout/cycle6"/>
    <dgm:cxn modelId="{20427B3A-BE03-4914-83DD-DB430F3995F0}" type="presOf" srcId="{8633468E-24E3-4E5D-8339-BA61433BA41D}" destId="{900AF47A-5A43-4D95-9872-851C74C50EC2}" srcOrd="0" destOrd="0" presId="urn:microsoft.com/office/officeart/2005/8/layout/cycle6"/>
    <dgm:cxn modelId="{FC9DF43B-1543-431B-B566-B59BA3AD98BA}" srcId="{804BCF3C-C3E4-4A01-9562-EBCE909C0594}" destId="{B673083A-13E2-4064-A983-55CBC0CC8BC6}" srcOrd="0" destOrd="0" parTransId="{F12701B4-F965-4D82-828F-1B8EC36E1AEF}" sibTransId="{EBBD13AE-CCD1-4F2C-AB91-2EE44F552DD4}"/>
    <dgm:cxn modelId="{FDB3BD4D-184B-489B-9725-99AF8DB7766C}" type="presOf" srcId="{EA51AAD8-7DF3-4A7C-B296-F3D57294B7CB}" destId="{EDFE34DC-C54A-49C3-AAA6-5A99E926F653}" srcOrd="0" destOrd="0" presId="urn:microsoft.com/office/officeart/2005/8/layout/cycle6"/>
    <dgm:cxn modelId="{EF14C756-0F92-465A-A351-40E47B991132}" type="presOf" srcId="{02C1D0FE-CEE5-4381-8EE6-8096D16EDC1E}" destId="{E6F179D7-6856-4BD7-87A2-5A6C08A28024}" srcOrd="0" destOrd="0" presId="urn:microsoft.com/office/officeart/2005/8/layout/cycle6"/>
    <dgm:cxn modelId="{7436C75E-6C5A-4CB8-A9A4-64E59C3054A0}" srcId="{804BCF3C-C3E4-4A01-9562-EBCE909C0594}" destId="{FFEE44C2-515C-4D13-AB75-B029888DEFDE}" srcOrd="1" destOrd="0" parTransId="{1BA221E4-FA62-4052-B27E-CED607F6B370}" sibTransId="{8633468E-24E3-4E5D-8339-BA61433BA41D}"/>
    <dgm:cxn modelId="{E373167B-C966-4159-B868-39AE21B8C141}" srcId="{804BCF3C-C3E4-4A01-9562-EBCE909C0594}" destId="{C16CDA7B-1E65-4C33-A40A-C90AB6602FEA}" srcOrd="2" destOrd="0" parTransId="{BD3375A5-1218-49B1-817C-4CD80B6C6EE6}" sibTransId="{86A02C0A-E1CC-4812-922A-487DFD9BA327}"/>
    <dgm:cxn modelId="{B202447C-854F-48A8-9E69-DDC4885CC790}" type="presOf" srcId="{B673083A-13E2-4064-A983-55CBC0CC8BC6}" destId="{959757C9-A3DC-40D5-9631-E4C63F83D046}" srcOrd="0" destOrd="0" presId="urn:microsoft.com/office/officeart/2005/8/layout/cycle6"/>
    <dgm:cxn modelId="{429D1E80-C422-4514-B7BF-18B0C2DE2C5B}" type="presOf" srcId="{0BA2FC8C-0081-4472-A1AB-CE5AE69376EC}" destId="{2392A5EE-EE0B-47FB-84D1-EA9498A92DF8}" srcOrd="0" destOrd="0" presId="urn:microsoft.com/office/officeart/2005/8/layout/cycle6"/>
    <dgm:cxn modelId="{42EC7491-9B28-4CDC-A33D-3830BD3E848D}" srcId="{804BCF3C-C3E4-4A01-9562-EBCE909C0594}" destId="{EA51AAD8-7DF3-4A7C-B296-F3D57294B7CB}" srcOrd="4" destOrd="0" parTransId="{333AC841-BFF6-429F-87D9-592DC7399B19}" sibTransId="{4CBC5FCA-F2A1-4694-87EF-4565F34E606A}"/>
    <dgm:cxn modelId="{5AA1F5A0-14A9-4737-87B0-D3D21AB5E6B3}" type="presOf" srcId="{804BCF3C-C3E4-4A01-9562-EBCE909C0594}" destId="{0FEC55D9-7437-481D-8994-8DF7981002AE}" srcOrd="0" destOrd="0" presId="urn:microsoft.com/office/officeart/2005/8/layout/cycle6"/>
    <dgm:cxn modelId="{2EB023CB-4935-4840-B85F-DEA6AFE1D5C0}" type="presOf" srcId="{C16CDA7B-1E65-4C33-A40A-C90AB6602FEA}" destId="{ED20AF36-12D9-47B3-83D9-B52430C37E8C}" srcOrd="0" destOrd="0" presId="urn:microsoft.com/office/officeart/2005/8/layout/cycle6"/>
    <dgm:cxn modelId="{54D735D9-B99D-4028-B54B-EF09BEFB29E8}" type="presOf" srcId="{FFEE44C2-515C-4D13-AB75-B029888DEFDE}" destId="{1F50CFE4-F9D0-4B93-98A8-E6AF0B0DE2DC}" srcOrd="0" destOrd="0" presId="urn:microsoft.com/office/officeart/2005/8/layout/cycle6"/>
    <dgm:cxn modelId="{9C935EEA-9F15-42E1-96CB-68183996FCC4}" srcId="{804BCF3C-C3E4-4A01-9562-EBCE909C0594}" destId="{02C1D0FE-CEE5-4381-8EE6-8096D16EDC1E}" srcOrd="3" destOrd="0" parTransId="{788E4E39-3B93-48A9-B09D-ED05F4072A07}" sibTransId="{0BA2FC8C-0081-4472-A1AB-CE5AE69376EC}"/>
    <dgm:cxn modelId="{F7A1BDF0-9087-40AC-BC00-49DDE13AD309}" type="presOf" srcId="{4CBC5FCA-F2A1-4694-87EF-4565F34E606A}" destId="{9F395516-8D51-4320-801C-271BCA5D59E9}" srcOrd="0" destOrd="0" presId="urn:microsoft.com/office/officeart/2005/8/layout/cycle6"/>
    <dgm:cxn modelId="{46B34C3B-5797-420B-8218-CBC36EE0B09E}" type="presParOf" srcId="{0FEC55D9-7437-481D-8994-8DF7981002AE}" destId="{959757C9-A3DC-40D5-9631-E4C63F83D046}" srcOrd="0" destOrd="0" presId="urn:microsoft.com/office/officeart/2005/8/layout/cycle6"/>
    <dgm:cxn modelId="{0C251639-ADB5-4F1F-88DC-7D22D58F4E07}" type="presParOf" srcId="{0FEC55D9-7437-481D-8994-8DF7981002AE}" destId="{ECF2499D-6A25-4D54-AD6F-BF94FB1A50B4}" srcOrd="1" destOrd="0" presId="urn:microsoft.com/office/officeart/2005/8/layout/cycle6"/>
    <dgm:cxn modelId="{9F020B5D-9D24-456D-A76A-305447FAC15B}" type="presParOf" srcId="{0FEC55D9-7437-481D-8994-8DF7981002AE}" destId="{970C0B1C-3E76-46C2-BF4C-1DF91B87E1E1}" srcOrd="2" destOrd="0" presId="urn:microsoft.com/office/officeart/2005/8/layout/cycle6"/>
    <dgm:cxn modelId="{F4C80965-7382-4D50-8B0A-A890131D6605}" type="presParOf" srcId="{0FEC55D9-7437-481D-8994-8DF7981002AE}" destId="{1F50CFE4-F9D0-4B93-98A8-E6AF0B0DE2DC}" srcOrd="3" destOrd="0" presId="urn:microsoft.com/office/officeart/2005/8/layout/cycle6"/>
    <dgm:cxn modelId="{B5F10F7F-EB4D-43CE-AB1B-2C335B050B3C}" type="presParOf" srcId="{0FEC55D9-7437-481D-8994-8DF7981002AE}" destId="{4BA02A23-541E-4A82-8938-F1C00A809524}" srcOrd="4" destOrd="0" presId="urn:microsoft.com/office/officeart/2005/8/layout/cycle6"/>
    <dgm:cxn modelId="{A9159C5F-D768-4951-869B-808C6440771F}" type="presParOf" srcId="{0FEC55D9-7437-481D-8994-8DF7981002AE}" destId="{900AF47A-5A43-4D95-9872-851C74C50EC2}" srcOrd="5" destOrd="0" presId="urn:microsoft.com/office/officeart/2005/8/layout/cycle6"/>
    <dgm:cxn modelId="{210C2064-8B7D-4154-BE6A-902DC6F9CD56}" type="presParOf" srcId="{0FEC55D9-7437-481D-8994-8DF7981002AE}" destId="{ED20AF36-12D9-47B3-83D9-B52430C37E8C}" srcOrd="6" destOrd="0" presId="urn:microsoft.com/office/officeart/2005/8/layout/cycle6"/>
    <dgm:cxn modelId="{E4B950F1-10EC-4482-A66D-48F5519FEE7A}" type="presParOf" srcId="{0FEC55D9-7437-481D-8994-8DF7981002AE}" destId="{AD6A716A-2696-4701-8ACB-C92530575A9C}" srcOrd="7" destOrd="0" presId="urn:microsoft.com/office/officeart/2005/8/layout/cycle6"/>
    <dgm:cxn modelId="{8C0922A8-BDC2-40DD-8081-EE552CEF46F9}" type="presParOf" srcId="{0FEC55D9-7437-481D-8994-8DF7981002AE}" destId="{44AECED5-C95A-4BF9-A972-BAA42963B1C9}" srcOrd="8" destOrd="0" presId="urn:microsoft.com/office/officeart/2005/8/layout/cycle6"/>
    <dgm:cxn modelId="{FCA46971-6D30-4407-9353-055B0B362490}" type="presParOf" srcId="{0FEC55D9-7437-481D-8994-8DF7981002AE}" destId="{E6F179D7-6856-4BD7-87A2-5A6C08A28024}" srcOrd="9" destOrd="0" presId="urn:microsoft.com/office/officeart/2005/8/layout/cycle6"/>
    <dgm:cxn modelId="{AEDECEC9-13F4-49BA-9C6A-AFB6A91B9A1B}" type="presParOf" srcId="{0FEC55D9-7437-481D-8994-8DF7981002AE}" destId="{8F1DEDFD-2195-408F-8E62-5147DE4D1FB4}" srcOrd="10" destOrd="0" presId="urn:microsoft.com/office/officeart/2005/8/layout/cycle6"/>
    <dgm:cxn modelId="{F2AEA4D0-7F66-4D83-8D9E-88364EC32F81}" type="presParOf" srcId="{0FEC55D9-7437-481D-8994-8DF7981002AE}" destId="{2392A5EE-EE0B-47FB-84D1-EA9498A92DF8}" srcOrd="11" destOrd="0" presId="urn:microsoft.com/office/officeart/2005/8/layout/cycle6"/>
    <dgm:cxn modelId="{59292BA2-FFAE-4859-AD7E-8E804CCBC09A}" type="presParOf" srcId="{0FEC55D9-7437-481D-8994-8DF7981002AE}" destId="{EDFE34DC-C54A-49C3-AAA6-5A99E926F653}" srcOrd="12" destOrd="0" presId="urn:microsoft.com/office/officeart/2005/8/layout/cycle6"/>
    <dgm:cxn modelId="{D3CF0F2B-575C-4146-A8C0-F646E622E5AA}" type="presParOf" srcId="{0FEC55D9-7437-481D-8994-8DF7981002AE}" destId="{214A51EA-F331-4C33-817A-A669C963AE87}" srcOrd="13" destOrd="0" presId="urn:microsoft.com/office/officeart/2005/8/layout/cycle6"/>
    <dgm:cxn modelId="{E28469DA-458C-4406-85C1-70B939F65CFC}" type="presParOf" srcId="{0FEC55D9-7437-481D-8994-8DF7981002AE}" destId="{9F395516-8D51-4320-801C-271BCA5D59E9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BC43E3-5FF6-41FB-9F11-9BA24B90EC8F}">
      <dsp:nvSpPr>
        <dsp:cNvPr id="0" name=""/>
        <dsp:cNvSpPr/>
      </dsp:nvSpPr>
      <dsp:spPr>
        <a:xfrm>
          <a:off x="779501" y="0"/>
          <a:ext cx="8834352" cy="4675163"/>
        </a:xfrm>
        <a:prstGeom prst="rightArrow">
          <a:avLst/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FE39BF-C624-4F5C-B99B-BB8775349612}">
      <dsp:nvSpPr>
        <dsp:cNvPr id="0" name=""/>
        <dsp:cNvSpPr/>
      </dsp:nvSpPr>
      <dsp:spPr>
        <a:xfrm>
          <a:off x="3552" y="1402548"/>
          <a:ext cx="2308055" cy="1870065"/>
        </a:xfrm>
        <a:prstGeom prst="roundRect">
          <a:avLst/>
        </a:prstGeom>
        <a:solidFill>
          <a:srgbClr val="CCFFC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accent4">
                  <a:lumMod val="50000"/>
                </a:schemeClr>
              </a:solidFill>
            </a:rPr>
            <a:t>Define mission, vision, and core values</a:t>
          </a:r>
          <a:endParaRPr lang="en-US" sz="2000" kern="1200" dirty="0">
            <a:solidFill>
              <a:schemeClr val="accent4">
                <a:lumMod val="50000"/>
              </a:schemeClr>
            </a:solidFill>
            <a:latin typeface="Cambria" panose="02040503050406030204" pitchFamily="18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4841" y="1493837"/>
        <a:ext cx="2125477" cy="1687487"/>
      </dsp:txXfrm>
    </dsp:sp>
    <dsp:sp modelId="{02C63A7A-A085-42A1-860A-7C1A8E610DE8}">
      <dsp:nvSpPr>
        <dsp:cNvPr id="0" name=""/>
        <dsp:cNvSpPr/>
      </dsp:nvSpPr>
      <dsp:spPr>
        <a:xfrm>
          <a:off x="2696284" y="1402548"/>
          <a:ext cx="2308055" cy="1870065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accent4">
                  <a:lumMod val="50000"/>
                </a:schemeClr>
              </a:solidFill>
            </a:rPr>
            <a:t>Identify Strategic Business Units (SBUs)</a:t>
          </a:r>
          <a:endParaRPr lang="en-US" sz="2000" kern="1200" dirty="0">
            <a:solidFill>
              <a:schemeClr val="accent4">
                <a:lumMod val="50000"/>
              </a:schemeClr>
            </a:solidFill>
            <a:latin typeface="Cambria" panose="02040503050406030204" pitchFamily="18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787573" y="1493837"/>
        <a:ext cx="2125477" cy="1687487"/>
      </dsp:txXfrm>
    </dsp:sp>
    <dsp:sp modelId="{047C4A57-FF72-4882-818F-2D5235E61A48}">
      <dsp:nvSpPr>
        <dsp:cNvPr id="0" name=""/>
        <dsp:cNvSpPr/>
      </dsp:nvSpPr>
      <dsp:spPr>
        <a:xfrm>
          <a:off x="5389015" y="1402548"/>
          <a:ext cx="2308055" cy="1870065"/>
        </a:xfrm>
        <a:prstGeom prst="roundRect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accent4">
                  <a:lumMod val="50000"/>
                </a:schemeClr>
              </a:solidFill>
            </a:rPr>
            <a:t>Select resource allocation strategy for SBUs</a:t>
          </a:r>
          <a:endParaRPr lang="en-US" sz="2000" kern="1200" dirty="0">
            <a:solidFill>
              <a:schemeClr val="accent4">
                <a:lumMod val="50000"/>
              </a:schemeClr>
            </a:solidFill>
            <a:latin typeface="Cambria" panose="02040503050406030204" pitchFamily="18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5480304" y="1493837"/>
        <a:ext cx="2125477" cy="1687487"/>
      </dsp:txXfrm>
    </dsp:sp>
    <dsp:sp modelId="{75F27B82-2E02-4D13-B0CF-77A3B2FFD40C}">
      <dsp:nvSpPr>
        <dsp:cNvPr id="0" name=""/>
        <dsp:cNvSpPr/>
      </dsp:nvSpPr>
      <dsp:spPr>
        <a:xfrm>
          <a:off x="8081747" y="1402548"/>
          <a:ext cx="2308055" cy="1870065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accent4">
                  <a:lumMod val="50000"/>
                </a:schemeClr>
              </a:solidFill>
            </a:rPr>
            <a:t>Choose growth strategy</a:t>
          </a:r>
          <a:endParaRPr lang="en-US" sz="2000" kern="1200" dirty="0">
            <a:solidFill>
              <a:schemeClr val="accent4">
                <a:lumMod val="50000"/>
              </a:schemeClr>
            </a:solidFill>
            <a:latin typeface="Cambria" panose="02040503050406030204" pitchFamily="18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173036" y="1493837"/>
        <a:ext cx="2125477" cy="16874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9757C9-A3DC-40D5-9631-E4C63F83D046}">
      <dsp:nvSpPr>
        <dsp:cNvPr id="0" name=""/>
        <dsp:cNvSpPr/>
      </dsp:nvSpPr>
      <dsp:spPr>
        <a:xfrm>
          <a:off x="3134766" y="849"/>
          <a:ext cx="1502866" cy="976863"/>
        </a:xfrm>
        <a:prstGeom prst="roundRect">
          <a:avLst/>
        </a:prstGeom>
        <a:solidFill>
          <a:srgbClr val="FFFFCC"/>
        </a:solidFill>
        <a:ln w="25400" cap="flat" cmpd="sng" algn="ctr">
          <a:solidFill>
            <a:srgbClr val="CCEC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Politics
Law</a:t>
          </a:r>
        </a:p>
      </dsp:txBody>
      <dsp:txXfrm>
        <a:off x="3182453" y="48536"/>
        <a:ext cx="1407492" cy="881489"/>
      </dsp:txXfrm>
    </dsp:sp>
    <dsp:sp modelId="{970C0B1C-3E76-46C2-BF4C-1DF91B87E1E1}">
      <dsp:nvSpPr>
        <dsp:cNvPr id="0" name=""/>
        <dsp:cNvSpPr/>
      </dsp:nvSpPr>
      <dsp:spPr>
        <a:xfrm>
          <a:off x="1935437" y="489280"/>
          <a:ext cx="3901525" cy="3901525"/>
        </a:xfrm>
        <a:custGeom>
          <a:avLst/>
          <a:gdLst/>
          <a:ahLst/>
          <a:cxnLst/>
          <a:rect l="0" t="0" r="0" b="0"/>
          <a:pathLst>
            <a:path>
              <a:moveTo>
                <a:pt x="2712508" y="154873"/>
              </a:moveTo>
              <a:arcTo wR="1950762" hR="1950762" stAng="17579085" swAng="1960352"/>
            </a:path>
          </a:pathLst>
        </a:custGeom>
        <a:noFill/>
        <a:ln w="28575" cap="flat" cmpd="sng" algn="ctr">
          <a:solidFill>
            <a:srgbClr val="00206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50CFE4-F9D0-4B93-98A8-E6AF0B0DE2DC}">
      <dsp:nvSpPr>
        <dsp:cNvPr id="0" name=""/>
        <dsp:cNvSpPr/>
      </dsp:nvSpPr>
      <dsp:spPr>
        <a:xfrm>
          <a:off x="4990052" y="1348793"/>
          <a:ext cx="1502866" cy="976863"/>
        </a:xfrm>
        <a:prstGeom prst="roundRect">
          <a:avLst/>
        </a:prstGeom>
        <a:solidFill>
          <a:srgbClr val="FFCC99"/>
        </a:solidFill>
        <a:ln w="2540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Natural</a:t>
          </a:r>
          <a:endParaRPr lang="en-GB" sz="2000" kern="1200" dirty="0">
            <a:solidFill>
              <a:srgbClr val="002060"/>
            </a:solidFill>
            <a:latin typeface="+mn-lt"/>
            <a:ea typeface="Cambria" panose="02040503050406030204" pitchFamily="18" charset="0"/>
            <a:cs typeface="Arial" pitchFamily="34" charset="0"/>
          </a:endParaRPr>
        </a:p>
      </dsp:txBody>
      <dsp:txXfrm>
        <a:off x="5037739" y="1396480"/>
        <a:ext cx="1407492" cy="881489"/>
      </dsp:txXfrm>
    </dsp:sp>
    <dsp:sp modelId="{900AF47A-5A43-4D95-9872-851C74C50EC2}">
      <dsp:nvSpPr>
        <dsp:cNvPr id="0" name=""/>
        <dsp:cNvSpPr/>
      </dsp:nvSpPr>
      <dsp:spPr>
        <a:xfrm>
          <a:off x="1935437" y="489280"/>
          <a:ext cx="3901525" cy="3901525"/>
        </a:xfrm>
        <a:custGeom>
          <a:avLst/>
          <a:gdLst/>
          <a:ahLst/>
          <a:cxnLst/>
          <a:rect l="0" t="0" r="0" b="0"/>
          <a:pathLst>
            <a:path>
              <a:moveTo>
                <a:pt x="3898861" y="1848840"/>
              </a:moveTo>
              <a:arcTo wR="1950762" hR="1950762" stAng="21420304" swAng="2195392"/>
            </a:path>
          </a:pathLst>
        </a:custGeom>
        <a:noFill/>
        <a:ln w="28575" cap="flat" cmpd="sng" algn="ctr">
          <a:solidFill>
            <a:srgbClr val="00206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20AF36-12D9-47B3-83D9-B52430C37E8C}">
      <dsp:nvSpPr>
        <dsp:cNvPr id="0" name=""/>
        <dsp:cNvSpPr/>
      </dsp:nvSpPr>
      <dsp:spPr>
        <a:xfrm>
          <a:off x="4103291" y="3529812"/>
          <a:ext cx="1859075" cy="976863"/>
        </a:xfrm>
        <a:prstGeom prst="roundRect">
          <a:avLst/>
        </a:prstGeom>
        <a:solidFill>
          <a:srgbClr val="CCECFF"/>
        </a:solidFill>
        <a:ln w="25400" cap="flat" cmpd="sng" algn="ctr">
          <a:solidFill>
            <a:srgbClr val="CCEC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Technology</a:t>
          </a:r>
          <a:endParaRPr lang="en-GB" sz="2000" kern="1200" dirty="0">
            <a:solidFill>
              <a:srgbClr val="002060"/>
            </a:solidFill>
            <a:latin typeface="+mn-lt"/>
            <a:ea typeface="Cambria" panose="02040503050406030204" pitchFamily="18" charset="0"/>
            <a:cs typeface="Arial" pitchFamily="34" charset="0"/>
          </a:endParaRPr>
        </a:p>
      </dsp:txBody>
      <dsp:txXfrm>
        <a:off x="4150978" y="3577499"/>
        <a:ext cx="1763701" cy="881489"/>
      </dsp:txXfrm>
    </dsp:sp>
    <dsp:sp modelId="{44AECED5-C95A-4BF9-A972-BAA42963B1C9}">
      <dsp:nvSpPr>
        <dsp:cNvPr id="0" name=""/>
        <dsp:cNvSpPr/>
      </dsp:nvSpPr>
      <dsp:spPr>
        <a:xfrm>
          <a:off x="1935437" y="489280"/>
          <a:ext cx="3901525" cy="3901525"/>
        </a:xfrm>
        <a:custGeom>
          <a:avLst/>
          <a:gdLst/>
          <a:ahLst/>
          <a:cxnLst/>
          <a:rect l="0" t="0" r="0" b="0"/>
          <a:pathLst>
            <a:path>
              <a:moveTo>
                <a:pt x="2163063" y="3889939"/>
              </a:moveTo>
              <a:arcTo wR="1950762" hR="1950762" stAng="5025129" swAng="834616"/>
            </a:path>
          </a:pathLst>
        </a:custGeom>
        <a:noFill/>
        <a:ln w="28575" cap="flat" cmpd="sng" algn="ctr">
          <a:solidFill>
            <a:srgbClr val="00206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F179D7-6856-4BD7-87A2-5A6C08A28024}">
      <dsp:nvSpPr>
        <dsp:cNvPr id="0" name=""/>
        <dsp:cNvSpPr/>
      </dsp:nvSpPr>
      <dsp:spPr>
        <a:xfrm>
          <a:off x="1857823" y="3529812"/>
          <a:ext cx="1763493" cy="976863"/>
        </a:xfrm>
        <a:prstGeom prst="roundRect">
          <a:avLst/>
        </a:prstGeom>
        <a:solidFill>
          <a:srgbClr val="CCECFF"/>
        </a:solidFill>
        <a:ln w="25400" cap="flat" cmpd="sng" algn="ctr">
          <a:solidFill>
            <a:srgbClr val="CCEC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Society &amp; Culture</a:t>
          </a:r>
        </a:p>
      </dsp:txBody>
      <dsp:txXfrm>
        <a:off x="1905510" y="3577499"/>
        <a:ext cx="1668119" cy="881489"/>
      </dsp:txXfrm>
    </dsp:sp>
    <dsp:sp modelId="{2392A5EE-EE0B-47FB-84D1-EA9498A92DF8}">
      <dsp:nvSpPr>
        <dsp:cNvPr id="0" name=""/>
        <dsp:cNvSpPr/>
      </dsp:nvSpPr>
      <dsp:spPr>
        <a:xfrm>
          <a:off x="1935437" y="489280"/>
          <a:ext cx="3901525" cy="3901525"/>
        </a:xfrm>
        <a:custGeom>
          <a:avLst/>
          <a:gdLst/>
          <a:ahLst/>
          <a:cxnLst/>
          <a:rect l="0" t="0" r="0" b="0"/>
          <a:pathLst>
            <a:path>
              <a:moveTo>
                <a:pt x="325835" y="3030155"/>
              </a:moveTo>
              <a:arcTo wR="1950762" hR="1950762" stAng="8784304" swAng="2195392"/>
            </a:path>
          </a:pathLst>
        </a:custGeom>
        <a:noFill/>
        <a:ln w="28575" cap="flat" cmpd="sng" algn="ctr">
          <a:solidFill>
            <a:srgbClr val="00206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FE34DC-C54A-49C3-AAA6-5A99E926F653}">
      <dsp:nvSpPr>
        <dsp:cNvPr id="0" name=""/>
        <dsp:cNvSpPr/>
      </dsp:nvSpPr>
      <dsp:spPr>
        <a:xfrm>
          <a:off x="1279480" y="1348793"/>
          <a:ext cx="1502866" cy="976863"/>
        </a:xfrm>
        <a:prstGeom prst="roundRect">
          <a:avLst/>
        </a:prstGeom>
        <a:solidFill>
          <a:srgbClr val="FFCC99"/>
        </a:solidFill>
        <a:ln w="25400" cap="flat" cmpd="sng" algn="ctr">
          <a:solidFill>
            <a:schemeClr val="accent6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002060"/>
              </a:solidFill>
              <a:latin typeface="+mn-lt"/>
              <a:ea typeface="Cambria" panose="02040503050406030204" pitchFamily="18" charset="0"/>
              <a:cs typeface="Arial" pitchFamily="34" charset="0"/>
            </a:rPr>
            <a:t>Economic</a:t>
          </a:r>
          <a:endParaRPr lang="en-GB" sz="2000" kern="1200" dirty="0">
            <a:solidFill>
              <a:srgbClr val="002060"/>
            </a:solidFill>
            <a:latin typeface="+mn-lt"/>
            <a:ea typeface="Cambria" panose="02040503050406030204" pitchFamily="18" charset="0"/>
            <a:cs typeface="Arial" pitchFamily="34" charset="0"/>
          </a:endParaRPr>
        </a:p>
      </dsp:txBody>
      <dsp:txXfrm>
        <a:off x="1327167" y="1396480"/>
        <a:ext cx="1407492" cy="881489"/>
      </dsp:txXfrm>
    </dsp:sp>
    <dsp:sp modelId="{9F395516-8D51-4320-801C-271BCA5D59E9}">
      <dsp:nvSpPr>
        <dsp:cNvPr id="0" name=""/>
        <dsp:cNvSpPr/>
      </dsp:nvSpPr>
      <dsp:spPr>
        <a:xfrm>
          <a:off x="1935437" y="489280"/>
          <a:ext cx="3901525" cy="3901525"/>
        </a:xfrm>
        <a:custGeom>
          <a:avLst/>
          <a:gdLst/>
          <a:ahLst/>
          <a:cxnLst/>
          <a:rect l="0" t="0" r="0" b="0"/>
          <a:pathLst>
            <a:path>
              <a:moveTo>
                <a:pt x="340060" y="850256"/>
              </a:moveTo>
              <a:arcTo wR="1950762" hR="1950762" stAng="12860562" swAng="1960352"/>
            </a:path>
          </a:pathLst>
        </a:custGeom>
        <a:noFill/>
        <a:ln w="28575" cap="flat" cmpd="sng" algn="ctr">
          <a:solidFill>
            <a:srgbClr val="00206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CAF9CCD2-F0EA-484F-C7DA-E5F3FCD0D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630732A8-4976-ACBE-DCDF-063FD79413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E21BFF27-695B-199C-BAEA-62347AB121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9787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g7a414845c7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9" name="Google Shape;2099;g7a414845c7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86807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351130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0E386B4-5DA3-3F41-B8E2-EF5B17CA9C32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36A95C-E658-B8F6-B577-AEE2B8749548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B62FEC-4091-B1A6-7E0F-8A765E93E79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ACFA75-A3CA-A750-C854-BB9EF2664123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D92741-C9DA-B396-9691-77B5A2A1314A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03447" y="140635"/>
            <a:ext cx="10177132" cy="108012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Cambria" panose="02040503050406030204" pitchFamily="18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447" y="1412776"/>
            <a:ext cx="10177132" cy="4896544"/>
          </a:xfrm>
        </p:spPr>
        <p:txBody>
          <a:bodyPr>
            <a:normAutofit/>
          </a:bodyPr>
          <a:lstStyle>
            <a:lvl1pPr marL="332169" indent="-332169">
              <a:buClrTx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1pPr>
            <a:lvl2pPr marL="671479" indent="-339312">
              <a:buClrTx/>
              <a:buFont typeface="Wingdings" panose="05000000000000000000" pitchFamily="2" charset="2"/>
              <a:buChar char="§"/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2pPr>
            <a:lvl3pPr marL="941739" indent="-270260">
              <a:buClrTx/>
              <a:buFont typeface="Wingdings" panose="05000000000000000000" pitchFamily="2" charset="2"/>
              <a:buChar char="§"/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3pPr>
            <a:lvl4pPr marL="1275096" indent="-264307">
              <a:buClr>
                <a:srgbClr val="00B050"/>
              </a:buClr>
              <a:buFont typeface="Wingdings" panose="05000000000000000000" pitchFamily="2" charset="2"/>
              <a:buChar char="§"/>
              <a:defRPr lang="en-US" sz="2000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614408" indent="-270260">
              <a:buClr>
                <a:srgbClr val="00B050"/>
              </a:buClr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86EE1A6-3A19-4544-AD6C-E0E6112484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4552" y="6597384"/>
            <a:ext cx="792088" cy="288000"/>
          </a:xfrm>
          <a:prstGeom prst="rect">
            <a:avLst/>
          </a:prstGeom>
        </p:spPr>
        <p:txBody>
          <a:bodyPr vert="horz" lIns="68580" tIns="0" rIns="68580" bIns="0" rtlCol="0" anchor="ctr" anchorCtr="0"/>
          <a:lstStyle>
            <a:lvl1pPr algn="r">
              <a:defRPr sz="900" b="1">
                <a:solidFill>
                  <a:schemeClr val="bg1"/>
                </a:solidFill>
                <a:latin typeface="+mn-lt"/>
              </a:defRPr>
            </a:lvl1pPr>
          </a:lstStyle>
          <a:p>
            <a:fld id="{A70E8B96-6C17-404C-B209-86071FBA200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4214A8C-D636-922A-F2D1-A3E6641465A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D0CC5161-CB40-310A-AEF8-193314BA9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69489" y="121155"/>
            <a:ext cx="1380797" cy="284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AC9BFC-9E2D-ADAE-993C-E5C614D83B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782" y="-154103"/>
            <a:ext cx="835353" cy="8353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935989-CB8E-F473-6C2B-D0FAD018C2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4589" y="6467123"/>
            <a:ext cx="1012373" cy="3319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406268-57D7-1EDC-05A7-7BC9AA57DED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19891" y="6446232"/>
            <a:ext cx="385109" cy="34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60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5" r:id="rId4"/>
    <p:sldLayoutId id="2147483656" r:id="rId5"/>
    <p:sldLayoutId id="2147483657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F94A9B90-AFF4-90AD-2A4C-BBCFCCE92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6723A8E-91DD-8ED5-489B-23248632E644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3BA70A3B-06F0-5FBA-2760-F925E1BC3E51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8F27B755-B0D3-72A9-07A2-AC2D72B01B30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6680DACF-0AB4-B5D9-8D4D-D4D2884F01E8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9B65EADF-1E33-61CC-9720-4371316C744F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E8A4709E-683F-FF0A-2C9E-EEFFD7C45EB1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EC200DFB-2BB9-A007-AE13-80A5ECB11BA1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FEA1F364-FDE2-60EE-4C99-D5F5BF46A640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D3650CA2-646C-894A-B5F8-CC8957C9E347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C58C13D8-E1D1-ECF6-BE78-CFA367F24BD3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30B0D789-B363-E415-30F9-E116FF04EA24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E5E1409F-B1F8-25E2-561E-B3A175722065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541D8EED-A4F1-91C1-5C64-538C183EA3EE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88A3FAFB-4E59-395B-987A-3D21CB3755CB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21E29857-6E07-2B49-50EE-5515F34DD276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632CC018-2170-B6CC-BA56-E3C2EC0EF1D0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8600F1C-9740-898B-F349-178799093C3F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D5E895F9-0300-4E44-13BD-071E8AEF1852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B4D3A2BD-B055-D4AF-3135-E5B9FB298C9D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36B93C90-CBA3-24E6-EAEC-0FB666AA1803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A7450B7E-7E16-2C4D-81CD-AFE9881E3ADD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4A5A83DF-1A0D-DD90-0474-144E719294E0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B69752D0-B319-8290-6F81-6125E6578C2D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3FD39EB0-7721-7CC6-C294-AC197559F8F9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304E4568-2294-CED2-A279-793E7FAF0A1C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813D94FD-3022-FF60-51C7-BA0801F178E8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8586E650-F736-841A-BAF4-2B2CD7FE08A1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94DC1B8F-D071-ABBA-B1D9-3CFDE65EB1E3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1A0E67B6-8DFD-FB7D-8600-2F7A3C81636B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F975952E-E203-D0EB-EB45-93F42D1A1AD3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F9077C75-B3F9-0BBD-53DE-B83F893D37AB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6B5C5F4A-86B9-47E2-71FE-BEABBE2B3F01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6251462C-6B6D-E906-A71B-A6C88F83AF51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DE53A7E2-0C5B-0FC5-FD3B-4FBEA7ED4D0E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B83BDAFC-E5AF-0B4D-8808-A34733AD50F0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93336DBB-3DA8-1A80-FF92-9FBDFBA57273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C2377A6A-F835-8B1C-F07F-D98665B8AA48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601AA673-A39B-82AF-3C61-6C1712BAB48A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3D44AAF0-89F3-38DB-F532-6264A2427D0B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18FEBB-9D63-91A8-2DED-0AB57F86B039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F90F466-B7CB-4508-07FD-704E51E7F0F5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1EF5CD6C-BBE6-F13D-1C7D-8F9D69FC495F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B604F71C-C7E3-DECE-9F98-8D24266580B9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78C02EFD-EF66-6234-EF16-47688D97CC79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CE4DF63E-3306-D1A6-71ED-1851C6D72E35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F5404694-EE6E-8586-A141-8B79BAD91B49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18C7ECE6-8443-DB52-F70C-CC4B07B939ED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5C3E8E0E-6897-27D5-47B0-A6997A3C9196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00123CBE-3589-E6D5-DE11-BAA24A21B83B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1555675F-8D12-9431-0B1C-7107769F3E8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80B94CCB-5E5B-64BB-336A-D976A634D786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1AC174DA-17BF-1E97-7CF8-1F55091A8523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9C5EEA4B-BBF7-7CA8-9F54-84B71709937B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2BE1798F-2244-B9C8-0D63-A42C158E03D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C5E6426A-3B1F-A5D6-FAAB-FDBCEEF7B25F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245F018E-6B3D-CCD2-6721-7BA98865F02C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D9BF77B-F201-6096-4774-3D78F1CFA985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C222A605-B09C-B0D0-8C30-FA28BF8D4ECC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33CBAF4D-C8BB-A815-F554-5D38AD88D801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9DFCAA1C-07A1-79C6-68A2-429D614E54C0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05B2769-A2FB-EBE3-DD70-CE89592F1B14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45A3BB3A-72A0-5237-4BEF-990C3E1CEC31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6A715777-616B-CC4F-5D8C-458033E60E43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CF770956-04F5-0FAF-B137-EEE283B1101C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F945293D-FF65-FD60-010E-A78C49173224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286D0070-6B18-B0B6-8759-26A36BDCC906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3DCB3545-879F-A191-A88D-9EF0B409D4F5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BC49A445-1059-C0C8-3FE3-D1AD62504972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83587A11-575A-BA3D-FE38-4D96E6C4C682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6CB3A2E3-FCA6-872D-CF4E-600597BA3959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7811375F-0CCE-BD2D-C4F3-73A69C077510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FA9B9B80-14F0-7950-6578-CDD1884D4A65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ADFCAFA0-3DAE-5374-5574-294547A39928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8C304547-99F0-A09A-8CF2-D00EB811B49A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C728F024-EB90-96A2-A9E5-8228F3BE0643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095D5F1F-1735-58A7-FEE9-48D84C5770E4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9E07488C-1BDB-A6CA-097D-0D8E3FF21DA0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5DB92157-ABEB-2F86-DAD4-4ABEEB4F5D5B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A4297BB-06B5-9567-5998-866C6A088BC4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B1A14FBC-D3B7-CE7F-1B90-8FA8E288FB29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5562BD5E-9F11-0D77-7CAE-B0443BED1C86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1D73D8C-37B8-ED65-EBD2-2FC4718B396D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DB59390C-F5CA-9A8C-69EF-F28D9D2CA953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02ED9D2E-EDF2-E405-C80C-453887F5551B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4906F289-F53D-1B1B-ACF9-ACD2DE0D804D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E16D1FDC-4842-B022-8B98-486AC6F955EA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A835C36B-7E12-515E-AC1D-1B975327D045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27C2F9B-902B-62EE-63B2-8407AF01BFC6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7D04B880-0813-4002-D5A4-708779FFC42B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816C1686-C646-040B-2789-7A8B9006F510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AFA45581-C6F6-A982-BF6D-DB1D721BF77F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0B89EC8E-91E9-0202-3F6A-E4C348B37D1C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77AD5F69-3CF4-247C-8ECA-9A3164BFC9B0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2A904090-42DD-2C2E-32CC-D6423A885F6E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8F448724-2FE1-6596-8668-3744397F34B1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6ED77D9E-4E5E-4D3A-2476-DB3C3D79B179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E9679D16-EF9B-ACF2-114A-2DAD39EB867D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5E49B28B-1DCE-BB62-56A0-08DC24186671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623D10D0-92DF-04D6-DC76-9510204F0AAD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CAFC82E8-19E1-7F2E-F96D-04BB0DF40AB3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036845A-ABE7-D31B-C931-C0A1282F0959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F0C008F2-9C23-E693-EDA5-BE01F2117ED1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4CEC9377-AE8D-4F64-BBB9-D9DA02B291B5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2818C251-225E-8B32-07D0-0279CC4F10A1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5A258ABB-8FB2-9CCB-8044-60EA4CE89A84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1DA64417-C83D-B3C6-B7E2-39E083DD0BA5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7BD249AF-C54D-30C3-BDF7-5FA27A87D5A7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0F624F7-82B6-6CB4-FF87-764D443ECEA3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F056689-6650-396F-68AA-3D8224A45F69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47AD15C6-64A8-C138-574B-F208FABFC4EE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DF64CDE3-3AAC-F987-C8A4-75E51300A750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C4A4578D-249B-ECEE-56D3-2D63902361DF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E4B58F2A-56F5-4497-6768-895FAB747504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26569472-ACCD-EF4E-06C0-8FD63A2239AB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16A2953C-3723-D378-8D9C-129BD75B6262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058411B3-EE7E-9AA7-CEA0-C9ED4896ED9D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5AF887A4-CF39-E6C5-A21D-C951594CADC4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DB1A85B8-6B5F-363F-CD70-B59083149C99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77AD77E4-95F0-995B-ABB0-B5BA94342582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51C1C5B1-B7D9-3A6A-E662-B1F258043F1A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97904938-F6D4-A1E4-158A-9CBFE4DDF16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9B9134DF-AD67-F0B4-447B-37C139A10AB3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3A1BEA41-17AC-563B-B5A7-A352BD0402CF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3B5561F8-CBA6-C7CD-0B74-25F2F99B7E14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D79426AA-E7FC-C3DF-5880-92A8A18424E4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2169BC18-40BC-32FF-43D3-D20D8E1FE843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F61D24C-2D93-44B4-CCF6-A56D41337D7E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DA9C7553-DA76-55DC-7EAB-2DDA78381B4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5D32CD43-87A8-E32E-3241-79337772EF46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5963F556-C809-1229-7C49-D295D1D43B61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5A76CA8A-D5E3-B778-9377-CC44CCC3ED87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5E675217-A8EB-5868-8ADE-220BCB1B99D6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FBE78DCD-5A3A-C46B-B488-9CE781C45DA6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9522C8D-E5EB-8994-9509-3FEB9BF6CC84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CD27415D-0B66-4293-0139-2CDE56022336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13674D02-DC38-7D22-2DE7-023253AA04DA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9EB525ED-9967-42DA-E491-D94664BEBDF2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E9AFF5CB-CAC3-7EBE-C4D3-7FA807CAE2A6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77BA7051-C937-4657-8974-B224D85B8BFE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37CA9B34-3846-9041-9FA6-C8CCBF50B18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2F9D8DA3-9046-8C5A-AF36-34C639619667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4999EEC7-2464-FB66-3E57-C7D5F27F28A1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1DF8DC2C-2C47-3BC3-776C-25FD34A08BD0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321FCCEC-0559-4D34-3D30-D7277E18EB19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1697FDF6-AD24-9BA6-809D-A3099E885792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BFE9D944-A6C1-E884-2409-BF755FFA4DAD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C031364E-87DF-A311-BC8C-1B3F461B914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FADFEF4F-4A01-C16B-79E7-235C088CF2FD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051BB7E4-7208-8866-B564-E2577CE956F5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42485DCD-394B-F8B7-3A40-E74ED78A9BEC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80A6D3E7-1247-46BE-CD35-8CBB5833734E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D97F103-2C45-1B0E-29C6-37AE9B713080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ADF8F0FB-0865-C3E7-D27E-8195DBFCAC3B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43D4683C-C514-BF30-E570-3ADBF6C02F39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05C57121-3E40-167C-286C-77960D62CFC1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A67866F1-8C35-E2D1-3083-A3E2E421DDE5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1B942051-F3BB-0E0B-8AFC-D9C4B16BB041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EF031119-85F2-404C-8013-C7DC486DA2E3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F9BBDC18-0ACA-CBE0-0AC6-E7E03C06BD8E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7BEDF64-5A6E-E7C1-6198-598FD28ED65E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2C932291-B2EC-0E43-6904-A95278AC0410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9A762F20-CCA5-32B2-1552-D3C10BA3E107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EEB8F9DC-A4B5-22A2-A49A-B7EC1C9B662B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DDA67231-3DC3-80F5-C499-AB18C0B15E0F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BCDB2F05-95E0-0692-FE49-2371D0D0DCAB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A553748C-C7FC-2402-94B8-EB239A2C2239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F4F1D73F-2607-A029-0731-4230A78D39A2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24F4DE49-025E-7507-EF27-389496488770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0E7E220F-3D68-71AB-1711-8280DAF2C21C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9092F4F5-70A4-6626-70A7-9C4D30C48117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4B43EF3C-73B5-CC27-3AC3-F5BB08B943D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F37F5014-CAEB-69DE-1F99-F87032036009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B7D778C3-DAAB-F3D2-CCAE-08AE8973FAF3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DBB7DBA3-2E3B-F278-B1AA-22FC78633E6A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5CB858BE-FD69-0390-210C-D9148425B639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45F39803-7682-13CA-C0DA-023A8DE001C1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2220E51C-14D0-AB95-8F2A-A312E0AFDD9A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B9EE6DD7-4BFB-5BC0-2EF0-BE4A6BE9200F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577DF79F-525A-ACAB-9F55-0EEE49B58275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779AA4B9-236E-230C-2481-B086F7828BE7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0DAFA7D0-752E-BE98-915B-D3AD3F76CE33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AB7019E4-DF85-59F1-59FE-BA02ECB9E774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ECD6A24E-7A12-0EB7-A019-FD0F4F7C44BD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C8E6777B-A168-F944-2207-A6D9AC79ED2F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A762CD2B-DEE9-2F16-662C-A44A325DF883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191E2BA0-972C-5E28-03B0-445D7946E2DA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C2BB3202-D82E-5347-02B2-EA2C16188E43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69ECDB69-BADA-2533-9BC1-24435BA6D0A6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216583C0-981C-0A3D-67BB-D7912A23E578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6505ADCA-86AB-B26B-4ADA-D810656E473C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C93065F2-286A-B6B1-B598-9DE8E0E87A16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A4B29E04-DBAA-63C9-AB08-33E80431556A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2303553F-1E25-2803-AEBC-BE8393CE7D96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20EDB402-7E80-C6A0-2623-BF6A3F1EBBCA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4A81FF6-29CF-FB87-F6C1-91919C68DCA1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2504270-A7F4-4097-47B3-E9F96A9F7157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9C87DB7-4FA7-1DE6-94EF-359277957B3A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2501E58E-5EEF-D650-A747-FEC7B86406A2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E2B50EC0-C6CA-B5E9-AFFE-B15EF662ED04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F7A51EEC-5D59-B597-108B-14F492130AFD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E8E37F55-424E-047E-B8F2-15D0C7219232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4A329D37-EDB5-9B1E-18D4-1B229B79A69A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C3912400-B8EE-6195-7BF9-1675F0BA37F3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F6A11E7F-D3CC-3A8F-FF6B-B15731C05D06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F3FCDA75-3506-E25C-3AE2-995D746D6B18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4A6B9EC3-8D5D-AEC7-97C4-055C6CC656A0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DBB9B00D-6308-ECA0-1FD1-272137902D28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B2DA75C7-DEAB-629F-B298-59761F7F0BB0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B688B7D6-0E13-C992-D280-6983BB666D58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352D9D27-73E4-C741-6185-6D6C740C06EE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BDC883C6-D13B-11F1-1ACC-57419CC6D375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18F5F1D5-E874-3C51-6834-F6A2B9383138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2471E523-35BE-071E-DD5C-D09047A85A38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E09C59C7-743A-C681-DE0D-9AF9B5E1C1B6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A225B996-6A84-A416-203C-B6516B8A2882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36B8E825-75FD-25F8-809E-9A3E897FBCC2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7970FA4F-42C0-9B74-688E-5DE408C71206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20376752-6ADD-7F22-5F51-4F3E0FE72899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D0E558EF-860E-2494-554C-5E1EC7ECDD5A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58CE14AF-EC9B-CB4F-D910-6C5BCE9422EE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AA0FBBEC-FF64-B2DA-AB5A-8C7878F583C1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F95F5C9E-BD75-6583-FFDA-65716D7DC42D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21BA94A6-C369-D177-4D68-1ADF79E2E901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046DE380-35AB-BD48-BD52-AD0AF576EEC3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6DE97D6F-37DC-FB2D-DE83-63826FAF29D4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97794497-8A6B-59EC-6102-4BEE724C400D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DA06B6A1-2AAE-9280-3AC7-7614F5A5E169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69E6E981-77D4-FEA4-93EE-928D7DB00607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7A7DAC0F-2C84-902A-7C4A-092A8C9477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1663A0E2-BBAA-3F7F-7050-22E54F13DBEB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00945C1F-24EC-A258-2362-6D7EE1D0136F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D4136450-1769-AD5B-E00E-03A97917CF28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772EF238-D4D3-7B48-B2D6-E9500E1C505E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41950966-2947-CC05-3052-C6B01E31A30F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3E49BDDC-4280-7539-0474-26F0BA526BD4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2C7E24D6-7C09-8B71-97D0-D75085E85B05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B5F9F728-9B7D-4289-01FF-2ADF76F3AE38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1984E9B6-85BE-B3EF-3F5B-CBE77CA1F44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2453E7E7-1FCF-14D3-CADA-212061AFEF8A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9D4134C7-116B-086F-09CB-D15D172246A5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2D16A43B-8C78-52E6-F61D-6F7C9F2FB630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8B62A036-5CDC-FB8C-C6F2-168F72134E98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3A99A694-B1D3-3943-E9A4-86E03BAF1F58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C4DEC078-1ED7-4A06-6435-ED6BB6996CD4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DDE4A481-0E15-33A8-2474-3AAAA6163127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C39A3232-5EA2-1C3C-3668-9A1B9C51023C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0CC348A2-F350-83FD-609A-13B2A2A1FB1D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B1331020-E16B-1D79-03D2-4172693D0813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3F44E879-02E5-143A-3BBD-075BE0230F77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DDA8B036-AFB1-8568-B141-3EAA3E0B4BA5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B1723AFC-04F1-01DA-24E6-0F218AC7D890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3BB0AF47-5D0A-4756-DE3C-A0D1A6027CAB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74F43C1D-CF24-400A-02CC-8E5E505FBF8B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74A8D221-7317-9508-5CDF-B6199A2D3E1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ABDD7893-C91A-917F-ED52-E8A632C91A8E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AD5FC478-BE58-CF90-E3FF-CFC223111288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9CAD27EA-D1F9-A92E-F721-E9B86D231FE6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D46403F8-A58B-0AF7-E49E-8000386B46E7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37518738-71A3-9E67-B86E-E33254C9A793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ED9FE779-EC0D-07BD-4657-2C8AFBDD9397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49FC7C05-B98A-DDC2-C80B-4A6D1E51C663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1DC3B2DD-2D89-5A08-7451-F7C64CC7FB10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F3183B83-D098-0BE9-F69F-8BF04C4F6DC2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1BAD02AC-22A7-D64C-7D10-D4BA6657796B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C42BE669-1509-302B-FA2A-26EE857098F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55C712CA-A85D-8035-ADC6-D7ACF948C3EF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5BF007BD-8C79-BFB5-11EF-E5AC53EA1400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CED3B24-6536-CBD4-B28E-41B6C71A095C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E3195C77-1C0E-9B67-0359-06B289157CFC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E828BB6B-3D0B-FBF4-E57C-DE181678E5A0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46C6A008-47B4-572C-5620-0CBF57637DC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34F75E7E-2502-5724-00AC-26475E6482FC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03903ABB-3011-BB47-2558-F8A9D41C67A7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C36B77D3-4786-A407-0E9B-1EDC29D599CE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BE3EB97A-4B4D-03E6-2863-A7C5CF26C137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3E36DD9B-DB2E-697A-C0B4-1CA6F71C9E6F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A565CE8D-8A6B-F22A-1AB4-620F38556092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EAE14245-7D96-31BD-6E9E-CD508FD3BDEE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618DB2E-DC1A-228C-C84F-8647DA490943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F25F3EAF-3344-DE6C-B1FC-3D3A8A8B648F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7F1ECBDD-155D-DE29-E499-AC57D8D093D5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18B854D8-B66C-C4F9-F124-8DA18EA6F81B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5B378E6C-42E5-2F0F-05AC-FDCDE47E6F91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D5BD8400-48FB-48A4-8C69-D7000C053A0C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911493D0-FB03-0835-613B-432F6A76A1F9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184DA548-D7CF-1CAE-DE45-8DBE9A039F8A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EADE81ED-C1E2-2F76-4648-12879215E1BB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7CC88708-06AF-31A6-2FDD-96FA79F65BFA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5BDEBAEC-3C1F-C65F-5CFC-037BED65F8EC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D527C073-9148-0CB2-EF2D-C23E1E0FA378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5A502A37-340D-2A85-E2BC-2767E1294626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2FCEFA20-093F-4715-5C7B-2882B95415D5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5F442508-C9A2-082F-B7DD-1D82EAA796AD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3B1F9721-9E0A-E10F-5573-44287FCB6EC5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AA6741DB-1CC7-F048-825F-6D706AFB78DD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DF5D70F3-5B31-8964-CC5F-25D39EEA8586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7399CB71-A472-11E6-2611-CA0ACFE427F8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03A2A14B-9115-B285-247C-A0692FE6AAD8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820AC7D5-1E39-65D4-EC49-2C3F5F4E3B78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4114C37B-C27C-3881-B039-5AF45D8FA3C9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AD6468D8-7EC0-9375-8306-855D728B5F17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F9055F9E-C574-F650-EE1D-92DE884F2D69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EE9593D1-995E-5873-2384-8106FC98DA2A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A19D87D5-74B7-583B-2A8C-A6AD88EBBED8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27BCCD4B-1AD3-F1B0-75AF-488ACF8AC26A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49480840-FF56-758E-009E-7DB53117750F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5A73845D-C2A8-354A-2EF1-D50B32535028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B1C36C18-21FB-4B57-0755-42FF01712C8E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89AE3F6B-C8D6-14C3-0A66-E999E263F8B3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7EE2ED00-516A-D3AE-39DE-F0C22FB2142C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EC30238D-450E-9C1D-7540-D1DD20EC56F0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CEEE47CB-4644-338F-AA4E-8986DBDF85FE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AE6ACA8-10F1-F413-F45A-AE31D25ED173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0510A5C8-39BE-1CD0-3D03-56884F79B5F1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28DF6A15-091B-9D68-C4F9-00BAECA5E53A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6235CD50-CA68-430D-16B4-D321B4E9D388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A10C7965-D413-EB8F-64AF-DD6F5C4FD7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735" y="2533134"/>
            <a:ext cx="7126928" cy="1307345"/>
          </a:xfrm>
        </p:spPr>
        <p:txBody>
          <a:bodyPr>
            <a:noAutofit/>
          </a:bodyPr>
          <a:lstStyle/>
          <a:p>
            <a:r>
              <a:rPr lang="en-VN" sz="3200" b="1" dirty="0">
                <a:solidFill>
                  <a:schemeClr val="accent1">
                    <a:lumMod val="50000"/>
                  </a:schemeClr>
                </a:solidFill>
              </a:rPr>
              <a:t>Module 8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ESCO BUSINESS PLANNING</a:t>
            </a:r>
            <a:endParaRPr 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0C4AF5-B3C6-ED78-4FD7-BF9F0FD418EB}"/>
              </a:ext>
            </a:extLst>
          </p:cNvPr>
          <p:cNvSpPr txBox="1"/>
          <p:nvPr/>
        </p:nvSpPr>
        <p:spPr>
          <a:xfrm>
            <a:off x="852581" y="3840479"/>
            <a:ext cx="61000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By PhD. Nguyen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Thi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Mai Anh</a:t>
            </a:r>
            <a:endParaRPr lang="en-VN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766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D30E1E-A7C4-C9B0-8661-3CFCB83AE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993FD-607F-6A90-F0FA-F1C3584EB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63856"/>
            <a:ext cx="10972800" cy="495200"/>
          </a:xfrm>
        </p:spPr>
        <p:txBody>
          <a:bodyPr>
            <a:noAutofit/>
          </a:bodyPr>
          <a:lstStyle/>
          <a:p>
            <a:r>
              <a:rPr lang="en-US" dirty="0"/>
              <a:t>MISSION EXAMPLES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4229F2-17A9-FF8B-6240-4745FF7F49C8}"/>
              </a:ext>
            </a:extLst>
          </p:cNvPr>
          <p:cNvSpPr txBox="1"/>
          <p:nvPr/>
        </p:nvSpPr>
        <p:spPr>
          <a:xfrm>
            <a:off x="609600" y="1757266"/>
            <a:ext cx="7429500" cy="2654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 err="1">
                <a:solidFill>
                  <a:srgbClr val="0E0E0E"/>
                </a:solidFill>
                <a:effectLst/>
                <a:latin typeface="+mn-lt"/>
              </a:rPr>
              <a:t>Vingroup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For a better life for Vietnamese people.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Walmart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To give ordinary people the chance to buy the same things as rich people.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Temasek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For generations to prosper.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EVN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Fully meet customers’ electricity needs with continuously improving quality and service.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A09F93-69AD-E637-791C-8537BB1F5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449" y="4632953"/>
            <a:ext cx="3107186" cy="20676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CD1FF1-C739-51A8-9AD1-0C37B8319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9100" y="1688276"/>
            <a:ext cx="2448663" cy="17000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F12210-E120-0D80-281A-5BEF612554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4170" y="3643114"/>
            <a:ext cx="3107186" cy="215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661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78C07-CF01-E441-95AC-D009A4955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98804-8600-24FB-1426-62D84E498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85131"/>
            <a:ext cx="10972800" cy="495200"/>
          </a:xfrm>
        </p:spPr>
        <p:txBody>
          <a:bodyPr>
            <a:noAutofit/>
          </a:bodyPr>
          <a:lstStyle/>
          <a:p>
            <a:r>
              <a:rPr lang="en-US" dirty="0"/>
              <a:t>CORE VALUES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6FB2F2-33E1-059C-FD57-190C53BEF5A8}"/>
              </a:ext>
            </a:extLst>
          </p:cNvPr>
          <p:cNvSpPr txBox="1"/>
          <p:nvPr/>
        </p:nvSpPr>
        <p:spPr>
          <a:xfrm>
            <a:off x="781050" y="2049913"/>
            <a:ext cx="10972800" cy="3140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Beliefs, principles, and approaches for conducting the work of an organization.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A statement of the behaviors expected from employees.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These values are maintained in all situations.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Core values guide employees’ daily behavior when performing their tasks.</a:t>
            </a:r>
          </a:p>
        </p:txBody>
      </p:sp>
    </p:spTree>
    <p:extLst>
      <p:ext uri="{BB962C8B-B14F-4D97-AF65-F5344CB8AC3E}">
        <p14:creationId xmlns:p14="http://schemas.microsoft.com/office/powerpoint/2010/main" val="4136166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7A2BB-2E30-DCC1-7AF0-2B9D85A1F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857ED-9603-FC91-E051-B6E139B90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38698"/>
            <a:ext cx="10972800" cy="495200"/>
          </a:xfrm>
        </p:spPr>
        <p:txBody>
          <a:bodyPr>
            <a:noAutofit/>
          </a:bodyPr>
          <a:lstStyle/>
          <a:p>
            <a:r>
              <a:rPr lang="en-US" dirty="0"/>
              <a:t>CORE VALUES EXAMPLES</a:t>
            </a:r>
            <a:endParaRPr lang="en-V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1FFF9B-74E4-305C-C644-4220E5183B01}"/>
              </a:ext>
            </a:extLst>
          </p:cNvPr>
          <p:cNvSpPr txBox="1"/>
          <p:nvPr/>
        </p:nvSpPr>
        <p:spPr>
          <a:xfrm>
            <a:off x="609600" y="1940628"/>
            <a:ext cx="7867650" cy="33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dirty="0" err="1"/>
              <a:t>Vingroup</a:t>
            </a:r>
            <a:r>
              <a:rPr lang="en-US" sz="2400" dirty="0"/>
              <a:t>: Credibility – Dedication – Intelligence – Speed – Essence – Humanity.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dirty="0"/>
              <a:t>EVN</a:t>
            </a:r>
            <a:r>
              <a:rPr lang="en-US" sz="2400" dirty="0"/>
              <a:t>: Quality – Trust;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Dedication – Intelligence;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Cooperation – Sharing;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Creativity – Efficiency.</a:t>
            </a:r>
            <a:endParaRPr lang="en-VN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3B5C84-4A2F-1E28-90D9-525EA6B3B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959" y="1940628"/>
            <a:ext cx="3766942" cy="21170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6024F0-B836-19A1-103D-ADAB38E09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74" y="4437122"/>
            <a:ext cx="6810827" cy="174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75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F8850-92F5-4E3A-A613-3B5EFF061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3509" y="140635"/>
            <a:ext cx="10187070" cy="1080120"/>
          </a:xfrm>
        </p:spPr>
        <p:txBody>
          <a:bodyPr/>
          <a:lstStyle/>
          <a:p>
            <a:pPr algn="ctr"/>
            <a:r>
              <a:rPr lang="en-US" dirty="0"/>
              <a:t>Discuss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E7D9F-73C5-42D8-9B64-134621202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434" y="2481400"/>
            <a:ext cx="10177132" cy="1895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002060"/>
                </a:solidFill>
              </a:rPr>
              <a:t>SHARE THE MISSION, VISION, CORE VALUES AND STRATEGIC BUSINESS UNITS OF THE ENTERPRISE WHERE YOU ARE WORKING</a:t>
            </a:r>
          </a:p>
        </p:txBody>
      </p:sp>
    </p:spTree>
    <p:extLst>
      <p:ext uri="{BB962C8B-B14F-4D97-AF65-F5344CB8AC3E}">
        <p14:creationId xmlns:p14="http://schemas.microsoft.com/office/powerpoint/2010/main" val="37055027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D5A1E-478D-837F-8ADE-04A1B4E7F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Steps in Developing a Business Plan</a:t>
            </a:r>
            <a:endParaRPr lang="en-V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1B8B2C-B569-CD06-707F-124DFE7524C0}"/>
              </a:ext>
            </a:extLst>
          </p:cNvPr>
          <p:cNvSpPr txBox="1"/>
          <p:nvPr/>
        </p:nvSpPr>
        <p:spPr>
          <a:xfrm>
            <a:off x="3048000" y="1376684"/>
            <a:ext cx="6096000" cy="5086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Definition of business concept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Product selection and definition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Market assessment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Competitive assessment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Economics of typical projects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Financing plan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Organizational structure and staffing plan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Marketing and sales strategy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Management systems, procedures, software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Risk management strategies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Financial projections</a:t>
            </a:r>
          </a:p>
        </p:txBody>
      </p:sp>
    </p:spTree>
    <p:extLst>
      <p:ext uri="{BB962C8B-B14F-4D97-AF65-F5344CB8AC3E}">
        <p14:creationId xmlns:p14="http://schemas.microsoft.com/office/powerpoint/2010/main" val="33572552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8F641D-ED39-318C-9C05-729BBDD05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637C0-C5FC-4189-620A-375DDC595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59322"/>
            <a:ext cx="10972800" cy="495200"/>
          </a:xfrm>
        </p:spPr>
        <p:txBody>
          <a:bodyPr>
            <a:noAutofit/>
          </a:bodyPr>
          <a:lstStyle/>
          <a:p>
            <a:r>
              <a:rPr lang="en-US" dirty="0"/>
              <a:t>BUSINESS OPERATING ENVIRONMENT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BCE5BA-A816-5B44-04A4-393065B6CBE8}"/>
              </a:ext>
            </a:extLst>
          </p:cNvPr>
          <p:cNvSpPr txBox="1"/>
          <p:nvPr/>
        </p:nvSpPr>
        <p:spPr>
          <a:xfrm>
            <a:off x="609600" y="1968315"/>
            <a:ext cx="6096000" cy="2586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External Environment</a:t>
            </a:r>
            <a:endParaRPr lang="en-US" sz="2400" dirty="0">
              <a:solidFill>
                <a:srgbClr val="0E0E0E"/>
              </a:solidFill>
              <a:effectLst/>
              <a:latin typeface="+mn-lt"/>
            </a:endParaRPr>
          </a:p>
          <a:p>
            <a:pPr>
              <a:lnSpc>
                <a:spcPct val="150000"/>
              </a:lnSpc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Macro Environment</a:t>
            </a:r>
          </a:p>
          <a:p>
            <a:pPr>
              <a:lnSpc>
                <a:spcPct val="150000"/>
              </a:lnSpc>
              <a:spcBef>
                <a:spcPts val="900"/>
              </a:spcBef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• Industry Environment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Internal Environment</a:t>
            </a:r>
            <a:endParaRPr lang="en-US" sz="2400" dirty="0">
              <a:solidFill>
                <a:srgbClr val="0E0E0E"/>
              </a:solidFill>
              <a:effectLst/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D52BB6A-5B0A-FEBF-29CD-69C8BFD5053B}"/>
              </a:ext>
            </a:extLst>
          </p:cNvPr>
          <p:cNvGrpSpPr/>
          <p:nvPr/>
        </p:nvGrpSpPr>
        <p:grpSpPr>
          <a:xfrm>
            <a:off x="7699648" y="1964969"/>
            <a:ext cx="3882752" cy="3838509"/>
            <a:chOff x="2352196" y="2057400"/>
            <a:chExt cx="4648200" cy="4114800"/>
          </a:xfrm>
        </p:grpSpPr>
        <p:sp>
          <p:nvSpPr>
            <p:cNvPr id="6" name="Oval 3">
              <a:extLst>
                <a:ext uri="{FF2B5EF4-FFF2-40B4-BE49-F238E27FC236}">
                  <a16:creationId xmlns:a16="http://schemas.microsoft.com/office/drawing/2014/main" id="{03209351-7749-083F-9A8F-191515DA6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196" y="2057400"/>
              <a:ext cx="4648200" cy="4114800"/>
            </a:xfrm>
            <a:prstGeom prst="ellipse">
              <a:avLst/>
            </a:prstGeom>
            <a:gradFill rotWithShape="0">
              <a:gsLst>
                <a:gs pos="0">
                  <a:srgbClr val="2F7647"/>
                </a:gs>
                <a:gs pos="50000">
                  <a:srgbClr val="66FF99"/>
                </a:gs>
                <a:gs pos="100000">
                  <a:srgbClr val="2F764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Macro Environment</a:t>
              </a:r>
            </a:p>
          </p:txBody>
        </p:sp>
        <p:sp>
          <p:nvSpPr>
            <p:cNvPr id="7" name="AutoShape 4">
              <a:extLst>
                <a:ext uri="{FF2B5EF4-FFF2-40B4-BE49-F238E27FC236}">
                  <a16:creationId xmlns:a16="http://schemas.microsoft.com/office/drawing/2014/main" id="{D769ADA2-001A-EECC-0D61-D8AD490A9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2618" y="2209800"/>
              <a:ext cx="3657600" cy="2895600"/>
            </a:xfrm>
            <a:prstGeom prst="flowChartExtra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US" dirty="0"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dirty="0"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r>
                <a:rPr lang="en-US" sz="2000" b="1" dirty="0">
                  <a:solidFill>
                    <a:srgbClr val="663300"/>
                  </a:solidFill>
                  <a:latin typeface="Arial" pitchFamily="34" charset="0"/>
                  <a:cs typeface="Arial" pitchFamily="34" charset="0"/>
                </a:rPr>
                <a:t>Industry Environment</a:t>
              </a:r>
            </a:p>
          </p:txBody>
        </p:sp>
        <p:sp>
          <p:nvSpPr>
            <p:cNvPr id="8" name="Oval 5">
              <a:extLst>
                <a:ext uri="{FF2B5EF4-FFF2-40B4-BE49-F238E27FC236}">
                  <a16:creationId xmlns:a16="http://schemas.microsoft.com/office/drawing/2014/main" id="{EBDC7A23-3CDA-FDD0-AC9F-F4337D2373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817" y="3505200"/>
              <a:ext cx="1828800" cy="990600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US" sz="20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20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r>
                <a:rPr lang="en-US" sz="2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BUSINESS</a:t>
              </a:r>
              <a:endParaRPr lang="en-US" sz="20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sz="2000" dirty="0">
                <a:latin typeface="Arial" pitchFamily="34" charset="0"/>
                <a:cs typeface="Arial" pitchFamily="34" charset="0"/>
              </a:endParaRPr>
            </a:p>
            <a:p>
              <a:pPr algn="ctr">
                <a:defRPr/>
              </a:pPr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1063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8562E-D3F8-25E5-8118-5AE2A6AD0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23F83-9D69-AC97-40E4-AF16EDDED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PURPOSE OF BUSINESS ENVIRONMENT ANALYSIS</a:t>
            </a:r>
            <a:endParaRPr lang="en-VN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1D1C90-AA73-2917-ACDF-07C99F0D2663}"/>
              </a:ext>
            </a:extLst>
          </p:cNvPr>
          <p:cNvSpPr/>
          <p:nvPr/>
        </p:nvSpPr>
        <p:spPr>
          <a:xfrm>
            <a:off x="2820521" y="1863219"/>
            <a:ext cx="3459505" cy="2088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rgbClr val="C00000"/>
                </a:solidFill>
                <a:ea typeface="Cambria" panose="02040503050406030204" pitchFamily="18" charset="0"/>
              </a:rPr>
              <a:t>External Environment</a:t>
            </a:r>
          </a:p>
          <a:p>
            <a:pPr marL="457200" indent="-457200" algn="ctr">
              <a:buFontTx/>
              <a:buChar char="-"/>
            </a:pPr>
            <a:r>
              <a:rPr lang="en-US" sz="2600" b="1" dirty="0">
                <a:solidFill>
                  <a:srgbClr val="002060"/>
                </a:solidFill>
                <a:ea typeface="Cambria" panose="02040503050406030204" pitchFamily="18" charset="0"/>
              </a:rPr>
              <a:t>Macro</a:t>
            </a:r>
          </a:p>
          <a:p>
            <a:pPr marL="457200" indent="-457200" algn="ctr">
              <a:buFontTx/>
              <a:buChar char="-"/>
            </a:pPr>
            <a:r>
              <a:rPr lang="en-US" sz="2600" b="1" dirty="0">
                <a:solidFill>
                  <a:srgbClr val="002060"/>
                </a:solidFill>
                <a:ea typeface="Cambria" panose="02040503050406030204" pitchFamily="18" charset="0"/>
              </a:rPr>
              <a:t>Industry</a:t>
            </a:r>
          </a:p>
          <a:p>
            <a:pPr algn="ctr"/>
            <a:endParaRPr lang="en-US" sz="2600" dirty="0">
              <a:solidFill>
                <a:srgbClr val="002060"/>
              </a:solidFill>
              <a:ea typeface="Cambria" panose="020405030504060302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2DAD69-A2C9-A11B-0678-1DD0FAC248E6}"/>
              </a:ext>
            </a:extLst>
          </p:cNvPr>
          <p:cNvSpPr/>
          <p:nvPr/>
        </p:nvSpPr>
        <p:spPr>
          <a:xfrm>
            <a:off x="7072114" y="1882643"/>
            <a:ext cx="3254379" cy="1944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ea typeface="Cambria" panose="02040503050406030204" pitchFamily="18" charset="0"/>
              </a:rPr>
              <a:t>O&amp;T</a:t>
            </a:r>
          </a:p>
          <a:p>
            <a:pPr algn="ctr"/>
            <a:r>
              <a:rPr lang="en-US" sz="2400" dirty="0">
                <a:solidFill>
                  <a:srgbClr val="002060"/>
                </a:solidFill>
                <a:ea typeface="Cambria" panose="02040503050406030204" pitchFamily="18" charset="0"/>
              </a:rPr>
              <a:t>Opportunities &amp; Threats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F79B06-AC6C-3172-E7F3-53E80E7A25D9}"/>
              </a:ext>
            </a:extLst>
          </p:cNvPr>
          <p:cNvSpPr/>
          <p:nvPr/>
        </p:nvSpPr>
        <p:spPr>
          <a:xfrm>
            <a:off x="2823642" y="4095467"/>
            <a:ext cx="3459505" cy="20882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rgbClr val="C00000"/>
                </a:solidFill>
                <a:ea typeface="Cambria" panose="02040503050406030204" pitchFamily="18" charset="0"/>
              </a:rPr>
              <a:t>Internal Environment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A03357-BA85-3A70-BEFC-F7EA5C028299}"/>
              </a:ext>
            </a:extLst>
          </p:cNvPr>
          <p:cNvSpPr/>
          <p:nvPr/>
        </p:nvSpPr>
        <p:spPr>
          <a:xfrm>
            <a:off x="7072114" y="4095467"/>
            <a:ext cx="3254379" cy="19442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C00000"/>
                </a:solidFill>
                <a:ea typeface="Cambria" panose="02040503050406030204" pitchFamily="18" charset="0"/>
              </a:rPr>
              <a:t>S&amp;W</a:t>
            </a:r>
          </a:p>
          <a:p>
            <a:pPr algn="ctr"/>
            <a:r>
              <a:rPr lang="en-US" sz="2400" dirty="0">
                <a:solidFill>
                  <a:srgbClr val="002060"/>
                </a:solidFill>
                <a:ea typeface="Cambria" panose="02040503050406030204" pitchFamily="18" charset="0"/>
              </a:rPr>
              <a:t>Strengths &amp; Weaknesses </a:t>
            </a:r>
          </a:p>
        </p:txBody>
      </p:sp>
      <p:sp>
        <p:nvSpPr>
          <p:cNvPr id="9" name="Arrow: Right 6">
            <a:extLst>
              <a:ext uri="{FF2B5EF4-FFF2-40B4-BE49-F238E27FC236}">
                <a16:creationId xmlns:a16="http://schemas.microsoft.com/office/drawing/2014/main" id="{047024DF-FDA5-74EC-3095-2CDD7D5DBF57}"/>
              </a:ext>
            </a:extLst>
          </p:cNvPr>
          <p:cNvSpPr/>
          <p:nvPr/>
        </p:nvSpPr>
        <p:spPr>
          <a:xfrm>
            <a:off x="6280026" y="2655307"/>
            <a:ext cx="792088" cy="484632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13">
            <a:extLst>
              <a:ext uri="{FF2B5EF4-FFF2-40B4-BE49-F238E27FC236}">
                <a16:creationId xmlns:a16="http://schemas.microsoft.com/office/drawing/2014/main" id="{93CC845F-8A74-72E5-F80E-7CFF21E74298}"/>
              </a:ext>
            </a:extLst>
          </p:cNvPr>
          <p:cNvSpPr/>
          <p:nvPr/>
        </p:nvSpPr>
        <p:spPr>
          <a:xfrm>
            <a:off x="6280026" y="4762963"/>
            <a:ext cx="792088" cy="484632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61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45514-2E82-E93B-F755-1F3303185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DAA43-F5AD-D3ED-74E4-7BFC83D4E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SWOT</a:t>
            </a:r>
            <a:endParaRPr lang="en-VN" dirty="0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62E3BEFD-3ECF-0800-A37D-E0A0EDF6BDD5}"/>
              </a:ext>
            </a:extLst>
          </p:cNvPr>
          <p:cNvSpPr txBox="1">
            <a:spLocks/>
          </p:cNvSpPr>
          <p:nvPr/>
        </p:nvSpPr>
        <p:spPr>
          <a:xfrm>
            <a:off x="10336764" y="6768834"/>
            <a:ext cx="594066" cy="2880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A70E8B96-6C17-404C-B209-86071FBA2009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8E1343-BA3B-65D5-A76A-42A864B7D9B7}"/>
              </a:ext>
            </a:extLst>
          </p:cNvPr>
          <p:cNvSpPr/>
          <p:nvPr/>
        </p:nvSpPr>
        <p:spPr>
          <a:xfrm>
            <a:off x="2934821" y="1872258"/>
            <a:ext cx="3459505" cy="2088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rgbClr val="C00000"/>
                </a:solidFill>
                <a:ea typeface="Cambria" panose="02040503050406030204" pitchFamily="18" charset="0"/>
              </a:rPr>
              <a:t>S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</a:rPr>
              <a:t>Factors that </a:t>
            </a:r>
            <a:r>
              <a:rPr lang="en-US" sz="2000" dirty="0">
                <a:solidFill>
                  <a:srgbClr val="FF0000"/>
                </a:solidFill>
                <a:effectLst/>
              </a:rPr>
              <a:t>enhance</a:t>
            </a:r>
            <a:r>
              <a:rPr lang="en-US" sz="2000" dirty="0">
                <a:solidFill>
                  <a:srgbClr val="0E0E0E"/>
                </a:solidFill>
                <a:effectLst/>
              </a:rPr>
              <a:t> the company’s competitive advantage</a:t>
            </a:r>
          </a:p>
          <a:p>
            <a:pPr algn="ctr"/>
            <a:endParaRPr lang="en-US" sz="2400" dirty="0">
              <a:solidFill>
                <a:srgbClr val="002060"/>
              </a:solidFill>
              <a:ea typeface="Cambria" panose="020405030504060302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50C39D-75E2-3681-EA6D-DD0EBE96604F}"/>
              </a:ext>
            </a:extLst>
          </p:cNvPr>
          <p:cNvSpPr/>
          <p:nvPr/>
        </p:nvSpPr>
        <p:spPr>
          <a:xfrm>
            <a:off x="6538342" y="1872258"/>
            <a:ext cx="3459505" cy="20882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rgbClr val="C00000"/>
                </a:solidFill>
                <a:ea typeface="Cambria" panose="02040503050406030204" pitchFamily="18" charset="0"/>
              </a:rPr>
              <a:t>W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</a:rPr>
              <a:t>Factors that </a:t>
            </a:r>
            <a:r>
              <a:rPr lang="en-US" sz="2000" dirty="0">
                <a:solidFill>
                  <a:srgbClr val="FF0000"/>
                </a:solidFill>
                <a:effectLst/>
              </a:rPr>
              <a:t>limit</a:t>
            </a:r>
            <a:r>
              <a:rPr lang="en-US" sz="2000" dirty="0">
                <a:solidFill>
                  <a:srgbClr val="0E0E0E"/>
                </a:solidFill>
                <a:effectLst/>
              </a:rPr>
              <a:t> the company’s competitive advantage.</a:t>
            </a:r>
          </a:p>
          <a:p>
            <a:pPr algn="ctr"/>
            <a:endParaRPr lang="en-US" sz="2400" dirty="0">
              <a:solidFill>
                <a:srgbClr val="002060"/>
              </a:solidFill>
              <a:ea typeface="Cambria" panose="020405030504060302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9926FA-03CD-ACEC-CD76-B2E1FFCCF266}"/>
              </a:ext>
            </a:extLst>
          </p:cNvPr>
          <p:cNvSpPr/>
          <p:nvPr/>
        </p:nvSpPr>
        <p:spPr>
          <a:xfrm>
            <a:off x="2937942" y="4104506"/>
            <a:ext cx="3459505" cy="20882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rgbClr val="C00000"/>
                </a:solidFill>
                <a:ea typeface="Cambria" panose="02040503050406030204" pitchFamily="18" charset="0"/>
              </a:rPr>
              <a:t>O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</a:rPr>
              <a:t>Factors that </a:t>
            </a:r>
            <a:r>
              <a:rPr lang="en-US" sz="2000" dirty="0">
                <a:solidFill>
                  <a:srgbClr val="FF0000"/>
                </a:solidFill>
                <a:effectLst/>
              </a:rPr>
              <a:t>increase</a:t>
            </a:r>
            <a:r>
              <a:rPr lang="en-US" sz="2000" dirty="0">
                <a:solidFill>
                  <a:srgbClr val="0E0E0E"/>
                </a:solidFill>
                <a:effectLst/>
              </a:rPr>
              <a:t> demand for the company’s products.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F4327D-58EF-AB9D-C5F5-B152D66C0CF0}"/>
              </a:ext>
            </a:extLst>
          </p:cNvPr>
          <p:cNvSpPr/>
          <p:nvPr/>
        </p:nvSpPr>
        <p:spPr>
          <a:xfrm>
            <a:off x="6541463" y="4104506"/>
            <a:ext cx="3459505" cy="20882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rgbClr val="C00000"/>
                </a:solidFill>
                <a:ea typeface="Cambria" panose="02040503050406030204" pitchFamily="18" charset="0"/>
              </a:rPr>
              <a:t>T</a:t>
            </a:r>
          </a:p>
          <a:p>
            <a:pPr>
              <a:spcBef>
                <a:spcPts val="900"/>
              </a:spcBef>
            </a:pPr>
            <a:r>
              <a:rPr lang="en-US" sz="2000" dirty="0">
                <a:solidFill>
                  <a:srgbClr val="0E0E0E"/>
                </a:solidFill>
                <a:effectLst/>
              </a:rPr>
              <a:t>Factors that </a:t>
            </a:r>
            <a:r>
              <a:rPr lang="en-US" sz="2000" dirty="0">
                <a:solidFill>
                  <a:srgbClr val="FF0000"/>
                </a:solidFill>
                <a:effectLst/>
              </a:rPr>
              <a:t>decrease</a:t>
            </a:r>
            <a:r>
              <a:rPr lang="en-US" sz="2000" dirty="0">
                <a:solidFill>
                  <a:srgbClr val="0E0E0E"/>
                </a:solidFill>
                <a:effectLst/>
              </a:rPr>
              <a:t> demand for the company’s products.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F9C1A2-F976-7969-F771-2BB348A5EE18}"/>
              </a:ext>
            </a:extLst>
          </p:cNvPr>
          <p:cNvSpPr/>
          <p:nvPr/>
        </p:nvSpPr>
        <p:spPr>
          <a:xfrm>
            <a:off x="2934822" y="6192738"/>
            <a:ext cx="7098885" cy="36004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effectLst/>
              </a:rPr>
              <a:t>EXTERNAL ENVIRONMENT (MACRO &amp; INDUSTRY)</a:t>
            </a:r>
            <a:endParaRPr lang="en-US" sz="1600" dirty="0">
              <a:solidFill>
                <a:schemeClr val="bg1"/>
              </a:solidFill>
              <a:effectLst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53EA7A-CBAE-0389-7FE4-249EFAB722DA}"/>
              </a:ext>
            </a:extLst>
          </p:cNvPr>
          <p:cNvSpPr/>
          <p:nvPr/>
        </p:nvSpPr>
        <p:spPr>
          <a:xfrm>
            <a:off x="2937942" y="1512218"/>
            <a:ext cx="7098885" cy="36004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effectLst/>
              </a:rPr>
              <a:t>IN THE INTERNAL ENVIRONMENT</a:t>
            </a:r>
            <a:endParaRPr lang="en-US" sz="16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7786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BC71D-2487-A406-24FD-398888142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76F2A-B438-2C26-9370-471689205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SWOT</a:t>
            </a:r>
            <a:endParaRPr lang="en-VN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117640C-CB85-315F-8DA4-8A4D3F69A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850" y="1956931"/>
            <a:ext cx="2324100" cy="2895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600" b="1" dirty="0">
                <a:solidFill>
                  <a:srgbClr val="008000"/>
                </a:solidFill>
                <a:latin typeface="+mn-lt"/>
                <a:ea typeface="Cambria" panose="02040503050406030204" pitchFamily="18" charset="0"/>
              </a:rPr>
              <a:t>Operating Environment
external dynamics 
(macro and sectoral)</a:t>
            </a:r>
            <a:endParaRPr lang="en-US" sz="1600" b="1" dirty="0">
              <a:latin typeface="+mn-lt"/>
              <a:ea typeface="Cambria" panose="02040503050406030204" pitchFamily="18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ACC7A90-EF31-56BC-3A4B-AD86513B7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6150" y="1956931"/>
            <a:ext cx="2286000" cy="2895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1600" b="1" dirty="0">
                <a:solidFill>
                  <a:srgbClr val="008000"/>
                </a:solidFill>
                <a:latin typeface="+mn-lt"/>
                <a:ea typeface="Cambria" panose="02040503050406030204" pitchFamily="18" charset="0"/>
              </a:rPr>
              <a:t>Operating Environment
internal dynamics 
of the business</a:t>
            </a:r>
            <a:endParaRPr lang="en-US" sz="1600" b="1" dirty="0">
              <a:latin typeface="+mn-lt"/>
              <a:ea typeface="Cambria" panose="02040503050406030204" pitchFamily="18" charset="0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C3FD1DF5-62C9-2A2D-AC01-ECBBA933CB72}"/>
              </a:ext>
            </a:extLst>
          </p:cNvPr>
          <p:cNvGrpSpPr>
            <a:grpSpLocks/>
          </p:cNvGrpSpPr>
          <p:nvPr/>
        </p:nvGrpSpPr>
        <p:grpSpPr bwMode="auto">
          <a:xfrm>
            <a:off x="1200150" y="1804531"/>
            <a:ext cx="1219200" cy="3048000"/>
            <a:chOff x="192" y="1488"/>
            <a:chExt cx="768" cy="1920"/>
          </a:xfrm>
        </p:grpSpPr>
        <p:sp>
          <p:nvSpPr>
            <p:cNvPr id="6" name="Line 6">
              <a:extLst>
                <a:ext uri="{FF2B5EF4-FFF2-40B4-BE49-F238E27FC236}">
                  <a16:creationId xmlns:a16="http://schemas.microsoft.com/office/drawing/2014/main" id="{1D178CA5-2EA1-D110-3CEC-6769D14895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24" y="1776"/>
              <a:ext cx="336" cy="72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7" name="Line 7">
              <a:extLst>
                <a:ext uri="{FF2B5EF4-FFF2-40B4-BE49-F238E27FC236}">
                  <a16:creationId xmlns:a16="http://schemas.microsoft.com/office/drawing/2014/main" id="{11064556-493B-1D94-4FB6-6EFE8147DF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4" y="2496"/>
              <a:ext cx="336" cy="62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89ED2491-9AFA-396E-3BB6-C3E2E2A61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14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</a:rPr>
                <a:t>Opportunities</a:t>
              </a:r>
              <a:endParaRPr lang="en-US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179A195C-AE8A-DBD8-956D-E23011D8B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" y="3024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</a:rPr>
                <a:t>Threats</a:t>
              </a:r>
              <a:endParaRPr lang="en-US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endParaRPr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0DAD2CF6-A904-2B62-37F6-72431AC3BB30}"/>
              </a:ext>
            </a:extLst>
          </p:cNvPr>
          <p:cNvGrpSpPr>
            <a:grpSpLocks/>
          </p:cNvGrpSpPr>
          <p:nvPr/>
        </p:nvGrpSpPr>
        <p:grpSpPr bwMode="auto">
          <a:xfrm>
            <a:off x="9886950" y="1804531"/>
            <a:ext cx="1143000" cy="3124200"/>
            <a:chOff x="4848" y="1488"/>
            <a:chExt cx="720" cy="1968"/>
          </a:xfrm>
        </p:grpSpPr>
        <p:sp>
          <p:nvSpPr>
            <p:cNvPr id="11" name="Line 11">
              <a:extLst>
                <a:ext uri="{FF2B5EF4-FFF2-40B4-BE49-F238E27FC236}">
                  <a16:creationId xmlns:a16="http://schemas.microsoft.com/office/drawing/2014/main" id="{1CBBE71F-342D-43A2-B6EF-F53E72E628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48" y="1776"/>
              <a:ext cx="288" cy="72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12" name="Line 12">
              <a:extLst>
                <a:ext uri="{FF2B5EF4-FFF2-40B4-BE49-F238E27FC236}">
                  <a16:creationId xmlns:a16="http://schemas.microsoft.com/office/drawing/2014/main" id="{61C9DEB8-D7C7-EA4B-0D6B-73F2D355E0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8" y="2496"/>
              <a:ext cx="288" cy="672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13" name="Rectangle 13">
              <a:extLst>
                <a:ext uri="{FF2B5EF4-FFF2-40B4-BE49-F238E27FC236}">
                  <a16:creationId xmlns:a16="http://schemas.microsoft.com/office/drawing/2014/main" id="{3B2751E0-BEB9-988E-2F4D-58E8110151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4" y="1488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</a:rPr>
                <a:t>Strengths</a:t>
              </a:r>
              <a:endParaRPr lang="en-US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14" name="Rectangle 14">
              <a:extLst>
                <a:ext uri="{FF2B5EF4-FFF2-40B4-BE49-F238E27FC236}">
                  <a16:creationId xmlns:a16="http://schemas.microsoft.com/office/drawing/2014/main" id="{5029E9D5-3B57-847E-1294-78B3DE4AAA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4" y="3072"/>
              <a:ext cx="38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</a:rPr>
                <a:t>Weakness</a:t>
              </a:r>
              <a:endParaRPr lang="en-US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endParaRPr>
            </a:p>
          </p:txBody>
        </p:sp>
      </p:grpSp>
      <p:grpSp>
        <p:nvGrpSpPr>
          <p:cNvPr id="15" name="Group 15">
            <a:extLst>
              <a:ext uri="{FF2B5EF4-FFF2-40B4-BE49-F238E27FC236}">
                <a16:creationId xmlns:a16="http://schemas.microsoft.com/office/drawing/2014/main" id="{D3FD3900-0142-A5E9-7618-FE6A85791459}"/>
              </a:ext>
            </a:extLst>
          </p:cNvPr>
          <p:cNvGrpSpPr>
            <a:grpSpLocks/>
          </p:cNvGrpSpPr>
          <p:nvPr/>
        </p:nvGrpSpPr>
        <p:grpSpPr bwMode="auto">
          <a:xfrm>
            <a:off x="4933950" y="2033131"/>
            <a:ext cx="1905000" cy="838200"/>
            <a:chOff x="2160" y="1632"/>
            <a:chExt cx="1200" cy="528"/>
          </a:xfrm>
        </p:grpSpPr>
        <p:sp>
          <p:nvSpPr>
            <p:cNvPr id="16" name="AutoShape 16">
              <a:extLst>
                <a:ext uri="{FF2B5EF4-FFF2-40B4-BE49-F238E27FC236}">
                  <a16:creationId xmlns:a16="http://schemas.microsoft.com/office/drawing/2014/main" id="{9992F00A-C99B-CD7F-B38F-0FB2541FA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632"/>
              <a:ext cx="1008" cy="528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CC3300"/>
                  </a:solidFill>
                  <a:latin typeface="+mn-lt"/>
                  <a:ea typeface="Cambria" panose="02040503050406030204" pitchFamily="18" charset="0"/>
                </a:rPr>
                <a:t>What businesses </a:t>
              </a:r>
            </a:p>
            <a:p>
              <a:pPr algn="ctr">
                <a:defRPr/>
              </a:pPr>
              <a:r>
                <a:rPr lang="en-US" sz="1600" b="1" dirty="0">
                  <a:solidFill>
                    <a:srgbClr val="CC3300"/>
                  </a:solidFill>
                  <a:latin typeface="+mn-lt"/>
                  <a:ea typeface="Cambria" panose="02040503050406030204" pitchFamily="18" charset="0"/>
                </a:rPr>
                <a:t>choose to do</a:t>
              </a:r>
            </a:p>
          </p:txBody>
        </p:sp>
        <p:sp>
          <p:nvSpPr>
            <p:cNvPr id="17" name="AutoShape 17">
              <a:extLst>
                <a:ext uri="{FF2B5EF4-FFF2-40B4-BE49-F238E27FC236}">
                  <a16:creationId xmlns:a16="http://schemas.microsoft.com/office/drawing/2014/main" id="{0A34D44F-3AE0-5DFC-ED4C-7E2FD1705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1824"/>
              <a:ext cx="192" cy="19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00B0F0"/>
            </a:solidFill>
            <a:ln w="28575">
              <a:solidFill>
                <a:srgbClr val="00B0F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n-lt"/>
                <a:ea typeface="Cambria" panose="02040503050406030204" pitchFamily="18" charset="0"/>
              </a:endParaRPr>
            </a:p>
          </p:txBody>
        </p:sp>
      </p:grpSp>
      <p:grpSp>
        <p:nvGrpSpPr>
          <p:cNvPr id="18" name="Group 18">
            <a:extLst>
              <a:ext uri="{FF2B5EF4-FFF2-40B4-BE49-F238E27FC236}">
                <a16:creationId xmlns:a16="http://schemas.microsoft.com/office/drawing/2014/main" id="{A3671759-D5EA-CFE4-F73E-1C1E6E650685}"/>
              </a:ext>
            </a:extLst>
          </p:cNvPr>
          <p:cNvGrpSpPr>
            <a:grpSpLocks/>
          </p:cNvGrpSpPr>
          <p:nvPr/>
        </p:nvGrpSpPr>
        <p:grpSpPr bwMode="auto">
          <a:xfrm>
            <a:off x="5391150" y="3785731"/>
            <a:ext cx="1905000" cy="838200"/>
            <a:chOff x="2448" y="2736"/>
            <a:chExt cx="1200" cy="528"/>
          </a:xfrm>
        </p:grpSpPr>
        <p:sp>
          <p:nvSpPr>
            <p:cNvPr id="19" name="AutoShape 19">
              <a:extLst>
                <a:ext uri="{FF2B5EF4-FFF2-40B4-BE49-F238E27FC236}">
                  <a16:creationId xmlns:a16="http://schemas.microsoft.com/office/drawing/2014/main" id="{052A934D-2FA0-406B-42A4-AE2D15E63C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2736"/>
              <a:ext cx="1008" cy="528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rgbClr val="CC3300"/>
                  </a:solidFill>
                  <a:latin typeface="+mn-lt"/>
                  <a:ea typeface="Cambria" panose="02040503050406030204" pitchFamily="18" charset="0"/>
                </a:rPr>
                <a:t>What businesses 
can do</a:t>
              </a:r>
            </a:p>
          </p:txBody>
        </p:sp>
        <p:sp>
          <p:nvSpPr>
            <p:cNvPr id="20" name="AutoShape 20">
              <a:extLst>
                <a:ext uri="{FF2B5EF4-FFF2-40B4-BE49-F238E27FC236}">
                  <a16:creationId xmlns:a16="http://schemas.microsoft.com/office/drawing/2014/main" id="{F4FBFBDC-E991-774B-8140-B128FCA70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2928"/>
              <a:ext cx="192" cy="192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rgbClr val="00B0F0"/>
            </a:solidFill>
            <a:ln w="28575">
              <a:solidFill>
                <a:srgbClr val="00B0F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n-lt"/>
                <a:ea typeface="Cambria" panose="02040503050406030204" pitchFamily="18" charset="0"/>
              </a:endParaRPr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D76D7E90-E031-F8C9-6B5E-6AA53733B6EC}"/>
              </a:ext>
            </a:extLst>
          </p:cNvPr>
          <p:cNvGrpSpPr>
            <a:grpSpLocks/>
          </p:cNvGrpSpPr>
          <p:nvPr/>
        </p:nvGrpSpPr>
        <p:grpSpPr bwMode="auto">
          <a:xfrm>
            <a:off x="5924550" y="2871331"/>
            <a:ext cx="1200150" cy="914400"/>
            <a:chOff x="2784" y="2160"/>
            <a:chExt cx="756" cy="576"/>
          </a:xfrm>
        </p:grpSpPr>
        <p:sp>
          <p:nvSpPr>
            <p:cNvPr id="22" name="AutoShape 22">
              <a:extLst>
                <a:ext uri="{FF2B5EF4-FFF2-40B4-BE49-F238E27FC236}">
                  <a16:creationId xmlns:a16="http://schemas.microsoft.com/office/drawing/2014/main" id="{3F1DE22B-C319-05B6-08D6-45F8557F82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160"/>
              <a:ext cx="144" cy="576"/>
            </a:xfrm>
            <a:prstGeom prst="upDownArrow">
              <a:avLst>
                <a:gd name="adj1" fmla="val 50000"/>
                <a:gd name="adj2" fmla="val 80000"/>
              </a:avLst>
            </a:prstGeom>
            <a:solidFill>
              <a:srgbClr val="CC3300"/>
            </a:solidFill>
            <a:ln w="28575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23" name="Rectangle 23">
              <a:extLst>
                <a:ext uri="{FF2B5EF4-FFF2-40B4-BE49-F238E27FC236}">
                  <a16:creationId xmlns:a16="http://schemas.microsoft.com/office/drawing/2014/main" id="{2F355955-AEFB-797F-CB15-2B26D2E99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4" y="2319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6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</a:rPr>
                <a:t>Distance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7932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B0068-9557-2AAA-2D50-EE68F0B87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E68D8-3E7C-5BDF-0CCD-D232678A4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MACRO ENVIRONMENT - PESTN</a:t>
            </a:r>
            <a:endParaRPr lang="en-VN" dirty="0"/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2A459EE-3F9F-6C0B-1516-4F9B90F5E0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8979090"/>
              </p:ext>
            </p:extLst>
          </p:nvPr>
        </p:nvGraphicFramePr>
        <p:xfrm>
          <a:off x="2923728" y="18669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FD965DB-323B-8F5B-4EEE-40153DB31807}"/>
              </a:ext>
            </a:extLst>
          </p:cNvPr>
          <p:cNvSpPr txBox="1"/>
          <p:nvPr/>
        </p:nvSpPr>
        <p:spPr>
          <a:xfrm>
            <a:off x="5693804" y="3705915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+mn-lt"/>
                <a:ea typeface="Cambria" panose="02040503050406030204" pitchFamily="18" charset="0"/>
                <a:cs typeface="Arial" pitchFamily="34" charset="0"/>
              </a:rPr>
              <a:t>MACRO ENVIRONMENT</a:t>
            </a:r>
            <a:endParaRPr lang="en-GB" sz="2000" b="1" dirty="0">
              <a:solidFill>
                <a:srgbClr val="C00000"/>
              </a:solidFill>
              <a:latin typeface="+mn-lt"/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6" name="Rectangle 2056">
            <a:extLst>
              <a:ext uri="{FF2B5EF4-FFF2-40B4-BE49-F238E27FC236}">
                <a16:creationId xmlns:a16="http://schemas.microsoft.com/office/drawing/2014/main" id="{28970A89-1268-8F73-534C-253B5CD36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762500"/>
            <a:ext cx="39020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en-US" sz="2000">
              <a:latin typeface="+mn-lt"/>
              <a:ea typeface="Cambria" panose="02040503050406030204" pitchFamily="18" charset="0"/>
            </a:endParaRPr>
          </a:p>
        </p:txBody>
      </p:sp>
      <p:sp>
        <p:nvSpPr>
          <p:cNvPr id="7" name="Text Box 2058">
            <a:extLst>
              <a:ext uri="{FF2B5EF4-FFF2-40B4-BE49-F238E27FC236}">
                <a16:creationId xmlns:a16="http://schemas.microsoft.com/office/drawing/2014/main" id="{DC9BB024-E1FA-A678-2347-B4A41F6D6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5872" y="3104500"/>
            <a:ext cx="2232248" cy="1938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erpetua" pitchFamily="18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It is a vast external force that affects the industry environment and enterprises</a:t>
            </a:r>
            <a:endParaRPr lang="en-US" sz="2000" i="1" dirty="0">
              <a:solidFill>
                <a:srgbClr val="002060"/>
              </a:solidFill>
              <a:latin typeface="+mn-lt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836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B4921-1120-323D-B870-7FE69AD89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11368-6C54-3CE1-3C61-BDB1DD9C8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4">
                    <a:lumMod val="50000"/>
                  </a:schemeClr>
                </a:solidFill>
                <a:effectLst/>
                <a:latin typeface="+mj-lt"/>
              </a:rPr>
              <a:t>BUSINESS PLAN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87FD11-3AA6-5129-B676-92CB1200B3B7}"/>
              </a:ext>
            </a:extLst>
          </p:cNvPr>
          <p:cNvSpPr txBox="1"/>
          <p:nvPr/>
        </p:nvSpPr>
        <p:spPr>
          <a:xfrm>
            <a:off x="1594052" y="1363929"/>
            <a:ext cx="9296686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228600">
              <a:spcBef>
                <a:spcPts val="600"/>
              </a:spcBef>
              <a:spcAft>
                <a:spcPts val="600"/>
              </a:spcAft>
              <a:tabLst>
                <a:tab pos="457200" algn="l"/>
                <a:tab pos="285750" algn="l"/>
                <a:tab pos="457200" algn="l"/>
              </a:tabLst>
            </a:pPr>
            <a:r>
              <a:rPr lang="en-US" sz="2000" dirty="0"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The Business Plan is the Main Guiding Document for the business</a:t>
            </a:r>
            <a:endParaRPr lang="en-VN" sz="2000" dirty="0">
              <a:effectLst/>
              <a:latin typeface="+mn-lt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Symbol" pitchFamily="2" charset="2"/>
              <a:buChar char=""/>
              <a:tabLst>
                <a:tab pos="457200" algn="l"/>
                <a:tab pos="285750" algn="l"/>
                <a:tab pos="457200" algn="l"/>
              </a:tabLst>
            </a:pPr>
            <a:r>
              <a:rPr lang="en-US" sz="2000" dirty="0"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Needed for corporate approval to establish business</a:t>
            </a:r>
            <a:endParaRPr lang="en-VN" sz="2000" dirty="0">
              <a:effectLst/>
              <a:latin typeface="+mn-lt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Symbol" pitchFamily="2" charset="2"/>
              <a:buChar char=""/>
              <a:tabLst>
                <a:tab pos="457200" algn="l"/>
                <a:tab pos="285750" algn="l"/>
                <a:tab pos="457200" algn="l"/>
              </a:tabLst>
            </a:pPr>
            <a:r>
              <a:rPr lang="en-US" sz="2000" dirty="0"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Must be clear, concise, specific, and goal-oriented</a:t>
            </a:r>
            <a:endParaRPr lang="en-VN" sz="2000" dirty="0">
              <a:effectLst/>
              <a:latin typeface="+mn-lt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Symbol" pitchFamily="2" charset="2"/>
              <a:buChar char=""/>
              <a:tabLst>
                <a:tab pos="457200" algn="l"/>
                <a:tab pos="285750" algn="l"/>
                <a:tab pos="457200" algn="l"/>
              </a:tabLst>
            </a:pPr>
            <a:r>
              <a:rPr lang="en-US" sz="2000" dirty="0"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Should clearly state:</a:t>
            </a:r>
            <a:endParaRPr lang="en-VN" sz="2000" dirty="0">
              <a:effectLst/>
              <a:latin typeface="+mn-lt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–"/>
              <a:tabLst>
                <a:tab pos="457200" algn="l"/>
                <a:tab pos="285750" algn="l"/>
                <a:tab pos="457200" algn="l"/>
                <a:tab pos="914400" algn="l"/>
              </a:tabLst>
            </a:pPr>
            <a:r>
              <a:rPr lang="en-US" sz="2000" i="1" dirty="0"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business purpose</a:t>
            </a:r>
            <a:endParaRPr lang="en-VN" sz="2000" dirty="0">
              <a:effectLst/>
              <a:latin typeface="+mn-lt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–"/>
              <a:tabLst>
                <a:tab pos="457200" algn="l"/>
                <a:tab pos="285750" algn="l"/>
                <a:tab pos="457200" algn="l"/>
                <a:tab pos="914400" algn="l"/>
              </a:tabLst>
            </a:pPr>
            <a:r>
              <a:rPr lang="en-US" sz="2000" i="1" dirty="0"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products/services</a:t>
            </a:r>
            <a:endParaRPr lang="en-VN" sz="2000" dirty="0">
              <a:effectLst/>
              <a:latin typeface="+mn-lt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–"/>
              <a:tabLst>
                <a:tab pos="457200" algn="l"/>
                <a:tab pos="285750" algn="l"/>
                <a:tab pos="457200" algn="l"/>
                <a:tab pos="914400" algn="l"/>
              </a:tabLst>
            </a:pPr>
            <a:r>
              <a:rPr lang="en-US" sz="2000" i="1" dirty="0"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marketing and sales strategy</a:t>
            </a:r>
            <a:endParaRPr lang="en-VN" sz="2000" dirty="0">
              <a:effectLst/>
              <a:latin typeface="+mn-lt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–"/>
              <a:tabLst>
                <a:tab pos="457200" algn="l"/>
                <a:tab pos="285750" algn="l"/>
                <a:tab pos="457200" algn="l"/>
                <a:tab pos="914400" algn="l"/>
              </a:tabLst>
            </a:pPr>
            <a:r>
              <a:rPr lang="en-US" sz="2000" i="1" dirty="0"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operational plan</a:t>
            </a:r>
            <a:endParaRPr lang="en-VN" sz="2000" dirty="0">
              <a:effectLst/>
              <a:latin typeface="+mn-lt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–"/>
              <a:tabLst>
                <a:tab pos="457200" algn="l"/>
                <a:tab pos="285750" algn="l"/>
                <a:tab pos="457200" algn="l"/>
                <a:tab pos="914400" algn="l"/>
              </a:tabLst>
            </a:pPr>
            <a:r>
              <a:rPr lang="en-US" sz="2000" i="1" dirty="0"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capital needs</a:t>
            </a:r>
            <a:endParaRPr lang="en-VN" sz="2000" dirty="0">
              <a:latin typeface="+mn-lt"/>
              <a:ea typeface="Calibri" panose="020F0502020204030204" pitchFamily="34" charset="0"/>
              <a:cs typeface="Tahoma" panose="020B0604030504040204" pitchFamily="34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Times New Roman" panose="02020603050405020304" pitchFamily="18" charset="0"/>
              <a:buChar char="–"/>
              <a:tabLst>
                <a:tab pos="457200" algn="l"/>
                <a:tab pos="285750" algn="l"/>
                <a:tab pos="457200" algn="l"/>
                <a:tab pos="914400" algn="l"/>
              </a:tabLst>
            </a:pPr>
            <a:r>
              <a:rPr lang="en-US" sz="2000" i="1" dirty="0"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financial projections</a:t>
            </a:r>
            <a:endParaRPr lang="en-VN" sz="2000" dirty="0">
              <a:effectLst/>
              <a:latin typeface="+mn-lt"/>
              <a:ea typeface="Calibri" panose="020F050202020403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2268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8DBB3-9B1F-EF25-0A9F-A0FAF625E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11A0F-75C3-36B5-FE7B-44C364B3E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INDUSTRY ENVIRONMENT</a:t>
            </a:r>
            <a:endParaRPr lang="en-VN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36FB7F1-C8E6-B78F-FB31-64A3AB85B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276600"/>
            <a:ext cx="1905000" cy="1600200"/>
          </a:xfrm>
          <a:prstGeom prst="rect">
            <a:avLst/>
          </a:prstGeom>
          <a:solidFill>
            <a:srgbClr val="F8CB7A"/>
          </a:solidFill>
          <a:ln w="57150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Competitors</a:t>
            </a:r>
          </a:p>
          <a:p>
            <a:pPr algn="ctr"/>
            <a:endParaRPr lang="en-US" sz="2000" dirty="0">
              <a:solidFill>
                <a:srgbClr val="002060"/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6" name="AutoShape 4">
            <a:extLst>
              <a:ext uri="{FF2B5EF4-FFF2-40B4-BE49-F238E27FC236}">
                <a16:creationId xmlns:a16="http://schemas.microsoft.com/office/drawing/2014/main" id="{A0F58C7A-AF54-43FB-3924-EDA7E41CE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114800"/>
            <a:ext cx="990600" cy="381000"/>
          </a:xfrm>
          <a:prstGeom prst="curvedUpArrow">
            <a:avLst>
              <a:gd name="adj1" fmla="val 52000"/>
              <a:gd name="adj2" fmla="val 104000"/>
              <a:gd name="adj3" fmla="val 33333"/>
            </a:avLst>
          </a:prstGeom>
          <a:solidFill>
            <a:srgbClr val="E6ED5B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2000">
              <a:latin typeface="+mn-lt"/>
              <a:ea typeface="Cambria" panose="02040503050406030204" pitchFamily="18" charset="0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7910793-4D27-C35F-2899-743E013C5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505200"/>
            <a:ext cx="1371600" cy="838200"/>
          </a:xfrm>
          <a:prstGeom prst="rect">
            <a:avLst/>
          </a:prstGeom>
          <a:solidFill>
            <a:srgbClr val="F9B7A3"/>
          </a:solidFill>
          <a:ln w="57150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Suppliers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D6FB822-99D2-0E89-9EB0-739FB1459A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3581400"/>
            <a:ext cx="1371600" cy="838200"/>
          </a:xfrm>
          <a:prstGeom prst="rect">
            <a:avLst/>
          </a:prstGeom>
          <a:solidFill>
            <a:srgbClr val="F9B7A3"/>
          </a:solidFill>
          <a:ln w="57150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Customer</a:t>
            </a: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F40DEBC1-19E3-A849-8FDC-14094840C2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1676400"/>
            <a:ext cx="1371600" cy="838200"/>
          </a:xfrm>
          <a:prstGeom prst="rect">
            <a:avLst/>
          </a:prstGeom>
          <a:solidFill>
            <a:srgbClr val="F9B7A3"/>
          </a:solidFill>
          <a:ln w="57150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Potential 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competitors</a:t>
            </a: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1E9446A9-A69C-A1E1-06C3-20554031B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5562600"/>
            <a:ext cx="1371600" cy="838200"/>
          </a:xfrm>
          <a:prstGeom prst="rect">
            <a:avLst/>
          </a:prstGeom>
          <a:solidFill>
            <a:srgbClr val="F9B7A3"/>
          </a:solidFill>
          <a:ln w="57150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Substitute 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good</a:t>
            </a:r>
          </a:p>
        </p:txBody>
      </p:sp>
      <p:sp>
        <p:nvSpPr>
          <p:cNvPr id="11" name="Line 9">
            <a:extLst>
              <a:ext uri="{FF2B5EF4-FFF2-40B4-BE49-F238E27FC236}">
                <a16:creationId xmlns:a16="http://schemas.microsoft.com/office/drawing/2014/main" id="{3356A668-CE33-67F0-5DAD-C19DA5BE114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86600" y="3962400"/>
            <a:ext cx="990600" cy="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 sz="2000">
              <a:latin typeface="+mn-lt"/>
              <a:ea typeface="Cambria" panose="02040503050406030204" pitchFamily="18" charset="0"/>
            </a:endParaRPr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FC2B71C6-E78C-5DF3-C63E-76057D21EAF8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3962400"/>
            <a:ext cx="990600" cy="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 sz="2000">
              <a:latin typeface="+mn-lt"/>
              <a:ea typeface="Cambria" panose="02040503050406030204" pitchFamily="18" charset="0"/>
            </a:endParaRPr>
          </a:p>
        </p:txBody>
      </p:sp>
      <p:sp>
        <p:nvSpPr>
          <p:cNvPr id="13" name="Line 11">
            <a:extLst>
              <a:ext uri="{FF2B5EF4-FFF2-40B4-BE49-F238E27FC236}">
                <a16:creationId xmlns:a16="http://schemas.microsoft.com/office/drawing/2014/main" id="{1BD97BB9-8979-D68F-276E-0A08439A5EB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6000" y="4876800"/>
            <a:ext cx="0" cy="68580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 sz="2000">
              <a:latin typeface="+mn-lt"/>
              <a:ea typeface="Cambria" panose="02040503050406030204" pitchFamily="18" charset="0"/>
            </a:endParaRPr>
          </a:p>
        </p:txBody>
      </p:sp>
      <p:sp>
        <p:nvSpPr>
          <p:cNvPr id="14" name="Line 12">
            <a:extLst>
              <a:ext uri="{FF2B5EF4-FFF2-40B4-BE49-F238E27FC236}">
                <a16:creationId xmlns:a16="http://schemas.microsoft.com/office/drawing/2014/main" id="{515B4892-8DFC-E081-E311-1F31AB5F78A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0" y="2514600"/>
            <a:ext cx="0" cy="76200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 sz="2000">
              <a:latin typeface="+mn-lt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63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DISCUSSION QUESTIONS</a:t>
            </a:r>
            <a:endParaRPr lang="en-GB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03447" y="1521296"/>
            <a:ext cx="9107353" cy="457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40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4000" b="1" dirty="0">
                <a:solidFill>
                  <a:srgbClr val="002060"/>
                </a:solidFill>
              </a:rPr>
              <a:t>IDENTIFY THE OPPORTUNITIES AND CHALLENGES OF ENTERPRISES OPERATING IN THIS FIELD?</a:t>
            </a:r>
          </a:p>
          <a:p>
            <a:pPr marL="0" indent="0" algn="ctr">
              <a:buNone/>
            </a:pPr>
            <a:endParaRPr lang="en-US" sz="40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4000" b="1" dirty="0">
                <a:solidFill>
                  <a:srgbClr val="002060"/>
                </a:solidFill>
              </a:rPr>
              <a:t>Teamwork – Presentations</a:t>
            </a:r>
            <a:endParaRPr lang="en-GB" sz="4000" b="1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624392" y="6284168"/>
            <a:ext cx="889248" cy="457200"/>
          </a:xfrm>
          <a:prstGeom prst="ellipse">
            <a:avLst/>
          </a:prstGeom>
        </p:spPr>
        <p:txBody>
          <a:bodyPr/>
          <a:lstStyle>
            <a:defPPr>
              <a:defRPr lang="vi-VN"/>
            </a:defPPr>
            <a:lvl1pPr algn="ctr" rtl="0" fontAlgn="auto">
              <a:spcBef>
                <a:spcPts val="0"/>
              </a:spcBef>
              <a:spcAft>
                <a:spcPts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Perpetua" pitchFamily="18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8DA22631-7369-4642-815B-D726E20DDE7C}" type="slidenum">
              <a:rPr lang="vi-VN" smtClean="0"/>
              <a:pPr>
                <a:defRPr/>
              </a:pPr>
              <a:t>21</a:t>
            </a:fld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0721514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2" name="Google Shape;2102;p36"/>
          <p:cNvGrpSpPr/>
          <p:nvPr/>
        </p:nvGrpSpPr>
        <p:grpSpPr>
          <a:xfrm>
            <a:off x="7253799" y="1802699"/>
            <a:ext cx="4328601" cy="4529042"/>
            <a:chOff x="2776526" y="930233"/>
            <a:chExt cx="3590949" cy="3757232"/>
          </a:xfrm>
        </p:grpSpPr>
        <p:sp>
          <p:nvSpPr>
            <p:cNvPr id="2103" name="Google Shape;2103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extrusionOk="0">
                  <a:moveTo>
                    <a:pt x="0" y="1"/>
                  </a:move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  <a:lnTo>
                    <a:pt x="1997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4" name="Google Shape;2104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fill="none" extrusionOk="0">
                  <a:moveTo>
                    <a:pt x="199709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108"/>
                  </a:ln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99868" y="101002"/>
                  </a:lnTo>
                  <a:lnTo>
                    <a:pt x="99868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5" name="Google Shape;2105;p36"/>
            <p:cNvSpPr/>
            <p:nvPr/>
          </p:nvSpPr>
          <p:spPr>
            <a:xfrm>
              <a:off x="2776526" y="2680219"/>
              <a:ext cx="3581715" cy="361648"/>
            </a:xfrm>
            <a:custGeom>
              <a:avLst/>
              <a:gdLst/>
              <a:ahLst/>
              <a:cxnLst/>
              <a:rect l="l" t="t" r="r" b="b"/>
              <a:pathLst>
                <a:path w="199761" h="20170" extrusionOk="0">
                  <a:moveTo>
                    <a:pt x="99893" y="0"/>
                  </a:moveTo>
                  <a:lnTo>
                    <a:pt x="94742" y="26"/>
                  </a:lnTo>
                  <a:lnTo>
                    <a:pt x="89667" y="52"/>
                  </a:lnTo>
                  <a:lnTo>
                    <a:pt x="84670" y="129"/>
                  </a:lnTo>
                  <a:lnTo>
                    <a:pt x="79750" y="206"/>
                  </a:lnTo>
                  <a:lnTo>
                    <a:pt x="74933" y="335"/>
                  </a:lnTo>
                  <a:lnTo>
                    <a:pt x="70193" y="464"/>
                  </a:lnTo>
                  <a:lnTo>
                    <a:pt x="65557" y="618"/>
                  </a:lnTo>
                  <a:lnTo>
                    <a:pt x="61023" y="799"/>
                  </a:lnTo>
                  <a:lnTo>
                    <a:pt x="56592" y="1005"/>
                  </a:lnTo>
                  <a:lnTo>
                    <a:pt x="52291" y="1211"/>
                  </a:lnTo>
                  <a:lnTo>
                    <a:pt x="48092" y="1468"/>
                  </a:lnTo>
                  <a:lnTo>
                    <a:pt x="44048" y="1726"/>
                  </a:lnTo>
                  <a:lnTo>
                    <a:pt x="40132" y="2009"/>
                  </a:lnTo>
                  <a:lnTo>
                    <a:pt x="36346" y="2318"/>
                  </a:lnTo>
                  <a:lnTo>
                    <a:pt x="32740" y="2628"/>
                  </a:lnTo>
                  <a:lnTo>
                    <a:pt x="29262" y="2962"/>
                  </a:lnTo>
                  <a:lnTo>
                    <a:pt x="25965" y="3297"/>
                  </a:lnTo>
                  <a:lnTo>
                    <a:pt x="22822" y="3684"/>
                  </a:lnTo>
                  <a:lnTo>
                    <a:pt x="19860" y="4044"/>
                  </a:lnTo>
                  <a:lnTo>
                    <a:pt x="17078" y="4456"/>
                  </a:lnTo>
                  <a:lnTo>
                    <a:pt x="14477" y="4869"/>
                  </a:lnTo>
                  <a:lnTo>
                    <a:pt x="12055" y="5281"/>
                  </a:lnTo>
                  <a:lnTo>
                    <a:pt x="9866" y="5719"/>
                  </a:lnTo>
                  <a:lnTo>
                    <a:pt x="7856" y="6157"/>
                  </a:lnTo>
                  <a:lnTo>
                    <a:pt x="6929" y="6388"/>
                  </a:lnTo>
                  <a:lnTo>
                    <a:pt x="6079" y="6620"/>
                  </a:lnTo>
                  <a:lnTo>
                    <a:pt x="5255" y="6852"/>
                  </a:lnTo>
                  <a:lnTo>
                    <a:pt x="4508" y="7084"/>
                  </a:lnTo>
                  <a:lnTo>
                    <a:pt x="3812" y="7316"/>
                  </a:lnTo>
                  <a:lnTo>
                    <a:pt x="3168" y="7573"/>
                  </a:lnTo>
                  <a:lnTo>
                    <a:pt x="2576" y="7805"/>
                  </a:lnTo>
                  <a:lnTo>
                    <a:pt x="2035" y="8063"/>
                  </a:lnTo>
                  <a:lnTo>
                    <a:pt x="1571" y="8295"/>
                  </a:lnTo>
                  <a:lnTo>
                    <a:pt x="1159" y="8552"/>
                  </a:lnTo>
                  <a:lnTo>
                    <a:pt x="824" y="8810"/>
                  </a:lnTo>
                  <a:lnTo>
                    <a:pt x="515" y="9067"/>
                  </a:lnTo>
                  <a:lnTo>
                    <a:pt x="309" y="9299"/>
                  </a:lnTo>
                  <a:lnTo>
                    <a:pt x="129" y="9557"/>
                  </a:lnTo>
                  <a:lnTo>
                    <a:pt x="52" y="9840"/>
                  </a:lnTo>
                  <a:lnTo>
                    <a:pt x="26" y="9969"/>
                  </a:lnTo>
                  <a:lnTo>
                    <a:pt x="0" y="10098"/>
                  </a:lnTo>
                  <a:lnTo>
                    <a:pt x="26" y="10226"/>
                  </a:lnTo>
                  <a:lnTo>
                    <a:pt x="52" y="10355"/>
                  </a:lnTo>
                  <a:lnTo>
                    <a:pt x="129" y="10613"/>
                  </a:lnTo>
                  <a:lnTo>
                    <a:pt x="309" y="10870"/>
                  </a:lnTo>
                  <a:lnTo>
                    <a:pt x="515" y="11128"/>
                  </a:lnTo>
                  <a:lnTo>
                    <a:pt x="824" y="11360"/>
                  </a:lnTo>
                  <a:lnTo>
                    <a:pt x="1159" y="11617"/>
                  </a:lnTo>
                  <a:lnTo>
                    <a:pt x="1571" y="11875"/>
                  </a:lnTo>
                  <a:lnTo>
                    <a:pt x="2035" y="12107"/>
                  </a:lnTo>
                  <a:lnTo>
                    <a:pt x="2576" y="12364"/>
                  </a:lnTo>
                  <a:lnTo>
                    <a:pt x="3168" y="12596"/>
                  </a:lnTo>
                  <a:lnTo>
                    <a:pt x="3812" y="12854"/>
                  </a:lnTo>
                  <a:lnTo>
                    <a:pt x="4508" y="13086"/>
                  </a:lnTo>
                  <a:lnTo>
                    <a:pt x="5255" y="13318"/>
                  </a:lnTo>
                  <a:lnTo>
                    <a:pt x="6079" y="13549"/>
                  </a:lnTo>
                  <a:lnTo>
                    <a:pt x="6929" y="13781"/>
                  </a:lnTo>
                  <a:lnTo>
                    <a:pt x="7856" y="14013"/>
                  </a:lnTo>
                  <a:lnTo>
                    <a:pt x="9866" y="14451"/>
                  </a:lnTo>
                  <a:lnTo>
                    <a:pt x="12055" y="14889"/>
                  </a:lnTo>
                  <a:lnTo>
                    <a:pt x="14477" y="15327"/>
                  </a:lnTo>
                  <a:lnTo>
                    <a:pt x="17078" y="15713"/>
                  </a:lnTo>
                  <a:lnTo>
                    <a:pt x="19860" y="16125"/>
                  </a:lnTo>
                  <a:lnTo>
                    <a:pt x="22822" y="16512"/>
                  </a:lnTo>
                  <a:lnTo>
                    <a:pt x="25965" y="16872"/>
                  </a:lnTo>
                  <a:lnTo>
                    <a:pt x="29262" y="17207"/>
                  </a:lnTo>
                  <a:lnTo>
                    <a:pt x="32740" y="17542"/>
                  </a:lnTo>
                  <a:lnTo>
                    <a:pt x="36346" y="17877"/>
                  </a:lnTo>
                  <a:lnTo>
                    <a:pt x="40132" y="18160"/>
                  </a:lnTo>
                  <a:lnTo>
                    <a:pt x="44048" y="18444"/>
                  </a:lnTo>
                  <a:lnTo>
                    <a:pt x="48092" y="18701"/>
                  </a:lnTo>
                  <a:lnTo>
                    <a:pt x="52291" y="18959"/>
                  </a:lnTo>
                  <a:lnTo>
                    <a:pt x="56592" y="19165"/>
                  </a:lnTo>
                  <a:lnTo>
                    <a:pt x="61023" y="19371"/>
                  </a:lnTo>
                  <a:lnTo>
                    <a:pt x="65557" y="19551"/>
                  </a:lnTo>
                  <a:lnTo>
                    <a:pt x="70193" y="19706"/>
                  </a:lnTo>
                  <a:lnTo>
                    <a:pt x="74933" y="19860"/>
                  </a:lnTo>
                  <a:lnTo>
                    <a:pt x="79750" y="19963"/>
                  </a:lnTo>
                  <a:lnTo>
                    <a:pt x="84670" y="20041"/>
                  </a:lnTo>
                  <a:lnTo>
                    <a:pt x="89667" y="20118"/>
                  </a:lnTo>
                  <a:lnTo>
                    <a:pt x="94742" y="20144"/>
                  </a:lnTo>
                  <a:lnTo>
                    <a:pt x="99893" y="20169"/>
                  </a:lnTo>
                  <a:lnTo>
                    <a:pt x="105019" y="20144"/>
                  </a:lnTo>
                  <a:lnTo>
                    <a:pt x="110094" y="20118"/>
                  </a:lnTo>
                  <a:lnTo>
                    <a:pt x="115091" y="20041"/>
                  </a:lnTo>
                  <a:lnTo>
                    <a:pt x="120011" y="19963"/>
                  </a:lnTo>
                  <a:lnTo>
                    <a:pt x="124854" y="19860"/>
                  </a:lnTo>
                  <a:lnTo>
                    <a:pt x="129593" y="19706"/>
                  </a:lnTo>
                  <a:lnTo>
                    <a:pt x="134230" y="19551"/>
                  </a:lnTo>
                  <a:lnTo>
                    <a:pt x="138764" y="19371"/>
                  </a:lnTo>
                  <a:lnTo>
                    <a:pt x="143194" y="19165"/>
                  </a:lnTo>
                  <a:lnTo>
                    <a:pt x="147496" y="18959"/>
                  </a:lnTo>
                  <a:lnTo>
                    <a:pt x="151669" y="18701"/>
                  </a:lnTo>
                  <a:lnTo>
                    <a:pt x="155739" y="18444"/>
                  </a:lnTo>
                  <a:lnTo>
                    <a:pt x="159654" y="18160"/>
                  </a:lnTo>
                  <a:lnTo>
                    <a:pt x="163415" y="17877"/>
                  </a:lnTo>
                  <a:lnTo>
                    <a:pt x="167047" y="17542"/>
                  </a:lnTo>
                  <a:lnTo>
                    <a:pt x="170524" y="17207"/>
                  </a:lnTo>
                  <a:lnTo>
                    <a:pt x="173822" y="16872"/>
                  </a:lnTo>
                  <a:lnTo>
                    <a:pt x="176964" y="16512"/>
                  </a:lnTo>
                  <a:lnTo>
                    <a:pt x="179926" y="16125"/>
                  </a:lnTo>
                  <a:lnTo>
                    <a:pt x="182708" y="15713"/>
                  </a:lnTo>
                  <a:lnTo>
                    <a:pt x="185310" y="15327"/>
                  </a:lnTo>
                  <a:lnTo>
                    <a:pt x="187706" y="14889"/>
                  </a:lnTo>
                  <a:lnTo>
                    <a:pt x="189921" y="14451"/>
                  </a:lnTo>
                  <a:lnTo>
                    <a:pt x="191930" y="14013"/>
                  </a:lnTo>
                  <a:lnTo>
                    <a:pt x="192832" y="13781"/>
                  </a:lnTo>
                  <a:lnTo>
                    <a:pt x="193707" y="13549"/>
                  </a:lnTo>
                  <a:lnTo>
                    <a:pt x="194532" y="13318"/>
                  </a:lnTo>
                  <a:lnTo>
                    <a:pt x="195279" y="13086"/>
                  </a:lnTo>
                  <a:lnTo>
                    <a:pt x="195974" y="12854"/>
                  </a:lnTo>
                  <a:lnTo>
                    <a:pt x="196618" y="12596"/>
                  </a:lnTo>
                  <a:lnTo>
                    <a:pt x="197211" y="12364"/>
                  </a:lnTo>
                  <a:lnTo>
                    <a:pt x="197726" y="12107"/>
                  </a:lnTo>
                  <a:lnTo>
                    <a:pt x="198215" y="11875"/>
                  </a:lnTo>
                  <a:lnTo>
                    <a:pt x="198627" y="11617"/>
                  </a:lnTo>
                  <a:lnTo>
                    <a:pt x="198962" y="11360"/>
                  </a:lnTo>
                  <a:lnTo>
                    <a:pt x="199246" y="11128"/>
                  </a:lnTo>
                  <a:lnTo>
                    <a:pt x="199477" y="10870"/>
                  </a:lnTo>
                  <a:lnTo>
                    <a:pt x="199632" y="10613"/>
                  </a:lnTo>
                  <a:lnTo>
                    <a:pt x="199735" y="10355"/>
                  </a:lnTo>
                  <a:lnTo>
                    <a:pt x="199761" y="10226"/>
                  </a:lnTo>
                  <a:lnTo>
                    <a:pt x="199761" y="10098"/>
                  </a:lnTo>
                  <a:lnTo>
                    <a:pt x="199761" y="9969"/>
                  </a:lnTo>
                  <a:lnTo>
                    <a:pt x="199735" y="9840"/>
                  </a:lnTo>
                  <a:lnTo>
                    <a:pt x="199632" y="9557"/>
                  </a:lnTo>
                  <a:lnTo>
                    <a:pt x="199477" y="9299"/>
                  </a:lnTo>
                  <a:lnTo>
                    <a:pt x="199246" y="9067"/>
                  </a:lnTo>
                  <a:lnTo>
                    <a:pt x="198962" y="8810"/>
                  </a:lnTo>
                  <a:lnTo>
                    <a:pt x="198627" y="8552"/>
                  </a:lnTo>
                  <a:lnTo>
                    <a:pt x="198215" y="8295"/>
                  </a:lnTo>
                  <a:lnTo>
                    <a:pt x="197726" y="8063"/>
                  </a:lnTo>
                  <a:lnTo>
                    <a:pt x="197211" y="7805"/>
                  </a:lnTo>
                  <a:lnTo>
                    <a:pt x="196618" y="7573"/>
                  </a:lnTo>
                  <a:lnTo>
                    <a:pt x="195974" y="7316"/>
                  </a:lnTo>
                  <a:lnTo>
                    <a:pt x="195279" y="7084"/>
                  </a:lnTo>
                  <a:lnTo>
                    <a:pt x="194532" y="6852"/>
                  </a:lnTo>
                  <a:lnTo>
                    <a:pt x="193707" y="6620"/>
                  </a:lnTo>
                  <a:lnTo>
                    <a:pt x="192832" y="6388"/>
                  </a:lnTo>
                  <a:lnTo>
                    <a:pt x="191930" y="6157"/>
                  </a:lnTo>
                  <a:lnTo>
                    <a:pt x="189921" y="5719"/>
                  </a:lnTo>
                  <a:lnTo>
                    <a:pt x="187706" y="5281"/>
                  </a:lnTo>
                  <a:lnTo>
                    <a:pt x="185310" y="4869"/>
                  </a:lnTo>
                  <a:lnTo>
                    <a:pt x="182708" y="4456"/>
                  </a:lnTo>
                  <a:lnTo>
                    <a:pt x="179926" y="4044"/>
                  </a:lnTo>
                  <a:lnTo>
                    <a:pt x="176964" y="3684"/>
                  </a:lnTo>
                  <a:lnTo>
                    <a:pt x="173822" y="3297"/>
                  </a:lnTo>
                  <a:lnTo>
                    <a:pt x="170524" y="2962"/>
                  </a:lnTo>
                  <a:lnTo>
                    <a:pt x="167047" y="2628"/>
                  </a:lnTo>
                  <a:lnTo>
                    <a:pt x="163415" y="2318"/>
                  </a:lnTo>
                  <a:lnTo>
                    <a:pt x="159654" y="2009"/>
                  </a:lnTo>
                  <a:lnTo>
                    <a:pt x="155739" y="1726"/>
                  </a:lnTo>
                  <a:lnTo>
                    <a:pt x="151669" y="1468"/>
                  </a:lnTo>
                  <a:lnTo>
                    <a:pt x="147496" y="1211"/>
                  </a:lnTo>
                  <a:lnTo>
                    <a:pt x="143194" y="1005"/>
                  </a:lnTo>
                  <a:lnTo>
                    <a:pt x="138764" y="799"/>
                  </a:lnTo>
                  <a:lnTo>
                    <a:pt x="134230" y="618"/>
                  </a:lnTo>
                  <a:lnTo>
                    <a:pt x="129593" y="464"/>
                  </a:lnTo>
                  <a:lnTo>
                    <a:pt x="124854" y="335"/>
                  </a:lnTo>
                  <a:lnTo>
                    <a:pt x="120011" y="206"/>
                  </a:lnTo>
                  <a:lnTo>
                    <a:pt x="115091" y="129"/>
                  </a:lnTo>
                  <a:lnTo>
                    <a:pt x="110094" y="52"/>
                  </a:lnTo>
                  <a:lnTo>
                    <a:pt x="105019" y="26"/>
                  </a:lnTo>
                  <a:lnTo>
                    <a:pt x="9989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6" name="Google Shape;2106;p36"/>
            <p:cNvSpPr/>
            <p:nvPr/>
          </p:nvSpPr>
          <p:spPr>
            <a:xfrm>
              <a:off x="3660044" y="3019221"/>
              <a:ext cx="1147735" cy="1489051"/>
            </a:xfrm>
            <a:custGeom>
              <a:avLst/>
              <a:gdLst/>
              <a:ahLst/>
              <a:cxnLst/>
              <a:rect l="l" t="t" r="r" b="b"/>
              <a:pathLst>
                <a:path w="64012" h="83048" extrusionOk="0">
                  <a:moveTo>
                    <a:pt x="2139" y="0"/>
                  </a:moveTo>
                  <a:lnTo>
                    <a:pt x="2036" y="515"/>
                  </a:lnTo>
                  <a:lnTo>
                    <a:pt x="1933" y="1082"/>
                  </a:lnTo>
                  <a:lnTo>
                    <a:pt x="1753" y="2216"/>
                  </a:lnTo>
                  <a:lnTo>
                    <a:pt x="1598" y="3272"/>
                  </a:lnTo>
                  <a:lnTo>
                    <a:pt x="1495" y="3710"/>
                  </a:lnTo>
                  <a:lnTo>
                    <a:pt x="1392" y="4122"/>
                  </a:lnTo>
                  <a:lnTo>
                    <a:pt x="1263" y="4457"/>
                  </a:lnTo>
                  <a:lnTo>
                    <a:pt x="1057" y="4843"/>
                  </a:lnTo>
                  <a:lnTo>
                    <a:pt x="593" y="5719"/>
                  </a:lnTo>
                  <a:lnTo>
                    <a:pt x="362" y="6157"/>
                  </a:lnTo>
                  <a:lnTo>
                    <a:pt x="181" y="6569"/>
                  </a:lnTo>
                  <a:lnTo>
                    <a:pt x="104" y="6775"/>
                  </a:lnTo>
                  <a:lnTo>
                    <a:pt x="52" y="6981"/>
                  </a:lnTo>
                  <a:lnTo>
                    <a:pt x="27" y="7161"/>
                  </a:lnTo>
                  <a:lnTo>
                    <a:pt x="1" y="7342"/>
                  </a:lnTo>
                  <a:lnTo>
                    <a:pt x="27" y="7625"/>
                  </a:lnTo>
                  <a:lnTo>
                    <a:pt x="78" y="7934"/>
                  </a:lnTo>
                  <a:lnTo>
                    <a:pt x="155" y="8243"/>
                  </a:lnTo>
                  <a:lnTo>
                    <a:pt x="259" y="8552"/>
                  </a:lnTo>
                  <a:lnTo>
                    <a:pt x="362" y="8861"/>
                  </a:lnTo>
                  <a:lnTo>
                    <a:pt x="516" y="9196"/>
                  </a:lnTo>
                  <a:lnTo>
                    <a:pt x="825" y="9892"/>
                  </a:lnTo>
                  <a:lnTo>
                    <a:pt x="1212" y="10587"/>
                  </a:lnTo>
                  <a:lnTo>
                    <a:pt x="1649" y="11308"/>
                  </a:lnTo>
                  <a:lnTo>
                    <a:pt x="2113" y="12030"/>
                  </a:lnTo>
                  <a:lnTo>
                    <a:pt x="2603" y="12751"/>
                  </a:lnTo>
                  <a:lnTo>
                    <a:pt x="3556" y="14219"/>
                  </a:lnTo>
                  <a:lnTo>
                    <a:pt x="4019" y="14915"/>
                  </a:lnTo>
                  <a:lnTo>
                    <a:pt x="4457" y="15610"/>
                  </a:lnTo>
                  <a:lnTo>
                    <a:pt x="4844" y="16280"/>
                  </a:lnTo>
                  <a:lnTo>
                    <a:pt x="5178" y="16950"/>
                  </a:lnTo>
                  <a:lnTo>
                    <a:pt x="5436" y="17542"/>
                  </a:lnTo>
                  <a:lnTo>
                    <a:pt x="5539" y="17851"/>
                  </a:lnTo>
                  <a:lnTo>
                    <a:pt x="5616" y="18135"/>
                  </a:lnTo>
                  <a:lnTo>
                    <a:pt x="5642" y="18289"/>
                  </a:lnTo>
                  <a:lnTo>
                    <a:pt x="5668" y="18470"/>
                  </a:lnTo>
                  <a:lnTo>
                    <a:pt x="5642" y="18882"/>
                  </a:lnTo>
                  <a:lnTo>
                    <a:pt x="5513" y="19809"/>
                  </a:lnTo>
                  <a:lnTo>
                    <a:pt x="5436" y="20298"/>
                  </a:lnTo>
                  <a:lnTo>
                    <a:pt x="5436" y="20736"/>
                  </a:lnTo>
                  <a:lnTo>
                    <a:pt x="5436" y="20942"/>
                  </a:lnTo>
                  <a:lnTo>
                    <a:pt x="5462" y="21123"/>
                  </a:lnTo>
                  <a:lnTo>
                    <a:pt x="5513" y="21303"/>
                  </a:lnTo>
                  <a:lnTo>
                    <a:pt x="5565" y="21432"/>
                  </a:lnTo>
                  <a:lnTo>
                    <a:pt x="5668" y="21561"/>
                  </a:lnTo>
                  <a:lnTo>
                    <a:pt x="5797" y="21689"/>
                  </a:lnTo>
                  <a:lnTo>
                    <a:pt x="5951" y="21792"/>
                  </a:lnTo>
                  <a:lnTo>
                    <a:pt x="6157" y="21921"/>
                  </a:lnTo>
                  <a:lnTo>
                    <a:pt x="6569" y="22127"/>
                  </a:lnTo>
                  <a:lnTo>
                    <a:pt x="7033" y="22333"/>
                  </a:lnTo>
                  <a:lnTo>
                    <a:pt x="7497" y="22488"/>
                  </a:lnTo>
                  <a:lnTo>
                    <a:pt x="7935" y="22617"/>
                  </a:lnTo>
                  <a:lnTo>
                    <a:pt x="8450" y="22771"/>
                  </a:lnTo>
                  <a:lnTo>
                    <a:pt x="8553" y="22823"/>
                  </a:lnTo>
                  <a:lnTo>
                    <a:pt x="8759" y="22952"/>
                  </a:lnTo>
                  <a:lnTo>
                    <a:pt x="9326" y="23389"/>
                  </a:lnTo>
                  <a:lnTo>
                    <a:pt x="10124" y="24059"/>
                  </a:lnTo>
                  <a:lnTo>
                    <a:pt x="11000" y="24858"/>
                  </a:lnTo>
                  <a:lnTo>
                    <a:pt x="11438" y="25296"/>
                  </a:lnTo>
                  <a:lnTo>
                    <a:pt x="11876" y="25759"/>
                  </a:lnTo>
                  <a:lnTo>
                    <a:pt x="12288" y="26223"/>
                  </a:lnTo>
                  <a:lnTo>
                    <a:pt x="12674" y="26661"/>
                  </a:lnTo>
                  <a:lnTo>
                    <a:pt x="13009" y="27125"/>
                  </a:lnTo>
                  <a:lnTo>
                    <a:pt x="13293" y="27537"/>
                  </a:lnTo>
                  <a:lnTo>
                    <a:pt x="13524" y="27923"/>
                  </a:lnTo>
                  <a:lnTo>
                    <a:pt x="13602" y="28129"/>
                  </a:lnTo>
                  <a:lnTo>
                    <a:pt x="13653" y="28309"/>
                  </a:lnTo>
                  <a:lnTo>
                    <a:pt x="13730" y="28696"/>
                  </a:lnTo>
                  <a:lnTo>
                    <a:pt x="13782" y="29134"/>
                  </a:lnTo>
                  <a:lnTo>
                    <a:pt x="13782" y="29572"/>
                  </a:lnTo>
                  <a:lnTo>
                    <a:pt x="13756" y="30061"/>
                  </a:lnTo>
                  <a:lnTo>
                    <a:pt x="13705" y="30551"/>
                  </a:lnTo>
                  <a:lnTo>
                    <a:pt x="13602" y="31066"/>
                  </a:lnTo>
                  <a:lnTo>
                    <a:pt x="13499" y="31581"/>
                  </a:lnTo>
                  <a:lnTo>
                    <a:pt x="13344" y="32148"/>
                  </a:lnTo>
                  <a:lnTo>
                    <a:pt x="13009" y="33255"/>
                  </a:lnTo>
                  <a:lnTo>
                    <a:pt x="12623" y="34440"/>
                  </a:lnTo>
                  <a:lnTo>
                    <a:pt x="11721" y="36836"/>
                  </a:lnTo>
                  <a:lnTo>
                    <a:pt x="11283" y="38046"/>
                  </a:lnTo>
                  <a:lnTo>
                    <a:pt x="10871" y="39231"/>
                  </a:lnTo>
                  <a:lnTo>
                    <a:pt x="10511" y="40365"/>
                  </a:lnTo>
                  <a:lnTo>
                    <a:pt x="10356" y="40931"/>
                  </a:lnTo>
                  <a:lnTo>
                    <a:pt x="10227" y="41472"/>
                  </a:lnTo>
                  <a:lnTo>
                    <a:pt x="10124" y="42013"/>
                  </a:lnTo>
                  <a:lnTo>
                    <a:pt x="10047" y="42528"/>
                  </a:lnTo>
                  <a:lnTo>
                    <a:pt x="9995" y="43018"/>
                  </a:lnTo>
                  <a:lnTo>
                    <a:pt x="9995" y="43507"/>
                  </a:lnTo>
                  <a:lnTo>
                    <a:pt x="10021" y="43945"/>
                  </a:lnTo>
                  <a:lnTo>
                    <a:pt x="10098" y="44383"/>
                  </a:lnTo>
                  <a:lnTo>
                    <a:pt x="10201" y="44795"/>
                  </a:lnTo>
                  <a:lnTo>
                    <a:pt x="10356" y="45156"/>
                  </a:lnTo>
                  <a:lnTo>
                    <a:pt x="10408" y="45259"/>
                  </a:lnTo>
                  <a:lnTo>
                    <a:pt x="10485" y="45336"/>
                  </a:lnTo>
                  <a:lnTo>
                    <a:pt x="10588" y="45388"/>
                  </a:lnTo>
                  <a:lnTo>
                    <a:pt x="10717" y="45439"/>
                  </a:lnTo>
                  <a:lnTo>
                    <a:pt x="11000" y="45542"/>
                  </a:lnTo>
                  <a:lnTo>
                    <a:pt x="11335" y="45645"/>
                  </a:lnTo>
                  <a:lnTo>
                    <a:pt x="11644" y="45748"/>
                  </a:lnTo>
                  <a:lnTo>
                    <a:pt x="11927" y="45851"/>
                  </a:lnTo>
                  <a:lnTo>
                    <a:pt x="12056" y="45903"/>
                  </a:lnTo>
                  <a:lnTo>
                    <a:pt x="12159" y="45980"/>
                  </a:lnTo>
                  <a:lnTo>
                    <a:pt x="12236" y="46057"/>
                  </a:lnTo>
                  <a:lnTo>
                    <a:pt x="12288" y="46135"/>
                  </a:lnTo>
                  <a:lnTo>
                    <a:pt x="12339" y="46315"/>
                  </a:lnTo>
                  <a:lnTo>
                    <a:pt x="12365" y="46521"/>
                  </a:lnTo>
                  <a:lnTo>
                    <a:pt x="12365" y="46701"/>
                  </a:lnTo>
                  <a:lnTo>
                    <a:pt x="12365" y="46933"/>
                  </a:lnTo>
                  <a:lnTo>
                    <a:pt x="12314" y="47139"/>
                  </a:lnTo>
                  <a:lnTo>
                    <a:pt x="12262" y="47371"/>
                  </a:lnTo>
                  <a:lnTo>
                    <a:pt x="12108" y="47835"/>
                  </a:lnTo>
                  <a:lnTo>
                    <a:pt x="11902" y="48299"/>
                  </a:lnTo>
                  <a:lnTo>
                    <a:pt x="11644" y="48814"/>
                  </a:lnTo>
                  <a:lnTo>
                    <a:pt x="11361" y="49329"/>
                  </a:lnTo>
                  <a:lnTo>
                    <a:pt x="11052" y="49844"/>
                  </a:lnTo>
                  <a:lnTo>
                    <a:pt x="10433" y="50874"/>
                  </a:lnTo>
                  <a:lnTo>
                    <a:pt x="10150" y="51390"/>
                  </a:lnTo>
                  <a:lnTo>
                    <a:pt x="9892" y="51879"/>
                  </a:lnTo>
                  <a:lnTo>
                    <a:pt x="9661" y="52368"/>
                  </a:lnTo>
                  <a:lnTo>
                    <a:pt x="9506" y="52832"/>
                  </a:lnTo>
                  <a:lnTo>
                    <a:pt x="9429" y="53038"/>
                  </a:lnTo>
                  <a:lnTo>
                    <a:pt x="9377" y="53244"/>
                  </a:lnTo>
                  <a:lnTo>
                    <a:pt x="9377" y="53450"/>
                  </a:lnTo>
                  <a:lnTo>
                    <a:pt x="9351" y="53656"/>
                  </a:lnTo>
                  <a:lnTo>
                    <a:pt x="9403" y="53940"/>
                  </a:lnTo>
                  <a:lnTo>
                    <a:pt x="9480" y="54223"/>
                  </a:lnTo>
                  <a:lnTo>
                    <a:pt x="9609" y="54558"/>
                  </a:lnTo>
                  <a:lnTo>
                    <a:pt x="9764" y="54867"/>
                  </a:lnTo>
                  <a:lnTo>
                    <a:pt x="9944" y="55228"/>
                  </a:lnTo>
                  <a:lnTo>
                    <a:pt x="10150" y="55563"/>
                  </a:lnTo>
                  <a:lnTo>
                    <a:pt x="10614" y="56284"/>
                  </a:lnTo>
                  <a:lnTo>
                    <a:pt x="11052" y="56979"/>
                  </a:lnTo>
                  <a:lnTo>
                    <a:pt x="11464" y="57675"/>
                  </a:lnTo>
                  <a:lnTo>
                    <a:pt x="11618" y="58010"/>
                  </a:lnTo>
                  <a:lnTo>
                    <a:pt x="11747" y="58319"/>
                  </a:lnTo>
                  <a:lnTo>
                    <a:pt x="11850" y="58628"/>
                  </a:lnTo>
                  <a:lnTo>
                    <a:pt x="11902" y="58911"/>
                  </a:lnTo>
                  <a:lnTo>
                    <a:pt x="11902" y="59298"/>
                  </a:lnTo>
                  <a:lnTo>
                    <a:pt x="11850" y="59710"/>
                  </a:lnTo>
                  <a:lnTo>
                    <a:pt x="11747" y="60173"/>
                  </a:lnTo>
                  <a:lnTo>
                    <a:pt x="11618" y="60637"/>
                  </a:lnTo>
                  <a:lnTo>
                    <a:pt x="11464" y="61127"/>
                  </a:lnTo>
                  <a:lnTo>
                    <a:pt x="11283" y="61642"/>
                  </a:lnTo>
                  <a:lnTo>
                    <a:pt x="10871" y="62698"/>
                  </a:lnTo>
                  <a:lnTo>
                    <a:pt x="10459" y="63728"/>
                  </a:lnTo>
                  <a:lnTo>
                    <a:pt x="10253" y="64243"/>
                  </a:lnTo>
                  <a:lnTo>
                    <a:pt x="10073" y="64759"/>
                  </a:lnTo>
                  <a:lnTo>
                    <a:pt x="9944" y="65222"/>
                  </a:lnTo>
                  <a:lnTo>
                    <a:pt x="9841" y="65686"/>
                  </a:lnTo>
                  <a:lnTo>
                    <a:pt x="9764" y="66098"/>
                  </a:lnTo>
                  <a:lnTo>
                    <a:pt x="9738" y="66484"/>
                  </a:lnTo>
                  <a:lnTo>
                    <a:pt x="9764" y="66948"/>
                  </a:lnTo>
                  <a:lnTo>
                    <a:pt x="9841" y="67463"/>
                  </a:lnTo>
                  <a:lnTo>
                    <a:pt x="9944" y="68004"/>
                  </a:lnTo>
                  <a:lnTo>
                    <a:pt x="10073" y="68571"/>
                  </a:lnTo>
                  <a:lnTo>
                    <a:pt x="10227" y="69163"/>
                  </a:lnTo>
                  <a:lnTo>
                    <a:pt x="10408" y="69782"/>
                  </a:lnTo>
                  <a:lnTo>
                    <a:pt x="10845" y="71044"/>
                  </a:lnTo>
                  <a:lnTo>
                    <a:pt x="11309" y="72280"/>
                  </a:lnTo>
                  <a:lnTo>
                    <a:pt x="11799" y="73439"/>
                  </a:lnTo>
                  <a:lnTo>
                    <a:pt x="12288" y="74495"/>
                  </a:lnTo>
                  <a:lnTo>
                    <a:pt x="12726" y="75371"/>
                  </a:lnTo>
                  <a:lnTo>
                    <a:pt x="13138" y="76093"/>
                  </a:lnTo>
                  <a:lnTo>
                    <a:pt x="13627" y="76943"/>
                  </a:lnTo>
                  <a:lnTo>
                    <a:pt x="14220" y="77844"/>
                  </a:lnTo>
                  <a:lnTo>
                    <a:pt x="14864" y="78746"/>
                  </a:lnTo>
                  <a:lnTo>
                    <a:pt x="15534" y="79647"/>
                  </a:lnTo>
                  <a:lnTo>
                    <a:pt x="15894" y="80059"/>
                  </a:lnTo>
                  <a:lnTo>
                    <a:pt x="16229" y="80446"/>
                  </a:lnTo>
                  <a:lnTo>
                    <a:pt x="16564" y="80806"/>
                  </a:lnTo>
                  <a:lnTo>
                    <a:pt x="16899" y="81116"/>
                  </a:lnTo>
                  <a:lnTo>
                    <a:pt x="17234" y="81373"/>
                  </a:lnTo>
                  <a:lnTo>
                    <a:pt x="17569" y="81605"/>
                  </a:lnTo>
                  <a:lnTo>
                    <a:pt x="17826" y="81760"/>
                  </a:lnTo>
                  <a:lnTo>
                    <a:pt x="18109" y="81914"/>
                  </a:lnTo>
                  <a:lnTo>
                    <a:pt x="18805" y="82223"/>
                  </a:lnTo>
                  <a:lnTo>
                    <a:pt x="19603" y="82532"/>
                  </a:lnTo>
                  <a:lnTo>
                    <a:pt x="20016" y="82661"/>
                  </a:lnTo>
                  <a:lnTo>
                    <a:pt x="20454" y="82790"/>
                  </a:lnTo>
                  <a:lnTo>
                    <a:pt x="20866" y="82867"/>
                  </a:lnTo>
                  <a:lnTo>
                    <a:pt x="21278" y="82970"/>
                  </a:lnTo>
                  <a:lnTo>
                    <a:pt x="21690" y="83022"/>
                  </a:lnTo>
                  <a:lnTo>
                    <a:pt x="22102" y="83047"/>
                  </a:lnTo>
                  <a:lnTo>
                    <a:pt x="22463" y="83047"/>
                  </a:lnTo>
                  <a:lnTo>
                    <a:pt x="22823" y="83022"/>
                  </a:lnTo>
                  <a:lnTo>
                    <a:pt x="23132" y="82970"/>
                  </a:lnTo>
                  <a:lnTo>
                    <a:pt x="23390" y="82867"/>
                  </a:lnTo>
                  <a:lnTo>
                    <a:pt x="23570" y="82764"/>
                  </a:lnTo>
                  <a:lnTo>
                    <a:pt x="23751" y="82584"/>
                  </a:lnTo>
                  <a:lnTo>
                    <a:pt x="23905" y="82352"/>
                  </a:lnTo>
                  <a:lnTo>
                    <a:pt x="24060" y="82094"/>
                  </a:lnTo>
                  <a:lnTo>
                    <a:pt x="24189" y="81837"/>
                  </a:lnTo>
                  <a:lnTo>
                    <a:pt x="24266" y="81553"/>
                  </a:lnTo>
                  <a:lnTo>
                    <a:pt x="24343" y="81322"/>
                  </a:lnTo>
                  <a:lnTo>
                    <a:pt x="24343" y="81116"/>
                  </a:lnTo>
                  <a:lnTo>
                    <a:pt x="24317" y="80961"/>
                  </a:lnTo>
                  <a:lnTo>
                    <a:pt x="24292" y="80832"/>
                  </a:lnTo>
                  <a:lnTo>
                    <a:pt x="24163" y="80549"/>
                  </a:lnTo>
                  <a:lnTo>
                    <a:pt x="23983" y="80291"/>
                  </a:lnTo>
                  <a:lnTo>
                    <a:pt x="23751" y="80008"/>
                  </a:lnTo>
                  <a:lnTo>
                    <a:pt x="23493" y="79725"/>
                  </a:lnTo>
                  <a:lnTo>
                    <a:pt x="23210" y="79441"/>
                  </a:lnTo>
                  <a:lnTo>
                    <a:pt x="22592" y="78849"/>
                  </a:lnTo>
                  <a:lnTo>
                    <a:pt x="21948" y="78282"/>
                  </a:lnTo>
                  <a:lnTo>
                    <a:pt x="21664" y="77999"/>
                  </a:lnTo>
                  <a:lnTo>
                    <a:pt x="21407" y="77715"/>
                  </a:lnTo>
                  <a:lnTo>
                    <a:pt x="21149" y="77432"/>
                  </a:lnTo>
                  <a:lnTo>
                    <a:pt x="20969" y="77174"/>
                  </a:lnTo>
                  <a:lnTo>
                    <a:pt x="20840" y="76891"/>
                  </a:lnTo>
                  <a:lnTo>
                    <a:pt x="20788" y="76762"/>
                  </a:lnTo>
                  <a:lnTo>
                    <a:pt x="20763" y="76633"/>
                  </a:lnTo>
                  <a:lnTo>
                    <a:pt x="20737" y="76427"/>
                  </a:lnTo>
                  <a:lnTo>
                    <a:pt x="20788" y="76221"/>
                  </a:lnTo>
                  <a:lnTo>
                    <a:pt x="20840" y="75990"/>
                  </a:lnTo>
                  <a:lnTo>
                    <a:pt x="20943" y="75732"/>
                  </a:lnTo>
                  <a:lnTo>
                    <a:pt x="21175" y="75268"/>
                  </a:lnTo>
                  <a:lnTo>
                    <a:pt x="21355" y="74882"/>
                  </a:lnTo>
                  <a:lnTo>
                    <a:pt x="21458" y="74650"/>
                  </a:lnTo>
                  <a:lnTo>
                    <a:pt x="21613" y="74392"/>
                  </a:lnTo>
                  <a:lnTo>
                    <a:pt x="21973" y="73852"/>
                  </a:lnTo>
                  <a:lnTo>
                    <a:pt x="22308" y="73311"/>
                  </a:lnTo>
                  <a:lnTo>
                    <a:pt x="22437" y="73053"/>
                  </a:lnTo>
                  <a:lnTo>
                    <a:pt x="22566" y="72821"/>
                  </a:lnTo>
                  <a:lnTo>
                    <a:pt x="22798" y="72332"/>
                  </a:lnTo>
                  <a:lnTo>
                    <a:pt x="23055" y="71688"/>
                  </a:lnTo>
                  <a:lnTo>
                    <a:pt x="23158" y="71379"/>
                  </a:lnTo>
                  <a:lnTo>
                    <a:pt x="23236" y="71070"/>
                  </a:lnTo>
                  <a:lnTo>
                    <a:pt x="23236" y="70941"/>
                  </a:lnTo>
                  <a:lnTo>
                    <a:pt x="23236" y="70812"/>
                  </a:lnTo>
                  <a:lnTo>
                    <a:pt x="23210" y="70709"/>
                  </a:lnTo>
                  <a:lnTo>
                    <a:pt x="23158" y="70606"/>
                  </a:lnTo>
                  <a:lnTo>
                    <a:pt x="23081" y="70503"/>
                  </a:lnTo>
                  <a:lnTo>
                    <a:pt x="22952" y="70400"/>
                  </a:lnTo>
                  <a:lnTo>
                    <a:pt x="22798" y="70348"/>
                  </a:lnTo>
                  <a:lnTo>
                    <a:pt x="22643" y="70297"/>
                  </a:lnTo>
                  <a:lnTo>
                    <a:pt x="22231" y="70219"/>
                  </a:lnTo>
                  <a:lnTo>
                    <a:pt x="21793" y="70194"/>
                  </a:lnTo>
                  <a:lnTo>
                    <a:pt x="21329" y="70168"/>
                  </a:lnTo>
                  <a:lnTo>
                    <a:pt x="20917" y="70142"/>
                  </a:lnTo>
                  <a:lnTo>
                    <a:pt x="20711" y="70116"/>
                  </a:lnTo>
                  <a:lnTo>
                    <a:pt x="20557" y="70065"/>
                  </a:lnTo>
                  <a:lnTo>
                    <a:pt x="20402" y="70013"/>
                  </a:lnTo>
                  <a:lnTo>
                    <a:pt x="20273" y="69936"/>
                  </a:lnTo>
                  <a:lnTo>
                    <a:pt x="20067" y="69756"/>
                  </a:lnTo>
                  <a:lnTo>
                    <a:pt x="19861" y="69524"/>
                  </a:lnTo>
                  <a:lnTo>
                    <a:pt x="19655" y="69266"/>
                  </a:lnTo>
                  <a:lnTo>
                    <a:pt x="19475" y="68957"/>
                  </a:lnTo>
                  <a:lnTo>
                    <a:pt x="19320" y="68648"/>
                  </a:lnTo>
                  <a:lnTo>
                    <a:pt x="19191" y="68339"/>
                  </a:lnTo>
                  <a:lnTo>
                    <a:pt x="19140" y="68056"/>
                  </a:lnTo>
                  <a:lnTo>
                    <a:pt x="19140" y="67927"/>
                  </a:lnTo>
                  <a:lnTo>
                    <a:pt x="19166" y="67798"/>
                  </a:lnTo>
                  <a:lnTo>
                    <a:pt x="19217" y="67644"/>
                  </a:lnTo>
                  <a:lnTo>
                    <a:pt x="19320" y="67515"/>
                  </a:lnTo>
                  <a:lnTo>
                    <a:pt x="19449" y="67386"/>
                  </a:lnTo>
                  <a:lnTo>
                    <a:pt x="19629" y="67257"/>
                  </a:lnTo>
                  <a:lnTo>
                    <a:pt x="20016" y="67025"/>
                  </a:lnTo>
                  <a:lnTo>
                    <a:pt x="20479" y="66819"/>
                  </a:lnTo>
                  <a:lnTo>
                    <a:pt x="20943" y="66613"/>
                  </a:lnTo>
                  <a:lnTo>
                    <a:pt x="21381" y="66407"/>
                  </a:lnTo>
                  <a:lnTo>
                    <a:pt x="21767" y="66175"/>
                  </a:lnTo>
                  <a:lnTo>
                    <a:pt x="21922" y="66072"/>
                  </a:lnTo>
                  <a:lnTo>
                    <a:pt x="22025" y="65943"/>
                  </a:lnTo>
                  <a:lnTo>
                    <a:pt x="22282" y="65609"/>
                  </a:lnTo>
                  <a:lnTo>
                    <a:pt x="22411" y="65377"/>
                  </a:lnTo>
                  <a:lnTo>
                    <a:pt x="22540" y="65145"/>
                  </a:lnTo>
                  <a:lnTo>
                    <a:pt x="22643" y="64887"/>
                  </a:lnTo>
                  <a:lnTo>
                    <a:pt x="22720" y="64656"/>
                  </a:lnTo>
                  <a:lnTo>
                    <a:pt x="22746" y="64449"/>
                  </a:lnTo>
                  <a:lnTo>
                    <a:pt x="22746" y="64346"/>
                  </a:lnTo>
                  <a:lnTo>
                    <a:pt x="22720" y="64269"/>
                  </a:lnTo>
                  <a:lnTo>
                    <a:pt x="22643" y="64140"/>
                  </a:lnTo>
                  <a:lnTo>
                    <a:pt x="22540" y="64037"/>
                  </a:lnTo>
                  <a:lnTo>
                    <a:pt x="22411" y="63934"/>
                  </a:lnTo>
                  <a:lnTo>
                    <a:pt x="22257" y="63857"/>
                  </a:lnTo>
                  <a:lnTo>
                    <a:pt x="21870" y="63728"/>
                  </a:lnTo>
                  <a:lnTo>
                    <a:pt x="21458" y="63599"/>
                  </a:lnTo>
                  <a:lnTo>
                    <a:pt x="21020" y="63471"/>
                  </a:lnTo>
                  <a:lnTo>
                    <a:pt x="20634" y="63342"/>
                  </a:lnTo>
                  <a:lnTo>
                    <a:pt x="20479" y="63265"/>
                  </a:lnTo>
                  <a:lnTo>
                    <a:pt x="20351" y="63161"/>
                  </a:lnTo>
                  <a:lnTo>
                    <a:pt x="20222" y="63058"/>
                  </a:lnTo>
                  <a:lnTo>
                    <a:pt x="20170" y="62955"/>
                  </a:lnTo>
                  <a:lnTo>
                    <a:pt x="20119" y="62775"/>
                  </a:lnTo>
                  <a:lnTo>
                    <a:pt x="20119" y="62569"/>
                  </a:lnTo>
                  <a:lnTo>
                    <a:pt x="20144" y="62337"/>
                  </a:lnTo>
                  <a:lnTo>
                    <a:pt x="20222" y="62105"/>
                  </a:lnTo>
                  <a:lnTo>
                    <a:pt x="20299" y="61848"/>
                  </a:lnTo>
                  <a:lnTo>
                    <a:pt x="20402" y="61642"/>
                  </a:lnTo>
                  <a:lnTo>
                    <a:pt x="20505" y="61461"/>
                  </a:lnTo>
                  <a:lnTo>
                    <a:pt x="20634" y="61358"/>
                  </a:lnTo>
                  <a:lnTo>
                    <a:pt x="20814" y="61255"/>
                  </a:lnTo>
                  <a:lnTo>
                    <a:pt x="20994" y="61204"/>
                  </a:lnTo>
                  <a:lnTo>
                    <a:pt x="21226" y="61152"/>
                  </a:lnTo>
                  <a:lnTo>
                    <a:pt x="21716" y="61152"/>
                  </a:lnTo>
                  <a:lnTo>
                    <a:pt x="21999" y="61178"/>
                  </a:lnTo>
                  <a:lnTo>
                    <a:pt x="22566" y="61255"/>
                  </a:lnTo>
                  <a:lnTo>
                    <a:pt x="23673" y="61461"/>
                  </a:lnTo>
                  <a:lnTo>
                    <a:pt x="24189" y="61513"/>
                  </a:lnTo>
                  <a:lnTo>
                    <a:pt x="24420" y="61539"/>
                  </a:lnTo>
                  <a:lnTo>
                    <a:pt x="24601" y="61513"/>
                  </a:lnTo>
                  <a:lnTo>
                    <a:pt x="25296" y="61436"/>
                  </a:lnTo>
                  <a:lnTo>
                    <a:pt x="26095" y="61307"/>
                  </a:lnTo>
                  <a:lnTo>
                    <a:pt x="26996" y="61152"/>
                  </a:lnTo>
                  <a:lnTo>
                    <a:pt x="27898" y="60946"/>
                  </a:lnTo>
                  <a:lnTo>
                    <a:pt x="28799" y="60714"/>
                  </a:lnTo>
                  <a:lnTo>
                    <a:pt x="29649" y="60457"/>
                  </a:lnTo>
                  <a:lnTo>
                    <a:pt x="30036" y="60328"/>
                  </a:lnTo>
                  <a:lnTo>
                    <a:pt x="30397" y="60173"/>
                  </a:lnTo>
                  <a:lnTo>
                    <a:pt x="30731" y="60019"/>
                  </a:lnTo>
                  <a:lnTo>
                    <a:pt x="31015" y="59839"/>
                  </a:lnTo>
                  <a:lnTo>
                    <a:pt x="31195" y="59736"/>
                  </a:lnTo>
                  <a:lnTo>
                    <a:pt x="31350" y="59581"/>
                  </a:lnTo>
                  <a:lnTo>
                    <a:pt x="31710" y="59220"/>
                  </a:lnTo>
                  <a:lnTo>
                    <a:pt x="32071" y="58782"/>
                  </a:lnTo>
                  <a:lnTo>
                    <a:pt x="32406" y="58319"/>
                  </a:lnTo>
                  <a:lnTo>
                    <a:pt x="33075" y="57366"/>
                  </a:lnTo>
                  <a:lnTo>
                    <a:pt x="33385" y="56954"/>
                  </a:lnTo>
                  <a:lnTo>
                    <a:pt x="33694" y="56619"/>
                  </a:lnTo>
                  <a:lnTo>
                    <a:pt x="34286" y="56052"/>
                  </a:lnTo>
                  <a:lnTo>
                    <a:pt x="34982" y="55408"/>
                  </a:lnTo>
                  <a:lnTo>
                    <a:pt x="36630" y="54017"/>
                  </a:lnTo>
                  <a:lnTo>
                    <a:pt x="38279" y="52626"/>
                  </a:lnTo>
                  <a:lnTo>
                    <a:pt x="39644" y="51493"/>
                  </a:lnTo>
                  <a:lnTo>
                    <a:pt x="40056" y="51158"/>
                  </a:lnTo>
                  <a:lnTo>
                    <a:pt x="40571" y="50797"/>
                  </a:lnTo>
                  <a:lnTo>
                    <a:pt x="40829" y="50591"/>
                  </a:lnTo>
                  <a:lnTo>
                    <a:pt x="41061" y="50385"/>
                  </a:lnTo>
                  <a:lnTo>
                    <a:pt x="41267" y="50179"/>
                  </a:lnTo>
                  <a:lnTo>
                    <a:pt x="41370" y="49973"/>
                  </a:lnTo>
                  <a:lnTo>
                    <a:pt x="41473" y="49690"/>
                  </a:lnTo>
                  <a:lnTo>
                    <a:pt x="41550" y="49355"/>
                  </a:lnTo>
                  <a:lnTo>
                    <a:pt x="41602" y="48994"/>
                  </a:lnTo>
                  <a:lnTo>
                    <a:pt x="41627" y="48582"/>
                  </a:lnTo>
                  <a:lnTo>
                    <a:pt x="41627" y="48170"/>
                  </a:lnTo>
                  <a:lnTo>
                    <a:pt x="41602" y="47732"/>
                  </a:lnTo>
                  <a:lnTo>
                    <a:pt x="41550" y="46830"/>
                  </a:lnTo>
                  <a:lnTo>
                    <a:pt x="41447" y="45929"/>
                  </a:lnTo>
                  <a:lnTo>
                    <a:pt x="41318" y="45053"/>
                  </a:lnTo>
                  <a:lnTo>
                    <a:pt x="41241" y="44254"/>
                  </a:lnTo>
                  <a:lnTo>
                    <a:pt x="41190" y="43585"/>
                  </a:lnTo>
                  <a:lnTo>
                    <a:pt x="41190" y="43559"/>
                  </a:lnTo>
                  <a:lnTo>
                    <a:pt x="41447" y="43224"/>
                  </a:lnTo>
                  <a:lnTo>
                    <a:pt x="41730" y="42838"/>
                  </a:lnTo>
                  <a:lnTo>
                    <a:pt x="42349" y="41936"/>
                  </a:lnTo>
                  <a:lnTo>
                    <a:pt x="42684" y="41524"/>
                  </a:lnTo>
                  <a:lnTo>
                    <a:pt x="43018" y="41137"/>
                  </a:lnTo>
                  <a:lnTo>
                    <a:pt x="43199" y="40983"/>
                  </a:lnTo>
                  <a:lnTo>
                    <a:pt x="43379" y="40828"/>
                  </a:lnTo>
                  <a:lnTo>
                    <a:pt x="43534" y="40725"/>
                  </a:lnTo>
                  <a:lnTo>
                    <a:pt x="43714" y="40674"/>
                  </a:lnTo>
                  <a:lnTo>
                    <a:pt x="43997" y="40597"/>
                  </a:lnTo>
                  <a:lnTo>
                    <a:pt x="44281" y="40597"/>
                  </a:lnTo>
                  <a:lnTo>
                    <a:pt x="44615" y="40622"/>
                  </a:lnTo>
                  <a:lnTo>
                    <a:pt x="44976" y="40700"/>
                  </a:lnTo>
                  <a:lnTo>
                    <a:pt x="45337" y="40803"/>
                  </a:lnTo>
                  <a:lnTo>
                    <a:pt x="45723" y="40906"/>
                  </a:lnTo>
                  <a:lnTo>
                    <a:pt x="46496" y="41189"/>
                  </a:lnTo>
                  <a:lnTo>
                    <a:pt x="47294" y="41498"/>
                  </a:lnTo>
                  <a:lnTo>
                    <a:pt x="48041" y="41756"/>
                  </a:lnTo>
                  <a:lnTo>
                    <a:pt x="48402" y="41859"/>
                  </a:lnTo>
                  <a:lnTo>
                    <a:pt x="48737" y="41910"/>
                  </a:lnTo>
                  <a:lnTo>
                    <a:pt x="49046" y="41962"/>
                  </a:lnTo>
                  <a:lnTo>
                    <a:pt x="49329" y="41936"/>
                  </a:lnTo>
                  <a:lnTo>
                    <a:pt x="49587" y="41910"/>
                  </a:lnTo>
                  <a:lnTo>
                    <a:pt x="49845" y="41833"/>
                  </a:lnTo>
                  <a:lnTo>
                    <a:pt x="50437" y="41653"/>
                  </a:lnTo>
                  <a:lnTo>
                    <a:pt x="51055" y="41395"/>
                  </a:lnTo>
                  <a:lnTo>
                    <a:pt x="51699" y="41112"/>
                  </a:lnTo>
                  <a:lnTo>
                    <a:pt x="52317" y="40777"/>
                  </a:lnTo>
                  <a:lnTo>
                    <a:pt x="52884" y="40416"/>
                  </a:lnTo>
                  <a:lnTo>
                    <a:pt x="53116" y="40236"/>
                  </a:lnTo>
                  <a:lnTo>
                    <a:pt x="53348" y="40030"/>
                  </a:lnTo>
                  <a:lnTo>
                    <a:pt x="53554" y="39850"/>
                  </a:lnTo>
                  <a:lnTo>
                    <a:pt x="53708" y="39669"/>
                  </a:lnTo>
                  <a:lnTo>
                    <a:pt x="53889" y="39437"/>
                  </a:lnTo>
                  <a:lnTo>
                    <a:pt x="54069" y="39180"/>
                  </a:lnTo>
                  <a:lnTo>
                    <a:pt x="54224" y="38922"/>
                  </a:lnTo>
                  <a:lnTo>
                    <a:pt x="54378" y="38613"/>
                  </a:lnTo>
                  <a:lnTo>
                    <a:pt x="54636" y="37969"/>
                  </a:lnTo>
                  <a:lnTo>
                    <a:pt x="54868" y="37248"/>
                  </a:lnTo>
                  <a:lnTo>
                    <a:pt x="55074" y="36449"/>
                  </a:lnTo>
                  <a:lnTo>
                    <a:pt x="55280" y="35651"/>
                  </a:lnTo>
                  <a:lnTo>
                    <a:pt x="55615" y="33951"/>
                  </a:lnTo>
                  <a:lnTo>
                    <a:pt x="55949" y="32225"/>
                  </a:lnTo>
                  <a:lnTo>
                    <a:pt x="56130" y="31401"/>
                  </a:lnTo>
                  <a:lnTo>
                    <a:pt x="56310" y="30628"/>
                  </a:lnTo>
                  <a:lnTo>
                    <a:pt x="56516" y="29881"/>
                  </a:lnTo>
                  <a:lnTo>
                    <a:pt x="56748" y="29185"/>
                  </a:lnTo>
                  <a:lnTo>
                    <a:pt x="56851" y="28876"/>
                  </a:lnTo>
                  <a:lnTo>
                    <a:pt x="57006" y="28593"/>
                  </a:lnTo>
                  <a:lnTo>
                    <a:pt x="57134" y="28309"/>
                  </a:lnTo>
                  <a:lnTo>
                    <a:pt x="57289" y="28052"/>
                  </a:lnTo>
                  <a:lnTo>
                    <a:pt x="57495" y="27794"/>
                  </a:lnTo>
                  <a:lnTo>
                    <a:pt x="57753" y="27511"/>
                  </a:lnTo>
                  <a:lnTo>
                    <a:pt x="58036" y="27228"/>
                  </a:lnTo>
                  <a:lnTo>
                    <a:pt x="58371" y="26944"/>
                  </a:lnTo>
                  <a:lnTo>
                    <a:pt x="59092" y="26352"/>
                  </a:lnTo>
                  <a:lnTo>
                    <a:pt x="59891" y="25785"/>
                  </a:lnTo>
                  <a:lnTo>
                    <a:pt x="60689" y="25193"/>
                  </a:lnTo>
                  <a:lnTo>
                    <a:pt x="61436" y="24626"/>
                  </a:lnTo>
                  <a:lnTo>
                    <a:pt x="61771" y="24343"/>
                  </a:lnTo>
                  <a:lnTo>
                    <a:pt x="62080" y="24059"/>
                  </a:lnTo>
                  <a:lnTo>
                    <a:pt x="62338" y="23802"/>
                  </a:lnTo>
                  <a:lnTo>
                    <a:pt x="62544" y="23544"/>
                  </a:lnTo>
                  <a:lnTo>
                    <a:pt x="63033" y="22823"/>
                  </a:lnTo>
                  <a:lnTo>
                    <a:pt x="63316" y="22385"/>
                  </a:lnTo>
                  <a:lnTo>
                    <a:pt x="63574" y="21921"/>
                  </a:lnTo>
                  <a:lnTo>
                    <a:pt x="63780" y="21458"/>
                  </a:lnTo>
                  <a:lnTo>
                    <a:pt x="63883" y="21226"/>
                  </a:lnTo>
                  <a:lnTo>
                    <a:pt x="63935" y="20994"/>
                  </a:lnTo>
                  <a:lnTo>
                    <a:pt x="63986" y="20788"/>
                  </a:lnTo>
                  <a:lnTo>
                    <a:pt x="64012" y="20582"/>
                  </a:lnTo>
                  <a:lnTo>
                    <a:pt x="64012" y="20401"/>
                  </a:lnTo>
                  <a:lnTo>
                    <a:pt x="63960" y="20221"/>
                  </a:lnTo>
                  <a:lnTo>
                    <a:pt x="63883" y="20067"/>
                  </a:lnTo>
                  <a:lnTo>
                    <a:pt x="63754" y="19886"/>
                  </a:lnTo>
                  <a:lnTo>
                    <a:pt x="63574" y="19757"/>
                  </a:lnTo>
                  <a:lnTo>
                    <a:pt x="63368" y="19629"/>
                  </a:lnTo>
                  <a:lnTo>
                    <a:pt x="63110" y="19500"/>
                  </a:lnTo>
                  <a:lnTo>
                    <a:pt x="62853" y="19371"/>
                  </a:lnTo>
                  <a:lnTo>
                    <a:pt x="62286" y="19165"/>
                  </a:lnTo>
                  <a:lnTo>
                    <a:pt x="61719" y="18959"/>
                  </a:lnTo>
                  <a:lnTo>
                    <a:pt x="61178" y="18753"/>
                  </a:lnTo>
                  <a:lnTo>
                    <a:pt x="60921" y="18624"/>
                  </a:lnTo>
                  <a:lnTo>
                    <a:pt x="60715" y="18521"/>
                  </a:lnTo>
                  <a:lnTo>
                    <a:pt x="60509" y="18392"/>
                  </a:lnTo>
                  <a:lnTo>
                    <a:pt x="60380" y="18238"/>
                  </a:lnTo>
                  <a:lnTo>
                    <a:pt x="60225" y="18057"/>
                  </a:lnTo>
                  <a:lnTo>
                    <a:pt x="60097" y="17800"/>
                  </a:lnTo>
                  <a:lnTo>
                    <a:pt x="59994" y="17542"/>
                  </a:lnTo>
                  <a:lnTo>
                    <a:pt x="59891" y="17233"/>
                  </a:lnTo>
                  <a:lnTo>
                    <a:pt x="59710" y="16563"/>
                  </a:lnTo>
                  <a:lnTo>
                    <a:pt x="59556" y="15868"/>
                  </a:lnTo>
                  <a:lnTo>
                    <a:pt x="59401" y="15172"/>
                  </a:lnTo>
                  <a:lnTo>
                    <a:pt x="59298" y="14837"/>
                  </a:lnTo>
                  <a:lnTo>
                    <a:pt x="59195" y="14528"/>
                  </a:lnTo>
                  <a:lnTo>
                    <a:pt x="59092" y="14219"/>
                  </a:lnTo>
                  <a:lnTo>
                    <a:pt x="58963" y="13962"/>
                  </a:lnTo>
                  <a:lnTo>
                    <a:pt x="58809" y="13756"/>
                  </a:lnTo>
                  <a:lnTo>
                    <a:pt x="58654" y="13575"/>
                  </a:lnTo>
                  <a:lnTo>
                    <a:pt x="58474" y="13446"/>
                  </a:lnTo>
                  <a:lnTo>
                    <a:pt x="58293" y="13318"/>
                  </a:lnTo>
                  <a:lnTo>
                    <a:pt x="58087" y="13215"/>
                  </a:lnTo>
                  <a:lnTo>
                    <a:pt x="57881" y="13112"/>
                  </a:lnTo>
                  <a:lnTo>
                    <a:pt x="57392" y="12957"/>
                  </a:lnTo>
                  <a:lnTo>
                    <a:pt x="56877" y="12803"/>
                  </a:lnTo>
                  <a:lnTo>
                    <a:pt x="56310" y="12699"/>
                  </a:lnTo>
                  <a:lnTo>
                    <a:pt x="55718" y="12596"/>
                  </a:lnTo>
                  <a:lnTo>
                    <a:pt x="54455" y="12442"/>
                  </a:lnTo>
                  <a:lnTo>
                    <a:pt x="53193" y="12339"/>
                  </a:lnTo>
                  <a:lnTo>
                    <a:pt x="51957" y="12210"/>
                  </a:lnTo>
                  <a:lnTo>
                    <a:pt x="51390" y="12133"/>
                  </a:lnTo>
                  <a:lnTo>
                    <a:pt x="50875" y="12056"/>
                  </a:lnTo>
                  <a:lnTo>
                    <a:pt x="50411" y="11927"/>
                  </a:lnTo>
                  <a:lnTo>
                    <a:pt x="49973" y="11798"/>
                  </a:lnTo>
                  <a:lnTo>
                    <a:pt x="49716" y="11669"/>
                  </a:lnTo>
                  <a:lnTo>
                    <a:pt x="49432" y="11515"/>
                  </a:lnTo>
                  <a:lnTo>
                    <a:pt x="48814" y="11128"/>
                  </a:lnTo>
                  <a:lnTo>
                    <a:pt x="48222" y="10716"/>
                  </a:lnTo>
                  <a:lnTo>
                    <a:pt x="47707" y="10381"/>
                  </a:lnTo>
                  <a:lnTo>
                    <a:pt x="47269" y="10124"/>
                  </a:lnTo>
                  <a:lnTo>
                    <a:pt x="46702" y="9866"/>
                  </a:lnTo>
                  <a:lnTo>
                    <a:pt x="46109" y="9557"/>
                  </a:lnTo>
                  <a:lnTo>
                    <a:pt x="45466" y="9274"/>
                  </a:lnTo>
                  <a:lnTo>
                    <a:pt x="44873" y="8939"/>
                  </a:lnTo>
                  <a:lnTo>
                    <a:pt x="44590" y="8758"/>
                  </a:lnTo>
                  <a:lnTo>
                    <a:pt x="44332" y="8578"/>
                  </a:lnTo>
                  <a:lnTo>
                    <a:pt x="44100" y="8398"/>
                  </a:lnTo>
                  <a:lnTo>
                    <a:pt x="43894" y="8217"/>
                  </a:lnTo>
                  <a:lnTo>
                    <a:pt x="43740" y="8011"/>
                  </a:lnTo>
                  <a:lnTo>
                    <a:pt x="43611" y="7805"/>
                  </a:lnTo>
                  <a:lnTo>
                    <a:pt x="43534" y="7599"/>
                  </a:lnTo>
                  <a:lnTo>
                    <a:pt x="43508" y="7342"/>
                  </a:lnTo>
                  <a:lnTo>
                    <a:pt x="43482" y="7032"/>
                  </a:lnTo>
                  <a:lnTo>
                    <a:pt x="43508" y="6749"/>
                  </a:lnTo>
                  <a:lnTo>
                    <a:pt x="43559" y="6414"/>
                  </a:lnTo>
                  <a:lnTo>
                    <a:pt x="43611" y="6079"/>
                  </a:lnTo>
                  <a:lnTo>
                    <a:pt x="43791" y="5384"/>
                  </a:lnTo>
                  <a:lnTo>
                    <a:pt x="43971" y="4663"/>
                  </a:lnTo>
                  <a:lnTo>
                    <a:pt x="44126" y="3993"/>
                  </a:lnTo>
                  <a:lnTo>
                    <a:pt x="44203" y="3658"/>
                  </a:lnTo>
                  <a:lnTo>
                    <a:pt x="44229" y="3375"/>
                  </a:lnTo>
                  <a:lnTo>
                    <a:pt x="44255" y="3091"/>
                  </a:lnTo>
                  <a:lnTo>
                    <a:pt x="44255" y="2834"/>
                  </a:lnTo>
                  <a:lnTo>
                    <a:pt x="44152" y="2113"/>
                  </a:lnTo>
                  <a:lnTo>
                    <a:pt x="43997" y="1237"/>
                  </a:lnTo>
                  <a:lnTo>
                    <a:pt x="38356" y="1185"/>
                  </a:lnTo>
                  <a:lnTo>
                    <a:pt x="32844" y="1108"/>
                  </a:lnTo>
                  <a:lnTo>
                    <a:pt x="27408" y="979"/>
                  </a:lnTo>
                  <a:lnTo>
                    <a:pt x="22102" y="850"/>
                  </a:lnTo>
                  <a:lnTo>
                    <a:pt x="16899" y="670"/>
                  </a:lnTo>
                  <a:lnTo>
                    <a:pt x="11850" y="464"/>
                  </a:lnTo>
                  <a:lnTo>
                    <a:pt x="6930" y="258"/>
                  </a:lnTo>
                  <a:lnTo>
                    <a:pt x="213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7" name="Google Shape;2107;p36"/>
            <p:cNvSpPr/>
            <p:nvPr/>
          </p:nvSpPr>
          <p:spPr>
            <a:xfrm>
              <a:off x="5101975" y="2876498"/>
              <a:ext cx="1265499" cy="1406393"/>
            </a:xfrm>
            <a:custGeom>
              <a:avLst/>
              <a:gdLst/>
              <a:ahLst/>
              <a:cxnLst/>
              <a:rect l="l" t="t" r="r" b="b"/>
              <a:pathLst>
                <a:path w="70580" h="78438" extrusionOk="0">
                  <a:moveTo>
                    <a:pt x="69704" y="1"/>
                  </a:moveTo>
                  <a:lnTo>
                    <a:pt x="69524" y="207"/>
                  </a:lnTo>
                  <a:lnTo>
                    <a:pt x="69292" y="387"/>
                  </a:lnTo>
                  <a:lnTo>
                    <a:pt x="69034" y="593"/>
                  </a:lnTo>
                  <a:lnTo>
                    <a:pt x="68751" y="773"/>
                  </a:lnTo>
                  <a:lnTo>
                    <a:pt x="68442" y="980"/>
                  </a:lnTo>
                  <a:lnTo>
                    <a:pt x="68081" y="1160"/>
                  </a:lnTo>
                  <a:lnTo>
                    <a:pt x="67257" y="1520"/>
                  </a:lnTo>
                  <a:lnTo>
                    <a:pt x="66304" y="1881"/>
                  </a:lnTo>
                  <a:lnTo>
                    <a:pt x="65222" y="2242"/>
                  </a:lnTo>
                  <a:lnTo>
                    <a:pt x="64011" y="2602"/>
                  </a:lnTo>
                  <a:lnTo>
                    <a:pt x="62672" y="2963"/>
                  </a:lnTo>
                  <a:lnTo>
                    <a:pt x="61204" y="3298"/>
                  </a:lnTo>
                  <a:lnTo>
                    <a:pt x="59632" y="3633"/>
                  </a:lnTo>
                  <a:lnTo>
                    <a:pt x="57932" y="3968"/>
                  </a:lnTo>
                  <a:lnTo>
                    <a:pt x="56103" y="4277"/>
                  </a:lnTo>
                  <a:lnTo>
                    <a:pt x="54197" y="4586"/>
                  </a:lnTo>
                  <a:lnTo>
                    <a:pt x="52162" y="4895"/>
                  </a:lnTo>
                  <a:lnTo>
                    <a:pt x="49999" y="5204"/>
                  </a:lnTo>
                  <a:lnTo>
                    <a:pt x="47758" y="5487"/>
                  </a:lnTo>
                  <a:lnTo>
                    <a:pt x="45413" y="5771"/>
                  </a:lnTo>
                  <a:lnTo>
                    <a:pt x="42966" y="6054"/>
                  </a:lnTo>
                  <a:lnTo>
                    <a:pt x="40442" y="6312"/>
                  </a:lnTo>
                  <a:lnTo>
                    <a:pt x="37815" y="6569"/>
                  </a:lnTo>
                  <a:lnTo>
                    <a:pt x="35084" y="6801"/>
                  </a:lnTo>
                  <a:lnTo>
                    <a:pt x="32276" y="7033"/>
                  </a:lnTo>
                  <a:lnTo>
                    <a:pt x="29391" y="7265"/>
                  </a:lnTo>
                  <a:lnTo>
                    <a:pt x="26403" y="7471"/>
                  </a:lnTo>
                  <a:lnTo>
                    <a:pt x="23364" y="7677"/>
                  </a:lnTo>
                  <a:lnTo>
                    <a:pt x="20221" y="7857"/>
                  </a:lnTo>
                  <a:lnTo>
                    <a:pt x="17027" y="8038"/>
                  </a:lnTo>
                  <a:lnTo>
                    <a:pt x="13756" y="8218"/>
                  </a:lnTo>
                  <a:lnTo>
                    <a:pt x="6981" y="8527"/>
                  </a:lnTo>
                  <a:lnTo>
                    <a:pt x="0" y="8759"/>
                  </a:lnTo>
                  <a:lnTo>
                    <a:pt x="284" y="9403"/>
                  </a:lnTo>
                  <a:lnTo>
                    <a:pt x="593" y="10047"/>
                  </a:lnTo>
                  <a:lnTo>
                    <a:pt x="928" y="10691"/>
                  </a:lnTo>
                  <a:lnTo>
                    <a:pt x="1263" y="11335"/>
                  </a:lnTo>
                  <a:lnTo>
                    <a:pt x="1623" y="11953"/>
                  </a:lnTo>
                  <a:lnTo>
                    <a:pt x="2010" y="12597"/>
                  </a:lnTo>
                  <a:lnTo>
                    <a:pt x="2396" y="13189"/>
                  </a:lnTo>
                  <a:lnTo>
                    <a:pt x="2782" y="13782"/>
                  </a:lnTo>
                  <a:lnTo>
                    <a:pt x="3195" y="14349"/>
                  </a:lnTo>
                  <a:lnTo>
                    <a:pt x="3581" y="14889"/>
                  </a:lnTo>
                  <a:lnTo>
                    <a:pt x="3993" y="15405"/>
                  </a:lnTo>
                  <a:lnTo>
                    <a:pt x="4405" y="15894"/>
                  </a:lnTo>
                  <a:lnTo>
                    <a:pt x="4817" y="16332"/>
                  </a:lnTo>
                  <a:lnTo>
                    <a:pt x="5204" y="16718"/>
                  </a:lnTo>
                  <a:lnTo>
                    <a:pt x="5616" y="17079"/>
                  </a:lnTo>
                  <a:lnTo>
                    <a:pt x="6002" y="17388"/>
                  </a:lnTo>
                  <a:lnTo>
                    <a:pt x="6183" y="17491"/>
                  </a:lnTo>
                  <a:lnTo>
                    <a:pt x="6389" y="17594"/>
                  </a:lnTo>
                  <a:lnTo>
                    <a:pt x="6852" y="17826"/>
                  </a:lnTo>
                  <a:lnTo>
                    <a:pt x="7419" y="18006"/>
                  </a:lnTo>
                  <a:lnTo>
                    <a:pt x="8011" y="18161"/>
                  </a:lnTo>
                  <a:lnTo>
                    <a:pt x="8604" y="18264"/>
                  </a:lnTo>
                  <a:lnTo>
                    <a:pt x="8887" y="18290"/>
                  </a:lnTo>
                  <a:lnTo>
                    <a:pt x="9171" y="18315"/>
                  </a:lnTo>
                  <a:lnTo>
                    <a:pt x="9428" y="18315"/>
                  </a:lnTo>
                  <a:lnTo>
                    <a:pt x="9686" y="18290"/>
                  </a:lnTo>
                  <a:lnTo>
                    <a:pt x="9892" y="18238"/>
                  </a:lnTo>
                  <a:lnTo>
                    <a:pt x="10098" y="18187"/>
                  </a:lnTo>
                  <a:lnTo>
                    <a:pt x="10149" y="18135"/>
                  </a:lnTo>
                  <a:lnTo>
                    <a:pt x="10201" y="18058"/>
                  </a:lnTo>
                  <a:lnTo>
                    <a:pt x="10278" y="17878"/>
                  </a:lnTo>
                  <a:lnTo>
                    <a:pt x="10356" y="17697"/>
                  </a:lnTo>
                  <a:lnTo>
                    <a:pt x="10407" y="17620"/>
                  </a:lnTo>
                  <a:lnTo>
                    <a:pt x="10459" y="17568"/>
                  </a:lnTo>
                  <a:lnTo>
                    <a:pt x="10639" y="17517"/>
                  </a:lnTo>
                  <a:lnTo>
                    <a:pt x="10819" y="17465"/>
                  </a:lnTo>
                  <a:lnTo>
                    <a:pt x="11000" y="17440"/>
                  </a:lnTo>
                  <a:lnTo>
                    <a:pt x="11206" y="17440"/>
                  </a:lnTo>
                  <a:lnTo>
                    <a:pt x="11618" y="17465"/>
                  </a:lnTo>
                  <a:lnTo>
                    <a:pt x="12081" y="17543"/>
                  </a:lnTo>
                  <a:lnTo>
                    <a:pt x="12571" y="17646"/>
                  </a:lnTo>
                  <a:lnTo>
                    <a:pt x="13060" y="17800"/>
                  </a:lnTo>
                  <a:lnTo>
                    <a:pt x="14116" y="18135"/>
                  </a:lnTo>
                  <a:lnTo>
                    <a:pt x="15147" y="18521"/>
                  </a:lnTo>
                  <a:lnTo>
                    <a:pt x="15662" y="18676"/>
                  </a:lnTo>
                  <a:lnTo>
                    <a:pt x="16151" y="18831"/>
                  </a:lnTo>
                  <a:lnTo>
                    <a:pt x="16615" y="18959"/>
                  </a:lnTo>
                  <a:lnTo>
                    <a:pt x="17053" y="19037"/>
                  </a:lnTo>
                  <a:lnTo>
                    <a:pt x="17465" y="19062"/>
                  </a:lnTo>
                  <a:lnTo>
                    <a:pt x="17671" y="19037"/>
                  </a:lnTo>
                  <a:lnTo>
                    <a:pt x="17826" y="19037"/>
                  </a:lnTo>
                  <a:lnTo>
                    <a:pt x="17980" y="18985"/>
                  </a:lnTo>
                  <a:lnTo>
                    <a:pt x="18135" y="18934"/>
                  </a:lnTo>
                  <a:lnTo>
                    <a:pt x="18444" y="18753"/>
                  </a:lnTo>
                  <a:lnTo>
                    <a:pt x="18753" y="18521"/>
                  </a:lnTo>
                  <a:lnTo>
                    <a:pt x="19088" y="18238"/>
                  </a:lnTo>
                  <a:lnTo>
                    <a:pt x="19423" y="17981"/>
                  </a:lnTo>
                  <a:lnTo>
                    <a:pt x="19758" y="17749"/>
                  </a:lnTo>
                  <a:lnTo>
                    <a:pt x="20067" y="17568"/>
                  </a:lnTo>
                  <a:lnTo>
                    <a:pt x="20221" y="17517"/>
                  </a:lnTo>
                  <a:lnTo>
                    <a:pt x="20350" y="17465"/>
                  </a:lnTo>
                  <a:lnTo>
                    <a:pt x="20556" y="17440"/>
                  </a:lnTo>
                  <a:lnTo>
                    <a:pt x="21329" y="17440"/>
                  </a:lnTo>
                  <a:lnTo>
                    <a:pt x="21896" y="17491"/>
                  </a:lnTo>
                  <a:lnTo>
                    <a:pt x="22488" y="17594"/>
                  </a:lnTo>
                  <a:lnTo>
                    <a:pt x="23080" y="17723"/>
                  </a:lnTo>
                  <a:lnTo>
                    <a:pt x="23647" y="17903"/>
                  </a:lnTo>
                  <a:lnTo>
                    <a:pt x="24137" y="18084"/>
                  </a:lnTo>
                  <a:lnTo>
                    <a:pt x="24343" y="18187"/>
                  </a:lnTo>
                  <a:lnTo>
                    <a:pt x="24523" y="18290"/>
                  </a:lnTo>
                  <a:lnTo>
                    <a:pt x="24652" y="18393"/>
                  </a:lnTo>
                  <a:lnTo>
                    <a:pt x="24781" y="18521"/>
                  </a:lnTo>
                  <a:lnTo>
                    <a:pt x="25012" y="18856"/>
                  </a:lnTo>
                  <a:lnTo>
                    <a:pt x="25244" y="19243"/>
                  </a:lnTo>
                  <a:lnTo>
                    <a:pt x="25450" y="19655"/>
                  </a:lnTo>
                  <a:lnTo>
                    <a:pt x="25682" y="20067"/>
                  </a:lnTo>
                  <a:lnTo>
                    <a:pt x="25888" y="20479"/>
                  </a:lnTo>
                  <a:lnTo>
                    <a:pt x="26120" y="20788"/>
                  </a:lnTo>
                  <a:lnTo>
                    <a:pt x="26249" y="20943"/>
                  </a:lnTo>
                  <a:lnTo>
                    <a:pt x="26378" y="21046"/>
                  </a:lnTo>
                  <a:lnTo>
                    <a:pt x="26635" y="21200"/>
                  </a:lnTo>
                  <a:lnTo>
                    <a:pt x="26970" y="21329"/>
                  </a:lnTo>
                  <a:lnTo>
                    <a:pt x="27331" y="21458"/>
                  </a:lnTo>
                  <a:lnTo>
                    <a:pt x="27743" y="21535"/>
                  </a:lnTo>
                  <a:lnTo>
                    <a:pt x="28670" y="21690"/>
                  </a:lnTo>
                  <a:lnTo>
                    <a:pt x="29623" y="21793"/>
                  </a:lnTo>
                  <a:lnTo>
                    <a:pt x="30551" y="21947"/>
                  </a:lnTo>
                  <a:lnTo>
                    <a:pt x="30963" y="22050"/>
                  </a:lnTo>
                  <a:lnTo>
                    <a:pt x="31375" y="22154"/>
                  </a:lnTo>
                  <a:lnTo>
                    <a:pt x="31735" y="22308"/>
                  </a:lnTo>
                  <a:lnTo>
                    <a:pt x="32045" y="22463"/>
                  </a:lnTo>
                  <a:lnTo>
                    <a:pt x="32173" y="22566"/>
                  </a:lnTo>
                  <a:lnTo>
                    <a:pt x="32276" y="22669"/>
                  </a:lnTo>
                  <a:lnTo>
                    <a:pt x="32379" y="22797"/>
                  </a:lnTo>
                  <a:lnTo>
                    <a:pt x="32457" y="22901"/>
                  </a:lnTo>
                  <a:lnTo>
                    <a:pt x="32534" y="23081"/>
                  </a:lnTo>
                  <a:lnTo>
                    <a:pt x="32611" y="23287"/>
                  </a:lnTo>
                  <a:lnTo>
                    <a:pt x="32637" y="23493"/>
                  </a:lnTo>
                  <a:lnTo>
                    <a:pt x="32637" y="23699"/>
                  </a:lnTo>
                  <a:lnTo>
                    <a:pt x="32637" y="23931"/>
                  </a:lnTo>
                  <a:lnTo>
                    <a:pt x="32611" y="24163"/>
                  </a:lnTo>
                  <a:lnTo>
                    <a:pt x="32508" y="24678"/>
                  </a:lnTo>
                  <a:lnTo>
                    <a:pt x="32328" y="25193"/>
                  </a:lnTo>
                  <a:lnTo>
                    <a:pt x="32122" y="25734"/>
                  </a:lnTo>
                  <a:lnTo>
                    <a:pt x="31864" y="26301"/>
                  </a:lnTo>
                  <a:lnTo>
                    <a:pt x="31607" y="26867"/>
                  </a:lnTo>
                  <a:lnTo>
                    <a:pt x="31040" y="28027"/>
                  </a:lnTo>
                  <a:lnTo>
                    <a:pt x="30782" y="28593"/>
                  </a:lnTo>
                  <a:lnTo>
                    <a:pt x="30525" y="29134"/>
                  </a:lnTo>
                  <a:lnTo>
                    <a:pt x="30319" y="29649"/>
                  </a:lnTo>
                  <a:lnTo>
                    <a:pt x="30164" y="30139"/>
                  </a:lnTo>
                  <a:lnTo>
                    <a:pt x="30061" y="30602"/>
                  </a:lnTo>
                  <a:lnTo>
                    <a:pt x="30035" y="30809"/>
                  </a:lnTo>
                  <a:lnTo>
                    <a:pt x="30010" y="31015"/>
                  </a:lnTo>
                  <a:lnTo>
                    <a:pt x="30035" y="31375"/>
                  </a:lnTo>
                  <a:lnTo>
                    <a:pt x="30087" y="31736"/>
                  </a:lnTo>
                  <a:lnTo>
                    <a:pt x="30164" y="32097"/>
                  </a:lnTo>
                  <a:lnTo>
                    <a:pt x="30241" y="32483"/>
                  </a:lnTo>
                  <a:lnTo>
                    <a:pt x="30370" y="32895"/>
                  </a:lnTo>
                  <a:lnTo>
                    <a:pt x="30499" y="33307"/>
                  </a:lnTo>
                  <a:lnTo>
                    <a:pt x="30834" y="34157"/>
                  </a:lnTo>
                  <a:lnTo>
                    <a:pt x="31220" y="35033"/>
                  </a:lnTo>
                  <a:lnTo>
                    <a:pt x="31632" y="35960"/>
                  </a:lnTo>
                  <a:lnTo>
                    <a:pt x="32534" y="37815"/>
                  </a:lnTo>
                  <a:lnTo>
                    <a:pt x="32972" y="38768"/>
                  </a:lnTo>
                  <a:lnTo>
                    <a:pt x="33410" y="39695"/>
                  </a:lnTo>
                  <a:lnTo>
                    <a:pt x="33770" y="40597"/>
                  </a:lnTo>
                  <a:lnTo>
                    <a:pt x="34105" y="41473"/>
                  </a:lnTo>
                  <a:lnTo>
                    <a:pt x="34234" y="41911"/>
                  </a:lnTo>
                  <a:lnTo>
                    <a:pt x="34363" y="42323"/>
                  </a:lnTo>
                  <a:lnTo>
                    <a:pt x="34466" y="42735"/>
                  </a:lnTo>
                  <a:lnTo>
                    <a:pt x="34517" y="43147"/>
                  </a:lnTo>
                  <a:lnTo>
                    <a:pt x="34569" y="43534"/>
                  </a:lnTo>
                  <a:lnTo>
                    <a:pt x="34595" y="43894"/>
                  </a:lnTo>
                  <a:lnTo>
                    <a:pt x="34569" y="44255"/>
                  </a:lnTo>
                  <a:lnTo>
                    <a:pt x="34543" y="44590"/>
                  </a:lnTo>
                  <a:lnTo>
                    <a:pt x="34492" y="44770"/>
                  </a:lnTo>
                  <a:lnTo>
                    <a:pt x="34440" y="44950"/>
                  </a:lnTo>
                  <a:lnTo>
                    <a:pt x="34260" y="45337"/>
                  </a:lnTo>
                  <a:lnTo>
                    <a:pt x="34002" y="45723"/>
                  </a:lnTo>
                  <a:lnTo>
                    <a:pt x="33719" y="46135"/>
                  </a:lnTo>
                  <a:lnTo>
                    <a:pt x="33384" y="46547"/>
                  </a:lnTo>
                  <a:lnTo>
                    <a:pt x="32998" y="46934"/>
                  </a:lnTo>
                  <a:lnTo>
                    <a:pt x="32199" y="47758"/>
                  </a:lnTo>
                  <a:lnTo>
                    <a:pt x="31349" y="48557"/>
                  </a:lnTo>
                  <a:lnTo>
                    <a:pt x="30576" y="49355"/>
                  </a:lnTo>
                  <a:lnTo>
                    <a:pt x="30241" y="49741"/>
                  </a:lnTo>
                  <a:lnTo>
                    <a:pt x="29958" y="50102"/>
                  </a:lnTo>
                  <a:lnTo>
                    <a:pt x="29701" y="50488"/>
                  </a:lnTo>
                  <a:lnTo>
                    <a:pt x="29520" y="50823"/>
                  </a:lnTo>
                  <a:lnTo>
                    <a:pt x="29417" y="51158"/>
                  </a:lnTo>
                  <a:lnTo>
                    <a:pt x="29288" y="51570"/>
                  </a:lnTo>
                  <a:lnTo>
                    <a:pt x="29211" y="52008"/>
                  </a:lnTo>
                  <a:lnTo>
                    <a:pt x="29134" y="52472"/>
                  </a:lnTo>
                  <a:lnTo>
                    <a:pt x="29082" y="52961"/>
                  </a:lnTo>
                  <a:lnTo>
                    <a:pt x="29057" y="53399"/>
                  </a:lnTo>
                  <a:lnTo>
                    <a:pt x="29082" y="53811"/>
                  </a:lnTo>
                  <a:lnTo>
                    <a:pt x="29134" y="54146"/>
                  </a:lnTo>
                  <a:lnTo>
                    <a:pt x="29185" y="54352"/>
                  </a:lnTo>
                  <a:lnTo>
                    <a:pt x="29288" y="54558"/>
                  </a:lnTo>
                  <a:lnTo>
                    <a:pt x="29417" y="54764"/>
                  </a:lnTo>
                  <a:lnTo>
                    <a:pt x="29572" y="54971"/>
                  </a:lnTo>
                  <a:lnTo>
                    <a:pt x="29907" y="55408"/>
                  </a:lnTo>
                  <a:lnTo>
                    <a:pt x="30293" y="55872"/>
                  </a:lnTo>
                  <a:lnTo>
                    <a:pt x="30679" y="56310"/>
                  </a:lnTo>
                  <a:lnTo>
                    <a:pt x="31040" y="56748"/>
                  </a:lnTo>
                  <a:lnTo>
                    <a:pt x="31169" y="56980"/>
                  </a:lnTo>
                  <a:lnTo>
                    <a:pt x="31298" y="57186"/>
                  </a:lnTo>
                  <a:lnTo>
                    <a:pt x="31375" y="57392"/>
                  </a:lnTo>
                  <a:lnTo>
                    <a:pt x="31452" y="57572"/>
                  </a:lnTo>
                  <a:lnTo>
                    <a:pt x="31478" y="57778"/>
                  </a:lnTo>
                  <a:lnTo>
                    <a:pt x="31478" y="57984"/>
                  </a:lnTo>
                  <a:lnTo>
                    <a:pt x="31478" y="58397"/>
                  </a:lnTo>
                  <a:lnTo>
                    <a:pt x="31426" y="58860"/>
                  </a:lnTo>
                  <a:lnTo>
                    <a:pt x="31323" y="59350"/>
                  </a:lnTo>
                  <a:lnTo>
                    <a:pt x="31220" y="59891"/>
                  </a:lnTo>
                  <a:lnTo>
                    <a:pt x="31066" y="60406"/>
                  </a:lnTo>
                  <a:lnTo>
                    <a:pt x="30731" y="61513"/>
                  </a:lnTo>
                  <a:lnTo>
                    <a:pt x="30370" y="62621"/>
                  </a:lnTo>
                  <a:lnTo>
                    <a:pt x="30216" y="63136"/>
                  </a:lnTo>
                  <a:lnTo>
                    <a:pt x="30087" y="63651"/>
                  </a:lnTo>
                  <a:lnTo>
                    <a:pt x="29984" y="64167"/>
                  </a:lnTo>
                  <a:lnTo>
                    <a:pt x="29907" y="64630"/>
                  </a:lnTo>
                  <a:lnTo>
                    <a:pt x="29881" y="65068"/>
                  </a:lnTo>
                  <a:lnTo>
                    <a:pt x="29907" y="65454"/>
                  </a:lnTo>
                  <a:lnTo>
                    <a:pt x="29958" y="65764"/>
                  </a:lnTo>
                  <a:lnTo>
                    <a:pt x="30061" y="66098"/>
                  </a:lnTo>
                  <a:lnTo>
                    <a:pt x="30216" y="66459"/>
                  </a:lnTo>
                  <a:lnTo>
                    <a:pt x="30370" y="66820"/>
                  </a:lnTo>
                  <a:lnTo>
                    <a:pt x="30808" y="67567"/>
                  </a:lnTo>
                  <a:lnTo>
                    <a:pt x="31272" y="68365"/>
                  </a:lnTo>
                  <a:lnTo>
                    <a:pt x="31735" y="69138"/>
                  </a:lnTo>
                  <a:lnTo>
                    <a:pt x="32173" y="69911"/>
                  </a:lnTo>
                  <a:lnTo>
                    <a:pt x="32354" y="70271"/>
                  </a:lnTo>
                  <a:lnTo>
                    <a:pt x="32482" y="70606"/>
                  </a:lnTo>
                  <a:lnTo>
                    <a:pt x="32586" y="70941"/>
                  </a:lnTo>
                  <a:lnTo>
                    <a:pt x="32663" y="71250"/>
                  </a:lnTo>
                  <a:lnTo>
                    <a:pt x="32663" y="71585"/>
                  </a:lnTo>
                  <a:lnTo>
                    <a:pt x="32611" y="71972"/>
                  </a:lnTo>
                  <a:lnTo>
                    <a:pt x="32534" y="72358"/>
                  </a:lnTo>
                  <a:lnTo>
                    <a:pt x="32405" y="72796"/>
                  </a:lnTo>
                  <a:lnTo>
                    <a:pt x="32096" y="73697"/>
                  </a:lnTo>
                  <a:lnTo>
                    <a:pt x="31735" y="74625"/>
                  </a:lnTo>
                  <a:lnTo>
                    <a:pt x="31581" y="75114"/>
                  </a:lnTo>
                  <a:lnTo>
                    <a:pt x="31426" y="75578"/>
                  </a:lnTo>
                  <a:lnTo>
                    <a:pt x="31298" y="76016"/>
                  </a:lnTo>
                  <a:lnTo>
                    <a:pt x="31195" y="76428"/>
                  </a:lnTo>
                  <a:lnTo>
                    <a:pt x="31169" y="76840"/>
                  </a:lnTo>
                  <a:lnTo>
                    <a:pt x="31169" y="77201"/>
                  </a:lnTo>
                  <a:lnTo>
                    <a:pt x="31195" y="77381"/>
                  </a:lnTo>
                  <a:lnTo>
                    <a:pt x="31220" y="77535"/>
                  </a:lnTo>
                  <a:lnTo>
                    <a:pt x="31298" y="77664"/>
                  </a:lnTo>
                  <a:lnTo>
                    <a:pt x="31375" y="77819"/>
                  </a:lnTo>
                  <a:lnTo>
                    <a:pt x="31452" y="77922"/>
                  </a:lnTo>
                  <a:lnTo>
                    <a:pt x="31581" y="77999"/>
                  </a:lnTo>
                  <a:lnTo>
                    <a:pt x="31735" y="78076"/>
                  </a:lnTo>
                  <a:lnTo>
                    <a:pt x="31916" y="78154"/>
                  </a:lnTo>
                  <a:lnTo>
                    <a:pt x="32354" y="78257"/>
                  </a:lnTo>
                  <a:lnTo>
                    <a:pt x="32817" y="78360"/>
                  </a:lnTo>
                  <a:lnTo>
                    <a:pt x="33281" y="78411"/>
                  </a:lnTo>
                  <a:lnTo>
                    <a:pt x="33745" y="78437"/>
                  </a:lnTo>
                  <a:lnTo>
                    <a:pt x="34440" y="78437"/>
                  </a:lnTo>
                  <a:lnTo>
                    <a:pt x="36011" y="77098"/>
                  </a:lnTo>
                  <a:lnTo>
                    <a:pt x="37583" y="75707"/>
                  </a:lnTo>
                  <a:lnTo>
                    <a:pt x="39128" y="74290"/>
                  </a:lnTo>
                  <a:lnTo>
                    <a:pt x="40622" y="72847"/>
                  </a:lnTo>
                  <a:lnTo>
                    <a:pt x="42116" y="71379"/>
                  </a:lnTo>
                  <a:lnTo>
                    <a:pt x="43559" y="69859"/>
                  </a:lnTo>
                  <a:lnTo>
                    <a:pt x="44976" y="68314"/>
                  </a:lnTo>
                  <a:lnTo>
                    <a:pt x="46367" y="66742"/>
                  </a:lnTo>
                  <a:lnTo>
                    <a:pt x="47706" y="65145"/>
                  </a:lnTo>
                  <a:lnTo>
                    <a:pt x="49046" y="63497"/>
                  </a:lnTo>
                  <a:lnTo>
                    <a:pt x="50333" y="61848"/>
                  </a:lnTo>
                  <a:lnTo>
                    <a:pt x="51570" y="60148"/>
                  </a:lnTo>
                  <a:lnTo>
                    <a:pt x="52806" y="58422"/>
                  </a:lnTo>
                  <a:lnTo>
                    <a:pt x="53991" y="56671"/>
                  </a:lnTo>
                  <a:lnTo>
                    <a:pt x="55125" y="54893"/>
                  </a:lnTo>
                  <a:lnTo>
                    <a:pt x="56258" y="53090"/>
                  </a:lnTo>
                  <a:lnTo>
                    <a:pt x="57314" y="51261"/>
                  </a:lnTo>
                  <a:lnTo>
                    <a:pt x="58370" y="49381"/>
                  </a:lnTo>
                  <a:lnTo>
                    <a:pt x="59375" y="47500"/>
                  </a:lnTo>
                  <a:lnTo>
                    <a:pt x="60328" y="45594"/>
                  </a:lnTo>
                  <a:lnTo>
                    <a:pt x="61255" y="43637"/>
                  </a:lnTo>
                  <a:lnTo>
                    <a:pt x="62157" y="41679"/>
                  </a:lnTo>
                  <a:lnTo>
                    <a:pt x="62981" y="39695"/>
                  </a:lnTo>
                  <a:lnTo>
                    <a:pt x="63805" y="37686"/>
                  </a:lnTo>
                  <a:lnTo>
                    <a:pt x="64552" y="35651"/>
                  </a:lnTo>
                  <a:lnTo>
                    <a:pt x="65274" y="33565"/>
                  </a:lnTo>
                  <a:lnTo>
                    <a:pt x="65969" y="31504"/>
                  </a:lnTo>
                  <a:lnTo>
                    <a:pt x="66587" y="29392"/>
                  </a:lnTo>
                  <a:lnTo>
                    <a:pt x="67180" y="27254"/>
                  </a:lnTo>
                  <a:lnTo>
                    <a:pt x="67721" y="25090"/>
                  </a:lnTo>
                  <a:lnTo>
                    <a:pt x="68236" y="22926"/>
                  </a:lnTo>
                  <a:lnTo>
                    <a:pt x="68700" y="20737"/>
                  </a:lnTo>
                  <a:lnTo>
                    <a:pt x="68931" y="19423"/>
                  </a:lnTo>
                  <a:lnTo>
                    <a:pt x="69163" y="18135"/>
                  </a:lnTo>
                  <a:lnTo>
                    <a:pt x="69369" y="16821"/>
                  </a:lnTo>
                  <a:lnTo>
                    <a:pt x="69575" y="15508"/>
                  </a:lnTo>
                  <a:lnTo>
                    <a:pt x="69756" y="14220"/>
                  </a:lnTo>
                  <a:lnTo>
                    <a:pt x="69910" y="12906"/>
                  </a:lnTo>
                  <a:lnTo>
                    <a:pt x="70065" y="11618"/>
                  </a:lnTo>
                  <a:lnTo>
                    <a:pt x="70168" y="10330"/>
                  </a:lnTo>
                  <a:lnTo>
                    <a:pt x="70297" y="9016"/>
                  </a:lnTo>
                  <a:lnTo>
                    <a:pt x="70374" y="7728"/>
                  </a:lnTo>
                  <a:lnTo>
                    <a:pt x="70451" y="6440"/>
                  </a:lnTo>
                  <a:lnTo>
                    <a:pt x="70503" y="5153"/>
                  </a:lnTo>
                  <a:lnTo>
                    <a:pt x="70554" y="3865"/>
                  </a:lnTo>
                  <a:lnTo>
                    <a:pt x="70580" y="2577"/>
                  </a:lnTo>
                  <a:lnTo>
                    <a:pt x="70580" y="1289"/>
                  </a:lnTo>
                  <a:lnTo>
                    <a:pt x="7058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8" name="Google Shape;2108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9" name="Google Shape;2109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0" name="Google Shape;2110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1" name="Google Shape;2111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2" name="Google Shape;2112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3" name="Google Shape;2113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4" name="Google Shape;2114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5" name="Google Shape;2115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6" name="Google Shape;2116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7" name="Google Shape;2117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8" name="Google Shape;2118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rgbClr val="3F748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9" name="Google Shape;2119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0" name="Google Shape;2120;p36"/>
            <p:cNvSpPr/>
            <p:nvPr/>
          </p:nvSpPr>
          <p:spPr>
            <a:xfrm>
              <a:off x="4625790" y="1468760"/>
              <a:ext cx="451728" cy="30947"/>
            </a:xfrm>
            <a:custGeom>
              <a:avLst/>
              <a:gdLst/>
              <a:ahLst/>
              <a:cxnLst/>
              <a:rect l="l" t="t" r="r" b="b"/>
              <a:pathLst>
                <a:path w="25194" h="1726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6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0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0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6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1" name="Google Shape;2121;p36"/>
            <p:cNvSpPr/>
            <p:nvPr/>
          </p:nvSpPr>
          <p:spPr>
            <a:xfrm>
              <a:off x="4625790" y="1625791"/>
              <a:ext cx="451728" cy="30965"/>
            </a:xfrm>
            <a:custGeom>
              <a:avLst/>
              <a:gdLst/>
              <a:ahLst/>
              <a:cxnLst/>
              <a:rect l="l" t="t" r="r" b="b"/>
              <a:pathLst>
                <a:path w="25194" h="1727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7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1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1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7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2" name="Google Shape;2122;p36"/>
            <p:cNvSpPr/>
            <p:nvPr/>
          </p:nvSpPr>
          <p:spPr>
            <a:xfrm>
              <a:off x="4886743" y="2384625"/>
              <a:ext cx="148747" cy="161209"/>
            </a:xfrm>
            <a:custGeom>
              <a:avLst/>
              <a:gdLst/>
              <a:ahLst/>
              <a:cxnLst/>
              <a:rect l="l" t="t" r="r" b="b"/>
              <a:pathLst>
                <a:path w="8296" h="8991" extrusionOk="0">
                  <a:moveTo>
                    <a:pt x="2061" y="0"/>
                  </a:moveTo>
                  <a:lnTo>
                    <a:pt x="2087" y="284"/>
                  </a:lnTo>
                  <a:lnTo>
                    <a:pt x="2087" y="567"/>
                  </a:lnTo>
                  <a:lnTo>
                    <a:pt x="2036" y="850"/>
                  </a:lnTo>
                  <a:lnTo>
                    <a:pt x="2010" y="1134"/>
                  </a:lnTo>
                  <a:lnTo>
                    <a:pt x="1933" y="1391"/>
                  </a:lnTo>
                  <a:lnTo>
                    <a:pt x="1855" y="1649"/>
                  </a:lnTo>
                  <a:lnTo>
                    <a:pt x="1752" y="1906"/>
                  </a:lnTo>
                  <a:lnTo>
                    <a:pt x="1624" y="2164"/>
                  </a:lnTo>
                  <a:lnTo>
                    <a:pt x="1495" y="2396"/>
                  </a:lnTo>
                  <a:lnTo>
                    <a:pt x="1366" y="2602"/>
                  </a:lnTo>
                  <a:lnTo>
                    <a:pt x="1211" y="2834"/>
                  </a:lnTo>
                  <a:lnTo>
                    <a:pt x="1031" y="3014"/>
                  </a:lnTo>
                  <a:lnTo>
                    <a:pt x="851" y="3220"/>
                  </a:lnTo>
                  <a:lnTo>
                    <a:pt x="645" y="3400"/>
                  </a:lnTo>
                  <a:lnTo>
                    <a:pt x="439" y="3555"/>
                  </a:lnTo>
                  <a:lnTo>
                    <a:pt x="207" y="3710"/>
                  </a:lnTo>
                  <a:lnTo>
                    <a:pt x="1" y="3838"/>
                  </a:lnTo>
                  <a:lnTo>
                    <a:pt x="3272" y="8861"/>
                  </a:lnTo>
                  <a:lnTo>
                    <a:pt x="3324" y="8939"/>
                  </a:lnTo>
                  <a:lnTo>
                    <a:pt x="3375" y="8964"/>
                  </a:lnTo>
                  <a:lnTo>
                    <a:pt x="3427" y="8990"/>
                  </a:lnTo>
                  <a:lnTo>
                    <a:pt x="3478" y="8990"/>
                  </a:lnTo>
                  <a:lnTo>
                    <a:pt x="4019" y="8630"/>
                  </a:lnTo>
                  <a:lnTo>
                    <a:pt x="4509" y="8243"/>
                  </a:lnTo>
                  <a:lnTo>
                    <a:pt x="4998" y="7831"/>
                  </a:lnTo>
                  <a:lnTo>
                    <a:pt x="5462" y="7393"/>
                  </a:lnTo>
                  <a:lnTo>
                    <a:pt x="5874" y="6929"/>
                  </a:lnTo>
                  <a:lnTo>
                    <a:pt x="6260" y="6440"/>
                  </a:lnTo>
                  <a:lnTo>
                    <a:pt x="6647" y="5899"/>
                  </a:lnTo>
                  <a:lnTo>
                    <a:pt x="6956" y="5358"/>
                  </a:lnTo>
                  <a:lnTo>
                    <a:pt x="7265" y="4791"/>
                  </a:lnTo>
                  <a:lnTo>
                    <a:pt x="7522" y="4225"/>
                  </a:lnTo>
                  <a:lnTo>
                    <a:pt x="7754" y="3607"/>
                  </a:lnTo>
                  <a:lnTo>
                    <a:pt x="7935" y="2988"/>
                  </a:lnTo>
                  <a:lnTo>
                    <a:pt x="8089" y="2344"/>
                  </a:lnTo>
                  <a:lnTo>
                    <a:pt x="8218" y="1700"/>
                  </a:lnTo>
                  <a:lnTo>
                    <a:pt x="8269" y="1031"/>
                  </a:lnTo>
                  <a:lnTo>
                    <a:pt x="8295" y="361"/>
                  </a:lnTo>
                  <a:lnTo>
                    <a:pt x="5178" y="181"/>
                  </a:lnTo>
                  <a:lnTo>
                    <a:pt x="20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3" name="Google Shape;2123;p36"/>
            <p:cNvSpPr/>
            <p:nvPr/>
          </p:nvSpPr>
          <p:spPr>
            <a:xfrm>
              <a:off x="4762040" y="2205880"/>
              <a:ext cx="176915" cy="122874"/>
            </a:xfrm>
            <a:custGeom>
              <a:avLst/>
              <a:gdLst/>
              <a:ahLst/>
              <a:cxnLst/>
              <a:rect l="l" t="t" r="r" b="b"/>
              <a:pathLst>
                <a:path w="9867" h="6853" extrusionOk="0">
                  <a:moveTo>
                    <a:pt x="4998" y="1"/>
                  </a:moveTo>
                  <a:lnTo>
                    <a:pt x="4328" y="26"/>
                  </a:lnTo>
                  <a:lnTo>
                    <a:pt x="3659" y="104"/>
                  </a:lnTo>
                  <a:lnTo>
                    <a:pt x="3015" y="207"/>
                  </a:lnTo>
                  <a:lnTo>
                    <a:pt x="2371" y="335"/>
                  </a:lnTo>
                  <a:lnTo>
                    <a:pt x="1752" y="541"/>
                  </a:lnTo>
                  <a:lnTo>
                    <a:pt x="1160" y="748"/>
                  </a:lnTo>
                  <a:lnTo>
                    <a:pt x="568" y="1005"/>
                  </a:lnTo>
                  <a:lnTo>
                    <a:pt x="1" y="1314"/>
                  </a:lnTo>
                  <a:lnTo>
                    <a:pt x="1418" y="4070"/>
                  </a:lnTo>
                  <a:lnTo>
                    <a:pt x="2809" y="6852"/>
                  </a:lnTo>
                  <a:lnTo>
                    <a:pt x="3066" y="6724"/>
                  </a:lnTo>
                  <a:lnTo>
                    <a:pt x="3324" y="6595"/>
                  </a:lnTo>
                  <a:lnTo>
                    <a:pt x="3581" y="6492"/>
                  </a:lnTo>
                  <a:lnTo>
                    <a:pt x="3839" y="6389"/>
                  </a:lnTo>
                  <a:lnTo>
                    <a:pt x="4122" y="6312"/>
                  </a:lnTo>
                  <a:lnTo>
                    <a:pt x="4406" y="6260"/>
                  </a:lnTo>
                  <a:lnTo>
                    <a:pt x="4689" y="6234"/>
                  </a:lnTo>
                  <a:lnTo>
                    <a:pt x="5281" y="6234"/>
                  </a:lnTo>
                  <a:lnTo>
                    <a:pt x="5539" y="6260"/>
                  </a:lnTo>
                  <a:lnTo>
                    <a:pt x="5822" y="6312"/>
                  </a:lnTo>
                  <a:lnTo>
                    <a:pt x="6080" y="6389"/>
                  </a:lnTo>
                  <a:lnTo>
                    <a:pt x="6338" y="6466"/>
                  </a:lnTo>
                  <a:lnTo>
                    <a:pt x="6595" y="6569"/>
                  </a:lnTo>
                  <a:lnTo>
                    <a:pt x="6827" y="6672"/>
                  </a:lnTo>
                  <a:lnTo>
                    <a:pt x="7059" y="6801"/>
                  </a:lnTo>
                  <a:lnTo>
                    <a:pt x="8476" y="4019"/>
                  </a:lnTo>
                  <a:lnTo>
                    <a:pt x="9867" y="1237"/>
                  </a:lnTo>
                  <a:lnTo>
                    <a:pt x="9326" y="954"/>
                  </a:lnTo>
                  <a:lnTo>
                    <a:pt x="8759" y="722"/>
                  </a:lnTo>
                  <a:lnTo>
                    <a:pt x="8166" y="490"/>
                  </a:lnTo>
                  <a:lnTo>
                    <a:pt x="7548" y="335"/>
                  </a:lnTo>
                  <a:lnTo>
                    <a:pt x="6930" y="181"/>
                  </a:lnTo>
                  <a:lnTo>
                    <a:pt x="6286" y="78"/>
                  </a:lnTo>
                  <a:lnTo>
                    <a:pt x="5642" y="26"/>
                  </a:lnTo>
                  <a:lnTo>
                    <a:pt x="49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4" name="Google Shape;2124;p36"/>
            <p:cNvSpPr/>
            <p:nvPr/>
          </p:nvSpPr>
          <p:spPr>
            <a:xfrm>
              <a:off x="4667370" y="2386471"/>
              <a:ext cx="150110" cy="160276"/>
            </a:xfrm>
            <a:custGeom>
              <a:avLst/>
              <a:gdLst/>
              <a:ahLst/>
              <a:cxnLst/>
              <a:rect l="l" t="t" r="r" b="b"/>
              <a:pathLst>
                <a:path w="8372" h="8939" extrusionOk="0">
                  <a:moveTo>
                    <a:pt x="5822" y="0"/>
                  </a:moveTo>
                  <a:lnTo>
                    <a:pt x="618" y="284"/>
                  </a:lnTo>
                  <a:lnTo>
                    <a:pt x="232" y="309"/>
                  </a:lnTo>
                  <a:lnTo>
                    <a:pt x="103" y="361"/>
                  </a:lnTo>
                  <a:lnTo>
                    <a:pt x="0" y="387"/>
                  </a:lnTo>
                  <a:lnTo>
                    <a:pt x="52" y="1082"/>
                  </a:lnTo>
                  <a:lnTo>
                    <a:pt x="129" y="1726"/>
                  </a:lnTo>
                  <a:lnTo>
                    <a:pt x="232" y="2370"/>
                  </a:lnTo>
                  <a:lnTo>
                    <a:pt x="412" y="3014"/>
                  </a:lnTo>
                  <a:lnTo>
                    <a:pt x="593" y="3632"/>
                  </a:lnTo>
                  <a:lnTo>
                    <a:pt x="825" y="4225"/>
                  </a:lnTo>
                  <a:lnTo>
                    <a:pt x="1108" y="4817"/>
                  </a:lnTo>
                  <a:lnTo>
                    <a:pt x="1417" y="5384"/>
                  </a:lnTo>
                  <a:lnTo>
                    <a:pt x="1752" y="5899"/>
                  </a:lnTo>
                  <a:lnTo>
                    <a:pt x="2112" y="6414"/>
                  </a:lnTo>
                  <a:lnTo>
                    <a:pt x="2525" y="6904"/>
                  </a:lnTo>
                  <a:lnTo>
                    <a:pt x="2937" y="7367"/>
                  </a:lnTo>
                  <a:lnTo>
                    <a:pt x="3400" y="7805"/>
                  </a:lnTo>
                  <a:lnTo>
                    <a:pt x="3890" y="8217"/>
                  </a:lnTo>
                  <a:lnTo>
                    <a:pt x="4379" y="8604"/>
                  </a:lnTo>
                  <a:lnTo>
                    <a:pt x="4920" y="8939"/>
                  </a:lnTo>
                  <a:lnTo>
                    <a:pt x="4997" y="8913"/>
                  </a:lnTo>
                  <a:lnTo>
                    <a:pt x="5075" y="8810"/>
                  </a:lnTo>
                  <a:lnTo>
                    <a:pt x="8346" y="3813"/>
                  </a:lnTo>
                  <a:lnTo>
                    <a:pt x="8372" y="3761"/>
                  </a:lnTo>
                  <a:lnTo>
                    <a:pt x="8140" y="3632"/>
                  </a:lnTo>
                  <a:lnTo>
                    <a:pt x="7908" y="3478"/>
                  </a:lnTo>
                  <a:lnTo>
                    <a:pt x="7702" y="3323"/>
                  </a:lnTo>
                  <a:lnTo>
                    <a:pt x="7496" y="3143"/>
                  </a:lnTo>
                  <a:lnTo>
                    <a:pt x="7290" y="2937"/>
                  </a:lnTo>
                  <a:lnTo>
                    <a:pt x="7135" y="2731"/>
                  </a:lnTo>
                  <a:lnTo>
                    <a:pt x="6955" y="2525"/>
                  </a:lnTo>
                  <a:lnTo>
                    <a:pt x="6826" y="2293"/>
                  </a:lnTo>
                  <a:lnTo>
                    <a:pt x="6672" y="2061"/>
                  </a:lnTo>
                  <a:lnTo>
                    <a:pt x="6569" y="1829"/>
                  </a:lnTo>
                  <a:lnTo>
                    <a:pt x="6466" y="1572"/>
                  </a:lnTo>
                  <a:lnTo>
                    <a:pt x="6388" y="1314"/>
                  </a:lnTo>
                  <a:lnTo>
                    <a:pt x="6311" y="1031"/>
                  </a:lnTo>
                  <a:lnTo>
                    <a:pt x="6260" y="747"/>
                  </a:lnTo>
                  <a:lnTo>
                    <a:pt x="6234" y="464"/>
                  </a:lnTo>
                  <a:lnTo>
                    <a:pt x="6234" y="181"/>
                  </a:lnTo>
                  <a:lnTo>
                    <a:pt x="623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5" name="Google Shape;2125;p36"/>
            <p:cNvSpPr/>
            <p:nvPr/>
          </p:nvSpPr>
          <p:spPr>
            <a:xfrm>
              <a:off x="4800374" y="2338903"/>
              <a:ext cx="102560" cy="102075"/>
            </a:xfrm>
            <a:custGeom>
              <a:avLst/>
              <a:gdLst/>
              <a:ahLst/>
              <a:cxnLst/>
              <a:rect l="l" t="t" r="r" b="b"/>
              <a:pathLst>
                <a:path w="5720" h="5693" extrusionOk="0">
                  <a:moveTo>
                    <a:pt x="2551" y="0"/>
                  </a:moveTo>
                  <a:lnTo>
                    <a:pt x="2268" y="52"/>
                  </a:lnTo>
                  <a:lnTo>
                    <a:pt x="2010" y="129"/>
                  </a:lnTo>
                  <a:lnTo>
                    <a:pt x="1752" y="206"/>
                  </a:lnTo>
                  <a:lnTo>
                    <a:pt x="1495" y="335"/>
                  </a:lnTo>
                  <a:lnTo>
                    <a:pt x="1263" y="490"/>
                  </a:lnTo>
                  <a:lnTo>
                    <a:pt x="1031" y="644"/>
                  </a:lnTo>
                  <a:lnTo>
                    <a:pt x="825" y="824"/>
                  </a:lnTo>
                  <a:lnTo>
                    <a:pt x="645" y="1031"/>
                  </a:lnTo>
                  <a:lnTo>
                    <a:pt x="490" y="1262"/>
                  </a:lnTo>
                  <a:lnTo>
                    <a:pt x="336" y="1494"/>
                  </a:lnTo>
                  <a:lnTo>
                    <a:pt x="233" y="1726"/>
                  </a:lnTo>
                  <a:lnTo>
                    <a:pt x="130" y="2009"/>
                  </a:lnTo>
                  <a:lnTo>
                    <a:pt x="52" y="2267"/>
                  </a:lnTo>
                  <a:lnTo>
                    <a:pt x="1" y="2550"/>
                  </a:lnTo>
                  <a:lnTo>
                    <a:pt x="1" y="2859"/>
                  </a:lnTo>
                  <a:lnTo>
                    <a:pt x="1" y="3143"/>
                  </a:lnTo>
                  <a:lnTo>
                    <a:pt x="52" y="3426"/>
                  </a:lnTo>
                  <a:lnTo>
                    <a:pt x="130" y="3684"/>
                  </a:lnTo>
                  <a:lnTo>
                    <a:pt x="233" y="3967"/>
                  </a:lnTo>
                  <a:lnTo>
                    <a:pt x="336" y="4199"/>
                  </a:lnTo>
                  <a:lnTo>
                    <a:pt x="490" y="4456"/>
                  </a:lnTo>
                  <a:lnTo>
                    <a:pt x="645" y="4663"/>
                  </a:lnTo>
                  <a:lnTo>
                    <a:pt x="825" y="4869"/>
                  </a:lnTo>
                  <a:lnTo>
                    <a:pt x="1031" y="5049"/>
                  </a:lnTo>
                  <a:lnTo>
                    <a:pt x="1263" y="5203"/>
                  </a:lnTo>
                  <a:lnTo>
                    <a:pt x="1495" y="5358"/>
                  </a:lnTo>
                  <a:lnTo>
                    <a:pt x="1752" y="5487"/>
                  </a:lnTo>
                  <a:lnTo>
                    <a:pt x="2010" y="5564"/>
                  </a:lnTo>
                  <a:lnTo>
                    <a:pt x="2268" y="5641"/>
                  </a:lnTo>
                  <a:lnTo>
                    <a:pt x="2551" y="5693"/>
                  </a:lnTo>
                  <a:lnTo>
                    <a:pt x="3143" y="5693"/>
                  </a:lnTo>
                  <a:lnTo>
                    <a:pt x="3427" y="5641"/>
                  </a:lnTo>
                  <a:lnTo>
                    <a:pt x="3710" y="5564"/>
                  </a:lnTo>
                  <a:lnTo>
                    <a:pt x="3968" y="5487"/>
                  </a:lnTo>
                  <a:lnTo>
                    <a:pt x="4225" y="5358"/>
                  </a:lnTo>
                  <a:lnTo>
                    <a:pt x="4457" y="5203"/>
                  </a:lnTo>
                  <a:lnTo>
                    <a:pt x="4663" y="5049"/>
                  </a:lnTo>
                  <a:lnTo>
                    <a:pt x="4869" y="4869"/>
                  </a:lnTo>
                  <a:lnTo>
                    <a:pt x="5050" y="4663"/>
                  </a:lnTo>
                  <a:lnTo>
                    <a:pt x="5230" y="4456"/>
                  </a:lnTo>
                  <a:lnTo>
                    <a:pt x="5359" y="4199"/>
                  </a:lnTo>
                  <a:lnTo>
                    <a:pt x="5487" y="3967"/>
                  </a:lnTo>
                  <a:lnTo>
                    <a:pt x="5591" y="3684"/>
                  </a:lnTo>
                  <a:lnTo>
                    <a:pt x="5642" y="3426"/>
                  </a:lnTo>
                  <a:lnTo>
                    <a:pt x="5694" y="3143"/>
                  </a:lnTo>
                  <a:lnTo>
                    <a:pt x="5719" y="2859"/>
                  </a:lnTo>
                  <a:lnTo>
                    <a:pt x="5694" y="2550"/>
                  </a:lnTo>
                  <a:lnTo>
                    <a:pt x="5642" y="2267"/>
                  </a:lnTo>
                  <a:lnTo>
                    <a:pt x="5591" y="2009"/>
                  </a:lnTo>
                  <a:lnTo>
                    <a:pt x="5487" y="1726"/>
                  </a:lnTo>
                  <a:lnTo>
                    <a:pt x="5359" y="1494"/>
                  </a:lnTo>
                  <a:lnTo>
                    <a:pt x="5230" y="1262"/>
                  </a:lnTo>
                  <a:lnTo>
                    <a:pt x="5050" y="1031"/>
                  </a:lnTo>
                  <a:lnTo>
                    <a:pt x="4869" y="824"/>
                  </a:lnTo>
                  <a:lnTo>
                    <a:pt x="4663" y="644"/>
                  </a:lnTo>
                  <a:lnTo>
                    <a:pt x="4457" y="490"/>
                  </a:lnTo>
                  <a:lnTo>
                    <a:pt x="4225" y="335"/>
                  </a:lnTo>
                  <a:lnTo>
                    <a:pt x="3968" y="206"/>
                  </a:lnTo>
                  <a:lnTo>
                    <a:pt x="3710" y="129"/>
                  </a:lnTo>
                  <a:lnTo>
                    <a:pt x="3427" y="52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6" name="Google Shape;2126;p36"/>
            <p:cNvSpPr/>
            <p:nvPr/>
          </p:nvSpPr>
          <p:spPr>
            <a:xfrm>
              <a:off x="4645190" y="2183719"/>
              <a:ext cx="412928" cy="412444"/>
            </a:xfrm>
            <a:custGeom>
              <a:avLst/>
              <a:gdLst/>
              <a:ahLst/>
              <a:cxnLst/>
              <a:rect l="l" t="t" r="r" b="b"/>
              <a:pathLst>
                <a:path w="23030" h="23003" fill="none" extrusionOk="0">
                  <a:moveTo>
                    <a:pt x="23029" y="11514"/>
                  </a:moveTo>
                  <a:lnTo>
                    <a:pt x="23029" y="11514"/>
                  </a:lnTo>
                  <a:lnTo>
                    <a:pt x="23004" y="12107"/>
                  </a:lnTo>
                  <a:lnTo>
                    <a:pt x="22952" y="12674"/>
                  </a:lnTo>
                  <a:lnTo>
                    <a:pt x="22875" y="13266"/>
                  </a:lnTo>
                  <a:lnTo>
                    <a:pt x="22797" y="13833"/>
                  </a:lnTo>
                  <a:lnTo>
                    <a:pt x="22669" y="14374"/>
                  </a:lnTo>
                  <a:lnTo>
                    <a:pt x="22514" y="14915"/>
                  </a:lnTo>
                  <a:lnTo>
                    <a:pt x="22334" y="15456"/>
                  </a:lnTo>
                  <a:lnTo>
                    <a:pt x="22128" y="15971"/>
                  </a:lnTo>
                  <a:lnTo>
                    <a:pt x="21896" y="16486"/>
                  </a:lnTo>
                  <a:lnTo>
                    <a:pt x="21638" y="17001"/>
                  </a:lnTo>
                  <a:lnTo>
                    <a:pt x="21355" y="17465"/>
                  </a:lnTo>
                  <a:lnTo>
                    <a:pt x="21046" y="17928"/>
                  </a:lnTo>
                  <a:lnTo>
                    <a:pt x="20737" y="18392"/>
                  </a:lnTo>
                  <a:lnTo>
                    <a:pt x="20402" y="18830"/>
                  </a:lnTo>
                  <a:lnTo>
                    <a:pt x="20041" y="19242"/>
                  </a:lnTo>
                  <a:lnTo>
                    <a:pt x="19655" y="19629"/>
                  </a:lnTo>
                  <a:lnTo>
                    <a:pt x="19243" y="20015"/>
                  </a:lnTo>
                  <a:lnTo>
                    <a:pt x="18831" y="20376"/>
                  </a:lnTo>
                  <a:lnTo>
                    <a:pt x="18393" y="20736"/>
                  </a:lnTo>
                  <a:lnTo>
                    <a:pt x="17955" y="21045"/>
                  </a:lnTo>
                  <a:lnTo>
                    <a:pt x="17465" y="21354"/>
                  </a:lnTo>
                  <a:lnTo>
                    <a:pt x="17002" y="21612"/>
                  </a:lnTo>
                  <a:lnTo>
                    <a:pt x="16512" y="21870"/>
                  </a:lnTo>
                  <a:lnTo>
                    <a:pt x="15997" y="22101"/>
                  </a:lnTo>
                  <a:lnTo>
                    <a:pt x="15456" y="22307"/>
                  </a:lnTo>
                  <a:lnTo>
                    <a:pt x="14941" y="22488"/>
                  </a:lnTo>
                  <a:lnTo>
                    <a:pt x="14374" y="22642"/>
                  </a:lnTo>
                  <a:lnTo>
                    <a:pt x="13833" y="22771"/>
                  </a:lnTo>
                  <a:lnTo>
                    <a:pt x="13267" y="22874"/>
                  </a:lnTo>
                  <a:lnTo>
                    <a:pt x="12674" y="22951"/>
                  </a:lnTo>
                  <a:lnTo>
                    <a:pt x="12108" y="23003"/>
                  </a:lnTo>
                  <a:lnTo>
                    <a:pt x="11515" y="23003"/>
                  </a:lnTo>
                  <a:lnTo>
                    <a:pt x="11515" y="23003"/>
                  </a:lnTo>
                  <a:lnTo>
                    <a:pt x="10923" y="23003"/>
                  </a:lnTo>
                  <a:lnTo>
                    <a:pt x="10330" y="22951"/>
                  </a:lnTo>
                  <a:lnTo>
                    <a:pt x="9763" y="22874"/>
                  </a:lnTo>
                  <a:lnTo>
                    <a:pt x="9197" y="22771"/>
                  </a:lnTo>
                  <a:lnTo>
                    <a:pt x="8630" y="22642"/>
                  </a:lnTo>
                  <a:lnTo>
                    <a:pt x="8089" y="22488"/>
                  </a:lnTo>
                  <a:lnTo>
                    <a:pt x="7548" y="22307"/>
                  </a:lnTo>
                  <a:lnTo>
                    <a:pt x="7033" y="22101"/>
                  </a:lnTo>
                  <a:lnTo>
                    <a:pt x="6518" y="21870"/>
                  </a:lnTo>
                  <a:lnTo>
                    <a:pt x="6028" y="21612"/>
                  </a:lnTo>
                  <a:lnTo>
                    <a:pt x="5539" y="21354"/>
                  </a:lnTo>
                  <a:lnTo>
                    <a:pt x="5075" y="21045"/>
                  </a:lnTo>
                  <a:lnTo>
                    <a:pt x="4612" y="20736"/>
                  </a:lnTo>
                  <a:lnTo>
                    <a:pt x="4200" y="20376"/>
                  </a:lnTo>
                  <a:lnTo>
                    <a:pt x="3762" y="20015"/>
                  </a:lnTo>
                  <a:lnTo>
                    <a:pt x="3375" y="19629"/>
                  </a:lnTo>
                  <a:lnTo>
                    <a:pt x="2989" y="19242"/>
                  </a:lnTo>
                  <a:lnTo>
                    <a:pt x="2628" y="18830"/>
                  </a:lnTo>
                  <a:lnTo>
                    <a:pt x="2293" y="18392"/>
                  </a:lnTo>
                  <a:lnTo>
                    <a:pt x="1958" y="17928"/>
                  </a:lnTo>
                  <a:lnTo>
                    <a:pt x="1675" y="17465"/>
                  </a:lnTo>
                  <a:lnTo>
                    <a:pt x="1392" y="16975"/>
                  </a:lnTo>
                  <a:lnTo>
                    <a:pt x="1134" y="16486"/>
                  </a:lnTo>
                  <a:lnTo>
                    <a:pt x="902" y="15971"/>
                  </a:lnTo>
                  <a:lnTo>
                    <a:pt x="696" y="15456"/>
                  </a:lnTo>
                  <a:lnTo>
                    <a:pt x="516" y="14915"/>
                  </a:lnTo>
                  <a:lnTo>
                    <a:pt x="361" y="14374"/>
                  </a:lnTo>
                  <a:lnTo>
                    <a:pt x="233" y="13833"/>
                  </a:lnTo>
                  <a:lnTo>
                    <a:pt x="130" y="13266"/>
                  </a:lnTo>
                  <a:lnTo>
                    <a:pt x="52" y="12674"/>
                  </a:lnTo>
                  <a:lnTo>
                    <a:pt x="27" y="12081"/>
                  </a:lnTo>
                  <a:lnTo>
                    <a:pt x="1" y="11489"/>
                  </a:lnTo>
                  <a:lnTo>
                    <a:pt x="1" y="11489"/>
                  </a:lnTo>
                  <a:lnTo>
                    <a:pt x="27" y="10896"/>
                  </a:lnTo>
                  <a:lnTo>
                    <a:pt x="52" y="10329"/>
                  </a:lnTo>
                  <a:lnTo>
                    <a:pt x="130" y="9737"/>
                  </a:lnTo>
                  <a:lnTo>
                    <a:pt x="233" y="9170"/>
                  </a:lnTo>
                  <a:lnTo>
                    <a:pt x="361" y="8629"/>
                  </a:lnTo>
                  <a:lnTo>
                    <a:pt x="516" y="8088"/>
                  </a:lnTo>
                  <a:lnTo>
                    <a:pt x="696" y="7548"/>
                  </a:lnTo>
                  <a:lnTo>
                    <a:pt x="902" y="7032"/>
                  </a:lnTo>
                  <a:lnTo>
                    <a:pt x="1134" y="6517"/>
                  </a:lnTo>
                  <a:lnTo>
                    <a:pt x="1392" y="6028"/>
                  </a:lnTo>
                  <a:lnTo>
                    <a:pt x="1675" y="5538"/>
                  </a:lnTo>
                  <a:lnTo>
                    <a:pt x="1958" y="5075"/>
                  </a:lnTo>
                  <a:lnTo>
                    <a:pt x="2293" y="4611"/>
                  </a:lnTo>
                  <a:lnTo>
                    <a:pt x="2628" y="4173"/>
                  </a:lnTo>
                  <a:lnTo>
                    <a:pt x="2989" y="3761"/>
                  </a:lnTo>
                  <a:lnTo>
                    <a:pt x="3375" y="3375"/>
                  </a:lnTo>
                  <a:lnTo>
                    <a:pt x="3762" y="2988"/>
                  </a:lnTo>
                  <a:lnTo>
                    <a:pt x="4200" y="2628"/>
                  </a:lnTo>
                  <a:lnTo>
                    <a:pt x="4612" y="2267"/>
                  </a:lnTo>
                  <a:lnTo>
                    <a:pt x="5075" y="1958"/>
                  </a:lnTo>
                  <a:lnTo>
                    <a:pt x="5539" y="1649"/>
                  </a:lnTo>
                  <a:lnTo>
                    <a:pt x="6028" y="1391"/>
                  </a:lnTo>
                  <a:lnTo>
                    <a:pt x="6518" y="1134"/>
                  </a:lnTo>
                  <a:lnTo>
                    <a:pt x="7033" y="902"/>
                  </a:lnTo>
                  <a:lnTo>
                    <a:pt x="7548" y="696"/>
                  </a:lnTo>
                  <a:lnTo>
                    <a:pt x="8089" y="515"/>
                  </a:lnTo>
                  <a:lnTo>
                    <a:pt x="8630" y="361"/>
                  </a:lnTo>
                  <a:lnTo>
                    <a:pt x="9197" y="232"/>
                  </a:lnTo>
                  <a:lnTo>
                    <a:pt x="9763" y="129"/>
                  </a:lnTo>
                  <a:lnTo>
                    <a:pt x="10330" y="52"/>
                  </a:lnTo>
                  <a:lnTo>
                    <a:pt x="10923" y="0"/>
                  </a:lnTo>
                  <a:lnTo>
                    <a:pt x="11515" y="0"/>
                  </a:lnTo>
                  <a:lnTo>
                    <a:pt x="11515" y="0"/>
                  </a:lnTo>
                  <a:lnTo>
                    <a:pt x="12108" y="0"/>
                  </a:lnTo>
                  <a:lnTo>
                    <a:pt x="12700" y="52"/>
                  </a:lnTo>
                  <a:lnTo>
                    <a:pt x="13267" y="129"/>
                  </a:lnTo>
                  <a:lnTo>
                    <a:pt x="13833" y="232"/>
                  </a:lnTo>
                  <a:lnTo>
                    <a:pt x="14400" y="361"/>
                  </a:lnTo>
                  <a:lnTo>
                    <a:pt x="14941" y="515"/>
                  </a:lnTo>
                  <a:lnTo>
                    <a:pt x="15456" y="696"/>
                  </a:lnTo>
                  <a:lnTo>
                    <a:pt x="15997" y="902"/>
                  </a:lnTo>
                  <a:lnTo>
                    <a:pt x="16512" y="1134"/>
                  </a:lnTo>
                  <a:lnTo>
                    <a:pt x="17002" y="1391"/>
                  </a:lnTo>
                  <a:lnTo>
                    <a:pt x="17491" y="1649"/>
                  </a:lnTo>
                  <a:lnTo>
                    <a:pt x="17955" y="1958"/>
                  </a:lnTo>
                  <a:lnTo>
                    <a:pt x="18393" y="2267"/>
                  </a:lnTo>
                  <a:lnTo>
                    <a:pt x="18831" y="2628"/>
                  </a:lnTo>
                  <a:lnTo>
                    <a:pt x="19243" y="2988"/>
                  </a:lnTo>
                  <a:lnTo>
                    <a:pt x="19655" y="3375"/>
                  </a:lnTo>
                  <a:lnTo>
                    <a:pt x="20041" y="3761"/>
                  </a:lnTo>
                  <a:lnTo>
                    <a:pt x="20402" y="4173"/>
                  </a:lnTo>
                  <a:lnTo>
                    <a:pt x="20737" y="4611"/>
                  </a:lnTo>
                  <a:lnTo>
                    <a:pt x="21046" y="5075"/>
                  </a:lnTo>
                  <a:lnTo>
                    <a:pt x="21355" y="5538"/>
                  </a:lnTo>
                  <a:lnTo>
                    <a:pt x="21638" y="6028"/>
                  </a:lnTo>
                  <a:lnTo>
                    <a:pt x="21896" y="6517"/>
                  </a:lnTo>
                  <a:lnTo>
                    <a:pt x="22128" y="7032"/>
                  </a:lnTo>
                  <a:lnTo>
                    <a:pt x="22334" y="7548"/>
                  </a:lnTo>
                  <a:lnTo>
                    <a:pt x="22514" y="8088"/>
                  </a:lnTo>
                  <a:lnTo>
                    <a:pt x="22669" y="8629"/>
                  </a:lnTo>
                  <a:lnTo>
                    <a:pt x="22797" y="9170"/>
                  </a:lnTo>
                  <a:lnTo>
                    <a:pt x="22901" y="9737"/>
                  </a:lnTo>
                  <a:lnTo>
                    <a:pt x="22952" y="10329"/>
                  </a:lnTo>
                  <a:lnTo>
                    <a:pt x="23004" y="10922"/>
                  </a:lnTo>
                  <a:lnTo>
                    <a:pt x="23029" y="11514"/>
                  </a:lnTo>
                  <a:lnTo>
                    <a:pt x="23029" y="11514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7" name="Google Shape;2127;p36"/>
            <p:cNvSpPr/>
            <p:nvPr/>
          </p:nvSpPr>
          <p:spPr>
            <a:xfrm>
              <a:off x="5536114" y="2514402"/>
              <a:ext cx="218943" cy="340867"/>
            </a:xfrm>
            <a:custGeom>
              <a:avLst/>
              <a:gdLst/>
              <a:ahLst/>
              <a:cxnLst/>
              <a:rect l="l" t="t" r="r" b="b"/>
              <a:pathLst>
                <a:path w="12211" h="19011" extrusionOk="0">
                  <a:moveTo>
                    <a:pt x="1" y="1"/>
                  </a:moveTo>
                  <a:lnTo>
                    <a:pt x="1" y="19011"/>
                  </a:lnTo>
                  <a:lnTo>
                    <a:pt x="12211" y="19011"/>
                  </a:lnTo>
                  <a:lnTo>
                    <a:pt x="1221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8" name="Google Shape;2128;p36"/>
            <p:cNvSpPr/>
            <p:nvPr/>
          </p:nvSpPr>
          <p:spPr>
            <a:xfrm>
              <a:off x="5531040" y="2508861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9" name="Google Shape;2129;p36"/>
            <p:cNvSpPr/>
            <p:nvPr/>
          </p:nvSpPr>
          <p:spPr>
            <a:xfrm>
              <a:off x="5531040" y="257721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413"/>
                  </a:lnTo>
                  <a:lnTo>
                    <a:pt x="78" y="490"/>
                  </a:lnTo>
                  <a:lnTo>
                    <a:pt x="155" y="568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8"/>
                  </a:lnTo>
                  <a:lnTo>
                    <a:pt x="12674" y="490"/>
                  </a:lnTo>
                  <a:lnTo>
                    <a:pt x="12751" y="413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0" name="Google Shape;2130;p36"/>
            <p:cNvSpPr/>
            <p:nvPr/>
          </p:nvSpPr>
          <p:spPr>
            <a:xfrm>
              <a:off x="5531040" y="2645578"/>
              <a:ext cx="229092" cy="10166"/>
            </a:xfrm>
            <a:custGeom>
              <a:avLst/>
              <a:gdLst/>
              <a:ahLst/>
              <a:cxnLst/>
              <a:rect l="l" t="t" r="r" b="b"/>
              <a:pathLst>
                <a:path w="12777" h="567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1" name="Google Shape;2131;p36"/>
            <p:cNvSpPr/>
            <p:nvPr/>
          </p:nvSpPr>
          <p:spPr>
            <a:xfrm>
              <a:off x="5531040" y="271346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2" name="Google Shape;2132;p36"/>
            <p:cNvSpPr/>
            <p:nvPr/>
          </p:nvSpPr>
          <p:spPr>
            <a:xfrm>
              <a:off x="5531040" y="2781828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3"/>
                  </a:lnTo>
                  <a:lnTo>
                    <a:pt x="26" y="412"/>
                  </a:lnTo>
                  <a:lnTo>
                    <a:pt x="78" y="490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490"/>
                  </a:lnTo>
                  <a:lnTo>
                    <a:pt x="12751" y="412"/>
                  </a:lnTo>
                  <a:lnTo>
                    <a:pt x="12777" y="283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3" name="Google Shape;2133;p36"/>
            <p:cNvSpPr/>
            <p:nvPr/>
          </p:nvSpPr>
          <p:spPr>
            <a:xfrm>
              <a:off x="5531040" y="2850177"/>
              <a:ext cx="229092" cy="10184"/>
            </a:xfrm>
            <a:custGeom>
              <a:avLst/>
              <a:gdLst/>
              <a:ahLst/>
              <a:cxnLst/>
              <a:rect l="l" t="t" r="r" b="b"/>
              <a:pathLst>
                <a:path w="12777" h="568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4" name="Google Shape;2134;p36"/>
            <p:cNvSpPr/>
            <p:nvPr/>
          </p:nvSpPr>
          <p:spPr>
            <a:xfrm>
              <a:off x="5658970" y="2690367"/>
              <a:ext cx="57286" cy="61912"/>
            </a:xfrm>
            <a:custGeom>
              <a:avLst/>
              <a:gdLst/>
              <a:ahLst/>
              <a:cxnLst/>
              <a:rect l="l" t="t" r="r" b="b"/>
              <a:pathLst>
                <a:path w="3195" h="3453" extrusionOk="0">
                  <a:moveTo>
                    <a:pt x="799" y="1"/>
                  </a:moveTo>
                  <a:lnTo>
                    <a:pt x="799" y="104"/>
                  </a:lnTo>
                  <a:lnTo>
                    <a:pt x="774" y="336"/>
                  </a:lnTo>
                  <a:lnTo>
                    <a:pt x="748" y="542"/>
                  </a:lnTo>
                  <a:lnTo>
                    <a:pt x="670" y="722"/>
                  </a:lnTo>
                  <a:lnTo>
                    <a:pt x="567" y="928"/>
                  </a:lnTo>
                  <a:lnTo>
                    <a:pt x="464" y="1083"/>
                  </a:lnTo>
                  <a:lnTo>
                    <a:pt x="336" y="1237"/>
                  </a:lnTo>
                  <a:lnTo>
                    <a:pt x="155" y="1366"/>
                  </a:lnTo>
                  <a:lnTo>
                    <a:pt x="1" y="1469"/>
                  </a:lnTo>
                  <a:lnTo>
                    <a:pt x="1263" y="3401"/>
                  </a:lnTo>
                  <a:lnTo>
                    <a:pt x="1289" y="3453"/>
                  </a:lnTo>
                  <a:lnTo>
                    <a:pt x="1340" y="3453"/>
                  </a:lnTo>
                  <a:lnTo>
                    <a:pt x="1727" y="3169"/>
                  </a:lnTo>
                  <a:lnTo>
                    <a:pt x="2087" y="2834"/>
                  </a:lnTo>
                  <a:lnTo>
                    <a:pt x="2422" y="2474"/>
                  </a:lnTo>
                  <a:lnTo>
                    <a:pt x="2680" y="2062"/>
                  </a:lnTo>
                  <a:lnTo>
                    <a:pt x="2783" y="1855"/>
                  </a:lnTo>
                  <a:lnTo>
                    <a:pt x="2886" y="1624"/>
                  </a:lnTo>
                  <a:lnTo>
                    <a:pt x="2989" y="1392"/>
                  </a:lnTo>
                  <a:lnTo>
                    <a:pt x="3066" y="1160"/>
                  </a:lnTo>
                  <a:lnTo>
                    <a:pt x="3118" y="902"/>
                  </a:lnTo>
                  <a:lnTo>
                    <a:pt x="3143" y="645"/>
                  </a:lnTo>
                  <a:lnTo>
                    <a:pt x="3195" y="387"/>
                  </a:lnTo>
                  <a:lnTo>
                    <a:pt x="3195" y="130"/>
                  </a:lnTo>
                  <a:lnTo>
                    <a:pt x="7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5" name="Google Shape;2135;p36"/>
            <p:cNvSpPr/>
            <p:nvPr/>
          </p:nvSpPr>
          <p:spPr>
            <a:xfrm>
              <a:off x="5610936" y="2621552"/>
              <a:ext cx="68385" cy="47138"/>
            </a:xfrm>
            <a:custGeom>
              <a:avLst/>
              <a:gdLst/>
              <a:ahLst/>
              <a:cxnLst/>
              <a:rect l="l" t="t" r="r" b="b"/>
              <a:pathLst>
                <a:path w="3814" h="2629" extrusionOk="0">
                  <a:moveTo>
                    <a:pt x="1675" y="1"/>
                  </a:moveTo>
                  <a:lnTo>
                    <a:pt x="1418" y="26"/>
                  </a:lnTo>
                  <a:lnTo>
                    <a:pt x="1160" y="78"/>
                  </a:lnTo>
                  <a:lnTo>
                    <a:pt x="928" y="129"/>
                  </a:lnTo>
                  <a:lnTo>
                    <a:pt x="671" y="207"/>
                  </a:lnTo>
                  <a:lnTo>
                    <a:pt x="439" y="284"/>
                  </a:lnTo>
                  <a:lnTo>
                    <a:pt x="1" y="516"/>
                  </a:lnTo>
                  <a:lnTo>
                    <a:pt x="1083" y="2628"/>
                  </a:lnTo>
                  <a:lnTo>
                    <a:pt x="1289" y="2525"/>
                  </a:lnTo>
                  <a:lnTo>
                    <a:pt x="1469" y="2474"/>
                  </a:lnTo>
                  <a:lnTo>
                    <a:pt x="1701" y="2422"/>
                  </a:lnTo>
                  <a:lnTo>
                    <a:pt x="1933" y="2396"/>
                  </a:lnTo>
                  <a:lnTo>
                    <a:pt x="2139" y="2422"/>
                  </a:lnTo>
                  <a:lnTo>
                    <a:pt x="2345" y="2448"/>
                  </a:lnTo>
                  <a:lnTo>
                    <a:pt x="2551" y="2525"/>
                  </a:lnTo>
                  <a:lnTo>
                    <a:pt x="2731" y="2628"/>
                  </a:lnTo>
                  <a:lnTo>
                    <a:pt x="3813" y="490"/>
                  </a:lnTo>
                  <a:lnTo>
                    <a:pt x="3375" y="284"/>
                  </a:lnTo>
                  <a:lnTo>
                    <a:pt x="2912" y="129"/>
                  </a:lnTo>
                  <a:lnTo>
                    <a:pt x="2680" y="78"/>
                  </a:lnTo>
                  <a:lnTo>
                    <a:pt x="2422" y="26"/>
                  </a:lnTo>
                  <a:lnTo>
                    <a:pt x="21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6" name="Google Shape;2136;p36"/>
            <p:cNvSpPr/>
            <p:nvPr/>
          </p:nvSpPr>
          <p:spPr>
            <a:xfrm>
              <a:off x="5574448" y="2691299"/>
              <a:ext cx="57753" cy="61446"/>
            </a:xfrm>
            <a:custGeom>
              <a:avLst/>
              <a:gdLst/>
              <a:ahLst/>
              <a:cxnLst/>
              <a:rect l="l" t="t" r="r" b="b"/>
              <a:pathLst>
                <a:path w="3221" h="3427" extrusionOk="0">
                  <a:moveTo>
                    <a:pt x="2242" y="0"/>
                  </a:moveTo>
                  <a:lnTo>
                    <a:pt x="233" y="103"/>
                  </a:lnTo>
                  <a:lnTo>
                    <a:pt x="104" y="103"/>
                  </a:lnTo>
                  <a:lnTo>
                    <a:pt x="1" y="129"/>
                  </a:lnTo>
                  <a:lnTo>
                    <a:pt x="27" y="387"/>
                  </a:lnTo>
                  <a:lnTo>
                    <a:pt x="52" y="644"/>
                  </a:lnTo>
                  <a:lnTo>
                    <a:pt x="104" y="902"/>
                  </a:lnTo>
                  <a:lnTo>
                    <a:pt x="155" y="1134"/>
                  </a:lnTo>
                  <a:lnTo>
                    <a:pt x="233" y="1391"/>
                  </a:lnTo>
                  <a:lnTo>
                    <a:pt x="336" y="1623"/>
                  </a:lnTo>
                  <a:lnTo>
                    <a:pt x="542" y="2061"/>
                  </a:lnTo>
                  <a:lnTo>
                    <a:pt x="825" y="2447"/>
                  </a:lnTo>
                  <a:lnTo>
                    <a:pt x="1134" y="2834"/>
                  </a:lnTo>
                  <a:lnTo>
                    <a:pt x="1495" y="3143"/>
                  </a:lnTo>
                  <a:lnTo>
                    <a:pt x="1907" y="3426"/>
                  </a:lnTo>
                  <a:lnTo>
                    <a:pt x="1959" y="3375"/>
                  </a:lnTo>
                  <a:lnTo>
                    <a:pt x="3221" y="1443"/>
                  </a:lnTo>
                  <a:lnTo>
                    <a:pt x="3040" y="1314"/>
                  </a:lnTo>
                  <a:lnTo>
                    <a:pt x="2886" y="1185"/>
                  </a:lnTo>
                  <a:lnTo>
                    <a:pt x="2757" y="1031"/>
                  </a:lnTo>
                  <a:lnTo>
                    <a:pt x="2628" y="876"/>
                  </a:lnTo>
                  <a:lnTo>
                    <a:pt x="2525" y="696"/>
                  </a:lnTo>
                  <a:lnTo>
                    <a:pt x="2474" y="490"/>
                  </a:lnTo>
                  <a:lnTo>
                    <a:pt x="2422" y="284"/>
                  </a:lnTo>
                  <a:lnTo>
                    <a:pt x="2396" y="52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7" name="Google Shape;2137;p36"/>
            <p:cNvSpPr/>
            <p:nvPr/>
          </p:nvSpPr>
          <p:spPr>
            <a:xfrm>
              <a:off x="5625728" y="2672813"/>
              <a:ext cx="39267" cy="39285"/>
            </a:xfrm>
            <a:custGeom>
              <a:avLst/>
              <a:gdLst/>
              <a:ahLst/>
              <a:cxnLst/>
              <a:rect l="l" t="t" r="r" b="b"/>
              <a:pathLst>
                <a:path w="2190" h="2191" extrusionOk="0">
                  <a:moveTo>
                    <a:pt x="1108" y="1"/>
                  </a:moveTo>
                  <a:lnTo>
                    <a:pt x="876" y="27"/>
                  </a:lnTo>
                  <a:lnTo>
                    <a:pt x="670" y="78"/>
                  </a:lnTo>
                  <a:lnTo>
                    <a:pt x="490" y="181"/>
                  </a:lnTo>
                  <a:lnTo>
                    <a:pt x="335" y="310"/>
                  </a:lnTo>
                  <a:lnTo>
                    <a:pt x="180" y="465"/>
                  </a:lnTo>
                  <a:lnTo>
                    <a:pt x="77" y="671"/>
                  </a:lnTo>
                  <a:lnTo>
                    <a:pt x="26" y="877"/>
                  </a:lnTo>
                  <a:lnTo>
                    <a:pt x="0" y="1083"/>
                  </a:lnTo>
                  <a:lnTo>
                    <a:pt x="26" y="1315"/>
                  </a:lnTo>
                  <a:lnTo>
                    <a:pt x="77" y="1521"/>
                  </a:lnTo>
                  <a:lnTo>
                    <a:pt x="180" y="1701"/>
                  </a:lnTo>
                  <a:lnTo>
                    <a:pt x="335" y="1856"/>
                  </a:lnTo>
                  <a:lnTo>
                    <a:pt x="490" y="2010"/>
                  </a:lnTo>
                  <a:lnTo>
                    <a:pt x="670" y="2113"/>
                  </a:lnTo>
                  <a:lnTo>
                    <a:pt x="876" y="2165"/>
                  </a:lnTo>
                  <a:lnTo>
                    <a:pt x="1108" y="2190"/>
                  </a:lnTo>
                  <a:lnTo>
                    <a:pt x="1314" y="2165"/>
                  </a:lnTo>
                  <a:lnTo>
                    <a:pt x="1520" y="2113"/>
                  </a:lnTo>
                  <a:lnTo>
                    <a:pt x="1726" y="2010"/>
                  </a:lnTo>
                  <a:lnTo>
                    <a:pt x="1881" y="1856"/>
                  </a:lnTo>
                  <a:lnTo>
                    <a:pt x="2009" y="1701"/>
                  </a:lnTo>
                  <a:lnTo>
                    <a:pt x="2112" y="1521"/>
                  </a:lnTo>
                  <a:lnTo>
                    <a:pt x="2164" y="1315"/>
                  </a:lnTo>
                  <a:lnTo>
                    <a:pt x="2190" y="1083"/>
                  </a:lnTo>
                  <a:lnTo>
                    <a:pt x="2164" y="877"/>
                  </a:lnTo>
                  <a:lnTo>
                    <a:pt x="2112" y="671"/>
                  </a:lnTo>
                  <a:lnTo>
                    <a:pt x="2009" y="465"/>
                  </a:lnTo>
                  <a:lnTo>
                    <a:pt x="1881" y="310"/>
                  </a:lnTo>
                  <a:lnTo>
                    <a:pt x="1726" y="181"/>
                  </a:lnTo>
                  <a:lnTo>
                    <a:pt x="1520" y="78"/>
                  </a:lnTo>
                  <a:lnTo>
                    <a:pt x="1314" y="27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8" name="Google Shape;2138;p36"/>
            <p:cNvSpPr/>
            <p:nvPr/>
          </p:nvSpPr>
          <p:spPr>
            <a:xfrm>
              <a:off x="5566147" y="2613250"/>
              <a:ext cx="158429" cy="158429"/>
            </a:xfrm>
            <a:custGeom>
              <a:avLst/>
              <a:gdLst/>
              <a:ahLst/>
              <a:cxnLst/>
              <a:rect l="l" t="t" r="r" b="b"/>
              <a:pathLst>
                <a:path w="8836" h="8836" fill="none" extrusionOk="0">
                  <a:moveTo>
                    <a:pt x="8836" y="4405"/>
                  </a:moveTo>
                  <a:lnTo>
                    <a:pt x="8836" y="4405"/>
                  </a:lnTo>
                  <a:lnTo>
                    <a:pt x="8836" y="4869"/>
                  </a:lnTo>
                  <a:lnTo>
                    <a:pt x="8758" y="5306"/>
                  </a:lnTo>
                  <a:lnTo>
                    <a:pt x="8655" y="5719"/>
                  </a:lnTo>
                  <a:lnTo>
                    <a:pt x="8501" y="6131"/>
                  </a:lnTo>
                  <a:lnTo>
                    <a:pt x="8320" y="6517"/>
                  </a:lnTo>
                  <a:lnTo>
                    <a:pt x="8089" y="6878"/>
                  </a:lnTo>
                  <a:lnTo>
                    <a:pt x="7831" y="7238"/>
                  </a:lnTo>
                  <a:lnTo>
                    <a:pt x="7548" y="7547"/>
                  </a:lnTo>
                  <a:lnTo>
                    <a:pt x="7238" y="7831"/>
                  </a:lnTo>
                  <a:lnTo>
                    <a:pt x="6904" y="8088"/>
                  </a:lnTo>
                  <a:lnTo>
                    <a:pt x="6543" y="8294"/>
                  </a:lnTo>
                  <a:lnTo>
                    <a:pt x="6157" y="8501"/>
                  </a:lnTo>
                  <a:lnTo>
                    <a:pt x="5744" y="8629"/>
                  </a:lnTo>
                  <a:lnTo>
                    <a:pt x="5307" y="8758"/>
                  </a:lnTo>
                  <a:lnTo>
                    <a:pt x="4869" y="8810"/>
                  </a:lnTo>
                  <a:lnTo>
                    <a:pt x="4431" y="8835"/>
                  </a:lnTo>
                  <a:lnTo>
                    <a:pt x="4431" y="8835"/>
                  </a:lnTo>
                  <a:lnTo>
                    <a:pt x="3967" y="8810"/>
                  </a:lnTo>
                  <a:lnTo>
                    <a:pt x="3529" y="8758"/>
                  </a:lnTo>
                  <a:lnTo>
                    <a:pt x="3117" y="8629"/>
                  </a:lnTo>
                  <a:lnTo>
                    <a:pt x="2705" y="8501"/>
                  </a:lnTo>
                  <a:lnTo>
                    <a:pt x="2319" y="8294"/>
                  </a:lnTo>
                  <a:lnTo>
                    <a:pt x="1958" y="8088"/>
                  </a:lnTo>
                  <a:lnTo>
                    <a:pt x="1597" y="7831"/>
                  </a:lnTo>
                  <a:lnTo>
                    <a:pt x="1288" y="7547"/>
                  </a:lnTo>
                  <a:lnTo>
                    <a:pt x="1005" y="7238"/>
                  </a:lnTo>
                  <a:lnTo>
                    <a:pt x="747" y="6878"/>
                  </a:lnTo>
                  <a:lnTo>
                    <a:pt x="541" y="6517"/>
                  </a:lnTo>
                  <a:lnTo>
                    <a:pt x="335" y="6131"/>
                  </a:lnTo>
                  <a:lnTo>
                    <a:pt x="206" y="5719"/>
                  </a:lnTo>
                  <a:lnTo>
                    <a:pt x="77" y="5306"/>
                  </a:lnTo>
                  <a:lnTo>
                    <a:pt x="26" y="4869"/>
                  </a:lnTo>
                  <a:lnTo>
                    <a:pt x="0" y="4405"/>
                  </a:lnTo>
                  <a:lnTo>
                    <a:pt x="0" y="4405"/>
                  </a:lnTo>
                  <a:lnTo>
                    <a:pt x="26" y="3967"/>
                  </a:lnTo>
                  <a:lnTo>
                    <a:pt x="77" y="3529"/>
                  </a:lnTo>
                  <a:lnTo>
                    <a:pt x="206" y="3091"/>
                  </a:lnTo>
                  <a:lnTo>
                    <a:pt x="335" y="2679"/>
                  </a:lnTo>
                  <a:lnTo>
                    <a:pt x="541" y="2293"/>
                  </a:lnTo>
                  <a:lnTo>
                    <a:pt x="747" y="1932"/>
                  </a:lnTo>
                  <a:lnTo>
                    <a:pt x="1005" y="1597"/>
                  </a:lnTo>
                  <a:lnTo>
                    <a:pt x="1288" y="1288"/>
                  </a:lnTo>
                  <a:lnTo>
                    <a:pt x="1597" y="1005"/>
                  </a:lnTo>
                  <a:lnTo>
                    <a:pt x="1958" y="747"/>
                  </a:lnTo>
                  <a:lnTo>
                    <a:pt x="2319" y="515"/>
                  </a:lnTo>
                  <a:lnTo>
                    <a:pt x="2705" y="335"/>
                  </a:lnTo>
                  <a:lnTo>
                    <a:pt x="3117" y="180"/>
                  </a:lnTo>
                  <a:lnTo>
                    <a:pt x="3529" y="77"/>
                  </a:lnTo>
                  <a:lnTo>
                    <a:pt x="3967" y="0"/>
                  </a:lnTo>
                  <a:lnTo>
                    <a:pt x="4431" y="0"/>
                  </a:lnTo>
                  <a:lnTo>
                    <a:pt x="4431" y="0"/>
                  </a:lnTo>
                  <a:lnTo>
                    <a:pt x="4869" y="0"/>
                  </a:lnTo>
                  <a:lnTo>
                    <a:pt x="5307" y="77"/>
                  </a:lnTo>
                  <a:lnTo>
                    <a:pt x="5744" y="180"/>
                  </a:lnTo>
                  <a:lnTo>
                    <a:pt x="6157" y="335"/>
                  </a:lnTo>
                  <a:lnTo>
                    <a:pt x="6543" y="515"/>
                  </a:lnTo>
                  <a:lnTo>
                    <a:pt x="6904" y="747"/>
                  </a:lnTo>
                  <a:lnTo>
                    <a:pt x="7238" y="1005"/>
                  </a:lnTo>
                  <a:lnTo>
                    <a:pt x="7548" y="1288"/>
                  </a:lnTo>
                  <a:lnTo>
                    <a:pt x="7831" y="1597"/>
                  </a:lnTo>
                  <a:lnTo>
                    <a:pt x="8089" y="1932"/>
                  </a:lnTo>
                  <a:lnTo>
                    <a:pt x="8320" y="2293"/>
                  </a:lnTo>
                  <a:lnTo>
                    <a:pt x="8501" y="2679"/>
                  </a:lnTo>
                  <a:lnTo>
                    <a:pt x="8655" y="3091"/>
                  </a:lnTo>
                  <a:lnTo>
                    <a:pt x="8758" y="3529"/>
                  </a:lnTo>
                  <a:lnTo>
                    <a:pt x="8836" y="3967"/>
                  </a:lnTo>
                  <a:lnTo>
                    <a:pt x="8836" y="4405"/>
                  </a:lnTo>
                  <a:lnTo>
                    <a:pt x="8836" y="4405"/>
                  </a:ln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9" name="Google Shape;2139;p36"/>
            <p:cNvSpPr/>
            <p:nvPr/>
          </p:nvSpPr>
          <p:spPr>
            <a:xfrm>
              <a:off x="5263632" y="2180025"/>
              <a:ext cx="465104" cy="260953"/>
            </a:xfrm>
            <a:custGeom>
              <a:avLst/>
              <a:gdLst/>
              <a:ahLst/>
              <a:cxnLst/>
              <a:rect l="l" t="t" r="r" b="b"/>
              <a:pathLst>
                <a:path w="25940" h="14554" extrusionOk="0">
                  <a:moveTo>
                    <a:pt x="9737" y="0"/>
                  </a:moveTo>
                  <a:lnTo>
                    <a:pt x="9351" y="52"/>
                  </a:lnTo>
                  <a:lnTo>
                    <a:pt x="8990" y="103"/>
                  </a:lnTo>
                  <a:lnTo>
                    <a:pt x="8655" y="180"/>
                  </a:lnTo>
                  <a:lnTo>
                    <a:pt x="8346" y="283"/>
                  </a:lnTo>
                  <a:lnTo>
                    <a:pt x="8037" y="386"/>
                  </a:lnTo>
                  <a:lnTo>
                    <a:pt x="7754" y="515"/>
                  </a:lnTo>
                  <a:lnTo>
                    <a:pt x="7496" y="644"/>
                  </a:lnTo>
                  <a:lnTo>
                    <a:pt x="7264" y="799"/>
                  </a:lnTo>
                  <a:lnTo>
                    <a:pt x="7032" y="979"/>
                  </a:lnTo>
                  <a:lnTo>
                    <a:pt x="6826" y="1133"/>
                  </a:lnTo>
                  <a:lnTo>
                    <a:pt x="6646" y="1314"/>
                  </a:lnTo>
                  <a:lnTo>
                    <a:pt x="6285" y="1700"/>
                  </a:lnTo>
                  <a:lnTo>
                    <a:pt x="6002" y="2087"/>
                  </a:lnTo>
                  <a:lnTo>
                    <a:pt x="5770" y="2473"/>
                  </a:lnTo>
                  <a:lnTo>
                    <a:pt x="5590" y="2859"/>
                  </a:lnTo>
                  <a:lnTo>
                    <a:pt x="5461" y="3220"/>
                  </a:lnTo>
                  <a:lnTo>
                    <a:pt x="5358" y="3529"/>
                  </a:lnTo>
                  <a:lnTo>
                    <a:pt x="5229" y="4018"/>
                  </a:lnTo>
                  <a:lnTo>
                    <a:pt x="5203" y="4199"/>
                  </a:lnTo>
                  <a:lnTo>
                    <a:pt x="4843" y="4070"/>
                  </a:lnTo>
                  <a:lnTo>
                    <a:pt x="4431" y="3967"/>
                  </a:lnTo>
                  <a:lnTo>
                    <a:pt x="4018" y="3915"/>
                  </a:lnTo>
                  <a:lnTo>
                    <a:pt x="3581" y="3915"/>
                  </a:lnTo>
                  <a:lnTo>
                    <a:pt x="3117" y="3941"/>
                  </a:lnTo>
                  <a:lnTo>
                    <a:pt x="2679" y="4044"/>
                  </a:lnTo>
                  <a:lnTo>
                    <a:pt x="2241" y="4173"/>
                  </a:lnTo>
                  <a:lnTo>
                    <a:pt x="1829" y="4353"/>
                  </a:lnTo>
                  <a:lnTo>
                    <a:pt x="1417" y="4559"/>
                  </a:lnTo>
                  <a:lnTo>
                    <a:pt x="1056" y="4843"/>
                  </a:lnTo>
                  <a:lnTo>
                    <a:pt x="902" y="4997"/>
                  </a:lnTo>
                  <a:lnTo>
                    <a:pt x="747" y="5152"/>
                  </a:lnTo>
                  <a:lnTo>
                    <a:pt x="593" y="5332"/>
                  </a:lnTo>
                  <a:lnTo>
                    <a:pt x="464" y="5512"/>
                  </a:lnTo>
                  <a:lnTo>
                    <a:pt x="361" y="5719"/>
                  </a:lnTo>
                  <a:lnTo>
                    <a:pt x="258" y="5950"/>
                  </a:lnTo>
                  <a:lnTo>
                    <a:pt x="180" y="6182"/>
                  </a:lnTo>
                  <a:lnTo>
                    <a:pt x="103" y="6414"/>
                  </a:lnTo>
                  <a:lnTo>
                    <a:pt x="52" y="6672"/>
                  </a:lnTo>
                  <a:lnTo>
                    <a:pt x="26" y="6929"/>
                  </a:lnTo>
                  <a:lnTo>
                    <a:pt x="0" y="7213"/>
                  </a:lnTo>
                  <a:lnTo>
                    <a:pt x="26" y="7496"/>
                  </a:lnTo>
                  <a:lnTo>
                    <a:pt x="77" y="8063"/>
                  </a:lnTo>
                  <a:lnTo>
                    <a:pt x="206" y="8578"/>
                  </a:lnTo>
                  <a:lnTo>
                    <a:pt x="335" y="9016"/>
                  </a:lnTo>
                  <a:lnTo>
                    <a:pt x="515" y="9402"/>
                  </a:lnTo>
                  <a:lnTo>
                    <a:pt x="721" y="9737"/>
                  </a:lnTo>
                  <a:lnTo>
                    <a:pt x="979" y="10020"/>
                  </a:lnTo>
                  <a:lnTo>
                    <a:pt x="1236" y="10278"/>
                  </a:lnTo>
                  <a:lnTo>
                    <a:pt x="1494" y="10510"/>
                  </a:lnTo>
                  <a:lnTo>
                    <a:pt x="1777" y="10716"/>
                  </a:lnTo>
                  <a:lnTo>
                    <a:pt x="2087" y="10896"/>
                  </a:lnTo>
                  <a:lnTo>
                    <a:pt x="2679" y="11257"/>
                  </a:lnTo>
                  <a:lnTo>
                    <a:pt x="3271" y="11592"/>
                  </a:lnTo>
                  <a:lnTo>
                    <a:pt x="3555" y="11772"/>
                  </a:lnTo>
                  <a:lnTo>
                    <a:pt x="3812" y="11978"/>
                  </a:lnTo>
                  <a:lnTo>
                    <a:pt x="4044" y="12210"/>
                  </a:lnTo>
                  <a:lnTo>
                    <a:pt x="4225" y="12442"/>
                  </a:lnTo>
                  <a:lnTo>
                    <a:pt x="4405" y="12648"/>
                  </a:lnTo>
                  <a:lnTo>
                    <a:pt x="4534" y="12880"/>
                  </a:lnTo>
                  <a:lnTo>
                    <a:pt x="4637" y="13086"/>
                  </a:lnTo>
                  <a:lnTo>
                    <a:pt x="4714" y="13317"/>
                  </a:lnTo>
                  <a:lnTo>
                    <a:pt x="4791" y="13524"/>
                  </a:lnTo>
                  <a:lnTo>
                    <a:pt x="4817" y="13704"/>
                  </a:lnTo>
                  <a:lnTo>
                    <a:pt x="4869" y="14039"/>
                  </a:lnTo>
                  <a:lnTo>
                    <a:pt x="4869" y="14322"/>
                  </a:lnTo>
                  <a:lnTo>
                    <a:pt x="4843" y="14554"/>
                  </a:lnTo>
                  <a:lnTo>
                    <a:pt x="9273" y="14554"/>
                  </a:lnTo>
                  <a:lnTo>
                    <a:pt x="9273" y="14451"/>
                  </a:lnTo>
                  <a:lnTo>
                    <a:pt x="9299" y="14142"/>
                  </a:lnTo>
                  <a:lnTo>
                    <a:pt x="9351" y="13755"/>
                  </a:lnTo>
                  <a:lnTo>
                    <a:pt x="9402" y="13524"/>
                  </a:lnTo>
                  <a:lnTo>
                    <a:pt x="9479" y="13292"/>
                  </a:lnTo>
                  <a:lnTo>
                    <a:pt x="9582" y="13060"/>
                  </a:lnTo>
                  <a:lnTo>
                    <a:pt x="9711" y="12828"/>
                  </a:lnTo>
                  <a:lnTo>
                    <a:pt x="9866" y="12648"/>
                  </a:lnTo>
                  <a:lnTo>
                    <a:pt x="10072" y="12467"/>
                  </a:lnTo>
                  <a:lnTo>
                    <a:pt x="10304" y="12313"/>
                  </a:lnTo>
                  <a:lnTo>
                    <a:pt x="10561" y="12210"/>
                  </a:lnTo>
                  <a:lnTo>
                    <a:pt x="10896" y="12158"/>
                  </a:lnTo>
                  <a:lnTo>
                    <a:pt x="11257" y="12158"/>
                  </a:lnTo>
                  <a:lnTo>
                    <a:pt x="11772" y="12184"/>
                  </a:lnTo>
                  <a:lnTo>
                    <a:pt x="12210" y="12184"/>
                  </a:lnTo>
                  <a:lnTo>
                    <a:pt x="12236" y="12339"/>
                  </a:lnTo>
                  <a:lnTo>
                    <a:pt x="12287" y="12519"/>
                  </a:lnTo>
                  <a:lnTo>
                    <a:pt x="12390" y="12828"/>
                  </a:lnTo>
                  <a:lnTo>
                    <a:pt x="12570" y="13111"/>
                  </a:lnTo>
                  <a:lnTo>
                    <a:pt x="12777" y="13343"/>
                  </a:lnTo>
                  <a:lnTo>
                    <a:pt x="13060" y="13549"/>
                  </a:lnTo>
                  <a:lnTo>
                    <a:pt x="13343" y="13704"/>
                  </a:lnTo>
                  <a:lnTo>
                    <a:pt x="13498" y="13755"/>
                  </a:lnTo>
                  <a:lnTo>
                    <a:pt x="13652" y="13781"/>
                  </a:lnTo>
                  <a:lnTo>
                    <a:pt x="13833" y="13807"/>
                  </a:lnTo>
                  <a:lnTo>
                    <a:pt x="14013" y="13833"/>
                  </a:lnTo>
                  <a:lnTo>
                    <a:pt x="14245" y="13807"/>
                  </a:lnTo>
                  <a:lnTo>
                    <a:pt x="14477" y="13755"/>
                  </a:lnTo>
                  <a:lnTo>
                    <a:pt x="14683" y="13678"/>
                  </a:lnTo>
                  <a:lnTo>
                    <a:pt x="14889" y="13575"/>
                  </a:lnTo>
                  <a:lnTo>
                    <a:pt x="15095" y="13472"/>
                  </a:lnTo>
                  <a:lnTo>
                    <a:pt x="15249" y="13317"/>
                  </a:lnTo>
                  <a:lnTo>
                    <a:pt x="15404" y="13137"/>
                  </a:lnTo>
                  <a:lnTo>
                    <a:pt x="15533" y="12957"/>
                  </a:lnTo>
                  <a:lnTo>
                    <a:pt x="15790" y="13214"/>
                  </a:lnTo>
                  <a:lnTo>
                    <a:pt x="16099" y="13472"/>
                  </a:lnTo>
                  <a:lnTo>
                    <a:pt x="16434" y="13704"/>
                  </a:lnTo>
                  <a:lnTo>
                    <a:pt x="16821" y="13910"/>
                  </a:lnTo>
                  <a:lnTo>
                    <a:pt x="17284" y="14090"/>
                  </a:lnTo>
                  <a:lnTo>
                    <a:pt x="17774" y="14219"/>
                  </a:lnTo>
                  <a:lnTo>
                    <a:pt x="18340" y="14296"/>
                  </a:lnTo>
                  <a:lnTo>
                    <a:pt x="18959" y="14348"/>
                  </a:lnTo>
                  <a:lnTo>
                    <a:pt x="19242" y="14348"/>
                  </a:lnTo>
                  <a:lnTo>
                    <a:pt x="19500" y="14322"/>
                  </a:lnTo>
                  <a:lnTo>
                    <a:pt x="19783" y="14271"/>
                  </a:lnTo>
                  <a:lnTo>
                    <a:pt x="20015" y="14219"/>
                  </a:lnTo>
                  <a:lnTo>
                    <a:pt x="20272" y="14142"/>
                  </a:lnTo>
                  <a:lnTo>
                    <a:pt x="20504" y="14064"/>
                  </a:lnTo>
                  <a:lnTo>
                    <a:pt x="20710" y="13961"/>
                  </a:lnTo>
                  <a:lnTo>
                    <a:pt x="20916" y="13833"/>
                  </a:lnTo>
                  <a:lnTo>
                    <a:pt x="21122" y="13704"/>
                  </a:lnTo>
                  <a:lnTo>
                    <a:pt x="21303" y="13549"/>
                  </a:lnTo>
                  <a:lnTo>
                    <a:pt x="21483" y="13395"/>
                  </a:lnTo>
                  <a:lnTo>
                    <a:pt x="21638" y="13240"/>
                  </a:lnTo>
                  <a:lnTo>
                    <a:pt x="21792" y="13060"/>
                  </a:lnTo>
                  <a:lnTo>
                    <a:pt x="21947" y="12880"/>
                  </a:lnTo>
                  <a:lnTo>
                    <a:pt x="22050" y="12673"/>
                  </a:lnTo>
                  <a:lnTo>
                    <a:pt x="22179" y="12467"/>
                  </a:lnTo>
                  <a:lnTo>
                    <a:pt x="22436" y="12673"/>
                  </a:lnTo>
                  <a:lnTo>
                    <a:pt x="22719" y="12828"/>
                  </a:lnTo>
                  <a:lnTo>
                    <a:pt x="22874" y="12880"/>
                  </a:lnTo>
                  <a:lnTo>
                    <a:pt x="23029" y="12905"/>
                  </a:lnTo>
                  <a:lnTo>
                    <a:pt x="23209" y="12931"/>
                  </a:lnTo>
                  <a:lnTo>
                    <a:pt x="23570" y="12931"/>
                  </a:lnTo>
                  <a:lnTo>
                    <a:pt x="23750" y="12905"/>
                  </a:lnTo>
                  <a:lnTo>
                    <a:pt x="23904" y="12854"/>
                  </a:lnTo>
                  <a:lnTo>
                    <a:pt x="24085" y="12802"/>
                  </a:lnTo>
                  <a:lnTo>
                    <a:pt x="24239" y="12725"/>
                  </a:lnTo>
                  <a:lnTo>
                    <a:pt x="24394" y="12622"/>
                  </a:lnTo>
                  <a:lnTo>
                    <a:pt x="24523" y="12519"/>
                  </a:lnTo>
                  <a:lnTo>
                    <a:pt x="24651" y="12416"/>
                  </a:lnTo>
                  <a:lnTo>
                    <a:pt x="24780" y="12287"/>
                  </a:lnTo>
                  <a:lnTo>
                    <a:pt x="24883" y="12133"/>
                  </a:lnTo>
                  <a:lnTo>
                    <a:pt x="24961" y="12004"/>
                  </a:lnTo>
                  <a:lnTo>
                    <a:pt x="25038" y="11849"/>
                  </a:lnTo>
                  <a:lnTo>
                    <a:pt x="25115" y="11669"/>
                  </a:lnTo>
                  <a:lnTo>
                    <a:pt x="25141" y="11489"/>
                  </a:lnTo>
                  <a:lnTo>
                    <a:pt x="25167" y="11308"/>
                  </a:lnTo>
                  <a:lnTo>
                    <a:pt x="25192" y="11128"/>
                  </a:lnTo>
                  <a:lnTo>
                    <a:pt x="25167" y="10819"/>
                  </a:lnTo>
                  <a:lnTo>
                    <a:pt x="25089" y="10535"/>
                  </a:lnTo>
                  <a:lnTo>
                    <a:pt x="24961" y="10252"/>
                  </a:lnTo>
                  <a:lnTo>
                    <a:pt x="24780" y="9995"/>
                  </a:lnTo>
                  <a:lnTo>
                    <a:pt x="25038" y="9788"/>
                  </a:lnTo>
                  <a:lnTo>
                    <a:pt x="25295" y="9557"/>
                  </a:lnTo>
                  <a:lnTo>
                    <a:pt x="25501" y="9299"/>
                  </a:lnTo>
                  <a:lnTo>
                    <a:pt x="25682" y="9016"/>
                  </a:lnTo>
                  <a:lnTo>
                    <a:pt x="25811" y="8681"/>
                  </a:lnTo>
                  <a:lnTo>
                    <a:pt x="25888" y="8320"/>
                  </a:lnTo>
                  <a:lnTo>
                    <a:pt x="25939" y="7960"/>
                  </a:lnTo>
                  <a:lnTo>
                    <a:pt x="25939" y="7547"/>
                  </a:lnTo>
                  <a:lnTo>
                    <a:pt x="25914" y="7290"/>
                  </a:lnTo>
                  <a:lnTo>
                    <a:pt x="25888" y="7084"/>
                  </a:lnTo>
                  <a:lnTo>
                    <a:pt x="25836" y="6852"/>
                  </a:lnTo>
                  <a:lnTo>
                    <a:pt x="25759" y="6672"/>
                  </a:lnTo>
                  <a:lnTo>
                    <a:pt x="25682" y="6491"/>
                  </a:lnTo>
                  <a:lnTo>
                    <a:pt x="25604" y="6311"/>
                  </a:lnTo>
                  <a:lnTo>
                    <a:pt x="25398" y="6002"/>
                  </a:lnTo>
                  <a:lnTo>
                    <a:pt x="25141" y="5744"/>
                  </a:lnTo>
                  <a:lnTo>
                    <a:pt x="24883" y="5538"/>
                  </a:lnTo>
                  <a:lnTo>
                    <a:pt x="24626" y="5358"/>
                  </a:lnTo>
                  <a:lnTo>
                    <a:pt x="24342" y="5203"/>
                  </a:lnTo>
                  <a:lnTo>
                    <a:pt x="24059" y="5100"/>
                  </a:lnTo>
                  <a:lnTo>
                    <a:pt x="23801" y="5023"/>
                  </a:lnTo>
                  <a:lnTo>
                    <a:pt x="23312" y="4894"/>
                  </a:lnTo>
                  <a:lnTo>
                    <a:pt x="22977" y="4868"/>
                  </a:lnTo>
                  <a:lnTo>
                    <a:pt x="22874" y="4843"/>
                  </a:lnTo>
                  <a:lnTo>
                    <a:pt x="22848" y="4714"/>
                  </a:lnTo>
                  <a:lnTo>
                    <a:pt x="22745" y="4379"/>
                  </a:lnTo>
                  <a:lnTo>
                    <a:pt x="22668" y="4147"/>
                  </a:lnTo>
                  <a:lnTo>
                    <a:pt x="22539" y="3890"/>
                  </a:lnTo>
                  <a:lnTo>
                    <a:pt x="22410" y="3581"/>
                  </a:lnTo>
                  <a:lnTo>
                    <a:pt x="22256" y="3297"/>
                  </a:lnTo>
                  <a:lnTo>
                    <a:pt x="22050" y="2988"/>
                  </a:lnTo>
                  <a:lnTo>
                    <a:pt x="21792" y="2679"/>
                  </a:lnTo>
                  <a:lnTo>
                    <a:pt x="21509" y="2396"/>
                  </a:lnTo>
                  <a:lnTo>
                    <a:pt x="21174" y="2112"/>
                  </a:lnTo>
                  <a:lnTo>
                    <a:pt x="20788" y="1855"/>
                  </a:lnTo>
                  <a:lnTo>
                    <a:pt x="20375" y="1649"/>
                  </a:lnTo>
                  <a:lnTo>
                    <a:pt x="20144" y="1546"/>
                  </a:lnTo>
                  <a:lnTo>
                    <a:pt x="19886" y="1468"/>
                  </a:lnTo>
                  <a:lnTo>
                    <a:pt x="19628" y="1391"/>
                  </a:lnTo>
                  <a:lnTo>
                    <a:pt x="19345" y="1340"/>
                  </a:lnTo>
                  <a:lnTo>
                    <a:pt x="18856" y="1288"/>
                  </a:lnTo>
                  <a:lnTo>
                    <a:pt x="18392" y="1288"/>
                  </a:lnTo>
                  <a:lnTo>
                    <a:pt x="17954" y="1314"/>
                  </a:lnTo>
                  <a:lnTo>
                    <a:pt x="17568" y="1391"/>
                  </a:lnTo>
                  <a:lnTo>
                    <a:pt x="17181" y="1520"/>
                  </a:lnTo>
                  <a:lnTo>
                    <a:pt x="16846" y="1674"/>
                  </a:lnTo>
                  <a:lnTo>
                    <a:pt x="16537" y="1855"/>
                  </a:lnTo>
                  <a:lnTo>
                    <a:pt x="16228" y="2061"/>
                  </a:lnTo>
                  <a:lnTo>
                    <a:pt x="16099" y="1906"/>
                  </a:lnTo>
                  <a:lnTo>
                    <a:pt x="15945" y="1752"/>
                  </a:lnTo>
                  <a:lnTo>
                    <a:pt x="15790" y="1623"/>
                  </a:lnTo>
                  <a:lnTo>
                    <a:pt x="15610" y="1520"/>
                  </a:lnTo>
                  <a:lnTo>
                    <a:pt x="15430" y="1443"/>
                  </a:lnTo>
                  <a:lnTo>
                    <a:pt x="15224" y="1391"/>
                  </a:lnTo>
                  <a:lnTo>
                    <a:pt x="15018" y="1340"/>
                  </a:lnTo>
                  <a:lnTo>
                    <a:pt x="14786" y="1340"/>
                  </a:lnTo>
                  <a:lnTo>
                    <a:pt x="14502" y="1365"/>
                  </a:lnTo>
                  <a:lnTo>
                    <a:pt x="14219" y="1417"/>
                  </a:lnTo>
                  <a:lnTo>
                    <a:pt x="13987" y="1520"/>
                  </a:lnTo>
                  <a:lnTo>
                    <a:pt x="13730" y="1674"/>
                  </a:lnTo>
                  <a:lnTo>
                    <a:pt x="13549" y="1417"/>
                  </a:lnTo>
                  <a:lnTo>
                    <a:pt x="13343" y="1211"/>
                  </a:lnTo>
                  <a:lnTo>
                    <a:pt x="13111" y="1005"/>
                  </a:lnTo>
                  <a:lnTo>
                    <a:pt x="12880" y="824"/>
                  </a:lnTo>
                  <a:lnTo>
                    <a:pt x="12648" y="670"/>
                  </a:lnTo>
                  <a:lnTo>
                    <a:pt x="12416" y="541"/>
                  </a:lnTo>
                  <a:lnTo>
                    <a:pt x="12184" y="412"/>
                  </a:lnTo>
                  <a:lnTo>
                    <a:pt x="11926" y="309"/>
                  </a:lnTo>
                  <a:lnTo>
                    <a:pt x="11437" y="155"/>
                  </a:lnTo>
                  <a:lnTo>
                    <a:pt x="10973" y="77"/>
                  </a:lnTo>
                  <a:lnTo>
                    <a:pt x="10535" y="26"/>
                  </a:lnTo>
                  <a:lnTo>
                    <a:pt x="10123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0" name="Google Shape;2140;p36"/>
            <p:cNvSpPr/>
            <p:nvPr/>
          </p:nvSpPr>
          <p:spPr>
            <a:xfrm>
              <a:off x="5318121" y="2207261"/>
              <a:ext cx="35591" cy="35591"/>
            </a:xfrm>
            <a:custGeom>
              <a:avLst/>
              <a:gdLst/>
              <a:ahLst/>
              <a:cxnLst/>
              <a:rect l="l" t="t" r="r" b="b"/>
              <a:pathLst>
                <a:path w="1985" h="1985" extrusionOk="0">
                  <a:moveTo>
                    <a:pt x="979" y="1"/>
                  </a:moveTo>
                  <a:lnTo>
                    <a:pt x="773" y="27"/>
                  </a:lnTo>
                  <a:lnTo>
                    <a:pt x="593" y="78"/>
                  </a:lnTo>
                  <a:lnTo>
                    <a:pt x="439" y="155"/>
                  </a:lnTo>
                  <a:lnTo>
                    <a:pt x="284" y="284"/>
                  </a:lnTo>
                  <a:lnTo>
                    <a:pt x="155" y="439"/>
                  </a:lnTo>
                  <a:lnTo>
                    <a:pt x="78" y="593"/>
                  </a:lnTo>
                  <a:lnTo>
                    <a:pt x="1" y="799"/>
                  </a:lnTo>
                  <a:lnTo>
                    <a:pt x="1" y="1005"/>
                  </a:lnTo>
                  <a:lnTo>
                    <a:pt x="1" y="1186"/>
                  </a:lnTo>
                  <a:lnTo>
                    <a:pt x="78" y="1392"/>
                  </a:lnTo>
                  <a:lnTo>
                    <a:pt x="155" y="1546"/>
                  </a:lnTo>
                  <a:lnTo>
                    <a:pt x="284" y="1701"/>
                  </a:lnTo>
                  <a:lnTo>
                    <a:pt x="439" y="1830"/>
                  </a:lnTo>
                  <a:lnTo>
                    <a:pt x="593" y="1907"/>
                  </a:lnTo>
                  <a:lnTo>
                    <a:pt x="773" y="1984"/>
                  </a:lnTo>
                  <a:lnTo>
                    <a:pt x="1186" y="1984"/>
                  </a:lnTo>
                  <a:lnTo>
                    <a:pt x="1366" y="1907"/>
                  </a:lnTo>
                  <a:lnTo>
                    <a:pt x="1546" y="1830"/>
                  </a:lnTo>
                  <a:lnTo>
                    <a:pt x="1701" y="1701"/>
                  </a:lnTo>
                  <a:lnTo>
                    <a:pt x="1804" y="1546"/>
                  </a:lnTo>
                  <a:lnTo>
                    <a:pt x="1907" y="1392"/>
                  </a:lnTo>
                  <a:lnTo>
                    <a:pt x="1958" y="1186"/>
                  </a:lnTo>
                  <a:lnTo>
                    <a:pt x="1984" y="1005"/>
                  </a:lnTo>
                  <a:lnTo>
                    <a:pt x="1958" y="799"/>
                  </a:lnTo>
                  <a:lnTo>
                    <a:pt x="1907" y="593"/>
                  </a:lnTo>
                  <a:lnTo>
                    <a:pt x="1804" y="439"/>
                  </a:lnTo>
                  <a:lnTo>
                    <a:pt x="1701" y="284"/>
                  </a:lnTo>
                  <a:lnTo>
                    <a:pt x="1546" y="155"/>
                  </a:lnTo>
                  <a:lnTo>
                    <a:pt x="1366" y="78"/>
                  </a:lnTo>
                  <a:lnTo>
                    <a:pt x="1186" y="27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1" name="Google Shape;2141;p36"/>
            <p:cNvSpPr/>
            <p:nvPr/>
          </p:nvSpPr>
          <p:spPr>
            <a:xfrm>
              <a:off x="5524119" y="2430346"/>
              <a:ext cx="35573" cy="36039"/>
            </a:xfrm>
            <a:custGeom>
              <a:avLst/>
              <a:gdLst/>
              <a:ahLst/>
              <a:cxnLst/>
              <a:rect l="l" t="t" r="r" b="b"/>
              <a:pathLst>
                <a:path w="1984" h="2010" extrusionOk="0">
                  <a:moveTo>
                    <a:pt x="1005" y="0"/>
                  </a:moveTo>
                  <a:lnTo>
                    <a:pt x="799" y="26"/>
                  </a:lnTo>
                  <a:lnTo>
                    <a:pt x="618" y="78"/>
                  </a:lnTo>
                  <a:lnTo>
                    <a:pt x="438" y="181"/>
                  </a:lnTo>
                  <a:lnTo>
                    <a:pt x="283" y="310"/>
                  </a:lnTo>
                  <a:lnTo>
                    <a:pt x="155" y="438"/>
                  </a:lnTo>
                  <a:lnTo>
                    <a:pt x="77" y="619"/>
                  </a:lnTo>
                  <a:lnTo>
                    <a:pt x="26" y="799"/>
                  </a:lnTo>
                  <a:lnTo>
                    <a:pt x="0" y="1005"/>
                  </a:lnTo>
                  <a:lnTo>
                    <a:pt x="26" y="1211"/>
                  </a:lnTo>
                  <a:lnTo>
                    <a:pt x="77" y="1391"/>
                  </a:lnTo>
                  <a:lnTo>
                    <a:pt x="155" y="1572"/>
                  </a:lnTo>
                  <a:lnTo>
                    <a:pt x="283" y="1726"/>
                  </a:lnTo>
                  <a:lnTo>
                    <a:pt x="438" y="1829"/>
                  </a:lnTo>
                  <a:lnTo>
                    <a:pt x="618" y="1932"/>
                  </a:lnTo>
                  <a:lnTo>
                    <a:pt x="799" y="1984"/>
                  </a:lnTo>
                  <a:lnTo>
                    <a:pt x="1005" y="2010"/>
                  </a:lnTo>
                  <a:lnTo>
                    <a:pt x="1185" y="1984"/>
                  </a:lnTo>
                  <a:lnTo>
                    <a:pt x="1391" y="1932"/>
                  </a:lnTo>
                  <a:lnTo>
                    <a:pt x="1546" y="1829"/>
                  </a:lnTo>
                  <a:lnTo>
                    <a:pt x="1700" y="1726"/>
                  </a:lnTo>
                  <a:lnTo>
                    <a:pt x="1829" y="1572"/>
                  </a:lnTo>
                  <a:lnTo>
                    <a:pt x="1906" y="1391"/>
                  </a:lnTo>
                  <a:lnTo>
                    <a:pt x="1984" y="1211"/>
                  </a:lnTo>
                  <a:lnTo>
                    <a:pt x="1984" y="1005"/>
                  </a:lnTo>
                  <a:lnTo>
                    <a:pt x="1984" y="799"/>
                  </a:lnTo>
                  <a:lnTo>
                    <a:pt x="1906" y="619"/>
                  </a:lnTo>
                  <a:lnTo>
                    <a:pt x="1829" y="438"/>
                  </a:lnTo>
                  <a:lnTo>
                    <a:pt x="1700" y="310"/>
                  </a:lnTo>
                  <a:lnTo>
                    <a:pt x="1546" y="181"/>
                  </a:lnTo>
                  <a:lnTo>
                    <a:pt x="1391" y="78"/>
                  </a:lnTo>
                  <a:lnTo>
                    <a:pt x="1185" y="26"/>
                  </a:lnTo>
                  <a:lnTo>
                    <a:pt x="1005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2" name="Google Shape;2142;p36"/>
            <p:cNvSpPr/>
            <p:nvPr/>
          </p:nvSpPr>
          <p:spPr>
            <a:xfrm>
              <a:off x="5681598" y="2236361"/>
              <a:ext cx="24959" cy="24959"/>
            </a:xfrm>
            <a:custGeom>
              <a:avLst/>
              <a:gdLst/>
              <a:ahLst/>
              <a:cxnLst/>
              <a:rect l="l" t="t" r="r" b="b"/>
              <a:pathLst>
                <a:path w="1392" h="1392" extrusionOk="0">
                  <a:moveTo>
                    <a:pt x="696" y="1"/>
                  </a:moveTo>
                  <a:lnTo>
                    <a:pt x="568" y="26"/>
                  </a:lnTo>
                  <a:lnTo>
                    <a:pt x="439" y="52"/>
                  </a:lnTo>
                  <a:lnTo>
                    <a:pt x="310" y="129"/>
                  </a:lnTo>
                  <a:lnTo>
                    <a:pt x="207" y="207"/>
                  </a:lnTo>
                  <a:lnTo>
                    <a:pt x="130" y="310"/>
                  </a:lnTo>
                  <a:lnTo>
                    <a:pt x="78" y="439"/>
                  </a:lnTo>
                  <a:lnTo>
                    <a:pt x="27" y="567"/>
                  </a:lnTo>
                  <a:lnTo>
                    <a:pt x="1" y="696"/>
                  </a:lnTo>
                  <a:lnTo>
                    <a:pt x="27" y="851"/>
                  </a:lnTo>
                  <a:lnTo>
                    <a:pt x="78" y="979"/>
                  </a:lnTo>
                  <a:lnTo>
                    <a:pt x="130" y="1083"/>
                  </a:lnTo>
                  <a:lnTo>
                    <a:pt x="207" y="1186"/>
                  </a:lnTo>
                  <a:lnTo>
                    <a:pt x="310" y="1263"/>
                  </a:lnTo>
                  <a:lnTo>
                    <a:pt x="439" y="1340"/>
                  </a:lnTo>
                  <a:lnTo>
                    <a:pt x="568" y="1366"/>
                  </a:lnTo>
                  <a:lnTo>
                    <a:pt x="696" y="1392"/>
                  </a:lnTo>
                  <a:lnTo>
                    <a:pt x="851" y="1366"/>
                  </a:lnTo>
                  <a:lnTo>
                    <a:pt x="980" y="1340"/>
                  </a:lnTo>
                  <a:lnTo>
                    <a:pt x="1083" y="1263"/>
                  </a:lnTo>
                  <a:lnTo>
                    <a:pt x="1186" y="1186"/>
                  </a:lnTo>
                  <a:lnTo>
                    <a:pt x="1289" y="1083"/>
                  </a:lnTo>
                  <a:lnTo>
                    <a:pt x="1340" y="979"/>
                  </a:lnTo>
                  <a:lnTo>
                    <a:pt x="1392" y="851"/>
                  </a:lnTo>
                  <a:lnTo>
                    <a:pt x="1392" y="696"/>
                  </a:lnTo>
                  <a:lnTo>
                    <a:pt x="1392" y="567"/>
                  </a:lnTo>
                  <a:lnTo>
                    <a:pt x="1340" y="439"/>
                  </a:lnTo>
                  <a:lnTo>
                    <a:pt x="1289" y="310"/>
                  </a:lnTo>
                  <a:lnTo>
                    <a:pt x="1186" y="207"/>
                  </a:lnTo>
                  <a:lnTo>
                    <a:pt x="1083" y="129"/>
                  </a:lnTo>
                  <a:lnTo>
                    <a:pt x="980" y="52"/>
                  </a:lnTo>
                  <a:lnTo>
                    <a:pt x="851" y="26"/>
                  </a:lnTo>
                  <a:lnTo>
                    <a:pt x="696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3" name="Google Shape;2143;p36"/>
            <p:cNvSpPr/>
            <p:nvPr/>
          </p:nvSpPr>
          <p:spPr>
            <a:xfrm>
              <a:off x="5318121" y="2448366"/>
              <a:ext cx="145036" cy="450778"/>
            </a:xfrm>
            <a:custGeom>
              <a:avLst/>
              <a:gdLst/>
              <a:ahLst/>
              <a:cxnLst/>
              <a:rect l="l" t="t" r="r" b="b"/>
              <a:pathLst>
                <a:path w="8089" h="25141" extrusionOk="0">
                  <a:moveTo>
                    <a:pt x="1366" y="0"/>
                  </a:moveTo>
                  <a:lnTo>
                    <a:pt x="1" y="25141"/>
                  </a:lnTo>
                  <a:lnTo>
                    <a:pt x="8089" y="25141"/>
                  </a:lnTo>
                  <a:lnTo>
                    <a:pt x="669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4" name="Google Shape;2144;p36"/>
            <p:cNvSpPr/>
            <p:nvPr/>
          </p:nvSpPr>
          <p:spPr>
            <a:xfrm>
              <a:off x="5335208" y="2431727"/>
              <a:ext cx="109481" cy="16657"/>
            </a:xfrm>
            <a:custGeom>
              <a:avLst/>
              <a:gdLst/>
              <a:ahLst/>
              <a:cxnLst/>
              <a:rect l="l" t="t" r="r" b="b"/>
              <a:pathLst>
                <a:path w="6106" h="929" extrusionOk="0">
                  <a:moveTo>
                    <a:pt x="464" y="1"/>
                  </a:moveTo>
                  <a:lnTo>
                    <a:pt x="361" y="26"/>
                  </a:lnTo>
                  <a:lnTo>
                    <a:pt x="284" y="52"/>
                  </a:lnTo>
                  <a:lnTo>
                    <a:pt x="207" y="78"/>
                  </a:lnTo>
                  <a:lnTo>
                    <a:pt x="130" y="130"/>
                  </a:lnTo>
                  <a:lnTo>
                    <a:pt x="78" y="207"/>
                  </a:lnTo>
                  <a:lnTo>
                    <a:pt x="52" y="284"/>
                  </a:lnTo>
                  <a:lnTo>
                    <a:pt x="1" y="387"/>
                  </a:lnTo>
                  <a:lnTo>
                    <a:pt x="1" y="464"/>
                  </a:lnTo>
                  <a:lnTo>
                    <a:pt x="1" y="567"/>
                  </a:lnTo>
                  <a:lnTo>
                    <a:pt x="52" y="645"/>
                  </a:lnTo>
                  <a:lnTo>
                    <a:pt x="78" y="722"/>
                  </a:lnTo>
                  <a:lnTo>
                    <a:pt x="130" y="799"/>
                  </a:lnTo>
                  <a:lnTo>
                    <a:pt x="207" y="851"/>
                  </a:lnTo>
                  <a:lnTo>
                    <a:pt x="284" y="902"/>
                  </a:lnTo>
                  <a:lnTo>
                    <a:pt x="361" y="928"/>
                  </a:lnTo>
                  <a:lnTo>
                    <a:pt x="5745" y="928"/>
                  </a:lnTo>
                  <a:lnTo>
                    <a:pt x="5822" y="902"/>
                  </a:lnTo>
                  <a:lnTo>
                    <a:pt x="5900" y="851"/>
                  </a:lnTo>
                  <a:lnTo>
                    <a:pt x="5977" y="799"/>
                  </a:lnTo>
                  <a:lnTo>
                    <a:pt x="6028" y="722"/>
                  </a:lnTo>
                  <a:lnTo>
                    <a:pt x="6080" y="645"/>
                  </a:lnTo>
                  <a:lnTo>
                    <a:pt x="6106" y="567"/>
                  </a:lnTo>
                  <a:lnTo>
                    <a:pt x="6106" y="464"/>
                  </a:lnTo>
                  <a:lnTo>
                    <a:pt x="6106" y="387"/>
                  </a:lnTo>
                  <a:lnTo>
                    <a:pt x="6080" y="284"/>
                  </a:lnTo>
                  <a:lnTo>
                    <a:pt x="6028" y="207"/>
                  </a:lnTo>
                  <a:lnTo>
                    <a:pt x="5977" y="130"/>
                  </a:lnTo>
                  <a:lnTo>
                    <a:pt x="5900" y="78"/>
                  </a:lnTo>
                  <a:lnTo>
                    <a:pt x="5822" y="52"/>
                  </a:lnTo>
                  <a:lnTo>
                    <a:pt x="5745" y="26"/>
                  </a:lnTo>
                  <a:lnTo>
                    <a:pt x="5642" y="1"/>
                  </a:lnTo>
                  <a:close/>
                </a:path>
              </a:pathLst>
            </a:custGeom>
            <a:solidFill>
              <a:srgbClr val="1040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5" name="Google Shape;2145;p36"/>
            <p:cNvSpPr/>
            <p:nvPr/>
          </p:nvSpPr>
          <p:spPr>
            <a:xfrm>
              <a:off x="4942631" y="2564283"/>
              <a:ext cx="572720" cy="334861"/>
            </a:xfrm>
            <a:custGeom>
              <a:avLst/>
              <a:gdLst/>
              <a:ahLst/>
              <a:cxnLst/>
              <a:rect l="l" t="t" r="r" b="b"/>
              <a:pathLst>
                <a:path w="31942" h="18676" extrusionOk="0">
                  <a:moveTo>
                    <a:pt x="15971" y="1"/>
                  </a:moveTo>
                  <a:lnTo>
                    <a:pt x="15147" y="26"/>
                  </a:lnTo>
                  <a:lnTo>
                    <a:pt x="14348" y="104"/>
                  </a:lnTo>
                  <a:lnTo>
                    <a:pt x="13550" y="207"/>
                  </a:lnTo>
                  <a:lnTo>
                    <a:pt x="12751" y="335"/>
                  </a:lnTo>
                  <a:lnTo>
                    <a:pt x="11979" y="516"/>
                  </a:lnTo>
                  <a:lnTo>
                    <a:pt x="11231" y="722"/>
                  </a:lnTo>
                  <a:lnTo>
                    <a:pt x="10484" y="979"/>
                  </a:lnTo>
                  <a:lnTo>
                    <a:pt x="9763" y="1263"/>
                  </a:lnTo>
                  <a:lnTo>
                    <a:pt x="9042" y="1572"/>
                  </a:lnTo>
                  <a:lnTo>
                    <a:pt x="8372" y="1933"/>
                  </a:lnTo>
                  <a:lnTo>
                    <a:pt x="7703" y="2319"/>
                  </a:lnTo>
                  <a:lnTo>
                    <a:pt x="7033" y="2731"/>
                  </a:lnTo>
                  <a:lnTo>
                    <a:pt x="6415" y="3169"/>
                  </a:lnTo>
                  <a:lnTo>
                    <a:pt x="5822" y="3658"/>
                  </a:lnTo>
                  <a:lnTo>
                    <a:pt x="5230" y="4148"/>
                  </a:lnTo>
                  <a:lnTo>
                    <a:pt x="4689" y="4689"/>
                  </a:lnTo>
                  <a:lnTo>
                    <a:pt x="4148" y="5230"/>
                  </a:lnTo>
                  <a:lnTo>
                    <a:pt x="3658" y="5822"/>
                  </a:lnTo>
                  <a:lnTo>
                    <a:pt x="3169" y="6415"/>
                  </a:lnTo>
                  <a:lnTo>
                    <a:pt x="2731" y="7059"/>
                  </a:lnTo>
                  <a:lnTo>
                    <a:pt x="2319" y="7703"/>
                  </a:lnTo>
                  <a:lnTo>
                    <a:pt x="1933" y="8372"/>
                  </a:lnTo>
                  <a:lnTo>
                    <a:pt x="1572" y="9042"/>
                  </a:lnTo>
                  <a:lnTo>
                    <a:pt x="1263" y="9763"/>
                  </a:lnTo>
                  <a:lnTo>
                    <a:pt x="979" y="10485"/>
                  </a:lnTo>
                  <a:lnTo>
                    <a:pt x="722" y="11232"/>
                  </a:lnTo>
                  <a:lnTo>
                    <a:pt x="516" y="11979"/>
                  </a:lnTo>
                  <a:lnTo>
                    <a:pt x="335" y="12751"/>
                  </a:lnTo>
                  <a:lnTo>
                    <a:pt x="181" y="13550"/>
                  </a:lnTo>
                  <a:lnTo>
                    <a:pt x="78" y="14348"/>
                  </a:lnTo>
                  <a:lnTo>
                    <a:pt x="26" y="15147"/>
                  </a:lnTo>
                  <a:lnTo>
                    <a:pt x="1" y="15971"/>
                  </a:lnTo>
                  <a:lnTo>
                    <a:pt x="1" y="18676"/>
                  </a:lnTo>
                  <a:lnTo>
                    <a:pt x="31942" y="18676"/>
                  </a:lnTo>
                  <a:lnTo>
                    <a:pt x="31942" y="15971"/>
                  </a:lnTo>
                  <a:lnTo>
                    <a:pt x="31916" y="15147"/>
                  </a:lnTo>
                  <a:lnTo>
                    <a:pt x="31864" y="14348"/>
                  </a:lnTo>
                  <a:lnTo>
                    <a:pt x="31761" y="13550"/>
                  </a:lnTo>
                  <a:lnTo>
                    <a:pt x="31607" y="12751"/>
                  </a:lnTo>
                  <a:lnTo>
                    <a:pt x="31427" y="11979"/>
                  </a:lnTo>
                  <a:lnTo>
                    <a:pt x="31220" y="11232"/>
                  </a:lnTo>
                  <a:lnTo>
                    <a:pt x="30963" y="10485"/>
                  </a:lnTo>
                  <a:lnTo>
                    <a:pt x="30680" y="9763"/>
                  </a:lnTo>
                  <a:lnTo>
                    <a:pt x="30370" y="9042"/>
                  </a:lnTo>
                  <a:lnTo>
                    <a:pt x="30010" y="8372"/>
                  </a:lnTo>
                  <a:lnTo>
                    <a:pt x="29623" y="7703"/>
                  </a:lnTo>
                  <a:lnTo>
                    <a:pt x="29211" y="7059"/>
                  </a:lnTo>
                  <a:lnTo>
                    <a:pt x="28773" y="6415"/>
                  </a:lnTo>
                  <a:lnTo>
                    <a:pt x="28284" y="5822"/>
                  </a:lnTo>
                  <a:lnTo>
                    <a:pt x="27795" y="5230"/>
                  </a:lnTo>
                  <a:lnTo>
                    <a:pt x="27254" y="4689"/>
                  </a:lnTo>
                  <a:lnTo>
                    <a:pt x="26713" y="4148"/>
                  </a:lnTo>
                  <a:lnTo>
                    <a:pt x="26120" y="3658"/>
                  </a:lnTo>
                  <a:lnTo>
                    <a:pt x="25528" y="3169"/>
                  </a:lnTo>
                  <a:lnTo>
                    <a:pt x="24910" y="2731"/>
                  </a:lnTo>
                  <a:lnTo>
                    <a:pt x="24240" y="2319"/>
                  </a:lnTo>
                  <a:lnTo>
                    <a:pt x="23570" y="1933"/>
                  </a:lnTo>
                  <a:lnTo>
                    <a:pt x="22900" y="1572"/>
                  </a:lnTo>
                  <a:lnTo>
                    <a:pt x="22179" y="1263"/>
                  </a:lnTo>
                  <a:lnTo>
                    <a:pt x="21458" y="979"/>
                  </a:lnTo>
                  <a:lnTo>
                    <a:pt x="20711" y="722"/>
                  </a:lnTo>
                  <a:lnTo>
                    <a:pt x="19964" y="516"/>
                  </a:lnTo>
                  <a:lnTo>
                    <a:pt x="19191" y="335"/>
                  </a:lnTo>
                  <a:lnTo>
                    <a:pt x="18392" y="207"/>
                  </a:lnTo>
                  <a:lnTo>
                    <a:pt x="17594" y="104"/>
                  </a:lnTo>
                  <a:lnTo>
                    <a:pt x="16795" y="26"/>
                  </a:lnTo>
                  <a:lnTo>
                    <a:pt x="15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6" name="Google Shape;2146;p36"/>
            <p:cNvSpPr/>
            <p:nvPr/>
          </p:nvSpPr>
          <p:spPr>
            <a:xfrm>
              <a:off x="5362928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64" y="439"/>
                  </a:lnTo>
                  <a:lnTo>
                    <a:pt x="258" y="670"/>
                  </a:lnTo>
                  <a:lnTo>
                    <a:pt x="129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29" y="2139"/>
                  </a:lnTo>
                  <a:lnTo>
                    <a:pt x="258" y="2396"/>
                  </a:lnTo>
                  <a:lnTo>
                    <a:pt x="464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7" name="Google Shape;2147;p36"/>
            <p:cNvSpPr/>
            <p:nvPr/>
          </p:nvSpPr>
          <p:spPr>
            <a:xfrm>
              <a:off x="5365689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92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8" name="Google Shape;2148;p36"/>
            <p:cNvSpPr/>
            <p:nvPr/>
          </p:nvSpPr>
          <p:spPr>
            <a:xfrm>
              <a:off x="5361530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52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52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44" y="232"/>
                  </a:lnTo>
                  <a:lnTo>
                    <a:pt x="3169" y="206"/>
                  </a:lnTo>
                  <a:lnTo>
                    <a:pt x="3169" y="129"/>
                  </a:lnTo>
                  <a:lnTo>
                    <a:pt x="3169" y="78"/>
                  </a:lnTo>
                  <a:lnTo>
                    <a:pt x="3144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9" name="Google Shape;2149;p36"/>
            <p:cNvSpPr/>
            <p:nvPr/>
          </p:nvSpPr>
          <p:spPr>
            <a:xfrm>
              <a:off x="5201737" y="2801676"/>
              <a:ext cx="55440" cy="54991"/>
            </a:xfrm>
            <a:custGeom>
              <a:avLst/>
              <a:gdLst/>
              <a:ahLst/>
              <a:cxnLst/>
              <a:rect l="l" t="t" r="r" b="b"/>
              <a:pathLst>
                <a:path w="3092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53" y="104"/>
                  </a:lnTo>
                  <a:lnTo>
                    <a:pt x="696" y="258"/>
                  </a:lnTo>
                  <a:lnTo>
                    <a:pt x="464" y="439"/>
                  </a:lnTo>
                  <a:lnTo>
                    <a:pt x="284" y="670"/>
                  </a:lnTo>
                  <a:lnTo>
                    <a:pt x="129" y="928"/>
                  </a:lnTo>
                  <a:lnTo>
                    <a:pt x="52" y="1211"/>
                  </a:lnTo>
                  <a:lnTo>
                    <a:pt x="26" y="1366"/>
                  </a:lnTo>
                  <a:lnTo>
                    <a:pt x="0" y="1521"/>
                  </a:lnTo>
                  <a:lnTo>
                    <a:pt x="26" y="1701"/>
                  </a:lnTo>
                  <a:lnTo>
                    <a:pt x="52" y="1830"/>
                  </a:lnTo>
                  <a:lnTo>
                    <a:pt x="129" y="2139"/>
                  </a:lnTo>
                  <a:lnTo>
                    <a:pt x="284" y="2396"/>
                  </a:lnTo>
                  <a:lnTo>
                    <a:pt x="464" y="2628"/>
                  </a:lnTo>
                  <a:lnTo>
                    <a:pt x="696" y="2808"/>
                  </a:lnTo>
                  <a:lnTo>
                    <a:pt x="953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91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0" name="Google Shape;2150;p36"/>
            <p:cNvSpPr/>
            <p:nvPr/>
          </p:nvSpPr>
          <p:spPr>
            <a:xfrm>
              <a:off x="5204499" y="2804922"/>
              <a:ext cx="49899" cy="106701"/>
            </a:xfrm>
            <a:custGeom>
              <a:avLst/>
              <a:gdLst/>
              <a:ahLst/>
              <a:cxnLst/>
              <a:rect l="l" t="t" r="r" b="b"/>
              <a:pathLst>
                <a:path w="2783" h="5951" extrusionOk="0">
                  <a:moveTo>
                    <a:pt x="1392" y="0"/>
                  </a:moveTo>
                  <a:lnTo>
                    <a:pt x="1109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59" y="593"/>
                  </a:lnTo>
                  <a:lnTo>
                    <a:pt x="130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83" y="5950"/>
                  </a:lnTo>
                  <a:lnTo>
                    <a:pt x="2783" y="1365"/>
                  </a:lnTo>
                  <a:lnTo>
                    <a:pt x="2757" y="1082"/>
                  </a:lnTo>
                  <a:lnTo>
                    <a:pt x="2680" y="824"/>
                  </a:lnTo>
                  <a:lnTo>
                    <a:pt x="2551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1" name="Google Shape;2151;p36"/>
            <p:cNvSpPr/>
            <p:nvPr/>
          </p:nvSpPr>
          <p:spPr>
            <a:xfrm>
              <a:off x="5200357" y="2909758"/>
              <a:ext cx="57286" cy="5092"/>
            </a:xfrm>
            <a:custGeom>
              <a:avLst/>
              <a:gdLst/>
              <a:ahLst/>
              <a:cxnLst/>
              <a:rect l="l" t="t" r="r" b="b"/>
              <a:pathLst>
                <a:path w="3195" h="284" extrusionOk="0">
                  <a:moveTo>
                    <a:pt x="155" y="0"/>
                  </a:moveTo>
                  <a:lnTo>
                    <a:pt x="103" y="26"/>
                  </a:lnTo>
                  <a:lnTo>
                    <a:pt x="52" y="52"/>
                  </a:lnTo>
                  <a:lnTo>
                    <a:pt x="26" y="78"/>
                  </a:lnTo>
                  <a:lnTo>
                    <a:pt x="0" y="129"/>
                  </a:lnTo>
                  <a:lnTo>
                    <a:pt x="26" y="206"/>
                  </a:lnTo>
                  <a:lnTo>
                    <a:pt x="52" y="232"/>
                  </a:lnTo>
                  <a:lnTo>
                    <a:pt x="103" y="258"/>
                  </a:lnTo>
                  <a:lnTo>
                    <a:pt x="155" y="284"/>
                  </a:lnTo>
                  <a:lnTo>
                    <a:pt x="3040" y="284"/>
                  </a:lnTo>
                  <a:lnTo>
                    <a:pt x="3091" y="258"/>
                  </a:lnTo>
                  <a:lnTo>
                    <a:pt x="3143" y="232"/>
                  </a:lnTo>
                  <a:lnTo>
                    <a:pt x="3168" y="206"/>
                  </a:lnTo>
                  <a:lnTo>
                    <a:pt x="3194" y="129"/>
                  </a:lnTo>
                  <a:lnTo>
                    <a:pt x="3168" y="78"/>
                  </a:lnTo>
                  <a:lnTo>
                    <a:pt x="3143" y="52"/>
                  </a:lnTo>
                  <a:lnTo>
                    <a:pt x="3091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2" name="Google Shape;2152;p36"/>
            <p:cNvSpPr/>
            <p:nvPr/>
          </p:nvSpPr>
          <p:spPr>
            <a:xfrm>
              <a:off x="5041013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65" y="1"/>
                  </a:moveTo>
                  <a:lnTo>
                    <a:pt x="1211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38" y="439"/>
                  </a:lnTo>
                  <a:lnTo>
                    <a:pt x="258" y="670"/>
                  </a:lnTo>
                  <a:lnTo>
                    <a:pt x="103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03" y="2139"/>
                  </a:lnTo>
                  <a:lnTo>
                    <a:pt x="258" y="2396"/>
                  </a:lnTo>
                  <a:lnTo>
                    <a:pt x="438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11" y="3040"/>
                  </a:lnTo>
                  <a:lnTo>
                    <a:pt x="1365" y="3066"/>
                  </a:lnTo>
                  <a:lnTo>
                    <a:pt x="1675" y="3066"/>
                  </a:lnTo>
                  <a:lnTo>
                    <a:pt x="1829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37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37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29" y="26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3" name="Google Shape;2153;p36"/>
            <p:cNvSpPr/>
            <p:nvPr/>
          </p:nvSpPr>
          <p:spPr>
            <a:xfrm>
              <a:off x="5043774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66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593" y="232"/>
                  </a:lnTo>
                  <a:lnTo>
                    <a:pt x="387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45" y="386"/>
                  </a:lnTo>
                  <a:lnTo>
                    <a:pt x="2139" y="232"/>
                  </a:lnTo>
                  <a:lnTo>
                    <a:pt x="1907" y="103"/>
                  </a:lnTo>
                  <a:lnTo>
                    <a:pt x="1649" y="26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4" name="Google Shape;2154;p36"/>
            <p:cNvSpPr/>
            <p:nvPr/>
          </p:nvSpPr>
          <p:spPr>
            <a:xfrm>
              <a:off x="5039614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27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27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18" y="232"/>
                  </a:lnTo>
                  <a:lnTo>
                    <a:pt x="3144" y="206"/>
                  </a:lnTo>
                  <a:lnTo>
                    <a:pt x="3169" y="129"/>
                  </a:lnTo>
                  <a:lnTo>
                    <a:pt x="3144" y="78"/>
                  </a:lnTo>
                  <a:lnTo>
                    <a:pt x="3118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5" name="Google Shape;2155;p36"/>
            <p:cNvSpPr/>
            <p:nvPr/>
          </p:nvSpPr>
          <p:spPr>
            <a:xfrm>
              <a:off x="3423584" y="1068312"/>
              <a:ext cx="687723" cy="385226"/>
            </a:xfrm>
            <a:custGeom>
              <a:avLst/>
              <a:gdLst/>
              <a:ahLst/>
              <a:cxnLst/>
              <a:rect l="l" t="t" r="r" b="b"/>
              <a:pathLst>
                <a:path w="38356" h="21485" extrusionOk="0">
                  <a:moveTo>
                    <a:pt x="14966" y="1"/>
                  </a:moveTo>
                  <a:lnTo>
                    <a:pt x="14374" y="27"/>
                  </a:lnTo>
                  <a:lnTo>
                    <a:pt x="13807" y="78"/>
                  </a:lnTo>
                  <a:lnTo>
                    <a:pt x="13266" y="156"/>
                  </a:lnTo>
                  <a:lnTo>
                    <a:pt x="12777" y="259"/>
                  </a:lnTo>
                  <a:lnTo>
                    <a:pt x="12313" y="413"/>
                  </a:lnTo>
                  <a:lnTo>
                    <a:pt x="11875" y="568"/>
                  </a:lnTo>
                  <a:lnTo>
                    <a:pt x="11463" y="748"/>
                  </a:lnTo>
                  <a:lnTo>
                    <a:pt x="11077" y="954"/>
                  </a:lnTo>
                  <a:lnTo>
                    <a:pt x="10716" y="1186"/>
                  </a:lnTo>
                  <a:lnTo>
                    <a:pt x="10381" y="1443"/>
                  </a:lnTo>
                  <a:lnTo>
                    <a:pt x="10072" y="1675"/>
                  </a:lnTo>
                  <a:lnTo>
                    <a:pt x="9789" y="1959"/>
                  </a:lnTo>
                  <a:lnTo>
                    <a:pt x="9531" y="2242"/>
                  </a:lnTo>
                  <a:lnTo>
                    <a:pt x="9299" y="2525"/>
                  </a:lnTo>
                  <a:lnTo>
                    <a:pt x="9067" y="2809"/>
                  </a:lnTo>
                  <a:lnTo>
                    <a:pt x="8887" y="3092"/>
                  </a:lnTo>
                  <a:lnTo>
                    <a:pt x="8527" y="3659"/>
                  </a:lnTo>
                  <a:lnTo>
                    <a:pt x="8269" y="4225"/>
                  </a:lnTo>
                  <a:lnTo>
                    <a:pt x="8063" y="4741"/>
                  </a:lnTo>
                  <a:lnTo>
                    <a:pt x="7908" y="5230"/>
                  </a:lnTo>
                  <a:lnTo>
                    <a:pt x="7780" y="5616"/>
                  </a:lnTo>
                  <a:lnTo>
                    <a:pt x="7728" y="5926"/>
                  </a:lnTo>
                  <a:lnTo>
                    <a:pt x="7676" y="6183"/>
                  </a:lnTo>
                  <a:lnTo>
                    <a:pt x="7419" y="6080"/>
                  </a:lnTo>
                  <a:lnTo>
                    <a:pt x="7136" y="6003"/>
                  </a:lnTo>
                  <a:lnTo>
                    <a:pt x="6852" y="5926"/>
                  </a:lnTo>
                  <a:lnTo>
                    <a:pt x="6543" y="5848"/>
                  </a:lnTo>
                  <a:lnTo>
                    <a:pt x="6234" y="5823"/>
                  </a:lnTo>
                  <a:lnTo>
                    <a:pt x="5925" y="5797"/>
                  </a:lnTo>
                  <a:lnTo>
                    <a:pt x="5590" y="5771"/>
                  </a:lnTo>
                  <a:lnTo>
                    <a:pt x="5281" y="5771"/>
                  </a:lnTo>
                  <a:lnTo>
                    <a:pt x="4946" y="5797"/>
                  </a:lnTo>
                  <a:lnTo>
                    <a:pt x="4611" y="5848"/>
                  </a:lnTo>
                  <a:lnTo>
                    <a:pt x="4276" y="5900"/>
                  </a:lnTo>
                  <a:lnTo>
                    <a:pt x="3967" y="5951"/>
                  </a:lnTo>
                  <a:lnTo>
                    <a:pt x="3632" y="6054"/>
                  </a:lnTo>
                  <a:lnTo>
                    <a:pt x="3297" y="6157"/>
                  </a:lnTo>
                  <a:lnTo>
                    <a:pt x="2988" y="6286"/>
                  </a:lnTo>
                  <a:lnTo>
                    <a:pt x="2679" y="6415"/>
                  </a:lnTo>
                  <a:lnTo>
                    <a:pt x="2396" y="6570"/>
                  </a:lnTo>
                  <a:lnTo>
                    <a:pt x="2113" y="6750"/>
                  </a:lnTo>
                  <a:lnTo>
                    <a:pt x="1829" y="6930"/>
                  </a:lnTo>
                  <a:lnTo>
                    <a:pt x="1572" y="7136"/>
                  </a:lnTo>
                  <a:lnTo>
                    <a:pt x="1314" y="7368"/>
                  </a:lnTo>
                  <a:lnTo>
                    <a:pt x="1082" y="7626"/>
                  </a:lnTo>
                  <a:lnTo>
                    <a:pt x="876" y="7883"/>
                  </a:lnTo>
                  <a:lnTo>
                    <a:pt x="696" y="8167"/>
                  </a:lnTo>
                  <a:lnTo>
                    <a:pt x="516" y="8450"/>
                  </a:lnTo>
                  <a:lnTo>
                    <a:pt x="361" y="8785"/>
                  </a:lnTo>
                  <a:lnTo>
                    <a:pt x="232" y="9120"/>
                  </a:lnTo>
                  <a:lnTo>
                    <a:pt x="129" y="9480"/>
                  </a:lnTo>
                  <a:lnTo>
                    <a:pt x="78" y="9841"/>
                  </a:lnTo>
                  <a:lnTo>
                    <a:pt x="26" y="10253"/>
                  </a:lnTo>
                  <a:lnTo>
                    <a:pt x="0" y="10665"/>
                  </a:lnTo>
                  <a:lnTo>
                    <a:pt x="26" y="11077"/>
                  </a:lnTo>
                  <a:lnTo>
                    <a:pt x="52" y="11515"/>
                  </a:lnTo>
                  <a:lnTo>
                    <a:pt x="129" y="11927"/>
                  </a:lnTo>
                  <a:lnTo>
                    <a:pt x="206" y="12314"/>
                  </a:lnTo>
                  <a:lnTo>
                    <a:pt x="284" y="12649"/>
                  </a:lnTo>
                  <a:lnTo>
                    <a:pt x="387" y="12984"/>
                  </a:lnTo>
                  <a:lnTo>
                    <a:pt x="490" y="13318"/>
                  </a:lnTo>
                  <a:lnTo>
                    <a:pt x="619" y="13602"/>
                  </a:lnTo>
                  <a:lnTo>
                    <a:pt x="773" y="13885"/>
                  </a:lnTo>
                  <a:lnTo>
                    <a:pt x="902" y="14143"/>
                  </a:lnTo>
                  <a:lnTo>
                    <a:pt x="1082" y="14375"/>
                  </a:lnTo>
                  <a:lnTo>
                    <a:pt x="1237" y="14606"/>
                  </a:lnTo>
                  <a:lnTo>
                    <a:pt x="1417" y="14812"/>
                  </a:lnTo>
                  <a:lnTo>
                    <a:pt x="1803" y="15199"/>
                  </a:lnTo>
                  <a:lnTo>
                    <a:pt x="2216" y="15534"/>
                  </a:lnTo>
                  <a:lnTo>
                    <a:pt x="2628" y="15843"/>
                  </a:lnTo>
                  <a:lnTo>
                    <a:pt x="3066" y="16100"/>
                  </a:lnTo>
                  <a:lnTo>
                    <a:pt x="3941" y="16616"/>
                  </a:lnTo>
                  <a:lnTo>
                    <a:pt x="4379" y="16873"/>
                  </a:lnTo>
                  <a:lnTo>
                    <a:pt x="4817" y="17131"/>
                  </a:lnTo>
                  <a:lnTo>
                    <a:pt x="5229" y="17414"/>
                  </a:lnTo>
                  <a:lnTo>
                    <a:pt x="5616" y="17723"/>
                  </a:lnTo>
                  <a:lnTo>
                    <a:pt x="5951" y="18032"/>
                  </a:lnTo>
                  <a:lnTo>
                    <a:pt x="6260" y="18367"/>
                  </a:lnTo>
                  <a:lnTo>
                    <a:pt x="6492" y="18702"/>
                  </a:lnTo>
                  <a:lnTo>
                    <a:pt x="6698" y="19037"/>
                  </a:lnTo>
                  <a:lnTo>
                    <a:pt x="6852" y="19346"/>
                  </a:lnTo>
                  <a:lnTo>
                    <a:pt x="6981" y="19655"/>
                  </a:lnTo>
                  <a:lnTo>
                    <a:pt x="7058" y="19964"/>
                  </a:lnTo>
                  <a:lnTo>
                    <a:pt x="7136" y="20248"/>
                  </a:lnTo>
                  <a:lnTo>
                    <a:pt x="7161" y="20505"/>
                  </a:lnTo>
                  <a:lnTo>
                    <a:pt x="7187" y="20763"/>
                  </a:lnTo>
                  <a:lnTo>
                    <a:pt x="7187" y="21149"/>
                  </a:lnTo>
                  <a:lnTo>
                    <a:pt x="7187" y="21407"/>
                  </a:lnTo>
                  <a:lnTo>
                    <a:pt x="7161" y="21484"/>
                  </a:lnTo>
                  <a:lnTo>
                    <a:pt x="13704" y="21484"/>
                  </a:lnTo>
                  <a:lnTo>
                    <a:pt x="13704" y="21329"/>
                  </a:lnTo>
                  <a:lnTo>
                    <a:pt x="13730" y="20917"/>
                  </a:lnTo>
                  <a:lnTo>
                    <a:pt x="13756" y="20634"/>
                  </a:lnTo>
                  <a:lnTo>
                    <a:pt x="13807" y="20299"/>
                  </a:lnTo>
                  <a:lnTo>
                    <a:pt x="13884" y="19964"/>
                  </a:lnTo>
                  <a:lnTo>
                    <a:pt x="13987" y="19629"/>
                  </a:lnTo>
                  <a:lnTo>
                    <a:pt x="14142" y="19295"/>
                  </a:lnTo>
                  <a:lnTo>
                    <a:pt x="14322" y="18960"/>
                  </a:lnTo>
                  <a:lnTo>
                    <a:pt x="14580" y="18676"/>
                  </a:lnTo>
                  <a:lnTo>
                    <a:pt x="14709" y="18547"/>
                  </a:lnTo>
                  <a:lnTo>
                    <a:pt x="14863" y="18419"/>
                  </a:lnTo>
                  <a:lnTo>
                    <a:pt x="15018" y="18290"/>
                  </a:lnTo>
                  <a:lnTo>
                    <a:pt x="15198" y="18187"/>
                  </a:lnTo>
                  <a:lnTo>
                    <a:pt x="15404" y="18110"/>
                  </a:lnTo>
                  <a:lnTo>
                    <a:pt x="15610" y="18058"/>
                  </a:lnTo>
                  <a:lnTo>
                    <a:pt x="15842" y="18007"/>
                  </a:lnTo>
                  <a:lnTo>
                    <a:pt x="16074" y="17955"/>
                  </a:lnTo>
                  <a:lnTo>
                    <a:pt x="16332" y="17955"/>
                  </a:lnTo>
                  <a:lnTo>
                    <a:pt x="16615" y="17981"/>
                  </a:lnTo>
                  <a:lnTo>
                    <a:pt x="17362" y="18007"/>
                  </a:lnTo>
                  <a:lnTo>
                    <a:pt x="18032" y="18007"/>
                  </a:lnTo>
                  <a:lnTo>
                    <a:pt x="18083" y="18238"/>
                  </a:lnTo>
                  <a:lnTo>
                    <a:pt x="18135" y="18496"/>
                  </a:lnTo>
                  <a:lnTo>
                    <a:pt x="18212" y="18728"/>
                  </a:lnTo>
                  <a:lnTo>
                    <a:pt x="18315" y="18960"/>
                  </a:lnTo>
                  <a:lnTo>
                    <a:pt x="18418" y="19166"/>
                  </a:lnTo>
                  <a:lnTo>
                    <a:pt x="18573" y="19372"/>
                  </a:lnTo>
                  <a:lnTo>
                    <a:pt x="18727" y="19552"/>
                  </a:lnTo>
                  <a:lnTo>
                    <a:pt x="18882" y="19732"/>
                  </a:lnTo>
                  <a:lnTo>
                    <a:pt x="19062" y="19887"/>
                  </a:lnTo>
                  <a:lnTo>
                    <a:pt x="19268" y="20016"/>
                  </a:lnTo>
                  <a:lnTo>
                    <a:pt x="19474" y="20145"/>
                  </a:lnTo>
                  <a:lnTo>
                    <a:pt x="19706" y="20248"/>
                  </a:lnTo>
                  <a:lnTo>
                    <a:pt x="19938" y="20325"/>
                  </a:lnTo>
                  <a:lnTo>
                    <a:pt x="20170" y="20376"/>
                  </a:lnTo>
                  <a:lnTo>
                    <a:pt x="20427" y="20402"/>
                  </a:lnTo>
                  <a:lnTo>
                    <a:pt x="20685" y="20428"/>
                  </a:lnTo>
                  <a:lnTo>
                    <a:pt x="21045" y="20402"/>
                  </a:lnTo>
                  <a:lnTo>
                    <a:pt x="21380" y="20325"/>
                  </a:lnTo>
                  <a:lnTo>
                    <a:pt x="21715" y="20222"/>
                  </a:lnTo>
                  <a:lnTo>
                    <a:pt x="21998" y="20067"/>
                  </a:lnTo>
                  <a:lnTo>
                    <a:pt x="22282" y="19887"/>
                  </a:lnTo>
                  <a:lnTo>
                    <a:pt x="22539" y="19681"/>
                  </a:lnTo>
                  <a:lnTo>
                    <a:pt x="22771" y="19423"/>
                  </a:lnTo>
                  <a:lnTo>
                    <a:pt x="22952" y="19140"/>
                  </a:lnTo>
                  <a:lnTo>
                    <a:pt x="23338" y="19552"/>
                  </a:lnTo>
                  <a:lnTo>
                    <a:pt x="23544" y="19732"/>
                  </a:lnTo>
                  <a:lnTo>
                    <a:pt x="23776" y="19913"/>
                  </a:lnTo>
                  <a:lnTo>
                    <a:pt x="24033" y="20093"/>
                  </a:lnTo>
                  <a:lnTo>
                    <a:pt x="24291" y="20248"/>
                  </a:lnTo>
                  <a:lnTo>
                    <a:pt x="24574" y="20402"/>
                  </a:lnTo>
                  <a:lnTo>
                    <a:pt x="24858" y="20557"/>
                  </a:lnTo>
                  <a:lnTo>
                    <a:pt x="25193" y="20685"/>
                  </a:lnTo>
                  <a:lnTo>
                    <a:pt x="25527" y="20789"/>
                  </a:lnTo>
                  <a:lnTo>
                    <a:pt x="25888" y="20917"/>
                  </a:lnTo>
                  <a:lnTo>
                    <a:pt x="26274" y="20995"/>
                  </a:lnTo>
                  <a:lnTo>
                    <a:pt x="26661" y="21072"/>
                  </a:lnTo>
                  <a:lnTo>
                    <a:pt x="27099" y="21123"/>
                  </a:lnTo>
                  <a:lnTo>
                    <a:pt x="27537" y="21175"/>
                  </a:lnTo>
                  <a:lnTo>
                    <a:pt x="28026" y="21201"/>
                  </a:lnTo>
                  <a:lnTo>
                    <a:pt x="28438" y="21201"/>
                  </a:lnTo>
                  <a:lnTo>
                    <a:pt x="28825" y="21149"/>
                  </a:lnTo>
                  <a:lnTo>
                    <a:pt x="29211" y="21098"/>
                  </a:lnTo>
                  <a:lnTo>
                    <a:pt x="29572" y="21020"/>
                  </a:lnTo>
                  <a:lnTo>
                    <a:pt x="29932" y="20917"/>
                  </a:lnTo>
                  <a:lnTo>
                    <a:pt x="30267" y="20763"/>
                  </a:lnTo>
                  <a:lnTo>
                    <a:pt x="30602" y="20608"/>
                  </a:lnTo>
                  <a:lnTo>
                    <a:pt x="30911" y="20454"/>
                  </a:lnTo>
                  <a:lnTo>
                    <a:pt x="31194" y="20248"/>
                  </a:lnTo>
                  <a:lnTo>
                    <a:pt x="31478" y="20042"/>
                  </a:lnTo>
                  <a:lnTo>
                    <a:pt x="31735" y="19810"/>
                  </a:lnTo>
                  <a:lnTo>
                    <a:pt x="31993" y="19552"/>
                  </a:lnTo>
                  <a:lnTo>
                    <a:pt x="32199" y="19295"/>
                  </a:lnTo>
                  <a:lnTo>
                    <a:pt x="32405" y="19011"/>
                  </a:lnTo>
                  <a:lnTo>
                    <a:pt x="32585" y="18728"/>
                  </a:lnTo>
                  <a:lnTo>
                    <a:pt x="32766" y="18419"/>
                  </a:lnTo>
                  <a:lnTo>
                    <a:pt x="32946" y="18573"/>
                  </a:lnTo>
                  <a:lnTo>
                    <a:pt x="33126" y="18728"/>
                  </a:lnTo>
                  <a:lnTo>
                    <a:pt x="33332" y="18831"/>
                  </a:lnTo>
                  <a:lnTo>
                    <a:pt x="33564" y="18934"/>
                  </a:lnTo>
                  <a:lnTo>
                    <a:pt x="33796" y="19011"/>
                  </a:lnTo>
                  <a:lnTo>
                    <a:pt x="34028" y="19063"/>
                  </a:lnTo>
                  <a:lnTo>
                    <a:pt x="34286" y="19114"/>
                  </a:lnTo>
                  <a:lnTo>
                    <a:pt x="34801" y="19114"/>
                  </a:lnTo>
                  <a:lnTo>
                    <a:pt x="35084" y="19063"/>
                  </a:lnTo>
                  <a:lnTo>
                    <a:pt x="35342" y="19011"/>
                  </a:lnTo>
                  <a:lnTo>
                    <a:pt x="35573" y="18908"/>
                  </a:lnTo>
                  <a:lnTo>
                    <a:pt x="35805" y="18805"/>
                  </a:lnTo>
                  <a:lnTo>
                    <a:pt x="36037" y="18676"/>
                  </a:lnTo>
                  <a:lnTo>
                    <a:pt x="36243" y="18522"/>
                  </a:lnTo>
                  <a:lnTo>
                    <a:pt x="36424" y="18341"/>
                  </a:lnTo>
                  <a:lnTo>
                    <a:pt x="36604" y="18161"/>
                  </a:lnTo>
                  <a:lnTo>
                    <a:pt x="36758" y="17955"/>
                  </a:lnTo>
                  <a:lnTo>
                    <a:pt x="36887" y="17723"/>
                  </a:lnTo>
                  <a:lnTo>
                    <a:pt x="36990" y="17491"/>
                  </a:lnTo>
                  <a:lnTo>
                    <a:pt x="37093" y="17234"/>
                  </a:lnTo>
                  <a:lnTo>
                    <a:pt x="37145" y="16976"/>
                  </a:lnTo>
                  <a:lnTo>
                    <a:pt x="37196" y="16719"/>
                  </a:lnTo>
                  <a:lnTo>
                    <a:pt x="37222" y="16435"/>
                  </a:lnTo>
                  <a:lnTo>
                    <a:pt x="37196" y="16203"/>
                  </a:lnTo>
                  <a:lnTo>
                    <a:pt x="37171" y="15972"/>
                  </a:lnTo>
                  <a:lnTo>
                    <a:pt x="37119" y="15766"/>
                  </a:lnTo>
                  <a:lnTo>
                    <a:pt x="37042" y="15559"/>
                  </a:lnTo>
                  <a:lnTo>
                    <a:pt x="36964" y="15353"/>
                  </a:lnTo>
                  <a:lnTo>
                    <a:pt x="36861" y="15147"/>
                  </a:lnTo>
                  <a:lnTo>
                    <a:pt x="36733" y="14967"/>
                  </a:lnTo>
                  <a:lnTo>
                    <a:pt x="36604" y="14787"/>
                  </a:lnTo>
                  <a:lnTo>
                    <a:pt x="37016" y="14478"/>
                  </a:lnTo>
                  <a:lnTo>
                    <a:pt x="37351" y="14117"/>
                  </a:lnTo>
                  <a:lnTo>
                    <a:pt x="37505" y="13937"/>
                  </a:lnTo>
                  <a:lnTo>
                    <a:pt x="37660" y="13731"/>
                  </a:lnTo>
                  <a:lnTo>
                    <a:pt x="37789" y="13524"/>
                  </a:lnTo>
                  <a:lnTo>
                    <a:pt x="37918" y="13293"/>
                  </a:lnTo>
                  <a:lnTo>
                    <a:pt x="38021" y="13061"/>
                  </a:lnTo>
                  <a:lnTo>
                    <a:pt x="38124" y="12829"/>
                  </a:lnTo>
                  <a:lnTo>
                    <a:pt x="38201" y="12571"/>
                  </a:lnTo>
                  <a:lnTo>
                    <a:pt x="38252" y="12314"/>
                  </a:lnTo>
                  <a:lnTo>
                    <a:pt x="38304" y="12030"/>
                  </a:lnTo>
                  <a:lnTo>
                    <a:pt x="38330" y="11747"/>
                  </a:lnTo>
                  <a:lnTo>
                    <a:pt x="38355" y="11438"/>
                  </a:lnTo>
                  <a:lnTo>
                    <a:pt x="38330" y="11129"/>
                  </a:lnTo>
                  <a:lnTo>
                    <a:pt x="38304" y="10768"/>
                  </a:lnTo>
                  <a:lnTo>
                    <a:pt x="38227" y="10459"/>
                  </a:lnTo>
                  <a:lnTo>
                    <a:pt x="38149" y="10150"/>
                  </a:lnTo>
                  <a:lnTo>
                    <a:pt x="38072" y="9841"/>
                  </a:lnTo>
                  <a:lnTo>
                    <a:pt x="37943" y="9583"/>
                  </a:lnTo>
                  <a:lnTo>
                    <a:pt x="37814" y="9326"/>
                  </a:lnTo>
                  <a:lnTo>
                    <a:pt x="37660" y="9094"/>
                  </a:lnTo>
                  <a:lnTo>
                    <a:pt x="37505" y="8888"/>
                  </a:lnTo>
                  <a:lnTo>
                    <a:pt x="37351" y="8682"/>
                  </a:lnTo>
                  <a:lnTo>
                    <a:pt x="37171" y="8501"/>
                  </a:lnTo>
                  <a:lnTo>
                    <a:pt x="36964" y="8321"/>
                  </a:lnTo>
                  <a:lnTo>
                    <a:pt x="36784" y="8167"/>
                  </a:lnTo>
                  <a:lnTo>
                    <a:pt x="36372" y="7909"/>
                  </a:lnTo>
                  <a:lnTo>
                    <a:pt x="35960" y="7703"/>
                  </a:lnTo>
                  <a:lnTo>
                    <a:pt x="35548" y="7523"/>
                  </a:lnTo>
                  <a:lnTo>
                    <a:pt x="35161" y="7394"/>
                  </a:lnTo>
                  <a:lnTo>
                    <a:pt x="34775" y="7317"/>
                  </a:lnTo>
                  <a:lnTo>
                    <a:pt x="34440" y="7239"/>
                  </a:lnTo>
                  <a:lnTo>
                    <a:pt x="33951" y="7188"/>
                  </a:lnTo>
                  <a:lnTo>
                    <a:pt x="33770" y="7162"/>
                  </a:lnTo>
                  <a:lnTo>
                    <a:pt x="33745" y="6982"/>
                  </a:lnTo>
                  <a:lnTo>
                    <a:pt x="33590" y="6466"/>
                  </a:lnTo>
                  <a:lnTo>
                    <a:pt x="33487" y="6106"/>
                  </a:lnTo>
                  <a:lnTo>
                    <a:pt x="33307" y="5719"/>
                  </a:lnTo>
                  <a:lnTo>
                    <a:pt x="33126" y="5307"/>
                  </a:lnTo>
                  <a:lnTo>
                    <a:pt x="32869" y="4869"/>
                  </a:lnTo>
                  <a:lnTo>
                    <a:pt x="32560" y="4406"/>
                  </a:lnTo>
                  <a:lnTo>
                    <a:pt x="32199" y="3968"/>
                  </a:lnTo>
                  <a:lnTo>
                    <a:pt x="31993" y="3736"/>
                  </a:lnTo>
                  <a:lnTo>
                    <a:pt x="31761" y="3530"/>
                  </a:lnTo>
                  <a:lnTo>
                    <a:pt x="31529" y="3324"/>
                  </a:lnTo>
                  <a:lnTo>
                    <a:pt x="31272" y="3118"/>
                  </a:lnTo>
                  <a:lnTo>
                    <a:pt x="31014" y="2912"/>
                  </a:lnTo>
                  <a:lnTo>
                    <a:pt x="30731" y="2731"/>
                  </a:lnTo>
                  <a:lnTo>
                    <a:pt x="30422" y="2577"/>
                  </a:lnTo>
                  <a:lnTo>
                    <a:pt x="30087" y="2422"/>
                  </a:lnTo>
                  <a:lnTo>
                    <a:pt x="29752" y="2294"/>
                  </a:lnTo>
                  <a:lnTo>
                    <a:pt x="29366" y="2165"/>
                  </a:lnTo>
                  <a:lnTo>
                    <a:pt x="28979" y="2062"/>
                  </a:lnTo>
                  <a:lnTo>
                    <a:pt x="28567" y="1984"/>
                  </a:lnTo>
                  <a:lnTo>
                    <a:pt x="28206" y="1933"/>
                  </a:lnTo>
                  <a:lnTo>
                    <a:pt x="27846" y="1881"/>
                  </a:lnTo>
                  <a:lnTo>
                    <a:pt x="27176" y="1881"/>
                  </a:lnTo>
                  <a:lnTo>
                    <a:pt x="26841" y="1907"/>
                  </a:lnTo>
                  <a:lnTo>
                    <a:pt x="26532" y="1933"/>
                  </a:lnTo>
                  <a:lnTo>
                    <a:pt x="26223" y="2010"/>
                  </a:lnTo>
                  <a:lnTo>
                    <a:pt x="25940" y="2062"/>
                  </a:lnTo>
                  <a:lnTo>
                    <a:pt x="25656" y="2165"/>
                  </a:lnTo>
                  <a:lnTo>
                    <a:pt x="25399" y="2242"/>
                  </a:lnTo>
                  <a:lnTo>
                    <a:pt x="24883" y="2474"/>
                  </a:lnTo>
                  <a:lnTo>
                    <a:pt x="24420" y="2731"/>
                  </a:lnTo>
                  <a:lnTo>
                    <a:pt x="23982" y="3041"/>
                  </a:lnTo>
                  <a:lnTo>
                    <a:pt x="23802" y="2809"/>
                  </a:lnTo>
                  <a:lnTo>
                    <a:pt x="23570" y="2603"/>
                  </a:lnTo>
                  <a:lnTo>
                    <a:pt x="23338" y="2422"/>
                  </a:lnTo>
                  <a:lnTo>
                    <a:pt x="23055" y="2242"/>
                  </a:lnTo>
                  <a:lnTo>
                    <a:pt x="22771" y="2139"/>
                  </a:lnTo>
                  <a:lnTo>
                    <a:pt x="22488" y="2036"/>
                  </a:lnTo>
                  <a:lnTo>
                    <a:pt x="22179" y="1984"/>
                  </a:lnTo>
                  <a:lnTo>
                    <a:pt x="21844" y="1959"/>
                  </a:lnTo>
                  <a:lnTo>
                    <a:pt x="21638" y="1959"/>
                  </a:lnTo>
                  <a:lnTo>
                    <a:pt x="21432" y="1984"/>
                  </a:lnTo>
                  <a:lnTo>
                    <a:pt x="21226" y="2036"/>
                  </a:lnTo>
                  <a:lnTo>
                    <a:pt x="21020" y="2087"/>
                  </a:lnTo>
                  <a:lnTo>
                    <a:pt x="20839" y="2165"/>
                  </a:lnTo>
                  <a:lnTo>
                    <a:pt x="20633" y="2242"/>
                  </a:lnTo>
                  <a:lnTo>
                    <a:pt x="20298" y="2474"/>
                  </a:lnTo>
                  <a:lnTo>
                    <a:pt x="20015" y="2087"/>
                  </a:lnTo>
                  <a:lnTo>
                    <a:pt x="19706" y="1778"/>
                  </a:lnTo>
                  <a:lnTo>
                    <a:pt x="19371" y="1469"/>
                  </a:lnTo>
                  <a:lnTo>
                    <a:pt x="19036" y="1212"/>
                  </a:lnTo>
                  <a:lnTo>
                    <a:pt x="18701" y="980"/>
                  </a:lnTo>
                  <a:lnTo>
                    <a:pt x="18341" y="774"/>
                  </a:lnTo>
                  <a:lnTo>
                    <a:pt x="17980" y="619"/>
                  </a:lnTo>
                  <a:lnTo>
                    <a:pt x="17619" y="465"/>
                  </a:lnTo>
                  <a:lnTo>
                    <a:pt x="17259" y="336"/>
                  </a:lnTo>
                  <a:lnTo>
                    <a:pt x="16924" y="233"/>
                  </a:lnTo>
                  <a:lnTo>
                    <a:pt x="16563" y="156"/>
                  </a:lnTo>
                  <a:lnTo>
                    <a:pt x="16228" y="104"/>
                  </a:lnTo>
                  <a:lnTo>
                    <a:pt x="15559" y="27"/>
                  </a:lnTo>
                  <a:lnTo>
                    <a:pt x="14966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6" name="Google Shape;2156;p36"/>
            <p:cNvSpPr/>
            <p:nvPr/>
          </p:nvSpPr>
          <p:spPr>
            <a:xfrm>
              <a:off x="3503480" y="1108511"/>
              <a:ext cx="53127" cy="52660"/>
            </a:xfrm>
            <a:custGeom>
              <a:avLst/>
              <a:gdLst/>
              <a:ahLst/>
              <a:cxnLst/>
              <a:rect l="l" t="t" r="r" b="b"/>
              <a:pathLst>
                <a:path w="2963" h="2937" extrusionOk="0">
                  <a:moveTo>
                    <a:pt x="1495" y="0"/>
                  </a:moveTo>
                  <a:lnTo>
                    <a:pt x="1186" y="26"/>
                  </a:lnTo>
                  <a:lnTo>
                    <a:pt x="902" y="103"/>
                  </a:lnTo>
                  <a:lnTo>
                    <a:pt x="670" y="232"/>
                  </a:lnTo>
                  <a:lnTo>
                    <a:pt x="439" y="412"/>
                  </a:lnTo>
                  <a:lnTo>
                    <a:pt x="258" y="644"/>
                  </a:lnTo>
                  <a:lnTo>
                    <a:pt x="129" y="902"/>
                  </a:lnTo>
                  <a:lnTo>
                    <a:pt x="52" y="1159"/>
                  </a:lnTo>
                  <a:lnTo>
                    <a:pt x="1" y="1468"/>
                  </a:lnTo>
                  <a:lnTo>
                    <a:pt x="52" y="1752"/>
                  </a:lnTo>
                  <a:lnTo>
                    <a:pt x="129" y="2035"/>
                  </a:lnTo>
                  <a:lnTo>
                    <a:pt x="258" y="2293"/>
                  </a:lnTo>
                  <a:lnTo>
                    <a:pt x="439" y="2499"/>
                  </a:lnTo>
                  <a:lnTo>
                    <a:pt x="670" y="2679"/>
                  </a:lnTo>
                  <a:lnTo>
                    <a:pt x="902" y="2833"/>
                  </a:lnTo>
                  <a:lnTo>
                    <a:pt x="1186" y="2911"/>
                  </a:lnTo>
                  <a:lnTo>
                    <a:pt x="1495" y="2937"/>
                  </a:lnTo>
                  <a:lnTo>
                    <a:pt x="1778" y="2911"/>
                  </a:lnTo>
                  <a:lnTo>
                    <a:pt x="2061" y="2833"/>
                  </a:lnTo>
                  <a:lnTo>
                    <a:pt x="2319" y="2679"/>
                  </a:lnTo>
                  <a:lnTo>
                    <a:pt x="2525" y="2499"/>
                  </a:lnTo>
                  <a:lnTo>
                    <a:pt x="2705" y="2293"/>
                  </a:lnTo>
                  <a:lnTo>
                    <a:pt x="2834" y="2035"/>
                  </a:lnTo>
                  <a:lnTo>
                    <a:pt x="2937" y="1752"/>
                  </a:lnTo>
                  <a:lnTo>
                    <a:pt x="2963" y="1468"/>
                  </a:lnTo>
                  <a:lnTo>
                    <a:pt x="2937" y="1159"/>
                  </a:lnTo>
                  <a:lnTo>
                    <a:pt x="2834" y="902"/>
                  </a:lnTo>
                  <a:lnTo>
                    <a:pt x="2705" y="644"/>
                  </a:lnTo>
                  <a:lnTo>
                    <a:pt x="2525" y="412"/>
                  </a:lnTo>
                  <a:lnTo>
                    <a:pt x="2319" y="232"/>
                  </a:lnTo>
                  <a:lnTo>
                    <a:pt x="2061" y="103"/>
                  </a:lnTo>
                  <a:lnTo>
                    <a:pt x="1778" y="26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7" name="Google Shape;2157;p36"/>
            <p:cNvSpPr/>
            <p:nvPr/>
          </p:nvSpPr>
          <p:spPr>
            <a:xfrm>
              <a:off x="4041541" y="1151453"/>
              <a:ext cx="36505" cy="36972"/>
            </a:xfrm>
            <a:custGeom>
              <a:avLst/>
              <a:gdLst/>
              <a:ahLst/>
              <a:cxnLst/>
              <a:rect l="l" t="t" r="r" b="b"/>
              <a:pathLst>
                <a:path w="2036" h="2062" extrusionOk="0">
                  <a:moveTo>
                    <a:pt x="1005" y="1"/>
                  </a:moveTo>
                  <a:lnTo>
                    <a:pt x="799" y="26"/>
                  </a:lnTo>
                  <a:lnTo>
                    <a:pt x="619" y="78"/>
                  </a:lnTo>
                  <a:lnTo>
                    <a:pt x="439" y="181"/>
                  </a:lnTo>
                  <a:lnTo>
                    <a:pt x="284" y="310"/>
                  </a:lnTo>
                  <a:lnTo>
                    <a:pt x="155" y="464"/>
                  </a:lnTo>
                  <a:lnTo>
                    <a:pt x="78" y="645"/>
                  </a:lnTo>
                  <a:lnTo>
                    <a:pt x="1" y="825"/>
                  </a:lnTo>
                  <a:lnTo>
                    <a:pt x="1" y="1031"/>
                  </a:lnTo>
                  <a:lnTo>
                    <a:pt x="1" y="1237"/>
                  </a:lnTo>
                  <a:lnTo>
                    <a:pt x="78" y="1443"/>
                  </a:lnTo>
                  <a:lnTo>
                    <a:pt x="155" y="1598"/>
                  </a:lnTo>
                  <a:lnTo>
                    <a:pt x="284" y="1752"/>
                  </a:lnTo>
                  <a:lnTo>
                    <a:pt x="439" y="1881"/>
                  </a:lnTo>
                  <a:lnTo>
                    <a:pt x="619" y="1984"/>
                  </a:lnTo>
                  <a:lnTo>
                    <a:pt x="799" y="2036"/>
                  </a:lnTo>
                  <a:lnTo>
                    <a:pt x="1005" y="2061"/>
                  </a:lnTo>
                  <a:lnTo>
                    <a:pt x="1211" y="2036"/>
                  </a:lnTo>
                  <a:lnTo>
                    <a:pt x="1418" y="1984"/>
                  </a:lnTo>
                  <a:lnTo>
                    <a:pt x="1598" y="1881"/>
                  </a:lnTo>
                  <a:lnTo>
                    <a:pt x="1752" y="1752"/>
                  </a:lnTo>
                  <a:lnTo>
                    <a:pt x="1855" y="1598"/>
                  </a:lnTo>
                  <a:lnTo>
                    <a:pt x="1959" y="1443"/>
                  </a:lnTo>
                  <a:lnTo>
                    <a:pt x="2010" y="1237"/>
                  </a:lnTo>
                  <a:lnTo>
                    <a:pt x="2036" y="1031"/>
                  </a:lnTo>
                  <a:lnTo>
                    <a:pt x="2010" y="825"/>
                  </a:lnTo>
                  <a:lnTo>
                    <a:pt x="1959" y="645"/>
                  </a:lnTo>
                  <a:lnTo>
                    <a:pt x="1855" y="464"/>
                  </a:lnTo>
                  <a:lnTo>
                    <a:pt x="1752" y="310"/>
                  </a:lnTo>
                  <a:lnTo>
                    <a:pt x="1598" y="181"/>
                  </a:lnTo>
                  <a:lnTo>
                    <a:pt x="1418" y="78"/>
                  </a:lnTo>
                  <a:lnTo>
                    <a:pt x="1211" y="26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8" name="Google Shape;2158;p36"/>
            <p:cNvSpPr/>
            <p:nvPr/>
          </p:nvSpPr>
          <p:spPr>
            <a:xfrm>
              <a:off x="4059561" y="1755102"/>
              <a:ext cx="353795" cy="895568"/>
            </a:xfrm>
            <a:custGeom>
              <a:avLst/>
              <a:gdLst/>
              <a:ahLst/>
              <a:cxnLst/>
              <a:rect l="l" t="t" r="r" b="b"/>
              <a:pathLst>
                <a:path w="19732" h="49948" extrusionOk="0">
                  <a:moveTo>
                    <a:pt x="19732" y="1"/>
                  </a:moveTo>
                  <a:lnTo>
                    <a:pt x="0" y="15559"/>
                  </a:lnTo>
                  <a:lnTo>
                    <a:pt x="0" y="49948"/>
                  </a:lnTo>
                  <a:lnTo>
                    <a:pt x="19732" y="49948"/>
                  </a:lnTo>
                  <a:lnTo>
                    <a:pt x="197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9" name="Google Shape;2159;p36"/>
            <p:cNvSpPr/>
            <p:nvPr/>
          </p:nvSpPr>
          <p:spPr>
            <a:xfrm>
              <a:off x="3706232" y="1755102"/>
              <a:ext cx="353347" cy="895568"/>
            </a:xfrm>
            <a:custGeom>
              <a:avLst/>
              <a:gdLst/>
              <a:ahLst/>
              <a:cxnLst/>
              <a:rect l="l" t="t" r="r" b="b"/>
              <a:pathLst>
                <a:path w="19707" h="49948" extrusionOk="0">
                  <a:moveTo>
                    <a:pt x="19706" y="1"/>
                  </a:moveTo>
                  <a:lnTo>
                    <a:pt x="1" y="15559"/>
                  </a:lnTo>
                  <a:lnTo>
                    <a:pt x="181" y="49948"/>
                  </a:lnTo>
                  <a:lnTo>
                    <a:pt x="19706" y="49948"/>
                  </a:lnTo>
                  <a:lnTo>
                    <a:pt x="197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0" name="Google Shape;2160;p36"/>
            <p:cNvSpPr/>
            <p:nvPr/>
          </p:nvSpPr>
          <p:spPr>
            <a:xfrm>
              <a:off x="3486392" y="1434568"/>
              <a:ext cx="246645" cy="1216568"/>
            </a:xfrm>
            <a:custGeom>
              <a:avLst/>
              <a:gdLst/>
              <a:ahLst/>
              <a:cxnLst/>
              <a:rect l="l" t="t" r="r" b="b"/>
              <a:pathLst>
                <a:path w="13756" h="67851" extrusionOk="0">
                  <a:moveTo>
                    <a:pt x="2061" y="1"/>
                  </a:moveTo>
                  <a:lnTo>
                    <a:pt x="1" y="67850"/>
                  </a:lnTo>
                  <a:lnTo>
                    <a:pt x="13756" y="6785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1" name="Google Shape;2161;p36"/>
            <p:cNvSpPr/>
            <p:nvPr/>
          </p:nvSpPr>
          <p:spPr>
            <a:xfrm>
              <a:off x="3508106" y="1495548"/>
              <a:ext cx="202770" cy="39733"/>
            </a:xfrm>
            <a:custGeom>
              <a:avLst/>
              <a:gdLst/>
              <a:ahLst/>
              <a:cxnLst/>
              <a:rect l="l" t="t" r="r" b="b"/>
              <a:pathLst>
                <a:path w="11309" h="2216" extrusionOk="0">
                  <a:moveTo>
                    <a:pt x="902" y="0"/>
                  </a:moveTo>
                  <a:lnTo>
                    <a:pt x="696" y="77"/>
                  </a:lnTo>
                  <a:lnTo>
                    <a:pt x="515" y="180"/>
                  </a:lnTo>
                  <a:lnTo>
                    <a:pt x="335" y="309"/>
                  </a:lnTo>
                  <a:lnTo>
                    <a:pt x="206" y="490"/>
                  </a:lnTo>
                  <a:lnTo>
                    <a:pt x="103" y="670"/>
                  </a:lnTo>
                  <a:lnTo>
                    <a:pt x="26" y="876"/>
                  </a:lnTo>
                  <a:lnTo>
                    <a:pt x="0" y="1108"/>
                  </a:lnTo>
                  <a:lnTo>
                    <a:pt x="26" y="1340"/>
                  </a:lnTo>
                  <a:lnTo>
                    <a:pt x="103" y="1546"/>
                  </a:lnTo>
                  <a:lnTo>
                    <a:pt x="206" y="1726"/>
                  </a:lnTo>
                  <a:lnTo>
                    <a:pt x="335" y="1906"/>
                  </a:lnTo>
                  <a:lnTo>
                    <a:pt x="515" y="2035"/>
                  </a:lnTo>
                  <a:lnTo>
                    <a:pt x="696" y="2138"/>
                  </a:lnTo>
                  <a:lnTo>
                    <a:pt x="902" y="2215"/>
                  </a:lnTo>
                  <a:lnTo>
                    <a:pt x="10407" y="2215"/>
                  </a:lnTo>
                  <a:lnTo>
                    <a:pt x="10613" y="2138"/>
                  </a:lnTo>
                  <a:lnTo>
                    <a:pt x="10819" y="2035"/>
                  </a:lnTo>
                  <a:lnTo>
                    <a:pt x="10974" y="1906"/>
                  </a:lnTo>
                  <a:lnTo>
                    <a:pt x="11102" y="1726"/>
                  </a:lnTo>
                  <a:lnTo>
                    <a:pt x="11205" y="1546"/>
                  </a:lnTo>
                  <a:lnTo>
                    <a:pt x="11283" y="1340"/>
                  </a:lnTo>
                  <a:lnTo>
                    <a:pt x="11308" y="1108"/>
                  </a:lnTo>
                  <a:lnTo>
                    <a:pt x="11283" y="876"/>
                  </a:lnTo>
                  <a:lnTo>
                    <a:pt x="11205" y="670"/>
                  </a:lnTo>
                  <a:lnTo>
                    <a:pt x="11102" y="490"/>
                  </a:lnTo>
                  <a:lnTo>
                    <a:pt x="10974" y="309"/>
                  </a:lnTo>
                  <a:lnTo>
                    <a:pt x="10819" y="180"/>
                  </a:lnTo>
                  <a:lnTo>
                    <a:pt x="10613" y="77"/>
                  </a:lnTo>
                  <a:lnTo>
                    <a:pt x="104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2" name="Google Shape;2162;p36"/>
            <p:cNvSpPr/>
            <p:nvPr/>
          </p:nvSpPr>
          <p:spPr>
            <a:xfrm>
              <a:off x="3503480" y="1699681"/>
              <a:ext cx="212004" cy="40199"/>
            </a:xfrm>
            <a:custGeom>
              <a:avLst/>
              <a:gdLst/>
              <a:ahLst/>
              <a:cxnLst/>
              <a:rect l="l" t="t" r="r" b="b"/>
              <a:pathLst>
                <a:path w="11824" h="2242" extrusionOk="0">
                  <a:moveTo>
                    <a:pt x="1134" y="1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516" y="181"/>
                  </a:lnTo>
                  <a:lnTo>
                    <a:pt x="335" y="335"/>
                  </a:lnTo>
                  <a:lnTo>
                    <a:pt x="207" y="490"/>
                  </a:lnTo>
                  <a:lnTo>
                    <a:pt x="104" y="670"/>
                  </a:lnTo>
                  <a:lnTo>
                    <a:pt x="26" y="902"/>
                  </a:lnTo>
                  <a:lnTo>
                    <a:pt x="1" y="1108"/>
                  </a:lnTo>
                  <a:lnTo>
                    <a:pt x="26" y="1340"/>
                  </a:lnTo>
                  <a:lnTo>
                    <a:pt x="104" y="1546"/>
                  </a:lnTo>
                  <a:lnTo>
                    <a:pt x="207" y="1752"/>
                  </a:lnTo>
                  <a:lnTo>
                    <a:pt x="335" y="1907"/>
                  </a:lnTo>
                  <a:lnTo>
                    <a:pt x="516" y="2036"/>
                  </a:lnTo>
                  <a:lnTo>
                    <a:pt x="696" y="2139"/>
                  </a:lnTo>
                  <a:lnTo>
                    <a:pt x="902" y="2216"/>
                  </a:lnTo>
                  <a:lnTo>
                    <a:pt x="1134" y="2242"/>
                  </a:lnTo>
                  <a:lnTo>
                    <a:pt x="10691" y="2242"/>
                  </a:lnTo>
                  <a:lnTo>
                    <a:pt x="10922" y="2216"/>
                  </a:lnTo>
                  <a:lnTo>
                    <a:pt x="11128" y="2139"/>
                  </a:lnTo>
                  <a:lnTo>
                    <a:pt x="11335" y="2036"/>
                  </a:lnTo>
                  <a:lnTo>
                    <a:pt x="11489" y="1907"/>
                  </a:lnTo>
                  <a:lnTo>
                    <a:pt x="11618" y="1752"/>
                  </a:lnTo>
                  <a:lnTo>
                    <a:pt x="11721" y="1546"/>
                  </a:lnTo>
                  <a:lnTo>
                    <a:pt x="11798" y="1340"/>
                  </a:lnTo>
                  <a:lnTo>
                    <a:pt x="11824" y="1108"/>
                  </a:lnTo>
                  <a:lnTo>
                    <a:pt x="11798" y="902"/>
                  </a:lnTo>
                  <a:lnTo>
                    <a:pt x="11721" y="670"/>
                  </a:lnTo>
                  <a:lnTo>
                    <a:pt x="11618" y="490"/>
                  </a:lnTo>
                  <a:lnTo>
                    <a:pt x="11489" y="335"/>
                  </a:lnTo>
                  <a:lnTo>
                    <a:pt x="11335" y="181"/>
                  </a:lnTo>
                  <a:lnTo>
                    <a:pt x="11128" y="78"/>
                  </a:lnTo>
                  <a:lnTo>
                    <a:pt x="10922" y="26"/>
                  </a:lnTo>
                  <a:lnTo>
                    <a:pt x="1069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3" name="Google Shape;2163;p36"/>
            <p:cNvSpPr/>
            <p:nvPr/>
          </p:nvSpPr>
          <p:spPr>
            <a:xfrm>
              <a:off x="3497473" y="1935693"/>
              <a:ext cx="224017" cy="40199"/>
            </a:xfrm>
            <a:custGeom>
              <a:avLst/>
              <a:gdLst/>
              <a:ahLst/>
              <a:cxnLst/>
              <a:rect l="l" t="t" r="r" b="b"/>
              <a:pathLst>
                <a:path w="12494" h="2242" extrusionOk="0">
                  <a:moveTo>
                    <a:pt x="1108" y="0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490" y="181"/>
                  </a:lnTo>
                  <a:lnTo>
                    <a:pt x="336" y="310"/>
                  </a:lnTo>
                  <a:lnTo>
                    <a:pt x="181" y="490"/>
                  </a:lnTo>
                  <a:lnTo>
                    <a:pt x="78" y="670"/>
                  </a:lnTo>
                  <a:lnTo>
                    <a:pt x="27" y="876"/>
                  </a:lnTo>
                  <a:lnTo>
                    <a:pt x="1" y="1108"/>
                  </a:lnTo>
                  <a:lnTo>
                    <a:pt x="27" y="1340"/>
                  </a:lnTo>
                  <a:lnTo>
                    <a:pt x="78" y="1546"/>
                  </a:lnTo>
                  <a:lnTo>
                    <a:pt x="181" y="1726"/>
                  </a:lnTo>
                  <a:lnTo>
                    <a:pt x="336" y="1907"/>
                  </a:lnTo>
                  <a:lnTo>
                    <a:pt x="490" y="2035"/>
                  </a:lnTo>
                  <a:lnTo>
                    <a:pt x="696" y="2138"/>
                  </a:lnTo>
                  <a:lnTo>
                    <a:pt x="902" y="2216"/>
                  </a:lnTo>
                  <a:lnTo>
                    <a:pt x="1108" y="2242"/>
                  </a:lnTo>
                  <a:lnTo>
                    <a:pt x="11386" y="2242"/>
                  </a:lnTo>
                  <a:lnTo>
                    <a:pt x="11618" y="2216"/>
                  </a:lnTo>
                  <a:lnTo>
                    <a:pt x="11824" y="2138"/>
                  </a:lnTo>
                  <a:lnTo>
                    <a:pt x="12004" y="2035"/>
                  </a:lnTo>
                  <a:lnTo>
                    <a:pt x="12159" y="1907"/>
                  </a:lnTo>
                  <a:lnTo>
                    <a:pt x="12314" y="1726"/>
                  </a:lnTo>
                  <a:lnTo>
                    <a:pt x="12417" y="1546"/>
                  </a:lnTo>
                  <a:lnTo>
                    <a:pt x="12468" y="1340"/>
                  </a:lnTo>
                  <a:lnTo>
                    <a:pt x="12494" y="1108"/>
                  </a:lnTo>
                  <a:lnTo>
                    <a:pt x="12468" y="876"/>
                  </a:lnTo>
                  <a:lnTo>
                    <a:pt x="12417" y="670"/>
                  </a:lnTo>
                  <a:lnTo>
                    <a:pt x="12314" y="490"/>
                  </a:lnTo>
                  <a:lnTo>
                    <a:pt x="12159" y="310"/>
                  </a:lnTo>
                  <a:lnTo>
                    <a:pt x="12004" y="181"/>
                  </a:lnTo>
                  <a:lnTo>
                    <a:pt x="11824" y="78"/>
                  </a:lnTo>
                  <a:lnTo>
                    <a:pt x="11618" y="26"/>
                  </a:lnTo>
                  <a:lnTo>
                    <a:pt x="11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4" name="Google Shape;2164;p36"/>
            <p:cNvSpPr/>
            <p:nvPr/>
          </p:nvSpPr>
          <p:spPr>
            <a:xfrm>
              <a:off x="4125597" y="2129678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5" name="Google Shape;2165;p36"/>
            <p:cNvSpPr/>
            <p:nvPr/>
          </p:nvSpPr>
          <p:spPr>
            <a:xfrm>
              <a:off x="4125597" y="2186480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1"/>
                  </a:moveTo>
                  <a:lnTo>
                    <a:pt x="1" y="1830"/>
                  </a:lnTo>
                  <a:lnTo>
                    <a:pt x="11696" y="1830"/>
                  </a:lnTo>
                  <a:lnTo>
                    <a:pt x="116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6" name="Google Shape;2166;p36"/>
            <p:cNvSpPr/>
            <p:nvPr/>
          </p:nvSpPr>
          <p:spPr>
            <a:xfrm>
              <a:off x="4125597" y="2243300"/>
              <a:ext cx="209709" cy="32794"/>
            </a:xfrm>
            <a:custGeom>
              <a:avLst/>
              <a:gdLst/>
              <a:ahLst/>
              <a:cxnLst/>
              <a:rect l="l" t="t" r="r" b="b"/>
              <a:pathLst>
                <a:path w="11696" h="1829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7" name="Google Shape;2167;p36"/>
            <p:cNvSpPr/>
            <p:nvPr/>
          </p:nvSpPr>
          <p:spPr>
            <a:xfrm>
              <a:off x="3778293" y="2129678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8" name="Google Shape;2168;p36"/>
            <p:cNvSpPr/>
            <p:nvPr/>
          </p:nvSpPr>
          <p:spPr>
            <a:xfrm>
              <a:off x="3778293" y="2186480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1"/>
                  </a:moveTo>
                  <a:lnTo>
                    <a:pt x="0" y="1830"/>
                  </a:lnTo>
                  <a:lnTo>
                    <a:pt x="11695" y="183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9" name="Google Shape;2169;p36"/>
            <p:cNvSpPr/>
            <p:nvPr/>
          </p:nvSpPr>
          <p:spPr>
            <a:xfrm>
              <a:off x="3778293" y="2243300"/>
              <a:ext cx="209691" cy="32794"/>
            </a:xfrm>
            <a:custGeom>
              <a:avLst/>
              <a:gdLst/>
              <a:ahLst/>
              <a:cxnLst/>
              <a:rect l="l" t="t" r="r" b="b"/>
              <a:pathLst>
                <a:path w="11695" h="1829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0" name="Google Shape;2170;p36"/>
            <p:cNvSpPr/>
            <p:nvPr/>
          </p:nvSpPr>
          <p:spPr>
            <a:xfrm>
              <a:off x="3778293" y="2300103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1" name="Google Shape;2171;p36"/>
            <p:cNvSpPr/>
            <p:nvPr/>
          </p:nvSpPr>
          <p:spPr>
            <a:xfrm>
              <a:off x="3778293" y="2356905"/>
              <a:ext cx="209691" cy="33278"/>
            </a:xfrm>
            <a:custGeom>
              <a:avLst/>
              <a:gdLst/>
              <a:ahLst/>
              <a:cxnLst/>
              <a:rect l="l" t="t" r="r" b="b"/>
              <a:pathLst>
                <a:path w="11695" h="1856" extrusionOk="0">
                  <a:moveTo>
                    <a:pt x="0" y="1"/>
                  </a:moveTo>
                  <a:lnTo>
                    <a:pt x="0" y="1855"/>
                  </a:lnTo>
                  <a:lnTo>
                    <a:pt x="11695" y="1855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2" name="Google Shape;2172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09B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3" name="Google Shape;2173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4" name="Google Shape;2174;p36"/>
            <p:cNvSpPr/>
            <p:nvPr/>
          </p:nvSpPr>
          <p:spPr>
            <a:xfrm>
              <a:off x="3403717" y="2644179"/>
              <a:ext cx="1097854" cy="216182"/>
            </a:xfrm>
            <a:custGeom>
              <a:avLst/>
              <a:gdLst/>
              <a:ahLst/>
              <a:cxnLst/>
              <a:rect l="l" t="t" r="r" b="b"/>
              <a:pathLst>
                <a:path w="61230" h="12057" extrusionOk="0">
                  <a:moveTo>
                    <a:pt x="1" y="1"/>
                  </a:moveTo>
                  <a:lnTo>
                    <a:pt x="1" y="12056"/>
                  </a:lnTo>
                  <a:lnTo>
                    <a:pt x="61230" y="12056"/>
                  </a:lnTo>
                  <a:lnTo>
                    <a:pt x="6123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5" name="Google Shape;2175;p36"/>
            <p:cNvSpPr/>
            <p:nvPr/>
          </p:nvSpPr>
          <p:spPr>
            <a:xfrm>
              <a:off x="3466078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6" name="Google Shape;2176;p36"/>
            <p:cNvSpPr/>
            <p:nvPr/>
          </p:nvSpPr>
          <p:spPr>
            <a:xfrm>
              <a:off x="3545507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7" name="Google Shape;2177;p36"/>
            <p:cNvSpPr/>
            <p:nvPr/>
          </p:nvSpPr>
          <p:spPr>
            <a:xfrm>
              <a:off x="3625404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680" y="2705"/>
                  </a:lnTo>
                  <a:lnTo>
                    <a:pt x="268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8" name="Google Shape;2178;p36"/>
            <p:cNvSpPr/>
            <p:nvPr/>
          </p:nvSpPr>
          <p:spPr>
            <a:xfrm>
              <a:off x="3704851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9" name="Google Shape;2179;p36"/>
            <p:cNvSpPr/>
            <p:nvPr/>
          </p:nvSpPr>
          <p:spPr>
            <a:xfrm>
              <a:off x="4393489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0" name="Google Shape;2180;p36"/>
            <p:cNvSpPr/>
            <p:nvPr/>
          </p:nvSpPr>
          <p:spPr>
            <a:xfrm>
              <a:off x="3832782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1" name="Google Shape;2181;p36"/>
            <p:cNvSpPr/>
            <p:nvPr/>
          </p:nvSpPr>
          <p:spPr>
            <a:xfrm>
              <a:off x="3905757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2" name="Google Shape;2182;p36"/>
            <p:cNvSpPr/>
            <p:nvPr/>
          </p:nvSpPr>
          <p:spPr>
            <a:xfrm>
              <a:off x="4200419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3" name="Google Shape;2183;p36"/>
            <p:cNvSpPr/>
            <p:nvPr/>
          </p:nvSpPr>
          <p:spPr>
            <a:xfrm>
              <a:off x="4273394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2186" name="Google Shape;2186;p36"/>
          <p:cNvSpPr txBox="1"/>
          <p:nvPr/>
        </p:nvSpPr>
        <p:spPr>
          <a:xfrm>
            <a:off x="1544396" y="2523657"/>
            <a:ext cx="4964891" cy="154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6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Fira Sans Extra Condensed Medium"/>
                <a:cs typeface="Fira Sans Extra Condensed Medium"/>
                <a:sym typeface="Fira Sans Extra Condensed Medium"/>
              </a:rPr>
              <a:t>Thank you!</a:t>
            </a:r>
            <a:endParaRPr sz="6000" b="1" dirty="0">
              <a:solidFill>
                <a:schemeClr val="accent1">
                  <a:lumMod val="50000"/>
                </a:schemeClr>
              </a:solidFill>
              <a:latin typeface="+mn-lt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7A90F-E50A-5136-18CF-1A4A57CF8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ED2EC01-62F1-1A3B-76CC-AEBB38C84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83893"/>
            <a:ext cx="10972800" cy="4952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/>
                <a:latin typeface="+mj-lt"/>
              </a:rPr>
              <a:t>IMPORTANCE OF A BUSINESS PLAN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A38A92-8FA8-A420-B123-E67D419E7169}"/>
              </a:ext>
            </a:extLst>
          </p:cNvPr>
          <p:cNvSpPr txBox="1"/>
          <p:nvPr/>
        </p:nvSpPr>
        <p:spPr>
          <a:xfrm>
            <a:off x="778042" y="1469564"/>
            <a:ext cx="10972800" cy="4802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Define a clear strategy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Provides a comprehensive view of objectives, strategies, and ways to achieve them.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Attract investors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Investors use the business plan to assess feasibility and growth potential.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Risk management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Predicts challenges and risks, allowing for contingency planning.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Monitoring and evaluation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Serves as a tool for tracking progress and evaluating the effectiveness of business activities.</a:t>
            </a:r>
          </a:p>
        </p:txBody>
      </p:sp>
    </p:spTree>
    <p:extLst>
      <p:ext uri="{BB962C8B-B14F-4D97-AF65-F5344CB8AC3E}">
        <p14:creationId xmlns:p14="http://schemas.microsoft.com/office/powerpoint/2010/main" val="4131145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5F6D9-F815-45D8-7BDA-25A5339F8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56F4F87-3822-654B-91C8-DFDDFD2B6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66663"/>
            <a:ext cx="10972800" cy="4952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/>
                <a:latin typeface="+mj-lt"/>
              </a:rPr>
              <a:t>STRUCTURE OF A BUSINESS PLAN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D4D9EB-FADF-5D1B-1AF6-3F660D476C50}"/>
              </a:ext>
            </a:extLst>
          </p:cNvPr>
          <p:cNvSpPr txBox="1"/>
          <p:nvPr/>
        </p:nvSpPr>
        <p:spPr>
          <a:xfrm>
            <a:off x="665286" y="1242452"/>
            <a:ext cx="5317958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1800" b="1" dirty="0">
                <a:solidFill>
                  <a:srgbClr val="0E0E0E"/>
                </a:solidFill>
                <a:effectLst/>
                <a:latin typeface="+mn-lt"/>
              </a:rPr>
              <a:t>Company Introduction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1800" dirty="0">
                <a:solidFill>
                  <a:srgbClr val="0E0E0E"/>
                </a:solidFill>
                <a:effectLst/>
                <a:latin typeface="+mn-lt"/>
              </a:rPr>
              <a:t>Key company information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1800" dirty="0">
                <a:solidFill>
                  <a:srgbClr val="0E0E0E"/>
                </a:solidFill>
                <a:effectLst/>
                <a:latin typeface="+mn-lt"/>
              </a:rPr>
              <a:t>Summary of development history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1800" dirty="0">
                <a:solidFill>
                  <a:srgbClr val="0E0E0E"/>
                </a:solidFill>
                <a:effectLst/>
                <a:latin typeface="+mn-lt"/>
              </a:rPr>
              <a:t>Strategic direction: Mission, vision, core values; Objectives; Competitive advantages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1800" b="1" dirty="0">
                <a:solidFill>
                  <a:srgbClr val="0E0E0E"/>
                </a:solidFill>
                <a:effectLst/>
                <a:latin typeface="+mn-lt"/>
              </a:rPr>
              <a:t>Market Analysis</a:t>
            </a:r>
          </a:p>
          <a:p>
            <a:pPr marL="285750" indent="-28575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1800" dirty="0">
                <a:solidFill>
                  <a:srgbClr val="0E0E0E"/>
                </a:solidFill>
                <a:effectLst/>
                <a:latin typeface="+mn-lt"/>
              </a:rPr>
              <a:t>Macro environment</a:t>
            </a:r>
          </a:p>
          <a:p>
            <a:pPr marL="285750" indent="-28575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1800" dirty="0">
                <a:solidFill>
                  <a:srgbClr val="0E0E0E"/>
                </a:solidFill>
                <a:effectLst/>
                <a:latin typeface="+mn-lt"/>
              </a:rPr>
              <a:t>Industry environment</a:t>
            </a:r>
          </a:p>
          <a:p>
            <a:pPr marL="285750" indent="-28575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1800" dirty="0">
                <a:solidFill>
                  <a:srgbClr val="0E0E0E"/>
                </a:solidFill>
                <a:effectLst/>
                <a:latin typeface="+mn-lt"/>
              </a:rPr>
              <a:t>SWOT analysis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endParaRPr lang="en-US" sz="1800" b="1" dirty="0">
              <a:solidFill>
                <a:srgbClr val="0E0E0E"/>
              </a:solidFill>
              <a:effectLst/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B83B3B-E54C-7E29-3E9F-18CD3E323FC2}"/>
              </a:ext>
            </a:extLst>
          </p:cNvPr>
          <p:cNvSpPr txBox="1"/>
          <p:nvPr/>
        </p:nvSpPr>
        <p:spPr>
          <a:xfrm>
            <a:off x="4130405" y="3236011"/>
            <a:ext cx="3908493" cy="31162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1800" b="1" dirty="0">
                <a:solidFill>
                  <a:srgbClr val="0E0E0E"/>
                </a:solidFill>
                <a:effectLst/>
                <a:latin typeface="+mn-lt"/>
              </a:rPr>
              <a:t>Company Products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1800" b="1" dirty="0">
                <a:solidFill>
                  <a:srgbClr val="0E0E0E"/>
                </a:solidFill>
                <a:effectLst/>
                <a:latin typeface="+mn-lt"/>
              </a:rPr>
              <a:t>Marketing Plan</a:t>
            </a:r>
          </a:p>
          <a:p>
            <a:pPr marL="285750" indent="-28575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1800" dirty="0">
                <a:solidFill>
                  <a:srgbClr val="0E0E0E"/>
                </a:solidFill>
                <a:effectLst/>
                <a:latin typeface="+mn-lt"/>
              </a:rPr>
              <a:t>Target market and positioning</a:t>
            </a:r>
          </a:p>
          <a:p>
            <a:pPr marL="285750" indent="-285750">
              <a:spcBef>
                <a:spcPts val="900"/>
              </a:spcBef>
              <a:buFont typeface="Wingdings" pitchFamily="2" charset="2"/>
              <a:buChar char="ü"/>
            </a:pPr>
            <a:r>
              <a:rPr lang="en-US" sz="1800" dirty="0">
                <a:solidFill>
                  <a:srgbClr val="0E0E0E"/>
                </a:solidFill>
                <a:effectLst/>
                <a:latin typeface="+mn-lt"/>
              </a:rPr>
              <a:t>Marketing mix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1800" b="1" dirty="0">
                <a:solidFill>
                  <a:srgbClr val="0E0E0E"/>
                </a:solidFill>
                <a:effectLst/>
                <a:latin typeface="+mn-lt"/>
              </a:rPr>
              <a:t>Sales Plan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1800" b="1" dirty="0">
                <a:solidFill>
                  <a:srgbClr val="0E0E0E"/>
                </a:solidFill>
                <a:effectLst/>
                <a:latin typeface="+mn-lt"/>
              </a:rPr>
              <a:t>Human Resources Plan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1800" b="1" dirty="0">
                <a:solidFill>
                  <a:srgbClr val="0E0E0E"/>
                </a:solidFill>
                <a:effectLst/>
                <a:latin typeface="+mn-lt"/>
              </a:rPr>
              <a:t>Financial Plan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1800" b="1" dirty="0">
                <a:solidFill>
                  <a:srgbClr val="0E0E0E"/>
                </a:solidFill>
                <a:effectLst/>
                <a:latin typeface="+mn-lt"/>
              </a:rPr>
              <a:t>Appendix</a:t>
            </a:r>
            <a:endParaRPr lang="en-VN" sz="180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303BC6B-017C-CFB6-098E-51419E6B5D89}"/>
              </a:ext>
            </a:extLst>
          </p:cNvPr>
          <p:cNvGrpSpPr/>
          <p:nvPr/>
        </p:nvGrpSpPr>
        <p:grpSpPr>
          <a:xfrm>
            <a:off x="7035664" y="1631856"/>
            <a:ext cx="5156336" cy="3893552"/>
            <a:chOff x="7035664" y="1631856"/>
            <a:chExt cx="5156336" cy="3893552"/>
          </a:xfrm>
        </p:grpSpPr>
        <p:pic>
          <p:nvPicPr>
            <p:cNvPr id="2" name="Picture 2" descr="Cách lập kế hoạch kinh doanh từ A-Z cho doanh nghiệp [Kèm mẫu]">
              <a:extLst>
                <a:ext uri="{FF2B5EF4-FFF2-40B4-BE49-F238E27FC236}">
                  <a16:creationId xmlns:a16="http://schemas.microsoft.com/office/drawing/2014/main" id="{34216DFC-F4E9-CA1A-B2FF-F761A96407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5664" y="1631856"/>
              <a:ext cx="5156336" cy="3893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CDC27C-7B61-415F-2A99-7AFE311529C3}"/>
                </a:ext>
              </a:extLst>
            </p:cNvPr>
            <p:cNvSpPr txBox="1"/>
            <p:nvPr/>
          </p:nvSpPr>
          <p:spPr>
            <a:xfrm>
              <a:off x="7410855" y="1696795"/>
              <a:ext cx="4306730" cy="6878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b="1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9 steps </a:t>
              </a: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Make detail business plan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44BB930-4B0A-4C06-88A5-E0CF69283704}"/>
                </a:ext>
              </a:extLst>
            </p:cNvPr>
            <p:cNvSpPr txBox="1"/>
            <p:nvPr/>
          </p:nvSpPr>
          <p:spPr>
            <a:xfrm>
              <a:off x="8207830" y="2427487"/>
              <a:ext cx="892628" cy="45627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50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Executive </a:t>
              </a: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50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Summary</a:t>
              </a:r>
              <a:endParaRPr lang="en-US" sz="1400" kern="12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0BF2427-0D6E-EB1B-4724-5CAD8571F93C}"/>
                </a:ext>
              </a:extLst>
            </p:cNvPr>
            <p:cNvSpPr txBox="1"/>
            <p:nvPr/>
          </p:nvSpPr>
          <p:spPr>
            <a:xfrm>
              <a:off x="9154887" y="3070577"/>
              <a:ext cx="892628" cy="38318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50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Products &amp; Services</a:t>
              </a:r>
              <a:endParaRPr lang="en-US" sz="1400" kern="12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AB0B76C-D500-9DF1-0958-A8B0EFFDB9A8}"/>
                </a:ext>
              </a:extLst>
            </p:cNvPr>
            <p:cNvSpPr txBox="1"/>
            <p:nvPr/>
          </p:nvSpPr>
          <p:spPr>
            <a:xfrm>
              <a:off x="10101944" y="2501182"/>
              <a:ext cx="892628" cy="38318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50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Company </a:t>
              </a:r>
              <a:r>
                <a:rPr lang="en-US" sz="1050" dirty="0">
                  <a:solidFill>
                    <a:srgbClr val="0E0E0E"/>
                  </a:solidFill>
                  <a:effectLst/>
                  <a:latin typeface="+mn-lt"/>
                </a:rPr>
                <a:t>Introduction</a:t>
              </a:r>
              <a:endParaRPr lang="en-US" sz="1400" kern="12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75BD493-6908-EAE5-F901-7F1D7A8F697F}"/>
                </a:ext>
              </a:extLst>
            </p:cNvPr>
            <p:cNvSpPr txBox="1"/>
            <p:nvPr/>
          </p:nvSpPr>
          <p:spPr>
            <a:xfrm>
              <a:off x="8262260" y="3463311"/>
              <a:ext cx="892628" cy="38318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50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Market Analysis</a:t>
              </a:r>
              <a:endParaRPr lang="en-US" sz="1400" kern="12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E1A6DF9-C4AE-4C0F-B89E-50362517FFBD}"/>
                </a:ext>
              </a:extLst>
            </p:cNvPr>
            <p:cNvSpPr txBox="1"/>
            <p:nvPr/>
          </p:nvSpPr>
          <p:spPr>
            <a:xfrm>
              <a:off x="9091318" y="4073255"/>
              <a:ext cx="1045027" cy="38318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50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Customer segmentation</a:t>
              </a:r>
              <a:endParaRPr lang="en-US" sz="1400" kern="12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646CB64-ED1D-A1B2-E64D-A49D9BB38920}"/>
                </a:ext>
              </a:extLst>
            </p:cNvPr>
            <p:cNvSpPr txBox="1"/>
            <p:nvPr/>
          </p:nvSpPr>
          <p:spPr>
            <a:xfrm>
              <a:off x="9949790" y="3488930"/>
              <a:ext cx="1196936" cy="38318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50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Management &amp; organization</a:t>
              </a:r>
              <a:endParaRPr lang="en-US" sz="1400" kern="12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5081D71-2790-B150-B27E-360867C0DD44}"/>
                </a:ext>
              </a:extLst>
            </p:cNvPr>
            <p:cNvSpPr txBox="1"/>
            <p:nvPr/>
          </p:nvSpPr>
          <p:spPr>
            <a:xfrm>
              <a:off x="8262260" y="4494359"/>
              <a:ext cx="892628" cy="38318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50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Marketing plan</a:t>
              </a:r>
              <a:endParaRPr lang="en-US" sz="1400" kern="12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4DD68D0-0EBF-6ADC-32FA-55288449E5CD}"/>
                </a:ext>
              </a:extLst>
            </p:cNvPr>
            <p:cNvSpPr txBox="1"/>
            <p:nvPr/>
          </p:nvSpPr>
          <p:spPr>
            <a:xfrm>
              <a:off x="9117906" y="5118244"/>
              <a:ext cx="892628" cy="38318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50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Financial Planning</a:t>
              </a:r>
              <a:endParaRPr lang="en-US" sz="1600" kern="12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E7EA654-9172-912F-E816-453585D73606}"/>
                </a:ext>
              </a:extLst>
            </p:cNvPr>
            <p:cNvSpPr txBox="1"/>
            <p:nvPr/>
          </p:nvSpPr>
          <p:spPr>
            <a:xfrm>
              <a:off x="10101944" y="4633762"/>
              <a:ext cx="892628" cy="23775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50" kern="1200" dirty="0">
                  <a:solidFill>
                    <a:srgbClr val="002060"/>
                  </a:solidFill>
                  <a:latin typeface="+mn-lt"/>
                  <a:ea typeface="Cambria" panose="02040503050406030204" pitchFamily="18" charset="0"/>
                  <a:cs typeface="Arial" panose="020B0604020202020204" pitchFamily="34" charset="0"/>
                </a:rPr>
                <a:t>Appendix</a:t>
              </a:r>
              <a:endParaRPr lang="en-US" sz="1400" kern="12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5394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84E40-6FD8-87FF-84AB-1EDC4FD04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DED9B-421A-8351-F459-ADD0F0A4F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13946"/>
            <a:ext cx="10972800" cy="4952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CORPORATE STRATEGY DEVELOPMENT PROCESS</a:t>
            </a:r>
            <a:endParaRPr lang="en-VN" sz="32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3041DBE-F800-5CB6-A030-A4A508CA983D}"/>
              </a:ext>
            </a:extLst>
          </p:cNvPr>
          <p:cNvGraphicFramePr>
            <a:graphicFrameLocks/>
          </p:cNvGraphicFramePr>
          <p:nvPr/>
        </p:nvGraphicFramePr>
        <p:xfrm>
          <a:off x="1036644" y="1916117"/>
          <a:ext cx="10393356" cy="467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5003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DB3D6-CC16-DD48-4474-491EE50E8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BD0A0-5FB2-3161-EE3D-9C5EDAC11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26700"/>
            <a:ext cx="10972800" cy="4952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/>
                <a:latin typeface="+mj-lt"/>
              </a:rPr>
              <a:t>DEVELOPING STRATEGIC DIRECTION</a:t>
            </a:r>
            <a:endParaRPr lang="en-VN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3" name="Picture 2" descr="IBPA Mission and Vision - Independent Book Publishers Association">
            <a:extLst>
              <a:ext uri="{FF2B5EF4-FFF2-40B4-BE49-F238E27FC236}">
                <a16:creationId xmlns:a16="http://schemas.microsoft.com/office/drawing/2014/main" id="{DCA78FFD-BDDD-7C68-BB28-C57C20D96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351" y="1757352"/>
            <a:ext cx="4591050" cy="442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D6B4B3-1305-3B5D-3CF4-8E24F10253BF}"/>
              </a:ext>
            </a:extLst>
          </p:cNvPr>
          <p:cNvSpPr txBox="1"/>
          <p:nvPr/>
        </p:nvSpPr>
        <p:spPr>
          <a:xfrm>
            <a:off x="1123950" y="2053847"/>
            <a:ext cx="3676650" cy="1916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Vision</a:t>
            </a:r>
            <a:endParaRPr lang="en-US" sz="2400" dirty="0">
              <a:solidFill>
                <a:srgbClr val="0E0E0E"/>
              </a:solidFill>
              <a:effectLst/>
              <a:latin typeface="+mn-lt"/>
            </a:endParaRP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Mission</a:t>
            </a:r>
            <a:endParaRPr lang="en-US" sz="2400" dirty="0">
              <a:solidFill>
                <a:srgbClr val="0E0E0E"/>
              </a:solidFill>
              <a:effectLst/>
              <a:latin typeface="+mn-lt"/>
            </a:endParaRP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Core Values</a:t>
            </a:r>
            <a:endParaRPr lang="en-US" sz="2400" dirty="0">
              <a:solidFill>
                <a:srgbClr val="0E0E0E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1141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043CC-D041-0564-3BD9-2971CFB3D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5D745-9D60-15F5-2F24-605C1DE8F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51075"/>
            <a:ext cx="10972800" cy="4952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VISION</a:t>
            </a:r>
            <a:endParaRPr lang="en-VN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F1AEFA-9610-BDCB-3870-62B7E2FC2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634" y="1895002"/>
            <a:ext cx="2835766" cy="42886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2E907E-7FA0-1829-FE50-5BF40B0A6F34}"/>
              </a:ext>
            </a:extLst>
          </p:cNvPr>
          <p:cNvSpPr txBox="1"/>
          <p:nvPr/>
        </p:nvSpPr>
        <p:spPr>
          <a:xfrm>
            <a:off x="742950" y="1895002"/>
            <a:ext cx="7867650" cy="3762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An organization’s statement about where it aspires to be in the future.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A picture (imaginative image) of what the organization intends to achieve or reach in the future (10, 20 years).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Vision serves as a </a:t>
            </a:r>
            <a:r>
              <a:rPr lang="en-US" sz="2400" dirty="0">
                <a:solidFill>
                  <a:srgbClr val="FF0000"/>
                </a:solidFill>
                <a:effectLst/>
                <a:latin typeface="+mn-lt"/>
              </a:rPr>
              <a:t>compass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 </a:t>
            </a:r>
            <a:r>
              <a:rPr lang="en-US" sz="2400" dirty="0">
                <a:solidFill>
                  <a:srgbClr val="FF0000"/>
                </a:solidFill>
                <a:effectLst/>
                <a:latin typeface="+mn-lt"/>
              </a:rPr>
              <a:t>(a guiding star) 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for the organization.</a:t>
            </a:r>
          </a:p>
          <a:p>
            <a:pPr marL="342900" indent="-342900"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The vision should be specific and inspiring to employees.</a:t>
            </a:r>
          </a:p>
        </p:txBody>
      </p:sp>
    </p:spTree>
    <p:extLst>
      <p:ext uri="{BB962C8B-B14F-4D97-AF65-F5344CB8AC3E}">
        <p14:creationId xmlns:p14="http://schemas.microsoft.com/office/powerpoint/2010/main" val="2633279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C373F-DF0A-0402-6662-10940428A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E76C1-7E8E-4D36-B9C9-41465F24D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55508"/>
            <a:ext cx="10972800" cy="4952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effectLst/>
                <a:latin typeface="+mj-lt"/>
              </a:rPr>
              <a:t>VISION EXAMPLES</a:t>
            </a:r>
            <a:endParaRPr lang="en-VN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A9E161-CB90-7F1B-ED33-22AA4DAB055E}"/>
              </a:ext>
            </a:extLst>
          </p:cNvPr>
          <p:cNvSpPr txBox="1"/>
          <p:nvPr/>
        </p:nvSpPr>
        <p:spPr>
          <a:xfrm>
            <a:off x="609600" y="1851429"/>
            <a:ext cx="6610350" cy="4017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 err="1">
                <a:solidFill>
                  <a:srgbClr val="0E0E0E"/>
                </a:solidFill>
                <a:effectLst/>
                <a:latin typeface="+mn-lt"/>
              </a:rPr>
              <a:t>Vingroup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Develop into a leading regional technology, industry, and service trade corporation.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b="1" dirty="0">
                <a:solidFill>
                  <a:srgbClr val="0E0E0E"/>
                </a:solidFill>
                <a:effectLst/>
                <a:latin typeface="+mn-lt"/>
              </a:rPr>
              <a:t>EVN</a:t>
            </a: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: Vietnam Electricity (EVN) is a leading economic group in Vietnam’s energy sector, playing a key role in ensuring national energy security.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A9543B-0B82-B723-6E2C-7BB47F41E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9950" y="2469571"/>
            <a:ext cx="4893184" cy="326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77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98BC1-3E20-B25E-BB9B-E22A0F34B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BDDFC-F16F-5BEE-E578-EB9817B00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effectLst/>
              </a:rPr>
              <a:t>MISSION</a:t>
            </a:r>
            <a:endParaRPr lang="en-V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2EEF44-3D7D-3761-7FC7-04715C8500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450" y="1864222"/>
            <a:ext cx="3790950" cy="41670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84F377-394B-FD91-A583-5E590E34C74A}"/>
              </a:ext>
            </a:extLst>
          </p:cNvPr>
          <p:cNvSpPr txBox="1"/>
          <p:nvPr/>
        </p:nvSpPr>
        <p:spPr>
          <a:xfrm>
            <a:off x="800100" y="2207122"/>
            <a:ext cx="6991350" cy="3024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A declaration of the organization’s “reason for existence.”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Answers the question: Why does the organization need to exist?</a:t>
            </a:r>
          </a:p>
          <a:p>
            <a:pPr marL="342900" indent="-342900">
              <a:lnSpc>
                <a:spcPct val="150000"/>
              </a:lnSpc>
              <a:spcBef>
                <a:spcPts val="900"/>
              </a:spcBef>
              <a:buFont typeface="Wingdings" pitchFamily="2" charset="2"/>
              <a:buChar char="v"/>
            </a:pPr>
            <a:r>
              <a:rPr lang="en-US" sz="2400" dirty="0">
                <a:solidFill>
                  <a:srgbClr val="0E0E0E"/>
                </a:solidFill>
                <a:effectLst/>
                <a:latin typeface="+mn-lt"/>
              </a:rPr>
              <a:t>Should be developed with customer orientation.</a:t>
            </a:r>
          </a:p>
        </p:txBody>
      </p:sp>
    </p:spTree>
    <p:extLst>
      <p:ext uri="{BB962C8B-B14F-4D97-AF65-F5344CB8AC3E}">
        <p14:creationId xmlns:p14="http://schemas.microsoft.com/office/powerpoint/2010/main" val="3829619740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10613</TotalTime>
  <Words>767</Words>
  <Application>Microsoft Macintosh PowerPoint</Application>
  <PresentationFormat>Widescreen</PresentationFormat>
  <Paragraphs>175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Wingdings</vt:lpstr>
      <vt:lpstr>Symbol</vt:lpstr>
      <vt:lpstr>Arial</vt:lpstr>
      <vt:lpstr>Fira Sans Extra Condensed</vt:lpstr>
      <vt:lpstr>Cambria</vt:lpstr>
      <vt:lpstr>Times New Roman</vt:lpstr>
      <vt:lpstr>Roboto</vt:lpstr>
      <vt:lpstr>Energy Saving Infographics by Slidesgo</vt:lpstr>
      <vt:lpstr>PowerPoint Presentation</vt:lpstr>
      <vt:lpstr>BUSINESS PLAN</vt:lpstr>
      <vt:lpstr>IMPORTANCE OF A BUSINESS PLAN</vt:lpstr>
      <vt:lpstr>STRUCTURE OF A BUSINESS PLAN</vt:lpstr>
      <vt:lpstr>CORPORATE STRATEGY DEVELOPMENT PROCESS</vt:lpstr>
      <vt:lpstr>DEVELOPING STRATEGIC DIRECTION</vt:lpstr>
      <vt:lpstr>VISION</vt:lpstr>
      <vt:lpstr>VISION EXAMPLES</vt:lpstr>
      <vt:lpstr>MISSION</vt:lpstr>
      <vt:lpstr>MISSION EXAMPLES</vt:lpstr>
      <vt:lpstr>CORE VALUES</vt:lpstr>
      <vt:lpstr>CORE VALUES EXAMPLES</vt:lpstr>
      <vt:lpstr>Discuss question</vt:lpstr>
      <vt:lpstr>Key Steps in Developing a Business Plan</vt:lpstr>
      <vt:lpstr>BUSINESS OPERATING ENVIRONMENT</vt:lpstr>
      <vt:lpstr>PURPOSE OF BUSINESS ENVIRONMENT ANALYSIS</vt:lpstr>
      <vt:lpstr>SWOT</vt:lpstr>
      <vt:lpstr>SWOT</vt:lpstr>
      <vt:lpstr>MACRO ENVIRONMENT - PESTN</vt:lpstr>
      <vt:lpstr>INDUSTRY ENVIRONMENT</vt:lpstr>
      <vt:lpstr>DISCUSSION QUESTIONS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823417-Nguyễn Mạnh Hùng</cp:lastModifiedBy>
  <cp:revision>110</cp:revision>
  <dcterms:modified xsi:type="dcterms:W3CDTF">2025-02-19T10:21:24Z</dcterms:modified>
</cp:coreProperties>
</file>