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39"/>
  </p:notesMasterIdLst>
  <p:sldIdLst>
    <p:sldId id="1790" r:id="rId2"/>
    <p:sldId id="2286" r:id="rId3"/>
    <p:sldId id="2004" r:id="rId4"/>
    <p:sldId id="2005" r:id="rId5"/>
    <p:sldId id="2006" r:id="rId6"/>
    <p:sldId id="2007" r:id="rId7"/>
    <p:sldId id="2008" r:id="rId8"/>
    <p:sldId id="2284" r:id="rId9"/>
    <p:sldId id="2009" r:id="rId10"/>
    <p:sldId id="1797" r:id="rId11"/>
    <p:sldId id="2281" r:id="rId12"/>
    <p:sldId id="2011" r:id="rId13"/>
    <p:sldId id="2285" r:id="rId14"/>
    <p:sldId id="2017" r:id="rId15"/>
    <p:sldId id="2018" r:id="rId16"/>
    <p:sldId id="350" r:id="rId17"/>
    <p:sldId id="351" r:id="rId18"/>
    <p:sldId id="352" r:id="rId19"/>
    <p:sldId id="2019" r:id="rId20"/>
    <p:sldId id="2020" r:id="rId21"/>
    <p:sldId id="2021" r:id="rId22"/>
    <p:sldId id="2023" r:id="rId23"/>
    <p:sldId id="2280" r:id="rId24"/>
    <p:sldId id="2282" r:id="rId25"/>
    <p:sldId id="2283" r:id="rId26"/>
    <p:sldId id="1428" r:id="rId27"/>
    <p:sldId id="1431" r:id="rId28"/>
    <p:sldId id="353" r:id="rId29"/>
    <p:sldId id="354" r:id="rId30"/>
    <p:sldId id="2024" r:id="rId31"/>
    <p:sldId id="355" r:id="rId32"/>
    <p:sldId id="356" r:id="rId33"/>
    <p:sldId id="2025" r:id="rId34"/>
    <p:sldId id="2026" r:id="rId35"/>
    <p:sldId id="2027" r:id="rId36"/>
    <p:sldId id="357" r:id="rId37"/>
    <p:sldId id="277" r:id="rId38"/>
  </p:sldIdLst>
  <p:sldSz cx="12192000" cy="6858000"/>
  <p:notesSz cx="6858000" cy="9144000"/>
  <p:embeddedFontLst>
    <p:embeddedFont>
      <p:font typeface="Fira Sans Extra Condensed" panose="020F0502020204030204" pitchFamily="34" charset="0"/>
      <p:regular r:id="rId40"/>
      <p:bold r:id="rId41"/>
      <p:italic r:id="rId42"/>
      <p:boldItalic r:id="rId43"/>
    </p:embeddedFont>
    <p:embeddedFont>
      <p:font typeface="Roboto" panose="02000000000000000000" pitchFamily="2" charset="0"/>
      <p:regular r:id="rId44"/>
      <p:bold r:id="rId45"/>
      <p:italic r:id="rId46"/>
      <p:boldItalic r:id="rId4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3B9FF"/>
    <a:srgbClr val="AD53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643DFD5-B0F9-439B-B2B9-47F03FF463DC}" v="107" dt="2025-01-07T02:21:25.445"/>
    <p1510:client id="{E0B600C7-1BA4-D228-64B0-628969388971}" v="1" dt="2025-01-06T03:49:11.595"/>
  </p1510:revLst>
</p1510:revInfo>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511"/>
    <p:restoredTop sz="94662"/>
  </p:normalViewPr>
  <p:slideViewPr>
    <p:cSldViewPr snapToGrid="0">
      <p:cViewPr varScale="1">
        <p:scale>
          <a:sx n="106" d="100"/>
          <a:sy n="106" d="100"/>
        </p:scale>
        <p:origin x="192" y="240"/>
      </p:cViewPr>
      <p:guideLst/>
    </p:cSldViewPr>
  </p:slid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3.fntdata"/><Relationship Id="rId47" Type="http://schemas.openxmlformats.org/officeDocument/2006/relationships/font" Target="fonts/font8.fntdata"/><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1.fntdata"/><Relationship Id="rId45" Type="http://schemas.openxmlformats.org/officeDocument/2006/relationships/font" Target="fonts/font6.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5.fntdata"/><Relationship Id="rId52"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4.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7.fntdata"/><Relationship Id="rId20" Type="http://schemas.openxmlformats.org/officeDocument/2006/relationships/slide" Target="slides/slide19.xml"/><Relationship Id="rId41"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s>
</file>

<file path=ppt/diagrams/_rels/data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diagrams/_rels/data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diagrams/_rels/data5.xml.rels><?xml version="1.0" encoding="UTF-8" standalone="yes"?>
<Relationships xmlns="http://schemas.openxmlformats.org/package/2006/relationships"><Relationship Id="rId1" Type="http://schemas.openxmlformats.org/officeDocument/2006/relationships/image" Target="../media/image31.png"/></Relationships>
</file>

<file path=ppt/diagrams/_rels/data6.xml.rels><?xml version="1.0" encoding="UTF-8" standalone="yes"?>
<Relationships xmlns="http://schemas.openxmlformats.org/package/2006/relationships"><Relationship Id="rId1" Type="http://schemas.openxmlformats.org/officeDocument/2006/relationships/image" Target="../media/image32.png"/></Relationships>
</file>

<file path=ppt/diagrams/_rels/data7.xml.rels><?xml version="1.0" encoding="UTF-8" standalone="yes"?>
<Relationships xmlns="http://schemas.openxmlformats.org/package/2006/relationships"><Relationship Id="rId1" Type="http://schemas.openxmlformats.org/officeDocument/2006/relationships/image" Target="../media/image33.png"/></Relationships>
</file>

<file path=ppt/diagrams/_rels/drawing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diagrams/_rels/drawing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diagrams/_rels/drawing5.xml.rels><?xml version="1.0" encoding="UTF-8" standalone="yes"?>
<Relationships xmlns="http://schemas.openxmlformats.org/package/2006/relationships"><Relationship Id="rId1" Type="http://schemas.openxmlformats.org/officeDocument/2006/relationships/image" Target="../media/image31.png"/></Relationships>
</file>

<file path=ppt/diagrams/_rels/drawing6.xml.rels><?xml version="1.0" encoding="UTF-8" standalone="yes"?>
<Relationships xmlns="http://schemas.openxmlformats.org/package/2006/relationships"><Relationship Id="rId1" Type="http://schemas.openxmlformats.org/officeDocument/2006/relationships/image" Target="../media/image32.png"/></Relationships>
</file>

<file path=ppt/diagrams/_rels/drawing7.xml.rels><?xml version="1.0" encoding="UTF-8" standalone="yes"?>
<Relationships xmlns="http://schemas.openxmlformats.org/package/2006/relationships"><Relationship Id="rId1" Type="http://schemas.openxmlformats.org/officeDocument/2006/relationships/image" Target="../media/image33.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A65B0C2-1632-42E6-BC46-C392274E01B7}" type="doc">
      <dgm:prSet loTypeId="urn:microsoft.com/office/officeart/2008/layout/AlternatingPictureBlocks" loCatId="list" qsTypeId="urn:microsoft.com/office/officeart/2005/8/quickstyle/simple1" qsCatId="simple" csTypeId="urn:microsoft.com/office/officeart/2005/8/colors/accent1_2" csCatId="accent1" phldr="1"/>
      <dgm:spPr/>
    </dgm:pt>
    <dgm:pt modelId="{EA5CCC08-973B-4476-BC98-01F932D3F7D3}">
      <dgm:prSet phldrT="[Texte]" custT="1"/>
      <dgm:spPr/>
      <dgm:t>
        <a:bodyPr/>
        <a:lstStyle/>
        <a:p>
          <a:r>
            <a:rPr lang="en-US" sz="1400" b="1" dirty="0">
              <a:solidFill>
                <a:schemeClr val="bg1"/>
              </a:solidFill>
            </a:rPr>
            <a:t>Contractor</a:t>
          </a:r>
          <a:endParaRPr lang="en-US" sz="1400" b="1" noProof="0" dirty="0">
            <a:solidFill>
              <a:schemeClr val="bg1"/>
            </a:solidFill>
            <a:latin typeface="Arial" panose="020B0604020202020204" pitchFamily="34" charset="0"/>
            <a:cs typeface="Arial" panose="020B0604020202020204" pitchFamily="34" charset="0"/>
          </a:endParaRPr>
        </a:p>
      </dgm:t>
    </dgm:pt>
    <dgm:pt modelId="{99112178-BD2D-4D75-BD67-E0D52F8D52A1}" type="parTrans" cxnId="{6AAF1E30-8A71-4177-B0D1-00D6BF30848B}">
      <dgm:prSet/>
      <dgm:spPr/>
      <dgm:t>
        <a:bodyPr/>
        <a:lstStyle/>
        <a:p>
          <a:endParaRPr lang="en-US" noProof="0" dirty="0"/>
        </a:p>
      </dgm:t>
    </dgm:pt>
    <dgm:pt modelId="{46B8432F-58CE-4B9F-8FEB-04AD1741EB14}" type="sibTrans" cxnId="{6AAF1E30-8A71-4177-B0D1-00D6BF30848B}">
      <dgm:prSet/>
      <dgm:spPr/>
      <dgm:t>
        <a:bodyPr/>
        <a:lstStyle/>
        <a:p>
          <a:endParaRPr lang="en-US" noProof="0" dirty="0"/>
        </a:p>
      </dgm:t>
    </dgm:pt>
    <dgm:pt modelId="{D3D96EEE-EA9D-45A7-B8C5-46D934FA50DF}">
      <dgm:prSet phldrT="[Texte]" custT="1"/>
      <dgm:spPr/>
      <dgm:t>
        <a:bodyPr/>
        <a:lstStyle/>
        <a:p>
          <a:r>
            <a:rPr lang="en-US" sz="1400" b="1" dirty="0">
              <a:solidFill>
                <a:schemeClr val="bg1"/>
              </a:solidFill>
            </a:rPr>
            <a:t>Energy Supplier</a:t>
          </a:r>
          <a:endParaRPr lang="en-US" sz="1400" b="1" noProof="0" dirty="0">
            <a:solidFill>
              <a:schemeClr val="bg1"/>
            </a:solidFill>
            <a:latin typeface="Arial" panose="020B0604020202020204" pitchFamily="34" charset="0"/>
            <a:cs typeface="Arial" panose="020B0604020202020204" pitchFamily="34" charset="0"/>
          </a:endParaRPr>
        </a:p>
      </dgm:t>
    </dgm:pt>
    <dgm:pt modelId="{9DF4F546-5F6D-4E97-9859-7D7925E3A4B0}" type="parTrans" cxnId="{B720F8D7-006C-472F-A7CF-19D4D6C7C807}">
      <dgm:prSet/>
      <dgm:spPr/>
      <dgm:t>
        <a:bodyPr/>
        <a:lstStyle/>
        <a:p>
          <a:endParaRPr lang="en-US" noProof="0" dirty="0"/>
        </a:p>
      </dgm:t>
    </dgm:pt>
    <dgm:pt modelId="{924934C3-22D9-45EE-A79C-1E4AC08279C5}" type="sibTrans" cxnId="{B720F8D7-006C-472F-A7CF-19D4D6C7C807}">
      <dgm:prSet/>
      <dgm:spPr/>
      <dgm:t>
        <a:bodyPr/>
        <a:lstStyle/>
        <a:p>
          <a:endParaRPr lang="en-US" noProof="0" dirty="0"/>
        </a:p>
      </dgm:t>
    </dgm:pt>
    <dgm:pt modelId="{F6D88287-2A49-4187-BAB2-AE7E45DD6379}">
      <dgm:prSet phldrT="[Texte]" custT="1"/>
      <dgm:spPr/>
      <dgm:t>
        <a:bodyPr/>
        <a:lstStyle/>
        <a:p>
          <a:r>
            <a:rPr lang="en-US" sz="1400" b="1" dirty="0">
              <a:solidFill>
                <a:schemeClr val="bg1"/>
              </a:solidFill>
            </a:rPr>
            <a:t>Professional technical consulting engineer</a:t>
          </a:r>
          <a:endParaRPr lang="en-US" sz="1400" b="1" noProof="0" dirty="0">
            <a:solidFill>
              <a:schemeClr val="bg1"/>
            </a:solidFill>
            <a:latin typeface="Arial" panose="020B0604020202020204" pitchFamily="34" charset="0"/>
            <a:cs typeface="Arial" panose="020B0604020202020204" pitchFamily="34" charset="0"/>
          </a:endParaRPr>
        </a:p>
      </dgm:t>
    </dgm:pt>
    <dgm:pt modelId="{B6E0935A-657B-4CCC-947E-15EA34C07F5A}" type="parTrans" cxnId="{6ECD5124-C099-4452-BF18-D781E0E39DFA}">
      <dgm:prSet/>
      <dgm:spPr/>
      <dgm:t>
        <a:bodyPr/>
        <a:lstStyle/>
        <a:p>
          <a:endParaRPr lang="en-US" noProof="0" dirty="0"/>
        </a:p>
      </dgm:t>
    </dgm:pt>
    <dgm:pt modelId="{E565F95D-7510-4291-B462-39A53459CBAD}" type="sibTrans" cxnId="{6ECD5124-C099-4452-BF18-D781E0E39DFA}">
      <dgm:prSet/>
      <dgm:spPr/>
      <dgm:t>
        <a:bodyPr/>
        <a:lstStyle/>
        <a:p>
          <a:endParaRPr lang="en-US" noProof="0" dirty="0"/>
        </a:p>
      </dgm:t>
    </dgm:pt>
    <dgm:pt modelId="{3113A283-E785-463B-83DB-C3F0CBF614B8}">
      <dgm:prSet custT="1"/>
      <dgm:spPr/>
      <dgm:t>
        <a:bodyPr/>
        <a:lstStyle/>
        <a:p>
          <a:r>
            <a:rPr lang="en-US" sz="1400" b="1" dirty="0">
              <a:solidFill>
                <a:schemeClr val="bg1"/>
              </a:solidFill>
            </a:rPr>
            <a:t>Equipment manufacturer</a:t>
          </a:r>
          <a:endParaRPr lang="en-US" sz="1400" b="1" noProof="0" dirty="0">
            <a:solidFill>
              <a:schemeClr val="bg1"/>
            </a:solidFill>
            <a:latin typeface="Arial" panose="020B0604020202020204" pitchFamily="34" charset="0"/>
            <a:cs typeface="Arial" panose="020B0604020202020204" pitchFamily="34" charset="0"/>
          </a:endParaRPr>
        </a:p>
      </dgm:t>
    </dgm:pt>
    <dgm:pt modelId="{085CA233-B95D-4AEB-A86E-D62DDA553991}" type="parTrans" cxnId="{C7B099D8-50A9-45DD-BA47-59D9326097C4}">
      <dgm:prSet/>
      <dgm:spPr/>
      <dgm:t>
        <a:bodyPr/>
        <a:lstStyle/>
        <a:p>
          <a:endParaRPr lang="en-US" noProof="0" dirty="0"/>
        </a:p>
      </dgm:t>
    </dgm:pt>
    <dgm:pt modelId="{B7FD726D-998C-4750-89E0-9A9D458E7E4D}" type="sibTrans" cxnId="{C7B099D8-50A9-45DD-BA47-59D9326097C4}">
      <dgm:prSet/>
      <dgm:spPr/>
      <dgm:t>
        <a:bodyPr/>
        <a:lstStyle/>
        <a:p>
          <a:endParaRPr lang="en-US" noProof="0" dirty="0"/>
        </a:p>
      </dgm:t>
    </dgm:pt>
    <dgm:pt modelId="{1562C19C-EE44-44EA-81C8-F5EE9F15A448}">
      <dgm:prSet custT="1"/>
      <dgm:spPr/>
      <dgm:t>
        <a:bodyPr/>
        <a:lstStyle/>
        <a:p>
          <a:r>
            <a:rPr lang="en-US" sz="1400" b="1" dirty="0">
              <a:solidFill>
                <a:schemeClr val="bg1"/>
              </a:solidFill>
            </a:rPr>
            <a:t>Financial Institution</a:t>
          </a:r>
          <a:endParaRPr lang="en-US" sz="1400" b="1" noProof="0" dirty="0">
            <a:solidFill>
              <a:schemeClr val="bg1"/>
            </a:solidFill>
            <a:latin typeface="Arial" panose="020B0604020202020204" pitchFamily="34" charset="0"/>
            <a:cs typeface="Arial" panose="020B0604020202020204" pitchFamily="34" charset="0"/>
          </a:endParaRPr>
        </a:p>
      </dgm:t>
    </dgm:pt>
    <dgm:pt modelId="{B2DEBA2C-9127-43EE-8803-F6569B085941}" type="parTrans" cxnId="{EC5FF4E0-1A97-4424-AB7A-15E785298004}">
      <dgm:prSet/>
      <dgm:spPr/>
      <dgm:t>
        <a:bodyPr/>
        <a:lstStyle/>
        <a:p>
          <a:endParaRPr lang="en-US" noProof="0" dirty="0"/>
        </a:p>
      </dgm:t>
    </dgm:pt>
    <dgm:pt modelId="{10999B5B-B954-43DD-BA8F-68C8A46EC786}" type="sibTrans" cxnId="{EC5FF4E0-1A97-4424-AB7A-15E785298004}">
      <dgm:prSet/>
      <dgm:spPr/>
      <dgm:t>
        <a:bodyPr/>
        <a:lstStyle/>
        <a:p>
          <a:endParaRPr lang="en-US" noProof="0" dirty="0"/>
        </a:p>
      </dgm:t>
    </dgm:pt>
    <dgm:pt modelId="{68787885-D375-4330-9455-4F4F21945212}">
      <dgm:prSet custT="1"/>
      <dgm:spPr/>
      <dgm:t>
        <a:bodyPr/>
        <a:lstStyle/>
        <a:p>
          <a:r>
            <a:rPr lang="en-US" sz="1400" b="1" dirty="0">
              <a:solidFill>
                <a:schemeClr val="bg1"/>
              </a:solidFill>
            </a:rPr>
            <a:t>Government</a:t>
          </a:r>
          <a:endParaRPr lang="en-US" sz="1400" b="1" noProof="0" dirty="0">
            <a:solidFill>
              <a:schemeClr val="bg1"/>
            </a:solidFill>
            <a:latin typeface="Arial" panose="020B0604020202020204" pitchFamily="34" charset="0"/>
            <a:cs typeface="Arial" panose="020B0604020202020204" pitchFamily="34" charset="0"/>
          </a:endParaRPr>
        </a:p>
      </dgm:t>
    </dgm:pt>
    <dgm:pt modelId="{C06B75E7-EB1B-4CC6-B6AF-0F47066F8ECB}" type="parTrans" cxnId="{19BC0533-50F7-4EDE-985F-70CE043D5754}">
      <dgm:prSet/>
      <dgm:spPr/>
      <dgm:t>
        <a:bodyPr/>
        <a:lstStyle/>
        <a:p>
          <a:endParaRPr lang="en-US" noProof="0" dirty="0"/>
        </a:p>
      </dgm:t>
    </dgm:pt>
    <dgm:pt modelId="{F1FF299D-1228-4516-AE40-6206D39DF79E}" type="sibTrans" cxnId="{19BC0533-50F7-4EDE-985F-70CE043D5754}">
      <dgm:prSet/>
      <dgm:spPr/>
      <dgm:t>
        <a:bodyPr/>
        <a:lstStyle/>
        <a:p>
          <a:endParaRPr lang="en-US" noProof="0" dirty="0"/>
        </a:p>
      </dgm:t>
    </dgm:pt>
    <dgm:pt modelId="{56F54779-FA09-4A8B-A1E4-558A072010DF}" type="pres">
      <dgm:prSet presAssocID="{7A65B0C2-1632-42E6-BC46-C392274E01B7}" presName="linearFlow" presStyleCnt="0">
        <dgm:presLayoutVars>
          <dgm:dir/>
          <dgm:resizeHandles val="exact"/>
        </dgm:presLayoutVars>
      </dgm:prSet>
      <dgm:spPr/>
    </dgm:pt>
    <dgm:pt modelId="{B04FA8A5-395A-44DF-843B-93F727C6473F}" type="pres">
      <dgm:prSet presAssocID="{EA5CCC08-973B-4476-BC98-01F932D3F7D3}" presName="comp" presStyleCnt="0"/>
      <dgm:spPr/>
    </dgm:pt>
    <dgm:pt modelId="{F3B308E7-E8F4-4D39-9CC2-30EF84F47625}" type="pres">
      <dgm:prSet presAssocID="{EA5CCC08-973B-4476-BC98-01F932D3F7D3}" presName="rect2" presStyleLbl="node1" presStyleIdx="0" presStyleCnt="6">
        <dgm:presLayoutVars>
          <dgm:bulletEnabled val="1"/>
        </dgm:presLayoutVars>
      </dgm:prSet>
      <dgm:spPr/>
    </dgm:pt>
    <dgm:pt modelId="{10D81DE9-742A-4489-A998-BC996A1F9EDA}" type="pres">
      <dgm:prSet presAssocID="{EA5CCC08-973B-4476-BC98-01F932D3F7D3}" presName="rect1" presStyleLbl="lnNode1" presStyleIdx="0" presStyleCnt="6"/>
      <dgm:spPr>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dgm:spPr>
    </dgm:pt>
    <dgm:pt modelId="{EFE7A260-2A55-4E27-8FD8-CFF93CD12932}" type="pres">
      <dgm:prSet presAssocID="{46B8432F-58CE-4B9F-8FEB-04AD1741EB14}" presName="sibTrans" presStyleCnt="0"/>
      <dgm:spPr/>
    </dgm:pt>
    <dgm:pt modelId="{D2E3B682-1D28-44C5-87CD-CDA24EE72E26}" type="pres">
      <dgm:prSet presAssocID="{3113A283-E785-463B-83DB-C3F0CBF614B8}" presName="comp" presStyleCnt="0"/>
      <dgm:spPr/>
    </dgm:pt>
    <dgm:pt modelId="{345E0567-96E7-4DCA-B00C-E1F18149B238}" type="pres">
      <dgm:prSet presAssocID="{3113A283-E785-463B-83DB-C3F0CBF614B8}" presName="rect2" presStyleLbl="node1" presStyleIdx="1" presStyleCnt="6">
        <dgm:presLayoutVars>
          <dgm:bulletEnabled val="1"/>
        </dgm:presLayoutVars>
      </dgm:prSet>
      <dgm:spPr/>
    </dgm:pt>
    <dgm:pt modelId="{B7B82959-8DFC-4BFD-B3A1-38917561EA4C}" type="pres">
      <dgm:prSet presAssocID="{3113A283-E785-463B-83DB-C3F0CBF614B8}" presName="rect1" presStyleLbl="lnNode1" presStyleIdx="1" presStyleCnt="6"/>
      <dgm:spPr>
        <a:blipFill dpi="0" rotWithShape="1">
          <a:blip xmlns:r="http://schemas.openxmlformats.org/officeDocument/2006/relationships" r:embed="rId2">
            <a:extLst>
              <a:ext uri="{28A0092B-C50C-407E-A947-70E740481C1C}">
                <a14:useLocalDpi xmlns:a14="http://schemas.microsoft.com/office/drawing/2010/main" val="0"/>
              </a:ext>
            </a:extLst>
          </a:blip>
          <a:srcRect/>
          <a:stretch>
            <a:fillRect/>
          </a:stretch>
        </a:blipFill>
      </dgm:spPr>
    </dgm:pt>
    <dgm:pt modelId="{68D9924C-55BF-4DAF-A3FF-FA7FCBD8E0E9}" type="pres">
      <dgm:prSet presAssocID="{B7FD726D-998C-4750-89E0-9A9D458E7E4D}" presName="sibTrans" presStyleCnt="0"/>
      <dgm:spPr/>
    </dgm:pt>
    <dgm:pt modelId="{1D283B4A-1808-4316-8F8A-7EEEABA890CD}" type="pres">
      <dgm:prSet presAssocID="{68787885-D375-4330-9455-4F4F21945212}" presName="comp" presStyleCnt="0"/>
      <dgm:spPr/>
    </dgm:pt>
    <dgm:pt modelId="{F84483CC-BEA8-4BB7-B48B-F0AE1472DDDA}" type="pres">
      <dgm:prSet presAssocID="{68787885-D375-4330-9455-4F4F21945212}" presName="rect2" presStyleLbl="node1" presStyleIdx="2" presStyleCnt="6">
        <dgm:presLayoutVars>
          <dgm:bulletEnabled val="1"/>
        </dgm:presLayoutVars>
      </dgm:prSet>
      <dgm:spPr/>
    </dgm:pt>
    <dgm:pt modelId="{64CEA216-641C-4ED3-B6B2-8F544E2B23CE}" type="pres">
      <dgm:prSet presAssocID="{68787885-D375-4330-9455-4F4F21945212}" presName="rect1" presStyleLbl="lnNode1" presStyleIdx="2" presStyleCnt="6"/>
      <dgm:spPr>
        <a:blipFill dpi="0" rotWithShape="1">
          <a:blip xmlns:r="http://schemas.openxmlformats.org/officeDocument/2006/relationships" r:embed="rId3">
            <a:extLst>
              <a:ext uri="{28A0092B-C50C-407E-A947-70E740481C1C}">
                <a14:useLocalDpi xmlns:a14="http://schemas.microsoft.com/office/drawing/2010/main" val="0"/>
              </a:ext>
            </a:extLst>
          </a:blip>
          <a:srcRect/>
          <a:stretch>
            <a:fillRect/>
          </a:stretch>
        </a:blipFill>
      </dgm:spPr>
    </dgm:pt>
    <dgm:pt modelId="{FEC0A0CF-93EB-4B99-AEE6-DA1EC10A5EDD}" type="pres">
      <dgm:prSet presAssocID="{F1FF299D-1228-4516-AE40-6206D39DF79E}" presName="sibTrans" presStyleCnt="0"/>
      <dgm:spPr/>
    </dgm:pt>
    <dgm:pt modelId="{2F61B971-D9C3-41BD-9613-7F258D770153}" type="pres">
      <dgm:prSet presAssocID="{1562C19C-EE44-44EA-81C8-F5EE9F15A448}" presName="comp" presStyleCnt="0"/>
      <dgm:spPr/>
    </dgm:pt>
    <dgm:pt modelId="{1E154141-FE71-476C-8B56-DEF93E2A9CA6}" type="pres">
      <dgm:prSet presAssocID="{1562C19C-EE44-44EA-81C8-F5EE9F15A448}" presName="rect2" presStyleLbl="node1" presStyleIdx="3" presStyleCnt="6">
        <dgm:presLayoutVars>
          <dgm:bulletEnabled val="1"/>
        </dgm:presLayoutVars>
      </dgm:prSet>
      <dgm:spPr/>
    </dgm:pt>
    <dgm:pt modelId="{1213FFDF-99E3-4E30-B722-162E33038591}" type="pres">
      <dgm:prSet presAssocID="{1562C19C-EE44-44EA-81C8-F5EE9F15A448}" presName="rect1" presStyleLbl="lnNode1" presStyleIdx="3" presStyleCnt="6"/>
      <dgm:spPr>
        <a:blipFill dpi="0" rotWithShape="1">
          <a:blip xmlns:r="http://schemas.openxmlformats.org/officeDocument/2006/relationships" r:embed="rId4">
            <a:extLst>
              <a:ext uri="{28A0092B-C50C-407E-A947-70E740481C1C}">
                <a14:useLocalDpi xmlns:a14="http://schemas.microsoft.com/office/drawing/2010/main" val="0"/>
              </a:ext>
            </a:extLst>
          </a:blip>
          <a:srcRect/>
          <a:stretch>
            <a:fillRect/>
          </a:stretch>
        </a:blipFill>
      </dgm:spPr>
    </dgm:pt>
    <dgm:pt modelId="{28C29B99-EFE2-406B-929C-C58BD3D70555}" type="pres">
      <dgm:prSet presAssocID="{10999B5B-B954-43DD-BA8F-68C8A46EC786}" presName="sibTrans" presStyleCnt="0"/>
      <dgm:spPr/>
    </dgm:pt>
    <dgm:pt modelId="{FDE9EC36-31AD-4BEA-AD42-867C5B2D2C9B}" type="pres">
      <dgm:prSet presAssocID="{D3D96EEE-EA9D-45A7-B8C5-46D934FA50DF}" presName="comp" presStyleCnt="0"/>
      <dgm:spPr/>
    </dgm:pt>
    <dgm:pt modelId="{5DE7AAFF-2713-4A50-A2B6-7E7633F5A867}" type="pres">
      <dgm:prSet presAssocID="{D3D96EEE-EA9D-45A7-B8C5-46D934FA50DF}" presName="rect2" presStyleLbl="node1" presStyleIdx="4" presStyleCnt="6">
        <dgm:presLayoutVars>
          <dgm:bulletEnabled val="1"/>
        </dgm:presLayoutVars>
      </dgm:prSet>
      <dgm:spPr/>
    </dgm:pt>
    <dgm:pt modelId="{59A3E91D-881D-402A-9B67-6C666B05F0AB}" type="pres">
      <dgm:prSet presAssocID="{D3D96EEE-EA9D-45A7-B8C5-46D934FA50DF}" presName="rect1" presStyleLbl="lnNode1" presStyleIdx="4" presStyleCnt="6"/>
      <dgm:spPr>
        <a:blipFill dpi="0" rotWithShape="1">
          <a:blip xmlns:r="http://schemas.openxmlformats.org/officeDocument/2006/relationships" r:embed="rId5">
            <a:extLst>
              <a:ext uri="{28A0092B-C50C-407E-A947-70E740481C1C}">
                <a14:useLocalDpi xmlns:a14="http://schemas.microsoft.com/office/drawing/2010/main" val="0"/>
              </a:ext>
            </a:extLst>
          </a:blip>
          <a:srcRect/>
          <a:stretch>
            <a:fillRect/>
          </a:stretch>
        </a:blipFill>
      </dgm:spPr>
    </dgm:pt>
    <dgm:pt modelId="{0C687973-7B2F-4CF9-A548-5E02558E1EDD}" type="pres">
      <dgm:prSet presAssocID="{924934C3-22D9-45EE-A79C-1E4AC08279C5}" presName="sibTrans" presStyleCnt="0"/>
      <dgm:spPr/>
    </dgm:pt>
    <dgm:pt modelId="{88045B1C-172F-4EB0-B530-1C805C0C7B0C}" type="pres">
      <dgm:prSet presAssocID="{F6D88287-2A49-4187-BAB2-AE7E45DD6379}" presName="comp" presStyleCnt="0"/>
      <dgm:spPr/>
    </dgm:pt>
    <dgm:pt modelId="{0A1E01A1-23A2-489A-99F2-8EF800835525}" type="pres">
      <dgm:prSet presAssocID="{F6D88287-2A49-4187-BAB2-AE7E45DD6379}" presName="rect2" presStyleLbl="node1" presStyleIdx="5" presStyleCnt="6" custScaleX="119783" custScaleY="123433">
        <dgm:presLayoutVars>
          <dgm:bulletEnabled val="1"/>
        </dgm:presLayoutVars>
      </dgm:prSet>
      <dgm:spPr/>
    </dgm:pt>
    <dgm:pt modelId="{1ADE1590-70B3-42D2-975B-18730B7D9A0A}" type="pres">
      <dgm:prSet presAssocID="{F6D88287-2A49-4187-BAB2-AE7E45DD6379}" presName="rect1" presStyleLbl="lnNode1" presStyleIdx="5" presStyleCnt="6" custScaleX="103349" custScaleY="85078" custLinFactNeighborX="27275" custLinFactNeighborY="208"/>
      <dgm:spPr>
        <a:blipFill dpi="0" rotWithShape="1">
          <a:blip xmlns:r="http://schemas.openxmlformats.org/officeDocument/2006/relationships" r:embed="rId6">
            <a:extLst>
              <a:ext uri="{28A0092B-C50C-407E-A947-70E740481C1C}">
                <a14:useLocalDpi xmlns:a14="http://schemas.microsoft.com/office/drawing/2010/main" val="0"/>
              </a:ext>
            </a:extLst>
          </a:blip>
          <a:srcRect/>
          <a:stretch>
            <a:fillRect/>
          </a:stretch>
        </a:blipFill>
      </dgm:spPr>
    </dgm:pt>
  </dgm:ptLst>
  <dgm:cxnLst>
    <dgm:cxn modelId="{6886E712-1B73-46F8-BEDF-AFAB01371975}" type="presOf" srcId="{7A65B0C2-1632-42E6-BC46-C392274E01B7}" destId="{56F54779-FA09-4A8B-A1E4-558A072010DF}" srcOrd="0" destOrd="0" presId="urn:microsoft.com/office/officeart/2008/layout/AlternatingPictureBlocks"/>
    <dgm:cxn modelId="{6ECD5124-C099-4452-BF18-D781E0E39DFA}" srcId="{7A65B0C2-1632-42E6-BC46-C392274E01B7}" destId="{F6D88287-2A49-4187-BAB2-AE7E45DD6379}" srcOrd="5" destOrd="0" parTransId="{B6E0935A-657B-4CCC-947E-15EA34C07F5A}" sibTransId="{E565F95D-7510-4291-B462-39A53459CBAD}"/>
    <dgm:cxn modelId="{F291612B-3421-425B-8987-9490DF780C7C}" type="presOf" srcId="{3113A283-E785-463B-83DB-C3F0CBF614B8}" destId="{345E0567-96E7-4DCA-B00C-E1F18149B238}" srcOrd="0" destOrd="0" presId="urn:microsoft.com/office/officeart/2008/layout/AlternatingPictureBlocks"/>
    <dgm:cxn modelId="{6AAF1E30-8A71-4177-B0D1-00D6BF30848B}" srcId="{7A65B0C2-1632-42E6-BC46-C392274E01B7}" destId="{EA5CCC08-973B-4476-BC98-01F932D3F7D3}" srcOrd="0" destOrd="0" parTransId="{99112178-BD2D-4D75-BD67-E0D52F8D52A1}" sibTransId="{46B8432F-58CE-4B9F-8FEB-04AD1741EB14}"/>
    <dgm:cxn modelId="{19BC0533-50F7-4EDE-985F-70CE043D5754}" srcId="{7A65B0C2-1632-42E6-BC46-C392274E01B7}" destId="{68787885-D375-4330-9455-4F4F21945212}" srcOrd="2" destOrd="0" parTransId="{C06B75E7-EB1B-4CC6-B6AF-0F47066F8ECB}" sibTransId="{F1FF299D-1228-4516-AE40-6206D39DF79E}"/>
    <dgm:cxn modelId="{0BAA224D-CFFF-4AA0-BD48-C621AEEBC96F}" type="presOf" srcId="{68787885-D375-4330-9455-4F4F21945212}" destId="{F84483CC-BEA8-4BB7-B48B-F0AE1472DDDA}" srcOrd="0" destOrd="0" presId="urn:microsoft.com/office/officeart/2008/layout/AlternatingPictureBlocks"/>
    <dgm:cxn modelId="{D06D895D-4636-4246-BAB9-8C776C35B7C7}" type="presOf" srcId="{F6D88287-2A49-4187-BAB2-AE7E45DD6379}" destId="{0A1E01A1-23A2-489A-99F2-8EF800835525}" srcOrd="0" destOrd="0" presId="urn:microsoft.com/office/officeart/2008/layout/AlternatingPictureBlocks"/>
    <dgm:cxn modelId="{0EF44182-FC0F-435C-9972-6811A0437CAA}" type="presOf" srcId="{D3D96EEE-EA9D-45A7-B8C5-46D934FA50DF}" destId="{5DE7AAFF-2713-4A50-A2B6-7E7633F5A867}" srcOrd="0" destOrd="0" presId="urn:microsoft.com/office/officeart/2008/layout/AlternatingPictureBlocks"/>
    <dgm:cxn modelId="{C7CD45BB-7353-41F3-84AE-D441DC4D216A}" type="presOf" srcId="{1562C19C-EE44-44EA-81C8-F5EE9F15A448}" destId="{1E154141-FE71-476C-8B56-DEF93E2A9CA6}" srcOrd="0" destOrd="0" presId="urn:microsoft.com/office/officeart/2008/layout/AlternatingPictureBlocks"/>
    <dgm:cxn modelId="{B720F8D7-006C-472F-A7CF-19D4D6C7C807}" srcId="{7A65B0C2-1632-42E6-BC46-C392274E01B7}" destId="{D3D96EEE-EA9D-45A7-B8C5-46D934FA50DF}" srcOrd="4" destOrd="0" parTransId="{9DF4F546-5F6D-4E97-9859-7D7925E3A4B0}" sibTransId="{924934C3-22D9-45EE-A79C-1E4AC08279C5}"/>
    <dgm:cxn modelId="{C7B099D8-50A9-45DD-BA47-59D9326097C4}" srcId="{7A65B0C2-1632-42E6-BC46-C392274E01B7}" destId="{3113A283-E785-463B-83DB-C3F0CBF614B8}" srcOrd="1" destOrd="0" parTransId="{085CA233-B95D-4AEB-A86E-D62DDA553991}" sibTransId="{B7FD726D-998C-4750-89E0-9A9D458E7E4D}"/>
    <dgm:cxn modelId="{EC5FF4E0-1A97-4424-AB7A-15E785298004}" srcId="{7A65B0C2-1632-42E6-BC46-C392274E01B7}" destId="{1562C19C-EE44-44EA-81C8-F5EE9F15A448}" srcOrd="3" destOrd="0" parTransId="{B2DEBA2C-9127-43EE-8803-F6569B085941}" sibTransId="{10999B5B-B954-43DD-BA8F-68C8A46EC786}"/>
    <dgm:cxn modelId="{8B18E6FD-1A97-47C8-85B5-24744B27C5E4}" type="presOf" srcId="{EA5CCC08-973B-4476-BC98-01F932D3F7D3}" destId="{F3B308E7-E8F4-4D39-9CC2-30EF84F47625}" srcOrd="0" destOrd="0" presId="urn:microsoft.com/office/officeart/2008/layout/AlternatingPictureBlocks"/>
    <dgm:cxn modelId="{5CF509FA-2CBB-45C5-8134-8F7B9B54CB1E}" type="presParOf" srcId="{56F54779-FA09-4A8B-A1E4-558A072010DF}" destId="{B04FA8A5-395A-44DF-843B-93F727C6473F}" srcOrd="0" destOrd="0" presId="urn:microsoft.com/office/officeart/2008/layout/AlternatingPictureBlocks"/>
    <dgm:cxn modelId="{318E8AAA-928E-4FF9-B67F-D66CDF0C2F20}" type="presParOf" srcId="{B04FA8A5-395A-44DF-843B-93F727C6473F}" destId="{F3B308E7-E8F4-4D39-9CC2-30EF84F47625}" srcOrd="0" destOrd="0" presId="urn:microsoft.com/office/officeart/2008/layout/AlternatingPictureBlocks"/>
    <dgm:cxn modelId="{2F800E12-92CA-4D6C-BEBF-CC123987B361}" type="presParOf" srcId="{B04FA8A5-395A-44DF-843B-93F727C6473F}" destId="{10D81DE9-742A-4489-A998-BC996A1F9EDA}" srcOrd="1" destOrd="0" presId="urn:microsoft.com/office/officeart/2008/layout/AlternatingPictureBlocks"/>
    <dgm:cxn modelId="{F998B5DA-A792-4DCE-8885-33E7F1829CC1}" type="presParOf" srcId="{56F54779-FA09-4A8B-A1E4-558A072010DF}" destId="{EFE7A260-2A55-4E27-8FD8-CFF93CD12932}" srcOrd="1" destOrd="0" presId="urn:microsoft.com/office/officeart/2008/layout/AlternatingPictureBlocks"/>
    <dgm:cxn modelId="{A45D5C36-7C29-4C7E-BFD0-A5B9F8D96AC7}" type="presParOf" srcId="{56F54779-FA09-4A8B-A1E4-558A072010DF}" destId="{D2E3B682-1D28-44C5-87CD-CDA24EE72E26}" srcOrd="2" destOrd="0" presId="urn:microsoft.com/office/officeart/2008/layout/AlternatingPictureBlocks"/>
    <dgm:cxn modelId="{08DFAFCA-2ED0-4CD1-B64D-B5DA54C4D9D9}" type="presParOf" srcId="{D2E3B682-1D28-44C5-87CD-CDA24EE72E26}" destId="{345E0567-96E7-4DCA-B00C-E1F18149B238}" srcOrd="0" destOrd="0" presId="urn:microsoft.com/office/officeart/2008/layout/AlternatingPictureBlocks"/>
    <dgm:cxn modelId="{F9D12452-2470-44BD-A8F6-5247F132C315}" type="presParOf" srcId="{D2E3B682-1D28-44C5-87CD-CDA24EE72E26}" destId="{B7B82959-8DFC-4BFD-B3A1-38917561EA4C}" srcOrd="1" destOrd="0" presId="urn:microsoft.com/office/officeart/2008/layout/AlternatingPictureBlocks"/>
    <dgm:cxn modelId="{9B5C3264-AAAF-4236-B64B-D2A2BE76CD03}" type="presParOf" srcId="{56F54779-FA09-4A8B-A1E4-558A072010DF}" destId="{68D9924C-55BF-4DAF-A3FF-FA7FCBD8E0E9}" srcOrd="3" destOrd="0" presId="urn:microsoft.com/office/officeart/2008/layout/AlternatingPictureBlocks"/>
    <dgm:cxn modelId="{95A5CF70-2293-4710-BEEC-88007783B2ED}" type="presParOf" srcId="{56F54779-FA09-4A8B-A1E4-558A072010DF}" destId="{1D283B4A-1808-4316-8F8A-7EEEABA890CD}" srcOrd="4" destOrd="0" presId="urn:microsoft.com/office/officeart/2008/layout/AlternatingPictureBlocks"/>
    <dgm:cxn modelId="{1198FF3B-44AD-4F94-A746-857478E5DC35}" type="presParOf" srcId="{1D283B4A-1808-4316-8F8A-7EEEABA890CD}" destId="{F84483CC-BEA8-4BB7-B48B-F0AE1472DDDA}" srcOrd="0" destOrd="0" presId="urn:microsoft.com/office/officeart/2008/layout/AlternatingPictureBlocks"/>
    <dgm:cxn modelId="{3E4CA705-F595-4F8C-9563-8863D500542B}" type="presParOf" srcId="{1D283B4A-1808-4316-8F8A-7EEEABA890CD}" destId="{64CEA216-641C-4ED3-B6B2-8F544E2B23CE}" srcOrd="1" destOrd="0" presId="urn:microsoft.com/office/officeart/2008/layout/AlternatingPictureBlocks"/>
    <dgm:cxn modelId="{ADA5F3CE-6FD7-456D-859B-0555F66B16C6}" type="presParOf" srcId="{56F54779-FA09-4A8B-A1E4-558A072010DF}" destId="{FEC0A0CF-93EB-4B99-AEE6-DA1EC10A5EDD}" srcOrd="5" destOrd="0" presId="urn:microsoft.com/office/officeart/2008/layout/AlternatingPictureBlocks"/>
    <dgm:cxn modelId="{F4EBC35C-EDD3-4B3B-A2E5-E89AC12E26C2}" type="presParOf" srcId="{56F54779-FA09-4A8B-A1E4-558A072010DF}" destId="{2F61B971-D9C3-41BD-9613-7F258D770153}" srcOrd="6" destOrd="0" presId="urn:microsoft.com/office/officeart/2008/layout/AlternatingPictureBlocks"/>
    <dgm:cxn modelId="{F2F63209-64A1-41FA-9E6D-39FE8CC016F8}" type="presParOf" srcId="{2F61B971-D9C3-41BD-9613-7F258D770153}" destId="{1E154141-FE71-476C-8B56-DEF93E2A9CA6}" srcOrd="0" destOrd="0" presId="urn:microsoft.com/office/officeart/2008/layout/AlternatingPictureBlocks"/>
    <dgm:cxn modelId="{28173BEA-A983-4A46-8BD3-C6157E3844C0}" type="presParOf" srcId="{2F61B971-D9C3-41BD-9613-7F258D770153}" destId="{1213FFDF-99E3-4E30-B722-162E33038591}" srcOrd="1" destOrd="0" presId="urn:microsoft.com/office/officeart/2008/layout/AlternatingPictureBlocks"/>
    <dgm:cxn modelId="{FF31C4B2-3CEF-47A9-B42B-E856934ADF2C}" type="presParOf" srcId="{56F54779-FA09-4A8B-A1E4-558A072010DF}" destId="{28C29B99-EFE2-406B-929C-C58BD3D70555}" srcOrd="7" destOrd="0" presId="urn:microsoft.com/office/officeart/2008/layout/AlternatingPictureBlocks"/>
    <dgm:cxn modelId="{7436D99E-B4C7-4AF9-9864-0E05F383BCAF}" type="presParOf" srcId="{56F54779-FA09-4A8B-A1E4-558A072010DF}" destId="{FDE9EC36-31AD-4BEA-AD42-867C5B2D2C9B}" srcOrd="8" destOrd="0" presId="urn:microsoft.com/office/officeart/2008/layout/AlternatingPictureBlocks"/>
    <dgm:cxn modelId="{4EE0BB8F-7DEB-4141-B872-D42E95FD3186}" type="presParOf" srcId="{FDE9EC36-31AD-4BEA-AD42-867C5B2D2C9B}" destId="{5DE7AAFF-2713-4A50-A2B6-7E7633F5A867}" srcOrd="0" destOrd="0" presId="urn:microsoft.com/office/officeart/2008/layout/AlternatingPictureBlocks"/>
    <dgm:cxn modelId="{DFB5C172-F1C9-443E-B892-315D53109432}" type="presParOf" srcId="{FDE9EC36-31AD-4BEA-AD42-867C5B2D2C9B}" destId="{59A3E91D-881D-402A-9B67-6C666B05F0AB}" srcOrd="1" destOrd="0" presId="urn:microsoft.com/office/officeart/2008/layout/AlternatingPictureBlocks"/>
    <dgm:cxn modelId="{EFA052CB-86DE-4909-9BA9-11DBDD885F25}" type="presParOf" srcId="{56F54779-FA09-4A8B-A1E4-558A072010DF}" destId="{0C687973-7B2F-4CF9-A548-5E02558E1EDD}" srcOrd="9" destOrd="0" presId="urn:microsoft.com/office/officeart/2008/layout/AlternatingPictureBlocks"/>
    <dgm:cxn modelId="{C9590280-0DDD-435D-8F03-B65990F5333F}" type="presParOf" srcId="{56F54779-FA09-4A8B-A1E4-558A072010DF}" destId="{88045B1C-172F-4EB0-B530-1C805C0C7B0C}" srcOrd="10" destOrd="0" presId="urn:microsoft.com/office/officeart/2008/layout/AlternatingPictureBlocks"/>
    <dgm:cxn modelId="{8566C2ED-4EAF-416A-AF8D-2DDB5F95D401}" type="presParOf" srcId="{88045B1C-172F-4EB0-B530-1C805C0C7B0C}" destId="{0A1E01A1-23A2-489A-99F2-8EF800835525}" srcOrd="0" destOrd="0" presId="urn:microsoft.com/office/officeart/2008/layout/AlternatingPictureBlocks"/>
    <dgm:cxn modelId="{A7ABB179-DFAB-4B73-B97D-FFBC9A23335C}" type="presParOf" srcId="{88045B1C-172F-4EB0-B530-1C805C0C7B0C}" destId="{1ADE1590-70B3-42D2-975B-18730B7D9A0A}" srcOrd="1" destOrd="0" presId="urn:microsoft.com/office/officeart/2008/layout/AlternatingPictureBlock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31167C33-C376-4B71-89E9-E36EA0965AA2}" type="doc">
      <dgm:prSet loTypeId="urn:microsoft.com/office/officeart/2008/layout/LinedList" loCatId="list" qsTypeId="urn:microsoft.com/office/officeart/2005/8/quickstyle/simple1" qsCatId="simple" csTypeId="urn:microsoft.com/office/officeart/2005/8/colors/accent3_2" csCatId="accent3" phldr="1"/>
      <dgm:spPr/>
      <dgm:t>
        <a:bodyPr/>
        <a:lstStyle/>
        <a:p>
          <a:endParaRPr lang="en-US"/>
        </a:p>
      </dgm:t>
    </dgm:pt>
    <dgm:pt modelId="{684D36C1-AF6E-42CF-86B9-A4F247A53C29}">
      <dgm:prSet custT="1"/>
      <dgm:spPr/>
      <dgm:t>
        <a:bodyPr/>
        <a:lstStyle/>
        <a:p>
          <a:endParaRPr lang="en-US" sz="2000" b="1" i="0" baseline="0" dirty="0"/>
        </a:p>
        <a:p>
          <a:r>
            <a:rPr lang="en-US" sz="2000" b="1" i="0" baseline="0" dirty="0"/>
            <a:t>Huge energy saving potential: </a:t>
          </a:r>
          <a:r>
            <a:rPr lang="en-US" sz="2000" b="0" i="0" baseline="0" dirty="0"/>
            <a:t>Many industries and buildings have the potential to save 20-30% energy.</a:t>
          </a:r>
          <a:endParaRPr lang="en-US" sz="2000" b="0" dirty="0"/>
        </a:p>
      </dgm:t>
    </dgm:pt>
    <dgm:pt modelId="{471F56B0-B24B-4B73-B122-AF99A93C737C}" type="parTrans" cxnId="{8EA5A4A3-3E69-45FB-9D4C-E5A8CED64D06}">
      <dgm:prSet/>
      <dgm:spPr/>
      <dgm:t>
        <a:bodyPr/>
        <a:lstStyle/>
        <a:p>
          <a:endParaRPr lang="en-US" sz="2000"/>
        </a:p>
      </dgm:t>
    </dgm:pt>
    <dgm:pt modelId="{6422254A-47C6-4A40-B65C-92DDDFB81468}" type="sibTrans" cxnId="{8EA5A4A3-3E69-45FB-9D4C-E5A8CED64D06}">
      <dgm:prSet/>
      <dgm:spPr/>
      <dgm:t>
        <a:bodyPr/>
        <a:lstStyle/>
        <a:p>
          <a:endParaRPr lang="en-US" sz="2000"/>
        </a:p>
      </dgm:t>
    </dgm:pt>
    <dgm:pt modelId="{86F8E8BB-C07D-4602-8692-07E8380F4592}">
      <dgm:prSet custT="1"/>
      <dgm:spPr/>
      <dgm:t>
        <a:bodyPr/>
        <a:lstStyle/>
        <a:p>
          <a:endParaRPr lang="en-US" sz="2000" b="1" i="0" baseline="0" dirty="0"/>
        </a:p>
        <a:p>
          <a:r>
            <a:rPr lang="en-US" sz="2000" b="1" i="0" baseline="0" dirty="0"/>
            <a:t>Incentive policy: </a:t>
          </a:r>
          <a:r>
            <a:rPr lang="en-US" sz="2000" b="0" i="0" baseline="0" dirty="0"/>
            <a:t>The Vietnamese government is promoting EE programs, creating opportunities for ESCO companies.</a:t>
          </a:r>
          <a:endParaRPr lang="en-US" sz="2000" b="0" dirty="0"/>
        </a:p>
      </dgm:t>
    </dgm:pt>
    <dgm:pt modelId="{FBB255A2-4FAC-4E9E-9DE1-17215F4CAA68}" type="parTrans" cxnId="{5509970C-C467-4159-9FCD-B81D0D01970D}">
      <dgm:prSet/>
      <dgm:spPr/>
      <dgm:t>
        <a:bodyPr/>
        <a:lstStyle/>
        <a:p>
          <a:endParaRPr lang="en-US" sz="2000"/>
        </a:p>
      </dgm:t>
    </dgm:pt>
    <dgm:pt modelId="{250664D1-DF46-425F-8E11-2C6F412F132F}" type="sibTrans" cxnId="{5509970C-C467-4159-9FCD-B81D0D01970D}">
      <dgm:prSet/>
      <dgm:spPr/>
      <dgm:t>
        <a:bodyPr/>
        <a:lstStyle/>
        <a:p>
          <a:endParaRPr lang="en-US" sz="2000"/>
        </a:p>
      </dgm:t>
    </dgm:pt>
    <dgm:pt modelId="{DC43D5C3-B93C-44B0-AD5F-6F8C9E675111}">
      <dgm:prSet custT="1"/>
      <dgm:spPr/>
      <dgm:t>
        <a:bodyPr/>
        <a:lstStyle/>
        <a:p>
          <a:endParaRPr lang="en-US" sz="2000" b="1" i="0" baseline="0" dirty="0"/>
        </a:p>
        <a:p>
          <a:r>
            <a:rPr lang="en-US" sz="2000" b="1" i="0" baseline="0" dirty="0"/>
            <a:t>Growing market demand: </a:t>
          </a:r>
          <a:r>
            <a:rPr lang="en-US" sz="2000" b="0" i="0" baseline="0" dirty="0"/>
            <a:t>Enterprises are increasingly concerned about reducing energy costs and using energy more efficiently.</a:t>
          </a:r>
          <a:endParaRPr lang="en-US" sz="2000" b="0" dirty="0"/>
        </a:p>
      </dgm:t>
    </dgm:pt>
    <dgm:pt modelId="{111D0B9F-1726-4E9B-ACF7-E29D0B4D5572}" type="parTrans" cxnId="{D6227352-8C0A-47DD-BF42-0A6860B6079D}">
      <dgm:prSet/>
      <dgm:spPr/>
      <dgm:t>
        <a:bodyPr/>
        <a:lstStyle/>
        <a:p>
          <a:endParaRPr lang="en-US" sz="2000"/>
        </a:p>
      </dgm:t>
    </dgm:pt>
    <dgm:pt modelId="{76473253-0918-495D-874D-186166A3E0B5}" type="sibTrans" cxnId="{D6227352-8C0A-47DD-BF42-0A6860B6079D}">
      <dgm:prSet/>
      <dgm:spPr/>
      <dgm:t>
        <a:bodyPr/>
        <a:lstStyle/>
        <a:p>
          <a:endParaRPr lang="en-US" sz="2000"/>
        </a:p>
      </dgm:t>
    </dgm:pt>
    <dgm:pt modelId="{49B43556-D317-43D6-AD72-8A6B5B81F729}" type="pres">
      <dgm:prSet presAssocID="{31167C33-C376-4B71-89E9-E36EA0965AA2}" presName="vert0" presStyleCnt="0">
        <dgm:presLayoutVars>
          <dgm:dir/>
          <dgm:animOne val="branch"/>
          <dgm:animLvl val="lvl"/>
        </dgm:presLayoutVars>
      </dgm:prSet>
      <dgm:spPr/>
    </dgm:pt>
    <dgm:pt modelId="{7DAA9E5F-01E0-4451-8F87-1AE4C64D78C4}" type="pres">
      <dgm:prSet presAssocID="{684D36C1-AF6E-42CF-86B9-A4F247A53C29}" presName="thickLine" presStyleLbl="alignNode1" presStyleIdx="0" presStyleCnt="3" custLinFactNeighborY="5968"/>
      <dgm:spPr/>
    </dgm:pt>
    <dgm:pt modelId="{2E64041A-60AC-43B2-A0A4-2411478FA71D}" type="pres">
      <dgm:prSet presAssocID="{684D36C1-AF6E-42CF-86B9-A4F247A53C29}" presName="horz1" presStyleCnt="0"/>
      <dgm:spPr/>
    </dgm:pt>
    <dgm:pt modelId="{3F9CDDB2-5D9A-4F03-A898-F81755D413C7}" type="pres">
      <dgm:prSet presAssocID="{684D36C1-AF6E-42CF-86B9-A4F247A53C29}" presName="tx1" presStyleLbl="revTx" presStyleIdx="0" presStyleCnt="3"/>
      <dgm:spPr/>
    </dgm:pt>
    <dgm:pt modelId="{1EA3631F-EAB5-4DB2-A3A7-08972E6BD525}" type="pres">
      <dgm:prSet presAssocID="{684D36C1-AF6E-42CF-86B9-A4F247A53C29}" presName="vert1" presStyleCnt="0"/>
      <dgm:spPr/>
    </dgm:pt>
    <dgm:pt modelId="{907F8E48-4835-4568-B874-EC24CBE358D0}" type="pres">
      <dgm:prSet presAssocID="{86F8E8BB-C07D-4602-8692-07E8380F4592}" presName="thickLine" presStyleLbl="alignNode1" presStyleIdx="1" presStyleCnt="3"/>
      <dgm:spPr/>
    </dgm:pt>
    <dgm:pt modelId="{685FB3DD-6339-4D0B-AB34-4CF5997C2915}" type="pres">
      <dgm:prSet presAssocID="{86F8E8BB-C07D-4602-8692-07E8380F4592}" presName="horz1" presStyleCnt="0"/>
      <dgm:spPr/>
    </dgm:pt>
    <dgm:pt modelId="{529E9F6C-3D69-4626-BE52-AE385B786043}" type="pres">
      <dgm:prSet presAssocID="{86F8E8BB-C07D-4602-8692-07E8380F4592}" presName="tx1" presStyleLbl="revTx" presStyleIdx="1" presStyleCnt="3"/>
      <dgm:spPr/>
    </dgm:pt>
    <dgm:pt modelId="{BE5509EA-CAD7-4084-8737-7122A4738519}" type="pres">
      <dgm:prSet presAssocID="{86F8E8BB-C07D-4602-8692-07E8380F4592}" presName="vert1" presStyleCnt="0"/>
      <dgm:spPr/>
    </dgm:pt>
    <dgm:pt modelId="{31CF8BDA-B526-4414-BB28-C446687ECA50}" type="pres">
      <dgm:prSet presAssocID="{DC43D5C3-B93C-44B0-AD5F-6F8C9E675111}" presName="thickLine" presStyleLbl="alignNode1" presStyleIdx="2" presStyleCnt="3"/>
      <dgm:spPr/>
    </dgm:pt>
    <dgm:pt modelId="{CECFB6C1-E893-4028-A195-900EBE215EFA}" type="pres">
      <dgm:prSet presAssocID="{DC43D5C3-B93C-44B0-AD5F-6F8C9E675111}" presName="horz1" presStyleCnt="0"/>
      <dgm:spPr/>
    </dgm:pt>
    <dgm:pt modelId="{72A8430C-7FEA-4D27-835F-49DD47E50EFF}" type="pres">
      <dgm:prSet presAssocID="{DC43D5C3-B93C-44B0-AD5F-6F8C9E675111}" presName="tx1" presStyleLbl="revTx" presStyleIdx="2" presStyleCnt="3" custLinFactNeighborY="18883"/>
      <dgm:spPr/>
    </dgm:pt>
    <dgm:pt modelId="{3094ECBD-1D12-4B06-8199-A397B9429808}" type="pres">
      <dgm:prSet presAssocID="{DC43D5C3-B93C-44B0-AD5F-6F8C9E675111}" presName="vert1" presStyleCnt="0"/>
      <dgm:spPr/>
    </dgm:pt>
  </dgm:ptLst>
  <dgm:cxnLst>
    <dgm:cxn modelId="{8FE89B00-4496-4B97-B81B-9DA54A8C3E00}" type="presOf" srcId="{DC43D5C3-B93C-44B0-AD5F-6F8C9E675111}" destId="{72A8430C-7FEA-4D27-835F-49DD47E50EFF}" srcOrd="0" destOrd="0" presId="urn:microsoft.com/office/officeart/2008/layout/LinedList"/>
    <dgm:cxn modelId="{5509970C-C467-4159-9FCD-B81D0D01970D}" srcId="{31167C33-C376-4B71-89E9-E36EA0965AA2}" destId="{86F8E8BB-C07D-4602-8692-07E8380F4592}" srcOrd="1" destOrd="0" parTransId="{FBB255A2-4FAC-4E9E-9DE1-17215F4CAA68}" sibTransId="{250664D1-DF46-425F-8E11-2C6F412F132F}"/>
    <dgm:cxn modelId="{D6227352-8C0A-47DD-BF42-0A6860B6079D}" srcId="{31167C33-C376-4B71-89E9-E36EA0965AA2}" destId="{DC43D5C3-B93C-44B0-AD5F-6F8C9E675111}" srcOrd="2" destOrd="0" parTransId="{111D0B9F-1726-4E9B-ACF7-E29D0B4D5572}" sibTransId="{76473253-0918-495D-874D-186166A3E0B5}"/>
    <dgm:cxn modelId="{02CB7C6B-5580-4E32-A942-1EED867D9E41}" type="presOf" srcId="{86F8E8BB-C07D-4602-8692-07E8380F4592}" destId="{529E9F6C-3D69-4626-BE52-AE385B786043}" srcOrd="0" destOrd="0" presId="urn:microsoft.com/office/officeart/2008/layout/LinedList"/>
    <dgm:cxn modelId="{BBBBE894-FEDD-4930-AD16-C47B6E5C7DC6}" type="presOf" srcId="{31167C33-C376-4B71-89E9-E36EA0965AA2}" destId="{49B43556-D317-43D6-AD72-8A6B5B81F729}" srcOrd="0" destOrd="0" presId="urn:microsoft.com/office/officeart/2008/layout/LinedList"/>
    <dgm:cxn modelId="{8EA5A4A3-3E69-45FB-9D4C-E5A8CED64D06}" srcId="{31167C33-C376-4B71-89E9-E36EA0965AA2}" destId="{684D36C1-AF6E-42CF-86B9-A4F247A53C29}" srcOrd="0" destOrd="0" parTransId="{471F56B0-B24B-4B73-B122-AF99A93C737C}" sibTransId="{6422254A-47C6-4A40-B65C-92DDDFB81468}"/>
    <dgm:cxn modelId="{BAF56CBF-3098-4552-8492-F5C984636C48}" type="presOf" srcId="{684D36C1-AF6E-42CF-86B9-A4F247A53C29}" destId="{3F9CDDB2-5D9A-4F03-A898-F81755D413C7}" srcOrd="0" destOrd="0" presId="urn:microsoft.com/office/officeart/2008/layout/LinedList"/>
    <dgm:cxn modelId="{69BE9638-3F7F-4C12-8503-3A72784F5AF7}" type="presParOf" srcId="{49B43556-D317-43D6-AD72-8A6B5B81F729}" destId="{7DAA9E5F-01E0-4451-8F87-1AE4C64D78C4}" srcOrd="0" destOrd="0" presId="urn:microsoft.com/office/officeart/2008/layout/LinedList"/>
    <dgm:cxn modelId="{B0392422-4A64-4BEF-9104-32797DC287D2}" type="presParOf" srcId="{49B43556-D317-43D6-AD72-8A6B5B81F729}" destId="{2E64041A-60AC-43B2-A0A4-2411478FA71D}" srcOrd="1" destOrd="0" presId="urn:microsoft.com/office/officeart/2008/layout/LinedList"/>
    <dgm:cxn modelId="{1573223C-C0D8-43F8-BDE6-1C6BF48686BE}" type="presParOf" srcId="{2E64041A-60AC-43B2-A0A4-2411478FA71D}" destId="{3F9CDDB2-5D9A-4F03-A898-F81755D413C7}" srcOrd="0" destOrd="0" presId="urn:microsoft.com/office/officeart/2008/layout/LinedList"/>
    <dgm:cxn modelId="{110AFFB7-0B1E-4E94-BB01-71340E03288C}" type="presParOf" srcId="{2E64041A-60AC-43B2-A0A4-2411478FA71D}" destId="{1EA3631F-EAB5-4DB2-A3A7-08972E6BD525}" srcOrd="1" destOrd="0" presId="urn:microsoft.com/office/officeart/2008/layout/LinedList"/>
    <dgm:cxn modelId="{9CE861B9-1D68-49BB-8AD4-FCE9B7C4B744}" type="presParOf" srcId="{49B43556-D317-43D6-AD72-8A6B5B81F729}" destId="{907F8E48-4835-4568-B874-EC24CBE358D0}" srcOrd="2" destOrd="0" presId="urn:microsoft.com/office/officeart/2008/layout/LinedList"/>
    <dgm:cxn modelId="{553E7FBC-217F-4B27-88B0-4AA4C8D90DC7}" type="presParOf" srcId="{49B43556-D317-43D6-AD72-8A6B5B81F729}" destId="{685FB3DD-6339-4D0B-AB34-4CF5997C2915}" srcOrd="3" destOrd="0" presId="urn:microsoft.com/office/officeart/2008/layout/LinedList"/>
    <dgm:cxn modelId="{9E60B25E-D4E2-4FFF-A7B4-6C6F0459E662}" type="presParOf" srcId="{685FB3DD-6339-4D0B-AB34-4CF5997C2915}" destId="{529E9F6C-3D69-4626-BE52-AE385B786043}" srcOrd="0" destOrd="0" presId="urn:microsoft.com/office/officeart/2008/layout/LinedList"/>
    <dgm:cxn modelId="{7721F729-FBC3-40CB-8B70-CAFA73CE5039}" type="presParOf" srcId="{685FB3DD-6339-4D0B-AB34-4CF5997C2915}" destId="{BE5509EA-CAD7-4084-8737-7122A4738519}" srcOrd="1" destOrd="0" presId="urn:microsoft.com/office/officeart/2008/layout/LinedList"/>
    <dgm:cxn modelId="{886B0369-4902-456D-B176-732BE2D6B3A3}" type="presParOf" srcId="{49B43556-D317-43D6-AD72-8A6B5B81F729}" destId="{31CF8BDA-B526-4414-BB28-C446687ECA50}" srcOrd="4" destOrd="0" presId="urn:microsoft.com/office/officeart/2008/layout/LinedList"/>
    <dgm:cxn modelId="{44CDC9D5-7263-4321-8D40-01DFD5F52277}" type="presParOf" srcId="{49B43556-D317-43D6-AD72-8A6B5B81F729}" destId="{CECFB6C1-E893-4028-A195-900EBE215EFA}" srcOrd="5" destOrd="0" presId="urn:microsoft.com/office/officeart/2008/layout/LinedList"/>
    <dgm:cxn modelId="{BA9214E5-1258-485B-9DDC-E5C2E453D97B}" type="presParOf" srcId="{CECFB6C1-E893-4028-A195-900EBE215EFA}" destId="{72A8430C-7FEA-4D27-835F-49DD47E50EFF}" srcOrd="0" destOrd="0" presId="urn:microsoft.com/office/officeart/2008/layout/LinedList"/>
    <dgm:cxn modelId="{BDE95D3A-3FBF-44CB-8C4B-C3F390193479}" type="presParOf" srcId="{CECFB6C1-E893-4028-A195-900EBE215EFA}" destId="{3094ECBD-1D12-4B06-8199-A397B9429808}"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A65B0C2-1632-42E6-BC46-C392274E01B7}" type="doc">
      <dgm:prSet loTypeId="urn:microsoft.com/office/officeart/2008/layout/AlternatingPictureBlocks" loCatId="list" qsTypeId="urn:microsoft.com/office/officeart/2005/8/quickstyle/simple1" qsCatId="simple" csTypeId="urn:microsoft.com/office/officeart/2005/8/colors/accent1_2" csCatId="accent1" phldr="1"/>
      <dgm:spPr/>
    </dgm:pt>
    <dgm:pt modelId="{EA5CCC08-973B-4476-BC98-01F932D3F7D3}">
      <dgm:prSet phldrT="[Texte]" custT="1"/>
      <dgm:spPr/>
      <dgm:t>
        <a:bodyPr/>
        <a:lstStyle/>
        <a:p>
          <a:r>
            <a:rPr lang="en-US" sz="1200" b="1" dirty="0">
              <a:solidFill>
                <a:schemeClr val="bg1"/>
              </a:solidFill>
            </a:rPr>
            <a:t>Contractor</a:t>
          </a:r>
          <a:endParaRPr lang="en-US" sz="1200" b="1" noProof="0" dirty="0">
            <a:latin typeface="Arial" panose="020B0604020202020204" pitchFamily="34" charset="0"/>
            <a:cs typeface="Arial" panose="020B0604020202020204" pitchFamily="34" charset="0"/>
          </a:endParaRPr>
        </a:p>
      </dgm:t>
    </dgm:pt>
    <dgm:pt modelId="{99112178-BD2D-4D75-BD67-E0D52F8D52A1}" type="parTrans" cxnId="{6AAF1E30-8A71-4177-B0D1-00D6BF30848B}">
      <dgm:prSet/>
      <dgm:spPr/>
      <dgm:t>
        <a:bodyPr/>
        <a:lstStyle/>
        <a:p>
          <a:endParaRPr lang="en-US" noProof="0" dirty="0"/>
        </a:p>
      </dgm:t>
    </dgm:pt>
    <dgm:pt modelId="{46B8432F-58CE-4B9F-8FEB-04AD1741EB14}" type="sibTrans" cxnId="{6AAF1E30-8A71-4177-B0D1-00D6BF30848B}">
      <dgm:prSet/>
      <dgm:spPr/>
      <dgm:t>
        <a:bodyPr/>
        <a:lstStyle/>
        <a:p>
          <a:endParaRPr lang="en-US" noProof="0" dirty="0"/>
        </a:p>
      </dgm:t>
    </dgm:pt>
    <dgm:pt modelId="{D3D96EEE-EA9D-45A7-B8C5-46D934FA50DF}">
      <dgm:prSet phldrT="[Texte]" custT="1"/>
      <dgm:spPr/>
      <dgm:t>
        <a:bodyPr/>
        <a:lstStyle/>
        <a:p>
          <a:r>
            <a:rPr lang="en-US" sz="1200" b="1" dirty="0">
              <a:solidFill>
                <a:schemeClr val="bg1"/>
              </a:solidFill>
            </a:rPr>
            <a:t>Energy Supplier</a:t>
          </a:r>
          <a:endParaRPr lang="en-US" sz="1200" b="1" noProof="0" dirty="0">
            <a:latin typeface="Arial" panose="020B0604020202020204" pitchFamily="34" charset="0"/>
            <a:cs typeface="Arial" panose="020B0604020202020204" pitchFamily="34" charset="0"/>
          </a:endParaRPr>
        </a:p>
      </dgm:t>
    </dgm:pt>
    <dgm:pt modelId="{9DF4F546-5F6D-4E97-9859-7D7925E3A4B0}" type="parTrans" cxnId="{B720F8D7-006C-472F-A7CF-19D4D6C7C807}">
      <dgm:prSet/>
      <dgm:spPr/>
      <dgm:t>
        <a:bodyPr/>
        <a:lstStyle/>
        <a:p>
          <a:endParaRPr lang="en-US" noProof="0" dirty="0"/>
        </a:p>
      </dgm:t>
    </dgm:pt>
    <dgm:pt modelId="{924934C3-22D9-45EE-A79C-1E4AC08279C5}" type="sibTrans" cxnId="{B720F8D7-006C-472F-A7CF-19D4D6C7C807}">
      <dgm:prSet/>
      <dgm:spPr/>
      <dgm:t>
        <a:bodyPr/>
        <a:lstStyle/>
        <a:p>
          <a:endParaRPr lang="en-US" noProof="0" dirty="0"/>
        </a:p>
      </dgm:t>
    </dgm:pt>
    <dgm:pt modelId="{F6D88287-2A49-4187-BAB2-AE7E45DD6379}">
      <dgm:prSet phldrT="[Texte]" custT="1"/>
      <dgm:spPr/>
      <dgm:t>
        <a:bodyPr/>
        <a:lstStyle/>
        <a:p>
          <a:r>
            <a:rPr lang="en-US" sz="1200" b="1" dirty="0">
              <a:solidFill>
                <a:schemeClr val="bg1"/>
              </a:solidFill>
            </a:rPr>
            <a:t>Professional technical consulting engineer</a:t>
          </a:r>
          <a:endParaRPr lang="en-US" sz="1200" b="1" noProof="0" dirty="0">
            <a:latin typeface="Arial" panose="020B0604020202020204" pitchFamily="34" charset="0"/>
            <a:cs typeface="Arial" panose="020B0604020202020204" pitchFamily="34" charset="0"/>
          </a:endParaRPr>
        </a:p>
      </dgm:t>
    </dgm:pt>
    <dgm:pt modelId="{B6E0935A-657B-4CCC-947E-15EA34C07F5A}" type="parTrans" cxnId="{6ECD5124-C099-4452-BF18-D781E0E39DFA}">
      <dgm:prSet/>
      <dgm:spPr/>
      <dgm:t>
        <a:bodyPr/>
        <a:lstStyle/>
        <a:p>
          <a:endParaRPr lang="en-US" noProof="0" dirty="0"/>
        </a:p>
      </dgm:t>
    </dgm:pt>
    <dgm:pt modelId="{E565F95D-7510-4291-B462-39A53459CBAD}" type="sibTrans" cxnId="{6ECD5124-C099-4452-BF18-D781E0E39DFA}">
      <dgm:prSet/>
      <dgm:spPr/>
      <dgm:t>
        <a:bodyPr/>
        <a:lstStyle/>
        <a:p>
          <a:endParaRPr lang="en-US" noProof="0" dirty="0"/>
        </a:p>
      </dgm:t>
    </dgm:pt>
    <dgm:pt modelId="{3113A283-E785-463B-83DB-C3F0CBF614B8}">
      <dgm:prSet custT="1"/>
      <dgm:spPr/>
      <dgm:t>
        <a:bodyPr/>
        <a:lstStyle/>
        <a:p>
          <a:r>
            <a:rPr lang="en-US" sz="1200" b="1" dirty="0">
              <a:solidFill>
                <a:schemeClr val="bg1"/>
              </a:solidFill>
            </a:rPr>
            <a:t>Equipment manufacturer</a:t>
          </a:r>
          <a:endParaRPr lang="en-US" sz="1200" b="1" noProof="0" dirty="0">
            <a:latin typeface="Arial" panose="020B0604020202020204" pitchFamily="34" charset="0"/>
            <a:cs typeface="Arial" panose="020B0604020202020204" pitchFamily="34" charset="0"/>
          </a:endParaRPr>
        </a:p>
      </dgm:t>
    </dgm:pt>
    <dgm:pt modelId="{085CA233-B95D-4AEB-A86E-D62DDA553991}" type="parTrans" cxnId="{C7B099D8-50A9-45DD-BA47-59D9326097C4}">
      <dgm:prSet/>
      <dgm:spPr/>
      <dgm:t>
        <a:bodyPr/>
        <a:lstStyle/>
        <a:p>
          <a:endParaRPr lang="en-US" noProof="0" dirty="0"/>
        </a:p>
      </dgm:t>
    </dgm:pt>
    <dgm:pt modelId="{B7FD726D-998C-4750-89E0-9A9D458E7E4D}" type="sibTrans" cxnId="{C7B099D8-50A9-45DD-BA47-59D9326097C4}">
      <dgm:prSet/>
      <dgm:spPr/>
      <dgm:t>
        <a:bodyPr/>
        <a:lstStyle/>
        <a:p>
          <a:endParaRPr lang="en-US" noProof="0" dirty="0"/>
        </a:p>
      </dgm:t>
    </dgm:pt>
    <dgm:pt modelId="{1562C19C-EE44-44EA-81C8-F5EE9F15A448}">
      <dgm:prSet custT="1"/>
      <dgm:spPr/>
      <dgm:t>
        <a:bodyPr/>
        <a:lstStyle/>
        <a:p>
          <a:r>
            <a:rPr lang="en-US" sz="1200" b="1" dirty="0">
              <a:solidFill>
                <a:schemeClr val="bg1"/>
              </a:solidFill>
            </a:rPr>
            <a:t>Financial Institution</a:t>
          </a:r>
          <a:endParaRPr lang="en-US" sz="1200" b="1" noProof="0" dirty="0">
            <a:latin typeface="Arial" panose="020B0604020202020204" pitchFamily="34" charset="0"/>
            <a:cs typeface="Arial" panose="020B0604020202020204" pitchFamily="34" charset="0"/>
          </a:endParaRPr>
        </a:p>
      </dgm:t>
    </dgm:pt>
    <dgm:pt modelId="{B2DEBA2C-9127-43EE-8803-F6569B085941}" type="parTrans" cxnId="{EC5FF4E0-1A97-4424-AB7A-15E785298004}">
      <dgm:prSet/>
      <dgm:spPr/>
      <dgm:t>
        <a:bodyPr/>
        <a:lstStyle/>
        <a:p>
          <a:endParaRPr lang="en-US" noProof="0" dirty="0"/>
        </a:p>
      </dgm:t>
    </dgm:pt>
    <dgm:pt modelId="{10999B5B-B954-43DD-BA8F-68C8A46EC786}" type="sibTrans" cxnId="{EC5FF4E0-1A97-4424-AB7A-15E785298004}">
      <dgm:prSet/>
      <dgm:spPr/>
      <dgm:t>
        <a:bodyPr/>
        <a:lstStyle/>
        <a:p>
          <a:endParaRPr lang="en-US" noProof="0" dirty="0"/>
        </a:p>
      </dgm:t>
    </dgm:pt>
    <dgm:pt modelId="{68787885-D375-4330-9455-4F4F21945212}">
      <dgm:prSet custT="1"/>
      <dgm:spPr/>
      <dgm:t>
        <a:bodyPr/>
        <a:lstStyle/>
        <a:p>
          <a:r>
            <a:rPr lang="en-US" sz="1200" b="1" dirty="0">
              <a:solidFill>
                <a:schemeClr val="bg1"/>
              </a:solidFill>
            </a:rPr>
            <a:t>Government</a:t>
          </a:r>
          <a:endParaRPr lang="en-US" sz="1200" b="1" noProof="0" dirty="0">
            <a:latin typeface="Arial" panose="020B0604020202020204" pitchFamily="34" charset="0"/>
            <a:cs typeface="Arial" panose="020B0604020202020204" pitchFamily="34" charset="0"/>
          </a:endParaRPr>
        </a:p>
      </dgm:t>
    </dgm:pt>
    <dgm:pt modelId="{C06B75E7-EB1B-4CC6-B6AF-0F47066F8ECB}" type="parTrans" cxnId="{19BC0533-50F7-4EDE-985F-70CE043D5754}">
      <dgm:prSet/>
      <dgm:spPr/>
      <dgm:t>
        <a:bodyPr/>
        <a:lstStyle/>
        <a:p>
          <a:endParaRPr lang="en-US" noProof="0" dirty="0"/>
        </a:p>
      </dgm:t>
    </dgm:pt>
    <dgm:pt modelId="{F1FF299D-1228-4516-AE40-6206D39DF79E}" type="sibTrans" cxnId="{19BC0533-50F7-4EDE-985F-70CE043D5754}">
      <dgm:prSet/>
      <dgm:spPr/>
      <dgm:t>
        <a:bodyPr/>
        <a:lstStyle/>
        <a:p>
          <a:endParaRPr lang="en-US" noProof="0" dirty="0"/>
        </a:p>
      </dgm:t>
    </dgm:pt>
    <dgm:pt modelId="{56F54779-FA09-4A8B-A1E4-558A072010DF}" type="pres">
      <dgm:prSet presAssocID="{7A65B0C2-1632-42E6-BC46-C392274E01B7}" presName="linearFlow" presStyleCnt="0">
        <dgm:presLayoutVars>
          <dgm:dir/>
          <dgm:resizeHandles val="exact"/>
        </dgm:presLayoutVars>
      </dgm:prSet>
      <dgm:spPr/>
    </dgm:pt>
    <dgm:pt modelId="{B04FA8A5-395A-44DF-843B-93F727C6473F}" type="pres">
      <dgm:prSet presAssocID="{EA5CCC08-973B-4476-BC98-01F932D3F7D3}" presName="comp" presStyleCnt="0"/>
      <dgm:spPr/>
    </dgm:pt>
    <dgm:pt modelId="{F3B308E7-E8F4-4D39-9CC2-30EF84F47625}" type="pres">
      <dgm:prSet presAssocID="{EA5CCC08-973B-4476-BC98-01F932D3F7D3}" presName="rect2" presStyleLbl="node1" presStyleIdx="0" presStyleCnt="6">
        <dgm:presLayoutVars>
          <dgm:bulletEnabled val="1"/>
        </dgm:presLayoutVars>
      </dgm:prSet>
      <dgm:spPr/>
    </dgm:pt>
    <dgm:pt modelId="{10D81DE9-742A-4489-A998-BC996A1F9EDA}" type="pres">
      <dgm:prSet presAssocID="{EA5CCC08-973B-4476-BC98-01F932D3F7D3}" presName="rect1" presStyleLbl="lnNode1" presStyleIdx="0" presStyleCnt="6"/>
      <dgm:spPr>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dgm:spPr>
    </dgm:pt>
    <dgm:pt modelId="{EFE7A260-2A55-4E27-8FD8-CFF93CD12932}" type="pres">
      <dgm:prSet presAssocID="{46B8432F-58CE-4B9F-8FEB-04AD1741EB14}" presName="sibTrans" presStyleCnt="0"/>
      <dgm:spPr/>
    </dgm:pt>
    <dgm:pt modelId="{D2E3B682-1D28-44C5-87CD-CDA24EE72E26}" type="pres">
      <dgm:prSet presAssocID="{3113A283-E785-463B-83DB-C3F0CBF614B8}" presName="comp" presStyleCnt="0"/>
      <dgm:spPr/>
    </dgm:pt>
    <dgm:pt modelId="{345E0567-96E7-4DCA-B00C-E1F18149B238}" type="pres">
      <dgm:prSet presAssocID="{3113A283-E785-463B-83DB-C3F0CBF614B8}" presName="rect2" presStyleLbl="node1" presStyleIdx="1" presStyleCnt="6">
        <dgm:presLayoutVars>
          <dgm:bulletEnabled val="1"/>
        </dgm:presLayoutVars>
      </dgm:prSet>
      <dgm:spPr/>
    </dgm:pt>
    <dgm:pt modelId="{B7B82959-8DFC-4BFD-B3A1-38917561EA4C}" type="pres">
      <dgm:prSet presAssocID="{3113A283-E785-463B-83DB-C3F0CBF614B8}" presName="rect1" presStyleLbl="lnNode1" presStyleIdx="1" presStyleCnt="6"/>
      <dgm:spPr>
        <a:blipFill dpi="0" rotWithShape="1">
          <a:blip xmlns:r="http://schemas.openxmlformats.org/officeDocument/2006/relationships" r:embed="rId2">
            <a:extLst>
              <a:ext uri="{28A0092B-C50C-407E-A947-70E740481C1C}">
                <a14:useLocalDpi xmlns:a14="http://schemas.microsoft.com/office/drawing/2010/main" val="0"/>
              </a:ext>
            </a:extLst>
          </a:blip>
          <a:srcRect/>
          <a:stretch>
            <a:fillRect/>
          </a:stretch>
        </a:blipFill>
      </dgm:spPr>
    </dgm:pt>
    <dgm:pt modelId="{68D9924C-55BF-4DAF-A3FF-FA7FCBD8E0E9}" type="pres">
      <dgm:prSet presAssocID="{B7FD726D-998C-4750-89E0-9A9D458E7E4D}" presName="sibTrans" presStyleCnt="0"/>
      <dgm:spPr/>
    </dgm:pt>
    <dgm:pt modelId="{1D283B4A-1808-4316-8F8A-7EEEABA890CD}" type="pres">
      <dgm:prSet presAssocID="{68787885-D375-4330-9455-4F4F21945212}" presName="comp" presStyleCnt="0"/>
      <dgm:spPr/>
    </dgm:pt>
    <dgm:pt modelId="{F84483CC-BEA8-4BB7-B48B-F0AE1472DDDA}" type="pres">
      <dgm:prSet presAssocID="{68787885-D375-4330-9455-4F4F21945212}" presName="rect2" presStyleLbl="node1" presStyleIdx="2" presStyleCnt="6">
        <dgm:presLayoutVars>
          <dgm:bulletEnabled val="1"/>
        </dgm:presLayoutVars>
      </dgm:prSet>
      <dgm:spPr/>
    </dgm:pt>
    <dgm:pt modelId="{64CEA216-641C-4ED3-B6B2-8F544E2B23CE}" type="pres">
      <dgm:prSet presAssocID="{68787885-D375-4330-9455-4F4F21945212}" presName="rect1" presStyleLbl="lnNode1" presStyleIdx="2" presStyleCnt="6"/>
      <dgm:spPr>
        <a:blipFill dpi="0" rotWithShape="1">
          <a:blip xmlns:r="http://schemas.openxmlformats.org/officeDocument/2006/relationships" r:embed="rId3">
            <a:extLst>
              <a:ext uri="{28A0092B-C50C-407E-A947-70E740481C1C}">
                <a14:useLocalDpi xmlns:a14="http://schemas.microsoft.com/office/drawing/2010/main" val="0"/>
              </a:ext>
            </a:extLst>
          </a:blip>
          <a:srcRect/>
          <a:stretch>
            <a:fillRect/>
          </a:stretch>
        </a:blipFill>
      </dgm:spPr>
    </dgm:pt>
    <dgm:pt modelId="{FEC0A0CF-93EB-4B99-AEE6-DA1EC10A5EDD}" type="pres">
      <dgm:prSet presAssocID="{F1FF299D-1228-4516-AE40-6206D39DF79E}" presName="sibTrans" presStyleCnt="0"/>
      <dgm:spPr/>
    </dgm:pt>
    <dgm:pt modelId="{2F61B971-D9C3-41BD-9613-7F258D770153}" type="pres">
      <dgm:prSet presAssocID="{1562C19C-EE44-44EA-81C8-F5EE9F15A448}" presName="comp" presStyleCnt="0"/>
      <dgm:spPr/>
    </dgm:pt>
    <dgm:pt modelId="{1E154141-FE71-476C-8B56-DEF93E2A9CA6}" type="pres">
      <dgm:prSet presAssocID="{1562C19C-EE44-44EA-81C8-F5EE9F15A448}" presName="rect2" presStyleLbl="node1" presStyleIdx="3" presStyleCnt="6">
        <dgm:presLayoutVars>
          <dgm:bulletEnabled val="1"/>
        </dgm:presLayoutVars>
      </dgm:prSet>
      <dgm:spPr/>
    </dgm:pt>
    <dgm:pt modelId="{1213FFDF-99E3-4E30-B722-162E33038591}" type="pres">
      <dgm:prSet presAssocID="{1562C19C-EE44-44EA-81C8-F5EE9F15A448}" presName="rect1" presStyleLbl="lnNode1" presStyleIdx="3" presStyleCnt="6"/>
      <dgm:spPr>
        <a:blipFill dpi="0" rotWithShape="1">
          <a:blip xmlns:r="http://schemas.openxmlformats.org/officeDocument/2006/relationships" r:embed="rId4">
            <a:extLst>
              <a:ext uri="{28A0092B-C50C-407E-A947-70E740481C1C}">
                <a14:useLocalDpi xmlns:a14="http://schemas.microsoft.com/office/drawing/2010/main" val="0"/>
              </a:ext>
            </a:extLst>
          </a:blip>
          <a:srcRect/>
          <a:stretch>
            <a:fillRect/>
          </a:stretch>
        </a:blipFill>
      </dgm:spPr>
    </dgm:pt>
    <dgm:pt modelId="{28C29B99-EFE2-406B-929C-C58BD3D70555}" type="pres">
      <dgm:prSet presAssocID="{10999B5B-B954-43DD-BA8F-68C8A46EC786}" presName="sibTrans" presStyleCnt="0"/>
      <dgm:spPr/>
    </dgm:pt>
    <dgm:pt modelId="{FDE9EC36-31AD-4BEA-AD42-867C5B2D2C9B}" type="pres">
      <dgm:prSet presAssocID="{D3D96EEE-EA9D-45A7-B8C5-46D934FA50DF}" presName="comp" presStyleCnt="0"/>
      <dgm:spPr/>
    </dgm:pt>
    <dgm:pt modelId="{5DE7AAFF-2713-4A50-A2B6-7E7633F5A867}" type="pres">
      <dgm:prSet presAssocID="{D3D96EEE-EA9D-45A7-B8C5-46D934FA50DF}" presName="rect2" presStyleLbl="node1" presStyleIdx="4" presStyleCnt="6">
        <dgm:presLayoutVars>
          <dgm:bulletEnabled val="1"/>
        </dgm:presLayoutVars>
      </dgm:prSet>
      <dgm:spPr/>
    </dgm:pt>
    <dgm:pt modelId="{59A3E91D-881D-402A-9B67-6C666B05F0AB}" type="pres">
      <dgm:prSet presAssocID="{D3D96EEE-EA9D-45A7-B8C5-46D934FA50DF}" presName="rect1" presStyleLbl="lnNode1" presStyleIdx="4" presStyleCnt="6"/>
      <dgm:spPr>
        <a:blipFill dpi="0" rotWithShape="1">
          <a:blip xmlns:r="http://schemas.openxmlformats.org/officeDocument/2006/relationships" r:embed="rId5">
            <a:extLst>
              <a:ext uri="{28A0092B-C50C-407E-A947-70E740481C1C}">
                <a14:useLocalDpi xmlns:a14="http://schemas.microsoft.com/office/drawing/2010/main" val="0"/>
              </a:ext>
            </a:extLst>
          </a:blip>
          <a:srcRect/>
          <a:stretch>
            <a:fillRect/>
          </a:stretch>
        </a:blipFill>
      </dgm:spPr>
    </dgm:pt>
    <dgm:pt modelId="{0C687973-7B2F-4CF9-A548-5E02558E1EDD}" type="pres">
      <dgm:prSet presAssocID="{924934C3-22D9-45EE-A79C-1E4AC08279C5}" presName="sibTrans" presStyleCnt="0"/>
      <dgm:spPr/>
    </dgm:pt>
    <dgm:pt modelId="{88045B1C-172F-4EB0-B530-1C805C0C7B0C}" type="pres">
      <dgm:prSet presAssocID="{F6D88287-2A49-4187-BAB2-AE7E45DD6379}" presName="comp" presStyleCnt="0"/>
      <dgm:spPr/>
    </dgm:pt>
    <dgm:pt modelId="{0A1E01A1-23A2-489A-99F2-8EF800835525}" type="pres">
      <dgm:prSet presAssocID="{F6D88287-2A49-4187-BAB2-AE7E45DD6379}" presName="rect2" presStyleLbl="node1" presStyleIdx="5" presStyleCnt="6" custScaleY="129473">
        <dgm:presLayoutVars>
          <dgm:bulletEnabled val="1"/>
        </dgm:presLayoutVars>
      </dgm:prSet>
      <dgm:spPr/>
    </dgm:pt>
    <dgm:pt modelId="{1ADE1590-70B3-42D2-975B-18730B7D9A0A}" type="pres">
      <dgm:prSet presAssocID="{F6D88287-2A49-4187-BAB2-AE7E45DD6379}" presName="rect1" presStyleLbl="lnNode1" presStyleIdx="5" presStyleCnt="6" custScaleX="103349" custScaleY="85078"/>
      <dgm:spPr>
        <a:blipFill dpi="0" rotWithShape="1">
          <a:blip xmlns:r="http://schemas.openxmlformats.org/officeDocument/2006/relationships" r:embed="rId6">
            <a:extLst>
              <a:ext uri="{28A0092B-C50C-407E-A947-70E740481C1C}">
                <a14:useLocalDpi xmlns:a14="http://schemas.microsoft.com/office/drawing/2010/main" val="0"/>
              </a:ext>
            </a:extLst>
          </a:blip>
          <a:srcRect/>
          <a:stretch>
            <a:fillRect/>
          </a:stretch>
        </a:blipFill>
      </dgm:spPr>
    </dgm:pt>
  </dgm:ptLst>
  <dgm:cxnLst>
    <dgm:cxn modelId="{6886E712-1B73-46F8-BEDF-AFAB01371975}" type="presOf" srcId="{7A65B0C2-1632-42E6-BC46-C392274E01B7}" destId="{56F54779-FA09-4A8B-A1E4-558A072010DF}" srcOrd="0" destOrd="0" presId="urn:microsoft.com/office/officeart/2008/layout/AlternatingPictureBlocks"/>
    <dgm:cxn modelId="{6ECD5124-C099-4452-BF18-D781E0E39DFA}" srcId="{7A65B0C2-1632-42E6-BC46-C392274E01B7}" destId="{F6D88287-2A49-4187-BAB2-AE7E45DD6379}" srcOrd="5" destOrd="0" parTransId="{B6E0935A-657B-4CCC-947E-15EA34C07F5A}" sibTransId="{E565F95D-7510-4291-B462-39A53459CBAD}"/>
    <dgm:cxn modelId="{F291612B-3421-425B-8987-9490DF780C7C}" type="presOf" srcId="{3113A283-E785-463B-83DB-C3F0CBF614B8}" destId="{345E0567-96E7-4DCA-B00C-E1F18149B238}" srcOrd="0" destOrd="0" presId="urn:microsoft.com/office/officeart/2008/layout/AlternatingPictureBlocks"/>
    <dgm:cxn modelId="{6AAF1E30-8A71-4177-B0D1-00D6BF30848B}" srcId="{7A65B0C2-1632-42E6-BC46-C392274E01B7}" destId="{EA5CCC08-973B-4476-BC98-01F932D3F7D3}" srcOrd="0" destOrd="0" parTransId="{99112178-BD2D-4D75-BD67-E0D52F8D52A1}" sibTransId="{46B8432F-58CE-4B9F-8FEB-04AD1741EB14}"/>
    <dgm:cxn modelId="{19BC0533-50F7-4EDE-985F-70CE043D5754}" srcId="{7A65B0C2-1632-42E6-BC46-C392274E01B7}" destId="{68787885-D375-4330-9455-4F4F21945212}" srcOrd="2" destOrd="0" parTransId="{C06B75E7-EB1B-4CC6-B6AF-0F47066F8ECB}" sibTransId="{F1FF299D-1228-4516-AE40-6206D39DF79E}"/>
    <dgm:cxn modelId="{0BAA224D-CFFF-4AA0-BD48-C621AEEBC96F}" type="presOf" srcId="{68787885-D375-4330-9455-4F4F21945212}" destId="{F84483CC-BEA8-4BB7-B48B-F0AE1472DDDA}" srcOrd="0" destOrd="0" presId="urn:microsoft.com/office/officeart/2008/layout/AlternatingPictureBlocks"/>
    <dgm:cxn modelId="{D06D895D-4636-4246-BAB9-8C776C35B7C7}" type="presOf" srcId="{F6D88287-2A49-4187-BAB2-AE7E45DD6379}" destId="{0A1E01A1-23A2-489A-99F2-8EF800835525}" srcOrd="0" destOrd="0" presId="urn:microsoft.com/office/officeart/2008/layout/AlternatingPictureBlocks"/>
    <dgm:cxn modelId="{0EF44182-FC0F-435C-9972-6811A0437CAA}" type="presOf" srcId="{D3D96EEE-EA9D-45A7-B8C5-46D934FA50DF}" destId="{5DE7AAFF-2713-4A50-A2B6-7E7633F5A867}" srcOrd="0" destOrd="0" presId="urn:microsoft.com/office/officeart/2008/layout/AlternatingPictureBlocks"/>
    <dgm:cxn modelId="{C7CD45BB-7353-41F3-84AE-D441DC4D216A}" type="presOf" srcId="{1562C19C-EE44-44EA-81C8-F5EE9F15A448}" destId="{1E154141-FE71-476C-8B56-DEF93E2A9CA6}" srcOrd="0" destOrd="0" presId="urn:microsoft.com/office/officeart/2008/layout/AlternatingPictureBlocks"/>
    <dgm:cxn modelId="{B720F8D7-006C-472F-A7CF-19D4D6C7C807}" srcId="{7A65B0C2-1632-42E6-BC46-C392274E01B7}" destId="{D3D96EEE-EA9D-45A7-B8C5-46D934FA50DF}" srcOrd="4" destOrd="0" parTransId="{9DF4F546-5F6D-4E97-9859-7D7925E3A4B0}" sibTransId="{924934C3-22D9-45EE-A79C-1E4AC08279C5}"/>
    <dgm:cxn modelId="{C7B099D8-50A9-45DD-BA47-59D9326097C4}" srcId="{7A65B0C2-1632-42E6-BC46-C392274E01B7}" destId="{3113A283-E785-463B-83DB-C3F0CBF614B8}" srcOrd="1" destOrd="0" parTransId="{085CA233-B95D-4AEB-A86E-D62DDA553991}" sibTransId="{B7FD726D-998C-4750-89E0-9A9D458E7E4D}"/>
    <dgm:cxn modelId="{EC5FF4E0-1A97-4424-AB7A-15E785298004}" srcId="{7A65B0C2-1632-42E6-BC46-C392274E01B7}" destId="{1562C19C-EE44-44EA-81C8-F5EE9F15A448}" srcOrd="3" destOrd="0" parTransId="{B2DEBA2C-9127-43EE-8803-F6569B085941}" sibTransId="{10999B5B-B954-43DD-BA8F-68C8A46EC786}"/>
    <dgm:cxn modelId="{8B18E6FD-1A97-47C8-85B5-24744B27C5E4}" type="presOf" srcId="{EA5CCC08-973B-4476-BC98-01F932D3F7D3}" destId="{F3B308E7-E8F4-4D39-9CC2-30EF84F47625}" srcOrd="0" destOrd="0" presId="urn:microsoft.com/office/officeart/2008/layout/AlternatingPictureBlocks"/>
    <dgm:cxn modelId="{5CF509FA-2CBB-45C5-8134-8F7B9B54CB1E}" type="presParOf" srcId="{56F54779-FA09-4A8B-A1E4-558A072010DF}" destId="{B04FA8A5-395A-44DF-843B-93F727C6473F}" srcOrd="0" destOrd="0" presId="urn:microsoft.com/office/officeart/2008/layout/AlternatingPictureBlocks"/>
    <dgm:cxn modelId="{318E8AAA-928E-4FF9-B67F-D66CDF0C2F20}" type="presParOf" srcId="{B04FA8A5-395A-44DF-843B-93F727C6473F}" destId="{F3B308E7-E8F4-4D39-9CC2-30EF84F47625}" srcOrd="0" destOrd="0" presId="urn:microsoft.com/office/officeart/2008/layout/AlternatingPictureBlocks"/>
    <dgm:cxn modelId="{2F800E12-92CA-4D6C-BEBF-CC123987B361}" type="presParOf" srcId="{B04FA8A5-395A-44DF-843B-93F727C6473F}" destId="{10D81DE9-742A-4489-A998-BC996A1F9EDA}" srcOrd="1" destOrd="0" presId="urn:microsoft.com/office/officeart/2008/layout/AlternatingPictureBlocks"/>
    <dgm:cxn modelId="{F998B5DA-A792-4DCE-8885-33E7F1829CC1}" type="presParOf" srcId="{56F54779-FA09-4A8B-A1E4-558A072010DF}" destId="{EFE7A260-2A55-4E27-8FD8-CFF93CD12932}" srcOrd="1" destOrd="0" presId="urn:microsoft.com/office/officeart/2008/layout/AlternatingPictureBlocks"/>
    <dgm:cxn modelId="{A45D5C36-7C29-4C7E-BFD0-A5B9F8D96AC7}" type="presParOf" srcId="{56F54779-FA09-4A8B-A1E4-558A072010DF}" destId="{D2E3B682-1D28-44C5-87CD-CDA24EE72E26}" srcOrd="2" destOrd="0" presId="urn:microsoft.com/office/officeart/2008/layout/AlternatingPictureBlocks"/>
    <dgm:cxn modelId="{08DFAFCA-2ED0-4CD1-B64D-B5DA54C4D9D9}" type="presParOf" srcId="{D2E3B682-1D28-44C5-87CD-CDA24EE72E26}" destId="{345E0567-96E7-4DCA-B00C-E1F18149B238}" srcOrd="0" destOrd="0" presId="urn:microsoft.com/office/officeart/2008/layout/AlternatingPictureBlocks"/>
    <dgm:cxn modelId="{F9D12452-2470-44BD-A8F6-5247F132C315}" type="presParOf" srcId="{D2E3B682-1D28-44C5-87CD-CDA24EE72E26}" destId="{B7B82959-8DFC-4BFD-B3A1-38917561EA4C}" srcOrd="1" destOrd="0" presId="urn:microsoft.com/office/officeart/2008/layout/AlternatingPictureBlocks"/>
    <dgm:cxn modelId="{9B5C3264-AAAF-4236-B64B-D2A2BE76CD03}" type="presParOf" srcId="{56F54779-FA09-4A8B-A1E4-558A072010DF}" destId="{68D9924C-55BF-4DAF-A3FF-FA7FCBD8E0E9}" srcOrd="3" destOrd="0" presId="urn:microsoft.com/office/officeart/2008/layout/AlternatingPictureBlocks"/>
    <dgm:cxn modelId="{95A5CF70-2293-4710-BEEC-88007783B2ED}" type="presParOf" srcId="{56F54779-FA09-4A8B-A1E4-558A072010DF}" destId="{1D283B4A-1808-4316-8F8A-7EEEABA890CD}" srcOrd="4" destOrd="0" presId="urn:microsoft.com/office/officeart/2008/layout/AlternatingPictureBlocks"/>
    <dgm:cxn modelId="{1198FF3B-44AD-4F94-A746-857478E5DC35}" type="presParOf" srcId="{1D283B4A-1808-4316-8F8A-7EEEABA890CD}" destId="{F84483CC-BEA8-4BB7-B48B-F0AE1472DDDA}" srcOrd="0" destOrd="0" presId="urn:microsoft.com/office/officeart/2008/layout/AlternatingPictureBlocks"/>
    <dgm:cxn modelId="{3E4CA705-F595-4F8C-9563-8863D500542B}" type="presParOf" srcId="{1D283B4A-1808-4316-8F8A-7EEEABA890CD}" destId="{64CEA216-641C-4ED3-B6B2-8F544E2B23CE}" srcOrd="1" destOrd="0" presId="urn:microsoft.com/office/officeart/2008/layout/AlternatingPictureBlocks"/>
    <dgm:cxn modelId="{ADA5F3CE-6FD7-456D-859B-0555F66B16C6}" type="presParOf" srcId="{56F54779-FA09-4A8B-A1E4-558A072010DF}" destId="{FEC0A0CF-93EB-4B99-AEE6-DA1EC10A5EDD}" srcOrd="5" destOrd="0" presId="urn:microsoft.com/office/officeart/2008/layout/AlternatingPictureBlocks"/>
    <dgm:cxn modelId="{F4EBC35C-EDD3-4B3B-A2E5-E89AC12E26C2}" type="presParOf" srcId="{56F54779-FA09-4A8B-A1E4-558A072010DF}" destId="{2F61B971-D9C3-41BD-9613-7F258D770153}" srcOrd="6" destOrd="0" presId="urn:microsoft.com/office/officeart/2008/layout/AlternatingPictureBlocks"/>
    <dgm:cxn modelId="{F2F63209-64A1-41FA-9E6D-39FE8CC016F8}" type="presParOf" srcId="{2F61B971-D9C3-41BD-9613-7F258D770153}" destId="{1E154141-FE71-476C-8B56-DEF93E2A9CA6}" srcOrd="0" destOrd="0" presId="urn:microsoft.com/office/officeart/2008/layout/AlternatingPictureBlocks"/>
    <dgm:cxn modelId="{28173BEA-A983-4A46-8BD3-C6157E3844C0}" type="presParOf" srcId="{2F61B971-D9C3-41BD-9613-7F258D770153}" destId="{1213FFDF-99E3-4E30-B722-162E33038591}" srcOrd="1" destOrd="0" presId="urn:microsoft.com/office/officeart/2008/layout/AlternatingPictureBlocks"/>
    <dgm:cxn modelId="{FF31C4B2-3CEF-47A9-B42B-E856934ADF2C}" type="presParOf" srcId="{56F54779-FA09-4A8B-A1E4-558A072010DF}" destId="{28C29B99-EFE2-406B-929C-C58BD3D70555}" srcOrd="7" destOrd="0" presId="urn:microsoft.com/office/officeart/2008/layout/AlternatingPictureBlocks"/>
    <dgm:cxn modelId="{7436D99E-B4C7-4AF9-9864-0E05F383BCAF}" type="presParOf" srcId="{56F54779-FA09-4A8B-A1E4-558A072010DF}" destId="{FDE9EC36-31AD-4BEA-AD42-867C5B2D2C9B}" srcOrd="8" destOrd="0" presId="urn:microsoft.com/office/officeart/2008/layout/AlternatingPictureBlocks"/>
    <dgm:cxn modelId="{4EE0BB8F-7DEB-4141-B872-D42E95FD3186}" type="presParOf" srcId="{FDE9EC36-31AD-4BEA-AD42-867C5B2D2C9B}" destId="{5DE7AAFF-2713-4A50-A2B6-7E7633F5A867}" srcOrd="0" destOrd="0" presId="urn:microsoft.com/office/officeart/2008/layout/AlternatingPictureBlocks"/>
    <dgm:cxn modelId="{DFB5C172-F1C9-443E-B892-315D53109432}" type="presParOf" srcId="{FDE9EC36-31AD-4BEA-AD42-867C5B2D2C9B}" destId="{59A3E91D-881D-402A-9B67-6C666B05F0AB}" srcOrd="1" destOrd="0" presId="urn:microsoft.com/office/officeart/2008/layout/AlternatingPictureBlocks"/>
    <dgm:cxn modelId="{EFA052CB-86DE-4909-9BA9-11DBDD885F25}" type="presParOf" srcId="{56F54779-FA09-4A8B-A1E4-558A072010DF}" destId="{0C687973-7B2F-4CF9-A548-5E02558E1EDD}" srcOrd="9" destOrd="0" presId="urn:microsoft.com/office/officeart/2008/layout/AlternatingPictureBlocks"/>
    <dgm:cxn modelId="{C9590280-0DDD-435D-8F03-B65990F5333F}" type="presParOf" srcId="{56F54779-FA09-4A8B-A1E4-558A072010DF}" destId="{88045B1C-172F-4EB0-B530-1C805C0C7B0C}" srcOrd="10" destOrd="0" presId="urn:microsoft.com/office/officeart/2008/layout/AlternatingPictureBlocks"/>
    <dgm:cxn modelId="{8566C2ED-4EAF-416A-AF8D-2DDB5F95D401}" type="presParOf" srcId="{88045B1C-172F-4EB0-B530-1C805C0C7B0C}" destId="{0A1E01A1-23A2-489A-99F2-8EF800835525}" srcOrd="0" destOrd="0" presId="urn:microsoft.com/office/officeart/2008/layout/AlternatingPictureBlocks"/>
    <dgm:cxn modelId="{A7ABB179-DFAB-4B73-B97D-FFBC9A23335C}" type="presParOf" srcId="{88045B1C-172F-4EB0-B530-1C805C0C7B0C}" destId="{1ADE1590-70B3-42D2-975B-18730B7D9A0A}" srcOrd="1" destOrd="0" presId="urn:microsoft.com/office/officeart/2008/layout/AlternatingPictureBlock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51CFAAE-014F-4FE3-8BEE-E0598E741627}"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en-US"/>
        </a:p>
      </dgm:t>
    </dgm:pt>
    <dgm:pt modelId="{D3854D1C-F07A-4E83-820C-9924B1260758}">
      <dgm:prSet phldrT="[Text]"/>
      <dgm:spPr/>
      <dgm:t>
        <a:bodyPr/>
        <a:lstStyle/>
        <a:p>
          <a:r>
            <a:rPr lang="vi-VN" dirty="0"/>
            <a:t>ESCO</a:t>
          </a:r>
          <a:endParaRPr lang="en-US" dirty="0"/>
        </a:p>
      </dgm:t>
    </dgm:pt>
    <dgm:pt modelId="{B28F3CD5-6542-4A34-9A42-41D54EC19801}" type="parTrans" cxnId="{08CDADC3-4E6B-43CD-BEA3-0080A3EFCB19}">
      <dgm:prSet/>
      <dgm:spPr/>
      <dgm:t>
        <a:bodyPr/>
        <a:lstStyle/>
        <a:p>
          <a:endParaRPr lang="en-US"/>
        </a:p>
      </dgm:t>
    </dgm:pt>
    <dgm:pt modelId="{9EBF83DD-F2EF-43E9-B11F-63559E6858AF}" type="sibTrans" cxnId="{08CDADC3-4E6B-43CD-BEA3-0080A3EFCB19}">
      <dgm:prSet/>
      <dgm:spPr/>
      <dgm:t>
        <a:bodyPr/>
        <a:lstStyle/>
        <a:p>
          <a:endParaRPr lang="en-US"/>
        </a:p>
      </dgm:t>
    </dgm:pt>
    <dgm:pt modelId="{0EB21F92-6B44-4476-9A5B-5E0D5A92D0FD}">
      <dgm:prSet phldrT="[Text]"/>
      <dgm:spPr/>
      <dgm:t>
        <a:bodyPr/>
        <a:lstStyle/>
        <a:p>
          <a:r>
            <a:rPr lang="vi-VN" dirty="0"/>
            <a:t>Supply or arrange for the implementation of an energy service package</a:t>
          </a:r>
          <a:endParaRPr lang="en-US" dirty="0"/>
        </a:p>
      </dgm:t>
    </dgm:pt>
    <dgm:pt modelId="{44FB4696-84D4-4A21-9874-3B31EC18DC65}" type="parTrans" cxnId="{B162767B-BCF5-4C0A-AD21-ACF6C2D77070}">
      <dgm:prSet/>
      <dgm:spPr/>
      <dgm:t>
        <a:bodyPr/>
        <a:lstStyle/>
        <a:p>
          <a:endParaRPr lang="en-US"/>
        </a:p>
      </dgm:t>
    </dgm:pt>
    <dgm:pt modelId="{7D6B0751-E9DB-496D-9E47-DC01ECA5AB75}" type="sibTrans" cxnId="{B162767B-BCF5-4C0A-AD21-ACF6C2D77070}">
      <dgm:prSet/>
      <dgm:spPr/>
      <dgm:t>
        <a:bodyPr/>
        <a:lstStyle/>
        <a:p>
          <a:endParaRPr lang="en-US"/>
        </a:p>
      </dgm:t>
    </dgm:pt>
    <dgm:pt modelId="{B4A663ED-E98E-4782-B8E9-0989735F2057}">
      <dgm:prSet phldrT="[Text]"/>
      <dgm:spPr/>
      <dgm:t>
        <a:bodyPr/>
        <a:lstStyle/>
        <a:p>
          <a:r>
            <a:rPr lang="vi-VN" dirty="0"/>
            <a:t>Propose a business model so that customers can pay for that energy service according to the amount of energy saved</a:t>
          </a:r>
          <a:endParaRPr lang="en-US" dirty="0"/>
        </a:p>
      </dgm:t>
    </dgm:pt>
    <dgm:pt modelId="{0065D311-BF48-43A2-B61B-96FCDA4F9AA2}" type="parTrans" cxnId="{7C09FA43-1D82-47B7-89FD-10ECC97ED0C4}">
      <dgm:prSet/>
      <dgm:spPr/>
      <dgm:t>
        <a:bodyPr/>
        <a:lstStyle/>
        <a:p>
          <a:endParaRPr lang="en-US"/>
        </a:p>
      </dgm:t>
    </dgm:pt>
    <dgm:pt modelId="{A59A78BA-2B2A-49E4-8A98-F3B645C53EBD}" type="sibTrans" cxnId="{7C09FA43-1D82-47B7-89FD-10ECC97ED0C4}">
      <dgm:prSet/>
      <dgm:spPr/>
      <dgm:t>
        <a:bodyPr/>
        <a:lstStyle/>
        <a:p>
          <a:endParaRPr lang="en-US"/>
        </a:p>
      </dgm:t>
    </dgm:pt>
    <dgm:pt modelId="{6A8BFD26-FF77-48D2-9815-74596C16BB5B}">
      <dgm:prSet phldrT="[Text]"/>
      <dgm:spPr/>
      <dgm:t>
        <a:bodyPr/>
        <a:lstStyle/>
        <a:p>
          <a:r>
            <a:rPr lang="vi-VN" dirty="0"/>
            <a:t>Payment for ESCO depends on the amount of energy savings guaranteed</a:t>
          </a:r>
          <a:endParaRPr lang="en-US" dirty="0"/>
        </a:p>
      </dgm:t>
    </dgm:pt>
    <dgm:pt modelId="{1B9EA8C3-5BDA-4BBB-93F0-7DF72BBCFBF2}" type="parTrans" cxnId="{B60F2E87-A8B4-44A4-8E6B-0DFAE76D6E48}">
      <dgm:prSet/>
      <dgm:spPr/>
      <dgm:t>
        <a:bodyPr/>
        <a:lstStyle/>
        <a:p>
          <a:endParaRPr lang="en-US"/>
        </a:p>
      </dgm:t>
    </dgm:pt>
    <dgm:pt modelId="{1713B6FD-CC5E-4607-B591-0C0A9CEA22A4}" type="sibTrans" cxnId="{B60F2E87-A8B4-44A4-8E6B-0DFAE76D6E48}">
      <dgm:prSet/>
      <dgm:spPr/>
      <dgm:t>
        <a:bodyPr/>
        <a:lstStyle/>
        <a:p>
          <a:endParaRPr lang="en-US"/>
        </a:p>
      </dgm:t>
    </dgm:pt>
    <dgm:pt modelId="{B4932DA3-4561-4979-B586-DED59A5E0320}">
      <dgm:prSet/>
      <dgm:spPr/>
      <dgm:t>
        <a:bodyPr/>
        <a:lstStyle/>
        <a:p>
          <a:r>
            <a:rPr lang="vi-VN" dirty="0"/>
            <a:t>Clearly identify all technical, financial and efficiency risks of the savings solution</a:t>
          </a:r>
          <a:endParaRPr lang="en-US" dirty="0"/>
        </a:p>
      </dgm:t>
    </dgm:pt>
    <dgm:pt modelId="{C54CDA46-838D-4A6F-80FA-DF15E7F04CCC}" type="parTrans" cxnId="{96898ED4-A2A3-4D42-9BBC-585C3D470623}">
      <dgm:prSet/>
      <dgm:spPr/>
      <dgm:t>
        <a:bodyPr/>
        <a:lstStyle/>
        <a:p>
          <a:endParaRPr lang="en-US"/>
        </a:p>
      </dgm:t>
    </dgm:pt>
    <dgm:pt modelId="{6AB337DB-05FD-4B52-85B8-72080EEC85E3}" type="sibTrans" cxnId="{96898ED4-A2A3-4D42-9BBC-585C3D470623}">
      <dgm:prSet/>
      <dgm:spPr/>
      <dgm:t>
        <a:bodyPr/>
        <a:lstStyle/>
        <a:p>
          <a:endParaRPr lang="en-US"/>
        </a:p>
      </dgm:t>
    </dgm:pt>
    <dgm:pt modelId="{E0D0E9E7-531D-4E66-9E8B-F55ED2631523}" type="pres">
      <dgm:prSet presAssocID="{D51CFAAE-014F-4FE3-8BEE-E0598E741627}" presName="Name0" presStyleCnt="0">
        <dgm:presLayoutVars>
          <dgm:chPref val="1"/>
          <dgm:dir/>
          <dgm:animOne val="branch"/>
          <dgm:animLvl val="lvl"/>
          <dgm:resizeHandles val="exact"/>
        </dgm:presLayoutVars>
      </dgm:prSet>
      <dgm:spPr/>
    </dgm:pt>
    <dgm:pt modelId="{9CAB0D1F-2428-432F-A448-1ECB4584A209}" type="pres">
      <dgm:prSet presAssocID="{D3854D1C-F07A-4E83-820C-9924B1260758}" presName="root1" presStyleCnt="0"/>
      <dgm:spPr/>
    </dgm:pt>
    <dgm:pt modelId="{5D416DE9-7414-4EA3-9293-4A60BAF869CA}" type="pres">
      <dgm:prSet presAssocID="{D3854D1C-F07A-4E83-820C-9924B1260758}" presName="LevelOneTextNode" presStyleLbl="node0" presStyleIdx="0" presStyleCnt="1">
        <dgm:presLayoutVars>
          <dgm:chPref val="3"/>
        </dgm:presLayoutVars>
      </dgm:prSet>
      <dgm:spPr/>
    </dgm:pt>
    <dgm:pt modelId="{0E810AED-C483-4766-8157-4B3E2DAEE767}" type="pres">
      <dgm:prSet presAssocID="{D3854D1C-F07A-4E83-820C-9924B1260758}" presName="level2hierChild" presStyleCnt="0"/>
      <dgm:spPr/>
    </dgm:pt>
    <dgm:pt modelId="{25F127A0-8269-47F2-8D1A-434D1C3957FE}" type="pres">
      <dgm:prSet presAssocID="{44FB4696-84D4-4A21-9874-3B31EC18DC65}" presName="conn2-1" presStyleLbl="parChTrans1D2" presStyleIdx="0" presStyleCnt="4"/>
      <dgm:spPr/>
    </dgm:pt>
    <dgm:pt modelId="{2682D184-A201-4810-8D51-E34FAC9D30D2}" type="pres">
      <dgm:prSet presAssocID="{44FB4696-84D4-4A21-9874-3B31EC18DC65}" presName="connTx" presStyleLbl="parChTrans1D2" presStyleIdx="0" presStyleCnt="4"/>
      <dgm:spPr/>
    </dgm:pt>
    <dgm:pt modelId="{2C1DECEA-322B-4EDE-869C-BBF7A5748446}" type="pres">
      <dgm:prSet presAssocID="{0EB21F92-6B44-4476-9A5B-5E0D5A92D0FD}" presName="root2" presStyleCnt="0"/>
      <dgm:spPr/>
    </dgm:pt>
    <dgm:pt modelId="{01343F0A-FDCD-44D9-AEBE-C32DF4C20A92}" type="pres">
      <dgm:prSet presAssocID="{0EB21F92-6B44-4476-9A5B-5E0D5A92D0FD}" presName="LevelTwoTextNode" presStyleLbl="node2" presStyleIdx="0" presStyleCnt="4" custScaleX="211510">
        <dgm:presLayoutVars>
          <dgm:chPref val="3"/>
        </dgm:presLayoutVars>
      </dgm:prSet>
      <dgm:spPr/>
    </dgm:pt>
    <dgm:pt modelId="{1077BF55-A376-4F7D-B1A8-A7EA0362C7A9}" type="pres">
      <dgm:prSet presAssocID="{0EB21F92-6B44-4476-9A5B-5E0D5A92D0FD}" presName="level3hierChild" presStyleCnt="0"/>
      <dgm:spPr/>
    </dgm:pt>
    <dgm:pt modelId="{BF25CE9C-9EDE-414F-ABA8-0F78EC75F70B}" type="pres">
      <dgm:prSet presAssocID="{0065D311-BF48-43A2-B61B-96FCDA4F9AA2}" presName="conn2-1" presStyleLbl="parChTrans1D2" presStyleIdx="1" presStyleCnt="4"/>
      <dgm:spPr/>
    </dgm:pt>
    <dgm:pt modelId="{8D6AEE61-1004-4AF8-8574-D48DD20C647E}" type="pres">
      <dgm:prSet presAssocID="{0065D311-BF48-43A2-B61B-96FCDA4F9AA2}" presName="connTx" presStyleLbl="parChTrans1D2" presStyleIdx="1" presStyleCnt="4"/>
      <dgm:spPr/>
    </dgm:pt>
    <dgm:pt modelId="{DF7AF27D-85F8-40DC-B53E-489F020E2C6A}" type="pres">
      <dgm:prSet presAssocID="{B4A663ED-E98E-4782-B8E9-0989735F2057}" presName="root2" presStyleCnt="0"/>
      <dgm:spPr/>
    </dgm:pt>
    <dgm:pt modelId="{3EB6030A-7D53-46F1-850B-AA21A5C6B1EB}" type="pres">
      <dgm:prSet presAssocID="{B4A663ED-E98E-4782-B8E9-0989735F2057}" presName="LevelTwoTextNode" presStyleLbl="node2" presStyleIdx="1" presStyleCnt="4" custScaleX="211468">
        <dgm:presLayoutVars>
          <dgm:chPref val="3"/>
        </dgm:presLayoutVars>
      </dgm:prSet>
      <dgm:spPr/>
    </dgm:pt>
    <dgm:pt modelId="{417B74AD-91A7-4D35-8D35-35B06A0E3361}" type="pres">
      <dgm:prSet presAssocID="{B4A663ED-E98E-4782-B8E9-0989735F2057}" presName="level3hierChild" presStyleCnt="0"/>
      <dgm:spPr/>
    </dgm:pt>
    <dgm:pt modelId="{2B9E4791-2E4A-49D3-B7A2-12AA883BA570}" type="pres">
      <dgm:prSet presAssocID="{1B9EA8C3-5BDA-4BBB-93F0-7DF72BBCFBF2}" presName="conn2-1" presStyleLbl="parChTrans1D2" presStyleIdx="2" presStyleCnt="4"/>
      <dgm:spPr/>
    </dgm:pt>
    <dgm:pt modelId="{E99ECF76-0543-435E-B1FB-DD55FFF36C26}" type="pres">
      <dgm:prSet presAssocID="{1B9EA8C3-5BDA-4BBB-93F0-7DF72BBCFBF2}" presName="connTx" presStyleLbl="parChTrans1D2" presStyleIdx="2" presStyleCnt="4"/>
      <dgm:spPr/>
    </dgm:pt>
    <dgm:pt modelId="{1D1E75BA-B43B-42A5-95AC-835E25D307B2}" type="pres">
      <dgm:prSet presAssocID="{6A8BFD26-FF77-48D2-9815-74596C16BB5B}" presName="root2" presStyleCnt="0"/>
      <dgm:spPr/>
    </dgm:pt>
    <dgm:pt modelId="{5433F528-9B33-4736-AD0F-CE61B9D26949}" type="pres">
      <dgm:prSet presAssocID="{6A8BFD26-FF77-48D2-9815-74596C16BB5B}" presName="LevelTwoTextNode" presStyleLbl="node2" presStyleIdx="2" presStyleCnt="4" custScaleX="212605">
        <dgm:presLayoutVars>
          <dgm:chPref val="3"/>
        </dgm:presLayoutVars>
      </dgm:prSet>
      <dgm:spPr/>
    </dgm:pt>
    <dgm:pt modelId="{A94BCBDF-1849-4F7C-B28E-279C447963D1}" type="pres">
      <dgm:prSet presAssocID="{6A8BFD26-FF77-48D2-9815-74596C16BB5B}" presName="level3hierChild" presStyleCnt="0"/>
      <dgm:spPr/>
    </dgm:pt>
    <dgm:pt modelId="{060FC1DF-7892-44AC-9EF3-0694D589D5F2}" type="pres">
      <dgm:prSet presAssocID="{C54CDA46-838D-4A6F-80FA-DF15E7F04CCC}" presName="conn2-1" presStyleLbl="parChTrans1D2" presStyleIdx="3" presStyleCnt="4"/>
      <dgm:spPr/>
    </dgm:pt>
    <dgm:pt modelId="{28AB46F0-B194-436F-963B-58A5D676974C}" type="pres">
      <dgm:prSet presAssocID="{C54CDA46-838D-4A6F-80FA-DF15E7F04CCC}" presName="connTx" presStyleLbl="parChTrans1D2" presStyleIdx="3" presStyleCnt="4"/>
      <dgm:spPr/>
    </dgm:pt>
    <dgm:pt modelId="{579D7D50-BE1F-4830-9B69-C34A09F33E2E}" type="pres">
      <dgm:prSet presAssocID="{B4932DA3-4561-4979-B586-DED59A5E0320}" presName="root2" presStyleCnt="0"/>
      <dgm:spPr/>
    </dgm:pt>
    <dgm:pt modelId="{C7357D44-588B-4144-94B8-2F783875F8A5}" type="pres">
      <dgm:prSet presAssocID="{B4932DA3-4561-4979-B586-DED59A5E0320}" presName="LevelTwoTextNode" presStyleLbl="node2" presStyleIdx="3" presStyleCnt="4" custScaleX="217201">
        <dgm:presLayoutVars>
          <dgm:chPref val="3"/>
        </dgm:presLayoutVars>
      </dgm:prSet>
      <dgm:spPr/>
    </dgm:pt>
    <dgm:pt modelId="{8DF920AC-84C8-4D07-922C-B2253B19D9E1}" type="pres">
      <dgm:prSet presAssocID="{B4932DA3-4561-4979-B586-DED59A5E0320}" presName="level3hierChild" presStyleCnt="0"/>
      <dgm:spPr/>
    </dgm:pt>
  </dgm:ptLst>
  <dgm:cxnLst>
    <dgm:cxn modelId="{2B30A916-8802-4FCA-AD38-6366106FA28C}" type="presOf" srcId="{D3854D1C-F07A-4E83-820C-9924B1260758}" destId="{5D416DE9-7414-4EA3-9293-4A60BAF869CA}" srcOrd="0" destOrd="0" presId="urn:microsoft.com/office/officeart/2008/layout/HorizontalMultiLevelHierarchy"/>
    <dgm:cxn modelId="{9B5DF922-CFAE-4F09-9FF1-E54CC05E0025}" type="presOf" srcId="{1B9EA8C3-5BDA-4BBB-93F0-7DF72BBCFBF2}" destId="{E99ECF76-0543-435E-B1FB-DD55FFF36C26}" srcOrd="1" destOrd="0" presId="urn:microsoft.com/office/officeart/2008/layout/HorizontalMultiLevelHierarchy"/>
    <dgm:cxn modelId="{BA06F439-563C-461C-B096-7A89C8BA62A9}" type="presOf" srcId="{C54CDA46-838D-4A6F-80FA-DF15E7F04CCC}" destId="{060FC1DF-7892-44AC-9EF3-0694D589D5F2}" srcOrd="0" destOrd="0" presId="urn:microsoft.com/office/officeart/2008/layout/HorizontalMultiLevelHierarchy"/>
    <dgm:cxn modelId="{7C09FA43-1D82-47B7-89FD-10ECC97ED0C4}" srcId="{D3854D1C-F07A-4E83-820C-9924B1260758}" destId="{B4A663ED-E98E-4782-B8E9-0989735F2057}" srcOrd="1" destOrd="0" parTransId="{0065D311-BF48-43A2-B61B-96FCDA4F9AA2}" sibTransId="{A59A78BA-2B2A-49E4-8A98-F3B645C53EBD}"/>
    <dgm:cxn modelId="{FC2D014D-7064-44C4-8B7F-7EABF81BE225}" type="presOf" srcId="{D51CFAAE-014F-4FE3-8BEE-E0598E741627}" destId="{E0D0E9E7-531D-4E66-9E8B-F55ED2631523}" srcOrd="0" destOrd="0" presId="urn:microsoft.com/office/officeart/2008/layout/HorizontalMultiLevelHierarchy"/>
    <dgm:cxn modelId="{A518EF55-65E1-405F-9F16-BDCACE1E7073}" type="presOf" srcId="{1B9EA8C3-5BDA-4BBB-93F0-7DF72BBCFBF2}" destId="{2B9E4791-2E4A-49D3-B7A2-12AA883BA570}" srcOrd="0" destOrd="0" presId="urn:microsoft.com/office/officeart/2008/layout/HorizontalMultiLevelHierarchy"/>
    <dgm:cxn modelId="{BE035A61-C690-418B-BF12-1169F5C2D11F}" type="presOf" srcId="{0EB21F92-6B44-4476-9A5B-5E0D5A92D0FD}" destId="{01343F0A-FDCD-44D9-AEBE-C32DF4C20A92}" srcOrd="0" destOrd="0" presId="urn:microsoft.com/office/officeart/2008/layout/HorizontalMultiLevelHierarchy"/>
    <dgm:cxn modelId="{D34C3671-17E5-4D1F-9177-F90C078EF94B}" type="presOf" srcId="{0065D311-BF48-43A2-B61B-96FCDA4F9AA2}" destId="{BF25CE9C-9EDE-414F-ABA8-0F78EC75F70B}" srcOrd="0" destOrd="0" presId="urn:microsoft.com/office/officeart/2008/layout/HorizontalMultiLevelHierarchy"/>
    <dgm:cxn modelId="{B162767B-BCF5-4C0A-AD21-ACF6C2D77070}" srcId="{D3854D1C-F07A-4E83-820C-9924B1260758}" destId="{0EB21F92-6B44-4476-9A5B-5E0D5A92D0FD}" srcOrd="0" destOrd="0" parTransId="{44FB4696-84D4-4A21-9874-3B31EC18DC65}" sibTransId="{7D6B0751-E9DB-496D-9E47-DC01ECA5AB75}"/>
    <dgm:cxn modelId="{8C1E9184-BECE-4834-BD87-E69DB4AE672D}" type="presOf" srcId="{B4A663ED-E98E-4782-B8E9-0989735F2057}" destId="{3EB6030A-7D53-46F1-850B-AA21A5C6B1EB}" srcOrd="0" destOrd="0" presId="urn:microsoft.com/office/officeart/2008/layout/HorizontalMultiLevelHierarchy"/>
    <dgm:cxn modelId="{B60F2E87-A8B4-44A4-8E6B-0DFAE76D6E48}" srcId="{D3854D1C-F07A-4E83-820C-9924B1260758}" destId="{6A8BFD26-FF77-48D2-9815-74596C16BB5B}" srcOrd="2" destOrd="0" parTransId="{1B9EA8C3-5BDA-4BBB-93F0-7DF72BBCFBF2}" sibTransId="{1713B6FD-CC5E-4607-B591-0C0A9CEA22A4}"/>
    <dgm:cxn modelId="{E9C711A1-C514-4195-B494-D2D945088D4A}" type="presOf" srcId="{44FB4696-84D4-4A21-9874-3B31EC18DC65}" destId="{2682D184-A201-4810-8D51-E34FAC9D30D2}" srcOrd="1" destOrd="0" presId="urn:microsoft.com/office/officeart/2008/layout/HorizontalMultiLevelHierarchy"/>
    <dgm:cxn modelId="{D4ACD8A5-1EA2-404E-9D3A-66F0F7F17CE0}" type="presOf" srcId="{0065D311-BF48-43A2-B61B-96FCDA4F9AA2}" destId="{8D6AEE61-1004-4AF8-8574-D48DD20C647E}" srcOrd="1" destOrd="0" presId="urn:microsoft.com/office/officeart/2008/layout/HorizontalMultiLevelHierarchy"/>
    <dgm:cxn modelId="{BCDB71BA-76DC-4E97-A002-E731D2948B94}" type="presOf" srcId="{C54CDA46-838D-4A6F-80FA-DF15E7F04CCC}" destId="{28AB46F0-B194-436F-963B-58A5D676974C}" srcOrd="1" destOrd="0" presId="urn:microsoft.com/office/officeart/2008/layout/HorizontalMultiLevelHierarchy"/>
    <dgm:cxn modelId="{08CDADC3-4E6B-43CD-BEA3-0080A3EFCB19}" srcId="{D51CFAAE-014F-4FE3-8BEE-E0598E741627}" destId="{D3854D1C-F07A-4E83-820C-9924B1260758}" srcOrd="0" destOrd="0" parTransId="{B28F3CD5-6542-4A34-9A42-41D54EC19801}" sibTransId="{9EBF83DD-F2EF-43E9-B11F-63559E6858AF}"/>
    <dgm:cxn modelId="{6D615BCB-15E3-476D-9A0F-CFF2A36CC7BA}" type="presOf" srcId="{44FB4696-84D4-4A21-9874-3B31EC18DC65}" destId="{25F127A0-8269-47F2-8D1A-434D1C3957FE}" srcOrd="0" destOrd="0" presId="urn:microsoft.com/office/officeart/2008/layout/HorizontalMultiLevelHierarchy"/>
    <dgm:cxn modelId="{159145D4-D770-4EA8-BE27-B3A128ED17B8}" type="presOf" srcId="{6A8BFD26-FF77-48D2-9815-74596C16BB5B}" destId="{5433F528-9B33-4736-AD0F-CE61B9D26949}" srcOrd="0" destOrd="0" presId="urn:microsoft.com/office/officeart/2008/layout/HorizontalMultiLevelHierarchy"/>
    <dgm:cxn modelId="{96898ED4-A2A3-4D42-9BBC-585C3D470623}" srcId="{D3854D1C-F07A-4E83-820C-9924B1260758}" destId="{B4932DA3-4561-4979-B586-DED59A5E0320}" srcOrd="3" destOrd="0" parTransId="{C54CDA46-838D-4A6F-80FA-DF15E7F04CCC}" sibTransId="{6AB337DB-05FD-4B52-85B8-72080EEC85E3}"/>
    <dgm:cxn modelId="{76EAA9DA-0458-43D2-BD23-57DB97B96C34}" type="presOf" srcId="{B4932DA3-4561-4979-B586-DED59A5E0320}" destId="{C7357D44-588B-4144-94B8-2F783875F8A5}" srcOrd="0" destOrd="0" presId="urn:microsoft.com/office/officeart/2008/layout/HorizontalMultiLevelHierarchy"/>
    <dgm:cxn modelId="{C44C48A9-8D06-4A32-ABAA-750F6D70E3C2}" type="presParOf" srcId="{E0D0E9E7-531D-4E66-9E8B-F55ED2631523}" destId="{9CAB0D1F-2428-432F-A448-1ECB4584A209}" srcOrd="0" destOrd="0" presId="urn:microsoft.com/office/officeart/2008/layout/HorizontalMultiLevelHierarchy"/>
    <dgm:cxn modelId="{F5B7E1CE-50C1-490B-AEF0-56DB10AF857F}" type="presParOf" srcId="{9CAB0D1F-2428-432F-A448-1ECB4584A209}" destId="{5D416DE9-7414-4EA3-9293-4A60BAF869CA}" srcOrd="0" destOrd="0" presId="urn:microsoft.com/office/officeart/2008/layout/HorizontalMultiLevelHierarchy"/>
    <dgm:cxn modelId="{EF20639A-ED41-4301-91D8-7320D01A15F8}" type="presParOf" srcId="{9CAB0D1F-2428-432F-A448-1ECB4584A209}" destId="{0E810AED-C483-4766-8157-4B3E2DAEE767}" srcOrd="1" destOrd="0" presId="urn:microsoft.com/office/officeart/2008/layout/HorizontalMultiLevelHierarchy"/>
    <dgm:cxn modelId="{80E1DAD6-F206-4911-B87B-88E44FF754B4}" type="presParOf" srcId="{0E810AED-C483-4766-8157-4B3E2DAEE767}" destId="{25F127A0-8269-47F2-8D1A-434D1C3957FE}" srcOrd="0" destOrd="0" presId="urn:microsoft.com/office/officeart/2008/layout/HorizontalMultiLevelHierarchy"/>
    <dgm:cxn modelId="{23722B17-C977-452D-BCF8-EE728968E091}" type="presParOf" srcId="{25F127A0-8269-47F2-8D1A-434D1C3957FE}" destId="{2682D184-A201-4810-8D51-E34FAC9D30D2}" srcOrd="0" destOrd="0" presId="urn:microsoft.com/office/officeart/2008/layout/HorizontalMultiLevelHierarchy"/>
    <dgm:cxn modelId="{3F074685-71A8-4176-9354-219CB94FD651}" type="presParOf" srcId="{0E810AED-C483-4766-8157-4B3E2DAEE767}" destId="{2C1DECEA-322B-4EDE-869C-BBF7A5748446}" srcOrd="1" destOrd="0" presId="urn:microsoft.com/office/officeart/2008/layout/HorizontalMultiLevelHierarchy"/>
    <dgm:cxn modelId="{161BF14E-4BE7-437D-8A66-65540860F6FA}" type="presParOf" srcId="{2C1DECEA-322B-4EDE-869C-BBF7A5748446}" destId="{01343F0A-FDCD-44D9-AEBE-C32DF4C20A92}" srcOrd="0" destOrd="0" presId="urn:microsoft.com/office/officeart/2008/layout/HorizontalMultiLevelHierarchy"/>
    <dgm:cxn modelId="{CE9DF095-CDB5-440E-A4CA-7E883C118862}" type="presParOf" srcId="{2C1DECEA-322B-4EDE-869C-BBF7A5748446}" destId="{1077BF55-A376-4F7D-B1A8-A7EA0362C7A9}" srcOrd="1" destOrd="0" presId="urn:microsoft.com/office/officeart/2008/layout/HorizontalMultiLevelHierarchy"/>
    <dgm:cxn modelId="{0F746C36-A285-4ADD-A750-801B9F88F5A4}" type="presParOf" srcId="{0E810AED-C483-4766-8157-4B3E2DAEE767}" destId="{BF25CE9C-9EDE-414F-ABA8-0F78EC75F70B}" srcOrd="2" destOrd="0" presId="urn:microsoft.com/office/officeart/2008/layout/HorizontalMultiLevelHierarchy"/>
    <dgm:cxn modelId="{26AACFE1-7CFD-4844-A94E-110309203F19}" type="presParOf" srcId="{BF25CE9C-9EDE-414F-ABA8-0F78EC75F70B}" destId="{8D6AEE61-1004-4AF8-8574-D48DD20C647E}" srcOrd="0" destOrd="0" presId="urn:microsoft.com/office/officeart/2008/layout/HorizontalMultiLevelHierarchy"/>
    <dgm:cxn modelId="{3AD4B4D5-0732-4A5F-9C43-4F15DBAE530E}" type="presParOf" srcId="{0E810AED-C483-4766-8157-4B3E2DAEE767}" destId="{DF7AF27D-85F8-40DC-B53E-489F020E2C6A}" srcOrd="3" destOrd="0" presId="urn:microsoft.com/office/officeart/2008/layout/HorizontalMultiLevelHierarchy"/>
    <dgm:cxn modelId="{BE41DB7B-ADA7-40A9-B327-2C7C0133B096}" type="presParOf" srcId="{DF7AF27D-85F8-40DC-B53E-489F020E2C6A}" destId="{3EB6030A-7D53-46F1-850B-AA21A5C6B1EB}" srcOrd="0" destOrd="0" presId="urn:microsoft.com/office/officeart/2008/layout/HorizontalMultiLevelHierarchy"/>
    <dgm:cxn modelId="{1EFA57EB-9497-46C5-A719-5630BEF82F35}" type="presParOf" srcId="{DF7AF27D-85F8-40DC-B53E-489F020E2C6A}" destId="{417B74AD-91A7-4D35-8D35-35B06A0E3361}" srcOrd="1" destOrd="0" presId="urn:microsoft.com/office/officeart/2008/layout/HorizontalMultiLevelHierarchy"/>
    <dgm:cxn modelId="{7ACA54C3-1B7B-4230-BE8E-2747939024C2}" type="presParOf" srcId="{0E810AED-C483-4766-8157-4B3E2DAEE767}" destId="{2B9E4791-2E4A-49D3-B7A2-12AA883BA570}" srcOrd="4" destOrd="0" presId="urn:microsoft.com/office/officeart/2008/layout/HorizontalMultiLevelHierarchy"/>
    <dgm:cxn modelId="{BA59EF95-68E3-4205-AE0B-958E62811BE3}" type="presParOf" srcId="{2B9E4791-2E4A-49D3-B7A2-12AA883BA570}" destId="{E99ECF76-0543-435E-B1FB-DD55FFF36C26}" srcOrd="0" destOrd="0" presId="urn:microsoft.com/office/officeart/2008/layout/HorizontalMultiLevelHierarchy"/>
    <dgm:cxn modelId="{EEFC55E0-45E7-4CF5-A118-59226CE9DAAD}" type="presParOf" srcId="{0E810AED-C483-4766-8157-4B3E2DAEE767}" destId="{1D1E75BA-B43B-42A5-95AC-835E25D307B2}" srcOrd="5" destOrd="0" presId="urn:microsoft.com/office/officeart/2008/layout/HorizontalMultiLevelHierarchy"/>
    <dgm:cxn modelId="{C3A6E2D9-7866-4222-AC5B-30E9A024B261}" type="presParOf" srcId="{1D1E75BA-B43B-42A5-95AC-835E25D307B2}" destId="{5433F528-9B33-4736-AD0F-CE61B9D26949}" srcOrd="0" destOrd="0" presId="urn:microsoft.com/office/officeart/2008/layout/HorizontalMultiLevelHierarchy"/>
    <dgm:cxn modelId="{099EB566-293F-44F4-B4AE-213AFA0BEE55}" type="presParOf" srcId="{1D1E75BA-B43B-42A5-95AC-835E25D307B2}" destId="{A94BCBDF-1849-4F7C-B28E-279C447963D1}" srcOrd="1" destOrd="0" presId="urn:microsoft.com/office/officeart/2008/layout/HorizontalMultiLevelHierarchy"/>
    <dgm:cxn modelId="{9389BFF4-EA5B-4A2E-8C98-EDBF7319AF45}" type="presParOf" srcId="{0E810AED-C483-4766-8157-4B3E2DAEE767}" destId="{060FC1DF-7892-44AC-9EF3-0694D589D5F2}" srcOrd="6" destOrd="0" presId="urn:microsoft.com/office/officeart/2008/layout/HorizontalMultiLevelHierarchy"/>
    <dgm:cxn modelId="{4E5CFF23-8FDF-4094-89B9-6CAC25B0EBCA}" type="presParOf" srcId="{060FC1DF-7892-44AC-9EF3-0694D589D5F2}" destId="{28AB46F0-B194-436F-963B-58A5D676974C}" srcOrd="0" destOrd="0" presId="urn:microsoft.com/office/officeart/2008/layout/HorizontalMultiLevelHierarchy"/>
    <dgm:cxn modelId="{958ED760-4A1B-478C-80F2-41C5EF2EB852}" type="presParOf" srcId="{0E810AED-C483-4766-8157-4B3E2DAEE767}" destId="{579D7D50-BE1F-4830-9B69-C34A09F33E2E}" srcOrd="7" destOrd="0" presId="urn:microsoft.com/office/officeart/2008/layout/HorizontalMultiLevelHierarchy"/>
    <dgm:cxn modelId="{F1D77267-8491-44DD-A252-4BC698F2ADC6}" type="presParOf" srcId="{579D7D50-BE1F-4830-9B69-C34A09F33E2E}" destId="{C7357D44-588B-4144-94B8-2F783875F8A5}" srcOrd="0" destOrd="0" presId="urn:microsoft.com/office/officeart/2008/layout/HorizontalMultiLevelHierarchy"/>
    <dgm:cxn modelId="{EF28008A-12D0-4979-B482-83B961B3F565}" type="presParOf" srcId="{579D7D50-BE1F-4830-9B69-C34A09F33E2E}" destId="{8DF920AC-84C8-4D07-922C-B2253B19D9E1}"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8C3E301-5C66-4514-9F63-B686BA5F593E}" type="doc">
      <dgm:prSet loTypeId="urn:microsoft.com/office/officeart/2005/8/layout/vProcess5" loCatId="process" qsTypeId="urn:microsoft.com/office/officeart/2005/8/quickstyle/simple1" qsCatId="simple" csTypeId="urn:microsoft.com/office/officeart/2005/8/colors/accent3_2" csCatId="accent3" phldr="1"/>
      <dgm:spPr/>
      <dgm:t>
        <a:bodyPr/>
        <a:lstStyle/>
        <a:p>
          <a:endParaRPr lang="fr-CA"/>
        </a:p>
      </dgm:t>
    </dgm:pt>
    <dgm:pt modelId="{EC60DB44-2CFB-49C4-909E-E25FB59A8C42}">
      <dgm:prSet custT="1"/>
      <dgm:spPr>
        <a:solidFill>
          <a:srgbClr val="A5C935"/>
        </a:solidFill>
      </dgm:spPr>
      <dgm:t>
        <a:bodyPr/>
        <a:lstStyle/>
        <a:p>
          <a:pPr rtl="0"/>
          <a:r>
            <a:rPr lang="en-US" sz="2400" b="0" baseline="0" dirty="0">
              <a:solidFill>
                <a:srgbClr val="0070C0"/>
              </a:solidFill>
              <a:latin typeface="Arial" panose="020B0604020202020204" pitchFamily="34" charset="0"/>
              <a:cs typeface="Arial" panose="020B0604020202020204" pitchFamily="34" charset="0"/>
            </a:rPr>
            <a:t>Enterprise owner deals with an entity</a:t>
          </a:r>
          <a:endParaRPr lang="fr-CA" sz="2400" dirty="0">
            <a:solidFill>
              <a:srgbClr val="0070C0"/>
            </a:solidFill>
            <a:latin typeface="Arial" panose="020B0604020202020204" pitchFamily="34" charset="0"/>
            <a:cs typeface="Arial" panose="020B0604020202020204" pitchFamily="34" charset="0"/>
          </a:endParaRPr>
        </a:p>
      </dgm:t>
    </dgm:pt>
    <dgm:pt modelId="{67258DA8-A310-4023-A395-A5E0E0636478}" type="parTrans" cxnId="{D44D93B5-CDDE-4478-B14B-120BCE976A4C}">
      <dgm:prSet/>
      <dgm:spPr/>
      <dgm:t>
        <a:bodyPr/>
        <a:lstStyle/>
        <a:p>
          <a:endParaRPr lang="fr-CA" sz="2400">
            <a:solidFill>
              <a:srgbClr val="0070C0"/>
            </a:solidFill>
            <a:latin typeface="Arial" panose="020B0604020202020204" pitchFamily="34" charset="0"/>
            <a:cs typeface="Arial" panose="020B0604020202020204" pitchFamily="34" charset="0"/>
          </a:endParaRPr>
        </a:p>
      </dgm:t>
    </dgm:pt>
    <dgm:pt modelId="{BB24901B-BADE-404F-89AC-5E329D4084A2}" type="sibTrans" cxnId="{D44D93B5-CDDE-4478-B14B-120BCE976A4C}">
      <dgm:prSet custT="1"/>
      <dgm:spPr/>
      <dgm:t>
        <a:bodyPr/>
        <a:lstStyle/>
        <a:p>
          <a:endParaRPr lang="fr-CA" sz="2400">
            <a:solidFill>
              <a:srgbClr val="0070C0"/>
            </a:solidFill>
            <a:latin typeface="Arial" panose="020B0604020202020204" pitchFamily="34" charset="0"/>
            <a:cs typeface="Arial" panose="020B0604020202020204" pitchFamily="34" charset="0"/>
          </a:endParaRPr>
        </a:p>
      </dgm:t>
    </dgm:pt>
    <dgm:pt modelId="{000DEDA2-6BBF-46D8-AB4D-525565B0DF52}">
      <dgm:prSet custT="1"/>
      <dgm:spPr>
        <a:solidFill>
          <a:srgbClr val="A5C935"/>
        </a:solidFill>
      </dgm:spPr>
      <dgm:t>
        <a:bodyPr/>
        <a:lstStyle/>
        <a:p>
          <a:pPr rtl="0"/>
          <a:r>
            <a:rPr lang="en-US" sz="2400" b="0" baseline="0" dirty="0">
              <a:solidFill>
                <a:srgbClr val="0070C0"/>
              </a:solidFill>
              <a:latin typeface="Arial" panose="020B0604020202020204" pitchFamily="34" charset="0"/>
              <a:cs typeface="Arial" panose="020B0604020202020204" pitchFamily="34" charset="0"/>
            </a:rPr>
            <a:t>Initial selection requires effort.</a:t>
          </a:r>
          <a:endParaRPr lang="fr-CA" sz="2400" dirty="0">
            <a:solidFill>
              <a:srgbClr val="0070C0"/>
            </a:solidFill>
            <a:latin typeface="Arial" panose="020B0604020202020204" pitchFamily="34" charset="0"/>
            <a:cs typeface="Arial" panose="020B0604020202020204" pitchFamily="34" charset="0"/>
          </a:endParaRPr>
        </a:p>
      </dgm:t>
    </dgm:pt>
    <dgm:pt modelId="{2FEBD075-0340-4BD3-876F-B0B8DFAD960E}" type="parTrans" cxnId="{CB2FD21A-975D-4E48-A5FB-9CF6BA503612}">
      <dgm:prSet/>
      <dgm:spPr/>
      <dgm:t>
        <a:bodyPr/>
        <a:lstStyle/>
        <a:p>
          <a:endParaRPr lang="fr-CA" sz="2400">
            <a:solidFill>
              <a:srgbClr val="0070C0"/>
            </a:solidFill>
            <a:latin typeface="Arial" panose="020B0604020202020204" pitchFamily="34" charset="0"/>
            <a:cs typeface="Arial" panose="020B0604020202020204" pitchFamily="34" charset="0"/>
          </a:endParaRPr>
        </a:p>
      </dgm:t>
    </dgm:pt>
    <dgm:pt modelId="{B3A4BFAB-880E-4483-B2FA-C310A407C425}" type="sibTrans" cxnId="{CB2FD21A-975D-4E48-A5FB-9CF6BA503612}">
      <dgm:prSet custT="1"/>
      <dgm:spPr/>
      <dgm:t>
        <a:bodyPr/>
        <a:lstStyle/>
        <a:p>
          <a:endParaRPr lang="fr-CA" sz="2400">
            <a:solidFill>
              <a:srgbClr val="0070C0"/>
            </a:solidFill>
            <a:latin typeface="Arial" panose="020B0604020202020204" pitchFamily="34" charset="0"/>
            <a:cs typeface="Arial" panose="020B0604020202020204" pitchFamily="34" charset="0"/>
          </a:endParaRPr>
        </a:p>
      </dgm:t>
    </dgm:pt>
    <dgm:pt modelId="{4E6F4637-C108-40AF-B4A7-DED849096D19}">
      <dgm:prSet custT="1"/>
      <dgm:spPr>
        <a:solidFill>
          <a:srgbClr val="A5C935"/>
        </a:solidFill>
      </dgm:spPr>
      <dgm:t>
        <a:bodyPr/>
        <a:lstStyle/>
        <a:p>
          <a:pPr rtl="0"/>
          <a:r>
            <a:rPr lang="en-US" sz="2400" b="0" baseline="0" dirty="0">
              <a:solidFill>
                <a:srgbClr val="0070C0"/>
              </a:solidFill>
              <a:latin typeface="Arial" panose="020B0604020202020204" pitchFamily="34" charset="0"/>
              <a:cs typeface="Arial" panose="020B0604020202020204" pitchFamily="34" charset="0"/>
            </a:rPr>
            <a:t>The selected ESCO will then be in charge for the duration of the contract.</a:t>
          </a:r>
          <a:endParaRPr lang="fr-CA" sz="2400" dirty="0">
            <a:solidFill>
              <a:srgbClr val="0070C0"/>
            </a:solidFill>
            <a:latin typeface="Arial" panose="020B0604020202020204" pitchFamily="34" charset="0"/>
            <a:cs typeface="Arial" panose="020B0604020202020204" pitchFamily="34" charset="0"/>
          </a:endParaRPr>
        </a:p>
      </dgm:t>
    </dgm:pt>
    <dgm:pt modelId="{0D4C3183-8F47-4FC3-804D-E958581A24BC}" type="parTrans" cxnId="{50C90105-827E-4FD6-9AFC-91BAE5E5CACA}">
      <dgm:prSet/>
      <dgm:spPr/>
      <dgm:t>
        <a:bodyPr/>
        <a:lstStyle/>
        <a:p>
          <a:endParaRPr lang="fr-CA" sz="2400">
            <a:solidFill>
              <a:srgbClr val="0070C0"/>
            </a:solidFill>
            <a:latin typeface="Arial" panose="020B0604020202020204" pitchFamily="34" charset="0"/>
            <a:cs typeface="Arial" panose="020B0604020202020204" pitchFamily="34" charset="0"/>
          </a:endParaRPr>
        </a:p>
      </dgm:t>
    </dgm:pt>
    <dgm:pt modelId="{2412966B-0BC6-49FD-8ED1-8943FDA99DBA}" type="sibTrans" cxnId="{50C90105-827E-4FD6-9AFC-91BAE5E5CACA}">
      <dgm:prSet/>
      <dgm:spPr/>
      <dgm:t>
        <a:bodyPr/>
        <a:lstStyle/>
        <a:p>
          <a:endParaRPr lang="fr-CA" sz="2400">
            <a:solidFill>
              <a:srgbClr val="0070C0"/>
            </a:solidFill>
            <a:latin typeface="Arial" panose="020B0604020202020204" pitchFamily="34" charset="0"/>
            <a:cs typeface="Arial" panose="020B0604020202020204" pitchFamily="34" charset="0"/>
          </a:endParaRPr>
        </a:p>
      </dgm:t>
    </dgm:pt>
    <dgm:pt modelId="{427567A4-4D4D-4069-8349-A84D25C4841F}" type="pres">
      <dgm:prSet presAssocID="{F8C3E301-5C66-4514-9F63-B686BA5F593E}" presName="outerComposite" presStyleCnt="0">
        <dgm:presLayoutVars>
          <dgm:chMax val="5"/>
          <dgm:dir/>
          <dgm:resizeHandles val="exact"/>
        </dgm:presLayoutVars>
      </dgm:prSet>
      <dgm:spPr/>
    </dgm:pt>
    <dgm:pt modelId="{DADADA07-649F-49A8-B847-6B1E9B839471}" type="pres">
      <dgm:prSet presAssocID="{F8C3E301-5C66-4514-9F63-B686BA5F593E}" presName="dummyMaxCanvas" presStyleCnt="0">
        <dgm:presLayoutVars/>
      </dgm:prSet>
      <dgm:spPr/>
    </dgm:pt>
    <dgm:pt modelId="{6D49AD2E-9060-4C7A-BDB9-37CE30FD8105}" type="pres">
      <dgm:prSet presAssocID="{F8C3E301-5C66-4514-9F63-B686BA5F593E}" presName="ThreeNodes_1" presStyleLbl="node1" presStyleIdx="0" presStyleCnt="3">
        <dgm:presLayoutVars>
          <dgm:bulletEnabled val="1"/>
        </dgm:presLayoutVars>
      </dgm:prSet>
      <dgm:spPr/>
    </dgm:pt>
    <dgm:pt modelId="{6ED4348D-D5D9-4F4A-95DF-87CD5E5C69B9}" type="pres">
      <dgm:prSet presAssocID="{F8C3E301-5C66-4514-9F63-B686BA5F593E}" presName="ThreeNodes_2" presStyleLbl="node1" presStyleIdx="1" presStyleCnt="3">
        <dgm:presLayoutVars>
          <dgm:bulletEnabled val="1"/>
        </dgm:presLayoutVars>
      </dgm:prSet>
      <dgm:spPr/>
    </dgm:pt>
    <dgm:pt modelId="{CA5E27EE-C44B-4BE9-B2DD-253E215331FB}" type="pres">
      <dgm:prSet presAssocID="{F8C3E301-5C66-4514-9F63-B686BA5F593E}" presName="ThreeNodes_3" presStyleLbl="node1" presStyleIdx="2" presStyleCnt="3" custScaleX="90923" custLinFactNeighborX="-2084" custLinFactNeighborY="1603">
        <dgm:presLayoutVars>
          <dgm:bulletEnabled val="1"/>
        </dgm:presLayoutVars>
      </dgm:prSet>
      <dgm:spPr/>
    </dgm:pt>
    <dgm:pt modelId="{69457020-DA54-4EC0-98F3-BCDEE9B05EF9}" type="pres">
      <dgm:prSet presAssocID="{F8C3E301-5C66-4514-9F63-B686BA5F593E}" presName="ThreeConn_1-2" presStyleLbl="fgAccFollowNode1" presStyleIdx="0" presStyleCnt="2">
        <dgm:presLayoutVars>
          <dgm:bulletEnabled val="1"/>
        </dgm:presLayoutVars>
      </dgm:prSet>
      <dgm:spPr/>
    </dgm:pt>
    <dgm:pt modelId="{F507EF2D-868F-4332-983C-A4AFA638B25D}" type="pres">
      <dgm:prSet presAssocID="{F8C3E301-5C66-4514-9F63-B686BA5F593E}" presName="ThreeConn_2-3" presStyleLbl="fgAccFollowNode1" presStyleIdx="1" presStyleCnt="2">
        <dgm:presLayoutVars>
          <dgm:bulletEnabled val="1"/>
        </dgm:presLayoutVars>
      </dgm:prSet>
      <dgm:spPr/>
    </dgm:pt>
    <dgm:pt modelId="{D96E709B-64FF-4077-A790-3BF520A54C3D}" type="pres">
      <dgm:prSet presAssocID="{F8C3E301-5C66-4514-9F63-B686BA5F593E}" presName="ThreeNodes_1_text" presStyleLbl="node1" presStyleIdx="2" presStyleCnt="3">
        <dgm:presLayoutVars>
          <dgm:bulletEnabled val="1"/>
        </dgm:presLayoutVars>
      </dgm:prSet>
      <dgm:spPr/>
    </dgm:pt>
    <dgm:pt modelId="{E27E74D2-41EC-4ADF-A7AC-EF558A2AF2BE}" type="pres">
      <dgm:prSet presAssocID="{F8C3E301-5C66-4514-9F63-B686BA5F593E}" presName="ThreeNodes_2_text" presStyleLbl="node1" presStyleIdx="2" presStyleCnt="3">
        <dgm:presLayoutVars>
          <dgm:bulletEnabled val="1"/>
        </dgm:presLayoutVars>
      </dgm:prSet>
      <dgm:spPr/>
    </dgm:pt>
    <dgm:pt modelId="{4E7B580A-222B-4A53-BCA2-C7D787000CC5}" type="pres">
      <dgm:prSet presAssocID="{F8C3E301-5C66-4514-9F63-B686BA5F593E}" presName="ThreeNodes_3_text" presStyleLbl="node1" presStyleIdx="2" presStyleCnt="3">
        <dgm:presLayoutVars>
          <dgm:bulletEnabled val="1"/>
        </dgm:presLayoutVars>
      </dgm:prSet>
      <dgm:spPr/>
    </dgm:pt>
  </dgm:ptLst>
  <dgm:cxnLst>
    <dgm:cxn modelId="{50C90105-827E-4FD6-9AFC-91BAE5E5CACA}" srcId="{F8C3E301-5C66-4514-9F63-B686BA5F593E}" destId="{4E6F4637-C108-40AF-B4A7-DED849096D19}" srcOrd="2" destOrd="0" parTransId="{0D4C3183-8F47-4FC3-804D-E958581A24BC}" sibTransId="{2412966B-0BC6-49FD-8ED1-8943FDA99DBA}"/>
    <dgm:cxn modelId="{CB2FD21A-975D-4E48-A5FB-9CF6BA503612}" srcId="{F8C3E301-5C66-4514-9F63-B686BA5F593E}" destId="{000DEDA2-6BBF-46D8-AB4D-525565B0DF52}" srcOrd="1" destOrd="0" parTransId="{2FEBD075-0340-4BD3-876F-B0B8DFAD960E}" sibTransId="{B3A4BFAB-880E-4483-B2FA-C310A407C425}"/>
    <dgm:cxn modelId="{3FF7C333-1CF9-4CEB-88A2-6A81AA8B9B88}" type="presOf" srcId="{F8C3E301-5C66-4514-9F63-B686BA5F593E}" destId="{427567A4-4D4D-4069-8349-A84D25C4841F}" srcOrd="0" destOrd="0" presId="urn:microsoft.com/office/officeart/2005/8/layout/vProcess5"/>
    <dgm:cxn modelId="{DB6EE840-D7A3-4C3B-9E96-ABB4A80B9649}" type="presOf" srcId="{000DEDA2-6BBF-46D8-AB4D-525565B0DF52}" destId="{E27E74D2-41EC-4ADF-A7AC-EF558A2AF2BE}" srcOrd="1" destOrd="0" presId="urn:microsoft.com/office/officeart/2005/8/layout/vProcess5"/>
    <dgm:cxn modelId="{AE62BA51-FB69-4C31-9EBC-E803B2BBD615}" type="presOf" srcId="{000DEDA2-6BBF-46D8-AB4D-525565B0DF52}" destId="{6ED4348D-D5D9-4F4A-95DF-87CD5E5C69B9}" srcOrd="0" destOrd="0" presId="urn:microsoft.com/office/officeart/2005/8/layout/vProcess5"/>
    <dgm:cxn modelId="{315EC77D-B097-427F-8861-7C635BAF6EE9}" type="presOf" srcId="{BB24901B-BADE-404F-89AC-5E329D4084A2}" destId="{69457020-DA54-4EC0-98F3-BCDEE9B05EF9}" srcOrd="0" destOrd="0" presId="urn:microsoft.com/office/officeart/2005/8/layout/vProcess5"/>
    <dgm:cxn modelId="{CAF02382-8E0C-4B9D-BC6F-AC424ADB3C00}" type="presOf" srcId="{4E6F4637-C108-40AF-B4A7-DED849096D19}" destId="{4E7B580A-222B-4A53-BCA2-C7D787000CC5}" srcOrd="1" destOrd="0" presId="urn:microsoft.com/office/officeart/2005/8/layout/vProcess5"/>
    <dgm:cxn modelId="{799D928D-829E-46B4-BD06-A70272B22697}" type="presOf" srcId="{EC60DB44-2CFB-49C4-909E-E25FB59A8C42}" destId="{6D49AD2E-9060-4C7A-BDB9-37CE30FD8105}" srcOrd="0" destOrd="0" presId="urn:microsoft.com/office/officeart/2005/8/layout/vProcess5"/>
    <dgm:cxn modelId="{99D8F4A7-0CB1-4C30-AFDF-AB566E724AAC}" type="presOf" srcId="{EC60DB44-2CFB-49C4-909E-E25FB59A8C42}" destId="{D96E709B-64FF-4077-A790-3BF520A54C3D}" srcOrd="1" destOrd="0" presId="urn:microsoft.com/office/officeart/2005/8/layout/vProcess5"/>
    <dgm:cxn modelId="{D44D93B5-CDDE-4478-B14B-120BCE976A4C}" srcId="{F8C3E301-5C66-4514-9F63-B686BA5F593E}" destId="{EC60DB44-2CFB-49C4-909E-E25FB59A8C42}" srcOrd="0" destOrd="0" parTransId="{67258DA8-A310-4023-A395-A5E0E0636478}" sibTransId="{BB24901B-BADE-404F-89AC-5E329D4084A2}"/>
    <dgm:cxn modelId="{41495CC0-9D5C-4AB7-A7AA-9F375EC2893B}" type="presOf" srcId="{B3A4BFAB-880E-4483-B2FA-C310A407C425}" destId="{F507EF2D-868F-4332-983C-A4AFA638B25D}" srcOrd="0" destOrd="0" presId="urn:microsoft.com/office/officeart/2005/8/layout/vProcess5"/>
    <dgm:cxn modelId="{AA65A3D3-E0F1-49AA-AA78-486A3D73D3EE}" type="presOf" srcId="{4E6F4637-C108-40AF-B4A7-DED849096D19}" destId="{CA5E27EE-C44B-4BE9-B2DD-253E215331FB}" srcOrd="0" destOrd="0" presId="urn:microsoft.com/office/officeart/2005/8/layout/vProcess5"/>
    <dgm:cxn modelId="{FEA22E86-1691-4C95-B7C6-8AD66A479D63}" type="presParOf" srcId="{427567A4-4D4D-4069-8349-A84D25C4841F}" destId="{DADADA07-649F-49A8-B847-6B1E9B839471}" srcOrd="0" destOrd="0" presId="urn:microsoft.com/office/officeart/2005/8/layout/vProcess5"/>
    <dgm:cxn modelId="{FD54DC67-C2FD-4502-A2B7-B033968D97AF}" type="presParOf" srcId="{427567A4-4D4D-4069-8349-A84D25C4841F}" destId="{6D49AD2E-9060-4C7A-BDB9-37CE30FD8105}" srcOrd="1" destOrd="0" presId="urn:microsoft.com/office/officeart/2005/8/layout/vProcess5"/>
    <dgm:cxn modelId="{3B39BDD8-BBC3-4E26-8927-70C09743256E}" type="presParOf" srcId="{427567A4-4D4D-4069-8349-A84D25C4841F}" destId="{6ED4348D-D5D9-4F4A-95DF-87CD5E5C69B9}" srcOrd="2" destOrd="0" presId="urn:microsoft.com/office/officeart/2005/8/layout/vProcess5"/>
    <dgm:cxn modelId="{5D850AC9-B249-4F6A-9C32-8FA47EB3A836}" type="presParOf" srcId="{427567A4-4D4D-4069-8349-A84D25C4841F}" destId="{CA5E27EE-C44B-4BE9-B2DD-253E215331FB}" srcOrd="3" destOrd="0" presId="urn:microsoft.com/office/officeart/2005/8/layout/vProcess5"/>
    <dgm:cxn modelId="{E9B89452-4A24-49FA-8385-F2D630D8EA66}" type="presParOf" srcId="{427567A4-4D4D-4069-8349-A84D25C4841F}" destId="{69457020-DA54-4EC0-98F3-BCDEE9B05EF9}" srcOrd="4" destOrd="0" presId="urn:microsoft.com/office/officeart/2005/8/layout/vProcess5"/>
    <dgm:cxn modelId="{471D37D3-F36B-4B71-B5BD-4030744B4FC4}" type="presParOf" srcId="{427567A4-4D4D-4069-8349-A84D25C4841F}" destId="{F507EF2D-868F-4332-983C-A4AFA638B25D}" srcOrd="5" destOrd="0" presId="urn:microsoft.com/office/officeart/2005/8/layout/vProcess5"/>
    <dgm:cxn modelId="{B5CB2ADE-4E2F-45BA-8A34-A2C4F1601101}" type="presParOf" srcId="{427567A4-4D4D-4069-8349-A84D25C4841F}" destId="{D96E709B-64FF-4077-A790-3BF520A54C3D}" srcOrd="6" destOrd="0" presId="urn:microsoft.com/office/officeart/2005/8/layout/vProcess5"/>
    <dgm:cxn modelId="{5BFF805F-8F5A-4715-BE70-E780C5C0A6B0}" type="presParOf" srcId="{427567A4-4D4D-4069-8349-A84D25C4841F}" destId="{E27E74D2-41EC-4ADF-A7AC-EF558A2AF2BE}" srcOrd="7" destOrd="0" presId="urn:microsoft.com/office/officeart/2005/8/layout/vProcess5"/>
    <dgm:cxn modelId="{DD75EF24-4694-4396-A302-0396D9547137}" type="presParOf" srcId="{427567A4-4D4D-4069-8349-A84D25C4841F}" destId="{4E7B580A-222B-4A53-BCA2-C7D787000CC5}" srcOrd="8"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29C2E78-FA05-4B7F-A0A6-2062DB840598}" type="doc">
      <dgm:prSet loTypeId="urn:microsoft.com/office/officeart/2008/layout/TitledPictureBlocks" loCatId="picture" qsTypeId="urn:microsoft.com/office/officeart/2005/8/quickstyle/simple1" qsCatId="simple" csTypeId="urn:microsoft.com/office/officeart/2005/8/colors/accent1_2" csCatId="accent1" phldr="1"/>
      <dgm:spPr/>
    </dgm:pt>
    <dgm:pt modelId="{C964125C-FB96-4A56-B426-8DD986E9CD3C}">
      <dgm:prSet phldrT="[Texte]" custT="1"/>
      <dgm:spPr>
        <a:solidFill>
          <a:schemeClr val="accent3"/>
        </a:solidFill>
      </dgm:spPr>
      <dgm:t>
        <a:bodyPr/>
        <a:lstStyle/>
        <a:p>
          <a:r>
            <a:rPr lang="en-US" sz="1800" b="1" dirty="0">
              <a:solidFill>
                <a:srgbClr val="FF0000"/>
              </a:solidFill>
              <a:latin typeface="Arial" panose="020B0604020202020204" pitchFamily="34" charset="0"/>
              <a:cs typeface="Arial" panose="020B0604020202020204" pitchFamily="34" charset="0"/>
            </a:rPr>
            <a:t>Heat storage</a:t>
          </a:r>
          <a:endParaRPr lang="fr-CA" sz="1800" b="1" dirty="0">
            <a:solidFill>
              <a:srgbClr val="FF0000"/>
            </a:solidFill>
            <a:latin typeface="Arial" panose="020B0604020202020204" pitchFamily="34" charset="0"/>
            <a:cs typeface="Arial" panose="020B0604020202020204" pitchFamily="34" charset="0"/>
          </a:endParaRPr>
        </a:p>
      </dgm:t>
    </dgm:pt>
    <dgm:pt modelId="{959D4E5D-50B3-4C69-8F1F-46736BE9F71B}" type="parTrans" cxnId="{E7009A16-9659-4E58-BEC3-A70A7214692D}">
      <dgm:prSet/>
      <dgm:spPr/>
      <dgm:t>
        <a:bodyPr/>
        <a:lstStyle/>
        <a:p>
          <a:endParaRPr lang="fr-CA"/>
        </a:p>
      </dgm:t>
    </dgm:pt>
    <dgm:pt modelId="{C9F25389-CD82-4DDB-82D0-61F63F790708}" type="sibTrans" cxnId="{E7009A16-9659-4E58-BEC3-A70A7214692D}">
      <dgm:prSet/>
      <dgm:spPr/>
      <dgm:t>
        <a:bodyPr/>
        <a:lstStyle/>
        <a:p>
          <a:endParaRPr lang="fr-CA"/>
        </a:p>
      </dgm:t>
    </dgm:pt>
    <dgm:pt modelId="{FDE99076-D5D8-4A0A-9C26-0DD60206017D}" type="pres">
      <dgm:prSet presAssocID="{229C2E78-FA05-4B7F-A0A6-2062DB840598}" presName="rootNode" presStyleCnt="0">
        <dgm:presLayoutVars>
          <dgm:chMax/>
          <dgm:chPref/>
          <dgm:dir/>
          <dgm:animLvl val="lvl"/>
        </dgm:presLayoutVars>
      </dgm:prSet>
      <dgm:spPr/>
    </dgm:pt>
    <dgm:pt modelId="{8F15A7FD-7131-4894-9433-3CC5735649A7}" type="pres">
      <dgm:prSet presAssocID="{C964125C-FB96-4A56-B426-8DD986E9CD3C}" presName="composite" presStyleCnt="0"/>
      <dgm:spPr/>
    </dgm:pt>
    <dgm:pt modelId="{9C6FC164-556F-4A1E-9E45-E8C16AA0974F}" type="pres">
      <dgm:prSet presAssocID="{C964125C-FB96-4A56-B426-8DD986E9CD3C}" presName="ParentText" presStyleLbl="node1" presStyleIdx="0" presStyleCnt="1" custLinFactNeighborX="14830" custLinFactNeighborY="11570">
        <dgm:presLayoutVars>
          <dgm:chMax val="1"/>
          <dgm:chPref val="1"/>
          <dgm:bulletEnabled val="1"/>
        </dgm:presLayoutVars>
      </dgm:prSet>
      <dgm:spPr/>
    </dgm:pt>
    <dgm:pt modelId="{20A4D3C2-9312-43F6-A7DB-0361A304B648}" type="pres">
      <dgm:prSet presAssocID="{C964125C-FB96-4A56-B426-8DD986E9CD3C}" presName="Image" presStyleLbl="bgImgPlace1" presStyleIdx="0" presStyleCnt="1" custScaleX="102583" custScaleY="116143" custLinFactNeighborX="15345" custLinFactNeighborY="561"/>
      <dgm:spPr>
        <a:blipFill>
          <a:blip xmlns:r="http://schemas.openxmlformats.org/officeDocument/2006/relationships" r:embed="rId1">
            <a:extLst>
              <a:ext uri="{28A0092B-C50C-407E-A947-70E740481C1C}">
                <a14:useLocalDpi xmlns:a14="http://schemas.microsoft.com/office/drawing/2010/main" val="0"/>
              </a:ext>
            </a:extLst>
          </a:blip>
          <a:srcRect/>
          <a:stretch>
            <a:fillRect l="-3000" r="-3000"/>
          </a:stretch>
        </a:blipFill>
      </dgm:spPr>
    </dgm:pt>
    <dgm:pt modelId="{1EBDD49A-DA00-48CA-A68F-D02ED08CCF9E}" type="pres">
      <dgm:prSet presAssocID="{C964125C-FB96-4A56-B426-8DD986E9CD3C}" presName="ChildText" presStyleLbl="fgAcc1" presStyleIdx="0" presStyleCnt="0">
        <dgm:presLayoutVars>
          <dgm:chMax val="0"/>
          <dgm:chPref val="0"/>
          <dgm:bulletEnabled val="1"/>
        </dgm:presLayoutVars>
      </dgm:prSet>
      <dgm:spPr/>
    </dgm:pt>
  </dgm:ptLst>
  <dgm:cxnLst>
    <dgm:cxn modelId="{E7009A16-9659-4E58-BEC3-A70A7214692D}" srcId="{229C2E78-FA05-4B7F-A0A6-2062DB840598}" destId="{C964125C-FB96-4A56-B426-8DD986E9CD3C}" srcOrd="0" destOrd="0" parTransId="{959D4E5D-50B3-4C69-8F1F-46736BE9F71B}" sibTransId="{C9F25389-CD82-4DDB-82D0-61F63F790708}"/>
    <dgm:cxn modelId="{E84DCC75-110C-4DD2-811A-D652F7089242}" type="presOf" srcId="{C964125C-FB96-4A56-B426-8DD986E9CD3C}" destId="{9C6FC164-556F-4A1E-9E45-E8C16AA0974F}" srcOrd="0" destOrd="0" presId="urn:microsoft.com/office/officeart/2008/layout/TitledPictureBlocks"/>
    <dgm:cxn modelId="{F678C0FC-394F-49C5-A33A-12E93A9D7B13}" type="presOf" srcId="{229C2E78-FA05-4B7F-A0A6-2062DB840598}" destId="{FDE99076-D5D8-4A0A-9C26-0DD60206017D}" srcOrd="0" destOrd="0" presId="urn:microsoft.com/office/officeart/2008/layout/TitledPictureBlocks"/>
    <dgm:cxn modelId="{0DAA589E-63A0-4357-A924-1D5DCAD8A90F}" type="presParOf" srcId="{FDE99076-D5D8-4A0A-9C26-0DD60206017D}" destId="{8F15A7FD-7131-4894-9433-3CC5735649A7}" srcOrd="0" destOrd="0" presId="urn:microsoft.com/office/officeart/2008/layout/TitledPictureBlocks"/>
    <dgm:cxn modelId="{A04E102E-B438-4696-A92A-4827272B2A58}" type="presParOf" srcId="{8F15A7FD-7131-4894-9433-3CC5735649A7}" destId="{9C6FC164-556F-4A1E-9E45-E8C16AA0974F}" srcOrd="0" destOrd="0" presId="urn:microsoft.com/office/officeart/2008/layout/TitledPictureBlocks"/>
    <dgm:cxn modelId="{9A4DBE03-64C8-4BED-A648-8DFFACBF772E}" type="presParOf" srcId="{8F15A7FD-7131-4894-9433-3CC5735649A7}" destId="{20A4D3C2-9312-43F6-A7DB-0361A304B648}" srcOrd="1" destOrd="0" presId="urn:microsoft.com/office/officeart/2008/layout/TitledPictureBlocks"/>
    <dgm:cxn modelId="{E58782A3-A663-45E9-A9B7-BA4E49554004}" type="presParOf" srcId="{8F15A7FD-7131-4894-9433-3CC5735649A7}" destId="{1EBDD49A-DA00-48CA-A68F-D02ED08CCF9E}" srcOrd="2" destOrd="0" presId="urn:microsoft.com/office/officeart/2008/layout/TitledPictureBlock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32260C3-393F-4403-8613-1FD008A4C8BB}" type="doc">
      <dgm:prSet loTypeId="urn:microsoft.com/office/officeart/2008/layout/BendingPictureCaption" loCatId="picture" qsTypeId="urn:microsoft.com/office/officeart/2005/8/quickstyle/simple1" qsCatId="simple" csTypeId="urn:microsoft.com/office/officeart/2005/8/colors/accent1_2" csCatId="accent1" phldr="1"/>
      <dgm:spPr/>
    </dgm:pt>
    <dgm:pt modelId="{478DD173-2CB2-47B7-A97A-367211A3D780}">
      <dgm:prSet phldrT="[Texte]" custT="1"/>
      <dgm:spPr>
        <a:solidFill>
          <a:schemeClr val="accent3"/>
        </a:solidFill>
      </dgm:spPr>
      <dgm:t>
        <a:bodyPr/>
        <a:lstStyle/>
        <a:p>
          <a:r>
            <a:rPr lang="en-US" sz="1800" b="1" dirty="0">
              <a:solidFill>
                <a:srgbClr val="FF0000"/>
              </a:solidFill>
              <a:latin typeface="Arial" panose="020B0604020202020204" pitchFamily="34" charset="0"/>
              <a:cs typeface="Arial" panose="020B0604020202020204" pitchFamily="34" charset="0"/>
            </a:rPr>
            <a:t>Industrial heat pump</a:t>
          </a:r>
          <a:endParaRPr lang="fr-CA" sz="1800" b="1" dirty="0">
            <a:solidFill>
              <a:srgbClr val="FF0000"/>
            </a:solidFill>
            <a:latin typeface="Arial" panose="020B0604020202020204" pitchFamily="34" charset="0"/>
            <a:cs typeface="Arial" panose="020B0604020202020204" pitchFamily="34" charset="0"/>
          </a:endParaRPr>
        </a:p>
      </dgm:t>
    </dgm:pt>
    <dgm:pt modelId="{6B5B208F-B5B5-4AA3-B68B-CCF602833005}" type="parTrans" cxnId="{C7BE92D0-7B30-42AB-B093-1B4117554D50}">
      <dgm:prSet/>
      <dgm:spPr/>
      <dgm:t>
        <a:bodyPr/>
        <a:lstStyle/>
        <a:p>
          <a:endParaRPr lang="fr-CA"/>
        </a:p>
      </dgm:t>
    </dgm:pt>
    <dgm:pt modelId="{576CAB14-C184-4E97-85E2-3664071101DA}" type="sibTrans" cxnId="{C7BE92D0-7B30-42AB-B093-1B4117554D50}">
      <dgm:prSet/>
      <dgm:spPr/>
      <dgm:t>
        <a:bodyPr/>
        <a:lstStyle/>
        <a:p>
          <a:endParaRPr lang="fr-CA"/>
        </a:p>
      </dgm:t>
    </dgm:pt>
    <dgm:pt modelId="{CC661F57-AA59-4070-9266-2982DAA28C46}" type="pres">
      <dgm:prSet presAssocID="{332260C3-393F-4403-8613-1FD008A4C8BB}" presName="diagram" presStyleCnt="0">
        <dgm:presLayoutVars>
          <dgm:dir/>
        </dgm:presLayoutVars>
      </dgm:prSet>
      <dgm:spPr/>
    </dgm:pt>
    <dgm:pt modelId="{07A91699-744A-488F-961A-8FE8E7628E41}" type="pres">
      <dgm:prSet presAssocID="{478DD173-2CB2-47B7-A97A-367211A3D780}" presName="composite" presStyleCnt="0"/>
      <dgm:spPr/>
    </dgm:pt>
    <dgm:pt modelId="{BF883381-BBF7-4381-A882-9D2E00010DC8}" type="pres">
      <dgm:prSet presAssocID="{478DD173-2CB2-47B7-A97A-367211A3D780}" presName="Image" presStyleLbl="bgShp" presStyleIdx="0" presStyleCnt="1" custScaleX="91709" custScaleY="96337" custLinFactNeighborX="3224"/>
      <dgm:spPr>
        <a:blipFill>
          <a:blip xmlns:r="http://schemas.openxmlformats.org/officeDocument/2006/relationships" r:embed="rId1">
            <a:extLst>
              <a:ext uri="{28A0092B-C50C-407E-A947-70E740481C1C}">
                <a14:useLocalDpi xmlns:a14="http://schemas.microsoft.com/office/drawing/2010/main" val="0"/>
              </a:ext>
            </a:extLst>
          </a:blip>
          <a:srcRect/>
          <a:stretch>
            <a:fillRect t="-1000" b="-1000"/>
          </a:stretch>
        </a:blipFill>
      </dgm:spPr>
    </dgm:pt>
    <dgm:pt modelId="{730A6996-48F6-443D-9B1C-CF071692A132}" type="pres">
      <dgm:prSet presAssocID="{478DD173-2CB2-47B7-A97A-367211A3D780}" presName="Parent" presStyleLbl="node0" presStyleIdx="0" presStyleCnt="1" custScaleX="119206" custScaleY="66277" custLinFactNeighborX="-11690" custLinFactNeighborY="19893">
        <dgm:presLayoutVars>
          <dgm:bulletEnabled val="1"/>
        </dgm:presLayoutVars>
      </dgm:prSet>
      <dgm:spPr/>
    </dgm:pt>
  </dgm:ptLst>
  <dgm:cxnLst>
    <dgm:cxn modelId="{DD904043-6CB2-43A3-8838-53AE0E0F1E79}" type="presOf" srcId="{478DD173-2CB2-47B7-A97A-367211A3D780}" destId="{730A6996-48F6-443D-9B1C-CF071692A132}" srcOrd="0" destOrd="0" presId="urn:microsoft.com/office/officeart/2008/layout/BendingPictureCaption"/>
    <dgm:cxn modelId="{82A92D77-6FC2-45A1-8DA3-E00C76B6F016}" type="presOf" srcId="{332260C3-393F-4403-8613-1FD008A4C8BB}" destId="{CC661F57-AA59-4070-9266-2982DAA28C46}" srcOrd="0" destOrd="0" presId="urn:microsoft.com/office/officeart/2008/layout/BendingPictureCaption"/>
    <dgm:cxn modelId="{C7BE92D0-7B30-42AB-B093-1B4117554D50}" srcId="{332260C3-393F-4403-8613-1FD008A4C8BB}" destId="{478DD173-2CB2-47B7-A97A-367211A3D780}" srcOrd="0" destOrd="0" parTransId="{6B5B208F-B5B5-4AA3-B68B-CCF602833005}" sibTransId="{576CAB14-C184-4E97-85E2-3664071101DA}"/>
    <dgm:cxn modelId="{08C1400B-CD1B-4245-816C-2398EB743EA6}" type="presParOf" srcId="{CC661F57-AA59-4070-9266-2982DAA28C46}" destId="{07A91699-744A-488F-961A-8FE8E7628E41}" srcOrd="0" destOrd="0" presId="urn:microsoft.com/office/officeart/2008/layout/BendingPictureCaption"/>
    <dgm:cxn modelId="{E49E1A2D-AF45-472F-8729-B0B410FED8AC}" type="presParOf" srcId="{07A91699-744A-488F-961A-8FE8E7628E41}" destId="{BF883381-BBF7-4381-A882-9D2E00010DC8}" srcOrd="0" destOrd="0" presId="urn:microsoft.com/office/officeart/2008/layout/BendingPictureCaption"/>
    <dgm:cxn modelId="{1C90F8CE-9C44-422F-B377-070C4150E0D9}" type="presParOf" srcId="{07A91699-744A-488F-961A-8FE8E7628E41}" destId="{730A6996-48F6-443D-9B1C-CF071692A132}" srcOrd="1" destOrd="0" presId="urn:microsoft.com/office/officeart/2008/layout/BendingPictureCaption"/>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2252BB4-655D-46CF-A953-4F58B55A1E59}" type="doc">
      <dgm:prSet loTypeId="urn:microsoft.com/office/officeart/2008/layout/TitledPictureBlocks" loCatId="picture" qsTypeId="urn:microsoft.com/office/officeart/2005/8/quickstyle/simple1" qsCatId="simple" csTypeId="urn:microsoft.com/office/officeart/2005/8/colors/accent1_2" csCatId="accent1" phldr="1"/>
      <dgm:spPr/>
    </dgm:pt>
    <dgm:pt modelId="{5F19E456-B005-48CF-98C2-FCC98098708F}">
      <dgm:prSet phldrT="[Texte]" custT="1"/>
      <dgm:spPr>
        <a:solidFill>
          <a:schemeClr val="accent3"/>
        </a:solidFill>
      </dgm:spPr>
      <dgm:t>
        <a:bodyPr/>
        <a:lstStyle/>
        <a:p>
          <a:r>
            <a:rPr lang="en-US" sz="1800" b="1" dirty="0">
              <a:solidFill>
                <a:srgbClr val="FF0000"/>
              </a:solidFill>
              <a:latin typeface="Arial" panose="020B0604020202020204" pitchFamily="34" charset="0"/>
              <a:cs typeface="Arial" panose="020B0604020202020204" pitchFamily="34" charset="0"/>
            </a:rPr>
            <a:t>Heat exchanger</a:t>
          </a:r>
          <a:endParaRPr lang="fr-CA" sz="1800" b="1" dirty="0">
            <a:solidFill>
              <a:srgbClr val="FF0000"/>
            </a:solidFill>
            <a:latin typeface="Arial" panose="020B0604020202020204" pitchFamily="34" charset="0"/>
            <a:cs typeface="Arial" panose="020B0604020202020204" pitchFamily="34" charset="0"/>
          </a:endParaRPr>
        </a:p>
      </dgm:t>
    </dgm:pt>
    <dgm:pt modelId="{CB5EAFFB-859B-4345-8F5B-1FF07EE8BF54}" type="parTrans" cxnId="{954E5679-5B6E-4A56-9581-19BAA9E98D42}">
      <dgm:prSet/>
      <dgm:spPr/>
      <dgm:t>
        <a:bodyPr/>
        <a:lstStyle/>
        <a:p>
          <a:endParaRPr lang="fr-CA"/>
        </a:p>
      </dgm:t>
    </dgm:pt>
    <dgm:pt modelId="{86B2732A-94E8-4778-AA40-816E5143EB6B}" type="sibTrans" cxnId="{954E5679-5B6E-4A56-9581-19BAA9E98D42}">
      <dgm:prSet/>
      <dgm:spPr/>
      <dgm:t>
        <a:bodyPr/>
        <a:lstStyle/>
        <a:p>
          <a:endParaRPr lang="fr-CA"/>
        </a:p>
      </dgm:t>
    </dgm:pt>
    <dgm:pt modelId="{BEA7466C-1C66-4637-9305-49B78EFC86D6}" type="pres">
      <dgm:prSet presAssocID="{42252BB4-655D-46CF-A953-4F58B55A1E59}" presName="rootNode" presStyleCnt="0">
        <dgm:presLayoutVars>
          <dgm:chMax/>
          <dgm:chPref/>
          <dgm:dir/>
          <dgm:animLvl val="lvl"/>
        </dgm:presLayoutVars>
      </dgm:prSet>
      <dgm:spPr/>
    </dgm:pt>
    <dgm:pt modelId="{ABADD6CC-3FCC-47D9-B3D3-B5BE2BDB9B46}" type="pres">
      <dgm:prSet presAssocID="{5F19E456-B005-48CF-98C2-FCC98098708F}" presName="composite" presStyleCnt="0"/>
      <dgm:spPr/>
    </dgm:pt>
    <dgm:pt modelId="{D05F73EE-8D75-480B-BF7F-D90582F3AA8C}" type="pres">
      <dgm:prSet presAssocID="{5F19E456-B005-48CF-98C2-FCC98098708F}" presName="ParentText" presStyleLbl="node1" presStyleIdx="0" presStyleCnt="1" custScaleX="134233" custScaleY="181061" custLinFactY="-27898" custLinFactNeighborX="5286" custLinFactNeighborY="-100000">
        <dgm:presLayoutVars>
          <dgm:chMax val="1"/>
          <dgm:chPref val="1"/>
          <dgm:bulletEnabled val="1"/>
        </dgm:presLayoutVars>
      </dgm:prSet>
      <dgm:spPr/>
    </dgm:pt>
    <dgm:pt modelId="{FB55A8DF-AFAD-4A09-A7FD-94A3C787B9CB}" type="pres">
      <dgm:prSet presAssocID="{5F19E456-B005-48CF-98C2-FCC98098708F}" presName="Image" presStyleLbl="bgImgPlace1" presStyleIdx="0" presStyleCnt="1" custScaleX="140730" custScaleY="151263" custLinFactNeighborX="8837" custLinFactNeighborY="27565"/>
      <dgm:spPr>
        <a:blipFill>
          <a:blip xmlns:r="http://schemas.openxmlformats.org/officeDocument/2006/relationships" r:embed="rId1">
            <a:extLst>
              <a:ext uri="{28A0092B-C50C-407E-A947-70E740481C1C}">
                <a14:useLocalDpi xmlns:a14="http://schemas.microsoft.com/office/drawing/2010/main" val="0"/>
              </a:ext>
            </a:extLst>
          </a:blip>
          <a:srcRect/>
          <a:stretch>
            <a:fillRect t="-34000" b="-34000"/>
          </a:stretch>
        </a:blipFill>
      </dgm:spPr>
    </dgm:pt>
    <dgm:pt modelId="{72BABE27-B2B5-47D3-957D-2EF02A265F5E}" type="pres">
      <dgm:prSet presAssocID="{5F19E456-B005-48CF-98C2-FCC98098708F}" presName="ChildText" presStyleLbl="fgAcc1" presStyleIdx="0" presStyleCnt="0">
        <dgm:presLayoutVars>
          <dgm:chMax val="0"/>
          <dgm:chPref val="0"/>
          <dgm:bulletEnabled val="1"/>
        </dgm:presLayoutVars>
      </dgm:prSet>
      <dgm:spPr/>
    </dgm:pt>
  </dgm:ptLst>
  <dgm:cxnLst>
    <dgm:cxn modelId="{B90C7626-09FA-4FD9-8590-4F1B01227365}" type="presOf" srcId="{42252BB4-655D-46CF-A953-4F58B55A1E59}" destId="{BEA7466C-1C66-4637-9305-49B78EFC86D6}" srcOrd="0" destOrd="0" presId="urn:microsoft.com/office/officeart/2008/layout/TitledPictureBlocks"/>
    <dgm:cxn modelId="{954E5679-5B6E-4A56-9581-19BAA9E98D42}" srcId="{42252BB4-655D-46CF-A953-4F58B55A1E59}" destId="{5F19E456-B005-48CF-98C2-FCC98098708F}" srcOrd="0" destOrd="0" parTransId="{CB5EAFFB-859B-4345-8F5B-1FF07EE8BF54}" sibTransId="{86B2732A-94E8-4778-AA40-816E5143EB6B}"/>
    <dgm:cxn modelId="{837BE98C-3324-4A1C-B770-9B075CB60B9D}" type="presOf" srcId="{5F19E456-B005-48CF-98C2-FCC98098708F}" destId="{D05F73EE-8D75-480B-BF7F-D90582F3AA8C}" srcOrd="0" destOrd="0" presId="urn:microsoft.com/office/officeart/2008/layout/TitledPictureBlocks"/>
    <dgm:cxn modelId="{32D6B78F-0A3E-487B-A655-76C64384AF14}" type="presParOf" srcId="{BEA7466C-1C66-4637-9305-49B78EFC86D6}" destId="{ABADD6CC-3FCC-47D9-B3D3-B5BE2BDB9B46}" srcOrd="0" destOrd="0" presId="urn:microsoft.com/office/officeart/2008/layout/TitledPictureBlocks"/>
    <dgm:cxn modelId="{BBEE7643-567F-4494-B487-D80F1CD9BC6B}" type="presParOf" srcId="{ABADD6CC-3FCC-47D9-B3D3-B5BE2BDB9B46}" destId="{D05F73EE-8D75-480B-BF7F-D90582F3AA8C}" srcOrd="0" destOrd="0" presId="urn:microsoft.com/office/officeart/2008/layout/TitledPictureBlocks"/>
    <dgm:cxn modelId="{269BBCD2-3F46-47B1-9C5E-A28C751225D4}" type="presParOf" srcId="{ABADD6CC-3FCC-47D9-B3D3-B5BE2BDB9B46}" destId="{FB55A8DF-AFAD-4A09-A7FD-94A3C787B9CB}" srcOrd="1" destOrd="0" presId="urn:microsoft.com/office/officeart/2008/layout/TitledPictureBlocks"/>
    <dgm:cxn modelId="{9E7183DE-6ACA-425D-BC21-7F41288E5253}" type="presParOf" srcId="{ABADD6CC-3FCC-47D9-B3D3-B5BE2BDB9B46}" destId="{72BABE27-B2B5-47D3-957D-2EF02A265F5E}" srcOrd="2" destOrd="0" presId="urn:microsoft.com/office/officeart/2008/layout/TitledPictureBlocks"/>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E811C6C-AB93-4235-B140-0EE412DA3FDD}" type="doc">
      <dgm:prSet loTypeId="urn:microsoft.com/office/officeart/2005/8/layout/hierarchy1" loCatId="hierarchy" qsTypeId="urn:microsoft.com/office/officeart/2005/8/quickstyle/simple5" qsCatId="simple" csTypeId="urn:microsoft.com/office/officeart/2005/8/colors/accent3_2" csCatId="accent3" phldr="1"/>
      <dgm:spPr/>
      <dgm:t>
        <a:bodyPr/>
        <a:lstStyle/>
        <a:p>
          <a:endParaRPr lang="en-US"/>
        </a:p>
      </dgm:t>
    </dgm:pt>
    <dgm:pt modelId="{D86713A9-B507-4E63-B7BF-44B017E1FBD2}">
      <dgm:prSet/>
      <dgm:spPr/>
      <dgm:t>
        <a:bodyPr/>
        <a:lstStyle/>
        <a:p>
          <a:r>
            <a:rPr lang="en-US" b="1" i="0" dirty="0">
              <a:solidFill>
                <a:schemeClr val="tx1"/>
              </a:solidFill>
            </a:rPr>
            <a:t>Technical solution provider: </a:t>
          </a:r>
          <a:r>
            <a:rPr lang="en-US" b="0" i="0" dirty="0">
              <a:solidFill>
                <a:schemeClr val="tx1"/>
              </a:solidFill>
            </a:rPr>
            <a:t>Consulting, designing and implementing EE solutions for customers.</a:t>
          </a:r>
          <a:endParaRPr lang="en-US" b="0" dirty="0">
            <a:solidFill>
              <a:schemeClr val="tx1"/>
            </a:solidFill>
          </a:endParaRPr>
        </a:p>
      </dgm:t>
    </dgm:pt>
    <dgm:pt modelId="{533F9DA6-EE00-4CCE-8310-7CF28F891866}" type="parTrans" cxnId="{AF198274-0991-486D-9377-BBB55CAADC58}">
      <dgm:prSet/>
      <dgm:spPr/>
      <dgm:t>
        <a:bodyPr/>
        <a:lstStyle/>
        <a:p>
          <a:endParaRPr lang="en-US"/>
        </a:p>
      </dgm:t>
    </dgm:pt>
    <dgm:pt modelId="{78FB6727-A65A-431F-8FD1-560D3AC09FB1}" type="sibTrans" cxnId="{AF198274-0991-486D-9377-BBB55CAADC58}">
      <dgm:prSet/>
      <dgm:spPr/>
      <dgm:t>
        <a:bodyPr/>
        <a:lstStyle/>
        <a:p>
          <a:endParaRPr lang="en-US"/>
        </a:p>
      </dgm:t>
    </dgm:pt>
    <dgm:pt modelId="{B5FE9EC6-BFB0-4082-8141-F86409295AE7}">
      <dgm:prSet/>
      <dgm:spPr/>
      <dgm:t>
        <a:bodyPr/>
        <a:lstStyle/>
        <a:p>
          <a:r>
            <a:rPr lang="en-US" b="1" i="0" dirty="0"/>
            <a:t>Investor: </a:t>
          </a:r>
          <a:r>
            <a:rPr lang="en-US" b="0" i="0" dirty="0"/>
            <a:t>ESCO invests in EE projects and recovers capital from customers' cost savings</a:t>
          </a:r>
          <a:endParaRPr lang="en-US" b="0" dirty="0"/>
        </a:p>
      </dgm:t>
    </dgm:pt>
    <dgm:pt modelId="{7392939E-9795-455C-8633-412AA521B286}" type="parTrans" cxnId="{6134EFE0-9DDB-407B-91B1-42A1D23C3226}">
      <dgm:prSet/>
      <dgm:spPr/>
      <dgm:t>
        <a:bodyPr/>
        <a:lstStyle/>
        <a:p>
          <a:endParaRPr lang="en-US"/>
        </a:p>
      </dgm:t>
    </dgm:pt>
    <dgm:pt modelId="{E2ECD7A2-69B7-421A-A54D-0E55C22709EE}" type="sibTrans" cxnId="{6134EFE0-9DDB-407B-91B1-42A1D23C3226}">
      <dgm:prSet/>
      <dgm:spPr/>
      <dgm:t>
        <a:bodyPr/>
        <a:lstStyle/>
        <a:p>
          <a:endParaRPr lang="en-US"/>
        </a:p>
      </dgm:t>
    </dgm:pt>
    <dgm:pt modelId="{61FD5BEB-8CA2-40D7-B8C1-F024DF2F10E5}">
      <dgm:prSet/>
      <dgm:spPr/>
      <dgm:t>
        <a:bodyPr/>
        <a:lstStyle/>
        <a:p>
          <a:r>
            <a:rPr lang="en-US" b="1" i="0" dirty="0"/>
            <a:t>Energy Management Partner</a:t>
          </a:r>
          <a:r>
            <a:rPr lang="en-US" b="0" i="0" dirty="0"/>
            <a:t>: Providing services to monitor, manage and optimize energy systems during operation</a:t>
          </a:r>
          <a:r>
            <a:rPr lang="vi-VN" b="0" i="0" dirty="0"/>
            <a:t>.</a:t>
          </a:r>
          <a:endParaRPr lang="en-US" b="0" dirty="0"/>
        </a:p>
      </dgm:t>
    </dgm:pt>
    <dgm:pt modelId="{FE7C5537-03F6-4375-B6A3-44D380E24C8A}" type="parTrans" cxnId="{2696A586-E398-4D17-9DE7-894E46D594B6}">
      <dgm:prSet/>
      <dgm:spPr/>
      <dgm:t>
        <a:bodyPr/>
        <a:lstStyle/>
        <a:p>
          <a:endParaRPr lang="en-US"/>
        </a:p>
      </dgm:t>
    </dgm:pt>
    <dgm:pt modelId="{A2FF894A-361A-4ADA-87FA-22D521B9A703}" type="sibTrans" cxnId="{2696A586-E398-4D17-9DE7-894E46D594B6}">
      <dgm:prSet/>
      <dgm:spPr/>
      <dgm:t>
        <a:bodyPr/>
        <a:lstStyle/>
        <a:p>
          <a:endParaRPr lang="en-US"/>
        </a:p>
      </dgm:t>
    </dgm:pt>
    <dgm:pt modelId="{A601A41E-E0B1-479B-A531-5EBC96319B9D}" type="pres">
      <dgm:prSet presAssocID="{5E811C6C-AB93-4235-B140-0EE412DA3FDD}" presName="hierChild1" presStyleCnt="0">
        <dgm:presLayoutVars>
          <dgm:chPref val="1"/>
          <dgm:dir/>
          <dgm:animOne val="branch"/>
          <dgm:animLvl val="lvl"/>
          <dgm:resizeHandles/>
        </dgm:presLayoutVars>
      </dgm:prSet>
      <dgm:spPr/>
    </dgm:pt>
    <dgm:pt modelId="{A218759E-4D9E-4F20-AF7E-745E72466039}" type="pres">
      <dgm:prSet presAssocID="{D86713A9-B507-4E63-B7BF-44B017E1FBD2}" presName="hierRoot1" presStyleCnt="0"/>
      <dgm:spPr/>
    </dgm:pt>
    <dgm:pt modelId="{DDF3AF55-0F20-47EB-AAAE-16EBC3E15EF8}" type="pres">
      <dgm:prSet presAssocID="{D86713A9-B507-4E63-B7BF-44B017E1FBD2}" presName="composite" presStyleCnt="0"/>
      <dgm:spPr/>
    </dgm:pt>
    <dgm:pt modelId="{71D1181B-C096-412A-A595-5BB8EB3C34F2}" type="pres">
      <dgm:prSet presAssocID="{D86713A9-B507-4E63-B7BF-44B017E1FBD2}" presName="background" presStyleLbl="node0" presStyleIdx="0" presStyleCnt="3"/>
      <dgm:spPr/>
    </dgm:pt>
    <dgm:pt modelId="{EA031AE7-5BE4-4E41-B307-7BDC44D9BF95}" type="pres">
      <dgm:prSet presAssocID="{D86713A9-B507-4E63-B7BF-44B017E1FBD2}" presName="text" presStyleLbl="fgAcc0" presStyleIdx="0" presStyleCnt="3">
        <dgm:presLayoutVars>
          <dgm:chPref val="3"/>
        </dgm:presLayoutVars>
      </dgm:prSet>
      <dgm:spPr/>
    </dgm:pt>
    <dgm:pt modelId="{A5C3E4C8-48DF-40AA-9779-FEC10F711A0F}" type="pres">
      <dgm:prSet presAssocID="{D86713A9-B507-4E63-B7BF-44B017E1FBD2}" presName="hierChild2" presStyleCnt="0"/>
      <dgm:spPr/>
    </dgm:pt>
    <dgm:pt modelId="{84755B5F-1077-4D4D-8E29-0E5ED71416AF}" type="pres">
      <dgm:prSet presAssocID="{B5FE9EC6-BFB0-4082-8141-F86409295AE7}" presName="hierRoot1" presStyleCnt="0"/>
      <dgm:spPr/>
    </dgm:pt>
    <dgm:pt modelId="{903E68DC-935D-493B-826A-06A860E0AAB1}" type="pres">
      <dgm:prSet presAssocID="{B5FE9EC6-BFB0-4082-8141-F86409295AE7}" presName="composite" presStyleCnt="0"/>
      <dgm:spPr/>
    </dgm:pt>
    <dgm:pt modelId="{8ADDC80F-BA04-43FA-886F-7F2DDBCAC9A9}" type="pres">
      <dgm:prSet presAssocID="{B5FE9EC6-BFB0-4082-8141-F86409295AE7}" presName="background" presStyleLbl="node0" presStyleIdx="1" presStyleCnt="3"/>
      <dgm:spPr/>
    </dgm:pt>
    <dgm:pt modelId="{87F6FFBC-96F5-47AF-972D-49F3BFB588B1}" type="pres">
      <dgm:prSet presAssocID="{B5FE9EC6-BFB0-4082-8141-F86409295AE7}" presName="text" presStyleLbl="fgAcc0" presStyleIdx="1" presStyleCnt="3">
        <dgm:presLayoutVars>
          <dgm:chPref val="3"/>
        </dgm:presLayoutVars>
      </dgm:prSet>
      <dgm:spPr/>
    </dgm:pt>
    <dgm:pt modelId="{CAD645BE-16F6-4F5C-953E-6F16A5AA9C58}" type="pres">
      <dgm:prSet presAssocID="{B5FE9EC6-BFB0-4082-8141-F86409295AE7}" presName="hierChild2" presStyleCnt="0"/>
      <dgm:spPr/>
    </dgm:pt>
    <dgm:pt modelId="{5F030458-B5D5-4C03-A3CE-E602A7579527}" type="pres">
      <dgm:prSet presAssocID="{61FD5BEB-8CA2-40D7-B8C1-F024DF2F10E5}" presName="hierRoot1" presStyleCnt="0"/>
      <dgm:spPr/>
    </dgm:pt>
    <dgm:pt modelId="{90022BAA-A217-4E11-864D-B5418144553B}" type="pres">
      <dgm:prSet presAssocID="{61FD5BEB-8CA2-40D7-B8C1-F024DF2F10E5}" presName="composite" presStyleCnt="0"/>
      <dgm:spPr/>
    </dgm:pt>
    <dgm:pt modelId="{0450FE01-EDD0-45B9-BAE4-DE862ADAA550}" type="pres">
      <dgm:prSet presAssocID="{61FD5BEB-8CA2-40D7-B8C1-F024DF2F10E5}" presName="background" presStyleLbl="node0" presStyleIdx="2" presStyleCnt="3"/>
      <dgm:spPr/>
    </dgm:pt>
    <dgm:pt modelId="{42F1FDCB-5743-474F-915B-1EA70A94CA37}" type="pres">
      <dgm:prSet presAssocID="{61FD5BEB-8CA2-40D7-B8C1-F024DF2F10E5}" presName="text" presStyleLbl="fgAcc0" presStyleIdx="2" presStyleCnt="3">
        <dgm:presLayoutVars>
          <dgm:chPref val="3"/>
        </dgm:presLayoutVars>
      </dgm:prSet>
      <dgm:spPr/>
    </dgm:pt>
    <dgm:pt modelId="{22AD1456-320B-4FFD-A43A-2872E29478E9}" type="pres">
      <dgm:prSet presAssocID="{61FD5BEB-8CA2-40D7-B8C1-F024DF2F10E5}" presName="hierChild2" presStyleCnt="0"/>
      <dgm:spPr/>
    </dgm:pt>
  </dgm:ptLst>
  <dgm:cxnLst>
    <dgm:cxn modelId="{F6DA2523-EBBF-4276-9E39-6568D8F99278}" type="presOf" srcId="{D86713A9-B507-4E63-B7BF-44B017E1FBD2}" destId="{EA031AE7-5BE4-4E41-B307-7BDC44D9BF95}" srcOrd="0" destOrd="0" presId="urn:microsoft.com/office/officeart/2005/8/layout/hierarchy1"/>
    <dgm:cxn modelId="{E162AF3C-4EA6-40BA-8FB2-52D7DE6973AE}" type="presOf" srcId="{5E811C6C-AB93-4235-B140-0EE412DA3FDD}" destId="{A601A41E-E0B1-479B-A531-5EBC96319B9D}" srcOrd="0" destOrd="0" presId="urn:microsoft.com/office/officeart/2005/8/layout/hierarchy1"/>
    <dgm:cxn modelId="{FF9AFF5F-5322-42EA-A6EB-2C6DEA6A0B2C}" type="presOf" srcId="{61FD5BEB-8CA2-40D7-B8C1-F024DF2F10E5}" destId="{42F1FDCB-5743-474F-915B-1EA70A94CA37}" srcOrd="0" destOrd="0" presId="urn:microsoft.com/office/officeart/2005/8/layout/hierarchy1"/>
    <dgm:cxn modelId="{AF198274-0991-486D-9377-BBB55CAADC58}" srcId="{5E811C6C-AB93-4235-B140-0EE412DA3FDD}" destId="{D86713A9-B507-4E63-B7BF-44B017E1FBD2}" srcOrd="0" destOrd="0" parTransId="{533F9DA6-EE00-4CCE-8310-7CF28F891866}" sibTransId="{78FB6727-A65A-431F-8FD1-560D3AC09FB1}"/>
    <dgm:cxn modelId="{2696A586-E398-4D17-9DE7-894E46D594B6}" srcId="{5E811C6C-AB93-4235-B140-0EE412DA3FDD}" destId="{61FD5BEB-8CA2-40D7-B8C1-F024DF2F10E5}" srcOrd="2" destOrd="0" parTransId="{FE7C5537-03F6-4375-B6A3-44D380E24C8A}" sibTransId="{A2FF894A-361A-4ADA-87FA-22D521B9A703}"/>
    <dgm:cxn modelId="{4360059B-1706-43A8-850C-DB6D5673EEAB}" type="presOf" srcId="{B5FE9EC6-BFB0-4082-8141-F86409295AE7}" destId="{87F6FFBC-96F5-47AF-972D-49F3BFB588B1}" srcOrd="0" destOrd="0" presId="urn:microsoft.com/office/officeart/2005/8/layout/hierarchy1"/>
    <dgm:cxn modelId="{6134EFE0-9DDB-407B-91B1-42A1D23C3226}" srcId="{5E811C6C-AB93-4235-B140-0EE412DA3FDD}" destId="{B5FE9EC6-BFB0-4082-8141-F86409295AE7}" srcOrd="1" destOrd="0" parTransId="{7392939E-9795-455C-8633-412AA521B286}" sibTransId="{E2ECD7A2-69B7-421A-A54D-0E55C22709EE}"/>
    <dgm:cxn modelId="{236FFE65-D06D-4CC1-BF54-8DE0618248D6}" type="presParOf" srcId="{A601A41E-E0B1-479B-A531-5EBC96319B9D}" destId="{A218759E-4D9E-4F20-AF7E-745E72466039}" srcOrd="0" destOrd="0" presId="urn:microsoft.com/office/officeart/2005/8/layout/hierarchy1"/>
    <dgm:cxn modelId="{5F65F4D0-9161-44E9-9CCB-CC0A2B3A5CBB}" type="presParOf" srcId="{A218759E-4D9E-4F20-AF7E-745E72466039}" destId="{DDF3AF55-0F20-47EB-AAAE-16EBC3E15EF8}" srcOrd="0" destOrd="0" presId="urn:microsoft.com/office/officeart/2005/8/layout/hierarchy1"/>
    <dgm:cxn modelId="{B6D00D3D-BBE0-4B6E-A3E4-9AF7B8E2AD5B}" type="presParOf" srcId="{DDF3AF55-0F20-47EB-AAAE-16EBC3E15EF8}" destId="{71D1181B-C096-412A-A595-5BB8EB3C34F2}" srcOrd="0" destOrd="0" presId="urn:microsoft.com/office/officeart/2005/8/layout/hierarchy1"/>
    <dgm:cxn modelId="{C825FA59-81EB-4A94-8A28-90BACB971E48}" type="presParOf" srcId="{DDF3AF55-0F20-47EB-AAAE-16EBC3E15EF8}" destId="{EA031AE7-5BE4-4E41-B307-7BDC44D9BF95}" srcOrd="1" destOrd="0" presId="urn:microsoft.com/office/officeart/2005/8/layout/hierarchy1"/>
    <dgm:cxn modelId="{42EF4ECD-8565-4295-A2E4-519DDD077A13}" type="presParOf" srcId="{A218759E-4D9E-4F20-AF7E-745E72466039}" destId="{A5C3E4C8-48DF-40AA-9779-FEC10F711A0F}" srcOrd="1" destOrd="0" presId="urn:microsoft.com/office/officeart/2005/8/layout/hierarchy1"/>
    <dgm:cxn modelId="{FF2CC64C-150D-423B-819D-995DFF0E9A4A}" type="presParOf" srcId="{A601A41E-E0B1-479B-A531-5EBC96319B9D}" destId="{84755B5F-1077-4D4D-8E29-0E5ED71416AF}" srcOrd="1" destOrd="0" presId="urn:microsoft.com/office/officeart/2005/8/layout/hierarchy1"/>
    <dgm:cxn modelId="{A7E71F48-C524-4AAA-8757-8039258AA13E}" type="presParOf" srcId="{84755B5F-1077-4D4D-8E29-0E5ED71416AF}" destId="{903E68DC-935D-493B-826A-06A860E0AAB1}" srcOrd="0" destOrd="0" presId="urn:microsoft.com/office/officeart/2005/8/layout/hierarchy1"/>
    <dgm:cxn modelId="{45FC41EA-7BF9-40FC-9017-D3EB045384B8}" type="presParOf" srcId="{903E68DC-935D-493B-826A-06A860E0AAB1}" destId="{8ADDC80F-BA04-43FA-886F-7F2DDBCAC9A9}" srcOrd="0" destOrd="0" presId="urn:microsoft.com/office/officeart/2005/8/layout/hierarchy1"/>
    <dgm:cxn modelId="{46FC2A05-23FE-48BA-90E2-730485FA73F8}" type="presParOf" srcId="{903E68DC-935D-493B-826A-06A860E0AAB1}" destId="{87F6FFBC-96F5-47AF-972D-49F3BFB588B1}" srcOrd="1" destOrd="0" presId="urn:microsoft.com/office/officeart/2005/8/layout/hierarchy1"/>
    <dgm:cxn modelId="{CEC588C7-DA41-4344-A592-2F62DB9DB544}" type="presParOf" srcId="{84755B5F-1077-4D4D-8E29-0E5ED71416AF}" destId="{CAD645BE-16F6-4F5C-953E-6F16A5AA9C58}" srcOrd="1" destOrd="0" presId="urn:microsoft.com/office/officeart/2005/8/layout/hierarchy1"/>
    <dgm:cxn modelId="{3D5431D3-5B34-496B-AB50-C0C50A3A052C}" type="presParOf" srcId="{A601A41E-E0B1-479B-A531-5EBC96319B9D}" destId="{5F030458-B5D5-4C03-A3CE-E602A7579527}" srcOrd="2" destOrd="0" presId="urn:microsoft.com/office/officeart/2005/8/layout/hierarchy1"/>
    <dgm:cxn modelId="{A738B76A-8B2D-4954-8588-C2EEB43F5E98}" type="presParOf" srcId="{5F030458-B5D5-4C03-A3CE-E602A7579527}" destId="{90022BAA-A217-4E11-864D-B5418144553B}" srcOrd="0" destOrd="0" presId="urn:microsoft.com/office/officeart/2005/8/layout/hierarchy1"/>
    <dgm:cxn modelId="{E122B7B5-3AD1-46E1-B4F5-91B330E26932}" type="presParOf" srcId="{90022BAA-A217-4E11-864D-B5418144553B}" destId="{0450FE01-EDD0-45B9-BAE4-DE862ADAA550}" srcOrd="0" destOrd="0" presId="urn:microsoft.com/office/officeart/2005/8/layout/hierarchy1"/>
    <dgm:cxn modelId="{333134AD-049D-429F-B9FA-E32BBFA4E6C5}" type="presParOf" srcId="{90022BAA-A217-4E11-864D-B5418144553B}" destId="{42F1FDCB-5743-474F-915B-1EA70A94CA37}" srcOrd="1" destOrd="0" presId="urn:microsoft.com/office/officeart/2005/8/layout/hierarchy1"/>
    <dgm:cxn modelId="{4E034784-C071-47A3-A394-3E1634338545}" type="presParOf" srcId="{5F030458-B5D5-4C03-A3CE-E602A7579527}" destId="{22AD1456-320B-4FFD-A43A-2872E29478E9}"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F1AA6507-56FB-4B39-B306-50253E4D9A4E}" type="doc">
      <dgm:prSet loTypeId="urn:microsoft.com/office/officeart/2005/8/layout/radial5" loCatId="cycle" qsTypeId="urn:microsoft.com/office/officeart/2005/8/quickstyle/simple2" qsCatId="simple" csTypeId="urn:microsoft.com/office/officeart/2005/8/colors/accent3_2" csCatId="accent3" phldr="1"/>
      <dgm:spPr/>
      <dgm:t>
        <a:bodyPr/>
        <a:lstStyle/>
        <a:p>
          <a:endParaRPr lang="fr-CA"/>
        </a:p>
      </dgm:t>
    </dgm:pt>
    <dgm:pt modelId="{BB3A90D1-A023-4E96-A6B8-7A90570F8057}">
      <dgm:prSet phldrT="[Texte]" custT="1"/>
      <dgm:spPr>
        <a:solidFill>
          <a:schemeClr val="accent4">
            <a:lumMod val="75000"/>
          </a:schemeClr>
        </a:solidFill>
      </dgm:spPr>
      <dgm:t>
        <a:bodyPr lIns="0" rIns="0"/>
        <a:lstStyle/>
        <a:p>
          <a:r>
            <a:rPr lang="en-US" sz="1800" b="1" dirty="0">
              <a:solidFill>
                <a:schemeClr val="bg1"/>
              </a:solidFill>
              <a:latin typeface="Arial" panose="020B0604020202020204" pitchFamily="34" charset="0"/>
              <a:cs typeface="Arial" panose="020B0604020202020204" pitchFamily="34" charset="0"/>
            </a:rPr>
            <a:t>Ownership of </a:t>
          </a:r>
          <a:r>
            <a:rPr lang="en-US" sz="1800" b="1" dirty="0" err="1">
              <a:solidFill>
                <a:schemeClr val="bg1"/>
              </a:solidFill>
              <a:latin typeface="Arial" panose="020B0604020202020204" pitchFamily="34" charset="0"/>
              <a:cs typeface="Arial" panose="020B0604020202020204" pitchFamily="34" charset="0"/>
            </a:rPr>
            <a:t>orgnization</a:t>
          </a:r>
          <a:endParaRPr lang="fr-CA" sz="1800" b="1" dirty="0">
            <a:solidFill>
              <a:schemeClr val="bg1"/>
            </a:solidFill>
            <a:latin typeface="Arial" panose="020B0604020202020204" pitchFamily="34" charset="0"/>
            <a:cs typeface="Arial" panose="020B0604020202020204" pitchFamily="34" charset="0"/>
          </a:endParaRPr>
        </a:p>
      </dgm:t>
    </dgm:pt>
    <dgm:pt modelId="{F7767246-1306-442D-BFEE-DDF13BCBE097}" type="parTrans" cxnId="{5E672EFD-3D24-4ECF-ACDB-AD8EFA5F86B8}">
      <dgm:prSet/>
      <dgm:spPr/>
      <dgm:t>
        <a:bodyPr/>
        <a:lstStyle/>
        <a:p>
          <a:endParaRPr lang="fr-CA" sz="1800">
            <a:latin typeface="Arial" panose="020B0604020202020204" pitchFamily="34" charset="0"/>
            <a:cs typeface="Arial" panose="020B0604020202020204" pitchFamily="34" charset="0"/>
          </a:endParaRPr>
        </a:p>
      </dgm:t>
    </dgm:pt>
    <dgm:pt modelId="{41E8705A-1A0B-4729-962E-493EBF138A6E}" type="sibTrans" cxnId="{5E672EFD-3D24-4ECF-ACDB-AD8EFA5F86B8}">
      <dgm:prSet/>
      <dgm:spPr/>
      <dgm:t>
        <a:bodyPr/>
        <a:lstStyle/>
        <a:p>
          <a:endParaRPr lang="fr-CA" sz="1800">
            <a:latin typeface="Arial" panose="020B0604020202020204" pitchFamily="34" charset="0"/>
            <a:cs typeface="Arial" panose="020B0604020202020204" pitchFamily="34" charset="0"/>
          </a:endParaRPr>
        </a:p>
      </dgm:t>
    </dgm:pt>
    <dgm:pt modelId="{3C7272E8-DE73-40A1-9238-BE5079268DA3}">
      <dgm:prSet phldrT="[Texte]" custT="1"/>
      <dgm:spPr>
        <a:solidFill>
          <a:schemeClr val="accent5">
            <a:lumMod val="75000"/>
          </a:schemeClr>
        </a:solidFill>
      </dgm:spPr>
      <dgm:t>
        <a:bodyPr/>
        <a:lstStyle/>
        <a:p>
          <a:r>
            <a:rPr lang="fr-CA" sz="1800" dirty="0" err="1">
              <a:solidFill>
                <a:schemeClr val="bg1"/>
              </a:solidFill>
              <a:latin typeface="Arial" panose="020B0604020202020204" pitchFamily="34" charset="0"/>
              <a:cs typeface="Arial" panose="020B0604020202020204" pitchFamily="34" charset="0"/>
            </a:rPr>
            <a:t>Specialitzed</a:t>
          </a:r>
          <a:r>
            <a:rPr lang="fr-CA" sz="1800" dirty="0">
              <a:solidFill>
                <a:schemeClr val="bg1"/>
              </a:solidFill>
              <a:latin typeface="Arial" panose="020B0604020202020204" pitchFamily="34" charset="0"/>
              <a:cs typeface="Arial" panose="020B0604020202020204" pitchFamily="34" charset="0"/>
            </a:rPr>
            <a:t> Contractor</a:t>
          </a:r>
        </a:p>
      </dgm:t>
    </dgm:pt>
    <dgm:pt modelId="{25962E65-3049-49B7-9BAE-DB541064717F}" type="parTrans" cxnId="{849972E2-3496-4821-AE4D-736EE60A5E84}">
      <dgm:prSet custT="1"/>
      <dgm:spPr/>
      <dgm:t>
        <a:bodyPr/>
        <a:lstStyle/>
        <a:p>
          <a:endParaRPr lang="fr-CA" sz="1800">
            <a:latin typeface="Arial" panose="020B0604020202020204" pitchFamily="34" charset="0"/>
            <a:cs typeface="Arial" panose="020B0604020202020204" pitchFamily="34" charset="0"/>
          </a:endParaRPr>
        </a:p>
      </dgm:t>
    </dgm:pt>
    <dgm:pt modelId="{37854417-B3CE-4F76-9399-53F8113FD22B}" type="sibTrans" cxnId="{849972E2-3496-4821-AE4D-736EE60A5E84}">
      <dgm:prSet/>
      <dgm:spPr/>
      <dgm:t>
        <a:bodyPr/>
        <a:lstStyle/>
        <a:p>
          <a:endParaRPr lang="fr-CA" sz="1800">
            <a:latin typeface="Arial" panose="020B0604020202020204" pitchFamily="34" charset="0"/>
            <a:cs typeface="Arial" panose="020B0604020202020204" pitchFamily="34" charset="0"/>
          </a:endParaRPr>
        </a:p>
      </dgm:t>
    </dgm:pt>
    <dgm:pt modelId="{B59BA0B7-430B-47AE-A9BE-DA5986696870}">
      <dgm:prSet phldrT="[Texte]" custT="1"/>
      <dgm:spPr>
        <a:solidFill>
          <a:schemeClr val="accent5">
            <a:lumMod val="75000"/>
          </a:schemeClr>
        </a:solidFill>
      </dgm:spPr>
      <dgm:t>
        <a:bodyPr lIns="0" rIns="0"/>
        <a:lstStyle/>
        <a:p>
          <a:r>
            <a:rPr lang="en-US" sz="1800" dirty="0">
              <a:solidFill>
                <a:schemeClr val="bg1"/>
              </a:solidFill>
              <a:latin typeface="Arial" panose="020B0604020202020204" pitchFamily="34" charset="0"/>
              <a:cs typeface="Arial" panose="020B0604020202020204" pitchFamily="34" charset="0"/>
            </a:rPr>
            <a:t>Equipment manufacturer or supplier</a:t>
          </a:r>
          <a:endParaRPr lang="fr-CA" sz="1800" dirty="0">
            <a:solidFill>
              <a:schemeClr val="bg1"/>
            </a:solidFill>
            <a:latin typeface="Arial" panose="020B0604020202020204" pitchFamily="34" charset="0"/>
            <a:cs typeface="Arial" panose="020B0604020202020204" pitchFamily="34" charset="0"/>
          </a:endParaRPr>
        </a:p>
      </dgm:t>
    </dgm:pt>
    <dgm:pt modelId="{79B46F85-A465-48C9-8A80-36AA57D514E0}" type="parTrans" cxnId="{0622B95A-593C-4A4C-A304-B1314F7BDD9B}">
      <dgm:prSet custT="1"/>
      <dgm:spPr/>
      <dgm:t>
        <a:bodyPr/>
        <a:lstStyle/>
        <a:p>
          <a:endParaRPr lang="fr-CA" sz="1800">
            <a:latin typeface="Arial" panose="020B0604020202020204" pitchFamily="34" charset="0"/>
            <a:cs typeface="Arial" panose="020B0604020202020204" pitchFamily="34" charset="0"/>
          </a:endParaRPr>
        </a:p>
      </dgm:t>
    </dgm:pt>
    <dgm:pt modelId="{C167D0B7-FEA0-49BA-8BA2-9A2FF1D44557}" type="sibTrans" cxnId="{0622B95A-593C-4A4C-A304-B1314F7BDD9B}">
      <dgm:prSet/>
      <dgm:spPr/>
      <dgm:t>
        <a:bodyPr/>
        <a:lstStyle/>
        <a:p>
          <a:endParaRPr lang="fr-CA" sz="1800">
            <a:latin typeface="Arial" panose="020B0604020202020204" pitchFamily="34" charset="0"/>
            <a:cs typeface="Arial" panose="020B0604020202020204" pitchFamily="34" charset="0"/>
          </a:endParaRPr>
        </a:p>
      </dgm:t>
    </dgm:pt>
    <dgm:pt modelId="{0B13C2F3-C1A3-45FD-82DD-6827797041EF}">
      <dgm:prSet phldrT="[Texte]" custT="1"/>
      <dgm:spPr>
        <a:solidFill>
          <a:schemeClr val="accent5">
            <a:lumMod val="75000"/>
          </a:schemeClr>
        </a:solidFill>
      </dgm:spPr>
      <dgm:t>
        <a:bodyPr/>
        <a:lstStyle/>
        <a:p>
          <a:r>
            <a:rPr lang="en-US" sz="1800" dirty="0">
              <a:solidFill>
                <a:schemeClr val="bg1"/>
              </a:solidFill>
              <a:latin typeface="Arial" panose="020B0604020202020204" pitchFamily="34" charset="0"/>
              <a:cs typeface="Arial" panose="020B0604020202020204" pitchFamily="34" charset="0"/>
            </a:rPr>
            <a:t>General Contractor</a:t>
          </a:r>
          <a:endParaRPr lang="fr-CA" sz="1800" dirty="0">
            <a:solidFill>
              <a:schemeClr val="bg1"/>
            </a:solidFill>
            <a:latin typeface="Arial" panose="020B0604020202020204" pitchFamily="34" charset="0"/>
            <a:cs typeface="Arial" panose="020B0604020202020204" pitchFamily="34" charset="0"/>
          </a:endParaRPr>
        </a:p>
      </dgm:t>
    </dgm:pt>
    <dgm:pt modelId="{6144F693-CC4E-45AB-AB32-B3FA8BFF03D7}" type="parTrans" cxnId="{761B9AF5-2A5C-4C35-A12E-2E301694279D}">
      <dgm:prSet custT="1"/>
      <dgm:spPr/>
      <dgm:t>
        <a:bodyPr/>
        <a:lstStyle/>
        <a:p>
          <a:endParaRPr lang="fr-CA" sz="1800">
            <a:latin typeface="Arial" panose="020B0604020202020204" pitchFamily="34" charset="0"/>
            <a:cs typeface="Arial" panose="020B0604020202020204" pitchFamily="34" charset="0"/>
          </a:endParaRPr>
        </a:p>
      </dgm:t>
    </dgm:pt>
    <dgm:pt modelId="{C87226F8-6AD7-4581-8CEF-C4711ACCA1B0}" type="sibTrans" cxnId="{761B9AF5-2A5C-4C35-A12E-2E301694279D}">
      <dgm:prSet/>
      <dgm:spPr/>
      <dgm:t>
        <a:bodyPr/>
        <a:lstStyle/>
        <a:p>
          <a:endParaRPr lang="fr-CA" sz="1800">
            <a:latin typeface="Arial" panose="020B0604020202020204" pitchFamily="34" charset="0"/>
            <a:cs typeface="Arial" panose="020B0604020202020204" pitchFamily="34" charset="0"/>
          </a:endParaRPr>
        </a:p>
      </dgm:t>
    </dgm:pt>
    <dgm:pt modelId="{A2777564-3AD3-444D-A1B9-C37165B6F10F}">
      <dgm:prSet custT="1"/>
      <dgm:spPr>
        <a:solidFill>
          <a:schemeClr val="accent5">
            <a:lumMod val="75000"/>
          </a:schemeClr>
        </a:solidFill>
      </dgm:spPr>
      <dgm:t>
        <a:bodyPr lIns="0" rIns="0"/>
        <a:lstStyle/>
        <a:p>
          <a:pPr algn="ctr"/>
          <a:r>
            <a:rPr lang="en-US" sz="1800" dirty="0">
              <a:solidFill>
                <a:schemeClr val="bg1"/>
              </a:solidFill>
              <a:latin typeface="Arial" panose="020B0604020202020204" pitchFamily="34" charset="0"/>
              <a:cs typeface="Arial" panose="020B0604020202020204" pitchFamily="34" charset="0"/>
            </a:rPr>
            <a:t>Engineering design firm/EE consultant</a:t>
          </a:r>
          <a:endParaRPr lang="fr-CA" sz="1800" dirty="0">
            <a:solidFill>
              <a:schemeClr val="bg1"/>
            </a:solidFill>
            <a:latin typeface="Arial" panose="020B0604020202020204" pitchFamily="34" charset="0"/>
            <a:cs typeface="Arial" panose="020B0604020202020204" pitchFamily="34" charset="0"/>
          </a:endParaRPr>
        </a:p>
      </dgm:t>
    </dgm:pt>
    <dgm:pt modelId="{8A05D3F1-78B6-4701-B904-07ED009B6FF6}" type="parTrans" cxnId="{DC19B84C-AC73-4C5E-B742-1A100748D855}">
      <dgm:prSet custT="1"/>
      <dgm:spPr/>
      <dgm:t>
        <a:bodyPr/>
        <a:lstStyle/>
        <a:p>
          <a:endParaRPr lang="fr-CA" sz="1800">
            <a:latin typeface="Arial" panose="020B0604020202020204" pitchFamily="34" charset="0"/>
            <a:cs typeface="Arial" panose="020B0604020202020204" pitchFamily="34" charset="0"/>
          </a:endParaRPr>
        </a:p>
      </dgm:t>
    </dgm:pt>
    <dgm:pt modelId="{3813A817-95B7-4493-98C9-59B32EB82F91}" type="sibTrans" cxnId="{DC19B84C-AC73-4C5E-B742-1A100748D855}">
      <dgm:prSet/>
      <dgm:spPr/>
      <dgm:t>
        <a:bodyPr/>
        <a:lstStyle/>
        <a:p>
          <a:endParaRPr lang="fr-CA" sz="1800">
            <a:latin typeface="Arial" panose="020B0604020202020204" pitchFamily="34" charset="0"/>
            <a:cs typeface="Arial" panose="020B0604020202020204" pitchFamily="34" charset="0"/>
          </a:endParaRPr>
        </a:p>
      </dgm:t>
    </dgm:pt>
    <dgm:pt modelId="{1AC5F214-8DD8-41F6-9B6D-A59E7EB2FA5C}">
      <dgm:prSet custT="1"/>
      <dgm:spPr>
        <a:solidFill>
          <a:schemeClr val="accent5">
            <a:lumMod val="75000"/>
          </a:schemeClr>
        </a:solidFill>
      </dgm:spPr>
      <dgm:t>
        <a:bodyPr/>
        <a:lstStyle/>
        <a:p>
          <a:r>
            <a:rPr lang="en-US" sz="1800" dirty="0">
              <a:solidFill>
                <a:schemeClr val="bg1"/>
              </a:solidFill>
              <a:latin typeface="Arial" panose="020B0604020202020204" pitchFamily="34" charset="0"/>
              <a:cs typeface="Arial" panose="020B0604020202020204" pitchFamily="34" charset="0"/>
            </a:rPr>
            <a:t>Private investor or public investor</a:t>
          </a:r>
          <a:endParaRPr lang="fr-CA" sz="1800" dirty="0">
            <a:solidFill>
              <a:schemeClr val="bg1"/>
            </a:solidFill>
            <a:latin typeface="Arial" panose="020B0604020202020204" pitchFamily="34" charset="0"/>
            <a:cs typeface="Arial" panose="020B0604020202020204" pitchFamily="34" charset="0"/>
          </a:endParaRPr>
        </a:p>
      </dgm:t>
    </dgm:pt>
    <dgm:pt modelId="{A3B32C67-6784-4441-97DF-6F8C5AAD5020}" type="parTrans" cxnId="{7A6D73F4-1B44-41DB-BDBA-2F3CFEE97DAB}">
      <dgm:prSet custT="1"/>
      <dgm:spPr/>
      <dgm:t>
        <a:bodyPr/>
        <a:lstStyle/>
        <a:p>
          <a:endParaRPr lang="fr-CA" sz="1800">
            <a:latin typeface="Arial" panose="020B0604020202020204" pitchFamily="34" charset="0"/>
            <a:cs typeface="Arial" panose="020B0604020202020204" pitchFamily="34" charset="0"/>
          </a:endParaRPr>
        </a:p>
      </dgm:t>
    </dgm:pt>
    <dgm:pt modelId="{DD376BA4-F135-4F29-9F35-4F34F9268B9F}" type="sibTrans" cxnId="{7A6D73F4-1B44-41DB-BDBA-2F3CFEE97DAB}">
      <dgm:prSet/>
      <dgm:spPr/>
      <dgm:t>
        <a:bodyPr/>
        <a:lstStyle/>
        <a:p>
          <a:endParaRPr lang="fr-CA" sz="1800">
            <a:latin typeface="Arial" panose="020B0604020202020204" pitchFamily="34" charset="0"/>
            <a:cs typeface="Arial" panose="020B0604020202020204" pitchFamily="34" charset="0"/>
          </a:endParaRPr>
        </a:p>
      </dgm:t>
    </dgm:pt>
    <dgm:pt modelId="{2E12C6D5-A4F9-460B-A5BA-9F916C6F93E1}">
      <dgm:prSet custT="1"/>
      <dgm:spPr>
        <a:solidFill>
          <a:schemeClr val="accent5">
            <a:lumMod val="75000"/>
          </a:schemeClr>
        </a:solidFill>
      </dgm:spPr>
      <dgm:t>
        <a:bodyPr/>
        <a:lstStyle/>
        <a:p>
          <a:r>
            <a:rPr lang="en-US" sz="1800" dirty="0">
              <a:solidFill>
                <a:schemeClr val="bg1"/>
              </a:solidFill>
              <a:latin typeface="Arial" panose="020B0604020202020204" pitchFamily="34" charset="0"/>
              <a:cs typeface="Arial" panose="020B0604020202020204" pitchFamily="34" charset="0"/>
            </a:rPr>
            <a:t>Utility company</a:t>
          </a:r>
          <a:endParaRPr lang="fr-CA" sz="1800" dirty="0">
            <a:solidFill>
              <a:schemeClr val="bg1"/>
            </a:solidFill>
            <a:latin typeface="Arial" panose="020B0604020202020204" pitchFamily="34" charset="0"/>
            <a:cs typeface="Arial" panose="020B0604020202020204" pitchFamily="34" charset="0"/>
          </a:endParaRPr>
        </a:p>
      </dgm:t>
    </dgm:pt>
    <dgm:pt modelId="{6EE08730-8D81-4ACF-A9DA-FB3019ABBF06}" type="parTrans" cxnId="{AC57E119-FC9B-4C07-AD9A-3301E12F23C9}">
      <dgm:prSet custT="1"/>
      <dgm:spPr/>
      <dgm:t>
        <a:bodyPr/>
        <a:lstStyle/>
        <a:p>
          <a:endParaRPr lang="fr-CA" sz="1800">
            <a:latin typeface="Arial" panose="020B0604020202020204" pitchFamily="34" charset="0"/>
            <a:cs typeface="Arial" panose="020B0604020202020204" pitchFamily="34" charset="0"/>
          </a:endParaRPr>
        </a:p>
      </dgm:t>
    </dgm:pt>
    <dgm:pt modelId="{51CEB4E7-5351-4BB6-915F-CE265D54E90A}" type="sibTrans" cxnId="{AC57E119-FC9B-4C07-AD9A-3301E12F23C9}">
      <dgm:prSet/>
      <dgm:spPr/>
      <dgm:t>
        <a:bodyPr/>
        <a:lstStyle/>
        <a:p>
          <a:endParaRPr lang="fr-CA" sz="1800">
            <a:latin typeface="Arial" panose="020B0604020202020204" pitchFamily="34" charset="0"/>
            <a:cs typeface="Arial" panose="020B0604020202020204" pitchFamily="34" charset="0"/>
          </a:endParaRPr>
        </a:p>
      </dgm:t>
    </dgm:pt>
    <dgm:pt modelId="{A3542842-AC25-4B7E-B30B-C5E33ECA7F8C}" type="pres">
      <dgm:prSet presAssocID="{F1AA6507-56FB-4B39-B306-50253E4D9A4E}" presName="Name0" presStyleCnt="0">
        <dgm:presLayoutVars>
          <dgm:chMax val="1"/>
          <dgm:dir/>
          <dgm:animLvl val="ctr"/>
          <dgm:resizeHandles val="exact"/>
        </dgm:presLayoutVars>
      </dgm:prSet>
      <dgm:spPr/>
    </dgm:pt>
    <dgm:pt modelId="{1BD34F4B-62FB-476D-BB3C-5F240B48FDDB}" type="pres">
      <dgm:prSet presAssocID="{BB3A90D1-A023-4E96-A6B8-7A90570F8057}" presName="centerShape" presStyleLbl="node0" presStyleIdx="0" presStyleCnt="1" custScaleX="168328" custScaleY="119291"/>
      <dgm:spPr/>
    </dgm:pt>
    <dgm:pt modelId="{C9BF132F-08CB-4D83-833E-C726D89680C6}" type="pres">
      <dgm:prSet presAssocID="{25962E65-3049-49B7-9BAE-DB541064717F}" presName="parTrans" presStyleLbl="sibTrans2D1" presStyleIdx="0" presStyleCnt="6"/>
      <dgm:spPr/>
    </dgm:pt>
    <dgm:pt modelId="{DC4CCA20-35BE-4EA7-A313-763D6C3AF150}" type="pres">
      <dgm:prSet presAssocID="{25962E65-3049-49B7-9BAE-DB541064717F}" presName="connectorText" presStyleLbl="sibTrans2D1" presStyleIdx="0" presStyleCnt="6"/>
      <dgm:spPr/>
    </dgm:pt>
    <dgm:pt modelId="{0C04FB92-24F5-4C3C-B510-BC705E9BEDB4}" type="pres">
      <dgm:prSet presAssocID="{3C7272E8-DE73-40A1-9238-BE5079268DA3}" presName="node" presStyleLbl="node1" presStyleIdx="0" presStyleCnt="6" custScaleX="145597" custScaleY="116023" custRadScaleRad="96731" custRadScaleInc="3392">
        <dgm:presLayoutVars>
          <dgm:bulletEnabled val="1"/>
        </dgm:presLayoutVars>
      </dgm:prSet>
      <dgm:spPr/>
    </dgm:pt>
    <dgm:pt modelId="{D647C7BB-8E6B-466B-A684-D799F86179E9}" type="pres">
      <dgm:prSet presAssocID="{79B46F85-A465-48C9-8A80-36AA57D514E0}" presName="parTrans" presStyleLbl="sibTrans2D1" presStyleIdx="1" presStyleCnt="6"/>
      <dgm:spPr/>
    </dgm:pt>
    <dgm:pt modelId="{E993FA75-132E-41F7-8D6D-407C739F9A16}" type="pres">
      <dgm:prSet presAssocID="{79B46F85-A465-48C9-8A80-36AA57D514E0}" presName="connectorText" presStyleLbl="sibTrans2D1" presStyleIdx="1" presStyleCnt="6"/>
      <dgm:spPr/>
    </dgm:pt>
    <dgm:pt modelId="{9F6B3DDC-4AD5-44CD-88D1-7F47E4679F5F}" type="pres">
      <dgm:prSet presAssocID="{B59BA0B7-430B-47AE-A9BE-DA5986696870}" presName="node" presStyleLbl="node1" presStyleIdx="1" presStyleCnt="6" custScaleX="163148" custScaleY="123824" custRadScaleRad="118294" custRadScaleInc="6954">
        <dgm:presLayoutVars>
          <dgm:bulletEnabled val="1"/>
        </dgm:presLayoutVars>
      </dgm:prSet>
      <dgm:spPr/>
    </dgm:pt>
    <dgm:pt modelId="{3F76723A-68FF-4DB3-8D2E-338CDDEAE1BC}" type="pres">
      <dgm:prSet presAssocID="{A3B32C67-6784-4441-97DF-6F8C5AAD5020}" presName="parTrans" presStyleLbl="sibTrans2D1" presStyleIdx="2" presStyleCnt="6"/>
      <dgm:spPr/>
    </dgm:pt>
    <dgm:pt modelId="{B0C56A85-A08F-45D4-B3DC-B5391F93566B}" type="pres">
      <dgm:prSet presAssocID="{A3B32C67-6784-4441-97DF-6F8C5AAD5020}" presName="connectorText" presStyleLbl="sibTrans2D1" presStyleIdx="2" presStyleCnt="6"/>
      <dgm:spPr/>
    </dgm:pt>
    <dgm:pt modelId="{EEBF7D6A-1A01-4FFC-9DBD-6D1F1A5EBC67}" type="pres">
      <dgm:prSet presAssocID="{1AC5F214-8DD8-41F6-9B6D-A59E7EB2FA5C}" presName="node" presStyleLbl="node1" presStyleIdx="2" presStyleCnt="6" custScaleX="143358" custScaleY="126795" custRadScaleRad="114710" custRadScaleInc="-5478">
        <dgm:presLayoutVars>
          <dgm:bulletEnabled val="1"/>
        </dgm:presLayoutVars>
      </dgm:prSet>
      <dgm:spPr/>
    </dgm:pt>
    <dgm:pt modelId="{CC79276C-A2B2-4B43-B39C-D6DA4560FC00}" type="pres">
      <dgm:prSet presAssocID="{6EE08730-8D81-4ACF-A9DA-FB3019ABBF06}" presName="parTrans" presStyleLbl="sibTrans2D1" presStyleIdx="3" presStyleCnt="6"/>
      <dgm:spPr/>
    </dgm:pt>
    <dgm:pt modelId="{C3DC3666-957A-4A6F-B43B-766207EEC88E}" type="pres">
      <dgm:prSet presAssocID="{6EE08730-8D81-4ACF-A9DA-FB3019ABBF06}" presName="connectorText" presStyleLbl="sibTrans2D1" presStyleIdx="3" presStyleCnt="6"/>
      <dgm:spPr/>
    </dgm:pt>
    <dgm:pt modelId="{31A7F6F4-70BF-4875-81B3-5EE717909451}" type="pres">
      <dgm:prSet presAssocID="{2E12C6D5-A4F9-460B-A5BA-9F916C6F93E1}" presName="node" presStyleLbl="node1" presStyleIdx="3" presStyleCnt="6" custScaleX="123358" custScaleY="109695" custRadScaleRad="95090" custRadScaleInc="-3600">
        <dgm:presLayoutVars>
          <dgm:bulletEnabled val="1"/>
        </dgm:presLayoutVars>
      </dgm:prSet>
      <dgm:spPr/>
    </dgm:pt>
    <dgm:pt modelId="{6561A860-1F29-4A93-BAC7-7F163006BA5D}" type="pres">
      <dgm:prSet presAssocID="{8A05D3F1-78B6-4701-B904-07ED009B6FF6}" presName="parTrans" presStyleLbl="sibTrans2D1" presStyleIdx="4" presStyleCnt="6"/>
      <dgm:spPr/>
    </dgm:pt>
    <dgm:pt modelId="{2895629D-E14D-4BF9-8543-5D2725353CD0}" type="pres">
      <dgm:prSet presAssocID="{8A05D3F1-78B6-4701-B904-07ED009B6FF6}" presName="connectorText" presStyleLbl="sibTrans2D1" presStyleIdx="4" presStyleCnt="6"/>
      <dgm:spPr/>
    </dgm:pt>
    <dgm:pt modelId="{3166C037-9F27-4EAD-ABC1-11F4C64AB79C}" type="pres">
      <dgm:prSet presAssocID="{A2777564-3AD3-444D-A1B9-C37165B6F10F}" presName="node" presStyleLbl="node1" presStyleIdx="4" presStyleCnt="6" custScaleX="149275" custScaleY="129597" custRadScaleRad="111565" custRadScaleInc="4904">
        <dgm:presLayoutVars>
          <dgm:bulletEnabled val="1"/>
        </dgm:presLayoutVars>
      </dgm:prSet>
      <dgm:spPr/>
    </dgm:pt>
    <dgm:pt modelId="{EFA103AB-639F-4144-A673-076BB93DA126}" type="pres">
      <dgm:prSet presAssocID="{6144F693-CC4E-45AB-AB32-B3FA8BFF03D7}" presName="parTrans" presStyleLbl="sibTrans2D1" presStyleIdx="5" presStyleCnt="6"/>
      <dgm:spPr/>
    </dgm:pt>
    <dgm:pt modelId="{43F5757C-F7CE-4692-BAE9-33EFC4CF0331}" type="pres">
      <dgm:prSet presAssocID="{6144F693-CC4E-45AB-AB32-B3FA8BFF03D7}" presName="connectorText" presStyleLbl="sibTrans2D1" presStyleIdx="5" presStyleCnt="6"/>
      <dgm:spPr/>
    </dgm:pt>
    <dgm:pt modelId="{6982B5B9-E6D3-4B66-8DF9-95AA88492E6D}" type="pres">
      <dgm:prSet presAssocID="{0B13C2F3-C1A3-45FD-82DD-6827797041EF}" presName="node" presStyleLbl="node1" presStyleIdx="5" presStyleCnt="6" custScaleX="130001" custScaleY="126795" custRadScaleRad="110845" custRadScaleInc="-4229">
        <dgm:presLayoutVars>
          <dgm:bulletEnabled val="1"/>
        </dgm:presLayoutVars>
      </dgm:prSet>
      <dgm:spPr/>
    </dgm:pt>
  </dgm:ptLst>
  <dgm:cxnLst>
    <dgm:cxn modelId="{64BBB900-7821-4DD7-8FF3-642C8B890E79}" type="presOf" srcId="{A3B32C67-6784-4441-97DF-6F8C5AAD5020}" destId="{3F76723A-68FF-4DB3-8D2E-338CDDEAE1BC}" srcOrd="0" destOrd="0" presId="urn:microsoft.com/office/officeart/2005/8/layout/radial5"/>
    <dgm:cxn modelId="{86762216-0831-4515-85C7-F2834FF0F7C1}" type="presOf" srcId="{0B13C2F3-C1A3-45FD-82DD-6827797041EF}" destId="{6982B5B9-E6D3-4B66-8DF9-95AA88492E6D}" srcOrd="0" destOrd="0" presId="urn:microsoft.com/office/officeart/2005/8/layout/radial5"/>
    <dgm:cxn modelId="{00E68B18-D8DC-4335-8BDF-BD6D3B0860BB}" type="presOf" srcId="{8A05D3F1-78B6-4701-B904-07ED009B6FF6}" destId="{2895629D-E14D-4BF9-8543-5D2725353CD0}" srcOrd="1" destOrd="0" presId="urn:microsoft.com/office/officeart/2005/8/layout/radial5"/>
    <dgm:cxn modelId="{AC57E119-FC9B-4C07-AD9A-3301E12F23C9}" srcId="{BB3A90D1-A023-4E96-A6B8-7A90570F8057}" destId="{2E12C6D5-A4F9-460B-A5BA-9F916C6F93E1}" srcOrd="3" destOrd="0" parTransId="{6EE08730-8D81-4ACF-A9DA-FB3019ABBF06}" sibTransId="{51CEB4E7-5351-4BB6-915F-CE265D54E90A}"/>
    <dgm:cxn modelId="{5982B21C-7C31-4AE0-876B-A0C12CC5FB99}" type="presOf" srcId="{8A05D3F1-78B6-4701-B904-07ED009B6FF6}" destId="{6561A860-1F29-4A93-BAC7-7F163006BA5D}" srcOrd="0" destOrd="0" presId="urn:microsoft.com/office/officeart/2005/8/layout/radial5"/>
    <dgm:cxn modelId="{F558A11F-B715-4BEE-A463-2265DA63B5D2}" type="presOf" srcId="{A2777564-3AD3-444D-A1B9-C37165B6F10F}" destId="{3166C037-9F27-4EAD-ABC1-11F4C64AB79C}" srcOrd="0" destOrd="0" presId="urn:microsoft.com/office/officeart/2005/8/layout/radial5"/>
    <dgm:cxn modelId="{C90D6930-4A2F-4AC6-A3F0-1CF53B10D147}" type="presOf" srcId="{1AC5F214-8DD8-41F6-9B6D-A59E7EB2FA5C}" destId="{EEBF7D6A-1A01-4FFC-9DBD-6D1F1A5EBC67}" srcOrd="0" destOrd="0" presId="urn:microsoft.com/office/officeart/2005/8/layout/radial5"/>
    <dgm:cxn modelId="{DC19B84C-AC73-4C5E-B742-1A100748D855}" srcId="{BB3A90D1-A023-4E96-A6B8-7A90570F8057}" destId="{A2777564-3AD3-444D-A1B9-C37165B6F10F}" srcOrd="4" destOrd="0" parTransId="{8A05D3F1-78B6-4701-B904-07ED009B6FF6}" sibTransId="{3813A817-95B7-4493-98C9-59B32EB82F91}"/>
    <dgm:cxn modelId="{A484C44C-1AF0-4F01-AB7A-813A7AA3078D}" type="presOf" srcId="{79B46F85-A465-48C9-8A80-36AA57D514E0}" destId="{E993FA75-132E-41F7-8D6D-407C739F9A16}" srcOrd="1" destOrd="0" presId="urn:microsoft.com/office/officeart/2005/8/layout/radial5"/>
    <dgm:cxn modelId="{B57E8854-5578-4732-9DF4-0B58B75D9FD9}" type="presOf" srcId="{2E12C6D5-A4F9-460B-A5BA-9F916C6F93E1}" destId="{31A7F6F4-70BF-4875-81B3-5EE717909451}" srcOrd="0" destOrd="0" presId="urn:microsoft.com/office/officeart/2005/8/layout/radial5"/>
    <dgm:cxn modelId="{BE171258-F7F3-4E0A-BA13-AC01D4F6D397}" type="presOf" srcId="{B59BA0B7-430B-47AE-A9BE-DA5986696870}" destId="{9F6B3DDC-4AD5-44CD-88D1-7F47E4679F5F}" srcOrd="0" destOrd="0" presId="urn:microsoft.com/office/officeart/2005/8/layout/radial5"/>
    <dgm:cxn modelId="{0622B95A-593C-4A4C-A304-B1314F7BDD9B}" srcId="{BB3A90D1-A023-4E96-A6B8-7A90570F8057}" destId="{B59BA0B7-430B-47AE-A9BE-DA5986696870}" srcOrd="1" destOrd="0" parTransId="{79B46F85-A465-48C9-8A80-36AA57D514E0}" sibTransId="{C167D0B7-FEA0-49BA-8BA2-9A2FF1D44557}"/>
    <dgm:cxn modelId="{7680046F-9696-4363-9FD7-807BAF04E248}" type="presOf" srcId="{A3B32C67-6784-4441-97DF-6F8C5AAD5020}" destId="{B0C56A85-A08F-45D4-B3DC-B5391F93566B}" srcOrd="1" destOrd="0" presId="urn:microsoft.com/office/officeart/2005/8/layout/radial5"/>
    <dgm:cxn modelId="{09998874-9EAF-4032-BB55-64156032B47E}" type="presOf" srcId="{BB3A90D1-A023-4E96-A6B8-7A90570F8057}" destId="{1BD34F4B-62FB-476D-BB3C-5F240B48FDDB}" srcOrd="0" destOrd="0" presId="urn:microsoft.com/office/officeart/2005/8/layout/radial5"/>
    <dgm:cxn modelId="{F40FF782-521D-494F-B09B-F6D31F9EF0FE}" type="presOf" srcId="{25962E65-3049-49B7-9BAE-DB541064717F}" destId="{DC4CCA20-35BE-4EA7-A313-763D6C3AF150}" srcOrd="1" destOrd="0" presId="urn:microsoft.com/office/officeart/2005/8/layout/radial5"/>
    <dgm:cxn modelId="{6FC5FA84-FEEE-4F96-8161-CCBDEFA30891}" type="presOf" srcId="{3C7272E8-DE73-40A1-9238-BE5079268DA3}" destId="{0C04FB92-24F5-4C3C-B510-BC705E9BEDB4}" srcOrd="0" destOrd="0" presId="urn:microsoft.com/office/officeart/2005/8/layout/radial5"/>
    <dgm:cxn modelId="{B4A1E4AC-01AF-4EAE-AB80-F928FB24738E}" type="presOf" srcId="{79B46F85-A465-48C9-8A80-36AA57D514E0}" destId="{D647C7BB-8E6B-466B-A684-D799F86179E9}" srcOrd="0" destOrd="0" presId="urn:microsoft.com/office/officeart/2005/8/layout/radial5"/>
    <dgm:cxn modelId="{EAD3C6B2-7A81-4004-919A-52310594B984}" type="presOf" srcId="{6144F693-CC4E-45AB-AB32-B3FA8BFF03D7}" destId="{EFA103AB-639F-4144-A673-076BB93DA126}" srcOrd="0" destOrd="0" presId="urn:microsoft.com/office/officeart/2005/8/layout/radial5"/>
    <dgm:cxn modelId="{AA2D0EB4-80F7-4A2C-9877-9D5C015362E0}" type="presOf" srcId="{25962E65-3049-49B7-9BAE-DB541064717F}" destId="{C9BF132F-08CB-4D83-833E-C726D89680C6}" srcOrd="0" destOrd="0" presId="urn:microsoft.com/office/officeart/2005/8/layout/radial5"/>
    <dgm:cxn modelId="{9B8925C4-05CB-4373-B626-519D673ABD02}" type="presOf" srcId="{6144F693-CC4E-45AB-AB32-B3FA8BFF03D7}" destId="{43F5757C-F7CE-4692-BAE9-33EFC4CF0331}" srcOrd="1" destOrd="0" presId="urn:microsoft.com/office/officeart/2005/8/layout/radial5"/>
    <dgm:cxn modelId="{BB65C6C8-1F56-4613-8806-2CF843F28519}" type="presOf" srcId="{F1AA6507-56FB-4B39-B306-50253E4D9A4E}" destId="{A3542842-AC25-4B7E-B30B-C5E33ECA7F8C}" srcOrd="0" destOrd="0" presId="urn:microsoft.com/office/officeart/2005/8/layout/radial5"/>
    <dgm:cxn modelId="{9EF297CD-B71C-4432-BE7B-3DB802725C8F}" type="presOf" srcId="{6EE08730-8D81-4ACF-A9DA-FB3019ABBF06}" destId="{C3DC3666-957A-4A6F-B43B-766207EEC88E}" srcOrd="1" destOrd="0" presId="urn:microsoft.com/office/officeart/2005/8/layout/radial5"/>
    <dgm:cxn modelId="{849972E2-3496-4821-AE4D-736EE60A5E84}" srcId="{BB3A90D1-A023-4E96-A6B8-7A90570F8057}" destId="{3C7272E8-DE73-40A1-9238-BE5079268DA3}" srcOrd="0" destOrd="0" parTransId="{25962E65-3049-49B7-9BAE-DB541064717F}" sibTransId="{37854417-B3CE-4F76-9399-53F8113FD22B}"/>
    <dgm:cxn modelId="{08557EF3-0069-4DD9-AE5B-12A698894AB9}" type="presOf" srcId="{6EE08730-8D81-4ACF-A9DA-FB3019ABBF06}" destId="{CC79276C-A2B2-4B43-B39C-D6DA4560FC00}" srcOrd="0" destOrd="0" presId="urn:microsoft.com/office/officeart/2005/8/layout/radial5"/>
    <dgm:cxn modelId="{7A6D73F4-1B44-41DB-BDBA-2F3CFEE97DAB}" srcId="{BB3A90D1-A023-4E96-A6B8-7A90570F8057}" destId="{1AC5F214-8DD8-41F6-9B6D-A59E7EB2FA5C}" srcOrd="2" destOrd="0" parTransId="{A3B32C67-6784-4441-97DF-6F8C5AAD5020}" sibTransId="{DD376BA4-F135-4F29-9F35-4F34F9268B9F}"/>
    <dgm:cxn modelId="{761B9AF5-2A5C-4C35-A12E-2E301694279D}" srcId="{BB3A90D1-A023-4E96-A6B8-7A90570F8057}" destId="{0B13C2F3-C1A3-45FD-82DD-6827797041EF}" srcOrd="5" destOrd="0" parTransId="{6144F693-CC4E-45AB-AB32-B3FA8BFF03D7}" sibTransId="{C87226F8-6AD7-4581-8CEF-C4711ACCA1B0}"/>
    <dgm:cxn modelId="{5E672EFD-3D24-4ECF-ACDB-AD8EFA5F86B8}" srcId="{F1AA6507-56FB-4B39-B306-50253E4D9A4E}" destId="{BB3A90D1-A023-4E96-A6B8-7A90570F8057}" srcOrd="0" destOrd="0" parTransId="{F7767246-1306-442D-BFEE-DDF13BCBE097}" sibTransId="{41E8705A-1A0B-4729-962E-493EBF138A6E}"/>
    <dgm:cxn modelId="{CE4244B0-8D26-45A5-8AC0-CA190364D005}" type="presParOf" srcId="{A3542842-AC25-4B7E-B30B-C5E33ECA7F8C}" destId="{1BD34F4B-62FB-476D-BB3C-5F240B48FDDB}" srcOrd="0" destOrd="0" presId="urn:microsoft.com/office/officeart/2005/8/layout/radial5"/>
    <dgm:cxn modelId="{381B3835-F3AD-4DC2-B34F-272EDA142A83}" type="presParOf" srcId="{A3542842-AC25-4B7E-B30B-C5E33ECA7F8C}" destId="{C9BF132F-08CB-4D83-833E-C726D89680C6}" srcOrd="1" destOrd="0" presId="urn:microsoft.com/office/officeart/2005/8/layout/radial5"/>
    <dgm:cxn modelId="{0B302C62-D31A-4699-BB8D-8117B7BE5056}" type="presParOf" srcId="{C9BF132F-08CB-4D83-833E-C726D89680C6}" destId="{DC4CCA20-35BE-4EA7-A313-763D6C3AF150}" srcOrd="0" destOrd="0" presId="urn:microsoft.com/office/officeart/2005/8/layout/radial5"/>
    <dgm:cxn modelId="{139FE457-5408-475F-82AB-3122674282FE}" type="presParOf" srcId="{A3542842-AC25-4B7E-B30B-C5E33ECA7F8C}" destId="{0C04FB92-24F5-4C3C-B510-BC705E9BEDB4}" srcOrd="2" destOrd="0" presId="urn:microsoft.com/office/officeart/2005/8/layout/radial5"/>
    <dgm:cxn modelId="{B2EB43C5-420F-4D8B-827E-D82E0C078607}" type="presParOf" srcId="{A3542842-AC25-4B7E-B30B-C5E33ECA7F8C}" destId="{D647C7BB-8E6B-466B-A684-D799F86179E9}" srcOrd="3" destOrd="0" presId="urn:microsoft.com/office/officeart/2005/8/layout/radial5"/>
    <dgm:cxn modelId="{5924D6C1-74E7-4B99-AC99-AEFA6F9143EE}" type="presParOf" srcId="{D647C7BB-8E6B-466B-A684-D799F86179E9}" destId="{E993FA75-132E-41F7-8D6D-407C739F9A16}" srcOrd="0" destOrd="0" presId="urn:microsoft.com/office/officeart/2005/8/layout/radial5"/>
    <dgm:cxn modelId="{312D4A34-8314-4196-AFA5-778B5845191A}" type="presParOf" srcId="{A3542842-AC25-4B7E-B30B-C5E33ECA7F8C}" destId="{9F6B3DDC-4AD5-44CD-88D1-7F47E4679F5F}" srcOrd="4" destOrd="0" presId="urn:microsoft.com/office/officeart/2005/8/layout/radial5"/>
    <dgm:cxn modelId="{6118A11F-5EE9-4838-8FB9-60BC86D7239B}" type="presParOf" srcId="{A3542842-AC25-4B7E-B30B-C5E33ECA7F8C}" destId="{3F76723A-68FF-4DB3-8D2E-338CDDEAE1BC}" srcOrd="5" destOrd="0" presId="urn:microsoft.com/office/officeart/2005/8/layout/radial5"/>
    <dgm:cxn modelId="{711D5C17-9D4F-4641-B3BB-15D9C51A7912}" type="presParOf" srcId="{3F76723A-68FF-4DB3-8D2E-338CDDEAE1BC}" destId="{B0C56A85-A08F-45D4-B3DC-B5391F93566B}" srcOrd="0" destOrd="0" presId="urn:microsoft.com/office/officeart/2005/8/layout/radial5"/>
    <dgm:cxn modelId="{9C9A7903-D19C-45F8-A9B1-0BAF7CAB2E56}" type="presParOf" srcId="{A3542842-AC25-4B7E-B30B-C5E33ECA7F8C}" destId="{EEBF7D6A-1A01-4FFC-9DBD-6D1F1A5EBC67}" srcOrd="6" destOrd="0" presId="urn:microsoft.com/office/officeart/2005/8/layout/radial5"/>
    <dgm:cxn modelId="{51DC5652-5CE5-49B5-AA5F-CE0D48A7CF17}" type="presParOf" srcId="{A3542842-AC25-4B7E-B30B-C5E33ECA7F8C}" destId="{CC79276C-A2B2-4B43-B39C-D6DA4560FC00}" srcOrd="7" destOrd="0" presId="urn:microsoft.com/office/officeart/2005/8/layout/radial5"/>
    <dgm:cxn modelId="{ED61A7B6-6094-4C4B-A7F7-B04C9E905660}" type="presParOf" srcId="{CC79276C-A2B2-4B43-B39C-D6DA4560FC00}" destId="{C3DC3666-957A-4A6F-B43B-766207EEC88E}" srcOrd="0" destOrd="0" presId="urn:microsoft.com/office/officeart/2005/8/layout/radial5"/>
    <dgm:cxn modelId="{1C8A98B4-469D-4A9D-8CFE-7CD8495610D3}" type="presParOf" srcId="{A3542842-AC25-4B7E-B30B-C5E33ECA7F8C}" destId="{31A7F6F4-70BF-4875-81B3-5EE717909451}" srcOrd="8" destOrd="0" presId="urn:microsoft.com/office/officeart/2005/8/layout/radial5"/>
    <dgm:cxn modelId="{7411FB6F-A4EB-41FE-806F-495774C9A594}" type="presParOf" srcId="{A3542842-AC25-4B7E-B30B-C5E33ECA7F8C}" destId="{6561A860-1F29-4A93-BAC7-7F163006BA5D}" srcOrd="9" destOrd="0" presId="urn:microsoft.com/office/officeart/2005/8/layout/radial5"/>
    <dgm:cxn modelId="{BB608E4C-18DA-43E1-8568-B7F9D55A83B5}" type="presParOf" srcId="{6561A860-1F29-4A93-BAC7-7F163006BA5D}" destId="{2895629D-E14D-4BF9-8543-5D2725353CD0}" srcOrd="0" destOrd="0" presId="urn:microsoft.com/office/officeart/2005/8/layout/radial5"/>
    <dgm:cxn modelId="{B5B564A8-0C6F-421A-BEFD-5A6B62E55D24}" type="presParOf" srcId="{A3542842-AC25-4B7E-B30B-C5E33ECA7F8C}" destId="{3166C037-9F27-4EAD-ABC1-11F4C64AB79C}" srcOrd="10" destOrd="0" presId="urn:microsoft.com/office/officeart/2005/8/layout/radial5"/>
    <dgm:cxn modelId="{84A143B4-C45B-40AD-874D-BDECFE9F5E0F}" type="presParOf" srcId="{A3542842-AC25-4B7E-B30B-C5E33ECA7F8C}" destId="{EFA103AB-639F-4144-A673-076BB93DA126}" srcOrd="11" destOrd="0" presId="urn:microsoft.com/office/officeart/2005/8/layout/radial5"/>
    <dgm:cxn modelId="{27BC0D88-6AF0-43CA-B266-3F888F841130}" type="presParOf" srcId="{EFA103AB-639F-4144-A673-076BB93DA126}" destId="{43F5757C-F7CE-4692-BAE9-33EFC4CF0331}" srcOrd="0" destOrd="0" presId="urn:microsoft.com/office/officeart/2005/8/layout/radial5"/>
    <dgm:cxn modelId="{4F628C67-6D39-4304-B138-29DDE055C23F}" type="presParOf" srcId="{A3542842-AC25-4B7E-B30B-C5E33ECA7F8C}" destId="{6982B5B9-E6D3-4B66-8DF9-95AA88492E6D}" srcOrd="12"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B308E7-E8F4-4D39-9CC2-30EF84F47625}">
      <dsp:nvSpPr>
        <dsp:cNvPr id="0" name=""/>
        <dsp:cNvSpPr/>
      </dsp:nvSpPr>
      <dsp:spPr>
        <a:xfrm>
          <a:off x="1182778" y="1614"/>
          <a:ext cx="1581647" cy="71535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solidFill>
                <a:schemeClr val="bg1"/>
              </a:solidFill>
            </a:rPr>
            <a:t>Contractor</a:t>
          </a:r>
          <a:endParaRPr lang="en-US" sz="1400" b="1" kern="1200" noProof="0" dirty="0">
            <a:solidFill>
              <a:schemeClr val="bg1"/>
            </a:solidFill>
            <a:latin typeface="Arial" panose="020B0604020202020204" pitchFamily="34" charset="0"/>
            <a:cs typeface="Arial" panose="020B0604020202020204" pitchFamily="34" charset="0"/>
          </a:endParaRPr>
        </a:p>
      </dsp:txBody>
      <dsp:txXfrm>
        <a:off x="1182778" y="1614"/>
        <a:ext cx="1581647" cy="715353"/>
      </dsp:txXfrm>
    </dsp:sp>
    <dsp:sp modelId="{10D81DE9-742A-4489-A998-BC996A1F9EDA}">
      <dsp:nvSpPr>
        <dsp:cNvPr id="0" name=""/>
        <dsp:cNvSpPr/>
      </dsp:nvSpPr>
      <dsp:spPr>
        <a:xfrm>
          <a:off x="403757" y="1614"/>
          <a:ext cx="708200" cy="715353"/>
        </a:xfrm>
        <a:prstGeom prst="rect">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45E0567-96E7-4DCA-B00C-E1F18149B238}">
      <dsp:nvSpPr>
        <dsp:cNvPr id="0" name=""/>
        <dsp:cNvSpPr/>
      </dsp:nvSpPr>
      <dsp:spPr>
        <a:xfrm>
          <a:off x="403757" y="835001"/>
          <a:ext cx="1581647" cy="71535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solidFill>
                <a:schemeClr val="bg1"/>
              </a:solidFill>
            </a:rPr>
            <a:t>Equipment manufacturer</a:t>
          </a:r>
          <a:endParaRPr lang="en-US" sz="1400" b="1" kern="1200" noProof="0" dirty="0">
            <a:solidFill>
              <a:schemeClr val="bg1"/>
            </a:solidFill>
            <a:latin typeface="Arial" panose="020B0604020202020204" pitchFamily="34" charset="0"/>
            <a:cs typeface="Arial" panose="020B0604020202020204" pitchFamily="34" charset="0"/>
          </a:endParaRPr>
        </a:p>
      </dsp:txBody>
      <dsp:txXfrm>
        <a:off x="403757" y="835001"/>
        <a:ext cx="1581647" cy="715353"/>
      </dsp:txXfrm>
    </dsp:sp>
    <dsp:sp modelId="{B7B82959-8DFC-4BFD-B3A1-38917561EA4C}">
      <dsp:nvSpPr>
        <dsp:cNvPr id="0" name=""/>
        <dsp:cNvSpPr/>
      </dsp:nvSpPr>
      <dsp:spPr>
        <a:xfrm>
          <a:off x="2056225" y="835001"/>
          <a:ext cx="708200" cy="715353"/>
        </a:xfrm>
        <a:prstGeom prst="rect">
          <a:avLst/>
        </a:prstGeom>
        <a:blipFill dpi="0" rotWithShape="1">
          <a:blip xmlns:r="http://schemas.openxmlformats.org/officeDocument/2006/relationships" r:embed="rId2">
            <a:extLst>
              <a:ext uri="{28A0092B-C50C-407E-A947-70E740481C1C}">
                <a14:useLocalDpi xmlns:a14="http://schemas.microsoft.com/office/drawing/2010/main" val="0"/>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84483CC-BEA8-4BB7-B48B-F0AE1472DDDA}">
      <dsp:nvSpPr>
        <dsp:cNvPr id="0" name=""/>
        <dsp:cNvSpPr/>
      </dsp:nvSpPr>
      <dsp:spPr>
        <a:xfrm>
          <a:off x="1182778" y="1668388"/>
          <a:ext cx="1581647" cy="71535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solidFill>
                <a:schemeClr val="bg1"/>
              </a:solidFill>
            </a:rPr>
            <a:t>Government</a:t>
          </a:r>
          <a:endParaRPr lang="en-US" sz="1400" b="1" kern="1200" noProof="0" dirty="0">
            <a:solidFill>
              <a:schemeClr val="bg1"/>
            </a:solidFill>
            <a:latin typeface="Arial" panose="020B0604020202020204" pitchFamily="34" charset="0"/>
            <a:cs typeface="Arial" panose="020B0604020202020204" pitchFamily="34" charset="0"/>
          </a:endParaRPr>
        </a:p>
      </dsp:txBody>
      <dsp:txXfrm>
        <a:off x="1182778" y="1668388"/>
        <a:ext cx="1581647" cy="715353"/>
      </dsp:txXfrm>
    </dsp:sp>
    <dsp:sp modelId="{64CEA216-641C-4ED3-B6B2-8F544E2B23CE}">
      <dsp:nvSpPr>
        <dsp:cNvPr id="0" name=""/>
        <dsp:cNvSpPr/>
      </dsp:nvSpPr>
      <dsp:spPr>
        <a:xfrm>
          <a:off x="403757" y="1668388"/>
          <a:ext cx="708200" cy="715353"/>
        </a:xfrm>
        <a:prstGeom prst="rect">
          <a:avLst/>
        </a:prstGeom>
        <a:blipFill dpi="0" rotWithShape="1">
          <a:blip xmlns:r="http://schemas.openxmlformats.org/officeDocument/2006/relationships" r:embed="rId3">
            <a:extLst>
              <a:ext uri="{28A0092B-C50C-407E-A947-70E740481C1C}">
                <a14:useLocalDpi xmlns:a14="http://schemas.microsoft.com/office/drawing/2010/main" val="0"/>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E154141-FE71-476C-8B56-DEF93E2A9CA6}">
      <dsp:nvSpPr>
        <dsp:cNvPr id="0" name=""/>
        <dsp:cNvSpPr/>
      </dsp:nvSpPr>
      <dsp:spPr>
        <a:xfrm>
          <a:off x="403757" y="2501775"/>
          <a:ext cx="1581647" cy="71535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solidFill>
                <a:schemeClr val="bg1"/>
              </a:solidFill>
            </a:rPr>
            <a:t>Financial Institution</a:t>
          </a:r>
          <a:endParaRPr lang="en-US" sz="1400" b="1" kern="1200" noProof="0" dirty="0">
            <a:solidFill>
              <a:schemeClr val="bg1"/>
            </a:solidFill>
            <a:latin typeface="Arial" panose="020B0604020202020204" pitchFamily="34" charset="0"/>
            <a:cs typeface="Arial" panose="020B0604020202020204" pitchFamily="34" charset="0"/>
          </a:endParaRPr>
        </a:p>
      </dsp:txBody>
      <dsp:txXfrm>
        <a:off x="403757" y="2501775"/>
        <a:ext cx="1581647" cy="715353"/>
      </dsp:txXfrm>
    </dsp:sp>
    <dsp:sp modelId="{1213FFDF-99E3-4E30-B722-162E33038591}">
      <dsp:nvSpPr>
        <dsp:cNvPr id="0" name=""/>
        <dsp:cNvSpPr/>
      </dsp:nvSpPr>
      <dsp:spPr>
        <a:xfrm>
          <a:off x="2056225" y="2501775"/>
          <a:ext cx="708200" cy="715353"/>
        </a:xfrm>
        <a:prstGeom prst="rect">
          <a:avLst/>
        </a:prstGeom>
        <a:blipFill dpi="0" rotWithShape="1">
          <a:blip xmlns:r="http://schemas.openxmlformats.org/officeDocument/2006/relationships" r:embed="rId4">
            <a:extLst>
              <a:ext uri="{28A0092B-C50C-407E-A947-70E740481C1C}">
                <a14:useLocalDpi xmlns:a14="http://schemas.microsoft.com/office/drawing/2010/main" val="0"/>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DE7AAFF-2713-4A50-A2B6-7E7633F5A867}">
      <dsp:nvSpPr>
        <dsp:cNvPr id="0" name=""/>
        <dsp:cNvSpPr/>
      </dsp:nvSpPr>
      <dsp:spPr>
        <a:xfrm>
          <a:off x="1182778" y="3335162"/>
          <a:ext cx="1581647" cy="71535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solidFill>
                <a:schemeClr val="bg1"/>
              </a:solidFill>
            </a:rPr>
            <a:t>Energy Supplier</a:t>
          </a:r>
          <a:endParaRPr lang="en-US" sz="1400" b="1" kern="1200" noProof="0" dirty="0">
            <a:solidFill>
              <a:schemeClr val="bg1"/>
            </a:solidFill>
            <a:latin typeface="Arial" panose="020B0604020202020204" pitchFamily="34" charset="0"/>
            <a:cs typeface="Arial" panose="020B0604020202020204" pitchFamily="34" charset="0"/>
          </a:endParaRPr>
        </a:p>
      </dsp:txBody>
      <dsp:txXfrm>
        <a:off x="1182778" y="3335162"/>
        <a:ext cx="1581647" cy="715353"/>
      </dsp:txXfrm>
    </dsp:sp>
    <dsp:sp modelId="{59A3E91D-881D-402A-9B67-6C666B05F0AB}">
      <dsp:nvSpPr>
        <dsp:cNvPr id="0" name=""/>
        <dsp:cNvSpPr/>
      </dsp:nvSpPr>
      <dsp:spPr>
        <a:xfrm>
          <a:off x="403757" y="3335162"/>
          <a:ext cx="708200" cy="715353"/>
        </a:xfrm>
        <a:prstGeom prst="rect">
          <a:avLst/>
        </a:prstGeom>
        <a:blipFill dpi="0" rotWithShape="1">
          <a:blip xmlns:r="http://schemas.openxmlformats.org/officeDocument/2006/relationships" r:embed="rId5">
            <a:extLst>
              <a:ext uri="{28A0092B-C50C-407E-A947-70E740481C1C}">
                <a14:useLocalDpi xmlns:a14="http://schemas.microsoft.com/office/drawing/2010/main" val="0"/>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A1E01A1-23A2-489A-99F2-8EF800835525}">
      <dsp:nvSpPr>
        <dsp:cNvPr id="0" name=""/>
        <dsp:cNvSpPr/>
      </dsp:nvSpPr>
      <dsp:spPr>
        <a:xfrm>
          <a:off x="319603" y="4168550"/>
          <a:ext cx="1894544" cy="88298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solidFill>
                <a:schemeClr val="bg1"/>
              </a:solidFill>
            </a:rPr>
            <a:t>Professional technical consulting engineer</a:t>
          </a:r>
          <a:endParaRPr lang="en-US" sz="1400" b="1" kern="1200" noProof="0" dirty="0">
            <a:solidFill>
              <a:schemeClr val="bg1"/>
            </a:solidFill>
            <a:latin typeface="Arial" panose="020B0604020202020204" pitchFamily="34" charset="0"/>
            <a:cs typeface="Arial" panose="020B0604020202020204" pitchFamily="34" charset="0"/>
          </a:endParaRPr>
        </a:p>
      </dsp:txBody>
      <dsp:txXfrm>
        <a:off x="319603" y="4168550"/>
        <a:ext cx="1894544" cy="882982"/>
      </dsp:txXfrm>
    </dsp:sp>
    <dsp:sp modelId="{1ADE1590-70B3-42D2-975B-18730B7D9A0A}">
      <dsp:nvSpPr>
        <dsp:cNvPr id="0" name=""/>
        <dsp:cNvSpPr/>
      </dsp:nvSpPr>
      <dsp:spPr>
        <a:xfrm>
          <a:off x="2309822" y="4307225"/>
          <a:ext cx="731917" cy="608608"/>
        </a:xfrm>
        <a:prstGeom prst="rect">
          <a:avLst/>
        </a:prstGeom>
        <a:blipFill dpi="0" rotWithShape="1">
          <a:blip xmlns:r="http://schemas.openxmlformats.org/officeDocument/2006/relationships" r:embed="rId6">
            <a:extLst>
              <a:ext uri="{28A0092B-C50C-407E-A947-70E740481C1C}">
                <a14:useLocalDpi xmlns:a14="http://schemas.microsoft.com/office/drawing/2010/main" val="0"/>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AA9E5F-01E0-4451-8F87-1AE4C64D78C4}">
      <dsp:nvSpPr>
        <dsp:cNvPr id="0" name=""/>
        <dsp:cNvSpPr/>
      </dsp:nvSpPr>
      <dsp:spPr>
        <a:xfrm>
          <a:off x="0" y="88627"/>
          <a:ext cx="10972800" cy="0"/>
        </a:xfrm>
        <a:prstGeom prst="line">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9CDDB2-5D9A-4F03-A898-F81755D413C7}">
      <dsp:nvSpPr>
        <dsp:cNvPr id="0" name=""/>
        <dsp:cNvSpPr/>
      </dsp:nvSpPr>
      <dsp:spPr>
        <a:xfrm>
          <a:off x="0" y="2125"/>
          <a:ext cx="10972800" cy="14494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endParaRPr lang="en-US" sz="2000" b="1" i="0" kern="1200" baseline="0" dirty="0"/>
        </a:p>
        <a:p>
          <a:pPr marL="0" lvl="0" indent="0" algn="l" defTabSz="889000">
            <a:lnSpc>
              <a:spcPct val="90000"/>
            </a:lnSpc>
            <a:spcBef>
              <a:spcPct val="0"/>
            </a:spcBef>
            <a:spcAft>
              <a:spcPct val="35000"/>
            </a:spcAft>
            <a:buNone/>
          </a:pPr>
          <a:r>
            <a:rPr lang="en-US" sz="2000" b="1" i="0" kern="1200" baseline="0" dirty="0"/>
            <a:t>Huge energy saving potential: </a:t>
          </a:r>
          <a:r>
            <a:rPr lang="en-US" sz="2000" b="0" i="0" kern="1200" baseline="0" dirty="0"/>
            <a:t>Many industries and buildings have the potential to save 20-30% energy.</a:t>
          </a:r>
          <a:endParaRPr lang="en-US" sz="2000" b="0" kern="1200" dirty="0"/>
        </a:p>
      </dsp:txBody>
      <dsp:txXfrm>
        <a:off x="0" y="2125"/>
        <a:ext cx="10972800" cy="1449431"/>
      </dsp:txXfrm>
    </dsp:sp>
    <dsp:sp modelId="{907F8E48-4835-4568-B874-EC24CBE358D0}">
      <dsp:nvSpPr>
        <dsp:cNvPr id="0" name=""/>
        <dsp:cNvSpPr/>
      </dsp:nvSpPr>
      <dsp:spPr>
        <a:xfrm>
          <a:off x="0" y="1451556"/>
          <a:ext cx="10972800" cy="0"/>
        </a:xfrm>
        <a:prstGeom prst="line">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29E9F6C-3D69-4626-BE52-AE385B786043}">
      <dsp:nvSpPr>
        <dsp:cNvPr id="0" name=""/>
        <dsp:cNvSpPr/>
      </dsp:nvSpPr>
      <dsp:spPr>
        <a:xfrm>
          <a:off x="0" y="1451556"/>
          <a:ext cx="10972800" cy="14494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endParaRPr lang="en-US" sz="2000" b="1" i="0" kern="1200" baseline="0" dirty="0"/>
        </a:p>
        <a:p>
          <a:pPr marL="0" lvl="0" indent="0" algn="l" defTabSz="889000">
            <a:lnSpc>
              <a:spcPct val="90000"/>
            </a:lnSpc>
            <a:spcBef>
              <a:spcPct val="0"/>
            </a:spcBef>
            <a:spcAft>
              <a:spcPct val="35000"/>
            </a:spcAft>
            <a:buNone/>
          </a:pPr>
          <a:r>
            <a:rPr lang="en-US" sz="2000" b="1" i="0" kern="1200" baseline="0" dirty="0"/>
            <a:t>Incentive policy: </a:t>
          </a:r>
          <a:r>
            <a:rPr lang="en-US" sz="2000" b="0" i="0" kern="1200" baseline="0" dirty="0"/>
            <a:t>The Vietnamese government is promoting EE programs, creating opportunities for ESCO companies.</a:t>
          </a:r>
          <a:endParaRPr lang="en-US" sz="2000" b="0" kern="1200" dirty="0"/>
        </a:p>
      </dsp:txBody>
      <dsp:txXfrm>
        <a:off x="0" y="1451556"/>
        <a:ext cx="10972800" cy="1449431"/>
      </dsp:txXfrm>
    </dsp:sp>
    <dsp:sp modelId="{31CF8BDA-B526-4414-BB28-C446687ECA50}">
      <dsp:nvSpPr>
        <dsp:cNvPr id="0" name=""/>
        <dsp:cNvSpPr/>
      </dsp:nvSpPr>
      <dsp:spPr>
        <a:xfrm>
          <a:off x="0" y="2900987"/>
          <a:ext cx="10972800" cy="0"/>
        </a:xfrm>
        <a:prstGeom prst="line">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2A8430C-7FEA-4D27-835F-49DD47E50EFF}">
      <dsp:nvSpPr>
        <dsp:cNvPr id="0" name=""/>
        <dsp:cNvSpPr/>
      </dsp:nvSpPr>
      <dsp:spPr>
        <a:xfrm>
          <a:off x="0" y="2903112"/>
          <a:ext cx="10972800" cy="14494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endParaRPr lang="en-US" sz="2000" b="1" i="0" kern="1200" baseline="0" dirty="0"/>
        </a:p>
        <a:p>
          <a:pPr marL="0" lvl="0" indent="0" algn="l" defTabSz="889000">
            <a:lnSpc>
              <a:spcPct val="90000"/>
            </a:lnSpc>
            <a:spcBef>
              <a:spcPct val="0"/>
            </a:spcBef>
            <a:spcAft>
              <a:spcPct val="35000"/>
            </a:spcAft>
            <a:buNone/>
          </a:pPr>
          <a:r>
            <a:rPr lang="en-US" sz="2000" b="1" i="0" kern="1200" baseline="0" dirty="0"/>
            <a:t>Growing market demand: </a:t>
          </a:r>
          <a:r>
            <a:rPr lang="en-US" sz="2000" b="0" i="0" kern="1200" baseline="0" dirty="0"/>
            <a:t>Enterprises are increasingly concerned about reducing energy costs and using energy more efficiently.</a:t>
          </a:r>
          <a:endParaRPr lang="en-US" sz="2000" b="0" kern="1200" dirty="0"/>
        </a:p>
      </dsp:txBody>
      <dsp:txXfrm>
        <a:off x="0" y="2903112"/>
        <a:ext cx="10972800" cy="144943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B308E7-E8F4-4D39-9CC2-30EF84F47625}">
      <dsp:nvSpPr>
        <dsp:cNvPr id="0" name=""/>
        <dsp:cNvSpPr/>
      </dsp:nvSpPr>
      <dsp:spPr>
        <a:xfrm>
          <a:off x="1174362" y="1540"/>
          <a:ext cx="1614814" cy="73035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solidFill>
                <a:schemeClr val="bg1"/>
              </a:solidFill>
            </a:rPr>
            <a:t>Contractor</a:t>
          </a:r>
          <a:endParaRPr lang="en-US" sz="1200" b="1" kern="1200" noProof="0" dirty="0">
            <a:latin typeface="Arial" panose="020B0604020202020204" pitchFamily="34" charset="0"/>
            <a:cs typeface="Arial" panose="020B0604020202020204" pitchFamily="34" charset="0"/>
          </a:endParaRPr>
        </a:p>
      </dsp:txBody>
      <dsp:txXfrm>
        <a:off x="1174362" y="1540"/>
        <a:ext cx="1614814" cy="730354"/>
      </dsp:txXfrm>
    </dsp:sp>
    <dsp:sp modelId="{10D81DE9-742A-4489-A998-BC996A1F9EDA}">
      <dsp:nvSpPr>
        <dsp:cNvPr id="0" name=""/>
        <dsp:cNvSpPr/>
      </dsp:nvSpPr>
      <dsp:spPr>
        <a:xfrm>
          <a:off x="379006" y="1540"/>
          <a:ext cx="723051" cy="730354"/>
        </a:xfrm>
        <a:prstGeom prst="rect">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45E0567-96E7-4DCA-B00C-E1F18149B238}">
      <dsp:nvSpPr>
        <dsp:cNvPr id="0" name=""/>
        <dsp:cNvSpPr/>
      </dsp:nvSpPr>
      <dsp:spPr>
        <a:xfrm>
          <a:off x="379006" y="852404"/>
          <a:ext cx="1614814" cy="73035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solidFill>
                <a:schemeClr val="bg1"/>
              </a:solidFill>
            </a:rPr>
            <a:t>Equipment manufacturer</a:t>
          </a:r>
          <a:endParaRPr lang="en-US" sz="1200" b="1" kern="1200" noProof="0" dirty="0">
            <a:latin typeface="Arial" panose="020B0604020202020204" pitchFamily="34" charset="0"/>
            <a:cs typeface="Arial" panose="020B0604020202020204" pitchFamily="34" charset="0"/>
          </a:endParaRPr>
        </a:p>
      </dsp:txBody>
      <dsp:txXfrm>
        <a:off x="379006" y="852404"/>
        <a:ext cx="1614814" cy="730354"/>
      </dsp:txXfrm>
    </dsp:sp>
    <dsp:sp modelId="{B7B82959-8DFC-4BFD-B3A1-38917561EA4C}">
      <dsp:nvSpPr>
        <dsp:cNvPr id="0" name=""/>
        <dsp:cNvSpPr/>
      </dsp:nvSpPr>
      <dsp:spPr>
        <a:xfrm>
          <a:off x="2066125" y="852404"/>
          <a:ext cx="723051" cy="730354"/>
        </a:xfrm>
        <a:prstGeom prst="rect">
          <a:avLst/>
        </a:prstGeom>
        <a:blipFill dpi="0" rotWithShape="1">
          <a:blip xmlns:r="http://schemas.openxmlformats.org/officeDocument/2006/relationships" r:embed="rId2">
            <a:extLst>
              <a:ext uri="{28A0092B-C50C-407E-A947-70E740481C1C}">
                <a14:useLocalDpi xmlns:a14="http://schemas.microsoft.com/office/drawing/2010/main" val="0"/>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84483CC-BEA8-4BB7-B48B-F0AE1472DDDA}">
      <dsp:nvSpPr>
        <dsp:cNvPr id="0" name=""/>
        <dsp:cNvSpPr/>
      </dsp:nvSpPr>
      <dsp:spPr>
        <a:xfrm>
          <a:off x="1174362" y="1703267"/>
          <a:ext cx="1614814" cy="73035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solidFill>
                <a:schemeClr val="bg1"/>
              </a:solidFill>
            </a:rPr>
            <a:t>Government</a:t>
          </a:r>
          <a:endParaRPr lang="en-US" sz="1200" b="1" kern="1200" noProof="0" dirty="0">
            <a:latin typeface="Arial" panose="020B0604020202020204" pitchFamily="34" charset="0"/>
            <a:cs typeface="Arial" panose="020B0604020202020204" pitchFamily="34" charset="0"/>
          </a:endParaRPr>
        </a:p>
      </dsp:txBody>
      <dsp:txXfrm>
        <a:off x="1174362" y="1703267"/>
        <a:ext cx="1614814" cy="730354"/>
      </dsp:txXfrm>
    </dsp:sp>
    <dsp:sp modelId="{64CEA216-641C-4ED3-B6B2-8F544E2B23CE}">
      <dsp:nvSpPr>
        <dsp:cNvPr id="0" name=""/>
        <dsp:cNvSpPr/>
      </dsp:nvSpPr>
      <dsp:spPr>
        <a:xfrm>
          <a:off x="379006" y="1703267"/>
          <a:ext cx="723051" cy="730354"/>
        </a:xfrm>
        <a:prstGeom prst="rect">
          <a:avLst/>
        </a:prstGeom>
        <a:blipFill dpi="0" rotWithShape="1">
          <a:blip xmlns:r="http://schemas.openxmlformats.org/officeDocument/2006/relationships" r:embed="rId3">
            <a:extLst>
              <a:ext uri="{28A0092B-C50C-407E-A947-70E740481C1C}">
                <a14:useLocalDpi xmlns:a14="http://schemas.microsoft.com/office/drawing/2010/main" val="0"/>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E154141-FE71-476C-8B56-DEF93E2A9CA6}">
      <dsp:nvSpPr>
        <dsp:cNvPr id="0" name=""/>
        <dsp:cNvSpPr/>
      </dsp:nvSpPr>
      <dsp:spPr>
        <a:xfrm>
          <a:off x="379006" y="2554130"/>
          <a:ext cx="1614814" cy="73035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solidFill>
                <a:schemeClr val="bg1"/>
              </a:solidFill>
            </a:rPr>
            <a:t>Financial Institution</a:t>
          </a:r>
          <a:endParaRPr lang="en-US" sz="1200" b="1" kern="1200" noProof="0" dirty="0">
            <a:latin typeface="Arial" panose="020B0604020202020204" pitchFamily="34" charset="0"/>
            <a:cs typeface="Arial" panose="020B0604020202020204" pitchFamily="34" charset="0"/>
          </a:endParaRPr>
        </a:p>
      </dsp:txBody>
      <dsp:txXfrm>
        <a:off x="379006" y="2554130"/>
        <a:ext cx="1614814" cy="730354"/>
      </dsp:txXfrm>
    </dsp:sp>
    <dsp:sp modelId="{1213FFDF-99E3-4E30-B722-162E33038591}">
      <dsp:nvSpPr>
        <dsp:cNvPr id="0" name=""/>
        <dsp:cNvSpPr/>
      </dsp:nvSpPr>
      <dsp:spPr>
        <a:xfrm>
          <a:off x="2066125" y="2554130"/>
          <a:ext cx="723051" cy="730354"/>
        </a:xfrm>
        <a:prstGeom prst="rect">
          <a:avLst/>
        </a:prstGeom>
        <a:blipFill dpi="0" rotWithShape="1">
          <a:blip xmlns:r="http://schemas.openxmlformats.org/officeDocument/2006/relationships" r:embed="rId4">
            <a:extLst>
              <a:ext uri="{28A0092B-C50C-407E-A947-70E740481C1C}">
                <a14:useLocalDpi xmlns:a14="http://schemas.microsoft.com/office/drawing/2010/main" val="0"/>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DE7AAFF-2713-4A50-A2B6-7E7633F5A867}">
      <dsp:nvSpPr>
        <dsp:cNvPr id="0" name=""/>
        <dsp:cNvSpPr/>
      </dsp:nvSpPr>
      <dsp:spPr>
        <a:xfrm>
          <a:off x="1174362" y="3404993"/>
          <a:ext cx="1614814" cy="73035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solidFill>
                <a:schemeClr val="bg1"/>
              </a:solidFill>
            </a:rPr>
            <a:t>Energy Supplier</a:t>
          </a:r>
          <a:endParaRPr lang="en-US" sz="1200" b="1" kern="1200" noProof="0" dirty="0">
            <a:latin typeface="Arial" panose="020B0604020202020204" pitchFamily="34" charset="0"/>
            <a:cs typeface="Arial" panose="020B0604020202020204" pitchFamily="34" charset="0"/>
          </a:endParaRPr>
        </a:p>
      </dsp:txBody>
      <dsp:txXfrm>
        <a:off x="1174362" y="3404993"/>
        <a:ext cx="1614814" cy="730354"/>
      </dsp:txXfrm>
    </dsp:sp>
    <dsp:sp modelId="{59A3E91D-881D-402A-9B67-6C666B05F0AB}">
      <dsp:nvSpPr>
        <dsp:cNvPr id="0" name=""/>
        <dsp:cNvSpPr/>
      </dsp:nvSpPr>
      <dsp:spPr>
        <a:xfrm>
          <a:off x="379006" y="3404993"/>
          <a:ext cx="723051" cy="730354"/>
        </a:xfrm>
        <a:prstGeom prst="rect">
          <a:avLst/>
        </a:prstGeom>
        <a:blipFill dpi="0" rotWithShape="1">
          <a:blip xmlns:r="http://schemas.openxmlformats.org/officeDocument/2006/relationships" r:embed="rId5">
            <a:extLst>
              <a:ext uri="{28A0092B-C50C-407E-A947-70E740481C1C}">
                <a14:useLocalDpi xmlns:a14="http://schemas.microsoft.com/office/drawing/2010/main" val="0"/>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A1E01A1-23A2-489A-99F2-8EF800835525}">
      <dsp:nvSpPr>
        <dsp:cNvPr id="0" name=""/>
        <dsp:cNvSpPr/>
      </dsp:nvSpPr>
      <dsp:spPr>
        <a:xfrm>
          <a:off x="372952" y="4255856"/>
          <a:ext cx="1614814" cy="94561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solidFill>
                <a:schemeClr val="bg1"/>
              </a:solidFill>
            </a:rPr>
            <a:t>Professional technical consulting engineer</a:t>
          </a:r>
          <a:endParaRPr lang="en-US" sz="1200" b="1" kern="1200" noProof="0" dirty="0">
            <a:latin typeface="Arial" panose="020B0604020202020204" pitchFamily="34" charset="0"/>
            <a:cs typeface="Arial" panose="020B0604020202020204" pitchFamily="34" charset="0"/>
          </a:endParaRPr>
        </a:p>
      </dsp:txBody>
      <dsp:txXfrm>
        <a:off x="372952" y="4255856"/>
        <a:ext cx="1614814" cy="945612"/>
      </dsp:txXfrm>
    </dsp:sp>
    <dsp:sp modelId="{1ADE1590-70B3-42D2-975B-18730B7D9A0A}">
      <dsp:nvSpPr>
        <dsp:cNvPr id="0" name=""/>
        <dsp:cNvSpPr/>
      </dsp:nvSpPr>
      <dsp:spPr>
        <a:xfrm>
          <a:off x="2047964" y="4417977"/>
          <a:ext cx="747266" cy="621371"/>
        </a:xfrm>
        <a:prstGeom prst="rect">
          <a:avLst/>
        </a:prstGeom>
        <a:blipFill dpi="0" rotWithShape="1">
          <a:blip xmlns:r="http://schemas.openxmlformats.org/officeDocument/2006/relationships" r:embed="rId6">
            <a:extLst>
              <a:ext uri="{28A0092B-C50C-407E-A947-70E740481C1C}">
                <a14:useLocalDpi xmlns:a14="http://schemas.microsoft.com/office/drawing/2010/main" val="0"/>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0FC1DF-7892-44AC-9EF3-0694D589D5F2}">
      <dsp:nvSpPr>
        <dsp:cNvPr id="0" name=""/>
        <dsp:cNvSpPr/>
      </dsp:nvSpPr>
      <dsp:spPr>
        <a:xfrm>
          <a:off x="1941676" y="2471260"/>
          <a:ext cx="616035" cy="1760772"/>
        </a:xfrm>
        <a:custGeom>
          <a:avLst/>
          <a:gdLst/>
          <a:ahLst/>
          <a:cxnLst/>
          <a:rect l="0" t="0" r="0" b="0"/>
          <a:pathLst>
            <a:path>
              <a:moveTo>
                <a:pt x="0" y="0"/>
              </a:moveTo>
              <a:lnTo>
                <a:pt x="308017" y="0"/>
              </a:lnTo>
              <a:lnTo>
                <a:pt x="308017" y="1760772"/>
              </a:lnTo>
              <a:lnTo>
                <a:pt x="616035" y="176077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a:off x="2203058" y="3305010"/>
        <a:ext cx="93271" cy="93271"/>
      </dsp:txXfrm>
    </dsp:sp>
    <dsp:sp modelId="{2B9E4791-2E4A-49D3-B7A2-12AA883BA570}">
      <dsp:nvSpPr>
        <dsp:cNvPr id="0" name=""/>
        <dsp:cNvSpPr/>
      </dsp:nvSpPr>
      <dsp:spPr>
        <a:xfrm>
          <a:off x="1941676" y="2471260"/>
          <a:ext cx="616035" cy="586924"/>
        </a:xfrm>
        <a:custGeom>
          <a:avLst/>
          <a:gdLst/>
          <a:ahLst/>
          <a:cxnLst/>
          <a:rect l="0" t="0" r="0" b="0"/>
          <a:pathLst>
            <a:path>
              <a:moveTo>
                <a:pt x="0" y="0"/>
              </a:moveTo>
              <a:lnTo>
                <a:pt x="308017" y="0"/>
              </a:lnTo>
              <a:lnTo>
                <a:pt x="308017" y="586924"/>
              </a:lnTo>
              <a:lnTo>
                <a:pt x="616035" y="58692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228422" y="2743450"/>
        <a:ext cx="42543" cy="42543"/>
      </dsp:txXfrm>
    </dsp:sp>
    <dsp:sp modelId="{BF25CE9C-9EDE-414F-ABA8-0F78EC75F70B}">
      <dsp:nvSpPr>
        <dsp:cNvPr id="0" name=""/>
        <dsp:cNvSpPr/>
      </dsp:nvSpPr>
      <dsp:spPr>
        <a:xfrm>
          <a:off x="1941676" y="1884335"/>
          <a:ext cx="616035" cy="586924"/>
        </a:xfrm>
        <a:custGeom>
          <a:avLst/>
          <a:gdLst/>
          <a:ahLst/>
          <a:cxnLst/>
          <a:rect l="0" t="0" r="0" b="0"/>
          <a:pathLst>
            <a:path>
              <a:moveTo>
                <a:pt x="0" y="586924"/>
              </a:moveTo>
              <a:lnTo>
                <a:pt x="308017" y="586924"/>
              </a:lnTo>
              <a:lnTo>
                <a:pt x="308017" y="0"/>
              </a:lnTo>
              <a:lnTo>
                <a:pt x="616035"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228422" y="2156526"/>
        <a:ext cx="42543" cy="42543"/>
      </dsp:txXfrm>
    </dsp:sp>
    <dsp:sp modelId="{25F127A0-8269-47F2-8D1A-434D1C3957FE}">
      <dsp:nvSpPr>
        <dsp:cNvPr id="0" name=""/>
        <dsp:cNvSpPr/>
      </dsp:nvSpPr>
      <dsp:spPr>
        <a:xfrm>
          <a:off x="1941676" y="710487"/>
          <a:ext cx="616035" cy="1760772"/>
        </a:xfrm>
        <a:custGeom>
          <a:avLst/>
          <a:gdLst/>
          <a:ahLst/>
          <a:cxnLst/>
          <a:rect l="0" t="0" r="0" b="0"/>
          <a:pathLst>
            <a:path>
              <a:moveTo>
                <a:pt x="0" y="1760772"/>
              </a:moveTo>
              <a:lnTo>
                <a:pt x="308017" y="1760772"/>
              </a:lnTo>
              <a:lnTo>
                <a:pt x="308017" y="0"/>
              </a:lnTo>
              <a:lnTo>
                <a:pt x="616035"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a:off x="2203058" y="1544237"/>
        <a:ext cx="93271" cy="93271"/>
      </dsp:txXfrm>
    </dsp:sp>
    <dsp:sp modelId="{5D416DE9-7414-4EA3-9293-4A60BAF869CA}">
      <dsp:nvSpPr>
        <dsp:cNvPr id="0" name=""/>
        <dsp:cNvSpPr/>
      </dsp:nvSpPr>
      <dsp:spPr>
        <a:xfrm rot="16200000">
          <a:off x="-999123" y="2001720"/>
          <a:ext cx="4942520" cy="93907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275" tIns="41275" rIns="41275" bIns="41275" numCol="1" spcCol="1270" anchor="ctr" anchorCtr="0">
          <a:noAutofit/>
        </a:bodyPr>
        <a:lstStyle/>
        <a:p>
          <a:pPr marL="0" lvl="0" indent="0" algn="ctr" defTabSz="2889250">
            <a:lnSpc>
              <a:spcPct val="90000"/>
            </a:lnSpc>
            <a:spcBef>
              <a:spcPct val="0"/>
            </a:spcBef>
            <a:spcAft>
              <a:spcPct val="35000"/>
            </a:spcAft>
            <a:buNone/>
          </a:pPr>
          <a:r>
            <a:rPr lang="vi-VN" sz="6500" kern="1200" dirty="0"/>
            <a:t>ESCO</a:t>
          </a:r>
          <a:endParaRPr lang="en-US" sz="6500" kern="1200" dirty="0"/>
        </a:p>
      </dsp:txBody>
      <dsp:txXfrm>
        <a:off x="-999123" y="2001720"/>
        <a:ext cx="4942520" cy="939078"/>
      </dsp:txXfrm>
    </dsp:sp>
    <dsp:sp modelId="{01343F0A-FDCD-44D9-AEBE-C32DF4C20A92}">
      <dsp:nvSpPr>
        <dsp:cNvPr id="0" name=""/>
        <dsp:cNvSpPr/>
      </dsp:nvSpPr>
      <dsp:spPr>
        <a:xfrm>
          <a:off x="2557712" y="240947"/>
          <a:ext cx="6514885" cy="93907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vi-VN" sz="1800" kern="1200" dirty="0"/>
            <a:t>Supply or arrange for the implementation of an energy service package</a:t>
          </a:r>
          <a:endParaRPr lang="en-US" sz="1800" kern="1200" dirty="0"/>
        </a:p>
      </dsp:txBody>
      <dsp:txXfrm>
        <a:off x="2557712" y="240947"/>
        <a:ext cx="6514885" cy="939078"/>
      </dsp:txXfrm>
    </dsp:sp>
    <dsp:sp modelId="{3EB6030A-7D53-46F1-850B-AA21A5C6B1EB}">
      <dsp:nvSpPr>
        <dsp:cNvPr id="0" name=""/>
        <dsp:cNvSpPr/>
      </dsp:nvSpPr>
      <dsp:spPr>
        <a:xfrm>
          <a:off x="2557712" y="1414796"/>
          <a:ext cx="6513591" cy="93907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vi-VN" sz="1800" kern="1200" dirty="0"/>
            <a:t>Propose a business model so that customers can pay for that energy service according to the amount of energy saved</a:t>
          </a:r>
          <a:endParaRPr lang="en-US" sz="1800" kern="1200" dirty="0"/>
        </a:p>
      </dsp:txBody>
      <dsp:txXfrm>
        <a:off x="2557712" y="1414796"/>
        <a:ext cx="6513591" cy="939078"/>
      </dsp:txXfrm>
    </dsp:sp>
    <dsp:sp modelId="{5433F528-9B33-4736-AD0F-CE61B9D26949}">
      <dsp:nvSpPr>
        <dsp:cNvPr id="0" name=""/>
        <dsp:cNvSpPr/>
      </dsp:nvSpPr>
      <dsp:spPr>
        <a:xfrm>
          <a:off x="2557712" y="2588644"/>
          <a:ext cx="6548613" cy="93907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vi-VN" sz="1800" kern="1200" dirty="0"/>
            <a:t>Payment for ESCO depends on the amount of energy savings guaranteed</a:t>
          </a:r>
          <a:endParaRPr lang="en-US" sz="1800" kern="1200" dirty="0"/>
        </a:p>
      </dsp:txBody>
      <dsp:txXfrm>
        <a:off x="2557712" y="2588644"/>
        <a:ext cx="6548613" cy="939078"/>
      </dsp:txXfrm>
    </dsp:sp>
    <dsp:sp modelId="{C7357D44-588B-4144-94B8-2F783875F8A5}">
      <dsp:nvSpPr>
        <dsp:cNvPr id="0" name=""/>
        <dsp:cNvSpPr/>
      </dsp:nvSpPr>
      <dsp:spPr>
        <a:xfrm>
          <a:off x="2557712" y="3762493"/>
          <a:ext cx="6690178" cy="93907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vi-VN" sz="1800" kern="1200" dirty="0"/>
            <a:t>Clearly identify all technical, financial and efficiency risks of the savings solution</a:t>
          </a:r>
          <a:endParaRPr lang="en-US" sz="1800" kern="1200" dirty="0"/>
        </a:p>
      </dsp:txBody>
      <dsp:txXfrm>
        <a:off x="2557712" y="3762493"/>
        <a:ext cx="6690178" cy="93907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49AD2E-9060-4C7A-BDB9-37CE30FD8105}">
      <dsp:nvSpPr>
        <dsp:cNvPr id="0" name=""/>
        <dsp:cNvSpPr/>
      </dsp:nvSpPr>
      <dsp:spPr>
        <a:xfrm>
          <a:off x="0" y="0"/>
          <a:ext cx="8154009" cy="950694"/>
        </a:xfrm>
        <a:prstGeom prst="roundRect">
          <a:avLst>
            <a:gd name="adj" fmla="val 10000"/>
          </a:avLst>
        </a:prstGeom>
        <a:solidFill>
          <a:srgbClr val="A5C935"/>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en-US" sz="2400" b="0" kern="1200" baseline="0" dirty="0">
              <a:solidFill>
                <a:srgbClr val="0070C0"/>
              </a:solidFill>
              <a:latin typeface="Arial" panose="020B0604020202020204" pitchFamily="34" charset="0"/>
              <a:cs typeface="Arial" panose="020B0604020202020204" pitchFamily="34" charset="0"/>
            </a:rPr>
            <a:t>Enterprise owner deals with an entity</a:t>
          </a:r>
          <a:endParaRPr lang="fr-CA" sz="2400" kern="1200" dirty="0">
            <a:solidFill>
              <a:srgbClr val="0070C0"/>
            </a:solidFill>
            <a:latin typeface="Arial" panose="020B0604020202020204" pitchFamily="34" charset="0"/>
            <a:cs typeface="Arial" panose="020B0604020202020204" pitchFamily="34" charset="0"/>
          </a:endParaRPr>
        </a:p>
      </dsp:txBody>
      <dsp:txXfrm>
        <a:off x="27845" y="27845"/>
        <a:ext cx="7128135" cy="895004"/>
      </dsp:txXfrm>
    </dsp:sp>
    <dsp:sp modelId="{6ED4348D-D5D9-4F4A-95DF-87CD5E5C69B9}">
      <dsp:nvSpPr>
        <dsp:cNvPr id="0" name=""/>
        <dsp:cNvSpPr/>
      </dsp:nvSpPr>
      <dsp:spPr>
        <a:xfrm>
          <a:off x="719471" y="1109143"/>
          <a:ext cx="8154009" cy="950694"/>
        </a:xfrm>
        <a:prstGeom prst="roundRect">
          <a:avLst>
            <a:gd name="adj" fmla="val 10000"/>
          </a:avLst>
        </a:prstGeom>
        <a:solidFill>
          <a:srgbClr val="A5C935"/>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en-US" sz="2400" b="0" kern="1200" baseline="0" dirty="0">
              <a:solidFill>
                <a:srgbClr val="0070C0"/>
              </a:solidFill>
              <a:latin typeface="Arial" panose="020B0604020202020204" pitchFamily="34" charset="0"/>
              <a:cs typeface="Arial" panose="020B0604020202020204" pitchFamily="34" charset="0"/>
            </a:rPr>
            <a:t>Initial selection requires effort.</a:t>
          </a:r>
          <a:endParaRPr lang="fr-CA" sz="2400" kern="1200" dirty="0">
            <a:solidFill>
              <a:srgbClr val="0070C0"/>
            </a:solidFill>
            <a:latin typeface="Arial" panose="020B0604020202020204" pitchFamily="34" charset="0"/>
            <a:cs typeface="Arial" panose="020B0604020202020204" pitchFamily="34" charset="0"/>
          </a:endParaRPr>
        </a:p>
      </dsp:txBody>
      <dsp:txXfrm>
        <a:off x="747316" y="1136988"/>
        <a:ext cx="6760896" cy="895004"/>
      </dsp:txXfrm>
    </dsp:sp>
    <dsp:sp modelId="{CA5E27EE-C44B-4BE9-B2DD-253E215331FB}">
      <dsp:nvSpPr>
        <dsp:cNvPr id="0" name=""/>
        <dsp:cNvSpPr/>
      </dsp:nvSpPr>
      <dsp:spPr>
        <a:xfrm>
          <a:off x="1639082" y="2218286"/>
          <a:ext cx="7413869" cy="950694"/>
        </a:xfrm>
        <a:prstGeom prst="roundRect">
          <a:avLst>
            <a:gd name="adj" fmla="val 10000"/>
          </a:avLst>
        </a:prstGeom>
        <a:solidFill>
          <a:srgbClr val="A5C935"/>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en-US" sz="2400" b="0" kern="1200" baseline="0" dirty="0">
              <a:solidFill>
                <a:srgbClr val="0070C0"/>
              </a:solidFill>
              <a:latin typeface="Arial" panose="020B0604020202020204" pitchFamily="34" charset="0"/>
              <a:cs typeface="Arial" panose="020B0604020202020204" pitchFamily="34" charset="0"/>
            </a:rPr>
            <a:t>The selected ESCO will then be in charge for the duration of the contract.</a:t>
          </a:r>
          <a:endParaRPr lang="fr-CA" sz="2400" kern="1200" dirty="0">
            <a:solidFill>
              <a:srgbClr val="0070C0"/>
            </a:solidFill>
            <a:latin typeface="Arial" panose="020B0604020202020204" pitchFamily="34" charset="0"/>
            <a:cs typeface="Arial" panose="020B0604020202020204" pitchFamily="34" charset="0"/>
          </a:endParaRPr>
        </a:p>
      </dsp:txBody>
      <dsp:txXfrm>
        <a:off x="1666927" y="2246131"/>
        <a:ext cx="6142155" cy="895004"/>
      </dsp:txXfrm>
    </dsp:sp>
    <dsp:sp modelId="{69457020-DA54-4EC0-98F3-BCDEE9B05EF9}">
      <dsp:nvSpPr>
        <dsp:cNvPr id="0" name=""/>
        <dsp:cNvSpPr/>
      </dsp:nvSpPr>
      <dsp:spPr>
        <a:xfrm>
          <a:off x="7536058" y="720942"/>
          <a:ext cx="617951" cy="617951"/>
        </a:xfrm>
        <a:prstGeom prst="downArrow">
          <a:avLst>
            <a:gd name="adj1" fmla="val 55000"/>
            <a:gd name="adj2" fmla="val 45000"/>
          </a:avLst>
        </a:prstGeom>
        <a:solidFill>
          <a:schemeClr val="accent3">
            <a:alpha val="90000"/>
            <a:tint val="40000"/>
            <a:hueOff val="0"/>
            <a:satOff val="0"/>
            <a:lumOff val="0"/>
            <a:alphaOff val="0"/>
          </a:schemeClr>
        </a:solidFill>
        <a:ln w="2540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fr-CA" sz="2400" kern="1200">
            <a:solidFill>
              <a:srgbClr val="0070C0"/>
            </a:solidFill>
            <a:latin typeface="Arial" panose="020B0604020202020204" pitchFamily="34" charset="0"/>
            <a:cs typeface="Arial" panose="020B0604020202020204" pitchFamily="34" charset="0"/>
          </a:endParaRPr>
        </a:p>
      </dsp:txBody>
      <dsp:txXfrm>
        <a:off x="7675097" y="720942"/>
        <a:ext cx="339873" cy="465008"/>
      </dsp:txXfrm>
    </dsp:sp>
    <dsp:sp modelId="{F507EF2D-868F-4332-983C-A4AFA638B25D}">
      <dsp:nvSpPr>
        <dsp:cNvPr id="0" name=""/>
        <dsp:cNvSpPr/>
      </dsp:nvSpPr>
      <dsp:spPr>
        <a:xfrm>
          <a:off x="8255529" y="1823747"/>
          <a:ext cx="617951" cy="617951"/>
        </a:xfrm>
        <a:prstGeom prst="downArrow">
          <a:avLst>
            <a:gd name="adj1" fmla="val 55000"/>
            <a:gd name="adj2" fmla="val 45000"/>
          </a:avLst>
        </a:prstGeom>
        <a:solidFill>
          <a:schemeClr val="accent3">
            <a:alpha val="90000"/>
            <a:tint val="40000"/>
            <a:hueOff val="0"/>
            <a:satOff val="0"/>
            <a:lumOff val="0"/>
            <a:alphaOff val="0"/>
          </a:schemeClr>
        </a:solidFill>
        <a:ln w="2540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fr-CA" sz="2400" kern="1200">
            <a:solidFill>
              <a:srgbClr val="0070C0"/>
            </a:solidFill>
            <a:latin typeface="Arial" panose="020B0604020202020204" pitchFamily="34" charset="0"/>
            <a:cs typeface="Arial" panose="020B0604020202020204" pitchFamily="34" charset="0"/>
          </a:endParaRPr>
        </a:p>
      </dsp:txBody>
      <dsp:txXfrm>
        <a:off x="8394568" y="1823747"/>
        <a:ext cx="339873" cy="46500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A4D3C2-9312-43F6-A7DB-0361A304B648}">
      <dsp:nvSpPr>
        <dsp:cNvPr id="0" name=""/>
        <dsp:cNvSpPr/>
      </dsp:nvSpPr>
      <dsp:spPr>
        <a:xfrm>
          <a:off x="511368" y="268566"/>
          <a:ext cx="2950166" cy="2830077"/>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3000" r="-3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C6FC164-556F-4A1E-9E45-E8C16AA0974F}">
      <dsp:nvSpPr>
        <dsp:cNvPr id="0" name=""/>
        <dsp:cNvSpPr/>
      </dsp:nvSpPr>
      <dsp:spPr>
        <a:xfrm>
          <a:off x="533699" y="48855"/>
          <a:ext cx="2875882" cy="419593"/>
        </a:xfrm>
        <a:prstGeom prst="rect">
          <a:avLst/>
        </a:prstGeom>
        <a:solidFill>
          <a:schemeClr val="accent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solidFill>
                <a:srgbClr val="FF0000"/>
              </a:solidFill>
              <a:latin typeface="Arial" panose="020B0604020202020204" pitchFamily="34" charset="0"/>
              <a:cs typeface="Arial" panose="020B0604020202020204" pitchFamily="34" charset="0"/>
            </a:rPr>
            <a:t>Heat storage</a:t>
          </a:r>
          <a:endParaRPr lang="fr-CA" sz="1800" b="1" kern="1200" dirty="0">
            <a:solidFill>
              <a:srgbClr val="FF0000"/>
            </a:solidFill>
            <a:latin typeface="Arial" panose="020B0604020202020204" pitchFamily="34" charset="0"/>
            <a:cs typeface="Arial" panose="020B0604020202020204" pitchFamily="34" charset="0"/>
          </a:endParaRPr>
        </a:p>
      </dsp:txBody>
      <dsp:txXfrm>
        <a:off x="533699" y="48855"/>
        <a:ext cx="2875882" cy="41959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883381-BBF7-4381-A882-9D2E00010DC8}">
      <dsp:nvSpPr>
        <dsp:cNvPr id="0" name=""/>
        <dsp:cNvSpPr/>
      </dsp:nvSpPr>
      <dsp:spPr>
        <a:xfrm>
          <a:off x="115798" y="147035"/>
          <a:ext cx="3252255" cy="2524690"/>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1000" b="-1000"/>
          </a:stretch>
        </a:blipFill>
        <a:ln>
          <a:noFill/>
        </a:ln>
        <a:effectLst/>
      </dsp:spPr>
      <dsp:style>
        <a:lnRef idx="0">
          <a:scrgbClr r="0" g="0" b="0"/>
        </a:lnRef>
        <a:fillRef idx="1">
          <a:scrgbClr r="0" g="0" b="0"/>
        </a:fillRef>
        <a:effectRef idx="0">
          <a:scrgbClr r="0" g="0" b="0"/>
        </a:effectRef>
        <a:fontRef idx="minor"/>
      </dsp:style>
    </dsp:sp>
    <dsp:sp modelId="{730A6996-48F6-443D-9B1C-CF071692A132}">
      <dsp:nvSpPr>
        <dsp:cNvPr id="0" name=""/>
        <dsp:cNvSpPr/>
      </dsp:nvSpPr>
      <dsp:spPr>
        <a:xfrm>
          <a:off x="0" y="2514457"/>
          <a:ext cx="3642738" cy="486717"/>
        </a:xfrm>
        <a:prstGeom prst="rect">
          <a:avLst/>
        </a:prstGeom>
        <a:solidFill>
          <a:schemeClr val="accent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800100">
            <a:lnSpc>
              <a:spcPct val="90000"/>
            </a:lnSpc>
            <a:spcBef>
              <a:spcPct val="0"/>
            </a:spcBef>
            <a:spcAft>
              <a:spcPct val="5000"/>
            </a:spcAft>
            <a:buNone/>
          </a:pPr>
          <a:r>
            <a:rPr lang="en-US" sz="1800" b="1" kern="1200" dirty="0">
              <a:solidFill>
                <a:srgbClr val="FF0000"/>
              </a:solidFill>
              <a:latin typeface="Arial" panose="020B0604020202020204" pitchFamily="34" charset="0"/>
              <a:cs typeface="Arial" panose="020B0604020202020204" pitchFamily="34" charset="0"/>
            </a:rPr>
            <a:t>Industrial heat pump</a:t>
          </a:r>
          <a:endParaRPr lang="fr-CA" sz="1800" b="1" kern="1200" dirty="0">
            <a:solidFill>
              <a:srgbClr val="FF0000"/>
            </a:solidFill>
            <a:latin typeface="Arial" panose="020B0604020202020204" pitchFamily="34" charset="0"/>
            <a:cs typeface="Arial" panose="020B0604020202020204" pitchFamily="34" charset="0"/>
          </a:endParaRPr>
        </a:p>
      </dsp:txBody>
      <dsp:txXfrm>
        <a:off x="0" y="2514457"/>
        <a:ext cx="3642738" cy="48671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55A8DF-AFAD-4A09-A7FD-94A3C787B9CB}">
      <dsp:nvSpPr>
        <dsp:cNvPr id="0" name=""/>
        <dsp:cNvSpPr/>
      </dsp:nvSpPr>
      <dsp:spPr>
        <a:xfrm>
          <a:off x="167500" y="1173971"/>
          <a:ext cx="2641582" cy="2405715"/>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34000" b="-34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05F73EE-8D75-480B-BF7F-D90582F3AA8C}">
      <dsp:nvSpPr>
        <dsp:cNvPr id="0" name=""/>
        <dsp:cNvSpPr/>
      </dsp:nvSpPr>
      <dsp:spPr>
        <a:xfrm>
          <a:off x="161822" y="378696"/>
          <a:ext cx="2519630" cy="495860"/>
        </a:xfrm>
        <a:prstGeom prst="rect">
          <a:avLst/>
        </a:prstGeom>
        <a:solidFill>
          <a:schemeClr val="accent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solidFill>
                <a:srgbClr val="FF0000"/>
              </a:solidFill>
              <a:latin typeface="Arial" panose="020B0604020202020204" pitchFamily="34" charset="0"/>
              <a:cs typeface="Arial" panose="020B0604020202020204" pitchFamily="34" charset="0"/>
            </a:rPr>
            <a:t>Heat exchanger</a:t>
          </a:r>
          <a:endParaRPr lang="fr-CA" sz="1800" b="1" kern="1200" dirty="0">
            <a:solidFill>
              <a:srgbClr val="FF0000"/>
            </a:solidFill>
            <a:latin typeface="Arial" panose="020B0604020202020204" pitchFamily="34" charset="0"/>
            <a:cs typeface="Arial" panose="020B0604020202020204" pitchFamily="34" charset="0"/>
          </a:endParaRPr>
        </a:p>
      </dsp:txBody>
      <dsp:txXfrm>
        <a:off x="161822" y="378696"/>
        <a:ext cx="2519630" cy="49586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D1181B-C096-412A-A595-5BB8EB3C34F2}">
      <dsp:nvSpPr>
        <dsp:cNvPr id="0" name=""/>
        <dsp:cNvSpPr/>
      </dsp:nvSpPr>
      <dsp:spPr>
        <a:xfrm>
          <a:off x="0" y="1033557"/>
          <a:ext cx="3086099" cy="1959673"/>
        </a:xfrm>
        <a:prstGeom prst="roundRect">
          <a:avLst>
            <a:gd name="adj" fmla="val 10000"/>
          </a:avLst>
        </a:prstGeom>
        <a:gradFill rotWithShape="0">
          <a:gsLst>
            <a:gs pos="0">
              <a:schemeClr val="accent3">
                <a:hueOff val="0"/>
                <a:satOff val="0"/>
                <a:lumOff val="0"/>
                <a:alphaOff val="0"/>
                <a:tint val="100000"/>
                <a:shade val="100000"/>
                <a:satMod val="130000"/>
              </a:schemeClr>
            </a:gs>
            <a:gs pos="100000">
              <a:schemeClr val="accent3">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EA031AE7-5BE4-4E41-B307-7BDC44D9BF95}">
      <dsp:nvSpPr>
        <dsp:cNvPr id="0" name=""/>
        <dsp:cNvSpPr/>
      </dsp:nvSpPr>
      <dsp:spPr>
        <a:xfrm>
          <a:off x="342900" y="1359312"/>
          <a:ext cx="3086099" cy="1959673"/>
        </a:xfrm>
        <a:prstGeom prst="roundRect">
          <a:avLst>
            <a:gd name="adj" fmla="val 10000"/>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b="1" i="0" kern="1200" dirty="0">
              <a:solidFill>
                <a:schemeClr val="tx1"/>
              </a:solidFill>
            </a:rPr>
            <a:t>Technical solution provider: </a:t>
          </a:r>
          <a:r>
            <a:rPr lang="en-US" sz="2100" b="0" i="0" kern="1200" dirty="0">
              <a:solidFill>
                <a:schemeClr val="tx1"/>
              </a:solidFill>
            </a:rPr>
            <a:t>Consulting, designing and implementing EE solutions for customers.</a:t>
          </a:r>
          <a:endParaRPr lang="en-US" sz="2100" b="0" kern="1200" dirty="0">
            <a:solidFill>
              <a:schemeClr val="tx1"/>
            </a:solidFill>
          </a:endParaRPr>
        </a:p>
      </dsp:txBody>
      <dsp:txXfrm>
        <a:off x="400297" y="1416709"/>
        <a:ext cx="2971305" cy="1844879"/>
      </dsp:txXfrm>
    </dsp:sp>
    <dsp:sp modelId="{8ADDC80F-BA04-43FA-886F-7F2DDBCAC9A9}">
      <dsp:nvSpPr>
        <dsp:cNvPr id="0" name=""/>
        <dsp:cNvSpPr/>
      </dsp:nvSpPr>
      <dsp:spPr>
        <a:xfrm>
          <a:off x="3771900" y="1033557"/>
          <a:ext cx="3086099" cy="1959673"/>
        </a:xfrm>
        <a:prstGeom prst="roundRect">
          <a:avLst>
            <a:gd name="adj" fmla="val 10000"/>
          </a:avLst>
        </a:prstGeom>
        <a:gradFill rotWithShape="0">
          <a:gsLst>
            <a:gs pos="0">
              <a:schemeClr val="accent3">
                <a:hueOff val="0"/>
                <a:satOff val="0"/>
                <a:lumOff val="0"/>
                <a:alphaOff val="0"/>
                <a:tint val="100000"/>
                <a:shade val="100000"/>
                <a:satMod val="130000"/>
              </a:schemeClr>
            </a:gs>
            <a:gs pos="100000">
              <a:schemeClr val="accent3">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87F6FFBC-96F5-47AF-972D-49F3BFB588B1}">
      <dsp:nvSpPr>
        <dsp:cNvPr id="0" name=""/>
        <dsp:cNvSpPr/>
      </dsp:nvSpPr>
      <dsp:spPr>
        <a:xfrm>
          <a:off x="4114800" y="1359312"/>
          <a:ext cx="3086099" cy="1959673"/>
        </a:xfrm>
        <a:prstGeom prst="roundRect">
          <a:avLst>
            <a:gd name="adj" fmla="val 10000"/>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b="1" i="0" kern="1200" dirty="0"/>
            <a:t>Investor: </a:t>
          </a:r>
          <a:r>
            <a:rPr lang="en-US" sz="2100" b="0" i="0" kern="1200" dirty="0"/>
            <a:t>ESCO invests in EE projects and recovers capital from customers' cost savings</a:t>
          </a:r>
          <a:endParaRPr lang="en-US" sz="2100" b="0" kern="1200" dirty="0"/>
        </a:p>
      </dsp:txBody>
      <dsp:txXfrm>
        <a:off x="4172197" y="1416709"/>
        <a:ext cx="2971305" cy="1844879"/>
      </dsp:txXfrm>
    </dsp:sp>
    <dsp:sp modelId="{0450FE01-EDD0-45B9-BAE4-DE862ADAA550}">
      <dsp:nvSpPr>
        <dsp:cNvPr id="0" name=""/>
        <dsp:cNvSpPr/>
      </dsp:nvSpPr>
      <dsp:spPr>
        <a:xfrm>
          <a:off x="7543800" y="1033557"/>
          <a:ext cx="3086099" cy="1959673"/>
        </a:xfrm>
        <a:prstGeom prst="roundRect">
          <a:avLst>
            <a:gd name="adj" fmla="val 10000"/>
          </a:avLst>
        </a:prstGeom>
        <a:gradFill rotWithShape="0">
          <a:gsLst>
            <a:gs pos="0">
              <a:schemeClr val="accent3">
                <a:hueOff val="0"/>
                <a:satOff val="0"/>
                <a:lumOff val="0"/>
                <a:alphaOff val="0"/>
                <a:tint val="100000"/>
                <a:shade val="100000"/>
                <a:satMod val="130000"/>
              </a:schemeClr>
            </a:gs>
            <a:gs pos="100000">
              <a:schemeClr val="accent3">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42F1FDCB-5743-474F-915B-1EA70A94CA37}">
      <dsp:nvSpPr>
        <dsp:cNvPr id="0" name=""/>
        <dsp:cNvSpPr/>
      </dsp:nvSpPr>
      <dsp:spPr>
        <a:xfrm>
          <a:off x="7886699" y="1359312"/>
          <a:ext cx="3086099" cy="1959673"/>
        </a:xfrm>
        <a:prstGeom prst="roundRect">
          <a:avLst>
            <a:gd name="adj" fmla="val 10000"/>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b="1" i="0" kern="1200" dirty="0"/>
            <a:t>Energy Management Partner</a:t>
          </a:r>
          <a:r>
            <a:rPr lang="en-US" sz="2100" b="0" i="0" kern="1200" dirty="0"/>
            <a:t>: Providing services to monitor, manage and optimize energy systems during operation</a:t>
          </a:r>
          <a:r>
            <a:rPr lang="vi-VN" sz="2100" b="0" i="0" kern="1200" dirty="0"/>
            <a:t>.</a:t>
          </a:r>
          <a:endParaRPr lang="en-US" sz="2100" b="0" kern="1200" dirty="0"/>
        </a:p>
      </dsp:txBody>
      <dsp:txXfrm>
        <a:off x="7944096" y="1416709"/>
        <a:ext cx="2971305" cy="1844879"/>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D34F4B-62FB-476D-BB3C-5F240B48FDDB}">
      <dsp:nvSpPr>
        <dsp:cNvPr id="0" name=""/>
        <dsp:cNvSpPr/>
      </dsp:nvSpPr>
      <dsp:spPr>
        <a:xfrm>
          <a:off x="1947598" y="1704476"/>
          <a:ext cx="2123074" cy="1504584"/>
        </a:xfrm>
        <a:prstGeom prst="ellipse">
          <a:avLst/>
        </a:prstGeom>
        <a:solidFill>
          <a:schemeClr val="accent4">
            <a:lumMod val="7500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0" tIns="22860" rIns="0" bIns="22860" numCol="1" spcCol="1270" anchor="ctr" anchorCtr="0">
          <a:noAutofit/>
        </a:bodyPr>
        <a:lstStyle/>
        <a:p>
          <a:pPr marL="0" lvl="0" indent="0" algn="ctr" defTabSz="800100">
            <a:lnSpc>
              <a:spcPct val="90000"/>
            </a:lnSpc>
            <a:spcBef>
              <a:spcPct val="0"/>
            </a:spcBef>
            <a:spcAft>
              <a:spcPct val="35000"/>
            </a:spcAft>
            <a:buNone/>
          </a:pPr>
          <a:r>
            <a:rPr lang="en-US" sz="1800" b="1" kern="1200" dirty="0">
              <a:solidFill>
                <a:schemeClr val="bg1"/>
              </a:solidFill>
              <a:latin typeface="Arial" panose="020B0604020202020204" pitchFamily="34" charset="0"/>
              <a:cs typeface="Arial" panose="020B0604020202020204" pitchFamily="34" charset="0"/>
            </a:rPr>
            <a:t>Ownership of </a:t>
          </a:r>
          <a:r>
            <a:rPr lang="en-US" sz="1800" b="1" kern="1200" dirty="0" err="1">
              <a:solidFill>
                <a:schemeClr val="bg1"/>
              </a:solidFill>
              <a:latin typeface="Arial" panose="020B0604020202020204" pitchFamily="34" charset="0"/>
              <a:cs typeface="Arial" panose="020B0604020202020204" pitchFamily="34" charset="0"/>
            </a:rPr>
            <a:t>orgnization</a:t>
          </a:r>
          <a:endParaRPr lang="fr-CA" sz="1800" b="1" kern="1200" dirty="0">
            <a:solidFill>
              <a:schemeClr val="bg1"/>
            </a:solidFill>
            <a:latin typeface="Arial" panose="020B0604020202020204" pitchFamily="34" charset="0"/>
            <a:cs typeface="Arial" panose="020B0604020202020204" pitchFamily="34" charset="0"/>
          </a:endParaRPr>
        </a:p>
      </dsp:txBody>
      <dsp:txXfrm>
        <a:off x="2258515" y="1924817"/>
        <a:ext cx="1501240" cy="1063902"/>
      </dsp:txXfrm>
    </dsp:sp>
    <dsp:sp modelId="{C9BF132F-08CB-4D83-833E-C726D89680C6}">
      <dsp:nvSpPr>
        <dsp:cNvPr id="0" name=""/>
        <dsp:cNvSpPr/>
      </dsp:nvSpPr>
      <dsp:spPr>
        <a:xfrm rot="16261056">
          <a:off x="2961304" y="1371066"/>
          <a:ext cx="126498" cy="435459"/>
        </a:xfrm>
        <a:prstGeom prst="rightArrow">
          <a:avLst>
            <a:gd name="adj1" fmla="val 60000"/>
            <a:gd name="adj2" fmla="val 50000"/>
          </a:avLst>
        </a:prstGeom>
        <a:solidFill>
          <a:schemeClr val="accent3">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fr-CA" sz="1800" kern="1200">
            <a:latin typeface="Arial" panose="020B0604020202020204" pitchFamily="34" charset="0"/>
            <a:cs typeface="Arial" panose="020B0604020202020204" pitchFamily="34" charset="0"/>
          </a:endParaRPr>
        </a:p>
      </dsp:txBody>
      <dsp:txXfrm>
        <a:off x="2979942" y="1477130"/>
        <a:ext cx="88549" cy="261275"/>
      </dsp:txXfrm>
    </dsp:sp>
    <dsp:sp modelId="{0C04FB92-24F5-4C3C-B510-BC705E9BEDB4}">
      <dsp:nvSpPr>
        <dsp:cNvPr id="0" name=""/>
        <dsp:cNvSpPr/>
      </dsp:nvSpPr>
      <dsp:spPr>
        <a:xfrm>
          <a:off x="2107555" y="-20009"/>
          <a:ext cx="1864754" cy="1485981"/>
        </a:xfrm>
        <a:prstGeom prst="ellipse">
          <a:avLst/>
        </a:prstGeom>
        <a:solidFill>
          <a:schemeClr val="accent5">
            <a:lumMod val="7500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fr-CA" sz="1800" kern="1200" dirty="0" err="1">
              <a:solidFill>
                <a:schemeClr val="bg1"/>
              </a:solidFill>
              <a:latin typeface="Arial" panose="020B0604020202020204" pitchFamily="34" charset="0"/>
              <a:cs typeface="Arial" panose="020B0604020202020204" pitchFamily="34" charset="0"/>
            </a:rPr>
            <a:t>Specialitzed</a:t>
          </a:r>
          <a:r>
            <a:rPr lang="fr-CA" sz="1800" kern="1200" dirty="0">
              <a:solidFill>
                <a:schemeClr val="bg1"/>
              </a:solidFill>
              <a:latin typeface="Arial" panose="020B0604020202020204" pitchFamily="34" charset="0"/>
              <a:cs typeface="Arial" panose="020B0604020202020204" pitchFamily="34" charset="0"/>
            </a:rPr>
            <a:t> Contractor</a:t>
          </a:r>
        </a:p>
      </dsp:txBody>
      <dsp:txXfrm>
        <a:off x="2380642" y="197608"/>
        <a:ext cx="1318580" cy="1050747"/>
      </dsp:txXfrm>
    </dsp:sp>
    <dsp:sp modelId="{D647C7BB-8E6B-466B-A684-D799F86179E9}">
      <dsp:nvSpPr>
        <dsp:cNvPr id="0" name=""/>
        <dsp:cNvSpPr/>
      </dsp:nvSpPr>
      <dsp:spPr>
        <a:xfrm rot="19925172">
          <a:off x="3890267" y="1745706"/>
          <a:ext cx="100139" cy="435459"/>
        </a:xfrm>
        <a:prstGeom prst="rightArrow">
          <a:avLst>
            <a:gd name="adj1" fmla="val 60000"/>
            <a:gd name="adj2" fmla="val 50000"/>
          </a:avLst>
        </a:prstGeom>
        <a:solidFill>
          <a:schemeClr val="accent3">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fr-CA" sz="1800" kern="1200">
            <a:latin typeface="Arial" panose="020B0604020202020204" pitchFamily="34" charset="0"/>
            <a:cs typeface="Arial" panose="020B0604020202020204" pitchFamily="34" charset="0"/>
          </a:endParaRPr>
        </a:p>
      </dsp:txBody>
      <dsp:txXfrm>
        <a:off x="3892015" y="1839830"/>
        <a:ext cx="70097" cy="261275"/>
      </dsp:txXfrm>
    </dsp:sp>
    <dsp:sp modelId="{9F6B3DDC-4AD5-44CD-88D1-7F47E4679F5F}">
      <dsp:nvSpPr>
        <dsp:cNvPr id="0" name=""/>
        <dsp:cNvSpPr/>
      </dsp:nvSpPr>
      <dsp:spPr>
        <a:xfrm>
          <a:off x="3838251" y="671072"/>
          <a:ext cx="2089541" cy="1585893"/>
        </a:xfrm>
        <a:prstGeom prst="ellipse">
          <a:avLst/>
        </a:prstGeom>
        <a:solidFill>
          <a:schemeClr val="accent5">
            <a:lumMod val="7500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0" tIns="22860" rIns="0" bIns="2286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bg1"/>
              </a:solidFill>
              <a:latin typeface="Arial" panose="020B0604020202020204" pitchFamily="34" charset="0"/>
              <a:cs typeface="Arial" panose="020B0604020202020204" pitchFamily="34" charset="0"/>
            </a:rPr>
            <a:t>Equipment manufacturer or supplier</a:t>
          </a:r>
          <a:endParaRPr lang="fr-CA" sz="1800" kern="1200" dirty="0">
            <a:solidFill>
              <a:schemeClr val="bg1"/>
            </a:solidFill>
            <a:latin typeface="Arial" panose="020B0604020202020204" pitchFamily="34" charset="0"/>
            <a:cs typeface="Arial" panose="020B0604020202020204" pitchFamily="34" charset="0"/>
          </a:endParaRPr>
        </a:p>
      </dsp:txBody>
      <dsp:txXfrm>
        <a:off x="4144257" y="903321"/>
        <a:ext cx="1477529" cy="1121395"/>
      </dsp:txXfrm>
    </dsp:sp>
    <dsp:sp modelId="{3F76723A-68FF-4DB3-8D2E-338CDDEAE1BC}">
      <dsp:nvSpPr>
        <dsp:cNvPr id="0" name=""/>
        <dsp:cNvSpPr/>
      </dsp:nvSpPr>
      <dsp:spPr>
        <a:xfrm rot="1701396">
          <a:off x="3887010" y="2742335"/>
          <a:ext cx="109281" cy="435459"/>
        </a:xfrm>
        <a:prstGeom prst="rightArrow">
          <a:avLst>
            <a:gd name="adj1" fmla="val 60000"/>
            <a:gd name="adj2" fmla="val 50000"/>
          </a:avLst>
        </a:prstGeom>
        <a:solidFill>
          <a:schemeClr val="accent3">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fr-CA" sz="1800" kern="1200">
            <a:latin typeface="Arial" panose="020B0604020202020204" pitchFamily="34" charset="0"/>
            <a:cs typeface="Arial" panose="020B0604020202020204" pitchFamily="34" charset="0"/>
          </a:endParaRPr>
        </a:p>
      </dsp:txBody>
      <dsp:txXfrm>
        <a:off x="3888977" y="2821641"/>
        <a:ext cx="76497" cy="261275"/>
      </dsp:txXfrm>
    </dsp:sp>
    <dsp:sp modelId="{EEBF7D6A-1A01-4FFC-9DBD-6D1F1A5EBC67}">
      <dsp:nvSpPr>
        <dsp:cNvPr id="0" name=""/>
        <dsp:cNvSpPr/>
      </dsp:nvSpPr>
      <dsp:spPr>
        <a:xfrm>
          <a:off x="3900715" y="2621482"/>
          <a:ext cx="1836077" cy="1623944"/>
        </a:xfrm>
        <a:prstGeom prst="ellipse">
          <a:avLst/>
        </a:prstGeom>
        <a:solidFill>
          <a:schemeClr val="accent5">
            <a:lumMod val="7500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bg1"/>
              </a:solidFill>
              <a:latin typeface="Arial" panose="020B0604020202020204" pitchFamily="34" charset="0"/>
              <a:cs typeface="Arial" panose="020B0604020202020204" pitchFamily="34" charset="0"/>
            </a:rPr>
            <a:t>Private investor or public investor</a:t>
          </a:r>
          <a:endParaRPr lang="fr-CA" sz="1800" kern="1200" dirty="0">
            <a:solidFill>
              <a:schemeClr val="bg1"/>
            </a:solidFill>
            <a:latin typeface="Arial" panose="020B0604020202020204" pitchFamily="34" charset="0"/>
            <a:cs typeface="Arial" panose="020B0604020202020204" pitchFamily="34" charset="0"/>
          </a:endParaRPr>
        </a:p>
      </dsp:txBody>
      <dsp:txXfrm>
        <a:off x="4169602" y="2859303"/>
        <a:ext cx="1298303" cy="1148302"/>
      </dsp:txXfrm>
    </dsp:sp>
    <dsp:sp modelId="{CC79276C-A2B2-4B43-B39C-D6DA4560FC00}">
      <dsp:nvSpPr>
        <dsp:cNvPr id="0" name=""/>
        <dsp:cNvSpPr/>
      </dsp:nvSpPr>
      <dsp:spPr>
        <a:xfrm rot="5335200">
          <a:off x="2959405" y="3112391"/>
          <a:ext cx="132389" cy="435459"/>
        </a:xfrm>
        <a:prstGeom prst="rightArrow">
          <a:avLst>
            <a:gd name="adj1" fmla="val 60000"/>
            <a:gd name="adj2" fmla="val 50000"/>
          </a:avLst>
        </a:prstGeom>
        <a:solidFill>
          <a:schemeClr val="accent3">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fr-CA" sz="1800" kern="1200">
            <a:latin typeface="Arial" panose="020B0604020202020204" pitchFamily="34" charset="0"/>
            <a:cs typeface="Arial" panose="020B0604020202020204" pitchFamily="34" charset="0"/>
          </a:endParaRPr>
        </a:p>
      </dsp:txBody>
      <dsp:txXfrm>
        <a:off x="2978889" y="3179628"/>
        <a:ext cx="92672" cy="261275"/>
      </dsp:txXfrm>
    </dsp:sp>
    <dsp:sp modelId="{31A7F6F4-70BF-4875-81B3-5EE717909451}">
      <dsp:nvSpPr>
        <dsp:cNvPr id="0" name=""/>
        <dsp:cNvSpPr/>
      </dsp:nvSpPr>
      <dsp:spPr>
        <a:xfrm>
          <a:off x="2251303" y="3458642"/>
          <a:ext cx="1579925" cy="1404934"/>
        </a:xfrm>
        <a:prstGeom prst="ellipse">
          <a:avLst/>
        </a:prstGeom>
        <a:solidFill>
          <a:schemeClr val="accent5">
            <a:lumMod val="7500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bg1"/>
              </a:solidFill>
              <a:latin typeface="Arial" panose="020B0604020202020204" pitchFamily="34" charset="0"/>
              <a:cs typeface="Arial" panose="020B0604020202020204" pitchFamily="34" charset="0"/>
            </a:rPr>
            <a:t>Utility company</a:t>
          </a:r>
          <a:endParaRPr lang="fr-CA" sz="1800" kern="1200" dirty="0">
            <a:solidFill>
              <a:schemeClr val="bg1"/>
            </a:solidFill>
            <a:latin typeface="Arial" panose="020B0604020202020204" pitchFamily="34" charset="0"/>
            <a:cs typeface="Arial" panose="020B0604020202020204" pitchFamily="34" charset="0"/>
          </a:endParaRPr>
        </a:p>
      </dsp:txBody>
      <dsp:txXfrm>
        <a:off x="2482678" y="3664390"/>
        <a:ext cx="1117175" cy="993438"/>
      </dsp:txXfrm>
    </dsp:sp>
    <dsp:sp modelId="{6561A860-1F29-4A93-BAC7-7F163006BA5D}">
      <dsp:nvSpPr>
        <dsp:cNvPr id="0" name=""/>
        <dsp:cNvSpPr/>
      </dsp:nvSpPr>
      <dsp:spPr>
        <a:xfrm rot="9088272">
          <a:off x="2084534" y="2724499"/>
          <a:ext cx="63131" cy="435459"/>
        </a:xfrm>
        <a:prstGeom prst="rightArrow">
          <a:avLst>
            <a:gd name="adj1" fmla="val 60000"/>
            <a:gd name="adj2" fmla="val 50000"/>
          </a:avLst>
        </a:prstGeom>
        <a:solidFill>
          <a:schemeClr val="accent3">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fr-CA" sz="1800" kern="1200">
            <a:latin typeface="Arial" panose="020B0604020202020204" pitchFamily="34" charset="0"/>
            <a:cs typeface="Arial" panose="020B0604020202020204" pitchFamily="34" charset="0"/>
          </a:endParaRPr>
        </a:p>
      </dsp:txBody>
      <dsp:txXfrm rot="10800000">
        <a:off x="2102323" y="2807068"/>
        <a:ext cx="44192" cy="261275"/>
      </dsp:txXfrm>
    </dsp:sp>
    <dsp:sp modelId="{3166C037-9F27-4EAD-ABC1-11F4C64AB79C}">
      <dsp:nvSpPr>
        <dsp:cNvPr id="0" name=""/>
        <dsp:cNvSpPr/>
      </dsp:nvSpPr>
      <dsp:spPr>
        <a:xfrm>
          <a:off x="296064" y="2582046"/>
          <a:ext cx="1911860" cy="1659831"/>
        </a:xfrm>
        <a:prstGeom prst="ellipse">
          <a:avLst/>
        </a:prstGeom>
        <a:solidFill>
          <a:schemeClr val="accent5">
            <a:lumMod val="7500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0" tIns="22860" rIns="0" bIns="2286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bg1"/>
              </a:solidFill>
              <a:latin typeface="Arial" panose="020B0604020202020204" pitchFamily="34" charset="0"/>
              <a:cs typeface="Arial" panose="020B0604020202020204" pitchFamily="34" charset="0"/>
            </a:rPr>
            <a:t>Engineering design firm/EE consultant</a:t>
          </a:r>
          <a:endParaRPr lang="fr-CA" sz="1800" kern="1200" dirty="0">
            <a:solidFill>
              <a:schemeClr val="bg1"/>
            </a:solidFill>
            <a:latin typeface="Arial" panose="020B0604020202020204" pitchFamily="34" charset="0"/>
            <a:cs typeface="Arial" panose="020B0604020202020204" pitchFamily="34" charset="0"/>
          </a:endParaRPr>
        </a:p>
      </dsp:txBody>
      <dsp:txXfrm>
        <a:off x="576049" y="2825123"/>
        <a:ext cx="1351890" cy="1173677"/>
      </dsp:txXfrm>
    </dsp:sp>
    <dsp:sp modelId="{EFA103AB-639F-4144-A673-076BB93DA126}">
      <dsp:nvSpPr>
        <dsp:cNvPr id="0" name=""/>
        <dsp:cNvSpPr/>
      </dsp:nvSpPr>
      <dsp:spPr>
        <a:xfrm rot="12523878">
          <a:off x="2030104" y="1731673"/>
          <a:ext cx="107017" cy="435459"/>
        </a:xfrm>
        <a:prstGeom prst="rightArrow">
          <a:avLst>
            <a:gd name="adj1" fmla="val 60000"/>
            <a:gd name="adj2" fmla="val 50000"/>
          </a:avLst>
        </a:prstGeom>
        <a:solidFill>
          <a:schemeClr val="accent3">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fr-CA" sz="1800" kern="1200">
            <a:latin typeface="Arial" panose="020B0604020202020204" pitchFamily="34" charset="0"/>
            <a:cs typeface="Arial" panose="020B0604020202020204" pitchFamily="34" charset="0"/>
          </a:endParaRPr>
        </a:p>
      </dsp:txBody>
      <dsp:txXfrm rot="10800000">
        <a:off x="2060233" y="1826481"/>
        <a:ext cx="74912" cy="261275"/>
      </dsp:txXfrm>
    </dsp:sp>
    <dsp:sp modelId="{6982B5B9-E6D3-4B66-8DF9-95AA88492E6D}">
      <dsp:nvSpPr>
        <dsp:cNvPr id="0" name=""/>
        <dsp:cNvSpPr/>
      </dsp:nvSpPr>
      <dsp:spPr>
        <a:xfrm>
          <a:off x="434197" y="689603"/>
          <a:ext cx="1665006" cy="1623944"/>
        </a:xfrm>
        <a:prstGeom prst="ellipse">
          <a:avLst/>
        </a:prstGeom>
        <a:solidFill>
          <a:schemeClr val="accent5">
            <a:lumMod val="7500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bg1"/>
              </a:solidFill>
              <a:latin typeface="Arial" panose="020B0604020202020204" pitchFamily="34" charset="0"/>
              <a:cs typeface="Arial" panose="020B0604020202020204" pitchFamily="34" charset="0"/>
            </a:rPr>
            <a:t>General Contractor</a:t>
          </a:r>
          <a:endParaRPr lang="fr-CA" sz="1800" kern="1200" dirty="0">
            <a:solidFill>
              <a:schemeClr val="bg1"/>
            </a:solidFill>
            <a:latin typeface="Arial" panose="020B0604020202020204" pitchFamily="34" charset="0"/>
            <a:cs typeface="Arial" panose="020B0604020202020204" pitchFamily="34" charset="0"/>
          </a:endParaRPr>
        </a:p>
      </dsp:txBody>
      <dsp:txXfrm>
        <a:off x="678031" y="927424"/>
        <a:ext cx="1177338" cy="1148302"/>
      </dsp:txXfrm>
    </dsp:sp>
  </dsp:spTree>
</dsp:drawing>
</file>

<file path=ppt/diagrams/layout1.xml><?xml version="1.0" encoding="utf-8"?>
<dgm:layoutDef xmlns:dgm="http://schemas.openxmlformats.org/drawingml/2006/diagram" xmlns:a="http://schemas.openxmlformats.org/drawingml/2006/main" uniqueId="urn:microsoft.com/office/officeart/2008/layout/AlternatingPictureBlocks">
  <dgm:title val=""/>
  <dgm:desc val=""/>
  <dgm:catLst>
    <dgm:cat type="picture" pri="15000"/>
    <dgm:cat type="pictureconvert" pri="15000"/>
    <dgm:cat type="list" pri="135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primFontSz" for="des" ptType="node" op="equ" val="65"/>
      <dgm:constr type="w" for="ch" forName="comp" refType="w"/>
      <dgm:constr type="h" for="ch" forName="comp" refType="h"/>
      <dgm:constr type="h" for="ch" forName="sibTrans" refType="w" refFor="ch" refForName="comp" op="equ" fact="0.05"/>
    </dgm:constrLst>
    <dgm:ruleLst/>
    <dgm:forEach name="Name0" axis="ch" ptType="node">
      <dgm:layoutNode name="comp" styleLbl="node1">
        <dgm:alg type="composite">
          <dgm:param type="ar" val="3.30"/>
        </dgm:alg>
        <dgm:shape xmlns:r="http://schemas.openxmlformats.org/officeDocument/2006/relationships" r:blip="">
          <dgm:adjLst/>
        </dgm:shape>
        <dgm:presOf/>
        <dgm:choose name="Name1">
          <dgm:if name="Name2" func="var" arg="dir" op="equ" val="norm">
            <dgm:choose name="Name4">
              <dgm:if name="Name5" axis="desOrSelf" ptType="node" func="posOdd" op="equ" val="1">
                <dgm:constrLst>
                  <dgm:constr type="l" for="ch" forName="rect1" refType="w" fact="0"/>
                  <dgm:constr type="t" for="ch" forName="rect1" refType="h" fact="0"/>
                  <dgm:constr type="w" for="ch" forName="rect1" refType="w" fact="0.3"/>
                  <dgm:constr type="h" for="ch" forName="rect1" refType="h"/>
                  <dgm:constr type="l" for="ch" forName="rect2" refType="w" fact="0.33"/>
                  <dgm:constr type="t" for="ch" forName="rect2" refType="h" fact="0"/>
                  <dgm:constr type="w" for="ch" forName="rect2" refType="w" fact="0.67"/>
                  <dgm:constr type="h" for="ch" forName="rect2" refType="h"/>
                </dgm:constrLst>
              </dgm:if>
              <dgm:else name="Name6">
                <dgm:constrLst>
                  <dgm:constr type="l" for="ch" forName="rect1" refType="w" fact="0.7"/>
                  <dgm:constr type="t" for="ch" forName="rect1" refType="h" fact="0"/>
                  <dgm:constr type="w" for="ch" forName="rect1" refType="w" fact="0.3"/>
                  <dgm:constr type="h" for="ch" forName="rect1" refType="h"/>
                  <dgm:constr type="l" for="ch" forName="rect2" refType="w" fact="0"/>
                  <dgm:constr type="t" for="ch" forName="rect2" refType="h" fact="0"/>
                  <dgm:constr type="w" for="ch" forName="rect2" refType="w" fact="0.67"/>
                  <dgm:constr type="h" for="ch" forName="rect2" refType="h"/>
                </dgm:constrLst>
              </dgm:else>
            </dgm:choose>
          </dgm:if>
          <dgm:else name="Name3">
            <dgm:choose name="Name7">
              <dgm:if name="Name8" axis="desOrSelf" ptType="node" func="posOdd" op="equ" val="1">
                <dgm:constrLst>
                  <dgm:constr type="l" for="ch" forName="rect1" refType="w" fact="0.7"/>
                  <dgm:constr type="t" for="ch" forName="rect1" refType="h" fact="0"/>
                  <dgm:constr type="w" for="ch" forName="rect1" refType="w" fact="0.3"/>
                  <dgm:constr type="h" for="ch" forName="rect1" refType="h"/>
                  <dgm:constr type="l" for="ch" forName="rect2" refType="w" fact="0"/>
                  <dgm:constr type="t" for="ch" forName="rect2" refType="h" fact="0"/>
                  <dgm:constr type="w" for="ch" forName="rect2" refType="w" fact="0.67"/>
                  <dgm:constr type="h" for="ch" forName="rect2" refType="h"/>
                </dgm:constrLst>
              </dgm:if>
              <dgm:else name="Name9">
                <dgm:constrLst>
                  <dgm:constr type="l" for="ch" forName="rect1" refType="w" fact="0"/>
                  <dgm:constr type="t" for="ch" forName="rect1" refType="h" fact="0"/>
                  <dgm:constr type="w" for="ch" forName="rect1" refType="w" fact="0.3"/>
                  <dgm:constr type="h" for="ch" forName="rect1" refType="h"/>
                  <dgm:constr type="l" for="ch" forName="rect2" refType="w" fact="0.33"/>
                  <dgm:constr type="t" for="ch" forName="rect2" refType="h" fact="0"/>
                  <dgm:constr type="w" for="ch" forName="rect2" refType="w" fact="0.67"/>
                  <dgm:constr type="h" for="ch" forName="rect2" refType="h"/>
                </dgm:constrLst>
              </dgm:else>
            </dgm:choose>
          </dgm:else>
        </dgm:choose>
        <dgm:ruleLst/>
        <dgm:layoutNode name="rect2" styleLbl="node1">
          <dgm:varLst>
            <dgm:bulletEnabled val="1"/>
          </dgm:varLst>
          <dgm:alg type="tx"/>
          <dgm:shape xmlns:r="http://schemas.openxmlformats.org/officeDocument/2006/relationships" type="rect" r:blip="">
            <dgm:adjLst/>
          </dgm:shape>
          <dgm:presOf axis="desOrSelf" ptType="node"/>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 styleLbl="lnNod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AlternatingPictureBlocks">
  <dgm:title val=""/>
  <dgm:desc val=""/>
  <dgm:catLst>
    <dgm:cat type="picture" pri="15000"/>
    <dgm:cat type="pictureconvert" pri="15000"/>
    <dgm:cat type="list" pri="135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primFontSz" for="des" ptType="node" op="equ" val="65"/>
      <dgm:constr type="w" for="ch" forName="comp" refType="w"/>
      <dgm:constr type="h" for="ch" forName="comp" refType="h"/>
      <dgm:constr type="h" for="ch" forName="sibTrans" refType="w" refFor="ch" refForName="comp" op="equ" fact="0.05"/>
    </dgm:constrLst>
    <dgm:ruleLst/>
    <dgm:forEach name="Name0" axis="ch" ptType="node">
      <dgm:layoutNode name="comp" styleLbl="node1">
        <dgm:alg type="composite">
          <dgm:param type="ar" val="3.30"/>
        </dgm:alg>
        <dgm:shape xmlns:r="http://schemas.openxmlformats.org/officeDocument/2006/relationships" r:blip="">
          <dgm:adjLst/>
        </dgm:shape>
        <dgm:presOf/>
        <dgm:choose name="Name1">
          <dgm:if name="Name2" func="var" arg="dir" op="equ" val="norm">
            <dgm:choose name="Name4">
              <dgm:if name="Name5" axis="desOrSelf" ptType="node" func="posOdd" op="equ" val="1">
                <dgm:constrLst>
                  <dgm:constr type="l" for="ch" forName="rect1" refType="w" fact="0"/>
                  <dgm:constr type="t" for="ch" forName="rect1" refType="h" fact="0"/>
                  <dgm:constr type="w" for="ch" forName="rect1" refType="w" fact="0.3"/>
                  <dgm:constr type="h" for="ch" forName="rect1" refType="h"/>
                  <dgm:constr type="l" for="ch" forName="rect2" refType="w" fact="0.33"/>
                  <dgm:constr type="t" for="ch" forName="rect2" refType="h" fact="0"/>
                  <dgm:constr type="w" for="ch" forName="rect2" refType="w" fact="0.67"/>
                  <dgm:constr type="h" for="ch" forName="rect2" refType="h"/>
                </dgm:constrLst>
              </dgm:if>
              <dgm:else name="Name6">
                <dgm:constrLst>
                  <dgm:constr type="l" for="ch" forName="rect1" refType="w" fact="0.7"/>
                  <dgm:constr type="t" for="ch" forName="rect1" refType="h" fact="0"/>
                  <dgm:constr type="w" for="ch" forName="rect1" refType="w" fact="0.3"/>
                  <dgm:constr type="h" for="ch" forName="rect1" refType="h"/>
                  <dgm:constr type="l" for="ch" forName="rect2" refType="w" fact="0"/>
                  <dgm:constr type="t" for="ch" forName="rect2" refType="h" fact="0"/>
                  <dgm:constr type="w" for="ch" forName="rect2" refType="w" fact="0.67"/>
                  <dgm:constr type="h" for="ch" forName="rect2" refType="h"/>
                </dgm:constrLst>
              </dgm:else>
            </dgm:choose>
          </dgm:if>
          <dgm:else name="Name3">
            <dgm:choose name="Name7">
              <dgm:if name="Name8" axis="desOrSelf" ptType="node" func="posOdd" op="equ" val="1">
                <dgm:constrLst>
                  <dgm:constr type="l" for="ch" forName="rect1" refType="w" fact="0.7"/>
                  <dgm:constr type="t" for="ch" forName="rect1" refType="h" fact="0"/>
                  <dgm:constr type="w" for="ch" forName="rect1" refType="w" fact="0.3"/>
                  <dgm:constr type="h" for="ch" forName="rect1" refType="h"/>
                  <dgm:constr type="l" for="ch" forName="rect2" refType="w" fact="0"/>
                  <dgm:constr type="t" for="ch" forName="rect2" refType="h" fact="0"/>
                  <dgm:constr type="w" for="ch" forName="rect2" refType="w" fact="0.67"/>
                  <dgm:constr type="h" for="ch" forName="rect2" refType="h"/>
                </dgm:constrLst>
              </dgm:if>
              <dgm:else name="Name9">
                <dgm:constrLst>
                  <dgm:constr type="l" for="ch" forName="rect1" refType="w" fact="0"/>
                  <dgm:constr type="t" for="ch" forName="rect1" refType="h" fact="0"/>
                  <dgm:constr type="w" for="ch" forName="rect1" refType="w" fact="0.3"/>
                  <dgm:constr type="h" for="ch" forName="rect1" refType="h"/>
                  <dgm:constr type="l" for="ch" forName="rect2" refType="w" fact="0.33"/>
                  <dgm:constr type="t" for="ch" forName="rect2" refType="h" fact="0"/>
                  <dgm:constr type="w" for="ch" forName="rect2" refType="w" fact="0.67"/>
                  <dgm:constr type="h" for="ch" forName="rect2" refType="h"/>
                </dgm:constrLst>
              </dgm:else>
            </dgm:choose>
          </dgm:else>
        </dgm:choose>
        <dgm:ruleLst/>
        <dgm:layoutNode name="rect2" styleLbl="node1">
          <dgm:varLst>
            <dgm:bulletEnabled val="1"/>
          </dgm:varLst>
          <dgm:alg type="tx"/>
          <dgm:shape xmlns:r="http://schemas.openxmlformats.org/officeDocument/2006/relationships" type="rect" r:blip="">
            <dgm:adjLst/>
          </dgm:shape>
          <dgm:presOf axis="desOrSelf" ptType="node"/>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 styleLbl="lnNod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5.xml><?xml version="1.0" encoding="utf-8"?>
<dgm:layoutDef xmlns:dgm="http://schemas.openxmlformats.org/drawingml/2006/diagram" xmlns:a="http://schemas.openxmlformats.org/drawingml/2006/main" uniqueId="urn:microsoft.com/office/officeart/2008/layout/TitledPictureBlocks">
  <dgm:title val=""/>
  <dgm:desc val=""/>
  <dgm:catLst>
    <dgm:cat type="picture" pri="10000"/>
    <dgm:cat type="pictureconvert" pri="100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60" srcId="0" destId="10" srcOrd="0" destOrd="0"/>
        <dgm:cxn modelId="12" srcId="10" destId="11" srcOrd="0" destOrd="0"/>
        <dgm:cxn modelId="7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 modelId="40">
          <dgm:prSet phldr="1"/>
        </dgm:pt>
        <dgm:pt modelId="4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 modelId="90" srcId="0" destId="40" srcOrd="3" destOrd="0"/>
        <dgm:cxn modelId="42" srcId="40" destId="41" srcOrd="0" destOrd="0"/>
      </dgm:cxnLst>
      <dgm:bg/>
      <dgm:whole/>
    </dgm:dataModel>
  </dgm:clrData>
  <dgm:layoutNode name="rootNode">
    <dgm:varLst>
      <dgm:chMax/>
      <dgm:chPref/>
      <dgm:dir/>
      <dgm:animLvl val="lvl"/>
    </dgm:varLst>
    <dgm:choose name="Name0">
      <dgm:if name="Name1" func="var" arg="dir" op="equ" val="norm">
        <dgm:alg type="snake">
          <dgm:param type="off" val="ctr"/>
          <dgm:param type="grDir" val="tL"/>
        </dgm:alg>
      </dgm:if>
      <dgm:else name="Name2">
        <dgm:alg type="snake">
          <dgm:param type="off" val="ctr"/>
          <dgm:param type="grDir" val="tR"/>
        </dgm:alg>
      </dgm:else>
    </dgm:choose>
    <dgm:shape xmlns:r="http://schemas.openxmlformats.org/officeDocument/2006/relationships" r:blip="">
      <dgm:adjLst/>
    </dgm:shape>
    <dgm:constrLst>
      <dgm:constr type="primFontSz" for="des" forName="ParentText" op="equ"/>
      <dgm:constr type="primFontSz" for="des" forName="ChildText" op="equ"/>
      <dgm:constr type="w" for="ch" forName="composite" refType="w"/>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3787"/>
        </dgm:alg>
        <dgm:shape xmlns:r="http://schemas.openxmlformats.org/officeDocument/2006/relationships" r:blip="">
          <dgm:adjLst/>
        </dgm:shape>
        <dgm:choose name="Name3">
          <dgm:if name="Name4" func="var" arg="dir" op="equ" val="norm">
            <dgm:constrLst>
              <dgm:constr type="l" for="ch" forName="ParentText" refType="w" fact="0"/>
              <dgm:constr type="t" for="ch" forName="ParentText" refType="h" fact="0"/>
              <dgm:constr type="w" for="ch" forName="ParentText" refType="w" fact="0.7457"/>
              <dgm:constr type="h" for="ch" forName="ParentText" refType="h" fact="0.15"/>
              <dgm:constr type="l" for="ch" forName="Image" refType="w" fact="0"/>
              <dgm:constr type="t" for="ch" forName="Image" refType="h" fact="0.1661"/>
              <dgm:constr type="w" for="ch" forName="Image" refType="w" fact="0.7457"/>
              <dgm:constr type="h" for="ch" forName="Image" refType="h" fact="0.8711"/>
              <dgm:constr type="l" for="ch" forName="ChildText" refType="w" fact="0.6464"/>
              <dgm:constr type="t" for="ch" forName="ChildText" refType="h" fact="0.288"/>
              <dgm:constr type="w" for="ch" forName="ChildText" refType="w" fact="0.3536"/>
              <dgm:constr type="h" for="ch" forName="ChildText" refType="h" fact="0.5074"/>
            </dgm:constrLst>
          </dgm:if>
          <dgm:else name="Name5">
            <dgm:constrLst>
              <dgm:constr type="l" for="ch" forName="ParentText" refType="w" fact="0.26"/>
              <dgm:constr type="t" for="ch" forName="ParentText" refType="h" fact="0"/>
              <dgm:constr type="w" for="ch" forName="ParentText" refType="w" fact="0.7457"/>
              <dgm:constr type="h" for="ch" forName="ParentText" refType="h" fact="0.15"/>
              <dgm:constr type="l" for="ch" forName="Image" refType="w" fact="0.26"/>
              <dgm:constr type="t" for="ch" forName="Image" refType="h" fact="0.1661"/>
              <dgm:constr type="w" for="ch" forName="Image" refType="w" fact="0.7446"/>
              <dgm:constr type="h" for="ch" forName="Image" refType="h" fact="0.8711"/>
              <dgm:constr type="l" for="ch" forName="ChildText" refType="w" fact="0"/>
              <dgm:constr type="t" for="ch" forName="ChildText" refType="h" fact="0.288"/>
              <dgm:constr type="w" for="ch" forName="ChildText" refType="w" fact="0.3536"/>
              <dgm:constr type="h" for="ch" forName="ChildText" refType="h" fact="0.5074"/>
            </dgm:constrLst>
          </dgm:else>
        </dgm:choose>
        <dgm:layoutNode name="ParentText" styleLbl="node1">
          <dgm:varLst>
            <dgm:chMax val="1"/>
            <dgm:chPref val="1"/>
            <dgm:bulletEnabled val="1"/>
          </dgm:varLst>
          <dgm:alg type="tx"/>
          <dgm:shape xmlns:r="http://schemas.openxmlformats.org/officeDocument/2006/relationships" type="rect" r:blip="" zOrderOff="10">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Image" styleLbl="bgImgPlace1">
          <dgm:alg type="sp"/>
          <dgm:shape xmlns:r="http://schemas.openxmlformats.org/officeDocument/2006/relationships" type="rect" r:blip="" blipPhldr="1">
            <dgm:adjLst/>
          </dgm:shape>
          <dgm:presOf/>
        </dgm:layoutNode>
        <dgm:layoutNode name="ChildText" styleLbl="fgAcc1">
          <dgm:varLst>
            <dgm:chMax val="0"/>
            <dgm:chPref val="0"/>
            <dgm:bulletEnabled val="1"/>
          </dgm:varLst>
          <dgm:choose name="Name6">
            <dgm:if name="Name7" axis="des" ptType="node" func="cnt" op="equ" val="1">
              <dgm:alg type="tx">
                <dgm:param type="stBulletLvl" val="2"/>
                <dgm:param type="txAnchorVertCh" val="mid"/>
                <dgm:param type="parTxLTRAlign" val="l"/>
              </dgm:alg>
            </dgm:if>
            <dgm:else name="Name8">
              <dgm:alg type="tx">
                <dgm:param type="stBulletLvl" val="1"/>
                <dgm:param type="txAnchorVertCh" val="mid"/>
              </dgm:alg>
            </dgm:else>
          </dgm:choose>
          <dgm:choose name="Name9">
            <dgm:if name="Name10" axis="ch" ptType="node" func="cnt" op="gte" val="1">
              <dgm:shape xmlns:r="http://schemas.openxmlformats.org/officeDocument/2006/relationships" type="roundRect" r:blip="">
                <dgm:adjLst>
                  <dgm:adj idx="1" val="0.1"/>
                </dgm:adjLst>
              </dgm:shape>
              <dgm:presOf axis="des" ptType="node"/>
            </dgm:if>
            <dgm:else name="Name11">
              <dgm:shape xmlns:r="http://schemas.openxmlformats.org/officeDocument/2006/relationships" type="roundRect" r:blip="" hideGeom="1">
                <dgm:adjLst>
                  <dgm:adj idx="1" val="0.1"/>
                </dgm:adjLst>
              </dgm:shape>
              <dgm:presOf/>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BendingPictureCaption">
  <dgm:title val=""/>
  <dgm:desc val=""/>
  <dgm:catLst>
    <dgm:cat type="picture" pri="6000"/>
    <dgm:cat type="pictureconvert" pri="6000"/>
  </dgm:catLst>
  <dgm:sampData>
    <dgm:dataModel>
      <dgm:ptLst>
        <dgm:pt modelId="0" type="doc"/>
        <dgm:pt modelId="1">
          <dgm:prSet phldr="1"/>
        </dgm:pt>
        <dgm:pt modelId="2">
          <dgm:prSet phldr="1"/>
        </dgm:pt>
      </dgm:ptLst>
      <dgm:cxnLst>
        <dgm:cxn modelId="7" srcId="0" destId="1" srcOrd="0" destOrd="0"/>
        <dgm:cxn modelId="8" srcId="0" destId="2" srcOrd="1"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diagram">
    <dgm:varLst>
      <dgm:dir/>
    </dgm:varLst>
    <dgm:choose name="Name0">
      <dgm:if name="Name1" func="var" arg="dir" op="equ" val="norm">
        <dgm:alg type="snake">
          <dgm:param type="off" val="ctr"/>
        </dgm:alg>
      </dgm:if>
      <dgm:else name="Name2">
        <dgm:alg type="snake">
          <dgm:param type="grDir" val="tR"/>
          <dgm:param type="off" val="c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31"/>
        </dgm:alg>
        <dgm:shape xmlns:r="http://schemas.openxmlformats.org/officeDocument/2006/relationships" r:blip="">
          <dgm:adjLst/>
        </dgm:shape>
        <dgm:choose name="Name3">
          <dgm:if name="Name4" func="var" arg="dir" op="equ" val="norm">
            <dgm:constrLst>
              <dgm:constr type="l" for="ch" forName="Image" refType="w" fact="0"/>
              <dgm:constr type="t" for="ch" forName="Image" refType="h" fact="0"/>
              <dgm:constr type="w" for="ch" forName="Image" refType="w" fact="0.94"/>
              <dgm:constr type="h" for="ch" forName="Image" refType="h" fact="0.91"/>
              <dgm:constr type="l" for="ch" forName="Parent" refType="w" fact="0.19"/>
              <dgm:constr type="t" for="ch" forName="Parent" refType="h" fact="0.745"/>
              <dgm:constr type="w" for="ch" forName="Parent" refType="w" fact="0.81"/>
              <dgm:constr type="h" for="ch" forName="Parent" refType="h" fact="0.255"/>
            </dgm:constrLst>
          </dgm:if>
          <dgm:else name="Name5">
            <dgm:constrLst>
              <dgm:constr type="l" for="ch" forName="Image" refType="w" fact="0.06"/>
              <dgm:constr type="t" for="ch" forName="Image" refType="h" fact="0"/>
              <dgm:constr type="w" for="ch" forName="Image" refType="w" fact="0.94"/>
              <dgm:constr type="h" for="ch" forName="Image" refType="h" fact="0.91"/>
              <dgm:constr type="l" for="ch" forName="Parent" refType="w" fact="0"/>
              <dgm:constr type="t" for="ch" forName="Parent" refType="h" fact="0.745"/>
              <dgm:constr type="w" for="ch" forName="Parent" refType="w" fact="0.81"/>
              <dgm:constr type="h" for="ch" forName="Parent" refType="h" fact="0.255"/>
            </dgm:constrLst>
          </dgm:else>
        </dgm:choose>
        <dgm:layoutNode name="Image" styleLbl="bgShp">
          <dgm:alg type="sp"/>
          <dgm:shape xmlns:r="http://schemas.openxmlformats.org/officeDocument/2006/relationships" type="rect" r:blip="" blipPhldr="1">
            <dgm:adjLst/>
          </dgm:shape>
          <dgm:presOf/>
        </dgm:layoutNode>
        <dgm:layoutNode name="Parent" styleLbl="node0">
          <dgm:varLst>
            <dgm:bulletEnabled val="1"/>
          </dgm:varLst>
          <dgm:alg type="tx">
            <dgm:param type="txAnchorVertCh" val="mid"/>
            <dgm:param type="shpTxRTLAlignCh" val="r"/>
            <dgm:param type="lnSpAfParP" val="5"/>
          </dgm:alg>
          <dgm:shape xmlns:r="http://schemas.openxmlformats.org/officeDocument/2006/relationships" type="rect" r:blip="">
            <dgm:adjLst/>
          </dgm:shape>
          <dgm:presOf axis="desOr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8/layout/TitledPictureBlocks">
  <dgm:title val=""/>
  <dgm:desc val=""/>
  <dgm:catLst>
    <dgm:cat type="picture" pri="10000"/>
    <dgm:cat type="pictureconvert" pri="100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60" srcId="0" destId="10" srcOrd="0" destOrd="0"/>
        <dgm:cxn modelId="12" srcId="10" destId="11" srcOrd="0" destOrd="0"/>
        <dgm:cxn modelId="7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 modelId="40">
          <dgm:prSet phldr="1"/>
        </dgm:pt>
        <dgm:pt modelId="4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 modelId="90" srcId="0" destId="40" srcOrd="3" destOrd="0"/>
        <dgm:cxn modelId="42" srcId="40" destId="41" srcOrd="0" destOrd="0"/>
      </dgm:cxnLst>
      <dgm:bg/>
      <dgm:whole/>
    </dgm:dataModel>
  </dgm:clrData>
  <dgm:layoutNode name="rootNode">
    <dgm:varLst>
      <dgm:chMax/>
      <dgm:chPref/>
      <dgm:dir/>
      <dgm:animLvl val="lvl"/>
    </dgm:varLst>
    <dgm:choose name="Name0">
      <dgm:if name="Name1" func="var" arg="dir" op="equ" val="norm">
        <dgm:alg type="snake">
          <dgm:param type="off" val="ctr"/>
          <dgm:param type="grDir" val="tL"/>
        </dgm:alg>
      </dgm:if>
      <dgm:else name="Name2">
        <dgm:alg type="snake">
          <dgm:param type="off" val="ctr"/>
          <dgm:param type="grDir" val="tR"/>
        </dgm:alg>
      </dgm:else>
    </dgm:choose>
    <dgm:shape xmlns:r="http://schemas.openxmlformats.org/officeDocument/2006/relationships" r:blip="">
      <dgm:adjLst/>
    </dgm:shape>
    <dgm:constrLst>
      <dgm:constr type="primFontSz" for="des" forName="ParentText" op="equ"/>
      <dgm:constr type="primFontSz" for="des" forName="ChildText" op="equ"/>
      <dgm:constr type="w" for="ch" forName="composite" refType="w"/>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3787"/>
        </dgm:alg>
        <dgm:shape xmlns:r="http://schemas.openxmlformats.org/officeDocument/2006/relationships" r:blip="">
          <dgm:adjLst/>
        </dgm:shape>
        <dgm:choose name="Name3">
          <dgm:if name="Name4" func="var" arg="dir" op="equ" val="norm">
            <dgm:constrLst>
              <dgm:constr type="l" for="ch" forName="ParentText" refType="w" fact="0"/>
              <dgm:constr type="t" for="ch" forName="ParentText" refType="h" fact="0"/>
              <dgm:constr type="w" for="ch" forName="ParentText" refType="w" fact="0.7457"/>
              <dgm:constr type="h" for="ch" forName="ParentText" refType="h" fact="0.15"/>
              <dgm:constr type="l" for="ch" forName="Image" refType="w" fact="0"/>
              <dgm:constr type="t" for="ch" forName="Image" refType="h" fact="0.1661"/>
              <dgm:constr type="w" for="ch" forName="Image" refType="w" fact="0.7457"/>
              <dgm:constr type="h" for="ch" forName="Image" refType="h" fact="0.8711"/>
              <dgm:constr type="l" for="ch" forName="ChildText" refType="w" fact="0.6464"/>
              <dgm:constr type="t" for="ch" forName="ChildText" refType="h" fact="0.288"/>
              <dgm:constr type="w" for="ch" forName="ChildText" refType="w" fact="0.3536"/>
              <dgm:constr type="h" for="ch" forName="ChildText" refType="h" fact="0.5074"/>
            </dgm:constrLst>
          </dgm:if>
          <dgm:else name="Name5">
            <dgm:constrLst>
              <dgm:constr type="l" for="ch" forName="ParentText" refType="w" fact="0.26"/>
              <dgm:constr type="t" for="ch" forName="ParentText" refType="h" fact="0"/>
              <dgm:constr type="w" for="ch" forName="ParentText" refType="w" fact="0.7457"/>
              <dgm:constr type="h" for="ch" forName="ParentText" refType="h" fact="0.15"/>
              <dgm:constr type="l" for="ch" forName="Image" refType="w" fact="0.26"/>
              <dgm:constr type="t" for="ch" forName="Image" refType="h" fact="0.1661"/>
              <dgm:constr type="w" for="ch" forName="Image" refType="w" fact="0.7446"/>
              <dgm:constr type="h" for="ch" forName="Image" refType="h" fact="0.8711"/>
              <dgm:constr type="l" for="ch" forName="ChildText" refType="w" fact="0"/>
              <dgm:constr type="t" for="ch" forName="ChildText" refType="h" fact="0.288"/>
              <dgm:constr type="w" for="ch" forName="ChildText" refType="w" fact="0.3536"/>
              <dgm:constr type="h" for="ch" forName="ChildText" refType="h" fact="0.5074"/>
            </dgm:constrLst>
          </dgm:else>
        </dgm:choose>
        <dgm:layoutNode name="ParentText" styleLbl="node1">
          <dgm:varLst>
            <dgm:chMax val="1"/>
            <dgm:chPref val="1"/>
            <dgm:bulletEnabled val="1"/>
          </dgm:varLst>
          <dgm:alg type="tx"/>
          <dgm:shape xmlns:r="http://schemas.openxmlformats.org/officeDocument/2006/relationships" type="rect" r:blip="" zOrderOff="10">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Image" styleLbl="bgImgPlace1">
          <dgm:alg type="sp"/>
          <dgm:shape xmlns:r="http://schemas.openxmlformats.org/officeDocument/2006/relationships" type="rect" r:blip="" blipPhldr="1">
            <dgm:adjLst/>
          </dgm:shape>
          <dgm:presOf/>
        </dgm:layoutNode>
        <dgm:layoutNode name="ChildText" styleLbl="fgAcc1">
          <dgm:varLst>
            <dgm:chMax val="0"/>
            <dgm:chPref val="0"/>
            <dgm:bulletEnabled val="1"/>
          </dgm:varLst>
          <dgm:choose name="Name6">
            <dgm:if name="Name7" axis="des" ptType="node" func="cnt" op="equ" val="1">
              <dgm:alg type="tx">
                <dgm:param type="stBulletLvl" val="2"/>
                <dgm:param type="txAnchorVertCh" val="mid"/>
                <dgm:param type="parTxLTRAlign" val="l"/>
              </dgm:alg>
            </dgm:if>
            <dgm:else name="Name8">
              <dgm:alg type="tx">
                <dgm:param type="stBulletLvl" val="1"/>
                <dgm:param type="txAnchorVertCh" val="mid"/>
              </dgm:alg>
            </dgm:else>
          </dgm:choose>
          <dgm:choose name="Name9">
            <dgm:if name="Name10" axis="ch" ptType="node" func="cnt" op="gte" val="1">
              <dgm:shape xmlns:r="http://schemas.openxmlformats.org/officeDocument/2006/relationships" type="roundRect" r:blip="">
                <dgm:adjLst>
                  <dgm:adj idx="1" val="0.1"/>
                </dgm:adjLst>
              </dgm:shape>
              <dgm:presOf axis="des" ptType="node"/>
            </dgm:if>
            <dgm:else name="Name11">
              <dgm:shape xmlns:r="http://schemas.openxmlformats.org/officeDocument/2006/relationships" type="roundRect" r:blip="" hideGeom="1">
                <dgm:adjLst>
                  <dgm:adj idx="1" val="0.1"/>
                </dgm:adjLst>
              </dgm:shape>
              <dgm:presOf/>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4538537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sz="1100" b="1" dirty="0">
                <a:solidFill>
                  <a:srgbClr val="00B0F0"/>
                </a:solidFill>
                <a:effectLst/>
                <a:latin typeface="+mn-lt"/>
                <a:ea typeface="Calibri" panose="020F0502020204030204" pitchFamily="34" charset="0"/>
                <a:cs typeface="Arial" panose="020B0604020202020204" pitchFamily="34" charset="0"/>
              </a:rPr>
              <a:t>Update: not focus to much on  HEP ESCO was not a “success” and was shut down.</a:t>
            </a:r>
            <a:endParaRPr lang="en-VN" sz="1100" b="1" dirty="0">
              <a:solidFill>
                <a:srgbClr val="00B0F0"/>
              </a:solidFill>
              <a:effectLst/>
              <a:latin typeface="+mn-lt"/>
              <a:ea typeface="Calibri" panose="020F0502020204030204" pitchFamily="34" charset="0"/>
              <a:cs typeface="Arial" panose="020B0604020202020204" pitchFamily="34" charset="0"/>
            </a:endParaRPr>
          </a:p>
          <a:p>
            <a:endParaRPr lang="en-VN" dirty="0"/>
          </a:p>
        </p:txBody>
      </p:sp>
    </p:spTree>
    <p:extLst>
      <p:ext uri="{BB962C8B-B14F-4D97-AF65-F5344CB8AC3E}">
        <p14:creationId xmlns:p14="http://schemas.microsoft.com/office/powerpoint/2010/main" val="37535226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7038" y="692150"/>
            <a:ext cx="6156325" cy="3463925"/>
          </a:xfrm>
          <a:prstGeom prst="rect">
            <a:avLst/>
          </a:prstGeom>
          <a:noFill/>
          <a:ln w="12700">
            <a:solidFill>
              <a:prstClr val="black"/>
            </a:solidFill>
          </a:ln>
        </p:spPr>
      </p:sp>
      <p:sp>
        <p:nvSpPr>
          <p:cNvPr id="3" name="Notes Placeholder 2"/>
          <p:cNvSpPr>
            <a:spLocks noGrp="1"/>
          </p:cNvSpPr>
          <p:nvPr>
            <p:ph type="body" idx="1"/>
          </p:nvPr>
        </p:nvSpPr>
        <p:spPr/>
        <p:txBody>
          <a:bodyPr/>
          <a:lstStyle/>
          <a:p>
            <a:r>
              <a:rPr lang="en-CA" dirty="0"/>
              <a:t>A single</a:t>
            </a:r>
            <a:r>
              <a:rPr lang="en-CA" baseline="0" dirty="0"/>
              <a:t> transaction can bring a comprehensive project.</a:t>
            </a:r>
          </a:p>
          <a:p>
            <a:endParaRPr lang="en-CA" dirty="0"/>
          </a:p>
        </p:txBody>
      </p:sp>
      <p:sp>
        <p:nvSpPr>
          <p:cNvPr id="4" name="Slide Number Placeholder 3"/>
          <p:cNvSpPr>
            <a:spLocks noGrp="1"/>
          </p:cNvSpPr>
          <p:nvPr>
            <p:ph type="sldNum" sz="quarter" idx="10"/>
          </p:nvPr>
        </p:nvSpPr>
        <p:spPr/>
        <p:txBody>
          <a:bodyPr/>
          <a:lstStyle/>
          <a:p>
            <a:pPr>
              <a:defRPr/>
            </a:pPr>
            <a:fld id="{A47D3FA5-F4C2-45B6-BD94-5D209CC5986D}" type="slidenum">
              <a:rPr lang="fr-CA" smtClean="0"/>
              <a:pPr>
                <a:defRPr/>
              </a:pPr>
              <a:t>26</a:t>
            </a:fld>
            <a:endParaRPr lang="fr-CA"/>
          </a:p>
        </p:txBody>
      </p:sp>
    </p:spTree>
    <p:extLst>
      <p:ext uri="{BB962C8B-B14F-4D97-AF65-F5344CB8AC3E}">
        <p14:creationId xmlns:p14="http://schemas.microsoft.com/office/powerpoint/2010/main" val="32852419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7038" y="692150"/>
            <a:ext cx="6156325" cy="3463925"/>
          </a:xfrm>
          <a:prstGeom prst="rect">
            <a:avLst/>
          </a:prstGeom>
          <a:noFill/>
          <a:ln w="12700">
            <a:solidFill>
              <a:prstClr val="black"/>
            </a:solidFill>
          </a:ln>
        </p:spPr>
      </p:sp>
      <p:sp>
        <p:nvSpPr>
          <p:cNvPr id="3" name="Notes Placeholder 2"/>
          <p:cNvSpPr>
            <a:spLocks noGrp="1"/>
          </p:cNvSpPr>
          <p:nvPr>
            <p:ph type="body" idx="1"/>
          </p:nvPr>
        </p:nvSpPr>
        <p:spPr/>
        <p:txBody>
          <a:bodyPr/>
          <a:lstStyle/>
          <a:p>
            <a:r>
              <a:rPr lang="en-CA" dirty="0"/>
              <a:t>ESCO’s technology know-how is an important</a:t>
            </a:r>
            <a:r>
              <a:rPr lang="en-CA" baseline="0" dirty="0"/>
              <a:t> advantage over engineering firms that split their time between traditional design and some EE projects.</a:t>
            </a:r>
          </a:p>
          <a:p>
            <a:endParaRPr lang="en-CA" baseline="0" dirty="0"/>
          </a:p>
          <a:p>
            <a:r>
              <a:rPr lang="en-CA" baseline="0" dirty="0"/>
              <a:t>Technology evolve in all aspects of energy usage:</a:t>
            </a:r>
          </a:p>
          <a:p>
            <a:endParaRPr lang="en-CA" baseline="0" dirty="0"/>
          </a:p>
          <a:p>
            <a:pPr marL="171450" indent="-171450">
              <a:buFontTx/>
              <a:buChar char="-"/>
            </a:pPr>
            <a:r>
              <a:rPr lang="en-CA" baseline="0" dirty="0"/>
              <a:t>LED lighting</a:t>
            </a:r>
          </a:p>
          <a:p>
            <a:pPr marL="171450" indent="-171450">
              <a:buFontTx/>
              <a:buChar char="-"/>
            </a:pPr>
            <a:r>
              <a:rPr lang="en-CA" baseline="0" dirty="0"/>
              <a:t>Occupancy sensors</a:t>
            </a:r>
          </a:p>
          <a:p>
            <a:pPr marL="171450" indent="-171450">
              <a:buFontTx/>
              <a:buChar char="-"/>
            </a:pPr>
            <a:r>
              <a:rPr lang="en-CA" baseline="0" dirty="0"/>
              <a:t>Thermal storage</a:t>
            </a:r>
          </a:p>
          <a:p>
            <a:pPr marL="171450" indent="-171450">
              <a:buFontTx/>
              <a:buChar char="-"/>
            </a:pPr>
            <a:endParaRPr lang="en-CA" baseline="0" dirty="0"/>
          </a:p>
          <a:p>
            <a:r>
              <a:rPr lang="en-CA" dirty="0"/>
              <a:t>Examples of specialization:</a:t>
            </a:r>
            <a:r>
              <a:rPr lang="en-CA" baseline="0" dirty="0"/>
              <a:t> ESCO that tries an innovative designing approach in order to recover heat from water in a wastewater plant to heat the facility. </a:t>
            </a:r>
          </a:p>
          <a:p>
            <a:endParaRPr lang="en-CA" baseline="0" dirty="0"/>
          </a:p>
          <a:p>
            <a:endParaRPr lang="en-CA" dirty="0"/>
          </a:p>
        </p:txBody>
      </p:sp>
      <p:sp>
        <p:nvSpPr>
          <p:cNvPr id="4" name="Slide Number Placeholder 3"/>
          <p:cNvSpPr>
            <a:spLocks noGrp="1"/>
          </p:cNvSpPr>
          <p:nvPr>
            <p:ph type="sldNum" sz="quarter" idx="10"/>
          </p:nvPr>
        </p:nvSpPr>
        <p:spPr/>
        <p:txBody>
          <a:bodyPr/>
          <a:lstStyle/>
          <a:p>
            <a:pPr>
              <a:defRPr/>
            </a:pPr>
            <a:fld id="{A47D3FA5-F4C2-45B6-BD94-5D209CC5986D}" type="slidenum">
              <a:rPr lang="fr-CA" smtClean="0"/>
              <a:pPr>
                <a:defRPr/>
              </a:pPr>
              <a:t>27</a:t>
            </a:fld>
            <a:endParaRPr lang="fr-CA" dirty="0"/>
          </a:p>
        </p:txBody>
      </p:sp>
    </p:spTree>
    <p:extLst>
      <p:ext uri="{BB962C8B-B14F-4D97-AF65-F5344CB8AC3E}">
        <p14:creationId xmlns:p14="http://schemas.microsoft.com/office/powerpoint/2010/main" val="33065036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7"/>
        <p:cNvGrpSpPr/>
        <p:nvPr/>
      </p:nvGrpSpPr>
      <p:grpSpPr>
        <a:xfrm>
          <a:off x="0" y="0"/>
          <a:ext cx="0" cy="0"/>
          <a:chOff x="0" y="0"/>
          <a:chExt cx="0" cy="0"/>
        </a:xfrm>
      </p:grpSpPr>
      <p:sp>
        <p:nvSpPr>
          <p:cNvPr id="2098" name="Google Shape;2098;g7a414845c7_0_3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9" name="Google Shape;2099;g7a414845c7_0_3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a:latin typeface="+mj-lt"/>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86807"/>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351130"/>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200" b="1">
                <a:latin typeface="+mj-lt"/>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10" name="Picture 9">
            <a:extLst>
              <a:ext uri="{FF2B5EF4-FFF2-40B4-BE49-F238E27FC236}">
                <a16:creationId xmlns:a16="http://schemas.microsoft.com/office/drawing/2014/main" id="{ABA5D615-0A23-1F02-B340-BA84ACF71A72}"/>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11" name="Picture 10">
            <a:extLst>
              <a:ext uri="{FF2B5EF4-FFF2-40B4-BE49-F238E27FC236}">
                <a16:creationId xmlns:a16="http://schemas.microsoft.com/office/drawing/2014/main" id="{61EADC86-86F9-2293-2229-7419BC4D2724}"/>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12" name="Straight Connector 11">
            <a:extLst>
              <a:ext uri="{FF2B5EF4-FFF2-40B4-BE49-F238E27FC236}">
                <a16:creationId xmlns:a16="http://schemas.microsoft.com/office/drawing/2014/main" id="{AE0E89EE-E04C-AD25-C7F7-A6368AAC38A0}"/>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200">
                <a:solidFill>
                  <a:schemeClr val="accent1">
                    <a:lumMod val="50000"/>
                  </a:schemeClr>
                </a:solidFill>
                <a:latin typeface="+mj-lt"/>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0E386B4-5DA3-3F41-B8E2-EF5B17CA9C32}"/>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5" name="Picture 4">
            <a:extLst>
              <a:ext uri="{FF2B5EF4-FFF2-40B4-BE49-F238E27FC236}">
                <a16:creationId xmlns:a16="http://schemas.microsoft.com/office/drawing/2014/main" id="{CE735C02-A6A7-428F-77F2-128142154753}"/>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8" name="Picture 7">
            <a:extLst>
              <a:ext uri="{FF2B5EF4-FFF2-40B4-BE49-F238E27FC236}">
                <a16:creationId xmlns:a16="http://schemas.microsoft.com/office/drawing/2014/main" id="{F87E1DCA-E430-FF0C-489A-DB201B59FB57}"/>
              </a:ext>
            </a:extLst>
          </p:cNvPr>
          <p:cNvPicPr>
            <a:picLocks noChangeAspect="1"/>
          </p:cNvPicPr>
          <p:nvPr userDrawn="1"/>
        </p:nvPicPr>
        <p:blipFill>
          <a:blip r:embed="rId5"/>
          <a:stretch>
            <a:fillRect/>
          </a:stretch>
        </p:blipFill>
        <p:spPr>
          <a:xfrm>
            <a:off x="10881839" y="-297814"/>
            <a:ext cx="1145573" cy="1145573"/>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a:latin typeface="+mn-lt"/>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1600"/>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3FF16318-F0EE-7076-6EA0-CFB15EC1323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8" name="Picture 7">
            <a:extLst>
              <a:ext uri="{FF2B5EF4-FFF2-40B4-BE49-F238E27FC236}">
                <a16:creationId xmlns:a16="http://schemas.microsoft.com/office/drawing/2014/main" id="{3ED660BF-AF9A-2642-1C1F-71E1521DB1B8}"/>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9" name="Straight Connector 8">
            <a:extLst>
              <a:ext uri="{FF2B5EF4-FFF2-40B4-BE49-F238E27FC236}">
                <a16:creationId xmlns:a16="http://schemas.microsoft.com/office/drawing/2014/main" id="{B836A95C-E658-B8F6-B577-AEE2B8749548}"/>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latin typeface="+mj-lt"/>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B14368D-44D5-5B80-A3EE-4BCE40806013}"/>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2470529B-C816-FE81-5A4A-D64C9631E885}"/>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9FB62FEC-4091-B1A6-7E0F-8A765E93E799}"/>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893F6FD-A6C9-AB8E-7732-0E23982C3BC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19D54538-6A5D-C8CC-F745-C299E5571424}"/>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84ACFA75-A3CA-A750-C854-BB9EF2664123}"/>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8D209EB-56FB-6BB1-737C-85E9772E354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54DC6624-6C06-E7F1-C86F-98AE00DBDD4C}"/>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65D92741-C9DA-B396-9691-77B5A2A1314A}"/>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609600" y="444381"/>
            <a:ext cx="10524067" cy="654050"/>
          </a:xfrm>
          <a:prstGeom prst="rect">
            <a:avLst/>
          </a:prstGeom>
        </p:spPr>
        <p:txBody>
          <a:bodyPr>
            <a:noAutofit/>
          </a:bodyPr>
          <a:lstStyle>
            <a:lvl1pPr algn="ctr">
              <a:defRPr sz="3200">
                <a:latin typeface="+mj-lt"/>
              </a:defRPr>
            </a:lvl1pPr>
          </a:lstStyle>
          <a:p>
            <a:r>
              <a:rPr lang="fr-FR" dirty="0"/>
              <a:t>Cliquez et modifiez le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4" name="Picture 3">
            <a:extLst>
              <a:ext uri="{FF2B5EF4-FFF2-40B4-BE49-F238E27FC236}">
                <a16:creationId xmlns:a16="http://schemas.microsoft.com/office/drawing/2014/main" id="{69BE69F9-C21F-0FE8-CF29-6C4F57CCA08A}"/>
              </a:ext>
            </a:extLst>
          </p:cNvPr>
          <p:cNvPicPr>
            <a:picLocks noChangeAspect="1"/>
          </p:cNvPicPr>
          <p:nvPr userDrawn="1"/>
        </p:nvPicPr>
        <p:blipFill>
          <a:blip r:embed="rId2"/>
          <a:stretch>
            <a:fillRect/>
          </a:stretch>
        </p:blipFill>
        <p:spPr>
          <a:xfrm>
            <a:off x="284589" y="6467123"/>
            <a:ext cx="1012373" cy="331926"/>
          </a:xfrm>
          <a:prstGeom prst="rect">
            <a:avLst/>
          </a:prstGeom>
        </p:spPr>
      </p:pic>
      <p:pic>
        <p:nvPicPr>
          <p:cNvPr id="5" name="Picture 4">
            <a:extLst>
              <a:ext uri="{FF2B5EF4-FFF2-40B4-BE49-F238E27FC236}">
                <a16:creationId xmlns:a16="http://schemas.microsoft.com/office/drawing/2014/main" id="{31C8D8DE-99E5-1F31-D87C-7CE0F6EDADDC}"/>
              </a:ext>
            </a:extLst>
          </p:cNvPr>
          <p:cNvPicPr>
            <a:picLocks noChangeAspect="1"/>
          </p:cNvPicPr>
          <p:nvPr userDrawn="1"/>
        </p:nvPicPr>
        <p:blipFill>
          <a:blip r:embed="rId3"/>
          <a:stretch>
            <a:fillRect/>
          </a:stretch>
        </p:blipFill>
        <p:spPr>
          <a:xfrm>
            <a:off x="1519891" y="6446232"/>
            <a:ext cx="385109" cy="340996"/>
          </a:xfrm>
          <a:prstGeom prst="rect">
            <a:avLst/>
          </a:prstGeom>
        </p:spPr>
      </p:pic>
      <p:pic>
        <p:nvPicPr>
          <p:cNvPr id="6" name="Picture 5">
            <a:extLst>
              <a:ext uri="{FF2B5EF4-FFF2-40B4-BE49-F238E27FC236}">
                <a16:creationId xmlns:a16="http://schemas.microsoft.com/office/drawing/2014/main" id="{7DA894E0-0370-AD6B-02DB-32CFE575F895}"/>
              </a:ext>
            </a:extLst>
          </p:cNvPr>
          <p:cNvPicPr>
            <a:picLocks noChangeAspect="1"/>
          </p:cNvPicPr>
          <p:nvPr userDrawn="1"/>
        </p:nvPicPr>
        <p:blipFill>
          <a:blip r:embed="rId4"/>
          <a:stretch>
            <a:fillRect/>
          </a:stretch>
        </p:blipFill>
        <p:spPr>
          <a:xfrm>
            <a:off x="9569489" y="121155"/>
            <a:ext cx="1380797" cy="284836"/>
          </a:xfrm>
          <a:prstGeom prst="rect">
            <a:avLst/>
          </a:prstGeom>
        </p:spPr>
      </p:pic>
      <p:pic>
        <p:nvPicPr>
          <p:cNvPr id="7" name="Picture 6">
            <a:extLst>
              <a:ext uri="{FF2B5EF4-FFF2-40B4-BE49-F238E27FC236}">
                <a16:creationId xmlns:a16="http://schemas.microsoft.com/office/drawing/2014/main" id="{9F3CDCFB-23F0-A43D-5137-C34F7801B92E}"/>
              </a:ext>
            </a:extLst>
          </p:cNvPr>
          <p:cNvPicPr>
            <a:picLocks noChangeAspect="1"/>
          </p:cNvPicPr>
          <p:nvPr userDrawn="1"/>
        </p:nvPicPr>
        <p:blipFill>
          <a:blip r:embed="rId5"/>
          <a:stretch>
            <a:fillRect/>
          </a:stretch>
        </p:blipFill>
        <p:spPr>
          <a:xfrm>
            <a:off x="11172782" y="-154103"/>
            <a:ext cx="835353" cy="835353"/>
          </a:xfrm>
          <a:prstGeom prst="rect">
            <a:avLst/>
          </a:prstGeom>
        </p:spPr>
      </p:pic>
      <p:cxnSp>
        <p:nvCxnSpPr>
          <p:cNvPr id="8" name="Straight Connector 7">
            <a:extLst>
              <a:ext uri="{FF2B5EF4-FFF2-40B4-BE49-F238E27FC236}">
                <a16:creationId xmlns:a16="http://schemas.microsoft.com/office/drawing/2014/main" id="{81A58226-5F44-D114-945C-7208CBAC89D4}"/>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2901865588"/>
      </p:ext>
    </p:extLst>
  </p:cSld>
  <p:clrMapOvr>
    <a:masterClrMapping/>
  </p:clrMapOvr>
  <p:transition advClick="0"/>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974EA2BE-1FEC-DC0F-34F8-1904F2D56F6E}"/>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5" name="Picture 4">
            <a:extLst>
              <a:ext uri="{FF2B5EF4-FFF2-40B4-BE49-F238E27FC236}">
                <a16:creationId xmlns:a16="http://schemas.microsoft.com/office/drawing/2014/main" id="{19D46164-E2F2-D18C-61FD-400C7022710E}"/>
              </a:ext>
            </a:extLst>
          </p:cNvPr>
          <p:cNvPicPr>
            <a:picLocks noChangeAspect="1"/>
          </p:cNvPicPr>
          <p:nvPr userDrawn="1"/>
        </p:nvPicPr>
        <p:blipFill>
          <a:blip r:embed="rId4"/>
          <a:stretch>
            <a:fillRect/>
          </a:stretch>
        </p:blipFill>
        <p:spPr>
          <a:xfrm>
            <a:off x="9569489" y="121155"/>
            <a:ext cx="1380797" cy="284836"/>
          </a:xfrm>
          <a:prstGeom prst="rect">
            <a:avLst/>
          </a:prstGeom>
        </p:spPr>
      </p:pic>
      <p:pic>
        <p:nvPicPr>
          <p:cNvPr id="6" name="Picture 5">
            <a:extLst>
              <a:ext uri="{FF2B5EF4-FFF2-40B4-BE49-F238E27FC236}">
                <a16:creationId xmlns:a16="http://schemas.microsoft.com/office/drawing/2014/main" id="{6DEC415D-3205-C547-AD0D-505F289B7924}"/>
              </a:ext>
            </a:extLst>
          </p:cNvPr>
          <p:cNvPicPr>
            <a:picLocks noChangeAspect="1"/>
          </p:cNvPicPr>
          <p:nvPr userDrawn="1"/>
        </p:nvPicPr>
        <p:blipFill>
          <a:blip r:embed="rId5"/>
          <a:stretch>
            <a:fillRect/>
          </a:stretch>
        </p:blipFill>
        <p:spPr>
          <a:xfrm>
            <a:off x="11172782" y="-154103"/>
            <a:ext cx="835353" cy="835353"/>
          </a:xfrm>
          <a:prstGeom prst="rect">
            <a:avLst/>
          </a:prstGeom>
        </p:spPr>
      </p:pic>
    </p:spTree>
    <p:extLst>
      <p:ext uri="{BB962C8B-B14F-4D97-AF65-F5344CB8AC3E}">
        <p14:creationId xmlns:p14="http://schemas.microsoft.com/office/powerpoint/2010/main" val="18235969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2" r:id="rId3"/>
    <p:sldLayoutId id="2147483653" r:id="rId4"/>
    <p:sldLayoutId id="2147483655" r:id="rId5"/>
    <p:sldLayoutId id="2147483656" r:id="rId6"/>
    <p:sldLayoutId id="2147483657" r:id="rId7"/>
    <p:sldLayoutId id="2147483663" r:id="rId8"/>
    <p:sldLayoutId id="2147483664"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3.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7.xml.rels><?xml version="1.0" encoding="UTF-8" standalone="yes"?>
<Relationships xmlns="http://schemas.openxmlformats.org/package/2006/relationships"><Relationship Id="rId8" Type="http://schemas.openxmlformats.org/officeDocument/2006/relationships/diagramData" Target="../diagrams/data6.xml"/><Relationship Id="rId13" Type="http://schemas.openxmlformats.org/officeDocument/2006/relationships/diagramData" Target="../diagrams/data7.xml"/><Relationship Id="rId3" Type="http://schemas.openxmlformats.org/officeDocument/2006/relationships/diagramData" Target="../diagrams/data5.xml"/><Relationship Id="rId7" Type="http://schemas.microsoft.com/office/2007/relationships/diagramDrawing" Target="../diagrams/drawing5.xml"/><Relationship Id="rId12" Type="http://schemas.microsoft.com/office/2007/relationships/diagramDrawing" Target="../diagrams/drawing6.xml"/><Relationship Id="rId17" Type="http://schemas.microsoft.com/office/2007/relationships/diagramDrawing" Target="../diagrams/drawing7.xml"/><Relationship Id="rId2" Type="http://schemas.openxmlformats.org/officeDocument/2006/relationships/notesSlide" Target="../notesSlides/notesSlide5.xml"/><Relationship Id="rId16" Type="http://schemas.openxmlformats.org/officeDocument/2006/relationships/diagramColors" Target="../diagrams/colors7.xml"/><Relationship Id="rId1" Type="http://schemas.openxmlformats.org/officeDocument/2006/relationships/slideLayout" Target="../slideLayouts/slideLayout8.xml"/><Relationship Id="rId6" Type="http://schemas.openxmlformats.org/officeDocument/2006/relationships/diagramColors" Target="../diagrams/colors5.xml"/><Relationship Id="rId11" Type="http://schemas.openxmlformats.org/officeDocument/2006/relationships/diagramColors" Target="../diagrams/colors6.xml"/><Relationship Id="rId5" Type="http://schemas.openxmlformats.org/officeDocument/2006/relationships/diagramQuickStyle" Target="../diagrams/quickStyle5.xml"/><Relationship Id="rId15" Type="http://schemas.openxmlformats.org/officeDocument/2006/relationships/diagramQuickStyle" Target="../diagrams/quickStyle7.xml"/><Relationship Id="rId10" Type="http://schemas.openxmlformats.org/officeDocument/2006/relationships/diagramQuickStyle" Target="../diagrams/quickStyle6.xml"/><Relationship Id="rId4" Type="http://schemas.openxmlformats.org/officeDocument/2006/relationships/diagramLayout" Target="../diagrams/layout5.xml"/><Relationship Id="rId9" Type="http://schemas.openxmlformats.org/officeDocument/2006/relationships/diagramLayout" Target="../diagrams/layout6.xml"/><Relationship Id="rId14" Type="http://schemas.openxmlformats.org/officeDocument/2006/relationships/diagramLayout" Target="../diagrams/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9.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3.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3.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3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3.jpeg"/><Relationship Id="rId13" Type="http://schemas.openxmlformats.org/officeDocument/2006/relationships/image" Target="../media/image17.jpeg"/><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image" Target="../media/image7.jpeg"/><Relationship Id="rId17" Type="http://schemas.openxmlformats.org/officeDocument/2006/relationships/image" Target="../media/image19.jpeg"/><Relationship Id="rId2" Type="http://schemas.openxmlformats.org/officeDocument/2006/relationships/image" Target="../media/image6.jpeg"/><Relationship Id="rId16" Type="http://schemas.openxmlformats.org/officeDocument/2006/relationships/image" Target="../media/image12.jpeg"/><Relationship Id="rId1" Type="http://schemas.openxmlformats.org/officeDocument/2006/relationships/slideLayout" Target="../slideLayouts/slideLayout3.xml"/><Relationship Id="rId6" Type="http://schemas.openxmlformats.org/officeDocument/2006/relationships/diagramColors" Target="../diagrams/colors1.xml"/><Relationship Id="rId11" Type="http://schemas.openxmlformats.org/officeDocument/2006/relationships/image" Target="../media/image16.jpeg"/><Relationship Id="rId5" Type="http://schemas.openxmlformats.org/officeDocument/2006/relationships/diagramQuickStyle" Target="../diagrams/quickStyle1.xml"/><Relationship Id="rId15" Type="http://schemas.openxmlformats.org/officeDocument/2006/relationships/image" Target="../media/image11.jpeg"/><Relationship Id="rId10" Type="http://schemas.openxmlformats.org/officeDocument/2006/relationships/image" Target="../media/image15.jpeg"/><Relationship Id="rId4" Type="http://schemas.openxmlformats.org/officeDocument/2006/relationships/diagramLayout" Target="../diagrams/layout1.xml"/><Relationship Id="rId9" Type="http://schemas.openxmlformats.org/officeDocument/2006/relationships/image" Target="../media/image14.jpeg"/><Relationship Id="rId14" Type="http://schemas.openxmlformats.org/officeDocument/2006/relationships/image" Target="../media/image18.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6.jpeg"/><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102673" y="1155628"/>
            <a:ext cx="5486761" cy="4546744"/>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4" name="Google Shape;46;p15">
            <a:extLst>
              <a:ext uri="{FF2B5EF4-FFF2-40B4-BE49-F238E27FC236}">
                <a16:creationId xmlns:a16="http://schemas.microsoft.com/office/drawing/2014/main" id="{2D778082-1CED-B9CC-C96C-D2955C05544F}"/>
              </a:ext>
            </a:extLst>
          </p:cNvPr>
          <p:cNvSpPr txBox="1">
            <a:spLocks noGrp="1"/>
          </p:cNvSpPr>
          <p:nvPr>
            <p:ph type="ctrTitle"/>
          </p:nvPr>
        </p:nvSpPr>
        <p:spPr>
          <a:xfrm>
            <a:off x="609600" y="1988784"/>
            <a:ext cx="5486400" cy="2323600"/>
          </a:xfrm>
          <a:prstGeom prst="rect">
            <a:avLst/>
          </a:prstGeom>
        </p:spPr>
        <p:txBody>
          <a:bodyPr spcFirstLastPara="1" wrap="square" lIns="121900" tIns="121900" rIns="121900" bIns="121900" anchor="ctr" anchorCtr="0">
            <a:noAutofit/>
          </a:bodyPr>
          <a:lstStyle/>
          <a:p>
            <a:pPr marL="0" indent="0">
              <a:spcAft>
                <a:spcPts val="800"/>
              </a:spcAft>
            </a:pPr>
            <a:r>
              <a:rPr lang="vi-VN" sz="3200" b="1" u="sng" dirty="0">
                <a:solidFill>
                  <a:schemeClr val="accent1">
                    <a:lumMod val="50000"/>
                  </a:schemeClr>
                </a:solidFill>
                <a:latin typeface="+mn-lt"/>
              </a:rPr>
              <a:t>Module </a:t>
            </a:r>
            <a:r>
              <a:rPr lang="en-US" sz="3200" u="sng" dirty="0">
                <a:solidFill>
                  <a:schemeClr val="accent1">
                    <a:lumMod val="50000"/>
                  </a:schemeClr>
                </a:solidFill>
                <a:latin typeface="+mn-lt"/>
              </a:rPr>
              <a:t>4</a:t>
            </a:r>
            <a:r>
              <a:rPr lang="vi-VN" sz="3200" b="1" u="sng" dirty="0">
                <a:solidFill>
                  <a:schemeClr val="accent1">
                    <a:lumMod val="50000"/>
                  </a:schemeClr>
                </a:solidFill>
                <a:latin typeface="+mn-lt"/>
              </a:rPr>
              <a:t>. </a:t>
            </a:r>
            <a:br>
              <a:rPr lang="en-US" sz="3200" b="1" dirty="0">
                <a:solidFill>
                  <a:schemeClr val="accent1">
                    <a:lumMod val="50000"/>
                  </a:schemeClr>
                </a:solidFill>
                <a:latin typeface="+mn-lt"/>
              </a:rPr>
            </a:br>
            <a:r>
              <a:rPr lang="vi-VN" sz="3200" b="1" dirty="0">
                <a:solidFill>
                  <a:schemeClr val="accent1">
                    <a:lumMod val="50000"/>
                  </a:schemeClr>
                </a:solidFill>
                <a:latin typeface="+mn-lt"/>
              </a:rPr>
              <a:t>ESCO Business model: ESCO Definition, ESCO services and ESCO types.</a:t>
            </a:r>
            <a:endParaRPr lang="en-VN" sz="3200" b="1" dirty="0">
              <a:solidFill>
                <a:schemeClr val="accent1">
                  <a:lumMod val="50000"/>
                </a:schemeClr>
              </a:solidFill>
              <a:latin typeface="+mn-l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2FD2B2BC-7C01-4FCA-8517-A27D82E85D53}"/>
              </a:ext>
            </a:extLst>
          </p:cNvPr>
          <p:cNvSpPr>
            <a:spLocks noGrp="1"/>
          </p:cNvSpPr>
          <p:nvPr>
            <p:ph type="title"/>
          </p:nvPr>
        </p:nvSpPr>
        <p:spPr>
          <a:xfrm>
            <a:off x="671512" y="566839"/>
            <a:ext cx="10972800" cy="495200"/>
          </a:xfrm>
        </p:spPr>
        <p:txBody>
          <a:bodyPr>
            <a:noAutofit/>
          </a:bodyPr>
          <a:lstStyle/>
          <a:p>
            <a:r>
              <a:rPr lang="en-US" dirty="0"/>
              <a:t>ESCO DEFINITION</a:t>
            </a:r>
            <a:endParaRPr lang="en-US" sz="3200" dirty="0">
              <a:solidFill>
                <a:schemeClr val="accent1">
                  <a:lumMod val="50000"/>
                </a:schemeClr>
              </a:solidFill>
              <a:latin typeface="+mn-lt"/>
            </a:endParaRPr>
          </a:p>
        </p:txBody>
      </p:sp>
      <p:graphicFrame>
        <p:nvGraphicFramePr>
          <p:cNvPr id="3" name="Diagram 2">
            <a:extLst>
              <a:ext uri="{FF2B5EF4-FFF2-40B4-BE49-F238E27FC236}">
                <a16:creationId xmlns:a16="http://schemas.microsoft.com/office/drawing/2014/main" id="{71BEE2E3-EF88-B37A-E647-ECE515EBA7FA}"/>
              </a:ext>
            </a:extLst>
          </p:cNvPr>
          <p:cNvGraphicFramePr/>
          <p:nvPr>
            <p:extLst>
              <p:ext uri="{D42A27DB-BD31-4B8C-83A1-F6EECF244321}">
                <p14:modId xmlns:p14="http://schemas.microsoft.com/office/powerpoint/2010/main" val="2305958676"/>
              </p:ext>
            </p:extLst>
          </p:nvPr>
        </p:nvGraphicFramePr>
        <p:xfrm>
          <a:off x="671512" y="1237886"/>
          <a:ext cx="10250488" cy="49425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465964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A9B161-1503-8D5F-E95D-884051BD37C7}"/>
              </a:ext>
            </a:extLst>
          </p:cNvPr>
          <p:cNvSpPr>
            <a:spLocks noGrp="1"/>
          </p:cNvSpPr>
          <p:nvPr>
            <p:ph type="title"/>
          </p:nvPr>
        </p:nvSpPr>
        <p:spPr/>
        <p:txBody>
          <a:bodyPr/>
          <a:lstStyle/>
          <a:p>
            <a:r>
              <a:rPr lang="en-US" dirty="0"/>
              <a:t>Key Characteristics of ESCOs</a:t>
            </a:r>
            <a:endParaRPr lang="en-VN" dirty="0"/>
          </a:p>
        </p:txBody>
      </p:sp>
      <p:pic>
        <p:nvPicPr>
          <p:cNvPr id="3" name="Picture 2">
            <a:extLst>
              <a:ext uri="{FF2B5EF4-FFF2-40B4-BE49-F238E27FC236}">
                <a16:creationId xmlns:a16="http://schemas.microsoft.com/office/drawing/2014/main" id="{03B14698-4E5C-DB2F-DC53-F9FC9F8F91B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94730" y="1715891"/>
            <a:ext cx="7817760" cy="3629832"/>
          </a:xfrm>
          <a:prstGeom prst="rect">
            <a:avLst/>
          </a:prstGeom>
          <a:noFill/>
          <a:ln>
            <a:noFill/>
          </a:ln>
        </p:spPr>
      </p:pic>
    </p:spTree>
    <p:extLst>
      <p:ext uri="{BB962C8B-B14F-4D97-AF65-F5344CB8AC3E}">
        <p14:creationId xmlns:p14="http://schemas.microsoft.com/office/powerpoint/2010/main" val="11819825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9A3459-9960-76D6-263E-10CC87CAD017}"/>
              </a:ext>
            </a:extLst>
          </p:cNvPr>
          <p:cNvSpPr>
            <a:spLocks noGrp="1"/>
          </p:cNvSpPr>
          <p:nvPr>
            <p:ph type="title"/>
          </p:nvPr>
        </p:nvSpPr>
        <p:spPr/>
        <p:txBody>
          <a:bodyPr>
            <a:noAutofit/>
          </a:bodyPr>
          <a:lstStyle/>
          <a:p>
            <a:r>
              <a:rPr lang="en-US" dirty="0">
                <a:solidFill>
                  <a:schemeClr val="accent1">
                    <a:lumMod val="50000"/>
                  </a:schemeClr>
                </a:solidFill>
              </a:rPr>
              <a:t>ESCO model in the world</a:t>
            </a:r>
          </a:p>
        </p:txBody>
      </p:sp>
      <p:sp>
        <p:nvSpPr>
          <p:cNvPr id="4" name="Rectangle 1">
            <a:extLst>
              <a:ext uri="{FF2B5EF4-FFF2-40B4-BE49-F238E27FC236}">
                <a16:creationId xmlns:a16="http://schemas.microsoft.com/office/drawing/2014/main" id="{EFFC5BB6-0F03-D664-4454-122C7E4641DF}"/>
              </a:ext>
            </a:extLst>
          </p:cNvPr>
          <p:cNvSpPr>
            <a:spLocks noGrp="1" noChangeArrowheads="1"/>
          </p:cNvSpPr>
          <p:nvPr>
            <p:ph type="body" idx="1"/>
          </p:nvPr>
        </p:nvSpPr>
        <p:spPr bwMode="auto">
          <a:xfrm>
            <a:off x="609600" y="1102813"/>
            <a:ext cx="10972800" cy="5206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42900" indent="-342900" defTabSz="1219170" eaLnBrk="0" fontAlgn="base" hangingPunct="0">
              <a:lnSpc>
                <a:spcPct val="150000"/>
              </a:lnSpc>
              <a:spcBef>
                <a:spcPts val="400"/>
              </a:spcBef>
              <a:spcAft>
                <a:spcPts val="400"/>
              </a:spcAft>
              <a:buClrTx/>
              <a:buSzTx/>
              <a:buFont typeface="Wingdings" pitchFamily="2" charset="2"/>
              <a:buChar char="v"/>
            </a:pPr>
            <a:r>
              <a:rPr lang="en-US" altLang="en-US" sz="1800" b="1" dirty="0">
                <a:solidFill>
                  <a:schemeClr val="tx1"/>
                </a:solidFill>
                <a:latin typeface="Arial" panose="020B0604020202020204" pitchFamily="34" charset="0"/>
              </a:rPr>
              <a:t>United States</a:t>
            </a:r>
            <a:r>
              <a:rPr lang="en-US" altLang="en-US" sz="1800" dirty="0">
                <a:solidFill>
                  <a:schemeClr val="tx1"/>
                </a:solidFill>
                <a:latin typeface="Arial" panose="020B0604020202020204" pitchFamily="34" charset="0"/>
              </a:rPr>
              <a:t>: ESCO has grown rapidly with large projects in the industrial and commercial sectors. Many incentive programs from the government.</a:t>
            </a:r>
          </a:p>
          <a:p>
            <a:pPr marL="342900" indent="-342900" defTabSz="1219170" eaLnBrk="0" fontAlgn="base" hangingPunct="0">
              <a:lnSpc>
                <a:spcPct val="150000"/>
              </a:lnSpc>
              <a:spcBef>
                <a:spcPts val="400"/>
              </a:spcBef>
              <a:spcAft>
                <a:spcPts val="400"/>
              </a:spcAft>
              <a:buClrTx/>
              <a:buSzTx/>
              <a:buFont typeface="Wingdings" pitchFamily="2" charset="2"/>
              <a:buChar char="v"/>
            </a:pPr>
            <a:r>
              <a:rPr lang="en-US" altLang="en-US" sz="1800" b="1" dirty="0">
                <a:solidFill>
                  <a:schemeClr val="tx1"/>
                </a:solidFill>
                <a:latin typeface="Arial" panose="020B0604020202020204" pitchFamily="34" charset="0"/>
              </a:rPr>
              <a:t>Europe</a:t>
            </a:r>
            <a:r>
              <a:rPr lang="en-US" altLang="en-US" sz="1800" dirty="0">
                <a:solidFill>
                  <a:schemeClr val="tx1"/>
                </a:solidFill>
                <a:latin typeface="Arial" panose="020B0604020202020204" pitchFamily="34" charset="0"/>
              </a:rPr>
              <a:t>: Forming many ESCO support organizations, promoting EE projects in the industrial and public works sectors.</a:t>
            </a:r>
          </a:p>
          <a:p>
            <a:pPr marL="342900" indent="-342900" eaLnBrk="0" fontAlgn="base" hangingPunct="0">
              <a:lnSpc>
                <a:spcPct val="150000"/>
              </a:lnSpc>
              <a:spcBef>
                <a:spcPts val="400"/>
              </a:spcBef>
              <a:spcAft>
                <a:spcPts val="400"/>
              </a:spcAft>
              <a:buClrTx/>
              <a:buSzTx/>
              <a:buFont typeface="Wingdings" pitchFamily="2" charset="2"/>
              <a:buChar char="v"/>
            </a:pPr>
            <a:r>
              <a:rPr lang="en-US" altLang="en-US" sz="1800" b="1" dirty="0">
                <a:solidFill>
                  <a:schemeClr val="tx1"/>
                </a:solidFill>
                <a:latin typeface="Arial" panose="020B0604020202020204" pitchFamily="34" charset="0"/>
              </a:rPr>
              <a:t>Japan: </a:t>
            </a:r>
            <a:r>
              <a:rPr lang="en-US" altLang="en-US" sz="1800" dirty="0">
                <a:solidFill>
                  <a:schemeClr val="tx1"/>
                </a:solidFill>
                <a:latin typeface="Arial" panose="020B0604020202020204" pitchFamily="34" charset="0"/>
              </a:rPr>
              <a:t>ESCO has been successfully deployed in the industrial, transportation sectors and commercial buildings.</a:t>
            </a:r>
            <a:endParaRPr lang="vi-VN" altLang="en-US" sz="1800" dirty="0">
              <a:solidFill>
                <a:schemeClr val="tx1"/>
              </a:solidFill>
              <a:latin typeface="Arial" panose="020B0604020202020204" pitchFamily="34" charset="0"/>
            </a:endParaRPr>
          </a:p>
          <a:p>
            <a:pPr marL="342900" indent="-342900" defTabSz="1219170" eaLnBrk="0" fontAlgn="base" hangingPunct="0">
              <a:lnSpc>
                <a:spcPct val="150000"/>
              </a:lnSpc>
              <a:spcBef>
                <a:spcPts val="400"/>
              </a:spcBef>
              <a:spcAft>
                <a:spcPts val="400"/>
              </a:spcAft>
              <a:buClrTx/>
              <a:buSzTx/>
              <a:buFont typeface="Wingdings" pitchFamily="2" charset="2"/>
              <a:buChar char="v"/>
            </a:pPr>
            <a:r>
              <a:rPr lang="vi-VN" sz="1800" b="1" dirty="0">
                <a:solidFill>
                  <a:schemeClr val="tx1"/>
                </a:solidFill>
                <a:latin typeface="Arial" panose="020B0604020202020204" pitchFamily="34" charset="0"/>
              </a:rPr>
              <a:t>China: </a:t>
            </a:r>
            <a:r>
              <a:rPr lang="vi-VN" sz="1800" dirty="0">
                <a:solidFill>
                  <a:schemeClr val="tx1"/>
                </a:solidFill>
                <a:latin typeface="Arial" panose="020B0604020202020204" pitchFamily="34" charset="0"/>
              </a:rPr>
              <a:t>is the world's largest ESCO market, accounting for about 60% of the total global ESCO market. The development of the ESCO model in China is very rapid, especially since the Government began to promote EE and emission reduction policies.</a:t>
            </a:r>
          </a:p>
          <a:p>
            <a:pPr marL="342900" indent="-342900" defTabSz="1219170" eaLnBrk="0" fontAlgn="base" hangingPunct="0">
              <a:lnSpc>
                <a:spcPct val="150000"/>
              </a:lnSpc>
              <a:spcBef>
                <a:spcPts val="400"/>
              </a:spcBef>
              <a:spcAft>
                <a:spcPts val="400"/>
              </a:spcAft>
              <a:buClrTx/>
              <a:buSzTx/>
              <a:buFont typeface="Wingdings" pitchFamily="2" charset="2"/>
              <a:buChar char="v"/>
            </a:pPr>
            <a:r>
              <a:rPr lang="vi-VN" sz="1800" dirty="0">
                <a:solidFill>
                  <a:schemeClr val="tx1"/>
                </a:solidFill>
                <a:latin typeface="Arial" panose="020B0604020202020204" pitchFamily="34" charset="0"/>
              </a:rPr>
              <a:t>The number of ESCO companies in China has increased rapidly, from a few hundred in the early 2000s to more than 6,000 in 2020, with total revenue reaching tens of billions of USD.</a:t>
            </a:r>
            <a:endParaRPr lang="en-US" altLang="en-US" sz="1800" dirty="0">
              <a:solidFill>
                <a:schemeClr val="tx1"/>
              </a:solidFill>
              <a:latin typeface="Arial" panose="020B0604020202020204" pitchFamily="34" charset="0"/>
            </a:endParaRPr>
          </a:p>
        </p:txBody>
      </p:sp>
    </p:spTree>
    <p:extLst>
      <p:ext uri="{BB962C8B-B14F-4D97-AF65-F5344CB8AC3E}">
        <p14:creationId xmlns:p14="http://schemas.microsoft.com/office/powerpoint/2010/main" val="35621468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BE229E-76B7-3D78-F714-7894E04DF930}"/>
              </a:ext>
            </a:extLst>
          </p:cNvPr>
          <p:cNvSpPr>
            <a:spLocks noGrp="1"/>
          </p:cNvSpPr>
          <p:nvPr>
            <p:ph type="title"/>
          </p:nvPr>
        </p:nvSpPr>
        <p:spPr/>
        <p:txBody>
          <a:bodyPr/>
          <a:lstStyle/>
          <a:p>
            <a:r>
              <a:rPr lang="en-VN" dirty="0">
                <a:solidFill>
                  <a:schemeClr val="accent1">
                    <a:lumMod val="50000"/>
                  </a:schemeClr>
                </a:solidFill>
              </a:rPr>
              <a:t>Discuss</a:t>
            </a:r>
          </a:p>
        </p:txBody>
      </p:sp>
      <p:sp>
        <p:nvSpPr>
          <p:cNvPr id="3" name="Text Placeholder 2">
            <a:extLst>
              <a:ext uri="{FF2B5EF4-FFF2-40B4-BE49-F238E27FC236}">
                <a16:creationId xmlns:a16="http://schemas.microsoft.com/office/drawing/2014/main" id="{CFEB57B0-796B-53EA-5F87-34A8D22EAABD}"/>
              </a:ext>
            </a:extLst>
          </p:cNvPr>
          <p:cNvSpPr>
            <a:spLocks noGrp="1"/>
          </p:cNvSpPr>
          <p:nvPr>
            <p:ph type="body" idx="1"/>
          </p:nvPr>
        </p:nvSpPr>
        <p:spPr/>
        <p:txBody>
          <a:bodyPr>
            <a:normAutofit/>
          </a:bodyPr>
          <a:lstStyle/>
          <a:p>
            <a:r>
              <a:rPr lang="en-VN" sz="2800" dirty="0">
                <a:latin typeface="+mn-lt"/>
              </a:rPr>
              <a:t>What is the risk of the ESSCO bussiness in Vietnam?</a:t>
            </a:r>
          </a:p>
        </p:txBody>
      </p:sp>
    </p:spTree>
    <p:extLst>
      <p:ext uri="{BB962C8B-B14F-4D97-AF65-F5344CB8AC3E}">
        <p14:creationId xmlns:p14="http://schemas.microsoft.com/office/powerpoint/2010/main" val="17276461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A2F951-BACC-A523-5546-383ADE5C77DA}"/>
              </a:ext>
            </a:extLst>
          </p:cNvPr>
          <p:cNvSpPr>
            <a:spLocks noGrp="1"/>
          </p:cNvSpPr>
          <p:nvPr>
            <p:ph type="title"/>
          </p:nvPr>
        </p:nvSpPr>
        <p:spPr/>
        <p:txBody>
          <a:bodyPr>
            <a:noAutofit/>
          </a:bodyPr>
          <a:lstStyle/>
          <a:p>
            <a:r>
              <a:rPr lang="en-US" dirty="0">
                <a:solidFill>
                  <a:schemeClr val="accent1">
                    <a:lumMod val="50000"/>
                  </a:schemeClr>
                </a:solidFill>
                <a:latin typeface="+mn-lt"/>
              </a:rPr>
              <a:t>ESCO</a:t>
            </a:r>
            <a:r>
              <a:rPr lang="vi-VN" dirty="0">
                <a:solidFill>
                  <a:schemeClr val="accent1">
                    <a:lumMod val="50000"/>
                  </a:schemeClr>
                </a:solidFill>
                <a:latin typeface="+mn-lt"/>
              </a:rPr>
              <a:t> project in Viet Nam</a:t>
            </a:r>
            <a:endParaRPr lang="en-US" dirty="0">
              <a:solidFill>
                <a:schemeClr val="accent1">
                  <a:lumMod val="50000"/>
                </a:schemeClr>
              </a:solidFill>
              <a:latin typeface="+mn-lt"/>
            </a:endParaRPr>
          </a:p>
        </p:txBody>
      </p:sp>
      <p:sp>
        <p:nvSpPr>
          <p:cNvPr id="3" name="Text Placeholder 2">
            <a:extLst>
              <a:ext uri="{FF2B5EF4-FFF2-40B4-BE49-F238E27FC236}">
                <a16:creationId xmlns:a16="http://schemas.microsoft.com/office/drawing/2014/main" id="{1DC17940-31CA-9847-3975-26CA60C60C45}"/>
              </a:ext>
            </a:extLst>
          </p:cNvPr>
          <p:cNvSpPr>
            <a:spLocks noGrp="1"/>
          </p:cNvSpPr>
          <p:nvPr>
            <p:ph type="body" idx="1"/>
          </p:nvPr>
        </p:nvSpPr>
        <p:spPr>
          <a:xfrm>
            <a:off x="609600" y="1409600"/>
            <a:ext cx="10972800" cy="4038800"/>
          </a:xfrm>
        </p:spPr>
        <p:txBody>
          <a:bodyPr>
            <a:normAutofit/>
          </a:bodyPr>
          <a:lstStyle/>
          <a:p>
            <a:pPr marL="186262" indent="0">
              <a:buNone/>
            </a:pPr>
            <a:r>
              <a:rPr lang="vi-VN" sz="1800" b="1" u="sng" dirty="0">
                <a:latin typeface="+mn-lt"/>
              </a:rPr>
              <a:t>Public lighting project in Ho Chi Minh City</a:t>
            </a:r>
          </a:p>
          <a:p>
            <a:pPr>
              <a:buFont typeface="Wingdings" pitchFamily="2" charset="2"/>
              <a:buChar char="v"/>
            </a:pPr>
            <a:r>
              <a:rPr lang="vi-VN" sz="1800" b="1" dirty="0">
                <a:latin typeface="+mn-lt"/>
              </a:rPr>
              <a:t>Discription</a:t>
            </a:r>
            <a:r>
              <a:rPr lang="vi-VN" sz="1800" dirty="0">
                <a:latin typeface="+mn-lt"/>
              </a:rPr>
              <a:t>:</a:t>
            </a:r>
          </a:p>
          <a:p>
            <a:pPr marL="990575" lvl="1" indent="-380990">
              <a:buFont typeface="Wingdings" pitchFamily="2" charset="2"/>
              <a:buChar char="ü"/>
            </a:pPr>
            <a:r>
              <a:rPr lang="vi-VN" sz="1800" dirty="0">
                <a:latin typeface="+mn-lt"/>
              </a:rPr>
              <a:t>ESCO has implemented a service to replace traditional high-pressure lamps with energy-saving LED lamps in many public areas such as parks, streets, and residential areas. </a:t>
            </a:r>
          </a:p>
          <a:p>
            <a:pPr marL="990575" lvl="1" indent="-380990">
              <a:buFont typeface="Wingdings" pitchFamily="2" charset="2"/>
              <a:buChar char="ü"/>
            </a:pPr>
            <a:r>
              <a:rPr lang="vi-VN" sz="1800" dirty="0">
                <a:latin typeface="+mn-lt"/>
              </a:rPr>
              <a:t>The new LED lighting system is equipped with light sensors and an automatic control system, helping to adjust the brightness to suit each time of day.</a:t>
            </a:r>
          </a:p>
          <a:p>
            <a:pPr>
              <a:buFont typeface="Wingdings" pitchFamily="2" charset="2"/>
              <a:buChar char="v"/>
            </a:pPr>
            <a:r>
              <a:rPr lang="vi-VN" sz="1800" b="1" dirty="0">
                <a:latin typeface="+mn-lt"/>
              </a:rPr>
              <a:t>Outcome</a:t>
            </a:r>
            <a:r>
              <a:rPr lang="vi-VN" sz="1800" dirty="0">
                <a:latin typeface="+mn-lt"/>
              </a:rPr>
              <a:t>:</a:t>
            </a:r>
          </a:p>
          <a:p>
            <a:pPr marL="990575" lvl="1" indent="-380990">
              <a:buFont typeface="Wingdings" pitchFamily="2" charset="2"/>
              <a:buChar char="ü"/>
            </a:pPr>
            <a:r>
              <a:rPr lang="vi-VN" sz="1800" b="1" dirty="0">
                <a:latin typeface="+mn-lt"/>
              </a:rPr>
              <a:t>Save 60% of energy consumption </a:t>
            </a:r>
            <a:r>
              <a:rPr lang="vi-VN" sz="1800" dirty="0">
                <a:latin typeface="+mn-lt"/>
              </a:rPr>
              <a:t>compared to before implementation.</a:t>
            </a:r>
          </a:p>
          <a:p>
            <a:pPr marL="990575" lvl="1" indent="-380990">
              <a:buFont typeface="Wingdings" pitchFamily="2" charset="2"/>
              <a:buChar char="ü"/>
            </a:pPr>
            <a:r>
              <a:rPr lang="vi-VN" sz="1800" dirty="0">
                <a:latin typeface="+mn-lt"/>
              </a:rPr>
              <a:t>Reduce maintenance costs due to the significantly longer lifespan of LED lamps compared to high-pressure lamps.</a:t>
            </a:r>
          </a:p>
          <a:p>
            <a:pPr marL="990575" lvl="1" indent="-380990">
              <a:buFont typeface="Wingdings" pitchFamily="2" charset="2"/>
              <a:buChar char="ü"/>
            </a:pPr>
            <a:r>
              <a:rPr lang="vi-VN" sz="1800" dirty="0">
                <a:latin typeface="+mn-lt"/>
              </a:rPr>
              <a:t>Improve security and living environment for residents thanks to stable, high-quality lighting</a:t>
            </a:r>
          </a:p>
          <a:p>
            <a:pPr>
              <a:buFont typeface="Wingdings" pitchFamily="2" charset="2"/>
              <a:buChar char="v"/>
            </a:pPr>
            <a:r>
              <a:rPr lang="vi-VN" sz="1800" b="1" dirty="0">
                <a:latin typeface="+mn-lt"/>
              </a:rPr>
              <a:t>Lesson learned </a:t>
            </a:r>
            <a:r>
              <a:rPr lang="vi-VN" sz="1800" dirty="0">
                <a:latin typeface="+mn-lt"/>
              </a:rPr>
              <a:t>:</a:t>
            </a:r>
          </a:p>
          <a:p>
            <a:pPr marL="990575" lvl="1" indent="-380990">
              <a:buFont typeface="Wingdings" pitchFamily="2" charset="2"/>
              <a:buChar char="ü"/>
            </a:pPr>
            <a:r>
              <a:rPr lang="vi-VN" sz="1800" dirty="0">
                <a:latin typeface="+mn-lt"/>
              </a:rPr>
              <a:t>Implementing public lighting projects through the ESCO model not only helps save electricity costs but also creates a safer and more friendly living environment for the community.</a:t>
            </a:r>
          </a:p>
        </p:txBody>
      </p:sp>
    </p:spTree>
    <p:extLst>
      <p:ext uri="{BB962C8B-B14F-4D97-AF65-F5344CB8AC3E}">
        <p14:creationId xmlns:p14="http://schemas.microsoft.com/office/powerpoint/2010/main" val="20945047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CB4A56D-55BA-20B4-C68D-477EDF146653}"/>
              </a:ext>
            </a:extLst>
          </p:cNvPr>
          <p:cNvSpPr>
            <a:spLocks noGrp="1"/>
          </p:cNvSpPr>
          <p:nvPr>
            <p:ph type="body" idx="1"/>
          </p:nvPr>
        </p:nvSpPr>
        <p:spPr>
          <a:xfrm>
            <a:off x="609600" y="1409600"/>
            <a:ext cx="10972800" cy="4038800"/>
          </a:xfrm>
        </p:spPr>
        <p:txBody>
          <a:bodyPr>
            <a:normAutofit/>
          </a:bodyPr>
          <a:lstStyle/>
          <a:p>
            <a:pPr marL="186262" indent="0">
              <a:buNone/>
            </a:pPr>
            <a:r>
              <a:rPr lang="vi-VN" sz="1800" b="1" u="sng" dirty="0">
                <a:latin typeface="+mn-lt"/>
              </a:rPr>
              <a:t>Energy efficiency project at Hoa Tho textile factory (Da Nang)</a:t>
            </a:r>
          </a:p>
          <a:p>
            <a:pPr>
              <a:buFont typeface="Wingdings" pitchFamily="2" charset="2"/>
              <a:buChar char="v"/>
            </a:pPr>
            <a:r>
              <a:rPr lang="vi-VN" sz="1800" b="1" dirty="0">
                <a:latin typeface="+mn-lt"/>
              </a:rPr>
              <a:t>Discription</a:t>
            </a:r>
            <a:r>
              <a:rPr lang="vi-VN" sz="1800" dirty="0">
                <a:latin typeface="+mn-lt"/>
              </a:rPr>
              <a:t>:</a:t>
            </a:r>
          </a:p>
          <a:p>
            <a:pPr marL="990575" lvl="1" indent="-380990">
              <a:buFont typeface="Wingdings" pitchFamily="2" charset="2"/>
              <a:buChar char="ü"/>
            </a:pPr>
            <a:r>
              <a:rPr lang="vi-VN" sz="1800" dirty="0">
                <a:latin typeface="+mn-lt"/>
              </a:rPr>
              <a:t>ESCO has upgraded the textile machine motor system, replacing old motors with energy-saving inverter motors.</a:t>
            </a:r>
          </a:p>
          <a:p>
            <a:pPr marL="990575" lvl="1" indent="-380990">
              <a:buFont typeface="Wingdings" pitchFamily="2" charset="2"/>
              <a:buChar char="ü"/>
            </a:pPr>
            <a:r>
              <a:rPr lang="vi-VN" sz="1800" dirty="0">
                <a:latin typeface="+mn-lt"/>
              </a:rPr>
              <a:t>Implemented an intelligent energy management system to monitor and adjust machine operations according to actual production needs.</a:t>
            </a:r>
          </a:p>
          <a:p>
            <a:pPr marL="990575" lvl="1" indent="-380990">
              <a:buFont typeface="Wingdings" pitchFamily="2" charset="2"/>
              <a:buChar char="ü"/>
            </a:pPr>
            <a:r>
              <a:rPr lang="vi-VN" sz="1800" dirty="0">
                <a:latin typeface="+mn-lt"/>
              </a:rPr>
              <a:t>Installed LED lighting systems throughout the factory, replacing old fluorescent lamps.</a:t>
            </a:r>
          </a:p>
          <a:p>
            <a:pPr>
              <a:buFont typeface="Wingdings" pitchFamily="2" charset="2"/>
              <a:buChar char="v"/>
            </a:pPr>
            <a:r>
              <a:rPr lang="vi-VN" sz="1800" b="1" dirty="0">
                <a:latin typeface="+mn-lt"/>
              </a:rPr>
              <a:t>Outcome</a:t>
            </a:r>
            <a:r>
              <a:rPr lang="vi-VN" sz="1800" dirty="0">
                <a:latin typeface="+mn-lt"/>
              </a:rPr>
              <a:t>:</a:t>
            </a:r>
            <a:endParaRPr lang="vi-VN" sz="1800" b="1" dirty="0">
              <a:latin typeface="+mn-lt"/>
            </a:endParaRPr>
          </a:p>
          <a:p>
            <a:pPr marL="990575" lvl="1" indent="-380990">
              <a:buFont typeface="Wingdings" pitchFamily="2" charset="2"/>
              <a:buChar char="ü"/>
            </a:pPr>
            <a:r>
              <a:rPr lang="vi-VN" sz="1800" b="1" dirty="0">
                <a:latin typeface="+mn-lt"/>
              </a:rPr>
              <a:t>Save 25% of annual energy costs</a:t>
            </a:r>
            <a:r>
              <a:rPr lang="vi-VN" sz="1800" dirty="0">
                <a:latin typeface="+mn-lt"/>
              </a:rPr>
              <a:t>, equivalent to billions of VND.</a:t>
            </a:r>
          </a:p>
          <a:p>
            <a:pPr marL="990575" lvl="1" indent="-380990">
              <a:buFont typeface="Wingdings" pitchFamily="2" charset="2"/>
              <a:buChar char="ü"/>
            </a:pPr>
            <a:r>
              <a:rPr lang="vi-VN" sz="1800" dirty="0">
                <a:latin typeface="+mn-lt"/>
              </a:rPr>
              <a:t>Significantly reduce CO₂ emissions, contributing to environmental protection.</a:t>
            </a:r>
          </a:p>
          <a:p>
            <a:pPr marL="990575" lvl="1" indent="-380990">
              <a:buFont typeface="Wingdings" pitchFamily="2" charset="2"/>
              <a:buChar char="ü"/>
            </a:pPr>
            <a:r>
              <a:rPr lang="vi-VN" sz="1800" dirty="0">
                <a:latin typeface="+mn-lt"/>
              </a:rPr>
              <a:t>Improve production efficiency and minimize equipment maintenance costs.</a:t>
            </a:r>
          </a:p>
          <a:p>
            <a:pPr>
              <a:buFont typeface="Wingdings" pitchFamily="2" charset="2"/>
              <a:buChar char="v"/>
            </a:pPr>
            <a:r>
              <a:rPr lang="vi-VN" sz="1800" b="1" dirty="0">
                <a:latin typeface="+mn-lt"/>
              </a:rPr>
              <a:t>Lesson learned</a:t>
            </a:r>
            <a:r>
              <a:rPr lang="vi-VN" sz="1800" dirty="0">
                <a:latin typeface="+mn-lt"/>
              </a:rPr>
              <a:t>:</a:t>
            </a:r>
          </a:p>
          <a:p>
            <a:pPr marL="990575" lvl="1" indent="-380990">
              <a:buFont typeface="Wingdings" pitchFamily="2" charset="2"/>
              <a:buChar char="ü"/>
            </a:pPr>
            <a:r>
              <a:rPr lang="vi-VN" sz="1800" dirty="0">
                <a:latin typeface="+mn-lt"/>
              </a:rPr>
              <a:t>In the industrial sector, upgrading machinery systems and effectively managing energy can bring huge economic benefits and improve the competitiveness of enterprises.</a:t>
            </a:r>
            <a:endParaRPr lang="en-US" sz="1800" dirty="0">
              <a:latin typeface="+mn-lt"/>
            </a:endParaRPr>
          </a:p>
        </p:txBody>
      </p:sp>
      <p:sp>
        <p:nvSpPr>
          <p:cNvPr id="6" name="Title 1">
            <a:extLst>
              <a:ext uri="{FF2B5EF4-FFF2-40B4-BE49-F238E27FC236}">
                <a16:creationId xmlns:a16="http://schemas.microsoft.com/office/drawing/2014/main" id="{8690242A-B358-4DD0-5CB6-D14F13A094B5}"/>
              </a:ext>
            </a:extLst>
          </p:cNvPr>
          <p:cNvSpPr txBox="1">
            <a:spLocks/>
          </p:cNvSpPr>
          <p:nvPr/>
        </p:nvSpPr>
        <p:spPr>
          <a:xfrm>
            <a:off x="762000" y="540395"/>
            <a:ext cx="109728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3200" b="1" i="0" u="none" strike="noStrike" cap="none">
                <a:solidFill>
                  <a:schemeClr val="accent1">
                    <a:lumMod val="50000"/>
                  </a:schemeClr>
                </a:solidFill>
                <a:latin typeface="+mj-lt"/>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a:latin typeface="+mn-lt"/>
              </a:rPr>
              <a:t>ESCO</a:t>
            </a:r>
            <a:r>
              <a:rPr lang="vi-VN">
                <a:latin typeface="+mn-lt"/>
              </a:rPr>
              <a:t> project in Viet Nam</a:t>
            </a:r>
            <a:endParaRPr lang="en-US" dirty="0">
              <a:latin typeface="+mn-lt"/>
            </a:endParaRPr>
          </a:p>
        </p:txBody>
      </p:sp>
    </p:spTree>
    <p:extLst>
      <p:ext uri="{BB962C8B-B14F-4D97-AF65-F5344CB8AC3E}">
        <p14:creationId xmlns:p14="http://schemas.microsoft.com/office/powerpoint/2010/main" val="10920954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2DFA41D-DD62-515B-AED6-1FBBAE43F2F2}"/>
              </a:ext>
            </a:extLst>
          </p:cNvPr>
          <p:cNvSpPr>
            <a:spLocks noGrp="1"/>
          </p:cNvSpPr>
          <p:nvPr>
            <p:ph type="body" idx="1"/>
          </p:nvPr>
        </p:nvSpPr>
        <p:spPr>
          <a:xfrm>
            <a:off x="461318" y="1343752"/>
            <a:ext cx="11166389" cy="4629536"/>
          </a:xfrm>
        </p:spPr>
        <p:txBody>
          <a:bodyPr>
            <a:noAutofit/>
          </a:bodyPr>
          <a:lstStyle/>
          <a:p>
            <a:pPr marL="186262" indent="0">
              <a:buNone/>
            </a:pPr>
            <a:r>
              <a:rPr lang="vi-VN" sz="1800" b="1" u="sng" dirty="0">
                <a:latin typeface="+mn-lt"/>
              </a:rPr>
              <a:t>Energy Management Project at Lotte Center Hanoi</a:t>
            </a:r>
          </a:p>
          <a:p>
            <a:pPr>
              <a:buFont typeface="Wingdings" pitchFamily="2" charset="2"/>
              <a:buChar char="v"/>
            </a:pPr>
            <a:r>
              <a:rPr lang="vi-VN" sz="1800" b="1" dirty="0">
                <a:latin typeface="+mn-lt"/>
              </a:rPr>
              <a:t>Project Description:</a:t>
            </a:r>
            <a:endParaRPr lang="vi-VN" sz="1800" dirty="0">
              <a:latin typeface="+mn-lt"/>
            </a:endParaRPr>
          </a:p>
          <a:p>
            <a:pPr marL="990575" lvl="1" indent="-380990">
              <a:buFont typeface="Wingdings" pitchFamily="2" charset="2"/>
              <a:buChar char="ü"/>
            </a:pPr>
            <a:r>
              <a:rPr lang="vi-VN" sz="1800" dirty="0">
                <a:latin typeface="+mn-lt"/>
              </a:rPr>
              <a:t>ESCO has installed a smart energy management system, including monitoring devices, measuring energy consumption in real time.</a:t>
            </a:r>
          </a:p>
          <a:p>
            <a:pPr marL="990575" lvl="1" indent="-380990">
              <a:buFont typeface="Wingdings" pitchFamily="2" charset="2"/>
              <a:buChar char="ü"/>
            </a:pPr>
            <a:r>
              <a:rPr lang="vi-VN" sz="1800" dirty="0">
                <a:latin typeface="+mn-lt"/>
              </a:rPr>
              <a:t>Implementing advanced air conditioning systems with temperature and humidity sensors, and automatic control systems to optimize energy use.</a:t>
            </a:r>
          </a:p>
          <a:p>
            <a:pPr marL="990575" lvl="1" indent="-380990">
              <a:buFont typeface="Wingdings" pitchFamily="2" charset="2"/>
              <a:buChar char="ü"/>
            </a:pPr>
            <a:r>
              <a:rPr lang="vi-VN" sz="1800" dirty="0">
                <a:latin typeface="+mn-lt"/>
              </a:rPr>
              <a:t>Replacing the entire lighting system with LED lights and installing light sensors in less used areas.</a:t>
            </a:r>
          </a:p>
          <a:p>
            <a:pPr>
              <a:buFont typeface="Wingdings" pitchFamily="2" charset="2"/>
              <a:buChar char="v"/>
            </a:pPr>
            <a:r>
              <a:rPr lang="vi-VN" sz="1800" b="1" dirty="0">
                <a:latin typeface="+mn-lt"/>
              </a:rPr>
              <a:t>Outcome</a:t>
            </a:r>
            <a:r>
              <a:rPr lang="vi-VN" sz="1800" dirty="0">
                <a:latin typeface="+mn-lt"/>
              </a:rPr>
              <a:t>:</a:t>
            </a:r>
          </a:p>
          <a:p>
            <a:pPr marL="990575" lvl="1" indent="-380990">
              <a:buFont typeface="Wingdings" pitchFamily="2" charset="2"/>
              <a:buChar char="ü"/>
            </a:pPr>
            <a:r>
              <a:rPr lang="vi-VN" sz="1800" dirty="0">
                <a:latin typeface="+mn-lt"/>
              </a:rPr>
              <a:t>Save more than 30% on electricity costs compared to before implementation.</a:t>
            </a:r>
          </a:p>
          <a:p>
            <a:pPr marL="990575" lvl="1" indent="-380990">
              <a:buFont typeface="Wingdings" pitchFamily="2" charset="2"/>
              <a:buChar char="ü"/>
            </a:pPr>
            <a:r>
              <a:rPr lang="vi-VN" sz="1800" dirty="0">
                <a:latin typeface="+mn-lt"/>
              </a:rPr>
              <a:t>Minimize the amount of used electricity during peak hours, contributing to reducing the load on the city's electricity system.</a:t>
            </a:r>
          </a:p>
          <a:p>
            <a:pPr marL="990575" lvl="1" indent="-380990">
              <a:buFont typeface="Wingdings" pitchFamily="2" charset="2"/>
              <a:buChar char="ü"/>
            </a:pPr>
            <a:r>
              <a:rPr lang="vi-VN" sz="1800" dirty="0">
                <a:latin typeface="+mn-lt"/>
              </a:rPr>
              <a:t>Improve the experience of customers and residents in the building thanks to high-quality lighting and air conditioning systems.</a:t>
            </a:r>
          </a:p>
          <a:p>
            <a:pPr>
              <a:buFont typeface="Wingdings" pitchFamily="2" charset="2"/>
              <a:buChar char="v"/>
            </a:pPr>
            <a:r>
              <a:rPr lang="vi-VN" sz="1800" b="1" dirty="0">
                <a:latin typeface="+mn-lt"/>
              </a:rPr>
              <a:t>Lesson learned</a:t>
            </a:r>
            <a:r>
              <a:rPr lang="vi-VN" sz="1800" dirty="0">
                <a:latin typeface="+mn-lt"/>
              </a:rPr>
              <a:t>:</a:t>
            </a:r>
          </a:p>
          <a:p>
            <a:pPr marL="990575" lvl="1" indent="-380990">
              <a:buFont typeface="Wingdings" pitchFamily="2" charset="2"/>
              <a:buChar char="ü"/>
            </a:pPr>
            <a:r>
              <a:rPr lang="vi-VN" sz="1800" dirty="0">
                <a:latin typeface="+mn-lt"/>
              </a:rPr>
              <a:t>The application of smart energy management systems and EE devices helps buildings operate more efficiently, reduce operating costs and increase asset value..</a:t>
            </a:r>
          </a:p>
          <a:p>
            <a:pPr>
              <a:buFont typeface="Wingdings" pitchFamily="2" charset="2"/>
              <a:buChar char="v"/>
            </a:pPr>
            <a:endParaRPr lang="en-US" sz="1800" dirty="0">
              <a:latin typeface="+mn-lt"/>
            </a:endParaRPr>
          </a:p>
        </p:txBody>
      </p:sp>
      <p:sp>
        <p:nvSpPr>
          <p:cNvPr id="6" name="Title 1">
            <a:extLst>
              <a:ext uri="{FF2B5EF4-FFF2-40B4-BE49-F238E27FC236}">
                <a16:creationId xmlns:a16="http://schemas.microsoft.com/office/drawing/2014/main" id="{34129D03-5703-AC03-1B0D-3AB0B66A0565}"/>
              </a:ext>
            </a:extLst>
          </p:cNvPr>
          <p:cNvSpPr txBox="1">
            <a:spLocks/>
          </p:cNvSpPr>
          <p:nvPr/>
        </p:nvSpPr>
        <p:spPr>
          <a:xfrm>
            <a:off x="762000" y="515680"/>
            <a:ext cx="109728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3200" b="1" i="0" u="none" strike="noStrike" cap="none">
                <a:solidFill>
                  <a:schemeClr val="accent1">
                    <a:lumMod val="50000"/>
                  </a:schemeClr>
                </a:solidFill>
                <a:latin typeface="+mj-lt"/>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latin typeface="+mn-lt"/>
              </a:rPr>
              <a:t>ESCO</a:t>
            </a:r>
            <a:r>
              <a:rPr lang="vi-VN" dirty="0">
                <a:latin typeface="+mn-lt"/>
              </a:rPr>
              <a:t> project in Viet Nam</a:t>
            </a:r>
            <a:endParaRPr lang="en-US" dirty="0">
              <a:latin typeface="+mn-lt"/>
            </a:endParaRPr>
          </a:p>
        </p:txBody>
      </p:sp>
    </p:spTree>
    <p:extLst>
      <p:ext uri="{BB962C8B-B14F-4D97-AF65-F5344CB8AC3E}">
        <p14:creationId xmlns:p14="http://schemas.microsoft.com/office/powerpoint/2010/main" val="37768143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3212949-D65C-44D5-6D47-41C60BB0665F}"/>
              </a:ext>
            </a:extLst>
          </p:cNvPr>
          <p:cNvSpPr>
            <a:spLocks noGrp="1"/>
          </p:cNvSpPr>
          <p:nvPr>
            <p:ph type="body" idx="1"/>
          </p:nvPr>
        </p:nvSpPr>
        <p:spPr>
          <a:xfrm>
            <a:off x="486033" y="1172934"/>
            <a:ext cx="10972800" cy="5601939"/>
          </a:xfrm>
        </p:spPr>
        <p:txBody>
          <a:bodyPr>
            <a:noAutofit/>
          </a:bodyPr>
          <a:lstStyle/>
          <a:p>
            <a:pPr marL="186262" indent="0">
              <a:buNone/>
            </a:pPr>
            <a:r>
              <a:rPr lang="vi-VN" sz="1700" b="1" u="sng" dirty="0">
                <a:latin typeface="+mn-lt"/>
              </a:rPr>
              <a:t>Energy sale projects (steam)</a:t>
            </a:r>
          </a:p>
          <a:p>
            <a:pPr>
              <a:buFont typeface="Wingdings" pitchFamily="2" charset="2"/>
              <a:buChar char="v"/>
            </a:pPr>
            <a:r>
              <a:rPr lang="vi-VN" sz="1700" b="1" dirty="0">
                <a:latin typeface="+mn-lt"/>
              </a:rPr>
              <a:t>Discription: </a:t>
            </a:r>
            <a:r>
              <a:rPr lang="vi-VN" sz="1700" dirty="0">
                <a:latin typeface="+mn-lt"/>
              </a:rPr>
              <a:t>Steam sales enterprises are quite a lot established in Vietnam and operate according to the following models:</a:t>
            </a:r>
          </a:p>
          <a:p>
            <a:pPr lvl="1">
              <a:buFont typeface="Wingdings" pitchFamily="2" charset="2"/>
              <a:buChar char="ü"/>
            </a:pPr>
            <a:r>
              <a:rPr lang="vi-VN" sz="1700" dirty="0">
                <a:latin typeface="+mn-lt"/>
              </a:rPr>
              <a:t>The company approaches customers and proposes to build a boiler system and commits to selling steam to the enterprise at a cheaper price than the steam the enterprise itself previously produced. </a:t>
            </a:r>
          </a:p>
          <a:p>
            <a:pPr lvl="1">
              <a:buFont typeface="Wingdings" pitchFamily="2" charset="2"/>
              <a:buChar char="ü"/>
            </a:pPr>
            <a:r>
              <a:rPr lang="vi-VN" sz="1700" dirty="0">
                <a:latin typeface="+mn-lt"/>
              </a:rPr>
              <a:t>The company approaches customers who are manufacturing enterprises that already have boilers and steam systems and proposes to make some improvements in the system and then operate it themselves to sell steam to the enterprise at a negotiated price that is cheaper than the steam the enterprise produced itself.</a:t>
            </a:r>
          </a:p>
          <a:p>
            <a:pPr>
              <a:buFont typeface="Wingdings" pitchFamily="2" charset="2"/>
              <a:buChar char="v"/>
            </a:pPr>
            <a:r>
              <a:rPr lang="vi-VN" sz="1700" b="1" dirty="0">
                <a:latin typeface="+mn-lt"/>
              </a:rPr>
              <a:t>Outcome</a:t>
            </a:r>
          </a:p>
          <a:p>
            <a:pPr lvl="1">
              <a:buFont typeface="Wingdings" pitchFamily="2" charset="2"/>
              <a:buChar char="ü"/>
            </a:pPr>
            <a:r>
              <a:rPr lang="vi-VN" sz="1700" dirty="0">
                <a:latin typeface="+mn-lt"/>
              </a:rPr>
              <a:t>Many fossil fuel steam production facilities are converted to Biomass fuel with lower costs and lower emissions.</a:t>
            </a:r>
          </a:p>
          <a:p>
            <a:pPr lvl="1">
              <a:buFont typeface="Wingdings" pitchFamily="2" charset="2"/>
              <a:buChar char="ü"/>
            </a:pPr>
            <a:r>
              <a:rPr lang="vi-VN" sz="1700" dirty="0">
                <a:latin typeface="+mn-lt"/>
              </a:rPr>
              <a:t>Steam production efficiency is significantly increased due to better management and organization of steam production.</a:t>
            </a:r>
          </a:p>
          <a:p>
            <a:pPr lvl="1">
              <a:buFont typeface="Wingdings" pitchFamily="2" charset="2"/>
              <a:buChar char="ü"/>
            </a:pPr>
            <a:r>
              <a:rPr lang="vi-VN" sz="1700" dirty="0">
                <a:latin typeface="+mn-lt"/>
              </a:rPr>
              <a:t>Enterprises can reduce the requirements for a cumbersome and complex management system that greatly affects the environment.</a:t>
            </a:r>
          </a:p>
          <a:p>
            <a:pPr>
              <a:buFont typeface="Wingdings" pitchFamily="2" charset="2"/>
              <a:buChar char="v"/>
            </a:pPr>
            <a:r>
              <a:rPr lang="vi-VN" sz="1700" b="1" dirty="0">
                <a:latin typeface="+mn-lt"/>
              </a:rPr>
              <a:t>Lesson learned</a:t>
            </a:r>
          </a:p>
          <a:p>
            <a:pPr lvl="1">
              <a:buFont typeface="Wingdings" pitchFamily="2" charset="2"/>
              <a:buChar char="ü"/>
            </a:pPr>
            <a:r>
              <a:rPr lang="vi-VN" sz="1700" dirty="0">
                <a:latin typeface="+mn-lt"/>
              </a:rPr>
              <a:t>Outsourcing complex energy supply activities such as steam systems helps to specialize production and save energy, reducing environmental pollution.</a:t>
            </a:r>
            <a:endParaRPr lang="en-US" sz="1700" dirty="0">
              <a:latin typeface="+mn-lt"/>
            </a:endParaRPr>
          </a:p>
        </p:txBody>
      </p:sp>
      <p:sp>
        <p:nvSpPr>
          <p:cNvPr id="6" name="Title 1">
            <a:extLst>
              <a:ext uri="{FF2B5EF4-FFF2-40B4-BE49-F238E27FC236}">
                <a16:creationId xmlns:a16="http://schemas.microsoft.com/office/drawing/2014/main" id="{DFE59151-A651-013A-7128-ABC2033722AA}"/>
              </a:ext>
            </a:extLst>
          </p:cNvPr>
          <p:cNvSpPr>
            <a:spLocks noGrp="1"/>
          </p:cNvSpPr>
          <p:nvPr>
            <p:ph type="title"/>
          </p:nvPr>
        </p:nvSpPr>
        <p:spPr>
          <a:xfrm>
            <a:off x="609600" y="548633"/>
            <a:ext cx="10972800" cy="495200"/>
          </a:xfrm>
        </p:spPr>
        <p:txBody>
          <a:bodyPr>
            <a:noAutofit/>
          </a:bodyPr>
          <a:lstStyle/>
          <a:p>
            <a:r>
              <a:rPr lang="en-US" dirty="0">
                <a:solidFill>
                  <a:schemeClr val="accent1">
                    <a:lumMod val="50000"/>
                  </a:schemeClr>
                </a:solidFill>
                <a:latin typeface="+mn-lt"/>
              </a:rPr>
              <a:t>ESCO</a:t>
            </a:r>
            <a:r>
              <a:rPr lang="vi-VN" dirty="0">
                <a:solidFill>
                  <a:schemeClr val="accent1">
                    <a:lumMod val="50000"/>
                  </a:schemeClr>
                </a:solidFill>
                <a:latin typeface="+mn-lt"/>
              </a:rPr>
              <a:t> project in Viet Nam</a:t>
            </a:r>
            <a:endParaRPr lang="en-US" dirty="0">
              <a:solidFill>
                <a:schemeClr val="accent1">
                  <a:lumMod val="50000"/>
                </a:schemeClr>
              </a:solidFill>
              <a:latin typeface="+mn-lt"/>
            </a:endParaRPr>
          </a:p>
        </p:txBody>
      </p:sp>
    </p:spTree>
    <p:extLst>
      <p:ext uri="{BB962C8B-B14F-4D97-AF65-F5344CB8AC3E}">
        <p14:creationId xmlns:p14="http://schemas.microsoft.com/office/powerpoint/2010/main" val="16282497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37F106-23B1-1F35-09CC-3793CEA52B90}"/>
              </a:ext>
            </a:extLst>
          </p:cNvPr>
          <p:cNvSpPr>
            <a:spLocks noGrp="1"/>
          </p:cNvSpPr>
          <p:nvPr>
            <p:ph type="title"/>
          </p:nvPr>
        </p:nvSpPr>
        <p:spPr/>
        <p:txBody>
          <a:bodyPr>
            <a:noAutofit/>
          </a:bodyPr>
          <a:lstStyle/>
          <a:p>
            <a:r>
              <a:rPr lang="en-US" dirty="0">
                <a:solidFill>
                  <a:schemeClr val="accent1">
                    <a:lumMod val="50000"/>
                  </a:schemeClr>
                </a:solidFill>
              </a:rPr>
              <a:t>Organizational forms of ESCO companies in the world</a:t>
            </a:r>
          </a:p>
        </p:txBody>
      </p:sp>
      <p:sp>
        <p:nvSpPr>
          <p:cNvPr id="4" name="Rectangle 1">
            <a:extLst>
              <a:ext uri="{FF2B5EF4-FFF2-40B4-BE49-F238E27FC236}">
                <a16:creationId xmlns:a16="http://schemas.microsoft.com/office/drawing/2014/main" id="{BC1DC7AE-F87E-9FD5-1B33-DA9BA846D136}"/>
              </a:ext>
            </a:extLst>
          </p:cNvPr>
          <p:cNvSpPr>
            <a:spLocks noGrp="1" noChangeArrowheads="1"/>
          </p:cNvSpPr>
          <p:nvPr>
            <p:ph type="body" idx="1"/>
          </p:nvPr>
        </p:nvSpPr>
        <p:spPr bwMode="auto">
          <a:xfrm>
            <a:off x="609600" y="1426570"/>
            <a:ext cx="10807485" cy="44319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42900" indent="-342900" defTabSz="1219170" eaLnBrk="0" fontAlgn="base" hangingPunct="0">
              <a:lnSpc>
                <a:spcPct val="150000"/>
              </a:lnSpc>
              <a:spcBef>
                <a:spcPts val="800"/>
              </a:spcBef>
              <a:spcAft>
                <a:spcPts val="800"/>
              </a:spcAft>
              <a:buClrTx/>
              <a:buSzTx/>
              <a:buFont typeface="Wingdings" pitchFamily="2" charset="2"/>
              <a:buChar char="v"/>
            </a:pPr>
            <a:r>
              <a:rPr lang="en-US" altLang="en-US" sz="2000" b="1" dirty="0">
                <a:solidFill>
                  <a:schemeClr val="tx1"/>
                </a:solidFill>
                <a:latin typeface="Arial" panose="020B0604020202020204" pitchFamily="34" charset="0"/>
              </a:rPr>
              <a:t>Independent ESCO companies: </a:t>
            </a:r>
            <a:r>
              <a:rPr lang="en-US" altLang="en-US" sz="2000" dirty="0">
                <a:solidFill>
                  <a:schemeClr val="tx1"/>
                </a:solidFill>
                <a:latin typeface="Arial" panose="020B0604020202020204" pitchFamily="34" charset="0"/>
              </a:rPr>
              <a:t>These are companies specializing in ESCO services, operating independently and investing in EE projects.</a:t>
            </a:r>
          </a:p>
          <a:p>
            <a:pPr marL="342900" indent="-342900" defTabSz="1219170" eaLnBrk="0" fontAlgn="base" hangingPunct="0">
              <a:lnSpc>
                <a:spcPct val="150000"/>
              </a:lnSpc>
              <a:spcBef>
                <a:spcPts val="800"/>
              </a:spcBef>
              <a:spcAft>
                <a:spcPts val="800"/>
              </a:spcAft>
              <a:buClrTx/>
              <a:buSzTx/>
              <a:buFont typeface="Wingdings" pitchFamily="2" charset="2"/>
              <a:buChar char="v"/>
            </a:pPr>
            <a:r>
              <a:rPr lang="en-US" altLang="en-US" sz="2000" b="1" dirty="0">
                <a:solidFill>
                  <a:schemeClr val="tx1"/>
                </a:solidFill>
                <a:latin typeface="Arial" panose="020B0604020202020204" pitchFamily="34" charset="0"/>
              </a:rPr>
              <a:t>ESCO companies owned by energy corporations: </a:t>
            </a:r>
            <a:r>
              <a:rPr lang="en-US" altLang="en-US" sz="2000" dirty="0">
                <a:solidFill>
                  <a:schemeClr val="tx1"/>
                </a:solidFill>
                <a:latin typeface="Arial" panose="020B0604020202020204" pitchFamily="34" charset="0"/>
              </a:rPr>
              <a:t>Large energy corporations often establish subsidiaries operating in the ESCO field to take advantage of existing resources, experience and customer networks.</a:t>
            </a:r>
          </a:p>
          <a:p>
            <a:pPr marL="342900" indent="-342900" defTabSz="1219170" eaLnBrk="0" fontAlgn="base" hangingPunct="0">
              <a:lnSpc>
                <a:spcPct val="150000"/>
              </a:lnSpc>
              <a:spcBef>
                <a:spcPts val="800"/>
              </a:spcBef>
              <a:spcAft>
                <a:spcPts val="800"/>
              </a:spcAft>
              <a:buClrTx/>
              <a:buSzTx/>
              <a:buFont typeface="Wingdings" pitchFamily="2" charset="2"/>
              <a:buChar char="v"/>
            </a:pPr>
            <a:r>
              <a:rPr lang="en-US" altLang="en-US" sz="2000" b="1" dirty="0">
                <a:solidFill>
                  <a:schemeClr val="tx1"/>
                </a:solidFill>
                <a:latin typeface="Arial" panose="020B0604020202020204" pitchFamily="34" charset="0"/>
              </a:rPr>
              <a:t>Joint venture ESCO companies: </a:t>
            </a:r>
            <a:r>
              <a:rPr lang="en-US" altLang="en-US" sz="2000" dirty="0">
                <a:solidFill>
                  <a:schemeClr val="tx1"/>
                </a:solidFill>
                <a:latin typeface="Arial" panose="020B0604020202020204" pitchFamily="34" charset="0"/>
              </a:rPr>
              <a:t>These are cooperation between many enterprises, including energy enterprises and ESCO companies, to combine resources and experience to implement EE projects.</a:t>
            </a:r>
          </a:p>
        </p:txBody>
      </p:sp>
    </p:spTree>
    <p:extLst>
      <p:ext uri="{BB962C8B-B14F-4D97-AF65-F5344CB8AC3E}">
        <p14:creationId xmlns:p14="http://schemas.microsoft.com/office/powerpoint/2010/main" val="38472318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2FD2B2BC-7C01-4FCA-8517-A27D82E85D53}"/>
              </a:ext>
            </a:extLst>
          </p:cNvPr>
          <p:cNvSpPr>
            <a:spLocks noGrp="1"/>
          </p:cNvSpPr>
          <p:nvPr>
            <p:ph type="title"/>
          </p:nvPr>
        </p:nvSpPr>
        <p:spPr>
          <a:xfrm>
            <a:off x="609600" y="603247"/>
            <a:ext cx="10972800" cy="495200"/>
          </a:xfrm>
        </p:spPr>
        <p:txBody>
          <a:bodyPr>
            <a:noAutofit/>
          </a:bodyPr>
          <a:lstStyle/>
          <a:p>
            <a:r>
              <a:rPr lang="en-US" dirty="0"/>
              <a:t>﻿DEVELOPMENT STRATEGIES</a:t>
            </a:r>
          </a:p>
        </p:txBody>
      </p:sp>
      <p:sp>
        <p:nvSpPr>
          <p:cNvPr id="6" name="Espace réservé du contenu 2">
            <a:extLst>
              <a:ext uri="{FF2B5EF4-FFF2-40B4-BE49-F238E27FC236}">
                <a16:creationId xmlns:a16="http://schemas.microsoft.com/office/drawing/2014/main" id="{CCB4768F-445F-46FA-B200-0BB12BF47875}"/>
              </a:ext>
            </a:extLst>
          </p:cNvPr>
          <p:cNvSpPr txBox="1">
            <a:spLocks/>
          </p:cNvSpPr>
          <p:nvPr/>
        </p:nvSpPr>
        <p:spPr>
          <a:xfrm>
            <a:off x="424120" y="1294043"/>
            <a:ext cx="5860836" cy="4933762"/>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CA" sz="2000" b="1" dirty="0">
                <a:solidFill>
                  <a:srgbClr val="0070C0"/>
                </a:solidFill>
              </a:rPr>
              <a:t>Super ESCO</a:t>
            </a:r>
          </a:p>
          <a:p>
            <a:pPr marL="731502" lvl="1" indent="-380990">
              <a:spcBef>
                <a:spcPts val="800"/>
              </a:spcBef>
              <a:buFont typeface="Wingdings" pitchFamily="2" charset="2"/>
              <a:buChar char="v"/>
            </a:pPr>
            <a:r>
              <a:rPr lang="en-CA" sz="2000" dirty="0">
                <a:solidFill>
                  <a:schemeClr val="tx1">
                    <a:lumMod val="65000"/>
                    <a:lumOff val="35000"/>
                  </a:schemeClr>
                </a:solidFill>
              </a:rPr>
              <a:t>An enterprise that acts as an interface between the customer and the ESCO in the domestic market.</a:t>
            </a:r>
          </a:p>
          <a:p>
            <a:pPr marL="731502" lvl="1" indent="-380990">
              <a:spcBef>
                <a:spcPts val="800"/>
              </a:spcBef>
              <a:buFont typeface="Wingdings" pitchFamily="2" charset="2"/>
              <a:buChar char="v"/>
            </a:pPr>
            <a:r>
              <a:rPr lang="vi-VN" sz="2000" dirty="0">
                <a:solidFill>
                  <a:schemeClr val="tx1">
                    <a:lumMod val="65000"/>
                    <a:lumOff val="35000"/>
                  </a:schemeClr>
                </a:solidFill>
              </a:rPr>
              <a:t>An entity (public enterprise or state corporation) that has credibility with its customers.</a:t>
            </a:r>
          </a:p>
          <a:p>
            <a:pPr marL="731502" lvl="1" indent="-380990">
              <a:spcBef>
                <a:spcPts val="800"/>
              </a:spcBef>
              <a:buFont typeface="Wingdings" pitchFamily="2" charset="2"/>
              <a:buChar char="v"/>
            </a:pPr>
            <a:r>
              <a:rPr lang="vi-VN" sz="2000" dirty="0">
                <a:solidFill>
                  <a:schemeClr val="tx1">
                    <a:lumMod val="65000"/>
                    <a:lumOff val="35000"/>
                  </a:schemeClr>
                </a:solidFill>
              </a:rPr>
              <a:t>Can cover both public and private markets.</a:t>
            </a:r>
          </a:p>
          <a:p>
            <a:pPr marL="731502" lvl="1" indent="-380990">
              <a:spcBef>
                <a:spcPts val="800"/>
              </a:spcBef>
              <a:buFont typeface="Wingdings" pitchFamily="2" charset="2"/>
              <a:buChar char="v"/>
            </a:pPr>
            <a:r>
              <a:rPr lang="vi-VN" sz="2000" dirty="0">
                <a:solidFill>
                  <a:schemeClr val="tx1">
                    <a:lumMod val="65000"/>
                    <a:lumOff val="35000"/>
                  </a:schemeClr>
                </a:solidFill>
              </a:rPr>
              <a:t>Has knowledge of EPC.</a:t>
            </a:r>
          </a:p>
          <a:p>
            <a:pPr marL="731502" lvl="1" indent="-380990">
              <a:spcBef>
                <a:spcPts val="800"/>
              </a:spcBef>
              <a:buFont typeface="Wingdings" pitchFamily="2" charset="2"/>
              <a:buChar char="v"/>
            </a:pPr>
            <a:r>
              <a:rPr lang="vi-VN" sz="2000" dirty="0">
                <a:solidFill>
                  <a:schemeClr val="tx1">
                    <a:lumMod val="65000"/>
                    <a:lumOff val="35000"/>
                  </a:schemeClr>
                </a:solidFill>
              </a:rPr>
              <a:t>Understand the reality of small ESCOs.</a:t>
            </a:r>
          </a:p>
          <a:p>
            <a:pPr marL="731502" lvl="1" indent="-380990">
              <a:spcBef>
                <a:spcPts val="800"/>
              </a:spcBef>
              <a:buFont typeface="Wingdings" pitchFamily="2" charset="2"/>
              <a:buChar char="v"/>
            </a:pPr>
            <a:r>
              <a:rPr lang="vi-VN" sz="2000" dirty="0">
                <a:solidFill>
                  <a:schemeClr val="tx1">
                    <a:lumMod val="65000"/>
                    <a:lumOff val="35000"/>
                  </a:schemeClr>
                </a:solidFill>
              </a:rPr>
              <a:t>Sign contracts with customers.</a:t>
            </a:r>
          </a:p>
          <a:p>
            <a:pPr marL="731502" lvl="1" indent="-380990">
              <a:spcBef>
                <a:spcPts val="800"/>
              </a:spcBef>
              <a:buFont typeface="Wingdings" pitchFamily="2" charset="2"/>
              <a:buChar char="v"/>
            </a:pPr>
            <a:r>
              <a:rPr lang="vi-VN" sz="2000" dirty="0">
                <a:solidFill>
                  <a:schemeClr val="tx1">
                    <a:lumMod val="65000"/>
                    <a:lumOff val="35000"/>
                  </a:schemeClr>
                </a:solidFill>
              </a:rPr>
              <a:t>Manage tenders that involve multiple ESCOs in the market</a:t>
            </a:r>
            <a:r>
              <a:rPr lang="en-US" sz="2000" dirty="0">
                <a:solidFill>
                  <a:schemeClr val="tx1">
                    <a:lumMod val="65000"/>
                    <a:lumOff val="35000"/>
                  </a:schemeClr>
                </a:solidFill>
              </a:rPr>
              <a:t>.</a:t>
            </a:r>
            <a:endParaRPr lang="vi-VN" sz="2000" dirty="0">
              <a:solidFill>
                <a:schemeClr val="tx1">
                  <a:lumMod val="65000"/>
                  <a:lumOff val="35000"/>
                </a:schemeClr>
              </a:solidFill>
            </a:endParaRPr>
          </a:p>
          <a:p>
            <a:pPr marL="350511" lvl="1">
              <a:spcBef>
                <a:spcPts val="800"/>
              </a:spcBef>
            </a:pPr>
            <a:endParaRPr lang="en-CA" sz="2000" dirty="0">
              <a:solidFill>
                <a:schemeClr val="tx1">
                  <a:lumMod val="65000"/>
                  <a:lumOff val="35000"/>
                </a:schemeClr>
              </a:solidFill>
            </a:endParaRPr>
          </a:p>
          <a:p>
            <a:pPr lvl="2"/>
            <a:endParaRPr lang="en-CA" sz="2000" dirty="0"/>
          </a:p>
          <a:p>
            <a:pPr marL="731502" lvl="1" indent="-380990">
              <a:spcBef>
                <a:spcPts val="800"/>
              </a:spcBef>
              <a:buFont typeface="Wingdings" panose="05000000000000000000" pitchFamily="2" charset="2"/>
              <a:buChar char="Ø"/>
            </a:pPr>
            <a:endParaRPr lang="en-CA" sz="2000" dirty="0"/>
          </a:p>
        </p:txBody>
      </p:sp>
      <p:pic>
        <p:nvPicPr>
          <p:cNvPr id="7" name="Picture 2">
            <a:extLst>
              <a:ext uri="{FF2B5EF4-FFF2-40B4-BE49-F238E27FC236}">
                <a16:creationId xmlns:a16="http://schemas.microsoft.com/office/drawing/2014/main" id="{D4DE21F7-E3F0-40FC-80D7-E1AFBC2E701C}"/>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250522" y="1685235"/>
            <a:ext cx="5860836" cy="34841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Espace réservé du contenu 2">
            <a:extLst>
              <a:ext uri="{FF2B5EF4-FFF2-40B4-BE49-F238E27FC236}">
                <a16:creationId xmlns:a16="http://schemas.microsoft.com/office/drawing/2014/main" id="{9FE77E35-0CF3-4169-BD8A-554F0D6B50A4}"/>
              </a:ext>
            </a:extLst>
          </p:cNvPr>
          <p:cNvSpPr txBox="1">
            <a:spLocks/>
          </p:cNvSpPr>
          <p:nvPr/>
        </p:nvSpPr>
        <p:spPr>
          <a:xfrm>
            <a:off x="733164" y="4910159"/>
            <a:ext cx="11034716" cy="148286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lvl="2"/>
            <a:endParaRPr lang="en-CA" sz="1867" dirty="0"/>
          </a:p>
        </p:txBody>
      </p:sp>
      <p:sp>
        <p:nvSpPr>
          <p:cNvPr id="2" name="TextBox 1">
            <a:extLst>
              <a:ext uri="{FF2B5EF4-FFF2-40B4-BE49-F238E27FC236}">
                <a16:creationId xmlns:a16="http://schemas.microsoft.com/office/drawing/2014/main" id="{F8B32C9E-38AE-EC6B-85B8-1C71EE229AA9}"/>
              </a:ext>
            </a:extLst>
          </p:cNvPr>
          <p:cNvSpPr txBox="1"/>
          <p:nvPr/>
        </p:nvSpPr>
        <p:spPr>
          <a:xfrm>
            <a:off x="1247911" y="1925608"/>
            <a:ext cx="170688" cy="475387"/>
          </a:xfrm>
          <a:prstGeom prst="rect">
            <a:avLst/>
          </a:prstGeom>
          <a:noFill/>
        </p:spPr>
        <p:txBody>
          <a:bodyPr wrap="square" rtlCol="0">
            <a:spAutoFit/>
          </a:bodyPr>
          <a:lstStyle/>
          <a:p>
            <a:endParaRPr lang="en-VN" sz="2489" dirty="0"/>
          </a:p>
        </p:txBody>
      </p:sp>
    </p:spTree>
    <p:extLst>
      <p:ext uri="{BB962C8B-B14F-4D97-AF65-F5344CB8AC3E}">
        <p14:creationId xmlns:p14="http://schemas.microsoft.com/office/powerpoint/2010/main" val="1562132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1EAF2A-BB10-86B0-1662-0629D2D31E14}"/>
              </a:ext>
            </a:extLst>
          </p:cNvPr>
          <p:cNvSpPr>
            <a:spLocks noGrp="1"/>
          </p:cNvSpPr>
          <p:nvPr>
            <p:ph type="title"/>
          </p:nvPr>
        </p:nvSpPr>
        <p:spPr/>
        <p:txBody>
          <a:bodyPr/>
          <a:lstStyle/>
          <a:p>
            <a:r>
              <a:rPr lang="en-VN" dirty="0"/>
              <a:t>Regulation framework impact ESCO business model</a:t>
            </a:r>
          </a:p>
        </p:txBody>
      </p:sp>
      <p:sp>
        <p:nvSpPr>
          <p:cNvPr id="4" name="TextBox 3">
            <a:extLst>
              <a:ext uri="{FF2B5EF4-FFF2-40B4-BE49-F238E27FC236}">
                <a16:creationId xmlns:a16="http://schemas.microsoft.com/office/drawing/2014/main" id="{6502774D-E104-C139-C112-84EA77A3F4D0}"/>
              </a:ext>
            </a:extLst>
          </p:cNvPr>
          <p:cNvSpPr txBox="1"/>
          <p:nvPr/>
        </p:nvSpPr>
        <p:spPr>
          <a:xfrm>
            <a:off x="385010" y="1325443"/>
            <a:ext cx="11421979" cy="4207114"/>
          </a:xfrm>
          <a:prstGeom prst="rect">
            <a:avLst/>
          </a:prstGeom>
          <a:noFill/>
        </p:spPr>
        <p:txBody>
          <a:bodyPr wrap="square">
            <a:spAutoFit/>
          </a:bodyPr>
          <a:lstStyle/>
          <a:p>
            <a:pPr marL="342900" indent="-342900">
              <a:lnSpc>
                <a:spcPct val="150000"/>
              </a:lnSpc>
              <a:buFont typeface="Wingdings" pitchFamily="2" charset="2"/>
              <a:buChar char="v"/>
            </a:pPr>
            <a:r>
              <a:rPr lang="en-US" sz="1800" dirty="0">
                <a:effectLst/>
                <a:latin typeface="Arial" panose="020B0604020202020204" pitchFamily="34" charset="0"/>
              </a:rPr>
              <a:t>Law on Energy Efficiency and Conservation (Law No.50/2010/QH12) - Provides the foundation for EE initiatives, which ESCOs can leverage for project development</a:t>
            </a:r>
          </a:p>
          <a:p>
            <a:pPr marL="342900" indent="-342900">
              <a:lnSpc>
                <a:spcPct val="150000"/>
              </a:lnSpc>
              <a:buFont typeface="Wingdings" pitchFamily="2" charset="2"/>
              <a:buChar char="v"/>
            </a:pPr>
            <a:r>
              <a:rPr lang="en-US" sz="1800" dirty="0">
                <a:effectLst/>
                <a:latin typeface="Arial" panose="020B0604020202020204" pitchFamily="34" charset="0"/>
              </a:rPr>
              <a:t>Decree No. 21/2011/ND-CP on Energy Efficiency and Conservation - Establishes mechanisms for energy audits, energy service providers, and incentives for energy efficiency projects.</a:t>
            </a:r>
          </a:p>
          <a:p>
            <a:pPr marL="342900" indent="-342900">
              <a:lnSpc>
                <a:spcPct val="150000"/>
              </a:lnSpc>
              <a:buFont typeface="Wingdings" pitchFamily="2" charset="2"/>
              <a:buChar char="v"/>
            </a:pPr>
            <a:r>
              <a:rPr lang="en-US" sz="1800" dirty="0">
                <a:effectLst/>
                <a:latin typeface="Arial" panose="020B0604020202020204" pitchFamily="34" charset="0"/>
              </a:rPr>
              <a:t>Decision No. 280/QD-</a:t>
            </a:r>
            <a:r>
              <a:rPr lang="en-US" sz="1800" dirty="0" err="1">
                <a:effectLst/>
                <a:latin typeface="Arial" panose="020B0604020202020204" pitchFamily="34" charset="0"/>
              </a:rPr>
              <a:t>TTg</a:t>
            </a:r>
            <a:r>
              <a:rPr lang="en-US" sz="1800" dirty="0">
                <a:effectLst/>
                <a:latin typeface="Arial" panose="020B0604020202020204" pitchFamily="34" charset="0"/>
              </a:rPr>
              <a:t> (2019) - Vietnam National Energy Efficiency Program (VNEEP 3, 2019-2030) - Encourages private sector involvement, including ESCOs, in energy efficiency investments.</a:t>
            </a:r>
          </a:p>
          <a:p>
            <a:pPr marL="342900" indent="-342900">
              <a:lnSpc>
                <a:spcPct val="150000"/>
              </a:lnSpc>
              <a:buFont typeface="Wingdings" pitchFamily="2" charset="2"/>
              <a:buChar char="v"/>
            </a:pPr>
            <a:r>
              <a:rPr lang="en-US" sz="1800" dirty="0">
                <a:effectLst/>
                <a:latin typeface="Arial" panose="020B0604020202020204" pitchFamily="34" charset="0"/>
              </a:rPr>
              <a:t>Circular No. 02/2014/TT-BCT on Energy Efficiency Benchmarking - Sets efficiency benchmarks for industries, which can guide ESCO project implementations.</a:t>
            </a:r>
          </a:p>
          <a:p>
            <a:pPr marL="342900" indent="-342900">
              <a:lnSpc>
                <a:spcPct val="150000"/>
              </a:lnSpc>
              <a:buFont typeface="Wingdings" pitchFamily="2" charset="2"/>
              <a:buChar char="v"/>
            </a:pPr>
            <a:r>
              <a:rPr lang="en-US" sz="1800" dirty="0">
                <a:effectLst/>
                <a:latin typeface="Arial" panose="020B0604020202020204" pitchFamily="34" charset="0"/>
              </a:rPr>
              <a:t>Decision No. 13/2020/QD-</a:t>
            </a:r>
            <a:r>
              <a:rPr lang="en-US" sz="1800" dirty="0" err="1">
                <a:effectLst/>
                <a:latin typeface="Arial" panose="020B0604020202020204" pitchFamily="34" charset="0"/>
              </a:rPr>
              <a:t>TTg</a:t>
            </a:r>
            <a:r>
              <a:rPr lang="en-US" sz="1800" dirty="0">
                <a:effectLst/>
                <a:latin typeface="Arial" panose="020B0604020202020204" pitchFamily="34" charset="0"/>
              </a:rPr>
              <a:t> on Solar Power Incentives - While focused on renewable energy, this decision creates opportunities for ESCOs specializing in energy efficiency and solar power solutions.</a:t>
            </a:r>
          </a:p>
        </p:txBody>
      </p:sp>
    </p:spTree>
    <p:extLst>
      <p:ext uri="{BB962C8B-B14F-4D97-AF65-F5344CB8AC3E}">
        <p14:creationId xmlns:p14="http://schemas.microsoft.com/office/powerpoint/2010/main" val="5046362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contenu 2">
            <a:extLst>
              <a:ext uri="{FF2B5EF4-FFF2-40B4-BE49-F238E27FC236}">
                <a16:creationId xmlns:a16="http://schemas.microsoft.com/office/drawing/2014/main" id="{A04E2446-1FBE-40C5-BF2A-070230C54018}"/>
              </a:ext>
            </a:extLst>
          </p:cNvPr>
          <p:cNvSpPr txBox="1">
            <a:spLocks/>
          </p:cNvSpPr>
          <p:nvPr/>
        </p:nvSpPr>
        <p:spPr>
          <a:xfrm>
            <a:off x="547451" y="1280884"/>
            <a:ext cx="5091113" cy="44493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CA" sz="2400" b="1" dirty="0">
                <a:solidFill>
                  <a:srgbClr val="0070C0"/>
                </a:solidFill>
              </a:rPr>
              <a:t>Super ESCO</a:t>
            </a:r>
          </a:p>
        </p:txBody>
      </p:sp>
      <p:pic>
        <p:nvPicPr>
          <p:cNvPr id="7" name="Picture 2">
            <a:extLst>
              <a:ext uri="{FF2B5EF4-FFF2-40B4-BE49-F238E27FC236}">
                <a16:creationId xmlns:a16="http://schemas.microsoft.com/office/drawing/2014/main" id="{E7369022-F5BA-43EA-AF65-1F00A853D245}"/>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8749834" y="1665000"/>
            <a:ext cx="1699615" cy="21436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a:extLst>
              <a:ext uri="{FF2B5EF4-FFF2-40B4-BE49-F238E27FC236}">
                <a16:creationId xmlns:a16="http://schemas.microsoft.com/office/drawing/2014/main" id="{27EDC607-5D6C-4A6B-81A4-6A224786307F}"/>
              </a:ext>
            </a:extLst>
          </p:cNvPr>
          <p:cNvSpPr txBox="1"/>
          <p:nvPr/>
        </p:nvSpPr>
        <p:spPr>
          <a:xfrm>
            <a:off x="5148135" y="2819131"/>
            <a:ext cx="2412407" cy="1323439"/>
          </a:xfrm>
          <a:prstGeom prst="rect">
            <a:avLst/>
          </a:prstGeom>
          <a:noFill/>
        </p:spPr>
        <p:txBody>
          <a:bodyPr wrap="square" rtlCol="0">
            <a:spAutoFit/>
          </a:bodyPr>
          <a:lstStyle/>
          <a:p>
            <a:pPr algn="ctr"/>
            <a:r>
              <a:rPr lang="en-CA" sz="2000" dirty="0">
                <a:solidFill>
                  <a:schemeClr val="tx1">
                    <a:lumMod val="65000"/>
                    <a:lumOff val="35000"/>
                  </a:schemeClr>
                </a:solidFill>
              </a:rPr>
              <a:t>﻿Methodologies for</a:t>
            </a:r>
          </a:p>
          <a:p>
            <a:pPr algn="ctr"/>
            <a:r>
              <a:rPr lang="en-CA" sz="2000" dirty="0">
                <a:solidFill>
                  <a:schemeClr val="tx1">
                    <a:lumMod val="65000"/>
                    <a:lumOff val="35000"/>
                  </a:schemeClr>
                </a:solidFill>
              </a:rPr>
              <a:t>Auditing, Project</a:t>
            </a:r>
          </a:p>
          <a:p>
            <a:pPr algn="ctr"/>
            <a:r>
              <a:rPr lang="en-CA" sz="2000" dirty="0">
                <a:solidFill>
                  <a:schemeClr val="tx1">
                    <a:lumMod val="65000"/>
                    <a:lumOff val="35000"/>
                  </a:schemeClr>
                </a:solidFill>
              </a:rPr>
              <a:t>Management,</a:t>
            </a:r>
          </a:p>
          <a:p>
            <a:pPr algn="ctr"/>
            <a:r>
              <a:rPr lang="en-CA" sz="2000" dirty="0">
                <a:solidFill>
                  <a:schemeClr val="tx1">
                    <a:lumMod val="65000"/>
                    <a:lumOff val="35000"/>
                  </a:schemeClr>
                </a:solidFill>
              </a:rPr>
              <a:t>M&amp;V</a:t>
            </a:r>
            <a:endParaRPr lang="fr-CA" sz="2000" dirty="0">
              <a:solidFill>
                <a:schemeClr val="tx1">
                  <a:lumMod val="65000"/>
                  <a:lumOff val="35000"/>
                </a:schemeClr>
              </a:solidFill>
            </a:endParaRPr>
          </a:p>
        </p:txBody>
      </p:sp>
      <p:pic>
        <p:nvPicPr>
          <p:cNvPr id="9" name="Picture 3">
            <a:extLst>
              <a:ext uri="{FF2B5EF4-FFF2-40B4-BE49-F238E27FC236}">
                <a16:creationId xmlns:a16="http://schemas.microsoft.com/office/drawing/2014/main" id="{A5887EDC-936E-40CE-9A9F-C256576D35A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695735" y="1665000"/>
            <a:ext cx="2254359" cy="16558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extBox 9">
            <a:extLst>
              <a:ext uri="{FF2B5EF4-FFF2-40B4-BE49-F238E27FC236}">
                <a16:creationId xmlns:a16="http://schemas.microsoft.com/office/drawing/2014/main" id="{82EF8558-9F9A-42A5-AA04-80D1118B8B71}"/>
              </a:ext>
            </a:extLst>
          </p:cNvPr>
          <p:cNvSpPr txBox="1"/>
          <p:nvPr/>
        </p:nvSpPr>
        <p:spPr>
          <a:xfrm>
            <a:off x="1876182" y="3422895"/>
            <a:ext cx="1893467" cy="400110"/>
          </a:xfrm>
          <a:prstGeom prst="rect">
            <a:avLst/>
          </a:prstGeom>
          <a:noFill/>
        </p:spPr>
        <p:txBody>
          <a:bodyPr wrap="none" rtlCol="0">
            <a:spAutoFit/>
          </a:bodyPr>
          <a:lstStyle/>
          <a:p>
            <a:pPr algn="ctr"/>
            <a:r>
              <a:rPr lang="en-CA" sz="2000" dirty="0">
                <a:solidFill>
                  <a:schemeClr val="tx1">
                    <a:lumMod val="65000"/>
                    <a:lumOff val="35000"/>
                  </a:schemeClr>
                </a:solidFill>
              </a:rPr>
              <a:t>Project for sale</a:t>
            </a:r>
          </a:p>
        </p:txBody>
      </p:sp>
      <p:pic>
        <p:nvPicPr>
          <p:cNvPr id="11" name="Picture 4">
            <a:extLst>
              <a:ext uri="{FF2B5EF4-FFF2-40B4-BE49-F238E27FC236}">
                <a16:creationId xmlns:a16="http://schemas.microsoft.com/office/drawing/2014/main" id="{AB93C702-95D0-4629-B922-EA0936A31370}"/>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638564" y="1651863"/>
            <a:ext cx="1414048" cy="10933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343F8481-2D83-4981-B75D-1F9317AA1F6D}"/>
              </a:ext>
            </a:extLst>
          </p:cNvPr>
          <p:cNvSpPr txBox="1"/>
          <p:nvPr/>
        </p:nvSpPr>
        <p:spPr>
          <a:xfrm>
            <a:off x="8092784" y="4013692"/>
            <a:ext cx="3013712" cy="1323439"/>
          </a:xfrm>
          <a:prstGeom prst="rect">
            <a:avLst/>
          </a:prstGeom>
          <a:noFill/>
        </p:spPr>
        <p:txBody>
          <a:bodyPr wrap="square" rtlCol="0">
            <a:spAutoFit/>
          </a:bodyPr>
          <a:lstStyle/>
          <a:p>
            <a:pPr algn="ctr"/>
            <a:r>
              <a:rPr lang="en-CA" sz="2000" dirty="0">
                <a:solidFill>
                  <a:schemeClr val="tx1">
                    <a:lumMod val="65000"/>
                    <a:lumOff val="35000"/>
                  </a:schemeClr>
                </a:solidFill>
              </a:rPr>
              <a:t>﻿Standardization of Contracts, Financing</a:t>
            </a:r>
          </a:p>
          <a:p>
            <a:pPr algn="ctr"/>
            <a:r>
              <a:rPr lang="en-CA" sz="2000" dirty="0">
                <a:solidFill>
                  <a:schemeClr val="tx1">
                    <a:lumMod val="65000"/>
                    <a:lumOff val="35000"/>
                  </a:schemeClr>
                </a:solidFill>
              </a:rPr>
              <a:t>Agreements, and Deals with Manufacturers</a:t>
            </a:r>
          </a:p>
        </p:txBody>
      </p:sp>
      <p:pic>
        <p:nvPicPr>
          <p:cNvPr id="13" name="Picture 5">
            <a:extLst>
              <a:ext uri="{FF2B5EF4-FFF2-40B4-BE49-F238E27FC236}">
                <a16:creationId xmlns:a16="http://schemas.microsoft.com/office/drawing/2014/main" id="{47574F8A-2948-4AC4-ACCB-F09587B5A02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491771" y="4130730"/>
            <a:ext cx="1725133" cy="16996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a:extLst>
              <a:ext uri="{FF2B5EF4-FFF2-40B4-BE49-F238E27FC236}">
                <a16:creationId xmlns:a16="http://schemas.microsoft.com/office/drawing/2014/main" id="{7B0AFC48-C48D-4DA4-93BE-67D36183D2A0}"/>
              </a:ext>
            </a:extLst>
          </p:cNvPr>
          <p:cNvSpPr txBox="1"/>
          <p:nvPr/>
        </p:nvSpPr>
        <p:spPr>
          <a:xfrm>
            <a:off x="5139385" y="5649053"/>
            <a:ext cx="2412407" cy="400110"/>
          </a:xfrm>
          <a:prstGeom prst="rect">
            <a:avLst/>
          </a:prstGeom>
          <a:noFill/>
        </p:spPr>
        <p:txBody>
          <a:bodyPr wrap="square" rtlCol="0">
            <a:spAutoFit/>
          </a:bodyPr>
          <a:lstStyle/>
          <a:p>
            <a:pPr algn="ctr"/>
            <a:r>
              <a:rPr lang="en-CA" sz="2000" dirty="0">
                <a:solidFill>
                  <a:schemeClr val="tx1">
                    <a:lumMod val="65000"/>
                    <a:lumOff val="35000"/>
                  </a:schemeClr>
                </a:solidFill>
              </a:rPr>
              <a:t>Quality control</a:t>
            </a:r>
          </a:p>
        </p:txBody>
      </p:sp>
      <p:pic>
        <p:nvPicPr>
          <p:cNvPr id="15" name="Picture 6">
            <a:extLst>
              <a:ext uri="{FF2B5EF4-FFF2-40B4-BE49-F238E27FC236}">
                <a16:creationId xmlns:a16="http://schemas.microsoft.com/office/drawing/2014/main" id="{90B7F047-07FA-4F6B-A24C-8BE618424C43}"/>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838565" y="3956375"/>
            <a:ext cx="1879475" cy="16792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TextBox 15">
            <a:extLst>
              <a:ext uri="{FF2B5EF4-FFF2-40B4-BE49-F238E27FC236}">
                <a16:creationId xmlns:a16="http://schemas.microsoft.com/office/drawing/2014/main" id="{2553C519-E15C-4CFA-A685-E4C44D954B5A}"/>
              </a:ext>
            </a:extLst>
          </p:cNvPr>
          <p:cNvSpPr txBox="1"/>
          <p:nvPr/>
        </p:nvSpPr>
        <p:spPr>
          <a:xfrm>
            <a:off x="1628031" y="5564700"/>
            <a:ext cx="2323073" cy="400110"/>
          </a:xfrm>
          <a:prstGeom prst="rect">
            <a:avLst/>
          </a:prstGeom>
          <a:noFill/>
        </p:spPr>
        <p:txBody>
          <a:bodyPr wrap="none" rtlCol="0">
            <a:spAutoFit/>
          </a:bodyPr>
          <a:lstStyle/>
          <a:p>
            <a:pPr algn="ctr"/>
            <a:r>
              <a:rPr lang="en-CA" sz="2000" dirty="0">
                <a:solidFill>
                  <a:schemeClr val="tx1">
                    <a:lumMod val="65000"/>
                    <a:lumOff val="35000"/>
                  </a:schemeClr>
                </a:solidFill>
              </a:rPr>
              <a:t>﻿Selection of ESCO</a:t>
            </a:r>
          </a:p>
        </p:txBody>
      </p:sp>
      <p:sp>
        <p:nvSpPr>
          <p:cNvPr id="17" name="Title 2">
            <a:extLst>
              <a:ext uri="{FF2B5EF4-FFF2-40B4-BE49-F238E27FC236}">
                <a16:creationId xmlns:a16="http://schemas.microsoft.com/office/drawing/2014/main" id="{5B187BE5-10A6-5EB3-C01F-0BD7E7BB6CA7}"/>
              </a:ext>
            </a:extLst>
          </p:cNvPr>
          <p:cNvSpPr>
            <a:spLocks noGrp="1"/>
          </p:cNvSpPr>
          <p:nvPr>
            <p:ph type="title"/>
          </p:nvPr>
        </p:nvSpPr>
        <p:spPr>
          <a:xfrm>
            <a:off x="609600" y="603247"/>
            <a:ext cx="10972800" cy="495200"/>
          </a:xfrm>
        </p:spPr>
        <p:txBody>
          <a:bodyPr>
            <a:noAutofit/>
          </a:bodyPr>
          <a:lstStyle/>
          <a:p>
            <a:r>
              <a:rPr lang="en-US" dirty="0"/>
              <a:t>﻿DEVELOPMENT STRATEGIES</a:t>
            </a:r>
          </a:p>
        </p:txBody>
      </p:sp>
    </p:spTree>
    <p:extLst>
      <p:ext uri="{BB962C8B-B14F-4D97-AF65-F5344CB8AC3E}">
        <p14:creationId xmlns:p14="http://schemas.microsoft.com/office/powerpoint/2010/main" val="32316355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contenu 2">
            <a:extLst>
              <a:ext uri="{FF2B5EF4-FFF2-40B4-BE49-F238E27FC236}">
                <a16:creationId xmlns:a16="http://schemas.microsoft.com/office/drawing/2014/main" id="{4C45C3D4-299E-4390-BA20-6DBE5B3BBE92}"/>
              </a:ext>
            </a:extLst>
          </p:cNvPr>
          <p:cNvSpPr txBox="1">
            <a:spLocks/>
          </p:cNvSpPr>
          <p:nvPr/>
        </p:nvSpPr>
        <p:spPr>
          <a:xfrm>
            <a:off x="609600" y="1449710"/>
            <a:ext cx="7671753" cy="4487444"/>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CA" sz="2400" b="1" dirty="0">
                <a:solidFill>
                  <a:srgbClr val="0070C0"/>
                </a:solidFill>
              </a:rPr>
              <a:t>Quasi super ESCO</a:t>
            </a:r>
          </a:p>
          <a:p>
            <a:pPr marL="731502" lvl="1" indent="-380990">
              <a:spcBef>
                <a:spcPts val="800"/>
              </a:spcBef>
              <a:buFont typeface="Wingdings" pitchFamily="2" charset="2"/>
              <a:buChar char="v"/>
            </a:pPr>
            <a:r>
              <a:rPr lang="vi-VN" sz="2000" dirty="0">
                <a:solidFill>
                  <a:schemeClr val="tx1">
                    <a:lumMod val="65000"/>
                    <a:lumOff val="35000"/>
                  </a:schemeClr>
                </a:solidFill>
              </a:rPr>
              <a:t>Croatia's HEP ESCO is classified in the document as a high-end ESCO.</a:t>
            </a:r>
          </a:p>
          <a:p>
            <a:pPr marL="731502" lvl="1" indent="-380990">
              <a:spcBef>
                <a:spcPts val="800"/>
              </a:spcBef>
              <a:buFont typeface="Wingdings" pitchFamily="2" charset="2"/>
              <a:buChar char="v"/>
            </a:pPr>
            <a:r>
              <a:rPr lang="vi-VN" sz="2000" dirty="0">
                <a:solidFill>
                  <a:schemeClr val="tx1">
                    <a:lumMod val="65000"/>
                    <a:lumOff val="35000"/>
                  </a:schemeClr>
                </a:solidFill>
              </a:rPr>
              <a:t>﻿This is not really the case.</a:t>
            </a:r>
          </a:p>
          <a:p>
            <a:pPr marL="731502" lvl="1" indent="-380990">
              <a:spcBef>
                <a:spcPts val="800"/>
              </a:spcBef>
              <a:buFont typeface="Wingdings" pitchFamily="2" charset="2"/>
              <a:buChar char="v"/>
            </a:pPr>
            <a:r>
              <a:rPr lang="vi-VN" sz="2000" dirty="0">
                <a:solidFill>
                  <a:schemeClr val="tx1">
                    <a:lumMod val="65000"/>
                    <a:lumOff val="35000"/>
                  </a:schemeClr>
                </a:solidFill>
              </a:rPr>
              <a:t>﻿Contract without the call for bids </a:t>
            </a:r>
          </a:p>
          <a:p>
            <a:pPr marL="731502" lvl="1" indent="-380990">
              <a:spcBef>
                <a:spcPts val="800"/>
              </a:spcBef>
              <a:buFont typeface="Wingdings" pitchFamily="2" charset="2"/>
              <a:buChar char="v"/>
            </a:pPr>
            <a:r>
              <a:rPr lang="vi-VN" sz="2000" dirty="0">
                <a:solidFill>
                  <a:schemeClr val="tx1">
                    <a:lumMod val="65000"/>
                    <a:lumOff val="35000"/>
                  </a:schemeClr>
                </a:solidFill>
              </a:rPr>
              <a:t>﻿Credit limits increased </a:t>
            </a:r>
          </a:p>
          <a:p>
            <a:pPr marL="731502" lvl="1" indent="-380990">
              <a:spcBef>
                <a:spcPts val="800"/>
              </a:spcBef>
              <a:buFont typeface="Wingdings" pitchFamily="2" charset="2"/>
              <a:buChar char="v"/>
            </a:pPr>
            <a:r>
              <a:rPr lang="vi-VN" sz="2000" dirty="0">
                <a:solidFill>
                  <a:schemeClr val="tx1">
                    <a:lumMod val="65000"/>
                    <a:lumOff val="35000"/>
                  </a:schemeClr>
                </a:solidFill>
              </a:rPr>
              <a:t>﻿It sub-contracts a big share of its work to traditional research firms: ﻿No other ESCO in Croatia</a:t>
            </a:r>
          </a:p>
          <a:p>
            <a:pPr marL="731502" lvl="1" indent="-380990">
              <a:spcBef>
                <a:spcPts val="800"/>
              </a:spcBef>
              <a:spcAft>
                <a:spcPts val="800"/>
              </a:spcAft>
              <a:buFont typeface="Wingdings" pitchFamily="2" charset="2"/>
              <a:buChar char="v"/>
            </a:pPr>
            <a:r>
              <a:rPr lang="vi-VN" sz="2000" dirty="0">
                <a:solidFill>
                  <a:schemeClr val="tx1">
                    <a:lumMod val="65000"/>
                    <a:lumOff val="35000"/>
                  </a:schemeClr>
                </a:solidFill>
              </a:rPr>
              <a:t>﻿It keeps work related to project management, the methodology, and quality control. : Auditing, Design, Acceptance, M&amp;V Plan</a:t>
            </a:r>
            <a:endParaRPr lang="en-CA" sz="2000" dirty="0"/>
          </a:p>
        </p:txBody>
      </p:sp>
      <p:pic>
        <p:nvPicPr>
          <p:cNvPr id="7" name="Picture 2">
            <a:extLst>
              <a:ext uri="{FF2B5EF4-FFF2-40B4-BE49-F238E27FC236}">
                <a16:creationId xmlns:a16="http://schemas.microsoft.com/office/drawing/2014/main" id="{7EDE42D9-23BC-4AE8-B871-7147D75F024F}"/>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8058803" y="2486819"/>
            <a:ext cx="3424872" cy="38160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a:extLst>
              <a:ext uri="{FF2B5EF4-FFF2-40B4-BE49-F238E27FC236}">
                <a16:creationId xmlns:a16="http://schemas.microsoft.com/office/drawing/2014/main" id="{7614B967-2BAA-48FA-BF0F-8C4171B69B3E}"/>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058802" y="1449710"/>
            <a:ext cx="3424872" cy="10371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itle 2">
            <a:extLst>
              <a:ext uri="{FF2B5EF4-FFF2-40B4-BE49-F238E27FC236}">
                <a16:creationId xmlns:a16="http://schemas.microsoft.com/office/drawing/2014/main" id="{9E268D01-CF16-DF3D-3AB8-D6074486274A}"/>
              </a:ext>
            </a:extLst>
          </p:cNvPr>
          <p:cNvSpPr>
            <a:spLocks noGrp="1"/>
          </p:cNvSpPr>
          <p:nvPr>
            <p:ph type="title"/>
          </p:nvPr>
        </p:nvSpPr>
        <p:spPr>
          <a:xfrm>
            <a:off x="609600" y="603247"/>
            <a:ext cx="10972800" cy="495200"/>
          </a:xfrm>
        </p:spPr>
        <p:txBody>
          <a:bodyPr>
            <a:noAutofit/>
          </a:bodyPr>
          <a:lstStyle/>
          <a:p>
            <a:r>
              <a:rPr lang="en-US" dirty="0"/>
              <a:t>﻿DEVELOPMENT STRATEGIES</a:t>
            </a:r>
          </a:p>
        </p:txBody>
      </p:sp>
    </p:spTree>
    <p:extLst>
      <p:ext uri="{BB962C8B-B14F-4D97-AF65-F5344CB8AC3E}">
        <p14:creationId xmlns:p14="http://schemas.microsoft.com/office/powerpoint/2010/main" val="34096507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contenu 2">
            <a:extLst>
              <a:ext uri="{FF2B5EF4-FFF2-40B4-BE49-F238E27FC236}">
                <a16:creationId xmlns:a16="http://schemas.microsoft.com/office/drawing/2014/main" id="{D3EBE8F3-8D35-43D7-8225-5B3804276D53}"/>
              </a:ext>
            </a:extLst>
          </p:cNvPr>
          <p:cNvSpPr txBox="1">
            <a:spLocks/>
          </p:cNvSpPr>
          <p:nvPr/>
        </p:nvSpPr>
        <p:spPr>
          <a:xfrm>
            <a:off x="547687" y="1393484"/>
            <a:ext cx="11096625" cy="4861269"/>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CA" sz="2400" b="1" dirty="0">
                <a:solidFill>
                  <a:srgbClr val="0070C0"/>
                </a:solidFill>
              </a:rPr>
              <a:t>Quasi super ESCO</a:t>
            </a:r>
          </a:p>
          <a:p>
            <a:pPr marL="731502" lvl="1" indent="-380990">
              <a:spcBef>
                <a:spcPts val="800"/>
              </a:spcBef>
              <a:spcAft>
                <a:spcPts val="800"/>
              </a:spcAft>
              <a:buFont typeface="Wingdings" pitchFamily="2" charset="2"/>
              <a:buChar char="v"/>
            </a:pPr>
            <a:r>
              <a:rPr lang="vi-VN" sz="2000" dirty="0">
                <a:solidFill>
                  <a:schemeClr val="tx1">
                    <a:lumMod val="65000"/>
                    <a:lumOff val="35000"/>
                  </a:schemeClr>
                </a:solidFill>
              </a:rPr>
              <a:t>Funded by various sponsors</a:t>
            </a:r>
          </a:p>
          <a:p>
            <a:pPr marL="1097253" lvl="1" indent="-380990">
              <a:spcBef>
                <a:spcPts val="800"/>
              </a:spcBef>
              <a:spcAft>
                <a:spcPts val="800"/>
              </a:spcAft>
              <a:buFont typeface="Wingdings" pitchFamily="2" charset="2"/>
              <a:buChar char="ü"/>
            </a:pPr>
            <a:r>
              <a:rPr lang="vi-VN" sz="2000" dirty="0">
                <a:solidFill>
                  <a:schemeClr val="tx1">
                    <a:lumMod val="65000"/>
                    <a:lumOff val="35000"/>
                  </a:schemeClr>
                </a:solidFill>
              </a:rPr>
              <a:t>Phase 1, World Bank</a:t>
            </a:r>
          </a:p>
          <a:p>
            <a:pPr marL="1097253" lvl="1" indent="-380990">
              <a:spcBef>
                <a:spcPts val="800"/>
              </a:spcBef>
              <a:spcAft>
                <a:spcPts val="800"/>
              </a:spcAft>
              <a:buFont typeface="Wingdings" pitchFamily="2" charset="2"/>
              <a:buChar char="ü"/>
            </a:pPr>
            <a:r>
              <a:rPr lang="vi-VN" sz="2000" dirty="0">
                <a:solidFill>
                  <a:schemeClr val="tx1">
                    <a:lumMod val="65000"/>
                    <a:lumOff val="35000"/>
                  </a:schemeClr>
                </a:solidFill>
              </a:rPr>
              <a:t>Phase 2, National Banks Association</a:t>
            </a:r>
          </a:p>
          <a:p>
            <a:pPr marL="1097253" lvl="1" indent="-380990">
              <a:spcBef>
                <a:spcPts val="800"/>
              </a:spcBef>
              <a:spcAft>
                <a:spcPts val="800"/>
              </a:spcAft>
              <a:buFont typeface="Wingdings" pitchFamily="2" charset="2"/>
              <a:buChar char="ü"/>
            </a:pPr>
            <a:r>
              <a:rPr lang="vi-VN" sz="2000" dirty="0">
                <a:solidFill>
                  <a:schemeClr val="tx1">
                    <a:lumMod val="65000"/>
                    <a:lumOff val="35000"/>
                  </a:schemeClr>
                </a:solidFill>
              </a:rPr>
              <a:t>Phase 3, kfW (Germany)</a:t>
            </a:r>
          </a:p>
          <a:p>
            <a:pPr marL="731502" lvl="1" indent="-380990">
              <a:spcBef>
                <a:spcPts val="800"/>
              </a:spcBef>
              <a:spcAft>
                <a:spcPts val="800"/>
              </a:spcAft>
              <a:buFont typeface="Wingdings" pitchFamily="2" charset="2"/>
              <a:buChar char="v"/>
            </a:pPr>
            <a:r>
              <a:rPr lang="vi-VN" sz="2000" dirty="0">
                <a:solidFill>
                  <a:schemeClr val="tx1">
                    <a:lumMod val="65000"/>
                    <a:lumOff val="35000"/>
                  </a:schemeClr>
                </a:solidFill>
              </a:rPr>
              <a:t>HEP ESCO Acts as a Bank</a:t>
            </a:r>
          </a:p>
          <a:p>
            <a:pPr marL="731502" lvl="1" indent="-380990">
              <a:spcBef>
                <a:spcPts val="800"/>
              </a:spcBef>
              <a:spcAft>
                <a:spcPts val="800"/>
              </a:spcAft>
              <a:buFont typeface="Wingdings" pitchFamily="2" charset="2"/>
              <a:buChar char="v"/>
            </a:pPr>
            <a:r>
              <a:rPr lang="vi-VN" sz="2000" dirty="0">
                <a:solidFill>
                  <a:schemeClr val="tx1">
                    <a:lumMod val="65000"/>
                    <a:lumOff val="35000"/>
                  </a:schemeClr>
                </a:solidFill>
              </a:rPr>
              <a:t>Credit Analysis</a:t>
            </a:r>
          </a:p>
          <a:p>
            <a:pPr marL="731502" lvl="1" indent="-380990">
              <a:spcBef>
                <a:spcPts val="800"/>
              </a:spcBef>
              <a:spcAft>
                <a:spcPts val="800"/>
              </a:spcAft>
              <a:buFont typeface="Wingdings" pitchFamily="2" charset="2"/>
              <a:buChar char="v"/>
            </a:pPr>
            <a:r>
              <a:rPr lang="vi-VN" sz="2000" dirty="0">
                <a:solidFill>
                  <a:schemeClr val="tx1">
                    <a:lumMod val="65000"/>
                    <a:lumOff val="35000"/>
                  </a:schemeClr>
                </a:solidFill>
              </a:rPr>
              <a:t>Clients Request Loan Guarantee</a:t>
            </a:r>
          </a:p>
          <a:p>
            <a:pPr marL="731502" lvl="1" indent="-380990">
              <a:spcBef>
                <a:spcPts val="800"/>
              </a:spcBef>
              <a:spcAft>
                <a:spcPts val="800"/>
              </a:spcAft>
              <a:buFont typeface="Wingdings" pitchFamily="2" charset="2"/>
              <a:buChar char="v"/>
            </a:pPr>
            <a:r>
              <a:rPr lang="vi-VN" sz="2000" dirty="0">
                <a:solidFill>
                  <a:schemeClr val="tx1">
                    <a:lumMod val="65000"/>
                    <a:lumOff val="35000"/>
                  </a:schemeClr>
                </a:solidFill>
              </a:rPr>
              <a:t>No Accounts except Balance Sheet</a:t>
            </a:r>
            <a:endParaRPr lang="en-CA" sz="2400" dirty="0"/>
          </a:p>
        </p:txBody>
      </p:sp>
      <p:sp>
        <p:nvSpPr>
          <p:cNvPr id="7" name="Title 2">
            <a:extLst>
              <a:ext uri="{FF2B5EF4-FFF2-40B4-BE49-F238E27FC236}">
                <a16:creationId xmlns:a16="http://schemas.microsoft.com/office/drawing/2014/main" id="{9E1041C7-9422-369F-4913-11739F5DB086}"/>
              </a:ext>
            </a:extLst>
          </p:cNvPr>
          <p:cNvSpPr>
            <a:spLocks noGrp="1"/>
          </p:cNvSpPr>
          <p:nvPr>
            <p:ph type="title"/>
          </p:nvPr>
        </p:nvSpPr>
        <p:spPr>
          <a:xfrm>
            <a:off x="609600" y="603247"/>
            <a:ext cx="10972800" cy="495200"/>
          </a:xfrm>
        </p:spPr>
        <p:txBody>
          <a:bodyPr>
            <a:noAutofit/>
          </a:bodyPr>
          <a:lstStyle/>
          <a:p>
            <a:r>
              <a:rPr lang="en-US" dirty="0"/>
              <a:t>﻿DEVELOPMENT STRATEGIES</a:t>
            </a:r>
          </a:p>
        </p:txBody>
      </p:sp>
    </p:spTree>
    <p:extLst>
      <p:ext uri="{BB962C8B-B14F-4D97-AF65-F5344CB8AC3E}">
        <p14:creationId xmlns:p14="http://schemas.microsoft.com/office/powerpoint/2010/main" val="30014144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1B5EA3-551D-00CE-5C17-8FD3DC93DB5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C8A1F39-88B3-2D67-A6FF-0DF48388808A}"/>
              </a:ext>
            </a:extLst>
          </p:cNvPr>
          <p:cNvSpPr>
            <a:spLocks noGrp="1"/>
          </p:cNvSpPr>
          <p:nvPr>
            <p:ph type="title"/>
          </p:nvPr>
        </p:nvSpPr>
        <p:spPr>
          <a:xfrm>
            <a:off x="609600" y="580538"/>
            <a:ext cx="10972800" cy="495200"/>
          </a:xfrm>
        </p:spPr>
        <p:txBody>
          <a:bodyPr>
            <a:noAutofit/>
          </a:bodyPr>
          <a:lstStyle/>
          <a:p>
            <a:r>
              <a:rPr lang="en-CA" altLang="en-US" dirty="0">
                <a:latin typeface="Arial" charset="0"/>
                <a:cs typeface="Arial" charset="0"/>
              </a:rPr>
              <a:t>﻿ADDRESSING MARKET BARRIERS</a:t>
            </a:r>
            <a:endParaRPr lang="en-US" sz="2800" dirty="0"/>
          </a:p>
        </p:txBody>
      </p:sp>
      <p:pic>
        <p:nvPicPr>
          <p:cNvPr id="4" name="Picture 3">
            <a:extLst>
              <a:ext uri="{FF2B5EF4-FFF2-40B4-BE49-F238E27FC236}">
                <a16:creationId xmlns:a16="http://schemas.microsoft.com/office/drawing/2014/main" id="{9AB8C952-78E0-FA84-EC23-30CBE7D47E53}"/>
              </a:ext>
            </a:extLst>
          </p:cNvPr>
          <p:cNvPicPr>
            <a:picLocks noChangeAspect="1"/>
          </p:cNvPicPr>
          <p:nvPr/>
        </p:nvPicPr>
        <p:blipFill>
          <a:blip r:embed="rId2"/>
          <a:stretch>
            <a:fillRect/>
          </a:stretch>
        </p:blipFill>
        <p:spPr>
          <a:xfrm>
            <a:off x="700948" y="1235144"/>
            <a:ext cx="9806880" cy="4708221"/>
          </a:xfrm>
          <a:prstGeom prst="rect">
            <a:avLst/>
          </a:prstGeom>
        </p:spPr>
      </p:pic>
      <p:sp>
        <p:nvSpPr>
          <p:cNvPr id="7" name="Rectangle 6">
            <a:extLst>
              <a:ext uri="{FF2B5EF4-FFF2-40B4-BE49-F238E27FC236}">
                <a16:creationId xmlns:a16="http://schemas.microsoft.com/office/drawing/2014/main" id="{2C68E7EA-5DE9-628C-F9C3-CE805E1709C7}"/>
              </a:ext>
            </a:extLst>
          </p:cNvPr>
          <p:cNvSpPr/>
          <p:nvPr/>
        </p:nvSpPr>
        <p:spPr>
          <a:xfrm>
            <a:off x="819397" y="1448790"/>
            <a:ext cx="6270172" cy="33250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Legal Functions/Policy Framework</a:t>
            </a:r>
            <a:endParaRPr lang="en-VN" dirty="0"/>
          </a:p>
        </p:txBody>
      </p:sp>
      <p:sp>
        <p:nvSpPr>
          <p:cNvPr id="9" name="Rectangle 8">
            <a:extLst>
              <a:ext uri="{FF2B5EF4-FFF2-40B4-BE49-F238E27FC236}">
                <a16:creationId xmlns:a16="http://schemas.microsoft.com/office/drawing/2014/main" id="{8D1C44B7-9FF9-D35B-F8C1-4E4034B9990C}"/>
              </a:ext>
            </a:extLst>
          </p:cNvPr>
          <p:cNvSpPr/>
          <p:nvPr/>
        </p:nvSpPr>
        <p:spPr>
          <a:xfrm>
            <a:off x="2159329" y="1854827"/>
            <a:ext cx="4134593" cy="33250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Awareness</a:t>
            </a:r>
            <a:endParaRPr lang="en-VN" dirty="0"/>
          </a:p>
        </p:txBody>
      </p:sp>
      <p:sp>
        <p:nvSpPr>
          <p:cNvPr id="10" name="Rectangle 9">
            <a:extLst>
              <a:ext uri="{FF2B5EF4-FFF2-40B4-BE49-F238E27FC236}">
                <a16:creationId xmlns:a16="http://schemas.microsoft.com/office/drawing/2014/main" id="{ADFF70F6-FFF4-EE33-695D-14488FF6C655}"/>
              </a:ext>
            </a:extLst>
          </p:cNvPr>
          <p:cNvSpPr/>
          <p:nvPr/>
        </p:nvSpPr>
        <p:spPr>
          <a:xfrm>
            <a:off x="3451762" y="2260864"/>
            <a:ext cx="3815938" cy="33250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Technical Capacity</a:t>
            </a:r>
            <a:endParaRPr lang="en-VN" dirty="0"/>
          </a:p>
        </p:txBody>
      </p:sp>
      <p:sp>
        <p:nvSpPr>
          <p:cNvPr id="11" name="Rectangle 10">
            <a:extLst>
              <a:ext uri="{FF2B5EF4-FFF2-40B4-BE49-F238E27FC236}">
                <a16:creationId xmlns:a16="http://schemas.microsoft.com/office/drawing/2014/main" id="{958F7076-73D4-74F2-A76D-76374D7CF9EF}"/>
              </a:ext>
            </a:extLst>
          </p:cNvPr>
          <p:cNvSpPr/>
          <p:nvPr/>
        </p:nvSpPr>
        <p:spPr>
          <a:xfrm>
            <a:off x="4796642" y="2646429"/>
            <a:ext cx="2471058" cy="33250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Incentives</a:t>
            </a:r>
            <a:endParaRPr lang="en-VN" dirty="0"/>
          </a:p>
        </p:txBody>
      </p:sp>
      <p:sp>
        <p:nvSpPr>
          <p:cNvPr id="12" name="Rectangle 11">
            <a:extLst>
              <a:ext uri="{FF2B5EF4-FFF2-40B4-BE49-F238E27FC236}">
                <a16:creationId xmlns:a16="http://schemas.microsoft.com/office/drawing/2014/main" id="{A68CBC6A-195F-7E39-D8AB-798175ECA82F}"/>
              </a:ext>
            </a:extLst>
          </p:cNvPr>
          <p:cNvSpPr/>
          <p:nvPr/>
        </p:nvSpPr>
        <p:spPr>
          <a:xfrm>
            <a:off x="6096000" y="3050054"/>
            <a:ext cx="1468582" cy="332509"/>
          </a:xfrm>
          <a:prstGeom prst="rect">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Funding</a:t>
            </a:r>
            <a:endParaRPr lang="en-VN" dirty="0"/>
          </a:p>
        </p:txBody>
      </p:sp>
      <p:sp>
        <p:nvSpPr>
          <p:cNvPr id="13" name="Rectangle 12">
            <a:extLst>
              <a:ext uri="{FF2B5EF4-FFF2-40B4-BE49-F238E27FC236}">
                <a16:creationId xmlns:a16="http://schemas.microsoft.com/office/drawing/2014/main" id="{11CE3856-4DCF-813F-10FE-ACC9FEBBC005}"/>
              </a:ext>
            </a:extLst>
          </p:cNvPr>
          <p:cNvSpPr/>
          <p:nvPr/>
        </p:nvSpPr>
        <p:spPr>
          <a:xfrm>
            <a:off x="3610099" y="3883231"/>
            <a:ext cx="6863937" cy="954300"/>
          </a:xfrm>
          <a:prstGeom prst="rect">
            <a:avLst/>
          </a:prstGeom>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ESCO</a:t>
            </a:r>
            <a:r>
              <a:rPr lang="en-US" dirty="0"/>
              <a:t> can bring many benefits to the EE market</a:t>
            </a:r>
            <a:endParaRPr lang="en-VN" dirty="0"/>
          </a:p>
        </p:txBody>
      </p:sp>
      <p:sp>
        <p:nvSpPr>
          <p:cNvPr id="14" name="Rectangle 13">
            <a:extLst>
              <a:ext uri="{FF2B5EF4-FFF2-40B4-BE49-F238E27FC236}">
                <a16:creationId xmlns:a16="http://schemas.microsoft.com/office/drawing/2014/main" id="{9721E4B5-3786-1E47-6B17-615EBABD4119}"/>
              </a:ext>
            </a:extLst>
          </p:cNvPr>
          <p:cNvSpPr/>
          <p:nvPr/>
        </p:nvSpPr>
        <p:spPr>
          <a:xfrm>
            <a:off x="3610098" y="4987086"/>
            <a:ext cx="6863937" cy="954300"/>
          </a:xfrm>
          <a:prstGeom prst="rect">
            <a:avLst/>
          </a:prstGeom>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However, the market must be ready for this new business model.</a:t>
            </a:r>
            <a:endParaRPr lang="en-VN" dirty="0"/>
          </a:p>
        </p:txBody>
      </p:sp>
    </p:spTree>
    <p:extLst>
      <p:ext uri="{BB962C8B-B14F-4D97-AF65-F5344CB8AC3E}">
        <p14:creationId xmlns:p14="http://schemas.microsoft.com/office/powerpoint/2010/main" val="25703203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70C2DE-34F5-BAC3-A249-6C1C3C1C7C5F}"/>
              </a:ext>
            </a:extLst>
          </p:cNvPr>
          <p:cNvSpPr>
            <a:spLocks noGrp="1"/>
          </p:cNvSpPr>
          <p:nvPr>
            <p:ph type="title"/>
          </p:nvPr>
        </p:nvSpPr>
        <p:spPr/>
        <p:txBody>
          <a:bodyPr/>
          <a:lstStyle/>
          <a:p>
            <a:r>
              <a:rPr lang="en-VN" dirty="0">
                <a:solidFill>
                  <a:schemeClr val="accent1">
                    <a:lumMod val="50000"/>
                  </a:schemeClr>
                </a:solidFill>
              </a:rPr>
              <a:t>Exercise</a:t>
            </a:r>
          </a:p>
        </p:txBody>
      </p:sp>
      <p:sp>
        <p:nvSpPr>
          <p:cNvPr id="3" name="Content Placeholder 2">
            <a:extLst>
              <a:ext uri="{FF2B5EF4-FFF2-40B4-BE49-F238E27FC236}">
                <a16:creationId xmlns:a16="http://schemas.microsoft.com/office/drawing/2014/main" id="{80E4487C-8A3C-BA45-3F0C-946A7F67A6A6}"/>
              </a:ext>
            </a:extLst>
          </p:cNvPr>
          <p:cNvSpPr>
            <a:spLocks noGrp="1"/>
          </p:cNvSpPr>
          <p:nvPr>
            <p:ph idx="1"/>
          </p:nvPr>
        </p:nvSpPr>
        <p:spPr>
          <a:xfrm>
            <a:off x="2139461" y="2190683"/>
            <a:ext cx="7913077" cy="3199490"/>
          </a:xfrm>
        </p:spPr>
        <p:txBody>
          <a:bodyPr>
            <a:normAutofit/>
          </a:bodyPr>
          <a:lstStyle/>
          <a:p>
            <a:pPr marL="139700" indent="0" algn="ctr">
              <a:buNone/>
            </a:pPr>
            <a:r>
              <a:rPr lang="en-US" sz="2400" dirty="0">
                <a:latin typeface="+mn-lt"/>
              </a:rPr>
              <a:t>﻿ESCOs’ Added Value - in Comparison with Other Traditional EE Market Actors?</a:t>
            </a:r>
            <a:endParaRPr lang="en-VN" sz="2400" dirty="0">
              <a:latin typeface="+mn-lt"/>
            </a:endParaRPr>
          </a:p>
        </p:txBody>
      </p:sp>
    </p:spTree>
    <p:extLst>
      <p:ext uri="{BB962C8B-B14F-4D97-AF65-F5344CB8AC3E}">
        <p14:creationId xmlns:p14="http://schemas.microsoft.com/office/powerpoint/2010/main" val="314088866"/>
      </p:ext>
    </p:extLst>
  </p:cSld>
  <p:clrMapOvr>
    <a:masterClrMapping/>
  </p:clrMapOvr>
  <p:transition advClick="0"/>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12EDB6-D0AE-34B9-1D64-AE649B33CD55}"/>
              </a:ext>
            </a:extLst>
          </p:cNvPr>
          <p:cNvSpPr>
            <a:spLocks noGrp="1"/>
          </p:cNvSpPr>
          <p:nvPr>
            <p:ph type="title"/>
          </p:nvPr>
        </p:nvSpPr>
        <p:spPr/>
        <p:txBody>
          <a:bodyPr/>
          <a:lstStyle/>
          <a:p>
            <a:r>
              <a:rPr lang="en-VN" dirty="0">
                <a:solidFill>
                  <a:schemeClr val="accent1">
                    <a:lumMod val="50000"/>
                  </a:schemeClr>
                </a:solidFill>
              </a:rPr>
              <a:t>Exercise</a:t>
            </a:r>
            <a:endParaRPr lang="en-VN" dirty="0"/>
          </a:p>
        </p:txBody>
      </p:sp>
      <p:sp>
        <p:nvSpPr>
          <p:cNvPr id="3" name="Content Placeholder 2">
            <a:extLst>
              <a:ext uri="{FF2B5EF4-FFF2-40B4-BE49-F238E27FC236}">
                <a16:creationId xmlns:a16="http://schemas.microsoft.com/office/drawing/2014/main" id="{7C2DDDD4-A906-4BEC-98A8-71AA2370C74B}"/>
              </a:ext>
            </a:extLst>
          </p:cNvPr>
          <p:cNvSpPr>
            <a:spLocks noGrp="1"/>
          </p:cNvSpPr>
          <p:nvPr>
            <p:ph idx="1"/>
          </p:nvPr>
        </p:nvSpPr>
        <p:spPr>
          <a:xfrm>
            <a:off x="609600" y="1349064"/>
            <a:ext cx="10972800" cy="4772800"/>
          </a:xfrm>
        </p:spPr>
        <p:txBody>
          <a:bodyPr>
            <a:normAutofit/>
          </a:bodyPr>
          <a:lstStyle/>
          <a:p>
            <a:r>
              <a:rPr lang="en-US" sz="2000" dirty="0">
                <a:latin typeface="+mn-lt"/>
              </a:rPr>
              <a:t>﻿What are the most important factors in the development of ESCOs?</a:t>
            </a:r>
            <a:endParaRPr lang="en-VN" sz="2000" dirty="0">
              <a:latin typeface="+mn-lt"/>
            </a:endParaRPr>
          </a:p>
        </p:txBody>
      </p:sp>
      <p:pic>
        <p:nvPicPr>
          <p:cNvPr id="4" name="Picture 3">
            <a:extLst>
              <a:ext uri="{FF2B5EF4-FFF2-40B4-BE49-F238E27FC236}">
                <a16:creationId xmlns:a16="http://schemas.microsoft.com/office/drawing/2014/main" id="{6A9FA75C-9959-85EF-1DCF-7C93CC39481E}"/>
              </a:ext>
            </a:extLst>
          </p:cNvPr>
          <p:cNvPicPr>
            <a:picLocks noChangeAspect="1"/>
          </p:cNvPicPr>
          <p:nvPr/>
        </p:nvPicPr>
        <p:blipFill>
          <a:blip r:embed="rId2"/>
          <a:stretch>
            <a:fillRect/>
          </a:stretch>
        </p:blipFill>
        <p:spPr>
          <a:xfrm>
            <a:off x="2624015" y="2035935"/>
            <a:ext cx="6756400" cy="4711700"/>
          </a:xfrm>
          <a:prstGeom prst="rect">
            <a:avLst/>
          </a:prstGeom>
        </p:spPr>
      </p:pic>
    </p:spTree>
    <p:extLst>
      <p:ext uri="{BB962C8B-B14F-4D97-AF65-F5344CB8AC3E}">
        <p14:creationId xmlns:p14="http://schemas.microsoft.com/office/powerpoint/2010/main" val="393882114"/>
      </p:ext>
    </p:extLst>
  </p:cSld>
  <p:clrMapOvr>
    <a:masterClrMapping/>
  </p:clrMapOvr>
  <p:transition advClick="0"/>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Espace réservé du contenu 5"/>
          <p:cNvGraphicFramePr>
            <a:graphicFrameLocks noGrp="1"/>
          </p:cNvGraphicFramePr>
          <p:nvPr>
            <p:ph idx="1"/>
          </p:nvPr>
        </p:nvGraphicFramePr>
        <p:xfrm>
          <a:off x="1075048" y="2167106"/>
          <a:ext cx="9592952" cy="31689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1"/>
          <p:cNvSpPr txBox="1">
            <a:spLocks/>
          </p:cNvSpPr>
          <p:nvPr/>
        </p:nvSpPr>
        <p:spPr bwMode="auto">
          <a:xfrm>
            <a:off x="1524000" y="515553"/>
            <a:ext cx="9144000" cy="598589"/>
          </a:xfrm>
          <a:prstGeom prst="rect">
            <a:avLst/>
          </a:prstGeom>
          <a:noFill/>
          <a:ln>
            <a:noFill/>
          </a:ln>
        </p:spPr>
        <p:txBody>
          <a:bodyPr anchor="ctr"/>
          <a:lstStyle>
            <a:lvl1pPr marL="358775" indent="0" algn="l" defTabSz="457200" rtl="0" eaLnBrk="0" fontAlgn="base" hangingPunct="0">
              <a:spcBef>
                <a:spcPct val="0"/>
              </a:spcBef>
              <a:spcAft>
                <a:spcPct val="0"/>
              </a:spcAft>
              <a:defRPr sz="3600" b="1" kern="1200" cap="all" baseline="0">
                <a:solidFill>
                  <a:srgbClr val="00467F"/>
                </a:solidFill>
                <a:latin typeface="Arial" pitchFamily="34" charset="0"/>
                <a:ea typeface="MS PGothic" pitchFamily="34" charset="-128"/>
                <a:cs typeface="Arial" pitchFamily="34" charset="0"/>
              </a:defRPr>
            </a:lvl1pPr>
            <a:lvl2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2pPr>
            <a:lvl3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3pPr>
            <a:lvl4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4pPr>
            <a:lvl5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5pPr>
            <a:lvl6pPr marL="457200" algn="ctr" defTabSz="457200" rtl="0" eaLnBrk="1" fontAlgn="base" hangingPunct="1">
              <a:spcBef>
                <a:spcPct val="0"/>
              </a:spcBef>
              <a:spcAft>
                <a:spcPct val="0"/>
              </a:spcAft>
              <a:defRPr sz="4400">
                <a:solidFill>
                  <a:schemeClr val="tx1"/>
                </a:solidFill>
                <a:latin typeface="Calibri" charset="0"/>
                <a:ea typeface="ＭＳ Ｐゴシック" charset="-128"/>
              </a:defRPr>
            </a:lvl6pPr>
            <a:lvl7pPr marL="914400" algn="ctr" defTabSz="457200" rtl="0" eaLnBrk="1" fontAlgn="base" hangingPunct="1">
              <a:spcBef>
                <a:spcPct val="0"/>
              </a:spcBef>
              <a:spcAft>
                <a:spcPct val="0"/>
              </a:spcAft>
              <a:defRPr sz="4400">
                <a:solidFill>
                  <a:schemeClr val="tx1"/>
                </a:solidFill>
                <a:latin typeface="Calibri" charset="0"/>
                <a:ea typeface="ＭＳ Ｐゴシック" charset="-128"/>
              </a:defRPr>
            </a:lvl7pPr>
            <a:lvl8pPr marL="1371600" algn="ctr" defTabSz="457200" rtl="0" eaLnBrk="1" fontAlgn="base" hangingPunct="1">
              <a:spcBef>
                <a:spcPct val="0"/>
              </a:spcBef>
              <a:spcAft>
                <a:spcPct val="0"/>
              </a:spcAft>
              <a:defRPr sz="4400">
                <a:solidFill>
                  <a:schemeClr val="tx1"/>
                </a:solidFill>
                <a:latin typeface="Calibri" charset="0"/>
                <a:ea typeface="ＭＳ Ｐゴシック" charset="-128"/>
              </a:defRPr>
            </a:lvl8pPr>
            <a:lvl9pPr marL="1828800" algn="ctr" defTabSz="457200" rtl="0" eaLnBrk="1" fontAlgn="base" hangingPunct="1">
              <a:spcBef>
                <a:spcPct val="0"/>
              </a:spcBef>
              <a:spcAft>
                <a:spcPct val="0"/>
              </a:spcAft>
              <a:defRPr sz="4400">
                <a:solidFill>
                  <a:schemeClr val="tx1"/>
                </a:solidFill>
                <a:latin typeface="Calibri" charset="0"/>
                <a:ea typeface="ＭＳ Ｐゴシック" charset="-128"/>
              </a:defRPr>
            </a:lvl9pPr>
          </a:lstStyle>
          <a:p>
            <a:pPr algn="ctr">
              <a:defRPr/>
            </a:pPr>
            <a:r>
              <a:rPr lang="fr-CA" altLang="en-US" sz="3200" cap="none" dirty="0">
                <a:solidFill>
                  <a:schemeClr val="accent1">
                    <a:lumMod val="50000"/>
                  </a:schemeClr>
                </a:solidFill>
                <a:latin typeface="Arial" charset="0"/>
                <a:cs typeface="Arial" charset="0"/>
              </a:rPr>
              <a:t>INTEGRATION</a:t>
            </a:r>
            <a:endParaRPr lang="en-CA" altLang="en-US" sz="3200" cap="none" dirty="0">
              <a:solidFill>
                <a:schemeClr val="accent1">
                  <a:lumMod val="50000"/>
                </a:schemeClr>
              </a:solidFill>
              <a:latin typeface="Arial" charset="0"/>
              <a:cs typeface="Arial" charset="0"/>
            </a:endParaRPr>
          </a:p>
        </p:txBody>
      </p:sp>
    </p:spTree>
    <p:extLst>
      <p:ext uri="{BB962C8B-B14F-4D97-AF65-F5344CB8AC3E}">
        <p14:creationId xmlns:p14="http://schemas.microsoft.com/office/powerpoint/2010/main" val="4283537528"/>
      </p:ext>
    </p:extLst>
  </p:cSld>
  <p:clrMapOvr>
    <a:masterClrMapping/>
  </p:clrMapOvr>
  <p:transition advClick="0"/>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me 4"/>
          <p:cNvGraphicFramePr/>
          <p:nvPr/>
        </p:nvGraphicFramePr>
        <p:xfrm>
          <a:off x="603298" y="2935817"/>
          <a:ext cx="4033892" cy="30986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me 5"/>
          <p:cNvGraphicFramePr/>
          <p:nvPr/>
        </p:nvGraphicFramePr>
        <p:xfrm>
          <a:off x="4637190" y="2646672"/>
          <a:ext cx="3922009" cy="3002123"/>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8" name="Diagramme 7"/>
          <p:cNvGraphicFramePr/>
          <p:nvPr/>
        </p:nvGraphicFramePr>
        <p:xfrm>
          <a:off x="8710729" y="2359000"/>
          <a:ext cx="2902688" cy="3870251"/>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12" name="Rectangle 11"/>
          <p:cNvSpPr/>
          <p:nvPr/>
        </p:nvSpPr>
        <p:spPr>
          <a:xfrm>
            <a:off x="895740" y="1642795"/>
            <a:ext cx="10537371" cy="400110"/>
          </a:xfrm>
          <a:prstGeom prst="rect">
            <a:avLst/>
          </a:prstGeom>
        </p:spPr>
        <p:txBody>
          <a:bodyPr wrap="square">
            <a:spAutoFit/>
          </a:bodyPr>
          <a:lstStyle/>
          <a:p>
            <a:pPr marL="365116" eaLnBrk="0" hangingPunct="0">
              <a:spcAft>
                <a:spcPts val="600"/>
              </a:spcAft>
              <a:buClr>
                <a:srgbClr val="A5C935"/>
              </a:buClr>
            </a:pPr>
            <a:r>
              <a:rPr lang="en-CA" sz="2000" dirty="0">
                <a:solidFill>
                  <a:schemeClr val="tx1"/>
                </a:solidFill>
              </a:rPr>
              <a:t>ESCO becomes an expert in energy efficiency technologies.</a:t>
            </a:r>
          </a:p>
        </p:txBody>
      </p:sp>
      <p:sp>
        <p:nvSpPr>
          <p:cNvPr id="7" name="Title 1"/>
          <p:cNvSpPr txBox="1">
            <a:spLocks/>
          </p:cNvSpPr>
          <p:nvPr/>
        </p:nvSpPr>
        <p:spPr bwMode="auto">
          <a:xfrm>
            <a:off x="1524000" y="417920"/>
            <a:ext cx="9144000" cy="621108"/>
          </a:xfrm>
          <a:prstGeom prst="rect">
            <a:avLst/>
          </a:prstGeom>
          <a:noFill/>
          <a:ln>
            <a:noFill/>
          </a:ln>
        </p:spPr>
        <p:txBody>
          <a:bodyPr anchor="ctr"/>
          <a:lstStyle>
            <a:lvl1pPr marL="358775" indent="0" algn="l" defTabSz="457200" rtl="0" eaLnBrk="0" fontAlgn="base" hangingPunct="0">
              <a:spcBef>
                <a:spcPct val="0"/>
              </a:spcBef>
              <a:spcAft>
                <a:spcPct val="0"/>
              </a:spcAft>
              <a:defRPr sz="3600" b="1" kern="1200" cap="all" baseline="0">
                <a:solidFill>
                  <a:srgbClr val="00467F"/>
                </a:solidFill>
                <a:latin typeface="Arial" pitchFamily="34" charset="0"/>
                <a:ea typeface="MS PGothic" pitchFamily="34" charset="-128"/>
                <a:cs typeface="Arial" pitchFamily="34" charset="0"/>
              </a:defRPr>
            </a:lvl1pPr>
            <a:lvl2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2pPr>
            <a:lvl3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3pPr>
            <a:lvl4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4pPr>
            <a:lvl5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5pPr>
            <a:lvl6pPr marL="457200" algn="ctr" defTabSz="457200" rtl="0" eaLnBrk="1" fontAlgn="base" hangingPunct="1">
              <a:spcBef>
                <a:spcPct val="0"/>
              </a:spcBef>
              <a:spcAft>
                <a:spcPct val="0"/>
              </a:spcAft>
              <a:defRPr sz="4400">
                <a:solidFill>
                  <a:schemeClr val="tx1"/>
                </a:solidFill>
                <a:latin typeface="Calibri" charset="0"/>
                <a:ea typeface="ＭＳ Ｐゴシック" charset="-128"/>
              </a:defRPr>
            </a:lvl6pPr>
            <a:lvl7pPr marL="914400" algn="ctr" defTabSz="457200" rtl="0" eaLnBrk="1" fontAlgn="base" hangingPunct="1">
              <a:spcBef>
                <a:spcPct val="0"/>
              </a:spcBef>
              <a:spcAft>
                <a:spcPct val="0"/>
              </a:spcAft>
              <a:defRPr sz="4400">
                <a:solidFill>
                  <a:schemeClr val="tx1"/>
                </a:solidFill>
                <a:latin typeface="Calibri" charset="0"/>
                <a:ea typeface="ＭＳ Ｐゴシック" charset="-128"/>
              </a:defRPr>
            </a:lvl7pPr>
            <a:lvl8pPr marL="1371600" algn="ctr" defTabSz="457200" rtl="0" eaLnBrk="1" fontAlgn="base" hangingPunct="1">
              <a:spcBef>
                <a:spcPct val="0"/>
              </a:spcBef>
              <a:spcAft>
                <a:spcPct val="0"/>
              </a:spcAft>
              <a:defRPr sz="4400">
                <a:solidFill>
                  <a:schemeClr val="tx1"/>
                </a:solidFill>
                <a:latin typeface="Calibri" charset="0"/>
                <a:ea typeface="ＭＳ Ｐゴシック" charset="-128"/>
              </a:defRPr>
            </a:lvl8pPr>
            <a:lvl9pPr marL="1828800" algn="ctr" defTabSz="457200" rtl="0" eaLnBrk="1" fontAlgn="base" hangingPunct="1">
              <a:spcBef>
                <a:spcPct val="0"/>
              </a:spcBef>
              <a:spcAft>
                <a:spcPct val="0"/>
              </a:spcAft>
              <a:defRPr sz="4400">
                <a:solidFill>
                  <a:schemeClr val="tx1"/>
                </a:solidFill>
                <a:latin typeface="Calibri" charset="0"/>
                <a:ea typeface="ＭＳ Ｐゴシック" charset="-128"/>
              </a:defRPr>
            </a:lvl9pPr>
          </a:lstStyle>
          <a:p>
            <a:pPr algn="ctr">
              <a:defRPr/>
            </a:pPr>
            <a:r>
              <a:rPr lang="en-CA" altLang="en-US" sz="3200" cap="none" dirty="0">
                <a:solidFill>
                  <a:schemeClr val="accent1">
                    <a:lumMod val="50000"/>
                  </a:schemeClr>
                </a:solidFill>
                <a:latin typeface="Arial" charset="0"/>
                <a:cs typeface="Arial" charset="0"/>
              </a:rPr>
              <a:t>SPECIALIZATION</a:t>
            </a:r>
          </a:p>
        </p:txBody>
      </p:sp>
    </p:spTree>
    <p:extLst>
      <p:ext uri="{BB962C8B-B14F-4D97-AF65-F5344CB8AC3E}">
        <p14:creationId xmlns:p14="http://schemas.microsoft.com/office/powerpoint/2010/main" val="1114747966"/>
      </p:ext>
    </p:extLst>
  </p:cSld>
  <p:clrMapOvr>
    <a:masterClrMapping/>
  </p:clrMapOvr>
  <p:transition advClick="0"/>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D3A082-6AA0-E424-EF4A-97F1F3DFDFCF}"/>
              </a:ext>
            </a:extLst>
          </p:cNvPr>
          <p:cNvSpPr>
            <a:spLocks noGrp="1"/>
          </p:cNvSpPr>
          <p:nvPr>
            <p:ph type="title"/>
          </p:nvPr>
        </p:nvSpPr>
        <p:spPr/>
        <p:txBody>
          <a:bodyPr>
            <a:noAutofit/>
          </a:bodyPr>
          <a:lstStyle/>
          <a:p>
            <a:r>
              <a:rPr lang="en-US" dirty="0">
                <a:solidFill>
                  <a:schemeClr val="accent1">
                    <a:lumMod val="50000"/>
                  </a:schemeClr>
                </a:solidFill>
              </a:rPr>
              <a:t>Operating activity Mode of ESCO</a:t>
            </a:r>
          </a:p>
        </p:txBody>
      </p:sp>
      <p:sp>
        <p:nvSpPr>
          <p:cNvPr id="4" name="Rectangle 1">
            <a:extLst>
              <a:ext uri="{FF2B5EF4-FFF2-40B4-BE49-F238E27FC236}">
                <a16:creationId xmlns:a16="http://schemas.microsoft.com/office/drawing/2014/main" id="{6F2D4CFE-E3BF-06A1-EFA3-221C83F3AAC6}"/>
              </a:ext>
            </a:extLst>
          </p:cNvPr>
          <p:cNvSpPr>
            <a:spLocks noGrp="1" noChangeArrowheads="1"/>
          </p:cNvSpPr>
          <p:nvPr>
            <p:ph type="body" idx="1"/>
          </p:nvPr>
        </p:nvSpPr>
        <p:spPr bwMode="auto">
          <a:xfrm>
            <a:off x="609600" y="1284751"/>
            <a:ext cx="10972800" cy="4739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42900" indent="-342900" defTabSz="1219170" eaLnBrk="0" fontAlgn="base" hangingPunct="0">
              <a:lnSpc>
                <a:spcPts val="3000"/>
              </a:lnSpc>
              <a:spcBef>
                <a:spcPct val="0"/>
              </a:spcBef>
              <a:spcAft>
                <a:spcPct val="0"/>
              </a:spcAft>
              <a:buClrTx/>
              <a:buSzTx/>
              <a:buFont typeface="Wingdings" pitchFamily="2" charset="2"/>
              <a:buChar char="v"/>
            </a:pPr>
            <a:r>
              <a:rPr lang="en-US" altLang="en-US" sz="2000" b="1" dirty="0">
                <a:solidFill>
                  <a:schemeClr val="tx1"/>
                </a:solidFill>
                <a:latin typeface="Arial" panose="020B0604020202020204" pitchFamily="34" charset="0"/>
              </a:rPr>
              <a:t>Shared Savings Contract</a:t>
            </a:r>
            <a:r>
              <a:rPr lang="en-US" altLang="en-US" sz="2000" dirty="0">
                <a:solidFill>
                  <a:schemeClr val="tx1"/>
                </a:solidFill>
                <a:latin typeface="Arial" panose="020B0604020202020204" pitchFamily="34" charset="0"/>
              </a:rPr>
              <a:t>:</a:t>
            </a:r>
          </a:p>
          <a:p>
            <a:pPr marL="952485" lvl="1" indent="-342900" eaLnBrk="0" fontAlgn="base" hangingPunct="0">
              <a:lnSpc>
                <a:spcPts val="3000"/>
              </a:lnSpc>
              <a:spcBef>
                <a:spcPct val="0"/>
              </a:spcBef>
              <a:spcAft>
                <a:spcPct val="0"/>
              </a:spcAft>
              <a:buClrTx/>
              <a:buSzTx/>
              <a:buFont typeface="Wingdings" pitchFamily="2" charset="2"/>
              <a:buChar char="ü"/>
            </a:pPr>
            <a:r>
              <a:rPr lang="en-US" altLang="en-US" sz="2000" dirty="0">
                <a:solidFill>
                  <a:schemeClr val="tx1"/>
                </a:solidFill>
                <a:latin typeface="Arial" panose="020B0604020202020204" pitchFamily="34" charset="0"/>
              </a:rPr>
              <a:t>ESCO invests all the initial costs and shares the EE profits with the customer according to the agreed ratio. </a:t>
            </a:r>
          </a:p>
          <a:p>
            <a:pPr marL="952485" lvl="1" indent="-342900" eaLnBrk="0" fontAlgn="base" hangingPunct="0">
              <a:lnSpc>
                <a:spcPts val="3000"/>
              </a:lnSpc>
              <a:spcBef>
                <a:spcPct val="0"/>
              </a:spcBef>
              <a:spcAft>
                <a:spcPct val="0"/>
              </a:spcAft>
              <a:buClrTx/>
              <a:buSzTx/>
              <a:buFont typeface="Wingdings" pitchFamily="2" charset="2"/>
              <a:buChar char="ü"/>
            </a:pPr>
            <a:r>
              <a:rPr lang="en-US" altLang="en-US" sz="2000" b="1" dirty="0">
                <a:solidFill>
                  <a:schemeClr val="tx1"/>
                </a:solidFill>
                <a:latin typeface="Arial" panose="020B0604020202020204" pitchFamily="34" charset="0"/>
              </a:rPr>
              <a:t>For example</a:t>
            </a:r>
            <a:r>
              <a:rPr lang="en-US" altLang="en-US" sz="2000" dirty="0">
                <a:solidFill>
                  <a:schemeClr val="tx1"/>
                </a:solidFill>
                <a:latin typeface="Arial" panose="020B0604020202020204" pitchFamily="34" charset="0"/>
              </a:rPr>
              <a:t>, if the project saves 20% of energy costs, ESCO and the customer will share that savings according to the agreed ratio.</a:t>
            </a:r>
          </a:p>
          <a:p>
            <a:pPr marL="342900" indent="-342900" defTabSz="1219170" eaLnBrk="0" fontAlgn="base" hangingPunct="0">
              <a:lnSpc>
                <a:spcPts val="3000"/>
              </a:lnSpc>
              <a:spcBef>
                <a:spcPct val="0"/>
              </a:spcBef>
              <a:spcAft>
                <a:spcPct val="0"/>
              </a:spcAft>
              <a:buClrTx/>
              <a:buSzTx/>
              <a:buFont typeface="Wingdings" pitchFamily="2" charset="2"/>
              <a:buChar char="v"/>
            </a:pPr>
            <a:r>
              <a:rPr lang="en-US" altLang="en-US" sz="2000" b="1" dirty="0">
                <a:solidFill>
                  <a:schemeClr val="tx1"/>
                </a:solidFill>
                <a:latin typeface="Arial" panose="020B0604020202020204" pitchFamily="34" charset="0"/>
              </a:rPr>
              <a:t>Guaranteed Savings Contract</a:t>
            </a:r>
            <a:r>
              <a:rPr lang="en-US" altLang="en-US" sz="2000" dirty="0">
                <a:solidFill>
                  <a:schemeClr val="tx1"/>
                </a:solidFill>
                <a:latin typeface="Arial" panose="020B0604020202020204" pitchFamily="34" charset="0"/>
              </a:rPr>
              <a:t>:</a:t>
            </a:r>
          </a:p>
          <a:p>
            <a:pPr marL="952485" lvl="1" indent="-342900" eaLnBrk="0" fontAlgn="base" hangingPunct="0">
              <a:lnSpc>
                <a:spcPts val="3000"/>
              </a:lnSpc>
              <a:spcBef>
                <a:spcPct val="0"/>
              </a:spcBef>
              <a:spcAft>
                <a:spcPct val="0"/>
              </a:spcAft>
              <a:buClrTx/>
              <a:buSzTx/>
              <a:buFont typeface="Wingdings" pitchFamily="2" charset="2"/>
              <a:buChar char="ü"/>
            </a:pPr>
            <a:r>
              <a:rPr lang="en-US" altLang="en-US" sz="2000" dirty="0">
                <a:solidFill>
                  <a:schemeClr val="tx1"/>
                </a:solidFill>
                <a:latin typeface="Arial" panose="020B0604020202020204" pitchFamily="34" charset="0"/>
              </a:rPr>
              <a:t>ESCO commits to a specific level of EE to customers. If not achieved, ESCO will be responsible for compensating the difference in costs. </a:t>
            </a:r>
          </a:p>
          <a:p>
            <a:pPr marL="952485" lvl="1" indent="-342900" eaLnBrk="0" fontAlgn="base" hangingPunct="0">
              <a:lnSpc>
                <a:spcPts val="3000"/>
              </a:lnSpc>
              <a:spcBef>
                <a:spcPct val="0"/>
              </a:spcBef>
              <a:spcAft>
                <a:spcPct val="0"/>
              </a:spcAft>
              <a:buClrTx/>
              <a:buSzTx/>
              <a:buFont typeface="Wingdings" pitchFamily="2" charset="2"/>
              <a:buChar char="ü"/>
            </a:pPr>
            <a:r>
              <a:rPr lang="en-US" altLang="en-US" sz="2000" dirty="0">
                <a:solidFill>
                  <a:schemeClr val="tx1"/>
                </a:solidFill>
                <a:latin typeface="Arial" panose="020B0604020202020204" pitchFamily="34" charset="0"/>
              </a:rPr>
              <a:t>This form make customer no worry when using ESCO's services.</a:t>
            </a:r>
          </a:p>
          <a:p>
            <a:pPr marL="342900" indent="-342900" defTabSz="1219170" eaLnBrk="0" fontAlgn="base" hangingPunct="0">
              <a:lnSpc>
                <a:spcPts val="3000"/>
              </a:lnSpc>
              <a:spcBef>
                <a:spcPct val="0"/>
              </a:spcBef>
              <a:spcAft>
                <a:spcPct val="0"/>
              </a:spcAft>
              <a:buClrTx/>
              <a:buSzTx/>
              <a:buFont typeface="Wingdings" pitchFamily="2" charset="2"/>
              <a:buChar char="v"/>
            </a:pPr>
            <a:r>
              <a:rPr lang="en-US" altLang="en-US" sz="2000" b="1" dirty="0">
                <a:solidFill>
                  <a:schemeClr val="tx1"/>
                </a:solidFill>
                <a:latin typeface="Arial" panose="020B0604020202020204" pitchFamily="34" charset="0"/>
              </a:rPr>
              <a:t>Leasing Contract</a:t>
            </a:r>
            <a:r>
              <a:rPr lang="en-US" altLang="en-US" sz="2000" dirty="0">
                <a:solidFill>
                  <a:schemeClr val="tx1"/>
                </a:solidFill>
                <a:latin typeface="Arial" panose="020B0604020202020204" pitchFamily="34" charset="0"/>
              </a:rPr>
              <a:t>:</a:t>
            </a:r>
          </a:p>
          <a:p>
            <a:pPr marL="952485" lvl="1" indent="-342900" eaLnBrk="0" fontAlgn="base" hangingPunct="0">
              <a:lnSpc>
                <a:spcPts val="3000"/>
              </a:lnSpc>
              <a:spcBef>
                <a:spcPct val="0"/>
              </a:spcBef>
              <a:spcAft>
                <a:spcPct val="0"/>
              </a:spcAft>
              <a:buClrTx/>
              <a:buSzTx/>
              <a:buFont typeface="Wingdings" pitchFamily="2" charset="2"/>
              <a:buChar char="ü"/>
            </a:pPr>
            <a:r>
              <a:rPr lang="en-US" altLang="en-US" sz="2000" dirty="0">
                <a:solidFill>
                  <a:schemeClr val="tx1"/>
                </a:solidFill>
                <a:latin typeface="Arial" panose="020B0604020202020204" pitchFamily="34" charset="0"/>
              </a:rPr>
              <a:t>ESCO purchases and installs EE equipment, and the customer leases the system and pays a monthly fee. The rental fee is based on the EE achieved.</a:t>
            </a:r>
          </a:p>
        </p:txBody>
      </p:sp>
    </p:spTree>
    <p:extLst>
      <p:ext uri="{BB962C8B-B14F-4D97-AF65-F5344CB8AC3E}">
        <p14:creationId xmlns:p14="http://schemas.microsoft.com/office/powerpoint/2010/main" val="400892311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69ED66-1835-3497-854A-4A5B7BCAA534}"/>
              </a:ext>
            </a:extLst>
          </p:cNvPr>
          <p:cNvSpPr>
            <a:spLocks noGrp="1"/>
          </p:cNvSpPr>
          <p:nvPr>
            <p:ph type="title"/>
          </p:nvPr>
        </p:nvSpPr>
        <p:spPr>
          <a:xfrm>
            <a:off x="609600" y="548633"/>
            <a:ext cx="10972800" cy="495200"/>
          </a:xfrm>
        </p:spPr>
        <p:txBody>
          <a:bodyPr wrap="square" anchor="ctr">
            <a:noAutofit/>
          </a:bodyPr>
          <a:lstStyle/>
          <a:p>
            <a:pPr algn="ctr">
              <a:lnSpc>
                <a:spcPct val="90000"/>
              </a:lnSpc>
            </a:pPr>
            <a:r>
              <a:rPr lang="vi-VN" sz="3200" dirty="0">
                <a:solidFill>
                  <a:schemeClr val="accent1">
                    <a:lumMod val="50000"/>
                  </a:schemeClr>
                </a:solidFill>
                <a:latin typeface="+mn-lt"/>
              </a:rPr>
              <a:t>The role of ESCO in the energy market</a:t>
            </a:r>
            <a:endParaRPr lang="en-US" sz="3200" dirty="0">
              <a:solidFill>
                <a:schemeClr val="accent1">
                  <a:lumMod val="50000"/>
                </a:schemeClr>
              </a:solidFill>
              <a:latin typeface="+mn-lt"/>
            </a:endParaRPr>
          </a:p>
        </p:txBody>
      </p:sp>
      <p:graphicFrame>
        <p:nvGraphicFramePr>
          <p:cNvPr id="5" name="Text Placeholder 2">
            <a:extLst>
              <a:ext uri="{FF2B5EF4-FFF2-40B4-BE49-F238E27FC236}">
                <a16:creationId xmlns:a16="http://schemas.microsoft.com/office/drawing/2014/main" id="{0225B8D6-C65E-37AD-7F52-9E400B1E25F7}"/>
              </a:ext>
            </a:extLst>
          </p:cNvPr>
          <p:cNvGraphicFramePr/>
          <p:nvPr/>
        </p:nvGraphicFramePr>
        <p:xfrm>
          <a:off x="510746" y="1470827"/>
          <a:ext cx="10972800" cy="43525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70079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2FD2B2BC-7C01-4FCA-8517-A27D82E85D53}"/>
              </a:ext>
            </a:extLst>
          </p:cNvPr>
          <p:cNvSpPr>
            <a:spLocks noGrp="1"/>
          </p:cNvSpPr>
          <p:nvPr>
            <p:ph type="title"/>
          </p:nvPr>
        </p:nvSpPr>
        <p:spPr>
          <a:xfrm>
            <a:off x="609600" y="553392"/>
            <a:ext cx="10972800" cy="495200"/>
          </a:xfrm>
        </p:spPr>
        <p:txBody>
          <a:bodyPr>
            <a:noAutofit/>
          </a:bodyPr>
          <a:lstStyle/>
          <a:p>
            <a:r>
              <a:rPr lang="en-US" spc="400" dirty="0"/>
              <a:t>ESCO DEFINITION</a:t>
            </a:r>
          </a:p>
        </p:txBody>
      </p:sp>
      <p:sp>
        <p:nvSpPr>
          <p:cNvPr id="6" name="Espace réservé du contenu 2">
            <a:extLst>
              <a:ext uri="{FF2B5EF4-FFF2-40B4-BE49-F238E27FC236}">
                <a16:creationId xmlns:a16="http://schemas.microsoft.com/office/drawing/2014/main" id="{52F03498-EFD6-4A59-81DF-CA9587EDBC1E}"/>
              </a:ext>
            </a:extLst>
          </p:cNvPr>
          <p:cNvSpPr txBox="1">
            <a:spLocks/>
          </p:cNvSpPr>
          <p:nvPr/>
        </p:nvSpPr>
        <p:spPr>
          <a:xfrm>
            <a:off x="609600" y="1461669"/>
            <a:ext cx="11069320" cy="5223939"/>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lvl="1">
              <a:spcAft>
                <a:spcPts val="800"/>
              </a:spcAft>
              <a:buClr>
                <a:srgbClr val="A5C935"/>
              </a:buClr>
              <a:defRPr/>
            </a:pPr>
            <a:endParaRPr lang="en-US" sz="4800" b="1" dirty="0">
              <a:latin typeface="Arial" charset="0"/>
              <a:ea typeface="MS PGothic" pitchFamily="34" charset="-128"/>
              <a:cs typeface="Arial" charset="0"/>
            </a:endParaRPr>
          </a:p>
          <a:p>
            <a:pPr lvl="1">
              <a:spcAft>
                <a:spcPts val="800"/>
              </a:spcAft>
              <a:buClr>
                <a:srgbClr val="A5C935"/>
              </a:buClr>
              <a:defRPr/>
            </a:pPr>
            <a:endParaRPr lang="en-US" sz="4800" b="1" dirty="0">
              <a:latin typeface="Arial" charset="0"/>
              <a:ea typeface="MS PGothic" pitchFamily="34" charset="-128"/>
              <a:cs typeface="Arial" charset="0"/>
            </a:endParaRPr>
          </a:p>
          <a:p>
            <a:pPr lvl="1">
              <a:spcAft>
                <a:spcPts val="800"/>
              </a:spcAft>
              <a:buClr>
                <a:srgbClr val="A5C935"/>
              </a:buClr>
              <a:defRPr/>
            </a:pPr>
            <a:endParaRPr lang="en-US" sz="4800" b="1" dirty="0">
              <a:latin typeface="Arial" charset="0"/>
              <a:ea typeface="MS PGothic" pitchFamily="34" charset="-128"/>
              <a:cs typeface="Arial" charset="0"/>
            </a:endParaRPr>
          </a:p>
          <a:p>
            <a:pPr marL="486821" lvl="1">
              <a:spcAft>
                <a:spcPts val="800"/>
              </a:spcAft>
              <a:buClr>
                <a:srgbClr val="A5C935"/>
              </a:buClr>
              <a:defRPr/>
            </a:pPr>
            <a:r>
              <a:rPr lang="en-US" sz="3200" b="1" dirty="0">
                <a:solidFill>
                  <a:srgbClr val="A5C935"/>
                </a:solidFill>
                <a:latin typeface="Arial" charset="0"/>
                <a:ea typeface="MS PGothic" pitchFamily="34" charset="-128"/>
                <a:cs typeface="Arial" charset="0"/>
              </a:rPr>
              <a:t>E</a:t>
            </a:r>
            <a:r>
              <a:rPr lang="en-US" sz="3200" b="1" dirty="0">
                <a:solidFill>
                  <a:schemeClr val="tx1">
                    <a:lumMod val="65000"/>
                    <a:lumOff val="35000"/>
                  </a:schemeClr>
                </a:solidFill>
                <a:latin typeface="Arial" charset="0"/>
                <a:ea typeface="MS PGothic" pitchFamily="34" charset="-128"/>
                <a:cs typeface="Arial" charset="0"/>
              </a:rPr>
              <a:t>nergy </a:t>
            </a:r>
            <a:r>
              <a:rPr lang="en-US" sz="3200" b="1" dirty="0">
                <a:solidFill>
                  <a:srgbClr val="A5C935"/>
                </a:solidFill>
                <a:latin typeface="Arial" charset="0"/>
                <a:ea typeface="MS PGothic" pitchFamily="34" charset="-128"/>
                <a:cs typeface="Arial" charset="0"/>
              </a:rPr>
              <a:t>S</a:t>
            </a:r>
            <a:r>
              <a:rPr lang="en-US" sz="3200" b="1" dirty="0">
                <a:solidFill>
                  <a:schemeClr val="tx1">
                    <a:lumMod val="65000"/>
                    <a:lumOff val="35000"/>
                  </a:schemeClr>
                </a:solidFill>
                <a:latin typeface="Arial" charset="0"/>
                <a:ea typeface="MS PGothic" pitchFamily="34" charset="-128"/>
                <a:cs typeface="Arial" charset="0"/>
              </a:rPr>
              <a:t>ervices </a:t>
            </a:r>
            <a:r>
              <a:rPr lang="en-US" sz="3200" b="1" dirty="0">
                <a:solidFill>
                  <a:srgbClr val="A5C935"/>
                </a:solidFill>
                <a:latin typeface="Arial" charset="0"/>
                <a:ea typeface="MS PGothic" pitchFamily="34" charset="-128"/>
                <a:cs typeface="Arial" charset="0"/>
              </a:rPr>
              <a:t>C</a:t>
            </a:r>
            <a:r>
              <a:rPr lang="en-US" sz="3200" b="1" dirty="0">
                <a:solidFill>
                  <a:schemeClr val="tx1">
                    <a:lumMod val="65000"/>
                    <a:lumOff val="35000"/>
                  </a:schemeClr>
                </a:solidFill>
                <a:latin typeface="Arial" charset="0"/>
                <a:ea typeface="MS PGothic" pitchFamily="34" charset="-128"/>
                <a:cs typeface="Arial" charset="0"/>
              </a:rPr>
              <a:t>ompany</a:t>
            </a:r>
            <a:endParaRPr lang="en-US" sz="3200" b="1" dirty="0">
              <a:solidFill>
                <a:schemeClr val="tx1">
                  <a:lumMod val="65000"/>
                  <a:lumOff val="35000"/>
                </a:schemeClr>
              </a:solidFill>
              <a:ea typeface="MS PGothic" pitchFamily="34" charset="-128"/>
            </a:endParaRPr>
          </a:p>
          <a:p>
            <a:pPr marL="486821" lvl="1" algn="just">
              <a:spcAft>
                <a:spcPts val="800"/>
              </a:spcAft>
              <a:buClr>
                <a:srgbClr val="A5C935"/>
              </a:buClr>
              <a:defRPr/>
            </a:pPr>
            <a:r>
              <a:rPr lang="en-US" sz="3200" dirty="0">
                <a:solidFill>
                  <a:schemeClr val="tx1">
                    <a:lumMod val="65000"/>
                    <a:lumOff val="35000"/>
                  </a:schemeClr>
                </a:solidFill>
                <a:latin typeface="Arial" charset="0"/>
                <a:ea typeface="MS PGothic" pitchFamily="34" charset="-128"/>
                <a:cs typeface="Arial" charset="0"/>
              </a:rPr>
              <a:t>Implement energy efficiency projects for the benefit of customers by addressing natural market barriers.</a:t>
            </a:r>
          </a:p>
        </p:txBody>
      </p:sp>
      <p:sp>
        <p:nvSpPr>
          <p:cNvPr id="7" name="Rectangle 6">
            <a:extLst>
              <a:ext uri="{FF2B5EF4-FFF2-40B4-BE49-F238E27FC236}">
                <a16:creationId xmlns:a16="http://schemas.microsoft.com/office/drawing/2014/main" id="{970E8568-F8E4-45B9-A335-4D57C95B663E}"/>
              </a:ext>
            </a:extLst>
          </p:cNvPr>
          <p:cNvSpPr/>
          <p:nvPr/>
        </p:nvSpPr>
        <p:spPr>
          <a:xfrm>
            <a:off x="3186870" y="1461669"/>
            <a:ext cx="5818259" cy="2482667"/>
          </a:xfrm>
          <a:prstGeom prst="rect">
            <a:avLst/>
          </a:prstGeom>
          <a:noFill/>
        </p:spPr>
        <p:txBody>
          <a:bodyPr wrap="none" lIns="121920" tIns="60960" rIns="121920" bIns="6096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sz="15333"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ESCO</a:t>
            </a:r>
          </a:p>
        </p:txBody>
      </p:sp>
    </p:spTree>
    <p:extLst>
      <p:ext uri="{BB962C8B-B14F-4D97-AF65-F5344CB8AC3E}">
        <p14:creationId xmlns:p14="http://schemas.microsoft.com/office/powerpoint/2010/main" val="15838784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2FD2B2BC-7C01-4FCA-8517-A27D82E85D53}"/>
              </a:ext>
            </a:extLst>
          </p:cNvPr>
          <p:cNvSpPr>
            <a:spLocks noGrp="1"/>
          </p:cNvSpPr>
          <p:nvPr>
            <p:ph type="title"/>
          </p:nvPr>
        </p:nvSpPr>
        <p:spPr>
          <a:xfrm>
            <a:off x="450151" y="333795"/>
            <a:ext cx="11741849" cy="872653"/>
          </a:xfrm>
        </p:spPr>
        <p:txBody>
          <a:bodyPr>
            <a:noAutofit/>
          </a:bodyPr>
          <a:lstStyle/>
          <a:p>
            <a:pPr algn="l"/>
            <a:r>
              <a:rPr lang="en-US" sz="2800" dirty="0"/>
              <a:t>WHAT TYPE OF ORGANIZATION CAN BECOME AN ESCO?</a:t>
            </a:r>
          </a:p>
        </p:txBody>
      </p:sp>
      <p:graphicFrame>
        <p:nvGraphicFramePr>
          <p:cNvPr id="7" name="Diagramme 1">
            <a:extLst>
              <a:ext uri="{FF2B5EF4-FFF2-40B4-BE49-F238E27FC236}">
                <a16:creationId xmlns:a16="http://schemas.microsoft.com/office/drawing/2014/main" id="{72E7D12E-75E2-4782-9051-3978EAB81ABA}"/>
              </a:ext>
            </a:extLst>
          </p:cNvPr>
          <p:cNvGraphicFramePr/>
          <p:nvPr>
            <p:extLst>
              <p:ext uri="{D42A27DB-BD31-4B8C-83A1-F6EECF244321}">
                <p14:modId xmlns:p14="http://schemas.microsoft.com/office/powerpoint/2010/main" val="1756633112"/>
              </p:ext>
            </p:extLst>
          </p:nvPr>
        </p:nvGraphicFramePr>
        <p:xfrm>
          <a:off x="547687" y="1406200"/>
          <a:ext cx="6107113" cy="48730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ZoneTexte 2">
            <a:extLst>
              <a:ext uri="{FF2B5EF4-FFF2-40B4-BE49-F238E27FC236}">
                <a16:creationId xmlns:a16="http://schemas.microsoft.com/office/drawing/2014/main" id="{0CE5ABA9-6F32-4F73-AB41-8FC96DB384C3}"/>
              </a:ext>
            </a:extLst>
          </p:cNvPr>
          <p:cNvSpPr txBox="1"/>
          <p:nvPr/>
        </p:nvSpPr>
        <p:spPr>
          <a:xfrm>
            <a:off x="6654801" y="3235000"/>
            <a:ext cx="4989512" cy="1015663"/>
          </a:xfrm>
          <a:prstGeom prst="rect">
            <a:avLst/>
          </a:prstGeom>
          <a:noFill/>
        </p:spPr>
        <p:txBody>
          <a:bodyPr wrap="square" rtlCol="0">
            <a:spAutoFit/>
          </a:bodyPr>
          <a:lstStyle/>
          <a:p>
            <a:r>
              <a:rPr lang="en-CA" sz="2000" dirty="0">
                <a:solidFill>
                  <a:schemeClr val="tx1">
                    <a:lumMod val="65000"/>
                    <a:lumOff val="35000"/>
                  </a:schemeClr>
                </a:solidFill>
              </a:rPr>
              <a:t>Each of these organizations will have to build their own internal capacity and some will become ESCOs</a:t>
            </a:r>
          </a:p>
        </p:txBody>
      </p:sp>
    </p:spTree>
    <p:extLst>
      <p:ext uri="{BB962C8B-B14F-4D97-AF65-F5344CB8AC3E}">
        <p14:creationId xmlns:p14="http://schemas.microsoft.com/office/powerpoint/2010/main" val="9640750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32BB5DA-B507-083D-62E2-5DD9E8F16C4D}"/>
              </a:ext>
            </a:extLst>
          </p:cNvPr>
          <p:cNvSpPr>
            <a:spLocks noGrp="1"/>
          </p:cNvSpPr>
          <p:nvPr>
            <p:ph type="title"/>
          </p:nvPr>
        </p:nvSpPr>
        <p:spPr/>
        <p:txBody>
          <a:bodyPr>
            <a:noAutofit/>
          </a:bodyPr>
          <a:lstStyle/>
          <a:p>
            <a:r>
              <a:rPr lang="vi-VN" dirty="0">
                <a:solidFill>
                  <a:schemeClr val="accent1">
                    <a:lumMod val="50000"/>
                  </a:schemeClr>
                </a:solidFill>
                <a:latin typeface="+mn-lt"/>
              </a:rPr>
              <a:t>ESCO in Vietnam and other countries around </a:t>
            </a:r>
            <a:r>
              <a:rPr lang="vi-VN">
                <a:solidFill>
                  <a:schemeClr val="accent1">
                    <a:lumMod val="50000"/>
                  </a:schemeClr>
                </a:solidFill>
                <a:latin typeface="+mn-lt"/>
              </a:rPr>
              <a:t>the world</a:t>
            </a:r>
            <a:endParaRPr lang="en-US" dirty="0">
              <a:solidFill>
                <a:schemeClr val="accent1">
                  <a:lumMod val="50000"/>
                </a:schemeClr>
              </a:solidFill>
              <a:latin typeface="+mn-lt"/>
            </a:endParaRPr>
          </a:p>
        </p:txBody>
      </p:sp>
      <p:sp>
        <p:nvSpPr>
          <p:cNvPr id="5" name="Rectangle 1">
            <a:extLst>
              <a:ext uri="{FF2B5EF4-FFF2-40B4-BE49-F238E27FC236}">
                <a16:creationId xmlns:a16="http://schemas.microsoft.com/office/drawing/2014/main" id="{F62071E4-5484-95B9-E78C-65C58FFABDBC}"/>
              </a:ext>
            </a:extLst>
          </p:cNvPr>
          <p:cNvSpPr>
            <a:spLocks noGrp="1" noChangeArrowheads="1"/>
          </p:cNvSpPr>
          <p:nvPr>
            <p:ph type="body" idx="1"/>
          </p:nvPr>
        </p:nvSpPr>
        <p:spPr bwMode="auto">
          <a:xfrm>
            <a:off x="609600" y="1492057"/>
            <a:ext cx="10713057" cy="44319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42900" indent="-342900" defTabSz="1219170" eaLnBrk="0" fontAlgn="base" hangingPunct="0">
              <a:spcBef>
                <a:spcPts val="400"/>
              </a:spcBef>
              <a:spcAft>
                <a:spcPts val="400"/>
              </a:spcAft>
              <a:buClrTx/>
              <a:buSzTx/>
              <a:buFont typeface="Wingdings" pitchFamily="2" charset="2"/>
              <a:buChar char="v"/>
            </a:pPr>
            <a:r>
              <a:rPr lang="en-US" altLang="en-US" sz="2000" b="1" dirty="0">
                <a:solidFill>
                  <a:schemeClr val="tx1"/>
                </a:solidFill>
                <a:latin typeface="Arial" panose="020B0604020202020204" pitchFamily="34" charset="0"/>
              </a:rPr>
              <a:t>Vietnam</a:t>
            </a:r>
            <a:r>
              <a:rPr lang="en-US" altLang="en-US" sz="2000" dirty="0">
                <a:solidFill>
                  <a:schemeClr val="tx1"/>
                </a:solidFill>
                <a:latin typeface="Arial" panose="020B0604020202020204" pitchFamily="34" charset="0"/>
              </a:rPr>
              <a:t>: The ESCO model is still new and needs a lot of support from the government in terms of policy and finance. ESCO projects mainly focus on heavy industries and public lighting.</a:t>
            </a:r>
          </a:p>
          <a:p>
            <a:pPr marL="342900" indent="-342900" defTabSz="1219170" eaLnBrk="0" fontAlgn="base" hangingPunct="0">
              <a:spcBef>
                <a:spcPts val="400"/>
              </a:spcBef>
              <a:spcAft>
                <a:spcPts val="400"/>
              </a:spcAft>
              <a:buClrTx/>
              <a:buSzTx/>
              <a:buFont typeface="Wingdings" pitchFamily="2" charset="2"/>
              <a:buChar char="v"/>
            </a:pPr>
            <a:r>
              <a:rPr lang="en-US" altLang="en-US" sz="2000" b="1" dirty="0">
                <a:solidFill>
                  <a:schemeClr val="tx1"/>
                </a:solidFill>
                <a:latin typeface="Arial" panose="020B0604020202020204" pitchFamily="34" charset="0"/>
              </a:rPr>
              <a:t>Worldwide:</a:t>
            </a:r>
            <a:r>
              <a:rPr lang="en-US" altLang="en-US" sz="2000" dirty="0">
                <a:solidFill>
                  <a:schemeClr val="tx1"/>
                </a:solidFill>
                <a:latin typeface="Arial" panose="020B0604020202020204" pitchFamily="34" charset="0"/>
              </a:rPr>
              <a:t> ESCO companies have grown rapidly and diversified in many areas such as transportation, healthcare, and building management. </a:t>
            </a:r>
            <a:endParaRPr lang="vi-VN" altLang="en-US" sz="2000" dirty="0">
              <a:solidFill>
                <a:schemeClr val="tx1"/>
              </a:solidFill>
              <a:latin typeface="Arial" panose="020B0604020202020204" pitchFamily="34" charset="0"/>
            </a:endParaRPr>
          </a:p>
          <a:p>
            <a:pPr marL="342900" indent="-342900" defTabSz="1219170" eaLnBrk="0" fontAlgn="base" hangingPunct="0">
              <a:spcBef>
                <a:spcPts val="400"/>
              </a:spcBef>
              <a:spcAft>
                <a:spcPts val="400"/>
              </a:spcAft>
              <a:buClrTx/>
              <a:buSzTx/>
              <a:buFont typeface="Wingdings" pitchFamily="2" charset="2"/>
              <a:buChar char="v"/>
            </a:pPr>
            <a:r>
              <a:rPr lang="vi-VN" sz="2000" b="1" dirty="0">
                <a:solidFill>
                  <a:schemeClr val="tx1"/>
                </a:solidFill>
                <a:latin typeface="Arial" panose="020B0604020202020204" pitchFamily="34" charset="0"/>
              </a:rPr>
              <a:t>Challenges for ESCO companies in Vietnam</a:t>
            </a:r>
          </a:p>
          <a:p>
            <a:pPr marL="952485" lvl="1" indent="-342900" eaLnBrk="0" fontAlgn="base" hangingPunct="0">
              <a:spcBef>
                <a:spcPts val="400"/>
              </a:spcBef>
              <a:spcAft>
                <a:spcPts val="400"/>
              </a:spcAft>
              <a:buClrTx/>
              <a:buSzTx/>
              <a:buFont typeface="Wingdings" pitchFamily="2" charset="2"/>
              <a:buChar char="ü"/>
            </a:pPr>
            <a:r>
              <a:rPr lang="en-US" altLang="en-US" sz="2000" b="1" dirty="0">
                <a:solidFill>
                  <a:schemeClr val="tx1"/>
                </a:solidFill>
                <a:latin typeface="Arial" panose="020B0604020202020204" pitchFamily="34" charset="0"/>
              </a:rPr>
              <a:t>Lack of investment capital: </a:t>
            </a:r>
            <a:r>
              <a:rPr lang="en-US" altLang="en-US" sz="2000" dirty="0">
                <a:solidFill>
                  <a:schemeClr val="tx1"/>
                </a:solidFill>
                <a:latin typeface="Arial" panose="020B0604020202020204" pitchFamily="34" charset="0"/>
              </a:rPr>
              <a:t>ESCO projects often require large initial investment capital, making it difficult for new companies.</a:t>
            </a:r>
          </a:p>
          <a:p>
            <a:pPr marL="952485" lvl="1" indent="-342900" eaLnBrk="0" fontAlgn="base" hangingPunct="0">
              <a:spcBef>
                <a:spcPts val="400"/>
              </a:spcBef>
              <a:spcAft>
                <a:spcPts val="400"/>
              </a:spcAft>
              <a:buClrTx/>
              <a:buSzTx/>
              <a:buFont typeface="Wingdings" pitchFamily="2" charset="2"/>
              <a:buChar char="ü"/>
            </a:pPr>
            <a:r>
              <a:rPr lang="en-US" altLang="en-US" sz="2000" b="1" dirty="0">
                <a:solidFill>
                  <a:schemeClr val="tx1"/>
                </a:solidFill>
                <a:latin typeface="Arial" panose="020B0604020202020204" pitchFamily="34" charset="0"/>
              </a:rPr>
              <a:t>Lack of clear legal framework: </a:t>
            </a:r>
            <a:r>
              <a:rPr lang="en-US" altLang="en-US" sz="2000" dirty="0">
                <a:solidFill>
                  <a:schemeClr val="tx1"/>
                </a:solidFill>
                <a:latin typeface="Arial" panose="020B0604020202020204" pitchFamily="34" charset="0"/>
              </a:rPr>
              <a:t>There are no specific support policies from the government for the ESCO model.</a:t>
            </a:r>
          </a:p>
          <a:p>
            <a:pPr marL="952485" lvl="1" indent="-342900" eaLnBrk="0" fontAlgn="base" hangingPunct="0">
              <a:spcBef>
                <a:spcPts val="400"/>
              </a:spcBef>
              <a:spcAft>
                <a:spcPts val="400"/>
              </a:spcAft>
              <a:buClrTx/>
              <a:buSzTx/>
              <a:buFont typeface="Wingdings" pitchFamily="2" charset="2"/>
              <a:buChar char="ü"/>
            </a:pPr>
            <a:r>
              <a:rPr lang="en-US" altLang="en-US" sz="2000" b="1" dirty="0">
                <a:solidFill>
                  <a:schemeClr val="tx1"/>
                </a:solidFill>
                <a:latin typeface="Arial" panose="020B0604020202020204" pitchFamily="34" charset="0"/>
              </a:rPr>
              <a:t>Awareness of energy saving: </a:t>
            </a:r>
            <a:r>
              <a:rPr lang="en-US" altLang="en-US" sz="2000" dirty="0">
                <a:solidFill>
                  <a:schemeClr val="tx1"/>
                </a:solidFill>
                <a:latin typeface="Arial" panose="020B0604020202020204" pitchFamily="34" charset="0"/>
              </a:rPr>
              <a:t>Many enterprises still do not clearly understand the benefits of cooperating with ESCO.</a:t>
            </a:r>
            <a:endParaRPr lang="vi-VN" altLang="en-US" sz="2000" dirty="0">
              <a:solidFill>
                <a:schemeClr val="tx1"/>
              </a:solidFill>
              <a:latin typeface="Arial" panose="020B0604020202020204" pitchFamily="34" charset="0"/>
            </a:endParaRPr>
          </a:p>
        </p:txBody>
      </p:sp>
    </p:spTree>
    <p:extLst>
      <p:ext uri="{BB962C8B-B14F-4D97-AF65-F5344CB8AC3E}">
        <p14:creationId xmlns:p14="http://schemas.microsoft.com/office/powerpoint/2010/main" val="6729567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8B1165-56A8-1EAC-A81A-35F8F3EA5959}"/>
              </a:ext>
            </a:extLst>
          </p:cNvPr>
          <p:cNvSpPr>
            <a:spLocks noGrp="1"/>
          </p:cNvSpPr>
          <p:nvPr>
            <p:ph type="title"/>
          </p:nvPr>
        </p:nvSpPr>
        <p:spPr>
          <a:xfrm>
            <a:off x="609600" y="548633"/>
            <a:ext cx="10972800" cy="495200"/>
          </a:xfrm>
        </p:spPr>
        <p:txBody>
          <a:bodyPr wrap="square" anchor="ctr">
            <a:noAutofit/>
          </a:bodyPr>
          <a:lstStyle/>
          <a:p>
            <a:pPr>
              <a:lnSpc>
                <a:spcPct val="90000"/>
              </a:lnSpc>
            </a:pPr>
            <a:r>
              <a:rPr lang="vi-VN" dirty="0">
                <a:latin typeface="+mn-lt"/>
              </a:rPr>
              <a:t>Development opportunities for ESCO in Vietnam</a:t>
            </a:r>
            <a:endParaRPr lang="en-US" dirty="0">
              <a:latin typeface="+mn-lt"/>
            </a:endParaRPr>
          </a:p>
        </p:txBody>
      </p:sp>
      <p:graphicFrame>
        <p:nvGraphicFramePr>
          <p:cNvPr id="8" name="Rectangle 1">
            <a:extLst>
              <a:ext uri="{FF2B5EF4-FFF2-40B4-BE49-F238E27FC236}">
                <a16:creationId xmlns:a16="http://schemas.microsoft.com/office/drawing/2014/main" id="{A229A6F3-6DDB-B7CA-A15F-C1EFD58C9483}"/>
              </a:ext>
            </a:extLst>
          </p:cNvPr>
          <p:cNvGraphicFramePr/>
          <p:nvPr>
            <p:extLst>
              <p:ext uri="{D42A27DB-BD31-4B8C-83A1-F6EECF244321}">
                <p14:modId xmlns:p14="http://schemas.microsoft.com/office/powerpoint/2010/main" val="704573121"/>
              </p:ext>
            </p:extLst>
          </p:nvPr>
        </p:nvGraphicFramePr>
        <p:xfrm>
          <a:off x="609600" y="1545807"/>
          <a:ext cx="10972800" cy="43525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586146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2FD2B2BC-7C01-4FCA-8517-A27D82E85D53}"/>
              </a:ext>
            </a:extLst>
          </p:cNvPr>
          <p:cNvSpPr>
            <a:spLocks noGrp="1"/>
          </p:cNvSpPr>
          <p:nvPr>
            <p:ph type="title"/>
          </p:nvPr>
        </p:nvSpPr>
        <p:spPr>
          <a:xfrm>
            <a:off x="609600" y="525031"/>
            <a:ext cx="10972800" cy="495200"/>
          </a:xfrm>
        </p:spPr>
        <p:txBody>
          <a:bodyPr>
            <a:noAutofit/>
          </a:bodyPr>
          <a:lstStyle/>
          <a:p>
            <a:r>
              <a:rPr lang="en-US" spc="400" dirty="0"/>
              <a:t>EXERCISE</a:t>
            </a:r>
          </a:p>
        </p:txBody>
      </p:sp>
      <p:sp>
        <p:nvSpPr>
          <p:cNvPr id="6" name="Content Placeholder 1">
            <a:extLst>
              <a:ext uri="{FF2B5EF4-FFF2-40B4-BE49-F238E27FC236}">
                <a16:creationId xmlns:a16="http://schemas.microsoft.com/office/drawing/2014/main" id="{3B11F7AD-FE31-4862-900E-D3B1A9D10DDF}"/>
              </a:ext>
            </a:extLst>
          </p:cNvPr>
          <p:cNvSpPr txBox="1">
            <a:spLocks/>
          </p:cNvSpPr>
          <p:nvPr/>
        </p:nvSpPr>
        <p:spPr>
          <a:xfrm>
            <a:off x="547688" y="1622582"/>
            <a:ext cx="6554153" cy="4323181"/>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2000" b="1" dirty="0">
                <a:solidFill>
                  <a:schemeClr val="tx1">
                    <a:lumMod val="65000"/>
                    <a:lumOff val="35000"/>
                  </a:schemeClr>
                </a:solidFill>
              </a:rPr>
              <a:t>Company name</a:t>
            </a:r>
            <a:br>
              <a:rPr lang="en-US" sz="2000" dirty="0">
                <a:solidFill>
                  <a:schemeClr val="tx1">
                    <a:lumMod val="65000"/>
                    <a:lumOff val="35000"/>
                  </a:schemeClr>
                </a:solidFill>
              </a:rPr>
            </a:br>
            <a:r>
              <a:rPr lang="en-US" sz="2400" b="1" i="1" dirty="0">
                <a:solidFill>
                  <a:schemeClr val="accent5">
                    <a:lumMod val="75000"/>
                  </a:schemeClr>
                </a:solidFill>
              </a:rPr>
              <a:t>ENERGY – SAVE</a:t>
            </a:r>
          </a:p>
          <a:p>
            <a:endParaRPr lang="en-US" sz="2400" b="1" i="1" dirty="0">
              <a:solidFill>
                <a:schemeClr val="accent5">
                  <a:lumMod val="75000"/>
                </a:schemeClr>
              </a:solidFill>
            </a:endParaRPr>
          </a:p>
          <a:p>
            <a:pPr lvl="1">
              <a:defRPr/>
            </a:pPr>
            <a:r>
              <a:rPr lang="en-US" sz="2000" dirty="0">
                <a:solidFill>
                  <a:schemeClr val="tx1">
                    <a:lumMod val="65000"/>
                    <a:lumOff val="35000"/>
                  </a:schemeClr>
                </a:solidFill>
              </a:rPr>
              <a:t>Engineering Design Company</a:t>
            </a:r>
          </a:p>
          <a:p>
            <a:pPr lvl="1">
              <a:defRPr/>
            </a:pPr>
            <a:r>
              <a:rPr lang="en-US" sz="2000" b="1" dirty="0">
                <a:solidFill>
                  <a:srgbClr val="FF0000"/>
                </a:solidFill>
              </a:rPr>
              <a:t>Services</a:t>
            </a:r>
            <a:r>
              <a:rPr lang="en-US" sz="2000" dirty="0">
                <a:solidFill>
                  <a:schemeClr val="tx1">
                    <a:lumMod val="65000"/>
                    <a:lumOff val="35000"/>
                  </a:schemeClr>
                </a:solidFill>
              </a:rPr>
              <a:t>: Audit, detailed engineering design, on-site supervision, and monitoring &amp; evaluation.</a:t>
            </a:r>
          </a:p>
          <a:p>
            <a:pPr lvl="1">
              <a:defRPr/>
            </a:pPr>
            <a:r>
              <a:rPr lang="en-US" sz="2000" b="1" dirty="0">
                <a:solidFill>
                  <a:srgbClr val="FF0000"/>
                </a:solidFill>
              </a:rPr>
              <a:t>Contractor:</a:t>
            </a:r>
            <a:r>
              <a:rPr lang="en-US" sz="2000" dirty="0">
                <a:solidFill>
                  <a:schemeClr val="tx1">
                    <a:lumMod val="65000"/>
                    <a:lumOff val="35000"/>
                  </a:schemeClr>
                </a:solidFill>
              </a:rPr>
              <a:t> Hired by the business owner.</a:t>
            </a:r>
          </a:p>
          <a:p>
            <a:pPr lvl="1">
              <a:defRPr/>
            </a:pPr>
            <a:r>
              <a:rPr lang="en-US" sz="2000" b="1" dirty="0">
                <a:solidFill>
                  <a:srgbClr val="FF0000"/>
                </a:solidFill>
              </a:rPr>
              <a:t>Fee</a:t>
            </a:r>
            <a:r>
              <a:rPr lang="en-US" sz="2000" dirty="0">
                <a:solidFill>
                  <a:schemeClr val="tx1">
                    <a:lumMod val="65000"/>
                    <a:lumOff val="35000"/>
                  </a:schemeClr>
                </a:solidFill>
              </a:rPr>
              <a:t>: Engineering design only, 20% of the energy savings achieved.</a:t>
            </a:r>
          </a:p>
          <a:p>
            <a:pPr lvl="1">
              <a:defRPr/>
            </a:pPr>
            <a:r>
              <a:rPr lang="en-US" sz="2000" b="1" dirty="0">
                <a:solidFill>
                  <a:srgbClr val="FF0000"/>
                </a:solidFill>
              </a:rPr>
              <a:t>Funding</a:t>
            </a:r>
            <a:r>
              <a:rPr lang="en-US" sz="2000" dirty="0">
                <a:solidFill>
                  <a:schemeClr val="tx1">
                    <a:lumMod val="65000"/>
                    <a:lumOff val="35000"/>
                  </a:schemeClr>
                </a:solidFill>
              </a:rPr>
              <a:t>: None</a:t>
            </a:r>
          </a:p>
        </p:txBody>
      </p:sp>
      <p:pic>
        <p:nvPicPr>
          <p:cNvPr id="1026" name="Picture 2">
            <a:extLst>
              <a:ext uri="{FF2B5EF4-FFF2-40B4-BE49-F238E27FC236}">
                <a16:creationId xmlns:a16="http://schemas.microsoft.com/office/drawing/2014/main" id="{BD22FBE2-7AC1-47E8-92FC-34EEB1BF03B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21130" y="1239521"/>
            <a:ext cx="4323181" cy="4323181"/>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1">
            <a:extLst>
              <a:ext uri="{FF2B5EF4-FFF2-40B4-BE49-F238E27FC236}">
                <a16:creationId xmlns:a16="http://schemas.microsoft.com/office/drawing/2014/main" id="{D39C59BF-BA21-4413-BF32-2417822E0362}"/>
              </a:ext>
            </a:extLst>
          </p:cNvPr>
          <p:cNvSpPr txBox="1">
            <a:spLocks/>
          </p:cNvSpPr>
          <p:nvPr/>
        </p:nvSpPr>
        <p:spPr>
          <a:xfrm>
            <a:off x="547688" y="4862698"/>
            <a:ext cx="11349673" cy="764559"/>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ts val="3733"/>
              </a:spcBef>
            </a:pPr>
            <a:r>
              <a:rPr lang="en-US" sz="3200" b="1" dirty="0">
                <a:solidFill>
                  <a:srgbClr val="FF0000"/>
                </a:solidFill>
              </a:rPr>
              <a:t>Is</a:t>
            </a:r>
            <a:r>
              <a:rPr lang="en-US" sz="3200" b="1" dirty="0">
                <a:solidFill>
                  <a:schemeClr val="accent5">
                    <a:lumMod val="75000"/>
                  </a:schemeClr>
                </a:solidFill>
              </a:rPr>
              <a:t> ENERGY - SAVE </a:t>
            </a:r>
            <a:r>
              <a:rPr lang="en-US" sz="3200" b="1" dirty="0">
                <a:solidFill>
                  <a:srgbClr val="FF0000"/>
                </a:solidFill>
              </a:rPr>
              <a:t>an ESCO?</a:t>
            </a:r>
          </a:p>
        </p:txBody>
      </p:sp>
    </p:spTree>
    <p:extLst>
      <p:ext uri="{BB962C8B-B14F-4D97-AF65-F5344CB8AC3E}">
        <p14:creationId xmlns:p14="http://schemas.microsoft.com/office/powerpoint/2010/main" val="264306855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a:extLst>
              <a:ext uri="{FF2B5EF4-FFF2-40B4-BE49-F238E27FC236}">
                <a16:creationId xmlns:a16="http://schemas.microsoft.com/office/drawing/2014/main" id="{6035C8DC-1DCD-44FF-A01C-528645E0F12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11761" y="1471141"/>
            <a:ext cx="4156117" cy="4156117"/>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1">
            <a:extLst>
              <a:ext uri="{FF2B5EF4-FFF2-40B4-BE49-F238E27FC236}">
                <a16:creationId xmlns:a16="http://schemas.microsoft.com/office/drawing/2014/main" id="{3B11F7AD-FE31-4862-900E-D3B1A9D10DDF}"/>
              </a:ext>
            </a:extLst>
          </p:cNvPr>
          <p:cNvSpPr txBox="1">
            <a:spLocks/>
          </p:cNvSpPr>
          <p:nvPr/>
        </p:nvSpPr>
        <p:spPr>
          <a:xfrm>
            <a:off x="547688" y="1387608"/>
            <a:ext cx="6554153" cy="4323181"/>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2000" b="1" dirty="0">
                <a:solidFill>
                  <a:schemeClr val="tx1">
                    <a:lumMod val="65000"/>
                    <a:lumOff val="35000"/>
                  </a:schemeClr>
                </a:solidFill>
              </a:rPr>
              <a:t>Company name: </a:t>
            </a:r>
            <a:br>
              <a:rPr lang="en-US" sz="2000" dirty="0">
                <a:solidFill>
                  <a:schemeClr val="tx1">
                    <a:lumMod val="65000"/>
                    <a:lumOff val="35000"/>
                  </a:schemeClr>
                </a:solidFill>
              </a:rPr>
            </a:br>
            <a:r>
              <a:rPr lang="en-US" sz="2400" b="1" i="1" dirty="0">
                <a:solidFill>
                  <a:schemeClr val="accent5">
                    <a:lumMod val="75000"/>
                  </a:schemeClr>
                </a:solidFill>
              </a:rPr>
              <a:t>SLASH-ENERGY</a:t>
            </a:r>
            <a:endParaRPr lang="en-US" sz="2000" b="1" i="1" dirty="0">
              <a:solidFill>
                <a:schemeClr val="accent5">
                  <a:lumMod val="75000"/>
                </a:schemeClr>
              </a:solidFill>
            </a:endParaRPr>
          </a:p>
          <a:p>
            <a:endParaRPr lang="en-US" sz="2000" b="1" i="1" dirty="0">
              <a:solidFill>
                <a:schemeClr val="accent5">
                  <a:lumMod val="75000"/>
                </a:schemeClr>
              </a:solidFill>
            </a:endParaRPr>
          </a:p>
          <a:p>
            <a:pPr lvl="1">
              <a:defRPr/>
            </a:pPr>
            <a:r>
              <a:rPr lang="en-US" sz="2000" dirty="0">
                <a:solidFill>
                  <a:schemeClr val="tx1">
                    <a:lumMod val="65000"/>
                    <a:lumOff val="35000"/>
                  </a:schemeClr>
                </a:solidFill>
              </a:rPr>
              <a:t>Construction Company</a:t>
            </a:r>
          </a:p>
          <a:p>
            <a:pPr lvl="1">
              <a:defRPr/>
            </a:pPr>
            <a:r>
              <a:rPr lang="en-US" sz="2000" b="1" dirty="0">
                <a:solidFill>
                  <a:srgbClr val="FF0000"/>
                </a:solidFill>
              </a:rPr>
              <a:t>Services:</a:t>
            </a:r>
            <a:r>
              <a:rPr lang="en-US" sz="2000" dirty="0">
                <a:solidFill>
                  <a:schemeClr val="tx1">
                    <a:lumMod val="65000"/>
                    <a:lumOff val="35000"/>
                  </a:schemeClr>
                </a:solidFill>
              </a:rPr>
              <a:t> Audit, detailed engineering design, turnkey construction.</a:t>
            </a:r>
          </a:p>
          <a:p>
            <a:pPr lvl="1">
              <a:defRPr/>
            </a:pPr>
            <a:r>
              <a:rPr lang="en-US" sz="2000" b="1" dirty="0">
                <a:solidFill>
                  <a:srgbClr val="FF0000"/>
                </a:solidFill>
              </a:rPr>
              <a:t>Cost:</a:t>
            </a:r>
            <a:r>
              <a:rPr lang="en-US" sz="2000" dirty="0">
                <a:solidFill>
                  <a:schemeClr val="tx1">
                    <a:lumMod val="65000"/>
                    <a:lumOff val="35000"/>
                  </a:schemeClr>
                </a:solidFill>
              </a:rPr>
              <a:t> Turnkey cost with financing.</a:t>
            </a:r>
          </a:p>
          <a:p>
            <a:pPr lvl="1">
              <a:defRPr/>
            </a:pPr>
            <a:r>
              <a:rPr lang="en-US" sz="2000" b="1" dirty="0">
                <a:solidFill>
                  <a:srgbClr val="FF0000"/>
                </a:solidFill>
              </a:rPr>
              <a:t>Payment:</a:t>
            </a:r>
            <a:r>
              <a:rPr lang="en-US" sz="2000" dirty="0">
                <a:solidFill>
                  <a:schemeClr val="tx1">
                    <a:lumMod val="65000"/>
                    <a:lumOff val="35000"/>
                  </a:schemeClr>
                </a:solidFill>
              </a:rPr>
              <a:t> Monthly payment based on demonstrated savings from energy audit.</a:t>
            </a:r>
          </a:p>
        </p:txBody>
      </p:sp>
      <p:sp>
        <p:nvSpPr>
          <p:cNvPr id="7" name="Content Placeholder 1">
            <a:extLst>
              <a:ext uri="{FF2B5EF4-FFF2-40B4-BE49-F238E27FC236}">
                <a16:creationId xmlns:a16="http://schemas.microsoft.com/office/drawing/2014/main" id="{D39C59BF-BA21-4413-BF32-2417822E0362}"/>
              </a:ext>
            </a:extLst>
          </p:cNvPr>
          <p:cNvSpPr txBox="1">
            <a:spLocks/>
          </p:cNvSpPr>
          <p:nvPr/>
        </p:nvSpPr>
        <p:spPr>
          <a:xfrm>
            <a:off x="547688" y="4900799"/>
            <a:ext cx="11349673" cy="726459"/>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ts val="3733"/>
              </a:spcBef>
            </a:pPr>
            <a:r>
              <a:rPr lang="en-US" sz="3200" b="1" dirty="0">
                <a:solidFill>
                  <a:schemeClr val="accent5">
                    <a:lumMod val="75000"/>
                  </a:schemeClr>
                </a:solidFill>
              </a:rPr>
              <a:t> </a:t>
            </a:r>
            <a:r>
              <a:rPr lang="en-US" sz="3200" b="1" dirty="0">
                <a:solidFill>
                  <a:srgbClr val="FF0000"/>
                </a:solidFill>
              </a:rPr>
              <a:t>Is</a:t>
            </a:r>
            <a:r>
              <a:rPr lang="en-US" sz="3200" b="1" dirty="0">
                <a:solidFill>
                  <a:schemeClr val="accent5">
                    <a:lumMod val="75000"/>
                  </a:schemeClr>
                </a:solidFill>
              </a:rPr>
              <a:t> SLASH-ENERGY</a:t>
            </a:r>
            <a:r>
              <a:rPr lang="en-US" sz="3200" b="1" dirty="0">
                <a:solidFill>
                  <a:srgbClr val="F33535"/>
                </a:solidFill>
              </a:rPr>
              <a:t> </a:t>
            </a:r>
            <a:r>
              <a:rPr lang="en-US" sz="3200" b="1" dirty="0">
                <a:solidFill>
                  <a:srgbClr val="FF0000"/>
                </a:solidFill>
              </a:rPr>
              <a:t>an ESCO?</a:t>
            </a:r>
            <a:endParaRPr lang="en-US" sz="3200" b="1" dirty="0">
              <a:solidFill>
                <a:srgbClr val="F33535"/>
              </a:solidFill>
            </a:endParaRPr>
          </a:p>
        </p:txBody>
      </p:sp>
      <p:sp>
        <p:nvSpPr>
          <p:cNvPr id="8" name="Title 2">
            <a:extLst>
              <a:ext uri="{FF2B5EF4-FFF2-40B4-BE49-F238E27FC236}">
                <a16:creationId xmlns:a16="http://schemas.microsoft.com/office/drawing/2014/main" id="{AAC701D0-F3FE-CA61-D01E-170A9E39A908}"/>
              </a:ext>
            </a:extLst>
          </p:cNvPr>
          <p:cNvSpPr>
            <a:spLocks noGrp="1"/>
          </p:cNvSpPr>
          <p:nvPr>
            <p:ph type="title"/>
          </p:nvPr>
        </p:nvSpPr>
        <p:spPr>
          <a:xfrm>
            <a:off x="609600" y="525031"/>
            <a:ext cx="10972800" cy="495200"/>
          </a:xfrm>
        </p:spPr>
        <p:txBody>
          <a:bodyPr>
            <a:noAutofit/>
          </a:bodyPr>
          <a:lstStyle/>
          <a:p>
            <a:r>
              <a:rPr lang="en-US" spc="400" dirty="0"/>
              <a:t>EXERCISE</a:t>
            </a:r>
          </a:p>
        </p:txBody>
      </p:sp>
    </p:spTree>
    <p:extLst>
      <p:ext uri="{BB962C8B-B14F-4D97-AF65-F5344CB8AC3E}">
        <p14:creationId xmlns:p14="http://schemas.microsoft.com/office/powerpoint/2010/main" val="225987671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1">
            <a:extLst>
              <a:ext uri="{FF2B5EF4-FFF2-40B4-BE49-F238E27FC236}">
                <a16:creationId xmlns:a16="http://schemas.microsoft.com/office/drawing/2014/main" id="{3B11F7AD-FE31-4862-900E-D3B1A9D10DDF}"/>
              </a:ext>
            </a:extLst>
          </p:cNvPr>
          <p:cNvSpPr txBox="1">
            <a:spLocks/>
          </p:cNvSpPr>
          <p:nvPr/>
        </p:nvSpPr>
        <p:spPr>
          <a:xfrm>
            <a:off x="547688" y="1239522"/>
            <a:ext cx="6554153" cy="4323181"/>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2133" b="1" dirty="0">
                <a:solidFill>
                  <a:schemeClr val="tx1">
                    <a:lumMod val="65000"/>
                    <a:lumOff val="35000"/>
                  </a:schemeClr>
                </a:solidFill>
              </a:rPr>
              <a:t>Company name:</a:t>
            </a:r>
            <a:br>
              <a:rPr lang="en-US" sz="1867" dirty="0">
                <a:solidFill>
                  <a:schemeClr val="tx1">
                    <a:lumMod val="65000"/>
                    <a:lumOff val="35000"/>
                  </a:schemeClr>
                </a:solidFill>
              </a:rPr>
            </a:br>
            <a:r>
              <a:rPr lang="en-US" sz="3200" b="1" i="1" dirty="0">
                <a:solidFill>
                  <a:schemeClr val="accent5">
                    <a:lumMod val="75000"/>
                  </a:schemeClr>
                </a:solidFill>
              </a:rPr>
              <a:t>EU-EXPERTS</a:t>
            </a:r>
          </a:p>
          <a:p>
            <a:endParaRPr lang="en-US" sz="3200" b="1" i="1" dirty="0">
              <a:solidFill>
                <a:schemeClr val="accent5">
                  <a:lumMod val="75000"/>
                </a:schemeClr>
              </a:solidFill>
            </a:endParaRPr>
          </a:p>
          <a:p>
            <a:pPr lvl="1">
              <a:defRPr/>
            </a:pPr>
            <a:r>
              <a:rPr lang="en-US" sz="2133" dirty="0">
                <a:solidFill>
                  <a:schemeClr val="tx1">
                    <a:lumMod val="65000"/>
                    <a:lumOff val="35000"/>
                  </a:schemeClr>
                </a:solidFill>
              </a:rPr>
              <a:t>Public utility (government owned)</a:t>
            </a:r>
          </a:p>
          <a:p>
            <a:pPr lvl="1">
              <a:defRPr/>
            </a:pPr>
            <a:r>
              <a:rPr lang="en-US" sz="2133" b="1" dirty="0">
                <a:solidFill>
                  <a:srgbClr val="FF0000"/>
                </a:solidFill>
              </a:rPr>
              <a:t>Service:</a:t>
            </a:r>
            <a:r>
              <a:rPr lang="en-US" sz="2133" dirty="0">
                <a:solidFill>
                  <a:schemeClr val="tx1">
                    <a:lumMod val="65000"/>
                    <a:lumOff val="35000"/>
                  </a:schemeClr>
                </a:solidFill>
              </a:rPr>
              <a:t> Provides financing.</a:t>
            </a:r>
          </a:p>
          <a:p>
            <a:pPr lvl="1">
              <a:defRPr/>
            </a:pPr>
            <a:r>
              <a:rPr lang="en-US" sz="2133" b="1" dirty="0">
                <a:solidFill>
                  <a:srgbClr val="FF0000"/>
                </a:solidFill>
              </a:rPr>
              <a:t>Contractor:</a:t>
            </a:r>
            <a:r>
              <a:rPr lang="en-US" sz="2133" dirty="0">
                <a:solidFill>
                  <a:schemeClr val="tx1">
                    <a:lumMod val="65000"/>
                    <a:lumOff val="35000"/>
                  </a:schemeClr>
                </a:solidFill>
              </a:rPr>
              <a:t> Engineering design company is subcontractor to perform energy audit but ESCO team still performs monitoring.</a:t>
            </a:r>
          </a:p>
          <a:p>
            <a:pPr lvl="1">
              <a:defRPr/>
            </a:pPr>
            <a:r>
              <a:rPr lang="en-US" sz="2133" b="1" dirty="0">
                <a:solidFill>
                  <a:srgbClr val="FF0000"/>
                </a:solidFill>
              </a:rPr>
              <a:t>Funding: </a:t>
            </a:r>
            <a:r>
              <a:rPr lang="en-US" sz="2133" dirty="0">
                <a:solidFill>
                  <a:schemeClr val="tx1">
                    <a:lumMod val="65000"/>
                    <a:lumOff val="35000"/>
                  </a:schemeClr>
                </a:solidFill>
              </a:rPr>
              <a:t>Not guaranteed to be effective.</a:t>
            </a:r>
            <a:endParaRPr lang="en-US" sz="1867" dirty="0">
              <a:solidFill>
                <a:schemeClr val="tx1">
                  <a:lumMod val="65000"/>
                  <a:lumOff val="35000"/>
                </a:schemeClr>
              </a:solidFill>
            </a:endParaRPr>
          </a:p>
        </p:txBody>
      </p:sp>
      <p:sp>
        <p:nvSpPr>
          <p:cNvPr id="7" name="Content Placeholder 1">
            <a:extLst>
              <a:ext uri="{FF2B5EF4-FFF2-40B4-BE49-F238E27FC236}">
                <a16:creationId xmlns:a16="http://schemas.microsoft.com/office/drawing/2014/main" id="{D39C59BF-BA21-4413-BF32-2417822E0362}"/>
              </a:ext>
            </a:extLst>
          </p:cNvPr>
          <p:cNvSpPr txBox="1">
            <a:spLocks/>
          </p:cNvSpPr>
          <p:nvPr/>
        </p:nvSpPr>
        <p:spPr>
          <a:xfrm>
            <a:off x="547688" y="4900799"/>
            <a:ext cx="11349673" cy="726459"/>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ts val="3733"/>
              </a:spcBef>
            </a:pPr>
            <a:r>
              <a:rPr lang="en-US" sz="3200" b="1" dirty="0">
                <a:solidFill>
                  <a:srgbClr val="FF0000"/>
                </a:solidFill>
              </a:rPr>
              <a:t>Is</a:t>
            </a:r>
            <a:r>
              <a:rPr lang="en-US" sz="3200" b="1" dirty="0">
                <a:solidFill>
                  <a:schemeClr val="accent5">
                    <a:lumMod val="75000"/>
                  </a:schemeClr>
                </a:solidFill>
              </a:rPr>
              <a:t> EU-EXPERT</a:t>
            </a:r>
            <a:r>
              <a:rPr lang="en-US" sz="3200" b="1" dirty="0">
                <a:solidFill>
                  <a:srgbClr val="F33535"/>
                </a:solidFill>
              </a:rPr>
              <a:t> </a:t>
            </a:r>
            <a:r>
              <a:rPr lang="en-US" sz="3200" b="1" dirty="0">
                <a:solidFill>
                  <a:srgbClr val="FF0000"/>
                </a:solidFill>
              </a:rPr>
              <a:t>an ESCO?</a:t>
            </a:r>
            <a:endParaRPr lang="en-US" sz="3200" b="1" dirty="0">
              <a:solidFill>
                <a:srgbClr val="F33535"/>
              </a:solidFill>
            </a:endParaRPr>
          </a:p>
        </p:txBody>
      </p:sp>
      <p:pic>
        <p:nvPicPr>
          <p:cNvPr id="2050" name="Picture 2">
            <a:extLst>
              <a:ext uri="{FF2B5EF4-FFF2-40B4-BE49-F238E27FC236}">
                <a16:creationId xmlns:a16="http://schemas.microsoft.com/office/drawing/2014/main" id="{251267CB-B281-48D9-83C5-88A82BE82A9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63883" y="1367023"/>
            <a:ext cx="4780429" cy="3314485"/>
          </a:xfrm>
          <a:prstGeom prst="rect">
            <a:avLst/>
          </a:prstGeom>
          <a:noFill/>
          <a:extLst>
            <a:ext uri="{909E8E84-426E-40DD-AFC4-6F175D3DCCD1}">
              <a14:hiddenFill xmlns:a14="http://schemas.microsoft.com/office/drawing/2010/main">
                <a:solidFill>
                  <a:srgbClr val="FFFFFF"/>
                </a:solidFill>
              </a14:hiddenFill>
            </a:ext>
          </a:extLst>
        </p:spPr>
      </p:pic>
      <p:sp>
        <p:nvSpPr>
          <p:cNvPr id="8" name="Title 2">
            <a:extLst>
              <a:ext uri="{FF2B5EF4-FFF2-40B4-BE49-F238E27FC236}">
                <a16:creationId xmlns:a16="http://schemas.microsoft.com/office/drawing/2014/main" id="{E96BA072-353E-C76B-45DA-64D35CF3B454}"/>
              </a:ext>
            </a:extLst>
          </p:cNvPr>
          <p:cNvSpPr>
            <a:spLocks noGrp="1"/>
          </p:cNvSpPr>
          <p:nvPr>
            <p:ph type="title"/>
          </p:nvPr>
        </p:nvSpPr>
        <p:spPr>
          <a:xfrm>
            <a:off x="609600" y="525031"/>
            <a:ext cx="10972800" cy="495200"/>
          </a:xfrm>
        </p:spPr>
        <p:txBody>
          <a:bodyPr>
            <a:noAutofit/>
          </a:bodyPr>
          <a:lstStyle/>
          <a:p>
            <a:r>
              <a:rPr lang="en-US" spc="400" dirty="0"/>
              <a:t>EXERCISE</a:t>
            </a:r>
          </a:p>
        </p:txBody>
      </p:sp>
    </p:spTree>
    <p:extLst>
      <p:ext uri="{BB962C8B-B14F-4D97-AF65-F5344CB8AC3E}">
        <p14:creationId xmlns:p14="http://schemas.microsoft.com/office/powerpoint/2010/main" val="40913206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CCEEDA9-CA05-0E21-B839-0E1C26FBC1E0}"/>
              </a:ext>
            </a:extLst>
          </p:cNvPr>
          <p:cNvSpPr>
            <a:spLocks noGrp="1"/>
          </p:cNvSpPr>
          <p:nvPr>
            <p:ph type="title"/>
          </p:nvPr>
        </p:nvSpPr>
        <p:spPr/>
        <p:txBody>
          <a:bodyPr>
            <a:noAutofit/>
          </a:bodyPr>
          <a:lstStyle/>
          <a:p>
            <a:r>
              <a:rPr lang="vi-VN" dirty="0">
                <a:latin typeface="+mn-lt"/>
              </a:rPr>
              <a:t>Conclusion</a:t>
            </a:r>
            <a:endParaRPr lang="en-US" dirty="0">
              <a:latin typeface="+mn-lt"/>
            </a:endParaRPr>
          </a:p>
        </p:txBody>
      </p:sp>
      <p:sp>
        <p:nvSpPr>
          <p:cNvPr id="5" name="Rectangle 1">
            <a:extLst>
              <a:ext uri="{FF2B5EF4-FFF2-40B4-BE49-F238E27FC236}">
                <a16:creationId xmlns:a16="http://schemas.microsoft.com/office/drawing/2014/main" id="{DBD8919E-40E0-31DF-7A85-388517FDEB49}"/>
              </a:ext>
            </a:extLst>
          </p:cNvPr>
          <p:cNvSpPr>
            <a:spLocks noGrp="1" noChangeArrowheads="1"/>
          </p:cNvSpPr>
          <p:nvPr>
            <p:ph type="body" idx="1"/>
          </p:nvPr>
        </p:nvSpPr>
        <p:spPr bwMode="auto">
          <a:xfrm>
            <a:off x="609600" y="1470151"/>
            <a:ext cx="10338319" cy="42780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42900" indent="-342900" defTabSz="1219170" eaLnBrk="0" fontAlgn="base" hangingPunct="0">
              <a:lnSpc>
                <a:spcPct val="150000"/>
              </a:lnSpc>
              <a:spcBef>
                <a:spcPct val="0"/>
              </a:spcBef>
              <a:spcAft>
                <a:spcPct val="0"/>
              </a:spcAft>
              <a:buClrTx/>
              <a:buSzTx/>
              <a:buFont typeface="Wingdings" pitchFamily="2" charset="2"/>
              <a:buChar char="v"/>
            </a:pPr>
            <a:r>
              <a:rPr lang="en-US" altLang="en-US" sz="2000" dirty="0">
                <a:solidFill>
                  <a:schemeClr val="tx1"/>
                </a:solidFill>
                <a:latin typeface="Arial" panose="020B0604020202020204" pitchFamily="34" charset="0"/>
              </a:rPr>
              <a:t>The ESCO business model is an effective solution to help enterprises and organizations reduce energy costs and improve energy efficiency.</a:t>
            </a:r>
          </a:p>
          <a:p>
            <a:pPr marL="342900" indent="-342900" defTabSz="1219170" eaLnBrk="0" fontAlgn="base" hangingPunct="0">
              <a:lnSpc>
                <a:spcPct val="150000"/>
              </a:lnSpc>
              <a:spcBef>
                <a:spcPct val="0"/>
              </a:spcBef>
              <a:spcAft>
                <a:spcPct val="0"/>
              </a:spcAft>
              <a:buClrTx/>
              <a:buSzTx/>
              <a:buFont typeface="Wingdings" pitchFamily="2" charset="2"/>
              <a:buChar char="v"/>
            </a:pPr>
            <a:r>
              <a:rPr lang="en-US" altLang="en-US" sz="2000" dirty="0">
                <a:solidFill>
                  <a:schemeClr val="tx1"/>
                </a:solidFill>
                <a:latin typeface="Arial" panose="020B0604020202020204" pitchFamily="34" charset="0"/>
              </a:rPr>
              <a:t>ESCO companies around the world and in Vietnam have strong development potential, but need support from the government and cooperation from customers to achieve optimal efficiency.</a:t>
            </a:r>
          </a:p>
          <a:p>
            <a:pPr marL="342900" indent="-342900" defTabSz="1219170" eaLnBrk="0" fontAlgn="base" hangingPunct="0">
              <a:lnSpc>
                <a:spcPct val="150000"/>
              </a:lnSpc>
              <a:spcBef>
                <a:spcPct val="0"/>
              </a:spcBef>
              <a:spcAft>
                <a:spcPct val="0"/>
              </a:spcAft>
              <a:buClrTx/>
              <a:buSzTx/>
              <a:buFont typeface="Wingdings" pitchFamily="2" charset="2"/>
              <a:buChar char="v"/>
            </a:pPr>
            <a:r>
              <a:rPr lang="en-US" altLang="en-US" sz="2000" dirty="0">
                <a:solidFill>
                  <a:schemeClr val="tx1"/>
                </a:solidFill>
                <a:latin typeface="Arial" panose="020B0604020202020204" pitchFamily="34" charset="0"/>
              </a:rPr>
              <a:t>In Vietnam, the ESCO business model is still in its infancy and lacks many conditions for strong formation and development. Legal requirements, assessment standards and assessment methods are important factors for the sustainable and effective development of the ESCO model.</a:t>
            </a:r>
          </a:p>
        </p:txBody>
      </p:sp>
    </p:spTree>
    <p:extLst>
      <p:ext uri="{BB962C8B-B14F-4D97-AF65-F5344CB8AC3E}">
        <p14:creationId xmlns:p14="http://schemas.microsoft.com/office/powerpoint/2010/main" val="218641436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2100"/>
        <p:cNvGrpSpPr/>
        <p:nvPr/>
      </p:nvGrpSpPr>
      <p:grpSpPr>
        <a:xfrm>
          <a:off x="0" y="0"/>
          <a:ext cx="0" cy="0"/>
          <a:chOff x="0" y="0"/>
          <a:chExt cx="0" cy="0"/>
        </a:xfrm>
      </p:grpSpPr>
      <p:grpSp>
        <p:nvGrpSpPr>
          <p:cNvPr id="2102" name="Google Shape;2102;p36"/>
          <p:cNvGrpSpPr/>
          <p:nvPr/>
        </p:nvGrpSpPr>
        <p:grpSpPr>
          <a:xfrm>
            <a:off x="7253799" y="1802699"/>
            <a:ext cx="4328601" cy="4529042"/>
            <a:chOff x="2776526" y="930233"/>
            <a:chExt cx="3590949" cy="3757232"/>
          </a:xfrm>
        </p:grpSpPr>
        <p:sp>
          <p:nvSpPr>
            <p:cNvPr id="2103" name="Google Shape;2103;p36"/>
            <p:cNvSpPr/>
            <p:nvPr/>
          </p:nvSpPr>
          <p:spPr>
            <a:xfrm>
              <a:off x="2776526" y="2876498"/>
              <a:ext cx="3581715" cy="1810966"/>
            </a:xfrm>
            <a:custGeom>
              <a:avLst/>
              <a:gdLst/>
              <a:ahLst/>
              <a:cxnLst/>
              <a:rect l="l" t="t" r="r" b="b"/>
              <a:pathLst>
                <a:path w="199761" h="101002" extrusionOk="0">
                  <a:moveTo>
                    <a:pt x="0" y="1"/>
                  </a:moveTo>
                  <a:lnTo>
                    <a:pt x="0" y="1108"/>
                  </a:lnTo>
                  <a:lnTo>
                    <a:pt x="0" y="2422"/>
                  </a:lnTo>
                  <a:lnTo>
                    <a:pt x="26" y="3710"/>
                  </a:lnTo>
                  <a:lnTo>
                    <a:pt x="77" y="4972"/>
                  </a:lnTo>
                  <a:lnTo>
                    <a:pt x="129" y="6260"/>
                  </a:lnTo>
                  <a:lnTo>
                    <a:pt x="206" y="7522"/>
                  </a:lnTo>
                  <a:lnTo>
                    <a:pt x="283" y="8810"/>
                  </a:lnTo>
                  <a:lnTo>
                    <a:pt x="386" y="10073"/>
                  </a:lnTo>
                  <a:lnTo>
                    <a:pt x="515" y="11335"/>
                  </a:lnTo>
                  <a:lnTo>
                    <a:pt x="644" y="12597"/>
                  </a:lnTo>
                  <a:lnTo>
                    <a:pt x="799" y="13833"/>
                  </a:lnTo>
                  <a:lnTo>
                    <a:pt x="953" y="15096"/>
                  </a:lnTo>
                  <a:lnTo>
                    <a:pt x="1133" y="16332"/>
                  </a:lnTo>
                  <a:lnTo>
                    <a:pt x="1339" y="17568"/>
                  </a:lnTo>
                  <a:lnTo>
                    <a:pt x="1546" y="18805"/>
                  </a:lnTo>
                  <a:lnTo>
                    <a:pt x="1777" y="20016"/>
                  </a:lnTo>
                  <a:lnTo>
                    <a:pt x="2009" y="21252"/>
                  </a:lnTo>
                  <a:lnTo>
                    <a:pt x="2267" y="22463"/>
                  </a:lnTo>
                  <a:lnTo>
                    <a:pt x="2550" y="23673"/>
                  </a:lnTo>
                  <a:lnTo>
                    <a:pt x="2833" y="24884"/>
                  </a:lnTo>
                  <a:lnTo>
                    <a:pt x="3143" y="26069"/>
                  </a:lnTo>
                  <a:lnTo>
                    <a:pt x="3787" y="28464"/>
                  </a:lnTo>
                  <a:lnTo>
                    <a:pt x="4482" y="30809"/>
                  </a:lnTo>
                  <a:lnTo>
                    <a:pt x="5229" y="33153"/>
                  </a:lnTo>
                  <a:lnTo>
                    <a:pt x="6053" y="35471"/>
                  </a:lnTo>
                  <a:lnTo>
                    <a:pt x="6929" y="37738"/>
                  </a:lnTo>
                  <a:lnTo>
                    <a:pt x="7831" y="40005"/>
                  </a:lnTo>
                  <a:lnTo>
                    <a:pt x="8810" y="42220"/>
                  </a:lnTo>
                  <a:lnTo>
                    <a:pt x="9840" y="44409"/>
                  </a:lnTo>
                  <a:lnTo>
                    <a:pt x="10922" y="46599"/>
                  </a:lnTo>
                  <a:lnTo>
                    <a:pt x="12055" y="48737"/>
                  </a:lnTo>
                  <a:lnTo>
                    <a:pt x="13214" y="50823"/>
                  </a:lnTo>
                  <a:lnTo>
                    <a:pt x="14451" y="52910"/>
                  </a:lnTo>
                  <a:lnTo>
                    <a:pt x="15739" y="54945"/>
                  </a:lnTo>
                  <a:lnTo>
                    <a:pt x="17052" y="56954"/>
                  </a:lnTo>
                  <a:lnTo>
                    <a:pt x="18418" y="58937"/>
                  </a:lnTo>
                  <a:lnTo>
                    <a:pt x="19834" y="60869"/>
                  </a:lnTo>
                  <a:lnTo>
                    <a:pt x="21303" y="62776"/>
                  </a:lnTo>
                  <a:lnTo>
                    <a:pt x="22797" y="64656"/>
                  </a:lnTo>
                  <a:lnTo>
                    <a:pt x="24342" y="66485"/>
                  </a:lnTo>
                  <a:lnTo>
                    <a:pt x="25939" y="68288"/>
                  </a:lnTo>
                  <a:lnTo>
                    <a:pt x="27562" y="70040"/>
                  </a:lnTo>
                  <a:lnTo>
                    <a:pt x="29236" y="71740"/>
                  </a:lnTo>
                  <a:lnTo>
                    <a:pt x="30962" y="73414"/>
                  </a:lnTo>
                  <a:lnTo>
                    <a:pt x="32714" y="75063"/>
                  </a:lnTo>
                  <a:lnTo>
                    <a:pt x="34517" y="76634"/>
                  </a:lnTo>
                  <a:lnTo>
                    <a:pt x="36346" y="78179"/>
                  </a:lnTo>
                  <a:lnTo>
                    <a:pt x="38201" y="79699"/>
                  </a:lnTo>
                  <a:lnTo>
                    <a:pt x="40107" y="81168"/>
                  </a:lnTo>
                  <a:lnTo>
                    <a:pt x="42064" y="82559"/>
                  </a:lnTo>
                  <a:lnTo>
                    <a:pt x="44022" y="83950"/>
                  </a:lnTo>
                  <a:lnTo>
                    <a:pt x="46031" y="85263"/>
                  </a:lnTo>
                  <a:lnTo>
                    <a:pt x="48092" y="86551"/>
                  </a:lnTo>
                  <a:lnTo>
                    <a:pt x="50153" y="87762"/>
                  </a:lnTo>
                  <a:lnTo>
                    <a:pt x="52265" y="88947"/>
                  </a:lnTo>
                  <a:lnTo>
                    <a:pt x="54403" y="90080"/>
                  </a:lnTo>
                  <a:lnTo>
                    <a:pt x="56567" y="91162"/>
                  </a:lnTo>
                  <a:lnTo>
                    <a:pt x="58756" y="92167"/>
                  </a:lnTo>
                  <a:lnTo>
                    <a:pt x="60997" y="93145"/>
                  </a:lnTo>
                  <a:lnTo>
                    <a:pt x="63238" y="94073"/>
                  </a:lnTo>
                  <a:lnTo>
                    <a:pt x="65531" y="94949"/>
                  </a:lnTo>
                  <a:lnTo>
                    <a:pt x="67849" y="95747"/>
                  </a:lnTo>
                  <a:lnTo>
                    <a:pt x="70167" y="96520"/>
                  </a:lnTo>
                  <a:lnTo>
                    <a:pt x="72537" y="97215"/>
                  </a:lnTo>
                  <a:lnTo>
                    <a:pt x="74907" y="97859"/>
                  </a:lnTo>
                  <a:lnTo>
                    <a:pt x="76118" y="98143"/>
                  </a:lnTo>
                  <a:lnTo>
                    <a:pt x="77303" y="98452"/>
                  </a:lnTo>
                  <a:lnTo>
                    <a:pt x="78513" y="98709"/>
                  </a:lnTo>
                  <a:lnTo>
                    <a:pt x="79750" y="98967"/>
                  </a:lnTo>
                  <a:lnTo>
                    <a:pt x="80960" y="99199"/>
                  </a:lnTo>
                  <a:lnTo>
                    <a:pt x="82197" y="99431"/>
                  </a:lnTo>
                  <a:lnTo>
                    <a:pt x="83433" y="99663"/>
                  </a:lnTo>
                  <a:lnTo>
                    <a:pt x="84670" y="99843"/>
                  </a:lnTo>
                  <a:lnTo>
                    <a:pt x="85906" y="100023"/>
                  </a:lnTo>
                  <a:lnTo>
                    <a:pt x="87143" y="100203"/>
                  </a:lnTo>
                  <a:lnTo>
                    <a:pt x="88405" y="100358"/>
                  </a:lnTo>
                  <a:lnTo>
                    <a:pt x="89667" y="100487"/>
                  </a:lnTo>
                  <a:lnTo>
                    <a:pt x="90929" y="100616"/>
                  </a:lnTo>
                  <a:lnTo>
                    <a:pt x="92191" y="100719"/>
                  </a:lnTo>
                  <a:lnTo>
                    <a:pt x="93454" y="100796"/>
                  </a:lnTo>
                  <a:lnTo>
                    <a:pt x="94742" y="100873"/>
                  </a:lnTo>
                  <a:lnTo>
                    <a:pt x="96004" y="100925"/>
                  </a:lnTo>
                  <a:lnTo>
                    <a:pt x="97292" y="100976"/>
                  </a:lnTo>
                  <a:lnTo>
                    <a:pt x="98580" y="101002"/>
                  </a:lnTo>
                  <a:lnTo>
                    <a:pt x="101155" y="101002"/>
                  </a:lnTo>
                  <a:lnTo>
                    <a:pt x="102443" y="100976"/>
                  </a:lnTo>
                  <a:lnTo>
                    <a:pt x="103731" y="100925"/>
                  </a:lnTo>
                  <a:lnTo>
                    <a:pt x="105019" y="100873"/>
                  </a:lnTo>
                  <a:lnTo>
                    <a:pt x="106282" y="100796"/>
                  </a:lnTo>
                  <a:lnTo>
                    <a:pt x="107544" y="100719"/>
                  </a:lnTo>
                  <a:lnTo>
                    <a:pt x="108832" y="100616"/>
                  </a:lnTo>
                  <a:lnTo>
                    <a:pt x="110094" y="100487"/>
                  </a:lnTo>
                  <a:lnTo>
                    <a:pt x="111330" y="100358"/>
                  </a:lnTo>
                  <a:lnTo>
                    <a:pt x="112592" y="100203"/>
                  </a:lnTo>
                  <a:lnTo>
                    <a:pt x="113829" y="100023"/>
                  </a:lnTo>
                  <a:lnTo>
                    <a:pt x="115091" y="99843"/>
                  </a:lnTo>
                  <a:lnTo>
                    <a:pt x="116328" y="99663"/>
                  </a:lnTo>
                  <a:lnTo>
                    <a:pt x="117538" y="99431"/>
                  </a:lnTo>
                  <a:lnTo>
                    <a:pt x="118775" y="99199"/>
                  </a:lnTo>
                  <a:lnTo>
                    <a:pt x="120011" y="98967"/>
                  </a:lnTo>
                  <a:lnTo>
                    <a:pt x="121222" y="98709"/>
                  </a:lnTo>
                  <a:lnTo>
                    <a:pt x="122432" y="98452"/>
                  </a:lnTo>
                  <a:lnTo>
                    <a:pt x="123643" y="98143"/>
                  </a:lnTo>
                  <a:lnTo>
                    <a:pt x="124828" y="97859"/>
                  </a:lnTo>
                  <a:lnTo>
                    <a:pt x="127224" y="97215"/>
                  </a:lnTo>
                  <a:lnTo>
                    <a:pt x="129568" y="96520"/>
                  </a:lnTo>
                  <a:lnTo>
                    <a:pt x="131912" y="95747"/>
                  </a:lnTo>
                  <a:lnTo>
                    <a:pt x="134204" y="94949"/>
                  </a:lnTo>
                  <a:lnTo>
                    <a:pt x="136497" y="94073"/>
                  </a:lnTo>
                  <a:lnTo>
                    <a:pt x="138738" y="93145"/>
                  </a:lnTo>
                  <a:lnTo>
                    <a:pt x="140979" y="92167"/>
                  </a:lnTo>
                  <a:lnTo>
                    <a:pt x="143168" y="91162"/>
                  </a:lnTo>
                  <a:lnTo>
                    <a:pt x="145332" y="90080"/>
                  </a:lnTo>
                  <a:lnTo>
                    <a:pt x="147470" y="88947"/>
                  </a:lnTo>
                  <a:lnTo>
                    <a:pt x="149582" y="87762"/>
                  </a:lnTo>
                  <a:lnTo>
                    <a:pt x="151669" y="86551"/>
                  </a:lnTo>
                  <a:lnTo>
                    <a:pt x="153704" y="85263"/>
                  </a:lnTo>
                  <a:lnTo>
                    <a:pt x="155713" y="83950"/>
                  </a:lnTo>
                  <a:lnTo>
                    <a:pt x="157696" y="82559"/>
                  </a:lnTo>
                  <a:lnTo>
                    <a:pt x="159628" y="81168"/>
                  </a:lnTo>
                  <a:lnTo>
                    <a:pt x="161535" y="79699"/>
                  </a:lnTo>
                  <a:lnTo>
                    <a:pt x="163415" y="78179"/>
                  </a:lnTo>
                  <a:lnTo>
                    <a:pt x="165244" y="76634"/>
                  </a:lnTo>
                  <a:lnTo>
                    <a:pt x="167021" y="75063"/>
                  </a:lnTo>
                  <a:lnTo>
                    <a:pt x="168773" y="73414"/>
                  </a:lnTo>
                  <a:lnTo>
                    <a:pt x="170499" y="71740"/>
                  </a:lnTo>
                  <a:lnTo>
                    <a:pt x="172173" y="70040"/>
                  </a:lnTo>
                  <a:lnTo>
                    <a:pt x="173796" y="68288"/>
                  </a:lnTo>
                  <a:lnTo>
                    <a:pt x="175393" y="66485"/>
                  </a:lnTo>
                  <a:lnTo>
                    <a:pt x="176938" y="64656"/>
                  </a:lnTo>
                  <a:lnTo>
                    <a:pt x="178458" y="62776"/>
                  </a:lnTo>
                  <a:lnTo>
                    <a:pt x="179901" y="60869"/>
                  </a:lnTo>
                  <a:lnTo>
                    <a:pt x="181317" y="58937"/>
                  </a:lnTo>
                  <a:lnTo>
                    <a:pt x="182683" y="56954"/>
                  </a:lnTo>
                  <a:lnTo>
                    <a:pt x="184022" y="54945"/>
                  </a:lnTo>
                  <a:lnTo>
                    <a:pt x="185284" y="52910"/>
                  </a:lnTo>
                  <a:lnTo>
                    <a:pt x="186521" y="50823"/>
                  </a:lnTo>
                  <a:lnTo>
                    <a:pt x="187706" y="48737"/>
                  </a:lnTo>
                  <a:lnTo>
                    <a:pt x="188813" y="46599"/>
                  </a:lnTo>
                  <a:lnTo>
                    <a:pt x="189895" y="44409"/>
                  </a:lnTo>
                  <a:lnTo>
                    <a:pt x="190926" y="42220"/>
                  </a:lnTo>
                  <a:lnTo>
                    <a:pt x="191904" y="40005"/>
                  </a:lnTo>
                  <a:lnTo>
                    <a:pt x="192832" y="37738"/>
                  </a:lnTo>
                  <a:lnTo>
                    <a:pt x="193682" y="35471"/>
                  </a:lnTo>
                  <a:lnTo>
                    <a:pt x="194506" y="33153"/>
                  </a:lnTo>
                  <a:lnTo>
                    <a:pt x="195253" y="30809"/>
                  </a:lnTo>
                  <a:lnTo>
                    <a:pt x="195949" y="28464"/>
                  </a:lnTo>
                  <a:lnTo>
                    <a:pt x="196592" y="26069"/>
                  </a:lnTo>
                  <a:lnTo>
                    <a:pt x="196902" y="24884"/>
                  </a:lnTo>
                  <a:lnTo>
                    <a:pt x="197185" y="23673"/>
                  </a:lnTo>
                  <a:lnTo>
                    <a:pt x="197468" y="22463"/>
                  </a:lnTo>
                  <a:lnTo>
                    <a:pt x="197726" y="21252"/>
                  </a:lnTo>
                  <a:lnTo>
                    <a:pt x="197958" y="20016"/>
                  </a:lnTo>
                  <a:lnTo>
                    <a:pt x="198190" y="18805"/>
                  </a:lnTo>
                  <a:lnTo>
                    <a:pt x="198396" y="17568"/>
                  </a:lnTo>
                  <a:lnTo>
                    <a:pt x="198602" y="16332"/>
                  </a:lnTo>
                  <a:lnTo>
                    <a:pt x="198782" y="15096"/>
                  </a:lnTo>
                  <a:lnTo>
                    <a:pt x="198937" y="13833"/>
                  </a:lnTo>
                  <a:lnTo>
                    <a:pt x="199091" y="12597"/>
                  </a:lnTo>
                  <a:lnTo>
                    <a:pt x="199246" y="11335"/>
                  </a:lnTo>
                  <a:lnTo>
                    <a:pt x="199349" y="10073"/>
                  </a:lnTo>
                  <a:lnTo>
                    <a:pt x="199452" y="8810"/>
                  </a:lnTo>
                  <a:lnTo>
                    <a:pt x="199555" y="7522"/>
                  </a:lnTo>
                  <a:lnTo>
                    <a:pt x="199632" y="6260"/>
                  </a:lnTo>
                  <a:lnTo>
                    <a:pt x="199684" y="4972"/>
                  </a:lnTo>
                  <a:lnTo>
                    <a:pt x="199709" y="3710"/>
                  </a:lnTo>
                  <a:lnTo>
                    <a:pt x="199735" y="2422"/>
                  </a:lnTo>
                  <a:lnTo>
                    <a:pt x="199761" y="1108"/>
                  </a:lnTo>
                  <a:lnTo>
                    <a:pt x="199709"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104" name="Google Shape;2104;p36"/>
            <p:cNvSpPr/>
            <p:nvPr/>
          </p:nvSpPr>
          <p:spPr>
            <a:xfrm>
              <a:off x="2776526" y="2876498"/>
              <a:ext cx="3581715" cy="1810966"/>
            </a:xfrm>
            <a:custGeom>
              <a:avLst/>
              <a:gdLst/>
              <a:ahLst/>
              <a:cxnLst/>
              <a:rect l="l" t="t" r="r" b="b"/>
              <a:pathLst>
                <a:path w="199761" h="101002" fill="none" extrusionOk="0">
                  <a:moveTo>
                    <a:pt x="199709" y="1"/>
                  </a:moveTo>
                  <a:lnTo>
                    <a:pt x="0" y="1"/>
                  </a:lnTo>
                  <a:lnTo>
                    <a:pt x="0" y="1"/>
                  </a:lnTo>
                  <a:lnTo>
                    <a:pt x="0" y="1108"/>
                  </a:lnTo>
                  <a:lnTo>
                    <a:pt x="0" y="1108"/>
                  </a:lnTo>
                  <a:lnTo>
                    <a:pt x="0" y="2422"/>
                  </a:lnTo>
                  <a:lnTo>
                    <a:pt x="26" y="3710"/>
                  </a:lnTo>
                  <a:lnTo>
                    <a:pt x="77" y="4972"/>
                  </a:lnTo>
                  <a:lnTo>
                    <a:pt x="129" y="6260"/>
                  </a:lnTo>
                  <a:lnTo>
                    <a:pt x="206" y="7522"/>
                  </a:lnTo>
                  <a:lnTo>
                    <a:pt x="283" y="8810"/>
                  </a:lnTo>
                  <a:lnTo>
                    <a:pt x="386" y="10073"/>
                  </a:lnTo>
                  <a:lnTo>
                    <a:pt x="515" y="11335"/>
                  </a:lnTo>
                  <a:lnTo>
                    <a:pt x="644" y="12597"/>
                  </a:lnTo>
                  <a:lnTo>
                    <a:pt x="799" y="13833"/>
                  </a:lnTo>
                  <a:lnTo>
                    <a:pt x="953" y="15096"/>
                  </a:lnTo>
                  <a:lnTo>
                    <a:pt x="1133" y="16332"/>
                  </a:lnTo>
                  <a:lnTo>
                    <a:pt x="1339" y="17568"/>
                  </a:lnTo>
                  <a:lnTo>
                    <a:pt x="1546" y="18805"/>
                  </a:lnTo>
                  <a:lnTo>
                    <a:pt x="1777" y="20016"/>
                  </a:lnTo>
                  <a:lnTo>
                    <a:pt x="2009" y="21252"/>
                  </a:lnTo>
                  <a:lnTo>
                    <a:pt x="2267" y="22463"/>
                  </a:lnTo>
                  <a:lnTo>
                    <a:pt x="2550" y="23673"/>
                  </a:lnTo>
                  <a:lnTo>
                    <a:pt x="2833" y="24884"/>
                  </a:lnTo>
                  <a:lnTo>
                    <a:pt x="3143" y="26069"/>
                  </a:lnTo>
                  <a:lnTo>
                    <a:pt x="3787" y="28464"/>
                  </a:lnTo>
                  <a:lnTo>
                    <a:pt x="4482" y="30809"/>
                  </a:lnTo>
                  <a:lnTo>
                    <a:pt x="5229" y="33153"/>
                  </a:lnTo>
                  <a:lnTo>
                    <a:pt x="6053" y="35471"/>
                  </a:lnTo>
                  <a:lnTo>
                    <a:pt x="6929" y="37738"/>
                  </a:lnTo>
                  <a:lnTo>
                    <a:pt x="7831" y="40005"/>
                  </a:lnTo>
                  <a:lnTo>
                    <a:pt x="8810" y="42220"/>
                  </a:lnTo>
                  <a:lnTo>
                    <a:pt x="9840" y="44409"/>
                  </a:lnTo>
                  <a:lnTo>
                    <a:pt x="10922" y="46599"/>
                  </a:lnTo>
                  <a:lnTo>
                    <a:pt x="12055" y="48737"/>
                  </a:lnTo>
                  <a:lnTo>
                    <a:pt x="13214" y="50823"/>
                  </a:lnTo>
                  <a:lnTo>
                    <a:pt x="14451" y="52910"/>
                  </a:lnTo>
                  <a:lnTo>
                    <a:pt x="15739" y="54945"/>
                  </a:lnTo>
                  <a:lnTo>
                    <a:pt x="17052" y="56954"/>
                  </a:lnTo>
                  <a:lnTo>
                    <a:pt x="18418" y="58937"/>
                  </a:lnTo>
                  <a:lnTo>
                    <a:pt x="19834" y="60869"/>
                  </a:lnTo>
                  <a:lnTo>
                    <a:pt x="21303" y="62776"/>
                  </a:lnTo>
                  <a:lnTo>
                    <a:pt x="22797" y="64656"/>
                  </a:lnTo>
                  <a:lnTo>
                    <a:pt x="24342" y="66485"/>
                  </a:lnTo>
                  <a:lnTo>
                    <a:pt x="25939" y="68288"/>
                  </a:lnTo>
                  <a:lnTo>
                    <a:pt x="27562" y="70040"/>
                  </a:lnTo>
                  <a:lnTo>
                    <a:pt x="29236" y="71740"/>
                  </a:lnTo>
                  <a:lnTo>
                    <a:pt x="30962" y="73414"/>
                  </a:lnTo>
                  <a:lnTo>
                    <a:pt x="32714" y="75063"/>
                  </a:lnTo>
                  <a:lnTo>
                    <a:pt x="34517" y="76634"/>
                  </a:lnTo>
                  <a:lnTo>
                    <a:pt x="36346" y="78179"/>
                  </a:lnTo>
                  <a:lnTo>
                    <a:pt x="38201" y="79699"/>
                  </a:lnTo>
                  <a:lnTo>
                    <a:pt x="40107" y="81168"/>
                  </a:lnTo>
                  <a:lnTo>
                    <a:pt x="42064" y="82559"/>
                  </a:lnTo>
                  <a:lnTo>
                    <a:pt x="44022" y="83950"/>
                  </a:lnTo>
                  <a:lnTo>
                    <a:pt x="46031" y="85263"/>
                  </a:lnTo>
                  <a:lnTo>
                    <a:pt x="48092" y="86551"/>
                  </a:lnTo>
                  <a:lnTo>
                    <a:pt x="50153" y="87762"/>
                  </a:lnTo>
                  <a:lnTo>
                    <a:pt x="52265" y="88947"/>
                  </a:lnTo>
                  <a:lnTo>
                    <a:pt x="54403" y="90080"/>
                  </a:lnTo>
                  <a:lnTo>
                    <a:pt x="56567" y="91162"/>
                  </a:lnTo>
                  <a:lnTo>
                    <a:pt x="58756" y="92167"/>
                  </a:lnTo>
                  <a:lnTo>
                    <a:pt x="60997" y="93145"/>
                  </a:lnTo>
                  <a:lnTo>
                    <a:pt x="63238" y="94073"/>
                  </a:lnTo>
                  <a:lnTo>
                    <a:pt x="65531" y="94949"/>
                  </a:lnTo>
                  <a:lnTo>
                    <a:pt x="67849" y="95747"/>
                  </a:lnTo>
                  <a:lnTo>
                    <a:pt x="70167" y="96520"/>
                  </a:lnTo>
                  <a:lnTo>
                    <a:pt x="72537" y="97215"/>
                  </a:lnTo>
                  <a:lnTo>
                    <a:pt x="74907" y="97859"/>
                  </a:lnTo>
                  <a:lnTo>
                    <a:pt x="76118" y="98143"/>
                  </a:lnTo>
                  <a:lnTo>
                    <a:pt x="77303" y="98452"/>
                  </a:lnTo>
                  <a:lnTo>
                    <a:pt x="78513" y="98709"/>
                  </a:lnTo>
                  <a:lnTo>
                    <a:pt x="79750" y="98967"/>
                  </a:lnTo>
                  <a:lnTo>
                    <a:pt x="80960" y="99199"/>
                  </a:lnTo>
                  <a:lnTo>
                    <a:pt x="82197" y="99431"/>
                  </a:lnTo>
                  <a:lnTo>
                    <a:pt x="83433" y="99663"/>
                  </a:lnTo>
                  <a:lnTo>
                    <a:pt x="84670" y="99843"/>
                  </a:lnTo>
                  <a:lnTo>
                    <a:pt x="85906" y="100023"/>
                  </a:lnTo>
                  <a:lnTo>
                    <a:pt x="87143" y="100203"/>
                  </a:lnTo>
                  <a:lnTo>
                    <a:pt x="88405" y="100358"/>
                  </a:lnTo>
                  <a:lnTo>
                    <a:pt x="89667" y="100487"/>
                  </a:lnTo>
                  <a:lnTo>
                    <a:pt x="90929" y="100616"/>
                  </a:lnTo>
                  <a:lnTo>
                    <a:pt x="92191" y="100719"/>
                  </a:lnTo>
                  <a:lnTo>
                    <a:pt x="93454" y="100796"/>
                  </a:lnTo>
                  <a:lnTo>
                    <a:pt x="94742" y="100873"/>
                  </a:lnTo>
                  <a:lnTo>
                    <a:pt x="96004" y="100925"/>
                  </a:lnTo>
                  <a:lnTo>
                    <a:pt x="97292" y="100976"/>
                  </a:lnTo>
                  <a:lnTo>
                    <a:pt x="98580" y="101002"/>
                  </a:lnTo>
                  <a:lnTo>
                    <a:pt x="99868" y="101002"/>
                  </a:lnTo>
                  <a:lnTo>
                    <a:pt x="99868" y="101002"/>
                  </a:lnTo>
                  <a:lnTo>
                    <a:pt x="101155" y="101002"/>
                  </a:lnTo>
                  <a:lnTo>
                    <a:pt x="102443" y="100976"/>
                  </a:lnTo>
                  <a:lnTo>
                    <a:pt x="103731" y="100925"/>
                  </a:lnTo>
                  <a:lnTo>
                    <a:pt x="105019" y="100873"/>
                  </a:lnTo>
                  <a:lnTo>
                    <a:pt x="106282" y="100796"/>
                  </a:lnTo>
                  <a:lnTo>
                    <a:pt x="107544" y="100719"/>
                  </a:lnTo>
                  <a:lnTo>
                    <a:pt x="108832" y="100616"/>
                  </a:lnTo>
                  <a:lnTo>
                    <a:pt x="110094" y="100487"/>
                  </a:lnTo>
                  <a:lnTo>
                    <a:pt x="111330" y="100358"/>
                  </a:lnTo>
                  <a:lnTo>
                    <a:pt x="112592" y="100203"/>
                  </a:lnTo>
                  <a:lnTo>
                    <a:pt x="113829" y="100023"/>
                  </a:lnTo>
                  <a:lnTo>
                    <a:pt x="115091" y="99843"/>
                  </a:lnTo>
                  <a:lnTo>
                    <a:pt x="116328" y="99663"/>
                  </a:lnTo>
                  <a:lnTo>
                    <a:pt x="117538" y="99431"/>
                  </a:lnTo>
                  <a:lnTo>
                    <a:pt x="118775" y="99199"/>
                  </a:lnTo>
                  <a:lnTo>
                    <a:pt x="120011" y="98967"/>
                  </a:lnTo>
                  <a:lnTo>
                    <a:pt x="121222" y="98709"/>
                  </a:lnTo>
                  <a:lnTo>
                    <a:pt x="122432" y="98452"/>
                  </a:lnTo>
                  <a:lnTo>
                    <a:pt x="123643" y="98143"/>
                  </a:lnTo>
                  <a:lnTo>
                    <a:pt x="124828" y="97859"/>
                  </a:lnTo>
                  <a:lnTo>
                    <a:pt x="127224" y="97215"/>
                  </a:lnTo>
                  <a:lnTo>
                    <a:pt x="129568" y="96520"/>
                  </a:lnTo>
                  <a:lnTo>
                    <a:pt x="131912" y="95747"/>
                  </a:lnTo>
                  <a:lnTo>
                    <a:pt x="134204" y="94949"/>
                  </a:lnTo>
                  <a:lnTo>
                    <a:pt x="136497" y="94073"/>
                  </a:lnTo>
                  <a:lnTo>
                    <a:pt x="138738" y="93145"/>
                  </a:lnTo>
                  <a:lnTo>
                    <a:pt x="140979" y="92167"/>
                  </a:lnTo>
                  <a:lnTo>
                    <a:pt x="143168" y="91162"/>
                  </a:lnTo>
                  <a:lnTo>
                    <a:pt x="145332" y="90080"/>
                  </a:lnTo>
                  <a:lnTo>
                    <a:pt x="147470" y="88947"/>
                  </a:lnTo>
                  <a:lnTo>
                    <a:pt x="149582" y="87762"/>
                  </a:lnTo>
                  <a:lnTo>
                    <a:pt x="151669" y="86551"/>
                  </a:lnTo>
                  <a:lnTo>
                    <a:pt x="153704" y="85263"/>
                  </a:lnTo>
                  <a:lnTo>
                    <a:pt x="155713" y="83950"/>
                  </a:lnTo>
                  <a:lnTo>
                    <a:pt x="157696" y="82559"/>
                  </a:lnTo>
                  <a:lnTo>
                    <a:pt x="159628" y="81168"/>
                  </a:lnTo>
                  <a:lnTo>
                    <a:pt x="161535" y="79699"/>
                  </a:lnTo>
                  <a:lnTo>
                    <a:pt x="163415" y="78179"/>
                  </a:lnTo>
                  <a:lnTo>
                    <a:pt x="165244" y="76634"/>
                  </a:lnTo>
                  <a:lnTo>
                    <a:pt x="167021" y="75063"/>
                  </a:lnTo>
                  <a:lnTo>
                    <a:pt x="168773" y="73414"/>
                  </a:lnTo>
                  <a:lnTo>
                    <a:pt x="170499" y="71740"/>
                  </a:lnTo>
                  <a:lnTo>
                    <a:pt x="172173" y="70040"/>
                  </a:lnTo>
                  <a:lnTo>
                    <a:pt x="173796" y="68288"/>
                  </a:lnTo>
                  <a:lnTo>
                    <a:pt x="175393" y="66485"/>
                  </a:lnTo>
                  <a:lnTo>
                    <a:pt x="176938" y="64656"/>
                  </a:lnTo>
                  <a:lnTo>
                    <a:pt x="178458" y="62776"/>
                  </a:lnTo>
                  <a:lnTo>
                    <a:pt x="179901" y="60869"/>
                  </a:lnTo>
                  <a:lnTo>
                    <a:pt x="181317" y="58937"/>
                  </a:lnTo>
                  <a:lnTo>
                    <a:pt x="182683" y="56954"/>
                  </a:lnTo>
                  <a:lnTo>
                    <a:pt x="184022" y="54945"/>
                  </a:lnTo>
                  <a:lnTo>
                    <a:pt x="185284" y="52910"/>
                  </a:lnTo>
                  <a:lnTo>
                    <a:pt x="186521" y="50823"/>
                  </a:lnTo>
                  <a:lnTo>
                    <a:pt x="187706" y="48737"/>
                  </a:lnTo>
                  <a:lnTo>
                    <a:pt x="188813" y="46599"/>
                  </a:lnTo>
                  <a:lnTo>
                    <a:pt x="189895" y="44409"/>
                  </a:lnTo>
                  <a:lnTo>
                    <a:pt x="190926" y="42220"/>
                  </a:lnTo>
                  <a:lnTo>
                    <a:pt x="191904" y="40005"/>
                  </a:lnTo>
                  <a:lnTo>
                    <a:pt x="192832" y="37738"/>
                  </a:lnTo>
                  <a:lnTo>
                    <a:pt x="193682" y="35471"/>
                  </a:lnTo>
                  <a:lnTo>
                    <a:pt x="194506" y="33153"/>
                  </a:lnTo>
                  <a:lnTo>
                    <a:pt x="195253" y="30809"/>
                  </a:lnTo>
                  <a:lnTo>
                    <a:pt x="195949" y="28464"/>
                  </a:lnTo>
                  <a:lnTo>
                    <a:pt x="196592" y="26069"/>
                  </a:lnTo>
                  <a:lnTo>
                    <a:pt x="196902" y="24884"/>
                  </a:lnTo>
                  <a:lnTo>
                    <a:pt x="197185" y="23673"/>
                  </a:lnTo>
                  <a:lnTo>
                    <a:pt x="197468" y="22463"/>
                  </a:lnTo>
                  <a:lnTo>
                    <a:pt x="197726" y="21252"/>
                  </a:lnTo>
                  <a:lnTo>
                    <a:pt x="197958" y="20016"/>
                  </a:lnTo>
                  <a:lnTo>
                    <a:pt x="198190" y="18805"/>
                  </a:lnTo>
                  <a:lnTo>
                    <a:pt x="198396" y="17568"/>
                  </a:lnTo>
                  <a:lnTo>
                    <a:pt x="198602" y="16332"/>
                  </a:lnTo>
                  <a:lnTo>
                    <a:pt x="198782" y="15096"/>
                  </a:lnTo>
                  <a:lnTo>
                    <a:pt x="198937" y="13833"/>
                  </a:lnTo>
                  <a:lnTo>
                    <a:pt x="199091" y="12597"/>
                  </a:lnTo>
                  <a:lnTo>
                    <a:pt x="199246" y="11335"/>
                  </a:lnTo>
                  <a:lnTo>
                    <a:pt x="199349" y="10073"/>
                  </a:lnTo>
                  <a:lnTo>
                    <a:pt x="199452" y="8810"/>
                  </a:lnTo>
                  <a:lnTo>
                    <a:pt x="199555" y="7522"/>
                  </a:lnTo>
                  <a:lnTo>
                    <a:pt x="199632" y="6260"/>
                  </a:lnTo>
                  <a:lnTo>
                    <a:pt x="199684" y="4972"/>
                  </a:lnTo>
                  <a:lnTo>
                    <a:pt x="199709" y="3710"/>
                  </a:lnTo>
                  <a:lnTo>
                    <a:pt x="199735" y="2422"/>
                  </a:lnTo>
                  <a:lnTo>
                    <a:pt x="199761" y="1108"/>
                  </a:lnTo>
                </a:path>
              </a:pathLst>
            </a:custGeom>
            <a:noFill/>
            <a:ln>
              <a:noFill/>
            </a:ln>
          </p:spPr>
          <p:txBody>
            <a:bodyPr spcFirstLastPara="1" wrap="square" lIns="121900" tIns="121900" rIns="121900" bIns="121900" anchor="ctr" anchorCtr="0">
              <a:noAutofit/>
            </a:bodyPr>
            <a:lstStyle/>
            <a:p>
              <a:endParaRPr sz="2489"/>
            </a:p>
          </p:txBody>
        </p:sp>
        <p:sp>
          <p:nvSpPr>
            <p:cNvPr id="2105" name="Google Shape;2105;p36"/>
            <p:cNvSpPr/>
            <p:nvPr/>
          </p:nvSpPr>
          <p:spPr>
            <a:xfrm>
              <a:off x="2776526" y="2680219"/>
              <a:ext cx="3581715" cy="361648"/>
            </a:xfrm>
            <a:custGeom>
              <a:avLst/>
              <a:gdLst/>
              <a:ahLst/>
              <a:cxnLst/>
              <a:rect l="l" t="t" r="r" b="b"/>
              <a:pathLst>
                <a:path w="199761" h="20170" extrusionOk="0">
                  <a:moveTo>
                    <a:pt x="99893" y="0"/>
                  </a:moveTo>
                  <a:lnTo>
                    <a:pt x="94742" y="26"/>
                  </a:lnTo>
                  <a:lnTo>
                    <a:pt x="89667" y="52"/>
                  </a:lnTo>
                  <a:lnTo>
                    <a:pt x="84670" y="129"/>
                  </a:lnTo>
                  <a:lnTo>
                    <a:pt x="79750" y="206"/>
                  </a:lnTo>
                  <a:lnTo>
                    <a:pt x="74933" y="335"/>
                  </a:lnTo>
                  <a:lnTo>
                    <a:pt x="70193" y="464"/>
                  </a:lnTo>
                  <a:lnTo>
                    <a:pt x="65557" y="618"/>
                  </a:lnTo>
                  <a:lnTo>
                    <a:pt x="61023" y="799"/>
                  </a:lnTo>
                  <a:lnTo>
                    <a:pt x="56592" y="1005"/>
                  </a:lnTo>
                  <a:lnTo>
                    <a:pt x="52291" y="1211"/>
                  </a:lnTo>
                  <a:lnTo>
                    <a:pt x="48092" y="1468"/>
                  </a:lnTo>
                  <a:lnTo>
                    <a:pt x="44048" y="1726"/>
                  </a:lnTo>
                  <a:lnTo>
                    <a:pt x="40132" y="2009"/>
                  </a:lnTo>
                  <a:lnTo>
                    <a:pt x="36346" y="2318"/>
                  </a:lnTo>
                  <a:lnTo>
                    <a:pt x="32740" y="2628"/>
                  </a:lnTo>
                  <a:lnTo>
                    <a:pt x="29262" y="2962"/>
                  </a:lnTo>
                  <a:lnTo>
                    <a:pt x="25965" y="3297"/>
                  </a:lnTo>
                  <a:lnTo>
                    <a:pt x="22822" y="3684"/>
                  </a:lnTo>
                  <a:lnTo>
                    <a:pt x="19860" y="4044"/>
                  </a:lnTo>
                  <a:lnTo>
                    <a:pt x="17078" y="4456"/>
                  </a:lnTo>
                  <a:lnTo>
                    <a:pt x="14477" y="4869"/>
                  </a:lnTo>
                  <a:lnTo>
                    <a:pt x="12055" y="5281"/>
                  </a:lnTo>
                  <a:lnTo>
                    <a:pt x="9866" y="5719"/>
                  </a:lnTo>
                  <a:lnTo>
                    <a:pt x="7856" y="6157"/>
                  </a:lnTo>
                  <a:lnTo>
                    <a:pt x="6929" y="6388"/>
                  </a:lnTo>
                  <a:lnTo>
                    <a:pt x="6079" y="6620"/>
                  </a:lnTo>
                  <a:lnTo>
                    <a:pt x="5255" y="6852"/>
                  </a:lnTo>
                  <a:lnTo>
                    <a:pt x="4508" y="7084"/>
                  </a:lnTo>
                  <a:lnTo>
                    <a:pt x="3812" y="7316"/>
                  </a:lnTo>
                  <a:lnTo>
                    <a:pt x="3168" y="7573"/>
                  </a:lnTo>
                  <a:lnTo>
                    <a:pt x="2576" y="7805"/>
                  </a:lnTo>
                  <a:lnTo>
                    <a:pt x="2035" y="8063"/>
                  </a:lnTo>
                  <a:lnTo>
                    <a:pt x="1571" y="8295"/>
                  </a:lnTo>
                  <a:lnTo>
                    <a:pt x="1159" y="8552"/>
                  </a:lnTo>
                  <a:lnTo>
                    <a:pt x="824" y="8810"/>
                  </a:lnTo>
                  <a:lnTo>
                    <a:pt x="515" y="9067"/>
                  </a:lnTo>
                  <a:lnTo>
                    <a:pt x="309" y="9299"/>
                  </a:lnTo>
                  <a:lnTo>
                    <a:pt x="129" y="9557"/>
                  </a:lnTo>
                  <a:lnTo>
                    <a:pt x="52" y="9840"/>
                  </a:lnTo>
                  <a:lnTo>
                    <a:pt x="26" y="9969"/>
                  </a:lnTo>
                  <a:lnTo>
                    <a:pt x="0" y="10098"/>
                  </a:lnTo>
                  <a:lnTo>
                    <a:pt x="26" y="10226"/>
                  </a:lnTo>
                  <a:lnTo>
                    <a:pt x="52" y="10355"/>
                  </a:lnTo>
                  <a:lnTo>
                    <a:pt x="129" y="10613"/>
                  </a:lnTo>
                  <a:lnTo>
                    <a:pt x="309" y="10870"/>
                  </a:lnTo>
                  <a:lnTo>
                    <a:pt x="515" y="11128"/>
                  </a:lnTo>
                  <a:lnTo>
                    <a:pt x="824" y="11360"/>
                  </a:lnTo>
                  <a:lnTo>
                    <a:pt x="1159" y="11617"/>
                  </a:lnTo>
                  <a:lnTo>
                    <a:pt x="1571" y="11875"/>
                  </a:lnTo>
                  <a:lnTo>
                    <a:pt x="2035" y="12107"/>
                  </a:lnTo>
                  <a:lnTo>
                    <a:pt x="2576" y="12364"/>
                  </a:lnTo>
                  <a:lnTo>
                    <a:pt x="3168" y="12596"/>
                  </a:lnTo>
                  <a:lnTo>
                    <a:pt x="3812" y="12854"/>
                  </a:lnTo>
                  <a:lnTo>
                    <a:pt x="4508" y="13086"/>
                  </a:lnTo>
                  <a:lnTo>
                    <a:pt x="5255" y="13318"/>
                  </a:lnTo>
                  <a:lnTo>
                    <a:pt x="6079" y="13549"/>
                  </a:lnTo>
                  <a:lnTo>
                    <a:pt x="6929" y="13781"/>
                  </a:lnTo>
                  <a:lnTo>
                    <a:pt x="7856" y="14013"/>
                  </a:lnTo>
                  <a:lnTo>
                    <a:pt x="9866" y="14451"/>
                  </a:lnTo>
                  <a:lnTo>
                    <a:pt x="12055" y="14889"/>
                  </a:lnTo>
                  <a:lnTo>
                    <a:pt x="14477" y="15327"/>
                  </a:lnTo>
                  <a:lnTo>
                    <a:pt x="17078" y="15713"/>
                  </a:lnTo>
                  <a:lnTo>
                    <a:pt x="19860" y="16125"/>
                  </a:lnTo>
                  <a:lnTo>
                    <a:pt x="22822" y="16512"/>
                  </a:lnTo>
                  <a:lnTo>
                    <a:pt x="25965" y="16872"/>
                  </a:lnTo>
                  <a:lnTo>
                    <a:pt x="29262" y="17207"/>
                  </a:lnTo>
                  <a:lnTo>
                    <a:pt x="32740" y="17542"/>
                  </a:lnTo>
                  <a:lnTo>
                    <a:pt x="36346" y="17877"/>
                  </a:lnTo>
                  <a:lnTo>
                    <a:pt x="40132" y="18160"/>
                  </a:lnTo>
                  <a:lnTo>
                    <a:pt x="44048" y="18444"/>
                  </a:lnTo>
                  <a:lnTo>
                    <a:pt x="48092" y="18701"/>
                  </a:lnTo>
                  <a:lnTo>
                    <a:pt x="52291" y="18959"/>
                  </a:lnTo>
                  <a:lnTo>
                    <a:pt x="56592" y="19165"/>
                  </a:lnTo>
                  <a:lnTo>
                    <a:pt x="61023" y="19371"/>
                  </a:lnTo>
                  <a:lnTo>
                    <a:pt x="65557" y="19551"/>
                  </a:lnTo>
                  <a:lnTo>
                    <a:pt x="70193" y="19706"/>
                  </a:lnTo>
                  <a:lnTo>
                    <a:pt x="74933" y="19860"/>
                  </a:lnTo>
                  <a:lnTo>
                    <a:pt x="79750" y="19963"/>
                  </a:lnTo>
                  <a:lnTo>
                    <a:pt x="84670" y="20041"/>
                  </a:lnTo>
                  <a:lnTo>
                    <a:pt x="89667" y="20118"/>
                  </a:lnTo>
                  <a:lnTo>
                    <a:pt x="94742" y="20144"/>
                  </a:lnTo>
                  <a:lnTo>
                    <a:pt x="99893" y="20169"/>
                  </a:lnTo>
                  <a:lnTo>
                    <a:pt x="105019" y="20144"/>
                  </a:lnTo>
                  <a:lnTo>
                    <a:pt x="110094" y="20118"/>
                  </a:lnTo>
                  <a:lnTo>
                    <a:pt x="115091" y="20041"/>
                  </a:lnTo>
                  <a:lnTo>
                    <a:pt x="120011" y="19963"/>
                  </a:lnTo>
                  <a:lnTo>
                    <a:pt x="124854" y="19860"/>
                  </a:lnTo>
                  <a:lnTo>
                    <a:pt x="129593" y="19706"/>
                  </a:lnTo>
                  <a:lnTo>
                    <a:pt x="134230" y="19551"/>
                  </a:lnTo>
                  <a:lnTo>
                    <a:pt x="138764" y="19371"/>
                  </a:lnTo>
                  <a:lnTo>
                    <a:pt x="143194" y="19165"/>
                  </a:lnTo>
                  <a:lnTo>
                    <a:pt x="147496" y="18959"/>
                  </a:lnTo>
                  <a:lnTo>
                    <a:pt x="151669" y="18701"/>
                  </a:lnTo>
                  <a:lnTo>
                    <a:pt x="155739" y="18444"/>
                  </a:lnTo>
                  <a:lnTo>
                    <a:pt x="159654" y="18160"/>
                  </a:lnTo>
                  <a:lnTo>
                    <a:pt x="163415" y="17877"/>
                  </a:lnTo>
                  <a:lnTo>
                    <a:pt x="167047" y="17542"/>
                  </a:lnTo>
                  <a:lnTo>
                    <a:pt x="170524" y="17207"/>
                  </a:lnTo>
                  <a:lnTo>
                    <a:pt x="173822" y="16872"/>
                  </a:lnTo>
                  <a:lnTo>
                    <a:pt x="176964" y="16512"/>
                  </a:lnTo>
                  <a:lnTo>
                    <a:pt x="179926" y="16125"/>
                  </a:lnTo>
                  <a:lnTo>
                    <a:pt x="182708" y="15713"/>
                  </a:lnTo>
                  <a:lnTo>
                    <a:pt x="185310" y="15327"/>
                  </a:lnTo>
                  <a:lnTo>
                    <a:pt x="187706" y="14889"/>
                  </a:lnTo>
                  <a:lnTo>
                    <a:pt x="189921" y="14451"/>
                  </a:lnTo>
                  <a:lnTo>
                    <a:pt x="191930" y="14013"/>
                  </a:lnTo>
                  <a:lnTo>
                    <a:pt x="192832" y="13781"/>
                  </a:lnTo>
                  <a:lnTo>
                    <a:pt x="193707" y="13549"/>
                  </a:lnTo>
                  <a:lnTo>
                    <a:pt x="194532" y="13318"/>
                  </a:lnTo>
                  <a:lnTo>
                    <a:pt x="195279" y="13086"/>
                  </a:lnTo>
                  <a:lnTo>
                    <a:pt x="195974" y="12854"/>
                  </a:lnTo>
                  <a:lnTo>
                    <a:pt x="196618" y="12596"/>
                  </a:lnTo>
                  <a:lnTo>
                    <a:pt x="197211" y="12364"/>
                  </a:lnTo>
                  <a:lnTo>
                    <a:pt x="197726" y="12107"/>
                  </a:lnTo>
                  <a:lnTo>
                    <a:pt x="198215" y="11875"/>
                  </a:lnTo>
                  <a:lnTo>
                    <a:pt x="198627" y="11617"/>
                  </a:lnTo>
                  <a:lnTo>
                    <a:pt x="198962" y="11360"/>
                  </a:lnTo>
                  <a:lnTo>
                    <a:pt x="199246" y="11128"/>
                  </a:lnTo>
                  <a:lnTo>
                    <a:pt x="199477" y="10870"/>
                  </a:lnTo>
                  <a:lnTo>
                    <a:pt x="199632" y="10613"/>
                  </a:lnTo>
                  <a:lnTo>
                    <a:pt x="199735" y="10355"/>
                  </a:lnTo>
                  <a:lnTo>
                    <a:pt x="199761" y="10226"/>
                  </a:lnTo>
                  <a:lnTo>
                    <a:pt x="199761" y="10098"/>
                  </a:lnTo>
                  <a:lnTo>
                    <a:pt x="199761" y="9969"/>
                  </a:lnTo>
                  <a:lnTo>
                    <a:pt x="199735" y="9840"/>
                  </a:lnTo>
                  <a:lnTo>
                    <a:pt x="199632" y="9557"/>
                  </a:lnTo>
                  <a:lnTo>
                    <a:pt x="199477" y="9299"/>
                  </a:lnTo>
                  <a:lnTo>
                    <a:pt x="199246" y="9067"/>
                  </a:lnTo>
                  <a:lnTo>
                    <a:pt x="198962" y="8810"/>
                  </a:lnTo>
                  <a:lnTo>
                    <a:pt x="198627" y="8552"/>
                  </a:lnTo>
                  <a:lnTo>
                    <a:pt x="198215" y="8295"/>
                  </a:lnTo>
                  <a:lnTo>
                    <a:pt x="197726" y="8063"/>
                  </a:lnTo>
                  <a:lnTo>
                    <a:pt x="197211" y="7805"/>
                  </a:lnTo>
                  <a:lnTo>
                    <a:pt x="196618" y="7573"/>
                  </a:lnTo>
                  <a:lnTo>
                    <a:pt x="195974" y="7316"/>
                  </a:lnTo>
                  <a:lnTo>
                    <a:pt x="195279" y="7084"/>
                  </a:lnTo>
                  <a:lnTo>
                    <a:pt x="194532" y="6852"/>
                  </a:lnTo>
                  <a:lnTo>
                    <a:pt x="193707" y="6620"/>
                  </a:lnTo>
                  <a:lnTo>
                    <a:pt x="192832" y="6388"/>
                  </a:lnTo>
                  <a:lnTo>
                    <a:pt x="191930" y="6157"/>
                  </a:lnTo>
                  <a:lnTo>
                    <a:pt x="189921" y="5719"/>
                  </a:lnTo>
                  <a:lnTo>
                    <a:pt x="187706" y="5281"/>
                  </a:lnTo>
                  <a:lnTo>
                    <a:pt x="185310" y="4869"/>
                  </a:lnTo>
                  <a:lnTo>
                    <a:pt x="182708" y="4456"/>
                  </a:lnTo>
                  <a:lnTo>
                    <a:pt x="179926" y="4044"/>
                  </a:lnTo>
                  <a:lnTo>
                    <a:pt x="176964" y="3684"/>
                  </a:lnTo>
                  <a:lnTo>
                    <a:pt x="173822" y="3297"/>
                  </a:lnTo>
                  <a:lnTo>
                    <a:pt x="170524" y="2962"/>
                  </a:lnTo>
                  <a:lnTo>
                    <a:pt x="167047" y="2628"/>
                  </a:lnTo>
                  <a:lnTo>
                    <a:pt x="163415" y="2318"/>
                  </a:lnTo>
                  <a:lnTo>
                    <a:pt x="159654" y="2009"/>
                  </a:lnTo>
                  <a:lnTo>
                    <a:pt x="155739" y="1726"/>
                  </a:lnTo>
                  <a:lnTo>
                    <a:pt x="151669" y="1468"/>
                  </a:lnTo>
                  <a:lnTo>
                    <a:pt x="147496" y="1211"/>
                  </a:lnTo>
                  <a:lnTo>
                    <a:pt x="143194" y="1005"/>
                  </a:lnTo>
                  <a:lnTo>
                    <a:pt x="138764" y="799"/>
                  </a:lnTo>
                  <a:lnTo>
                    <a:pt x="134230" y="618"/>
                  </a:lnTo>
                  <a:lnTo>
                    <a:pt x="129593" y="464"/>
                  </a:lnTo>
                  <a:lnTo>
                    <a:pt x="124854" y="335"/>
                  </a:lnTo>
                  <a:lnTo>
                    <a:pt x="120011" y="206"/>
                  </a:lnTo>
                  <a:lnTo>
                    <a:pt x="115091" y="129"/>
                  </a:lnTo>
                  <a:lnTo>
                    <a:pt x="110094" y="52"/>
                  </a:lnTo>
                  <a:lnTo>
                    <a:pt x="105019" y="26"/>
                  </a:lnTo>
                  <a:lnTo>
                    <a:pt x="99893" y="0"/>
                  </a:lnTo>
                  <a:close/>
                </a:path>
              </a:pathLst>
            </a:custGeom>
            <a:solidFill>
              <a:schemeClr val="accent6"/>
            </a:solidFill>
            <a:ln>
              <a:noFill/>
            </a:ln>
          </p:spPr>
          <p:txBody>
            <a:bodyPr spcFirstLastPara="1" wrap="square" lIns="121900" tIns="121900" rIns="121900" bIns="121900" anchor="ctr" anchorCtr="0">
              <a:noAutofit/>
            </a:bodyPr>
            <a:lstStyle/>
            <a:p>
              <a:endParaRPr sz="2489"/>
            </a:p>
          </p:txBody>
        </p:sp>
        <p:sp>
          <p:nvSpPr>
            <p:cNvPr id="2106" name="Google Shape;2106;p36"/>
            <p:cNvSpPr/>
            <p:nvPr/>
          </p:nvSpPr>
          <p:spPr>
            <a:xfrm>
              <a:off x="3660044" y="3019221"/>
              <a:ext cx="1147735" cy="1489051"/>
            </a:xfrm>
            <a:custGeom>
              <a:avLst/>
              <a:gdLst/>
              <a:ahLst/>
              <a:cxnLst/>
              <a:rect l="l" t="t" r="r" b="b"/>
              <a:pathLst>
                <a:path w="64012" h="83048" extrusionOk="0">
                  <a:moveTo>
                    <a:pt x="2139" y="0"/>
                  </a:moveTo>
                  <a:lnTo>
                    <a:pt x="2036" y="515"/>
                  </a:lnTo>
                  <a:lnTo>
                    <a:pt x="1933" y="1082"/>
                  </a:lnTo>
                  <a:lnTo>
                    <a:pt x="1753" y="2216"/>
                  </a:lnTo>
                  <a:lnTo>
                    <a:pt x="1598" y="3272"/>
                  </a:lnTo>
                  <a:lnTo>
                    <a:pt x="1495" y="3710"/>
                  </a:lnTo>
                  <a:lnTo>
                    <a:pt x="1392" y="4122"/>
                  </a:lnTo>
                  <a:lnTo>
                    <a:pt x="1263" y="4457"/>
                  </a:lnTo>
                  <a:lnTo>
                    <a:pt x="1057" y="4843"/>
                  </a:lnTo>
                  <a:lnTo>
                    <a:pt x="593" y="5719"/>
                  </a:lnTo>
                  <a:lnTo>
                    <a:pt x="362" y="6157"/>
                  </a:lnTo>
                  <a:lnTo>
                    <a:pt x="181" y="6569"/>
                  </a:lnTo>
                  <a:lnTo>
                    <a:pt x="104" y="6775"/>
                  </a:lnTo>
                  <a:lnTo>
                    <a:pt x="52" y="6981"/>
                  </a:lnTo>
                  <a:lnTo>
                    <a:pt x="27" y="7161"/>
                  </a:lnTo>
                  <a:lnTo>
                    <a:pt x="1" y="7342"/>
                  </a:lnTo>
                  <a:lnTo>
                    <a:pt x="27" y="7625"/>
                  </a:lnTo>
                  <a:lnTo>
                    <a:pt x="78" y="7934"/>
                  </a:lnTo>
                  <a:lnTo>
                    <a:pt x="155" y="8243"/>
                  </a:lnTo>
                  <a:lnTo>
                    <a:pt x="259" y="8552"/>
                  </a:lnTo>
                  <a:lnTo>
                    <a:pt x="362" y="8861"/>
                  </a:lnTo>
                  <a:lnTo>
                    <a:pt x="516" y="9196"/>
                  </a:lnTo>
                  <a:lnTo>
                    <a:pt x="825" y="9892"/>
                  </a:lnTo>
                  <a:lnTo>
                    <a:pt x="1212" y="10587"/>
                  </a:lnTo>
                  <a:lnTo>
                    <a:pt x="1649" y="11308"/>
                  </a:lnTo>
                  <a:lnTo>
                    <a:pt x="2113" y="12030"/>
                  </a:lnTo>
                  <a:lnTo>
                    <a:pt x="2603" y="12751"/>
                  </a:lnTo>
                  <a:lnTo>
                    <a:pt x="3556" y="14219"/>
                  </a:lnTo>
                  <a:lnTo>
                    <a:pt x="4019" y="14915"/>
                  </a:lnTo>
                  <a:lnTo>
                    <a:pt x="4457" y="15610"/>
                  </a:lnTo>
                  <a:lnTo>
                    <a:pt x="4844" y="16280"/>
                  </a:lnTo>
                  <a:lnTo>
                    <a:pt x="5178" y="16950"/>
                  </a:lnTo>
                  <a:lnTo>
                    <a:pt x="5436" y="17542"/>
                  </a:lnTo>
                  <a:lnTo>
                    <a:pt x="5539" y="17851"/>
                  </a:lnTo>
                  <a:lnTo>
                    <a:pt x="5616" y="18135"/>
                  </a:lnTo>
                  <a:lnTo>
                    <a:pt x="5642" y="18289"/>
                  </a:lnTo>
                  <a:lnTo>
                    <a:pt x="5668" y="18470"/>
                  </a:lnTo>
                  <a:lnTo>
                    <a:pt x="5642" y="18882"/>
                  </a:lnTo>
                  <a:lnTo>
                    <a:pt x="5513" y="19809"/>
                  </a:lnTo>
                  <a:lnTo>
                    <a:pt x="5436" y="20298"/>
                  </a:lnTo>
                  <a:lnTo>
                    <a:pt x="5436" y="20736"/>
                  </a:lnTo>
                  <a:lnTo>
                    <a:pt x="5436" y="20942"/>
                  </a:lnTo>
                  <a:lnTo>
                    <a:pt x="5462" y="21123"/>
                  </a:lnTo>
                  <a:lnTo>
                    <a:pt x="5513" y="21303"/>
                  </a:lnTo>
                  <a:lnTo>
                    <a:pt x="5565" y="21432"/>
                  </a:lnTo>
                  <a:lnTo>
                    <a:pt x="5668" y="21561"/>
                  </a:lnTo>
                  <a:lnTo>
                    <a:pt x="5797" y="21689"/>
                  </a:lnTo>
                  <a:lnTo>
                    <a:pt x="5951" y="21792"/>
                  </a:lnTo>
                  <a:lnTo>
                    <a:pt x="6157" y="21921"/>
                  </a:lnTo>
                  <a:lnTo>
                    <a:pt x="6569" y="22127"/>
                  </a:lnTo>
                  <a:lnTo>
                    <a:pt x="7033" y="22333"/>
                  </a:lnTo>
                  <a:lnTo>
                    <a:pt x="7497" y="22488"/>
                  </a:lnTo>
                  <a:lnTo>
                    <a:pt x="7935" y="22617"/>
                  </a:lnTo>
                  <a:lnTo>
                    <a:pt x="8450" y="22771"/>
                  </a:lnTo>
                  <a:lnTo>
                    <a:pt x="8553" y="22823"/>
                  </a:lnTo>
                  <a:lnTo>
                    <a:pt x="8759" y="22952"/>
                  </a:lnTo>
                  <a:lnTo>
                    <a:pt x="9326" y="23389"/>
                  </a:lnTo>
                  <a:lnTo>
                    <a:pt x="10124" y="24059"/>
                  </a:lnTo>
                  <a:lnTo>
                    <a:pt x="11000" y="24858"/>
                  </a:lnTo>
                  <a:lnTo>
                    <a:pt x="11438" y="25296"/>
                  </a:lnTo>
                  <a:lnTo>
                    <a:pt x="11876" y="25759"/>
                  </a:lnTo>
                  <a:lnTo>
                    <a:pt x="12288" y="26223"/>
                  </a:lnTo>
                  <a:lnTo>
                    <a:pt x="12674" y="26661"/>
                  </a:lnTo>
                  <a:lnTo>
                    <a:pt x="13009" y="27125"/>
                  </a:lnTo>
                  <a:lnTo>
                    <a:pt x="13293" y="27537"/>
                  </a:lnTo>
                  <a:lnTo>
                    <a:pt x="13524" y="27923"/>
                  </a:lnTo>
                  <a:lnTo>
                    <a:pt x="13602" y="28129"/>
                  </a:lnTo>
                  <a:lnTo>
                    <a:pt x="13653" y="28309"/>
                  </a:lnTo>
                  <a:lnTo>
                    <a:pt x="13730" y="28696"/>
                  </a:lnTo>
                  <a:lnTo>
                    <a:pt x="13782" y="29134"/>
                  </a:lnTo>
                  <a:lnTo>
                    <a:pt x="13782" y="29572"/>
                  </a:lnTo>
                  <a:lnTo>
                    <a:pt x="13756" y="30061"/>
                  </a:lnTo>
                  <a:lnTo>
                    <a:pt x="13705" y="30551"/>
                  </a:lnTo>
                  <a:lnTo>
                    <a:pt x="13602" y="31066"/>
                  </a:lnTo>
                  <a:lnTo>
                    <a:pt x="13499" y="31581"/>
                  </a:lnTo>
                  <a:lnTo>
                    <a:pt x="13344" y="32148"/>
                  </a:lnTo>
                  <a:lnTo>
                    <a:pt x="13009" y="33255"/>
                  </a:lnTo>
                  <a:lnTo>
                    <a:pt x="12623" y="34440"/>
                  </a:lnTo>
                  <a:lnTo>
                    <a:pt x="11721" y="36836"/>
                  </a:lnTo>
                  <a:lnTo>
                    <a:pt x="11283" y="38046"/>
                  </a:lnTo>
                  <a:lnTo>
                    <a:pt x="10871" y="39231"/>
                  </a:lnTo>
                  <a:lnTo>
                    <a:pt x="10511" y="40365"/>
                  </a:lnTo>
                  <a:lnTo>
                    <a:pt x="10356" y="40931"/>
                  </a:lnTo>
                  <a:lnTo>
                    <a:pt x="10227" y="41472"/>
                  </a:lnTo>
                  <a:lnTo>
                    <a:pt x="10124" y="42013"/>
                  </a:lnTo>
                  <a:lnTo>
                    <a:pt x="10047" y="42528"/>
                  </a:lnTo>
                  <a:lnTo>
                    <a:pt x="9995" y="43018"/>
                  </a:lnTo>
                  <a:lnTo>
                    <a:pt x="9995" y="43507"/>
                  </a:lnTo>
                  <a:lnTo>
                    <a:pt x="10021" y="43945"/>
                  </a:lnTo>
                  <a:lnTo>
                    <a:pt x="10098" y="44383"/>
                  </a:lnTo>
                  <a:lnTo>
                    <a:pt x="10201" y="44795"/>
                  </a:lnTo>
                  <a:lnTo>
                    <a:pt x="10356" y="45156"/>
                  </a:lnTo>
                  <a:lnTo>
                    <a:pt x="10408" y="45259"/>
                  </a:lnTo>
                  <a:lnTo>
                    <a:pt x="10485" y="45336"/>
                  </a:lnTo>
                  <a:lnTo>
                    <a:pt x="10588" y="45388"/>
                  </a:lnTo>
                  <a:lnTo>
                    <a:pt x="10717" y="45439"/>
                  </a:lnTo>
                  <a:lnTo>
                    <a:pt x="11000" y="45542"/>
                  </a:lnTo>
                  <a:lnTo>
                    <a:pt x="11335" y="45645"/>
                  </a:lnTo>
                  <a:lnTo>
                    <a:pt x="11644" y="45748"/>
                  </a:lnTo>
                  <a:lnTo>
                    <a:pt x="11927" y="45851"/>
                  </a:lnTo>
                  <a:lnTo>
                    <a:pt x="12056" y="45903"/>
                  </a:lnTo>
                  <a:lnTo>
                    <a:pt x="12159" y="45980"/>
                  </a:lnTo>
                  <a:lnTo>
                    <a:pt x="12236" y="46057"/>
                  </a:lnTo>
                  <a:lnTo>
                    <a:pt x="12288" y="46135"/>
                  </a:lnTo>
                  <a:lnTo>
                    <a:pt x="12339" y="46315"/>
                  </a:lnTo>
                  <a:lnTo>
                    <a:pt x="12365" y="46521"/>
                  </a:lnTo>
                  <a:lnTo>
                    <a:pt x="12365" y="46701"/>
                  </a:lnTo>
                  <a:lnTo>
                    <a:pt x="12365" y="46933"/>
                  </a:lnTo>
                  <a:lnTo>
                    <a:pt x="12314" y="47139"/>
                  </a:lnTo>
                  <a:lnTo>
                    <a:pt x="12262" y="47371"/>
                  </a:lnTo>
                  <a:lnTo>
                    <a:pt x="12108" y="47835"/>
                  </a:lnTo>
                  <a:lnTo>
                    <a:pt x="11902" y="48299"/>
                  </a:lnTo>
                  <a:lnTo>
                    <a:pt x="11644" y="48814"/>
                  </a:lnTo>
                  <a:lnTo>
                    <a:pt x="11361" y="49329"/>
                  </a:lnTo>
                  <a:lnTo>
                    <a:pt x="11052" y="49844"/>
                  </a:lnTo>
                  <a:lnTo>
                    <a:pt x="10433" y="50874"/>
                  </a:lnTo>
                  <a:lnTo>
                    <a:pt x="10150" y="51390"/>
                  </a:lnTo>
                  <a:lnTo>
                    <a:pt x="9892" y="51879"/>
                  </a:lnTo>
                  <a:lnTo>
                    <a:pt x="9661" y="52368"/>
                  </a:lnTo>
                  <a:lnTo>
                    <a:pt x="9506" y="52832"/>
                  </a:lnTo>
                  <a:lnTo>
                    <a:pt x="9429" y="53038"/>
                  </a:lnTo>
                  <a:lnTo>
                    <a:pt x="9377" y="53244"/>
                  </a:lnTo>
                  <a:lnTo>
                    <a:pt x="9377" y="53450"/>
                  </a:lnTo>
                  <a:lnTo>
                    <a:pt x="9351" y="53656"/>
                  </a:lnTo>
                  <a:lnTo>
                    <a:pt x="9403" y="53940"/>
                  </a:lnTo>
                  <a:lnTo>
                    <a:pt x="9480" y="54223"/>
                  </a:lnTo>
                  <a:lnTo>
                    <a:pt x="9609" y="54558"/>
                  </a:lnTo>
                  <a:lnTo>
                    <a:pt x="9764" y="54867"/>
                  </a:lnTo>
                  <a:lnTo>
                    <a:pt x="9944" y="55228"/>
                  </a:lnTo>
                  <a:lnTo>
                    <a:pt x="10150" y="55563"/>
                  </a:lnTo>
                  <a:lnTo>
                    <a:pt x="10614" y="56284"/>
                  </a:lnTo>
                  <a:lnTo>
                    <a:pt x="11052" y="56979"/>
                  </a:lnTo>
                  <a:lnTo>
                    <a:pt x="11464" y="57675"/>
                  </a:lnTo>
                  <a:lnTo>
                    <a:pt x="11618" y="58010"/>
                  </a:lnTo>
                  <a:lnTo>
                    <a:pt x="11747" y="58319"/>
                  </a:lnTo>
                  <a:lnTo>
                    <a:pt x="11850" y="58628"/>
                  </a:lnTo>
                  <a:lnTo>
                    <a:pt x="11902" y="58911"/>
                  </a:lnTo>
                  <a:lnTo>
                    <a:pt x="11902" y="59298"/>
                  </a:lnTo>
                  <a:lnTo>
                    <a:pt x="11850" y="59710"/>
                  </a:lnTo>
                  <a:lnTo>
                    <a:pt x="11747" y="60173"/>
                  </a:lnTo>
                  <a:lnTo>
                    <a:pt x="11618" y="60637"/>
                  </a:lnTo>
                  <a:lnTo>
                    <a:pt x="11464" y="61127"/>
                  </a:lnTo>
                  <a:lnTo>
                    <a:pt x="11283" y="61642"/>
                  </a:lnTo>
                  <a:lnTo>
                    <a:pt x="10871" y="62698"/>
                  </a:lnTo>
                  <a:lnTo>
                    <a:pt x="10459" y="63728"/>
                  </a:lnTo>
                  <a:lnTo>
                    <a:pt x="10253" y="64243"/>
                  </a:lnTo>
                  <a:lnTo>
                    <a:pt x="10073" y="64759"/>
                  </a:lnTo>
                  <a:lnTo>
                    <a:pt x="9944" y="65222"/>
                  </a:lnTo>
                  <a:lnTo>
                    <a:pt x="9841" y="65686"/>
                  </a:lnTo>
                  <a:lnTo>
                    <a:pt x="9764" y="66098"/>
                  </a:lnTo>
                  <a:lnTo>
                    <a:pt x="9738" y="66484"/>
                  </a:lnTo>
                  <a:lnTo>
                    <a:pt x="9764" y="66948"/>
                  </a:lnTo>
                  <a:lnTo>
                    <a:pt x="9841" y="67463"/>
                  </a:lnTo>
                  <a:lnTo>
                    <a:pt x="9944" y="68004"/>
                  </a:lnTo>
                  <a:lnTo>
                    <a:pt x="10073" y="68571"/>
                  </a:lnTo>
                  <a:lnTo>
                    <a:pt x="10227" y="69163"/>
                  </a:lnTo>
                  <a:lnTo>
                    <a:pt x="10408" y="69782"/>
                  </a:lnTo>
                  <a:lnTo>
                    <a:pt x="10845" y="71044"/>
                  </a:lnTo>
                  <a:lnTo>
                    <a:pt x="11309" y="72280"/>
                  </a:lnTo>
                  <a:lnTo>
                    <a:pt x="11799" y="73439"/>
                  </a:lnTo>
                  <a:lnTo>
                    <a:pt x="12288" y="74495"/>
                  </a:lnTo>
                  <a:lnTo>
                    <a:pt x="12726" y="75371"/>
                  </a:lnTo>
                  <a:lnTo>
                    <a:pt x="13138" y="76093"/>
                  </a:lnTo>
                  <a:lnTo>
                    <a:pt x="13627" y="76943"/>
                  </a:lnTo>
                  <a:lnTo>
                    <a:pt x="14220" y="77844"/>
                  </a:lnTo>
                  <a:lnTo>
                    <a:pt x="14864" y="78746"/>
                  </a:lnTo>
                  <a:lnTo>
                    <a:pt x="15534" y="79647"/>
                  </a:lnTo>
                  <a:lnTo>
                    <a:pt x="15894" y="80059"/>
                  </a:lnTo>
                  <a:lnTo>
                    <a:pt x="16229" y="80446"/>
                  </a:lnTo>
                  <a:lnTo>
                    <a:pt x="16564" y="80806"/>
                  </a:lnTo>
                  <a:lnTo>
                    <a:pt x="16899" y="81116"/>
                  </a:lnTo>
                  <a:lnTo>
                    <a:pt x="17234" y="81373"/>
                  </a:lnTo>
                  <a:lnTo>
                    <a:pt x="17569" y="81605"/>
                  </a:lnTo>
                  <a:lnTo>
                    <a:pt x="17826" y="81760"/>
                  </a:lnTo>
                  <a:lnTo>
                    <a:pt x="18109" y="81914"/>
                  </a:lnTo>
                  <a:lnTo>
                    <a:pt x="18805" y="82223"/>
                  </a:lnTo>
                  <a:lnTo>
                    <a:pt x="19603" y="82532"/>
                  </a:lnTo>
                  <a:lnTo>
                    <a:pt x="20016" y="82661"/>
                  </a:lnTo>
                  <a:lnTo>
                    <a:pt x="20454" y="82790"/>
                  </a:lnTo>
                  <a:lnTo>
                    <a:pt x="20866" y="82867"/>
                  </a:lnTo>
                  <a:lnTo>
                    <a:pt x="21278" y="82970"/>
                  </a:lnTo>
                  <a:lnTo>
                    <a:pt x="21690" y="83022"/>
                  </a:lnTo>
                  <a:lnTo>
                    <a:pt x="22102" y="83047"/>
                  </a:lnTo>
                  <a:lnTo>
                    <a:pt x="22463" y="83047"/>
                  </a:lnTo>
                  <a:lnTo>
                    <a:pt x="22823" y="83022"/>
                  </a:lnTo>
                  <a:lnTo>
                    <a:pt x="23132" y="82970"/>
                  </a:lnTo>
                  <a:lnTo>
                    <a:pt x="23390" y="82867"/>
                  </a:lnTo>
                  <a:lnTo>
                    <a:pt x="23570" y="82764"/>
                  </a:lnTo>
                  <a:lnTo>
                    <a:pt x="23751" y="82584"/>
                  </a:lnTo>
                  <a:lnTo>
                    <a:pt x="23905" y="82352"/>
                  </a:lnTo>
                  <a:lnTo>
                    <a:pt x="24060" y="82094"/>
                  </a:lnTo>
                  <a:lnTo>
                    <a:pt x="24189" y="81837"/>
                  </a:lnTo>
                  <a:lnTo>
                    <a:pt x="24266" y="81553"/>
                  </a:lnTo>
                  <a:lnTo>
                    <a:pt x="24343" y="81322"/>
                  </a:lnTo>
                  <a:lnTo>
                    <a:pt x="24343" y="81116"/>
                  </a:lnTo>
                  <a:lnTo>
                    <a:pt x="24317" y="80961"/>
                  </a:lnTo>
                  <a:lnTo>
                    <a:pt x="24292" y="80832"/>
                  </a:lnTo>
                  <a:lnTo>
                    <a:pt x="24163" y="80549"/>
                  </a:lnTo>
                  <a:lnTo>
                    <a:pt x="23983" y="80291"/>
                  </a:lnTo>
                  <a:lnTo>
                    <a:pt x="23751" y="80008"/>
                  </a:lnTo>
                  <a:lnTo>
                    <a:pt x="23493" y="79725"/>
                  </a:lnTo>
                  <a:lnTo>
                    <a:pt x="23210" y="79441"/>
                  </a:lnTo>
                  <a:lnTo>
                    <a:pt x="22592" y="78849"/>
                  </a:lnTo>
                  <a:lnTo>
                    <a:pt x="21948" y="78282"/>
                  </a:lnTo>
                  <a:lnTo>
                    <a:pt x="21664" y="77999"/>
                  </a:lnTo>
                  <a:lnTo>
                    <a:pt x="21407" y="77715"/>
                  </a:lnTo>
                  <a:lnTo>
                    <a:pt x="21149" y="77432"/>
                  </a:lnTo>
                  <a:lnTo>
                    <a:pt x="20969" y="77174"/>
                  </a:lnTo>
                  <a:lnTo>
                    <a:pt x="20840" y="76891"/>
                  </a:lnTo>
                  <a:lnTo>
                    <a:pt x="20788" y="76762"/>
                  </a:lnTo>
                  <a:lnTo>
                    <a:pt x="20763" y="76633"/>
                  </a:lnTo>
                  <a:lnTo>
                    <a:pt x="20737" y="76427"/>
                  </a:lnTo>
                  <a:lnTo>
                    <a:pt x="20788" y="76221"/>
                  </a:lnTo>
                  <a:lnTo>
                    <a:pt x="20840" y="75990"/>
                  </a:lnTo>
                  <a:lnTo>
                    <a:pt x="20943" y="75732"/>
                  </a:lnTo>
                  <a:lnTo>
                    <a:pt x="21175" y="75268"/>
                  </a:lnTo>
                  <a:lnTo>
                    <a:pt x="21355" y="74882"/>
                  </a:lnTo>
                  <a:lnTo>
                    <a:pt x="21458" y="74650"/>
                  </a:lnTo>
                  <a:lnTo>
                    <a:pt x="21613" y="74392"/>
                  </a:lnTo>
                  <a:lnTo>
                    <a:pt x="21973" y="73852"/>
                  </a:lnTo>
                  <a:lnTo>
                    <a:pt x="22308" y="73311"/>
                  </a:lnTo>
                  <a:lnTo>
                    <a:pt x="22437" y="73053"/>
                  </a:lnTo>
                  <a:lnTo>
                    <a:pt x="22566" y="72821"/>
                  </a:lnTo>
                  <a:lnTo>
                    <a:pt x="22798" y="72332"/>
                  </a:lnTo>
                  <a:lnTo>
                    <a:pt x="23055" y="71688"/>
                  </a:lnTo>
                  <a:lnTo>
                    <a:pt x="23158" y="71379"/>
                  </a:lnTo>
                  <a:lnTo>
                    <a:pt x="23236" y="71070"/>
                  </a:lnTo>
                  <a:lnTo>
                    <a:pt x="23236" y="70941"/>
                  </a:lnTo>
                  <a:lnTo>
                    <a:pt x="23236" y="70812"/>
                  </a:lnTo>
                  <a:lnTo>
                    <a:pt x="23210" y="70709"/>
                  </a:lnTo>
                  <a:lnTo>
                    <a:pt x="23158" y="70606"/>
                  </a:lnTo>
                  <a:lnTo>
                    <a:pt x="23081" y="70503"/>
                  </a:lnTo>
                  <a:lnTo>
                    <a:pt x="22952" y="70400"/>
                  </a:lnTo>
                  <a:lnTo>
                    <a:pt x="22798" y="70348"/>
                  </a:lnTo>
                  <a:lnTo>
                    <a:pt x="22643" y="70297"/>
                  </a:lnTo>
                  <a:lnTo>
                    <a:pt x="22231" y="70219"/>
                  </a:lnTo>
                  <a:lnTo>
                    <a:pt x="21793" y="70194"/>
                  </a:lnTo>
                  <a:lnTo>
                    <a:pt x="21329" y="70168"/>
                  </a:lnTo>
                  <a:lnTo>
                    <a:pt x="20917" y="70142"/>
                  </a:lnTo>
                  <a:lnTo>
                    <a:pt x="20711" y="70116"/>
                  </a:lnTo>
                  <a:lnTo>
                    <a:pt x="20557" y="70065"/>
                  </a:lnTo>
                  <a:lnTo>
                    <a:pt x="20402" y="70013"/>
                  </a:lnTo>
                  <a:lnTo>
                    <a:pt x="20273" y="69936"/>
                  </a:lnTo>
                  <a:lnTo>
                    <a:pt x="20067" y="69756"/>
                  </a:lnTo>
                  <a:lnTo>
                    <a:pt x="19861" y="69524"/>
                  </a:lnTo>
                  <a:lnTo>
                    <a:pt x="19655" y="69266"/>
                  </a:lnTo>
                  <a:lnTo>
                    <a:pt x="19475" y="68957"/>
                  </a:lnTo>
                  <a:lnTo>
                    <a:pt x="19320" y="68648"/>
                  </a:lnTo>
                  <a:lnTo>
                    <a:pt x="19191" y="68339"/>
                  </a:lnTo>
                  <a:lnTo>
                    <a:pt x="19140" y="68056"/>
                  </a:lnTo>
                  <a:lnTo>
                    <a:pt x="19140" y="67927"/>
                  </a:lnTo>
                  <a:lnTo>
                    <a:pt x="19166" y="67798"/>
                  </a:lnTo>
                  <a:lnTo>
                    <a:pt x="19217" y="67644"/>
                  </a:lnTo>
                  <a:lnTo>
                    <a:pt x="19320" y="67515"/>
                  </a:lnTo>
                  <a:lnTo>
                    <a:pt x="19449" y="67386"/>
                  </a:lnTo>
                  <a:lnTo>
                    <a:pt x="19629" y="67257"/>
                  </a:lnTo>
                  <a:lnTo>
                    <a:pt x="20016" y="67025"/>
                  </a:lnTo>
                  <a:lnTo>
                    <a:pt x="20479" y="66819"/>
                  </a:lnTo>
                  <a:lnTo>
                    <a:pt x="20943" y="66613"/>
                  </a:lnTo>
                  <a:lnTo>
                    <a:pt x="21381" y="66407"/>
                  </a:lnTo>
                  <a:lnTo>
                    <a:pt x="21767" y="66175"/>
                  </a:lnTo>
                  <a:lnTo>
                    <a:pt x="21922" y="66072"/>
                  </a:lnTo>
                  <a:lnTo>
                    <a:pt x="22025" y="65943"/>
                  </a:lnTo>
                  <a:lnTo>
                    <a:pt x="22282" y="65609"/>
                  </a:lnTo>
                  <a:lnTo>
                    <a:pt x="22411" y="65377"/>
                  </a:lnTo>
                  <a:lnTo>
                    <a:pt x="22540" y="65145"/>
                  </a:lnTo>
                  <a:lnTo>
                    <a:pt x="22643" y="64887"/>
                  </a:lnTo>
                  <a:lnTo>
                    <a:pt x="22720" y="64656"/>
                  </a:lnTo>
                  <a:lnTo>
                    <a:pt x="22746" y="64449"/>
                  </a:lnTo>
                  <a:lnTo>
                    <a:pt x="22746" y="64346"/>
                  </a:lnTo>
                  <a:lnTo>
                    <a:pt x="22720" y="64269"/>
                  </a:lnTo>
                  <a:lnTo>
                    <a:pt x="22643" y="64140"/>
                  </a:lnTo>
                  <a:lnTo>
                    <a:pt x="22540" y="64037"/>
                  </a:lnTo>
                  <a:lnTo>
                    <a:pt x="22411" y="63934"/>
                  </a:lnTo>
                  <a:lnTo>
                    <a:pt x="22257" y="63857"/>
                  </a:lnTo>
                  <a:lnTo>
                    <a:pt x="21870" y="63728"/>
                  </a:lnTo>
                  <a:lnTo>
                    <a:pt x="21458" y="63599"/>
                  </a:lnTo>
                  <a:lnTo>
                    <a:pt x="21020" y="63471"/>
                  </a:lnTo>
                  <a:lnTo>
                    <a:pt x="20634" y="63342"/>
                  </a:lnTo>
                  <a:lnTo>
                    <a:pt x="20479" y="63265"/>
                  </a:lnTo>
                  <a:lnTo>
                    <a:pt x="20351" y="63161"/>
                  </a:lnTo>
                  <a:lnTo>
                    <a:pt x="20222" y="63058"/>
                  </a:lnTo>
                  <a:lnTo>
                    <a:pt x="20170" y="62955"/>
                  </a:lnTo>
                  <a:lnTo>
                    <a:pt x="20119" y="62775"/>
                  </a:lnTo>
                  <a:lnTo>
                    <a:pt x="20119" y="62569"/>
                  </a:lnTo>
                  <a:lnTo>
                    <a:pt x="20144" y="62337"/>
                  </a:lnTo>
                  <a:lnTo>
                    <a:pt x="20222" y="62105"/>
                  </a:lnTo>
                  <a:lnTo>
                    <a:pt x="20299" y="61848"/>
                  </a:lnTo>
                  <a:lnTo>
                    <a:pt x="20402" y="61642"/>
                  </a:lnTo>
                  <a:lnTo>
                    <a:pt x="20505" y="61461"/>
                  </a:lnTo>
                  <a:lnTo>
                    <a:pt x="20634" y="61358"/>
                  </a:lnTo>
                  <a:lnTo>
                    <a:pt x="20814" y="61255"/>
                  </a:lnTo>
                  <a:lnTo>
                    <a:pt x="20994" y="61204"/>
                  </a:lnTo>
                  <a:lnTo>
                    <a:pt x="21226" y="61152"/>
                  </a:lnTo>
                  <a:lnTo>
                    <a:pt x="21716" y="61152"/>
                  </a:lnTo>
                  <a:lnTo>
                    <a:pt x="21999" y="61178"/>
                  </a:lnTo>
                  <a:lnTo>
                    <a:pt x="22566" y="61255"/>
                  </a:lnTo>
                  <a:lnTo>
                    <a:pt x="23673" y="61461"/>
                  </a:lnTo>
                  <a:lnTo>
                    <a:pt x="24189" y="61513"/>
                  </a:lnTo>
                  <a:lnTo>
                    <a:pt x="24420" y="61539"/>
                  </a:lnTo>
                  <a:lnTo>
                    <a:pt x="24601" y="61513"/>
                  </a:lnTo>
                  <a:lnTo>
                    <a:pt x="25296" y="61436"/>
                  </a:lnTo>
                  <a:lnTo>
                    <a:pt x="26095" y="61307"/>
                  </a:lnTo>
                  <a:lnTo>
                    <a:pt x="26996" y="61152"/>
                  </a:lnTo>
                  <a:lnTo>
                    <a:pt x="27898" y="60946"/>
                  </a:lnTo>
                  <a:lnTo>
                    <a:pt x="28799" y="60714"/>
                  </a:lnTo>
                  <a:lnTo>
                    <a:pt x="29649" y="60457"/>
                  </a:lnTo>
                  <a:lnTo>
                    <a:pt x="30036" y="60328"/>
                  </a:lnTo>
                  <a:lnTo>
                    <a:pt x="30397" y="60173"/>
                  </a:lnTo>
                  <a:lnTo>
                    <a:pt x="30731" y="60019"/>
                  </a:lnTo>
                  <a:lnTo>
                    <a:pt x="31015" y="59839"/>
                  </a:lnTo>
                  <a:lnTo>
                    <a:pt x="31195" y="59736"/>
                  </a:lnTo>
                  <a:lnTo>
                    <a:pt x="31350" y="59581"/>
                  </a:lnTo>
                  <a:lnTo>
                    <a:pt x="31710" y="59220"/>
                  </a:lnTo>
                  <a:lnTo>
                    <a:pt x="32071" y="58782"/>
                  </a:lnTo>
                  <a:lnTo>
                    <a:pt x="32406" y="58319"/>
                  </a:lnTo>
                  <a:lnTo>
                    <a:pt x="33075" y="57366"/>
                  </a:lnTo>
                  <a:lnTo>
                    <a:pt x="33385" y="56954"/>
                  </a:lnTo>
                  <a:lnTo>
                    <a:pt x="33694" y="56619"/>
                  </a:lnTo>
                  <a:lnTo>
                    <a:pt x="34286" y="56052"/>
                  </a:lnTo>
                  <a:lnTo>
                    <a:pt x="34982" y="55408"/>
                  </a:lnTo>
                  <a:lnTo>
                    <a:pt x="36630" y="54017"/>
                  </a:lnTo>
                  <a:lnTo>
                    <a:pt x="38279" y="52626"/>
                  </a:lnTo>
                  <a:lnTo>
                    <a:pt x="39644" y="51493"/>
                  </a:lnTo>
                  <a:lnTo>
                    <a:pt x="40056" y="51158"/>
                  </a:lnTo>
                  <a:lnTo>
                    <a:pt x="40571" y="50797"/>
                  </a:lnTo>
                  <a:lnTo>
                    <a:pt x="40829" y="50591"/>
                  </a:lnTo>
                  <a:lnTo>
                    <a:pt x="41061" y="50385"/>
                  </a:lnTo>
                  <a:lnTo>
                    <a:pt x="41267" y="50179"/>
                  </a:lnTo>
                  <a:lnTo>
                    <a:pt x="41370" y="49973"/>
                  </a:lnTo>
                  <a:lnTo>
                    <a:pt x="41473" y="49690"/>
                  </a:lnTo>
                  <a:lnTo>
                    <a:pt x="41550" y="49355"/>
                  </a:lnTo>
                  <a:lnTo>
                    <a:pt x="41602" y="48994"/>
                  </a:lnTo>
                  <a:lnTo>
                    <a:pt x="41627" y="48582"/>
                  </a:lnTo>
                  <a:lnTo>
                    <a:pt x="41627" y="48170"/>
                  </a:lnTo>
                  <a:lnTo>
                    <a:pt x="41602" y="47732"/>
                  </a:lnTo>
                  <a:lnTo>
                    <a:pt x="41550" y="46830"/>
                  </a:lnTo>
                  <a:lnTo>
                    <a:pt x="41447" y="45929"/>
                  </a:lnTo>
                  <a:lnTo>
                    <a:pt x="41318" y="45053"/>
                  </a:lnTo>
                  <a:lnTo>
                    <a:pt x="41241" y="44254"/>
                  </a:lnTo>
                  <a:lnTo>
                    <a:pt x="41190" y="43585"/>
                  </a:lnTo>
                  <a:lnTo>
                    <a:pt x="41190" y="43559"/>
                  </a:lnTo>
                  <a:lnTo>
                    <a:pt x="41447" y="43224"/>
                  </a:lnTo>
                  <a:lnTo>
                    <a:pt x="41730" y="42838"/>
                  </a:lnTo>
                  <a:lnTo>
                    <a:pt x="42349" y="41936"/>
                  </a:lnTo>
                  <a:lnTo>
                    <a:pt x="42684" y="41524"/>
                  </a:lnTo>
                  <a:lnTo>
                    <a:pt x="43018" y="41137"/>
                  </a:lnTo>
                  <a:lnTo>
                    <a:pt x="43199" y="40983"/>
                  </a:lnTo>
                  <a:lnTo>
                    <a:pt x="43379" y="40828"/>
                  </a:lnTo>
                  <a:lnTo>
                    <a:pt x="43534" y="40725"/>
                  </a:lnTo>
                  <a:lnTo>
                    <a:pt x="43714" y="40674"/>
                  </a:lnTo>
                  <a:lnTo>
                    <a:pt x="43997" y="40597"/>
                  </a:lnTo>
                  <a:lnTo>
                    <a:pt x="44281" y="40597"/>
                  </a:lnTo>
                  <a:lnTo>
                    <a:pt x="44615" y="40622"/>
                  </a:lnTo>
                  <a:lnTo>
                    <a:pt x="44976" y="40700"/>
                  </a:lnTo>
                  <a:lnTo>
                    <a:pt x="45337" y="40803"/>
                  </a:lnTo>
                  <a:lnTo>
                    <a:pt x="45723" y="40906"/>
                  </a:lnTo>
                  <a:lnTo>
                    <a:pt x="46496" y="41189"/>
                  </a:lnTo>
                  <a:lnTo>
                    <a:pt x="47294" y="41498"/>
                  </a:lnTo>
                  <a:lnTo>
                    <a:pt x="48041" y="41756"/>
                  </a:lnTo>
                  <a:lnTo>
                    <a:pt x="48402" y="41859"/>
                  </a:lnTo>
                  <a:lnTo>
                    <a:pt x="48737" y="41910"/>
                  </a:lnTo>
                  <a:lnTo>
                    <a:pt x="49046" y="41962"/>
                  </a:lnTo>
                  <a:lnTo>
                    <a:pt x="49329" y="41936"/>
                  </a:lnTo>
                  <a:lnTo>
                    <a:pt x="49587" y="41910"/>
                  </a:lnTo>
                  <a:lnTo>
                    <a:pt x="49845" y="41833"/>
                  </a:lnTo>
                  <a:lnTo>
                    <a:pt x="50437" y="41653"/>
                  </a:lnTo>
                  <a:lnTo>
                    <a:pt x="51055" y="41395"/>
                  </a:lnTo>
                  <a:lnTo>
                    <a:pt x="51699" y="41112"/>
                  </a:lnTo>
                  <a:lnTo>
                    <a:pt x="52317" y="40777"/>
                  </a:lnTo>
                  <a:lnTo>
                    <a:pt x="52884" y="40416"/>
                  </a:lnTo>
                  <a:lnTo>
                    <a:pt x="53116" y="40236"/>
                  </a:lnTo>
                  <a:lnTo>
                    <a:pt x="53348" y="40030"/>
                  </a:lnTo>
                  <a:lnTo>
                    <a:pt x="53554" y="39850"/>
                  </a:lnTo>
                  <a:lnTo>
                    <a:pt x="53708" y="39669"/>
                  </a:lnTo>
                  <a:lnTo>
                    <a:pt x="53889" y="39437"/>
                  </a:lnTo>
                  <a:lnTo>
                    <a:pt x="54069" y="39180"/>
                  </a:lnTo>
                  <a:lnTo>
                    <a:pt x="54224" y="38922"/>
                  </a:lnTo>
                  <a:lnTo>
                    <a:pt x="54378" y="38613"/>
                  </a:lnTo>
                  <a:lnTo>
                    <a:pt x="54636" y="37969"/>
                  </a:lnTo>
                  <a:lnTo>
                    <a:pt x="54868" y="37248"/>
                  </a:lnTo>
                  <a:lnTo>
                    <a:pt x="55074" y="36449"/>
                  </a:lnTo>
                  <a:lnTo>
                    <a:pt x="55280" y="35651"/>
                  </a:lnTo>
                  <a:lnTo>
                    <a:pt x="55615" y="33951"/>
                  </a:lnTo>
                  <a:lnTo>
                    <a:pt x="55949" y="32225"/>
                  </a:lnTo>
                  <a:lnTo>
                    <a:pt x="56130" y="31401"/>
                  </a:lnTo>
                  <a:lnTo>
                    <a:pt x="56310" y="30628"/>
                  </a:lnTo>
                  <a:lnTo>
                    <a:pt x="56516" y="29881"/>
                  </a:lnTo>
                  <a:lnTo>
                    <a:pt x="56748" y="29185"/>
                  </a:lnTo>
                  <a:lnTo>
                    <a:pt x="56851" y="28876"/>
                  </a:lnTo>
                  <a:lnTo>
                    <a:pt x="57006" y="28593"/>
                  </a:lnTo>
                  <a:lnTo>
                    <a:pt x="57134" y="28309"/>
                  </a:lnTo>
                  <a:lnTo>
                    <a:pt x="57289" y="28052"/>
                  </a:lnTo>
                  <a:lnTo>
                    <a:pt x="57495" y="27794"/>
                  </a:lnTo>
                  <a:lnTo>
                    <a:pt x="57753" y="27511"/>
                  </a:lnTo>
                  <a:lnTo>
                    <a:pt x="58036" y="27228"/>
                  </a:lnTo>
                  <a:lnTo>
                    <a:pt x="58371" y="26944"/>
                  </a:lnTo>
                  <a:lnTo>
                    <a:pt x="59092" y="26352"/>
                  </a:lnTo>
                  <a:lnTo>
                    <a:pt x="59891" y="25785"/>
                  </a:lnTo>
                  <a:lnTo>
                    <a:pt x="60689" y="25193"/>
                  </a:lnTo>
                  <a:lnTo>
                    <a:pt x="61436" y="24626"/>
                  </a:lnTo>
                  <a:lnTo>
                    <a:pt x="61771" y="24343"/>
                  </a:lnTo>
                  <a:lnTo>
                    <a:pt x="62080" y="24059"/>
                  </a:lnTo>
                  <a:lnTo>
                    <a:pt x="62338" y="23802"/>
                  </a:lnTo>
                  <a:lnTo>
                    <a:pt x="62544" y="23544"/>
                  </a:lnTo>
                  <a:lnTo>
                    <a:pt x="63033" y="22823"/>
                  </a:lnTo>
                  <a:lnTo>
                    <a:pt x="63316" y="22385"/>
                  </a:lnTo>
                  <a:lnTo>
                    <a:pt x="63574" y="21921"/>
                  </a:lnTo>
                  <a:lnTo>
                    <a:pt x="63780" y="21458"/>
                  </a:lnTo>
                  <a:lnTo>
                    <a:pt x="63883" y="21226"/>
                  </a:lnTo>
                  <a:lnTo>
                    <a:pt x="63935" y="20994"/>
                  </a:lnTo>
                  <a:lnTo>
                    <a:pt x="63986" y="20788"/>
                  </a:lnTo>
                  <a:lnTo>
                    <a:pt x="64012" y="20582"/>
                  </a:lnTo>
                  <a:lnTo>
                    <a:pt x="64012" y="20401"/>
                  </a:lnTo>
                  <a:lnTo>
                    <a:pt x="63960" y="20221"/>
                  </a:lnTo>
                  <a:lnTo>
                    <a:pt x="63883" y="20067"/>
                  </a:lnTo>
                  <a:lnTo>
                    <a:pt x="63754" y="19886"/>
                  </a:lnTo>
                  <a:lnTo>
                    <a:pt x="63574" y="19757"/>
                  </a:lnTo>
                  <a:lnTo>
                    <a:pt x="63368" y="19629"/>
                  </a:lnTo>
                  <a:lnTo>
                    <a:pt x="63110" y="19500"/>
                  </a:lnTo>
                  <a:lnTo>
                    <a:pt x="62853" y="19371"/>
                  </a:lnTo>
                  <a:lnTo>
                    <a:pt x="62286" y="19165"/>
                  </a:lnTo>
                  <a:lnTo>
                    <a:pt x="61719" y="18959"/>
                  </a:lnTo>
                  <a:lnTo>
                    <a:pt x="61178" y="18753"/>
                  </a:lnTo>
                  <a:lnTo>
                    <a:pt x="60921" y="18624"/>
                  </a:lnTo>
                  <a:lnTo>
                    <a:pt x="60715" y="18521"/>
                  </a:lnTo>
                  <a:lnTo>
                    <a:pt x="60509" y="18392"/>
                  </a:lnTo>
                  <a:lnTo>
                    <a:pt x="60380" y="18238"/>
                  </a:lnTo>
                  <a:lnTo>
                    <a:pt x="60225" y="18057"/>
                  </a:lnTo>
                  <a:lnTo>
                    <a:pt x="60097" y="17800"/>
                  </a:lnTo>
                  <a:lnTo>
                    <a:pt x="59994" y="17542"/>
                  </a:lnTo>
                  <a:lnTo>
                    <a:pt x="59891" y="17233"/>
                  </a:lnTo>
                  <a:lnTo>
                    <a:pt x="59710" y="16563"/>
                  </a:lnTo>
                  <a:lnTo>
                    <a:pt x="59556" y="15868"/>
                  </a:lnTo>
                  <a:lnTo>
                    <a:pt x="59401" y="15172"/>
                  </a:lnTo>
                  <a:lnTo>
                    <a:pt x="59298" y="14837"/>
                  </a:lnTo>
                  <a:lnTo>
                    <a:pt x="59195" y="14528"/>
                  </a:lnTo>
                  <a:lnTo>
                    <a:pt x="59092" y="14219"/>
                  </a:lnTo>
                  <a:lnTo>
                    <a:pt x="58963" y="13962"/>
                  </a:lnTo>
                  <a:lnTo>
                    <a:pt x="58809" y="13756"/>
                  </a:lnTo>
                  <a:lnTo>
                    <a:pt x="58654" y="13575"/>
                  </a:lnTo>
                  <a:lnTo>
                    <a:pt x="58474" y="13446"/>
                  </a:lnTo>
                  <a:lnTo>
                    <a:pt x="58293" y="13318"/>
                  </a:lnTo>
                  <a:lnTo>
                    <a:pt x="58087" y="13215"/>
                  </a:lnTo>
                  <a:lnTo>
                    <a:pt x="57881" y="13112"/>
                  </a:lnTo>
                  <a:lnTo>
                    <a:pt x="57392" y="12957"/>
                  </a:lnTo>
                  <a:lnTo>
                    <a:pt x="56877" y="12803"/>
                  </a:lnTo>
                  <a:lnTo>
                    <a:pt x="56310" y="12699"/>
                  </a:lnTo>
                  <a:lnTo>
                    <a:pt x="55718" y="12596"/>
                  </a:lnTo>
                  <a:lnTo>
                    <a:pt x="54455" y="12442"/>
                  </a:lnTo>
                  <a:lnTo>
                    <a:pt x="53193" y="12339"/>
                  </a:lnTo>
                  <a:lnTo>
                    <a:pt x="51957" y="12210"/>
                  </a:lnTo>
                  <a:lnTo>
                    <a:pt x="51390" y="12133"/>
                  </a:lnTo>
                  <a:lnTo>
                    <a:pt x="50875" y="12056"/>
                  </a:lnTo>
                  <a:lnTo>
                    <a:pt x="50411" y="11927"/>
                  </a:lnTo>
                  <a:lnTo>
                    <a:pt x="49973" y="11798"/>
                  </a:lnTo>
                  <a:lnTo>
                    <a:pt x="49716" y="11669"/>
                  </a:lnTo>
                  <a:lnTo>
                    <a:pt x="49432" y="11515"/>
                  </a:lnTo>
                  <a:lnTo>
                    <a:pt x="48814" y="11128"/>
                  </a:lnTo>
                  <a:lnTo>
                    <a:pt x="48222" y="10716"/>
                  </a:lnTo>
                  <a:lnTo>
                    <a:pt x="47707" y="10381"/>
                  </a:lnTo>
                  <a:lnTo>
                    <a:pt x="47269" y="10124"/>
                  </a:lnTo>
                  <a:lnTo>
                    <a:pt x="46702" y="9866"/>
                  </a:lnTo>
                  <a:lnTo>
                    <a:pt x="46109" y="9557"/>
                  </a:lnTo>
                  <a:lnTo>
                    <a:pt x="45466" y="9274"/>
                  </a:lnTo>
                  <a:lnTo>
                    <a:pt x="44873" y="8939"/>
                  </a:lnTo>
                  <a:lnTo>
                    <a:pt x="44590" y="8758"/>
                  </a:lnTo>
                  <a:lnTo>
                    <a:pt x="44332" y="8578"/>
                  </a:lnTo>
                  <a:lnTo>
                    <a:pt x="44100" y="8398"/>
                  </a:lnTo>
                  <a:lnTo>
                    <a:pt x="43894" y="8217"/>
                  </a:lnTo>
                  <a:lnTo>
                    <a:pt x="43740" y="8011"/>
                  </a:lnTo>
                  <a:lnTo>
                    <a:pt x="43611" y="7805"/>
                  </a:lnTo>
                  <a:lnTo>
                    <a:pt x="43534" y="7599"/>
                  </a:lnTo>
                  <a:lnTo>
                    <a:pt x="43508" y="7342"/>
                  </a:lnTo>
                  <a:lnTo>
                    <a:pt x="43482" y="7032"/>
                  </a:lnTo>
                  <a:lnTo>
                    <a:pt x="43508" y="6749"/>
                  </a:lnTo>
                  <a:lnTo>
                    <a:pt x="43559" y="6414"/>
                  </a:lnTo>
                  <a:lnTo>
                    <a:pt x="43611" y="6079"/>
                  </a:lnTo>
                  <a:lnTo>
                    <a:pt x="43791" y="5384"/>
                  </a:lnTo>
                  <a:lnTo>
                    <a:pt x="43971" y="4663"/>
                  </a:lnTo>
                  <a:lnTo>
                    <a:pt x="44126" y="3993"/>
                  </a:lnTo>
                  <a:lnTo>
                    <a:pt x="44203" y="3658"/>
                  </a:lnTo>
                  <a:lnTo>
                    <a:pt x="44229" y="3375"/>
                  </a:lnTo>
                  <a:lnTo>
                    <a:pt x="44255" y="3091"/>
                  </a:lnTo>
                  <a:lnTo>
                    <a:pt x="44255" y="2834"/>
                  </a:lnTo>
                  <a:lnTo>
                    <a:pt x="44152" y="2113"/>
                  </a:lnTo>
                  <a:lnTo>
                    <a:pt x="43997" y="1237"/>
                  </a:lnTo>
                  <a:lnTo>
                    <a:pt x="38356" y="1185"/>
                  </a:lnTo>
                  <a:lnTo>
                    <a:pt x="32844" y="1108"/>
                  </a:lnTo>
                  <a:lnTo>
                    <a:pt x="27408" y="979"/>
                  </a:lnTo>
                  <a:lnTo>
                    <a:pt x="22102" y="850"/>
                  </a:lnTo>
                  <a:lnTo>
                    <a:pt x="16899" y="670"/>
                  </a:lnTo>
                  <a:lnTo>
                    <a:pt x="11850" y="464"/>
                  </a:lnTo>
                  <a:lnTo>
                    <a:pt x="6930" y="258"/>
                  </a:lnTo>
                  <a:lnTo>
                    <a:pt x="2139" y="0"/>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107" name="Google Shape;2107;p36"/>
            <p:cNvSpPr/>
            <p:nvPr/>
          </p:nvSpPr>
          <p:spPr>
            <a:xfrm>
              <a:off x="5101975" y="2876498"/>
              <a:ext cx="1265499" cy="1406393"/>
            </a:xfrm>
            <a:custGeom>
              <a:avLst/>
              <a:gdLst/>
              <a:ahLst/>
              <a:cxnLst/>
              <a:rect l="l" t="t" r="r" b="b"/>
              <a:pathLst>
                <a:path w="70580" h="78438" extrusionOk="0">
                  <a:moveTo>
                    <a:pt x="69704" y="1"/>
                  </a:moveTo>
                  <a:lnTo>
                    <a:pt x="69524" y="207"/>
                  </a:lnTo>
                  <a:lnTo>
                    <a:pt x="69292" y="387"/>
                  </a:lnTo>
                  <a:lnTo>
                    <a:pt x="69034" y="593"/>
                  </a:lnTo>
                  <a:lnTo>
                    <a:pt x="68751" y="773"/>
                  </a:lnTo>
                  <a:lnTo>
                    <a:pt x="68442" y="980"/>
                  </a:lnTo>
                  <a:lnTo>
                    <a:pt x="68081" y="1160"/>
                  </a:lnTo>
                  <a:lnTo>
                    <a:pt x="67257" y="1520"/>
                  </a:lnTo>
                  <a:lnTo>
                    <a:pt x="66304" y="1881"/>
                  </a:lnTo>
                  <a:lnTo>
                    <a:pt x="65222" y="2242"/>
                  </a:lnTo>
                  <a:lnTo>
                    <a:pt x="64011" y="2602"/>
                  </a:lnTo>
                  <a:lnTo>
                    <a:pt x="62672" y="2963"/>
                  </a:lnTo>
                  <a:lnTo>
                    <a:pt x="61204" y="3298"/>
                  </a:lnTo>
                  <a:lnTo>
                    <a:pt x="59632" y="3633"/>
                  </a:lnTo>
                  <a:lnTo>
                    <a:pt x="57932" y="3968"/>
                  </a:lnTo>
                  <a:lnTo>
                    <a:pt x="56103" y="4277"/>
                  </a:lnTo>
                  <a:lnTo>
                    <a:pt x="54197" y="4586"/>
                  </a:lnTo>
                  <a:lnTo>
                    <a:pt x="52162" y="4895"/>
                  </a:lnTo>
                  <a:lnTo>
                    <a:pt x="49999" y="5204"/>
                  </a:lnTo>
                  <a:lnTo>
                    <a:pt x="47758" y="5487"/>
                  </a:lnTo>
                  <a:lnTo>
                    <a:pt x="45413" y="5771"/>
                  </a:lnTo>
                  <a:lnTo>
                    <a:pt x="42966" y="6054"/>
                  </a:lnTo>
                  <a:lnTo>
                    <a:pt x="40442" y="6312"/>
                  </a:lnTo>
                  <a:lnTo>
                    <a:pt x="37815" y="6569"/>
                  </a:lnTo>
                  <a:lnTo>
                    <a:pt x="35084" y="6801"/>
                  </a:lnTo>
                  <a:lnTo>
                    <a:pt x="32276" y="7033"/>
                  </a:lnTo>
                  <a:lnTo>
                    <a:pt x="29391" y="7265"/>
                  </a:lnTo>
                  <a:lnTo>
                    <a:pt x="26403" y="7471"/>
                  </a:lnTo>
                  <a:lnTo>
                    <a:pt x="23364" y="7677"/>
                  </a:lnTo>
                  <a:lnTo>
                    <a:pt x="20221" y="7857"/>
                  </a:lnTo>
                  <a:lnTo>
                    <a:pt x="17027" y="8038"/>
                  </a:lnTo>
                  <a:lnTo>
                    <a:pt x="13756" y="8218"/>
                  </a:lnTo>
                  <a:lnTo>
                    <a:pt x="6981" y="8527"/>
                  </a:lnTo>
                  <a:lnTo>
                    <a:pt x="0" y="8759"/>
                  </a:lnTo>
                  <a:lnTo>
                    <a:pt x="284" y="9403"/>
                  </a:lnTo>
                  <a:lnTo>
                    <a:pt x="593" y="10047"/>
                  </a:lnTo>
                  <a:lnTo>
                    <a:pt x="928" y="10691"/>
                  </a:lnTo>
                  <a:lnTo>
                    <a:pt x="1263" y="11335"/>
                  </a:lnTo>
                  <a:lnTo>
                    <a:pt x="1623" y="11953"/>
                  </a:lnTo>
                  <a:lnTo>
                    <a:pt x="2010" y="12597"/>
                  </a:lnTo>
                  <a:lnTo>
                    <a:pt x="2396" y="13189"/>
                  </a:lnTo>
                  <a:lnTo>
                    <a:pt x="2782" y="13782"/>
                  </a:lnTo>
                  <a:lnTo>
                    <a:pt x="3195" y="14349"/>
                  </a:lnTo>
                  <a:lnTo>
                    <a:pt x="3581" y="14889"/>
                  </a:lnTo>
                  <a:lnTo>
                    <a:pt x="3993" y="15405"/>
                  </a:lnTo>
                  <a:lnTo>
                    <a:pt x="4405" y="15894"/>
                  </a:lnTo>
                  <a:lnTo>
                    <a:pt x="4817" y="16332"/>
                  </a:lnTo>
                  <a:lnTo>
                    <a:pt x="5204" y="16718"/>
                  </a:lnTo>
                  <a:lnTo>
                    <a:pt x="5616" y="17079"/>
                  </a:lnTo>
                  <a:lnTo>
                    <a:pt x="6002" y="17388"/>
                  </a:lnTo>
                  <a:lnTo>
                    <a:pt x="6183" y="17491"/>
                  </a:lnTo>
                  <a:lnTo>
                    <a:pt x="6389" y="17594"/>
                  </a:lnTo>
                  <a:lnTo>
                    <a:pt x="6852" y="17826"/>
                  </a:lnTo>
                  <a:lnTo>
                    <a:pt x="7419" y="18006"/>
                  </a:lnTo>
                  <a:lnTo>
                    <a:pt x="8011" y="18161"/>
                  </a:lnTo>
                  <a:lnTo>
                    <a:pt x="8604" y="18264"/>
                  </a:lnTo>
                  <a:lnTo>
                    <a:pt x="8887" y="18290"/>
                  </a:lnTo>
                  <a:lnTo>
                    <a:pt x="9171" y="18315"/>
                  </a:lnTo>
                  <a:lnTo>
                    <a:pt x="9428" y="18315"/>
                  </a:lnTo>
                  <a:lnTo>
                    <a:pt x="9686" y="18290"/>
                  </a:lnTo>
                  <a:lnTo>
                    <a:pt x="9892" y="18238"/>
                  </a:lnTo>
                  <a:lnTo>
                    <a:pt x="10098" y="18187"/>
                  </a:lnTo>
                  <a:lnTo>
                    <a:pt x="10149" y="18135"/>
                  </a:lnTo>
                  <a:lnTo>
                    <a:pt x="10201" y="18058"/>
                  </a:lnTo>
                  <a:lnTo>
                    <a:pt x="10278" y="17878"/>
                  </a:lnTo>
                  <a:lnTo>
                    <a:pt x="10356" y="17697"/>
                  </a:lnTo>
                  <a:lnTo>
                    <a:pt x="10407" y="17620"/>
                  </a:lnTo>
                  <a:lnTo>
                    <a:pt x="10459" y="17568"/>
                  </a:lnTo>
                  <a:lnTo>
                    <a:pt x="10639" y="17517"/>
                  </a:lnTo>
                  <a:lnTo>
                    <a:pt x="10819" y="17465"/>
                  </a:lnTo>
                  <a:lnTo>
                    <a:pt x="11000" y="17440"/>
                  </a:lnTo>
                  <a:lnTo>
                    <a:pt x="11206" y="17440"/>
                  </a:lnTo>
                  <a:lnTo>
                    <a:pt x="11618" y="17465"/>
                  </a:lnTo>
                  <a:lnTo>
                    <a:pt x="12081" y="17543"/>
                  </a:lnTo>
                  <a:lnTo>
                    <a:pt x="12571" y="17646"/>
                  </a:lnTo>
                  <a:lnTo>
                    <a:pt x="13060" y="17800"/>
                  </a:lnTo>
                  <a:lnTo>
                    <a:pt x="14116" y="18135"/>
                  </a:lnTo>
                  <a:lnTo>
                    <a:pt x="15147" y="18521"/>
                  </a:lnTo>
                  <a:lnTo>
                    <a:pt x="15662" y="18676"/>
                  </a:lnTo>
                  <a:lnTo>
                    <a:pt x="16151" y="18831"/>
                  </a:lnTo>
                  <a:lnTo>
                    <a:pt x="16615" y="18959"/>
                  </a:lnTo>
                  <a:lnTo>
                    <a:pt x="17053" y="19037"/>
                  </a:lnTo>
                  <a:lnTo>
                    <a:pt x="17465" y="19062"/>
                  </a:lnTo>
                  <a:lnTo>
                    <a:pt x="17671" y="19037"/>
                  </a:lnTo>
                  <a:lnTo>
                    <a:pt x="17826" y="19037"/>
                  </a:lnTo>
                  <a:lnTo>
                    <a:pt x="17980" y="18985"/>
                  </a:lnTo>
                  <a:lnTo>
                    <a:pt x="18135" y="18934"/>
                  </a:lnTo>
                  <a:lnTo>
                    <a:pt x="18444" y="18753"/>
                  </a:lnTo>
                  <a:lnTo>
                    <a:pt x="18753" y="18521"/>
                  </a:lnTo>
                  <a:lnTo>
                    <a:pt x="19088" y="18238"/>
                  </a:lnTo>
                  <a:lnTo>
                    <a:pt x="19423" y="17981"/>
                  </a:lnTo>
                  <a:lnTo>
                    <a:pt x="19758" y="17749"/>
                  </a:lnTo>
                  <a:lnTo>
                    <a:pt x="20067" y="17568"/>
                  </a:lnTo>
                  <a:lnTo>
                    <a:pt x="20221" y="17517"/>
                  </a:lnTo>
                  <a:lnTo>
                    <a:pt x="20350" y="17465"/>
                  </a:lnTo>
                  <a:lnTo>
                    <a:pt x="20556" y="17440"/>
                  </a:lnTo>
                  <a:lnTo>
                    <a:pt x="21329" y="17440"/>
                  </a:lnTo>
                  <a:lnTo>
                    <a:pt x="21896" y="17491"/>
                  </a:lnTo>
                  <a:lnTo>
                    <a:pt x="22488" y="17594"/>
                  </a:lnTo>
                  <a:lnTo>
                    <a:pt x="23080" y="17723"/>
                  </a:lnTo>
                  <a:lnTo>
                    <a:pt x="23647" y="17903"/>
                  </a:lnTo>
                  <a:lnTo>
                    <a:pt x="24137" y="18084"/>
                  </a:lnTo>
                  <a:lnTo>
                    <a:pt x="24343" y="18187"/>
                  </a:lnTo>
                  <a:lnTo>
                    <a:pt x="24523" y="18290"/>
                  </a:lnTo>
                  <a:lnTo>
                    <a:pt x="24652" y="18393"/>
                  </a:lnTo>
                  <a:lnTo>
                    <a:pt x="24781" y="18521"/>
                  </a:lnTo>
                  <a:lnTo>
                    <a:pt x="25012" y="18856"/>
                  </a:lnTo>
                  <a:lnTo>
                    <a:pt x="25244" y="19243"/>
                  </a:lnTo>
                  <a:lnTo>
                    <a:pt x="25450" y="19655"/>
                  </a:lnTo>
                  <a:lnTo>
                    <a:pt x="25682" y="20067"/>
                  </a:lnTo>
                  <a:lnTo>
                    <a:pt x="25888" y="20479"/>
                  </a:lnTo>
                  <a:lnTo>
                    <a:pt x="26120" y="20788"/>
                  </a:lnTo>
                  <a:lnTo>
                    <a:pt x="26249" y="20943"/>
                  </a:lnTo>
                  <a:lnTo>
                    <a:pt x="26378" y="21046"/>
                  </a:lnTo>
                  <a:lnTo>
                    <a:pt x="26635" y="21200"/>
                  </a:lnTo>
                  <a:lnTo>
                    <a:pt x="26970" y="21329"/>
                  </a:lnTo>
                  <a:lnTo>
                    <a:pt x="27331" y="21458"/>
                  </a:lnTo>
                  <a:lnTo>
                    <a:pt x="27743" y="21535"/>
                  </a:lnTo>
                  <a:lnTo>
                    <a:pt x="28670" y="21690"/>
                  </a:lnTo>
                  <a:lnTo>
                    <a:pt x="29623" y="21793"/>
                  </a:lnTo>
                  <a:lnTo>
                    <a:pt x="30551" y="21947"/>
                  </a:lnTo>
                  <a:lnTo>
                    <a:pt x="30963" y="22050"/>
                  </a:lnTo>
                  <a:lnTo>
                    <a:pt x="31375" y="22154"/>
                  </a:lnTo>
                  <a:lnTo>
                    <a:pt x="31735" y="22308"/>
                  </a:lnTo>
                  <a:lnTo>
                    <a:pt x="32045" y="22463"/>
                  </a:lnTo>
                  <a:lnTo>
                    <a:pt x="32173" y="22566"/>
                  </a:lnTo>
                  <a:lnTo>
                    <a:pt x="32276" y="22669"/>
                  </a:lnTo>
                  <a:lnTo>
                    <a:pt x="32379" y="22797"/>
                  </a:lnTo>
                  <a:lnTo>
                    <a:pt x="32457" y="22901"/>
                  </a:lnTo>
                  <a:lnTo>
                    <a:pt x="32534" y="23081"/>
                  </a:lnTo>
                  <a:lnTo>
                    <a:pt x="32611" y="23287"/>
                  </a:lnTo>
                  <a:lnTo>
                    <a:pt x="32637" y="23493"/>
                  </a:lnTo>
                  <a:lnTo>
                    <a:pt x="32637" y="23699"/>
                  </a:lnTo>
                  <a:lnTo>
                    <a:pt x="32637" y="23931"/>
                  </a:lnTo>
                  <a:lnTo>
                    <a:pt x="32611" y="24163"/>
                  </a:lnTo>
                  <a:lnTo>
                    <a:pt x="32508" y="24678"/>
                  </a:lnTo>
                  <a:lnTo>
                    <a:pt x="32328" y="25193"/>
                  </a:lnTo>
                  <a:lnTo>
                    <a:pt x="32122" y="25734"/>
                  </a:lnTo>
                  <a:lnTo>
                    <a:pt x="31864" y="26301"/>
                  </a:lnTo>
                  <a:lnTo>
                    <a:pt x="31607" y="26867"/>
                  </a:lnTo>
                  <a:lnTo>
                    <a:pt x="31040" y="28027"/>
                  </a:lnTo>
                  <a:lnTo>
                    <a:pt x="30782" y="28593"/>
                  </a:lnTo>
                  <a:lnTo>
                    <a:pt x="30525" y="29134"/>
                  </a:lnTo>
                  <a:lnTo>
                    <a:pt x="30319" y="29649"/>
                  </a:lnTo>
                  <a:lnTo>
                    <a:pt x="30164" y="30139"/>
                  </a:lnTo>
                  <a:lnTo>
                    <a:pt x="30061" y="30602"/>
                  </a:lnTo>
                  <a:lnTo>
                    <a:pt x="30035" y="30809"/>
                  </a:lnTo>
                  <a:lnTo>
                    <a:pt x="30010" y="31015"/>
                  </a:lnTo>
                  <a:lnTo>
                    <a:pt x="30035" y="31375"/>
                  </a:lnTo>
                  <a:lnTo>
                    <a:pt x="30087" y="31736"/>
                  </a:lnTo>
                  <a:lnTo>
                    <a:pt x="30164" y="32097"/>
                  </a:lnTo>
                  <a:lnTo>
                    <a:pt x="30241" y="32483"/>
                  </a:lnTo>
                  <a:lnTo>
                    <a:pt x="30370" y="32895"/>
                  </a:lnTo>
                  <a:lnTo>
                    <a:pt x="30499" y="33307"/>
                  </a:lnTo>
                  <a:lnTo>
                    <a:pt x="30834" y="34157"/>
                  </a:lnTo>
                  <a:lnTo>
                    <a:pt x="31220" y="35033"/>
                  </a:lnTo>
                  <a:lnTo>
                    <a:pt x="31632" y="35960"/>
                  </a:lnTo>
                  <a:lnTo>
                    <a:pt x="32534" y="37815"/>
                  </a:lnTo>
                  <a:lnTo>
                    <a:pt x="32972" y="38768"/>
                  </a:lnTo>
                  <a:lnTo>
                    <a:pt x="33410" y="39695"/>
                  </a:lnTo>
                  <a:lnTo>
                    <a:pt x="33770" y="40597"/>
                  </a:lnTo>
                  <a:lnTo>
                    <a:pt x="34105" y="41473"/>
                  </a:lnTo>
                  <a:lnTo>
                    <a:pt x="34234" y="41911"/>
                  </a:lnTo>
                  <a:lnTo>
                    <a:pt x="34363" y="42323"/>
                  </a:lnTo>
                  <a:lnTo>
                    <a:pt x="34466" y="42735"/>
                  </a:lnTo>
                  <a:lnTo>
                    <a:pt x="34517" y="43147"/>
                  </a:lnTo>
                  <a:lnTo>
                    <a:pt x="34569" y="43534"/>
                  </a:lnTo>
                  <a:lnTo>
                    <a:pt x="34595" y="43894"/>
                  </a:lnTo>
                  <a:lnTo>
                    <a:pt x="34569" y="44255"/>
                  </a:lnTo>
                  <a:lnTo>
                    <a:pt x="34543" y="44590"/>
                  </a:lnTo>
                  <a:lnTo>
                    <a:pt x="34492" y="44770"/>
                  </a:lnTo>
                  <a:lnTo>
                    <a:pt x="34440" y="44950"/>
                  </a:lnTo>
                  <a:lnTo>
                    <a:pt x="34260" y="45337"/>
                  </a:lnTo>
                  <a:lnTo>
                    <a:pt x="34002" y="45723"/>
                  </a:lnTo>
                  <a:lnTo>
                    <a:pt x="33719" y="46135"/>
                  </a:lnTo>
                  <a:lnTo>
                    <a:pt x="33384" y="46547"/>
                  </a:lnTo>
                  <a:lnTo>
                    <a:pt x="32998" y="46934"/>
                  </a:lnTo>
                  <a:lnTo>
                    <a:pt x="32199" y="47758"/>
                  </a:lnTo>
                  <a:lnTo>
                    <a:pt x="31349" y="48557"/>
                  </a:lnTo>
                  <a:lnTo>
                    <a:pt x="30576" y="49355"/>
                  </a:lnTo>
                  <a:lnTo>
                    <a:pt x="30241" y="49741"/>
                  </a:lnTo>
                  <a:lnTo>
                    <a:pt x="29958" y="50102"/>
                  </a:lnTo>
                  <a:lnTo>
                    <a:pt x="29701" y="50488"/>
                  </a:lnTo>
                  <a:lnTo>
                    <a:pt x="29520" y="50823"/>
                  </a:lnTo>
                  <a:lnTo>
                    <a:pt x="29417" y="51158"/>
                  </a:lnTo>
                  <a:lnTo>
                    <a:pt x="29288" y="51570"/>
                  </a:lnTo>
                  <a:lnTo>
                    <a:pt x="29211" y="52008"/>
                  </a:lnTo>
                  <a:lnTo>
                    <a:pt x="29134" y="52472"/>
                  </a:lnTo>
                  <a:lnTo>
                    <a:pt x="29082" y="52961"/>
                  </a:lnTo>
                  <a:lnTo>
                    <a:pt x="29057" y="53399"/>
                  </a:lnTo>
                  <a:lnTo>
                    <a:pt x="29082" y="53811"/>
                  </a:lnTo>
                  <a:lnTo>
                    <a:pt x="29134" y="54146"/>
                  </a:lnTo>
                  <a:lnTo>
                    <a:pt x="29185" y="54352"/>
                  </a:lnTo>
                  <a:lnTo>
                    <a:pt x="29288" y="54558"/>
                  </a:lnTo>
                  <a:lnTo>
                    <a:pt x="29417" y="54764"/>
                  </a:lnTo>
                  <a:lnTo>
                    <a:pt x="29572" y="54971"/>
                  </a:lnTo>
                  <a:lnTo>
                    <a:pt x="29907" y="55408"/>
                  </a:lnTo>
                  <a:lnTo>
                    <a:pt x="30293" y="55872"/>
                  </a:lnTo>
                  <a:lnTo>
                    <a:pt x="30679" y="56310"/>
                  </a:lnTo>
                  <a:lnTo>
                    <a:pt x="31040" y="56748"/>
                  </a:lnTo>
                  <a:lnTo>
                    <a:pt x="31169" y="56980"/>
                  </a:lnTo>
                  <a:lnTo>
                    <a:pt x="31298" y="57186"/>
                  </a:lnTo>
                  <a:lnTo>
                    <a:pt x="31375" y="57392"/>
                  </a:lnTo>
                  <a:lnTo>
                    <a:pt x="31452" y="57572"/>
                  </a:lnTo>
                  <a:lnTo>
                    <a:pt x="31478" y="57778"/>
                  </a:lnTo>
                  <a:lnTo>
                    <a:pt x="31478" y="57984"/>
                  </a:lnTo>
                  <a:lnTo>
                    <a:pt x="31478" y="58397"/>
                  </a:lnTo>
                  <a:lnTo>
                    <a:pt x="31426" y="58860"/>
                  </a:lnTo>
                  <a:lnTo>
                    <a:pt x="31323" y="59350"/>
                  </a:lnTo>
                  <a:lnTo>
                    <a:pt x="31220" y="59891"/>
                  </a:lnTo>
                  <a:lnTo>
                    <a:pt x="31066" y="60406"/>
                  </a:lnTo>
                  <a:lnTo>
                    <a:pt x="30731" y="61513"/>
                  </a:lnTo>
                  <a:lnTo>
                    <a:pt x="30370" y="62621"/>
                  </a:lnTo>
                  <a:lnTo>
                    <a:pt x="30216" y="63136"/>
                  </a:lnTo>
                  <a:lnTo>
                    <a:pt x="30087" y="63651"/>
                  </a:lnTo>
                  <a:lnTo>
                    <a:pt x="29984" y="64167"/>
                  </a:lnTo>
                  <a:lnTo>
                    <a:pt x="29907" y="64630"/>
                  </a:lnTo>
                  <a:lnTo>
                    <a:pt x="29881" y="65068"/>
                  </a:lnTo>
                  <a:lnTo>
                    <a:pt x="29907" y="65454"/>
                  </a:lnTo>
                  <a:lnTo>
                    <a:pt x="29958" y="65764"/>
                  </a:lnTo>
                  <a:lnTo>
                    <a:pt x="30061" y="66098"/>
                  </a:lnTo>
                  <a:lnTo>
                    <a:pt x="30216" y="66459"/>
                  </a:lnTo>
                  <a:lnTo>
                    <a:pt x="30370" y="66820"/>
                  </a:lnTo>
                  <a:lnTo>
                    <a:pt x="30808" y="67567"/>
                  </a:lnTo>
                  <a:lnTo>
                    <a:pt x="31272" y="68365"/>
                  </a:lnTo>
                  <a:lnTo>
                    <a:pt x="31735" y="69138"/>
                  </a:lnTo>
                  <a:lnTo>
                    <a:pt x="32173" y="69911"/>
                  </a:lnTo>
                  <a:lnTo>
                    <a:pt x="32354" y="70271"/>
                  </a:lnTo>
                  <a:lnTo>
                    <a:pt x="32482" y="70606"/>
                  </a:lnTo>
                  <a:lnTo>
                    <a:pt x="32586" y="70941"/>
                  </a:lnTo>
                  <a:lnTo>
                    <a:pt x="32663" y="71250"/>
                  </a:lnTo>
                  <a:lnTo>
                    <a:pt x="32663" y="71585"/>
                  </a:lnTo>
                  <a:lnTo>
                    <a:pt x="32611" y="71972"/>
                  </a:lnTo>
                  <a:lnTo>
                    <a:pt x="32534" y="72358"/>
                  </a:lnTo>
                  <a:lnTo>
                    <a:pt x="32405" y="72796"/>
                  </a:lnTo>
                  <a:lnTo>
                    <a:pt x="32096" y="73697"/>
                  </a:lnTo>
                  <a:lnTo>
                    <a:pt x="31735" y="74625"/>
                  </a:lnTo>
                  <a:lnTo>
                    <a:pt x="31581" y="75114"/>
                  </a:lnTo>
                  <a:lnTo>
                    <a:pt x="31426" y="75578"/>
                  </a:lnTo>
                  <a:lnTo>
                    <a:pt x="31298" y="76016"/>
                  </a:lnTo>
                  <a:lnTo>
                    <a:pt x="31195" y="76428"/>
                  </a:lnTo>
                  <a:lnTo>
                    <a:pt x="31169" y="76840"/>
                  </a:lnTo>
                  <a:lnTo>
                    <a:pt x="31169" y="77201"/>
                  </a:lnTo>
                  <a:lnTo>
                    <a:pt x="31195" y="77381"/>
                  </a:lnTo>
                  <a:lnTo>
                    <a:pt x="31220" y="77535"/>
                  </a:lnTo>
                  <a:lnTo>
                    <a:pt x="31298" y="77664"/>
                  </a:lnTo>
                  <a:lnTo>
                    <a:pt x="31375" y="77819"/>
                  </a:lnTo>
                  <a:lnTo>
                    <a:pt x="31452" y="77922"/>
                  </a:lnTo>
                  <a:lnTo>
                    <a:pt x="31581" y="77999"/>
                  </a:lnTo>
                  <a:lnTo>
                    <a:pt x="31735" y="78076"/>
                  </a:lnTo>
                  <a:lnTo>
                    <a:pt x="31916" y="78154"/>
                  </a:lnTo>
                  <a:lnTo>
                    <a:pt x="32354" y="78257"/>
                  </a:lnTo>
                  <a:lnTo>
                    <a:pt x="32817" y="78360"/>
                  </a:lnTo>
                  <a:lnTo>
                    <a:pt x="33281" y="78411"/>
                  </a:lnTo>
                  <a:lnTo>
                    <a:pt x="33745" y="78437"/>
                  </a:lnTo>
                  <a:lnTo>
                    <a:pt x="34440" y="78437"/>
                  </a:lnTo>
                  <a:lnTo>
                    <a:pt x="36011" y="77098"/>
                  </a:lnTo>
                  <a:lnTo>
                    <a:pt x="37583" y="75707"/>
                  </a:lnTo>
                  <a:lnTo>
                    <a:pt x="39128" y="74290"/>
                  </a:lnTo>
                  <a:lnTo>
                    <a:pt x="40622" y="72847"/>
                  </a:lnTo>
                  <a:lnTo>
                    <a:pt x="42116" y="71379"/>
                  </a:lnTo>
                  <a:lnTo>
                    <a:pt x="43559" y="69859"/>
                  </a:lnTo>
                  <a:lnTo>
                    <a:pt x="44976" y="68314"/>
                  </a:lnTo>
                  <a:lnTo>
                    <a:pt x="46367" y="66742"/>
                  </a:lnTo>
                  <a:lnTo>
                    <a:pt x="47706" y="65145"/>
                  </a:lnTo>
                  <a:lnTo>
                    <a:pt x="49046" y="63497"/>
                  </a:lnTo>
                  <a:lnTo>
                    <a:pt x="50333" y="61848"/>
                  </a:lnTo>
                  <a:lnTo>
                    <a:pt x="51570" y="60148"/>
                  </a:lnTo>
                  <a:lnTo>
                    <a:pt x="52806" y="58422"/>
                  </a:lnTo>
                  <a:lnTo>
                    <a:pt x="53991" y="56671"/>
                  </a:lnTo>
                  <a:lnTo>
                    <a:pt x="55125" y="54893"/>
                  </a:lnTo>
                  <a:lnTo>
                    <a:pt x="56258" y="53090"/>
                  </a:lnTo>
                  <a:lnTo>
                    <a:pt x="57314" y="51261"/>
                  </a:lnTo>
                  <a:lnTo>
                    <a:pt x="58370" y="49381"/>
                  </a:lnTo>
                  <a:lnTo>
                    <a:pt x="59375" y="47500"/>
                  </a:lnTo>
                  <a:lnTo>
                    <a:pt x="60328" y="45594"/>
                  </a:lnTo>
                  <a:lnTo>
                    <a:pt x="61255" y="43637"/>
                  </a:lnTo>
                  <a:lnTo>
                    <a:pt x="62157" y="41679"/>
                  </a:lnTo>
                  <a:lnTo>
                    <a:pt x="62981" y="39695"/>
                  </a:lnTo>
                  <a:lnTo>
                    <a:pt x="63805" y="37686"/>
                  </a:lnTo>
                  <a:lnTo>
                    <a:pt x="64552" y="35651"/>
                  </a:lnTo>
                  <a:lnTo>
                    <a:pt x="65274" y="33565"/>
                  </a:lnTo>
                  <a:lnTo>
                    <a:pt x="65969" y="31504"/>
                  </a:lnTo>
                  <a:lnTo>
                    <a:pt x="66587" y="29392"/>
                  </a:lnTo>
                  <a:lnTo>
                    <a:pt x="67180" y="27254"/>
                  </a:lnTo>
                  <a:lnTo>
                    <a:pt x="67721" y="25090"/>
                  </a:lnTo>
                  <a:lnTo>
                    <a:pt x="68236" y="22926"/>
                  </a:lnTo>
                  <a:lnTo>
                    <a:pt x="68700" y="20737"/>
                  </a:lnTo>
                  <a:lnTo>
                    <a:pt x="68931" y="19423"/>
                  </a:lnTo>
                  <a:lnTo>
                    <a:pt x="69163" y="18135"/>
                  </a:lnTo>
                  <a:lnTo>
                    <a:pt x="69369" y="16821"/>
                  </a:lnTo>
                  <a:lnTo>
                    <a:pt x="69575" y="15508"/>
                  </a:lnTo>
                  <a:lnTo>
                    <a:pt x="69756" y="14220"/>
                  </a:lnTo>
                  <a:lnTo>
                    <a:pt x="69910" y="12906"/>
                  </a:lnTo>
                  <a:lnTo>
                    <a:pt x="70065" y="11618"/>
                  </a:lnTo>
                  <a:lnTo>
                    <a:pt x="70168" y="10330"/>
                  </a:lnTo>
                  <a:lnTo>
                    <a:pt x="70297" y="9016"/>
                  </a:lnTo>
                  <a:lnTo>
                    <a:pt x="70374" y="7728"/>
                  </a:lnTo>
                  <a:lnTo>
                    <a:pt x="70451" y="6440"/>
                  </a:lnTo>
                  <a:lnTo>
                    <a:pt x="70503" y="5153"/>
                  </a:lnTo>
                  <a:lnTo>
                    <a:pt x="70554" y="3865"/>
                  </a:lnTo>
                  <a:lnTo>
                    <a:pt x="70580" y="2577"/>
                  </a:lnTo>
                  <a:lnTo>
                    <a:pt x="70580" y="1289"/>
                  </a:lnTo>
                  <a:lnTo>
                    <a:pt x="7058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108" name="Google Shape;2108;p36"/>
            <p:cNvSpPr/>
            <p:nvPr/>
          </p:nvSpPr>
          <p:spPr>
            <a:xfrm>
              <a:off x="4592548" y="956088"/>
              <a:ext cx="976378" cy="547313"/>
            </a:xfrm>
            <a:custGeom>
              <a:avLst/>
              <a:gdLst/>
              <a:ahLst/>
              <a:cxnLst/>
              <a:rect l="l" t="t" r="r" b="b"/>
              <a:pathLst>
                <a:path w="54455" h="30525" extrusionOk="0">
                  <a:moveTo>
                    <a:pt x="21226" y="1"/>
                  </a:moveTo>
                  <a:lnTo>
                    <a:pt x="20376" y="26"/>
                  </a:lnTo>
                  <a:lnTo>
                    <a:pt x="19577" y="104"/>
                  </a:lnTo>
                  <a:lnTo>
                    <a:pt x="18830" y="207"/>
                  </a:lnTo>
                  <a:lnTo>
                    <a:pt x="18135" y="387"/>
                  </a:lnTo>
                  <a:lnTo>
                    <a:pt x="17465" y="567"/>
                  </a:lnTo>
                  <a:lnTo>
                    <a:pt x="16847" y="799"/>
                  </a:lnTo>
                  <a:lnTo>
                    <a:pt x="16254" y="1082"/>
                  </a:lnTo>
                  <a:lnTo>
                    <a:pt x="15713" y="1366"/>
                  </a:lnTo>
                  <a:lnTo>
                    <a:pt x="15198" y="1701"/>
                  </a:lnTo>
                  <a:lnTo>
                    <a:pt x="14734" y="2035"/>
                  </a:lnTo>
                  <a:lnTo>
                    <a:pt x="14297" y="2396"/>
                  </a:lnTo>
                  <a:lnTo>
                    <a:pt x="13884" y="2782"/>
                  </a:lnTo>
                  <a:lnTo>
                    <a:pt x="13524" y="3169"/>
                  </a:lnTo>
                  <a:lnTo>
                    <a:pt x="13189" y="3581"/>
                  </a:lnTo>
                  <a:lnTo>
                    <a:pt x="12880" y="3993"/>
                  </a:lnTo>
                  <a:lnTo>
                    <a:pt x="12596" y="4405"/>
                  </a:lnTo>
                  <a:lnTo>
                    <a:pt x="12339" y="4817"/>
                  </a:lnTo>
                  <a:lnTo>
                    <a:pt x="12107" y="5204"/>
                  </a:lnTo>
                  <a:lnTo>
                    <a:pt x="11901" y="5616"/>
                  </a:lnTo>
                  <a:lnTo>
                    <a:pt x="11721" y="6002"/>
                  </a:lnTo>
                  <a:lnTo>
                    <a:pt x="11412" y="6749"/>
                  </a:lnTo>
                  <a:lnTo>
                    <a:pt x="11205" y="7419"/>
                  </a:lnTo>
                  <a:lnTo>
                    <a:pt x="11051" y="7986"/>
                  </a:lnTo>
                  <a:lnTo>
                    <a:pt x="10948" y="8424"/>
                  </a:lnTo>
                  <a:lnTo>
                    <a:pt x="10896" y="8784"/>
                  </a:lnTo>
                  <a:lnTo>
                    <a:pt x="10510" y="8656"/>
                  </a:lnTo>
                  <a:lnTo>
                    <a:pt x="10124" y="8527"/>
                  </a:lnTo>
                  <a:lnTo>
                    <a:pt x="9711" y="8398"/>
                  </a:lnTo>
                  <a:lnTo>
                    <a:pt x="9274" y="8321"/>
                  </a:lnTo>
                  <a:lnTo>
                    <a:pt x="8836" y="8269"/>
                  </a:lnTo>
                  <a:lnTo>
                    <a:pt x="8398" y="8218"/>
                  </a:lnTo>
                  <a:lnTo>
                    <a:pt x="7470" y="8218"/>
                  </a:lnTo>
                  <a:lnTo>
                    <a:pt x="7007" y="8243"/>
                  </a:lnTo>
                  <a:lnTo>
                    <a:pt x="6543" y="8295"/>
                  </a:lnTo>
                  <a:lnTo>
                    <a:pt x="6079" y="8372"/>
                  </a:lnTo>
                  <a:lnTo>
                    <a:pt x="5590" y="8475"/>
                  </a:lnTo>
                  <a:lnTo>
                    <a:pt x="5126" y="8604"/>
                  </a:lnTo>
                  <a:lnTo>
                    <a:pt x="4688" y="8733"/>
                  </a:lnTo>
                  <a:lnTo>
                    <a:pt x="4251" y="8913"/>
                  </a:lnTo>
                  <a:lnTo>
                    <a:pt x="3813" y="9119"/>
                  </a:lnTo>
                  <a:lnTo>
                    <a:pt x="3375" y="9325"/>
                  </a:lnTo>
                  <a:lnTo>
                    <a:pt x="2963" y="9583"/>
                  </a:lnTo>
                  <a:lnTo>
                    <a:pt x="2576" y="9840"/>
                  </a:lnTo>
                  <a:lnTo>
                    <a:pt x="2216" y="10150"/>
                  </a:lnTo>
                  <a:lnTo>
                    <a:pt x="1855" y="10459"/>
                  </a:lnTo>
                  <a:lnTo>
                    <a:pt x="1546" y="10819"/>
                  </a:lnTo>
                  <a:lnTo>
                    <a:pt x="1237" y="11180"/>
                  </a:lnTo>
                  <a:lnTo>
                    <a:pt x="953" y="11592"/>
                  </a:lnTo>
                  <a:lnTo>
                    <a:pt x="722" y="12030"/>
                  </a:lnTo>
                  <a:lnTo>
                    <a:pt x="515" y="12468"/>
                  </a:lnTo>
                  <a:lnTo>
                    <a:pt x="335" y="12957"/>
                  </a:lnTo>
                  <a:lnTo>
                    <a:pt x="181" y="13447"/>
                  </a:lnTo>
                  <a:lnTo>
                    <a:pt x="78" y="13988"/>
                  </a:lnTo>
                  <a:lnTo>
                    <a:pt x="26" y="14554"/>
                  </a:lnTo>
                  <a:lnTo>
                    <a:pt x="0" y="15147"/>
                  </a:lnTo>
                  <a:lnTo>
                    <a:pt x="26" y="15765"/>
                  </a:lnTo>
                  <a:lnTo>
                    <a:pt x="78" y="16358"/>
                  </a:lnTo>
                  <a:lnTo>
                    <a:pt x="155" y="16950"/>
                  </a:lnTo>
                  <a:lnTo>
                    <a:pt x="258" y="17491"/>
                  </a:lnTo>
                  <a:lnTo>
                    <a:pt x="387" y="17980"/>
                  </a:lnTo>
                  <a:lnTo>
                    <a:pt x="515" y="18470"/>
                  </a:lnTo>
                  <a:lnTo>
                    <a:pt x="696" y="18908"/>
                  </a:lnTo>
                  <a:lnTo>
                    <a:pt x="876" y="19320"/>
                  </a:lnTo>
                  <a:lnTo>
                    <a:pt x="1056" y="19706"/>
                  </a:lnTo>
                  <a:lnTo>
                    <a:pt x="1288" y="20067"/>
                  </a:lnTo>
                  <a:lnTo>
                    <a:pt x="1520" y="20427"/>
                  </a:lnTo>
                  <a:lnTo>
                    <a:pt x="1752" y="20737"/>
                  </a:lnTo>
                  <a:lnTo>
                    <a:pt x="2009" y="21046"/>
                  </a:lnTo>
                  <a:lnTo>
                    <a:pt x="2267" y="21329"/>
                  </a:lnTo>
                  <a:lnTo>
                    <a:pt x="2550" y="21587"/>
                  </a:lnTo>
                  <a:lnTo>
                    <a:pt x="2834" y="21818"/>
                  </a:lnTo>
                  <a:lnTo>
                    <a:pt x="3117" y="22050"/>
                  </a:lnTo>
                  <a:lnTo>
                    <a:pt x="3710" y="22488"/>
                  </a:lnTo>
                  <a:lnTo>
                    <a:pt x="4328" y="22875"/>
                  </a:lnTo>
                  <a:lnTo>
                    <a:pt x="4972" y="23261"/>
                  </a:lnTo>
                  <a:lnTo>
                    <a:pt x="5590" y="23596"/>
                  </a:lnTo>
                  <a:lnTo>
                    <a:pt x="6234" y="23956"/>
                  </a:lnTo>
                  <a:lnTo>
                    <a:pt x="6826" y="24317"/>
                  </a:lnTo>
                  <a:lnTo>
                    <a:pt x="7419" y="24729"/>
                  </a:lnTo>
                  <a:lnTo>
                    <a:pt x="7676" y="24935"/>
                  </a:lnTo>
                  <a:lnTo>
                    <a:pt x="7960" y="25167"/>
                  </a:lnTo>
                  <a:lnTo>
                    <a:pt x="8449" y="25631"/>
                  </a:lnTo>
                  <a:lnTo>
                    <a:pt x="8861" y="26094"/>
                  </a:lnTo>
                  <a:lnTo>
                    <a:pt x="9196" y="26558"/>
                  </a:lnTo>
                  <a:lnTo>
                    <a:pt x="9480" y="27022"/>
                  </a:lnTo>
                  <a:lnTo>
                    <a:pt x="9711" y="27485"/>
                  </a:lnTo>
                  <a:lnTo>
                    <a:pt x="9892" y="27923"/>
                  </a:lnTo>
                  <a:lnTo>
                    <a:pt x="10021" y="28361"/>
                  </a:lnTo>
                  <a:lnTo>
                    <a:pt x="10098" y="28773"/>
                  </a:lnTo>
                  <a:lnTo>
                    <a:pt x="10175" y="29134"/>
                  </a:lnTo>
                  <a:lnTo>
                    <a:pt x="10201" y="29469"/>
                  </a:lnTo>
                  <a:lnTo>
                    <a:pt x="10201" y="29778"/>
                  </a:lnTo>
                  <a:lnTo>
                    <a:pt x="10201" y="30036"/>
                  </a:lnTo>
                  <a:lnTo>
                    <a:pt x="10175" y="30396"/>
                  </a:lnTo>
                  <a:lnTo>
                    <a:pt x="10149" y="30525"/>
                  </a:lnTo>
                  <a:lnTo>
                    <a:pt x="19448" y="30525"/>
                  </a:lnTo>
                  <a:lnTo>
                    <a:pt x="19423" y="30293"/>
                  </a:lnTo>
                  <a:lnTo>
                    <a:pt x="19474" y="29701"/>
                  </a:lnTo>
                  <a:lnTo>
                    <a:pt x="19526" y="29289"/>
                  </a:lnTo>
                  <a:lnTo>
                    <a:pt x="19603" y="28851"/>
                  </a:lnTo>
                  <a:lnTo>
                    <a:pt x="19706" y="28387"/>
                  </a:lnTo>
                  <a:lnTo>
                    <a:pt x="19860" y="27898"/>
                  </a:lnTo>
                  <a:lnTo>
                    <a:pt x="20067" y="27408"/>
                  </a:lnTo>
                  <a:lnTo>
                    <a:pt x="20195" y="27176"/>
                  </a:lnTo>
                  <a:lnTo>
                    <a:pt x="20350" y="26944"/>
                  </a:lnTo>
                  <a:lnTo>
                    <a:pt x="20504" y="26738"/>
                  </a:lnTo>
                  <a:lnTo>
                    <a:pt x="20685" y="26532"/>
                  </a:lnTo>
                  <a:lnTo>
                    <a:pt x="20865" y="26326"/>
                  </a:lnTo>
                  <a:lnTo>
                    <a:pt x="21097" y="26146"/>
                  </a:lnTo>
                  <a:lnTo>
                    <a:pt x="21329" y="25991"/>
                  </a:lnTo>
                  <a:lnTo>
                    <a:pt x="21586" y="25863"/>
                  </a:lnTo>
                  <a:lnTo>
                    <a:pt x="21844" y="25734"/>
                  </a:lnTo>
                  <a:lnTo>
                    <a:pt x="22153" y="25631"/>
                  </a:lnTo>
                  <a:lnTo>
                    <a:pt x="22462" y="25554"/>
                  </a:lnTo>
                  <a:lnTo>
                    <a:pt x="22823" y="25528"/>
                  </a:lnTo>
                  <a:lnTo>
                    <a:pt x="23183" y="25502"/>
                  </a:lnTo>
                  <a:lnTo>
                    <a:pt x="23595" y="25528"/>
                  </a:lnTo>
                  <a:lnTo>
                    <a:pt x="24136" y="25554"/>
                  </a:lnTo>
                  <a:lnTo>
                    <a:pt x="24652" y="25579"/>
                  </a:lnTo>
                  <a:lnTo>
                    <a:pt x="25141" y="25579"/>
                  </a:lnTo>
                  <a:lnTo>
                    <a:pt x="25605" y="25554"/>
                  </a:lnTo>
                  <a:lnTo>
                    <a:pt x="25656" y="25914"/>
                  </a:lnTo>
                  <a:lnTo>
                    <a:pt x="25733" y="26275"/>
                  </a:lnTo>
                  <a:lnTo>
                    <a:pt x="25862" y="26610"/>
                  </a:lnTo>
                  <a:lnTo>
                    <a:pt x="25991" y="26919"/>
                  </a:lnTo>
                  <a:lnTo>
                    <a:pt x="26171" y="27228"/>
                  </a:lnTo>
                  <a:lnTo>
                    <a:pt x="26352" y="27511"/>
                  </a:lnTo>
                  <a:lnTo>
                    <a:pt x="26584" y="27769"/>
                  </a:lnTo>
                  <a:lnTo>
                    <a:pt x="26815" y="28001"/>
                  </a:lnTo>
                  <a:lnTo>
                    <a:pt x="27073" y="28232"/>
                  </a:lnTo>
                  <a:lnTo>
                    <a:pt x="27356" y="28439"/>
                  </a:lnTo>
                  <a:lnTo>
                    <a:pt x="27665" y="28593"/>
                  </a:lnTo>
                  <a:lnTo>
                    <a:pt x="27975" y="28748"/>
                  </a:lnTo>
                  <a:lnTo>
                    <a:pt x="28309" y="28851"/>
                  </a:lnTo>
                  <a:lnTo>
                    <a:pt x="28644" y="28954"/>
                  </a:lnTo>
                  <a:lnTo>
                    <a:pt x="29005" y="29005"/>
                  </a:lnTo>
                  <a:lnTo>
                    <a:pt x="29623" y="29005"/>
                  </a:lnTo>
                  <a:lnTo>
                    <a:pt x="29881" y="28979"/>
                  </a:lnTo>
                  <a:lnTo>
                    <a:pt x="30113" y="28928"/>
                  </a:lnTo>
                  <a:lnTo>
                    <a:pt x="30370" y="28876"/>
                  </a:lnTo>
                  <a:lnTo>
                    <a:pt x="30602" y="28799"/>
                  </a:lnTo>
                  <a:lnTo>
                    <a:pt x="30808" y="28722"/>
                  </a:lnTo>
                  <a:lnTo>
                    <a:pt x="31246" y="28516"/>
                  </a:lnTo>
                  <a:lnTo>
                    <a:pt x="31632" y="28258"/>
                  </a:lnTo>
                  <a:lnTo>
                    <a:pt x="31993" y="27949"/>
                  </a:lnTo>
                  <a:lnTo>
                    <a:pt x="32328" y="27588"/>
                  </a:lnTo>
                  <a:lnTo>
                    <a:pt x="32585" y="27202"/>
                  </a:lnTo>
                  <a:lnTo>
                    <a:pt x="32843" y="27485"/>
                  </a:lnTo>
                  <a:lnTo>
                    <a:pt x="33126" y="27769"/>
                  </a:lnTo>
                  <a:lnTo>
                    <a:pt x="33435" y="28026"/>
                  </a:lnTo>
                  <a:lnTo>
                    <a:pt x="33770" y="28284"/>
                  </a:lnTo>
                  <a:lnTo>
                    <a:pt x="34105" y="28542"/>
                  </a:lnTo>
                  <a:lnTo>
                    <a:pt x="34492" y="28773"/>
                  </a:lnTo>
                  <a:lnTo>
                    <a:pt x="34878" y="28979"/>
                  </a:lnTo>
                  <a:lnTo>
                    <a:pt x="35290" y="29186"/>
                  </a:lnTo>
                  <a:lnTo>
                    <a:pt x="35754" y="29366"/>
                  </a:lnTo>
                  <a:lnTo>
                    <a:pt x="36243" y="29546"/>
                  </a:lnTo>
                  <a:lnTo>
                    <a:pt x="36758" y="29701"/>
                  </a:lnTo>
                  <a:lnTo>
                    <a:pt x="37299" y="29830"/>
                  </a:lnTo>
                  <a:lnTo>
                    <a:pt x="37866" y="29933"/>
                  </a:lnTo>
                  <a:lnTo>
                    <a:pt x="38458" y="30010"/>
                  </a:lnTo>
                  <a:lnTo>
                    <a:pt x="39102" y="30087"/>
                  </a:lnTo>
                  <a:lnTo>
                    <a:pt x="39772" y="30113"/>
                  </a:lnTo>
                  <a:lnTo>
                    <a:pt x="40365" y="30113"/>
                  </a:lnTo>
                  <a:lnTo>
                    <a:pt x="40931" y="30061"/>
                  </a:lnTo>
                  <a:lnTo>
                    <a:pt x="41472" y="29984"/>
                  </a:lnTo>
                  <a:lnTo>
                    <a:pt x="41987" y="29855"/>
                  </a:lnTo>
                  <a:lnTo>
                    <a:pt x="42503" y="29701"/>
                  </a:lnTo>
                  <a:lnTo>
                    <a:pt x="42992" y="29520"/>
                  </a:lnTo>
                  <a:lnTo>
                    <a:pt x="43456" y="29289"/>
                  </a:lnTo>
                  <a:lnTo>
                    <a:pt x="43894" y="29031"/>
                  </a:lnTo>
                  <a:lnTo>
                    <a:pt x="44306" y="28773"/>
                  </a:lnTo>
                  <a:lnTo>
                    <a:pt x="44692" y="28464"/>
                  </a:lnTo>
                  <a:lnTo>
                    <a:pt x="45078" y="28129"/>
                  </a:lnTo>
                  <a:lnTo>
                    <a:pt x="45413" y="27795"/>
                  </a:lnTo>
                  <a:lnTo>
                    <a:pt x="45722" y="27408"/>
                  </a:lnTo>
                  <a:lnTo>
                    <a:pt x="46006" y="27022"/>
                  </a:lnTo>
                  <a:lnTo>
                    <a:pt x="46263" y="26610"/>
                  </a:lnTo>
                  <a:lnTo>
                    <a:pt x="46495" y="26172"/>
                  </a:lnTo>
                  <a:lnTo>
                    <a:pt x="46779" y="26404"/>
                  </a:lnTo>
                  <a:lnTo>
                    <a:pt x="47036" y="26584"/>
                  </a:lnTo>
                  <a:lnTo>
                    <a:pt x="47345" y="26764"/>
                  </a:lnTo>
                  <a:lnTo>
                    <a:pt x="47654" y="26893"/>
                  </a:lnTo>
                  <a:lnTo>
                    <a:pt x="47989" y="27022"/>
                  </a:lnTo>
                  <a:lnTo>
                    <a:pt x="48324" y="27099"/>
                  </a:lnTo>
                  <a:lnTo>
                    <a:pt x="48685" y="27151"/>
                  </a:lnTo>
                  <a:lnTo>
                    <a:pt x="49045" y="27176"/>
                  </a:lnTo>
                  <a:lnTo>
                    <a:pt x="49432" y="27151"/>
                  </a:lnTo>
                  <a:lnTo>
                    <a:pt x="49792" y="27099"/>
                  </a:lnTo>
                  <a:lnTo>
                    <a:pt x="50179" y="26996"/>
                  </a:lnTo>
                  <a:lnTo>
                    <a:pt x="50514" y="26867"/>
                  </a:lnTo>
                  <a:lnTo>
                    <a:pt x="50848" y="26713"/>
                  </a:lnTo>
                  <a:lnTo>
                    <a:pt x="51158" y="26507"/>
                  </a:lnTo>
                  <a:lnTo>
                    <a:pt x="51467" y="26301"/>
                  </a:lnTo>
                  <a:lnTo>
                    <a:pt x="51724" y="26043"/>
                  </a:lnTo>
                  <a:lnTo>
                    <a:pt x="51982" y="25785"/>
                  </a:lnTo>
                  <a:lnTo>
                    <a:pt x="52188" y="25502"/>
                  </a:lnTo>
                  <a:lnTo>
                    <a:pt x="52368" y="25167"/>
                  </a:lnTo>
                  <a:lnTo>
                    <a:pt x="52549" y="24832"/>
                  </a:lnTo>
                  <a:lnTo>
                    <a:pt x="52677" y="24497"/>
                  </a:lnTo>
                  <a:lnTo>
                    <a:pt x="52755" y="24137"/>
                  </a:lnTo>
                  <a:lnTo>
                    <a:pt x="52806" y="23750"/>
                  </a:lnTo>
                  <a:lnTo>
                    <a:pt x="52832" y="23364"/>
                  </a:lnTo>
                  <a:lnTo>
                    <a:pt x="52832" y="23029"/>
                  </a:lnTo>
                  <a:lnTo>
                    <a:pt x="52780" y="22694"/>
                  </a:lnTo>
                  <a:lnTo>
                    <a:pt x="52703" y="22385"/>
                  </a:lnTo>
                  <a:lnTo>
                    <a:pt x="52600" y="22076"/>
                  </a:lnTo>
                  <a:lnTo>
                    <a:pt x="52497" y="21793"/>
                  </a:lnTo>
                  <a:lnTo>
                    <a:pt x="52343" y="21509"/>
                  </a:lnTo>
                  <a:lnTo>
                    <a:pt x="52188" y="21252"/>
                  </a:lnTo>
                  <a:lnTo>
                    <a:pt x="51982" y="20994"/>
                  </a:lnTo>
                  <a:lnTo>
                    <a:pt x="52265" y="20788"/>
                  </a:lnTo>
                  <a:lnTo>
                    <a:pt x="52549" y="20556"/>
                  </a:lnTo>
                  <a:lnTo>
                    <a:pt x="52806" y="20324"/>
                  </a:lnTo>
                  <a:lnTo>
                    <a:pt x="53038" y="20067"/>
                  </a:lnTo>
                  <a:lnTo>
                    <a:pt x="53270" y="19783"/>
                  </a:lnTo>
                  <a:lnTo>
                    <a:pt x="53476" y="19500"/>
                  </a:lnTo>
                  <a:lnTo>
                    <a:pt x="53682" y="19217"/>
                  </a:lnTo>
                  <a:lnTo>
                    <a:pt x="53862" y="18908"/>
                  </a:lnTo>
                  <a:lnTo>
                    <a:pt x="54017" y="18573"/>
                  </a:lnTo>
                  <a:lnTo>
                    <a:pt x="54146" y="18212"/>
                  </a:lnTo>
                  <a:lnTo>
                    <a:pt x="54249" y="17852"/>
                  </a:lnTo>
                  <a:lnTo>
                    <a:pt x="54326" y="17491"/>
                  </a:lnTo>
                  <a:lnTo>
                    <a:pt x="54403" y="17105"/>
                  </a:lnTo>
                  <a:lnTo>
                    <a:pt x="54429" y="16692"/>
                  </a:lnTo>
                  <a:lnTo>
                    <a:pt x="54455" y="16254"/>
                  </a:lnTo>
                  <a:lnTo>
                    <a:pt x="54429" y="15817"/>
                  </a:lnTo>
                  <a:lnTo>
                    <a:pt x="54377" y="15327"/>
                  </a:lnTo>
                  <a:lnTo>
                    <a:pt x="54300" y="14838"/>
                  </a:lnTo>
                  <a:lnTo>
                    <a:pt x="54197" y="14400"/>
                  </a:lnTo>
                  <a:lnTo>
                    <a:pt x="54043" y="13988"/>
                  </a:lnTo>
                  <a:lnTo>
                    <a:pt x="53888" y="13601"/>
                  </a:lnTo>
                  <a:lnTo>
                    <a:pt x="53708" y="13266"/>
                  </a:lnTo>
                  <a:lnTo>
                    <a:pt x="53502" y="12932"/>
                  </a:lnTo>
                  <a:lnTo>
                    <a:pt x="53270" y="12622"/>
                  </a:lnTo>
                  <a:lnTo>
                    <a:pt x="53012" y="12339"/>
                  </a:lnTo>
                  <a:lnTo>
                    <a:pt x="52780" y="12082"/>
                  </a:lnTo>
                  <a:lnTo>
                    <a:pt x="52497" y="11824"/>
                  </a:lnTo>
                  <a:lnTo>
                    <a:pt x="52214" y="11618"/>
                  </a:lnTo>
                  <a:lnTo>
                    <a:pt x="51930" y="11412"/>
                  </a:lnTo>
                  <a:lnTo>
                    <a:pt x="51647" y="11231"/>
                  </a:lnTo>
                  <a:lnTo>
                    <a:pt x="51364" y="11077"/>
                  </a:lnTo>
                  <a:lnTo>
                    <a:pt x="51055" y="10948"/>
                  </a:lnTo>
                  <a:lnTo>
                    <a:pt x="50462" y="10691"/>
                  </a:lnTo>
                  <a:lnTo>
                    <a:pt x="49921" y="10510"/>
                  </a:lnTo>
                  <a:lnTo>
                    <a:pt x="49380" y="10381"/>
                  </a:lnTo>
                  <a:lnTo>
                    <a:pt x="48917" y="10278"/>
                  </a:lnTo>
                  <a:lnTo>
                    <a:pt x="48530" y="10227"/>
                  </a:lnTo>
                  <a:lnTo>
                    <a:pt x="48221" y="10201"/>
                  </a:lnTo>
                  <a:lnTo>
                    <a:pt x="47963" y="10175"/>
                  </a:lnTo>
                  <a:lnTo>
                    <a:pt x="47912" y="9918"/>
                  </a:lnTo>
                  <a:lnTo>
                    <a:pt x="47835" y="9583"/>
                  </a:lnTo>
                  <a:lnTo>
                    <a:pt x="47706" y="9196"/>
                  </a:lnTo>
                  <a:lnTo>
                    <a:pt x="47526" y="8681"/>
                  </a:lnTo>
                  <a:lnTo>
                    <a:pt x="47294" y="8140"/>
                  </a:lnTo>
                  <a:lnTo>
                    <a:pt x="47010" y="7548"/>
                  </a:lnTo>
                  <a:lnTo>
                    <a:pt x="46650" y="6904"/>
                  </a:lnTo>
                  <a:lnTo>
                    <a:pt x="46444" y="6595"/>
                  </a:lnTo>
                  <a:lnTo>
                    <a:pt x="46238" y="6260"/>
                  </a:lnTo>
                  <a:lnTo>
                    <a:pt x="45980" y="5951"/>
                  </a:lnTo>
                  <a:lnTo>
                    <a:pt x="45722" y="5616"/>
                  </a:lnTo>
                  <a:lnTo>
                    <a:pt x="45439" y="5307"/>
                  </a:lnTo>
                  <a:lnTo>
                    <a:pt x="45104" y="4998"/>
                  </a:lnTo>
                  <a:lnTo>
                    <a:pt x="44769" y="4714"/>
                  </a:lnTo>
                  <a:lnTo>
                    <a:pt x="44409" y="4431"/>
                  </a:lnTo>
                  <a:lnTo>
                    <a:pt x="44022" y="4148"/>
                  </a:lnTo>
                  <a:lnTo>
                    <a:pt x="43636" y="3890"/>
                  </a:lnTo>
                  <a:lnTo>
                    <a:pt x="43198" y="3658"/>
                  </a:lnTo>
                  <a:lnTo>
                    <a:pt x="42709" y="3452"/>
                  </a:lnTo>
                  <a:lnTo>
                    <a:pt x="42219" y="3246"/>
                  </a:lnTo>
                  <a:lnTo>
                    <a:pt x="41704" y="3066"/>
                  </a:lnTo>
                  <a:lnTo>
                    <a:pt x="41163" y="2937"/>
                  </a:lnTo>
                  <a:lnTo>
                    <a:pt x="40571" y="2808"/>
                  </a:lnTo>
                  <a:lnTo>
                    <a:pt x="40055" y="2731"/>
                  </a:lnTo>
                  <a:lnTo>
                    <a:pt x="39540" y="2679"/>
                  </a:lnTo>
                  <a:lnTo>
                    <a:pt x="39051" y="2654"/>
                  </a:lnTo>
                  <a:lnTo>
                    <a:pt x="38587" y="2679"/>
                  </a:lnTo>
                  <a:lnTo>
                    <a:pt x="38124" y="2705"/>
                  </a:lnTo>
                  <a:lnTo>
                    <a:pt x="37686" y="2757"/>
                  </a:lnTo>
                  <a:lnTo>
                    <a:pt x="37248" y="2834"/>
                  </a:lnTo>
                  <a:lnTo>
                    <a:pt x="36836" y="2937"/>
                  </a:lnTo>
                  <a:lnTo>
                    <a:pt x="36423" y="3066"/>
                  </a:lnTo>
                  <a:lnTo>
                    <a:pt x="36063" y="3195"/>
                  </a:lnTo>
                  <a:lnTo>
                    <a:pt x="35676" y="3349"/>
                  </a:lnTo>
                  <a:lnTo>
                    <a:pt x="35316" y="3530"/>
                  </a:lnTo>
                  <a:lnTo>
                    <a:pt x="34981" y="3710"/>
                  </a:lnTo>
                  <a:lnTo>
                    <a:pt x="34672" y="3890"/>
                  </a:lnTo>
                  <a:lnTo>
                    <a:pt x="34363" y="4096"/>
                  </a:lnTo>
                  <a:lnTo>
                    <a:pt x="34054" y="4328"/>
                  </a:lnTo>
                  <a:lnTo>
                    <a:pt x="33770" y="3993"/>
                  </a:lnTo>
                  <a:lnTo>
                    <a:pt x="33461" y="3684"/>
                  </a:lnTo>
                  <a:lnTo>
                    <a:pt x="33126" y="3426"/>
                  </a:lnTo>
                  <a:lnTo>
                    <a:pt x="32740" y="3195"/>
                  </a:lnTo>
                  <a:lnTo>
                    <a:pt x="32354" y="3040"/>
                  </a:lnTo>
                  <a:lnTo>
                    <a:pt x="31916" y="2886"/>
                  </a:lnTo>
                  <a:lnTo>
                    <a:pt x="31478" y="2808"/>
                  </a:lnTo>
                  <a:lnTo>
                    <a:pt x="31014" y="2782"/>
                  </a:lnTo>
                  <a:lnTo>
                    <a:pt x="30705" y="2808"/>
                  </a:lnTo>
                  <a:lnTo>
                    <a:pt x="30422" y="2834"/>
                  </a:lnTo>
                  <a:lnTo>
                    <a:pt x="30138" y="2886"/>
                  </a:lnTo>
                  <a:lnTo>
                    <a:pt x="29855" y="2989"/>
                  </a:lnTo>
                  <a:lnTo>
                    <a:pt x="29572" y="3092"/>
                  </a:lnTo>
                  <a:lnTo>
                    <a:pt x="29314" y="3195"/>
                  </a:lnTo>
                  <a:lnTo>
                    <a:pt x="29056" y="3349"/>
                  </a:lnTo>
                  <a:lnTo>
                    <a:pt x="28825" y="3504"/>
                  </a:lnTo>
                  <a:lnTo>
                    <a:pt x="28412" y="2989"/>
                  </a:lnTo>
                  <a:lnTo>
                    <a:pt x="27975" y="2525"/>
                  </a:lnTo>
                  <a:lnTo>
                    <a:pt x="27511" y="2087"/>
                  </a:lnTo>
                  <a:lnTo>
                    <a:pt x="27021" y="1726"/>
                  </a:lnTo>
                  <a:lnTo>
                    <a:pt x="26532" y="1391"/>
                  </a:lnTo>
                  <a:lnTo>
                    <a:pt x="26043" y="1108"/>
                  </a:lnTo>
                  <a:lnTo>
                    <a:pt x="25527" y="876"/>
                  </a:lnTo>
                  <a:lnTo>
                    <a:pt x="25012" y="644"/>
                  </a:lnTo>
                  <a:lnTo>
                    <a:pt x="24523" y="490"/>
                  </a:lnTo>
                  <a:lnTo>
                    <a:pt x="24008" y="335"/>
                  </a:lnTo>
                  <a:lnTo>
                    <a:pt x="23492" y="232"/>
                  </a:lnTo>
                  <a:lnTo>
                    <a:pt x="23003" y="129"/>
                  </a:lnTo>
                  <a:lnTo>
                    <a:pt x="22539" y="78"/>
                  </a:lnTo>
                  <a:lnTo>
                    <a:pt x="22076" y="26"/>
                  </a:lnTo>
                  <a:lnTo>
                    <a:pt x="21638" y="1"/>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09" name="Google Shape;2109;p36"/>
            <p:cNvSpPr/>
            <p:nvPr/>
          </p:nvSpPr>
          <p:spPr>
            <a:xfrm>
              <a:off x="4706152" y="1012890"/>
              <a:ext cx="74840" cy="75306"/>
            </a:xfrm>
            <a:custGeom>
              <a:avLst/>
              <a:gdLst/>
              <a:ahLst/>
              <a:cxnLst/>
              <a:rect l="l" t="t" r="r" b="b"/>
              <a:pathLst>
                <a:path w="4174" h="4200" extrusionOk="0">
                  <a:moveTo>
                    <a:pt x="2087" y="1"/>
                  </a:moveTo>
                  <a:lnTo>
                    <a:pt x="1881" y="27"/>
                  </a:lnTo>
                  <a:lnTo>
                    <a:pt x="1675" y="52"/>
                  </a:lnTo>
                  <a:lnTo>
                    <a:pt x="1469" y="104"/>
                  </a:lnTo>
                  <a:lnTo>
                    <a:pt x="1263" y="181"/>
                  </a:lnTo>
                  <a:lnTo>
                    <a:pt x="1083" y="258"/>
                  </a:lnTo>
                  <a:lnTo>
                    <a:pt x="903" y="362"/>
                  </a:lnTo>
                  <a:lnTo>
                    <a:pt x="748" y="490"/>
                  </a:lnTo>
                  <a:lnTo>
                    <a:pt x="593" y="619"/>
                  </a:lnTo>
                  <a:lnTo>
                    <a:pt x="465" y="774"/>
                  </a:lnTo>
                  <a:lnTo>
                    <a:pt x="362" y="928"/>
                  </a:lnTo>
                  <a:lnTo>
                    <a:pt x="233" y="1109"/>
                  </a:lnTo>
                  <a:lnTo>
                    <a:pt x="156" y="1289"/>
                  </a:lnTo>
                  <a:lnTo>
                    <a:pt x="78" y="1469"/>
                  </a:lnTo>
                  <a:lnTo>
                    <a:pt x="27" y="1675"/>
                  </a:lnTo>
                  <a:lnTo>
                    <a:pt x="1" y="1881"/>
                  </a:lnTo>
                  <a:lnTo>
                    <a:pt x="1" y="2113"/>
                  </a:lnTo>
                  <a:lnTo>
                    <a:pt x="1" y="2319"/>
                  </a:lnTo>
                  <a:lnTo>
                    <a:pt x="27" y="2525"/>
                  </a:lnTo>
                  <a:lnTo>
                    <a:pt x="78" y="2731"/>
                  </a:lnTo>
                  <a:lnTo>
                    <a:pt x="156" y="2912"/>
                  </a:lnTo>
                  <a:lnTo>
                    <a:pt x="233" y="3092"/>
                  </a:lnTo>
                  <a:lnTo>
                    <a:pt x="362" y="3272"/>
                  </a:lnTo>
                  <a:lnTo>
                    <a:pt x="465" y="3427"/>
                  </a:lnTo>
                  <a:lnTo>
                    <a:pt x="593" y="3581"/>
                  </a:lnTo>
                  <a:lnTo>
                    <a:pt x="748" y="3710"/>
                  </a:lnTo>
                  <a:lnTo>
                    <a:pt x="903" y="3839"/>
                  </a:lnTo>
                  <a:lnTo>
                    <a:pt x="1083" y="3942"/>
                  </a:lnTo>
                  <a:lnTo>
                    <a:pt x="1263" y="4045"/>
                  </a:lnTo>
                  <a:lnTo>
                    <a:pt x="1469" y="4097"/>
                  </a:lnTo>
                  <a:lnTo>
                    <a:pt x="1675" y="4148"/>
                  </a:lnTo>
                  <a:lnTo>
                    <a:pt x="1881" y="4200"/>
                  </a:lnTo>
                  <a:lnTo>
                    <a:pt x="2294" y="4200"/>
                  </a:lnTo>
                  <a:lnTo>
                    <a:pt x="2500" y="4148"/>
                  </a:lnTo>
                  <a:lnTo>
                    <a:pt x="2706" y="4097"/>
                  </a:lnTo>
                  <a:lnTo>
                    <a:pt x="2912" y="4045"/>
                  </a:lnTo>
                  <a:lnTo>
                    <a:pt x="3092" y="3942"/>
                  </a:lnTo>
                  <a:lnTo>
                    <a:pt x="3272" y="3839"/>
                  </a:lnTo>
                  <a:lnTo>
                    <a:pt x="3427" y="3710"/>
                  </a:lnTo>
                  <a:lnTo>
                    <a:pt x="3581" y="3581"/>
                  </a:lnTo>
                  <a:lnTo>
                    <a:pt x="3710" y="3427"/>
                  </a:lnTo>
                  <a:lnTo>
                    <a:pt x="3839" y="3272"/>
                  </a:lnTo>
                  <a:lnTo>
                    <a:pt x="3942" y="3092"/>
                  </a:lnTo>
                  <a:lnTo>
                    <a:pt x="4019" y="2912"/>
                  </a:lnTo>
                  <a:lnTo>
                    <a:pt x="4097" y="2731"/>
                  </a:lnTo>
                  <a:lnTo>
                    <a:pt x="4148" y="2525"/>
                  </a:lnTo>
                  <a:lnTo>
                    <a:pt x="4174" y="2319"/>
                  </a:lnTo>
                  <a:lnTo>
                    <a:pt x="4174" y="2113"/>
                  </a:lnTo>
                  <a:lnTo>
                    <a:pt x="4174" y="1881"/>
                  </a:lnTo>
                  <a:lnTo>
                    <a:pt x="4148" y="1675"/>
                  </a:lnTo>
                  <a:lnTo>
                    <a:pt x="4097" y="1469"/>
                  </a:lnTo>
                  <a:lnTo>
                    <a:pt x="4019" y="1289"/>
                  </a:lnTo>
                  <a:lnTo>
                    <a:pt x="3942" y="1109"/>
                  </a:lnTo>
                  <a:lnTo>
                    <a:pt x="3839" y="928"/>
                  </a:lnTo>
                  <a:lnTo>
                    <a:pt x="3710" y="774"/>
                  </a:lnTo>
                  <a:lnTo>
                    <a:pt x="3581" y="619"/>
                  </a:lnTo>
                  <a:lnTo>
                    <a:pt x="3427" y="490"/>
                  </a:lnTo>
                  <a:lnTo>
                    <a:pt x="3272" y="362"/>
                  </a:lnTo>
                  <a:lnTo>
                    <a:pt x="3092" y="258"/>
                  </a:lnTo>
                  <a:lnTo>
                    <a:pt x="2912" y="181"/>
                  </a:lnTo>
                  <a:lnTo>
                    <a:pt x="2706" y="104"/>
                  </a:lnTo>
                  <a:lnTo>
                    <a:pt x="2500" y="52"/>
                  </a:lnTo>
                  <a:lnTo>
                    <a:pt x="2294" y="27"/>
                  </a:lnTo>
                  <a:lnTo>
                    <a:pt x="2087" y="1"/>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10" name="Google Shape;2110;p36"/>
            <p:cNvSpPr/>
            <p:nvPr/>
          </p:nvSpPr>
          <p:spPr>
            <a:xfrm>
              <a:off x="5469612" y="1074318"/>
              <a:ext cx="52212" cy="52212"/>
            </a:xfrm>
            <a:custGeom>
              <a:avLst/>
              <a:gdLst/>
              <a:ahLst/>
              <a:cxnLst/>
              <a:rect l="l" t="t" r="r" b="b"/>
              <a:pathLst>
                <a:path w="2912" h="2912" extrusionOk="0">
                  <a:moveTo>
                    <a:pt x="1469" y="1"/>
                  </a:moveTo>
                  <a:lnTo>
                    <a:pt x="1160" y="52"/>
                  </a:lnTo>
                  <a:lnTo>
                    <a:pt x="902" y="130"/>
                  </a:lnTo>
                  <a:lnTo>
                    <a:pt x="645" y="258"/>
                  </a:lnTo>
                  <a:lnTo>
                    <a:pt x="438" y="439"/>
                  </a:lnTo>
                  <a:lnTo>
                    <a:pt x="258" y="645"/>
                  </a:lnTo>
                  <a:lnTo>
                    <a:pt x="129" y="902"/>
                  </a:lnTo>
                  <a:lnTo>
                    <a:pt x="26" y="1160"/>
                  </a:lnTo>
                  <a:lnTo>
                    <a:pt x="1" y="1469"/>
                  </a:lnTo>
                  <a:lnTo>
                    <a:pt x="26" y="1752"/>
                  </a:lnTo>
                  <a:lnTo>
                    <a:pt x="129" y="2036"/>
                  </a:lnTo>
                  <a:lnTo>
                    <a:pt x="258" y="2268"/>
                  </a:lnTo>
                  <a:lnTo>
                    <a:pt x="438" y="2499"/>
                  </a:lnTo>
                  <a:lnTo>
                    <a:pt x="645" y="2680"/>
                  </a:lnTo>
                  <a:lnTo>
                    <a:pt x="902" y="2809"/>
                  </a:lnTo>
                  <a:lnTo>
                    <a:pt x="1160" y="2886"/>
                  </a:lnTo>
                  <a:lnTo>
                    <a:pt x="1469" y="2912"/>
                  </a:lnTo>
                  <a:lnTo>
                    <a:pt x="1752" y="2886"/>
                  </a:lnTo>
                  <a:lnTo>
                    <a:pt x="2036" y="2809"/>
                  </a:lnTo>
                  <a:lnTo>
                    <a:pt x="2267" y="2680"/>
                  </a:lnTo>
                  <a:lnTo>
                    <a:pt x="2499" y="2499"/>
                  </a:lnTo>
                  <a:lnTo>
                    <a:pt x="2680" y="2268"/>
                  </a:lnTo>
                  <a:lnTo>
                    <a:pt x="2808" y="2036"/>
                  </a:lnTo>
                  <a:lnTo>
                    <a:pt x="2886" y="1752"/>
                  </a:lnTo>
                  <a:lnTo>
                    <a:pt x="2911" y="1469"/>
                  </a:lnTo>
                  <a:lnTo>
                    <a:pt x="2886" y="1160"/>
                  </a:lnTo>
                  <a:lnTo>
                    <a:pt x="2808" y="902"/>
                  </a:lnTo>
                  <a:lnTo>
                    <a:pt x="2680" y="645"/>
                  </a:lnTo>
                  <a:lnTo>
                    <a:pt x="2499" y="439"/>
                  </a:lnTo>
                  <a:lnTo>
                    <a:pt x="2267" y="258"/>
                  </a:lnTo>
                  <a:lnTo>
                    <a:pt x="2036" y="130"/>
                  </a:lnTo>
                  <a:lnTo>
                    <a:pt x="1752" y="52"/>
                  </a:lnTo>
                  <a:lnTo>
                    <a:pt x="1469" y="1"/>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11" name="Google Shape;2111;p36"/>
            <p:cNvSpPr/>
            <p:nvPr/>
          </p:nvSpPr>
          <p:spPr>
            <a:xfrm>
              <a:off x="5417417" y="930233"/>
              <a:ext cx="109014" cy="109014"/>
            </a:xfrm>
            <a:custGeom>
              <a:avLst/>
              <a:gdLst/>
              <a:ahLst/>
              <a:cxnLst/>
              <a:rect l="l" t="t" r="r" b="b"/>
              <a:pathLst>
                <a:path w="6080" h="6080" extrusionOk="0">
                  <a:moveTo>
                    <a:pt x="2731" y="0"/>
                  </a:moveTo>
                  <a:lnTo>
                    <a:pt x="2448" y="52"/>
                  </a:lnTo>
                  <a:lnTo>
                    <a:pt x="2139" y="129"/>
                  </a:lnTo>
                  <a:lnTo>
                    <a:pt x="1855" y="232"/>
                  </a:lnTo>
                  <a:lnTo>
                    <a:pt x="1598" y="361"/>
                  </a:lnTo>
                  <a:lnTo>
                    <a:pt x="1340" y="515"/>
                  </a:lnTo>
                  <a:lnTo>
                    <a:pt x="1108" y="695"/>
                  </a:lnTo>
                  <a:lnTo>
                    <a:pt x="902" y="876"/>
                  </a:lnTo>
                  <a:lnTo>
                    <a:pt x="696" y="1108"/>
                  </a:lnTo>
                  <a:lnTo>
                    <a:pt x="516" y="1339"/>
                  </a:lnTo>
                  <a:lnTo>
                    <a:pt x="387" y="1571"/>
                  </a:lnTo>
                  <a:lnTo>
                    <a:pt x="258" y="1855"/>
                  </a:lnTo>
                  <a:lnTo>
                    <a:pt x="155" y="2138"/>
                  </a:lnTo>
                  <a:lnTo>
                    <a:pt x="78" y="2421"/>
                  </a:lnTo>
                  <a:lnTo>
                    <a:pt x="27" y="2730"/>
                  </a:lnTo>
                  <a:lnTo>
                    <a:pt x="1" y="3040"/>
                  </a:lnTo>
                  <a:lnTo>
                    <a:pt x="27" y="3349"/>
                  </a:lnTo>
                  <a:lnTo>
                    <a:pt x="78" y="3632"/>
                  </a:lnTo>
                  <a:lnTo>
                    <a:pt x="155" y="3941"/>
                  </a:lnTo>
                  <a:lnTo>
                    <a:pt x="258" y="4224"/>
                  </a:lnTo>
                  <a:lnTo>
                    <a:pt x="387" y="4482"/>
                  </a:lnTo>
                  <a:lnTo>
                    <a:pt x="516" y="4740"/>
                  </a:lnTo>
                  <a:lnTo>
                    <a:pt x="696" y="4972"/>
                  </a:lnTo>
                  <a:lnTo>
                    <a:pt x="902" y="5178"/>
                  </a:lnTo>
                  <a:lnTo>
                    <a:pt x="1108" y="5384"/>
                  </a:lnTo>
                  <a:lnTo>
                    <a:pt x="1340" y="5564"/>
                  </a:lnTo>
                  <a:lnTo>
                    <a:pt x="1598" y="5693"/>
                  </a:lnTo>
                  <a:lnTo>
                    <a:pt x="1855" y="5822"/>
                  </a:lnTo>
                  <a:lnTo>
                    <a:pt x="2139" y="5925"/>
                  </a:lnTo>
                  <a:lnTo>
                    <a:pt x="2448" y="6002"/>
                  </a:lnTo>
                  <a:lnTo>
                    <a:pt x="2731" y="6053"/>
                  </a:lnTo>
                  <a:lnTo>
                    <a:pt x="3040" y="6079"/>
                  </a:lnTo>
                  <a:lnTo>
                    <a:pt x="3349" y="6053"/>
                  </a:lnTo>
                  <a:lnTo>
                    <a:pt x="3659" y="6002"/>
                  </a:lnTo>
                  <a:lnTo>
                    <a:pt x="3942" y="5925"/>
                  </a:lnTo>
                  <a:lnTo>
                    <a:pt x="4225" y="5822"/>
                  </a:lnTo>
                  <a:lnTo>
                    <a:pt x="4509" y="5693"/>
                  </a:lnTo>
                  <a:lnTo>
                    <a:pt x="4740" y="5564"/>
                  </a:lnTo>
                  <a:lnTo>
                    <a:pt x="4972" y="5384"/>
                  </a:lnTo>
                  <a:lnTo>
                    <a:pt x="5204" y="5178"/>
                  </a:lnTo>
                  <a:lnTo>
                    <a:pt x="5384" y="4972"/>
                  </a:lnTo>
                  <a:lnTo>
                    <a:pt x="5565" y="4740"/>
                  </a:lnTo>
                  <a:lnTo>
                    <a:pt x="5719" y="4482"/>
                  </a:lnTo>
                  <a:lnTo>
                    <a:pt x="5848" y="4224"/>
                  </a:lnTo>
                  <a:lnTo>
                    <a:pt x="5951" y="3941"/>
                  </a:lnTo>
                  <a:lnTo>
                    <a:pt x="6028" y="3632"/>
                  </a:lnTo>
                  <a:lnTo>
                    <a:pt x="6080" y="3349"/>
                  </a:lnTo>
                  <a:lnTo>
                    <a:pt x="6080" y="3040"/>
                  </a:lnTo>
                  <a:lnTo>
                    <a:pt x="6080" y="2730"/>
                  </a:lnTo>
                  <a:lnTo>
                    <a:pt x="6028" y="2421"/>
                  </a:lnTo>
                  <a:lnTo>
                    <a:pt x="5951" y="2138"/>
                  </a:lnTo>
                  <a:lnTo>
                    <a:pt x="5848" y="1855"/>
                  </a:lnTo>
                  <a:lnTo>
                    <a:pt x="5719" y="1571"/>
                  </a:lnTo>
                  <a:lnTo>
                    <a:pt x="5565" y="1339"/>
                  </a:lnTo>
                  <a:lnTo>
                    <a:pt x="5384" y="1108"/>
                  </a:lnTo>
                  <a:lnTo>
                    <a:pt x="5204" y="876"/>
                  </a:lnTo>
                  <a:lnTo>
                    <a:pt x="4972" y="695"/>
                  </a:lnTo>
                  <a:lnTo>
                    <a:pt x="4740" y="515"/>
                  </a:lnTo>
                  <a:lnTo>
                    <a:pt x="4509" y="361"/>
                  </a:lnTo>
                  <a:lnTo>
                    <a:pt x="4225" y="232"/>
                  </a:lnTo>
                  <a:lnTo>
                    <a:pt x="3942" y="129"/>
                  </a:lnTo>
                  <a:lnTo>
                    <a:pt x="3659" y="52"/>
                  </a:lnTo>
                  <a:lnTo>
                    <a:pt x="3349" y="0"/>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12" name="Google Shape;2112;p36"/>
            <p:cNvSpPr/>
            <p:nvPr/>
          </p:nvSpPr>
          <p:spPr>
            <a:xfrm>
              <a:off x="5568908" y="1296023"/>
              <a:ext cx="109014" cy="109014"/>
            </a:xfrm>
            <a:custGeom>
              <a:avLst/>
              <a:gdLst/>
              <a:ahLst/>
              <a:cxnLst/>
              <a:rect l="l" t="t" r="r" b="b"/>
              <a:pathLst>
                <a:path w="6080" h="6080" extrusionOk="0">
                  <a:moveTo>
                    <a:pt x="3040" y="0"/>
                  </a:moveTo>
                  <a:lnTo>
                    <a:pt x="2731" y="26"/>
                  </a:lnTo>
                  <a:lnTo>
                    <a:pt x="2422" y="52"/>
                  </a:lnTo>
                  <a:lnTo>
                    <a:pt x="2139" y="129"/>
                  </a:lnTo>
                  <a:lnTo>
                    <a:pt x="1855" y="232"/>
                  </a:lnTo>
                  <a:lnTo>
                    <a:pt x="1598" y="361"/>
                  </a:lnTo>
                  <a:lnTo>
                    <a:pt x="1340" y="515"/>
                  </a:lnTo>
                  <a:lnTo>
                    <a:pt x="1108" y="696"/>
                  </a:lnTo>
                  <a:lnTo>
                    <a:pt x="877" y="876"/>
                  </a:lnTo>
                  <a:lnTo>
                    <a:pt x="696" y="1108"/>
                  </a:lnTo>
                  <a:lnTo>
                    <a:pt x="516" y="1340"/>
                  </a:lnTo>
                  <a:lnTo>
                    <a:pt x="361" y="1597"/>
                  </a:lnTo>
                  <a:lnTo>
                    <a:pt x="233" y="1855"/>
                  </a:lnTo>
                  <a:lnTo>
                    <a:pt x="130" y="2138"/>
                  </a:lnTo>
                  <a:lnTo>
                    <a:pt x="52" y="2422"/>
                  </a:lnTo>
                  <a:lnTo>
                    <a:pt x="1" y="2731"/>
                  </a:lnTo>
                  <a:lnTo>
                    <a:pt x="1" y="3040"/>
                  </a:lnTo>
                  <a:lnTo>
                    <a:pt x="1" y="3349"/>
                  </a:lnTo>
                  <a:lnTo>
                    <a:pt x="52" y="3658"/>
                  </a:lnTo>
                  <a:lnTo>
                    <a:pt x="130" y="3941"/>
                  </a:lnTo>
                  <a:lnTo>
                    <a:pt x="233" y="4225"/>
                  </a:lnTo>
                  <a:lnTo>
                    <a:pt x="361" y="4482"/>
                  </a:lnTo>
                  <a:lnTo>
                    <a:pt x="516" y="4740"/>
                  </a:lnTo>
                  <a:lnTo>
                    <a:pt x="696" y="4972"/>
                  </a:lnTo>
                  <a:lnTo>
                    <a:pt x="877" y="5178"/>
                  </a:lnTo>
                  <a:lnTo>
                    <a:pt x="1108" y="5384"/>
                  </a:lnTo>
                  <a:lnTo>
                    <a:pt x="1340" y="5564"/>
                  </a:lnTo>
                  <a:lnTo>
                    <a:pt x="1598" y="5719"/>
                  </a:lnTo>
                  <a:lnTo>
                    <a:pt x="1855" y="5847"/>
                  </a:lnTo>
                  <a:lnTo>
                    <a:pt x="2139" y="5951"/>
                  </a:lnTo>
                  <a:lnTo>
                    <a:pt x="2422" y="6028"/>
                  </a:lnTo>
                  <a:lnTo>
                    <a:pt x="2731" y="6054"/>
                  </a:lnTo>
                  <a:lnTo>
                    <a:pt x="3040" y="6079"/>
                  </a:lnTo>
                  <a:lnTo>
                    <a:pt x="3349" y="6054"/>
                  </a:lnTo>
                  <a:lnTo>
                    <a:pt x="3659" y="6028"/>
                  </a:lnTo>
                  <a:lnTo>
                    <a:pt x="3942" y="5951"/>
                  </a:lnTo>
                  <a:lnTo>
                    <a:pt x="4225" y="5847"/>
                  </a:lnTo>
                  <a:lnTo>
                    <a:pt x="4483" y="5719"/>
                  </a:lnTo>
                  <a:lnTo>
                    <a:pt x="4740" y="5564"/>
                  </a:lnTo>
                  <a:lnTo>
                    <a:pt x="4972" y="5384"/>
                  </a:lnTo>
                  <a:lnTo>
                    <a:pt x="5178" y="5178"/>
                  </a:lnTo>
                  <a:lnTo>
                    <a:pt x="5384" y="4972"/>
                  </a:lnTo>
                  <a:lnTo>
                    <a:pt x="5565" y="4740"/>
                  </a:lnTo>
                  <a:lnTo>
                    <a:pt x="5719" y="4482"/>
                  </a:lnTo>
                  <a:lnTo>
                    <a:pt x="5848" y="4225"/>
                  </a:lnTo>
                  <a:lnTo>
                    <a:pt x="5951" y="3941"/>
                  </a:lnTo>
                  <a:lnTo>
                    <a:pt x="6003" y="3658"/>
                  </a:lnTo>
                  <a:lnTo>
                    <a:pt x="6054" y="3349"/>
                  </a:lnTo>
                  <a:lnTo>
                    <a:pt x="6080" y="3040"/>
                  </a:lnTo>
                  <a:lnTo>
                    <a:pt x="6054" y="2731"/>
                  </a:lnTo>
                  <a:lnTo>
                    <a:pt x="6003" y="2422"/>
                  </a:lnTo>
                  <a:lnTo>
                    <a:pt x="5951" y="2138"/>
                  </a:lnTo>
                  <a:lnTo>
                    <a:pt x="5848" y="1855"/>
                  </a:lnTo>
                  <a:lnTo>
                    <a:pt x="5719" y="1597"/>
                  </a:lnTo>
                  <a:lnTo>
                    <a:pt x="5565" y="1340"/>
                  </a:lnTo>
                  <a:lnTo>
                    <a:pt x="5384" y="1108"/>
                  </a:lnTo>
                  <a:lnTo>
                    <a:pt x="5178" y="876"/>
                  </a:lnTo>
                  <a:lnTo>
                    <a:pt x="4972" y="696"/>
                  </a:lnTo>
                  <a:lnTo>
                    <a:pt x="4740" y="515"/>
                  </a:lnTo>
                  <a:lnTo>
                    <a:pt x="4483" y="361"/>
                  </a:lnTo>
                  <a:lnTo>
                    <a:pt x="4225" y="232"/>
                  </a:lnTo>
                  <a:lnTo>
                    <a:pt x="3942" y="129"/>
                  </a:lnTo>
                  <a:lnTo>
                    <a:pt x="3659" y="52"/>
                  </a:lnTo>
                  <a:lnTo>
                    <a:pt x="3349" y="26"/>
                  </a:lnTo>
                  <a:lnTo>
                    <a:pt x="3040" y="0"/>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13" name="Google Shape;2113;p36"/>
            <p:cNvSpPr/>
            <p:nvPr/>
          </p:nvSpPr>
          <p:spPr>
            <a:xfrm>
              <a:off x="4592548" y="956088"/>
              <a:ext cx="976378" cy="547313"/>
            </a:xfrm>
            <a:custGeom>
              <a:avLst/>
              <a:gdLst/>
              <a:ahLst/>
              <a:cxnLst/>
              <a:rect l="l" t="t" r="r" b="b"/>
              <a:pathLst>
                <a:path w="54455" h="30525" extrusionOk="0">
                  <a:moveTo>
                    <a:pt x="21226" y="1"/>
                  </a:moveTo>
                  <a:lnTo>
                    <a:pt x="20376" y="26"/>
                  </a:lnTo>
                  <a:lnTo>
                    <a:pt x="19577" y="104"/>
                  </a:lnTo>
                  <a:lnTo>
                    <a:pt x="18830" y="207"/>
                  </a:lnTo>
                  <a:lnTo>
                    <a:pt x="18135" y="387"/>
                  </a:lnTo>
                  <a:lnTo>
                    <a:pt x="17465" y="567"/>
                  </a:lnTo>
                  <a:lnTo>
                    <a:pt x="16847" y="799"/>
                  </a:lnTo>
                  <a:lnTo>
                    <a:pt x="16254" y="1082"/>
                  </a:lnTo>
                  <a:lnTo>
                    <a:pt x="15713" y="1366"/>
                  </a:lnTo>
                  <a:lnTo>
                    <a:pt x="15198" y="1701"/>
                  </a:lnTo>
                  <a:lnTo>
                    <a:pt x="14734" y="2035"/>
                  </a:lnTo>
                  <a:lnTo>
                    <a:pt x="14297" y="2396"/>
                  </a:lnTo>
                  <a:lnTo>
                    <a:pt x="13884" y="2782"/>
                  </a:lnTo>
                  <a:lnTo>
                    <a:pt x="13524" y="3169"/>
                  </a:lnTo>
                  <a:lnTo>
                    <a:pt x="13189" y="3581"/>
                  </a:lnTo>
                  <a:lnTo>
                    <a:pt x="12880" y="3993"/>
                  </a:lnTo>
                  <a:lnTo>
                    <a:pt x="12596" y="4405"/>
                  </a:lnTo>
                  <a:lnTo>
                    <a:pt x="12339" y="4817"/>
                  </a:lnTo>
                  <a:lnTo>
                    <a:pt x="12107" y="5204"/>
                  </a:lnTo>
                  <a:lnTo>
                    <a:pt x="11901" y="5616"/>
                  </a:lnTo>
                  <a:lnTo>
                    <a:pt x="11721" y="6002"/>
                  </a:lnTo>
                  <a:lnTo>
                    <a:pt x="11412" y="6749"/>
                  </a:lnTo>
                  <a:lnTo>
                    <a:pt x="11205" y="7419"/>
                  </a:lnTo>
                  <a:lnTo>
                    <a:pt x="11051" y="7986"/>
                  </a:lnTo>
                  <a:lnTo>
                    <a:pt x="10948" y="8424"/>
                  </a:lnTo>
                  <a:lnTo>
                    <a:pt x="10896" y="8784"/>
                  </a:lnTo>
                  <a:lnTo>
                    <a:pt x="10510" y="8656"/>
                  </a:lnTo>
                  <a:lnTo>
                    <a:pt x="10124" y="8527"/>
                  </a:lnTo>
                  <a:lnTo>
                    <a:pt x="9711" y="8398"/>
                  </a:lnTo>
                  <a:lnTo>
                    <a:pt x="9274" y="8321"/>
                  </a:lnTo>
                  <a:lnTo>
                    <a:pt x="8836" y="8269"/>
                  </a:lnTo>
                  <a:lnTo>
                    <a:pt x="8398" y="8218"/>
                  </a:lnTo>
                  <a:lnTo>
                    <a:pt x="7470" y="8218"/>
                  </a:lnTo>
                  <a:lnTo>
                    <a:pt x="7007" y="8243"/>
                  </a:lnTo>
                  <a:lnTo>
                    <a:pt x="6543" y="8295"/>
                  </a:lnTo>
                  <a:lnTo>
                    <a:pt x="6079" y="8372"/>
                  </a:lnTo>
                  <a:lnTo>
                    <a:pt x="5590" y="8475"/>
                  </a:lnTo>
                  <a:lnTo>
                    <a:pt x="5126" y="8604"/>
                  </a:lnTo>
                  <a:lnTo>
                    <a:pt x="4688" y="8733"/>
                  </a:lnTo>
                  <a:lnTo>
                    <a:pt x="4251" y="8913"/>
                  </a:lnTo>
                  <a:lnTo>
                    <a:pt x="3813" y="9119"/>
                  </a:lnTo>
                  <a:lnTo>
                    <a:pt x="3375" y="9325"/>
                  </a:lnTo>
                  <a:lnTo>
                    <a:pt x="2963" y="9583"/>
                  </a:lnTo>
                  <a:lnTo>
                    <a:pt x="2576" y="9840"/>
                  </a:lnTo>
                  <a:lnTo>
                    <a:pt x="2216" y="10150"/>
                  </a:lnTo>
                  <a:lnTo>
                    <a:pt x="1855" y="10459"/>
                  </a:lnTo>
                  <a:lnTo>
                    <a:pt x="1546" y="10819"/>
                  </a:lnTo>
                  <a:lnTo>
                    <a:pt x="1237" y="11180"/>
                  </a:lnTo>
                  <a:lnTo>
                    <a:pt x="953" y="11592"/>
                  </a:lnTo>
                  <a:lnTo>
                    <a:pt x="722" y="12030"/>
                  </a:lnTo>
                  <a:lnTo>
                    <a:pt x="515" y="12468"/>
                  </a:lnTo>
                  <a:lnTo>
                    <a:pt x="335" y="12957"/>
                  </a:lnTo>
                  <a:lnTo>
                    <a:pt x="181" y="13447"/>
                  </a:lnTo>
                  <a:lnTo>
                    <a:pt x="78" y="13988"/>
                  </a:lnTo>
                  <a:lnTo>
                    <a:pt x="26" y="14554"/>
                  </a:lnTo>
                  <a:lnTo>
                    <a:pt x="0" y="15147"/>
                  </a:lnTo>
                  <a:lnTo>
                    <a:pt x="26" y="15765"/>
                  </a:lnTo>
                  <a:lnTo>
                    <a:pt x="78" y="16358"/>
                  </a:lnTo>
                  <a:lnTo>
                    <a:pt x="155" y="16950"/>
                  </a:lnTo>
                  <a:lnTo>
                    <a:pt x="258" y="17491"/>
                  </a:lnTo>
                  <a:lnTo>
                    <a:pt x="387" y="17980"/>
                  </a:lnTo>
                  <a:lnTo>
                    <a:pt x="515" y="18470"/>
                  </a:lnTo>
                  <a:lnTo>
                    <a:pt x="696" y="18908"/>
                  </a:lnTo>
                  <a:lnTo>
                    <a:pt x="876" y="19320"/>
                  </a:lnTo>
                  <a:lnTo>
                    <a:pt x="1056" y="19706"/>
                  </a:lnTo>
                  <a:lnTo>
                    <a:pt x="1288" y="20067"/>
                  </a:lnTo>
                  <a:lnTo>
                    <a:pt x="1520" y="20427"/>
                  </a:lnTo>
                  <a:lnTo>
                    <a:pt x="1752" y="20737"/>
                  </a:lnTo>
                  <a:lnTo>
                    <a:pt x="2009" y="21046"/>
                  </a:lnTo>
                  <a:lnTo>
                    <a:pt x="2267" y="21329"/>
                  </a:lnTo>
                  <a:lnTo>
                    <a:pt x="2550" y="21587"/>
                  </a:lnTo>
                  <a:lnTo>
                    <a:pt x="2834" y="21818"/>
                  </a:lnTo>
                  <a:lnTo>
                    <a:pt x="3117" y="22050"/>
                  </a:lnTo>
                  <a:lnTo>
                    <a:pt x="3710" y="22488"/>
                  </a:lnTo>
                  <a:lnTo>
                    <a:pt x="4328" y="22875"/>
                  </a:lnTo>
                  <a:lnTo>
                    <a:pt x="4972" y="23261"/>
                  </a:lnTo>
                  <a:lnTo>
                    <a:pt x="5590" y="23596"/>
                  </a:lnTo>
                  <a:lnTo>
                    <a:pt x="6234" y="23956"/>
                  </a:lnTo>
                  <a:lnTo>
                    <a:pt x="6826" y="24317"/>
                  </a:lnTo>
                  <a:lnTo>
                    <a:pt x="7419" y="24729"/>
                  </a:lnTo>
                  <a:lnTo>
                    <a:pt x="7676" y="24935"/>
                  </a:lnTo>
                  <a:lnTo>
                    <a:pt x="7960" y="25167"/>
                  </a:lnTo>
                  <a:lnTo>
                    <a:pt x="8449" y="25631"/>
                  </a:lnTo>
                  <a:lnTo>
                    <a:pt x="8861" y="26094"/>
                  </a:lnTo>
                  <a:lnTo>
                    <a:pt x="9196" y="26558"/>
                  </a:lnTo>
                  <a:lnTo>
                    <a:pt x="9480" y="27022"/>
                  </a:lnTo>
                  <a:lnTo>
                    <a:pt x="9711" y="27485"/>
                  </a:lnTo>
                  <a:lnTo>
                    <a:pt x="9892" y="27923"/>
                  </a:lnTo>
                  <a:lnTo>
                    <a:pt x="10021" y="28361"/>
                  </a:lnTo>
                  <a:lnTo>
                    <a:pt x="10098" y="28773"/>
                  </a:lnTo>
                  <a:lnTo>
                    <a:pt x="10175" y="29134"/>
                  </a:lnTo>
                  <a:lnTo>
                    <a:pt x="10201" y="29469"/>
                  </a:lnTo>
                  <a:lnTo>
                    <a:pt x="10201" y="29778"/>
                  </a:lnTo>
                  <a:lnTo>
                    <a:pt x="10201" y="30036"/>
                  </a:lnTo>
                  <a:lnTo>
                    <a:pt x="10175" y="30396"/>
                  </a:lnTo>
                  <a:lnTo>
                    <a:pt x="10149" y="30525"/>
                  </a:lnTo>
                  <a:lnTo>
                    <a:pt x="19448" y="30525"/>
                  </a:lnTo>
                  <a:lnTo>
                    <a:pt x="19423" y="30293"/>
                  </a:lnTo>
                  <a:lnTo>
                    <a:pt x="19474" y="29701"/>
                  </a:lnTo>
                  <a:lnTo>
                    <a:pt x="19526" y="29289"/>
                  </a:lnTo>
                  <a:lnTo>
                    <a:pt x="19603" y="28851"/>
                  </a:lnTo>
                  <a:lnTo>
                    <a:pt x="19706" y="28387"/>
                  </a:lnTo>
                  <a:lnTo>
                    <a:pt x="19860" y="27898"/>
                  </a:lnTo>
                  <a:lnTo>
                    <a:pt x="20067" y="27408"/>
                  </a:lnTo>
                  <a:lnTo>
                    <a:pt x="20195" y="27176"/>
                  </a:lnTo>
                  <a:lnTo>
                    <a:pt x="20350" y="26944"/>
                  </a:lnTo>
                  <a:lnTo>
                    <a:pt x="20504" y="26738"/>
                  </a:lnTo>
                  <a:lnTo>
                    <a:pt x="20685" y="26532"/>
                  </a:lnTo>
                  <a:lnTo>
                    <a:pt x="20865" y="26326"/>
                  </a:lnTo>
                  <a:lnTo>
                    <a:pt x="21097" y="26146"/>
                  </a:lnTo>
                  <a:lnTo>
                    <a:pt x="21329" y="25991"/>
                  </a:lnTo>
                  <a:lnTo>
                    <a:pt x="21586" y="25863"/>
                  </a:lnTo>
                  <a:lnTo>
                    <a:pt x="21844" y="25734"/>
                  </a:lnTo>
                  <a:lnTo>
                    <a:pt x="22153" y="25631"/>
                  </a:lnTo>
                  <a:lnTo>
                    <a:pt x="22462" y="25554"/>
                  </a:lnTo>
                  <a:lnTo>
                    <a:pt x="22823" y="25528"/>
                  </a:lnTo>
                  <a:lnTo>
                    <a:pt x="23183" y="25502"/>
                  </a:lnTo>
                  <a:lnTo>
                    <a:pt x="23595" y="25528"/>
                  </a:lnTo>
                  <a:lnTo>
                    <a:pt x="24136" y="25554"/>
                  </a:lnTo>
                  <a:lnTo>
                    <a:pt x="24652" y="25579"/>
                  </a:lnTo>
                  <a:lnTo>
                    <a:pt x="25141" y="25579"/>
                  </a:lnTo>
                  <a:lnTo>
                    <a:pt x="25605" y="25554"/>
                  </a:lnTo>
                  <a:lnTo>
                    <a:pt x="25656" y="25914"/>
                  </a:lnTo>
                  <a:lnTo>
                    <a:pt x="25733" y="26275"/>
                  </a:lnTo>
                  <a:lnTo>
                    <a:pt x="25862" y="26610"/>
                  </a:lnTo>
                  <a:lnTo>
                    <a:pt x="25991" y="26919"/>
                  </a:lnTo>
                  <a:lnTo>
                    <a:pt x="26171" y="27228"/>
                  </a:lnTo>
                  <a:lnTo>
                    <a:pt x="26352" y="27511"/>
                  </a:lnTo>
                  <a:lnTo>
                    <a:pt x="26584" y="27769"/>
                  </a:lnTo>
                  <a:lnTo>
                    <a:pt x="26815" y="28001"/>
                  </a:lnTo>
                  <a:lnTo>
                    <a:pt x="27073" y="28232"/>
                  </a:lnTo>
                  <a:lnTo>
                    <a:pt x="27356" y="28439"/>
                  </a:lnTo>
                  <a:lnTo>
                    <a:pt x="27665" y="28593"/>
                  </a:lnTo>
                  <a:lnTo>
                    <a:pt x="27975" y="28748"/>
                  </a:lnTo>
                  <a:lnTo>
                    <a:pt x="28309" y="28851"/>
                  </a:lnTo>
                  <a:lnTo>
                    <a:pt x="28644" y="28954"/>
                  </a:lnTo>
                  <a:lnTo>
                    <a:pt x="29005" y="29005"/>
                  </a:lnTo>
                  <a:lnTo>
                    <a:pt x="29623" y="29005"/>
                  </a:lnTo>
                  <a:lnTo>
                    <a:pt x="29881" y="28979"/>
                  </a:lnTo>
                  <a:lnTo>
                    <a:pt x="30113" y="28928"/>
                  </a:lnTo>
                  <a:lnTo>
                    <a:pt x="30370" y="28876"/>
                  </a:lnTo>
                  <a:lnTo>
                    <a:pt x="30602" y="28799"/>
                  </a:lnTo>
                  <a:lnTo>
                    <a:pt x="30808" y="28722"/>
                  </a:lnTo>
                  <a:lnTo>
                    <a:pt x="31246" y="28516"/>
                  </a:lnTo>
                  <a:lnTo>
                    <a:pt x="31632" y="28258"/>
                  </a:lnTo>
                  <a:lnTo>
                    <a:pt x="31993" y="27949"/>
                  </a:lnTo>
                  <a:lnTo>
                    <a:pt x="32328" y="27588"/>
                  </a:lnTo>
                  <a:lnTo>
                    <a:pt x="32585" y="27202"/>
                  </a:lnTo>
                  <a:lnTo>
                    <a:pt x="32843" y="27485"/>
                  </a:lnTo>
                  <a:lnTo>
                    <a:pt x="33126" y="27769"/>
                  </a:lnTo>
                  <a:lnTo>
                    <a:pt x="33435" y="28026"/>
                  </a:lnTo>
                  <a:lnTo>
                    <a:pt x="33770" y="28284"/>
                  </a:lnTo>
                  <a:lnTo>
                    <a:pt x="34105" y="28542"/>
                  </a:lnTo>
                  <a:lnTo>
                    <a:pt x="34492" y="28773"/>
                  </a:lnTo>
                  <a:lnTo>
                    <a:pt x="34878" y="28979"/>
                  </a:lnTo>
                  <a:lnTo>
                    <a:pt x="35290" y="29186"/>
                  </a:lnTo>
                  <a:lnTo>
                    <a:pt x="35754" y="29366"/>
                  </a:lnTo>
                  <a:lnTo>
                    <a:pt x="36243" y="29546"/>
                  </a:lnTo>
                  <a:lnTo>
                    <a:pt x="36758" y="29701"/>
                  </a:lnTo>
                  <a:lnTo>
                    <a:pt x="37299" y="29830"/>
                  </a:lnTo>
                  <a:lnTo>
                    <a:pt x="37866" y="29933"/>
                  </a:lnTo>
                  <a:lnTo>
                    <a:pt x="38458" y="30010"/>
                  </a:lnTo>
                  <a:lnTo>
                    <a:pt x="39102" y="30087"/>
                  </a:lnTo>
                  <a:lnTo>
                    <a:pt x="39772" y="30113"/>
                  </a:lnTo>
                  <a:lnTo>
                    <a:pt x="40365" y="30113"/>
                  </a:lnTo>
                  <a:lnTo>
                    <a:pt x="40931" y="30061"/>
                  </a:lnTo>
                  <a:lnTo>
                    <a:pt x="41472" y="29984"/>
                  </a:lnTo>
                  <a:lnTo>
                    <a:pt x="41987" y="29855"/>
                  </a:lnTo>
                  <a:lnTo>
                    <a:pt x="42503" y="29701"/>
                  </a:lnTo>
                  <a:lnTo>
                    <a:pt x="42992" y="29520"/>
                  </a:lnTo>
                  <a:lnTo>
                    <a:pt x="43456" y="29289"/>
                  </a:lnTo>
                  <a:lnTo>
                    <a:pt x="43894" y="29031"/>
                  </a:lnTo>
                  <a:lnTo>
                    <a:pt x="44306" y="28773"/>
                  </a:lnTo>
                  <a:lnTo>
                    <a:pt x="44692" y="28464"/>
                  </a:lnTo>
                  <a:lnTo>
                    <a:pt x="45078" y="28129"/>
                  </a:lnTo>
                  <a:lnTo>
                    <a:pt x="45413" y="27795"/>
                  </a:lnTo>
                  <a:lnTo>
                    <a:pt x="45722" y="27408"/>
                  </a:lnTo>
                  <a:lnTo>
                    <a:pt x="46006" y="27022"/>
                  </a:lnTo>
                  <a:lnTo>
                    <a:pt x="46263" y="26610"/>
                  </a:lnTo>
                  <a:lnTo>
                    <a:pt x="46495" y="26172"/>
                  </a:lnTo>
                  <a:lnTo>
                    <a:pt x="46779" y="26404"/>
                  </a:lnTo>
                  <a:lnTo>
                    <a:pt x="47036" y="26584"/>
                  </a:lnTo>
                  <a:lnTo>
                    <a:pt x="47345" y="26764"/>
                  </a:lnTo>
                  <a:lnTo>
                    <a:pt x="47654" y="26893"/>
                  </a:lnTo>
                  <a:lnTo>
                    <a:pt x="47989" y="27022"/>
                  </a:lnTo>
                  <a:lnTo>
                    <a:pt x="48324" y="27099"/>
                  </a:lnTo>
                  <a:lnTo>
                    <a:pt x="48685" y="27151"/>
                  </a:lnTo>
                  <a:lnTo>
                    <a:pt x="49045" y="27176"/>
                  </a:lnTo>
                  <a:lnTo>
                    <a:pt x="49432" y="27151"/>
                  </a:lnTo>
                  <a:lnTo>
                    <a:pt x="49792" y="27099"/>
                  </a:lnTo>
                  <a:lnTo>
                    <a:pt x="50179" y="26996"/>
                  </a:lnTo>
                  <a:lnTo>
                    <a:pt x="50514" y="26867"/>
                  </a:lnTo>
                  <a:lnTo>
                    <a:pt x="50848" y="26713"/>
                  </a:lnTo>
                  <a:lnTo>
                    <a:pt x="51158" y="26507"/>
                  </a:lnTo>
                  <a:lnTo>
                    <a:pt x="51467" y="26301"/>
                  </a:lnTo>
                  <a:lnTo>
                    <a:pt x="51724" y="26043"/>
                  </a:lnTo>
                  <a:lnTo>
                    <a:pt x="51982" y="25785"/>
                  </a:lnTo>
                  <a:lnTo>
                    <a:pt x="52188" y="25502"/>
                  </a:lnTo>
                  <a:lnTo>
                    <a:pt x="52368" y="25167"/>
                  </a:lnTo>
                  <a:lnTo>
                    <a:pt x="52549" y="24832"/>
                  </a:lnTo>
                  <a:lnTo>
                    <a:pt x="52677" y="24497"/>
                  </a:lnTo>
                  <a:lnTo>
                    <a:pt x="52755" y="24137"/>
                  </a:lnTo>
                  <a:lnTo>
                    <a:pt x="52806" y="23750"/>
                  </a:lnTo>
                  <a:lnTo>
                    <a:pt x="52832" y="23364"/>
                  </a:lnTo>
                  <a:lnTo>
                    <a:pt x="52832" y="23029"/>
                  </a:lnTo>
                  <a:lnTo>
                    <a:pt x="52780" y="22694"/>
                  </a:lnTo>
                  <a:lnTo>
                    <a:pt x="52703" y="22385"/>
                  </a:lnTo>
                  <a:lnTo>
                    <a:pt x="52600" y="22076"/>
                  </a:lnTo>
                  <a:lnTo>
                    <a:pt x="52497" y="21793"/>
                  </a:lnTo>
                  <a:lnTo>
                    <a:pt x="52343" y="21509"/>
                  </a:lnTo>
                  <a:lnTo>
                    <a:pt x="52188" y="21252"/>
                  </a:lnTo>
                  <a:lnTo>
                    <a:pt x="51982" y="20994"/>
                  </a:lnTo>
                  <a:lnTo>
                    <a:pt x="52265" y="20788"/>
                  </a:lnTo>
                  <a:lnTo>
                    <a:pt x="52549" y="20556"/>
                  </a:lnTo>
                  <a:lnTo>
                    <a:pt x="52806" y="20324"/>
                  </a:lnTo>
                  <a:lnTo>
                    <a:pt x="53038" y="20067"/>
                  </a:lnTo>
                  <a:lnTo>
                    <a:pt x="53270" y="19783"/>
                  </a:lnTo>
                  <a:lnTo>
                    <a:pt x="53476" y="19500"/>
                  </a:lnTo>
                  <a:lnTo>
                    <a:pt x="53682" y="19217"/>
                  </a:lnTo>
                  <a:lnTo>
                    <a:pt x="53862" y="18908"/>
                  </a:lnTo>
                  <a:lnTo>
                    <a:pt x="54017" y="18573"/>
                  </a:lnTo>
                  <a:lnTo>
                    <a:pt x="54146" y="18212"/>
                  </a:lnTo>
                  <a:lnTo>
                    <a:pt x="54249" y="17852"/>
                  </a:lnTo>
                  <a:lnTo>
                    <a:pt x="54326" y="17491"/>
                  </a:lnTo>
                  <a:lnTo>
                    <a:pt x="54403" y="17105"/>
                  </a:lnTo>
                  <a:lnTo>
                    <a:pt x="54429" y="16692"/>
                  </a:lnTo>
                  <a:lnTo>
                    <a:pt x="54455" y="16254"/>
                  </a:lnTo>
                  <a:lnTo>
                    <a:pt x="54429" y="15817"/>
                  </a:lnTo>
                  <a:lnTo>
                    <a:pt x="54377" y="15327"/>
                  </a:lnTo>
                  <a:lnTo>
                    <a:pt x="54300" y="14838"/>
                  </a:lnTo>
                  <a:lnTo>
                    <a:pt x="54197" y="14400"/>
                  </a:lnTo>
                  <a:lnTo>
                    <a:pt x="54043" y="13988"/>
                  </a:lnTo>
                  <a:lnTo>
                    <a:pt x="53888" y="13601"/>
                  </a:lnTo>
                  <a:lnTo>
                    <a:pt x="53708" y="13266"/>
                  </a:lnTo>
                  <a:lnTo>
                    <a:pt x="53502" y="12932"/>
                  </a:lnTo>
                  <a:lnTo>
                    <a:pt x="53270" y="12622"/>
                  </a:lnTo>
                  <a:lnTo>
                    <a:pt x="53012" y="12339"/>
                  </a:lnTo>
                  <a:lnTo>
                    <a:pt x="52780" y="12082"/>
                  </a:lnTo>
                  <a:lnTo>
                    <a:pt x="52497" y="11824"/>
                  </a:lnTo>
                  <a:lnTo>
                    <a:pt x="52214" y="11618"/>
                  </a:lnTo>
                  <a:lnTo>
                    <a:pt x="51930" y="11412"/>
                  </a:lnTo>
                  <a:lnTo>
                    <a:pt x="51647" y="11231"/>
                  </a:lnTo>
                  <a:lnTo>
                    <a:pt x="51364" y="11077"/>
                  </a:lnTo>
                  <a:lnTo>
                    <a:pt x="51055" y="10948"/>
                  </a:lnTo>
                  <a:lnTo>
                    <a:pt x="50462" y="10691"/>
                  </a:lnTo>
                  <a:lnTo>
                    <a:pt x="49921" y="10510"/>
                  </a:lnTo>
                  <a:lnTo>
                    <a:pt x="49380" y="10381"/>
                  </a:lnTo>
                  <a:lnTo>
                    <a:pt x="48917" y="10278"/>
                  </a:lnTo>
                  <a:lnTo>
                    <a:pt x="48530" y="10227"/>
                  </a:lnTo>
                  <a:lnTo>
                    <a:pt x="48221" y="10201"/>
                  </a:lnTo>
                  <a:lnTo>
                    <a:pt x="47963" y="10175"/>
                  </a:lnTo>
                  <a:lnTo>
                    <a:pt x="47912" y="9918"/>
                  </a:lnTo>
                  <a:lnTo>
                    <a:pt x="47835" y="9583"/>
                  </a:lnTo>
                  <a:lnTo>
                    <a:pt x="47706" y="9196"/>
                  </a:lnTo>
                  <a:lnTo>
                    <a:pt x="47526" y="8681"/>
                  </a:lnTo>
                  <a:lnTo>
                    <a:pt x="47294" y="8140"/>
                  </a:lnTo>
                  <a:lnTo>
                    <a:pt x="47010" y="7548"/>
                  </a:lnTo>
                  <a:lnTo>
                    <a:pt x="46650" y="6904"/>
                  </a:lnTo>
                  <a:lnTo>
                    <a:pt x="46444" y="6595"/>
                  </a:lnTo>
                  <a:lnTo>
                    <a:pt x="46238" y="6260"/>
                  </a:lnTo>
                  <a:lnTo>
                    <a:pt x="45980" y="5951"/>
                  </a:lnTo>
                  <a:lnTo>
                    <a:pt x="45722" y="5616"/>
                  </a:lnTo>
                  <a:lnTo>
                    <a:pt x="45439" y="5307"/>
                  </a:lnTo>
                  <a:lnTo>
                    <a:pt x="45104" y="4998"/>
                  </a:lnTo>
                  <a:lnTo>
                    <a:pt x="44769" y="4714"/>
                  </a:lnTo>
                  <a:lnTo>
                    <a:pt x="44409" y="4431"/>
                  </a:lnTo>
                  <a:lnTo>
                    <a:pt x="44022" y="4148"/>
                  </a:lnTo>
                  <a:lnTo>
                    <a:pt x="43636" y="3890"/>
                  </a:lnTo>
                  <a:lnTo>
                    <a:pt x="43198" y="3658"/>
                  </a:lnTo>
                  <a:lnTo>
                    <a:pt x="42709" y="3452"/>
                  </a:lnTo>
                  <a:lnTo>
                    <a:pt x="42219" y="3246"/>
                  </a:lnTo>
                  <a:lnTo>
                    <a:pt x="41704" y="3066"/>
                  </a:lnTo>
                  <a:lnTo>
                    <a:pt x="41163" y="2937"/>
                  </a:lnTo>
                  <a:lnTo>
                    <a:pt x="40571" y="2808"/>
                  </a:lnTo>
                  <a:lnTo>
                    <a:pt x="40055" y="2731"/>
                  </a:lnTo>
                  <a:lnTo>
                    <a:pt x="39540" y="2679"/>
                  </a:lnTo>
                  <a:lnTo>
                    <a:pt x="39051" y="2654"/>
                  </a:lnTo>
                  <a:lnTo>
                    <a:pt x="38587" y="2679"/>
                  </a:lnTo>
                  <a:lnTo>
                    <a:pt x="38124" y="2705"/>
                  </a:lnTo>
                  <a:lnTo>
                    <a:pt x="37686" y="2757"/>
                  </a:lnTo>
                  <a:lnTo>
                    <a:pt x="37248" y="2834"/>
                  </a:lnTo>
                  <a:lnTo>
                    <a:pt x="36836" y="2937"/>
                  </a:lnTo>
                  <a:lnTo>
                    <a:pt x="36423" y="3066"/>
                  </a:lnTo>
                  <a:lnTo>
                    <a:pt x="36063" y="3195"/>
                  </a:lnTo>
                  <a:lnTo>
                    <a:pt x="35676" y="3349"/>
                  </a:lnTo>
                  <a:lnTo>
                    <a:pt x="35316" y="3530"/>
                  </a:lnTo>
                  <a:lnTo>
                    <a:pt x="34981" y="3710"/>
                  </a:lnTo>
                  <a:lnTo>
                    <a:pt x="34672" y="3890"/>
                  </a:lnTo>
                  <a:lnTo>
                    <a:pt x="34363" y="4096"/>
                  </a:lnTo>
                  <a:lnTo>
                    <a:pt x="34054" y="4328"/>
                  </a:lnTo>
                  <a:lnTo>
                    <a:pt x="33770" y="3993"/>
                  </a:lnTo>
                  <a:lnTo>
                    <a:pt x="33461" y="3684"/>
                  </a:lnTo>
                  <a:lnTo>
                    <a:pt x="33126" y="3426"/>
                  </a:lnTo>
                  <a:lnTo>
                    <a:pt x="32740" y="3195"/>
                  </a:lnTo>
                  <a:lnTo>
                    <a:pt x="32354" y="3040"/>
                  </a:lnTo>
                  <a:lnTo>
                    <a:pt x="31916" y="2886"/>
                  </a:lnTo>
                  <a:lnTo>
                    <a:pt x="31478" y="2808"/>
                  </a:lnTo>
                  <a:lnTo>
                    <a:pt x="31014" y="2782"/>
                  </a:lnTo>
                  <a:lnTo>
                    <a:pt x="30705" y="2808"/>
                  </a:lnTo>
                  <a:lnTo>
                    <a:pt x="30422" y="2834"/>
                  </a:lnTo>
                  <a:lnTo>
                    <a:pt x="30138" y="2886"/>
                  </a:lnTo>
                  <a:lnTo>
                    <a:pt x="29855" y="2989"/>
                  </a:lnTo>
                  <a:lnTo>
                    <a:pt x="29572" y="3092"/>
                  </a:lnTo>
                  <a:lnTo>
                    <a:pt x="29314" y="3195"/>
                  </a:lnTo>
                  <a:lnTo>
                    <a:pt x="29056" y="3349"/>
                  </a:lnTo>
                  <a:lnTo>
                    <a:pt x="28825" y="3504"/>
                  </a:lnTo>
                  <a:lnTo>
                    <a:pt x="28412" y="2989"/>
                  </a:lnTo>
                  <a:lnTo>
                    <a:pt x="27975" y="2525"/>
                  </a:lnTo>
                  <a:lnTo>
                    <a:pt x="27511" y="2087"/>
                  </a:lnTo>
                  <a:lnTo>
                    <a:pt x="27021" y="1726"/>
                  </a:lnTo>
                  <a:lnTo>
                    <a:pt x="26532" y="1391"/>
                  </a:lnTo>
                  <a:lnTo>
                    <a:pt x="26043" y="1108"/>
                  </a:lnTo>
                  <a:lnTo>
                    <a:pt x="25527" y="876"/>
                  </a:lnTo>
                  <a:lnTo>
                    <a:pt x="25012" y="644"/>
                  </a:lnTo>
                  <a:lnTo>
                    <a:pt x="24523" y="490"/>
                  </a:lnTo>
                  <a:lnTo>
                    <a:pt x="24008" y="335"/>
                  </a:lnTo>
                  <a:lnTo>
                    <a:pt x="23492" y="232"/>
                  </a:lnTo>
                  <a:lnTo>
                    <a:pt x="23003" y="129"/>
                  </a:lnTo>
                  <a:lnTo>
                    <a:pt x="22539" y="78"/>
                  </a:lnTo>
                  <a:lnTo>
                    <a:pt x="22076" y="26"/>
                  </a:lnTo>
                  <a:lnTo>
                    <a:pt x="21638"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4" name="Google Shape;2114;p36"/>
            <p:cNvSpPr/>
            <p:nvPr/>
          </p:nvSpPr>
          <p:spPr>
            <a:xfrm>
              <a:off x="4706152" y="1012890"/>
              <a:ext cx="74840" cy="75306"/>
            </a:xfrm>
            <a:custGeom>
              <a:avLst/>
              <a:gdLst/>
              <a:ahLst/>
              <a:cxnLst/>
              <a:rect l="l" t="t" r="r" b="b"/>
              <a:pathLst>
                <a:path w="4174" h="4200" extrusionOk="0">
                  <a:moveTo>
                    <a:pt x="2087" y="1"/>
                  </a:moveTo>
                  <a:lnTo>
                    <a:pt x="1881" y="27"/>
                  </a:lnTo>
                  <a:lnTo>
                    <a:pt x="1675" y="52"/>
                  </a:lnTo>
                  <a:lnTo>
                    <a:pt x="1469" y="104"/>
                  </a:lnTo>
                  <a:lnTo>
                    <a:pt x="1263" y="181"/>
                  </a:lnTo>
                  <a:lnTo>
                    <a:pt x="1083" y="258"/>
                  </a:lnTo>
                  <a:lnTo>
                    <a:pt x="903" y="362"/>
                  </a:lnTo>
                  <a:lnTo>
                    <a:pt x="748" y="490"/>
                  </a:lnTo>
                  <a:lnTo>
                    <a:pt x="593" y="619"/>
                  </a:lnTo>
                  <a:lnTo>
                    <a:pt x="465" y="774"/>
                  </a:lnTo>
                  <a:lnTo>
                    <a:pt x="362" y="928"/>
                  </a:lnTo>
                  <a:lnTo>
                    <a:pt x="233" y="1109"/>
                  </a:lnTo>
                  <a:lnTo>
                    <a:pt x="156" y="1289"/>
                  </a:lnTo>
                  <a:lnTo>
                    <a:pt x="78" y="1469"/>
                  </a:lnTo>
                  <a:lnTo>
                    <a:pt x="27" y="1675"/>
                  </a:lnTo>
                  <a:lnTo>
                    <a:pt x="1" y="1881"/>
                  </a:lnTo>
                  <a:lnTo>
                    <a:pt x="1" y="2113"/>
                  </a:lnTo>
                  <a:lnTo>
                    <a:pt x="1" y="2319"/>
                  </a:lnTo>
                  <a:lnTo>
                    <a:pt x="27" y="2525"/>
                  </a:lnTo>
                  <a:lnTo>
                    <a:pt x="78" y="2731"/>
                  </a:lnTo>
                  <a:lnTo>
                    <a:pt x="156" y="2912"/>
                  </a:lnTo>
                  <a:lnTo>
                    <a:pt x="233" y="3092"/>
                  </a:lnTo>
                  <a:lnTo>
                    <a:pt x="362" y="3272"/>
                  </a:lnTo>
                  <a:lnTo>
                    <a:pt x="465" y="3427"/>
                  </a:lnTo>
                  <a:lnTo>
                    <a:pt x="593" y="3581"/>
                  </a:lnTo>
                  <a:lnTo>
                    <a:pt x="748" y="3710"/>
                  </a:lnTo>
                  <a:lnTo>
                    <a:pt x="903" y="3839"/>
                  </a:lnTo>
                  <a:lnTo>
                    <a:pt x="1083" y="3942"/>
                  </a:lnTo>
                  <a:lnTo>
                    <a:pt x="1263" y="4045"/>
                  </a:lnTo>
                  <a:lnTo>
                    <a:pt x="1469" y="4097"/>
                  </a:lnTo>
                  <a:lnTo>
                    <a:pt x="1675" y="4148"/>
                  </a:lnTo>
                  <a:lnTo>
                    <a:pt x="1881" y="4200"/>
                  </a:lnTo>
                  <a:lnTo>
                    <a:pt x="2294" y="4200"/>
                  </a:lnTo>
                  <a:lnTo>
                    <a:pt x="2500" y="4148"/>
                  </a:lnTo>
                  <a:lnTo>
                    <a:pt x="2706" y="4097"/>
                  </a:lnTo>
                  <a:lnTo>
                    <a:pt x="2912" y="4045"/>
                  </a:lnTo>
                  <a:lnTo>
                    <a:pt x="3092" y="3942"/>
                  </a:lnTo>
                  <a:lnTo>
                    <a:pt x="3272" y="3839"/>
                  </a:lnTo>
                  <a:lnTo>
                    <a:pt x="3427" y="3710"/>
                  </a:lnTo>
                  <a:lnTo>
                    <a:pt x="3581" y="3581"/>
                  </a:lnTo>
                  <a:lnTo>
                    <a:pt x="3710" y="3427"/>
                  </a:lnTo>
                  <a:lnTo>
                    <a:pt x="3839" y="3272"/>
                  </a:lnTo>
                  <a:lnTo>
                    <a:pt x="3942" y="3092"/>
                  </a:lnTo>
                  <a:lnTo>
                    <a:pt x="4019" y="2912"/>
                  </a:lnTo>
                  <a:lnTo>
                    <a:pt x="4097" y="2731"/>
                  </a:lnTo>
                  <a:lnTo>
                    <a:pt x="4148" y="2525"/>
                  </a:lnTo>
                  <a:lnTo>
                    <a:pt x="4174" y="2319"/>
                  </a:lnTo>
                  <a:lnTo>
                    <a:pt x="4174" y="2113"/>
                  </a:lnTo>
                  <a:lnTo>
                    <a:pt x="4174" y="1881"/>
                  </a:lnTo>
                  <a:lnTo>
                    <a:pt x="4148" y="1675"/>
                  </a:lnTo>
                  <a:lnTo>
                    <a:pt x="4097" y="1469"/>
                  </a:lnTo>
                  <a:lnTo>
                    <a:pt x="4019" y="1289"/>
                  </a:lnTo>
                  <a:lnTo>
                    <a:pt x="3942" y="1109"/>
                  </a:lnTo>
                  <a:lnTo>
                    <a:pt x="3839" y="928"/>
                  </a:lnTo>
                  <a:lnTo>
                    <a:pt x="3710" y="774"/>
                  </a:lnTo>
                  <a:lnTo>
                    <a:pt x="3581" y="619"/>
                  </a:lnTo>
                  <a:lnTo>
                    <a:pt x="3427" y="490"/>
                  </a:lnTo>
                  <a:lnTo>
                    <a:pt x="3272" y="362"/>
                  </a:lnTo>
                  <a:lnTo>
                    <a:pt x="3092" y="258"/>
                  </a:lnTo>
                  <a:lnTo>
                    <a:pt x="2912" y="181"/>
                  </a:lnTo>
                  <a:lnTo>
                    <a:pt x="2706" y="104"/>
                  </a:lnTo>
                  <a:lnTo>
                    <a:pt x="2500" y="52"/>
                  </a:lnTo>
                  <a:lnTo>
                    <a:pt x="2294" y="27"/>
                  </a:lnTo>
                  <a:lnTo>
                    <a:pt x="2087"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5" name="Google Shape;2115;p36"/>
            <p:cNvSpPr/>
            <p:nvPr/>
          </p:nvSpPr>
          <p:spPr>
            <a:xfrm>
              <a:off x="5469612" y="1074318"/>
              <a:ext cx="52212" cy="52212"/>
            </a:xfrm>
            <a:custGeom>
              <a:avLst/>
              <a:gdLst/>
              <a:ahLst/>
              <a:cxnLst/>
              <a:rect l="l" t="t" r="r" b="b"/>
              <a:pathLst>
                <a:path w="2912" h="2912" extrusionOk="0">
                  <a:moveTo>
                    <a:pt x="1469" y="1"/>
                  </a:moveTo>
                  <a:lnTo>
                    <a:pt x="1160" y="52"/>
                  </a:lnTo>
                  <a:lnTo>
                    <a:pt x="902" y="130"/>
                  </a:lnTo>
                  <a:lnTo>
                    <a:pt x="645" y="258"/>
                  </a:lnTo>
                  <a:lnTo>
                    <a:pt x="438" y="439"/>
                  </a:lnTo>
                  <a:lnTo>
                    <a:pt x="258" y="645"/>
                  </a:lnTo>
                  <a:lnTo>
                    <a:pt x="129" y="902"/>
                  </a:lnTo>
                  <a:lnTo>
                    <a:pt x="26" y="1160"/>
                  </a:lnTo>
                  <a:lnTo>
                    <a:pt x="1" y="1469"/>
                  </a:lnTo>
                  <a:lnTo>
                    <a:pt x="26" y="1752"/>
                  </a:lnTo>
                  <a:lnTo>
                    <a:pt x="129" y="2036"/>
                  </a:lnTo>
                  <a:lnTo>
                    <a:pt x="258" y="2268"/>
                  </a:lnTo>
                  <a:lnTo>
                    <a:pt x="438" y="2499"/>
                  </a:lnTo>
                  <a:lnTo>
                    <a:pt x="645" y="2680"/>
                  </a:lnTo>
                  <a:lnTo>
                    <a:pt x="902" y="2809"/>
                  </a:lnTo>
                  <a:lnTo>
                    <a:pt x="1160" y="2886"/>
                  </a:lnTo>
                  <a:lnTo>
                    <a:pt x="1469" y="2912"/>
                  </a:lnTo>
                  <a:lnTo>
                    <a:pt x="1752" y="2886"/>
                  </a:lnTo>
                  <a:lnTo>
                    <a:pt x="2036" y="2809"/>
                  </a:lnTo>
                  <a:lnTo>
                    <a:pt x="2267" y="2680"/>
                  </a:lnTo>
                  <a:lnTo>
                    <a:pt x="2499" y="2499"/>
                  </a:lnTo>
                  <a:lnTo>
                    <a:pt x="2680" y="2268"/>
                  </a:lnTo>
                  <a:lnTo>
                    <a:pt x="2808" y="2036"/>
                  </a:lnTo>
                  <a:lnTo>
                    <a:pt x="2886" y="1752"/>
                  </a:lnTo>
                  <a:lnTo>
                    <a:pt x="2911" y="1469"/>
                  </a:lnTo>
                  <a:lnTo>
                    <a:pt x="2886" y="1160"/>
                  </a:lnTo>
                  <a:lnTo>
                    <a:pt x="2808" y="902"/>
                  </a:lnTo>
                  <a:lnTo>
                    <a:pt x="2680" y="645"/>
                  </a:lnTo>
                  <a:lnTo>
                    <a:pt x="2499" y="439"/>
                  </a:lnTo>
                  <a:lnTo>
                    <a:pt x="2267" y="258"/>
                  </a:lnTo>
                  <a:lnTo>
                    <a:pt x="2036" y="130"/>
                  </a:lnTo>
                  <a:lnTo>
                    <a:pt x="1752" y="52"/>
                  </a:lnTo>
                  <a:lnTo>
                    <a:pt x="1469"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6" name="Google Shape;2116;p36"/>
            <p:cNvSpPr/>
            <p:nvPr/>
          </p:nvSpPr>
          <p:spPr>
            <a:xfrm>
              <a:off x="5417417" y="930233"/>
              <a:ext cx="109014" cy="109014"/>
            </a:xfrm>
            <a:custGeom>
              <a:avLst/>
              <a:gdLst/>
              <a:ahLst/>
              <a:cxnLst/>
              <a:rect l="l" t="t" r="r" b="b"/>
              <a:pathLst>
                <a:path w="6080" h="6080" extrusionOk="0">
                  <a:moveTo>
                    <a:pt x="2731" y="0"/>
                  </a:moveTo>
                  <a:lnTo>
                    <a:pt x="2448" y="52"/>
                  </a:lnTo>
                  <a:lnTo>
                    <a:pt x="2139" y="129"/>
                  </a:lnTo>
                  <a:lnTo>
                    <a:pt x="1855" y="232"/>
                  </a:lnTo>
                  <a:lnTo>
                    <a:pt x="1598" y="361"/>
                  </a:lnTo>
                  <a:lnTo>
                    <a:pt x="1340" y="515"/>
                  </a:lnTo>
                  <a:lnTo>
                    <a:pt x="1108" y="695"/>
                  </a:lnTo>
                  <a:lnTo>
                    <a:pt x="902" y="876"/>
                  </a:lnTo>
                  <a:lnTo>
                    <a:pt x="696" y="1108"/>
                  </a:lnTo>
                  <a:lnTo>
                    <a:pt x="516" y="1339"/>
                  </a:lnTo>
                  <a:lnTo>
                    <a:pt x="387" y="1571"/>
                  </a:lnTo>
                  <a:lnTo>
                    <a:pt x="258" y="1855"/>
                  </a:lnTo>
                  <a:lnTo>
                    <a:pt x="155" y="2138"/>
                  </a:lnTo>
                  <a:lnTo>
                    <a:pt x="78" y="2421"/>
                  </a:lnTo>
                  <a:lnTo>
                    <a:pt x="27" y="2730"/>
                  </a:lnTo>
                  <a:lnTo>
                    <a:pt x="1" y="3040"/>
                  </a:lnTo>
                  <a:lnTo>
                    <a:pt x="27" y="3349"/>
                  </a:lnTo>
                  <a:lnTo>
                    <a:pt x="78" y="3632"/>
                  </a:lnTo>
                  <a:lnTo>
                    <a:pt x="155" y="3941"/>
                  </a:lnTo>
                  <a:lnTo>
                    <a:pt x="258" y="4224"/>
                  </a:lnTo>
                  <a:lnTo>
                    <a:pt x="387" y="4482"/>
                  </a:lnTo>
                  <a:lnTo>
                    <a:pt x="516" y="4740"/>
                  </a:lnTo>
                  <a:lnTo>
                    <a:pt x="696" y="4972"/>
                  </a:lnTo>
                  <a:lnTo>
                    <a:pt x="902" y="5178"/>
                  </a:lnTo>
                  <a:lnTo>
                    <a:pt x="1108" y="5384"/>
                  </a:lnTo>
                  <a:lnTo>
                    <a:pt x="1340" y="5564"/>
                  </a:lnTo>
                  <a:lnTo>
                    <a:pt x="1598" y="5693"/>
                  </a:lnTo>
                  <a:lnTo>
                    <a:pt x="1855" y="5822"/>
                  </a:lnTo>
                  <a:lnTo>
                    <a:pt x="2139" y="5925"/>
                  </a:lnTo>
                  <a:lnTo>
                    <a:pt x="2448" y="6002"/>
                  </a:lnTo>
                  <a:lnTo>
                    <a:pt x="2731" y="6053"/>
                  </a:lnTo>
                  <a:lnTo>
                    <a:pt x="3040" y="6079"/>
                  </a:lnTo>
                  <a:lnTo>
                    <a:pt x="3349" y="6053"/>
                  </a:lnTo>
                  <a:lnTo>
                    <a:pt x="3659" y="6002"/>
                  </a:lnTo>
                  <a:lnTo>
                    <a:pt x="3942" y="5925"/>
                  </a:lnTo>
                  <a:lnTo>
                    <a:pt x="4225" y="5822"/>
                  </a:lnTo>
                  <a:lnTo>
                    <a:pt x="4509" y="5693"/>
                  </a:lnTo>
                  <a:lnTo>
                    <a:pt x="4740" y="5564"/>
                  </a:lnTo>
                  <a:lnTo>
                    <a:pt x="4972" y="5384"/>
                  </a:lnTo>
                  <a:lnTo>
                    <a:pt x="5204" y="5178"/>
                  </a:lnTo>
                  <a:lnTo>
                    <a:pt x="5384" y="4972"/>
                  </a:lnTo>
                  <a:lnTo>
                    <a:pt x="5565" y="4740"/>
                  </a:lnTo>
                  <a:lnTo>
                    <a:pt x="5719" y="4482"/>
                  </a:lnTo>
                  <a:lnTo>
                    <a:pt x="5848" y="4224"/>
                  </a:lnTo>
                  <a:lnTo>
                    <a:pt x="5951" y="3941"/>
                  </a:lnTo>
                  <a:lnTo>
                    <a:pt x="6028" y="3632"/>
                  </a:lnTo>
                  <a:lnTo>
                    <a:pt x="6080" y="3349"/>
                  </a:lnTo>
                  <a:lnTo>
                    <a:pt x="6080" y="3040"/>
                  </a:lnTo>
                  <a:lnTo>
                    <a:pt x="6080" y="2730"/>
                  </a:lnTo>
                  <a:lnTo>
                    <a:pt x="6028" y="2421"/>
                  </a:lnTo>
                  <a:lnTo>
                    <a:pt x="5951" y="2138"/>
                  </a:lnTo>
                  <a:lnTo>
                    <a:pt x="5848" y="1855"/>
                  </a:lnTo>
                  <a:lnTo>
                    <a:pt x="5719" y="1571"/>
                  </a:lnTo>
                  <a:lnTo>
                    <a:pt x="5565" y="1339"/>
                  </a:lnTo>
                  <a:lnTo>
                    <a:pt x="5384" y="1108"/>
                  </a:lnTo>
                  <a:lnTo>
                    <a:pt x="5204" y="876"/>
                  </a:lnTo>
                  <a:lnTo>
                    <a:pt x="4972" y="695"/>
                  </a:lnTo>
                  <a:lnTo>
                    <a:pt x="4740" y="515"/>
                  </a:lnTo>
                  <a:lnTo>
                    <a:pt x="4509" y="361"/>
                  </a:lnTo>
                  <a:lnTo>
                    <a:pt x="4225" y="232"/>
                  </a:lnTo>
                  <a:lnTo>
                    <a:pt x="3942" y="129"/>
                  </a:lnTo>
                  <a:lnTo>
                    <a:pt x="3659" y="52"/>
                  </a:lnTo>
                  <a:lnTo>
                    <a:pt x="3349" y="0"/>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7" name="Google Shape;2117;p36"/>
            <p:cNvSpPr/>
            <p:nvPr/>
          </p:nvSpPr>
          <p:spPr>
            <a:xfrm>
              <a:off x="5568908" y="1296023"/>
              <a:ext cx="109014" cy="109014"/>
            </a:xfrm>
            <a:custGeom>
              <a:avLst/>
              <a:gdLst/>
              <a:ahLst/>
              <a:cxnLst/>
              <a:rect l="l" t="t" r="r" b="b"/>
              <a:pathLst>
                <a:path w="6080" h="6080" extrusionOk="0">
                  <a:moveTo>
                    <a:pt x="3040" y="0"/>
                  </a:moveTo>
                  <a:lnTo>
                    <a:pt x="2731" y="26"/>
                  </a:lnTo>
                  <a:lnTo>
                    <a:pt x="2422" y="52"/>
                  </a:lnTo>
                  <a:lnTo>
                    <a:pt x="2139" y="129"/>
                  </a:lnTo>
                  <a:lnTo>
                    <a:pt x="1855" y="232"/>
                  </a:lnTo>
                  <a:lnTo>
                    <a:pt x="1598" y="361"/>
                  </a:lnTo>
                  <a:lnTo>
                    <a:pt x="1340" y="515"/>
                  </a:lnTo>
                  <a:lnTo>
                    <a:pt x="1108" y="696"/>
                  </a:lnTo>
                  <a:lnTo>
                    <a:pt x="877" y="876"/>
                  </a:lnTo>
                  <a:lnTo>
                    <a:pt x="696" y="1108"/>
                  </a:lnTo>
                  <a:lnTo>
                    <a:pt x="516" y="1340"/>
                  </a:lnTo>
                  <a:lnTo>
                    <a:pt x="361" y="1597"/>
                  </a:lnTo>
                  <a:lnTo>
                    <a:pt x="233" y="1855"/>
                  </a:lnTo>
                  <a:lnTo>
                    <a:pt x="130" y="2138"/>
                  </a:lnTo>
                  <a:lnTo>
                    <a:pt x="52" y="2422"/>
                  </a:lnTo>
                  <a:lnTo>
                    <a:pt x="1" y="2731"/>
                  </a:lnTo>
                  <a:lnTo>
                    <a:pt x="1" y="3040"/>
                  </a:lnTo>
                  <a:lnTo>
                    <a:pt x="1" y="3349"/>
                  </a:lnTo>
                  <a:lnTo>
                    <a:pt x="52" y="3658"/>
                  </a:lnTo>
                  <a:lnTo>
                    <a:pt x="130" y="3941"/>
                  </a:lnTo>
                  <a:lnTo>
                    <a:pt x="233" y="4225"/>
                  </a:lnTo>
                  <a:lnTo>
                    <a:pt x="361" y="4482"/>
                  </a:lnTo>
                  <a:lnTo>
                    <a:pt x="516" y="4740"/>
                  </a:lnTo>
                  <a:lnTo>
                    <a:pt x="696" y="4972"/>
                  </a:lnTo>
                  <a:lnTo>
                    <a:pt x="877" y="5178"/>
                  </a:lnTo>
                  <a:lnTo>
                    <a:pt x="1108" y="5384"/>
                  </a:lnTo>
                  <a:lnTo>
                    <a:pt x="1340" y="5564"/>
                  </a:lnTo>
                  <a:lnTo>
                    <a:pt x="1598" y="5719"/>
                  </a:lnTo>
                  <a:lnTo>
                    <a:pt x="1855" y="5847"/>
                  </a:lnTo>
                  <a:lnTo>
                    <a:pt x="2139" y="5951"/>
                  </a:lnTo>
                  <a:lnTo>
                    <a:pt x="2422" y="6028"/>
                  </a:lnTo>
                  <a:lnTo>
                    <a:pt x="2731" y="6054"/>
                  </a:lnTo>
                  <a:lnTo>
                    <a:pt x="3040" y="6079"/>
                  </a:lnTo>
                  <a:lnTo>
                    <a:pt x="3349" y="6054"/>
                  </a:lnTo>
                  <a:lnTo>
                    <a:pt x="3659" y="6028"/>
                  </a:lnTo>
                  <a:lnTo>
                    <a:pt x="3942" y="5951"/>
                  </a:lnTo>
                  <a:lnTo>
                    <a:pt x="4225" y="5847"/>
                  </a:lnTo>
                  <a:lnTo>
                    <a:pt x="4483" y="5719"/>
                  </a:lnTo>
                  <a:lnTo>
                    <a:pt x="4740" y="5564"/>
                  </a:lnTo>
                  <a:lnTo>
                    <a:pt x="4972" y="5384"/>
                  </a:lnTo>
                  <a:lnTo>
                    <a:pt x="5178" y="5178"/>
                  </a:lnTo>
                  <a:lnTo>
                    <a:pt x="5384" y="4972"/>
                  </a:lnTo>
                  <a:lnTo>
                    <a:pt x="5565" y="4740"/>
                  </a:lnTo>
                  <a:lnTo>
                    <a:pt x="5719" y="4482"/>
                  </a:lnTo>
                  <a:lnTo>
                    <a:pt x="5848" y="4225"/>
                  </a:lnTo>
                  <a:lnTo>
                    <a:pt x="5951" y="3941"/>
                  </a:lnTo>
                  <a:lnTo>
                    <a:pt x="6003" y="3658"/>
                  </a:lnTo>
                  <a:lnTo>
                    <a:pt x="6054" y="3349"/>
                  </a:lnTo>
                  <a:lnTo>
                    <a:pt x="6080" y="3040"/>
                  </a:lnTo>
                  <a:lnTo>
                    <a:pt x="6054" y="2731"/>
                  </a:lnTo>
                  <a:lnTo>
                    <a:pt x="6003" y="2422"/>
                  </a:lnTo>
                  <a:lnTo>
                    <a:pt x="5951" y="2138"/>
                  </a:lnTo>
                  <a:lnTo>
                    <a:pt x="5848" y="1855"/>
                  </a:lnTo>
                  <a:lnTo>
                    <a:pt x="5719" y="1597"/>
                  </a:lnTo>
                  <a:lnTo>
                    <a:pt x="5565" y="1340"/>
                  </a:lnTo>
                  <a:lnTo>
                    <a:pt x="5384" y="1108"/>
                  </a:lnTo>
                  <a:lnTo>
                    <a:pt x="5178" y="876"/>
                  </a:lnTo>
                  <a:lnTo>
                    <a:pt x="4972" y="696"/>
                  </a:lnTo>
                  <a:lnTo>
                    <a:pt x="4740" y="515"/>
                  </a:lnTo>
                  <a:lnTo>
                    <a:pt x="4483" y="361"/>
                  </a:lnTo>
                  <a:lnTo>
                    <a:pt x="4225" y="232"/>
                  </a:lnTo>
                  <a:lnTo>
                    <a:pt x="3942" y="129"/>
                  </a:lnTo>
                  <a:lnTo>
                    <a:pt x="3659" y="52"/>
                  </a:lnTo>
                  <a:lnTo>
                    <a:pt x="3349" y="26"/>
                  </a:lnTo>
                  <a:lnTo>
                    <a:pt x="3040" y="0"/>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8" name="Google Shape;2118;p36"/>
            <p:cNvSpPr/>
            <p:nvPr/>
          </p:nvSpPr>
          <p:spPr>
            <a:xfrm>
              <a:off x="4439210" y="1499689"/>
              <a:ext cx="824439" cy="1360672"/>
            </a:xfrm>
            <a:custGeom>
              <a:avLst/>
              <a:gdLst/>
              <a:ahLst/>
              <a:cxnLst/>
              <a:rect l="l" t="t" r="r" b="b"/>
              <a:pathLst>
                <a:path w="45981" h="75888" extrusionOk="0">
                  <a:moveTo>
                    <a:pt x="11695" y="1"/>
                  </a:moveTo>
                  <a:lnTo>
                    <a:pt x="11721" y="2345"/>
                  </a:lnTo>
                  <a:lnTo>
                    <a:pt x="11695" y="4921"/>
                  </a:lnTo>
                  <a:lnTo>
                    <a:pt x="11643" y="8167"/>
                  </a:lnTo>
                  <a:lnTo>
                    <a:pt x="11566" y="9944"/>
                  </a:lnTo>
                  <a:lnTo>
                    <a:pt x="11489" y="11824"/>
                  </a:lnTo>
                  <a:lnTo>
                    <a:pt x="11386" y="13731"/>
                  </a:lnTo>
                  <a:lnTo>
                    <a:pt x="11257" y="15662"/>
                  </a:lnTo>
                  <a:lnTo>
                    <a:pt x="11102" y="17594"/>
                  </a:lnTo>
                  <a:lnTo>
                    <a:pt x="10922" y="19475"/>
                  </a:lnTo>
                  <a:lnTo>
                    <a:pt x="10690" y="21304"/>
                  </a:lnTo>
                  <a:lnTo>
                    <a:pt x="10433" y="23030"/>
                  </a:lnTo>
                  <a:lnTo>
                    <a:pt x="10098" y="24987"/>
                  </a:lnTo>
                  <a:lnTo>
                    <a:pt x="9583" y="27460"/>
                  </a:lnTo>
                  <a:lnTo>
                    <a:pt x="8990" y="30345"/>
                  </a:lnTo>
                  <a:lnTo>
                    <a:pt x="8269" y="33617"/>
                  </a:lnTo>
                  <a:lnTo>
                    <a:pt x="6672" y="40984"/>
                  </a:lnTo>
                  <a:lnTo>
                    <a:pt x="4920" y="48943"/>
                  </a:lnTo>
                  <a:lnTo>
                    <a:pt x="4070" y="52987"/>
                  </a:lnTo>
                  <a:lnTo>
                    <a:pt x="3220" y="57006"/>
                  </a:lnTo>
                  <a:lnTo>
                    <a:pt x="2422" y="60870"/>
                  </a:lnTo>
                  <a:lnTo>
                    <a:pt x="1726" y="64553"/>
                  </a:lnTo>
                  <a:lnTo>
                    <a:pt x="1108" y="67953"/>
                  </a:lnTo>
                  <a:lnTo>
                    <a:pt x="825" y="69525"/>
                  </a:lnTo>
                  <a:lnTo>
                    <a:pt x="593" y="71019"/>
                  </a:lnTo>
                  <a:lnTo>
                    <a:pt x="387" y="72410"/>
                  </a:lnTo>
                  <a:lnTo>
                    <a:pt x="232" y="73698"/>
                  </a:lnTo>
                  <a:lnTo>
                    <a:pt x="103" y="74857"/>
                  </a:lnTo>
                  <a:lnTo>
                    <a:pt x="0" y="75887"/>
                  </a:lnTo>
                  <a:lnTo>
                    <a:pt x="45980" y="75887"/>
                  </a:lnTo>
                  <a:lnTo>
                    <a:pt x="45903" y="74857"/>
                  </a:lnTo>
                  <a:lnTo>
                    <a:pt x="45774" y="73698"/>
                  </a:lnTo>
                  <a:lnTo>
                    <a:pt x="45594" y="72410"/>
                  </a:lnTo>
                  <a:lnTo>
                    <a:pt x="45413" y="71019"/>
                  </a:lnTo>
                  <a:lnTo>
                    <a:pt x="45156" y="69525"/>
                  </a:lnTo>
                  <a:lnTo>
                    <a:pt x="44898" y="67953"/>
                  </a:lnTo>
                  <a:lnTo>
                    <a:pt x="44280" y="64553"/>
                  </a:lnTo>
                  <a:lnTo>
                    <a:pt x="43559" y="60870"/>
                  </a:lnTo>
                  <a:lnTo>
                    <a:pt x="42786" y="57006"/>
                  </a:lnTo>
                  <a:lnTo>
                    <a:pt x="41936" y="52987"/>
                  </a:lnTo>
                  <a:lnTo>
                    <a:pt x="41060" y="48943"/>
                  </a:lnTo>
                  <a:lnTo>
                    <a:pt x="39334" y="40984"/>
                  </a:lnTo>
                  <a:lnTo>
                    <a:pt x="37711" y="33617"/>
                  </a:lnTo>
                  <a:lnTo>
                    <a:pt x="37016" y="30345"/>
                  </a:lnTo>
                  <a:lnTo>
                    <a:pt x="36398" y="27460"/>
                  </a:lnTo>
                  <a:lnTo>
                    <a:pt x="35908" y="24987"/>
                  </a:lnTo>
                  <a:lnTo>
                    <a:pt x="35548" y="23030"/>
                  </a:lnTo>
                  <a:lnTo>
                    <a:pt x="35290" y="21304"/>
                  </a:lnTo>
                  <a:lnTo>
                    <a:pt x="35058" y="19475"/>
                  </a:lnTo>
                  <a:lnTo>
                    <a:pt x="34878" y="17594"/>
                  </a:lnTo>
                  <a:lnTo>
                    <a:pt x="34723" y="15662"/>
                  </a:lnTo>
                  <a:lnTo>
                    <a:pt x="34595" y="13731"/>
                  </a:lnTo>
                  <a:lnTo>
                    <a:pt x="34492" y="11824"/>
                  </a:lnTo>
                  <a:lnTo>
                    <a:pt x="34414" y="9944"/>
                  </a:lnTo>
                  <a:lnTo>
                    <a:pt x="34363" y="8167"/>
                  </a:lnTo>
                  <a:lnTo>
                    <a:pt x="34285" y="4921"/>
                  </a:lnTo>
                  <a:lnTo>
                    <a:pt x="34285" y="2345"/>
                  </a:lnTo>
                  <a:lnTo>
                    <a:pt x="34285" y="1"/>
                  </a:lnTo>
                  <a:close/>
                </a:path>
              </a:pathLst>
            </a:custGeom>
            <a:solidFill>
              <a:srgbClr val="3F7482"/>
            </a:solidFill>
            <a:ln>
              <a:noFill/>
            </a:ln>
          </p:spPr>
          <p:txBody>
            <a:bodyPr spcFirstLastPara="1" wrap="square" lIns="121900" tIns="121900" rIns="121900" bIns="121900" anchor="ctr" anchorCtr="0">
              <a:noAutofit/>
            </a:bodyPr>
            <a:lstStyle/>
            <a:p>
              <a:endParaRPr sz="2489"/>
            </a:p>
          </p:txBody>
        </p:sp>
        <p:sp>
          <p:nvSpPr>
            <p:cNvPr id="2119" name="Google Shape;2119;p36"/>
            <p:cNvSpPr/>
            <p:nvPr/>
          </p:nvSpPr>
          <p:spPr>
            <a:xfrm>
              <a:off x="4439210" y="1499689"/>
              <a:ext cx="824439" cy="1360672"/>
            </a:xfrm>
            <a:custGeom>
              <a:avLst/>
              <a:gdLst/>
              <a:ahLst/>
              <a:cxnLst/>
              <a:rect l="l" t="t" r="r" b="b"/>
              <a:pathLst>
                <a:path w="45981" h="75888" extrusionOk="0">
                  <a:moveTo>
                    <a:pt x="11695" y="1"/>
                  </a:moveTo>
                  <a:lnTo>
                    <a:pt x="11721" y="2345"/>
                  </a:lnTo>
                  <a:lnTo>
                    <a:pt x="11695" y="4921"/>
                  </a:lnTo>
                  <a:lnTo>
                    <a:pt x="11643" y="8167"/>
                  </a:lnTo>
                  <a:lnTo>
                    <a:pt x="11566" y="9944"/>
                  </a:lnTo>
                  <a:lnTo>
                    <a:pt x="11489" y="11824"/>
                  </a:lnTo>
                  <a:lnTo>
                    <a:pt x="11386" y="13731"/>
                  </a:lnTo>
                  <a:lnTo>
                    <a:pt x="11257" y="15662"/>
                  </a:lnTo>
                  <a:lnTo>
                    <a:pt x="11102" y="17594"/>
                  </a:lnTo>
                  <a:lnTo>
                    <a:pt x="10922" y="19475"/>
                  </a:lnTo>
                  <a:lnTo>
                    <a:pt x="10690" y="21304"/>
                  </a:lnTo>
                  <a:lnTo>
                    <a:pt x="10433" y="23030"/>
                  </a:lnTo>
                  <a:lnTo>
                    <a:pt x="10098" y="24987"/>
                  </a:lnTo>
                  <a:lnTo>
                    <a:pt x="9583" y="27460"/>
                  </a:lnTo>
                  <a:lnTo>
                    <a:pt x="8990" y="30345"/>
                  </a:lnTo>
                  <a:lnTo>
                    <a:pt x="8269" y="33617"/>
                  </a:lnTo>
                  <a:lnTo>
                    <a:pt x="6672" y="40984"/>
                  </a:lnTo>
                  <a:lnTo>
                    <a:pt x="4920" y="48943"/>
                  </a:lnTo>
                  <a:lnTo>
                    <a:pt x="4070" y="52987"/>
                  </a:lnTo>
                  <a:lnTo>
                    <a:pt x="3220" y="57006"/>
                  </a:lnTo>
                  <a:lnTo>
                    <a:pt x="2422" y="60870"/>
                  </a:lnTo>
                  <a:lnTo>
                    <a:pt x="1726" y="64553"/>
                  </a:lnTo>
                  <a:lnTo>
                    <a:pt x="1108" y="67953"/>
                  </a:lnTo>
                  <a:lnTo>
                    <a:pt x="825" y="69525"/>
                  </a:lnTo>
                  <a:lnTo>
                    <a:pt x="593" y="71019"/>
                  </a:lnTo>
                  <a:lnTo>
                    <a:pt x="387" y="72410"/>
                  </a:lnTo>
                  <a:lnTo>
                    <a:pt x="232" y="73698"/>
                  </a:lnTo>
                  <a:lnTo>
                    <a:pt x="103" y="74857"/>
                  </a:lnTo>
                  <a:lnTo>
                    <a:pt x="0" y="75887"/>
                  </a:lnTo>
                  <a:lnTo>
                    <a:pt x="45980" y="75887"/>
                  </a:lnTo>
                  <a:lnTo>
                    <a:pt x="45903" y="74857"/>
                  </a:lnTo>
                  <a:lnTo>
                    <a:pt x="45774" y="73698"/>
                  </a:lnTo>
                  <a:lnTo>
                    <a:pt x="45594" y="72410"/>
                  </a:lnTo>
                  <a:lnTo>
                    <a:pt x="45413" y="71019"/>
                  </a:lnTo>
                  <a:lnTo>
                    <a:pt x="45156" y="69525"/>
                  </a:lnTo>
                  <a:lnTo>
                    <a:pt x="44898" y="67953"/>
                  </a:lnTo>
                  <a:lnTo>
                    <a:pt x="44280" y="64553"/>
                  </a:lnTo>
                  <a:lnTo>
                    <a:pt x="43559" y="60870"/>
                  </a:lnTo>
                  <a:lnTo>
                    <a:pt x="42786" y="57006"/>
                  </a:lnTo>
                  <a:lnTo>
                    <a:pt x="41936" y="52987"/>
                  </a:lnTo>
                  <a:lnTo>
                    <a:pt x="41060" y="48943"/>
                  </a:lnTo>
                  <a:lnTo>
                    <a:pt x="39334" y="40984"/>
                  </a:lnTo>
                  <a:lnTo>
                    <a:pt x="37711" y="33617"/>
                  </a:lnTo>
                  <a:lnTo>
                    <a:pt x="37016" y="30345"/>
                  </a:lnTo>
                  <a:lnTo>
                    <a:pt x="36398" y="27460"/>
                  </a:lnTo>
                  <a:lnTo>
                    <a:pt x="35908" y="24987"/>
                  </a:lnTo>
                  <a:lnTo>
                    <a:pt x="35548" y="23030"/>
                  </a:lnTo>
                  <a:lnTo>
                    <a:pt x="35290" y="21304"/>
                  </a:lnTo>
                  <a:lnTo>
                    <a:pt x="35058" y="19475"/>
                  </a:lnTo>
                  <a:lnTo>
                    <a:pt x="34878" y="17594"/>
                  </a:lnTo>
                  <a:lnTo>
                    <a:pt x="34723" y="15662"/>
                  </a:lnTo>
                  <a:lnTo>
                    <a:pt x="34595" y="13731"/>
                  </a:lnTo>
                  <a:lnTo>
                    <a:pt x="34492" y="11824"/>
                  </a:lnTo>
                  <a:lnTo>
                    <a:pt x="34414" y="9944"/>
                  </a:lnTo>
                  <a:lnTo>
                    <a:pt x="34363" y="8167"/>
                  </a:lnTo>
                  <a:lnTo>
                    <a:pt x="34285" y="4921"/>
                  </a:lnTo>
                  <a:lnTo>
                    <a:pt x="34285" y="2345"/>
                  </a:lnTo>
                  <a:lnTo>
                    <a:pt x="34285" y="1"/>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20" name="Google Shape;2120;p36"/>
            <p:cNvSpPr/>
            <p:nvPr/>
          </p:nvSpPr>
          <p:spPr>
            <a:xfrm>
              <a:off x="4625790" y="1468760"/>
              <a:ext cx="451728" cy="30947"/>
            </a:xfrm>
            <a:custGeom>
              <a:avLst/>
              <a:gdLst/>
              <a:ahLst/>
              <a:cxnLst/>
              <a:rect l="l" t="t" r="r" b="b"/>
              <a:pathLst>
                <a:path w="25194" h="1726" extrusionOk="0">
                  <a:moveTo>
                    <a:pt x="851" y="0"/>
                  </a:moveTo>
                  <a:lnTo>
                    <a:pt x="671" y="26"/>
                  </a:lnTo>
                  <a:lnTo>
                    <a:pt x="516" y="77"/>
                  </a:lnTo>
                  <a:lnTo>
                    <a:pt x="362" y="155"/>
                  </a:lnTo>
                  <a:lnTo>
                    <a:pt x="233" y="258"/>
                  </a:lnTo>
                  <a:lnTo>
                    <a:pt x="130" y="386"/>
                  </a:lnTo>
                  <a:lnTo>
                    <a:pt x="52" y="541"/>
                  </a:lnTo>
                  <a:lnTo>
                    <a:pt x="1" y="696"/>
                  </a:lnTo>
                  <a:lnTo>
                    <a:pt x="1" y="876"/>
                  </a:lnTo>
                  <a:lnTo>
                    <a:pt x="1" y="1030"/>
                  </a:lnTo>
                  <a:lnTo>
                    <a:pt x="52" y="1185"/>
                  </a:lnTo>
                  <a:lnTo>
                    <a:pt x="130" y="1340"/>
                  </a:lnTo>
                  <a:lnTo>
                    <a:pt x="233" y="1468"/>
                  </a:lnTo>
                  <a:lnTo>
                    <a:pt x="362" y="1571"/>
                  </a:lnTo>
                  <a:lnTo>
                    <a:pt x="516" y="1649"/>
                  </a:lnTo>
                  <a:lnTo>
                    <a:pt x="671" y="1700"/>
                  </a:lnTo>
                  <a:lnTo>
                    <a:pt x="851" y="1726"/>
                  </a:lnTo>
                  <a:lnTo>
                    <a:pt x="24343" y="1726"/>
                  </a:lnTo>
                  <a:lnTo>
                    <a:pt x="24498" y="1700"/>
                  </a:lnTo>
                  <a:lnTo>
                    <a:pt x="24678" y="1649"/>
                  </a:lnTo>
                  <a:lnTo>
                    <a:pt x="24807" y="1571"/>
                  </a:lnTo>
                  <a:lnTo>
                    <a:pt x="24936" y="1468"/>
                  </a:lnTo>
                  <a:lnTo>
                    <a:pt x="25039" y="1340"/>
                  </a:lnTo>
                  <a:lnTo>
                    <a:pt x="25116" y="1185"/>
                  </a:lnTo>
                  <a:lnTo>
                    <a:pt x="25167" y="1030"/>
                  </a:lnTo>
                  <a:lnTo>
                    <a:pt x="25193" y="876"/>
                  </a:lnTo>
                  <a:lnTo>
                    <a:pt x="25167" y="696"/>
                  </a:lnTo>
                  <a:lnTo>
                    <a:pt x="25116" y="541"/>
                  </a:lnTo>
                  <a:lnTo>
                    <a:pt x="25039" y="386"/>
                  </a:lnTo>
                  <a:lnTo>
                    <a:pt x="24936" y="258"/>
                  </a:lnTo>
                  <a:lnTo>
                    <a:pt x="24807" y="155"/>
                  </a:lnTo>
                  <a:lnTo>
                    <a:pt x="24678" y="77"/>
                  </a:lnTo>
                  <a:lnTo>
                    <a:pt x="24498" y="26"/>
                  </a:lnTo>
                  <a:lnTo>
                    <a:pt x="24343"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21" name="Google Shape;2121;p36"/>
            <p:cNvSpPr/>
            <p:nvPr/>
          </p:nvSpPr>
          <p:spPr>
            <a:xfrm>
              <a:off x="4625790" y="1625791"/>
              <a:ext cx="451728" cy="30965"/>
            </a:xfrm>
            <a:custGeom>
              <a:avLst/>
              <a:gdLst/>
              <a:ahLst/>
              <a:cxnLst/>
              <a:rect l="l" t="t" r="r" b="b"/>
              <a:pathLst>
                <a:path w="25194" h="1727" extrusionOk="0">
                  <a:moveTo>
                    <a:pt x="851" y="0"/>
                  </a:moveTo>
                  <a:lnTo>
                    <a:pt x="671" y="26"/>
                  </a:lnTo>
                  <a:lnTo>
                    <a:pt x="516" y="77"/>
                  </a:lnTo>
                  <a:lnTo>
                    <a:pt x="362" y="155"/>
                  </a:lnTo>
                  <a:lnTo>
                    <a:pt x="233" y="258"/>
                  </a:lnTo>
                  <a:lnTo>
                    <a:pt x="130" y="387"/>
                  </a:lnTo>
                  <a:lnTo>
                    <a:pt x="52" y="541"/>
                  </a:lnTo>
                  <a:lnTo>
                    <a:pt x="1" y="696"/>
                  </a:lnTo>
                  <a:lnTo>
                    <a:pt x="1" y="876"/>
                  </a:lnTo>
                  <a:lnTo>
                    <a:pt x="1" y="1031"/>
                  </a:lnTo>
                  <a:lnTo>
                    <a:pt x="52" y="1185"/>
                  </a:lnTo>
                  <a:lnTo>
                    <a:pt x="130" y="1340"/>
                  </a:lnTo>
                  <a:lnTo>
                    <a:pt x="233" y="1468"/>
                  </a:lnTo>
                  <a:lnTo>
                    <a:pt x="362" y="1571"/>
                  </a:lnTo>
                  <a:lnTo>
                    <a:pt x="516" y="1649"/>
                  </a:lnTo>
                  <a:lnTo>
                    <a:pt x="671" y="1700"/>
                  </a:lnTo>
                  <a:lnTo>
                    <a:pt x="851" y="1726"/>
                  </a:lnTo>
                  <a:lnTo>
                    <a:pt x="24343" y="1726"/>
                  </a:lnTo>
                  <a:lnTo>
                    <a:pt x="24498" y="1700"/>
                  </a:lnTo>
                  <a:lnTo>
                    <a:pt x="24678" y="1649"/>
                  </a:lnTo>
                  <a:lnTo>
                    <a:pt x="24807" y="1571"/>
                  </a:lnTo>
                  <a:lnTo>
                    <a:pt x="24936" y="1468"/>
                  </a:lnTo>
                  <a:lnTo>
                    <a:pt x="25039" y="1340"/>
                  </a:lnTo>
                  <a:lnTo>
                    <a:pt x="25116" y="1185"/>
                  </a:lnTo>
                  <a:lnTo>
                    <a:pt x="25167" y="1031"/>
                  </a:lnTo>
                  <a:lnTo>
                    <a:pt x="25193" y="876"/>
                  </a:lnTo>
                  <a:lnTo>
                    <a:pt x="25167" y="696"/>
                  </a:lnTo>
                  <a:lnTo>
                    <a:pt x="25116" y="541"/>
                  </a:lnTo>
                  <a:lnTo>
                    <a:pt x="25039" y="387"/>
                  </a:lnTo>
                  <a:lnTo>
                    <a:pt x="24936" y="258"/>
                  </a:lnTo>
                  <a:lnTo>
                    <a:pt x="24807" y="155"/>
                  </a:lnTo>
                  <a:lnTo>
                    <a:pt x="24678" y="77"/>
                  </a:lnTo>
                  <a:lnTo>
                    <a:pt x="24498" y="26"/>
                  </a:lnTo>
                  <a:lnTo>
                    <a:pt x="24343"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22" name="Google Shape;2122;p36"/>
            <p:cNvSpPr/>
            <p:nvPr/>
          </p:nvSpPr>
          <p:spPr>
            <a:xfrm>
              <a:off x="4886743" y="2384625"/>
              <a:ext cx="148747" cy="161209"/>
            </a:xfrm>
            <a:custGeom>
              <a:avLst/>
              <a:gdLst/>
              <a:ahLst/>
              <a:cxnLst/>
              <a:rect l="l" t="t" r="r" b="b"/>
              <a:pathLst>
                <a:path w="8296" h="8991" extrusionOk="0">
                  <a:moveTo>
                    <a:pt x="2061" y="0"/>
                  </a:moveTo>
                  <a:lnTo>
                    <a:pt x="2087" y="284"/>
                  </a:lnTo>
                  <a:lnTo>
                    <a:pt x="2087" y="567"/>
                  </a:lnTo>
                  <a:lnTo>
                    <a:pt x="2036" y="850"/>
                  </a:lnTo>
                  <a:lnTo>
                    <a:pt x="2010" y="1134"/>
                  </a:lnTo>
                  <a:lnTo>
                    <a:pt x="1933" y="1391"/>
                  </a:lnTo>
                  <a:lnTo>
                    <a:pt x="1855" y="1649"/>
                  </a:lnTo>
                  <a:lnTo>
                    <a:pt x="1752" y="1906"/>
                  </a:lnTo>
                  <a:lnTo>
                    <a:pt x="1624" y="2164"/>
                  </a:lnTo>
                  <a:lnTo>
                    <a:pt x="1495" y="2396"/>
                  </a:lnTo>
                  <a:lnTo>
                    <a:pt x="1366" y="2602"/>
                  </a:lnTo>
                  <a:lnTo>
                    <a:pt x="1211" y="2834"/>
                  </a:lnTo>
                  <a:lnTo>
                    <a:pt x="1031" y="3014"/>
                  </a:lnTo>
                  <a:lnTo>
                    <a:pt x="851" y="3220"/>
                  </a:lnTo>
                  <a:lnTo>
                    <a:pt x="645" y="3400"/>
                  </a:lnTo>
                  <a:lnTo>
                    <a:pt x="439" y="3555"/>
                  </a:lnTo>
                  <a:lnTo>
                    <a:pt x="207" y="3710"/>
                  </a:lnTo>
                  <a:lnTo>
                    <a:pt x="1" y="3838"/>
                  </a:lnTo>
                  <a:lnTo>
                    <a:pt x="3272" y="8861"/>
                  </a:lnTo>
                  <a:lnTo>
                    <a:pt x="3324" y="8939"/>
                  </a:lnTo>
                  <a:lnTo>
                    <a:pt x="3375" y="8964"/>
                  </a:lnTo>
                  <a:lnTo>
                    <a:pt x="3427" y="8990"/>
                  </a:lnTo>
                  <a:lnTo>
                    <a:pt x="3478" y="8990"/>
                  </a:lnTo>
                  <a:lnTo>
                    <a:pt x="4019" y="8630"/>
                  </a:lnTo>
                  <a:lnTo>
                    <a:pt x="4509" y="8243"/>
                  </a:lnTo>
                  <a:lnTo>
                    <a:pt x="4998" y="7831"/>
                  </a:lnTo>
                  <a:lnTo>
                    <a:pt x="5462" y="7393"/>
                  </a:lnTo>
                  <a:lnTo>
                    <a:pt x="5874" y="6929"/>
                  </a:lnTo>
                  <a:lnTo>
                    <a:pt x="6260" y="6440"/>
                  </a:lnTo>
                  <a:lnTo>
                    <a:pt x="6647" y="5899"/>
                  </a:lnTo>
                  <a:lnTo>
                    <a:pt x="6956" y="5358"/>
                  </a:lnTo>
                  <a:lnTo>
                    <a:pt x="7265" y="4791"/>
                  </a:lnTo>
                  <a:lnTo>
                    <a:pt x="7522" y="4225"/>
                  </a:lnTo>
                  <a:lnTo>
                    <a:pt x="7754" y="3607"/>
                  </a:lnTo>
                  <a:lnTo>
                    <a:pt x="7935" y="2988"/>
                  </a:lnTo>
                  <a:lnTo>
                    <a:pt x="8089" y="2344"/>
                  </a:lnTo>
                  <a:lnTo>
                    <a:pt x="8218" y="1700"/>
                  </a:lnTo>
                  <a:lnTo>
                    <a:pt x="8269" y="1031"/>
                  </a:lnTo>
                  <a:lnTo>
                    <a:pt x="8295" y="361"/>
                  </a:lnTo>
                  <a:lnTo>
                    <a:pt x="5178" y="181"/>
                  </a:lnTo>
                  <a:lnTo>
                    <a:pt x="2061"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23" name="Google Shape;2123;p36"/>
            <p:cNvSpPr/>
            <p:nvPr/>
          </p:nvSpPr>
          <p:spPr>
            <a:xfrm>
              <a:off x="4762040" y="2205880"/>
              <a:ext cx="176915" cy="122874"/>
            </a:xfrm>
            <a:custGeom>
              <a:avLst/>
              <a:gdLst/>
              <a:ahLst/>
              <a:cxnLst/>
              <a:rect l="l" t="t" r="r" b="b"/>
              <a:pathLst>
                <a:path w="9867" h="6853" extrusionOk="0">
                  <a:moveTo>
                    <a:pt x="4998" y="1"/>
                  </a:moveTo>
                  <a:lnTo>
                    <a:pt x="4328" y="26"/>
                  </a:lnTo>
                  <a:lnTo>
                    <a:pt x="3659" y="104"/>
                  </a:lnTo>
                  <a:lnTo>
                    <a:pt x="3015" y="207"/>
                  </a:lnTo>
                  <a:lnTo>
                    <a:pt x="2371" y="335"/>
                  </a:lnTo>
                  <a:lnTo>
                    <a:pt x="1752" y="541"/>
                  </a:lnTo>
                  <a:lnTo>
                    <a:pt x="1160" y="748"/>
                  </a:lnTo>
                  <a:lnTo>
                    <a:pt x="568" y="1005"/>
                  </a:lnTo>
                  <a:lnTo>
                    <a:pt x="1" y="1314"/>
                  </a:lnTo>
                  <a:lnTo>
                    <a:pt x="1418" y="4070"/>
                  </a:lnTo>
                  <a:lnTo>
                    <a:pt x="2809" y="6852"/>
                  </a:lnTo>
                  <a:lnTo>
                    <a:pt x="3066" y="6724"/>
                  </a:lnTo>
                  <a:lnTo>
                    <a:pt x="3324" y="6595"/>
                  </a:lnTo>
                  <a:lnTo>
                    <a:pt x="3581" y="6492"/>
                  </a:lnTo>
                  <a:lnTo>
                    <a:pt x="3839" y="6389"/>
                  </a:lnTo>
                  <a:lnTo>
                    <a:pt x="4122" y="6312"/>
                  </a:lnTo>
                  <a:lnTo>
                    <a:pt x="4406" y="6260"/>
                  </a:lnTo>
                  <a:lnTo>
                    <a:pt x="4689" y="6234"/>
                  </a:lnTo>
                  <a:lnTo>
                    <a:pt x="5281" y="6234"/>
                  </a:lnTo>
                  <a:lnTo>
                    <a:pt x="5539" y="6260"/>
                  </a:lnTo>
                  <a:lnTo>
                    <a:pt x="5822" y="6312"/>
                  </a:lnTo>
                  <a:lnTo>
                    <a:pt x="6080" y="6389"/>
                  </a:lnTo>
                  <a:lnTo>
                    <a:pt x="6338" y="6466"/>
                  </a:lnTo>
                  <a:lnTo>
                    <a:pt x="6595" y="6569"/>
                  </a:lnTo>
                  <a:lnTo>
                    <a:pt x="6827" y="6672"/>
                  </a:lnTo>
                  <a:lnTo>
                    <a:pt x="7059" y="6801"/>
                  </a:lnTo>
                  <a:lnTo>
                    <a:pt x="8476" y="4019"/>
                  </a:lnTo>
                  <a:lnTo>
                    <a:pt x="9867" y="1237"/>
                  </a:lnTo>
                  <a:lnTo>
                    <a:pt x="9326" y="954"/>
                  </a:lnTo>
                  <a:lnTo>
                    <a:pt x="8759" y="722"/>
                  </a:lnTo>
                  <a:lnTo>
                    <a:pt x="8166" y="490"/>
                  </a:lnTo>
                  <a:lnTo>
                    <a:pt x="7548" y="335"/>
                  </a:lnTo>
                  <a:lnTo>
                    <a:pt x="6930" y="181"/>
                  </a:lnTo>
                  <a:lnTo>
                    <a:pt x="6286" y="78"/>
                  </a:lnTo>
                  <a:lnTo>
                    <a:pt x="5642" y="26"/>
                  </a:lnTo>
                  <a:lnTo>
                    <a:pt x="4998"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24" name="Google Shape;2124;p36"/>
            <p:cNvSpPr/>
            <p:nvPr/>
          </p:nvSpPr>
          <p:spPr>
            <a:xfrm>
              <a:off x="4667370" y="2386471"/>
              <a:ext cx="150110" cy="160276"/>
            </a:xfrm>
            <a:custGeom>
              <a:avLst/>
              <a:gdLst/>
              <a:ahLst/>
              <a:cxnLst/>
              <a:rect l="l" t="t" r="r" b="b"/>
              <a:pathLst>
                <a:path w="8372" h="8939" extrusionOk="0">
                  <a:moveTo>
                    <a:pt x="5822" y="0"/>
                  </a:moveTo>
                  <a:lnTo>
                    <a:pt x="618" y="284"/>
                  </a:lnTo>
                  <a:lnTo>
                    <a:pt x="232" y="309"/>
                  </a:lnTo>
                  <a:lnTo>
                    <a:pt x="103" y="361"/>
                  </a:lnTo>
                  <a:lnTo>
                    <a:pt x="0" y="387"/>
                  </a:lnTo>
                  <a:lnTo>
                    <a:pt x="52" y="1082"/>
                  </a:lnTo>
                  <a:lnTo>
                    <a:pt x="129" y="1726"/>
                  </a:lnTo>
                  <a:lnTo>
                    <a:pt x="232" y="2370"/>
                  </a:lnTo>
                  <a:lnTo>
                    <a:pt x="412" y="3014"/>
                  </a:lnTo>
                  <a:lnTo>
                    <a:pt x="593" y="3632"/>
                  </a:lnTo>
                  <a:lnTo>
                    <a:pt x="825" y="4225"/>
                  </a:lnTo>
                  <a:lnTo>
                    <a:pt x="1108" y="4817"/>
                  </a:lnTo>
                  <a:lnTo>
                    <a:pt x="1417" y="5384"/>
                  </a:lnTo>
                  <a:lnTo>
                    <a:pt x="1752" y="5899"/>
                  </a:lnTo>
                  <a:lnTo>
                    <a:pt x="2112" y="6414"/>
                  </a:lnTo>
                  <a:lnTo>
                    <a:pt x="2525" y="6904"/>
                  </a:lnTo>
                  <a:lnTo>
                    <a:pt x="2937" y="7367"/>
                  </a:lnTo>
                  <a:lnTo>
                    <a:pt x="3400" y="7805"/>
                  </a:lnTo>
                  <a:lnTo>
                    <a:pt x="3890" y="8217"/>
                  </a:lnTo>
                  <a:lnTo>
                    <a:pt x="4379" y="8604"/>
                  </a:lnTo>
                  <a:lnTo>
                    <a:pt x="4920" y="8939"/>
                  </a:lnTo>
                  <a:lnTo>
                    <a:pt x="4997" y="8913"/>
                  </a:lnTo>
                  <a:lnTo>
                    <a:pt x="5075" y="8810"/>
                  </a:lnTo>
                  <a:lnTo>
                    <a:pt x="8346" y="3813"/>
                  </a:lnTo>
                  <a:lnTo>
                    <a:pt x="8372" y="3761"/>
                  </a:lnTo>
                  <a:lnTo>
                    <a:pt x="8140" y="3632"/>
                  </a:lnTo>
                  <a:lnTo>
                    <a:pt x="7908" y="3478"/>
                  </a:lnTo>
                  <a:lnTo>
                    <a:pt x="7702" y="3323"/>
                  </a:lnTo>
                  <a:lnTo>
                    <a:pt x="7496" y="3143"/>
                  </a:lnTo>
                  <a:lnTo>
                    <a:pt x="7290" y="2937"/>
                  </a:lnTo>
                  <a:lnTo>
                    <a:pt x="7135" y="2731"/>
                  </a:lnTo>
                  <a:lnTo>
                    <a:pt x="6955" y="2525"/>
                  </a:lnTo>
                  <a:lnTo>
                    <a:pt x="6826" y="2293"/>
                  </a:lnTo>
                  <a:lnTo>
                    <a:pt x="6672" y="2061"/>
                  </a:lnTo>
                  <a:lnTo>
                    <a:pt x="6569" y="1829"/>
                  </a:lnTo>
                  <a:lnTo>
                    <a:pt x="6466" y="1572"/>
                  </a:lnTo>
                  <a:lnTo>
                    <a:pt x="6388" y="1314"/>
                  </a:lnTo>
                  <a:lnTo>
                    <a:pt x="6311" y="1031"/>
                  </a:lnTo>
                  <a:lnTo>
                    <a:pt x="6260" y="747"/>
                  </a:lnTo>
                  <a:lnTo>
                    <a:pt x="6234" y="464"/>
                  </a:lnTo>
                  <a:lnTo>
                    <a:pt x="6234" y="181"/>
                  </a:lnTo>
                  <a:lnTo>
                    <a:pt x="623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25" name="Google Shape;2125;p36"/>
            <p:cNvSpPr/>
            <p:nvPr/>
          </p:nvSpPr>
          <p:spPr>
            <a:xfrm>
              <a:off x="4800374" y="2338903"/>
              <a:ext cx="102560" cy="102075"/>
            </a:xfrm>
            <a:custGeom>
              <a:avLst/>
              <a:gdLst/>
              <a:ahLst/>
              <a:cxnLst/>
              <a:rect l="l" t="t" r="r" b="b"/>
              <a:pathLst>
                <a:path w="5720" h="5693" extrusionOk="0">
                  <a:moveTo>
                    <a:pt x="2551" y="0"/>
                  </a:moveTo>
                  <a:lnTo>
                    <a:pt x="2268" y="52"/>
                  </a:lnTo>
                  <a:lnTo>
                    <a:pt x="2010" y="129"/>
                  </a:lnTo>
                  <a:lnTo>
                    <a:pt x="1752" y="206"/>
                  </a:lnTo>
                  <a:lnTo>
                    <a:pt x="1495" y="335"/>
                  </a:lnTo>
                  <a:lnTo>
                    <a:pt x="1263" y="490"/>
                  </a:lnTo>
                  <a:lnTo>
                    <a:pt x="1031" y="644"/>
                  </a:lnTo>
                  <a:lnTo>
                    <a:pt x="825" y="824"/>
                  </a:lnTo>
                  <a:lnTo>
                    <a:pt x="645" y="1031"/>
                  </a:lnTo>
                  <a:lnTo>
                    <a:pt x="490" y="1262"/>
                  </a:lnTo>
                  <a:lnTo>
                    <a:pt x="336" y="1494"/>
                  </a:lnTo>
                  <a:lnTo>
                    <a:pt x="233" y="1726"/>
                  </a:lnTo>
                  <a:lnTo>
                    <a:pt x="130" y="2009"/>
                  </a:lnTo>
                  <a:lnTo>
                    <a:pt x="52" y="2267"/>
                  </a:lnTo>
                  <a:lnTo>
                    <a:pt x="1" y="2550"/>
                  </a:lnTo>
                  <a:lnTo>
                    <a:pt x="1" y="2859"/>
                  </a:lnTo>
                  <a:lnTo>
                    <a:pt x="1" y="3143"/>
                  </a:lnTo>
                  <a:lnTo>
                    <a:pt x="52" y="3426"/>
                  </a:lnTo>
                  <a:lnTo>
                    <a:pt x="130" y="3684"/>
                  </a:lnTo>
                  <a:lnTo>
                    <a:pt x="233" y="3967"/>
                  </a:lnTo>
                  <a:lnTo>
                    <a:pt x="336" y="4199"/>
                  </a:lnTo>
                  <a:lnTo>
                    <a:pt x="490" y="4456"/>
                  </a:lnTo>
                  <a:lnTo>
                    <a:pt x="645" y="4663"/>
                  </a:lnTo>
                  <a:lnTo>
                    <a:pt x="825" y="4869"/>
                  </a:lnTo>
                  <a:lnTo>
                    <a:pt x="1031" y="5049"/>
                  </a:lnTo>
                  <a:lnTo>
                    <a:pt x="1263" y="5203"/>
                  </a:lnTo>
                  <a:lnTo>
                    <a:pt x="1495" y="5358"/>
                  </a:lnTo>
                  <a:lnTo>
                    <a:pt x="1752" y="5487"/>
                  </a:lnTo>
                  <a:lnTo>
                    <a:pt x="2010" y="5564"/>
                  </a:lnTo>
                  <a:lnTo>
                    <a:pt x="2268" y="5641"/>
                  </a:lnTo>
                  <a:lnTo>
                    <a:pt x="2551" y="5693"/>
                  </a:lnTo>
                  <a:lnTo>
                    <a:pt x="3143" y="5693"/>
                  </a:lnTo>
                  <a:lnTo>
                    <a:pt x="3427" y="5641"/>
                  </a:lnTo>
                  <a:lnTo>
                    <a:pt x="3710" y="5564"/>
                  </a:lnTo>
                  <a:lnTo>
                    <a:pt x="3968" y="5487"/>
                  </a:lnTo>
                  <a:lnTo>
                    <a:pt x="4225" y="5358"/>
                  </a:lnTo>
                  <a:lnTo>
                    <a:pt x="4457" y="5203"/>
                  </a:lnTo>
                  <a:lnTo>
                    <a:pt x="4663" y="5049"/>
                  </a:lnTo>
                  <a:lnTo>
                    <a:pt x="4869" y="4869"/>
                  </a:lnTo>
                  <a:lnTo>
                    <a:pt x="5050" y="4663"/>
                  </a:lnTo>
                  <a:lnTo>
                    <a:pt x="5230" y="4456"/>
                  </a:lnTo>
                  <a:lnTo>
                    <a:pt x="5359" y="4199"/>
                  </a:lnTo>
                  <a:lnTo>
                    <a:pt x="5487" y="3967"/>
                  </a:lnTo>
                  <a:lnTo>
                    <a:pt x="5591" y="3684"/>
                  </a:lnTo>
                  <a:lnTo>
                    <a:pt x="5642" y="3426"/>
                  </a:lnTo>
                  <a:lnTo>
                    <a:pt x="5694" y="3143"/>
                  </a:lnTo>
                  <a:lnTo>
                    <a:pt x="5719" y="2859"/>
                  </a:lnTo>
                  <a:lnTo>
                    <a:pt x="5694" y="2550"/>
                  </a:lnTo>
                  <a:lnTo>
                    <a:pt x="5642" y="2267"/>
                  </a:lnTo>
                  <a:lnTo>
                    <a:pt x="5591" y="2009"/>
                  </a:lnTo>
                  <a:lnTo>
                    <a:pt x="5487" y="1726"/>
                  </a:lnTo>
                  <a:lnTo>
                    <a:pt x="5359" y="1494"/>
                  </a:lnTo>
                  <a:lnTo>
                    <a:pt x="5230" y="1262"/>
                  </a:lnTo>
                  <a:lnTo>
                    <a:pt x="5050" y="1031"/>
                  </a:lnTo>
                  <a:lnTo>
                    <a:pt x="4869" y="824"/>
                  </a:lnTo>
                  <a:lnTo>
                    <a:pt x="4663" y="644"/>
                  </a:lnTo>
                  <a:lnTo>
                    <a:pt x="4457" y="490"/>
                  </a:lnTo>
                  <a:lnTo>
                    <a:pt x="4225" y="335"/>
                  </a:lnTo>
                  <a:lnTo>
                    <a:pt x="3968" y="206"/>
                  </a:lnTo>
                  <a:lnTo>
                    <a:pt x="3710" y="129"/>
                  </a:lnTo>
                  <a:lnTo>
                    <a:pt x="3427" y="52"/>
                  </a:lnTo>
                  <a:lnTo>
                    <a:pt x="3143"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26" name="Google Shape;2126;p36"/>
            <p:cNvSpPr/>
            <p:nvPr/>
          </p:nvSpPr>
          <p:spPr>
            <a:xfrm>
              <a:off x="4645190" y="2183719"/>
              <a:ext cx="412928" cy="412444"/>
            </a:xfrm>
            <a:custGeom>
              <a:avLst/>
              <a:gdLst/>
              <a:ahLst/>
              <a:cxnLst/>
              <a:rect l="l" t="t" r="r" b="b"/>
              <a:pathLst>
                <a:path w="23030" h="23003" fill="none" extrusionOk="0">
                  <a:moveTo>
                    <a:pt x="23029" y="11514"/>
                  </a:moveTo>
                  <a:lnTo>
                    <a:pt x="23029" y="11514"/>
                  </a:lnTo>
                  <a:lnTo>
                    <a:pt x="23004" y="12107"/>
                  </a:lnTo>
                  <a:lnTo>
                    <a:pt x="22952" y="12674"/>
                  </a:lnTo>
                  <a:lnTo>
                    <a:pt x="22875" y="13266"/>
                  </a:lnTo>
                  <a:lnTo>
                    <a:pt x="22797" y="13833"/>
                  </a:lnTo>
                  <a:lnTo>
                    <a:pt x="22669" y="14374"/>
                  </a:lnTo>
                  <a:lnTo>
                    <a:pt x="22514" y="14915"/>
                  </a:lnTo>
                  <a:lnTo>
                    <a:pt x="22334" y="15456"/>
                  </a:lnTo>
                  <a:lnTo>
                    <a:pt x="22128" y="15971"/>
                  </a:lnTo>
                  <a:lnTo>
                    <a:pt x="21896" y="16486"/>
                  </a:lnTo>
                  <a:lnTo>
                    <a:pt x="21638" y="17001"/>
                  </a:lnTo>
                  <a:lnTo>
                    <a:pt x="21355" y="17465"/>
                  </a:lnTo>
                  <a:lnTo>
                    <a:pt x="21046" y="17928"/>
                  </a:lnTo>
                  <a:lnTo>
                    <a:pt x="20737" y="18392"/>
                  </a:lnTo>
                  <a:lnTo>
                    <a:pt x="20402" y="18830"/>
                  </a:lnTo>
                  <a:lnTo>
                    <a:pt x="20041" y="19242"/>
                  </a:lnTo>
                  <a:lnTo>
                    <a:pt x="19655" y="19629"/>
                  </a:lnTo>
                  <a:lnTo>
                    <a:pt x="19243" y="20015"/>
                  </a:lnTo>
                  <a:lnTo>
                    <a:pt x="18831" y="20376"/>
                  </a:lnTo>
                  <a:lnTo>
                    <a:pt x="18393" y="20736"/>
                  </a:lnTo>
                  <a:lnTo>
                    <a:pt x="17955" y="21045"/>
                  </a:lnTo>
                  <a:lnTo>
                    <a:pt x="17465" y="21354"/>
                  </a:lnTo>
                  <a:lnTo>
                    <a:pt x="17002" y="21612"/>
                  </a:lnTo>
                  <a:lnTo>
                    <a:pt x="16512" y="21870"/>
                  </a:lnTo>
                  <a:lnTo>
                    <a:pt x="15997" y="22101"/>
                  </a:lnTo>
                  <a:lnTo>
                    <a:pt x="15456" y="22307"/>
                  </a:lnTo>
                  <a:lnTo>
                    <a:pt x="14941" y="22488"/>
                  </a:lnTo>
                  <a:lnTo>
                    <a:pt x="14374" y="22642"/>
                  </a:lnTo>
                  <a:lnTo>
                    <a:pt x="13833" y="22771"/>
                  </a:lnTo>
                  <a:lnTo>
                    <a:pt x="13267" y="22874"/>
                  </a:lnTo>
                  <a:lnTo>
                    <a:pt x="12674" y="22951"/>
                  </a:lnTo>
                  <a:lnTo>
                    <a:pt x="12108" y="23003"/>
                  </a:lnTo>
                  <a:lnTo>
                    <a:pt x="11515" y="23003"/>
                  </a:lnTo>
                  <a:lnTo>
                    <a:pt x="11515" y="23003"/>
                  </a:lnTo>
                  <a:lnTo>
                    <a:pt x="10923" y="23003"/>
                  </a:lnTo>
                  <a:lnTo>
                    <a:pt x="10330" y="22951"/>
                  </a:lnTo>
                  <a:lnTo>
                    <a:pt x="9763" y="22874"/>
                  </a:lnTo>
                  <a:lnTo>
                    <a:pt x="9197" y="22771"/>
                  </a:lnTo>
                  <a:lnTo>
                    <a:pt x="8630" y="22642"/>
                  </a:lnTo>
                  <a:lnTo>
                    <a:pt x="8089" y="22488"/>
                  </a:lnTo>
                  <a:lnTo>
                    <a:pt x="7548" y="22307"/>
                  </a:lnTo>
                  <a:lnTo>
                    <a:pt x="7033" y="22101"/>
                  </a:lnTo>
                  <a:lnTo>
                    <a:pt x="6518" y="21870"/>
                  </a:lnTo>
                  <a:lnTo>
                    <a:pt x="6028" y="21612"/>
                  </a:lnTo>
                  <a:lnTo>
                    <a:pt x="5539" y="21354"/>
                  </a:lnTo>
                  <a:lnTo>
                    <a:pt x="5075" y="21045"/>
                  </a:lnTo>
                  <a:lnTo>
                    <a:pt x="4612" y="20736"/>
                  </a:lnTo>
                  <a:lnTo>
                    <a:pt x="4200" y="20376"/>
                  </a:lnTo>
                  <a:lnTo>
                    <a:pt x="3762" y="20015"/>
                  </a:lnTo>
                  <a:lnTo>
                    <a:pt x="3375" y="19629"/>
                  </a:lnTo>
                  <a:lnTo>
                    <a:pt x="2989" y="19242"/>
                  </a:lnTo>
                  <a:lnTo>
                    <a:pt x="2628" y="18830"/>
                  </a:lnTo>
                  <a:lnTo>
                    <a:pt x="2293" y="18392"/>
                  </a:lnTo>
                  <a:lnTo>
                    <a:pt x="1958" y="17928"/>
                  </a:lnTo>
                  <a:lnTo>
                    <a:pt x="1675" y="17465"/>
                  </a:lnTo>
                  <a:lnTo>
                    <a:pt x="1392" y="16975"/>
                  </a:lnTo>
                  <a:lnTo>
                    <a:pt x="1134" y="16486"/>
                  </a:lnTo>
                  <a:lnTo>
                    <a:pt x="902" y="15971"/>
                  </a:lnTo>
                  <a:lnTo>
                    <a:pt x="696" y="15456"/>
                  </a:lnTo>
                  <a:lnTo>
                    <a:pt x="516" y="14915"/>
                  </a:lnTo>
                  <a:lnTo>
                    <a:pt x="361" y="14374"/>
                  </a:lnTo>
                  <a:lnTo>
                    <a:pt x="233" y="13833"/>
                  </a:lnTo>
                  <a:lnTo>
                    <a:pt x="130" y="13266"/>
                  </a:lnTo>
                  <a:lnTo>
                    <a:pt x="52" y="12674"/>
                  </a:lnTo>
                  <a:lnTo>
                    <a:pt x="27" y="12081"/>
                  </a:lnTo>
                  <a:lnTo>
                    <a:pt x="1" y="11489"/>
                  </a:lnTo>
                  <a:lnTo>
                    <a:pt x="1" y="11489"/>
                  </a:lnTo>
                  <a:lnTo>
                    <a:pt x="27" y="10896"/>
                  </a:lnTo>
                  <a:lnTo>
                    <a:pt x="52" y="10329"/>
                  </a:lnTo>
                  <a:lnTo>
                    <a:pt x="130" y="9737"/>
                  </a:lnTo>
                  <a:lnTo>
                    <a:pt x="233" y="9170"/>
                  </a:lnTo>
                  <a:lnTo>
                    <a:pt x="361" y="8629"/>
                  </a:lnTo>
                  <a:lnTo>
                    <a:pt x="516" y="8088"/>
                  </a:lnTo>
                  <a:lnTo>
                    <a:pt x="696" y="7548"/>
                  </a:lnTo>
                  <a:lnTo>
                    <a:pt x="902" y="7032"/>
                  </a:lnTo>
                  <a:lnTo>
                    <a:pt x="1134" y="6517"/>
                  </a:lnTo>
                  <a:lnTo>
                    <a:pt x="1392" y="6028"/>
                  </a:lnTo>
                  <a:lnTo>
                    <a:pt x="1675" y="5538"/>
                  </a:lnTo>
                  <a:lnTo>
                    <a:pt x="1958" y="5075"/>
                  </a:lnTo>
                  <a:lnTo>
                    <a:pt x="2293" y="4611"/>
                  </a:lnTo>
                  <a:lnTo>
                    <a:pt x="2628" y="4173"/>
                  </a:lnTo>
                  <a:lnTo>
                    <a:pt x="2989" y="3761"/>
                  </a:lnTo>
                  <a:lnTo>
                    <a:pt x="3375" y="3375"/>
                  </a:lnTo>
                  <a:lnTo>
                    <a:pt x="3762" y="2988"/>
                  </a:lnTo>
                  <a:lnTo>
                    <a:pt x="4200" y="2628"/>
                  </a:lnTo>
                  <a:lnTo>
                    <a:pt x="4612" y="2267"/>
                  </a:lnTo>
                  <a:lnTo>
                    <a:pt x="5075" y="1958"/>
                  </a:lnTo>
                  <a:lnTo>
                    <a:pt x="5539" y="1649"/>
                  </a:lnTo>
                  <a:lnTo>
                    <a:pt x="6028" y="1391"/>
                  </a:lnTo>
                  <a:lnTo>
                    <a:pt x="6518" y="1134"/>
                  </a:lnTo>
                  <a:lnTo>
                    <a:pt x="7033" y="902"/>
                  </a:lnTo>
                  <a:lnTo>
                    <a:pt x="7548" y="696"/>
                  </a:lnTo>
                  <a:lnTo>
                    <a:pt x="8089" y="515"/>
                  </a:lnTo>
                  <a:lnTo>
                    <a:pt x="8630" y="361"/>
                  </a:lnTo>
                  <a:lnTo>
                    <a:pt x="9197" y="232"/>
                  </a:lnTo>
                  <a:lnTo>
                    <a:pt x="9763" y="129"/>
                  </a:lnTo>
                  <a:lnTo>
                    <a:pt x="10330" y="52"/>
                  </a:lnTo>
                  <a:lnTo>
                    <a:pt x="10923" y="0"/>
                  </a:lnTo>
                  <a:lnTo>
                    <a:pt x="11515" y="0"/>
                  </a:lnTo>
                  <a:lnTo>
                    <a:pt x="11515" y="0"/>
                  </a:lnTo>
                  <a:lnTo>
                    <a:pt x="12108" y="0"/>
                  </a:lnTo>
                  <a:lnTo>
                    <a:pt x="12700" y="52"/>
                  </a:lnTo>
                  <a:lnTo>
                    <a:pt x="13267" y="129"/>
                  </a:lnTo>
                  <a:lnTo>
                    <a:pt x="13833" y="232"/>
                  </a:lnTo>
                  <a:lnTo>
                    <a:pt x="14400" y="361"/>
                  </a:lnTo>
                  <a:lnTo>
                    <a:pt x="14941" y="515"/>
                  </a:lnTo>
                  <a:lnTo>
                    <a:pt x="15456" y="696"/>
                  </a:lnTo>
                  <a:lnTo>
                    <a:pt x="15997" y="902"/>
                  </a:lnTo>
                  <a:lnTo>
                    <a:pt x="16512" y="1134"/>
                  </a:lnTo>
                  <a:lnTo>
                    <a:pt x="17002" y="1391"/>
                  </a:lnTo>
                  <a:lnTo>
                    <a:pt x="17491" y="1649"/>
                  </a:lnTo>
                  <a:lnTo>
                    <a:pt x="17955" y="1958"/>
                  </a:lnTo>
                  <a:lnTo>
                    <a:pt x="18393" y="2267"/>
                  </a:lnTo>
                  <a:lnTo>
                    <a:pt x="18831" y="2628"/>
                  </a:lnTo>
                  <a:lnTo>
                    <a:pt x="19243" y="2988"/>
                  </a:lnTo>
                  <a:lnTo>
                    <a:pt x="19655" y="3375"/>
                  </a:lnTo>
                  <a:lnTo>
                    <a:pt x="20041" y="3761"/>
                  </a:lnTo>
                  <a:lnTo>
                    <a:pt x="20402" y="4173"/>
                  </a:lnTo>
                  <a:lnTo>
                    <a:pt x="20737" y="4611"/>
                  </a:lnTo>
                  <a:lnTo>
                    <a:pt x="21046" y="5075"/>
                  </a:lnTo>
                  <a:lnTo>
                    <a:pt x="21355" y="5538"/>
                  </a:lnTo>
                  <a:lnTo>
                    <a:pt x="21638" y="6028"/>
                  </a:lnTo>
                  <a:lnTo>
                    <a:pt x="21896" y="6517"/>
                  </a:lnTo>
                  <a:lnTo>
                    <a:pt x="22128" y="7032"/>
                  </a:lnTo>
                  <a:lnTo>
                    <a:pt x="22334" y="7548"/>
                  </a:lnTo>
                  <a:lnTo>
                    <a:pt x="22514" y="8088"/>
                  </a:lnTo>
                  <a:lnTo>
                    <a:pt x="22669" y="8629"/>
                  </a:lnTo>
                  <a:lnTo>
                    <a:pt x="22797" y="9170"/>
                  </a:lnTo>
                  <a:lnTo>
                    <a:pt x="22901" y="9737"/>
                  </a:lnTo>
                  <a:lnTo>
                    <a:pt x="22952" y="10329"/>
                  </a:lnTo>
                  <a:lnTo>
                    <a:pt x="23004" y="10922"/>
                  </a:lnTo>
                  <a:lnTo>
                    <a:pt x="23029" y="11514"/>
                  </a:lnTo>
                  <a:lnTo>
                    <a:pt x="23029" y="11514"/>
                  </a:lnTo>
                  <a:close/>
                </a:path>
              </a:pathLst>
            </a:custGeom>
            <a:solidFill>
              <a:schemeClr val="lt2"/>
            </a:solidFill>
            <a:ln w="9525" cap="rnd" cmpd="sng">
              <a:solidFill>
                <a:schemeClr val="lt2"/>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2127" name="Google Shape;2127;p36"/>
            <p:cNvSpPr/>
            <p:nvPr/>
          </p:nvSpPr>
          <p:spPr>
            <a:xfrm>
              <a:off x="5536114" y="2514402"/>
              <a:ext cx="218943" cy="340867"/>
            </a:xfrm>
            <a:custGeom>
              <a:avLst/>
              <a:gdLst/>
              <a:ahLst/>
              <a:cxnLst/>
              <a:rect l="l" t="t" r="r" b="b"/>
              <a:pathLst>
                <a:path w="12211" h="19011" extrusionOk="0">
                  <a:moveTo>
                    <a:pt x="1" y="1"/>
                  </a:moveTo>
                  <a:lnTo>
                    <a:pt x="1" y="19011"/>
                  </a:lnTo>
                  <a:lnTo>
                    <a:pt x="12211" y="19011"/>
                  </a:lnTo>
                  <a:lnTo>
                    <a:pt x="12211" y="1"/>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28" name="Google Shape;2128;p36"/>
            <p:cNvSpPr/>
            <p:nvPr/>
          </p:nvSpPr>
          <p:spPr>
            <a:xfrm>
              <a:off x="5531040" y="2508861"/>
              <a:ext cx="229092" cy="10632"/>
            </a:xfrm>
            <a:custGeom>
              <a:avLst/>
              <a:gdLst/>
              <a:ahLst/>
              <a:cxnLst/>
              <a:rect l="l" t="t" r="r" b="b"/>
              <a:pathLst>
                <a:path w="12777" h="593" extrusionOk="0">
                  <a:moveTo>
                    <a:pt x="284" y="0"/>
                  </a:moveTo>
                  <a:lnTo>
                    <a:pt x="155" y="26"/>
                  </a:lnTo>
                  <a:lnTo>
                    <a:pt x="78" y="104"/>
                  </a:lnTo>
                  <a:lnTo>
                    <a:pt x="26" y="181"/>
                  </a:lnTo>
                  <a:lnTo>
                    <a:pt x="1" y="310"/>
                  </a:lnTo>
                  <a:lnTo>
                    <a:pt x="26" y="413"/>
                  </a:lnTo>
                  <a:lnTo>
                    <a:pt x="78" y="516"/>
                  </a:lnTo>
                  <a:lnTo>
                    <a:pt x="155" y="567"/>
                  </a:lnTo>
                  <a:lnTo>
                    <a:pt x="284" y="593"/>
                  </a:lnTo>
                  <a:lnTo>
                    <a:pt x="12494" y="593"/>
                  </a:lnTo>
                  <a:lnTo>
                    <a:pt x="12597" y="567"/>
                  </a:lnTo>
                  <a:lnTo>
                    <a:pt x="12674" y="516"/>
                  </a:lnTo>
                  <a:lnTo>
                    <a:pt x="12751" y="413"/>
                  </a:lnTo>
                  <a:lnTo>
                    <a:pt x="12777" y="310"/>
                  </a:lnTo>
                  <a:lnTo>
                    <a:pt x="12751" y="181"/>
                  </a:lnTo>
                  <a:lnTo>
                    <a:pt x="12674" y="104"/>
                  </a:lnTo>
                  <a:lnTo>
                    <a:pt x="12597" y="26"/>
                  </a:lnTo>
                  <a:lnTo>
                    <a:pt x="12494" y="0"/>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29" name="Google Shape;2129;p36"/>
            <p:cNvSpPr/>
            <p:nvPr/>
          </p:nvSpPr>
          <p:spPr>
            <a:xfrm>
              <a:off x="5531040" y="2577211"/>
              <a:ext cx="229092" cy="10650"/>
            </a:xfrm>
            <a:custGeom>
              <a:avLst/>
              <a:gdLst/>
              <a:ahLst/>
              <a:cxnLst/>
              <a:rect l="l" t="t" r="r" b="b"/>
              <a:pathLst>
                <a:path w="12777" h="594" extrusionOk="0">
                  <a:moveTo>
                    <a:pt x="284" y="1"/>
                  </a:moveTo>
                  <a:lnTo>
                    <a:pt x="155" y="27"/>
                  </a:lnTo>
                  <a:lnTo>
                    <a:pt x="78" y="78"/>
                  </a:lnTo>
                  <a:lnTo>
                    <a:pt x="26" y="181"/>
                  </a:lnTo>
                  <a:lnTo>
                    <a:pt x="1" y="284"/>
                  </a:lnTo>
                  <a:lnTo>
                    <a:pt x="26" y="413"/>
                  </a:lnTo>
                  <a:lnTo>
                    <a:pt x="78" y="490"/>
                  </a:lnTo>
                  <a:lnTo>
                    <a:pt x="155" y="568"/>
                  </a:lnTo>
                  <a:lnTo>
                    <a:pt x="284" y="593"/>
                  </a:lnTo>
                  <a:lnTo>
                    <a:pt x="12494" y="593"/>
                  </a:lnTo>
                  <a:lnTo>
                    <a:pt x="12597" y="568"/>
                  </a:lnTo>
                  <a:lnTo>
                    <a:pt x="12674" y="490"/>
                  </a:lnTo>
                  <a:lnTo>
                    <a:pt x="12751" y="413"/>
                  </a:lnTo>
                  <a:lnTo>
                    <a:pt x="12777" y="284"/>
                  </a:lnTo>
                  <a:lnTo>
                    <a:pt x="12751" y="181"/>
                  </a:lnTo>
                  <a:lnTo>
                    <a:pt x="12674" y="78"/>
                  </a:lnTo>
                  <a:lnTo>
                    <a:pt x="12597" y="27"/>
                  </a:lnTo>
                  <a:lnTo>
                    <a:pt x="12494" y="1"/>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0" name="Google Shape;2130;p36"/>
            <p:cNvSpPr/>
            <p:nvPr/>
          </p:nvSpPr>
          <p:spPr>
            <a:xfrm>
              <a:off x="5531040" y="2645578"/>
              <a:ext cx="229092" cy="10166"/>
            </a:xfrm>
            <a:custGeom>
              <a:avLst/>
              <a:gdLst/>
              <a:ahLst/>
              <a:cxnLst/>
              <a:rect l="l" t="t" r="r" b="b"/>
              <a:pathLst>
                <a:path w="12777" h="567" extrusionOk="0">
                  <a:moveTo>
                    <a:pt x="284" y="0"/>
                  </a:moveTo>
                  <a:lnTo>
                    <a:pt x="155" y="26"/>
                  </a:lnTo>
                  <a:lnTo>
                    <a:pt x="78" y="77"/>
                  </a:lnTo>
                  <a:lnTo>
                    <a:pt x="26" y="180"/>
                  </a:lnTo>
                  <a:lnTo>
                    <a:pt x="1" y="284"/>
                  </a:lnTo>
                  <a:lnTo>
                    <a:pt x="26" y="387"/>
                  </a:lnTo>
                  <a:lnTo>
                    <a:pt x="78" y="490"/>
                  </a:lnTo>
                  <a:lnTo>
                    <a:pt x="155" y="541"/>
                  </a:lnTo>
                  <a:lnTo>
                    <a:pt x="284" y="567"/>
                  </a:lnTo>
                  <a:lnTo>
                    <a:pt x="12494" y="567"/>
                  </a:lnTo>
                  <a:lnTo>
                    <a:pt x="12597" y="541"/>
                  </a:lnTo>
                  <a:lnTo>
                    <a:pt x="12674" y="490"/>
                  </a:lnTo>
                  <a:lnTo>
                    <a:pt x="12751" y="387"/>
                  </a:lnTo>
                  <a:lnTo>
                    <a:pt x="12777" y="284"/>
                  </a:lnTo>
                  <a:lnTo>
                    <a:pt x="12751" y="180"/>
                  </a:lnTo>
                  <a:lnTo>
                    <a:pt x="12674" y="77"/>
                  </a:lnTo>
                  <a:lnTo>
                    <a:pt x="12597" y="26"/>
                  </a:lnTo>
                  <a:lnTo>
                    <a:pt x="12494" y="0"/>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1" name="Google Shape;2131;p36"/>
            <p:cNvSpPr/>
            <p:nvPr/>
          </p:nvSpPr>
          <p:spPr>
            <a:xfrm>
              <a:off x="5531040" y="2713461"/>
              <a:ext cx="229092" cy="10650"/>
            </a:xfrm>
            <a:custGeom>
              <a:avLst/>
              <a:gdLst/>
              <a:ahLst/>
              <a:cxnLst/>
              <a:rect l="l" t="t" r="r" b="b"/>
              <a:pathLst>
                <a:path w="12777" h="594" extrusionOk="0">
                  <a:moveTo>
                    <a:pt x="284" y="1"/>
                  </a:moveTo>
                  <a:lnTo>
                    <a:pt x="155" y="27"/>
                  </a:lnTo>
                  <a:lnTo>
                    <a:pt x="78" y="104"/>
                  </a:lnTo>
                  <a:lnTo>
                    <a:pt x="26" y="181"/>
                  </a:lnTo>
                  <a:lnTo>
                    <a:pt x="1" y="310"/>
                  </a:lnTo>
                  <a:lnTo>
                    <a:pt x="26" y="413"/>
                  </a:lnTo>
                  <a:lnTo>
                    <a:pt x="78" y="516"/>
                  </a:lnTo>
                  <a:lnTo>
                    <a:pt x="155" y="567"/>
                  </a:lnTo>
                  <a:lnTo>
                    <a:pt x="284" y="593"/>
                  </a:lnTo>
                  <a:lnTo>
                    <a:pt x="12494" y="593"/>
                  </a:lnTo>
                  <a:lnTo>
                    <a:pt x="12597" y="567"/>
                  </a:lnTo>
                  <a:lnTo>
                    <a:pt x="12674" y="516"/>
                  </a:lnTo>
                  <a:lnTo>
                    <a:pt x="12751" y="413"/>
                  </a:lnTo>
                  <a:lnTo>
                    <a:pt x="12777" y="310"/>
                  </a:lnTo>
                  <a:lnTo>
                    <a:pt x="12751" y="181"/>
                  </a:lnTo>
                  <a:lnTo>
                    <a:pt x="12674" y="104"/>
                  </a:lnTo>
                  <a:lnTo>
                    <a:pt x="12597" y="27"/>
                  </a:lnTo>
                  <a:lnTo>
                    <a:pt x="12494" y="1"/>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2" name="Google Shape;2132;p36"/>
            <p:cNvSpPr/>
            <p:nvPr/>
          </p:nvSpPr>
          <p:spPr>
            <a:xfrm>
              <a:off x="5531040" y="2781828"/>
              <a:ext cx="229092" cy="10632"/>
            </a:xfrm>
            <a:custGeom>
              <a:avLst/>
              <a:gdLst/>
              <a:ahLst/>
              <a:cxnLst/>
              <a:rect l="l" t="t" r="r" b="b"/>
              <a:pathLst>
                <a:path w="12777" h="593" extrusionOk="0">
                  <a:moveTo>
                    <a:pt x="284" y="0"/>
                  </a:moveTo>
                  <a:lnTo>
                    <a:pt x="155" y="26"/>
                  </a:lnTo>
                  <a:lnTo>
                    <a:pt x="78" y="77"/>
                  </a:lnTo>
                  <a:lnTo>
                    <a:pt x="26" y="180"/>
                  </a:lnTo>
                  <a:lnTo>
                    <a:pt x="1" y="283"/>
                  </a:lnTo>
                  <a:lnTo>
                    <a:pt x="26" y="412"/>
                  </a:lnTo>
                  <a:lnTo>
                    <a:pt x="78" y="490"/>
                  </a:lnTo>
                  <a:lnTo>
                    <a:pt x="155" y="567"/>
                  </a:lnTo>
                  <a:lnTo>
                    <a:pt x="284" y="593"/>
                  </a:lnTo>
                  <a:lnTo>
                    <a:pt x="12494" y="593"/>
                  </a:lnTo>
                  <a:lnTo>
                    <a:pt x="12597" y="567"/>
                  </a:lnTo>
                  <a:lnTo>
                    <a:pt x="12674" y="490"/>
                  </a:lnTo>
                  <a:lnTo>
                    <a:pt x="12751" y="412"/>
                  </a:lnTo>
                  <a:lnTo>
                    <a:pt x="12777" y="283"/>
                  </a:lnTo>
                  <a:lnTo>
                    <a:pt x="12751" y="180"/>
                  </a:lnTo>
                  <a:lnTo>
                    <a:pt x="12674" y="77"/>
                  </a:lnTo>
                  <a:lnTo>
                    <a:pt x="12597" y="26"/>
                  </a:lnTo>
                  <a:lnTo>
                    <a:pt x="12494" y="0"/>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3" name="Google Shape;2133;p36"/>
            <p:cNvSpPr/>
            <p:nvPr/>
          </p:nvSpPr>
          <p:spPr>
            <a:xfrm>
              <a:off x="5531040" y="2850177"/>
              <a:ext cx="229092" cy="10184"/>
            </a:xfrm>
            <a:custGeom>
              <a:avLst/>
              <a:gdLst/>
              <a:ahLst/>
              <a:cxnLst/>
              <a:rect l="l" t="t" r="r" b="b"/>
              <a:pathLst>
                <a:path w="12777" h="568" extrusionOk="0">
                  <a:moveTo>
                    <a:pt x="284" y="0"/>
                  </a:moveTo>
                  <a:lnTo>
                    <a:pt x="155" y="26"/>
                  </a:lnTo>
                  <a:lnTo>
                    <a:pt x="78" y="78"/>
                  </a:lnTo>
                  <a:lnTo>
                    <a:pt x="26" y="181"/>
                  </a:lnTo>
                  <a:lnTo>
                    <a:pt x="1" y="284"/>
                  </a:lnTo>
                  <a:lnTo>
                    <a:pt x="26" y="387"/>
                  </a:lnTo>
                  <a:lnTo>
                    <a:pt x="78" y="490"/>
                  </a:lnTo>
                  <a:lnTo>
                    <a:pt x="155" y="541"/>
                  </a:lnTo>
                  <a:lnTo>
                    <a:pt x="284" y="567"/>
                  </a:lnTo>
                  <a:lnTo>
                    <a:pt x="12494" y="567"/>
                  </a:lnTo>
                  <a:lnTo>
                    <a:pt x="12597" y="541"/>
                  </a:lnTo>
                  <a:lnTo>
                    <a:pt x="12674" y="490"/>
                  </a:lnTo>
                  <a:lnTo>
                    <a:pt x="12751" y="387"/>
                  </a:lnTo>
                  <a:lnTo>
                    <a:pt x="12777" y="284"/>
                  </a:lnTo>
                  <a:lnTo>
                    <a:pt x="12751" y="181"/>
                  </a:lnTo>
                  <a:lnTo>
                    <a:pt x="12674" y="78"/>
                  </a:lnTo>
                  <a:lnTo>
                    <a:pt x="12597" y="26"/>
                  </a:lnTo>
                  <a:lnTo>
                    <a:pt x="12494" y="0"/>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4" name="Google Shape;2134;p36"/>
            <p:cNvSpPr/>
            <p:nvPr/>
          </p:nvSpPr>
          <p:spPr>
            <a:xfrm>
              <a:off x="5658970" y="2690367"/>
              <a:ext cx="57286" cy="61912"/>
            </a:xfrm>
            <a:custGeom>
              <a:avLst/>
              <a:gdLst/>
              <a:ahLst/>
              <a:cxnLst/>
              <a:rect l="l" t="t" r="r" b="b"/>
              <a:pathLst>
                <a:path w="3195" h="3453" extrusionOk="0">
                  <a:moveTo>
                    <a:pt x="799" y="1"/>
                  </a:moveTo>
                  <a:lnTo>
                    <a:pt x="799" y="104"/>
                  </a:lnTo>
                  <a:lnTo>
                    <a:pt x="774" y="336"/>
                  </a:lnTo>
                  <a:lnTo>
                    <a:pt x="748" y="542"/>
                  </a:lnTo>
                  <a:lnTo>
                    <a:pt x="670" y="722"/>
                  </a:lnTo>
                  <a:lnTo>
                    <a:pt x="567" y="928"/>
                  </a:lnTo>
                  <a:lnTo>
                    <a:pt x="464" y="1083"/>
                  </a:lnTo>
                  <a:lnTo>
                    <a:pt x="336" y="1237"/>
                  </a:lnTo>
                  <a:lnTo>
                    <a:pt x="155" y="1366"/>
                  </a:lnTo>
                  <a:lnTo>
                    <a:pt x="1" y="1469"/>
                  </a:lnTo>
                  <a:lnTo>
                    <a:pt x="1263" y="3401"/>
                  </a:lnTo>
                  <a:lnTo>
                    <a:pt x="1289" y="3453"/>
                  </a:lnTo>
                  <a:lnTo>
                    <a:pt x="1340" y="3453"/>
                  </a:lnTo>
                  <a:lnTo>
                    <a:pt x="1727" y="3169"/>
                  </a:lnTo>
                  <a:lnTo>
                    <a:pt x="2087" y="2834"/>
                  </a:lnTo>
                  <a:lnTo>
                    <a:pt x="2422" y="2474"/>
                  </a:lnTo>
                  <a:lnTo>
                    <a:pt x="2680" y="2062"/>
                  </a:lnTo>
                  <a:lnTo>
                    <a:pt x="2783" y="1855"/>
                  </a:lnTo>
                  <a:lnTo>
                    <a:pt x="2886" y="1624"/>
                  </a:lnTo>
                  <a:lnTo>
                    <a:pt x="2989" y="1392"/>
                  </a:lnTo>
                  <a:lnTo>
                    <a:pt x="3066" y="1160"/>
                  </a:lnTo>
                  <a:lnTo>
                    <a:pt x="3118" y="902"/>
                  </a:lnTo>
                  <a:lnTo>
                    <a:pt x="3143" y="645"/>
                  </a:lnTo>
                  <a:lnTo>
                    <a:pt x="3195" y="387"/>
                  </a:lnTo>
                  <a:lnTo>
                    <a:pt x="3195" y="130"/>
                  </a:lnTo>
                  <a:lnTo>
                    <a:pt x="799"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35" name="Google Shape;2135;p36"/>
            <p:cNvSpPr/>
            <p:nvPr/>
          </p:nvSpPr>
          <p:spPr>
            <a:xfrm>
              <a:off x="5610936" y="2621552"/>
              <a:ext cx="68385" cy="47138"/>
            </a:xfrm>
            <a:custGeom>
              <a:avLst/>
              <a:gdLst/>
              <a:ahLst/>
              <a:cxnLst/>
              <a:rect l="l" t="t" r="r" b="b"/>
              <a:pathLst>
                <a:path w="3814" h="2629" extrusionOk="0">
                  <a:moveTo>
                    <a:pt x="1675" y="1"/>
                  </a:moveTo>
                  <a:lnTo>
                    <a:pt x="1418" y="26"/>
                  </a:lnTo>
                  <a:lnTo>
                    <a:pt x="1160" y="78"/>
                  </a:lnTo>
                  <a:lnTo>
                    <a:pt x="928" y="129"/>
                  </a:lnTo>
                  <a:lnTo>
                    <a:pt x="671" y="207"/>
                  </a:lnTo>
                  <a:lnTo>
                    <a:pt x="439" y="284"/>
                  </a:lnTo>
                  <a:lnTo>
                    <a:pt x="1" y="516"/>
                  </a:lnTo>
                  <a:lnTo>
                    <a:pt x="1083" y="2628"/>
                  </a:lnTo>
                  <a:lnTo>
                    <a:pt x="1289" y="2525"/>
                  </a:lnTo>
                  <a:lnTo>
                    <a:pt x="1469" y="2474"/>
                  </a:lnTo>
                  <a:lnTo>
                    <a:pt x="1701" y="2422"/>
                  </a:lnTo>
                  <a:lnTo>
                    <a:pt x="1933" y="2396"/>
                  </a:lnTo>
                  <a:lnTo>
                    <a:pt x="2139" y="2422"/>
                  </a:lnTo>
                  <a:lnTo>
                    <a:pt x="2345" y="2448"/>
                  </a:lnTo>
                  <a:lnTo>
                    <a:pt x="2551" y="2525"/>
                  </a:lnTo>
                  <a:lnTo>
                    <a:pt x="2731" y="2628"/>
                  </a:lnTo>
                  <a:lnTo>
                    <a:pt x="3813" y="490"/>
                  </a:lnTo>
                  <a:lnTo>
                    <a:pt x="3375" y="284"/>
                  </a:lnTo>
                  <a:lnTo>
                    <a:pt x="2912" y="129"/>
                  </a:lnTo>
                  <a:lnTo>
                    <a:pt x="2680" y="78"/>
                  </a:lnTo>
                  <a:lnTo>
                    <a:pt x="2422" y="26"/>
                  </a:lnTo>
                  <a:lnTo>
                    <a:pt x="2165"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36" name="Google Shape;2136;p36"/>
            <p:cNvSpPr/>
            <p:nvPr/>
          </p:nvSpPr>
          <p:spPr>
            <a:xfrm>
              <a:off x="5574448" y="2691299"/>
              <a:ext cx="57753" cy="61446"/>
            </a:xfrm>
            <a:custGeom>
              <a:avLst/>
              <a:gdLst/>
              <a:ahLst/>
              <a:cxnLst/>
              <a:rect l="l" t="t" r="r" b="b"/>
              <a:pathLst>
                <a:path w="3221" h="3427" extrusionOk="0">
                  <a:moveTo>
                    <a:pt x="2242" y="0"/>
                  </a:moveTo>
                  <a:lnTo>
                    <a:pt x="233" y="103"/>
                  </a:lnTo>
                  <a:lnTo>
                    <a:pt x="104" y="103"/>
                  </a:lnTo>
                  <a:lnTo>
                    <a:pt x="1" y="129"/>
                  </a:lnTo>
                  <a:lnTo>
                    <a:pt x="27" y="387"/>
                  </a:lnTo>
                  <a:lnTo>
                    <a:pt x="52" y="644"/>
                  </a:lnTo>
                  <a:lnTo>
                    <a:pt x="104" y="902"/>
                  </a:lnTo>
                  <a:lnTo>
                    <a:pt x="155" y="1134"/>
                  </a:lnTo>
                  <a:lnTo>
                    <a:pt x="233" y="1391"/>
                  </a:lnTo>
                  <a:lnTo>
                    <a:pt x="336" y="1623"/>
                  </a:lnTo>
                  <a:lnTo>
                    <a:pt x="542" y="2061"/>
                  </a:lnTo>
                  <a:lnTo>
                    <a:pt x="825" y="2447"/>
                  </a:lnTo>
                  <a:lnTo>
                    <a:pt x="1134" y="2834"/>
                  </a:lnTo>
                  <a:lnTo>
                    <a:pt x="1495" y="3143"/>
                  </a:lnTo>
                  <a:lnTo>
                    <a:pt x="1907" y="3426"/>
                  </a:lnTo>
                  <a:lnTo>
                    <a:pt x="1959" y="3375"/>
                  </a:lnTo>
                  <a:lnTo>
                    <a:pt x="3221" y="1443"/>
                  </a:lnTo>
                  <a:lnTo>
                    <a:pt x="3040" y="1314"/>
                  </a:lnTo>
                  <a:lnTo>
                    <a:pt x="2886" y="1185"/>
                  </a:lnTo>
                  <a:lnTo>
                    <a:pt x="2757" y="1031"/>
                  </a:lnTo>
                  <a:lnTo>
                    <a:pt x="2628" y="876"/>
                  </a:lnTo>
                  <a:lnTo>
                    <a:pt x="2525" y="696"/>
                  </a:lnTo>
                  <a:lnTo>
                    <a:pt x="2474" y="490"/>
                  </a:lnTo>
                  <a:lnTo>
                    <a:pt x="2422" y="284"/>
                  </a:lnTo>
                  <a:lnTo>
                    <a:pt x="2396" y="52"/>
                  </a:lnTo>
                  <a:lnTo>
                    <a:pt x="2396"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37" name="Google Shape;2137;p36"/>
            <p:cNvSpPr/>
            <p:nvPr/>
          </p:nvSpPr>
          <p:spPr>
            <a:xfrm>
              <a:off x="5625728" y="2672813"/>
              <a:ext cx="39267" cy="39285"/>
            </a:xfrm>
            <a:custGeom>
              <a:avLst/>
              <a:gdLst/>
              <a:ahLst/>
              <a:cxnLst/>
              <a:rect l="l" t="t" r="r" b="b"/>
              <a:pathLst>
                <a:path w="2190" h="2191" extrusionOk="0">
                  <a:moveTo>
                    <a:pt x="1108" y="1"/>
                  </a:moveTo>
                  <a:lnTo>
                    <a:pt x="876" y="27"/>
                  </a:lnTo>
                  <a:lnTo>
                    <a:pt x="670" y="78"/>
                  </a:lnTo>
                  <a:lnTo>
                    <a:pt x="490" y="181"/>
                  </a:lnTo>
                  <a:lnTo>
                    <a:pt x="335" y="310"/>
                  </a:lnTo>
                  <a:lnTo>
                    <a:pt x="180" y="465"/>
                  </a:lnTo>
                  <a:lnTo>
                    <a:pt x="77" y="671"/>
                  </a:lnTo>
                  <a:lnTo>
                    <a:pt x="26" y="877"/>
                  </a:lnTo>
                  <a:lnTo>
                    <a:pt x="0" y="1083"/>
                  </a:lnTo>
                  <a:lnTo>
                    <a:pt x="26" y="1315"/>
                  </a:lnTo>
                  <a:lnTo>
                    <a:pt x="77" y="1521"/>
                  </a:lnTo>
                  <a:lnTo>
                    <a:pt x="180" y="1701"/>
                  </a:lnTo>
                  <a:lnTo>
                    <a:pt x="335" y="1856"/>
                  </a:lnTo>
                  <a:lnTo>
                    <a:pt x="490" y="2010"/>
                  </a:lnTo>
                  <a:lnTo>
                    <a:pt x="670" y="2113"/>
                  </a:lnTo>
                  <a:lnTo>
                    <a:pt x="876" y="2165"/>
                  </a:lnTo>
                  <a:lnTo>
                    <a:pt x="1108" y="2190"/>
                  </a:lnTo>
                  <a:lnTo>
                    <a:pt x="1314" y="2165"/>
                  </a:lnTo>
                  <a:lnTo>
                    <a:pt x="1520" y="2113"/>
                  </a:lnTo>
                  <a:lnTo>
                    <a:pt x="1726" y="2010"/>
                  </a:lnTo>
                  <a:lnTo>
                    <a:pt x="1881" y="1856"/>
                  </a:lnTo>
                  <a:lnTo>
                    <a:pt x="2009" y="1701"/>
                  </a:lnTo>
                  <a:lnTo>
                    <a:pt x="2112" y="1521"/>
                  </a:lnTo>
                  <a:lnTo>
                    <a:pt x="2164" y="1315"/>
                  </a:lnTo>
                  <a:lnTo>
                    <a:pt x="2190" y="1083"/>
                  </a:lnTo>
                  <a:lnTo>
                    <a:pt x="2164" y="877"/>
                  </a:lnTo>
                  <a:lnTo>
                    <a:pt x="2112" y="671"/>
                  </a:lnTo>
                  <a:lnTo>
                    <a:pt x="2009" y="465"/>
                  </a:lnTo>
                  <a:lnTo>
                    <a:pt x="1881" y="310"/>
                  </a:lnTo>
                  <a:lnTo>
                    <a:pt x="1726" y="181"/>
                  </a:lnTo>
                  <a:lnTo>
                    <a:pt x="1520" y="78"/>
                  </a:lnTo>
                  <a:lnTo>
                    <a:pt x="1314" y="27"/>
                  </a:lnTo>
                  <a:lnTo>
                    <a:pt x="1108"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38" name="Google Shape;2138;p36"/>
            <p:cNvSpPr/>
            <p:nvPr/>
          </p:nvSpPr>
          <p:spPr>
            <a:xfrm>
              <a:off x="5566147" y="2613250"/>
              <a:ext cx="158429" cy="158429"/>
            </a:xfrm>
            <a:custGeom>
              <a:avLst/>
              <a:gdLst/>
              <a:ahLst/>
              <a:cxnLst/>
              <a:rect l="l" t="t" r="r" b="b"/>
              <a:pathLst>
                <a:path w="8836" h="8836" fill="none" extrusionOk="0">
                  <a:moveTo>
                    <a:pt x="8836" y="4405"/>
                  </a:moveTo>
                  <a:lnTo>
                    <a:pt x="8836" y="4405"/>
                  </a:lnTo>
                  <a:lnTo>
                    <a:pt x="8836" y="4869"/>
                  </a:lnTo>
                  <a:lnTo>
                    <a:pt x="8758" y="5306"/>
                  </a:lnTo>
                  <a:lnTo>
                    <a:pt x="8655" y="5719"/>
                  </a:lnTo>
                  <a:lnTo>
                    <a:pt x="8501" y="6131"/>
                  </a:lnTo>
                  <a:lnTo>
                    <a:pt x="8320" y="6517"/>
                  </a:lnTo>
                  <a:lnTo>
                    <a:pt x="8089" y="6878"/>
                  </a:lnTo>
                  <a:lnTo>
                    <a:pt x="7831" y="7238"/>
                  </a:lnTo>
                  <a:lnTo>
                    <a:pt x="7548" y="7547"/>
                  </a:lnTo>
                  <a:lnTo>
                    <a:pt x="7238" y="7831"/>
                  </a:lnTo>
                  <a:lnTo>
                    <a:pt x="6904" y="8088"/>
                  </a:lnTo>
                  <a:lnTo>
                    <a:pt x="6543" y="8294"/>
                  </a:lnTo>
                  <a:lnTo>
                    <a:pt x="6157" y="8501"/>
                  </a:lnTo>
                  <a:lnTo>
                    <a:pt x="5744" y="8629"/>
                  </a:lnTo>
                  <a:lnTo>
                    <a:pt x="5307" y="8758"/>
                  </a:lnTo>
                  <a:lnTo>
                    <a:pt x="4869" y="8810"/>
                  </a:lnTo>
                  <a:lnTo>
                    <a:pt x="4431" y="8835"/>
                  </a:lnTo>
                  <a:lnTo>
                    <a:pt x="4431" y="8835"/>
                  </a:lnTo>
                  <a:lnTo>
                    <a:pt x="3967" y="8810"/>
                  </a:lnTo>
                  <a:lnTo>
                    <a:pt x="3529" y="8758"/>
                  </a:lnTo>
                  <a:lnTo>
                    <a:pt x="3117" y="8629"/>
                  </a:lnTo>
                  <a:lnTo>
                    <a:pt x="2705" y="8501"/>
                  </a:lnTo>
                  <a:lnTo>
                    <a:pt x="2319" y="8294"/>
                  </a:lnTo>
                  <a:lnTo>
                    <a:pt x="1958" y="8088"/>
                  </a:lnTo>
                  <a:lnTo>
                    <a:pt x="1597" y="7831"/>
                  </a:lnTo>
                  <a:lnTo>
                    <a:pt x="1288" y="7547"/>
                  </a:lnTo>
                  <a:lnTo>
                    <a:pt x="1005" y="7238"/>
                  </a:lnTo>
                  <a:lnTo>
                    <a:pt x="747" y="6878"/>
                  </a:lnTo>
                  <a:lnTo>
                    <a:pt x="541" y="6517"/>
                  </a:lnTo>
                  <a:lnTo>
                    <a:pt x="335" y="6131"/>
                  </a:lnTo>
                  <a:lnTo>
                    <a:pt x="206" y="5719"/>
                  </a:lnTo>
                  <a:lnTo>
                    <a:pt x="77" y="5306"/>
                  </a:lnTo>
                  <a:lnTo>
                    <a:pt x="26" y="4869"/>
                  </a:lnTo>
                  <a:lnTo>
                    <a:pt x="0" y="4405"/>
                  </a:lnTo>
                  <a:lnTo>
                    <a:pt x="0" y="4405"/>
                  </a:lnTo>
                  <a:lnTo>
                    <a:pt x="26" y="3967"/>
                  </a:lnTo>
                  <a:lnTo>
                    <a:pt x="77" y="3529"/>
                  </a:lnTo>
                  <a:lnTo>
                    <a:pt x="206" y="3091"/>
                  </a:lnTo>
                  <a:lnTo>
                    <a:pt x="335" y="2679"/>
                  </a:lnTo>
                  <a:lnTo>
                    <a:pt x="541" y="2293"/>
                  </a:lnTo>
                  <a:lnTo>
                    <a:pt x="747" y="1932"/>
                  </a:lnTo>
                  <a:lnTo>
                    <a:pt x="1005" y="1597"/>
                  </a:lnTo>
                  <a:lnTo>
                    <a:pt x="1288" y="1288"/>
                  </a:lnTo>
                  <a:lnTo>
                    <a:pt x="1597" y="1005"/>
                  </a:lnTo>
                  <a:lnTo>
                    <a:pt x="1958" y="747"/>
                  </a:lnTo>
                  <a:lnTo>
                    <a:pt x="2319" y="515"/>
                  </a:lnTo>
                  <a:lnTo>
                    <a:pt x="2705" y="335"/>
                  </a:lnTo>
                  <a:lnTo>
                    <a:pt x="3117" y="180"/>
                  </a:lnTo>
                  <a:lnTo>
                    <a:pt x="3529" y="77"/>
                  </a:lnTo>
                  <a:lnTo>
                    <a:pt x="3967" y="0"/>
                  </a:lnTo>
                  <a:lnTo>
                    <a:pt x="4431" y="0"/>
                  </a:lnTo>
                  <a:lnTo>
                    <a:pt x="4431" y="0"/>
                  </a:lnTo>
                  <a:lnTo>
                    <a:pt x="4869" y="0"/>
                  </a:lnTo>
                  <a:lnTo>
                    <a:pt x="5307" y="77"/>
                  </a:lnTo>
                  <a:lnTo>
                    <a:pt x="5744" y="180"/>
                  </a:lnTo>
                  <a:lnTo>
                    <a:pt x="6157" y="335"/>
                  </a:lnTo>
                  <a:lnTo>
                    <a:pt x="6543" y="515"/>
                  </a:lnTo>
                  <a:lnTo>
                    <a:pt x="6904" y="747"/>
                  </a:lnTo>
                  <a:lnTo>
                    <a:pt x="7238" y="1005"/>
                  </a:lnTo>
                  <a:lnTo>
                    <a:pt x="7548" y="1288"/>
                  </a:lnTo>
                  <a:lnTo>
                    <a:pt x="7831" y="1597"/>
                  </a:lnTo>
                  <a:lnTo>
                    <a:pt x="8089" y="1932"/>
                  </a:lnTo>
                  <a:lnTo>
                    <a:pt x="8320" y="2293"/>
                  </a:lnTo>
                  <a:lnTo>
                    <a:pt x="8501" y="2679"/>
                  </a:lnTo>
                  <a:lnTo>
                    <a:pt x="8655" y="3091"/>
                  </a:lnTo>
                  <a:lnTo>
                    <a:pt x="8758" y="3529"/>
                  </a:lnTo>
                  <a:lnTo>
                    <a:pt x="8836" y="3967"/>
                  </a:lnTo>
                  <a:lnTo>
                    <a:pt x="8836" y="4405"/>
                  </a:lnTo>
                  <a:lnTo>
                    <a:pt x="8836" y="4405"/>
                  </a:lnTo>
                  <a:close/>
                </a:path>
              </a:pathLst>
            </a:custGeom>
            <a:solidFill>
              <a:schemeClr val="accent3"/>
            </a:solidFill>
            <a:ln w="9525" cap="rnd" cmpd="sng">
              <a:solidFill>
                <a:schemeClr val="accent3"/>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2139" name="Google Shape;2139;p36"/>
            <p:cNvSpPr/>
            <p:nvPr/>
          </p:nvSpPr>
          <p:spPr>
            <a:xfrm>
              <a:off x="5263632" y="2180025"/>
              <a:ext cx="465104" cy="260953"/>
            </a:xfrm>
            <a:custGeom>
              <a:avLst/>
              <a:gdLst/>
              <a:ahLst/>
              <a:cxnLst/>
              <a:rect l="l" t="t" r="r" b="b"/>
              <a:pathLst>
                <a:path w="25940" h="14554" extrusionOk="0">
                  <a:moveTo>
                    <a:pt x="9737" y="0"/>
                  </a:moveTo>
                  <a:lnTo>
                    <a:pt x="9351" y="52"/>
                  </a:lnTo>
                  <a:lnTo>
                    <a:pt x="8990" y="103"/>
                  </a:lnTo>
                  <a:lnTo>
                    <a:pt x="8655" y="180"/>
                  </a:lnTo>
                  <a:lnTo>
                    <a:pt x="8346" y="283"/>
                  </a:lnTo>
                  <a:lnTo>
                    <a:pt x="8037" y="386"/>
                  </a:lnTo>
                  <a:lnTo>
                    <a:pt x="7754" y="515"/>
                  </a:lnTo>
                  <a:lnTo>
                    <a:pt x="7496" y="644"/>
                  </a:lnTo>
                  <a:lnTo>
                    <a:pt x="7264" y="799"/>
                  </a:lnTo>
                  <a:lnTo>
                    <a:pt x="7032" y="979"/>
                  </a:lnTo>
                  <a:lnTo>
                    <a:pt x="6826" y="1133"/>
                  </a:lnTo>
                  <a:lnTo>
                    <a:pt x="6646" y="1314"/>
                  </a:lnTo>
                  <a:lnTo>
                    <a:pt x="6285" y="1700"/>
                  </a:lnTo>
                  <a:lnTo>
                    <a:pt x="6002" y="2087"/>
                  </a:lnTo>
                  <a:lnTo>
                    <a:pt x="5770" y="2473"/>
                  </a:lnTo>
                  <a:lnTo>
                    <a:pt x="5590" y="2859"/>
                  </a:lnTo>
                  <a:lnTo>
                    <a:pt x="5461" y="3220"/>
                  </a:lnTo>
                  <a:lnTo>
                    <a:pt x="5358" y="3529"/>
                  </a:lnTo>
                  <a:lnTo>
                    <a:pt x="5229" y="4018"/>
                  </a:lnTo>
                  <a:lnTo>
                    <a:pt x="5203" y="4199"/>
                  </a:lnTo>
                  <a:lnTo>
                    <a:pt x="4843" y="4070"/>
                  </a:lnTo>
                  <a:lnTo>
                    <a:pt x="4431" y="3967"/>
                  </a:lnTo>
                  <a:lnTo>
                    <a:pt x="4018" y="3915"/>
                  </a:lnTo>
                  <a:lnTo>
                    <a:pt x="3581" y="3915"/>
                  </a:lnTo>
                  <a:lnTo>
                    <a:pt x="3117" y="3941"/>
                  </a:lnTo>
                  <a:lnTo>
                    <a:pt x="2679" y="4044"/>
                  </a:lnTo>
                  <a:lnTo>
                    <a:pt x="2241" y="4173"/>
                  </a:lnTo>
                  <a:lnTo>
                    <a:pt x="1829" y="4353"/>
                  </a:lnTo>
                  <a:lnTo>
                    <a:pt x="1417" y="4559"/>
                  </a:lnTo>
                  <a:lnTo>
                    <a:pt x="1056" y="4843"/>
                  </a:lnTo>
                  <a:lnTo>
                    <a:pt x="902" y="4997"/>
                  </a:lnTo>
                  <a:lnTo>
                    <a:pt x="747" y="5152"/>
                  </a:lnTo>
                  <a:lnTo>
                    <a:pt x="593" y="5332"/>
                  </a:lnTo>
                  <a:lnTo>
                    <a:pt x="464" y="5512"/>
                  </a:lnTo>
                  <a:lnTo>
                    <a:pt x="361" y="5719"/>
                  </a:lnTo>
                  <a:lnTo>
                    <a:pt x="258" y="5950"/>
                  </a:lnTo>
                  <a:lnTo>
                    <a:pt x="180" y="6182"/>
                  </a:lnTo>
                  <a:lnTo>
                    <a:pt x="103" y="6414"/>
                  </a:lnTo>
                  <a:lnTo>
                    <a:pt x="52" y="6672"/>
                  </a:lnTo>
                  <a:lnTo>
                    <a:pt x="26" y="6929"/>
                  </a:lnTo>
                  <a:lnTo>
                    <a:pt x="0" y="7213"/>
                  </a:lnTo>
                  <a:lnTo>
                    <a:pt x="26" y="7496"/>
                  </a:lnTo>
                  <a:lnTo>
                    <a:pt x="77" y="8063"/>
                  </a:lnTo>
                  <a:lnTo>
                    <a:pt x="206" y="8578"/>
                  </a:lnTo>
                  <a:lnTo>
                    <a:pt x="335" y="9016"/>
                  </a:lnTo>
                  <a:lnTo>
                    <a:pt x="515" y="9402"/>
                  </a:lnTo>
                  <a:lnTo>
                    <a:pt x="721" y="9737"/>
                  </a:lnTo>
                  <a:lnTo>
                    <a:pt x="979" y="10020"/>
                  </a:lnTo>
                  <a:lnTo>
                    <a:pt x="1236" y="10278"/>
                  </a:lnTo>
                  <a:lnTo>
                    <a:pt x="1494" y="10510"/>
                  </a:lnTo>
                  <a:lnTo>
                    <a:pt x="1777" y="10716"/>
                  </a:lnTo>
                  <a:lnTo>
                    <a:pt x="2087" y="10896"/>
                  </a:lnTo>
                  <a:lnTo>
                    <a:pt x="2679" y="11257"/>
                  </a:lnTo>
                  <a:lnTo>
                    <a:pt x="3271" y="11592"/>
                  </a:lnTo>
                  <a:lnTo>
                    <a:pt x="3555" y="11772"/>
                  </a:lnTo>
                  <a:lnTo>
                    <a:pt x="3812" y="11978"/>
                  </a:lnTo>
                  <a:lnTo>
                    <a:pt x="4044" y="12210"/>
                  </a:lnTo>
                  <a:lnTo>
                    <a:pt x="4225" y="12442"/>
                  </a:lnTo>
                  <a:lnTo>
                    <a:pt x="4405" y="12648"/>
                  </a:lnTo>
                  <a:lnTo>
                    <a:pt x="4534" y="12880"/>
                  </a:lnTo>
                  <a:lnTo>
                    <a:pt x="4637" y="13086"/>
                  </a:lnTo>
                  <a:lnTo>
                    <a:pt x="4714" y="13317"/>
                  </a:lnTo>
                  <a:lnTo>
                    <a:pt x="4791" y="13524"/>
                  </a:lnTo>
                  <a:lnTo>
                    <a:pt x="4817" y="13704"/>
                  </a:lnTo>
                  <a:lnTo>
                    <a:pt x="4869" y="14039"/>
                  </a:lnTo>
                  <a:lnTo>
                    <a:pt x="4869" y="14322"/>
                  </a:lnTo>
                  <a:lnTo>
                    <a:pt x="4843" y="14554"/>
                  </a:lnTo>
                  <a:lnTo>
                    <a:pt x="9273" y="14554"/>
                  </a:lnTo>
                  <a:lnTo>
                    <a:pt x="9273" y="14451"/>
                  </a:lnTo>
                  <a:lnTo>
                    <a:pt x="9299" y="14142"/>
                  </a:lnTo>
                  <a:lnTo>
                    <a:pt x="9351" y="13755"/>
                  </a:lnTo>
                  <a:lnTo>
                    <a:pt x="9402" y="13524"/>
                  </a:lnTo>
                  <a:lnTo>
                    <a:pt x="9479" y="13292"/>
                  </a:lnTo>
                  <a:lnTo>
                    <a:pt x="9582" y="13060"/>
                  </a:lnTo>
                  <a:lnTo>
                    <a:pt x="9711" y="12828"/>
                  </a:lnTo>
                  <a:lnTo>
                    <a:pt x="9866" y="12648"/>
                  </a:lnTo>
                  <a:lnTo>
                    <a:pt x="10072" y="12467"/>
                  </a:lnTo>
                  <a:lnTo>
                    <a:pt x="10304" y="12313"/>
                  </a:lnTo>
                  <a:lnTo>
                    <a:pt x="10561" y="12210"/>
                  </a:lnTo>
                  <a:lnTo>
                    <a:pt x="10896" y="12158"/>
                  </a:lnTo>
                  <a:lnTo>
                    <a:pt x="11257" y="12158"/>
                  </a:lnTo>
                  <a:lnTo>
                    <a:pt x="11772" y="12184"/>
                  </a:lnTo>
                  <a:lnTo>
                    <a:pt x="12210" y="12184"/>
                  </a:lnTo>
                  <a:lnTo>
                    <a:pt x="12236" y="12339"/>
                  </a:lnTo>
                  <a:lnTo>
                    <a:pt x="12287" y="12519"/>
                  </a:lnTo>
                  <a:lnTo>
                    <a:pt x="12390" y="12828"/>
                  </a:lnTo>
                  <a:lnTo>
                    <a:pt x="12570" y="13111"/>
                  </a:lnTo>
                  <a:lnTo>
                    <a:pt x="12777" y="13343"/>
                  </a:lnTo>
                  <a:lnTo>
                    <a:pt x="13060" y="13549"/>
                  </a:lnTo>
                  <a:lnTo>
                    <a:pt x="13343" y="13704"/>
                  </a:lnTo>
                  <a:lnTo>
                    <a:pt x="13498" y="13755"/>
                  </a:lnTo>
                  <a:lnTo>
                    <a:pt x="13652" y="13781"/>
                  </a:lnTo>
                  <a:lnTo>
                    <a:pt x="13833" y="13807"/>
                  </a:lnTo>
                  <a:lnTo>
                    <a:pt x="14013" y="13833"/>
                  </a:lnTo>
                  <a:lnTo>
                    <a:pt x="14245" y="13807"/>
                  </a:lnTo>
                  <a:lnTo>
                    <a:pt x="14477" y="13755"/>
                  </a:lnTo>
                  <a:lnTo>
                    <a:pt x="14683" y="13678"/>
                  </a:lnTo>
                  <a:lnTo>
                    <a:pt x="14889" y="13575"/>
                  </a:lnTo>
                  <a:lnTo>
                    <a:pt x="15095" y="13472"/>
                  </a:lnTo>
                  <a:lnTo>
                    <a:pt x="15249" y="13317"/>
                  </a:lnTo>
                  <a:lnTo>
                    <a:pt x="15404" y="13137"/>
                  </a:lnTo>
                  <a:lnTo>
                    <a:pt x="15533" y="12957"/>
                  </a:lnTo>
                  <a:lnTo>
                    <a:pt x="15790" y="13214"/>
                  </a:lnTo>
                  <a:lnTo>
                    <a:pt x="16099" y="13472"/>
                  </a:lnTo>
                  <a:lnTo>
                    <a:pt x="16434" y="13704"/>
                  </a:lnTo>
                  <a:lnTo>
                    <a:pt x="16821" y="13910"/>
                  </a:lnTo>
                  <a:lnTo>
                    <a:pt x="17284" y="14090"/>
                  </a:lnTo>
                  <a:lnTo>
                    <a:pt x="17774" y="14219"/>
                  </a:lnTo>
                  <a:lnTo>
                    <a:pt x="18340" y="14296"/>
                  </a:lnTo>
                  <a:lnTo>
                    <a:pt x="18959" y="14348"/>
                  </a:lnTo>
                  <a:lnTo>
                    <a:pt x="19242" y="14348"/>
                  </a:lnTo>
                  <a:lnTo>
                    <a:pt x="19500" y="14322"/>
                  </a:lnTo>
                  <a:lnTo>
                    <a:pt x="19783" y="14271"/>
                  </a:lnTo>
                  <a:lnTo>
                    <a:pt x="20015" y="14219"/>
                  </a:lnTo>
                  <a:lnTo>
                    <a:pt x="20272" y="14142"/>
                  </a:lnTo>
                  <a:lnTo>
                    <a:pt x="20504" y="14064"/>
                  </a:lnTo>
                  <a:lnTo>
                    <a:pt x="20710" y="13961"/>
                  </a:lnTo>
                  <a:lnTo>
                    <a:pt x="20916" y="13833"/>
                  </a:lnTo>
                  <a:lnTo>
                    <a:pt x="21122" y="13704"/>
                  </a:lnTo>
                  <a:lnTo>
                    <a:pt x="21303" y="13549"/>
                  </a:lnTo>
                  <a:lnTo>
                    <a:pt x="21483" y="13395"/>
                  </a:lnTo>
                  <a:lnTo>
                    <a:pt x="21638" y="13240"/>
                  </a:lnTo>
                  <a:lnTo>
                    <a:pt x="21792" y="13060"/>
                  </a:lnTo>
                  <a:lnTo>
                    <a:pt x="21947" y="12880"/>
                  </a:lnTo>
                  <a:lnTo>
                    <a:pt x="22050" y="12673"/>
                  </a:lnTo>
                  <a:lnTo>
                    <a:pt x="22179" y="12467"/>
                  </a:lnTo>
                  <a:lnTo>
                    <a:pt x="22436" y="12673"/>
                  </a:lnTo>
                  <a:lnTo>
                    <a:pt x="22719" y="12828"/>
                  </a:lnTo>
                  <a:lnTo>
                    <a:pt x="22874" y="12880"/>
                  </a:lnTo>
                  <a:lnTo>
                    <a:pt x="23029" y="12905"/>
                  </a:lnTo>
                  <a:lnTo>
                    <a:pt x="23209" y="12931"/>
                  </a:lnTo>
                  <a:lnTo>
                    <a:pt x="23570" y="12931"/>
                  </a:lnTo>
                  <a:lnTo>
                    <a:pt x="23750" y="12905"/>
                  </a:lnTo>
                  <a:lnTo>
                    <a:pt x="23904" y="12854"/>
                  </a:lnTo>
                  <a:lnTo>
                    <a:pt x="24085" y="12802"/>
                  </a:lnTo>
                  <a:lnTo>
                    <a:pt x="24239" y="12725"/>
                  </a:lnTo>
                  <a:lnTo>
                    <a:pt x="24394" y="12622"/>
                  </a:lnTo>
                  <a:lnTo>
                    <a:pt x="24523" y="12519"/>
                  </a:lnTo>
                  <a:lnTo>
                    <a:pt x="24651" y="12416"/>
                  </a:lnTo>
                  <a:lnTo>
                    <a:pt x="24780" y="12287"/>
                  </a:lnTo>
                  <a:lnTo>
                    <a:pt x="24883" y="12133"/>
                  </a:lnTo>
                  <a:lnTo>
                    <a:pt x="24961" y="12004"/>
                  </a:lnTo>
                  <a:lnTo>
                    <a:pt x="25038" y="11849"/>
                  </a:lnTo>
                  <a:lnTo>
                    <a:pt x="25115" y="11669"/>
                  </a:lnTo>
                  <a:lnTo>
                    <a:pt x="25141" y="11489"/>
                  </a:lnTo>
                  <a:lnTo>
                    <a:pt x="25167" y="11308"/>
                  </a:lnTo>
                  <a:lnTo>
                    <a:pt x="25192" y="11128"/>
                  </a:lnTo>
                  <a:lnTo>
                    <a:pt x="25167" y="10819"/>
                  </a:lnTo>
                  <a:lnTo>
                    <a:pt x="25089" y="10535"/>
                  </a:lnTo>
                  <a:lnTo>
                    <a:pt x="24961" y="10252"/>
                  </a:lnTo>
                  <a:lnTo>
                    <a:pt x="24780" y="9995"/>
                  </a:lnTo>
                  <a:lnTo>
                    <a:pt x="25038" y="9788"/>
                  </a:lnTo>
                  <a:lnTo>
                    <a:pt x="25295" y="9557"/>
                  </a:lnTo>
                  <a:lnTo>
                    <a:pt x="25501" y="9299"/>
                  </a:lnTo>
                  <a:lnTo>
                    <a:pt x="25682" y="9016"/>
                  </a:lnTo>
                  <a:lnTo>
                    <a:pt x="25811" y="8681"/>
                  </a:lnTo>
                  <a:lnTo>
                    <a:pt x="25888" y="8320"/>
                  </a:lnTo>
                  <a:lnTo>
                    <a:pt x="25939" y="7960"/>
                  </a:lnTo>
                  <a:lnTo>
                    <a:pt x="25939" y="7547"/>
                  </a:lnTo>
                  <a:lnTo>
                    <a:pt x="25914" y="7290"/>
                  </a:lnTo>
                  <a:lnTo>
                    <a:pt x="25888" y="7084"/>
                  </a:lnTo>
                  <a:lnTo>
                    <a:pt x="25836" y="6852"/>
                  </a:lnTo>
                  <a:lnTo>
                    <a:pt x="25759" y="6672"/>
                  </a:lnTo>
                  <a:lnTo>
                    <a:pt x="25682" y="6491"/>
                  </a:lnTo>
                  <a:lnTo>
                    <a:pt x="25604" y="6311"/>
                  </a:lnTo>
                  <a:lnTo>
                    <a:pt x="25398" y="6002"/>
                  </a:lnTo>
                  <a:lnTo>
                    <a:pt x="25141" y="5744"/>
                  </a:lnTo>
                  <a:lnTo>
                    <a:pt x="24883" y="5538"/>
                  </a:lnTo>
                  <a:lnTo>
                    <a:pt x="24626" y="5358"/>
                  </a:lnTo>
                  <a:lnTo>
                    <a:pt x="24342" y="5203"/>
                  </a:lnTo>
                  <a:lnTo>
                    <a:pt x="24059" y="5100"/>
                  </a:lnTo>
                  <a:lnTo>
                    <a:pt x="23801" y="5023"/>
                  </a:lnTo>
                  <a:lnTo>
                    <a:pt x="23312" y="4894"/>
                  </a:lnTo>
                  <a:lnTo>
                    <a:pt x="22977" y="4868"/>
                  </a:lnTo>
                  <a:lnTo>
                    <a:pt x="22874" y="4843"/>
                  </a:lnTo>
                  <a:lnTo>
                    <a:pt x="22848" y="4714"/>
                  </a:lnTo>
                  <a:lnTo>
                    <a:pt x="22745" y="4379"/>
                  </a:lnTo>
                  <a:lnTo>
                    <a:pt x="22668" y="4147"/>
                  </a:lnTo>
                  <a:lnTo>
                    <a:pt x="22539" y="3890"/>
                  </a:lnTo>
                  <a:lnTo>
                    <a:pt x="22410" y="3581"/>
                  </a:lnTo>
                  <a:lnTo>
                    <a:pt x="22256" y="3297"/>
                  </a:lnTo>
                  <a:lnTo>
                    <a:pt x="22050" y="2988"/>
                  </a:lnTo>
                  <a:lnTo>
                    <a:pt x="21792" y="2679"/>
                  </a:lnTo>
                  <a:lnTo>
                    <a:pt x="21509" y="2396"/>
                  </a:lnTo>
                  <a:lnTo>
                    <a:pt x="21174" y="2112"/>
                  </a:lnTo>
                  <a:lnTo>
                    <a:pt x="20788" y="1855"/>
                  </a:lnTo>
                  <a:lnTo>
                    <a:pt x="20375" y="1649"/>
                  </a:lnTo>
                  <a:lnTo>
                    <a:pt x="20144" y="1546"/>
                  </a:lnTo>
                  <a:lnTo>
                    <a:pt x="19886" y="1468"/>
                  </a:lnTo>
                  <a:lnTo>
                    <a:pt x="19628" y="1391"/>
                  </a:lnTo>
                  <a:lnTo>
                    <a:pt x="19345" y="1340"/>
                  </a:lnTo>
                  <a:lnTo>
                    <a:pt x="18856" y="1288"/>
                  </a:lnTo>
                  <a:lnTo>
                    <a:pt x="18392" y="1288"/>
                  </a:lnTo>
                  <a:lnTo>
                    <a:pt x="17954" y="1314"/>
                  </a:lnTo>
                  <a:lnTo>
                    <a:pt x="17568" y="1391"/>
                  </a:lnTo>
                  <a:lnTo>
                    <a:pt x="17181" y="1520"/>
                  </a:lnTo>
                  <a:lnTo>
                    <a:pt x="16846" y="1674"/>
                  </a:lnTo>
                  <a:lnTo>
                    <a:pt x="16537" y="1855"/>
                  </a:lnTo>
                  <a:lnTo>
                    <a:pt x="16228" y="2061"/>
                  </a:lnTo>
                  <a:lnTo>
                    <a:pt x="16099" y="1906"/>
                  </a:lnTo>
                  <a:lnTo>
                    <a:pt x="15945" y="1752"/>
                  </a:lnTo>
                  <a:lnTo>
                    <a:pt x="15790" y="1623"/>
                  </a:lnTo>
                  <a:lnTo>
                    <a:pt x="15610" y="1520"/>
                  </a:lnTo>
                  <a:lnTo>
                    <a:pt x="15430" y="1443"/>
                  </a:lnTo>
                  <a:lnTo>
                    <a:pt x="15224" y="1391"/>
                  </a:lnTo>
                  <a:lnTo>
                    <a:pt x="15018" y="1340"/>
                  </a:lnTo>
                  <a:lnTo>
                    <a:pt x="14786" y="1340"/>
                  </a:lnTo>
                  <a:lnTo>
                    <a:pt x="14502" y="1365"/>
                  </a:lnTo>
                  <a:lnTo>
                    <a:pt x="14219" y="1417"/>
                  </a:lnTo>
                  <a:lnTo>
                    <a:pt x="13987" y="1520"/>
                  </a:lnTo>
                  <a:lnTo>
                    <a:pt x="13730" y="1674"/>
                  </a:lnTo>
                  <a:lnTo>
                    <a:pt x="13549" y="1417"/>
                  </a:lnTo>
                  <a:lnTo>
                    <a:pt x="13343" y="1211"/>
                  </a:lnTo>
                  <a:lnTo>
                    <a:pt x="13111" y="1005"/>
                  </a:lnTo>
                  <a:lnTo>
                    <a:pt x="12880" y="824"/>
                  </a:lnTo>
                  <a:lnTo>
                    <a:pt x="12648" y="670"/>
                  </a:lnTo>
                  <a:lnTo>
                    <a:pt x="12416" y="541"/>
                  </a:lnTo>
                  <a:lnTo>
                    <a:pt x="12184" y="412"/>
                  </a:lnTo>
                  <a:lnTo>
                    <a:pt x="11926" y="309"/>
                  </a:lnTo>
                  <a:lnTo>
                    <a:pt x="11437" y="155"/>
                  </a:lnTo>
                  <a:lnTo>
                    <a:pt x="10973" y="77"/>
                  </a:lnTo>
                  <a:lnTo>
                    <a:pt x="10535" y="26"/>
                  </a:lnTo>
                  <a:lnTo>
                    <a:pt x="10123" y="0"/>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2140" name="Google Shape;2140;p36"/>
            <p:cNvSpPr/>
            <p:nvPr/>
          </p:nvSpPr>
          <p:spPr>
            <a:xfrm>
              <a:off x="5318121" y="2207261"/>
              <a:ext cx="35591" cy="35591"/>
            </a:xfrm>
            <a:custGeom>
              <a:avLst/>
              <a:gdLst/>
              <a:ahLst/>
              <a:cxnLst/>
              <a:rect l="l" t="t" r="r" b="b"/>
              <a:pathLst>
                <a:path w="1985" h="1985" extrusionOk="0">
                  <a:moveTo>
                    <a:pt x="979" y="1"/>
                  </a:moveTo>
                  <a:lnTo>
                    <a:pt x="773" y="27"/>
                  </a:lnTo>
                  <a:lnTo>
                    <a:pt x="593" y="78"/>
                  </a:lnTo>
                  <a:lnTo>
                    <a:pt x="439" y="155"/>
                  </a:lnTo>
                  <a:lnTo>
                    <a:pt x="284" y="284"/>
                  </a:lnTo>
                  <a:lnTo>
                    <a:pt x="155" y="439"/>
                  </a:lnTo>
                  <a:lnTo>
                    <a:pt x="78" y="593"/>
                  </a:lnTo>
                  <a:lnTo>
                    <a:pt x="1" y="799"/>
                  </a:lnTo>
                  <a:lnTo>
                    <a:pt x="1" y="1005"/>
                  </a:lnTo>
                  <a:lnTo>
                    <a:pt x="1" y="1186"/>
                  </a:lnTo>
                  <a:lnTo>
                    <a:pt x="78" y="1392"/>
                  </a:lnTo>
                  <a:lnTo>
                    <a:pt x="155" y="1546"/>
                  </a:lnTo>
                  <a:lnTo>
                    <a:pt x="284" y="1701"/>
                  </a:lnTo>
                  <a:lnTo>
                    <a:pt x="439" y="1830"/>
                  </a:lnTo>
                  <a:lnTo>
                    <a:pt x="593" y="1907"/>
                  </a:lnTo>
                  <a:lnTo>
                    <a:pt x="773" y="1984"/>
                  </a:lnTo>
                  <a:lnTo>
                    <a:pt x="1186" y="1984"/>
                  </a:lnTo>
                  <a:lnTo>
                    <a:pt x="1366" y="1907"/>
                  </a:lnTo>
                  <a:lnTo>
                    <a:pt x="1546" y="1830"/>
                  </a:lnTo>
                  <a:lnTo>
                    <a:pt x="1701" y="1701"/>
                  </a:lnTo>
                  <a:lnTo>
                    <a:pt x="1804" y="1546"/>
                  </a:lnTo>
                  <a:lnTo>
                    <a:pt x="1907" y="1392"/>
                  </a:lnTo>
                  <a:lnTo>
                    <a:pt x="1958" y="1186"/>
                  </a:lnTo>
                  <a:lnTo>
                    <a:pt x="1984" y="1005"/>
                  </a:lnTo>
                  <a:lnTo>
                    <a:pt x="1958" y="799"/>
                  </a:lnTo>
                  <a:lnTo>
                    <a:pt x="1907" y="593"/>
                  </a:lnTo>
                  <a:lnTo>
                    <a:pt x="1804" y="439"/>
                  </a:lnTo>
                  <a:lnTo>
                    <a:pt x="1701" y="284"/>
                  </a:lnTo>
                  <a:lnTo>
                    <a:pt x="1546" y="155"/>
                  </a:lnTo>
                  <a:lnTo>
                    <a:pt x="1366" y="78"/>
                  </a:lnTo>
                  <a:lnTo>
                    <a:pt x="1186" y="27"/>
                  </a:lnTo>
                  <a:lnTo>
                    <a:pt x="979" y="1"/>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2141" name="Google Shape;2141;p36"/>
            <p:cNvSpPr/>
            <p:nvPr/>
          </p:nvSpPr>
          <p:spPr>
            <a:xfrm>
              <a:off x="5524119" y="2430346"/>
              <a:ext cx="35573" cy="36039"/>
            </a:xfrm>
            <a:custGeom>
              <a:avLst/>
              <a:gdLst/>
              <a:ahLst/>
              <a:cxnLst/>
              <a:rect l="l" t="t" r="r" b="b"/>
              <a:pathLst>
                <a:path w="1984" h="2010" extrusionOk="0">
                  <a:moveTo>
                    <a:pt x="1005" y="0"/>
                  </a:moveTo>
                  <a:lnTo>
                    <a:pt x="799" y="26"/>
                  </a:lnTo>
                  <a:lnTo>
                    <a:pt x="618" y="78"/>
                  </a:lnTo>
                  <a:lnTo>
                    <a:pt x="438" y="181"/>
                  </a:lnTo>
                  <a:lnTo>
                    <a:pt x="283" y="310"/>
                  </a:lnTo>
                  <a:lnTo>
                    <a:pt x="155" y="438"/>
                  </a:lnTo>
                  <a:lnTo>
                    <a:pt x="77" y="619"/>
                  </a:lnTo>
                  <a:lnTo>
                    <a:pt x="26" y="799"/>
                  </a:lnTo>
                  <a:lnTo>
                    <a:pt x="0" y="1005"/>
                  </a:lnTo>
                  <a:lnTo>
                    <a:pt x="26" y="1211"/>
                  </a:lnTo>
                  <a:lnTo>
                    <a:pt x="77" y="1391"/>
                  </a:lnTo>
                  <a:lnTo>
                    <a:pt x="155" y="1572"/>
                  </a:lnTo>
                  <a:lnTo>
                    <a:pt x="283" y="1726"/>
                  </a:lnTo>
                  <a:lnTo>
                    <a:pt x="438" y="1829"/>
                  </a:lnTo>
                  <a:lnTo>
                    <a:pt x="618" y="1932"/>
                  </a:lnTo>
                  <a:lnTo>
                    <a:pt x="799" y="1984"/>
                  </a:lnTo>
                  <a:lnTo>
                    <a:pt x="1005" y="2010"/>
                  </a:lnTo>
                  <a:lnTo>
                    <a:pt x="1185" y="1984"/>
                  </a:lnTo>
                  <a:lnTo>
                    <a:pt x="1391" y="1932"/>
                  </a:lnTo>
                  <a:lnTo>
                    <a:pt x="1546" y="1829"/>
                  </a:lnTo>
                  <a:lnTo>
                    <a:pt x="1700" y="1726"/>
                  </a:lnTo>
                  <a:lnTo>
                    <a:pt x="1829" y="1572"/>
                  </a:lnTo>
                  <a:lnTo>
                    <a:pt x="1906" y="1391"/>
                  </a:lnTo>
                  <a:lnTo>
                    <a:pt x="1984" y="1211"/>
                  </a:lnTo>
                  <a:lnTo>
                    <a:pt x="1984" y="1005"/>
                  </a:lnTo>
                  <a:lnTo>
                    <a:pt x="1984" y="799"/>
                  </a:lnTo>
                  <a:lnTo>
                    <a:pt x="1906" y="619"/>
                  </a:lnTo>
                  <a:lnTo>
                    <a:pt x="1829" y="438"/>
                  </a:lnTo>
                  <a:lnTo>
                    <a:pt x="1700" y="310"/>
                  </a:lnTo>
                  <a:lnTo>
                    <a:pt x="1546" y="181"/>
                  </a:lnTo>
                  <a:lnTo>
                    <a:pt x="1391" y="78"/>
                  </a:lnTo>
                  <a:lnTo>
                    <a:pt x="1185" y="26"/>
                  </a:lnTo>
                  <a:lnTo>
                    <a:pt x="1005" y="0"/>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2142" name="Google Shape;2142;p36"/>
            <p:cNvSpPr/>
            <p:nvPr/>
          </p:nvSpPr>
          <p:spPr>
            <a:xfrm>
              <a:off x="5681598" y="2236361"/>
              <a:ext cx="24959" cy="24959"/>
            </a:xfrm>
            <a:custGeom>
              <a:avLst/>
              <a:gdLst/>
              <a:ahLst/>
              <a:cxnLst/>
              <a:rect l="l" t="t" r="r" b="b"/>
              <a:pathLst>
                <a:path w="1392" h="1392" extrusionOk="0">
                  <a:moveTo>
                    <a:pt x="696" y="1"/>
                  </a:moveTo>
                  <a:lnTo>
                    <a:pt x="568" y="26"/>
                  </a:lnTo>
                  <a:lnTo>
                    <a:pt x="439" y="52"/>
                  </a:lnTo>
                  <a:lnTo>
                    <a:pt x="310" y="129"/>
                  </a:lnTo>
                  <a:lnTo>
                    <a:pt x="207" y="207"/>
                  </a:lnTo>
                  <a:lnTo>
                    <a:pt x="130" y="310"/>
                  </a:lnTo>
                  <a:lnTo>
                    <a:pt x="78" y="439"/>
                  </a:lnTo>
                  <a:lnTo>
                    <a:pt x="27" y="567"/>
                  </a:lnTo>
                  <a:lnTo>
                    <a:pt x="1" y="696"/>
                  </a:lnTo>
                  <a:lnTo>
                    <a:pt x="27" y="851"/>
                  </a:lnTo>
                  <a:lnTo>
                    <a:pt x="78" y="979"/>
                  </a:lnTo>
                  <a:lnTo>
                    <a:pt x="130" y="1083"/>
                  </a:lnTo>
                  <a:lnTo>
                    <a:pt x="207" y="1186"/>
                  </a:lnTo>
                  <a:lnTo>
                    <a:pt x="310" y="1263"/>
                  </a:lnTo>
                  <a:lnTo>
                    <a:pt x="439" y="1340"/>
                  </a:lnTo>
                  <a:lnTo>
                    <a:pt x="568" y="1366"/>
                  </a:lnTo>
                  <a:lnTo>
                    <a:pt x="696" y="1392"/>
                  </a:lnTo>
                  <a:lnTo>
                    <a:pt x="851" y="1366"/>
                  </a:lnTo>
                  <a:lnTo>
                    <a:pt x="980" y="1340"/>
                  </a:lnTo>
                  <a:lnTo>
                    <a:pt x="1083" y="1263"/>
                  </a:lnTo>
                  <a:lnTo>
                    <a:pt x="1186" y="1186"/>
                  </a:lnTo>
                  <a:lnTo>
                    <a:pt x="1289" y="1083"/>
                  </a:lnTo>
                  <a:lnTo>
                    <a:pt x="1340" y="979"/>
                  </a:lnTo>
                  <a:lnTo>
                    <a:pt x="1392" y="851"/>
                  </a:lnTo>
                  <a:lnTo>
                    <a:pt x="1392" y="696"/>
                  </a:lnTo>
                  <a:lnTo>
                    <a:pt x="1392" y="567"/>
                  </a:lnTo>
                  <a:lnTo>
                    <a:pt x="1340" y="439"/>
                  </a:lnTo>
                  <a:lnTo>
                    <a:pt x="1289" y="310"/>
                  </a:lnTo>
                  <a:lnTo>
                    <a:pt x="1186" y="207"/>
                  </a:lnTo>
                  <a:lnTo>
                    <a:pt x="1083" y="129"/>
                  </a:lnTo>
                  <a:lnTo>
                    <a:pt x="980" y="52"/>
                  </a:lnTo>
                  <a:lnTo>
                    <a:pt x="851" y="26"/>
                  </a:lnTo>
                  <a:lnTo>
                    <a:pt x="696" y="1"/>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2143" name="Google Shape;2143;p36"/>
            <p:cNvSpPr/>
            <p:nvPr/>
          </p:nvSpPr>
          <p:spPr>
            <a:xfrm>
              <a:off x="5318121" y="2448366"/>
              <a:ext cx="145036" cy="450778"/>
            </a:xfrm>
            <a:custGeom>
              <a:avLst/>
              <a:gdLst/>
              <a:ahLst/>
              <a:cxnLst/>
              <a:rect l="l" t="t" r="r" b="b"/>
              <a:pathLst>
                <a:path w="8089" h="25141" extrusionOk="0">
                  <a:moveTo>
                    <a:pt x="1366" y="0"/>
                  </a:moveTo>
                  <a:lnTo>
                    <a:pt x="1" y="25141"/>
                  </a:lnTo>
                  <a:lnTo>
                    <a:pt x="8089" y="25141"/>
                  </a:lnTo>
                  <a:lnTo>
                    <a:pt x="6698" y="0"/>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44" name="Google Shape;2144;p36"/>
            <p:cNvSpPr/>
            <p:nvPr/>
          </p:nvSpPr>
          <p:spPr>
            <a:xfrm>
              <a:off x="5335208" y="2431727"/>
              <a:ext cx="109481" cy="16657"/>
            </a:xfrm>
            <a:custGeom>
              <a:avLst/>
              <a:gdLst/>
              <a:ahLst/>
              <a:cxnLst/>
              <a:rect l="l" t="t" r="r" b="b"/>
              <a:pathLst>
                <a:path w="6106" h="929" extrusionOk="0">
                  <a:moveTo>
                    <a:pt x="464" y="1"/>
                  </a:moveTo>
                  <a:lnTo>
                    <a:pt x="361" y="26"/>
                  </a:lnTo>
                  <a:lnTo>
                    <a:pt x="284" y="52"/>
                  </a:lnTo>
                  <a:lnTo>
                    <a:pt x="207" y="78"/>
                  </a:lnTo>
                  <a:lnTo>
                    <a:pt x="130" y="130"/>
                  </a:lnTo>
                  <a:lnTo>
                    <a:pt x="78" y="207"/>
                  </a:lnTo>
                  <a:lnTo>
                    <a:pt x="52" y="284"/>
                  </a:lnTo>
                  <a:lnTo>
                    <a:pt x="1" y="387"/>
                  </a:lnTo>
                  <a:lnTo>
                    <a:pt x="1" y="464"/>
                  </a:lnTo>
                  <a:lnTo>
                    <a:pt x="1" y="567"/>
                  </a:lnTo>
                  <a:lnTo>
                    <a:pt x="52" y="645"/>
                  </a:lnTo>
                  <a:lnTo>
                    <a:pt x="78" y="722"/>
                  </a:lnTo>
                  <a:lnTo>
                    <a:pt x="130" y="799"/>
                  </a:lnTo>
                  <a:lnTo>
                    <a:pt x="207" y="851"/>
                  </a:lnTo>
                  <a:lnTo>
                    <a:pt x="284" y="902"/>
                  </a:lnTo>
                  <a:lnTo>
                    <a:pt x="361" y="928"/>
                  </a:lnTo>
                  <a:lnTo>
                    <a:pt x="5745" y="928"/>
                  </a:lnTo>
                  <a:lnTo>
                    <a:pt x="5822" y="902"/>
                  </a:lnTo>
                  <a:lnTo>
                    <a:pt x="5900" y="851"/>
                  </a:lnTo>
                  <a:lnTo>
                    <a:pt x="5977" y="799"/>
                  </a:lnTo>
                  <a:lnTo>
                    <a:pt x="6028" y="722"/>
                  </a:lnTo>
                  <a:lnTo>
                    <a:pt x="6080" y="645"/>
                  </a:lnTo>
                  <a:lnTo>
                    <a:pt x="6106" y="567"/>
                  </a:lnTo>
                  <a:lnTo>
                    <a:pt x="6106" y="464"/>
                  </a:lnTo>
                  <a:lnTo>
                    <a:pt x="6106" y="387"/>
                  </a:lnTo>
                  <a:lnTo>
                    <a:pt x="6080" y="284"/>
                  </a:lnTo>
                  <a:lnTo>
                    <a:pt x="6028" y="207"/>
                  </a:lnTo>
                  <a:lnTo>
                    <a:pt x="5977" y="130"/>
                  </a:lnTo>
                  <a:lnTo>
                    <a:pt x="5900" y="78"/>
                  </a:lnTo>
                  <a:lnTo>
                    <a:pt x="5822" y="52"/>
                  </a:lnTo>
                  <a:lnTo>
                    <a:pt x="5745" y="26"/>
                  </a:lnTo>
                  <a:lnTo>
                    <a:pt x="5642" y="1"/>
                  </a:lnTo>
                  <a:close/>
                </a:path>
              </a:pathLst>
            </a:custGeom>
            <a:solidFill>
              <a:srgbClr val="10404F"/>
            </a:solidFill>
            <a:ln>
              <a:noFill/>
            </a:ln>
          </p:spPr>
          <p:txBody>
            <a:bodyPr spcFirstLastPara="1" wrap="square" lIns="121900" tIns="121900" rIns="121900" bIns="121900" anchor="ctr" anchorCtr="0">
              <a:noAutofit/>
            </a:bodyPr>
            <a:lstStyle/>
            <a:p>
              <a:endParaRPr sz="2489"/>
            </a:p>
          </p:txBody>
        </p:sp>
        <p:sp>
          <p:nvSpPr>
            <p:cNvPr id="2145" name="Google Shape;2145;p36"/>
            <p:cNvSpPr/>
            <p:nvPr/>
          </p:nvSpPr>
          <p:spPr>
            <a:xfrm>
              <a:off x="4942631" y="2564283"/>
              <a:ext cx="572720" cy="334861"/>
            </a:xfrm>
            <a:custGeom>
              <a:avLst/>
              <a:gdLst/>
              <a:ahLst/>
              <a:cxnLst/>
              <a:rect l="l" t="t" r="r" b="b"/>
              <a:pathLst>
                <a:path w="31942" h="18676" extrusionOk="0">
                  <a:moveTo>
                    <a:pt x="15971" y="1"/>
                  </a:moveTo>
                  <a:lnTo>
                    <a:pt x="15147" y="26"/>
                  </a:lnTo>
                  <a:lnTo>
                    <a:pt x="14348" y="104"/>
                  </a:lnTo>
                  <a:lnTo>
                    <a:pt x="13550" y="207"/>
                  </a:lnTo>
                  <a:lnTo>
                    <a:pt x="12751" y="335"/>
                  </a:lnTo>
                  <a:lnTo>
                    <a:pt x="11979" y="516"/>
                  </a:lnTo>
                  <a:lnTo>
                    <a:pt x="11231" y="722"/>
                  </a:lnTo>
                  <a:lnTo>
                    <a:pt x="10484" y="979"/>
                  </a:lnTo>
                  <a:lnTo>
                    <a:pt x="9763" y="1263"/>
                  </a:lnTo>
                  <a:lnTo>
                    <a:pt x="9042" y="1572"/>
                  </a:lnTo>
                  <a:lnTo>
                    <a:pt x="8372" y="1933"/>
                  </a:lnTo>
                  <a:lnTo>
                    <a:pt x="7703" y="2319"/>
                  </a:lnTo>
                  <a:lnTo>
                    <a:pt x="7033" y="2731"/>
                  </a:lnTo>
                  <a:lnTo>
                    <a:pt x="6415" y="3169"/>
                  </a:lnTo>
                  <a:lnTo>
                    <a:pt x="5822" y="3658"/>
                  </a:lnTo>
                  <a:lnTo>
                    <a:pt x="5230" y="4148"/>
                  </a:lnTo>
                  <a:lnTo>
                    <a:pt x="4689" y="4689"/>
                  </a:lnTo>
                  <a:lnTo>
                    <a:pt x="4148" y="5230"/>
                  </a:lnTo>
                  <a:lnTo>
                    <a:pt x="3658" y="5822"/>
                  </a:lnTo>
                  <a:lnTo>
                    <a:pt x="3169" y="6415"/>
                  </a:lnTo>
                  <a:lnTo>
                    <a:pt x="2731" y="7059"/>
                  </a:lnTo>
                  <a:lnTo>
                    <a:pt x="2319" y="7703"/>
                  </a:lnTo>
                  <a:lnTo>
                    <a:pt x="1933" y="8372"/>
                  </a:lnTo>
                  <a:lnTo>
                    <a:pt x="1572" y="9042"/>
                  </a:lnTo>
                  <a:lnTo>
                    <a:pt x="1263" y="9763"/>
                  </a:lnTo>
                  <a:lnTo>
                    <a:pt x="979" y="10485"/>
                  </a:lnTo>
                  <a:lnTo>
                    <a:pt x="722" y="11232"/>
                  </a:lnTo>
                  <a:lnTo>
                    <a:pt x="516" y="11979"/>
                  </a:lnTo>
                  <a:lnTo>
                    <a:pt x="335" y="12751"/>
                  </a:lnTo>
                  <a:lnTo>
                    <a:pt x="181" y="13550"/>
                  </a:lnTo>
                  <a:lnTo>
                    <a:pt x="78" y="14348"/>
                  </a:lnTo>
                  <a:lnTo>
                    <a:pt x="26" y="15147"/>
                  </a:lnTo>
                  <a:lnTo>
                    <a:pt x="1" y="15971"/>
                  </a:lnTo>
                  <a:lnTo>
                    <a:pt x="1" y="18676"/>
                  </a:lnTo>
                  <a:lnTo>
                    <a:pt x="31942" y="18676"/>
                  </a:lnTo>
                  <a:lnTo>
                    <a:pt x="31942" y="15971"/>
                  </a:lnTo>
                  <a:lnTo>
                    <a:pt x="31916" y="15147"/>
                  </a:lnTo>
                  <a:lnTo>
                    <a:pt x="31864" y="14348"/>
                  </a:lnTo>
                  <a:lnTo>
                    <a:pt x="31761" y="13550"/>
                  </a:lnTo>
                  <a:lnTo>
                    <a:pt x="31607" y="12751"/>
                  </a:lnTo>
                  <a:lnTo>
                    <a:pt x="31427" y="11979"/>
                  </a:lnTo>
                  <a:lnTo>
                    <a:pt x="31220" y="11232"/>
                  </a:lnTo>
                  <a:lnTo>
                    <a:pt x="30963" y="10485"/>
                  </a:lnTo>
                  <a:lnTo>
                    <a:pt x="30680" y="9763"/>
                  </a:lnTo>
                  <a:lnTo>
                    <a:pt x="30370" y="9042"/>
                  </a:lnTo>
                  <a:lnTo>
                    <a:pt x="30010" y="8372"/>
                  </a:lnTo>
                  <a:lnTo>
                    <a:pt x="29623" y="7703"/>
                  </a:lnTo>
                  <a:lnTo>
                    <a:pt x="29211" y="7059"/>
                  </a:lnTo>
                  <a:lnTo>
                    <a:pt x="28773" y="6415"/>
                  </a:lnTo>
                  <a:lnTo>
                    <a:pt x="28284" y="5822"/>
                  </a:lnTo>
                  <a:lnTo>
                    <a:pt x="27795" y="5230"/>
                  </a:lnTo>
                  <a:lnTo>
                    <a:pt x="27254" y="4689"/>
                  </a:lnTo>
                  <a:lnTo>
                    <a:pt x="26713" y="4148"/>
                  </a:lnTo>
                  <a:lnTo>
                    <a:pt x="26120" y="3658"/>
                  </a:lnTo>
                  <a:lnTo>
                    <a:pt x="25528" y="3169"/>
                  </a:lnTo>
                  <a:lnTo>
                    <a:pt x="24910" y="2731"/>
                  </a:lnTo>
                  <a:lnTo>
                    <a:pt x="24240" y="2319"/>
                  </a:lnTo>
                  <a:lnTo>
                    <a:pt x="23570" y="1933"/>
                  </a:lnTo>
                  <a:lnTo>
                    <a:pt x="22900" y="1572"/>
                  </a:lnTo>
                  <a:lnTo>
                    <a:pt x="22179" y="1263"/>
                  </a:lnTo>
                  <a:lnTo>
                    <a:pt x="21458" y="979"/>
                  </a:lnTo>
                  <a:lnTo>
                    <a:pt x="20711" y="722"/>
                  </a:lnTo>
                  <a:lnTo>
                    <a:pt x="19964" y="516"/>
                  </a:lnTo>
                  <a:lnTo>
                    <a:pt x="19191" y="335"/>
                  </a:lnTo>
                  <a:lnTo>
                    <a:pt x="18392" y="207"/>
                  </a:lnTo>
                  <a:lnTo>
                    <a:pt x="17594" y="104"/>
                  </a:lnTo>
                  <a:lnTo>
                    <a:pt x="16795" y="26"/>
                  </a:lnTo>
                  <a:lnTo>
                    <a:pt x="15971" y="1"/>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46" name="Google Shape;2146;p36"/>
            <p:cNvSpPr/>
            <p:nvPr/>
          </p:nvSpPr>
          <p:spPr>
            <a:xfrm>
              <a:off x="5362928" y="2801676"/>
              <a:ext cx="54973" cy="54991"/>
            </a:xfrm>
            <a:custGeom>
              <a:avLst/>
              <a:gdLst/>
              <a:ahLst/>
              <a:cxnLst/>
              <a:rect l="l" t="t" r="r" b="b"/>
              <a:pathLst>
                <a:path w="3066" h="3067" extrusionOk="0">
                  <a:moveTo>
                    <a:pt x="1391" y="1"/>
                  </a:moveTo>
                  <a:lnTo>
                    <a:pt x="1237" y="26"/>
                  </a:lnTo>
                  <a:lnTo>
                    <a:pt x="928" y="104"/>
                  </a:lnTo>
                  <a:lnTo>
                    <a:pt x="670" y="258"/>
                  </a:lnTo>
                  <a:lnTo>
                    <a:pt x="464" y="439"/>
                  </a:lnTo>
                  <a:lnTo>
                    <a:pt x="258" y="670"/>
                  </a:lnTo>
                  <a:lnTo>
                    <a:pt x="129" y="928"/>
                  </a:lnTo>
                  <a:lnTo>
                    <a:pt x="26" y="1211"/>
                  </a:lnTo>
                  <a:lnTo>
                    <a:pt x="0" y="1366"/>
                  </a:lnTo>
                  <a:lnTo>
                    <a:pt x="0" y="1521"/>
                  </a:lnTo>
                  <a:lnTo>
                    <a:pt x="0" y="1701"/>
                  </a:lnTo>
                  <a:lnTo>
                    <a:pt x="26" y="1830"/>
                  </a:lnTo>
                  <a:lnTo>
                    <a:pt x="129" y="2139"/>
                  </a:lnTo>
                  <a:lnTo>
                    <a:pt x="258" y="2396"/>
                  </a:lnTo>
                  <a:lnTo>
                    <a:pt x="464" y="2628"/>
                  </a:lnTo>
                  <a:lnTo>
                    <a:pt x="670" y="2808"/>
                  </a:lnTo>
                  <a:lnTo>
                    <a:pt x="928" y="2937"/>
                  </a:lnTo>
                  <a:lnTo>
                    <a:pt x="1237" y="3040"/>
                  </a:lnTo>
                  <a:lnTo>
                    <a:pt x="1391" y="3066"/>
                  </a:lnTo>
                  <a:lnTo>
                    <a:pt x="1700" y="3066"/>
                  </a:lnTo>
                  <a:lnTo>
                    <a:pt x="1855" y="3040"/>
                  </a:lnTo>
                  <a:lnTo>
                    <a:pt x="2138" y="2937"/>
                  </a:lnTo>
                  <a:lnTo>
                    <a:pt x="2396" y="2808"/>
                  </a:lnTo>
                  <a:lnTo>
                    <a:pt x="2628" y="2628"/>
                  </a:lnTo>
                  <a:lnTo>
                    <a:pt x="2808" y="2396"/>
                  </a:lnTo>
                  <a:lnTo>
                    <a:pt x="2963" y="2139"/>
                  </a:lnTo>
                  <a:lnTo>
                    <a:pt x="3040" y="1830"/>
                  </a:lnTo>
                  <a:lnTo>
                    <a:pt x="3066" y="1701"/>
                  </a:lnTo>
                  <a:lnTo>
                    <a:pt x="3066" y="1521"/>
                  </a:lnTo>
                  <a:lnTo>
                    <a:pt x="3066" y="1366"/>
                  </a:lnTo>
                  <a:lnTo>
                    <a:pt x="3040" y="1211"/>
                  </a:lnTo>
                  <a:lnTo>
                    <a:pt x="2963" y="928"/>
                  </a:lnTo>
                  <a:lnTo>
                    <a:pt x="2808" y="670"/>
                  </a:lnTo>
                  <a:lnTo>
                    <a:pt x="2628" y="439"/>
                  </a:lnTo>
                  <a:lnTo>
                    <a:pt x="2396" y="258"/>
                  </a:lnTo>
                  <a:lnTo>
                    <a:pt x="2138" y="104"/>
                  </a:lnTo>
                  <a:lnTo>
                    <a:pt x="1855" y="26"/>
                  </a:lnTo>
                  <a:lnTo>
                    <a:pt x="1700" y="1"/>
                  </a:lnTo>
                  <a:close/>
                </a:path>
              </a:pathLst>
            </a:custGeom>
            <a:solidFill>
              <a:srgbClr val="B3B3B3"/>
            </a:solidFill>
            <a:ln>
              <a:noFill/>
            </a:ln>
          </p:spPr>
          <p:txBody>
            <a:bodyPr spcFirstLastPara="1" wrap="square" lIns="121900" tIns="121900" rIns="121900" bIns="121900" anchor="ctr" anchorCtr="0">
              <a:noAutofit/>
            </a:bodyPr>
            <a:lstStyle/>
            <a:p>
              <a:endParaRPr sz="2489"/>
            </a:p>
          </p:txBody>
        </p:sp>
        <p:sp>
          <p:nvSpPr>
            <p:cNvPr id="2147" name="Google Shape;2147;p36"/>
            <p:cNvSpPr/>
            <p:nvPr/>
          </p:nvSpPr>
          <p:spPr>
            <a:xfrm>
              <a:off x="5365689" y="2804922"/>
              <a:ext cx="49433" cy="106701"/>
            </a:xfrm>
            <a:custGeom>
              <a:avLst/>
              <a:gdLst/>
              <a:ahLst/>
              <a:cxnLst/>
              <a:rect l="l" t="t" r="r" b="b"/>
              <a:pathLst>
                <a:path w="2757" h="5951" extrusionOk="0">
                  <a:moveTo>
                    <a:pt x="1392" y="0"/>
                  </a:moveTo>
                  <a:lnTo>
                    <a:pt x="1108" y="26"/>
                  </a:lnTo>
                  <a:lnTo>
                    <a:pt x="851" y="103"/>
                  </a:lnTo>
                  <a:lnTo>
                    <a:pt x="619" y="232"/>
                  </a:lnTo>
                  <a:lnTo>
                    <a:pt x="413" y="386"/>
                  </a:lnTo>
                  <a:lnTo>
                    <a:pt x="233" y="593"/>
                  </a:lnTo>
                  <a:lnTo>
                    <a:pt x="104" y="824"/>
                  </a:lnTo>
                  <a:lnTo>
                    <a:pt x="27" y="1082"/>
                  </a:lnTo>
                  <a:lnTo>
                    <a:pt x="1" y="1365"/>
                  </a:lnTo>
                  <a:lnTo>
                    <a:pt x="1" y="5950"/>
                  </a:lnTo>
                  <a:lnTo>
                    <a:pt x="2757" y="5950"/>
                  </a:lnTo>
                  <a:lnTo>
                    <a:pt x="2757" y="1365"/>
                  </a:lnTo>
                  <a:lnTo>
                    <a:pt x="2731" y="1082"/>
                  </a:lnTo>
                  <a:lnTo>
                    <a:pt x="2654" y="824"/>
                  </a:lnTo>
                  <a:lnTo>
                    <a:pt x="2525" y="593"/>
                  </a:lnTo>
                  <a:lnTo>
                    <a:pt x="2371" y="386"/>
                  </a:lnTo>
                  <a:lnTo>
                    <a:pt x="2165" y="232"/>
                  </a:lnTo>
                  <a:lnTo>
                    <a:pt x="1933" y="103"/>
                  </a:lnTo>
                  <a:lnTo>
                    <a:pt x="1675" y="26"/>
                  </a:lnTo>
                  <a:lnTo>
                    <a:pt x="1392" y="0"/>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48" name="Google Shape;2148;p36"/>
            <p:cNvSpPr/>
            <p:nvPr/>
          </p:nvSpPr>
          <p:spPr>
            <a:xfrm>
              <a:off x="5361530" y="2909758"/>
              <a:ext cx="56838" cy="5092"/>
            </a:xfrm>
            <a:custGeom>
              <a:avLst/>
              <a:gdLst/>
              <a:ahLst/>
              <a:cxnLst/>
              <a:rect l="l" t="t" r="r" b="b"/>
              <a:pathLst>
                <a:path w="3170" h="284" extrusionOk="0">
                  <a:moveTo>
                    <a:pt x="130" y="0"/>
                  </a:moveTo>
                  <a:lnTo>
                    <a:pt x="78" y="26"/>
                  </a:lnTo>
                  <a:lnTo>
                    <a:pt x="52" y="52"/>
                  </a:lnTo>
                  <a:lnTo>
                    <a:pt x="1" y="78"/>
                  </a:lnTo>
                  <a:lnTo>
                    <a:pt x="1" y="129"/>
                  </a:lnTo>
                  <a:lnTo>
                    <a:pt x="1" y="206"/>
                  </a:lnTo>
                  <a:lnTo>
                    <a:pt x="52" y="232"/>
                  </a:lnTo>
                  <a:lnTo>
                    <a:pt x="78" y="258"/>
                  </a:lnTo>
                  <a:lnTo>
                    <a:pt x="130" y="284"/>
                  </a:lnTo>
                  <a:lnTo>
                    <a:pt x="3041" y="284"/>
                  </a:lnTo>
                  <a:lnTo>
                    <a:pt x="3092" y="258"/>
                  </a:lnTo>
                  <a:lnTo>
                    <a:pt x="3144" y="232"/>
                  </a:lnTo>
                  <a:lnTo>
                    <a:pt x="3169" y="206"/>
                  </a:lnTo>
                  <a:lnTo>
                    <a:pt x="3169" y="129"/>
                  </a:lnTo>
                  <a:lnTo>
                    <a:pt x="3169" y="78"/>
                  </a:lnTo>
                  <a:lnTo>
                    <a:pt x="3144" y="52"/>
                  </a:lnTo>
                  <a:lnTo>
                    <a:pt x="3092" y="26"/>
                  </a:lnTo>
                  <a:lnTo>
                    <a:pt x="3041" y="0"/>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2149" name="Google Shape;2149;p36"/>
            <p:cNvSpPr/>
            <p:nvPr/>
          </p:nvSpPr>
          <p:spPr>
            <a:xfrm>
              <a:off x="5201737" y="2801676"/>
              <a:ext cx="55440" cy="54991"/>
            </a:xfrm>
            <a:custGeom>
              <a:avLst/>
              <a:gdLst/>
              <a:ahLst/>
              <a:cxnLst/>
              <a:rect l="l" t="t" r="r" b="b"/>
              <a:pathLst>
                <a:path w="3092" h="3067" extrusionOk="0">
                  <a:moveTo>
                    <a:pt x="1391" y="1"/>
                  </a:moveTo>
                  <a:lnTo>
                    <a:pt x="1237" y="26"/>
                  </a:lnTo>
                  <a:lnTo>
                    <a:pt x="953" y="104"/>
                  </a:lnTo>
                  <a:lnTo>
                    <a:pt x="696" y="258"/>
                  </a:lnTo>
                  <a:lnTo>
                    <a:pt x="464" y="439"/>
                  </a:lnTo>
                  <a:lnTo>
                    <a:pt x="284" y="670"/>
                  </a:lnTo>
                  <a:lnTo>
                    <a:pt x="129" y="928"/>
                  </a:lnTo>
                  <a:lnTo>
                    <a:pt x="52" y="1211"/>
                  </a:lnTo>
                  <a:lnTo>
                    <a:pt x="26" y="1366"/>
                  </a:lnTo>
                  <a:lnTo>
                    <a:pt x="0" y="1521"/>
                  </a:lnTo>
                  <a:lnTo>
                    <a:pt x="26" y="1701"/>
                  </a:lnTo>
                  <a:lnTo>
                    <a:pt x="52" y="1830"/>
                  </a:lnTo>
                  <a:lnTo>
                    <a:pt x="129" y="2139"/>
                  </a:lnTo>
                  <a:lnTo>
                    <a:pt x="284" y="2396"/>
                  </a:lnTo>
                  <a:lnTo>
                    <a:pt x="464" y="2628"/>
                  </a:lnTo>
                  <a:lnTo>
                    <a:pt x="696" y="2808"/>
                  </a:lnTo>
                  <a:lnTo>
                    <a:pt x="953" y="2937"/>
                  </a:lnTo>
                  <a:lnTo>
                    <a:pt x="1237" y="3040"/>
                  </a:lnTo>
                  <a:lnTo>
                    <a:pt x="1391" y="3066"/>
                  </a:lnTo>
                  <a:lnTo>
                    <a:pt x="1700" y="3066"/>
                  </a:lnTo>
                  <a:lnTo>
                    <a:pt x="1855" y="3040"/>
                  </a:lnTo>
                  <a:lnTo>
                    <a:pt x="2138" y="2937"/>
                  </a:lnTo>
                  <a:lnTo>
                    <a:pt x="2396" y="2808"/>
                  </a:lnTo>
                  <a:lnTo>
                    <a:pt x="2628" y="2628"/>
                  </a:lnTo>
                  <a:lnTo>
                    <a:pt x="2808" y="2396"/>
                  </a:lnTo>
                  <a:lnTo>
                    <a:pt x="2963" y="2139"/>
                  </a:lnTo>
                  <a:lnTo>
                    <a:pt x="3040" y="1830"/>
                  </a:lnTo>
                  <a:lnTo>
                    <a:pt x="3066" y="1701"/>
                  </a:lnTo>
                  <a:lnTo>
                    <a:pt x="3091" y="1521"/>
                  </a:lnTo>
                  <a:lnTo>
                    <a:pt x="3066" y="1366"/>
                  </a:lnTo>
                  <a:lnTo>
                    <a:pt x="3040" y="1211"/>
                  </a:lnTo>
                  <a:lnTo>
                    <a:pt x="2963" y="928"/>
                  </a:lnTo>
                  <a:lnTo>
                    <a:pt x="2808" y="670"/>
                  </a:lnTo>
                  <a:lnTo>
                    <a:pt x="2628" y="439"/>
                  </a:lnTo>
                  <a:lnTo>
                    <a:pt x="2396" y="258"/>
                  </a:lnTo>
                  <a:lnTo>
                    <a:pt x="2138" y="104"/>
                  </a:lnTo>
                  <a:lnTo>
                    <a:pt x="1855" y="26"/>
                  </a:lnTo>
                  <a:lnTo>
                    <a:pt x="1700" y="1"/>
                  </a:lnTo>
                  <a:close/>
                </a:path>
              </a:pathLst>
            </a:custGeom>
            <a:solidFill>
              <a:srgbClr val="B3B3B3"/>
            </a:solidFill>
            <a:ln>
              <a:noFill/>
            </a:ln>
          </p:spPr>
          <p:txBody>
            <a:bodyPr spcFirstLastPara="1" wrap="square" lIns="121900" tIns="121900" rIns="121900" bIns="121900" anchor="ctr" anchorCtr="0">
              <a:noAutofit/>
            </a:bodyPr>
            <a:lstStyle/>
            <a:p>
              <a:endParaRPr sz="2489"/>
            </a:p>
          </p:txBody>
        </p:sp>
        <p:sp>
          <p:nvSpPr>
            <p:cNvPr id="2150" name="Google Shape;2150;p36"/>
            <p:cNvSpPr/>
            <p:nvPr/>
          </p:nvSpPr>
          <p:spPr>
            <a:xfrm>
              <a:off x="5204499" y="2804922"/>
              <a:ext cx="49899" cy="106701"/>
            </a:xfrm>
            <a:custGeom>
              <a:avLst/>
              <a:gdLst/>
              <a:ahLst/>
              <a:cxnLst/>
              <a:rect l="l" t="t" r="r" b="b"/>
              <a:pathLst>
                <a:path w="2783" h="5951" extrusionOk="0">
                  <a:moveTo>
                    <a:pt x="1392" y="0"/>
                  </a:moveTo>
                  <a:lnTo>
                    <a:pt x="1109" y="26"/>
                  </a:lnTo>
                  <a:lnTo>
                    <a:pt x="851" y="103"/>
                  </a:lnTo>
                  <a:lnTo>
                    <a:pt x="619" y="232"/>
                  </a:lnTo>
                  <a:lnTo>
                    <a:pt x="413" y="386"/>
                  </a:lnTo>
                  <a:lnTo>
                    <a:pt x="259" y="593"/>
                  </a:lnTo>
                  <a:lnTo>
                    <a:pt x="130" y="824"/>
                  </a:lnTo>
                  <a:lnTo>
                    <a:pt x="27" y="1082"/>
                  </a:lnTo>
                  <a:lnTo>
                    <a:pt x="1" y="1365"/>
                  </a:lnTo>
                  <a:lnTo>
                    <a:pt x="1" y="5950"/>
                  </a:lnTo>
                  <a:lnTo>
                    <a:pt x="2783" y="5950"/>
                  </a:lnTo>
                  <a:lnTo>
                    <a:pt x="2783" y="1365"/>
                  </a:lnTo>
                  <a:lnTo>
                    <a:pt x="2757" y="1082"/>
                  </a:lnTo>
                  <a:lnTo>
                    <a:pt x="2680" y="824"/>
                  </a:lnTo>
                  <a:lnTo>
                    <a:pt x="2551" y="593"/>
                  </a:lnTo>
                  <a:lnTo>
                    <a:pt x="2371" y="386"/>
                  </a:lnTo>
                  <a:lnTo>
                    <a:pt x="2165" y="232"/>
                  </a:lnTo>
                  <a:lnTo>
                    <a:pt x="1933" y="103"/>
                  </a:lnTo>
                  <a:lnTo>
                    <a:pt x="1675" y="26"/>
                  </a:lnTo>
                  <a:lnTo>
                    <a:pt x="1392" y="0"/>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51" name="Google Shape;2151;p36"/>
            <p:cNvSpPr/>
            <p:nvPr/>
          </p:nvSpPr>
          <p:spPr>
            <a:xfrm>
              <a:off x="5200357" y="2909758"/>
              <a:ext cx="57286" cy="5092"/>
            </a:xfrm>
            <a:custGeom>
              <a:avLst/>
              <a:gdLst/>
              <a:ahLst/>
              <a:cxnLst/>
              <a:rect l="l" t="t" r="r" b="b"/>
              <a:pathLst>
                <a:path w="3195" h="284" extrusionOk="0">
                  <a:moveTo>
                    <a:pt x="155" y="0"/>
                  </a:moveTo>
                  <a:lnTo>
                    <a:pt x="103" y="26"/>
                  </a:lnTo>
                  <a:lnTo>
                    <a:pt x="52" y="52"/>
                  </a:lnTo>
                  <a:lnTo>
                    <a:pt x="26" y="78"/>
                  </a:lnTo>
                  <a:lnTo>
                    <a:pt x="0" y="129"/>
                  </a:lnTo>
                  <a:lnTo>
                    <a:pt x="26" y="206"/>
                  </a:lnTo>
                  <a:lnTo>
                    <a:pt x="52" y="232"/>
                  </a:lnTo>
                  <a:lnTo>
                    <a:pt x="103" y="258"/>
                  </a:lnTo>
                  <a:lnTo>
                    <a:pt x="155" y="284"/>
                  </a:lnTo>
                  <a:lnTo>
                    <a:pt x="3040" y="284"/>
                  </a:lnTo>
                  <a:lnTo>
                    <a:pt x="3091" y="258"/>
                  </a:lnTo>
                  <a:lnTo>
                    <a:pt x="3143" y="232"/>
                  </a:lnTo>
                  <a:lnTo>
                    <a:pt x="3168" y="206"/>
                  </a:lnTo>
                  <a:lnTo>
                    <a:pt x="3194" y="129"/>
                  </a:lnTo>
                  <a:lnTo>
                    <a:pt x="3168" y="78"/>
                  </a:lnTo>
                  <a:lnTo>
                    <a:pt x="3143" y="52"/>
                  </a:lnTo>
                  <a:lnTo>
                    <a:pt x="3091" y="26"/>
                  </a:lnTo>
                  <a:lnTo>
                    <a:pt x="3040" y="0"/>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2152" name="Google Shape;2152;p36"/>
            <p:cNvSpPr/>
            <p:nvPr/>
          </p:nvSpPr>
          <p:spPr>
            <a:xfrm>
              <a:off x="5041013" y="2801676"/>
              <a:ext cx="54973" cy="54991"/>
            </a:xfrm>
            <a:custGeom>
              <a:avLst/>
              <a:gdLst/>
              <a:ahLst/>
              <a:cxnLst/>
              <a:rect l="l" t="t" r="r" b="b"/>
              <a:pathLst>
                <a:path w="3066" h="3067" extrusionOk="0">
                  <a:moveTo>
                    <a:pt x="1365" y="1"/>
                  </a:moveTo>
                  <a:lnTo>
                    <a:pt x="1211" y="26"/>
                  </a:lnTo>
                  <a:lnTo>
                    <a:pt x="928" y="104"/>
                  </a:lnTo>
                  <a:lnTo>
                    <a:pt x="670" y="258"/>
                  </a:lnTo>
                  <a:lnTo>
                    <a:pt x="438" y="439"/>
                  </a:lnTo>
                  <a:lnTo>
                    <a:pt x="258" y="670"/>
                  </a:lnTo>
                  <a:lnTo>
                    <a:pt x="103" y="928"/>
                  </a:lnTo>
                  <a:lnTo>
                    <a:pt x="26" y="1211"/>
                  </a:lnTo>
                  <a:lnTo>
                    <a:pt x="0" y="1366"/>
                  </a:lnTo>
                  <a:lnTo>
                    <a:pt x="0" y="1521"/>
                  </a:lnTo>
                  <a:lnTo>
                    <a:pt x="0" y="1701"/>
                  </a:lnTo>
                  <a:lnTo>
                    <a:pt x="26" y="1830"/>
                  </a:lnTo>
                  <a:lnTo>
                    <a:pt x="103" y="2139"/>
                  </a:lnTo>
                  <a:lnTo>
                    <a:pt x="258" y="2396"/>
                  </a:lnTo>
                  <a:lnTo>
                    <a:pt x="438" y="2628"/>
                  </a:lnTo>
                  <a:lnTo>
                    <a:pt x="670" y="2808"/>
                  </a:lnTo>
                  <a:lnTo>
                    <a:pt x="928" y="2937"/>
                  </a:lnTo>
                  <a:lnTo>
                    <a:pt x="1211" y="3040"/>
                  </a:lnTo>
                  <a:lnTo>
                    <a:pt x="1365" y="3066"/>
                  </a:lnTo>
                  <a:lnTo>
                    <a:pt x="1675" y="3066"/>
                  </a:lnTo>
                  <a:lnTo>
                    <a:pt x="1829" y="3040"/>
                  </a:lnTo>
                  <a:lnTo>
                    <a:pt x="2138" y="2937"/>
                  </a:lnTo>
                  <a:lnTo>
                    <a:pt x="2396" y="2808"/>
                  </a:lnTo>
                  <a:lnTo>
                    <a:pt x="2628" y="2628"/>
                  </a:lnTo>
                  <a:lnTo>
                    <a:pt x="2808" y="2396"/>
                  </a:lnTo>
                  <a:lnTo>
                    <a:pt x="2937" y="2139"/>
                  </a:lnTo>
                  <a:lnTo>
                    <a:pt x="3040" y="1830"/>
                  </a:lnTo>
                  <a:lnTo>
                    <a:pt x="3066" y="1701"/>
                  </a:lnTo>
                  <a:lnTo>
                    <a:pt x="3066" y="1521"/>
                  </a:lnTo>
                  <a:lnTo>
                    <a:pt x="3066" y="1366"/>
                  </a:lnTo>
                  <a:lnTo>
                    <a:pt x="3040" y="1211"/>
                  </a:lnTo>
                  <a:lnTo>
                    <a:pt x="2937" y="928"/>
                  </a:lnTo>
                  <a:lnTo>
                    <a:pt x="2808" y="670"/>
                  </a:lnTo>
                  <a:lnTo>
                    <a:pt x="2628" y="439"/>
                  </a:lnTo>
                  <a:lnTo>
                    <a:pt x="2396" y="258"/>
                  </a:lnTo>
                  <a:lnTo>
                    <a:pt x="2138" y="104"/>
                  </a:lnTo>
                  <a:lnTo>
                    <a:pt x="1829" y="26"/>
                  </a:lnTo>
                  <a:lnTo>
                    <a:pt x="1675" y="1"/>
                  </a:lnTo>
                  <a:close/>
                </a:path>
              </a:pathLst>
            </a:custGeom>
            <a:solidFill>
              <a:srgbClr val="B3B3B3"/>
            </a:solidFill>
            <a:ln>
              <a:noFill/>
            </a:ln>
          </p:spPr>
          <p:txBody>
            <a:bodyPr spcFirstLastPara="1" wrap="square" lIns="121900" tIns="121900" rIns="121900" bIns="121900" anchor="ctr" anchorCtr="0">
              <a:noAutofit/>
            </a:bodyPr>
            <a:lstStyle/>
            <a:p>
              <a:endParaRPr sz="2489"/>
            </a:p>
          </p:txBody>
        </p:sp>
        <p:sp>
          <p:nvSpPr>
            <p:cNvPr id="2153" name="Google Shape;2153;p36"/>
            <p:cNvSpPr/>
            <p:nvPr/>
          </p:nvSpPr>
          <p:spPr>
            <a:xfrm>
              <a:off x="5043774" y="2804922"/>
              <a:ext cx="49433" cy="106701"/>
            </a:xfrm>
            <a:custGeom>
              <a:avLst/>
              <a:gdLst/>
              <a:ahLst/>
              <a:cxnLst/>
              <a:rect l="l" t="t" r="r" b="b"/>
              <a:pathLst>
                <a:path w="2757" h="5951" extrusionOk="0">
                  <a:moveTo>
                    <a:pt x="1366" y="0"/>
                  </a:moveTo>
                  <a:lnTo>
                    <a:pt x="1108" y="26"/>
                  </a:lnTo>
                  <a:lnTo>
                    <a:pt x="851" y="103"/>
                  </a:lnTo>
                  <a:lnTo>
                    <a:pt x="593" y="232"/>
                  </a:lnTo>
                  <a:lnTo>
                    <a:pt x="387" y="386"/>
                  </a:lnTo>
                  <a:lnTo>
                    <a:pt x="233" y="593"/>
                  </a:lnTo>
                  <a:lnTo>
                    <a:pt x="104" y="824"/>
                  </a:lnTo>
                  <a:lnTo>
                    <a:pt x="27" y="1082"/>
                  </a:lnTo>
                  <a:lnTo>
                    <a:pt x="1" y="1365"/>
                  </a:lnTo>
                  <a:lnTo>
                    <a:pt x="1" y="5950"/>
                  </a:lnTo>
                  <a:lnTo>
                    <a:pt x="2757" y="5950"/>
                  </a:lnTo>
                  <a:lnTo>
                    <a:pt x="2757" y="1365"/>
                  </a:lnTo>
                  <a:lnTo>
                    <a:pt x="2731" y="1082"/>
                  </a:lnTo>
                  <a:lnTo>
                    <a:pt x="2654" y="824"/>
                  </a:lnTo>
                  <a:lnTo>
                    <a:pt x="2525" y="593"/>
                  </a:lnTo>
                  <a:lnTo>
                    <a:pt x="2345" y="386"/>
                  </a:lnTo>
                  <a:lnTo>
                    <a:pt x="2139" y="232"/>
                  </a:lnTo>
                  <a:lnTo>
                    <a:pt x="1907" y="103"/>
                  </a:lnTo>
                  <a:lnTo>
                    <a:pt x="1649" y="26"/>
                  </a:lnTo>
                  <a:lnTo>
                    <a:pt x="1366" y="0"/>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54" name="Google Shape;2154;p36"/>
            <p:cNvSpPr/>
            <p:nvPr/>
          </p:nvSpPr>
          <p:spPr>
            <a:xfrm>
              <a:off x="5039614" y="2909758"/>
              <a:ext cx="56838" cy="5092"/>
            </a:xfrm>
            <a:custGeom>
              <a:avLst/>
              <a:gdLst/>
              <a:ahLst/>
              <a:cxnLst/>
              <a:rect l="l" t="t" r="r" b="b"/>
              <a:pathLst>
                <a:path w="3170" h="284" extrusionOk="0">
                  <a:moveTo>
                    <a:pt x="130" y="0"/>
                  </a:moveTo>
                  <a:lnTo>
                    <a:pt x="78" y="26"/>
                  </a:lnTo>
                  <a:lnTo>
                    <a:pt x="27" y="52"/>
                  </a:lnTo>
                  <a:lnTo>
                    <a:pt x="1" y="78"/>
                  </a:lnTo>
                  <a:lnTo>
                    <a:pt x="1" y="129"/>
                  </a:lnTo>
                  <a:lnTo>
                    <a:pt x="1" y="206"/>
                  </a:lnTo>
                  <a:lnTo>
                    <a:pt x="27" y="232"/>
                  </a:lnTo>
                  <a:lnTo>
                    <a:pt x="78" y="258"/>
                  </a:lnTo>
                  <a:lnTo>
                    <a:pt x="130" y="284"/>
                  </a:lnTo>
                  <a:lnTo>
                    <a:pt x="3041" y="284"/>
                  </a:lnTo>
                  <a:lnTo>
                    <a:pt x="3092" y="258"/>
                  </a:lnTo>
                  <a:lnTo>
                    <a:pt x="3118" y="232"/>
                  </a:lnTo>
                  <a:lnTo>
                    <a:pt x="3144" y="206"/>
                  </a:lnTo>
                  <a:lnTo>
                    <a:pt x="3169" y="129"/>
                  </a:lnTo>
                  <a:lnTo>
                    <a:pt x="3144" y="78"/>
                  </a:lnTo>
                  <a:lnTo>
                    <a:pt x="3118" y="52"/>
                  </a:lnTo>
                  <a:lnTo>
                    <a:pt x="3092" y="26"/>
                  </a:lnTo>
                  <a:lnTo>
                    <a:pt x="3041" y="0"/>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2155" name="Google Shape;2155;p36"/>
            <p:cNvSpPr/>
            <p:nvPr/>
          </p:nvSpPr>
          <p:spPr>
            <a:xfrm>
              <a:off x="3423584" y="1068312"/>
              <a:ext cx="687723" cy="385226"/>
            </a:xfrm>
            <a:custGeom>
              <a:avLst/>
              <a:gdLst/>
              <a:ahLst/>
              <a:cxnLst/>
              <a:rect l="l" t="t" r="r" b="b"/>
              <a:pathLst>
                <a:path w="38356" h="21485" extrusionOk="0">
                  <a:moveTo>
                    <a:pt x="14966" y="1"/>
                  </a:moveTo>
                  <a:lnTo>
                    <a:pt x="14374" y="27"/>
                  </a:lnTo>
                  <a:lnTo>
                    <a:pt x="13807" y="78"/>
                  </a:lnTo>
                  <a:lnTo>
                    <a:pt x="13266" y="156"/>
                  </a:lnTo>
                  <a:lnTo>
                    <a:pt x="12777" y="259"/>
                  </a:lnTo>
                  <a:lnTo>
                    <a:pt x="12313" y="413"/>
                  </a:lnTo>
                  <a:lnTo>
                    <a:pt x="11875" y="568"/>
                  </a:lnTo>
                  <a:lnTo>
                    <a:pt x="11463" y="748"/>
                  </a:lnTo>
                  <a:lnTo>
                    <a:pt x="11077" y="954"/>
                  </a:lnTo>
                  <a:lnTo>
                    <a:pt x="10716" y="1186"/>
                  </a:lnTo>
                  <a:lnTo>
                    <a:pt x="10381" y="1443"/>
                  </a:lnTo>
                  <a:lnTo>
                    <a:pt x="10072" y="1675"/>
                  </a:lnTo>
                  <a:lnTo>
                    <a:pt x="9789" y="1959"/>
                  </a:lnTo>
                  <a:lnTo>
                    <a:pt x="9531" y="2242"/>
                  </a:lnTo>
                  <a:lnTo>
                    <a:pt x="9299" y="2525"/>
                  </a:lnTo>
                  <a:lnTo>
                    <a:pt x="9067" y="2809"/>
                  </a:lnTo>
                  <a:lnTo>
                    <a:pt x="8887" y="3092"/>
                  </a:lnTo>
                  <a:lnTo>
                    <a:pt x="8527" y="3659"/>
                  </a:lnTo>
                  <a:lnTo>
                    <a:pt x="8269" y="4225"/>
                  </a:lnTo>
                  <a:lnTo>
                    <a:pt x="8063" y="4741"/>
                  </a:lnTo>
                  <a:lnTo>
                    <a:pt x="7908" y="5230"/>
                  </a:lnTo>
                  <a:lnTo>
                    <a:pt x="7780" y="5616"/>
                  </a:lnTo>
                  <a:lnTo>
                    <a:pt x="7728" y="5926"/>
                  </a:lnTo>
                  <a:lnTo>
                    <a:pt x="7676" y="6183"/>
                  </a:lnTo>
                  <a:lnTo>
                    <a:pt x="7419" y="6080"/>
                  </a:lnTo>
                  <a:lnTo>
                    <a:pt x="7136" y="6003"/>
                  </a:lnTo>
                  <a:lnTo>
                    <a:pt x="6852" y="5926"/>
                  </a:lnTo>
                  <a:lnTo>
                    <a:pt x="6543" y="5848"/>
                  </a:lnTo>
                  <a:lnTo>
                    <a:pt x="6234" y="5823"/>
                  </a:lnTo>
                  <a:lnTo>
                    <a:pt x="5925" y="5797"/>
                  </a:lnTo>
                  <a:lnTo>
                    <a:pt x="5590" y="5771"/>
                  </a:lnTo>
                  <a:lnTo>
                    <a:pt x="5281" y="5771"/>
                  </a:lnTo>
                  <a:lnTo>
                    <a:pt x="4946" y="5797"/>
                  </a:lnTo>
                  <a:lnTo>
                    <a:pt x="4611" y="5848"/>
                  </a:lnTo>
                  <a:lnTo>
                    <a:pt x="4276" y="5900"/>
                  </a:lnTo>
                  <a:lnTo>
                    <a:pt x="3967" y="5951"/>
                  </a:lnTo>
                  <a:lnTo>
                    <a:pt x="3632" y="6054"/>
                  </a:lnTo>
                  <a:lnTo>
                    <a:pt x="3297" y="6157"/>
                  </a:lnTo>
                  <a:lnTo>
                    <a:pt x="2988" y="6286"/>
                  </a:lnTo>
                  <a:lnTo>
                    <a:pt x="2679" y="6415"/>
                  </a:lnTo>
                  <a:lnTo>
                    <a:pt x="2396" y="6570"/>
                  </a:lnTo>
                  <a:lnTo>
                    <a:pt x="2113" y="6750"/>
                  </a:lnTo>
                  <a:lnTo>
                    <a:pt x="1829" y="6930"/>
                  </a:lnTo>
                  <a:lnTo>
                    <a:pt x="1572" y="7136"/>
                  </a:lnTo>
                  <a:lnTo>
                    <a:pt x="1314" y="7368"/>
                  </a:lnTo>
                  <a:lnTo>
                    <a:pt x="1082" y="7626"/>
                  </a:lnTo>
                  <a:lnTo>
                    <a:pt x="876" y="7883"/>
                  </a:lnTo>
                  <a:lnTo>
                    <a:pt x="696" y="8167"/>
                  </a:lnTo>
                  <a:lnTo>
                    <a:pt x="516" y="8450"/>
                  </a:lnTo>
                  <a:lnTo>
                    <a:pt x="361" y="8785"/>
                  </a:lnTo>
                  <a:lnTo>
                    <a:pt x="232" y="9120"/>
                  </a:lnTo>
                  <a:lnTo>
                    <a:pt x="129" y="9480"/>
                  </a:lnTo>
                  <a:lnTo>
                    <a:pt x="78" y="9841"/>
                  </a:lnTo>
                  <a:lnTo>
                    <a:pt x="26" y="10253"/>
                  </a:lnTo>
                  <a:lnTo>
                    <a:pt x="0" y="10665"/>
                  </a:lnTo>
                  <a:lnTo>
                    <a:pt x="26" y="11077"/>
                  </a:lnTo>
                  <a:lnTo>
                    <a:pt x="52" y="11515"/>
                  </a:lnTo>
                  <a:lnTo>
                    <a:pt x="129" y="11927"/>
                  </a:lnTo>
                  <a:lnTo>
                    <a:pt x="206" y="12314"/>
                  </a:lnTo>
                  <a:lnTo>
                    <a:pt x="284" y="12649"/>
                  </a:lnTo>
                  <a:lnTo>
                    <a:pt x="387" y="12984"/>
                  </a:lnTo>
                  <a:lnTo>
                    <a:pt x="490" y="13318"/>
                  </a:lnTo>
                  <a:lnTo>
                    <a:pt x="619" y="13602"/>
                  </a:lnTo>
                  <a:lnTo>
                    <a:pt x="773" y="13885"/>
                  </a:lnTo>
                  <a:lnTo>
                    <a:pt x="902" y="14143"/>
                  </a:lnTo>
                  <a:lnTo>
                    <a:pt x="1082" y="14375"/>
                  </a:lnTo>
                  <a:lnTo>
                    <a:pt x="1237" y="14606"/>
                  </a:lnTo>
                  <a:lnTo>
                    <a:pt x="1417" y="14812"/>
                  </a:lnTo>
                  <a:lnTo>
                    <a:pt x="1803" y="15199"/>
                  </a:lnTo>
                  <a:lnTo>
                    <a:pt x="2216" y="15534"/>
                  </a:lnTo>
                  <a:lnTo>
                    <a:pt x="2628" y="15843"/>
                  </a:lnTo>
                  <a:lnTo>
                    <a:pt x="3066" y="16100"/>
                  </a:lnTo>
                  <a:lnTo>
                    <a:pt x="3941" y="16616"/>
                  </a:lnTo>
                  <a:lnTo>
                    <a:pt x="4379" y="16873"/>
                  </a:lnTo>
                  <a:lnTo>
                    <a:pt x="4817" y="17131"/>
                  </a:lnTo>
                  <a:lnTo>
                    <a:pt x="5229" y="17414"/>
                  </a:lnTo>
                  <a:lnTo>
                    <a:pt x="5616" y="17723"/>
                  </a:lnTo>
                  <a:lnTo>
                    <a:pt x="5951" y="18032"/>
                  </a:lnTo>
                  <a:lnTo>
                    <a:pt x="6260" y="18367"/>
                  </a:lnTo>
                  <a:lnTo>
                    <a:pt x="6492" y="18702"/>
                  </a:lnTo>
                  <a:lnTo>
                    <a:pt x="6698" y="19037"/>
                  </a:lnTo>
                  <a:lnTo>
                    <a:pt x="6852" y="19346"/>
                  </a:lnTo>
                  <a:lnTo>
                    <a:pt x="6981" y="19655"/>
                  </a:lnTo>
                  <a:lnTo>
                    <a:pt x="7058" y="19964"/>
                  </a:lnTo>
                  <a:lnTo>
                    <a:pt x="7136" y="20248"/>
                  </a:lnTo>
                  <a:lnTo>
                    <a:pt x="7161" y="20505"/>
                  </a:lnTo>
                  <a:lnTo>
                    <a:pt x="7187" y="20763"/>
                  </a:lnTo>
                  <a:lnTo>
                    <a:pt x="7187" y="21149"/>
                  </a:lnTo>
                  <a:lnTo>
                    <a:pt x="7187" y="21407"/>
                  </a:lnTo>
                  <a:lnTo>
                    <a:pt x="7161" y="21484"/>
                  </a:lnTo>
                  <a:lnTo>
                    <a:pt x="13704" y="21484"/>
                  </a:lnTo>
                  <a:lnTo>
                    <a:pt x="13704" y="21329"/>
                  </a:lnTo>
                  <a:lnTo>
                    <a:pt x="13730" y="20917"/>
                  </a:lnTo>
                  <a:lnTo>
                    <a:pt x="13756" y="20634"/>
                  </a:lnTo>
                  <a:lnTo>
                    <a:pt x="13807" y="20299"/>
                  </a:lnTo>
                  <a:lnTo>
                    <a:pt x="13884" y="19964"/>
                  </a:lnTo>
                  <a:lnTo>
                    <a:pt x="13987" y="19629"/>
                  </a:lnTo>
                  <a:lnTo>
                    <a:pt x="14142" y="19295"/>
                  </a:lnTo>
                  <a:lnTo>
                    <a:pt x="14322" y="18960"/>
                  </a:lnTo>
                  <a:lnTo>
                    <a:pt x="14580" y="18676"/>
                  </a:lnTo>
                  <a:lnTo>
                    <a:pt x="14709" y="18547"/>
                  </a:lnTo>
                  <a:lnTo>
                    <a:pt x="14863" y="18419"/>
                  </a:lnTo>
                  <a:lnTo>
                    <a:pt x="15018" y="18290"/>
                  </a:lnTo>
                  <a:lnTo>
                    <a:pt x="15198" y="18187"/>
                  </a:lnTo>
                  <a:lnTo>
                    <a:pt x="15404" y="18110"/>
                  </a:lnTo>
                  <a:lnTo>
                    <a:pt x="15610" y="18058"/>
                  </a:lnTo>
                  <a:lnTo>
                    <a:pt x="15842" y="18007"/>
                  </a:lnTo>
                  <a:lnTo>
                    <a:pt x="16074" y="17955"/>
                  </a:lnTo>
                  <a:lnTo>
                    <a:pt x="16332" y="17955"/>
                  </a:lnTo>
                  <a:lnTo>
                    <a:pt x="16615" y="17981"/>
                  </a:lnTo>
                  <a:lnTo>
                    <a:pt x="17362" y="18007"/>
                  </a:lnTo>
                  <a:lnTo>
                    <a:pt x="18032" y="18007"/>
                  </a:lnTo>
                  <a:lnTo>
                    <a:pt x="18083" y="18238"/>
                  </a:lnTo>
                  <a:lnTo>
                    <a:pt x="18135" y="18496"/>
                  </a:lnTo>
                  <a:lnTo>
                    <a:pt x="18212" y="18728"/>
                  </a:lnTo>
                  <a:lnTo>
                    <a:pt x="18315" y="18960"/>
                  </a:lnTo>
                  <a:lnTo>
                    <a:pt x="18418" y="19166"/>
                  </a:lnTo>
                  <a:lnTo>
                    <a:pt x="18573" y="19372"/>
                  </a:lnTo>
                  <a:lnTo>
                    <a:pt x="18727" y="19552"/>
                  </a:lnTo>
                  <a:lnTo>
                    <a:pt x="18882" y="19732"/>
                  </a:lnTo>
                  <a:lnTo>
                    <a:pt x="19062" y="19887"/>
                  </a:lnTo>
                  <a:lnTo>
                    <a:pt x="19268" y="20016"/>
                  </a:lnTo>
                  <a:lnTo>
                    <a:pt x="19474" y="20145"/>
                  </a:lnTo>
                  <a:lnTo>
                    <a:pt x="19706" y="20248"/>
                  </a:lnTo>
                  <a:lnTo>
                    <a:pt x="19938" y="20325"/>
                  </a:lnTo>
                  <a:lnTo>
                    <a:pt x="20170" y="20376"/>
                  </a:lnTo>
                  <a:lnTo>
                    <a:pt x="20427" y="20402"/>
                  </a:lnTo>
                  <a:lnTo>
                    <a:pt x="20685" y="20428"/>
                  </a:lnTo>
                  <a:lnTo>
                    <a:pt x="21045" y="20402"/>
                  </a:lnTo>
                  <a:lnTo>
                    <a:pt x="21380" y="20325"/>
                  </a:lnTo>
                  <a:lnTo>
                    <a:pt x="21715" y="20222"/>
                  </a:lnTo>
                  <a:lnTo>
                    <a:pt x="21998" y="20067"/>
                  </a:lnTo>
                  <a:lnTo>
                    <a:pt x="22282" y="19887"/>
                  </a:lnTo>
                  <a:lnTo>
                    <a:pt x="22539" y="19681"/>
                  </a:lnTo>
                  <a:lnTo>
                    <a:pt x="22771" y="19423"/>
                  </a:lnTo>
                  <a:lnTo>
                    <a:pt x="22952" y="19140"/>
                  </a:lnTo>
                  <a:lnTo>
                    <a:pt x="23338" y="19552"/>
                  </a:lnTo>
                  <a:lnTo>
                    <a:pt x="23544" y="19732"/>
                  </a:lnTo>
                  <a:lnTo>
                    <a:pt x="23776" y="19913"/>
                  </a:lnTo>
                  <a:lnTo>
                    <a:pt x="24033" y="20093"/>
                  </a:lnTo>
                  <a:lnTo>
                    <a:pt x="24291" y="20248"/>
                  </a:lnTo>
                  <a:lnTo>
                    <a:pt x="24574" y="20402"/>
                  </a:lnTo>
                  <a:lnTo>
                    <a:pt x="24858" y="20557"/>
                  </a:lnTo>
                  <a:lnTo>
                    <a:pt x="25193" y="20685"/>
                  </a:lnTo>
                  <a:lnTo>
                    <a:pt x="25527" y="20789"/>
                  </a:lnTo>
                  <a:lnTo>
                    <a:pt x="25888" y="20917"/>
                  </a:lnTo>
                  <a:lnTo>
                    <a:pt x="26274" y="20995"/>
                  </a:lnTo>
                  <a:lnTo>
                    <a:pt x="26661" y="21072"/>
                  </a:lnTo>
                  <a:lnTo>
                    <a:pt x="27099" y="21123"/>
                  </a:lnTo>
                  <a:lnTo>
                    <a:pt x="27537" y="21175"/>
                  </a:lnTo>
                  <a:lnTo>
                    <a:pt x="28026" y="21201"/>
                  </a:lnTo>
                  <a:lnTo>
                    <a:pt x="28438" y="21201"/>
                  </a:lnTo>
                  <a:lnTo>
                    <a:pt x="28825" y="21149"/>
                  </a:lnTo>
                  <a:lnTo>
                    <a:pt x="29211" y="21098"/>
                  </a:lnTo>
                  <a:lnTo>
                    <a:pt x="29572" y="21020"/>
                  </a:lnTo>
                  <a:lnTo>
                    <a:pt x="29932" y="20917"/>
                  </a:lnTo>
                  <a:lnTo>
                    <a:pt x="30267" y="20763"/>
                  </a:lnTo>
                  <a:lnTo>
                    <a:pt x="30602" y="20608"/>
                  </a:lnTo>
                  <a:lnTo>
                    <a:pt x="30911" y="20454"/>
                  </a:lnTo>
                  <a:lnTo>
                    <a:pt x="31194" y="20248"/>
                  </a:lnTo>
                  <a:lnTo>
                    <a:pt x="31478" y="20042"/>
                  </a:lnTo>
                  <a:lnTo>
                    <a:pt x="31735" y="19810"/>
                  </a:lnTo>
                  <a:lnTo>
                    <a:pt x="31993" y="19552"/>
                  </a:lnTo>
                  <a:lnTo>
                    <a:pt x="32199" y="19295"/>
                  </a:lnTo>
                  <a:lnTo>
                    <a:pt x="32405" y="19011"/>
                  </a:lnTo>
                  <a:lnTo>
                    <a:pt x="32585" y="18728"/>
                  </a:lnTo>
                  <a:lnTo>
                    <a:pt x="32766" y="18419"/>
                  </a:lnTo>
                  <a:lnTo>
                    <a:pt x="32946" y="18573"/>
                  </a:lnTo>
                  <a:lnTo>
                    <a:pt x="33126" y="18728"/>
                  </a:lnTo>
                  <a:lnTo>
                    <a:pt x="33332" y="18831"/>
                  </a:lnTo>
                  <a:lnTo>
                    <a:pt x="33564" y="18934"/>
                  </a:lnTo>
                  <a:lnTo>
                    <a:pt x="33796" y="19011"/>
                  </a:lnTo>
                  <a:lnTo>
                    <a:pt x="34028" y="19063"/>
                  </a:lnTo>
                  <a:lnTo>
                    <a:pt x="34286" y="19114"/>
                  </a:lnTo>
                  <a:lnTo>
                    <a:pt x="34801" y="19114"/>
                  </a:lnTo>
                  <a:lnTo>
                    <a:pt x="35084" y="19063"/>
                  </a:lnTo>
                  <a:lnTo>
                    <a:pt x="35342" y="19011"/>
                  </a:lnTo>
                  <a:lnTo>
                    <a:pt x="35573" y="18908"/>
                  </a:lnTo>
                  <a:lnTo>
                    <a:pt x="35805" y="18805"/>
                  </a:lnTo>
                  <a:lnTo>
                    <a:pt x="36037" y="18676"/>
                  </a:lnTo>
                  <a:lnTo>
                    <a:pt x="36243" y="18522"/>
                  </a:lnTo>
                  <a:lnTo>
                    <a:pt x="36424" y="18341"/>
                  </a:lnTo>
                  <a:lnTo>
                    <a:pt x="36604" y="18161"/>
                  </a:lnTo>
                  <a:lnTo>
                    <a:pt x="36758" y="17955"/>
                  </a:lnTo>
                  <a:lnTo>
                    <a:pt x="36887" y="17723"/>
                  </a:lnTo>
                  <a:lnTo>
                    <a:pt x="36990" y="17491"/>
                  </a:lnTo>
                  <a:lnTo>
                    <a:pt x="37093" y="17234"/>
                  </a:lnTo>
                  <a:lnTo>
                    <a:pt x="37145" y="16976"/>
                  </a:lnTo>
                  <a:lnTo>
                    <a:pt x="37196" y="16719"/>
                  </a:lnTo>
                  <a:lnTo>
                    <a:pt x="37222" y="16435"/>
                  </a:lnTo>
                  <a:lnTo>
                    <a:pt x="37196" y="16203"/>
                  </a:lnTo>
                  <a:lnTo>
                    <a:pt x="37171" y="15972"/>
                  </a:lnTo>
                  <a:lnTo>
                    <a:pt x="37119" y="15766"/>
                  </a:lnTo>
                  <a:lnTo>
                    <a:pt x="37042" y="15559"/>
                  </a:lnTo>
                  <a:lnTo>
                    <a:pt x="36964" y="15353"/>
                  </a:lnTo>
                  <a:lnTo>
                    <a:pt x="36861" y="15147"/>
                  </a:lnTo>
                  <a:lnTo>
                    <a:pt x="36733" y="14967"/>
                  </a:lnTo>
                  <a:lnTo>
                    <a:pt x="36604" y="14787"/>
                  </a:lnTo>
                  <a:lnTo>
                    <a:pt x="37016" y="14478"/>
                  </a:lnTo>
                  <a:lnTo>
                    <a:pt x="37351" y="14117"/>
                  </a:lnTo>
                  <a:lnTo>
                    <a:pt x="37505" y="13937"/>
                  </a:lnTo>
                  <a:lnTo>
                    <a:pt x="37660" y="13731"/>
                  </a:lnTo>
                  <a:lnTo>
                    <a:pt x="37789" y="13524"/>
                  </a:lnTo>
                  <a:lnTo>
                    <a:pt x="37918" y="13293"/>
                  </a:lnTo>
                  <a:lnTo>
                    <a:pt x="38021" y="13061"/>
                  </a:lnTo>
                  <a:lnTo>
                    <a:pt x="38124" y="12829"/>
                  </a:lnTo>
                  <a:lnTo>
                    <a:pt x="38201" y="12571"/>
                  </a:lnTo>
                  <a:lnTo>
                    <a:pt x="38252" y="12314"/>
                  </a:lnTo>
                  <a:lnTo>
                    <a:pt x="38304" y="12030"/>
                  </a:lnTo>
                  <a:lnTo>
                    <a:pt x="38330" y="11747"/>
                  </a:lnTo>
                  <a:lnTo>
                    <a:pt x="38355" y="11438"/>
                  </a:lnTo>
                  <a:lnTo>
                    <a:pt x="38330" y="11129"/>
                  </a:lnTo>
                  <a:lnTo>
                    <a:pt x="38304" y="10768"/>
                  </a:lnTo>
                  <a:lnTo>
                    <a:pt x="38227" y="10459"/>
                  </a:lnTo>
                  <a:lnTo>
                    <a:pt x="38149" y="10150"/>
                  </a:lnTo>
                  <a:lnTo>
                    <a:pt x="38072" y="9841"/>
                  </a:lnTo>
                  <a:lnTo>
                    <a:pt x="37943" y="9583"/>
                  </a:lnTo>
                  <a:lnTo>
                    <a:pt x="37814" y="9326"/>
                  </a:lnTo>
                  <a:lnTo>
                    <a:pt x="37660" y="9094"/>
                  </a:lnTo>
                  <a:lnTo>
                    <a:pt x="37505" y="8888"/>
                  </a:lnTo>
                  <a:lnTo>
                    <a:pt x="37351" y="8682"/>
                  </a:lnTo>
                  <a:lnTo>
                    <a:pt x="37171" y="8501"/>
                  </a:lnTo>
                  <a:lnTo>
                    <a:pt x="36964" y="8321"/>
                  </a:lnTo>
                  <a:lnTo>
                    <a:pt x="36784" y="8167"/>
                  </a:lnTo>
                  <a:lnTo>
                    <a:pt x="36372" y="7909"/>
                  </a:lnTo>
                  <a:lnTo>
                    <a:pt x="35960" y="7703"/>
                  </a:lnTo>
                  <a:lnTo>
                    <a:pt x="35548" y="7523"/>
                  </a:lnTo>
                  <a:lnTo>
                    <a:pt x="35161" y="7394"/>
                  </a:lnTo>
                  <a:lnTo>
                    <a:pt x="34775" y="7317"/>
                  </a:lnTo>
                  <a:lnTo>
                    <a:pt x="34440" y="7239"/>
                  </a:lnTo>
                  <a:lnTo>
                    <a:pt x="33951" y="7188"/>
                  </a:lnTo>
                  <a:lnTo>
                    <a:pt x="33770" y="7162"/>
                  </a:lnTo>
                  <a:lnTo>
                    <a:pt x="33745" y="6982"/>
                  </a:lnTo>
                  <a:lnTo>
                    <a:pt x="33590" y="6466"/>
                  </a:lnTo>
                  <a:lnTo>
                    <a:pt x="33487" y="6106"/>
                  </a:lnTo>
                  <a:lnTo>
                    <a:pt x="33307" y="5719"/>
                  </a:lnTo>
                  <a:lnTo>
                    <a:pt x="33126" y="5307"/>
                  </a:lnTo>
                  <a:lnTo>
                    <a:pt x="32869" y="4869"/>
                  </a:lnTo>
                  <a:lnTo>
                    <a:pt x="32560" y="4406"/>
                  </a:lnTo>
                  <a:lnTo>
                    <a:pt x="32199" y="3968"/>
                  </a:lnTo>
                  <a:lnTo>
                    <a:pt x="31993" y="3736"/>
                  </a:lnTo>
                  <a:lnTo>
                    <a:pt x="31761" y="3530"/>
                  </a:lnTo>
                  <a:lnTo>
                    <a:pt x="31529" y="3324"/>
                  </a:lnTo>
                  <a:lnTo>
                    <a:pt x="31272" y="3118"/>
                  </a:lnTo>
                  <a:lnTo>
                    <a:pt x="31014" y="2912"/>
                  </a:lnTo>
                  <a:lnTo>
                    <a:pt x="30731" y="2731"/>
                  </a:lnTo>
                  <a:lnTo>
                    <a:pt x="30422" y="2577"/>
                  </a:lnTo>
                  <a:lnTo>
                    <a:pt x="30087" y="2422"/>
                  </a:lnTo>
                  <a:lnTo>
                    <a:pt x="29752" y="2294"/>
                  </a:lnTo>
                  <a:lnTo>
                    <a:pt x="29366" y="2165"/>
                  </a:lnTo>
                  <a:lnTo>
                    <a:pt x="28979" y="2062"/>
                  </a:lnTo>
                  <a:lnTo>
                    <a:pt x="28567" y="1984"/>
                  </a:lnTo>
                  <a:lnTo>
                    <a:pt x="28206" y="1933"/>
                  </a:lnTo>
                  <a:lnTo>
                    <a:pt x="27846" y="1881"/>
                  </a:lnTo>
                  <a:lnTo>
                    <a:pt x="27176" y="1881"/>
                  </a:lnTo>
                  <a:lnTo>
                    <a:pt x="26841" y="1907"/>
                  </a:lnTo>
                  <a:lnTo>
                    <a:pt x="26532" y="1933"/>
                  </a:lnTo>
                  <a:lnTo>
                    <a:pt x="26223" y="2010"/>
                  </a:lnTo>
                  <a:lnTo>
                    <a:pt x="25940" y="2062"/>
                  </a:lnTo>
                  <a:lnTo>
                    <a:pt x="25656" y="2165"/>
                  </a:lnTo>
                  <a:lnTo>
                    <a:pt x="25399" y="2242"/>
                  </a:lnTo>
                  <a:lnTo>
                    <a:pt x="24883" y="2474"/>
                  </a:lnTo>
                  <a:lnTo>
                    <a:pt x="24420" y="2731"/>
                  </a:lnTo>
                  <a:lnTo>
                    <a:pt x="23982" y="3041"/>
                  </a:lnTo>
                  <a:lnTo>
                    <a:pt x="23802" y="2809"/>
                  </a:lnTo>
                  <a:lnTo>
                    <a:pt x="23570" y="2603"/>
                  </a:lnTo>
                  <a:lnTo>
                    <a:pt x="23338" y="2422"/>
                  </a:lnTo>
                  <a:lnTo>
                    <a:pt x="23055" y="2242"/>
                  </a:lnTo>
                  <a:lnTo>
                    <a:pt x="22771" y="2139"/>
                  </a:lnTo>
                  <a:lnTo>
                    <a:pt x="22488" y="2036"/>
                  </a:lnTo>
                  <a:lnTo>
                    <a:pt x="22179" y="1984"/>
                  </a:lnTo>
                  <a:lnTo>
                    <a:pt x="21844" y="1959"/>
                  </a:lnTo>
                  <a:lnTo>
                    <a:pt x="21638" y="1959"/>
                  </a:lnTo>
                  <a:lnTo>
                    <a:pt x="21432" y="1984"/>
                  </a:lnTo>
                  <a:lnTo>
                    <a:pt x="21226" y="2036"/>
                  </a:lnTo>
                  <a:lnTo>
                    <a:pt x="21020" y="2087"/>
                  </a:lnTo>
                  <a:lnTo>
                    <a:pt x="20839" y="2165"/>
                  </a:lnTo>
                  <a:lnTo>
                    <a:pt x="20633" y="2242"/>
                  </a:lnTo>
                  <a:lnTo>
                    <a:pt x="20298" y="2474"/>
                  </a:lnTo>
                  <a:lnTo>
                    <a:pt x="20015" y="2087"/>
                  </a:lnTo>
                  <a:lnTo>
                    <a:pt x="19706" y="1778"/>
                  </a:lnTo>
                  <a:lnTo>
                    <a:pt x="19371" y="1469"/>
                  </a:lnTo>
                  <a:lnTo>
                    <a:pt x="19036" y="1212"/>
                  </a:lnTo>
                  <a:lnTo>
                    <a:pt x="18701" y="980"/>
                  </a:lnTo>
                  <a:lnTo>
                    <a:pt x="18341" y="774"/>
                  </a:lnTo>
                  <a:lnTo>
                    <a:pt x="17980" y="619"/>
                  </a:lnTo>
                  <a:lnTo>
                    <a:pt x="17619" y="465"/>
                  </a:lnTo>
                  <a:lnTo>
                    <a:pt x="17259" y="336"/>
                  </a:lnTo>
                  <a:lnTo>
                    <a:pt x="16924" y="233"/>
                  </a:lnTo>
                  <a:lnTo>
                    <a:pt x="16563" y="156"/>
                  </a:lnTo>
                  <a:lnTo>
                    <a:pt x="16228" y="104"/>
                  </a:lnTo>
                  <a:lnTo>
                    <a:pt x="15559" y="27"/>
                  </a:lnTo>
                  <a:lnTo>
                    <a:pt x="14966"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56" name="Google Shape;2156;p36"/>
            <p:cNvSpPr/>
            <p:nvPr/>
          </p:nvSpPr>
          <p:spPr>
            <a:xfrm>
              <a:off x="3503480" y="1108511"/>
              <a:ext cx="53127" cy="52660"/>
            </a:xfrm>
            <a:custGeom>
              <a:avLst/>
              <a:gdLst/>
              <a:ahLst/>
              <a:cxnLst/>
              <a:rect l="l" t="t" r="r" b="b"/>
              <a:pathLst>
                <a:path w="2963" h="2937" extrusionOk="0">
                  <a:moveTo>
                    <a:pt x="1495" y="0"/>
                  </a:moveTo>
                  <a:lnTo>
                    <a:pt x="1186" y="26"/>
                  </a:lnTo>
                  <a:lnTo>
                    <a:pt x="902" y="103"/>
                  </a:lnTo>
                  <a:lnTo>
                    <a:pt x="670" y="232"/>
                  </a:lnTo>
                  <a:lnTo>
                    <a:pt x="439" y="412"/>
                  </a:lnTo>
                  <a:lnTo>
                    <a:pt x="258" y="644"/>
                  </a:lnTo>
                  <a:lnTo>
                    <a:pt x="129" y="902"/>
                  </a:lnTo>
                  <a:lnTo>
                    <a:pt x="52" y="1159"/>
                  </a:lnTo>
                  <a:lnTo>
                    <a:pt x="1" y="1468"/>
                  </a:lnTo>
                  <a:lnTo>
                    <a:pt x="52" y="1752"/>
                  </a:lnTo>
                  <a:lnTo>
                    <a:pt x="129" y="2035"/>
                  </a:lnTo>
                  <a:lnTo>
                    <a:pt x="258" y="2293"/>
                  </a:lnTo>
                  <a:lnTo>
                    <a:pt x="439" y="2499"/>
                  </a:lnTo>
                  <a:lnTo>
                    <a:pt x="670" y="2679"/>
                  </a:lnTo>
                  <a:lnTo>
                    <a:pt x="902" y="2833"/>
                  </a:lnTo>
                  <a:lnTo>
                    <a:pt x="1186" y="2911"/>
                  </a:lnTo>
                  <a:lnTo>
                    <a:pt x="1495" y="2937"/>
                  </a:lnTo>
                  <a:lnTo>
                    <a:pt x="1778" y="2911"/>
                  </a:lnTo>
                  <a:lnTo>
                    <a:pt x="2061" y="2833"/>
                  </a:lnTo>
                  <a:lnTo>
                    <a:pt x="2319" y="2679"/>
                  </a:lnTo>
                  <a:lnTo>
                    <a:pt x="2525" y="2499"/>
                  </a:lnTo>
                  <a:lnTo>
                    <a:pt x="2705" y="2293"/>
                  </a:lnTo>
                  <a:lnTo>
                    <a:pt x="2834" y="2035"/>
                  </a:lnTo>
                  <a:lnTo>
                    <a:pt x="2937" y="1752"/>
                  </a:lnTo>
                  <a:lnTo>
                    <a:pt x="2963" y="1468"/>
                  </a:lnTo>
                  <a:lnTo>
                    <a:pt x="2937" y="1159"/>
                  </a:lnTo>
                  <a:lnTo>
                    <a:pt x="2834" y="902"/>
                  </a:lnTo>
                  <a:lnTo>
                    <a:pt x="2705" y="644"/>
                  </a:lnTo>
                  <a:lnTo>
                    <a:pt x="2525" y="412"/>
                  </a:lnTo>
                  <a:lnTo>
                    <a:pt x="2319" y="232"/>
                  </a:lnTo>
                  <a:lnTo>
                    <a:pt x="2061" y="103"/>
                  </a:lnTo>
                  <a:lnTo>
                    <a:pt x="1778" y="26"/>
                  </a:lnTo>
                  <a:lnTo>
                    <a:pt x="1495" y="0"/>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57" name="Google Shape;2157;p36"/>
            <p:cNvSpPr/>
            <p:nvPr/>
          </p:nvSpPr>
          <p:spPr>
            <a:xfrm>
              <a:off x="4041541" y="1151453"/>
              <a:ext cx="36505" cy="36972"/>
            </a:xfrm>
            <a:custGeom>
              <a:avLst/>
              <a:gdLst/>
              <a:ahLst/>
              <a:cxnLst/>
              <a:rect l="l" t="t" r="r" b="b"/>
              <a:pathLst>
                <a:path w="2036" h="2062" extrusionOk="0">
                  <a:moveTo>
                    <a:pt x="1005" y="1"/>
                  </a:moveTo>
                  <a:lnTo>
                    <a:pt x="799" y="26"/>
                  </a:lnTo>
                  <a:lnTo>
                    <a:pt x="619" y="78"/>
                  </a:lnTo>
                  <a:lnTo>
                    <a:pt x="439" y="181"/>
                  </a:lnTo>
                  <a:lnTo>
                    <a:pt x="284" y="310"/>
                  </a:lnTo>
                  <a:lnTo>
                    <a:pt x="155" y="464"/>
                  </a:lnTo>
                  <a:lnTo>
                    <a:pt x="78" y="645"/>
                  </a:lnTo>
                  <a:lnTo>
                    <a:pt x="1" y="825"/>
                  </a:lnTo>
                  <a:lnTo>
                    <a:pt x="1" y="1031"/>
                  </a:lnTo>
                  <a:lnTo>
                    <a:pt x="1" y="1237"/>
                  </a:lnTo>
                  <a:lnTo>
                    <a:pt x="78" y="1443"/>
                  </a:lnTo>
                  <a:lnTo>
                    <a:pt x="155" y="1598"/>
                  </a:lnTo>
                  <a:lnTo>
                    <a:pt x="284" y="1752"/>
                  </a:lnTo>
                  <a:lnTo>
                    <a:pt x="439" y="1881"/>
                  </a:lnTo>
                  <a:lnTo>
                    <a:pt x="619" y="1984"/>
                  </a:lnTo>
                  <a:lnTo>
                    <a:pt x="799" y="2036"/>
                  </a:lnTo>
                  <a:lnTo>
                    <a:pt x="1005" y="2061"/>
                  </a:lnTo>
                  <a:lnTo>
                    <a:pt x="1211" y="2036"/>
                  </a:lnTo>
                  <a:lnTo>
                    <a:pt x="1418" y="1984"/>
                  </a:lnTo>
                  <a:lnTo>
                    <a:pt x="1598" y="1881"/>
                  </a:lnTo>
                  <a:lnTo>
                    <a:pt x="1752" y="1752"/>
                  </a:lnTo>
                  <a:lnTo>
                    <a:pt x="1855" y="1598"/>
                  </a:lnTo>
                  <a:lnTo>
                    <a:pt x="1959" y="1443"/>
                  </a:lnTo>
                  <a:lnTo>
                    <a:pt x="2010" y="1237"/>
                  </a:lnTo>
                  <a:lnTo>
                    <a:pt x="2036" y="1031"/>
                  </a:lnTo>
                  <a:lnTo>
                    <a:pt x="2010" y="825"/>
                  </a:lnTo>
                  <a:lnTo>
                    <a:pt x="1959" y="645"/>
                  </a:lnTo>
                  <a:lnTo>
                    <a:pt x="1855" y="464"/>
                  </a:lnTo>
                  <a:lnTo>
                    <a:pt x="1752" y="310"/>
                  </a:lnTo>
                  <a:lnTo>
                    <a:pt x="1598" y="181"/>
                  </a:lnTo>
                  <a:lnTo>
                    <a:pt x="1418" y="78"/>
                  </a:lnTo>
                  <a:lnTo>
                    <a:pt x="1211" y="26"/>
                  </a:lnTo>
                  <a:lnTo>
                    <a:pt x="1005"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58" name="Google Shape;2158;p36"/>
            <p:cNvSpPr/>
            <p:nvPr/>
          </p:nvSpPr>
          <p:spPr>
            <a:xfrm>
              <a:off x="4059561" y="1755102"/>
              <a:ext cx="353795" cy="895568"/>
            </a:xfrm>
            <a:custGeom>
              <a:avLst/>
              <a:gdLst/>
              <a:ahLst/>
              <a:cxnLst/>
              <a:rect l="l" t="t" r="r" b="b"/>
              <a:pathLst>
                <a:path w="19732" h="49948" extrusionOk="0">
                  <a:moveTo>
                    <a:pt x="19732" y="1"/>
                  </a:moveTo>
                  <a:lnTo>
                    <a:pt x="0" y="15559"/>
                  </a:lnTo>
                  <a:lnTo>
                    <a:pt x="0" y="49948"/>
                  </a:lnTo>
                  <a:lnTo>
                    <a:pt x="19732" y="49948"/>
                  </a:lnTo>
                  <a:lnTo>
                    <a:pt x="19732" y="1"/>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59" name="Google Shape;2159;p36"/>
            <p:cNvSpPr/>
            <p:nvPr/>
          </p:nvSpPr>
          <p:spPr>
            <a:xfrm>
              <a:off x="3706232" y="1755102"/>
              <a:ext cx="353347" cy="895568"/>
            </a:xfrm>
            <a:custGeom>
              <a:avLst/>
              <a:gdLst/>
              <a:ahLst/>
              <a:cxnLst/>
              <a:rect l="l" t="t" r="r" b="b"/>
              <a:pathLst>
                <a:path w="19707" h="49948" extrusionOk="0">
                  <a:moveTo>
                    <a:pt x="19706" y="1"/>
                  </a:moveTo>
                  <a:lnTo>
                    <a:pt x="1" y="15559"/>
                  </a:lnTo>
                  <a:lnTo>
                    <a:pt x="181" y="49948"/>
                  </a:lnTo>
                  <a:lnTo>
                    <a:pt x="19706" y="49948"/>
                  </a:lnTo>
                  <a:lnTo>
                    <a:pt x="19706" y="1"/>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60" name="Google Shape;2160;p36"/>
            <p:cNvSpPr/>
            <p:nvPr/>
          </p:nvSpPr>
          <p:spPr>
            <a:xfrm>
              <a:off x="3486392" y="1434568"/>
              <a:ext cx="246645" cy="1216568"/>
            </a:xfrm>
            <a:custGeom>
              <a:avLst/>
              <a:gdLst/>
              <a:ahLst/>
              <a:cxnLst/>
              <a:rect l="l" t="t" r="r" b="b"/>
              <a:pathLst>
                <a:path w="13756" h="67851" extrusionOk="0">
                  <a:moveTo>
                    <a:pt x="2061" y="1"/>
                  </a:moveTo>
                  <a:lnTo>
                    <a:pt x="1" y="67850"/>
                  </a:lnTo>
                  <a:lnTo>
                    <a:pt x="13756" y="67850"/>
                  </a:lnTo>
                  <a:lnTo>
                    <a:pt x="11695" y="1"/>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61" name="Google Shape;2161;p36"/>
            <p:cNvSpPr/>
            <p:nvPr/>
          </p:nvSpPr>
          <p:spPr>
            <a:xfrm>
              <a:off x="3508106" y="1495548"/>
              <a:ext cx="202770" cy="39733"/>
            </a:xfrm>
            <a:custGeom>
              <a:avLst/>
              <a:gdLst/>
              <a:ahLst/>
              <a:cxnLst/>
              <a:rect l="l" t="t" r="r" b="b"/>
              <a:pathLst>
                <a:path w="11309" h="2216" extrusionOk="0">
                  <a:moveTo>
                    <a:pt x="902" y="0"/>
                  </a:moveTo>
                  <a:lnTo>
                    <a:pt x="696" y="77"/>
                  </a:lnTo>
                  <a:lnTo>
                    <a:pt x="515" y="180"/>
                  </a:lnTo>
                  <a:lnTo>
                    <a:pt x="335" y="309"/>
                  </a:lnTo>
                  <a:lnTo>
                    <a:pt x="206" y="490"/>
                  </a:lnTo>
                  <a:lnTo>
                    <a:pt x="103" y="670"/>
                  </a:lnTo>
                  <a:lnTo>
                    <a:pt x="26" y="876"/>
                  </a:lnTo>
                  <a:lnTo>
                    <a:pt x="0" y="1108"/>
                  </a:lnTo>
                  <a:lnTo>
                    <a:pt x="26" y="1340"/>
                  </a:lnTo>
                  <a:lnTo>
                    <a:pt x="103" y="1546"/>
                  </a:lnTo>
                  <a:lnTo>
                    <a:pt x="206" y="1726"/>
                  </a:lnTo>
                  <a:lnTo>
                    <a:pt x="335" y="1906"/>
                  </a:lnTo>
                  <a:lnTo>
                    <a:pt x="515" y="2035"/>
                  </a:lnTo>
                  <a:lnTo>
                    <a:pt x="696" y="2138"/>
                  </a:lnTo>
                  <a:lnTo>
                    <a:pt x="902" y="2215"/>
                  </a:lnTo>
                  <a:lnTo>
                    <a:pt x="10407" y="2215"/>
                  </a:lnTo>
                  <a:lnTo>
                    <a:pt x="10613" y="2138"/>
                  </a:lnTo>
                  <a:lnTo>
                    <a:pt x="10819" y="2035"/>
                  </a:lnTo>
                  <a:lnTo>
                    <a:pt x="10974" y="1906"/>
                  </a:lnTo>
                  <a:lnTo>
                    <a:pt x="11102" y="1726"/>
                  </a:lnTo>
                  <a:lnTo>
                    <a:pt x="11205" y="1546"/>
                  </a:lnTo>
                  <a:lnTo>
                    <a:pt x="11283" y="1340"/>
                  </a:lnTo>
                  <a:lnTo>
                    <a:pt x="11308" y="1108"/>
                  </a:lnTo>
                  <a:lnTo>
                    <a:pt x="11283" y="876"/>
                  </a:lnTo>
                  <a:lnTo>
                    <a:pt x="11205" y="670"/>
                  </a:lnTo>
                  <a:lnTo>
                    <a:pt x="11102" y="490"/>
                  </a:lnTo>
                  <a:lnTo>
                    <a:pt x="10974" y="309"/>
                  </a:lnTo>
                  <a:lnTo>
                    <a:pt x="10819" y="180"/>
                  </a:lnTo>
                  <a:lnTo>
                    <a:pt x="10613" y="77"/>
                  </a:lnTo>
                  <a:lnTo>
                    <a:pt x="10407"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62" name="Google Shape;2162;p36"/>
            <p:cNvSpPr/>
            <p:nvPr/>
          </p:nvSpPr>
          <p:spPr>
            <a:xfrm>
              <a:off x="3503480" y="1699681"/>
              <a:ext cx="212004" cy="40199"/>
            </a:xfrm>
            <a:custGeom>
              <a:avLst/>
              <a:gdLst/>
              <a:ahLst/>
              <a:cxnLst/>
              <a:rect l="l" t="t" r="r" b="b"/>
              <a:pathLst>
                <a:path w="11824" h="2242" extrusionOk="0">
                  <a:moveTo>
                    <a:pt x="1134" y="1"/>
                  </a:moveTo>
                  <a:lnTo>
                    <a:pt x="902" y="26"/>
                  </a:lnTo>
                  <a:lnTo>
                    <a:pt x="696" y="78"/>
                  </a:lnTo>
                  <a:lnTo>
                    <a:pt x="516" y="181"/>
                  </a:lnTo>
                  <a:lnTo>
                    <a:pt x="335" y="335"/>
                  </a:lnTo>
                  <a:lnTo>
                    <a:pt x="207" y="490"/>
                  </a:lnTo>
                  <a:lnTo>
                    <a:pt x="104" y="670"/>
                  </a:lnTo>
                  <a:lnTo>
                    <a:pt x="26" y="902"/>
                  </a:lnTo>
                  <a:lnTo>
                    <a:pt x="1" y="1108"/>
                  </a:lnTo>
                  <a:lnTo>
                    <a:pt x="26" y="1340"/>
                  </a:lnTo>
                  <a:lnTo>
                    <a:pt x="104" y="1546"/>
                  </a:lnTo>
                  <a:lnTo>
                    <a:pt x="207" y="1752"/>
                  </a:lnTo>
                  <a:lnTo>
                    <a:pt x="335" y="1907"/>
                  </a:lnTo>
                  <a:lnTo>
                    <a:pt x="516" y="2036"/>
                  </a:lnTo>
                  <a:lnTo>
                    <a:pt x="696" y="2139"/>
                  </a:lnTo>
                  <a:lnTo>
                    <a:pt x="902" y="2216"/>
                  </a:lnTo>
                  <a:lnTo>
                    <a:pt x="1134" y="2242"/>
                  </a:lnTo>
                  <a:lnTo>
                    <a:pt x="10691" y="2242"/>
                  </a:lnTo>
                  <a:lnTo>
                    <a:pt x="10922" y="2216"/>
                  </a:lnTo>
                  <a:lnTo>
                    <a:pt x="11128" y="2139"/>
                  </a:lnTo>
                  <a:lnTo>
                    <a:pt x="11335" y="2036"/>
                  </a:lnTo>
                  <a:lnTo>
                    <a:pt x="11489" y="1907"/>
                  </a:lnTo>
                  <a:lnTo>
                    <a:pt x="11618" y="1752"/>
                  </a:lnTo>
                  <a:lnTo>
                    <a:pt x="11721" y="1546"/>
                  </a:lnTo>
                  <a:lnTo>
                    <a:pt x="11798" y="1340"/>
                  </a:lnTo>
                  <a:lnTo>
                    <a:pt x="11824" y="1108"/>
                  </a:lnTo>
                  <a:lnTo>
                    <a:pt x="11798" y="902"/>
                  </a:lnTo>
                  <a:lnTo>
                    <a:pt x="11721" y="670"/>
                  </a:lnTo>
                  <a:lnTo>
                    <a:pt x="11618" y="490"/>
                  </a:lnTo>
                  <a:lnTo>
                    <a:pt x="11489" y="335"/>
                  </a:lnTo>
                  <a:lnTo>
                    <a:pt x="11335" y="181"/>
                  </a:lnTo>
                  <a:lnTo>
                    <a:pt x="11128" y="78"/>
                  </a:lnTo>
                  <a:lnTo>
                    <a:pt x="10922" y="26"/>
                  </a:lnTo>
                  <a:lnTo>
                    <a:pt x="10691"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63" name="Google Shape;2163;p36"/>
            <p:cNvSpPr/>
            <p:nvPr/>
          </p:nvSpPr>
          <p:spPr>
            <a:xfrm>
              <a:off x="3497473" y="1935693"/>
              <a:ext cx="224017" cy="40199"/>
            </a:xfrm>
            <a:custGeom>
              <a:avLst/>
              <a:gdLst/>
              <a:ahLst/>
              <a:cxnLst/>
              <a:rect l="l" t="t" r="r" b="b"/>
              <a:pathLst>
                <a:path w="12494" h="2242" extrusionOk="0">
                  <a:moveTo>
                    <a:pt x="1108" y="0"/>
                  </a:moveTo>
                  <a:lnTo>
                    <a:pt x="902" y="26"/>
                  </a:lnTo>
                  <a:lnTo>
                    <a:pt x="696" y="78"/>
                  </a:lnTo>
                  <a:lnTo>
                    <a:pt x="490" y="181"/>
                  </a:lnTo>
                  <a:lnTo>
                    <a:pt x="336" y="310"/>
                  </a:lnTo>
                  <a:lnTo>
                    <a:pt x="181" y="490"/>
                  </a:lnTo>
                  <a:lnTo>
                    <a:pt x="78" y="670"/>
                  </a:lnTo>
                  <a:lnTo>
                    <a:pt x="27" y="876"/>
                  </a:lnTo>
                  <a:lnTo>
                    <a:pt x="1" y="1108"/>
                  </a:lnTo>
                  <a:lnTo>
                    <a:pt x="27" y="1340"/>
                  </a:lnTo>
                  <a:lnTo>
                    <a:pt x="78" y="1546"/>
                  </a:lnTo>
                  <a:lnTo>
                    <a:pt x="181" y="1726"/>
                  </a:lnTo>
                  <a:lnTo>
                    <a:pt x="336" y="1907"/>
                  </a:lnTo>
                  <a:lnTo>
                    <a:pt x="490" y="2035"/>
                  </a:lnTo>
                  <a:lnTo>
                    <a:pt x="696" y="2138"/>
                  </a:lnTo>
                  <a:lnTo>
                    <a:pt x="902" y="2216"/>
                  </a:lnTo>
                  <a:lnTo>
                    <a:pt x="1108" y="2242"/>
                  </a:lnTo>
                  <a:lnTo>
                    <a:pt x="11386" y="2242"/>
                  </a:lnTo>
                  <a:lnTo>
                    <a:pt x="11618" y="2216"/>
                  </a:lnTo>
                  <a:lnTo>
                    <a:pt x="11824" y="2138"/>
                  </a:lnTo>
                  <a:lnTo>
                    <a:pt x="12004" y="2035"/>
                  </a:lnTo>
                  <a:lnTo>
                    <a:pt x="12159" y="1907"/>
                  </a:lnTo>
                  <a:lnTo>
                    <a:pt x="12314" y="1726"/>
                  </a:lnTo>
                  <a:lnTo>
                    <a:pt x="12417" y="1546"/>
                  </a:lnTo>
                  <a:lnTo>
                    <a:pt x="12468" y="1340"/>
                  </a:lnTo>
                  <a:lnTo>
                    <a:pt x="12494" y="1108"/>
                  </a:lnTo>
                  <a:lnTo>
                    <a:pt x="12468" y="876"/>
                  </a:lnTo>
                  <a:lnTo>
                    <a:pt x="12417" y="670"/>
                  </a:lnTo>
                  <a:lnTo>
                    <a:pt x="12314" y="490"/>
                  </a:lnTo>
                  <a:lnTo>
                    <a:pt x="12159" y="310"/>
                  </a:lnTo>
                  <a:lnTo>
                    <a:pt x="12004" y="181"/>
                  </a:lnTo>
                  <a:lnTo>
                    <a:pt x="11824" y="78"/>
                  </a:lnTo>
                  <a:lnTo>
                    <a:pt x="11618" y="26"/>
                  </a:lnTo>
                  <a:lnTo>
                    <a:pt x="11386"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64" name="Google Shape;2164;p36"/>
            <p:cNvSpPr/>
            <p:nvPr/>
          </p:nvSpPr>
          <p:spPr>
            <a:xfrm>
              <a:off x="4125597" y="2129678"/>
              <a:ext cx="209709" cy="32812"/>
            </a:xfrm>
            <a:custGeom>
              <a:avLst/>
              <a:gdLst/>
              <a:ahLst/>
              <a:cxnLst/>
              <a:rect l="l" t="t" r="r" b="b"/>
              <a:pathLst>
                <a:path w="11696" h="1830" extrusionOk="0">
                  <a:moveTo>
                    <a:pt x="1" y="0"/>
                  </a:moveTo>
                  <a:lnTo>
                    <a:pt x="1" y="1829"/>
                  </a:lnTo>
                  <a:lnTo>
                    <a:pt x="11696" y="1829"/>
                  </a:lnTo>
                  <a:lnTo>
                    <a:pt x="1169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5" name="Google Shape;2165;p36"/>
            <p:cNvSpPr/>
            <p:nvPr/>
          </p:nvSpPr>
          <p:spPr>
            <a:xfrm>
              <a:off x="4125597" y="2186480"/>
              <a:ext cx="209709" cy="32812"/>
            </a:xfrm>
            <a:custGeom>
              <a:avLst/>
              <a:gdLst/>
              <a:ahLst/>
              <a:cxnLst/>
              <a:rect l="l" t="t" r="r" b="b"/>
              <a:pathLst>
                <a:path w="11696" h="1830" extrusionOk="0">
                  <a:moveTo>
                    <a:pt x="1" y="1"/>
                  </a:moveTo>
                  <a:lnTo>
                    <a:pt x="1" y="1830"/>
                  </a:lnTo>
                  <a:lnTo>
                    <a:pt x="11696" y="1830"/>
                  </a:lnTo>
                  <a:lnTo>
                    <a:pt x="11696"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6" name="Google Shape;2166;p36"/>
            <p:cNvSpPr/>
            <p:nvPr/>
          </p:nvSpPr>
          <p:spPr>
            <a:xfrm>
              <a:off x="4125597" y="2243300"/>
              <a:ext cx="209709" cy="32794"/>
            </a:xfrm>
            <a:custGeom>
              <a:avLst/>
              <a:gdLst/>
              <a:ahLst/>
              <a:cxnLst/>
              <a:rect l="l" t="t" r="r" b="b"/>
              <a:pathLst>
                <a:path w="11696" h="1829" extrusionOk="0">
                  <a:moveTo>
                    <a:pt x="1" y="0"/>
                  </a:moveTo>
                  <a:lnTo>
                    <a:pt x="1" y="1829"/>
                  </a:lnTo>
                  <a:lnTo>
                    <a:pt x="11696" y="1829"/>
                  </a:lnTo>
                  <a:lnTo>
                    <a:pt x="1169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7" name="Google Shape;2167;p36"/>
            <p:cNvSpPr/>
            <p:nvPr/>
          </p:nvSpPr>
          <p:spPr>
            <a:xfrm>
              <a:off x="3778293" y="2129678"/>
              <a:ext cx="209691" cy="32812"/>
            </a:xfrm>
            <a:custGeom>
              <a:avLst/>
              <a:gdLst/>
              <a:ahLst/>
              <a:cxnLst/>
              <a:rect l="l" t="t" r="r" b="b"/>
              <a:pathLst>
                <a:path w="11695" h="1830" extrusionOk="0">
                  <a:moveTo>
                    <a:pt x="0" y="0"/>
                  </a:moveTo>
                  <a:lnTo>
                    <a:pt x="0" y="1829"/>
                  </a:lnTo>
                  <a:lnTo>
                    <a:pt x="11695" y="1829"/>
                  </a:lnTo>
                  <a:lnTo>
                    <a:pt x="1169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8" name="Google Shape;2168;p36"/>
            <p:cNvSpPr/>
            <p:nvPr/>
          </p:nvSpPr>
          <p:spPr>
            <a:xfrm>
              <a:off x="3778293" y="2186480"/>
              <a:ext cx="209691" cy="32812"/>
            </a:xfrm>
            <a:custGeom>
              <a:avLst/>
              <a:gdLst/>
              <a:ahLst/>
              <a:cxnLst/>
              <a:rect l="l" t="t" r="r" b="b"/>
              <a:pathLst>
                <a:path w="11695" h="1830" extrusionOk="0">
                  <a:moveTo>
                    <a:pt x="0" y="1"/>
                  </a:moveTo>
                  <a:lnTo>
                    <a:pt x="0" y="1830"/>
                  </a:lnTo>
                  <a:lnTo>
                    <a:pt x="11695" y="1830"/>
                  </a:lnTo>
                  <a:lnTo>
                    <a:pt x="11695"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9" name="Google Shape;2169;p36"/>
            <p:cNvSpPr/>
            <p:nvPr/>
          </p:nvSpPr>
          <p:spPr>
            <a:xfrm>
              <a:off x="3778293" y="2243300"/>
              <a:ext cx="209691" cy="32794"/>
            </a:xfrm>
            <a:custGeom>
              <a:avLst/>
              <a:gdLst/>
              <a:ahLst/>
              <a:cxnLst/>
              <a:rect l="l" t="t" r="r" b="b"/>
              <a:pathLst>
                <a:path w="11695" h="1829" extrusionOk="0">
                  <a:moveTo>
                    <a:pt x="0" y="0"/>
                  </a:moveTo>
                  <a:lnTo>
                    <a:pt x="0" y="1829"/>
                  </a:lnTo>
                  <a:lnTo>
                    <a:pt x="11695" y="1829"/>
                  </a:lnTo>
                  <a:lnTo>
                    <a:pt x="1169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0" name="Google Shape;2170;p36"/>
            <p:cNvSpPr/>
            <p:nvPr/>
          </p:nvSpPr>
          <p:spPr>
            <a:xfrm>
              <a:off x="3778293" y="2300103"/>
              <a:ext cx="209691" cy="32812"/>
            </a:xfrm>
            <a:custGeom>
              <a:avLst/>
              <a:gdLst/>
              <a:ahLst/>
              <a:cxnLst/>
              <a:rect l="l" t="t" r="r" b="b"/>
              <a:pathLst>
                <a:path w="11695" h="1830" extrusionOk="0">
                  <a:moveTo>
                    <a:pt x="0" y="0"/>
                  </a:moveTo>
                  <a:lnTo>
                    <a:pt x="0" y="1829"/>
                  </a:lnTo>
                  <a:lnTo>
                    <a:pt x="11695" y="1829"/>
                  </a:lnTo>
                  <a:lnTo>
                    <a:pt x="1169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1" name="Google Shape;2171;p36"/>
            <p:cNvSpPr/>
            <p:nvPr/>
          </p:nvSpPr>
          <p:spPr>
            <a:xfrm>
              <a:off x="3778293" y="2356905"/>
              <a:ext cx="209691" cy="33278"/>
            </a:xfrm>
            <a:custGeom>
              <a:avLst/>
              <a:gdLst/>
              <a:ahLst/>
              <a:cxnLst/>
              <a:rect l="l" t="t" r="r" b="b"/>
              <a:pathLst>
                <a:path w="11695" h="1856" extrusionOk="0">
                  <a:moveTo>
                    <a:pt x="0" y="1"/>
                  </a:moveTo>
                  <a:lnTo>
                    <a:pt x="0" y="1855"/>
                  </a:lnTo>
                  <a:lnTo>
                    <a:pt x="11695" y="1855"/>
                  </a:lnTo>
                  <a:lnTo>
                    <a:pt x="11695"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2" name="Google Shape;2172;p36"/>
            <p:cNvSpPr/>
            <p:nvPr/>
          </p:nvSpPr>
          <p:spPr>
            <a:xfrm>
              <a:off x="4059561" y="2034075"/>
              <a:ext cx="18" cy="18"/>
            </a:xfrm>
            <a:custGeom>
              <a:avLst/>
              <a:gdLst/>
              <a:ahLst/>
              <a:cxnLst/>
              <a:rect l="l" t="t" r="r" b="b"/>
              <a:pathLst>
                <a:path w="1" h="1" extrusionOk="0">
                  <a:moveTo>
                    <a:pt x="0" y="0"/>
                  </a:moveTo>
                  <a:lnTo>
                    <a:pt x="0" y="0"/>
                  </a:lnTo>
                  <a:close/>
                </a:path>
              </a:pathLst>
            </a:custGeom>
            <a:solidFill>
              <a:srgbClr val="709BB8"/>
            </a:solidFill>
            <a:ln>
              <a:noFill/>
            </a:ln>
          </p:spPr>
          <p:txBody>
            <a:bodyPr spcFirstLastPara="1" wrap="square" lIns="121900" tIns="121900" rIns="121900" bIns="121900" anchor="ctr" anchorCtr="0">
              <a:noAutofit/>
            </a:bodyPr>
            <a:lstStyle/>
            <a:p>
              <a:endParaRPr sz="2489"/>
            </a:p>
          </p:txBody>
        </p:sp>
        <p:sp>
          <p:nvSpPr>
            <p:cNvPr id="2173" name="Google Shape;2173;p36"/>
            <p:cNvSpPr/>
            <p:nvPr/>
          </p:nvSpPr>
          <p:spPr>
            <a:xfrm>
              <a:off x="4059561" y="2034075"/>
              <a:ext cx="18" cy="18"/>
            </a:xfrm>
            <a:custGeom>
              <a:avLst/>
              <a:gdLst/>
              <a:ahLst/>
              <a:cxnLst/>
              <a:rect l="l" t="t" r="r" b="b"/>
              <a:pathLst>
                <a:path w="1" h="1" fill="none" extrusionOk="0">
                  <a:moveTo>
                    <a:pt x="0" y="0"/>
                  </a:moveTo>
                  <a:lnTo>
                    <a:pt x="0" y="0"/>
                  </a:lnTo>
                </a:path>
              </a:pathLst>
            </a:custGeom>
            <a:noFill/>
            <a:ln>
              <a:noFill/>
            </a:ln>
          </p:spPr>
          <p:txBody>
            <a:bodyPr spcFirstLastPara="1" wrap="square" lIns="121900" tIns="121900" rIns="121900" bIns="121900" anchor="ctr" anchorCtr="0">
              <a:noAutofit/>
            </a:bodyPr>
            <a:lstStyle/>
            <a:p>
              <a:endParaRPr sz="2489"/>
            </a:p>
          </p:txBody>
        </p:sp>
        <p:sp>
          <p:nvSpPr>
            <p:cNvPr id="2174" name="Google Shape;2174;p36"/>
            <p:cNvSpPr/>
            <p:nvPr/>
          </p:nvSpPr>
          <p:spPr>
            <a:xfrm>
              <a:off x="3403717" y="2644179"/>
              <a:ext cx="1097854" cy="216182"/>
            </a:xfrm>
            <a:custGeom>
              <a:avLst/>
              <a:gdLst/>
              <a:ahLst/>
              <a:cxnLst/>
              <a:rect l="l" t="t" r="r" b="b"/>
              <a:pathLst>
                <a:path w="61230" h="12057" extrusionOk="0">
                  <a:moveTo>
                    <a:pt x="1" y="1"/>
                  </a:moveTo>
                  <a:lnTo>
                    <a:pt x="1" y="12056"/>
                  </a:lnTo>
                  <a:lnTo>
                    <a:pt x="61230" y="12056"/>
                  </a:lnTo>
                  <a:lnTo>
                    <a:pt x="61230"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75" name="Google Shape;2175;p36"/>
            <p:cNvSpPr/>
            <p:nvPr/>
          </p:nvSpPr>
          <p:spPr>
            <a:xfrm>
              <a:off x="3466078" y="2682980"/>
              <a:ext cx="48052" cy="48519"/>
            </a:xfrm>
            <a:custGeom>
              <a:avLst/>
              <a:gdLst/>
              <a:ahLst/>
              <a:cxnLst/>
              <a:rect l="l" t="t" r="r" b="b"/>
              <a:pathLst>
                <a:path w="2680" h="2706" extrusionOk="0">
                  <a:moveTo>
                    <a:pt x="0" y="1"/>
                  </a:moveTo>
                  <a:lnTo>
                    <a:pt x="0" y="2705"/>
                  </a:lnTo>
                  <a:lnTo>
                    <a:pt x="2679" y="2705"/>
                  </a:lnTo>
                  <a:lnTo>
                    <a:pt x="267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6" name="Google Shape;2176;p36"/>
            <p:cNvSpPr/>
            <p:nvPr/>
          </p:nvSpPr>
          <p:spPr>
            <a:xfrm>
              <a:off x="3545507" y="2682980"/>
              <a:ext cx="48519" cy="48519"/>
            </a:xfrm>
            <a:custGeom>
              <a:avLst/>
              <a:gdLst/>
              <a:ahLst/>
              <a:cxnLst/>
              <a:rect l="l" t="t" r="r" b="b"/>
              <a:pathLst>
                <a:path w="2706" h="2706" extrusionOk="0">
                  <a:moveTo>
                    <a:pt x="1" y="1"/>
                  </a:moveTo>
                  <a:lnTo>
                    <a:pt x="1" y="2705"/>
                  </a:lnTo>
                  <a:lnTo>
                    <a:pt x="2705" y="2705"/>
                  </a:lnTo>
                  <a:lnTo>
                    <a:pt x="2705"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7" name="Google Shape;2177;p36"/>
            <p:cNvSpPr/>
            <p:nvPr/>
          </p:nvSpPr>
          <p:spPr>
            <a:xfrm>
              <a:off x="3625404" y="2682980"/>
              <a:ext cx="48052" cy="48519"/>
            </a:xfrm>
            <a:custGeom>
              <a:avLst/>
              <a:gdLst/>
              <a:ahLst/>
              <a:cxnLst/>
              <a:rect l="l" t="t" r="r" b="b"/>
              <a:pathLst>
                <a:path w="2680" h="2706" extrusionOk="0">
                  <a:moveTo>
                    <a:pt x="1" y="1"/>
                  </a:moveTo>
                  <a:lnTo>
                    <a:pt x="1" y="2705"/>
                  </a:lnTo>
                  <a:lnTo>
                    <a:pt x="2680" y="2705"/>
                  </a:lnTo>
                  <a:lnTo>
                    <a:pt x="2680"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8" name="Google Shape;2178;p36"/>
            <p:cNvSpPr/>
            <p:nvPr/>
          </p:nvSpPr>
          <p:spPr>
            <a:xfrm>
              <a:off x="3704851" y="2682980"/>
              <a:ext cx="48519" cy="48519"/>
            </a:xfrm>
            <a:custGeom>
              <a:avLst/>
              <a:gdLst/>
              <a:ahLst/>
              <a:cxnLst/>
              <a:rect l="l" t="t" r="r" b="b"/>
              <a:pathLst>
                <a:path w="2706" h="2706" extrusionOk="0">
                  <a:moveTo>
                    <a:pt x="1" y="1"/>
                  </a:moveTo>
                  <a:lnTo>
                    <a:pt x="1" y="2705"/>
                  </a:lnTo>
                  <a:lnTo>
                    <a:pt x="2705" y="2705"/>
                  </a:lnTo>
                  <a:lnTo>
                    <a:pt x="2705"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9" name="Google Shape;2179;p36"/>
            <p:cNvSpPr/>
            <p:nvPr/>
          </p:nvSpPr>
          <p:spPr>
            <a:xfrm>
              <a:off x="4393489" y="2682980"/>
              <a:ext cx="48052" cy="48519"/>
            </a:xfrm>
            <a:custGeom>
              <a:avLst/>
              <a:gdLst/>
              <a:ahLst/>
              <a:cxnLst/>
              <a:rect l="l" t="t" r="r" b="b"/>
              <a:pathLst>
                <a:path w="2680" h="2706" extrusionOk="0">
                  <a:moveTo>
                    <a:pt x="0" y="1"/>
                  </a:moveTo>
                  <a:lnTo>
                    <a:pt x="0" y="2705"/>
                  </a:lnTo>
                  <a:lnTo>
                    <a:pt x="2679" y="2705"/>
                  </a:lnTo>
                  <a:lnTo>
                    <a:pt x="267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80" name="Google Shape;2180;p36"/>
            <p:cNvSpPr/>
            <p:nvPr/>
          </p:nvSpPr>
          <p:spPr>
            <a:xfrm>
              <a:off x="3832782" y="2682514"/>
              <a:ext cx="155202" cy="177848"/>
            </a:xfrm>
            <a:custGeom>
              <a:avLst/>
              <a:gdLst/>
              <a:ahLst/>
              <a:cxnLst/>
              <a:rect l="l" t="t" r="r" b="b"/>
              <a:pathLst>
                <a:path w="8656" h="9919" extrusionOk="0">
                  <a:moveTo>
                    <a:pt x="1" y="1"/>
                  </a:moveTo>
                  <a:lnTo>
                    <a:pt x="1" y="9918"/>
                  </a:lnTo>
                  <a:lnTo>
                    <a:pt x="8656" y="9918"/>
                  </a:lnTo>
                  <a:lnTo>
                    <a:pt x="8656"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81" name="Google Shape;2181;p36"/>
            <p:cNvSpPr/>
            <p:nvPr/>
          </p:nvSpPr>
          <p:spPr>
            <a:xfrm>
              <a:off x="3905757" y="2682514"/>
              <a:ext cx="9252" cy="177848"/>
            </a:xfrm>
            <a:custGeom>
              <a:avLst/>
              <a:gdLst/>
              <a:ahLst/>
              <a:cxnLst/>
              <a:rect l="l" t="t" r="r" b="b"/>
              <a:pathLst>
                <a:path w="516" h="9919" extrusionOk="0">
                  <a:moveTo>
                    <a:pt x="1" y="1"/>
                  </a:moveTo>
                  <a:lnTo>
                    <a:pt x="1" y="9918"/>
                  </a:lnTo>
                  <a:lnTo>
                    <a:pt x="516" y="9918"/>
                  </a:lnTo>
                  <a:lnTo>
                    <a:pt x="516" y="1"/>
                  </a:lnTo>
                  <a:close/>
                </a:path>
              </a:pathLst>
            </a:custGeom>
            <a:solidFill>
              <a:schemeClr val="lt1"/>
            </a:solidFill>
            <a:ln>
              <a:noFill/>
            </a:ln>
          </p:spPr>
          <p:txBody>
            <a:bodyPr spcFirstLastPara="1" wrap="square" lIns="121900" tIns="121900" rIns="121900" bIns="121900" anchor="ctr" anchorCtr="0">
              <a:noAutofit/>
            </a:bodyPr>
            <a:lstStyle/>
            <a:p>
              <a:endParaRPr sz="2489"/>
            </a:p>
          </p:txBody>
        </p:sp>
        <p:sp>
          <p:nvSpPr>
            <p:cNvPr id="2182" name="Google Shape;2182;p36"/>
            <p:cNvSpPr/>
            <p:nvPr/>
          </p:nvSpPr>
          <p:spPr>
            <a:xfrm>
              <a:off x="4200419" y="2682514"/>
              <a:ext cx="155202" cy="177848"/>
            </a:xfrm>
            <a:custGeom>
              <a:avLst/>
              <a:gdLst/>
              <a:ahLst/>
              <a:cxnLst/>
              <a:rect l="l" t="t" r="r" b="b"/>
              <a:pathLst>
                <a:path w="8656" h="9919" extrusionOk="0">
                  <a:moveTo>
                    <a:pt x="1" y="1"/>
                  </a:moveTo>
                  <a:lnTo>
                    <a:pt x="1" y="9918"/>
                  </a:lnTo>
                  <a:lnTo>
                    <a:pt x="8656" y="9918"/>
                  </a:lnTo>
                  <a:lnTo>
                    <a:pt x="8656"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83" name="Google Shape;2183;p36"/>
            <p:cNvSpPr/>
            <p:nvPr/>
          </p:nvSpPr>
          <p:spPr>
            <a:xfrm>
              <a:off x="4273394" y="2682514"/>
              <a:ext cx="9252" cy="177848"/>
            </a:xfrm>
            <a:custGeom>
              <a:avLst/>
              <a:gdLst/>
              <a:ahLst/>
              <a:cxnLst/>
              <a:rect l="l" t="t" r="r" b="b"/>
              <a:pathLst>
                <a:path w="516" h="9919" extrusionOk="0">
                  <a:moveTo>
                    <a:pt x="1" y="1"/>
                  </a:moveTo>
                  <a:lnTo>
                    <a:pt x="1" y="9918"/>
                  </a:lnTo>
                  <a:lnTo>
                    <a:pt x="516" y="9918"/>
                  </a:lnTo>
                  <a:lnTo>
                    <a:pt x="516" y="1"/>
                  </a:lnTo>
                  <a:close/>
                </a:path>
              </a:pathLst>
            </a:custGeom>
            <a:solidFill>
              <a:schemeClr val="lt1"/>
            </a:solidFill>
            <a:ln>
              <a:noFill/>
            </a:ln>
          </p:spPr>
          <p:txBody>
            <a:bodyPr spcFirstLastPara="1" wrap="square" lIns="121900" tIns="121900" rIns="121900" bIns="121900" anchor="ctr" anchorCtr="0">
              <a:noAutofit/>
            </a:bodyPr>
            <a:lstStyle/>
            <a:p>
              <a:endParaRPr sz="2489"/>
            </a:p>
          </p:txBody>
        </p:sp>
      </p:grpSp>
      <p:sp>
        <p:nvSpPr>
          <p:cNvPr id="2186" name="Google Shape;2186;p36"/>
          <p:cNvSpPr txBox="1"/>
          <p:nvPr/>
        </p:nvSpPr>
        <p:spPr>
          <a:xfrm>
            <a:off x="1544396" y="2523657"/>
            <a:ext cx="4964891" cy="1543563"/>
          </a:xfrm>
          <a:prstGeom prst="rect">
            <a:avLst/>
          </a:prstGeom>
          <a:noFill/>
          <a:ln>
            <a:noFill/>
          </a:ln>
        </p:spPr>
        <p:txBody>
          <a:bodyPr spcFirstLastPara="1" wrap="square" lIns="121900" tIns="121900" rIns="121900" bIns="121900" anchor="ctr" anchorCtr="0">
            <a:noAutofit/>
          </a:bodyPr>
          <a:lstStyle/>
          <a:p>
            <a:r>
              <a:rPr lang="en" sz="6000" b="1" dirty="0">
                <a:solidFill>
                  <a:schemeClr val="accent1">
                    <a:lumMod val="50000"/>
                  </a:schemeClr>
                </a:solidFill>
                <a:latin typeface="+mn-lt"/>
                <a:ea typeface="Fira Sans Extra Condensed Medium"/>
                <a:cs typeface="Fira Sans Extra Condensed Medium"/>
                <a:sym typeface="Fira Sans Extra Condensed Medium"/>
              </a:rPr>
              <a:t>Thank you !</a:t>
            </a:r>
            <a:endParaRPr sz="6000" b="1" dirty="0">
              <a:solidFill>
                <a:schemeClr val="accent1">
                  <a:lumMod val="50000"/>
                </a:schemeClr>
              </a:solidFill>
              <a:latin typeface="+mn-lt"/>
              <a:ea typeface="Fira Sans Extra Condensed Medium"/>
              <a:cs typeface="Fira Sans Extra Condensed Medium"/>
              <a:sym typeface="Fira Sans Extra Condensed Medium"/>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8E7BFF-04CD-4981-BB7D-2ACC4FE1E488}"/>
              </a:ext>
            </a:extLst>
          </p:cNvPr>
          <p:cNvSpPr>
            <a:spLocks noGrp="1"/>
          </p:cNvSpPr>
          <p:nvPr>
            <p:ph type="title"/>
          </p:nvPr>
        </p:nvSpPr>
        <p:spPr>
          <a:xfrm>
            <a:off x="661261" y="567895"/>
            <a:ext cx="10972800" cy="495200"/>
          </a:xfrm>
        </p:spPr>
        <p:txBody>
          <a:bodyPr>
            <a:noAutofit/>
          </a:bodyPr>
          <a:lstStyle/>
          <a:p>
            <a:r>
              <a:rPr lang="en-US" dirty="0"/>
              <a:t>ESCO model concept</a:t>
            </a:r>
          </a:p>
        </p:txBody>
      </p:sp>
      <p:sp>
        <p:nvSpPr>
          <p:cNvPr id="5" name="Rectangle 1">
            <a:extLst>
              <a:ext uri="{FF2B5EF4-FFF2-40B4-BE49-F238E27FC236}">
                <a16:creationId xmlns:a16="http://schemas.microsoft.com/office/drawing/2014/main" id="{04E7CA8E-C4BF-AD61-8258-50150FF79721}"/>
              </a:ext>
            </a:extLst>
          </p:cNvPr>
          <p:cNvSpPr>
            <a:spLocks noGrp="1" noChangeArrowheads="1"/>
          </p:cNvSpPr>
          <p:nvPr>
            <p:ph type="body" idx="1"/>
          </p:nvPr>
        </p:nvSpPr>
        <p:spPr bwMode="auto">
          <a:xfrm>
            <a:off x="609600" y="1467342"/>
            <a:ext cx="11076123" cy="44319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42900" indent="-342900" defTabSz="1219170" eaLnBrk="0" fontAlgn="base" hangingPunct="0">
              <a:spcBef>
                <a:spcPct val="0"/>
              </a:spcBef>
              <a:spcAft>
                <a:spcPct val="0"/>
              </a:spcAft>
              <a:buClrTx/>
              <a:buSzTx/>
              <a:buFont typeface="Wingdings" pitchFamily="2" charset="2"/>
              <a:buChar char="v"/>
            </a:pPr>
            <a:r>
              <a:rPr lang="en-US" altLang="en-US" sz="2000" b="1" dirty="0">
                <a:solidFill>
                  <a:schemeClr val="tx1"/>
                </a:solidFill>
                <a:latin typeface="Arial" panose="020B0604020202020204" pitchFamily="34" charset="0"/>
              </a:rPr>
              <a:t>ESCO (Energy Service Company)</a:t>
            </a:r>
            <a:r>
              <a:rPr lang="en-US" altLang="en-US" sz="2000" dirty="0">
                <a:solidFill>
                  <a:schemeClr val="tx1"/>
                </a:solidFill>
                <a:latin typeface="Arial" panose="020B0604020202020204" pitchFamily="34" charset="0"/>
              </a:rPr>
              <a:t> </a:t>
            </a:r>
            <a:endParaRPr lang="vi-VN" altLang="en-US" sz="2000" dirty="0">
              <a:solidFill>
                <a:schemeClr val="tx1"/>
              </a:solidFill>
              <a:latin typeface="Arial" panose="020B0604020202020204" pitchFamily="34" charset="0"/>
            </a:endParaRPr>
          </a:p>
          <a:p>
            <a:pPr marL="952485" lvl="1" indent="-342900" eaLnBrk="0" fontAlgn="base" hangingPunct="0">
              <a:spcBef>
                <a:spcPct val="0"/>
              </a:spcBef>
              <a:spcAft>
                <a:spcPct val="0"/>
              </a:spcAft>
              <a:buClrTx/>
              <a:buSzTx/>
              <a:buFont typeface="Wingdings" pitchFamily="2" charset="2"/>
              <a:buChar char="ü"/>
            </a:pPr>
            <a:r>
              <a:rPr lang="vi-VN" altLang="en-US" sz="2000" dirty="0">
                <a:solidFill>
                  <a:schemeClr val="tx1"/>
                </a:solidFill>
                <a:latin typeface="Arial" panose="020B0604020202020204" pitchFamily="34" charset="0"/>
              </a:rPr>
              <a:t>Are companies that provide energy services, including consulting, designing, investing, installing and operating energy saving solutions for customers. </a:t>
            </a:r>
          </a:p>
          <a:p>
            <a:pPr marL="952485" lvl="1" indent="-342900" eaLnBrk="0" fontAlgn="base" hangingPunct="0">
              <a:spcBef>
                <a:spcPct val="0"/>
              </a:spcBef>
              <a:spcAft>
                <a:spcPct val="0"/>
              </a:spcAft>
              <a:buClrTx/>
              <a:buSzTx/>
              <a:buFont typeface="Wingdings" pitchFamily="2" charset="2"/>
              <a:buChar char="ü"/>
            </a:pPr>
            <a:r>
              <a:rPr lang="vi-VN" altLang="en-US" sz="2000" dirty="0">
                <a:solidFill>
                  <a:schemeClr val="tx1"/>
                </a:solidFill>
                <a:latin typeface="Arial" panose="020B0604020202020204" pitchFamily="34" charset="0"/>
              </a:rPr>
              <a:t>ESCOs carry out energy efficiency projects and only receive payment when the agreed energy efficiency results are achieved.</a:t>
            </a:r>
          </a:p>
          <a:p>
            <a:pPr marL="609585" lvl="1" indent="0" algn="ctr" eaLnBrk="0" fontAlgn="base" hangingPunct="0">
              <a:spcBef>
                <a:spcPct val="0"/>
              </a:spcBef>
              <a:spcAft>
                <a:spcPct val="0"/>
              </a:spcAft>
              <a:buClrTx/>
              <a:buSzTx/>
              <a:buNone/>
            </a:pPr>
            <a:r>
              <a:rPr lang="en-US" sz="2000" b="1" dirty="0">
                <a:latin typeface="Arial" charset="0"/>
                <a:ea typeface="MS PGothic" pitchFamily="34" charset="-128"/>
                <a:cs typeface="Arial" charset="0"/>
              </a:rPr>
              <a:t>Energy Efficiency Project + EPC = ESCO</a:t>
            </a:r>
            <a:endParaRPr lang="vi-VN" altLang="en-US" sz="2000" b="1" dirty="0">
              <a:solidFill>
                <a:schemeClr val="tx1"/>
              </a:solidFill>
              <a:latin typeface="Arial" panose="020B0604020202020204" pitchFamily="34" charset="0"/>
            </a:endParaRPr>
          </a:p>
          <a:p>
            <a:pPr marL="342900" indent="-342900" eaLnBrk="0" fontAlgn="base" hangingPunct="0">
              <a:spcBef>
                <a:spcPct val="0"/>
              </a:spcBef>
              <a:spcAft>
                <a:spcPct val="0"/>
              </a:spcAft>
              <a:buClrTx/>
              <a:buSzTx/>
              <a:buFont typeface="Wingdings" pitchFamily="2" charset="2"/>
              <a:buChar char="v"/>
            </a:pPr>
            <a:r>
              <a:rPr lang="en-US" sz="2000" b="1" dirty="0">
                <a:solidFill>
                  <a:schemeClr val="tx1"/>
                </a:solidFill>
                <a:latin typeface="Arial" panose="020B0604020202020204" pitchFamily="34" charset="0"/>
              </a:rPr>
              <a:t>ESCO Operating Principle</a:t>
            </a:r>
          </a:p>
          <a:p>
            <a:pPr marL="342900" indent="-342900" eaLnBrk="0" fontAlgn="base" hangingPunct="0">
              <a:spcBef>
                <a:spcPct val="0"/>
              </a:spcBef>
              <a:spcAft>
                <a:spcPct val="0"/>
              </a:spcAft>
              <a:buClrTx/>
              <a:buSzTx/>
              <a:buFont typeface="Wingdings" pitchFamily="2" charset="2"/>
              <a:buChar char="v"/>
            </a:pPr>
            <a:r>
              <a:rPr lang="en-US" altLang="en-US" sz="2000" b="1" dirty="0">
                <a:solidFill>
                  <a:schemeClr val="tx1"/>
                </a:solidFill>
                <a:latin typeface="Arial" panose="020B0604020202020204" pitchFamily="34" charset="0"/>
              </a:rPr>
              <a:t>Energy efficiency contract</a:t>
            </a:r>
            <a:r>
              <a:rPr lang="en-US" altLang="en-US" sz="2000" dirty="0">
                <a:solidFill>
                  <a:schemeClr val="tx1"/>
                </a:solidFill>
                <a:latin typeface="Arial" panose="020B0604020202020204" pitchFamily="34" charset="0"/>
              </a:rPr>
              <a:t>: ESCO signs a contract with the customer to implement energy efficiency measures.</a:t>
            </a:r>
          </a:p>
          <a:p>
            <a:pPr marL="952485" lvl="1" indent="-342900" eaLnBrk="0" fontAlgn="base" hangingPunct="0">
              <a:spcBef>
                <a:spcPct val="0"/>
              </a:spcBef>
              <a:spcAft>
                <a:spcPct val="0"/>
              </a:spcAft>
              <a:buClrTx/>
              <a:buSzTx/>
              <a:buFont typeface="Wingdings" pitchFamily="2" charset="2"/>
              <a:buChar char="ü"/>
            </a:pPr>
            <a:r>
              <a:rPr lang="en-US" altLang="en-US" sz="2000" b="1" dirty="0">
                <a:solidFill>
                  <a:schemeClr val="tx1"/>
                </a:solidFill>
                <a:latin typeface="Arial" panose="020B0604020202020204" pitchFamily="34" charset="0"/>
              </a:rPr>
              <a:t>Investment and implementation</a:t>
            </a:r>
            <a:r>
              <a:rPr lang="en-US" altLang="en-US" sz="2000" dirty="0">
                <a:solidFill>
                  <a:schemeClr val="tx1"/>
                </a:solidFill>
                <a:latin typeface="Arial" panose="020B0604020202020204" pitchFamily="34" charset="0"/>
              </a:rPr>
              <a:t>: ESCO invests in upgrading and improving equipment systems to save energy.</a:t>
            </a:r>
          </a:p>
          <a:p>
            <a:pPr marL="952485" lvl="1" indent="-342900" eaLnBrk="0" fontAlgn="base" hangingPunct="0">
              <a:spcBef>
                <a:spcPct val="0"/>
              </a:spcBef>
              <a:spcAft>
                <a:spcPct val="0"/>
              </a:spcAft>
              <a:buClrTx/>
              <a:buSzTx/>
              <a:buFont typeface="Wingdings" pitchFamily="2" charset="2"/>
              <a:buChar char="ü"/>
            </a:pPr>
            <a:r>
              <a:rPr lang="en-US" altLang="en-US" sz="2000" b="1" dirty="0">
                <a:solidFill>
                  <a:schemeClr val="tx1"/>
                </a:solidFill>
                <a:latin typeface="Arial" panose="020B0604020202020204" pitchFamily="34" charset="0"/>
              </a:rPr>
              <a:t>Benefit sharing: </a:t>
            </a:r>
            <a:r>
              <a:rPr lang="en-US" altLang="en-US" sz="2000" dirty="0">
                <a:solidFill>
                  <a:schemeClr val="tx1"/>
                </a:solidFill>
                <a:latin typeface="Arial" panose="020B0604020202020204" pitchFamily="34" charset="0"/>
              </a:rPr>
              <a:t>ESCO's profit comes from the portion of EE costs achieved during operation.</a:t>
            </a:r>
          </a:p>
          <a:p>
            <a:pPr marL="342900" indent="-342900" defTabSz="1219170" eaLnBrk="0" fontAlgn="base" hangingPunct="0">
              <a:spcBef>
                <a:spcPct val="0"/>
              </a:spcBef>
              <a:spcAft>
                <a:spcPct val="0"/>
              </a:spcAft>
              <a:buClrTx/>
              <a:buSzTx/>
              <a:buFont typeface="Wingdings" pitchFamily="2" charset="2"/>
              <a:buChar char="v"/>
            </a:pPr>
            <a:endParaRPr lang="en-US" altLang="en-US" sz="2000" dirty="0">
              <a:solidFill>
                <a:schemeClr val="tx1"/>
              </a:solidFill>
              <a:latin typeface="Arial" panose="020B0604020202020204" pitchFamily="34" charset="0"/>
            </a:endParaRPr>
          </a:p>
        </p:txBody>
      </p:sp>
    </p:spTree>
    <p:extLst>
      <p:ext uri="{BB962C8B-B14F-4D97-AF65-F5344CB8AC3E}">
        <p14:creationId xmlns:p14="http://schemas.microsoft.com/office/powerpoint/2010/main" val="30313868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A3D0FB-E512-65DB-E8C4-6CC25E90D294}"/>
              </a:ext>
            </a:extLst>
          </p:cNvPr>
          <p:cNvSpPr>
            <a:spLocks noGrp="1"/>
          </p:cNvSpPr>
          <p:nvPr>
            <p:ph type="title"/>
          </p:nvPr>
        </p:nvSpPr>
        <p:spPr/>
        <p:txBody>
          <a:bodyPr>
            <a:noAutofit/>
          </a:bodyPr>
          <a:lstStyle/>
          <a:p>
            <a:r>
              <a:rPr lang="en-US" dirty="0">
                <a:solidFill>
                  <a:schemeClr val="accent1">
                    <a:lumMod val="50000"/>
                  </a:schemeClr>
                </a:solidFill>
              </a:rPr>
              <a:t>Traditional ESCO business model</a:t>
            </a:r>
          </a:p>
        </p:txBody>
      </p:sp>
      <p:sp>
        <p:nvSpPr>
          <p:cNvPr id="4" name="Rectangle 1">
            <a:extLst>
              <a:ext uri="{FF2B5EF4-FFF2-40B4-BE49-F238E27FC236}">
                <a16:creationId xmlns:a16="http://schemas.microsoft.com/office/drawing/2014/main" id="{AD2C6706-2412-3FC8-5EAF-9FC29B62160C}"/>
              </a:ext>
            </a:extLst>
          </p:cNvPr>
          <p:cNvSpPr>
            <a:spLocks noGrp="1" noChangeArrowheads="1"/>
          </p:cNvSpPr>
          <p:nvPr>
            <p:ph type="body" idx="1"/>
          </p:nvPr>
        </p:nvSpPr>
        <p:spPr bwMode="auto">
          <a:xfrm>
            <a:off x="609600" y="1405786"/>
            <a:ext cx="7213600" cy="45550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42900" indent="-342900" defTabSz="1219170" eaLnBrk="0" fontAlgn="base" hangingPunct="0">
              <a:lnSpc>
                <a:spcPct val="150000"/>
              </a:lnSpc>
              <a:spcBef>
                <a:spcPct val="0"/>
              </a:spcBef>
              <a:spcAft>
                <a:spcPct val="0"/>
              </a:spcAft>
              <a:buClrTx/>
              <a:buSzTx/>
              <a:buFont typeface="Wingdings" pitchFamily="2" charset="2"/>
              <a:buChar char="v"/>
            </a:pPr>
            <a:r>
              <a:rPr lang="en-US" altLang="en-US" sz="2400" b="1" dirty="0">
                <a:solidFill>
                  <a:schemeClr val="tx1"/>
                </a:solidFill>
                <a:latin typeface="Arial" panose="020B0604020202020204" pitchFamily="34" charset="0"/>
              </a:rPr>
              <a:t>Performance-based contracts</a:t>
            </a:r>
            <a:r>
              <a:rPr lang="en-US" altLang="en-US" sz="2400" dirty="0">
                <a:solidFill>
                  <a:schemeClr val="tx1"/>
                </a:solidFill>
                <a:latin typeface="Arial" panose="020B0604020202020204" pitchFamily="34" charset="0"/>
              </a:rPr>
              <a:t>: ESCO commits to specific EE, and the customer pays based on the savings achieved.</a:t>
            </a:r>
          </a:p>
          <a:p>
            <a:pPr marL="342900" indent="-342900" defTabSz="1219170" eaLnBrk="0" fontAlgn="base" hangingPunct="0">
              <a:lnSpc>
                <a:spcPct val="150000"/>
              </a:lnSpc>
              <a:spcBef>
                <a:spcPct val="0"/>
              </a:spcBef>
              <a:spcAft>
                <a:spcPct val="0"/>
              </a:spcAft>
              <a:buClrTx/>
              <a:buSzTx/>
              <a:buFont typeface="Wingdings" pitchFamily="2" charset="2"/>
              <a:buChar char="v"/>
            </a:pPr>
            <a:r>
              <a:rPr lang="en-US" altLang="en-US" sz="2400" b="1" dirty="0">
                <a:solidFill>
                  <a:schemeClr val="tx1"/>
                </a:solidFill>
                <a:latin typeface="Arial" panose="020B0604020202020204" pitchFamily="34" charset="0"/>
              </a:rPr>
              <a:t>Shared Saving Contract</a:t>
            </a:r>
            <a:r>
              <a:rPr lang="en-US" altLang="en-US" sz="2400" dirty="0">
                <a:solidFill>
                  <a:schemeClr val="tx1"/>
                </a:solidFill>
                <a:latin typeface="Arial" panose="020B0604020202020204" pitchFamily="34" charset="0"/>
              </a:rPr>
              <a:t>: ESCO and customer share the cost of EE</a:t>
            </a:r>
          </a:p>
          <a:p>
            <a:pPr marL="342900" indent="-342900" defTabSz="1219170" eaLnBrk="0" fontAlgn="base" hangingPunct="0">
              <a:lnSpc>
                <a:spcPct val="150000"/>
              </a:lnSpc>
              <a:spcBef>
                <a:spcPct val="0"/>
              </a:spcBef>
              <a:spcAft>
                <a:spcPct val="0"/>
              </a:spcAft>
              <a:buClrTx/>
              <a:buSzTx/>
              <a:buFont typeface="Wingdings" pitchFamily="2" charset="2"/>
              <a:buChar char="v"/>
            </a:pPr>
            <a:r>
              <a:rPr lang="en-US" altLang="en-US" sz="2400" b="1" dirty="0">
                <a:solidFill>
                  <a:schemeClr val="tx1"/>
                </a:solidFill>
                <a:latin typeface="Arial" panose="020B0604020202020204" pitchFamily="34" charset="0"/>
              </a:rPr>
              <a:t>Guaranteed Savings Contract</a:t>
            </a:r>
            <a:r>
              <a:rPr lang="en-US" altLang="en-US" sz="2400" dirty="0">
                <a:solidFill>
                  <a:schemeClr val="tx1"/>
                </a:solidFill>
                <a:latin typeface="Arial" panose="020B0604020202020204" pitchFamily="34" charset="0"/>
              </a:rPr>
              <a:t>: ESCO guarantees the savings, if not achieved, ESCO will be responsible for the difference.</a:t>
            </a:r>
          </a:p>
        </p:txBody>
      </p:sp>
      <p:pic>
        <p:nvPicPr>
          <p:cNvPr id="6" name="Picture 5">
            <a:extLst>
              <a:ext uri="{FF2B5EF4-FFF2-40B4-BE49-F238E27FC236}">
                <a16:creationId xmlns:a16="http://schemas.microsoft.com/office/drawing/2014/main" id="{6911923B-4B61-A112-69CF-3071F3643C6D}"/>
              </a:ext>
            </a:extLst>
          </p:cNvPr>
          <p:cNvPicPr>
            <a:picLocks noChangeAspect="1"/>
          </p:cNvPicPr>
          <p:nvPr/>
        </p:nvPicPr>
        <p:blipFill>
          <a:blip r:embed="rId2"/>
          <a:stretch>
            <a:fillRect/>
          </a:stretch>
        </p:blipFill>
        <p:spPr>
          <a:xfrm>
            <a:off x="7535546" y="1687070"/>
            <a:ext cx="4350989" cy="3483861"/>
          </a:xfrm>
          <a:prstGeom prst="rect">
            <a:avLst/>
          </a:prstGeom>
        </p:spPr>
      </p:pic>
    </p:spTree>
    <p:extLst>
      <p:ext uri="{BB962C8B-B14F-4D97-AF65-F5344CB8AC3E}">
        <p14:creationId xmlns:p14="http://schemas.microsoft.com/office/powerpoint/2010/main" val="10578938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3FA06E-D537-5BC2-4EED-D0D6ECE42A9E}"/>
              </a:ext>
            </a:extLst>
          </p:cNvPr>
          <p:cNvSpPr>
            <a:spLocks noGrp="1"/>
          </p:cNvSpPr>
          <p:nvPr>
            <p:ph type="title"/>
          </p:nvPr>
        </p:nvSpPr>
        <p:spPr/>
        <p:txBody>
          <a:bodyPr>
            <a:noAutofit/>
          </a:bodyPr>
          <a:lstStyle/>
          <a:p>
            <a:r>
              <a:rPr lang="en-US" dirty="0">
                <a:solidFill>
                  <a:schemeClr val="accent1">
                    <a:lumMod val="50000"/>
                  </a:schemeClr>
                </a:solidFill>
              </a:rPr>
              <a:t>Popular types of ESCO services in the world</a:t>
            </a:r>
          </a:p>
        </p:txBody>
      </p:sp>
      <p:sp>
        <p:nvSpPr>
          <p:cNvPr id="4" name="Rectangle 1">
            <a:extLst>
              <a:ext uri="{FF2B5EF4-FFF2-40B4-BE49-F238E27FC236}">
                <a16:creationId xmlns:a16="http://schemas.microsoft.com/office/drawing/2014/main" id="{00E3BE53-94F7-2DDB-1AFE-0900317A1E50}"/>
              </a:ext>
            </a:extLst>
          </p:cNvPr>
          <p:cNvSpPr>
            <a:spLocks noGrp="1" noChangeArrowheads="1"/>
          </p:cNvSpPr>
          <p:nvPr>
            <p:ph type="body" idx="1"/>
          </p:nvPr>
        </p:nvSpPr>
        <p:spPr bwMode="auto">
          <a:xfrm>
            <a:off x="609600" y="1405792"/>
            <a:ext cx="11264900" cy="45550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42900" indent="-342900" defTabSz="1219170" eaLnBrk="0" fontAlgn="base" hangingPunct="0">
              <a:lnSpc>
                <a:spcPct val="150000"/>
              </a:lnSpc>
              <a:spcBef>
                <a:spcPct val="0"/>
              </a:spcBef>
              <a:spcAft>
                <a:spcPct val="0"/>
              </a:spcAft>
              <a:buClrTx/>
              <a:buSzTx/>
              <a:buFont typeface="Wingdings" pitchFamily="2" charset="2"/>
              <a:buChar char="v"/>
            </a:pPr>
            <a:r>
              <a:rPr lang="en-US" altLang="en-US" sz="2400" b="1" dirty="0">
                <a:solidFill>
                  <a:schemeClr val="tx1"/>
                </a:solidFill>
                <a:latin typeface="Arial" panose="020B0604020202020204" pitchFamily="34" charset="0"/>
              </a:rPr>
              <a:t>Upgrade lighting system</a:t>
            </a:r>
            <a:r>
              <a:rPr lang="en-US" altLang="en-US" sz="2400" dirty="0">
                <a:solidFill>
                  <a:schemeClr val="tx1"/>
                </a:solidFill>
                <a:latin typeface="Arial" panose="020B0604020202020204" pitchFamily="34" charset="0"/>
              </a:rPr>
              <a:t>: Replace traditional light bulbs with EE bulbs (LED).</a:t>
            </a:r>
          </a:p>
          <a:p>
            <a:pPr marL="342900" indent="-342900" defTabSz="1219170" eaLnBrk="0" fontAlgn="base" hangingPunct="0">
              <a:lnSpc>
                <a:spcPct val="150000"/>
              </a:lnSpc>
              <a:spcBef>
                <a:spcPct val="0"/>
              </a:spcBef>
              <a:spcAft>
                <a:spcPct val="0"/>
              </a:spcAft>
              <a:buClrTx/>
              <a:buSzTx/>
              <a:buFont typeface="Wingdings" pitchFamily="2" charset="2"/>
              <a:buChar char="v"/>
            </a:pPr>
            <a:r>
              <a:rPr lang="en-US" altLang="en-US" sz="2400" b="1" dirty="0">
                <a:solidFill>
                  <a:schemeClr val="tx1"/>
                </a:solidFill>
                <a:latin typeface="Arial" panose="020B0604020202020204" pitchFamily="34" charset="0"/>
              </a:rPr>
              <a:t>Upgrade air conditioning system</a:t>
            </a:r>
            <a:r>
              <a:rPr lang="en-US" altLang="en-US" sz="2400" dirty="0">
                <a:solidFill>
                  <a:schemeClr val="tx1"/>
                </a:solidFill>
                <a:latin typeface="Arial" panose="020B0604020202020204" pitchFamily="34" charset="0"/>
              </a:rPr>
              <a:t>: Improve HVAC system efficiency.</a:t>
            </a:r>
          </a:p>
          <a:p>
            <a:pPr marL="342900" indent="-342900" defTabSz="1219170" eaLnBrk="0" fontAlgn="base" hangingPunct="0">
              <a:lnSpc>
                <a:spcPct val="150000"/>
              </a:lnSpc>
              <a:spcBef>
                <a:spcPct val="0"/>
              </a:spcBef>
              <a:spcAft>
                <a:spcPct val="0"/>
              </a:spcAft>
              <a:buClrTx/>
              <a:buSzTx/>
              <a:buFont typeface="Wingdings" pitchFamily="2" charset="2"/>
              <a:buChar char="v"/>
            </a:pPr>
            <a:r>
              <a:rPr lang="en-US" altLang="en-US" sz="2400" b="1" dirty="0">
                <a:solidFill>
                  <a:schemeClr val="tx1"/>
                </a:solidFill>
                <a:latin typeface="Arial" panose="020B0604020202020204" pitchFamily="34" charset="0"/>
              </a:rPr>
              <a:t>Energy management system</a:t>
            </a:r>
            <a:r>
              <a:rPr lang="en-US" altLang="en-US" sz="2400" dirty="0">
                <a:solidFill>
                  <a:schemeClr val="tx1"/>
                </a:solidFill>
                <a:latin typeface="Arial" panose="020B0604020202020204" pitchFamily="34" charset="0"/>
              </a:rPr>
              <a:t>: Implement smart energy consumption monitoring and control technologies.</a:t>
            </a:r>
          </a:p>
          <a:p>
            <a:pPr marL="342900" indent="-342900" defTabSz="1219170" eaLnBrk="0" fontAlgn="base" hangingPunct="0">
              <a:lnSpc>
                <a:spcPct val="150000"/>
              </a:lnSpc>
              <a:spcBef>
                <a:spcPct val="0"/>
              </a:spcBef>
              <a:spcAft>
                <a:spcPct val="0"/>
              </a:spcAft>
              <a:buClrTx/>
              <a:buSzTx/>
              <a:buFont typeface="Wingdings" pitchFamily="2" charset="2"/>
              <a:buChar char="v"/>
            </a:pPr>
            <a:r>
              <a:rPr lang="en-US" altLang="en-US" sz="2400" b="1" dirty="0">
                <a:solidFill>
                  <a:schemeClr val="tx1"/>
                </a:solidFill>
                <a:latin typeface="Arial" panose="020B0604020202020204" pitchFamily="34" charset="0"/>
              </a:rPr>
              <a:t>Use renewable energy</a:t>
            </a:r>
            <a:r>
              <a:rPr lang="en-US" altLang="en-US" sz="2400" dirty="0">
                <a:solidFill>
                  <a:schemeClr val="tx1"/>
                </a:solidFill>
                <a:latin typeface="Arial" panose="020B0604020202020204" pitchFamily="34" charset="0"/>
              </a:rPr>
              <a:t>: Invest in solar, wind, biomass energy systems.</a:t>
            </a:r>
          </a:p>
          <a:p>
            <a:pPr marL="342900" indent="-342900" defTabSz="1219170" eaLnBrk="0" fontAlgn="base" hangingPunct="0">
              <a:lnSpc>
                <a:spcPct val="150000"/>
              </a:lnSpc>
              <a:spcBef>
                <a:spcPct val="0"/>
              </a:spcBef>
              <a:spcAft>
                <a:spcPct val="0"/>
              </a:spcAft>
              <a:buClrTx/>
              <a:buSzTx/>
              <a:buFont typeface="Wingdings" pitchFamily="2" charset="2"/>
              <a:buChar char="v"/>
            </a:pPr>
            <a:r>
              <a:rPr lang="en-US" altLang="en-US" sz="2400" b="1" dirty="0">
                <a:solidFill>
                  <a:schemeClr val="tx1"/>
                </a:solidFill>
                <a:latin typeface="Arial" panose="020B0604020202020204" pitchFamily="34" charset="0"/>
              </a:rPr>
              <a:t>Establish a center to convert and supply energy </a:t>
            </a:r>
            <a:r>
              <a:rPr lang="en-US" altLang="en-US" sz="2400" dirty="0">
                <a:solidFill>
                  <a:schemeClr val="tx1"/>
                </a:solidFill>
                <a:latin typeface="Arial" panose="020B0604020202020204" pitchFamily="34" charset="0"/>
              </a:rPr>
              <a:t>in the form of electricity, steam to sell to surrounding areas or enterprises in need such as cogeneration heat - power systems, solar battery systems, etc.</a:t>
            </a:r>
          </a:p>
        </p:txBody>
      </p:sp>
    </p:spTree>
    <p:extLst>
      <p:ext uri="{BB962C8B-B14F-4D97-AF65-F5344CB8AC3E}">
        <p14:creationId xmlns:p14="http://schemas.microsoft.com/office/powerpoint/2010/main" val="15399694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2FD2B2BC-7C01-4FCA-8517-A27D82E85D53}"/>
              </a:ext>
            </a:extLst>
          </p:cNvPr>
          <p:cNvSpPr>
            <a:spLocks noGrp="1"/>
          </p:cNvSpPr>
          <p:nvPr>
            <p:ph type="title"/>
          </p:nvPr>
        </p:nvSpPr>
        <p:spPr>
          <a:xfrm>
            <a:off x="609600" y="566243"/>
            <a:ext cx="10972800" cy="495200"/>
          </a:xfrm>
        </p:spPr>
        <p:txBody>
          <a:bodyPr>
            <a:noAutofit/>
          </a:bodyPr>
          <a:lstStyle/>
          <a:p>
            <a:r>
              <a:rPr lang="en-US" spc="400" dirty="0"/>
              <a:t>KEY FEATURES</a:t>
            </a:r>
          </a:p>
        </p:txBody>
      </p:sp>
      <p:pic>
        <p:nvPicPr>
          <p:cNvPr id="6" name="Image 4">
            <a:extLst>
              <a:ext uri="{FF2B5EF4-FFF2-40B4-BE49-F238E27FC236}">
                <a16:creationId xmlns:a16="http://schemas.microsoft.com/office/drawing/2014/main" id="{137C81A8-63BB-4551-8D4D-23AE6C71A33D}"/>
              </a:ext>
            </a:extLst>
          </p:cNvPr>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4120363" y="5603496"/>
            <a:ext cx="1729852" cy="1210896"/>
          </a:xfrm>
          <a:prstGeom prst="rect">
            <a:avLst/>
          </a:prstGeom>
        </p:spPr>
      </p:pic>
      <p:graphicFrame>
        <p:nvGraphicFramePr>
          <p:cNvPr id="7" name="Diagramme 69633">
            <a:extLst>
              <a:ext uri="{FF2B5EF4-FFF2-40B4-BE49-F238E27FC236}">
                <a16:creationId xmlns:a16="http://schemas.microsoft.com/office/drawing/2014/main" id="{FF20F562-4F1E-4705-918B-A22A11D8ACAC}"/>
              </a:ext>
            </a:extLst>
          </p:cNvPr>
          <p:cNvGraphicFramePr/>
          <p:nvPr/>
        </p:nvGraphicFramePr>
        <p:xfrm>
          <a:off x="7893311" y="1405759"/>
          <a:ext cx="3168183" cy="50531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Parenthèse ouvrante 69654">
            <a:extLst>
              <a:ext uri="{FF2B5EF4-FFF2-40B4-BE49-F238E27FC236}">
                <a16:creationId xmlns:a16="http://schemas.microsoft.com/office/drawing/2014/main" id="{B75E5DD6-B84D-4E6F-9088-1018BDFFCDB6}"/>
              </a:ext>
            </a:extLst>
          </p:cNvPr>
          <p:cNvSpPr/>
          <p:nvPr/>
        </p:nvSpPr>
        <p:spPr>
          <a:xfrm>
            <a:off x="7981351" y="1361027"/>
            <a:ext cx="181039" cy="5381677"/>
          </a:xfrm>
          <a:prstGeom prst="leftBracket">
            <a:avLst/>
          </a:prstGeom>
        </p:spPr>
        <p:style>
          <a:lnRef idx="3">
            <a:schemeClr val="accent3"/>
          </a:lnRef>
          <a:fillRef idx="0">
            <a:schemeClr val="accent3"/>
          </a:fillRef>
          <a:effectRef idx="2">
            <a:schemeClr val="accent3"/>
          </a:effectRef>
          <a:fontRef idx="minor">
            <a:schemeClr val="tx1"/>
          </a:fontRef>
        </p:style>
        <p:txBody>
          <a:bodyPr rtlCol="0" anchor="ctr"/>
          <a:lstStyle/>
          <a:p>
            <a:pPr algn="ctr"/>
            <a:endParaRPr lang="en-US" sz="2489" dirty="0"/>
          </a:p>
        </p:txBody>
      </p:sp>
      <p:pic>
        <p:nvPicPr>
          <p:cNvPr id="9" name="Image 69658">
            <a:extLst>
              <a:ext uri="{FF2B5EF4-FFF2-40B4-BE49-F238E27FC236}">
                <a16:creationId xmlns:a16="http://schemas.microsoft.com/office/drawing/2014/main" id="{FC7547E4-CE01-434A-8873-D62395679AC6}"/>
              </a:ext>
            </a:extLst>
          </p:cNvPr>
          <p:cNvPicPr>
            <a:picLocks noChangeAspect="1"/>
          </p:cNvPicPr>
          <p:nvPr/>
        </p:nvPicPr>
        <p:blipFill>
          <a:blip r:embed="rId8">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6022685" y="3303324"/>
            <a:ext cx="1723819" cy="1723819"/>
          </a:xfrm>
          <a:prstGeom prst="rect">
            <a:avLst/>
          </a:prstGeom>
        </p:spPr>
      </p:pic>
      <p:cxnSp>
        <p:nvCxnSpPr>
          <p:cNvPr id="10" name="Connecteur droit avec flèche 69656">
            <a:extLst>
              <a:ext uri="{FF2B5EF4-FFF2-40B4-BE49-F238E27FC236}">
                <a16:creationId xmlns:a16="http://schemas.microsoft.com/office/drawing/2014/main" id="{127D341A-7AC8-41C2-9BD0-F90ABED0400A}"/>
              </a:ext>
            </a:extLst>
          </p:cNvPr>
          <p:cNvCxnSpPr>
            <a:cxnSpLocks/>
          </p:cNvCxnSpPr>
          <p:nvPr/>
        </p:nvCxnSpPr>
        <p:spPr>
          <a:xfrm flipH="1">
            <a:off x="7270113" y="3400545"/>
            <a:ext cx="560373" cy="0"/>
          </a:xfrm>
          <a:prstGeom prst="straightConnector1">
            <a:avLst/>
          </a:prstGeom>
          <a:ln>
            <a:tailEnd type="arrow"/>
          </a:ln>
        </p:spPr>
        <p:style>
          <a:lnRef idx="2">
            <a:schemeClr val="accent3"/>
          </a:lnRef>
          <a:fillRef idx="0">
            <a:schemeClr val="accent3"/>
          </a:fillRef>
          <a:effectRef idx="1">
            <a:schemeClr val="accent3"/>
          </a:effectRef>
          <a:fontRef idx="minor">
            <a:schemeClr val="tx1"/>
          </a:fontRef>
        </p:style>
      </p:cxnSp>
      <p:sp>
        <p:nvSpPr>
          <p:cNvPr id="11" name="ZoneTexte 69659">
            <a:extLst>
              <a:ext uri="{FF2B5EF4-FFF2-40B4-BE49-F238E27FC236}">
                <a16:creationId xmlns:a16="http://schemas.microsoft.com/office/drawing/2014/main" id="{33357E04-AA63-472E-9727-AC5BE4D37C1A}"/>
              </a:ext>
            </a:extLst>
          </p:cNvPr>
          <p:cNvSpPr txBox="1"/>
          <p:nvPr/>
        </p:nvSpPr>
        <p:spPr>
          <a:xfrm>
            <a:off x="5317559" y="5647894"/>
            <a:ext cx="2202767" cy="858440"/>
          </a:xfrm>
          <a:prstGeom prst="rect">
            <a:avLst/>
          </a:prstGeom>
          <a:solidFill>
            <a:schemeClr val="bg1">
              <a:alpha val="46000"/>
            </a:schemeClr>
          </a:solid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2489" b="1" cap="all" dirty="0">
                <a:ln w="0"/>
                <a:solidFill>
                  <a:schemeClr val="accent1"/>
                </a:solidFill>
                <a:effectLst>
                  <a:reflection blurRad="12700" stA="50000" endPos="50000" dist="5000" dir="5400000" sy="-100000" rotWithShape="0"/>
                </a:effectLst>
              </a:rPr>
              <a:t>ENTERPRISE OWNER</a:t>
            </a:r>
          </a:p>
        </p:txBody>
      </p:sp>
      <p:sp>
        <p:nvSpPr>
          <p:cNvPr id="12" name="ZoneTexte 62">
            <a:extLst>
              <a:ext uri="{FF2B5EF4-FFF2-40B4-BE49-F238E27FC236}">
                <a16:creationId xmlns:a16="http://schemas.microsoft.com/office/drawing/2014/main" id="{25035A6F-CE9C-484B-B2DC-4BDFEF173A14}"/>
              </a:ext>
            </a:extLst>
          </p:cNvPr>
          <p:cNvSpPr txBox="1"/>
          <p:nvPr/>
        </p:nvSpPr>
        <p:spPr>
          <a:xfrm>
            <a:off x="5326144" y="3189032"/>
            <a:ext cx="1994131" cy="502766"/>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2667"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ESCO</a:t>
            </a:r>
            <a:endParaRPr lang="en-US" sz="2489"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cxnSp>
        <p:nvCxnSpPr>
          <p:cNvPr id="13" name="Connecteur droit avec flèche 69662">
            <a:extLst>
              <a:ext uri="{FF2B5EF4-FFF2-40B4-BE49-F238E27FC236}">
                <a16:creationId xmlns:a16="http://schemas.microsoft.com/office/drawing/2014/main" id="{22723A79-627E-433E-B6C4-0FFFB5F72752}"/>
              </a:ext>
            </a:extLst>
          </p:cNvPr>
          <p:cNvCxnSpPr>
            <a:cxnSpLocks/>
          </p:cNvCxnSpPr>
          <p:nvPr/>
        </p:nvCxnSpPr>
        <p:spPr>
          <a:xfrm flipH="1">
            <a:off x="7061290" y="4436347"/>
            <a:ext cx="650944" cy="1143086"/>
          </a:xfrm>
          <a:prstGeom prst="straightConnector1">
            <a:avLst/>
          </a:prstGeom>
          <a:ln>
            <a:headEnd type="arrow"/>
            <a:tailEnd type="arrow"/>
          </a:ln>
        </p:spPr>
        <p:style>
          <a:lnRef idx="2">
            <a:schemeClr val="accent3"/>
          </a:lnRef>
          <a:fillRef idx="0">
            <a:schemeClr val="accent3"/>
          </a:fillRef>
          <a:effectRef idx="1">
            <a:schemeClr val="accent3"/>
          </a:effectRef>
          <a:fontRef idx="minor">
            <a:schemeClr val="tx1"/>
          </a:fontRef>
        </p:style>
      </p:cxnSp>
      <p:cxnSp>
        <p:nvCxnSpPr>
          <p:cNvPr id="14" name="Connecteur en arc 35">
            <a:extLst>
              <a:ext uri="{FF2B5EF4-FFF2-40B4-BE49-F238E27FC236}">
                <a16:creationId xmlns:a16="http://schemas.microsoft.com/office/drawing/2014/main" id="{2DEF620C-0EC4-4C88-A8A7-0A28CF4F5823}"/>
              </a:ext>
            </a:extLst>
          </p:cNvPr>
          <p:cNvCxnSpPr/>
          <p:nvPr/>
        </p:nvCxnSpPr>
        <p:spPr>
          <a:xfrm>
            <a:off x="3851399" y="1495713"/>
            <a:ext cx="3847079" cy="334035"/>
          </a:xfrm>
          <a:prstGeom prst="curvedConnector3">
            <a:avLst/>
          </a:prstGeom>
          <a:ln w="38100" cap="flat" cmpd="sng">
            <a:round/>
            <a:tailEnd type="arrow"/>
          </a:ln>
          <a:effectLst>
            <a:glow rad="63500">
              <a:schemeClr val="accent2">
                <a:satMod val="175000"/>
                <a:alpha val="40000"/>
              </a:schemeClr>
            </a:glow>
            <a:outerShdw blurRad="88900" dist="38100" sx="99000" sy="99000" algn="l" rotWithShape="0">
              <a:prstClr val="black">
                <a:alpha val="46000"/>
              </a:prstClr>
            </a:outerShdw>
          </a:effectLst>
        </p:spPr>
        <p:style>
          <a:lnRef idx="2">
            <a:schemeClr val="accent3"/>
          </a:lnRef>
          <a:fillRef idx="0">
            <a:schemeClr val="accent3"/>
          </a:fillRef>
          <a:effectRef idx="1">
            <a:schemeClr val="accent3"/>
          </a:effectRef>
          <a:fontRef idx="minor">
            <a:schemeClr val="tx1"/>
          </a:fontRef>
        </p:style>
      </p:cxnSp>
      <p:grpSp>
        <p:nvGrpSpPr>
          <p:cNvPr id="15" name="Groupe 7">
            <a:extLst>
              <a:ext uri="{FF2B5EF4-FFF2-40B4-BE49-F238E27FC236}">
                <a16:creationId xmlns:a16="http://schemas.microsoft.com/office/drawing/2014/main" id="{E5F09420-6536-472A-9DC4-C761BFB35162}"/>
              </a:ext>
            </a:extLst>
          </p:cNvPr>
          <p:cNvGrpSpPr/>
          <p:nvPr/>
        </p:nvGrpSpPr>
        <p:grpSpPr>
          <a:xfrm>
            <a:off x="712514" y="1207755"/>
            <a:ext cx="4781659" cy="5046201"/>
            <a:chOff x="-66700" y="1436124"/>
            <a:chExt cx="4025237" cy="3819639"/>
          </a:xfrm>
        </p:grpSpPr>
        <p:grpSp>
          <p:nvGrpSpPr>
            <p:cNvPr id="16" name="Groupe 6">
              <a:extLst>
                <a:ext uri="{FF2B5EF4-FFF2-40B4-BE49-F238E27FC236}">
                  <a16:creationId xmlns:a16="http://schemas.microsoft.com/office/drawing/2014/main" id="{291673FF-942F-45A7-842D-6242D221561D}"/>
                </a:ext>
              </a:extLst>
            </p:cNvPr>
            <p:cNvGrpSpPr/>
            <p:nvPr/>
          </p:nvGrpSpPr>
          <p:grpSpPr>
            <a:xfrm>
              <a:off x="803259" y="3277637"/>
              <a:ext cx="536591" cy="1106995"/>
              <a:chOff x="803259" y="3277637"/>
              <a:chExt cx="536591" cy="1106995"/>
            </a:xfrm>
          </p:grpSpPr>
          <p:sp>
            <p:nvSpPr>
              <p:cNvPr id="39" name="Rectangle 38">
                <a:extLst>
                  <a:ext uri="{FF2B5EF4-FFF2-40B4-BE49-F238E27FC236}">
                    <a16:creationId xmlns:a16="http://schemas.microsoft.com/office/drawing/2014/main" id="{ACFCA821-D26F-4E6D-BA4F-5052F44CB118}"/>
                  </a:ext>
                </a:extLst>
              </p:cNvPr>
              <p:cNvSpPr/>
              <p:nvPr/>
            </p:nvSpPr>
            <p:spPr>
              <a:xfrm>
                <a:off x="803259" y="3277637"/>
                <a:ext cx="536591" cy="562720"/>
              </a:xfrm>
              <a:prstGeom prst="rect">
                <a:avLst/>
              </a:prstGeom>
              <a:blipFill dpi="0" rotWithShape="1">
                <a:blip r:embed="rId9" cstate="screen">
                  <a:extLst>
                    <a:ext uri="{28A0092B-C50C-407E-A947-70E740481C1C}">
                      <a14:useLocalDpi xmlns:a14="http://schemas.microsoft.com/office/drawing/2010/main"/>
                    </a:ext>
                  </a:extLst>
                </a:blip>
                <a:srcRect/>
                <a:stretch>
                  <a:fillRect/>
                </a:stretch>
              </a:blipFill>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spcFirstLastPara="0" vert="horz" wrap="square" lIns="316420" tIns="302473" rIns="316420" bIns="302473" numCol="1" spcCol="1270" anchor="ctr" anchorCtr="0">
                <a:noAutofit/>
              </a:bodyPr>
              <a:lstStyle/>
              <a:p>
                <a:pPr algn="ctr" defTabSz="1540895">
                  <a:lnSpc>
                    <a:spcPct val="90000"/>
                  </a:lnSpc>
                  <a:spcBef>
                    <a:spcPct val="0"/>
                  </a:spcBef>
                  <a:spcAft>
                    <a:spcPct val="35000"/>
                  </a:spcAft>
                </a:pPr>
                <a:endParaRPr lang="en-US" sz="3467" kern="1200" dirty="0"/>
              </a:p>
            </p:txBody>
          </p:sp>
          <p:sp>
            <p:nvSpPr>
              <p:cNvPr id="40" name="Rectangle 39">
                <a:extLst>
                  <a:ext uri="{FF2B5EF4-FFF2-40B4-BE49-F238E27FC236}">
                    <a16:creationId xmlns:a16="http://schemas.microsoft.com/office/drawing/2014/main" id="{52D24B58-0163-4D5D-95EB-BDB3B5B8A635}"/>
                  </a:ext>
                </a:extLst>
              </p:cNvPr>
              <p:cNvSpPr/>
              <p:nvPr/>
            </p:nvSpPr>
            <p:spPr>
              <a:xfrm>
                <a:off x="803259" y="3821912"/>
                <a:ext cx="536591" cy="562720"/>
              </a:xfrm>
              <a:prstGeom prst="rect">
                <a:avLst/>
              </a:prstGeom>
              <a:blipFill dpi="0" rotWithShape="1">
                <a:blip r:embed="rId10">
                  <a:extLst>
                    <a:ext uri="{28A0092B-C50C-407E-A947-70E740481C1C}">
                      <a14:useLocalDpi xmlns:a14="http://schemas.microsoft.com/office/drawing/2010/main"/>
                    </a:ext>
                  </a:extLst>
                </a:blip>
                <a:srcRect/>
                <a:stretch>
                  <a:fillRect/>
                </a:stretch>
              </a:blipFill>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spcFirstLastPara="0" vert="horz" wrap="square" lIns="316420" tIns="302473" rIns="316420" bIns="302473" numCol="1" spcCol="1270" anchor="ctr" anchorCtr="0">
                <a:noAutofit/>
              </a:bodyPr>
              <a:lstStyle/>
              <a:p>
                <a:pPr algn="ctr" defTabSz="1540895">
                  <a:lnSpc>
                    <a:spcPct val="90000"/>
                  </a:lnSpc>
                  <a:spcBef>
                    <a:spcPct val="0"/>
                  </a:spcBef>
                  <a:spcAft>
                    <a:spcPct val="35000"/>
                  </a:spcAft>
                </a:pPr>
                <a:endParaRPr lang="en-US" sz="3467" kern="1200" dirty="0"/>
              </a:p>
            </p:txBody>
          </p:sp>
        </p:grpSp>
        <p:grpSp>
          <p:nvGrpSpPr>
            <p:cNvPr id="17" name="Groupe 5">
              <a:extLst>
                <a:ext uri="{FF2B5EF4-FFF2-40B4-BE49-F238E27FC236}">
                  <a16:creationId xmlns:a16="http://schemas.microsoft.com/office/drawing/2014/main" id="{9653C4F2-C463-45E1-B71E-7474E143E68C}"/>
                </a:ext>
              </a:extLst>
            </p:cNvPr>
            <p:cNvGrpSpPr/>
            <p:nvPr/>
          </p:nvGrpSpPr>
          <p:grpSpPr>
            <a:xfrm>
              <a:off x="-66700" y="1436124"/>
              <a:ext cx="4025237" cy="3819639"/>
              <a:chOff x="-66700" y="1436124"/>
              <a:chExt cx="4025237" cy="3819639"/>
            </a:xfrm>
          </p:grpSpPr>
          <p:grpSp>
            <p:nvGrpSpPr>
              <p:cNvPr id="18" name="Groupe 69636">
                <a:extLst>
                  <a:ext uri="{FF2B5EF4-FFF2-40B4-BE49-F238E27FC236}">
                    <a16:creationId xmlns:a16="http://schemas.microsoft.com/office/drawing/2014/main" id="{13F726B8-8A00-441E-A792-2D34F065404F}"/>
                  </a:ext>
                </a:extLst>
              </p:cNvPr>
              <p:cNvGrpSpPr/>
              <p:nvPr/>
            </p:nvGrpSpPr>
            <p:grpSpPr>
              <a:xfrm>
                <a:off x="295664" y="1436124"/>
                <a:ext cx="3422550" cy="3434326"/>
                <a:chOff x="335008" y="1678753"/>
                <a:chExt cx="4003070" cy="3972384"/>
              </a:xfrm>
            </p:grpSpPr>
            <p:sp>
              <p:nvSpPr>
                <p:cNvPr id="26" name="Arc plein 21">
                  <a:extLst>
                    <a:ext uri="{FF2B5EF4-FFF2-40B4-BE49-F238E27FC236}">
                      <a16:creationId xmlns:a16="http://schemas.microsoft.com/office/drawing/2014/main" id="{87C8259A-240C-4149-9E8F-5751068BB2CE}"/>
                    </a:ext>
                  </a:extLst>
                </p:cNvPr>
                <p:cNvSpPr/>
                <p:nvPr/>
              </p:nvSpPr>
              <p:spPr>
                <a:xfrm>
                  <a:off x="727084" y="2052442"/>
                  <a:ext cx="3145021" cy="3282707"/>
                </a:xfrm>
                <a:prstGeom prst="blockArc">
                  <a:avLst>
                    <a:gd name="adj1" fmla="val 5400000"/>
                    <a:gd name="adj2" fmla="val 7184266"/>
                    <a:gd name="adj3" fmla="val 4484"/>
                  </a:avLst>
                </a:prstGeom>
                <a:solidFill>
                  <a:schemeClr val="tx2"/>
                </a:solidFill>
              </p:spPr>
              <p:style>
                <a:lnRef idx="0">
                  <a:schemeClr val="accent1">
                    <a:tint val="60000"/>
                    <a:hueOff val="0"/>
                    <a:satOff val="0"/>
                    <a:lumOff val="0"/>
                    <a:alphaOff val="0"/>
                  </a:schemeClr>
                </a:lnRef>
                <a:fillRef idx="3">
                  <a:scrgbClr r="0" g="0" b="0"/>
                </a:fillRef>
                <a:effectRef idx="2">
                  <a:schemeClr val="accent1">
                    <a:tint val="60000"/>
                    <a:hueOff val="0"/>
                    <a:satOff val="0"/>
                    <a:lumOff val="0"/>
                    <a:alphaOff val="0"/>
                  </a:schemeClr>
                </a:effectRef>
                <a:fontRef idx="minor">
                  <a:schemeClr val="lt1"/>
                </a:fontRef>
              </p:style>
              <p:txBody>
                <a:bodyPr/>
                <a:lstStyle/>
                <a:p>
                  <a:endParaRPr lang="en-US" sz="2489"/>
                </a:p>
              </p:txBody>
            </p:sp>
            <p:sp>
              <p:nvSpPr>
                <p:cNvPr id="27" name="Arc plein 12">
                  <a:extLst>
                    <a:ext uri="{FF2B5EF4-FFF2-40B4-BE49-F238E27FC236}">
                      <a16:creationId xmlns:a16="http://schemas.microsoft.com/office/drawing/2014/main" id="{E3AF1471-38A3-47DB-AD98-C161B042FE8D}"/>
                    </a:ext>
                  </a:extLst>
                </p:cNvPr>
                <p:cNvSpPr/>
                <p:nvPr/>
              </p:nvSpPr>
              <p:spPr>
                <a:xfrm>
                  <a:off x="593618" y="1970749"/>
                  <a:ext cx="3411951" cy="3446092"/>
                </a:xfrm>
                <a:prstGeom prst="blockArc">
                  <a:avLst>
                    <a:gd name="adj1" fmla="val 12600000"/>
                    <a:gd name="adj2" fmla="val 16200000"/>
                    <a:gd name="adj3" fmla="val 4528"/>
                  </a:avLst>
                </a:prstGeom>
                <a:solidFill>
                  <a:schemeClr val="tx2"/>
                </a:solidFill>
              </p:spPr>
              <p:style>
                <a:lnRef idx="0">
                  <a:schemeClr val="accent1">
                    <a:tint val="60000"/>
                    <a:hueOff val="0"/>
                    <a:satOff val="0"/>
                    <a:lumOff val="0"/>
                    <a:alphaOff val="0"/>
                  </a:schemeClr>
                </a:lnRef>
                <a:fillRef idx="3">
                  <a:scrgbClr r="0" g="0" b="0"/>
                </a:fillRef>
                <a:effectRef idx="2">
                  <a:schemeClr val="accent1">
                    <a:tint val="60000"/>
                    <a:hueOff val="0"/>
                    <a:satOff val="0"/>
                    <a:lumOff val="0"/>
                    <a:alphaOff val="0"/>
                  </a:schemeClr>
                </a:effectRef>
                <a:fontRef idx="minor">
                  <a:schemeClr val="lt1"/>
                </a:fontRef>
              </p:style>
              <p:txBody>
                <a:bodyPr/>
                <a:lstStyle/>
                <a:p>
                  <a:endParaRPr lang="en-US" sz="2489"/>
                </a:p>
              </p:txBody>
            </p:sp>
            <p:sp>
              <p:nvSpPr>
                <p:cNvPr id="28" name="Arc plein 16">
                  <a:extLst>
                    <a:ext uri="{FF2B5EF4-FFF2-40B4-BE49-F238E27FC236}">
                      <a16:creationId xmlns:a16="http://schemas.microsoft.com/office/drawing/2014/main" id="{23D25DCD-AB88-49D2-BD3B-4A1C1998A849}"/>
                    </a:ext>
                  </a:extLst>
                </p:cNvPr>
                <p:cNvSpPr/>
                <p:nvPr/>
              </p:nvSpPr>
              <p:spPr>
                <a:xfrm>
                  <a:off x="570903" y="2135445"/>
                  <a:ext cx="3208289" cy="3047104"/>
                </a:xfrm>
                <a:prstGeom prst="blockArc">
                  <a:avLst>
                    <a:gd name="adj1" fmla="val 9000000"/>
                    <a:gd name="adj2" fmla="val 12600000"/>
                    <a:gd name="adj3" fmla="val 4528"/>
                  </a:avLst>
                </a:prstGeom>
                <a:solidFill>
                  <a:schemeClr val="tx2"/>
                </a:solidFill>
              </p:spPr>
              <p:style>
                <a:lnRef idx="0">
                  <a:schemeClr val="accent1">
                    <a:tint val="60000"/>
                    <a:hueOff val="0"/>
                    <a:satOff val="0"/>
                    <a:lumOff val="0"/>
                    <a:alphaOff val="0"/>
                  </a:schemeClr>
                </a:lnRef>
                <a:fillRef idx="3">
                  <a:scrgbClr r="0" g="0" b="0"/>
                </a:fillRef>
                <a:effectRef idx="2">
                  <a:schemeClr val="accent1">
                    <a:tint val="60000"/>
                    <a:hueOff val="0"/>
                    <a:satOff val="0"/>
                    <a:lumOff val="0"/>
                    <a:alphaOff val="0"/>
                  </a:schemeClr>
                </a:effectRef>
                <a:fontRef idx="minor">
                  <a:schemeClr val="lt1"/>
                </a:fontRef>
              </p:style>
              <p:txBody>
                <a:bodyPr/>
                <a:lstStyle/>
                <a:p>
                  <a:endParaRPr lang="en-US" sz="2489"/>
                </a:p>
              </p:txBody>
            </p:sp>
            <p:sp>
              <p:nvSpPr>
                <p:cNvPr id="29" name="Arc plein 22">
                  <a:extLst>
                    <a:ext uri="{FF2B5EF4-FFF2-40B4-BE49-F238E27FC236}">
                      <a16:creationId xmlns:a16="http://schemas.microsoft.com/office/drawing/2014/main" id="{C8EC0EDE-D244-4F10-9972-74C50B439F1B}"/>
                    </a:ext>
                  </a:extLst>
                </p:cNvPr>
                <p:cNvSpPr/>
                <p:nvPr/>
              </p:nvSpPr>
              <p:spPr>
                <a:xfrm>
                  <a:off x="686001" y="2339845"/>
                  <a:ext cx="3354619" cy="2995304"/>
                </a:xfrm>
                <a:prstGeom prst="blockArc">
                  <a:avLst>
                    <a:gd name="adj1" fmla="val 1800000"/>
                    <a:gd name="adj2" fmla="val 5400000"/>
                    <a:gd name="adj3" fmla="val 4528"/>
                  </a:avLst>
                </a:prstGeom>
                <a:solidFill>
                  <a:schemeClr val="tx2"/>
                </a:solidFill>
              </p:spPr>
              <p:style>
                <a:lnRef idx="0">
                  <a:schemeClr val="accent1">
                    <a:tint val="60000"/>
                    <a:hueOff val="0"/>
                    <a:satOff val="0"/>
                    <a:lumOff val="0"/>
                    <a:alphaOff val="0"/>
                  </a:schemeClr>
                </a:lnRef>
                <a:fillRef idx="3">
                  <a:schemeClr val="accent1">
                    <a:tint val="60000"/>
                    <a:hueOff val="0"/>
                    <a:satOff val="0"/>
                    <a:lumOff val="0"/>
                    <a:alphaOff val="0"/>
                  </a:schemeClr>
                </a:fillRef>
                <a:effectRef idx="2">
                  <a:schemeClr val="accent1">
                    <a:tint val="60000"/>
                    <a:hueOff val="0"/>
                    <a:satOff val="0"/>
                    <a:lumOff val="0"/>
                    <a:alphaOff val="0"/>
                  </a:schemeClr>
                </a:effectRef>
                <a:fontRef idx="minor">
                  <a:schemeClr val="lt1"/>
                </a:fontRef>
              </p:style>
              <p:txBody>
                <a:bodyPr/>
                <a:lstStyle/>
                <a:p>
                  <a:endParaRPr lang="en-US" sz="2489"/>
                </a:p>
              </p:txBody>
            </p:sp>
            <p:sp>
              <p:nvSpPr>
                <p:cNvPr id="30" name="Arc plein 23">
                  <a:extLst>
                    <a:ext uri="{FF2B5EF4-FFF2-40B4-BE49-F238E27FC236}">
                      <a16:creationId xmlns:a16="http://schemas.microsoft.com/office/drawing/2014/main" id="{5D36F6FE-5989-42AD-9185-7E95282578F2}"/>
                    </a:ext>
                  </a:extLst>
                </p:cNvPr>
                <p:cNvSpPr/>
                <p:nvPr/>
              </p:nvSpPr>
              <p:spPr>
                <a:xfrm>
                  <a:off x="448667" y="2295997"/>
                  <a:ext cx="3701852" cy="2795597"/>
                </a:xfrm>
                <a:prstGeom prst="blockArc">
                  <a:avLst>
                    <a:gd name="adj1" fmla="val 19800000"/>
                    <a:gd name="adj2" fmla="val 1800000"/>
                    <a:gd name="adj3" fmla="val 4528"/>
                  </a:avLst>
                </a:prstGeom>
                <a:solidFill>
                  <a:schemeClr val="tx2"/>
                </a:solidFill>
              </p:spPr>
              <p:style>
                <a:lnRef idx="0">
                  <a:schemeClr val="accent1">
                    <a:tint val="60000"/>
                    <a:hueOff val="0"/>
                    <a:satOff val="0"/>
                    <a:lumOff val="0"/>
                    <a:alphaOff val="0"/>
                  </a:schemeClr>
                </a:lnRef>
                <a:fillRef idx="3">
                  <a:scrgbClr r="0" g="0" b="0"/>
                </a:fillRef>
                <a:effectRef idx="2">
                  <a:schemeClr val="accent1">
                    <a:tint val="60000"/>
                    <a:hueOff val="0"/>
                    <a:satOff val="0"/>
                    <a:lumOff val="0"/>
                    <a:alphaOff val="0"/>
                  </a:schemeClr>
                </a:effectRef>
                <a:fontRef idx="minor">
                  <a:schemeClr val="lt1"/>
                </a:fontRef>
              </p:style>
              <p:txBody>
                <a:bodyPr/>
                <a:lstStyle/>
                <a:p>
                  <a:endParaRPr lang="en-US" sz="2489"/>
                </a:p>
              </p:txBody>
            </p:sp>
            <p:sp>
              <p:nvSpPr>
                <p:cNvPr id="31" name="Arc plein 24">
                  <a:extLst>
                    <a:ext uri="{FF2B5EF4-FFF2-40B4-BE49-F238E27FC236}">
                      <a16:creationId xmlns:a16="http://schemas.microsoft.com/office/drawing/2014/main" id="{FFE8CA9F-3A73-48CB-9DEA-3584C576EDEA}"/>
                    </a:ext>
                  </a:extLst>
                </p:cNvPr>
                <p:cNvSpPr/>
                <p:nvPr/>
              </p:nvSpPr>
              <p:spPr>
                <a:xfrm>
                  <a:off x="593618" y="1970749"/>
                  <a:ext cx="3411951" cy="3446092"/>
                </a:xfrm>
                <a:prstGeom prst="blockArc">
                  <a:avLst>
                    <a:gd name="adj1" fmla="val 16200000"/>
                    <a:gd name="adj2" fmla="val 19800000"/>
                    <a:gd name="adj3" fmla="val 4528"/>
                  </a:avLst>
                </a:prstGeom>
                <a:solidFill>
                  <a:schemeClr val="tx2"/>
                </a:solidFill>
              </p:spPr>
              <p:style>
                <a:lnRef idx="0">
                  <a:schemeClr val="accent1">
                    <a:tint val="60000"/>
                    <a:hueOff val="0"/>
                    <a:satOff val="0"/>
                    <a:lumOff val="0"/>
                    <a:alphaOff val="0"/>
                  </a:schemeClr>
                </a:lnRef>
                <a:fillRef idx="3">
                  <a:scrgbClr r="0" g="0" b="0"/>
                </a:fillRef>
                <a:effectRef idx="2">
                  <a:schemeClr val="accent1">
                    <a:tint val="60000"/>
                    <a:hueOff val="0"/>
                    <a:satOff val="0"/>
                    <a:lumOff val="0"/>
                    <a:alphaOff val="0"/>
                  </a:schemeClr>
                </a:effectRef>
                <a:fontRef idx="minor">
                  <a:schemeClr val="lt1"/>
                </a:fontRef>
              </p:style>
              <p:txBody>
                <a:bodyPr/>
                <a:lstStyle/>
                <a:p>
                  <a:endParaRPr lang="en-US" sz="2489"/>
                </a:p>
              </p:txBody>
            </p:sp>
            <p:sp>
              <p:nvSpPr>
                <p:cNvPr id="32" name="Forme libre 25">
                  <a:extLst>
                    <a:ext uri="{FF2B5EF4-FFF2-40B4-BE49-F238E27FC236}">
                      <a16:creationId xmlns:a16="http://schemas.microsoft.com/office/drawing/2014/main" id="{3300E482-C55C-47C7-B6AC-2B7AD9873961}"/>
                    </a:ext>
                  </a:extLst>
                </p:cNvPr>
                <p:cNvSpPr/>
                <p:nvPr/>
              </p:nvSpPr>
              <p:spPr>
                <a:xfrm>
                  <a:off x="1692644" y="3150718"/>
                  <a:ext cx="1213898" cy="1086154"/>
                </a:xfrm>
                <a:custGeom>
                  <a:avLst/>
                  <a:gdLst>
                    <a:gd name="connsiteX0" fmla="*/ 0 w 1211964"/>
                    <a:gd name="connsiteY0" fmla="*/ 570894 h 1141787"/>
                    <a:gd name="connsiteX1" fmla="*/ 605982 w 1211964"/>
                    <a:gd name="connsiteY1" fmla="*/ 0 h 1141787"/>
                    <a:gd name="connsiteX2" fmla="*/ 1211964 w 1211964"/>
                    <a:gd name="connsiteY2" fmla="*/ 570894 h 1141787"/>
                    <a:gd name="connsiteX3" fmla="*/ 605982 w 1211964"/>
                    <a:gd name="connsiteY3" fmla="*/ 1141788 h 1141787"/>
                    <a:gd name="connsiteX4" fmla="*/ 0 w 1211964"/>
                    <a:gd name="connsiteY4" fmla="*/ 570894 h 11417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1964" h="1141787">
                      <a:moveTo>
                        <a:pt x="0" y="570894"/>
                      </a:moveTo>
                      <a:cubicBezTo>
                        <a:pt x="0" y="255598"/>
                        <a:pt x="271307" y="0"/>
                        <a:pt x="605982" y="0"/>
                      </a:cubicBezTo>
                      <a:cubicBezTo>
                        <a:pt x="940657" y="0"/>
                        <a:pt x="1211964" y="255598"/>
                        <a:pt x="1211964" y="570894"/>
                      </a:cubicBezTo>
                      <a:cubicBezTo>
                        <a:pt x="1211964" y="886190"/>
                        <a:pt x="940657" y="1141788"/>
                        <a:pt x="605982" y="1141788"/>
                      </a:cubicBezTo>
                      <a:cubicBezTo>
                        <a:pt x="271307" y="1141788"/>
                        <a:pt x="0" y="886190"/>
                        <a:pt x="0" y="570894"/>
                      </a:cubicBezTo>
                      <a:close/>
                    </a:path>
                  </a:pathLst>
                </a:custGeom>
                <a:blipFill dpi="0" rotWithShape="1">
                  <a:blip r:embed="rId11" cstate="screen">
                    <a:extLst>
                      <a:ext uri="{28A0092B-C50C-407E-A947-70E740481C1C}">
                        <a14:useLocalDpi xmlns:a14="http://schemas.microsoft.com/office/drawing/2010/main"/>
                      </a:ext>
                    </a:extLst>
                  </a:blip>
                  <a:srcRect/>
                  <a:stretch>
                    <a:fillRect/>
                  </a:stretch>
                </a:blipFill>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spcFirstLastPara="0" vert="horz" wrap="square" lIns="273904" tIns="260201" rIns="273904" bIns="260201" numCol="1" spcCol="1270" anchor="ctr" anchorCtr="0">
                  <a:noAutofit/>
                </a:bodyPr>
                <a:lstStyle/>
                <a:p>
                  <a:pPr algn="ctr" defTabSz="1303834">
                    <a:lnSpc>
                      <a:spcPct val="90000"/>
                    </a:lnSpc>
                    <a:spcBef>
                      <a:spcPct val="0"/>
                    </a:spcBef>
                    <a:spcAft>
                      <a:spcPct val="35000"/>
                    </a:spcAft>
                  </a:pPr>
                  <a:endParaRPr lang="en-US" sz="2933" kern="1200" dirty="0"/>
                </a:p>
              </p:txBody>
            </p:sp>
            <p:sp>
              <p:nvSpPr>
                <p:cNvPr id="33" name="Rectangle 32">
                  <a:extLst>
                    <a:ext uri="{FF2B5EF4-FFF2-40B4-BE49-F238E27FC236}">
                      <a16:creationId xmlns:a16="http://schemas.microsoft.com/office/drawing/2014/main" id="{354822D0-705A-47D9-8A4B-8D584A6C4A11}"/>
                    </a:ext>
                  </a:extLst>
                </p:cNvPr>
                <p:cNvSpPr/>
                <p:nvPr/>
              </p:nvSpPr>
              <p:spPr>
                <a:xfrm>
                  <a:off x="1681212" y="1678753"/>
                  <a:ext cx="1184613" cy="1013518"/>
                </a:xfrm>
                <a:prstGeom prst="rect">
                  <a:avLst/>
                </a:prstGeom>
                <a:blipFill dpi="0" rotWithShape="1">
                  <a:blip r:embed="rId12">
                    <a:extLst>
                      <a:ext uri="{28A0092B-C50C-407E-A947-70E740481C1C}">
                        <a14:useLocalDpi xmlns:a14="http://schemas.microsoft.com/office/drawing/2010/main"/>
                      </a:ext>
                    </a:extLst>
                  </a:blip>
                  <a:srcRect/>
                  <a:stretch>
                    <a:fillRect/>
                  </a:stretch>
                </a:blipFill>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spcFirstLastPara="0" vert="horz" wrap="square" lIns="297793" tIns="283847" rIns="297793" bIns="283847" numCol="1" spcCol="1270" anchor="b" anchorCtr="0">
                  <a:noAutofit/>
                </a:bodyPr>
                <a:lstStyle/>
                <a:p>
                  <a:pPr algn="ctr" defTabSz="888978">
                    <a:lnSpc>
                      <a:spcPct val="150000"/>
                    </a:lnSpc>
                    <a:spcBef>
                      <a:spcPct val="0"/>
                    </a:spcBef>
                    <a:spcAft>
                      <a:spcPct val="35000"/>
                    </a:spcAft>
                  </a:pPr>
                  <a:endParaRPr lang="en-US" sz="2000" kern="1200" dirty="0">
                    <a:ln>
                      <a:solidFill>
                        <a:schemeClr val="bg1"/>
                      </a:solidFill>
                    </a:ln>
                    <a:latin typeface="Arial" panose="020B0604020202020204" pitchFamily="34" charset="0"/>
                    <a:cs typeface="Arial" panose="020B0604020202020204" pitchFamily="34" charset="0"/>
                  </a:endParaRPr>
                </a:p>
              </p:txBody>
            </p:sp>
            <p:sp>
              <p:nvSpPr>
                <p:cNvPr id="34" name="Rectangle 33">
                  <a:extLst>
                    <a:ext uri="{FF2B5EF4-FFF2-40B4-BE49-F238E27FC236}">
                      <a16:creationId xmlns:a16="http://schemas.microsoft.com/office/drawing/2014/main" id="{28F90FF1-7DBC-43BA-8E25-BD2A17803E60}"/>
                    </a:ext>
                  </a:extLst>
                </p:cNvPr>
                <p:cNvSpPr/>
                <p:nvPr/>
              </p:nvSpPr>
              <p:spPr>
                <a:xfrm>
                  <a:off x="3264114" y="2141899"/>
                  <a:ext cx="1073964" cy="1135877"/>
                </a:xfrm>
                <a:prstGeom prst="rect">
                  <a:avLst/>
                </a:prstGeom>
                <a:blipFill dpi="0" rotWithShape="1">
                  <a:blip r:embed="rId13" cstate="screen">
                    <a:extLst>
                      <a:ext uri="{28A0092B-C50C-407E-A947-70E740481C1C}">
                        <a14:useLocalDpi xmlns:a14="http://schemas.microsoft.com/office/drawing/2010/main"/>
                      </a:ext>
                    </a:extLst>
                  </a:blip>
                  <a:srcRect/>
                  <a:stretch>
                    <a:fillRect/>
                  </a:stretch>
                </a:blipFill>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spcFirstLastPara="0" vert="horz" wrap="square" lIns="358753" tIns="344807" rIns="358753" bIns="344807" numCol="1" spcCol="1270" anchor="ctr" anchorCtr="0">
                  <a:noAutofit/>
                </a:bodyPr>
                <a:lstStyle/>
                <a:p>
                  <a:pPr algn="ctr" defTabSz="3022524">
                    <a:lnSpc>
                      <a:spcPct val="90000"/>
                    </a:lnSpc>
                    <a:spcBef>
                      <a:spcPct val="0"/>
                    </a:spcBef>
                    <a:spcAft>
                      <a:spcPct val="35000"/>
                    </a:spcAft>
                  </a:pPr>
                  <a:endParaRPr lang="en-US" sz="6800" kern="1200" dirty="0"/>
                </a:p>
              </p:txBody>
            </p:sp>
            <p:sp>
              <p:nvSpPr>
                <p:cNvPr id="35" name="Rectangle 34">
                  <a:extLst>
                    <a:ext uri="{FF2B5EF4-FFF2-40B4-BE49-F238E27FC236}">
                      <a16:creationId xmlns:a16="http://schemas.microsoft.com/office/drawing/2014/main" id="{DA4F9BF6-031E-4DF5-B817-A88ABC5F0A95}"/>
                    </a:ext>
                  </a:extLst>
                </p:cNvPr>
                <p:cNvSpPr/>
                <p:nvPr/>
              </p:nvSpPr>
              <p:spPr>
                <a:xfrm>
                  <a:off x="3212541" y="3808777"/>
                  <a:ext cx="1073963" cy="1034246"/>
                </a:xfrm>
                <a:prstGeom prst="rect">
                  <a:avLst/>
                </a:prstGeom>
                <a:blipFill dpi="0" rotWithShape="1">
                  <a:blip r:embed="rId14" cstate="screen">
                    <a:extLst>
                      <a:ext uri="{28A0092B-C50C-407E-A947-70E740481C1C}">
                        <a14:useLocalDpi xmlns:a14="http://schemas.microsoft.com/office/drawing/2010/main"/>
                      </a:ext>
                    </a:extLst>
                  </a:blip>
                  <a:srcRect/>
                  <a:stretch>
                    <a:fillRect/>
                  </a:stretch>
                </a:blipFill>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spcFirstLastPara="0" vert="horz" wrap="square" lIns="358753" tIns="344807" rIns="358753" bIns="344807" numCol="1" spcCol="1270" anchor="ctr" anchorCtr="0">
                  <a:noAutofit/>
                </a:bodyPr>
                <a:lstStyle/>
                <a:p>
                  <a:pPr algn="ctr" defTabSz="3022524">
                    <a:lnSpc>
                      <a:spcPct val="90000"/>
                    </a:lnSpc>
                    <a:spcBef>
                      <a:spcPct val="0"/>
                    </a:spcBef>
                    <a:spcAft>
                      <a:spcPct val="35000"/>
                    </a:spcAft>
                  </a:pPr>
                  <a:endParaRPr lang="en-US" sz="6800" kern="1200" dirty="0">
                    <a:effectLst>
                      <a:glow rad="127000">
                        <a:schemeClr val="bg1"/>
                      </a:glow>
                    </a:effectLst>
                  </a:endParaRPr>
                </a:p>
              </p:txBody>
            </p:sp>
            <p:sp>
              <p:nvSpPr>
                <p:cNvPr id="36" name="Rectangle 35">
                  <a:extLst>
                    <a:ext uri="{FF2B5EF4-FFF2-40B4-BE49-F238E27FC236}">
                      <a16:creationId xmlns:a16="http://schemas.microsoft.com/office/drawing/2014/main" id="{CD7D226E-325E-43BB-A36C-1731B9F408F7}"/>
                    </a:ext>
                  </a:extLst>
                </p:cNvPr>
                <p:cNvSpPr/>
                <p:nvPr/>
              </p:nvSpPr>
              <p:spPr>
                <a:xfrm>
                  <a:off x="335008" y="3808775"/>
                  <a:ext cx="594387" cy="1259099"/>
                </a:xfrm>
                <a:prstGeom prst="rect">
                  <a:avLst/>
                </a:prstGeom>
                <a:blipFill dpi="0" rotWithShape="1">
                  <a:blip r:embed="rId15">
                    <a:extLst>
                      <a:ext uri="{28A0092B-C50C-407E-A947-70E740481C1C}">
                        <a14:useLocalDpi xmlns:a14="http://schemas.microsoft.com/office/drawing/2010/main"/>
                      </a:ext>
                    </a:extLst>
                  </a:blip>
                  <a:srcRect/>
                  <a:stretch>
                    <a:fillRect/>
                  </a:stretch>
                </a:blipFill>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spcFirstLastPara="0" vert="horz" wrap="square" lIns="316420" tIns="302473" rIns="316420" bIns="302473" numCol="1" spcCol="1270" anchor="ctr" anchorCtr="0">
                  <a:noAutofit/>
                </a:bodyPr>
                <a:lstStyle/>
                <a:p>
                  <a:pPr algn="ctr" defTabSz="1540895">
                    <a:lnSpc>
                      <a:spcPct val="90000"/>
                    </a:lnSpc>
                    <a:spcBef>
                      <a:spcPct val="0"/>
                    </a:spcBef>
                    <a:spcAft>
                      <a:spcPct val="35000"/>
                    </a:spcAft>
                  </a:pPr>
                  <a:endParaRPr lang="en-US" sz="3467" kern="1200" dirty="0"/>
                </a:p>
              </p:txBody>
            </p:sp>
            <p:sp>
              <p:nvSpPr>
                <p:cNvPr id="37" name="Rectangle 36">
                  <a:extLst>
                    <a:ext uri="{FF2B5EF4-FFF2-40B4-BE49-F238E27FC236}">
                      <a16:creationId xmlns:a16="http://schemas.microsoft.com/office/drawing/2014/main" id="{4E8A73BB-E504-4055-AD62-787CE61B38D0}"/>
                    </a:ext>
                  </a:extLst>
                </p:cNvPr>
                <p:cNvSpPr/>
                <p:nvPr/>
              </p:nvSpPr>
              <p:spPr>
                <a:xfrm>
                  <a:off x="347636" y="2066196"/>
                  <a:ext cx="1001475" cy="1259099"/>
                </a:xfrm>
                <a:prstGeom prst="rect">
                  <a:avLst/>
                </a:prstGeom>
                <a:blipFill dpi="0" rotWithShape="1">
                  <a:blip r:embed="rId16">
                    <a:extLst>
                      <a:ext uri="{28A0092B-C50C-407E-A947-70E740481C1C}">
                        <a14:useLocalDpi xmlns:a14="http://schemas.microsoft.com/office/drawing/2010/main"/>
                      </a:ext>
                    </a:extLst>
                  </a:blip>
                  <a:srcRect/>
                  <a:stretch>
                    <a:fillRect/>
                  </a:stretch>
                </a:blipFill>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spcFirstLastPara="0" vert="horz" wrap="square" lIns="316420" tIns="302473" rIns="316420" bIns="302473" numCol="1" spcCol="1270" anchor="ctr" anchorCtr="0">
                  <a:noAutofit/>
                </a:bodyPr>
                <a:lstStyle/>
                <a:p>
                  <a:pPr algn="ctr" defTabSz="1540895">
                    <a:lnSpc>
                      <a:spcPct val="90000"/>
                    </a:lnSpc>
                    <a:spcBef>
                      <a:spcPct val="0"/>
                    </a:spcBef>
                    <a:spcAft>
                      <a:spcPct val="35000"/>
                    </a:spcAft>
                  </a:pPr>
                  <a:endParaRPr lang="en-US" sz="3467" kern="1200" dirty="0"/>
                </a:p>
              </p:txBody>
            </p:sp>
            <p:sp>
              <p:nvSpPr>
                <p:cNvPr id="38" name="Rectangle 37">
                  <a:extLst>
                    <a:ext uri="{FF2B5EF4-FFF2-40B4-BE49-F238E27FC236}">
                      <a16:creationId xmlns:a16="http://schemas.microsoft.com/office/drawing/2014/main" id="{49A769DA-0982-4718-B942-2BE4AB5EDF13}"/>
                    </a:ext>
                  </a:extLst>
                </p:cNvPr>
                <p:cNvSpPr/>
                <p:nvPr/>
              </p:nvSpPr>
              <p:spPr>
                <a:xfrm>
                  <a:off x="1828731" y="4553306"/>
                  <a:ext cx="1091126" cy="1097831"/>
                </a:xfrm>
                <a:prstGeom prst="rect">
                  <a:avLst/>
                </a:prstGeom>
                <a:blipFill dpi="0" rotWithShape="1">
                  <a:blip r:embed="rId17" cstate="screen">
                    <a:extLst>
                      <a:ext uri="{28A0092B-C50C-407E-A947-70E740481C1C}">
                        <a14:useLocalDpi xmlns:a14="http://schemas.microsoft.com/office/drawing/2010/main"/>
                      </a:ext>
                    </a:extLst>
                  </a:blip>
                  <a:srcRect/>
                  <a:stretch>
                    <a:fillRect/>
                  </a:stretch>
                </a:blipFill>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spcFirstLastPara="0" vert="horz" wrap="square" lIns="358753" tIns="344807" rIns="358753" bIns="344807" numCol="1" spcCol="1270" anchor="ctr" anchorCtr="0">
                  <a:noAutofit/>
                </a:bodyPr>
                <a:lstStyle/>
                <a:p>
                  <a:pPr algn="ctr" defTabSz="3022524">
                    <a:lnSpc>
                      <a:spcPct val="90000"/>
                    </a:lnSpc>
                    <a:spcBef>
                      <a:spcPct val="0"/>
                    </a:spcBef>
                    <a:spcAft>
                      <a:spcPct val="35000"/>
                    </a:spcAft>
                  </a:pPr>
                  <a:endParaRPr lang="en-US" sz="6800" kern="1200" dirty="0"/>
                </a:p>
              </p:txBody>
            </p:sp>
          </p:grpSp>
          <p:sp>
            <p:nvSpPr>
              <p:cNvPr id="19" name="ZoneTexte 8">
                <a:extLst>
                  <a:ext uri="{FF2B5EF4-FFF2-40B4-BE49-F238E27FC236}">
                    <a16:creationId xmlns:a16="http://schemas.microsoft.com/office/drawing/2014/main" id="{B37C6663-A45C-45BC-A488-FB5AC26D509A}"/>
                  </a:ext>
                </a:extLst>
              </p:cNvPr>
              <p:cNvSpPr txBox="1">
                <a:spLocks noChangeAspect="1"/>
              </p:cNvSpPr>
              <p:nvPr/>
            </p:nvSpPr>
            <p:spPr>
              <a:xfrm>
                <a:off x="1422648" y="2369185"/>
                <a:ext cx="1060802" cy="231487"/>
              </a:xfrm>
              <a:prstGeom prst="rect">
                <a:avLst/>
              </a:prstGeom>
              <a:solidFill>
                <a:schemeClr val="bg1">
                  <a:lumMod val="85000"/>
                  <a:alpha val="67000"/>
                </a:schemeClr>
              </a:solidFill>
              <a:effectLst>
                <a:glow>
                  <a:schemeClr val="bg1">
                    <a:alpha val="40000"/>
                  </a:schemeClr>
                </a:glow>
                <a:reflection blurRad="6350" stA="52000" endA="300" endPos="35000" dir="5400000" sy="-100000" algn="bl" rotWithShape="0"/>
              </a:effectLst>
            </p:spPr>
            <p:txBody>
              <a:bodyPr wrap="none" rtlCol="0">
                <a:normAutofit fontScale="85000" lnSpcReduction="20000"/>
              </a:bodyPr>
              <a:lstStyle/>
              <a:p>
                <a:pPr algn="ctr"/>
                <a:r>
                  <a:rPr lang="en-US" b="1" dirty="0">
                    <a:solidFill>
                      <a:schemeClr val="tx1">
                        <a:lumMod val="65000"/>
                        <a:lumOff val="35000"/>
                      </a:schemeClr>
                    </a:solidFill>
                  </a:rPr>
                  <a:t>Contractor</a:t>
                </a:r>
              </a:p>
            </p:txBody>
          </p:sp>
          <p:sp>
            <p:nvSpPr>
              <p:cNvPr id="20" name="ZoneTexte 15">
                <a:extLst>
                  <a:ext uri="{FF2B5EF4-FFF2-40B4-BE49-F238E27FC236}">
                    <a16:creationId xmlns:a16="http://schemas.microsoft.com/office/drawing/2014/main" id="{D253A153-6A6D-4D5A-8832-7D603FB690EC}"/>
                  </a:ext>
                </a:extLst>
              </p:cNvPr>
              <p:cNvSpPr txBox="1">
                <a:spLocks noChangeAspect="1"/>
              </p:cNvSpPr>
              <p:nvPr/>
            </p:nvSpPr>
            <p:spPr>
              <a:xfrm>
                <a:off x="2696997" y="4124768"/>
                <a:ext cx="1072978" cy="225983"/>
              </a:xfrm>
              <a:prstGeom prst="rect">
                <a:avLst/>
              </a:prstGeom>
              <a:solidFill>
                <a:schemeClr val="bg1">
                  <a:lumMod val="85000"/>
                  <a:alpha val="38000"/>
                </a:schemeClr>
              </a:solidFill>
              <a:effectLst>
                <a:glow>
                  <a:schemeClr val="bg1">
                    <a:alpha val="40000"/>
                  </a:schemeClr>
                </a:glow>
                <a:reflection blurRad="6350" stA="52000" endA="300" endPos="35000" dir="5400000" sy="-100000" algn="bl" rotWithShape="0"/>
              </a:effectLst>
            </p:spPr>
            <p:txBody>
              <a:bodyPr wrap="none" rtlCol="0">
                <a:noAutofit/>
              </a:bodyPr>
              <a:lstStyle/>
              <a:p>
                <a:pPr algn="ctr"/>
                <a:r>
                  <a:rPr lang="en-US" sz="1467" b="1" dirty="0">
                    <a:solidFill>
                      <a:schemeClr val="tx1">
                        <a:lumMod val="65000"/>
                        <a:lumOff val="35000"/>
                      </a:schemeClr>
                    </a:solidFill>
                  </a:rPr>
                  <a:t>Government</a:t>
                </a:r>
              </a:p>
            </p:txBody>
          </p:sp>
          <p:sp>
            <p:nvSpPr>
              <p:cNvPr id="21" name="ZoneTexte 10">
                <a:extLst>
                  <a:ext uri="{FF2B5EF4-FFF2-40B4-BE49-F238E27FC236}">
                    <a16:creationId xmlns:a16="http://schemas.microsoft.com/office/drawing/2014/main" id="{4942CB31-6122-4552-BCEA-4D2030F38D34}"/>
                  </a:ext>
                </a:extLst>
              </p:cNvPr>
              <p:cNvSpPr txBox="1"/>
              <p:nvPr/>
            </p:nvSpPr>
            <p:spPr>
              <a:xfrm>
                <a:off x="2644449" y="2769291"/>
                <a:ext cx="1314088" cy="394472"/>
              </a:xfrm>
              <a:prstGeom prst="rect">
                <a:avLst/>
              </a:prstGeom>
              <a:solidFill>
                <a:schemeClr val="bg1">
                  <a:lumMod val="85000"/>
                  <a:alpha val="66000"/>
                </a:schemeClr>
              </a:solidFill>
            </p:spPr>
            <p:txBody>
              <a:bodyPr wrap="square" rtlCol="0">
                <a:noAutofit/>
              </a:bodyPr>
              <a:lstStyle/>
              <a:p>
                <a:pPr algn="ctr"/>
                <a:r>
                  <a:rPr lang="en-US" sz="1467" b="1" dirty="0">
                    <a:solidFill>
                      <a:schemeClr val="tx1">
                        <a:lumMod val="65000"/>
                        <a:lumOff val="35000"/>
                      </a:schemeClr>
                    </a:solidFill>
                  </a:rPr>
                  <a:t>Equipment manufacturer</a:t>
                </a:r>
                <a:endParaRPr lang="en-US" sz="1333" b="1" dirty="0">
                  <a:solidFill>
                    <a:schemeClr val="tx1">
                      <a:lumMod val="65000"/>
                      <a:lumOff val="35000"/>
                    </a:schemeClr>
                  </a:solidFill>
                </a:endParaRPr>
              </a:p>
            </p:txBody>
          </p:sp>
          <p:sp>
            <p:nvSpPr>
              <p:cNvPr id="22" name="ZoneTexte 18">
                <a:extLst>
                  <a:ext uri="{FF2B5EF4-FFF2-40B4-BE49-F238E27FC236}">
                    <a16:creationId xmlns:a16="http://schemas.microsoft.com/office/drawing/2014/main" id="{951F0684-04CE-4192-A2AB-5AA8FA17E6AA}"/>
                  </a:ext>
                </a:extLst>
              </p:cNvPr>
              <p:cNvSpPr txBox="1"/>
              <p:nvPr/>
            </p:nvSpPr>
            <p:spPr>
              <a:xfrm>
                <a:off x="1381580" y="4846284"/>
                <a:ext cx="1194058" cy="409479"/>
              </a:xfrm>
              <a:prstGeom prst="rect">
                <a:avLst/>
              </a:prstGeom>
              <a:solidFill>
                <a:schemeClr val="bg1">
                  <a:lumMod val="85000"/>
                  <a:alpha val="66000"/>
                </a:schemeClr>
              </a:solidFill>
            </p:spPr>
            <p:txBody>
              <a:bodyPr wrap="square" rtlCol="0">
                <a:noAutofit/>
              </a:bodyPr>
              <a:lstStyle/>
              <a:p>
                <a:pPr algn="ctr"/>
                <a:r>
                  <a:rPr lang="en-US" sz="1467" b="1" dirty="0">
                    <a:solidFill>
                      <a:schemeClr val="tx1">
                        <a:lumMod val="65000"/>
                        <a:lumOff val="35000"/>
                      </a:schemeClr>
                    </a:solidFill>
                  </a:rPr>
                  <a:t>Financial Institution</a:t>
                </a:r>
              </a:p>
            </p:txBody>
          </p:sp>
          <p:sp>
            <p:nvSpPr>
              <p:cNvPr id="23" name="ZoneTexte 20">
                <a:extLst>
                  <a:ext uri="{FF2B5EF4-FFF2-40B4-BE49-F238E27FC236}">
                    <a16:creationId xmlns:a16="http://schemas.microsoft.com/office/drawing/2014/main" id="{C41B65DE-466D-47AD-B1E2-A4ADED8194CC}"/>
                  </a:ext>
                </a:extLst>
              </p:cNvPr>
              <p:cNvSpPr txBox="1"/>
              <p:nvPr/>
            </p:nvSpPr>
            <p:spPr>
              <a:xfrm>
                <a:off x="-66700" y="2803488"/>
                <a:ext cx="1406549" cy="527164"/>
              </a:xfrm>
              <a:prstGeom prst="rect">
                <a:avLst/>
              </a:prstGeom>
              <a:solidFill>
                <a:schemeClr val="bg1">
                  <a:lumMod val="85000"/>
                  <a:alpha val="66000"/>
                </a:schemeClr>
              </a:solidFill>
            </p:spPr>
            <p:txBody>
              <a:bodyPr wrap="square" rtlCol="0">
                <a:noAutofit/>
              </a:bodyPr>
              <a:lstStyle/>
              <a:p>
                <a:pPr algn="ctr"/>
                <a:r>
                  <a:rPr lang="en-US" sz="1200" b="1" dirty="0">
                    <a:solidFill>
                      <a:schemeClr val="tx1">
                        <a:lumMod val="65000"/>
                        <a:lumOff val="35000"/>
                      </a:schemeClr>
                    </a:solidFill>
                  </a:rPr>
                  <a:t>Professional technical consulting engineer</a:t>
                </a:r>
              </a:p>
            </p:txBody>
          </p:sp>
          <p:sp>
            <p:nvSpPr>
              <p:cNvPr id="24" name="ZoneTexte 19">
                <a:extLst>
                  <a:ext uri="{FF2B5EF4-FFF2-40B4-BE49-F238E27FC236}">
                    <a16:creationId xmlns:a16="http://schemas.microsoft.com/office/drawing/2014/main" id="{F72DE0C9-E552-443D-90E8-6A557C19CAEF}"/>
                  </a:ext>
                </a:extLst>
              </p:cNvPr>
              <p:cNvSpPr txBox="1"/>
              <p:nvPr/>
            </p:nvSpPr>
            <p:spPr>
              <a:xfrm>
                <a:off x="96329" y="4355530"/>
                <a:ext cx="1254912" cy="389664"/>
              </a:xfrm>
              <a:prstGeom prst="rect">
                <a:avLst/>
              </a:prstGeom>
              <a:solidFill>
                <a:schemeClr val="bg1">
                  <a:lumMod val="85000"/>
                  <a:alpha val="66000"/>
                </a:schemeClr>
              </a:solidFill>
            </p:spPr>
            <p:txBody>
              <a:bodyPr wrap="square" rtlCol="0">
                <a:noAutofit/>
              </a:bodyPr>
              <a:lstStyle/>
              <a:p>
                <a:pPr algn="ctr"/>
                <a:r>
                  <a:rPr lang="en-US" sz="1467" b="1" dirty="0">
                    <a:solidFill>
                      <a:schemeClr val="tx1">
                        <a:lumMod val="65000"/>
                        <a:lumOff val="35000"/>
                      </a:schemeClr>
                    </a:solidFill>
                  </a:rPr>
                  <a:t>Energy Supplier</a:t>
                </a:r>
                <a:endParaRPr lang="en-US" sz="1467" dirty="0">
                  <a:solidFill>
                    <a:schemeClr val="tx1">
                      <a:lumMod val="65000"/>
                      <a:lumOff val="35000"/>
                    </a:schemeClr>
                  </a:solidFill>
                </a:endParaRPr>
              </a:p>
            </p:txBody>
          </p:sp>
          <p:sp>
            <p:nvSpPr>
              <p:cNvPr id="25" name="ZoneTexte 8">
                <a:extLst>
                  <a:ext uri="{FF2B5EF4-FFF2-40B4-BE49-F238E27FC236}">
                    <a16:creationId xmlns:a16="http://schemas.microsoft.com/office/drawing/2014/main" id="{68ACE88F-E133-42F3-B2F4-A1FD2B827F45}"/>
                  </a:ext>
                </a:extLst>
              </p:cNvPr>
              <p:cNvSpPr txBox="1">
                <a:spLocks noChangeAspect="1"/>
              </p:cNvSpPr>
              <p:nvPr/>
            </p:nvSpPr>
            <p:spPr>
              <a:xfrm>
                <a:off x="1468854" y="3443253"/>
                <a:ext cx="1072978" cy="231487"/>
              </a:xfrm>
              <a:prstGeom prst="rect">
                <a:avLst/>
              </a:prstGeom>
              <a:solidFill>
                <a:schemeClr val="bg1">
                  <a:lumMod val="85000"/>
                  <a:alpha val="67000"/>
                </a:schemeClr>
              </a:solidFill>
              <a:effectLst>
                <a:glow>
                  <a:schemeClr val="bg1">
                    <a:alpha val="40000"/>
                  </a:schemeClr>
                </a:glow>
                <a:reflection blurRad="6350" stA="52000" endA="300" endPos="35000" dir="5400000" sy="-100000" algn="bl" rotWithShape="0"/>
              </a:effectLst>
            </p:spPr>
            <p:txBody>
              <a:bodyPr wrap="none" rtlCol="0">
                <a:normAutofit fontScale="85000" lnSpcReduction="20000"/>
              </a:bodyPr>
              <a:lstStyle/>
              <a:p>
                <a:pPr algn="ctr"/>
                <a:r>
                  <a:rPr lang="en-US" b="1" dirty="0">
                    <a:solidFill>
                      <a:schemeClr val="tx1">
                        <a:lumMod val="65000"/>
                        <a:lumOff val="35000"/>
                      </a:schemeClr>
                    </a:solidFill>
                  </a:rPr>
                  <a:t>Enterprise owner</a:t>
                </a:r>
              </a:p>
            </p:txBody>
          </p:sp>
        </p:grpSp>
      </p:grpSp>
    </p:spTree>
    <p:extLst>
      <p:ext uri="{BB962C8B-B14F-4D97-AF65-F5344CB8AC3E}">
        <p14:creationId xmlns:p14="http://schemas.microsoft.com/office/powerpoint/2010/main" val="39756364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4D73A8-4089-0F59-3CFB-44009E48CC16}"/>
              </a:ext>
            </a:extLst>
          </p:cNvPr>
          <p:cNvSpPr>
            <a:spLocks noGrp="1"/>
          </p:cNvSpPr>
          <p:nvPr>
            <p:ph type="title"/>
          </p:nvPr>
        </p:nvSpPr>
        <p:spPr/>
        <p:txBody>
          <a:bodyPr/>
          <a:lstStyle/>
          <a:p>
            <a:r>
              <a:rPr lang="en-VN" dirty="0"/>
              <a:t>Question</a:t>
            </a:r>
          </a:p>
        </p:txBody>
      </p:sp>
      <p:sp>
        <p:nvSpPr>
          <p:cNvPr id="4" name="TextBox 3">
            <a:extLst>
              <a:ext uri="{FF2B5EF4-FFF2-40B4-BE49-F238E27FC236}">
                <a16:creationId xmlns:a16="http://schemas.microsoft.com/office/drawing/2014/main" id="{6E07118A-66E4-9CC6-275C-FCA1711D0260}"/>
              </a:ext>
            </a:extLst>
          </p:cNvPr>
          <p:cNvSpPr txBox="1"/>
          <p:nvPr/>
        </p:nvSpPr>
        <p:spPr>
          <a:xfrm>
            <a:off x="2455984" y="2324344"/>
            <a:ext cx="7280031" cy="1569660"/>
          </a:xfrm>
          <a:prstGeom prst="rect">
            <a:avLst/>
          </a:prstGeom>
          <a:noFill/>
        </p:spPr>
        <p:txBody>
          <a:bodyPr wrap="square">
            <a:spAutoFit/>
          </a:bodyPr>
          <a:lstStyle/>
          <a:p>
            <a:r>
              <a:rPr lang="en-VN" sz="2400" dirty="0"/>
              <a:t>﻿What important characteristics of an ESCO were described on the previous slides?</a:t>
            </a:r>
          </a:p>
          <a:p>
            <a:endParaRPr lang="en-VN" sz="2400" dirty="0"/>
          </a:p>
          <a:p>
            <a:r>
              <a:rPr lang="en-VN" sz="2400" dirty="0"/>
              <a:t>Can you summarize them in few words?</a:t>
            </a:r>
          </a:p>
        </p:txBody>
      </p:sp>
    </p:spTree>
    <p:extLst>
      <p:ext uri="{BB962C8B-B14F-4D97-AF65-F5344CB8AC3E}">
        <p14:creationId xmlns:p14="http://schemas.microsoft.com/office/powerpoint/2010/main" val="38456803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2FD2B2BC-7C01-4FCA-8517-A27D82E85D53}"/>
              </a:ext>
            </a:extLst>
          </p:cNvPr>
          <p:cNvSpPr>
            <a:spLocks noGrp="1"/>
          </p:cNvSpPr>
          <p:nvPr>
            <p:ph type="title"/>
          </p:nvPr>
        </p:nvSpPr>
        <p:spPr>
          <a:xfrm>
            <a:off x="609600" y="407612"/>
            <a:ext cx="10972800" cy="806641"/>
          </a:xfrm>
        </p:spPr>
        <p:txBody>
          <a:bodyPr>
            <a:normAutofit fontScale="90000"/>
          </a:bodyPr>
          <a:lstStyle/>
          <a:p>
            <a:r>
              <a:rPr lang="en-US" sz="3600" dirty="0"/>
              <a:t>ESCO BUSINESS MODEL – INTEGRATED SERVICES</a:t>
            </a:r>
          </a:p>
        </p:txBody>
      </p:sp>
      <p:grpSp>
        <p:nvGrpSpPr>
          <p:cNvPr id="2" name="Group 1">
            <a:extLst>
              <a:ext uri="{FF2B5EF4-FFF2-40B4-BE49-F238E27FC236}">
                <a16:creationId xmlns:a16="http://schemas.microsoft.com/office/drawing/2014/main" id="{6113A776-2CED-4193-833C-73680543C21F}"/>
              </a:ext>
            </a:extLst>
          </p:cNvPr>
          <p:cNvGrpSpPr/>
          <p:nvPr/>
        </p:nvGrpSpPr>
        <p:grpSpPr>
          <a:xfrm>
            <a:off x="4685293" y="1166487"/>
            <a:ext cx="6959019" cy="5453365"/>
            <a:chOff x="3513970" y="816443"/>
            <a:chExt cx="5219264" cy="4090024"/>
          </a:xfrm>
        </p:grpSpPr>
        <p:pic>
          <p:nvPicPr>
            <p:cNvPr id="41" name="Image 4">
              <a:extLst>
                <a:ext uri="{FF2B5EF4-FFF2-40B4-BE49-F238E27FC236}">
                  <a16:creationId xmlns:a16="http://schemas.microsoft.com/office/drawing/2014/main" id="{D1682346-2013-4799-A626-A583829BA412}"/>
                </a:ext>
              </a:extLst>
            </p:cNvPr>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3513970" y="3998295"/>
              <a:ext cx="1297389" cy="908172"/>
            </a:xfrm>
            <a:prstGeom prst="rect">
              <a:avLst/>
            </a:prstGeom>
          </p:spPr>
        </p:pic>
        <p:graphicFrame>
          <p:nvGraphicFramePr>
            <p:cNvPr id="42" name="Diagramme 69633">
              <a:extLst>
                <a:ext uri="{FF2B5EF4-FFF2-40B4-BE49-F238E27FC236}">
                  <a16:creationId xmlns:a16="http://schemas.microsoft.com/office/drawing/2014/main" id="{867E7925-9B43-48F2-BCC8-4983C3314C6C}"/>
                </a:ext>
              </a:extLst>
            </p:cNvPr>
            <p:cNvGraphicFramePr/>
            <p:nvPr/>
          </p:nvGraphicFramePr>
          <p:xfrm>
            <a:off x="6357097" y="950443"/>
            <a:ext cx="2376137" cy="39022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3" name="Parenthèse ouvrante 69654">
              <a:extLst>
                <a:ext uri="{FF2B5EF4-FFF2-40B4-BE49-F238E27FC236}">
                  <a16:creationId xmlns:a16="http://schemas.microsoft.com/office/drawing/2014/main" id="{D98AF97E-B4D6-4590-8A24-97DD6029F8DE}"/>
                </a:ext>
              </a:extLst>
            </p:cNvPr>
            <p:cNvSpPr/>
            <p:nvPr/>
          </p:nvSpPr>
          <p:spPr>
            <a:xfrm>
              <a:off x="6409711" y="816443"/>
              <a:ext cx="135779" cy="4036258"/>
            </a:xfrm>
            <a:prstGeom prst="leftBracket">
              <a:avLst/>
            </a:prstGeom>
          </p:spPr>
          <p:style>
            <a:lnRef idx="3">
              <a:schemeClr val="accent3"/>
            </a:lnRef>
            <a:fillRef idx="0">
              <a:schemeClr val="accent3"/>
            </a:fillRef>
            <a:effectRef idx="2">
              <a:schemeClr val="accent3"/>
            </a:effectRef>
            <a:fontRef idx="minor">
              <a:schemeClr val="tx1"/>
            </a:fontRef>
          </p:style>
          <p:txBody>
            <a:bodyPr rtlCol="0" anchor="ctr"/>
            <a:lstStyle/>
            <a:p>
              <a:pPr algn="ctr"/>
              <a:endParaRPr lang="en-US" sz="2489" dirty="0"/>
            </a:p>
          </p:txBody>
        </p:sp>
        <p:pic>
          <p:nvPicPr>
            <p:cNvPr id="44" name="Image 69658">
              <a:extLst>
                <a:ext uri="{FF2B5EF4-FFF2-40B4-BE49-F238E27FC236}">
                  <a16:creationId xmlns:a16="http://schemas.microsoft.com/office/drawing/2014/main" id="{402C8A96-1102-47F1-8A47-1FD169B41A85}"/>
                </a:ext>
              </a:extLst>
            </p:cNvPr>
            <p:cNvPicPr>
              <a:picLocks noChangeAspect="1"/>
            </p:cNvPicPr>
            <p:nvPr/>
          </p:nvPicPr>
          <p:blipFill>
            <a:blip r:embed="rId8">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4940712" y="2273166"/>
              <a:ext cx="1292864" cy="1292864"/>
            </a:xfrm>
            <a:prstGeom prst="rect">
              <a:avLst/>
            </a:prstGeom>
          </p:spPr>
        </p:pic>
        <p:cxnSp>
          <p:nvCxnSpPr>
            <p:cNvPr id="45" name="Connecteur droit avec flèche 69656">
              <a:extLst>
                <a:ext uri="{FF2B5EF4-FFF2-40B4-BE49-F238E27FC236}">
                  <a16:creationId xmlns:a16="http://schemas.microsoft.com/office/drawing/2014/main" id="{9BA136E6-5294-41A8-BBDE-5762E36E300C}"/>
                </a:ext>
              </a:extLst>
            </p:cNvPr>
            <p:cNvCxnSpPr/>
            <p:nvPr/>
          </p:nvCxnSpPr>
          <p:spPr>
            <a:xfrm flipH="1">
              <a:off x="5872252" y="2346081"/>
              <a:ext cx="424310" cy="105445"/>
            </a:xfrm>
            <a:prstGeom prst="straightConnector1">
              <a:avLst/>
            </a:prstGeom>
            <a:ln>
              <a:tailEnd type="arrow"/>
            </a:ln>
          </p:spPr>
          <p:style>
            <a:lnRef idx="2">
              <a:schemeClr val="accent3"/>
            </a:lnRef>
            <a:fillRef idx="0">
              <a:schemeClr val="accent3"/>
            </a:fillRef>
            <a:effectRef idx="1">
              <a:schemeClr val="accent3"/>
            </a:effectRef>
            <a:fontRef idx="minor">
              <a:schemeClr val="tx1"/>
            </a:fontRef>
          </p:style>
        </p:cxnSp>
        <p:sp>
          <p:nvSpPr>
            <p:cNvPr id="46" name="ZoneTexte 69659">
              <a:extLst>
                <a:ext uri="{FF2B5EF4-FFF2-40B4-BE49-F238E27FC236}">
                  <a16:creationId xmlns:a16="http://schemas.microsoft.com/office/drawing/2014/main" id="{94E4C675-8925-4D6B-965F-C471BDC1DF9B}"/>
                </a:ext>
              </a:extLst>
            </p:cNvPr>
            <p:cNvSpPr txBox="1"/>
            <p:nvPr/>
          </p:nvSpPr>
          <p:spPr>
            <a:xfrm>
              <a:off x="4423845" y="4164461"/>
              <a:ext cx="1652075" cy="643830"/>
            </a:xfrm>
            <a:prstGeom prst="rect">
              <a:avLst/>
            </a:prstGeom>
            <a:solidFill>
              <a:schemeClr val="bg1">
                <a:alpha val="46000"/>
              </a:schemeClr>
            </a:solid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2489" b="1" cap="all" dirty="0">
                  <a:ln w="0"/>
                  <a:solidFill>
                    <a:schemeClr val="accent1"/>
                  </a:solidFill>
                  <a:effectLst>
                    <a:reflection blurRad="12700" stA="50000" endPos="50000" dist="5000" dir="5400000" sy="-100000" rotWithShape="0"/>
                  </a:effectLst>
                </a:rPr>
                <a:t>CHỦ DOANH NGHIỆP</a:t>
              </a:r>
            </a:p>
          </p:txBody>
        </p:sp>
        <p:sp>
          <p:nvSpPr>
            <p:cNvPr id="47" name="ZoneTexte 62">
              <a:extLst>
                <a:ext uri="{FF2B5EF4-FFF2-40B4-BE49-F238E27FC236}">
                  <a16:creationId xmlns:a16="http://schemas.microsoft.com/office/drawing/2014/main" id="{DBA742E4-8B7D-414C-BBB7-99D69D5EC4C6}"/>
                </a:ext>
              </a:extLst>
            </p:cNvPr>
            <p:cNvSpPr txBox="1"/>
            <p:nvPr/>
          </p:nvSpPr>
          <p:spPr>
            <a:xfrm>
              <a:off x="4238068" y="2872920"/>
              <a:ext cx="1495598" cy="377075"/>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2667"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ESCO</a:t>
              </a:r>
              <a:endParaRPr lang="en-US" sz="2489"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cxnSp>
          <p:nvCxnSpPr>
            <p:cNvPr id="48" name="Connecteur droit avec flèche 69662">
              <a:extLst>
                <a:ext uri="{FF2B5EF4-FFF2-40B4-BE49-F238E27FC236}">
                  <a16:creationId xmlns:a16="http://schemas.microsoft.com/office/drawing/2014/main" id="{6DB0B91B-DE9C-464B-90E2-7DBE5054A785}"/>
                </a:ext>
              </a:extLst>
            </p:cNvPr>
            <p:cNvCxnSpPr>
              <a:cxnSpLocks/>
            </p:cNvCxnSpPr>
            <p:nvPr/>
          </p:nvCxnSpPr>
          <p:spPr>
            <a:xfrm flipH="1">
              <a:off x="5460635" y="3475269"/>
              <a:ext cx="337646" cy="638963"/>
            </a:xfrm>
            <a:prstGeom prst="straightConnector1">
              <a:avLst/>
            </a:prstGeom>
            <a:ln>
              <a:headEnd type="arrow"/>
              <a:tailEnd type="arrow"/>
            </a:ln>
          </p:spPr>
          <p:style>
            <a:lnRef idx="2">
              <a:schemeClr val="accent3"/>
            </a:lnRef>
            <a:fillRef idx="0">
              <a:schemeClr val="accent3"/>
            </a:fillRef>
            <a:effectRef idx="1">
              <a:schemeClr val="accent3"/>
            </a:effectRef>
            <a:fontRef idx="minor">
              <a:schemeClr val="tx1"/>
            </a:fontRef>
          </p:style>
        </p:cxnSp>
      </p:grpSp>
      <p:sp>
        <p:nvSpPr>
          <p:cNvPr id="49" name="Rectangle 3">
            <a:extLst>
              <a:ext uri="{FF2B5EF4-FFF2-40B4-BE49-F238E27FC236}">
                <a16:creationId xmlns:a16="http://schemas.microsoft.com/office/drawing/2014/main" id="{A35FC3C3-7E6B-466E-86B9-956047DB3292}"/>
              </a:ext>
            </a:extLst>
          </p:cNvPr>
          <p:cNvSpPr txBox="1">
            <a:spLocks noChangeArrowheads="1"/>
          </p:cNvSpPr>
          <p:nvPr/>
        </p:nvSpPr>
        <p:spPr bwMode="auto">
          <a:xfrm>
            <a:off x="547688" y="1255819"/>
            <a:ext cx="8576649" cy="5203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lvl1pPr marL="0" indent="0" algn="l" defTabSz="457200" rtl="0" eaLnBrk="0" fontAlgn="base" hangingPunct="0">
              <a:spcBef>
                <a:spcPts val="0"/>
              </a:spcBef>
              <a:spcAft>
                <a:spcPts val="600"/>
              </a:spcAft>
              <a:buClr>
                <a:srgbClr val="A5C935"/>
              </a:buClr>
              <a:buFont typeface="Arial" pitchFamily="34" charset="0"/>
              <a:buNone/>
              <a:defRPr sz="2800" b="0" kern="1200" baseline="0">
                <a:solidFill>
                  <a:srgbClr val="00467F"/>
                </a:solidFill>
                <a:latin typeface="Arial" pitchFamily="34" charset="0"/>
                <a:ea typeface="ＭＳ Ｐゴシック" pitchFamily="34" charset="-128"/>
                <a:cs typeface="Arial" pitchFamily="34" charset="0"/>
              </a:defRPr>
            </a:lvl1pPr>
            <a:lvl2pPr marL="354013" indent="-354013" algn="l" defTabSz="457200" rtl="0" eaLnBrk="0" fontAlgn="base" hangingPunct="0">
              <a:spcBef>
                <a:spcPts val="600"/>
              </a:spcBef>
              <a:spcAft>
                <a:spcPct val="0"/>
              </a:spcAft>
              <a:buClr>
                <a:srgbClr val="00467F"/>
              </a:buClr>
              <a:buFont typeface="Arial" pitchFamily="34" charset="0"/>
              <a:buChar char="›"/>
              <a:defRPr sz="2400" kern="1200">
                <a:solidFill>
                  <a:srgbClr val="00467F"/>
                </a:solidFill>
                <a:latin typeface="Arial" pitchFamily="34" charset="0"/>
                <a:ea typeface="ＭＳ Ｐゴシック" pitchFamily="34" charset="-128"/>
                <a:cs typeface="Arial" pitchFamily="34" charset="0"/>
              </a:defRPr>
            </a:lvl2pPr>
            <a:lvl3pPr marL="719138" indent="-360363" algn="l" defTabSz="457200" rtl="0" eaLnBrk="0" fontAlgn="base" hangingPunct="0">
              <a:spcBef>
                <a:spcPct val="0"/>
              </a:spcBef>
              <a:spcAft>
                <a:spcPct val="0"/>
              </a:spcAft>
              <a:buClr>
                <a:srgbClr val="00467F"/>
              </a:buClr>
              <a:buFont typeface="ＭＳ Ｐゴシック" pitchFamily="34" charset="-128"/>
              <a:buChar char="-"/>
              <a:defRPr sz="2000" kern="1200">
                <a:solidFill>
                  <a:srgbClr val="00467F"/>
                </a:solidFill>
                <a:latin typeface="Arial" pitchFamily="34" charset="0"/>
                <a:ea typeface="ＭＳ Ｐゴシック" pitchFamily="34" charset="-128"/>
                <a:cs typeface="Arial" pitchFamily="34" charset="0"/>
              </a:defRPr>
            </a:lvl3pPr>
            <a:lvl4pPr marL="1074738" indent="-350838" algn="l" defTabSz="457200" rtl="0" eaLnBrk="0" fontAlgn="base" hangingPunct="0">
              <a:spcBef>
                <a:spcPct val="0"/>
              </a:spcBef>
              <a:spcAft>
                <a:spcPct val="0"/>
              </a:spcAft>
              <a:buClr>
                <a:srgbClr val="00467F"/>
              </a:buClr>
              <a:buFont typeface="Symbol" pitchFamily="18" charset="2"/>
              <a:buChar char=""/>
              <a:defRPr sz="1800" b="0" kern="1200">
                <a:solidFill>
                  <a:srgbClr val="00467F"/>
                </a:solidFill>
                <a:latin typeface="Arial" pitchFamily="34" charset="0"/>
                <a:ea typeface="ＭＳ Ｐゴシック" pitchFamily="34" charset="-128"/>
                <a:cs typeface="Arial" pitchFamily="34" charset="0"/>
              </a:defRPr>
            </a:lvl4pPr>
            <a:lvl5pPr marL="1438275" indent="-358775" algn="l" defTabSz="457200" rtl="0" eaLnBrk="0" fontAlgn="base" hangingPunct="0">
              <a:spcBef>
                <a:spcPct val="0"/>
              </a:spcBef>
              <a:spcAft>
                <a:spcPct val="0"/>
              </a:spcAft>
              <a:buClr>
                <a:srgbClr val="00467F"/>
              </a:buClr>
              <a:buFont typeface="Courier New" pitchFamily="49" charset="0"/>
              <a:buChar char="o"/>
              <a:defRPr sz="1600" kern="1200">
                <a:solidFill>
                  <a:srgbClr val="00467F"/>
                </a:solidFill>
                <a:latin typeface="Arial" pitchFamily="34" charset="0"/>
                <a:ea typeface="ＭＳ Ｐゴシック" pitchFamily="34" charset="-128"/>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1">
              <a:buFont typeface="Wingdings" pitchFamily="2" charset="2"/>
              <a:buChar char="v"/>
            </a:pPr>
            <a:r>
              <a:rPr lang="en-US" dirty="0">
                <a:solidFill>
                  <a:schemeClr val="tx1">
                    <a:lumMod val="65000"/>
                    <a:lumOff val="35000"/>
                  </a:schemeClr>
                </a:solidFill>
              </a:rPr>
              <a:t>Development</a:t>
            </a:r>
          </a:p>
          <a:p>
            <a:pPr lvl="1">
              <a:buFont typeface="Wingdings" pitchFamily="2" charset="2"/>
              <a:buChar char="v"/>
            </a:pPr>
            <a:r>
              <a:rPr lang="en-US" dirty="0">
                <a:solidFill>
                  <a:schemeClr val="tx1">
                    <a:lumMod val="65000"/>
                    <a:lumOff val="35000"/>
                  </a:schemeClr>
                </a:solidFill>
              </a:rPr>
              <a:t>Identify Energy Conservation Measurement (ECM)</a:t>
            </a:r>
          </a:p>
          <a:p>
            <a:pPr lvl="1">
              <a:buFont typeface="Wingdings" pitchFamily="2" charset="2"/>
              <a:buChar char="v"/>
            </a:pPr>
            <a:r>
              <a:rPr lang="en-US" dirty="0">
                <a:solidFill>
                  <a:schemeClr val="tx1">
                    <a:lumMod val="65000"/>
                    <a:lumOff val="35000"/>
                  </a:schemeClr>
                </a:solidFill>
              </a:rPr>
              <a:t>Engineering Design</a:t>
            </a:r>
          </a:p>
          <a:p>
            <a:pPr lvl="1">
              <a:buFont typeface="Wingdings" pitchFamily="2" charset="2"/>
              <a:buChar char="v"/>
            </a:pPr>
            <a:r>
              <a:rPr lang="en-US" dirty="0">
                <a:solidFill>
                  <a:schemeClr val="tx1">
                    <a:lumMod val="65000"/>
                    <a:lumOff val="35000"/>
                  </a:schemeClr>
                </a:solidFill>
              </a:rPr>
              <a:t>Finance</a:t>
            </a:r>
          </a:p>
          <a:p>
            <a:pPr lvl="1">
              <a:buFont typeface="Wingdings" pitchFamily="2" charset="2"/>
              <a:buChar char="v"/>
            </a:pPr>
            <a:r>
              <a:rPr lang="en-US" dirty="0">
                <a:solidFill>
                  <a:schemeClr val="tx1">
                    <a:lumMod val="65000"/>
                    <a:lumOff val="35000"/>
                  </a:schemeClr>
                </a:solidFill>
              </a:rPr>
              <a:t>Procurement</a:t>
            </a:r>
          </a:p>
          <a:p>
            <a:pPr lvl="1">
              <a:buFont typeface="Wingdings" pitchFamily="2" charset="2"/>
              <a:buChar char="v"/>
            </a:pPr>
            <a:r>
              <a:rPr lang="en-US" dirty="0">
                <a:solidFill>
                  <a:schemeClr val="tx1">
                    <a:lumMod val="65000"/>
                    <a:lumOff val="35000"/>
                  </a:schemeClr>
                </a:solidFill>
              </a:rPr>
              <a:t>Construction &amp; On-site Supervision</a:t>
            </a:r>
          </a:p>
          <a:p>
            <a:pPr lvl="1">
              <a:buFont typeface="Wingdings" pitchFamily="2" charset="2"/>
              <a:buChar char="v"/>
            </a:pPr>
            <a:r>
              <a:rPr lang="en-US" dirty="0">
                <a:solidFill>
                  <a:schemeClr val="tx1">
                    <a:lumMod val="65000"/>
                    <a:lumOff val="35000"/>
                  </a:schemeClr>
                </a:solidFill>
              </a:rPr>
              <a:t>Acceptance</a:t>
            </a:r>
          </a:p>
          <a:p>
            <a:pPr lvl="1">
              <a:buFont typeface="Wingdings" pitchFamily="2" charset="2"/>
              <a:buChar char="v"/>
            </a:pPr>
            <a:r>
              <a:rPr lang="en-US" dirty="0">
                <a:solidFill>
                  <a:schemeClr val="tx1">
                    <a:lumMod val="65000"/>
                    <a:lumOff val="35000"/>
                  </a:schemeClr>
                </a:solidFill>
              </a:rPr>
              <a:t>Capacity Building</a:t>
            </a:r>
          </a:p>
          <a:p>
            <a:pPr lvl="1">
              <a:buFont typeface="Wingdings" pitchFamily="2" charset="2"/>
              <a:buChar char="v"/>
            </a:pPr>
            <a:r>
              <a:rPr lang="en-US" dirty="0">
                <a:solidFill>
                  <a:schemeClr val="tx1">
                    <a:lumMod val="65000"/>
                    <a:lumOff val="35000"/>
                  </a:schemeClr>
                </a:solidFill>
              </a:rPr>
              <a:t>Performance Guarantee</a:t>
            </a:r>
          </a:p>
          <a:p>
            <a:pPr lvl="1">
              <a:buFont typeface="Wingdings" pitchFamily="2" charset="2"/>
              <a:buChar char="v"/>
            </a:pPr>
            <a:r>
              <a:rPr lang="en-US" dirty="0">
                <a:solidFill>
                  <a:schemeClr val="tx1">
                    <a:lumMod val="65000"/>
                    <a:lumOff val="35000"/>
                  </a:schemeClr>
                </a:solidFill>
              </a:rPr>
              <a:t>Operations &amp; Maintenance</a:t>
            </a:r>
          </a:p>
          <a:p>
            <a:pPr lvl="1">
              <a:buFont typeface="Wingdings" pitchFamily="2" charset="2"/>
              <a:buChar char="v"/>
            </a:pPr>
            <a:r>
              <a:rPr lang="en-US" dirty="0">
                <a:solidFill>
                  <a:schemeClr val="tx1">
                    <a:lumMod val="65000"/>
                    <a:lumOff val="35000"/>
                  </a:schemeClr>
                </a:solidFill>
              </a:rPr>
              <a:t>Monitoring &amp; Evaluation of Savings</a:t>
            </a:r>
            <a:endParaRPr lang="en-CA" altLang="en-US" b="1" dirty="0">
              <a:latin typeface="Arial" charset="0"/>
              <a:cs typeface="Arial" charset="0"/>
            </a:endParaRPr>
          </a:p>
          <a:p>
            <a:pPr marL="342900" indent="-342900" algn="ctr">
              <a:spcBef>
                <a:spcPct val="0"/>
              </a:spcBef>
              <a:buFont typeface="Wingdings" pitchFamily="2" charset="2"/>
              <a:buChar char="v"/>
            </a:pPr>
            <a:endParaRPr lang="en-CA" altLang="en-US" sz="2400" dirty="0">
              <a:latin typeface="Arial" charset="0"/>
              <a:cs typeface="Arial" charset="0"/>
            </a:endParaRPr>
          </a:p>
          <a:p>
            <a:pPr marL="342900" indent="-342900">
              <a:spcBef>
                <a:spcPct val="0"/>
              </a:spcBef>
              <a:buFont typeface="Wingdings" pitchFamily="2" charset="2"/>
              <a:buChar char="v"/>
            </a:pPr>
            <a:endParaRPr lang="en-CA" altLang="en-US" sz="2400" dirty="0">
              <a:latin typeface="Arial" charset="0"/>
              <a:cs typeface="Arial" charset="0"/>
            </a:endParaRPr>
          </a:p>
        </p:txBody>
      </p:sp>
      <p:sp>
        <p:nvSpPr>
          <p:cNvPr id="3" name="ZoneTexte 69659">
            <a:extLst>
              <a:ext uri="{FF2B5EF4-FFF2-40B4-BE49-F238E27FC236}">
                <a16:creationId xmlns:a16="http://schemas.microsoft.com/office/drawing/2014/main" id="{B7844FBE-5BF2-AFCC-AE94-DB9326E1A5AB}"/>
              </a:ext>
            </a:extLst>
          </p:cNvPr>
          <p:cNvSpPr txBox="1"/>
          <p:nvPr/>
        </p:nvSpPr>
        <p:spPr>
          <a:xfrm>
            <a:off x="5898459" y="5665841"/>
            <a:ext cx="2202767" cy="858440"/>
          </a:xfrm>
          <a:prstGeom prst="rect">
            <a:avLst/>
          </a:prstGeom>
          <a:solidFill>
            <a:schemeClr val="bg1">
              <a:alpha val="46000"/>
            </a:schemeClr>
          </a:solid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2489" b="1" cap="all" dirty="0">
                <a:ln w="0"/>
                <a:solidFill>
                  <a:schemeClr val="accent1"/>
                </a:solidFill>
                <a:effectLst>
                  <a:reflection blurRad="12700" stA="50000" endPos="50000" dist="5000" dir="5400000" sy="-100000" rotWithShape="0"/>
                </a:effectLst>
              </a:rPr>
              <a:t>ENTERPRISE OWNER</a:t>
            </a:r>
          </a:p>
        </p:txBody>
      </p:sp>
    </p:spTree>
    <p:extLst>
      <p:ext uri="{BB962C8B-B14F-4D97-AF65-F5344CB8AC3E}">
        <p14:creationId xmlns:p14="http://schemas.microsoft.com/office/powerpoint/2010/main" val="242707116"/>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10469</TotalTime>
  <Words>2605</Words>
  <Application>Microsoft Macintosh PowerPoint</Application>
  <PresentationFormat>Widescreen</PresentationFormat>
  <Paragraphs>278</Paragraphs>
  <Slides>37</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37</vt:i4>
      </vt:variant>
    </vt:vector>
  </HeadingPairs>
  <TitlesOfParts>
    <vt:vector size="43" baseType="lpstr">
      <vt:lpstr>Wingdings</vt:lpstr>
      <vt:lpstr>Arial</vt:lpstr>
      <vt:lpstr>Fira Sans Extra Condensed</vt:lpstr>
      <vt:lpstr>Roboto</vt:lpstr>
      <vt:lpstr>MS PGothic</vt:lpstr>
      <vt:lpstr>Energy Saving Infographics by Slidesgo</vt:lpstr>
      <vt:lpstr>Module 4.  ESCO Business model: ESCO Definition, ESCO services and ESCO types.</vt:lpstr>
      <vt:lpstr>Regulation framework impact ESCO business model</vt:lpstr>
      <vt:lpstr>ESCO DEFINITION</vt:lpstr>
      <vt:lpstr>ESCO model concept</vt:lpstr>
      <vt:lpstr>Traditional ESCO business model</vt:lpstr>
      <vt:lpstr>Popular types of ESCO services in the world</vt:lpstr>
      <vt:lpstr>KEY FEATURES</vt:lpstr>
      <vt:lpstr>Question</vt:lpstr>
      <vt:lpstr>ESCO BUSINESS MODEL – INTEGRATED SERVICES</vt:lpstr>
      <vt:lpstr>ESCO DEFINITION</vt:lpstr>
      <vt:lpstr>Key Characteristics of ESCOs</vt:lpstr>
      <vt:lpstr>ESCO model in the world</vt:lpstr>
      <vt:lpstr>Discuss</vt:lpstr>
      <vt:lpstr>ESCO project in Viet Nam</vt:lpstr>
      <vt:lpstr>PowerPoint Presentation</vt:lpstr>
      <vt:lpstr>PowerPoint Presentation</vt:lpstr>
      <vt:lpstr>ESCO project in Viet Nam</vt:lpstr>
      <vt:lpstr>Organizational forms of ESCO companies in the world</vt:lpstr>
      <vt:lpstr>DEVELOPMENT STRATEGIES</vt:lpstr>
      <vt:lpstr>DEVELOPMENT STRATEGIES</vt:lpstr>
      <vt:lpstr>DEVELOPMENT STRATEGIES</vt:lpstr>
      <vt:lpstr>DEVELOPMENT STRATEGIES</vt:lpstr>
      <vt:lpstr>ADDRESSING MARKET BARRIERS</vt:lpstr>
      <vt:lpstr>Exercise</vt:lpstr>
      <vt:lpstr>Exercise</vt:lpstr>
      <vt:lpstr>PowerPoint Presentation</vt:lpstr>
      <vt:lpstr>PowerPoint Presentation</vt:lpstr>
      <vt:lpstr>Operating activity Mode of ESCO</vt:lpstr>
      <vt:lpstr>The role of ESCO in the energy market</vt:lpstr>
      <vt:lpstr>WHAT TYPE OF ORGANIZATION CAN BECOME AN ESCO?</vt:lpstr>
      <vt:lpstr>ESCO in Vietnam and other countries around the world</vt:lpstr>
      <vt:lpstr>Development opportunities for ESCO in Vietnam</vt:lpstr>
      <vt:lpstr>EXERCISE</vt:lpstr>
      <vt:lpstr>EXERCISE</vt:lpstr>
      <vt:lpstr>EXERCISE</vt:lpstr>
      <vt:lpstr>Conclusion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823417-Nguyễn Mạnh Hùng</cp:lastModifiedBy>
  <cp:revision>110</cp:revision>
  <dcterms:modified xsi:type="dcterms:W3CDTF">2025-02-26T06:23:55Z</dcterms:modified>
</cp:coreProperties>
</file>