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5"/>
  </p:notesMasterIdLst>
  <p:sldIdLst>
    <p:sldId id="1770" r:id="rId2"/>
    <p:sldId id="1533" r:id="rId3"/>
    <p:sldId id="702" r:id="rId4"/>
    <p:sldId id="704" r:id="rId5"/>
    <p:sldId id="1996" r:id="rId6"/>
    <p:sldId id="706" r:id="rId7"/>
    <p:sldId id="1997" r:id="rId8"/>
    <p:sldId id="1998" r:id="rId9"/>
    <p:sldId id="1776" r:id="rId10"/>
    <p:sldId id="2006" r:id="rId11"/>
    <p:sldId id="709" r:id="rId12"/>
    <p:sldId id="714" r:id="rId13"/>
    <p:sldId id="717" r:id="rId14"/>
    <p:sldId id="718" r:id="rId15"/>
    <p:sldId id="1999" r:id="rId16"/>
    <p:sldId id="711" r:id="rId17"/>
    <p:sldId id="1338" r:id="rId18"/>
    <p:sldId id="1342" r:id="rId19"/>
    <p:sldId id="712" r:id="rId20"/>
    <p:sldId id="312" r:id="rId21"/>
    <p:sldId id="1992" r:id="rId22"/>
    <p:sldId id="1993" r:id="rId23"/>
    <p:sldId id="1994" r:id="rId24"/>
    <p:sldId id="1995" r:id="rId25"/>
    <p:sldId id="2000" r:id="rId26"/>
    <p:sldId id="2001" r:id="rId27"/>
    <p:sldId id="2007" r:id="rId28"/>
    <p:sldId id="321" r:id="rId29"/>
    <p:sldId id="2002" r:id="rId30"/>
    <p:sldId id="2003" r:id="rId31"/>
    <p:sldId id="2004" r:id="rId32"/>
    <p:sldId id="2005" r:id="rId33"/>
    <p:sldId id="277" r:id="rId34"/>
  </p:sldIdLst>
  <p:sldSz cx="12192000" cy="6858000"/>
  <p:notesSz cx="6858000" cy="9144000"/>
  <p:embeddedFontLst>
    <p:embeddedFont>
      <p:font typeface="Fira Sans Extra Condensed" panose="020F0502020204030204" pitchFamily="34" charset="0"/>
      <p:regular r:id="rId36"/>
      <p:bold r:id="rId37"/>
      <p:italic r:id="rId38"/>
      <p:boldItalic r:id="rId39"/>
    </p:embeddedFont>
    <p:embeddedFont>
      <p:font typeface="MS PGothic" panose="020B0600070205080204" pitchFamily="34" charset="-128"/>
      <p:regular r:id="rId40"/>
    </p:embeddedFont>
    <p:embeddedFont>
      <p:font typeface="Roboto" panose="02000000000000000000" pitchFamily="2"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36"/>
    <p:restoredTop sz="94737"/>
  </p:normalViewPr>
  <p:slideViewPr>
    <p:cSldViewPr snapToGrid="0">
      <p:cViewPr varScale="1">
        <p:scale>
          <a:sx n="109" d="100"/>
          <a:sy n="109" d="100"/>
        </p:scale>
        <p:origin x="224" y="184"/>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ELECTRICITY PRICE (2009 –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V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8EDB-486A-8C6C-A038358BDD2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sz="900" b="0" i="0" u="none" strike="noStrike" kern="1200" baseline="0" dirty="0">
                    <a:solidFill>
                      <a:schemeClr val="accent1">
                        <a:lumMod val="50000"/>
                      </a:schemeClr>
                    </a:solidFill>
                  </a:rPr>
                  <a:t>ELECTRICITY PRICE </a:t>
                </a:r>
                <a:r>
                  <a:rPr lang="vi-VN" sz="900" dirty="0"/>
                  <a:t>(VND/kWh)</a:t>
                </a:r>
                <a:endParaRPr lang="en-US" sz="900"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VN"/>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F217B3-50DC-4B37-BAF6-2B55B14E47E6}" type="doc">
      <dgm:prSet loTypeId="urn:microsoft.com/office/officeart/2005/8/layout/pyramid2" loCatId="pyramid" qsTypeId="urn:microsoft.com/office/officeart/2005/8/quickstyle/3d4" qsCatId="3D" csTypeId="urn:microsoft.com/office/officeart/2005/8/colors/colorful5" csCatId="colorful" phldr="1"/>
      <dgm:spPr/>
      <dgm:t>
        <a:bodyPr/>
        <a:lstStyle/>
        <a:p>
          <a:endParaRPr lang="vi-VN"/>
        </a:p>
      </dgm:t>
    </dgm:pt>
    <dgm:pt modelId="{12E7E89E-5D33-433A-80C5-2A7C0971A106}">
      <dgm:prSet phldrT="[Text]" custT="1"/>
      <dgm:spPr/>
      <dgm:t>
        <a:bodyPr/>
        <a:lstStyle/>
        <a:p>
          <a:pPr algn="l"/>
          <a:r>
            <a:rPr lang="en-US" sz="1600" b="0" noProof="0" dirty="0">
              <a:solidFill>
                <a:schemeClr val="tx1">
                  <a:lumMod val="65000"/>
                  <a:lumOff val="35000"/>
                </a:schemeClr>
              </a:solidFill>
              <a:latin typeface="Arial" panose="020B0604020202020204" pitchFamily="34" charset="0"/>
              <a:cs typeface="Arial" panose="020B0604020202020204" pitchFamily="34" charset="0"/>
            </a:rPr>
            <a:t>Information, knowledge, human resources, priorities</a:t>
          </a:r>
          <a:endParaRPr lang="vi-VN" sz="1600" b="0" dirty="0">
            <a:solidFill>
              <a:schemeClr val="tx1">
                <a:lumMod val="65000"/>
                <a:lumOff val="35000"/>
              </a:schemeClr>
            </a:solidFill>
          </a:endParaRPr>
        </a:p>
      </dgm:t>
    </dgm:pt>
    <dgm:pt modelId="{0BAB3D78-73D1-41C6-86FF-1D87FB459EE4}" type="parTrans" cxnId="{B3A900A9-B702-4F60-9C75-C1CAFEB33073}">
      <dgm:prSet/>
      <dgm:spPr/>
      <dgm:t>
        <a:bodyPr/>
        <a:lstStyle/>
        <a:p>
          <a:endParaRPr lang="vi-VN"/>
        </a:p>
      </dgm:t>
    </dgm:pt>
    <dgm:pt modelId="{5D990BF0-09B7-4F19-B84C-0F7548272206}" type="sibTrans" cxnId="{B3A900A9-B702-4F60-9C75-C1CAFEB33073}">
      <dgm:prSet/>
      <dgm:spPr/>
      <dgm:t>
        <a:bodyPr/>
        <a:lstStyle/>
        <a:p>
          <a:endParaRPr lang="vi-VN"/>
        </a:p>
      </dgm:t>
    </dgm:pt>
    <dgm:pt modelId="{59084F7F-62D1-43C8-8C14-885E9754051F}">
      <dgm:prSet phldrT="[Text]" custT="1"/>
      <dgm:spPr/>
      <dgm:t>
        <a:bodyPr/>
        <a:lstStyle/>
        <a:p>
          <a:pPr algn="l"/>
          <a:r>
            <a:rPr lang="en-US" sz="1600" b="0" noProof="0" dirty="0">
              <a:solidFill>
                <a:schemeClr val="tx1">
                  <a:lumMod val="65000"/>
                  <a:lumOff val="35000"/>
                </a:schemeClr>
              </a:solidFill>
              <a:latin typeface="Arial" panose="020B0604020202020204" pitchFamily="34" charset="0"/>
              <a:cs typeface="Arial" panose="020B0604020202020204" pitchFamily="34" charset="0"/>
            </a:rPr>
            <a:t>ESCO added value, innovation</a:t>
          </a:r>
          <a:endParaRPr lang="vi-VN" sz="1600" b="0" dirty="0">
            <a:solidFill>
              <a:schemeClr val="tx1">
                <a:lumMod val="65000"/>
                <a:lumOff val="35000"/>
              </a:schemeClr>
            </a:solidFill>
          </a:endParaRPr>
        </a:p>
      </dgm:t>
    </dgm:pt>
    <dgm:pt modelId="{5DF4AA06-1EA6-43A3-95CA-FA82FD5494EC}" type="parTrans" cxnId="{2E33CFA9-9288-435F-B4FD-DFBA5AB10957}">
      <dgm:prSet/>
      <dgm:spPr/>
      <dgm:t>
        <a:bodyPr/>
        <a:lstStyle/>
        <a:p>
          <a:endParaRPr lang="vi-VN"/>
        </a:p>
      </dgm:t>
    </dgm:pt>
    <dgm:pt modelId="{CFE63BBF-9540-4AEE-85E5-572A092F1B67}" type="sibTrans" cxnId="{2E33CFA9-9288-435F-B4FD-DFBA5AB10957}">
      <dgm:prSet/>
      <dgm:spPr/>
      <dgm:t>
        <a:bodyPr/>
        <a:lstStyle/>
        <a:p>
          <a:endParaRPr lang="vi-VN"/>
        </a:p>
      </dgm:t>
    </dgm:pt>
    <dgm:pt modelId="{C40FC626-5F31-41E0-9676-46A3191C79DB}">
      <dgm:prSet phldrT="[Text]" custT="1"/>
      <dgm:spPr/>
      <dgm:t>
        <a:bodyPr/>
        <a:lstStyle/>
        <a:p>
          <a:pPr algn="l"/>
          <a:r>
            <a:rPr lang="en-US" sz="1600" b="0" noProof="0" dirty="0">
              <a:solidFill>
                <a:schemeClr val="tx1">
                  <a:lumMod val="65000"/>
                  <a:lumOff val="35000"/>
                </a:schemeClr>
              </a:solidFill>
              <a:latin typeface="Arial" panose="020B0604020202020204" pitchFamily="34" charset="0"/>
              <a:cs typeface="Arial" panose="020B0604020202020204" pitchFamily="34" charset="0"/>
            </a:rPr>
            <a:t>Transaction costs</a:t>
          </a:r>
          <a:endParaRPr lang="vi-VN" sz="1600" b="0" dirty="0">
            <a:solidFill>
              <a:schemeClr val="tx1">
                <a:lumMod val="65000"/>
                <a:lumOff val="35000"/>
              </a:schemeClr>
            </a:solidFill>
          </a:endParaRPr>
        </a:p>
      </dgm:t>
    </dgm:pt>
    <dgm:pt modelId="{AD90B679-D239-4767-A929-8F4CC6275953}" type="parTrans" cxnId="{17857C6E-5D0A-439A-98AE-8FA709047A63}">
      <dgm:prSet/>
      <dgm:spPr/>
      <dgm:t>
        <a:bodyPr/>
        <a:lstStyle/>
        <a:p>
          <a:endParaRPr lang="vi-VN"/>
        </a:p>
      </dgm:t>
    </dgm:pt>
    <dgm:pt modelId="{FED715AE-F91E-4D6E-8443-25343A8D440A}" type="sibTrans" cxnId="{17857C6E-5D0A-439A-98AE-8FA709047A63}">
      <dgm:prSet/>
      <dgm:spPr/>
      <dgm:t>
        <a:bodyPr/>
        <a:lstStyle/>
        <a:p>
          <a:endParaRPr lang="vi-VN"/>
        </a:p>
      </dgm:t>
    </dgm:pt>
    <dgm:pt modelId="{91AFDCC9-3D40-4479-AF9D-7400690C49EC}">
      <dgm:prSet custT="1"/>
      <dgm:spPr/>
      <dgm:t>
        <a:bodyPr/>
        <a:lstStyle/>
        <a:p>
          <a:pPr algn="l"/>
          <a:r>
            <a:rPr lang="en-US" sz="1600" b="0" noProof="0" dirty="0">
              <a:solidFill>
                <a:schemeClr val="tx1">
                  <a:lumMod val="65000"/>
                  <a:lumOff val="35000"/>
                </a:schemeClr>
              </a:solidFill>
              <a:latin typeface="Arial" panose="020B0604020202020204" pitchFamily="34" charset="0"/>
              <a:cs typeface="Arial" panose="020B0604020202020204" pitchFamily="34" charset="0"/>
            </a:rPr>
            <a:t>Limitations in administrative procedures</a:t>
          </a:r>
          <a:endParaRPr lang="vi-VN" sz="1600" b="0" dirty="0">
            <a:solidFill>
              <a:schemeClr val="tx1">
                <a:lumMod val="65000"/>
                <a:lumOff val="35000"/>
              </a:schemeClr>
            </a:solidFill>
          </a:endParaRPr>
        </a:p>
      </dgm:t>
    </dgm:pt>
    <dgm:pt modelId="{2F30B429-2999-4928-8894-04D51BAE6C39}" type="parTrans" cxnId="{C33AF15D-5DCA-477F-BAFF-D9F0C0DBF540}">
      <dgm:prSet/>
      <dgm:spPr/>
      <dgm:t>
        <a:bodyPr/>
        <a:lstStyle/>
        <a:p>
          <a:endParaRPr lang="vi-VN"/>
        </a:p>
      </dgm:t>
    </dgm:pt>
    <dgm:pt modelId="{98C9E2D7-6F97-4B75-A7C7-D56B972CF667}" type="sibTrans" cxnId="{C33AF15D-5DCA-477F-BAFF-D9F0C0DBF540}">
      <dgm:prSet/>
      <dgm:spPr/>
      <dgm:t>
        <a:bodyPr/>
        <a:lstStyle/>
        <a:p>
          <a:endParaRPr lang="vi-VN"/>
        </a:p>
      </dgm:t>
    </dgm:pt>
    <dgm:pt modelId="{DA2CAECD-40AA-41F4-9F53-E3C66541C862}">
      <dgm:prSet custT="1"/>
      <dgm:spPr/>
      <dgm:t>
        <a:bodyPr/>
        <a:lstStyle/>
        <a:p>
          <a:pPr algn="l"/>
          <a:r>
            <a:rPr lang="fr-CA" sz="1600" b="0" noProof="0" dirty="0">
              <a:solidFill>
                <a:schemeClr val="tx1">
                  <a:lumMod val="65000"/>
                  <a:lumOff val="35000"/>
                </a:schemeClr>
              </a:solidFill>
              <a:latin typeface="Arial" panose="020B0604020202020204" pitchFamily="34" charset="0"/>
              <a:cs typeface="Arial" panose="020B0604020202020204" pitchFamily="34" charset="0"/>
            </a:rPr>
            <a:t>Finance</a:t>
          </a:r>
          <a:endParaRPr lang="vi-VN" sz="1600" b="0" dirty="0">
            <a:solidFill>
              <a:schemeClr val="tx1">
                <a:lumMod val="65000"/>
                <a:lumOff val="35000"/>
              </a:schemeClr>
            </a:solidFill>
          </a:endParaRPr>
        </a:p>
      </dgm:t>
    </dgm:pt>
    <dgm:pt modelId="{F078DCB5-D5A1-4DDF-A4DF-AAAE2AA406F7}" type="parTrans" cxnId="{968330BB-1F62-451B-A5D9-243335D024F8}">
      <dgm:prSet/>
      <dgm:spPr/>
      <dgm:t>
        <a:bodyPr/>
        <a:lstStyle/>
        <a:p>
          <a:endParaRPr lang="vi-VN"/>
        </a:p>
      </dgm:t>
    </dgm:pt>
    <dgm:pt modelId="{C2A9EEB5-33AF-48D1-935E-CB608B97F9E5}" type="sibTrans" cxnId="{968330BB-1F62-451B-A5D9-243335D024F8}">
      <dgm:prSet/>
      <dgm:spPr/>
      <dgm:t>
        <a:bodyPr/>
        <a:lstStyle/>
        <a:p>
          <a:endParaRPr lang="vi-VN"/>
        </a:p>
      </dgm:t>
    </dgm:pt>
    <dgm:pt modelId="{4922C1D9-194E-4448-A1FB-BEFA34A7B3C0}">
      <dgm:prSet custT="1"/>
      <dgm:spPr/>
      <dgm:t>
        <a:bodyPr/>
        <a:lstStyle/>
        <a:p>
          <a:pPr algn="l"/>
          <a:r>
            <a:rPr lang="en-US" sz="1600" b="0" noProof="0" dirty="0">
              <a:solidFill>
                <a:schemeClr val="tx1">
                  <a:lumMod val="65000"/>
                  <a:lumOff val="35000"/>
                </a:schemeClr>
              </a:solidFill>
              <a:latin typeface="Arial" panose="020B0604020202020204" pitchFamily="34" charset="0"/>
              <a:cs typeface="Arial" panose="020B0604020202020204" pitchFamily="34" charset="0"/>
            </a:rPr>
            <a:t>Complexity of M&amp;V planning, doubts about the reality of energy saving</a:t>
          </a:r>
          <a:endParaRPr lang="vi-VN" sz="1600" b="0" dirty="0">
            <a:solidFill>
              <a:schemeClr val="tx1">
                <a:lumMod val="65000"/>
                <a:lumOff val="35000"/>
              </a:schemeClr>
            </a:solidFill>
          </a:endParaRPr>
        </a:p>
      </dgm:t>
    </dgm:pt>
    <dgm:pt modelId="{D94A2FEB-0800-48DD-9B97-012DF008CC36}" type="parTrans" cxnId="{9B5F37D1-79A1-4037-BBB7-689E971B4639}">
      <dgm:prSet/>
      <dgm:spPr/>
      <dgm:t>
        <a:bodyPr/>
        <a:lstStyle/>
        <a:p>
          <a:endParaRPr lang="vi-VN"/>
        </a:p>
      </dgm:t>
    </dgm:pt>
    <dgm:pt modelId="{944058E1-5FD0-4A5F-AC1A-356492B27E75}" type="sibTrans" cxnId="{9B5F37D1-79A1-4037-BBB7-689E971B4639}">
      <dgm:prSet/>
      <dgm:spPr/>
      <dgm:t>
        <a:bodyPr/>
        <a:lstStyle/>
        <a:p>
          <a:endParaRPr lang="vi-VN"/>
        </a:p>
      </dgm:t>
    </dgm:pt>
    <dgm:pt modelId="{8A3F2D0A-2970-47E4-AC40-69AF5A4A9B4E}">
      <dgm:prSet custT="1"/>
      <dgm:spPr/>
      <dgm:t>
        <a:bodyPr/>
        <a:lstStyle/>
        <a:p>
          <a:pPr algn="l"/>
          <a:r>
            <a:rPr lang="en-US" sz="1600" b="0" noProof="0" dirty="0">
              <a:solidFill>
                <a:schemeClr val="tx1">
                  <a:lumMod val="65000"/>
                  <a:lumOff val="35000"/>
                </a:schemeClr>
              </a:solidFill>
              <a:latin typeface="Arial" panose="020B0604020202020204" pitchFamily="34" charset="0"/>
              <a:cs typeface="Arial" panose="020B0604020202020204" pitchFamily="34" charset="0"/>
            </a:rPr>
            <a:t>Other factors (energy prices, economic context)</a:t>
          </a:r>
          <a:endParaRPr lang="vi-VN" sz="1600" b="0" dirty="0">
            <a:solidFill>
              <a:schemeClr val="tx1">
                <a:lumMod val="65000"/>
                <a:lumOff val="35000"/>
              </a:schemeClr>
            </a:solidFill>
          </a:endParaRPr>
        </a:p>
      </dgm:t>
    </dgm:pt>
    <dgm:pt modelId="{BBBCAD96-9EC0-4F4E-AAE4-5101CD920980}" type="parTrans" cxnId="{8E8A4599-9DC7-447D-AA7B-B98867D435E9}">
      <dgm:prSet/>
      <dgm:spPr/>
      <dgm:t>
        <a:bodyPr/>
        <a:lstStyle/>
        <a:p>
          <a:endParaRPr lang="vi-VN"/>
        </a:p>
      </dgm:t>
    </dgm:pt>
    <dgm:pt modelId="{57C995C8-5AA2-4296-8938-1472FEA7B456}" type="sibTrans" cxnId="{8E8A4599-9DC7-447D-AA7B-B98867D435E9}">
      <dgm:prSet/>
      <dgm:spPr/>
      <dgm:t>
        <a:bodyPr/>
        <a:lstStyle/>
        <a:p>
          <a:endParaRPr lang="vi-VN"/>
        </a:p>
      </dgm:t>
    </dgm:pt>
    <dgm:pt modelId="{FEA4A5BF-FA23-4A13-9159-503B456EEDE0}" type="pres">
      <dgm:prSet presAssocID="{F5F217B3-50DC-4B37-BAF6-2B55B14E47E6}" presName="compositeShape" presStyleCnt="0">
        <dgm:presLayoutVars>
          <dgm:dir/>
          <dgm:resizeHandles/>
        </dgm:presLayoutVars>
      </dgm:prSet>
      <dgm:spPr/>
    </dgm:pt>
    <dgm:pt modelId="{E5386FF8-5598-4FAC-99CF-852B77DE31E6}" type="pres">
      <dgm:prSet presAssocID="{F5F217B3-50DC-4B37-BAF6-2B55B14E47E6}" presName="pyramid" presStyleLbl="node1" presStyleIdx="0" presStyleCnt="1" custLinFactNeighborX="272"/>
      <dgm:spPr/>
    </dgm:pt>
    <dgm:pt modelId="{B03B1814-A26C-4BE3-AD45-243243D3D5C0}" type="pres">
      <dgm:prSet presAssocID="{F5F217B3-50DC-4B37-BAF6-2B55B14E47E6}" presName="theList" presStyleCnt="0"/>
      <dgm:spPr/>
    </dgm:pt>
    <dgm:pt modelId="{99602B7A-12BF-4707-B1EA-3A1227E6DA73}" type="pres">
      <dgm:prSet presAssocID="{12E7E89E-5D33-433A-80C5-2A7C0971A106}" presName="aNode" presStyleLbl="fgAcc1" presStyleIdx="0" presStyleCnt="7" custScaleX="117077" custLinFactY="3284" custLinFactNeighborX="8665" custLinFactNeighborY="100000">
        <dgm:presLayoutVars>
          <dgm:bulletEnabled val="1"/>
        </dgm:presLayoutVars>
      </dgm:prSet>
      <dgm:spPr/>
    </dgm:pt>
    <dgm:pt modelId="{D9E4AD37-32B2-43E4-BB96-462824699D89}" type="pres">
      <dgm:prSet presAssocID="{12E7E89E-5D33-433A-80C5-2A7C0971A106}" presName="aSpace" presStyleCnt="0"/>
      <dgm:spPr/>
    </dgm:pt>
    <dgm:pt modelId="{AEA4BD68-AF4B-4436-A138-F424DC9B445D}" type="pres">
      <dgm:prSet presAssocID="{59084F7F-62D1-43C8-8C14-885E9754051F}" presName="aNode" presStyleLbl="fgAcc1" presStyleIdx="1" presStyleCnt="7" custScaleX="117077" custLinFactY="3284" custLinFactNeighborX="8665" custLinFactNeighborY="100000">
        <dgm:presLayoutVars>
          <dgm:bulletEnabled val="1"/>
        </dgm:presLayoutVars>
      </dgm:prSet>
      <dgm:spPr/>
    </dgm:pt>
    <dgm:pt modelId="{3B3B8305-31DB-4FE5-A9C2-B810F46BB4C9}" type="pres">
      <dgm:prSet presAssocID="{59084F7F-62D1-43C8-8C14-885E9754051F}" presName="aSpace" presStyleCnt="0"/>
      <dgm:spPr/>
    </dgm:pt>
    <dgm:pt modelId="{FD5C3841-6686-4C75-AC51-E6CD32625F46}" type="pres">
      <dgm:prSet presAssocID="{C40FC626-5F31-41E0-9676-46A3191C79DB}" presName="aNode" presStyleLbl="fgAcc1" presStyleIdx="2" presStyleCnt="7" custScaleX="117077" custLinFactY="3284" custLinFactNeighborX="8665" custLinFactNeighborY="100000">
        <dgm:presLayoutVars>
          <dgm:bulletEnabled val="1"/>
        </dgm:presLayoutVars>
      </dgm:prSet>
      <dgm:spPr/>
    </dgm:pt>
    <dgm:pt modelId="{83F20D9D-0E59-484F-A8A8-9A833C74218B}" type="pres">
      <dgm:prSet presAssocID="{C40FC626-5F31-41E0-9676-46A3191C79DB}" presName="aSpace" presStyleCnt="0"/>
      <dgm:spPr/>
    </dgm:pt>
    <dgm:pt modelId="{C2BEA041-70EB-4AB3-A622-862B17ECE79A}" type="pres">
      <dgm:prSet presAssocID="{91AFDCC9-3D40-4479-AF9D-7400690C49EC}" presName="aNode" presStyleLbl="fgAcc1" presStyleIdx="3" presStyleCnt="7" custScaleX="117077" custLinFactY="3284" custLinFactNeighborX="8665" custLinFactNeighborY="100000">
        <dgm:presLayoutVars>
          <dgm:bulletEnabled val="1"/>
        </dgm:presLayoutVars>
      </dgm:prSet>
      <dgm:spPr/>
    </dgm:pt>
    <dgm:pt modelId="{4CCE7ED2-B967-4BDF-AC3E-6683A9D02F45}" type="pres">
      <dgm:prSet presAssocID="{91AFDCC9-3D40-4479-AF9D-7400690C49EC}" presName="aSpace" presStyleCnt="0"/>
      <dgm:spPr/>
    </dgm:pt>
    <dgm:pt modelId="{E7084AA8-141E-44D4-B93B-6A6FF2DB24C9}" type="pres">
      <dgm:prSet presAssocID="{DA2CAECD-40AA-41F4-9F53-E3C66541C862}" presName="aNode" presStyleLbl="fgAcc1" presStyleIdx="4" presStyleCnt="7" custScaleX="117077" custLinFactY="3284" custLinFactNeighborX="8665" custLinFactNeighborY="100000">
        <dgm:presLayoutVars>
          <dgm:bulletEnabled val="1"/>
        </dgm:presLayoutVars>
      </dgm:prSet>
      <dgm:spPr/>
    </dgm:pt>
    <dgm:pt modelId="{C2395938-8506-45FA-8486-1E65983F5285}" type="pres">
      <dgm:prSet presAssocID="{DA2CAECD-40AA-41F4-9F53-E3C66541C862}" presName="aSpace" presStyleCnt="0"/>
      <dgm:spPr/>
    </dgm:pt>
    <dgm:pt modelId="{AF42A226-6F07-43DC-9B15-35BE10BB267B}" type="pres">
      <dgm:prSet presAssocID="{4922C1D9-194E-4448-A1FB-BEFA34A7B3C0}" presName="aNode" presStyleLbl="fgAcc1" presStyleIdx="5" presStyleCnt="7" custScaleX="117077" custLinFactY="3284" custLinFactNeighborX="8665" custLinFactNeighborY="100000">
        <dgm:presLayoutVars>
          <dgm:bulletEnabled val="1"/>
        </dgm:presLayoutVars>
      </dgm:prSet>
      <dgm:spPr/>
    </dgm:pt>
    <dgm:pt modelId="{368EDEA1-B357-448D-A6F1-2699384AB54B}" type="pres">
      <dgm:prSet presAssocID="{4922C1D9-194E-4448-A1FB-BEFA34A7B3C0}" presName="aSpace" presStyleCnt="0"/>
      <dgm:spPr/>
    </dgm:pt>
    <dgm:pt modelId="{8AE9914D-13FD-4AC5-BF7A-10180FE6EADE}" type="pres">
      <dgm:prSet presAssocID="{8A3F2D0A-2970-47E4-AC40-69AF5A4A9B4E}" presName="aNode" presStyleLbl="fgAcc1" presStyleIdx="6" presStyleCnt="7" custScaleX="117077" custLinFactY="3284" custLinFactNeighborX="8665" custLinFactNeighborY="100000">
        <dgm:presLayoutVars>
          <dgm:bulletEnabled val="1"/>
        </dgm:presLayoutVars>
      </dgm:prSet>
      <dgm:spPr/>
    </dgm:pt>
    <dgm:pt modelId="{C3C713FD-EFA8-46B6-9D92-31B502D110D6}" type="pres">
      <dgm:prSet presAssocID="{8A3F2D0A-2970-47E4-AC40-69AF5A4A9B4E}" presName="aSpace" presStyleCnt="0"/>
      <dgm:spPr/>
    </dgm:pt>
  </dgm:ptLst>
  <dgm:cxnLst>
    <dgm:cxn modelId="{0248DB02-B107-4640-BCE7-6ACD6BDEB2BA}" type="presOf" srcId="{C40FC626-5F31-41E0-9676-46A3191C79DB}" destId="{FD5C3841-6686-4C75-AC51-E6CD32625F46}" srcOrd="0" destOrd="0" presId="urn:microsoft.com/office/officeart/2005/8/layout/pyramid2"/>
    <dgm:cxn modelId="{E4BD2221-9814-4E54-BD40-7B37B98FFFC9}" type="presOf" srcId="{8A3F2D0A-2970-47E4-AC40-69AF5A4A9B4E}" destId="{8AE9914D-13FD-4AC5-BF7A-10180FE6EADE}" srcOrd="0" destOrd="0" presId="urn:microsoft.com/office/officeart/2005/8/layout/pyramid2"/>
    <dgm:cxn modelId="{9F4D8152-2300-4DE7-B0B7-EE78243C647C}" type="presOf" srcId="{59084F7F-62D1-43C8-8C14-885E9754051F}" destId="{AEA4BD68-AF4B-4436-A138-F424DC9B445D}" srcOrd="0" destOrd="0" presId="urn:microsoft.com/office/officeart/2005/8/layout/pyramid2"/>
    <dgm:cxn modelId="{C33AF15D-5DCA-477F-BAFF-D9F0C0DBF540}" srcId="{F5F217B3-50DC-4B37-BAF6-2B55B14E47E6}" destId="{91AFDCC9-3D40-4479-AF9D-7400690C49EC}" srcOrd="3" destOrd="0" parTransId="{2F30B429-2999-4928-8894-04D51BAE6C39}" sibTransId="{98C9E2D7-6F97-4B75-A7C7-D56B972CF667}"/>
    <dgm:cxn modelId="{65130864-2F8A-4A9D-9235-26478388D9E1}" type="presOf" srcId="{12E7E89E-5D33-433A-80C5-2A7C0971A106}" destId="{99602B7A-12BF-4707-B1EA-3A1227E6DA73}" srcOrd="0" destOrd="0" presId="urn:microsoft.com/office/officeart/2005/8/layout/pyramid2"/>
    <dgm:cxn modelId="{AD0CE66A-F673-4F58-9CF8-8B4FB150788E}" type="presOf" srcId="{4922C1D9-194E-4448-A1FB-BEFA34A7B3C0}" destId="{AF42A226-6F07-43DC-9B15-35BE10BB267B}" srcOrd="0" destOrd="0" presId="urn:microsoft.com/office/officeart/2005/8/layout/pyramid2"/>
    <dgm:cxn modelId="{17857C6E-5D0A-439A-98AE-8FA709047A63}" srcId="{F5F217B3-50DC-4B37-BAF6-2B55B14E47E6}" destId="{C40FC626-5F31-41E0-9676-46A3191C79DB}" srcOrd="2" destOrd="0" parTransId="{AD90B679-D239-4767-A929-8F4CC6275953}" sibTransId="{FED715AE-F91E-4D6E-8443-25343A8D440A}"/>
    <dgm:cxn modelId="{9793E093-BF76-4353-84E8-CA5B1C9BD4BB}" type="presOf" srcId="{DA2CAECD-40AA-41F4-9F53-E3C66541C862}" destId="{E7084AA8-141E-44D4-B93B-6A6FF2DB24C9}" srcOrd="0" destOrd="0" presId="urn:microsoft.com/office/officeart/2005/8/layout/pyramid2"/>
    <dgm:cxn modelId="{8E8A4599-9DC7-447D-AA7B-B98867D435E9}" srcId="{F5F217B3-50DC-4B37-BAF6-2B55B14E47E6}" destId="{8A3F2D0A-2970-47E4-AC40-69AF5A4A9B4E}" srcOrd="6" destOrd="0" parTransId="{BBBCAD96-9EC0-4F4E-AAE4-5101CD920980}" sibTransId="{57C995C8-5AA2-4296-8938-1472FEA7B456}"/>
    <dgm:cxn modelId="{B3A900A9-B702-4F60-9C75-C1CAFEB33073}" srcId="{F5F217B3-50DC-4B37-BAF6-2B55B14E47E6}" destId="{12E7E89E-5D33-433A-80C5-2A7C0971A106}" srcOrd="0" destOrd="0" parTransId="{0BAB3D78-73D1-41C6-86FF-1D87FB459EE4}" sibTransId="{5D990BF0-09B7-4F19-B84C-0F7548272206}"/>
    <dgm:cxn modelId="{2E33CFA9-9288-435F-B4FD-DFBA5AB10957}" srcId="{F5F217B3-50DC-4B37-BAF6-2B55B14E47E6}" destId="{59084F7F-62D1-43C8-8C14-885E9754051F}" srcOrd="1" destOrd="0" parTransId="{5DF4AA06-1EA6-43A3-95CA-FA82FD5494EC}" sibTransId="{CFE63BBF-9540-4AEE-85E5-572A092F1B67}"/>
    <dgm:cxn modelId="{968330BB-1F62-451B-A5D9-243335D024F8}" srcId="{F5F217B3-50DC-4B37-BAF6-2B55B14E47E6}" destId="{DA2CAECD-40AA-41F4-9F53-E3C66541C862}" srcOrd="4" destOrd="0" parTransId="{F078DCB5-D5A1-4DDF-A4DF-AAAE2AA406F7}" sibTransId="{C2A9EEB5-33AF-48D1-935E-CB608B97F9E5}"/>
    <dgm:cxn modelId="{DC66BEC6-24C3-4FF9-81BF-6DED6AB891B4}" type="presOf" srcId="{F5F217B3-50DC-4B37-BAF6-2B55B14E47E6}" destId="{FEA4A5BF-FA23-4A13-9159-503B456EEDE0}" srcOrd="0" destOrd="0" presId="urn:microsoft.com/office/officeart/2005/8/layout/pyramid2"/>
    <dgm:cxn modelId="{9B5F37D1-79A1-4037-BBB7-689E971B4639}" srcId="{F5F217B3-50DC-4B37-BAF6-2B55B14E47E6}" destId="{4922C1D9-194E-4448-A1FB-BEFA34A7B3C0}" srcOrd="5" destOrd="0" parTransId="{D94A2FEB-0800-48DD-9B97-012DF008CC36}" sibTransId="{944058E1-5FD0-4A5F-AC1A-356492B27E75}"/>
    <dgm:cxn modelId="{D6A659E8-ED3B-491C-84F0-90B9E45C2075}" type="presOf" srcId="{91AFDCC9-3D40-4479-AF9D-7400690C49EC}" destId="{C2BEA041-70EB-4AB3-A622-862B17ECE79A}" srcOrd="0" destOrd="0" presId="urn:microsoft.com/office/officeart/2005/8/layout/pyramid2"/>
    <dgm:cxn modelId="{F2304E05-5431-42A7-B87B-E278656B6A5A}" type="presParOf" srcId="{FEA4A5BF-FA23-4A13-9159-503B456EEDE0}" destId="{E5386FF8-5598-4FAC-99CF-852B77DE31E6}" srcOrd="0" destOrd="0" presId="urn:microsoft.com/office/officeart/2005/8/layout/pyramid2"/>
    <dgm:cxn modelId="{94BA49C3-F597-4F4F-AD28-AC3423F6E4FE}" type="presParOf" srcId="{FEA4A5BF-FA23-4A13-9159-503B456EEDE0}" destId="{B03B1814-A26C-4BE3-AD45-243243D3D5C0}" srcOrd="1" destOrd="0" presId="urn:microsoft.com/office/officeart/2005/8/layout/pyramid2"/>
    <dgm:cxn modelId="{75EAAAA9-9FE0-48CA-94B9-D3343B42C70E}" type="presParOf" srcId="{B03B1814-A26C-4BE3-AD45-243243D3D5C0}" destId="{99602B7A-12BF-4707-B1EA-3A1227E6DA73}" srcOrd="0" destOrd="0" presId="urn:microsoft.com/office/officeart/2005/8/layout/pyramid2"/>
    <dgm:cxn modelId="{81CC12B9-AFA5-4D91-B7B2-D0608750237D}" type="presParOf" srcId="{B03B1814-A26C-4BE3-AD45-243243D3D5C0}" destId="{D9E4AD37-32B2-43E4-BB96-462824699D89}" srcOrd="1" destOrd="0" presId="urn:microsoft.com/office/officeart/2005/8/layout/pyramid2"/>
    <dgm:cxn modelId="{3A9CEFB8-7516-4568-B005-84A0746BC658}" type="presParOf" srcId="{B03B1814-A26C-4BE3-AD45-243243D3D5C0}" destId="{AEA4BD68-AF4B-4436-A138-F424DC9B445D}" srcOrd="2" destOrd="0" presId="urn:microsoft.com/office/officeart/2005/8/layout/pyramid2"/>
    <dgm:cxn modelId="{68586ED7-70C8-47D9-A6C7-A01C822B4A9C}" type="presParOf" srcId="{B03B1814-A26C-4BE3-AD45-243243D3D5C0}" destId="{3B3B8305-31DB-4FE5-A9C2-B810F46BB4C9}" srcOrd="3" destOrd="0" presId="urn:microsoft.com/office/officeart/2005/8/layout/pyramid2"/>
    <dgm:cxn modelId="{C6FB0DA4-A8A6-42DD-9D3A-9E3396001ECB}" type="presParOf" srcId="{B03B1814-A26C-4BE3-AD45-243243D3D5C0}" destId="{FD5C3841-6686-4C75-AC51-E6CD32625F46}" srcOrd="4" destOrd="0" presId="urn:microsoft.com/office/officeart/2005/8/layout/pyramid2"/>
    <dgm:cxn modelId="{AAF0457E-43BA-4E8C-8B13-EB869F40BD47}" type="presParOf" srcId="{B03B1814-A26C-4BE3-AD45-243243D3D5C0}" destId="{83F20D9D-0E59-484F-A8A8-9A833C74218B}" srcOrd="5" destOrd="0" presId="urn:microsoft.com/office/officeart/2005/8/layout/pyramid2"/>
    <dgm:cxn modelId="{7821DEAE-3291-4237-8951-6C433AB6D315}" type="presParOf" srcId="{B03B1814-A26C-4BE3-AD45-243243D3D5C0}" destId="{C2BEA041-70EB-4AB3-A622-862B17ECE79A}" srcOrd="6" destOrd="0" presId="urn:microsoft.com/office/officeart/2005/8/layout/pyramid2"/>
    <dgm:cxn modelId="{DDF337A3-595E-4357-BB57-3E951B7FB683}" type="presParOf" srcId="{B03B1814-A26C-4BE3-AD45-243243D3D5C0}" destId="{4CCE7ED2-B967-4BDF-AC3E-6683A9D02F45}" srcOrd="7" destOrd="0" presId="urn:microsoft.com/office/officeart/2005/8/layout/pyramid2"/>
    <dgm:cxn modelId="{402AAEDC-C93F-4633-A3AA-C8B6374FC41F}" type="presParOf" srcId="{B03B1814-A26C-4BE3-AD45-243243D3D5C0}" destId="{E7084AA8-141E-44D4-B93B-6A6FF2DB24C9}" srcOrd="8" destOrd="0" presId="urn:microsoft.com/office/officeart/2005/8/layout/pyramid2"/>
    <dgm:cxn modelId="{8233C609-DF85-4ADF-9756-AAF5690E341C}" type="presParOf" srcId="{B03B1814-A26C-4BE3-AD45-243243D3D5C0}" destId="{C2395938-8506-45FA-8486-1E65983F5285}" srcOrd="9" destOrd="0" presId="urn:microsoft.com/office/officeart/2005/8/layout/pyramid2"/>
    <dgm:cxn modelId="{580EEF83-B8A4-438C-9155-B6D2D8FDD18D}" type="presParOf" srcId="{B03B1814-A26C-4BE3-AD45-243243D3D5C0}" destId="{AF42A226-6F07-43DC-9B15-35BE10BB267B}" srcOrd="10" destOrd="0" presId="urn:microsoft.com/office/officeart/2005/8/layout/pyramid2"/>
    <dgm:cxn modelId="{5882AE63-E82D-4375-9055-2B9FC694F09F}" type="presParOf" srcId="{B03B1814-A26C-4BE3-AD45-243243D3D5C0}" destId="{368EDEA1-B357-448D-A6F1-2699384AB54B}" srcOrd="11" destOrd="0" presId="urn:microsoft.com/office/officeart/2005/8/layout/pyramid2"/>
    <dgm:cxn modelId="{A45395E2-CCBB-494E-97EE-65987C2BFDE9}" type="presParOf" srcId="{B03B1814-A26C-4BE3-AD45-243243D3D5C0}" destId="{8AE9914D-13FD-4AC5-BF7A-10180FE6EADE}" srcOrd="12" destOrd="0" presId="urn:microsoft.com/office/officeart/2005/8/layout/pyramid2"/>
    <dgm:cxn modelId="{B56B6A03-F072-48E4-B18F-E5A584C0F6CA}" type="presParOf" srcId="{B03B1814-A26C-4BE3-AD45-243243D3D5C0}" destId="{C3C713FD-EFA8-46B6-9D92-31B502D110D6}" srcOrd="13"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A7E8AFC-352C-45D6-B0F0-FD36F768E72B}" type="doc">
      <dgm:prSet loTypeId="urn:microsoft.com/office/officeart/2005/8/layout/vList6" loCatId="list" qsTypeId="urn:microsoft.com/office/officeart/2005/8/quickstyle/simple1" qsCatId="simple" csTypeId="urn:microsoft.com/office/officeart/2005/8/colors/accent3_2" csCatId="accent3" phldr="1"/>
      <dgm:spPr/>
      <dgm:t>
        <a:bodyPr/>
        <a:lstStyle/>
        <a:p>
          <a:endParaRPr lang="fr-CA"/>
        </a:p>
      </dgm:t>
    </dgm:pt>
    <dgm:pt modelId="{74FE3AE8-E03D-44C4-A7B0-327C5BE11590}">
      <dgm:prSet phldrT="[Texte]" custT="1"/>
      <dgm:spPr>
        <a:solidFill>
          <a:schemeClr val="accent6">
            <a:lumMod val="60000"/>
            <a:lumOff val="40000"/>
          </a:schemeClr>
        </a:solidFill>
      </dgm:spPr>
      <dgm:t>
        <a:bodyPr/>
        <a:lstStyle/>
        <a:p>
          <a:r>
            <a:rPr lang="fr-CA" sz="1400" b="1" dirty="0">
              <a:solidFill>
                <a:schemeClr val="tx1">
                  <a:lumMod val="65000"/>
                  <a:lumOff val="35000"/>
                </a:schemeClr>
              </a:solidFill>
              <a:latin typeface="Arial" panose="020B0604020202020204" pitchFamily="34" charset="0"/>
              <a:cs typeface="Arial" panose="020B0604020202020204" pitchFamily="34" charset="0"/>
            </a:rPr>
            <a:t>Customer training</a:t>
          </a:r>
        </a:p>
      </dgm:t>
    </dgm:pt>
    <dgm:pt modelId="{58075E24-B99D-492F-A607-521435D5ED94}" type="parTrans" cxnId="{874EF492-4157-480E-9D46-BB218A041752}">
      <dgm:prSet/>
      <dgm:spPr/>
      <dgm:t>
        <a:bodyPr/>
        <a:lstStyle/>
        <a:p>
          <a:endParaRPr lang="fr-CA"/>
        </a:p>
      </dgm:t>
    </dgm:pt>
    <dgm:pt modelId="{C2CED6D0-A4D5-40A7-AFE7-18423BF5957C}" type="sibTrans" cxnId="{874EF492-4157-480E-9D46-BB218A041752}">
      <dgm:prSet/>
      <dgm:spPr/>
      <dgm:t>
        <a:bodyPr/>
        <a:lstStyle/>
        <a:p>
          <a:endParaRPr lang="fr-CA"/>
        </a:p>
      </dgm:t>
    </dgm:pt>
    <dgm:pt modelId="{74BFAA66-AE97-405C-9A91-DD6FF7090E65}">
      <dgm:prSet phldrT="[Texte]" custT="1"/>
      <dgm:spPr>
        <a:solidFill>
          <a:schemeClr val="accent6">
            <a:lumMod val="40000"/>
            <a:lumOff val="60000"/>
            <a:alpha val="90000"/>
          </a:schemeClr>
        </a:solidFill>
      </dgm:spPr>
      <dgm:t>
        <a:bodyPr/>
        <a:lstStyle/>
        <a:p>
          <a:pPr>
            <a:buFont typeface="Wingdings" pitchFamily="2" charset="2"/>
            <a:buChar char="v"/>
          </a:pPr>
          <a:r>
            <a:rPr lang="fr-CA" sz="1400" dirty="0">
              <a:solidFill>
                <a:schemeClr val="tx1">
                  <a:lumMod val="65000"/>
                  <a:lumOff val="35000"/>
                </a:schemeClr>
              </a:solidFill>
              <a:latin typeface="Arial" panose="020B0604020202020204" pitchFamily="34" charset="0"/>
              <a:cs typeface="Arial" panose="020B0604020202020204" pitchFamily="34" charset="0"/>
            </a:rPr>
            <a:t>Energy </a:t>
          </a:r>
          <a:r>
            <a:rPr lang="fr-CA" sz="1400" dirty="0" err="1">
              <a:solidFill>
                <a:schemeClr val="tx1">
                  <a:lumMod val="65000"/>
                  <a:lumOff val="35000"/>
                </a:schemeClr>
              </a:solidFill>
              <a:latin typeface="Arial" panose="020B0604020202020204" pitchFamily="34" charset="0"/>
              <a:cs typeface="Arial" panose="020B0604020202020204" pitchFamily="34" charset="0"/>
            </a:rPr>
            <a:t>efficiency</a:t>
          </a:r>
          <a:r>
            <a:rPr lang="fr-CA" sz="1400" dirty="0">
              <a:solidFill>
                <a:schemeClr val="tx1">
                  <a:lumMod val="65000"/>
                  <a:lumOff val="35000"/>
                </a:schemeClr>
              </a:solidFill>
              <a:latin typeface="Arial" panose="020B0604020202020204" pitchFamily="34" charset="0"/>
              <a:cs typeface="Arial" panose="020B0604020202020204" pitchFamily="34" charset="0"/>
            </a:rPr>
            <a:t> </a:t>
          </a:r>
          <a:r>
            <a:rPr lang="fr-CA" sz="1400" dirty="0" err="1">
              <a:solidFill>
                <a:schemeClr val="tx1">
                  <a:lumMod val="65000"/>
                  <a:lumOff val="35000"/>
                </a:schemeClr>
              </a:solidFill>
              <a:latin typeface="Arial" panose="020B0604020202020204" pitchFamily="34" charset="0"/>
              <a:cs typeface="Arial" panose="020B0604020202020204" pitchFamily="34" charset="0"/>
            </a:rPr>
            <a:t>traning</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7E5ADC1F-F646-4F3E-9537-23E547FEA4C7}" type="parTrans" cxnId="{5BFDB091-92A1-498F-BF5F-A055709E3651}">
      <dgm:prSet/>
      <dgm:spPr/>
      <dgm:t>
        <a:bodyPr/>
        <a:lstStyle/>
        <a:p>
          <a:endParaRPr lang="fr-CA"/>
        </a:p>
      </dgm:t>
    </dgm:pt>
    <dgm:pt modelId="{47C725D4-4DC2-4717-8281-97444CFCF1E8}" type="sibTrans" cxnId="{5BFDB091-92A1-498F-BF5F-A055709E3651}">
      <dgm:prSet/>
      <dgm:spPr/>
      <dgm:t>
        <a:bodyPr/>
        <a:lstStyle/>
        <a:p>
          <a:endParaRPr lang="fr-CA"/>
        </a:p>
      </dgm:t>
    </dgm:pt>
    <dgm:pt modelId="{AC848785-8E5B-4822-A6D6-0112F54BBBB2}">
      <dgm:prSet phldrT="[Texte]" custT="1"/>
      <dgm:spPr>
        <a:solidFill>
          <a:schemeClr val="accent6">
            <a:lumMod val="40000"/>
            <a:lumOff val="60000"/>
            <a:alpha val="90000"/>
          </a:schemeClr>
        </a:solidFill>
      </dgm:spPr>
      <dgm:t>
        <a:bodyPr/>
        <a:lstStyle/>
        <a:p>
          <a:pPr>
            <a:buFont typeface="Wingdings" pitchFamily="2" charset="2"/>
            <a:buChar char="v"/>
          </a:pPr>
          <a:r>
            <a:rPr lang="en-US" sz="1400" dirty="0">
              <a:solidFill>
                <a:schemeClr val="tx1">
                  <a:lumMod val="65000"/>
                  <a:lumOff val="35000"/>
                </a:schemeClr>
              </a:solidFill>
              <a:latin typeface="Arial" panose="020B0604020202020204" pitchFamily="34" charset="0"/>
              <a:cs typeface="Arial" panose="020B0604020202020204" pitchFamily="34" charset="0"/>
            </a:rPr>
            <a:t>Ability to pay</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97F77B07-969A-4D24-8EE2-4383AF0B2DC5}" type="parTrans" cxnId="{17A2C58C-88FC-4F1B-96BE-99C823E7E144}">
      <dgm:prSet/>
      <dgm:spPr/>
      <dgm:t>
        <a:bodyPr/>
        <a:lstStyle/>
        <a:p>
          <a:endParaRPr lang="fr-CA"/>
        </a:p>
      </dgm:t>
    </dgm:pt>
    <dgm:pt modelId="{5A14888B-486C-49B2-B7E9-CE7E6B52C11E}" type="sibTrans" cxnId="{17A2C58C-88FC-4F1B-96BE-99C823E7E144}">
      <dgm:prSet/>
      <dgm:spPr/>
      <dgm:t>
        <a:bodyPr/>
        <a:lstStyle/>
        <a:p>
          <a:endParaRPr lang="fr-CA"/>
        </a:p>
      </dgm:t>
    </dgm:pt>
    <dgm:pt modelId="{A23235E4-BD8F-4897-9F96-F4662AA1E035}">
      <dgm:prSet phldrT="[Texte]" custT="1"/>
      <dgm:spPr>
        <a:solidFill>
          <a:schemeClr val="accent6">
            <a:lumMod val="40000"/>
            <a:lumOff val="60000"/>
            <a:alpha val="90000"/>
          </a:schemeClr>
        </a:solidFill>
      </dgm:spPr>
      <dgm:t>
        <a:bodyPr/>
        <a:lstStyle/>
        <a:p>
          <a:pPr>
            <a:buFont typeface="Wingdings" pitchFamily="2" charset="2"/>
            <a:buChar char="v"/>
          </a:pPr>
          <a:r>
            <a:rPr lang="fr-CA" sz="1400" dirty="0">
              <a:solidFill>
                <a:schemeClr val="tx1">
                  <a:lumMod val="65000"/>
                  <a:lumOff val="35000"/>
                </a:schemeClr>
              </a:solidFill>
              <a:latin typeface="Arial" panose="020B0604020202020204" pitchFamily="34" charset="0"/>
              <a:cs typeface="Arial" panose="020B0604020202020204" pitchFamily="34" charset="0"/>
            </a:rPr>
            <a:t>Trust/ Relationship</a:t>
          </a:r>
        </a:p>
      </dgm:t>
    </dgm:pt>
    <dgm:pt modelId="{EC206CFD-F549-4E51-8F79-37A302B11780}" type="parTrans" cxnId="{662EBBA5-A580-4730-935F-7A82AC597D7B}">
      <dgm:prSet/>
      <dgm:spPr/>
      <dgm:t>
        <a:bodyPr/>
        <a:lstStyle/>
        <a:p>
          <a:endParaRPr lang="fr-CA"/>
        </a:p>
      </dgm:t>
    </dgm:pt>
    <dgm:pt modelId="{CD9DDA83-2644-45FF-90A2-F352C41B009F}" type="sibTrans" cxnId="{662EBBA5-A580-4730-935F-7A82AC597D7B}">
      <dgm:prSet/>
      <dgm:spPr/>
      <dgm:t>
        <a:bodyPr/>
        <a:lstStyle/>
        <a:p>
          <a:endParaRPr lang="fr-CA"/>
        </a:p>
      </dgm:t>
    </dgm:pt>
    <dgm:pt modelId="{1F60312C-FD02-8D4B-9EE1-B3F6E4FDAE30}">
      <dgm:prSet phldrT="[Texte]" custT="1"/>
      <dgm:spPr>
        <a:solidFill>
          <a:schemeClr val="accent6">
            <a:lumMod val="40000"/>
            <a:lumOff val="60000"/>
            <a:alpha val="90000"/>
          </a:schemeClr>
        </a:solidFill>
      </dgm:spPr>
      <dgm:t>
        <a:bodyPr/>
        <a:lstStyle/>
        <a:p>
          <a:pPr>
            <a:buFont typeface="Wingdings" pitchFamily="2" charset="2"/>
            <a:buChar char="v"/>
          </a:pP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685D9E9F-D405-FB47-8D36-A0F042AA5A6D}" type="parTrans" cxnId="{E522D126-ED92-0547-B1BC-52845E90D0E2}">
      <dgm:prSet/>
      <dgm:spPr/>
      <dgm:t>
        <a:bodyPr/>
        <a:lstStyle/>
        <a:p>
          <a:endParaRPr lang="en-US"/>
        </a:p>
      </dgm:t>
    </dgm:pt>
    <dgm:pt modelId="{1A1D52C8-C381-214F-AC8A-165A88CADA02}" type="sibTrans" cxnId="{E522D126-ED92-0547-B1BC-52845E90D0E2}">
      <dgm:prSet/>
      <dgm:spPr/>
      <dgm:t>
        <a:bodyPr/>
        <a:lstStyle/>
        <a:p>
          <a:endParaRPr lang="en-US"/>
        </a:p>
      </dgm:t>
    </dgm:pt>
    <dgm:pt modelId="{87782836-47A2-4AE7-A333-92EC3870D25D}" type="pres">
      <dgm:prSet presAssocID="{9A7E8AFC-352C-45D6-B0F0-FD36F768E72B}" presName="Name0" presStyleCnt="0">
        <dgm:presLayoutVars>
          <dgm:dir val="rev"/>
          <dgm:animLvl val="lvl"/>
          <dgm:resizeHandles/>
        </dgm:presLayoutVars>
      </dgm:prSet>
      <dgm:spPr/>
    </dgm:pt>
    <dgm:pt modelId="{32D3BF53-1C83-4D2A-86CB-CDA6F958ADC5}" type="pres">
      <dgm:prSet presAssocID="{74FE3AE8-E03D-44C4-A7B0-327C5BE11590}" presName="linNode" presStyleCnt="0"/>
      <dgm:spPr/>
    </dgm:pt>
    <dgm:pt modelId="{753C1284-71DA-4397-A515-C27B92A1FA8A}" type="pres">
      <dgm:prSet presAssocID="{74FE3AE8-E03D-44C4-A7B0-327C5BE11590}" presName="parentShp" presStyleLbl="node1" presStyleIdx="0" presStyleCnt="1" custScaleY="85072" custLinFactNeighborX="7627" custLinFactNeighborY="-784">
        <dgm:presLayoutVars>
          <dgm:bulletEnabled val="1"/>
        </dgm:presLayoutVars>
      </dgm:prSet>
      <dgm:spPr/>
    </dgm:pt>
    <dgm:pt modelId="{4DB68AC6-AAAC-4D0E-BEAB-5D753AB51634}" type="pres">
      <dgm:prSet presAssocID="{74FE3AE8-E03D-44C4-A7B0-327C5BE11590}" presName="childShp" presStyleLbl="bgAccFollowNode1" presStyleIdx="0" presStyleCnt="1" custScaleY="89231">
        <dgm:presLayoutVars>
          <dgm:bulletEnabled val="1"/>
        </dgm:presLayoutVars>
      </dgm:prSet>
      <dgm:spPr/>
    </dgm:pt>
  </dgm:ptLst>
  <dgm:cxnLst>
    <dgm:cxn modelId="{34DE1001-51C8-4472-B6DF-47C5ECF7D404}" type="presOf" srcId="{9A7E8AFC-352C-45D6-B0F0-FD36F768E72B}" destId="{87782836-47A2-4AE7-A333-92EC3870D25D}" srcOrd="0" destOrd="0" presId="urn:microsoft.com/office/officeart/2005/8/layout/vList6"/>
    <dgm:cxn modelId="{E522D126-ED92-0547-B1BC-52845E90D0E2}" srcId="{74FE3AE8-E03D-44C4-A7B0-327C5BE11590}" destId="{1F60312C-FD02-8D4B-9EE1-B3F6E4FDAE30}" srcOrd="0" destOrd="0" parTransId="{685D9E9F-D405-FB47-8D36-A0F042AA5A6D}" sibTransId="{1A1D52C8-C381-214F-AC8A-165A88CADA02}"/>
    <dgm:cxn modelId="{F192C230-61A2-4315-9EF3-5D002930FEFC}" type="presOf" srcId="{AC848785-8E5B-4822-A6D6-0112F54BBBB2}" destId="{4DB68AC6-AAAC-4D0E-BEAB-5D753AB51634}" srcOrd="0" destOrd="2" presId="urn:microsoft.com/office/officeart/2005/8/layout/vList6"/>
    <dgm:cxn modelId="{FD7AAC4E-61C4-47EB-BEFF-031446258571}" type="presOf" srcId="{74FE3AE8-E03D-44C4-A7B0-327C5BE11590}" destId="{753C1284-71DA-4397-A515-C27B92A1FA8A}" srcOrd="0" destOrd="0" presId="urn:microsoft.com/office/officeart/2005/8/layout/vList6"/>
    <dgm:cxn modelId="{43137A54-437A-4C8D-A683-4138F32202A1}" type="presOf" srcId="{74BFAA66-AE97-405C-9A91-DD6FF7090E65}" destId="{4DB68AC6-AAAC-4D0E-BEAB-5D753AB51634}" srcOrd="0" destOrd="1" presId="urn:microsoft.com/office/officeart/2005/8/layout/vList6"/>
    <dgm:cxn modelId="{BA3E2B6F-4DBD-F041-A291-6775900C266C}" type="presOf" srcId="{1F60312C-FD02-8D4B-9EE1-B3F6E4FDAE30}" destId="{4DB68AC6-AAAC-4D0E-BEAB-5D753AB51634}" srcOrd="0" destOrd="0" presId="urn:microsoft.com/office/officeart/2005/8/layout/vList6"/>
    <dgm:cxn modelId="{17A2C58C-88FC-4F1B-96BE-99C823E7E144}" srcId="{74FE3AE8-E03D-44C4-A7B0-327C5BE11590}" destId="{AC848785-8E5B-4822-A6D6-0112F54BBBB2}" srcOrd="2" destOrd="0" parTransId="{97F77B07-969A-4D24-8EE2-4383AF0B2DC5}" sibTransId="{5A14888B-486C-49B2-B7E9-CE7E6B52C11E}"/>
    <dgm:cxn modelId="{5BFDB091-92A1-498F-BF5F-A055709E3651}" srcId="{74FE3AE8-E03D-44C4-A7B0-327C5BE11590}" destId="{74BFAA66-AE97-405C-9A91-DD6FF7090E65}" srcOrd="1" destOrd="0" parTransId="{7E5ADC1F-F646-4F3E-9537-23E547FEA4C7}" sibTransId="{47C725D4-4DC2-4717-8281-97444CFCF1E8}"/>
    <dgm:cxn modelId="{874EF492-4157-480E-9D46-BB218A041752}" srcId="{9A7E8AFC-352C-45D6-B0F0-FD36F768E72B}" destId="{74FE3AE8-E03D-44C4-A7B0-327C5BE11590}" srcOrd="0" destOrd="0" parTransId="{58075E24-B99D-492F-A607-521435D5ED94}" sibTransId="{C2CED6D0-A4D5-40A7-AFE7-18423BF5957C}"/>
    <dgm:cxn modelId="{662EBBA5-A580-4730-935F-7A82AC597D7B}" srcId="{74FE3AE8-E03D-44C4-A7B0-327C5BE11590}" destId="{A23235E4-BD8F-4897-9F96-F4662AA1E035}" srcOrd="3" destOrd="0" parTransId="{EC206CFD-F549-4E51-8F79-37A302B11780}" sibTransId="{CD9DDA83-2644-45FF-90A2-F352C41B009F}"/>
    <dgm:cxn modelId="{1EC5B0DA-EF28-4923-A5FF-9FC04BDC0707}" type="presOf" srcId="{A23235E4-BD8F-4897-9F96-F4662AA1E035}" destId="{4DB68AC6-AAAC-4D0E-BEAB-5D753AB51634}" srcOrd="0" destOrd="3" presId="urn:microsoft.com/office/officeart/2005/8/layout/vList6"/>
    <dgm:cxn modelId="{C09C6765-B79A-4B74-90D2-1B211E28133B}" type="presParOf" srcId="{87782836-47A2-4AE7-A333-92EC3870D25D}" destId="{32D3BF53-1C83-4D2A-86CB-CDA6F958ADC5}" srcOrd="0" destOrd="0" presId="urn:microsoft.com/office/officeart/2005/8/layout/vList6"/>
    <dgm:cxn modelId="{9B4A466F-9DEB-49B2-B5AF-EE6D0FD0F9B3}" type="presParOf" srcId="{32D3BF53-1C83-4D2A-86CB-CDA6F958ADC5}" destId="{753C1284-71DA-4397-A515-C27B92A1FA8A}" srcOrd="0" destOrd="0" presId="urn:microsoft.com/office/officeart/2005/8/layout/vList6"/>
    <dgm:cxn modelId="{9D1A7B83-35C5-411E-9CEF-5D1AA02E36E5}" type="presParOf" srcId="{32D3BF53-1C83-4D2A-86CB-CDA6F958ADC5}" destId="{4DB68AC6-AAAC-4D0E-BEAB-5D753AB51634}"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A7E8AFC-352C-45D6-B0F0-FD36F768E72B}" type="doc">
      <dgm:prSet loTypeId="urn:microsoft.com/office/officeart/2005/8/layout/vList6" loCatId="list" qsTypeId="urn:microsoft.com/office/officeart/2005/8/quickstyle/simple1" qsCatId="simple" csTypeId="urn:microsoft.com/office/officeart/2005/8/colors/accent3_2" csCatId="accent3" phldr="1"/>
      <dgm:spPr/>
      <dgm:t>
        <a:bodyPr/>
        <a:lstStyle/>
        <a:p>
          <a:endParaRPr lang="fr-CA"/>
        </a:p>
      </dgm:t>
    </dgm:pt>
    <dgm:pt modelId="{74FE3AE8-E03D-44C4-A7B0-327C5BE11590}">
      <dgm:prSet phldrT="[Texte]" custT="1"/>
      <dgm:spPr>
        <a:solidFill>
          <a:schemeClr val="accent6">
            <a:lumMod val="60000"/>
            <a:lumOff val="40000"/>
          </a:schemeClr>
        </a:solidFill>
      </dgm:spPr>
      <dgm:t>
        <a:bodyPr/>
        <a:lstStyle/>
        <a:p>
          <a:r>
            <a:rPr lang="fr-CA" sz="1400" b="1" dirty="0" err="1">
              <a:solidFill>
                <a:schemeClr val="tx1">
                  <a:lumMod val="65000"/>
                  <a:lumOff val="35000"/>
                </a:schemeClr>
              </a:solidFill>
              <a:latin typeface="Arial" panose="020B0604020202020204" pitchFamily="34" charset="0"/>
              <a:cs typeface="Arial" panose="020B0604020202020204" pitchFamily="34" charset="0"/>
            </a:rPr>
            <a:t>Government</a:t>
          </a:r>
          <a:endParaRPr lang="fr-CA" sz="1400" b="1" dirty="0">
            <a:solidFill>
              <a:schemeClr val="tx1">
                <a:lumMod val="65000"/>
                <a:lumOff val="35000"/>
              </a:schemeClr>
            </a:solidFill>
            <a:latin typeface="Arial" panose="020B0604020202020204" pitchFamily="34" charset="0"/>
            <a:cs typeface="Arial" panose="020B0604020202020204" pitchFamily="34" charset="0"/>
          </a:endParaRPr>
        </a:p>
      </dgm:t>
    </dgm:pt>
    <dgm:pt modelId="{58075E24-B99D-492F-A607-521435D5ED94}" type="parTrans" cxnId="{874EF492-4157-480E-9D46-BB218A041752}">
      <dgm:prSet/>
      <dgm:spPr/>
      <dgm:t>
        <a:bodyPr/>
        <a:lstStyle/>
        <a:p>
          <a:endParaRPr lang="fr-CA"/>
        </a:p>
      </dgm:t>
    </dgm:pt>
    <dgm:pt modelId="{C2CED6D0-A4D5-40A7-AFE7-18423BF5957C}" type="sibTrans" cxnId="{874EF492-4157-480E-9D46-BB218A041752}">
      <dgm:prSet/>
      <dgm:spPr/>
      <dgm:t>
        <a:bodyPr/>
        <a:lstStyle/>
        <a:p>
          <a:endParaRPr lang="fr-CA"/>
        </a:p>
      </dgm:t>
    </dgm:pt>
    <dgm:pt modelId="{74BFAA66-AE97-405C-9A91-DD6FF7090E65}">
      <dgm:prSet phldrT="[Texte]" custT="1"/>
      <dgm:spPr>
        <a:solidFill>
          <a:schemeClr val="accent6">
            <a:lumMod val="40000"/>
            <a:lumOff val="60000"/>
            <a:alpha val="90000"/>
          </a:schemeClr>
        </a:solidFill>
      </dgm:spPr>
      <dgm:t>
        <a:bodyPr/>
        <a:lstStyle/>
        <a:p>
          <a:pPr>
            <a:buFont typeface="Wingdings" pitchFamily="2" charset="2"/>
            <a:buChar char="v"/>
          </a:pPr>
          <a:r>
            <a:rPr lang="fr-CA" sz="1400" dirty="0" err="1">
              <a:solidFill>
                <a:schemeClr val="tx1">
                  <a:lumMod val="65000"/>
                  <a:lumOff val="35000"/>
                </a:schemeClr>
              </a:solidFill>
              <a:latin typeface="Arial" panose="020B0604020202020204" pitchFamily="34" charset="0"/>
              <a:cs typeface="Arial" panose="020B0604020202020204" pitchFamily="34" charset="0"/>
            </a:rPr>
            <a:t>Keep</a:t>
          </a:r>
          <a:r>
            <a:rPr lang="fr-CA" sz="1400" dirty="0">
              <a:solidFill>
                <a:schemeClr val="tx1">
                  <a:lumMod val="65000"/>
                  <a:lumOff val="35000"/>
                </a:schemeClr>
              </a:solidFill>
              <a:latin typeface="Arial" panose="020B0604020202020204" pitchFamily="34" charset="0"/>
              <a:cs typeface="Arial" panose="020B0604020202020204" pitchFamily="34" charset="0"/>
            </a:rPr>
            <a:t> leadership </a:t>
          </a:r>
          <a:r>
            <a:rPr lang="fr-CA" sz="1400" dirty="0" err="1">
              <a:solidFill>
                <a:schemeClr val="tx1">
                  <a:lumMod val="65000"/>
                  <a:lumOff val="35000"/>
                </a:schemeClr>
              </a:solidFill>
              <a:latin typeface="Arial" panose="020B0604020202020204" pitchFamily="34" charset="0"/>
              <a:cs typeface="Arial" panose="020B0604020202020204" pitchFamily="34" charset="0"/>
            </a:rPr>
            <a:t>role</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7E5ADC1F-F646-4F3E-9537-23E547FEA4C7}" type="parTrans" cxnId="{5BFDB091-92A1-498F-BF5F-A055709E3651}">
      <dgm:prSet/>
      <dgm:spPr/>
      <dgm:t>
        <a:bodyPr/>
        <a:lstStyle/>
        <a:p>
          <a:endParaRPr lang="fr-CA"/>
        </a:p>
      </dgm:t>
    </dgm:pt>
    <dgm:pt modelId="{47C725D4-4DC2-4717-8281-97444CFCF1E8}" type="sibTrans" cxnId="{5BFDB091-92A1-498F-BF5F-A055709E3651}">
      <dgm:prSet/>
      <dgm:spPr/>
      <dgm:t>
        <a:bodyPr/>
        <a:lstStyle/>
        <a:p>
          <a:endParaRPr lang="fr-CA"/>
        </a:p>
      </dgm:t>
    </dgm:pt>
    <dgm:pt modelId="{AC848785-8E5B-4822-A6D6-0112F54BBBB2}">
      <dgm:prSet phldrT="[Texte]" custT="1"/>
      <dgm:spPr>
        <a:solidFill>
          <a:schemeClr val="accent6">
            <a:lumMod val="40000"/>
            <a:lumOff val="60000"/>
            <a:alpha val="90000"/>
          </a:schemeClr>
        </a:solidFill>
      </dgm:spPr>
      <dgm:t>
        <a:bodyPr/>
        <a:lstStyle/>
        <a:p>
          <a:pPr>
            <a:buFont typeface="Wingdings" pitchFamily="2" charset="2"/>
            <a:buChar char="v"/>
          </a:pPr>
          <a:r>
            <a:rPr lang="en-US" sz="1400" dirty="0">
              <a:solidFill>
                <a:schemeClr val="tx1">
                  <a:lumMod val="65000"/>
                  <a:lumOff val="35000"/>
                </a:schemeClr>
              </a:solidFill>
              <a:latin typeface="Arial" panose="020B0604020202020204" pitchFamily="34" charset="0"/>
              <a:cs typeface="Arial" panose="020B0604020202020204" pitchFamily="34" charset="0"/>
            </a:rPr>
            <a:t>Offer preferential policies</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97F77B07-969A-4D24-8EE2-4383AF0B2DC5}" type="parTrans" cxnId="{17A2C58C-88FC-4F1B-96BE-99C823E7E144}">
      <dgm:prSet/>
      <dgm:spPr/>
      <dgm:t>
        <a:bodyPr/>
        <a:lstStyle/>
        <a:p>
          <a:endParaRPr lang="fr-CA"/>
        </a:p>
      </dgm:t>
    </dgm:pt>
    <dgm:pt modelId="{5A14888B-486C-49B2-B7E9-CE7E6B52C11E}" type="sibTrans" cxnId="{17A2C58C-88FC-4F1B-96BE-99C823E7E144}">
      <dgm:prSet/>
      <dgm:spPr/>
      <dgm:t>
        <a:bodyPr/>
        <a:lstStyle/>
        <a:p>
          <a:endParaRPr lang="fr-CA"/>
        </a:p>
      </dgm:t>
    </dgm:pt>
    <dgm:pt modelId="{A23235E4-BD8F-4897-9F96-F4662AA1E035}">
      <dgm:prSet phldrT="[Texte]" custT="1"/>
      <dgm:spPr>
        <a:solidFill>
          <a:schemeClr val="accent6">
            <a:lumMod val="40000"/>
            <a:lumOff val="60000"/>
            <a:alpha val="90000"/>
          </a:schemeClr>
        </a:solidFill>
      </dgm:spPr>
      <dgm:t>
        <a:bodyPr/>
        <a:lstStyle/>
        <a:p>
          <a:pPr>
            <a:buFont typeface="Wingdings" pitchFamily="2" charset="2"/>
            <a:buChar char="v"/>
          </a:pPr>
          <a:r>
            <a:rPr lang="en-US" sz="1400" dirty="0">
              <a:solidFill>
                <a:schemeClr val="tx1">
                  <a:lumMod val="65000"/>
                  <a:lumOff val="35000"/>
                </a:schemeClr>
              </a:solidFill>
              <a:latin typeface="Arial" panose="020B0604020202020204" pitchFamily="34" charset="0"/>
              <a:cs typeface="Arial" panose="020B0604020202020204" pitchFamily="34" charset="0"/>
            </a:rPr>
            <a:t>Contract Law Enforcement</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EC206CFD-F549-4E51-8F79-37A302B11780}" type="parTrans" cxnId="{662EBBA5-A580-4730-935F-7A82AC597D7B}">
      <dgm:prSet/>
      <dgm:spPr/>
      <dgm:t>
        <a:bodyPr/>
        <a:lstStyle/>
        <a:p>
          <a:endParaRPr lang="fr-CA"/>
        </a:p>
      </dgm:t>
    </dgm:pt>
    <dgm:pt modelId="{CD9DDA83-2644-45FF-90A2-F352C41B009F}" type="sibTrans" cxnId="{662EBBA5-A580-4730-935F-7A82AC597D7B}">
      <dgm:prSet/>
      <dgm:spPr/>
      <dgm:t>
        <a:bodyPr/>
        <a:lstStyle/>
        <a:p>
          <a:endParaRPr lang="fr-CA"/>
        </a:p>
      </dgm:t>
    </dgm:pt>
    <dgm:pt modelId="{CA11A561-5BFD-4112-8635-6DA63B2CC528}" type="pres">
      <dgm:prSet presAssocID="{9A7E8AFC-352C-45D6-B0F0-FD36F768E72B}" presName="Name0" presStyleCnt="0">
        <dgm:presLayoutVars>
          <dgm:dir val="rev"/>
          <dgm:animLvl val="lvl"/>
          <dgm:resizeHandles/>
        </dgm:presLayoutVars>
      </dgm:prSet>
      <dgm:spPr/>
    </dgm:pt>
    <dgm:pt modelId="{DCBA2B46-6A2D-4C1C-B86D-8D99147A8CDB}" type="pres">
      <dgm:prSet presAssocID="{74FE3AE8-E03D-44C4-A7B0-327C5BE11590}" presName="linNode" presStyleCnt="0"/>
      <dgm:spPr/>
    </dgm:pt>
    <dgm:pt modelId="{D1CCDAA6-4DC5-4913-A9CA-49A8D6B8F1EF}" type="pres">
      <dgm:prSet presAssocID="{74FE3AE8-E03D-44C4-A7B0-327C5BE11590}" presName="parentShp" presStyleLbl="node1" presStyleIdx="0" presStyleCnt="1" custScaleX="98763" custLinFactNeighborX="-890">
        <dgm:presLayoutVars>
          <dgm:bulletEnabled val="1"/>
        </dgm:presLayoutVars>
      </dgm:prSet>
      <dgm:spPr/>
    </dgm:pt>
    <dgm:pt modelId="{497142CA-3213-451D-A7CE-49D0DFC986E8}" type="pres">
      <dgm:prSet presAssocID="{74FE3AE8-E03D-44C4-A7B0-327C5BE11590}" presName="childShp" presStyleLbl="bgAccFollowNode1" presStyleIdx="0" presStyleCnt="1" custLinFactNeighborX="-9634" custLinFactNeighborY="-6147">
        <dgm:presLayoutVars>
          <dgm:bulletEnabled val="1"/>
        </dgm:presLayoutVars>
      </dgm:prSet>
      <dgm:spPr/>
    </dgm:pt>
  </dgm:ptLst>
  <dgm:cxnLst>
    <dgm:cxn modelId="{FA818B74-A127-46BA-962B-A7F37FD8E308}" type="presOf" srcId="{74BFAA66-AE97-405C-9A91-DD6FF7090E65}" destId="{497142CA-3213-451D-A7CE-49D0DFC986E8}" srcOrd="0" destOrd="0" presId="urn:microsoft.com/office/officeart/2005/8/layout/vList6"/>
    <dgm:cxn modelId="{17A2C58C-88FC-4F1B-96BE-99C823E7E144}" srcId="{74FE3AE8-E03D-44C4-A7B0-327C5BE11590}" destId="{AC848785-8E5B-4822-A6D6-0112F54BBBB2}" srcOrd="1" destOrd="0" parTransId="{97F77B07-969A-4D24-8EE2-4383AF0B2DC5}" sibTransId="{5A14888B-486C-49B2-B7E9-CE7E6B52C11E}"/>
    <dgm:cxn modelId="{5BFDB091-92A1-498F-BF5F-A055709E3651}" srcId="{74FE3AE8-E03D-44C4-A7B0-327C5BE11590}" destId="{74BFAA66-AE97-405C-9A91-DD6FF7090E65}" srcOrd="0" destOrd="0" parTransId="{7E5ADC1F-F646-4F3E-9537-23E547FEA4C7}" sibTransId="{47C725D4-4DC2-4717-8281-97444CFCF1E8}"/>
    <dgm:cxn modelId="{874EF492-4157-480E-9D46-BB218A041752}" srcId="{9A7E8AFC-352C-45D6-B0F0-FD36F768E72B}" destId="{74FE3AE8-E03D-44C4-A7B0-327C5BE11590}" srcOrd="0" destOrd="0" parTransId="{58075E24-B99D-492F-A607-521435D5ED94}" sibTransId="{C2CED6D0-A4D5-40A7-AFE7-18423BF5957C}"/>
    <dgm:cxn modelId="{662EBBA5-A580-4730-935F-7A82AC597D7B}" srcId="{74FE3AE8-E03D-44C4-A7B0-327C5BE11590}" destId="{A23235E4-BD8F-4897-9F96-F4662AA1E035}" srcOrd="2" destOrd="0" parTransId="{EC206CFD-F549-4E51-8F79-37A302B11780}" sibTransId="{CD9DDA83-2644-45FF-90A2-F352C41B009F}"/>
    <dgm:cxn modelId="{CE9884BD-2277-449C-8346-AC977AB09596}" type="presOf" srcId="{74FE3AE8-E03D-44C4-A7B0-327C5BE11590}" destId="{D1CCDAA6-4DC5-4913-A9CA-49A8D6B8F1EF}" srcOrd="0" destOrd="0" presId="urn:microsoft.com/office/officeart/2005/8/layout/vList6"/>
    <dgm:cxn modelId="{4ACA9AEB-A223-4053-8C4C-113423BAC8AA}" type="presOf" srcId="{AC848785-8E5B-4822-A6D6-0112F54BBBB2}" destId="{497142CA-3213-451D-A7CE-49D0DFC986E8}" srcOrd="0" destOrd="1" presId="urn:microsoft.com/office/officeart/2005/8/layout/vList6"/>
    <dgm:cxn modelId="{E7F13EEC-5C57-4E0E-9944-DEC5B9D634D6}" type="presOf" srcId="{A23235E4-BD8F-4897-9F96-F4662AA1E035}" destId="{497142CA-3213-451D-A7CE-49D0DFC986E8}" srcOrd="0" destOrd="2" presId="urn:microsoft.com/office/officeart/2005/8/layout/vList6"/>
    <dgm:cxn modelId="{37D09CF4-673E-49B7-A5FE-E66CFFD54E0B}" type="presOf" srcId="{9A7E8AFC-352C-45D6-B0F0-FD36F768E72B}" destId="{CA11A561-5BFD-4112-8635-6DA63B2CC528}" srcOrd="0" destOrd="0" presId="urn:microsoft.com/office/officeart/2005/8/layout/vList6"/>
    <dgm:cxn modelId="{78C16BDE-BD55-43CD-9C65-CB01162E10AD}" type="presParOf" srcId="{CA11A561-5BFD-4112-8635-6DA63B2CC528}" destId="{DCBA2B46-6A2D-4C1C-B86D-8D99147A8CDB}" srcOrd="0" destOrd="0" presId="urn:microsoft.com/office/officeart/2005/8/layout/vList6"/>
    <dgm:cxn modelId="{17CE0583-B8E4-43D3-8997-F6B77DCA6D05}" type="presParOf" srcId="{DCBA2B46-6A2D-4C1C-B86D-8D99147A8CDB}" destId="{D1CCDAA6-4DC5-4913-A9CA-49A8D6B8F1EF}" srcOrd="0" destOrd="0" presId="urn:microsoft.com/office/officeart/2005/8/layout/vList6"/>
    <dgm:cxn modelId="{08896655-8449-4A7F-A607-6F416980ECCD}" type="presParOf" srcId="{DCBA2B46-6A2D-4C1C-B86D-8D99147A8CDB}" destId="{497142CA-3213-451D-A7CE-49D0DFC986E8}" srcOrd="1" destOrd="0" presId="urn:microsoft.com/office/officeart/2005/8/layout/vList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A7E8AFC-352C-45D6-B0F0-FD36F768E72B}" type="doc">
      <dgm:prSet loTypeId="urn:microsoft.com/office/officeart/2005/8/layout/vList6" loCatId="list" qsTypeId="urn:microsoft.com/office/officeart/2005/8/quickstyle/simple1" qsCatId="simple" csTypeId="urn:microsoft.com/office/officeart/2005/8/colors/accent3_2" csCatId="accent3" phldr="1"/>
      <dgm:spPr/>
      <dgm:t>
        <a:bodyPr/>
        <a:lstStyle/>
        <a:p>
          <a:endParaRPr lang="fr-CA"/>
        </a:p>
      </dgm:t>
    </dgm:pt>
    <dgm:pt modelId="{74FE3AE8-E03D-44C4-A7B0-327C5BE11590}">
      <dgm:prSet phldrT="[Texte]" custT="1"/>
      <dgm:spPr>
        <a:solidFill>
          <a:schemeClr val="accent6">
            <a:lumMod val="60000"/>
            <a:lumOff val="40000"/>
          </a:schemeClr>
        </a:solidFill>
      </dgm:spPr>
      <dgm:t>
        <a:bodyPr/>
        <a:lstStyle/>
        <a:p>
          <a:r>
            <a:rPr lang="fr-CA" sz="1400" b="1" dirty="0">
              <a:solidFill>
                <a:schemeClr val="tx1">
                  <a:lumMod val="65000"/>
                  <a:lumOff val="35000"/>
                </a:schemeClr>
              </a:solidFill>
              <a:latin typeface="Arial" panose="020B0604020202020204" pitchFamily="34" charset="0"/>
              <a:cs typeface="Arial" panose="020B0604020202020204" pitchFamily="34" charset="0"/>
            </a:rPr>
            <a:t>Law / </a:t>
          </a:r>
          <a:r>
            <a:rPr lang="en-US" sz="1400" b="1" dirty="0">
              <a:solidFill>
                <a:schemeClr val="tx1">
                  <a:lumMod val="65000"/>
                  <a:lumOff val="35000"/>
                </a:schemeClr>
              </a:solidFill>
              <a:latin typeface="Arial" panose="020B0604020202020204" pitchFamily="34" charset="0"/>
              <a:cs typeface="Arial" panose="020B0604020202020204" pitchFamily="34" charset="0"/>
            </a:rPr>
            <a:t>Administration</a:t>
          </a:r>
          <a:endParaRPr lang="fr-CA" sz="1400" b="1" dirty="0">
            <a:solidFill>
              <a:schemeClr val="tx1">
                <a:lumMod val="65000"/>
                <a:lumOff val="35000"/>
              </a:schemeClr>
            </a:solidFill>
            <a:latin typeface="Arial" panose="020B0604020202020204" pitchFamily="34" charset="0"/>
            <a:cs typeface="Arial" panose="020B0604020202020204" pitchFamily="34" charset="0"/>
          </a:endParaRPr>
        </a:p>
      </dgm:t>
    </dgm:pt>
    <dgm:pt modelId="{58075E24-B99D-492F-A607-521435D5ED94}" type="parTrans" cxnId="{874EF492-4157-480E-9D46-BB218A041752}">
      <dgm:prSet/>
      <dgm:spPr/>
      <dgm:t>
        <a:bodyPr/>
        <a:lstStyle/>
        <a:p>
          <a:endParaRPr lang="fr-CA"/>
        </a:p>
      </dgm:t>
    </dgm:pt>
    <dgm:pt modelId="{C2CED6D0-A4D5-40A7-AFE7-18423BF5957C}" type="sibTrans" cxnId="{874EF492-4157-480E-9D46-BB218A041752}">
      <dgm:prSet/>
      <dgm:spPr/>
      <dgm:t>
        <a:bodyPr/>
        <a:lstStyle/>
        <a:p>
          <a:endParaRPr lang="fr-CA"/>
        </a:p>
      </dgm:t>
    </dgm:pt>
    <dgm:pt modelId="{74BFAA66-AE97-405C-9A91-DD6FF7090E65}">
      <dgm:prSet phldrT="[Texte]" custT="1"/>
      <dgm:spPr>
        <a:solidFill>
          <a:schemeClr val="accent6">
            <a:lumMod val="40000"/>
            <a:lumOff val="60000"/>
            <a:alpha val="90000"/>
          </a:schemeClr>
        </a:solidFill>
      </dgm:spPr>
      <dgm:t>
        <a:bodyPr/>
        <a:lstStyle/>
        <a:p>
          <a:pPr>
            <a:buFont typeface="Wingdings" pitchFamily="2" charset="2"/>
            <a:buChar char="v"/>
          </a:pPr>
          <a:r>
            <a:rPr lang="en-US" sz="1400" dirty="0">
              <a:solidFill>
                <a:schemeClr val="tx1">
                  <a:lumMod val="65000"/>
                  <a:lumOff val="35000"/>
                </a:schemeClr>
              </a:solidFill>
              <a:latin typeface="Arial" panose="020B0604020202020204" pitchFamily="34" charset="0"/>
              <a:cs typeface="Arial" panose="020B0604020202020204" pitchFamily="34" charset="0"/>
            </a:rPr>
            <a:t>Appropriate contract law for EPC contracts</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7E5ADC1F-F646-4F3E-9537-23E547FEA4C7}" type="parTrans" cxnId="{5BFDB091-92A1-498F-BF5F-A055709E3651}">
      <dgm:prSet/>
      <dgm:spPr/>
      <dgm:t>
        <a:bodyPr/>
        <a:lstStyle/>
        <a:p>
          <a:endParaRPr lang="fr-CA"/>
        </a:p>
      </dgm:t>
    </dgm:pt>
    <dgm:pt modelId="{47C725D4-4DC2-4717-8281-97444CFCF1E8}" type="sibTrans" cxnId="{5BFDB091-92A1-498F-BF5F-A055709E3651}">
      <dgm:prSet/>
      <dgm:spPr/>
      <dgm:t>
        <a:bodyPr/>
        <a:lstStyle/>
        <a:p>
          <a:endParaRPr lang="fr-CA"/>
        </a:p>
      </dgm:t>
    </dgm:pt>
    <dgm:pt modelId="{AC848785-8E5B-4822-A6D6-0112F54BBBB2}">
      <dgm:prSet phldrT="[Texte]" custT="1"/>
      <dgm:spPr>
        <a:solidFill>
          <a:schemeClr val="accent6">
            <a:lumMod val="40000"/>
            <a:lumOff val="60000"/>
            <a:alpha val="90000"/>
          </a:schemeClr>
        </a:solidFill>
      </dgm:spPr>
      <dgm:t>
        <a:bodyPr/>
        <a:lstStyle/>
        <a:p>
          <a:pPr>
            <a:buFont typeface="Wingdings" pitchFamily="2" charset="2"/>
            <a:buChar char="v"/>
          </a:pPr>
          <a:r>
            <a:rPr lang="en-US" sz="1400" dirty="0">
              <a:solidFill>
                <a:schemeClr val="tx1">
                  <a:lumMod val="65000"/>
                  <a:lumOff val="35000"/>
                </a:schemeClr>
              </a:solidFill>
              <a:latin typeface="Arial" panose="020B0604020202020204" pitchFamily="34" charset="0"/>
              <a:cs typeface="Arial" panose="020B0604020202020204" pitchFamily="34" charset="0"/>
            </a:rPr>
            <a:t>Have expertise in law</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97F77B07-969A-4D24-8EE2-4383AF0B2DC5}" type="parTrans" cxnId="{17A2C58C-88FC-4F1B-96BE-99C823E7E144}">
      <dgm:prSet/>
      <dgm:spPr/>
      <dgm:t>
        <a:bodyPr/>
        <a:lstStyle/>
        <a:p>
          <a:endParaRPr lang="fr-CA"/>
        </a:p>
      </dgm:t>
    </dgm:pt>
    <dgm:pt modelId="{5A14888B-486C-49B2-B7E9-CE7E6B52C11E}" type="sibTrans" cxnId="{17A2C58C-88FC-4F1B-96BE-99C823E7E144}">
      <dgm:prSet/>
      <dgm:spPr/>
      <dgm:t>
        <a:bodyPr/>
        <a:lstStyle/>
        <a:p>
          <a:endParaRPr lang="fr-CA"/>
        </a:p>
      </dgm:t>
    </dgm:pt>
    <dgm:pt modelId="{FB997B98-A96C-F24E-8207-E2758697E43A}">
      <dgm:prSet phldrT="[Texte]" custT="1"/>
      <dgm:spPr>
        <a:solidFill>
          <a:schemeClr val="accent6">
            <a:lumMod val="40000"/>
            <a:lumOff val="60000"/>
            <a:alpha val="90000"/>
          </a:schemeClr>
        </a:solidFill>
      </dgm:spPr>
      <dgm:t>
        <a:bodyPr/>
        <a:lstStyle/>
        <a:p>
          <a:pPr>
            <a:buFont typeface="Wingdings" pitchFamily="2" charset="2"/>
            <a:buChar char="v"/>
          </a:pP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DB33BE61-6858-4145-8D52-7F863BF5F66B}" type="parTrans" cxnId="{915D473B-ADDF-534D-B5F2-98C9CCFADA1B}">
      <dgm:prSet/>
      <dgm:spPr/>
      <dgm:t>
        <a:bodyPr/>
        <a:lstStyle/>
        <a:p>
          <a:endParaRPr lang="en-US"/>
        </a:p>
      </dgm:t>
    </dgm:pt>
    <dgm:pt modelId="{D6CF89BC-85AF-9D40-9019-BA5ADEA1A1E3}" type="sibTrans" cxnId="{915D473B-ADDF-534D-B5F2-98C9CCFADA1B}">
      <dgm:prSet/>
      <dgm:spPr/>
      <dgm:t>
        <a:bodyPr/>
        <a:lstStyle/>
        <a:p>
          <a:endParaRPr lang="en-US"/>
        </a:p>
      </dgm:t>
    </dgm:pt>
    <dgm:pt modelId="{DAD25770-025B-4C93-9B5B-6A1695D4026C}" type="pres">
      <dgm:prSet presAssocID="{9A7E8AFC-352C-45D6-B0F0-FD36F768E72B}" presName="Name0" presStyleCnt="0">
        <dgm:presLayoutVars>
          <dgm:dir/>
          <dgm:animLvl val="lvl"/>
          <dgm:resizeHandles/>
        </dgm:presLayoutVars>
      </dgm:prSet>
      <dgm:spPr/>
    </dgm:pt>
    <dgm:pt modelId="{895AEEF6-B1BC-4392-9FE6-D40C98C67567}" type="pres">
      <dgm:prSet presAssocID="{74FE3AE8-E03D-44C4-A7B0-327C5BE11590}" presName="linNode" presStyleCnt="0"/>
      <dgm:spPr/>
    </dgm:pt>
    <dgm:pt modelId="{CBD487E8-3152-4BC2-9A61-8B6A5B1B0D8C}" type="pres">
      <dgm:prSet presAssocID="{74FE3AE8-E03D-44C4-A7B0-327C5BE11590}" presName="parentShp" presStyleLbl="node1" presStyleIdx="0" presStyleCnt="1" custScaleX="97788" custScaleY="80552" custLinFactNeighborX="-819" custLinFactNeighborY="768">
        <dgm:presLayoutVars>
          <dgm:bulletEnabled val="1"/>
        </dgm:presLayoutVars>
      </dgm:prSet>
      <dgm:spPr/>
    </dgm:pt>
    <dgm:pt modelId="{F0F52EAE-A97F-4B26-8340-47B23EEFDFD2}" type="pres">
      <dgm:prSet presAssocID="{74FE3AE8-E03D-44C4-A7B0-327C5BE11590}" presName="childShp" presStyleLbl="bgAccFollowNode1" presStyleIdx="0" presStyleCnt="1" custScaleY="100294">
        <dgm:presLayoutVars>
          <dgm:bulletEnabled val="1"/>
        </dgm:presLayoutVars>
      </dgm:prSet>
      <dgm:spPr/>
    </dgm:pt>
  </dgm:ptLst>
  <dgm:cxnLst>
    <dgm:cxn modelId="{F3688D00-D7D7-4335-B692-1A6E8B5EA193}" type="presOf" srcId="{AC848785-8E5B-4822-A6D6-0112F54BBBB2}" destId="{F0F52EAE-A97F-4B26-8340-47B23EEFDFD2}" srcOrd="0" destOrd="2" presId="urn:microsoft.com/office/officeart/2005/8/layout/vList6"/>
    <dgm:cxn modelId="{55D3D812-3A26-435E-8E22-CCC8947D6216}" type="presOf" srcId="{9A7E8AFC-352C-45D6-B0F0-FD36F768E72B}" destId="{DAD25770-025B-4C93-9B5B-6A1695D4026C}" srcOrd="0" destOrd="0" presId="urn:microsoft.com/office/officeart/2005/8/layout/vList6"/>
    <dgm:cxn modelId="{915D473B-ADDF-534D-B5F2-98C9CCFADA1B}" srcId="{74FE3AE8-E03D-44C4-A7B0-327C5BE11590}" destId="{FB997B98-A96C-F24E-8207-E2758697E43A}" srcOrd="0" destOrd="0" parTransId="{DB33BE61-6858-4145-8D52-7F863BF5F66B}" sibTransId="{D6CF89BC-85AF-9D40-9019-BA5ADEA1A1E3}"/>
    <dgm:cxn modelId="{17A2C58C-88FC-4F1B-96BE-99C823E7E144}" srcId="{74FE3AE8-E03D-44C4-A7B0-327C5BE11590}" destId="{AC848785-8E5B-4822-A6D6-0112F54BBBB2}" srcOrd="2" destOrd="0" parTransId="{97F77B07-969A-4D24-8EE2-4383AF0B2DC5}" sibTransId="{5A14888B-486C-49B2-B7E9-CE7E6B52C11E}"/>
    <dgm:cxn modelId="{5BFDB091-92A1-498F-BF5F-A055709E3651}" srcId="{74FE3AE8-E03D-44C4-A7B0-327C5BE11590}" destId="{74BFAA66-AE97-405C-9A91-DD6FF7090E65}" srcOrd="1" destOrd="0" parTransId="{7E5ADC1F-F646-4F3E-9537-23E547FEA4C7}" sibTransId="{47C725D4-4DC2-4717-8281-97444CFCF1E8}"/>
    <dgm:cxn modelId="{874EF492-4157-480E-9D46-BB218A041752}" srcId="{9A7E8AFC-352C-45D6-B0F0-FD36F768E72B}" destId="{74FE3AE8-E03D-44C4-A7B0-327C5BE11590}" srcOrd="0" destOrd="0" parTransId="{58075E24-B99D-492F-A607-521435D5ED94}" sibTransId="{C2CED6D0-A4D5-40A7-AFE7-18423BF5957C}"/>
    <dgm:cxn modelId="{6286509F-B67B-4EE0-BA82-F51628EFE698}" type="presOf" srcId="{74BFAA66-AE97-405C-9A91-DD6FF7090E65}" destId="{F0F52EAE-A97F-4B26-8340-47B23EEFDFD2}" srcOrd="0" destOrd="1" presId="urn:microsoft.com/office/officeart/2005/8/layout/vList6"/>
    <dgm:cxn modelId="{B4315AF4-295B-494E-870F-9B422F74C5D1}" type="presOf" srcId="{74FE3AE8-E03D-44C4-A7B0-327C5BE11590}" destId="{CBD487E8-3152-4BC2-9A61-8B6A5B1B0D8C}" srcOrd="0" destOrd="0" presId="urn:microsoft.com/office/officeart/2005/8/layout/vList6"/>
    <dgm:cxn modelId="{B962F8F9-8B5F-854C-9C61-CA30563CE77C}" type="presOf" srcId="{FB997B98-A96C-F24E-8207-E2758697E43A}" destId="{F0F52EAE-A97F-4B26-8340-47B23EEFDFD2}" srcOrd="0" destOrd="0" presId="urn:microsoft.com/office/officeart/2005/8/layout/vList6"/>
    <dgm:cxn modelId="{EA41D891-976C-42A9-8D14-B17DA6236790}" type="presParOf" srcId="{DAD25770-025B-4C93-9B5B-6A1695D4026C}" destId="{895AEEF6-B1BC-4392-9FE6-D40C98C67567}" srcOrd="0" destOrd="0" presId="urn:microsoft.com/office/officeart/2005/8/layout/vList6"/>
    <dgm:cxn modelId="{07B65AF8-A558-4B52-993E-97BDDF506F2D}" type="presParOf" srcId="{895AEEF6-B1BC-4392-9FE6-D40C98C67567}" destId="{CBD487E8-3152-4BC2-9A61-8B6A5B1B0D8C}" srcOrd="0" destOrd="0" presId="urn:microsoft.com/office/officeart/2005/8/layout/vList6"/>
    <dgm:cxn modelId="{E0E29884-C086-4EAD-80BF-18F21E4350EF}" type="presParOf" srcId="{895AEEF6-B1BC-4392-9FE6-D40C98C67567}" destId="{F0F52EAE-A97F-4B26-8340-47B23EEFDFD2}" srcOrd="1" destOrd="0" presId="urn:microsoft.com/office/officeart/2005/8/layout/vList6"/>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7E8AFC-352C-45D6-B0F0-FD36F768E72B}" type="doc">
      <dgm:prSet loTypeId="urn:microsoft.com/office/officeart/2005/8/layout/vList6" loCatId="list" qsTypeId="urn:microsoft.com/office/officeart/2005/8/quickstyle/simple1" qsCatId="simple" csTypeId="urn:microsoft.com/office/officeart/2005/8/colors/accent3_2" csCatId="accent3" phldr="1"/>
      <dgm:spPr/>
      <dgm:t>
        <a:bodyPr/>
        <a:lstStyle/>
        <a:p>
          <a:endParaRPr lang="fr-CA"/>
        </a:p>
      </dgm:t>
    </dgm:pt>
    <dgm:pt modelId="{74FE3AE8-E03D-44C4-A7B0-327C5BE11590}">
      <dgm:prSet phldrT="[Texte]" custT="1"/>
      <dgm:spPr>
        <a:solidFill>
          <a:schemeClr val="accent6">
            <a:lumMod val="60000"/>
            <a:lumOff val="40000"/>
          </a:schemeClr>
        </a:solidFill>
      </dgm:spPr>
      <dgm:t>
        <a:bodyPr/>
        <a:lstStyle/>
        <a:p>
          <a:r>
            <a:rPr lang="fr-CA" sz="1400" b="1" dirty="0" err="1">
              <a:solidFill>
                <a:schemeClr val="tx1">
                  <a:lumMod val="65000"/>
                  <a:lumOff val="35000"/>
                </a:schemeClr>
              </a:solidFill>
              <a:latin typeface="Arial" panose="020B0604020202020204" pitchFamily="34" charset="0"/>
              <a:cs typeface="Arial" panose="020B0604020202020204" pitchFamily="34" charset="0"/>
            </a:rPr>
            <a:t>Capacity</a:t>
          </a:r>
          <a:endParaRPr lang="fr-CA" sz="1400" b="1" dirty="0">
            <a:solidFill>
              <a:schemeClr val="tx1">
                <a:lumMod val="65000"/>
                <a:lumOff val="35000"/>
              </a:schemeClr>
            </a:solidFill>
            <a:latin typeface="Arial" panose="020B0604020202020204" pitchFamily="34" charset="0"/>
            <a:cs typeface="Arial" panose="020B0604020202020204" pitchFamily="34" charset="0"/>
          </a:endParaRPr>
        </a:p>
      </dgm:t>
    </dgm:pt>
    <dgm:pt modelId="{58075E24-B99D-492F-A607-521435D5ED94}" type="parTrans" cxnId="{874EF492-4157-480E-9D46-BB218A041752}">
      <dgm:prSet/>
      <dgm:spPr/>
      <dgm:t>
        <a:bodyPr/>
        <a:lstStyle/>
        <a:p>
          <a:endParaRPr lang="fr-CA"/>
        </a:p>
      </dgm:t>
    </dgm:pt>
    <dgm:pt modelId="{C2CED6D0-A4D5-40A7-AFE7-18423BF5957C}" type="sibTrans" cxnId="{874EF492-4157-480E-9D46-BB218A041752}">
      <dgm:prSet/>
      <dgm:spPr/>
      <dgm:t>
        <a:bodyPr/>
        <a:lstStyle/>
        <a:p>
          <a:endParaRPr lang="fr-CA"/>
        </a:p>
      </dgm:t>
    </dgm:pt>
    <dgm:pt modelId="{74BFAA66-AE97-405C-9A91-DD6FF7090E65}">
      <dgm:prSet phldrT="[Texte]" custT="1"/>
      <dgm:spPr>
        <a:solidFill>
          <a:schemeClr val="accent6">
            <a:lumMod val="40000"/>
            <a:lumOff val="60000"/>
            <a:alpha val="90000"/>
          </a:schemeClr>
        </a:solidFill>
      </dgm:spPr>
      <dgm:t>
        <a:bodyPr/>
        <a:lstStyle/>
        <a:p>
          <a:pPr>
            <a:buFont typeface="Wingdings" pitchFamily="2" charset="2"/>
            <a:buChar char="v"/>
          </a:pPr>
          <a:r>
            <a:rPr lang="fr-CA" sz="1400" dirty="0" err="1">
              <a:solidFill>
                <a:schemeClr val="tx1">
                  <a:lumMod val="65000"/>
                  <a:lumOff val="35000"/>
                </a:schemeClr>
              </a:solidFill>
              <a:latin typeface="Arial" panose="020B0604020202020204" pitchFamily="34" charset="0"/>
              <a:cs typeface="Arial" panose="020B0604020202020204" pitchFamily="34" charset="0"/>
            </a:rPr>
            <a:t>Using</a:t>
          </a:r>
          <a:r>
            <a:rPr lang="fr-CA" sz="1400" dirty="0">
              <a:solidFill>
                <a:schemeClr val="tx1">
                  <a:lumMod val="65000"/>
                  <a:lumOff val="35000"/>
                </a:schemeClr>
              </a:solidFill>
              <a:latin typeface="Arial" panose="020B0604020202020204" pitchFamily="34" charset="0"/>
              <a:cs typeface="Arial" panose="020B0604020202020204" pitchFamily="34" charset="0"/>
            </a:rPr>
            <a:t> ESCO capital</a:t>
          </a:r>
        </a:p>
      </dgm:t>
    </dgm:pt>
    <dgm:pt modelId="{7E5ADC1F-F646-4F3E-9537-23E547FEA4C7}" type="parTrans" cxnId="{5BFDB091-92A1-498F-BF5F-A055709E3651}">
      <dgm:prSet/>
      <dgm:spPr/>
      <dgm:t>
        <a:bodyPr/>
        <a:lstStyle/>
        <a:p>
          <a:endParaRPr lang="fr-CA"/>
        </a:p>
      </dgm:t>
    </dgm:pt>
    <dgm:pt modelId="{47C725D4-4DC2-4717-8281-97444CFCF1E8}" type="sibTrans" cxnId="{5BFDB091-92A1-498F-BF5F-A055709E3651}">
      <dgm:prSet/>
      <dgm:spPr/>
      <dgm:t>
        <a:bodyPr/>
        <a:lstStyle/>
        <a:p>
          <a:endParaRPr lang="fr-CA"/>
        </a:p>
      </dgm:t>
    </dgm:pt>
    <dgm:pt modelId="{AC848785-8E5B-4822-A6D6-0112F54BBBB2}">
      <dgm:prSet phldrT="[Texte]" custT="1"/>
      <dgm:spPr>
        <a:solidFill>
          <a:schemeClr val="accent6">
            <a:lumMod val="40000"/>
            <a:lumOff val="60000"/>
            <a:alpha val="90000"/>
          </a:schemeClr>
        </a:solidFill>
      </dgm:spPr>
      <dgm:t>
        <a:bodyPr/>
        <a:lstStyle/>
        <a:p>
          <a:pPr>
            <a:buFont typeface="Wingdings" pitchFamily="2" charset="2"/>
            <a:buChar char="v"/>
          </a:pPr>
          <a:r>
            <a:rPr lang="en-US" sz="1400" dirty="0">
              <a:solidFill>
                <a:schemeClr val="tx1">
                  <a:lumMod val="65000"/>
                  <a:lumOff val="35000"/>
                </a:schemeClr>
              </a:solidFill>
              <a:latin typeface="Arial" panose="020B0604020202020204" pitchFamily="34" charset="0"/>
              <a:cs typeface="Arial" panose="020B0604020202020204" pitchFamily="34" charset="0"/>
            </a:rPr>
            <a:t>Supply and support technology</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97F77B07-969A-4D24-8EE2-4383AF0B2DC5}" type="parTrans" cxnId="{17A2C58C-88FC-4F1B-96BE-99C823E7E144}">
      <dgm:prSet/>
      <dgm:spPr/>
      <dgm:t>
        <a:bodyPr/>
        <a:lstStyle/>
        <a:p>
          <a:endParaRPr lang="fr-CA"/>
        </a:p>
      </dgm:t>
    </dgm:pt>
    <dgm:pt modelId="{5A14888B-486C-49B2-B7E9-CE7E6B52C11E}" type="sibTrans" cxnId="{17A2C58C-88FC-4F1B-96BE-99C823E7E144}">
      <dgm:prSet/>
      <dgm:spPr/>
      <dgm:t>
        <a:bodyPr/>
        <a:lstStyle/>
        <a:p>
          <a:endParaRPr lang="fr-CA"/>
        </a:p>
      </dgm:t>
    </dgm:pt>
    <dgm:pt modelId="{5CA20DCA-28E6-4AA4-A768-36ACF46607BF}">
      <dgm:prSet phldrT="[Texte]" custT="1"/>
      <dgm:spPr>
        <a:solidFill>
          <a:schemeClr val="accent6">
            <a:lumMod val="40000"/>
            <a:lumOff val="60000"/>
            <a:alpha val="90000"/>
          </a:schemeClr>
        </a:solidFill>
      </dgm:spPr>
      <dgm:t>
        <a:bodyPr/>
        <a:lstStyle/>
        <a:p>
          <a:pPr>
            <a:buFont typeface="Wingdings" pitchFamily="2" charset="2"/>
            <a:buChar char="v"/>
          </a:pPr>
          <a:r>
            <a:rPr lang="fr-CA" sz="1400" dirty="0" err="1">
              <a:solidFill>
                <a:schemeClr val="tx1">
                  <a:lumMod val="65000"/>
                  <a:lumOff val="35000"/>
                </a:schemeClr>
              </a:solidFill>
              <a:latin typeface="Arial" panose="020B0604020202020204" pitchFamily="34" charset="0"/>
              <a:cs typeface="Arial" panose="020B0604020202020204" pitchFamily="34" charset="0"/>
            </a:rPr>
            <a:t>Qualified</a:t>
          </a:r>
          <a:r>
            <a:rPr lang="fr-CA" sz="1400" dirty="0">
              <a:solidFill>
                <a:schemeClr val="tx1">
                  <a:lumMod val="65000"/>
                  <a:lumOff val="35000"/>
                </a:schemeClr>
              </a:solidFill>
              <a:latin typeface="Arial" panose="020B0604020202020204" pitchFamily="34" charset="0"/>
              <a:cs typeface="Arial" panose="020B0604020202020204" pitchFamily="34" charset="0"/>
            </a:rPr>
            <a:t> staff</a:t>
          </a:r>
        </a:p>
      </dgm:t>
    </dgm:pt>
    <dgm:pt modelId="{7DC45743-8068-4C42-B4F9-A35EFD946772}" type="parTrans" cxnId="{5F99B720-138B-490B-95B8-982FC895B4C5}">
      <dgm:prSet/>
      <dgm:spPr/>
      <dgm:t>
        <a:bodyPr/>
        <a:lstStyle/>
        <a:p>
          <a:endParaRPr lang="fr-CA"/>
        </a:p>
      </dgm:t>
    </dgm:pt>
    <dgm:pt modelId="{BB632731-5742-499B-B612-F01B6A96F858}" type="sibTrans" cxnId="{5F99B720-138B-490B-95B8-982FC895B4C5}">
      <dgm:prSet/>
      <dgm:spPr/>
      <dgm:t>
        <a:bodyPr/>
        <a:lstStyle/>
        <a:p>
          <a:endParaRPr lang="fr-CA"/>
        </a:p>
      </dgm:t>
    </dgm:pt>
    <dgm:pt modelId="{477EE30D-03C0-C342-BD02-D9E164FA4A08}">
      <dgm:prSet phldrT="[Texte]" custT="1"/>
      <dgm:spPr>
        <a:solidFill>
          <a:schemeClr val="accent6">
            <a:lumMod val="40000"/>
            <a:lumOff val="60000"/>
            <a:alpha val="90000"/>
          </a:schemeClr>
        </a:solidFill>
      </dgm:spPr>
      <dgm:t>
        <a:bodyPr/>
        <a:lstStyle/>
        <a:p>
          <a:pPr>
            <a:buFont typeface="Wingdings" pitchFamily="2" charset="2"/>
            <a:buChar char="v"/>
          </a:pP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ABD4C5AB-87C4-9B44-AA55-79ECF2A4354A}" type="parTrans" cxnId="{BF4B07A3-BC0D-2E45-B79F-90C7BDD72CD4}">
      <dgm:prSet/>
      <dgm:spPr/>
      <dgm:t>
        <a:bodyPr/>
        <a:lstStyle/>
        <a:p>
          <a:endParaRPr lang="en-US"/>
        </a:p>
      </dgm:t>
    </dgm:pt>
    <dgm:pt modelId="{F08843C9-84C8-704B-A643-FC2D8D925767}" type="sibTrans" cxnId="{BF4B07A3-BC0D-2E45-B79F-90C7BDD72CD4}">
      <dgm:prSet/>
      <dgm:spPr/>
      <dgm:t>
        <a:bodyPr/>
        <a:lstStyle/>
        <a:p>
          <a:endParaRPr lang="en-US"/>
        </a:p>
      </dgm:t>
    </dgm:pt>
    <dgm:pt modelId="{DAD25770-025B-4C93-9B5B-6A1695D4026C}" type="pres">
      <dgm:prSet presAssocID="{9A7E8AFC-352C-45D6-B0F0-FD36F768E72B}" presName="Name0" presStyleCnt="0">
        <dgm:presLayoutVars>
          <dgm:dir/>
          <dgm:animLvl val="lvl"/>
          <dgm:resizeHandles/>
        </dgm:presLayoutVars>
      </dgm:prSet>
      <dgm:spPr/>
    </dgm:pt>
    <dgm:pt modelId="{895AEEF6-B1BC-4392-9FE6-D40C98C67567}" type="pres">
      <dgm:prSet presAssocID="{74FE3AE8-E03D-44C4-A7B0-327C5BE11590}" presName="linNode" presStyleCnt="0"/>
      <dgm:spPr/>
    </dgm:pt>
    <dgm:pt modelId="{CBD487E8-3152-4BC2-9A61-8B6A5B1B0D8C}" type="pres">
      <dgm:prSet presAssocID="{74FE3AE8-E03D-44C4-A7B0-327C5BE11590}" presName="parentShp" presStyleLbl="node1" presStyleIdx="0" presStyleCnt="1" custScaleX="99274" custScaleY="83790" custLinFactNeighborX="1452" custLinFactNeighborY="-813">
        <dgm:presLayoutVars>
          <dgm:bulletEnabled val="1"/>
        </dgm:presLayoutVars>
      </dgm:prSet>
      <dgm:spPr/>
    </dgm:pt>
    <dgm:pt modelId="{F0F52EAE-A97F-4B26-8340-47B23EEFDFD2}" type="pres">
      <dgm:prSet presAssocID="{74FE3AE8-E03D-44C4-A7B0-327C5BE11590}" presName="childShp" presStyleLbl="bgAccFollowNode1" presStyleIdx="0" presStyleCnt="1" custLinFactNeighborX="1815" custLinFactNeighborY="-15245">
        <dgm:presLayoutVars>
          <dgm:bulletEnabled val="1"/>
        </dgm:presLayoutVars>
      </dgm:prSet>
      <dgm:spPr/>
    </dgm:pt>
  </dgm:ptLst>
  <dgm:cxnLst>
    <dgm:cxn modelId="{6CF95A09-59EE-4678-A14C-FAC10780CA63}" type="presOf" srcId="{74FE3AE8-E03D-44C4-A7B0-327C5BE11590}" destId="{CBD487E8-3152-4BC2-9A61-8B6A5B1B0D8C}" srcOrd="0" destOrd="0" presId="urn:microsoft.com/office/officeart/2005/8/layout/vList6"/>
    <dgm:cxn modelId="{5F99B720-138B-490B-95B8-982FC895B4C5}" srcId="{74FE3AE8-E03D-44C4-A7B0-327C5BE11590}" destId="{5CA20DCA-28E6-4AA4-A768-36ACF46607BF}" srcOrd="2" destOrd="0" parTransId="{7DC45743-8068-4C42-B4F9-A35EFD946772}" sibTransId="{BB632731-5742-499B-B612-F01B6A96F858}"/>
    <dgm:cxn modelId="{799F146B-AC36-9940-BF0D-F0A2A527A2C7}" type="presOf" srcId="{477EE30D-03C0-C342-BD02-D9E164FA4A08}" destId="{F0F52EAE-A97F-4B26-8340-47B23EEFDFD2}" srcOrd="0" destOrd="0" presId="urn:microsoft.com/office/officeart/2005/8/layout/vList6"/>
    <dgm:cxn modelId="{4FD1986E-1E31-426E-9DAD-838713D82AE3}" type="presOf" srcId="{5CA20DCA-28E6-4AA4-A768-36ACF46607BF}" destId="{F0F52EAE-A97F-4B26-8340-47B23EEFDFD2}" srcOrd="0" destOrd="2" presId="urn:microsoft.com/office/officeart/2005/8/layout/vList6"/>
    <dgm:cxn modelId="{315DEE6F-30F6-477A-B7E4-C823F2104E9D}" type="presOf" srcId="{74BFAA66-AE97-405C-9A91-DD6FF7090E65}" destId="{F0F52EAE-A97F-4B26-8340-47B23EEFDFD2}" srcOrd="0" destOrd="1" presId="urn:microsoft.com/office/officeart/2005/8/layout/vList6"/>
    <dgm:cxn modelId="{59BB1C76-15D6-4466-92B6-483582198CD5}" type="presOf" srcId="{AC848785-8E5B-4822-A6D6-0112F54BBBB2}" destId="{F0F52EAE-A97F-4B26-8340-47B23EEFDFD2}" srcOrd="0" destOrd="3" presId="urn:microsoft.com/office/officeart/2005/8/layout/vList6"/>
    <dgm:cxn modelId="{17A2C58C-88FC-4F1B-96BE-99C823E7E144}" srcId="{74FE3AE8-E03D-44C4-A7B0-327C5BE11590}" destId="{AC848785-8E5B-4822-A6D6-0112F54BBBB2}" srcOrd="3" destOrd="0" parTransId="{97F77B07-969A-4D24-8EE2-4383AF0B2DC5}" sibTransId="{5A14888B-486C-49B2-B7E9-CE7E6B52C11E}"/>
    <dgm:cxn modelId="{5BFDB091-92A1-498F-BF5F-A055709E3651}" srcId="{74FE3AE8-E03D-44C4-A7B0-327C5BE11590}" destId="{74BFAA66-AE97-405C-9A91-DD6FF7090E65}" srcOrd="1" destOrd="0" parTransId="{7E5ADC1F-F646-4F3E-9537-23E547FEA4C7}" sibTransId="{47C725D4-4DC2-4717-8281-97444CFCF1E8}"/>
    <dgm:cxn modelId="{874EF492-4157-480E-9D46-BB218A041752}" srcId="{9A7E8AFC-352C-45D6-B0F0-FD36F768E72B}" destId="{74FE3AE8-E03D-44C4-A7B0-327C5BE11590}" srcOrd="0" destOrd="0" parTransId="{58075E24-B99D-492F-A607-521435D5ED94}" sibTransId="{C2CED6D0-A4D5-40A7-AFE7-18423BF5957C}"/>
    <dgm:cxn modelId="{BF4B07A3-BC0D-2E45-B79F-90C7BDD72CD4}" srcId="{74FE3AE8-E03D-44C4-A7B0-327C5BE11590}" destId="{477EE30D-03C0-C342-BD02-D9E164FA4A08}" srcOrd="0" destOrd="0" parTransId="{ABD4C5AB-87C4-9B44-AA55-79ECF2A4354A}" sibTransId="{F08843C9-84C8-704B-A643-FC2D8D925767}"/>
    <dgm:cxn modelId="{EE8006B0-A565-460E-955C-580E02335E07}" type="presOf" srcId="{9A7E8AFC-352C-45D6-B0F0-FD36F768E72B}" destId="{DAD25770-025B-4C93-9B5B-6A1695D4026C}" srcOrd="0" destOrd="0" presId="urn:microsoft.com/office/officeart/2005/8/layout/vList6"/>
    <dgm:cxn modelId="{3F3213A6-9FEB-456A-B15E-F143E81231F2}" type="presParOf" srcId="{DAD25770-025B-4C93-9B5B-6A1695D4026C}" destId="{895AEEF6-B1BC-4392-9FE6-D40C98C67567}" srcOrd="0" destOrd="0" presId="urn:microsoft.com/office/officeart/2005/8/layout/vList6"/>
    <dgm:cxn modelId="{E0C021B7-285D-41E2-B9CD-AEE340988579}" type="presParOf" srcId="{895AEEF6-B1BC-4392-9FE6-D40C98C67567}" destId="{CBD487E8-3152-4BC2-9A61-8B6A5B1B0D8C}" srcOrd="0" destOrd="0" presId="urn:microsoft.com/office/officeart/2005/8/layout/vList6"/>
    <dgm:cxn modelId="{7092C0D3-C57B-4980-BD39-11F3F6A238F9}" type="presParOf" srcId="{895AEEF6-B1BC-4392-9FE6-D40C98C67567}" destId="{F0F52EAE-A97F-4B26-8340-47B23EEFDFD2}" srcOrd="1" destOrd="0" presId="urn:microsoft.com/office/officeart/2005/8/layout/vList6"/>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7E8AFC-352C-45D6-B0F0-FD36F768E72B}" type="doc">
      <dgm:prSet loTypeId="urn:microsoft.com/office/officeart/2005/8/layout/vList6" loCatId="list" qsTypeId="urn:microsoft.com/office/officeart/2005/8/quickstyle/simple1" qsCatId="simple" csTypeId="urn:microsoft.com/office/officeart/2005/8/colors/accent3_2" csCatId="accent3" phldr="1"/>
      <dgm:spPr/>
      <dgm:t>
        <a:bodyPr/>
        <a:lstStyle/>
        <a:p>
          <a:endParaRPr lang="fr-CA"/>
        </a:p>
      </dgm:t>
    </dgm:pt>
    <dgm:pt modelId="{74FE3AE8-E03D-44C4-A7B0-327C5BE11590}">
      <dgm:prSet phldrT="[Texte]" custT="1"/>
      <dgm:spPr>
        <a:solidFill>
          <a:schemeClr val="accent6">
            <a:lumMod val="60000"/>
            <a:lumOff val="40000"/>
          </a:schemeClr>
        </a:solidFill>
      </dgm:spPr>
      <dgm:t>
        <a:bodyPr/>
        <a:lstStyle/>
        <a:p>
          <a:r>
            <a:rPr lang="en-US" sz="1400" b="1" dirty="0">
              <a:solidFill>
                <a:schemeClr val="tx1">
                  <a:lumMod val="65000"/>
                  <a:lumOff val="35000"/>
                </a:schemeClr>
              </a:solidFill>
              <a:latin typeface="Arial" panose="020B0604020202020204" pitchFamily="34" charset="0"/>
              <a:cs typeface="Arial" panose="020B0604020202020204" pitchFamily="34" charset="0"/>
            </a:rPr>
            <a:t>Public utility enterprise</a:t>
          </a:r>
          <a:endParaRPr lang="fr-CA" sz="1400" b="1" dirty="0">
            <a:solidFill>
              <a:schemeClr val="tx1">
                <a:lumMod val="65000"/>
                <a:lumOff val="35000"/>
              </a:schemeClr>
            </a:solidFill>
            <a:latin typeface="Arial" panose="020B0604020202020204" pitchFamily="34" charset="0"/>
            <a:cs typeface="Arial" panose="020B0604020202020204" pitchFamily="34" charset="0"/>
          </a:endParaRPr>
        </a:p>
      </dgm:t>
    </dgm:pt>
    <dgm:pt modelId="{58075E24-B99D-492F-A607-521435D5ED94}" type="parTrans" cxnId="{874EF492-4157-480E-9D46-BB218A041752}">
      <dgm:prSet/>
      <dgm:spPr/>
      <dgm:t>
        <a:bodyPr/>
        <a:lstStyle/>
        <a:p>
          <a:endParaRPr lang="fr-CA"/>
        </a:p>
      </dgm:t>
    </dgm:pt>
    <dgm:pt modelId="{C2CED6D0-A4D5-40A7-AFE7-18423BF5957C}" type="sibTrans" cxnId="{874EF492-4157-480E-9D46-BB218A041752}">
      <dgm:prSet/>
      <dgm:spPr/>
      <dgm:t>
        <a:bodyPr/>
        <a:lstStyle/>
        <a:p>
          <a:endParaRPr lang="fr-CA"/>
        </a:p>
      </dgm:t>
    </dgm:pt>
    <dgm:pt modelId="{74BFAA66-AE97-405C-9A91-DD6FF7090E65}">
      <dgm:prSet phldrT="[Texte]" custT="1"/>
      <dgm:spPr>
        <a:solidFill>
          <a:schemeClr val="accent6">
            <a:lumMod val="40000"/>
            <a:lumOff val="60000"/>
            <a:alpha val="90000"/>
          </a:schemeClr>
        </a:solidFill>
      </dgm:spPr>
      <dgm:t>
        <a:bodyPr/>
        <a:lstStyle/>
        <a:p>
          <a:pPr>
            <a:buFont typeface="Wingdings" pitchFamily="2" charset="2"/>
            <a:buChar char="v"/>
          </a:pPr>
          <a:r>
            <a:rPr lang="fr-CA" sz="1400" dirty="0">
              <a:solidFill>
                <a:schemeClr val="tx1">
                  <a:lumMod val="65000"/>
                  <a:lumOff val="35000"/>
                </a:schemeClr>
              </a:solidFill>
              <a:latin typeface="Arial" panose="020B0604020202020204" pitchFamily="34" charset="0"/>
              <a:cs typeface="Arial" panose="020B0604020202020204" pitchFamily="34" charset="0"/>
            </a:rPr>
            <a:t>To </a:t>
          </a:r>
          <a:r>
            <a:rPr lang="fr-CA" sz="1400" dirty="0" err="1">
              <a:solidFill>
                <a:schemeClr val="tx1">
                  <a:lumMod val="65000"/>
                  <a:lumOff val="35000"/>
                </a:schemeClr>
              </a:solidFill>
              <a:latin typeface="Arial" panose="020B0604020202020204" pitchFamily="34" charset="0"/>
              <a:cs typeface="Arial" panose="020B0604020202020204" pitchFamily="34" charset="0"/>
            </a:rPr>
            <a:t>be</a:t>
          </a:r>
          <a:r>
            <a:rPr lang="fr-CA" sz="1400" dirty="0">
              <a:solidFill>
                <a:schemeClr val="tx1">
                  <a:lumMod val="65000"/>
                  <a:lumOff val="35000"/>
                </a:schemeClr>
              </a:solidFill>
              <a:latin typeface="Arial" panose="020B0604020202020204" pitchFamily="34" charset="0"/>
              <a:cs typeface="Arial" panose="020B0604020202020204" pitchFamily="34" charset="0"/>
            </a:rPr>
            <a:t> </a:t>
          </a:r>
          <a:r>
            <a:rPr lang="fr-CA" sz="1400" dirty="0" err="1">
              <a:solidFill>
                <a:schemeClr val="tx1">
                  <a:lumMod val="65000"/>
                  <a:lumOff val="35000"/>
                </a:schemeClr>
              </a:solidFill>
              <a:latin typeface="Arial" panose="020B0604020202020204" pitchFamily="34" charset="0"/>
              <a:cs typeface="Arial" panose="020B0604020202020204" pitchFamily="34" charset="0"/>
            </a:rPr>
            <a:t>granted</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7E5ADC1F-F646-4F3E-9537-23E547FEA4C7}" type="parTrans" cxnId="{5BFDB091-92A1-498F-BF5F-A055709E3651}">
      <dgm:prSet/>
      <dgm:spPr/>
      <dgm:t>
        <a:bodyPr/>
        <a:lstStyle/>
        <a:p>
          <a:endParaRPr lang="fr-CA"/>
        </a:p>
      </dgm:t>
    </dgm:pt>
    <dgm:pt modelId="{47C725D4-4DC2-4717-8281-97444CFCF1E8}" type="sibTrans" cxnId="{5BFDB091-92A1-498F-BF5F-A055709E3651}">
      <dgm:prSet/>
      <dgm:spPr/>
      <dgm:t>
        <a:bodyPr/>
        <a:lstStyle/>
        <a:p>
          <a:endParaRPr lang="fr-CA"/>
        </a:p>
      </dgm:t>
    </dgm:pt>
    <dgm:pt modelId="{E8FEF502-3DE4-497C-830A-5E7C072EC264}">
      <dgm:prSet phldrT="[Texte]" custT="1"/>
      <dgm:spPr>
        <a:solidFill>
          <a:schemeClr val="accent6">
            <a:lumMod val="40000"/>
            <a:lumOff val="60000"/>
            <a:alpha val="90000"/>
          </a:schemeClr>
        </a:solidFill>
      </dgm:spPr>
      <dgm:t>
        <a:bodyPr/>
        <a:lstStyle/>
        <a:p>
          <a:pPr>
            <a:buFont typeface="Wingdings" pitchFamily="2" charset="2"/>
            <a:buChar char="v"/>
          </a:pPr>
          <a:r>
            <a:rPr lang="en-US" sz="1400" dirty="0">
              <a:solidFill>
                <a:schemeClr val="tx1">
                  <a:lumMod val="65000"/>
                  <a:lumOff val="35000"/>
                </a:schemeClr>
              </a:solidFill>
              <a:latin typeface="Arial" panose="020B0604020202020204" pitchFamily="34" charset="0"/>
              <a:cs typeface="Arial" panose="020B0604020202020204" pitchFamily="34" charset="0"/>
            </a:rPr>
            <a:t>Cost recovery</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1C122C74-6775-4F5E-875E-1D855A09FF06}" type="parTrans" cxnId="{038002EC-C1CB-4FA7-83AC-A5B4D11E45FF}">
      <dgm:prSet/>
      <dgm:spPr/>
      <dgm:t>
        <a:bodyPr/>
        <a:lstStyle/>
        <a:p>
          <a:endParaRPr lang="fr-CA"/>
        </a:p>
      </dgm:t>
    </dgm:pt>
    <dgm:pt modelId="{C73FF3C7-5C93-40F0-8587-3F27C61FFDCC}" type="sibTrans" cxnId="{038002EC-C1CB-4FA7-83AC-A5B4D11E45FF}">
      <dgm:prSet/>
      <dgm:spPr/>
      <dgm:t>
        <a:bodyPr/>
        <a:lstStyle/>
        <a:p>
          <a:endParaRPr lang="fr-CA"/>
        </a:p>
      </dgm:t>
    </dgm:pt>
    <dgm:pt modelId="{241F8A43-A475-CB4B-A5DA-5A9FC8116B06}">
      <dgm:prSet phldrT="[Texte]" custT="1"/>
      <dgm:spPr>
        <a:solidFill>
          <a:schemeClr val="accent6">
            <a:lumMod val="40000"/>
            <a:lumOff val="60000"/>
            <a:alpha val="90000"/>
          </a:schemeClr>
        </a:solidFill>
      </dgm:spPr>
      <dgm:t>
        <a:bodyPr/>
        <a:lstStyle/>
        <a:p>
          <a:pPr>
            <a:buFont typeface="Wingdings" pitchFamily="2" charset="2"/>
            <a:buChar char="v"/>
          </a:pPr>
          <a:r>
            <a:rPr lang="en-US" sz="1400" dirty="0">
              <a:solidFill>
                <a:schemeClr val="tx1">
                  <a:lumMod val="65000"/>
                  <a:lumOff val="35000"/>
                </a:schemeClr>
              </a:solidFill>
              <a:latin typeface="Arial" panose="020B0604020202020204" pitchFamily="34" charset="0"/>
              <a:cs typeface="Arial" panose="020B0604020202020204" pitchFamily="34" charset="0"/>
            </a:rPr>
            <a:t>Regulations</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6C25D9EC-9FDC-0945-A2F4-39C3832D47F0}" type="parTrans" cxnId="{42CF76D4-B8C4-B645-9CBE-C7BE8F249FA2}">
      <dgm:prSet/>
      <dgm:spPr/>
      <dgm:t>
        <a:bodyPr/>
        <a:lstStyle/>
        <a:p>
          <a:endParaRPr lang="en-US"/>
        </a:p>
      </dgm:t>
    </dgm:pt>
    <dgm:pt modelId="{50B74A1C-3120-2B48-9FEB-970A43ABAED8}" type="sibTrans" cxnId="{42CF76D4-B8C4-B645-9CBE-C7BE8F249FA2}">
      <dgm:prSet/>
      <dgm:spPr/>
      <dgm:t>
        <a:bodyPr/>
        <a:lstStyle/>
        <a:p>
          <a:endParaRPr lang="en-US"/>
        </a:p>
      </dgm:t>
    </dgm:pt>
    <dgm:pt modelId="{9E00CFE4-32B2-3845-9EF5-C9FC24B46475}">
      <dgm:prSet phldrT="[Texte]" custT="1"/>
      <dgm:spPr>
        <a:solidFill>
          <a:schemeClr val="accent6">
            <a:lumMod val="40000"/>
            <a:lumOff val="60000"/>
            <a:alpha val="90000"/>
          </a:schemeClr>
        </a:solidFill>
      </dgm:spPr>
      <dgm:t>
        <a:bodyPr/>
        <a:lstStyle/>
        <a:p>
          <a:pPr>
            <a:buFont typeface="Wingdings" pitchFamily="2" charset="2"/>
            <a:buChar char="v"/>
          </a:pP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83113E14-F329-144A-BA60-33FC18CFD573}" type="parTrans" cxnId="{C25DFD3F-49AC-9C44-AEB8-DD537F683C09}">
      <dgm:prSet/>
      <dgm:spPr/>
      <dgm:t>
        <a:bodyPr/>
        <a:lstStyle/>
        <a:p>
          <a:endParaRPr lang="en-US"/>
        </a:p>
      </dgm:t>
    </dgm:pt>
    <dgm:pt modelId="{3783D275-26EE-CD4B-99BE-479B4BF22DE7}" type="sibTrans" cxnId="{C25DFD3F-49AC-9C44-AEB8-DD537F683C09}">
      <dgm:prSet/>
      <dgm:spPr/>
      <dgm:t>
        <a:bodyPr/>
        <a:lstStyle/>
        <a:p>
          <a:endParaRPr lang="en-US"/>
        </a:p>
      </dgm:t>
    </dgm:pt>
    <dgm:pt modelId="{DAD25770-025B-4C93-9B5B-6A1695D4026C}" type="pres">
      <dgm:prSet presAssocID="{9A7E8AFC-352C-45D6-B0F0-FD36F768E72B}" presName="Name0" presStyleCnt="0">
        <dgm:presLayoutVars>
          <dgm:dir/>
          <dgm:animLvl val="lvl"/>
          <dgm:resizeHandles/>
        </dgm:presLayoutVars>
      </dgm:prSet>
      <dgm:spPr/>
    </dgm:pt>
    <dgm:pt modelId="{895AEEF6-B1BC-4392-9FE6-D40C98C67567}" type="pres">
      <dgm:prSet presAssocID="{74FE3AE8-E03D-44C4-A7B0-327C5BE11590}" presName="linNode" presStyleCnt="0"/>
      <dgm:spPr/>
    </dgm:pt>
    <dgm:pt modelId="{CBD487E8-3152-4BC2-9A61-8B6A5B1B0D8C}" type="pres">
      <dgm:prSet presAssocID="{74FE3AE8-E03D-44C4-A7B0-327C5BE11590}" presName="parentShp" presStyleLbl="node1" presStyleIdx="0" presStyleCnt="1" custScaleX="101918" custScaleY="82943" custLinFactNeighborX="-3830" custLinFactNeighborY="1550">
        <dgm:presLayoutVars>
          <dgm:bulletEnabled val="1"/>
        </dgm:presLayoutVars>
      </dgm:prSet>
      <dgm:spPr/>
    </dgm:pt>
    <dgm:pt modelId="{F0F52EAE-A97F-4B26-8340-47B23EEFDFD2}" type="pres">
      <dgm:prSet presAssocID="{74FE3AE8-E03D-44C4-A7B0-327C5BE11590}" presName="childShp" presStyleLbl="bgAccFollowNode1" presStyleIdx="0" presStyleCnt="1" custScaleX="97523" custScaleY="81069" custLinFactNeighborX="-1514">
        <dgm:presLayoutVars>
          <dgm:bulletEnabled val="1"/>
        </dgm:presLayoutVars>
      </dgm:prSet>
      <dgm:spPr/>
    </dgm:pt>
  </dgm:ptLst>
  <dgm:cxnLst>
    <dgm:cxn modelId="{BC406321-4986-4E46-824C-979664F87D66}" type="presOf" srcId="{9E00CFE4-32B2-3845-9EF5-C9FC24B46475}" destId="{F0F52EAE-A97F-4B26-8340-47B23EEFDFD2}" srcOrd="0" destOrd="0" presId="urn:microsoft.com/office/officeart/2005/8/layout/vList6"/>
    <dgm:cxn modelId="{C25DFD3F-49AC-9C44-AEB8-DD537F683C09}" srcId="{74FE3AE8-E03D-44C4-A7B0-327C5BE11590}" destId="{9E00CFE4-32B2-3845-9EF5-C9FC24B46475}" srcOrd="0" destOrd="0" parTransId="{83113E14-F329-144A-BA60-33FC18CFD573}" sibTransId="{3783D275-26EE-CD4B-99BE-479B4BF22DE7}"/>
    <dgm:cxn modelId="{9DBDE450-483C-4386-ADF2-57DE603C7093}" type="presOf" srcId="{74BFAA66-AE97-405C-9A91-DD6FF7090E65}" destId="{F0F52EAE-A97F-4B26-8340-47B23EEFDFD2}" srcOrd="0" destOrd="1" presId="urn:microsoft.com/office/officeart/2005/8/layout/vList6"/>
    <dgm:cxn modelId="{9A6ACB81-3048-2F46-9780-273FFBD81238}" type="presOf" srcId="{241F8A43-A475-CB4B-A5DA-5A9FC8116B06}" destId="{F0F52EAE-A97F-4B26-8340-47B23EEFDFD2}" srcOrd="0" destOrd="3" presId="urn:microsoft.com/office/officeart/2005/8/layout/vList6"/>
    <dgm:cxn modelId="{5BFDB091-92A1-498F-BF5F-A055709E3651}" srcId="{74FE3AE8-E03D-44C4-A7B0-327C5BE11590}" destId="{74BFAA66-AE97-405C-9A91-DD6FF7090E65}" srcOrd="1" destOrd="0" parTransId="{7E5ADC1F-F646-4F3E-9537-23E547FEA4C7}" sibTransId="{47C725D4-4DC2-4717-8281-97444CFCF1E8}"/>
    <dgm:cxn modelId="{874EF492-4157-480E-9D46-BB218A041752}" srcId="{9A7E8AFC-352C-45D6-B0F0-FD36F768E72B}" destId="{74FE3AE8-E03D-44C4-A7B0-327C5BE11590}" srcOrd="0" destOrd="0" parTransId="{58075E24-B99D-492F-A607-521435D5ED94}" sibTransId="{C2CED6D0-A4D5-40A7-AFE7-18423BF5957C}"/>
    <dgm:cxn modelId="{42CF76D4-B8C4-B645-9CBE-C7BE8F249FA2}" srcId="{74FE3AE8-E03D-44C4-A7B0-327C5BE11590}" destId="{241F8A43-A475-CB4B-A5DA-5A9FC8116B06}" srcOrd="3" destOrd="0" parTransId="{6C25D9EC-9FDC-0945-A2F4-39C3832D47F0}" sibTransId="{50B74A1C-3120-2B48-9FEB-970A43ABAED8}"/>
    <dgm:cxn modelId="{24BB5BE2-83CB-41AB-9F46-7FC3F3A5B733}" type="presOf" srcId="{74FE3AE8-E03D-44C4-A7B0-327C5BE11590}" destId="{CBD487E8-3152-4BC2-9A61-8B6A5B1B0D8C}" srcOrd="0" destOrd="0" presId="urn:microsoft.com/office/officeart/2005/8/layout/vList6"/>
    <dgm:cxn modelId="{2770D5E5-DE45-47A1-A25C-54018DB08F1B}" type="presOf" srcId="{9A7E8AFC-352C-45D6-B0F0-FD36F768E72B}" destId="{DAD25770-025B-4C93-9B5B-6A1695D4026C}" srcOrd="0" destOrd="0" presId="urn:microsoft.com/office/officeart/2005/8/layout/vList6"/>
    <dgm:cxn modelId="{038002EC-C1CB-4FA7-83AC-A5B4D11E45FF}" srcId="{74FE3AE8-E03D-44C4-A7B0-327C5BE11590}" destId="{E8FEF502-3DE4-497C-830A-5E7C072EC264}" srcOrd="2" destOrd="0" parTransId="{1C122C74-6775-4F5E-875E-1D855A09FF06}" sibTransId="{C73FF3C7-5C93-40F0-8587-3F27C61FFDCC}"/>
    <dgm:cxn modelId="{C45E1EF4-323B-407D-B150-1D366E5F427F}" type="presOf" srcId="{E8FEF502-3DE4-497C-830A-5E7C072EC264}" destId="{F0F52EAE-A97F-4B26-8340-47B23EEFDFD2}" srcOrd="0" destOrd="2" presId="urn:microsoft.com/office/officeart/2005/8/layout/vList6"/>
    <dgm:cxn modelId="{59C8B406-CF75-4115-BCA5-9F8D1BE65F95}" type="presParOf" srcId="{DAD25770-025B-4C93-9B5B-6A1695D4026C}" destId="{895AEEF6-B1BC-4392-9FE6-D40C98C67567}" srcOrd="0" destOrd="0" presId="urn:microsoft.com/office/officeart/2005/8/layout/vList6"/>
    <dgm:cxn modelId="{B2147FD8-F917-430E-91C4-75A1CF7D64C5}" type="presParOf" srcId="{895AEEF6-B1BC-4392-9FE6-D40C98C67567}" destId="{CBD487E8-3152-4BC2-9A61-8B6A5B1B0D8C}" srcOrd="0" destOrd="0" presId="urn:microsoft.com/office/officeart/2005/8/layout/vList6"/>
    <dgm:cxn modelId="{F95E1154-107C-433D-914B-850C66A63497}" type="presParOf" srcId="{895AEEF6-B1BC-4392-9FE6-D40C98C67567}" destId="{F0F52EAE-A97F-4B26-8340-47B23EEFDFD2}" srcOrd="1" destOrd="0" presId="urn:microsoft.com/office/officeart/2005/8/layout/vList6"/>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A7E8AFC-352C-45D6-B0F0-FD36F768E72B}" type="doc">
      <dgm:prSet loTypeId="urn:microsoft.com/office/officeart/2005/8/layout/vList6" loCatId="list" qsTypeId="urn:microsoft.com/office/officeart/2005/8/quickstyle/simple1" qsCatId="simple" csTypeId="urn:microsoft.com/office/officeart/2005/8/colors/accent3_2" csCatId="accent3" phldr="1"/>
      <dgm:spPr/>
      <dgm:t>
        <a:bodyPr/>
        <a:lstStyle/>
        <a:p>
          <a:endParaRPr lang="fr-CA"/>
        </a:p>
      </dgm:t>
    </dgm:pt>
    <dgm:pt modelId="{74FE3AE8-E03D-44C4-A7B0-327C5BE11590}">
      <dgm:prSet phldrT="[Texte]" custT="1"/>
      <dgm:spPr>
        <a:solidFill>
          <a:schemeClr val="accent6">
            <a:lumMod val="60000"/>
            <a:lumOff val="40000"/>
          </a:schemeClr>
        </a:solidFill>
      </dgm:spPr>
      <dgm:t>
        <a:bodyPr/>
        <a:lstStyle/>
        <a:p>
          <a:r>
            <a:rPr lang="fr-CA" sz="1400" b="1" dirty="0">
              <a:solidFill>
                <a:schemeClr val="tx1">
                  <a:lumMod val="65000"/>
                  <a:lumOff val="35000"/>
                </a:schemeClr>
              </a:solidFill>
              <a:latin typeface="Arial" panose="020B0604020202020204" pitchFamily="34" charset="0"/>
              <a:cs typeface="Arial" panose="020B0604020202020204" pitchFamily="34" charset="0"/>
            </a:rPr>
            <a:t>Finance</a:t>
          </a:r>
        </a:p>
      </dgm:t>
    </dgm:pt>
    <dgm:pt modelId="{58075E24-B99D-492F-A607-521435D5ED94}" type="parTrans" cxnId="{874EF492-4157-480E-9D46-BB218A041752}">
      <dgm:prSet/>
      <dgm:spPr/>
      <dgm:t>
        <a:bodyPr/>
        <a:lstStyle/>
        <a:p>
          <a:endParaRPr lang="fr-CA"/>
        </a:p>
      </dgm:t>
    </dgm:pt>
    <dgm:pt modelId="{C2CED6D0-A4D5-40A7-AFE7-18423BF5957C}" type="sibTrans" cxnId="{874EF492-4157-480E-9D46-BB218A041752}">
      <dgm:prSet/>
      <dgm:spPr/>
      <dgm:t>
        <a:bodyPr/>
        <a:lstStyle/>
        <a:p>
          <a:endParaRPr lang="fr-CA"/>
        </a:p>
      </dgm:t>
    </dgm:pt>
    <dgm:pt modelId="{74BFAA66-AE97-405C-9A91-DD6FF7090E65}">
      <dgm:prSet phldrT="[Texte]" custT="1"/>
      <dgm:spPr>
        <a:solidFill>
          <a:schemeClr val="accent6">
            <a:lumMod val="40000"/>
            <a:lumOff val="60000"/>
            <a:alpha val="90000"/>
          </a:schemeClr>
        </a:solidFill>
      </dgm:spPr>
      <dgm:t>
        <a:bodyPr/>
        <a:lstStyle/>
        <a:p>
          <a:pPr>
            <a:buFont typeface="Wingdings" pitchFamily="2" charset="2"/>
            <a:buChar char="v"/>
          </a:pPr>
          <a:r>
            <a:rPr lang="en-US" sz="1400" dirty="0">
              <a:solidFill>
                <a:schemeClr val="tx1">
                  <a:lumMod val="65000"/>
                  <a:lumOff val="35000"/>
                </a:schemeClr>
              </a:solidFill>
              <a:latin typeface="Arial" panose="020B0604020202020204" pitchFamily="34" charset="0"/>
              <a:cs typeface="Arial" panose="020B0604020202020204" pitchFamily="34" charset="0"/>
            </a:rPr>
            <a:t>Assets based on financial market distortions</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7E5ADC1F-F646-4F3E-9537-23E547FEA4C7}" type="parTrans" cxnId="{5BFDB091-92A1-498F-BF5F-A055709E3651}">
      <dgm:prSet/>
      <dgm:spPr/>
      <dgm:t>
        <a:bodyPr/>
        <a:lstStyle/>
        <a:p>
          <a:endParaRPr lang="fr-CA"/>
        </a:p>
      </dgm:t>
    </dgm:pt>
    <dgm:pt modelId="{47C725D4-4DC2-4717-8281-97444CFCF1E8}" type="sibTrans" cxnId="{5BFDB091-92A1-498F-BF5F-A055709E3651}">
      <dgm:prSet/>
      <dgm:spPr/>
      <dgm:t>
        <a:bodyPr/>
        <a:lstStyle/>
        <a:p>
          <a:endParaRPr lang="fr-CA"/>
        </a:p>
      </dgm:t>
    </dgm:pt>
    <dgm:pt modelId="{AC848785-8E5B-4822-A6D6-0112F54BBBB2}">
      <dgm:prSet phldrT="[Texte]" custT="1"/>
      <dgm:spPr>
        <a:solidFill>
          <a:schemeClr val="accent6">
            <a:lumMod val="40000"/>
            <a:lumOff val="60000"/>
            <a:alpha val="90000"/>
          </a:schemeClr>
        </a:solidFill>
      </dgm:spPr>
      <dgm:t>
        <a:bodyPr/>
        <a:lstStyle/>
        <a:p>
          <a:pPr>
            <a:buFont typeface="Wingdings" pitchFamily="2" charset="2"/>
            <a:buChar char="v"/>
          </a:pPr>
          <a:r>
            <a:rPr lang="en-US" sz="1400" dirty="0">
              <a:solidFill>
                <a:schemeClr val="tx1">
                  <a:lumMod val="65000"/>
                  <a:lumOff val="35000"/>
                </a:schemeClr>
              </a:solidFill>
              <a:latin typeface="Arial" panose="020B0604020202020204" pitchFamily="34" charset="0"/>
              <a:cs typeface="Arial" panose="020B0604020202020204" pitchFamily="34" charset="0"/>
            </a:rPr>
            <a:t>EE Investment Guarantee Framework</a:t>
          </a:r>
          <a:endParaRPr lang="fr-CA" sz="1400" dirty="0">
            <a:solidFill>
              <a:schemeClr val="tx1">
                <a:lumMod val="65000"/>
                <a:lumOff val="35000"/>
              </a:schemeClr>
            </a:solidFill>
            <a:latin typeface="Arial" panose="020B0604020202020204" pitchFamily="34" charset="0"/>
            <a:cs typeface="Arial" panose="020B0604020202020204" pitchFamily="34" charset="0"/>
          </a:endParaRPr>
        </a:p>
      </dgm:t>
    </dgm:pt>
    <dgm:pt modelId="{97F77B07-969A-4D24-8EE2-4383AF0B2DC5}" type="parTrans" cxnId="{17A2C58C-88FC-4F1B-96BE-99C823E7E144}">
      <dgm:prSet/>
      <dgm:spPr/>
      <dgm:t>
        <a:bodyPr/>
        <a:lstStyle/>
        <a:p>
          <a:endParaRPr lang="fr-CA"/>
        </a:p>
      </dgm:t>
    </dgm:pt>
    <dgm:pt modelId="{5A14888B-486C-49B2-B7E9-CE7E6B52C11E}" type="sibTrans" cxnId="{17A2C58C-88FC-4F1B-96BE-99C823E7E144}">
      <dgm:prSet/>
      <dgm:spPr/>
      <dgm:t>
        <a:bodyPr/>
        <a:lstStyle/>
        <a:p>
          <a:endParaRPr lang="fr-CA"/>
        </a:p>
      </dgm:t>
    </dgm:pt>
    <dgm:pt modelId="{CA11A561-5BFD-4112-8635-6DA63B2CC528}" type="pres">
      <dgm:prSet presAssocID="{9A7E8AFC-352C-45D6-B0F0-FD36F768E72B}" presName="Name0" presStyleCnt="0">
        <dgm:presLayoutVars>
          <dgm:dir val="rev"/>
          <dgm:animLvl val="lvl"/>
          <dgm:resizeHandles/>
        </dgm:presLayoutVars>
      </dgm:prSet>
      <dgm:spPr/>
    </dgm:pt>
    <dgm:pt modelId="{DCBA2B46-6A2D-4C1C-B86D-8D99147A8CDB}" type="pres">
      <dgm:prSet presAssocID="{74FE3AE8-E03D-44C4-A7B0-327C5BE11590}" presName="linNode" presStyleCnt="0"/>
      <dgm:spPr/>
    </dgm:pt>
    <dgm:pt modelId="{D1CCDAA6-4DC5-4913-A9CA-49A8D6B8F1EF}" type="pres">
      <dgm:prSet presAssocID="{74FE3AE8-E03D-44C4-A7B0-327C5BE11590}" presName="parentShp" presStyleLbl="node1" presStyleIdx="0" presStyleCnt="1" custScaleX="98913" custLinFactNeighborX="4241" custLinFactNeighborY="2407">
        <dgm:presLayoutVars>
          <dgm:bulletEnabled val="1"/>
        </dgm:presLayoutVars>
      </dgm:prSet>
      <dgm:spPr/>
    </dgm:pt>
    <dgm:pt modelId="{497142CA-3213-451D-A7CE-49D0DFC986E8}" type="pres">
      <dgm:prSet presAssocID="{74FE3AE8-E03D-44C4-A7B0-327C5BE11590}" presName="childShp" presStyleLbl="bgAccFollowNode1" presStyleIdx="0" presStyleCnt="1" custScaleX="100582" custScaleY="100098">
        <dgm:presLayoutVars>
          <dgm:bulletEnabled val="1"/>
        </dgm:presLayoutVars>
      </dgm:prSet>
      <dgm:spPr/>
    </dgm:pt>
  </dgm:ptLst>
  <dgm:cxnLst>
    <dgm:cxn modelId="{6F13A204-0FC0-4DEA-97D8-1DCC9F0D3042}" type="presOf" srcId="{9A7E8AFC-352C-45D6-B0F0-FD36F768E72B}" destId="{CA11A561-5BFD-4112-8635-6DA63B2CC528}" srcOrd="0" destOrd="0" presId="urn:microsoft.com/office/officeart/2005/8/layout/vList6"/>
    <dgm:cxn modelId="{9FE00635-7D9B-46B0-AC3E-B5995FC73061}" type="presOf" srcId="{74FE3AE8-E03D-44C4-A7B0-327C5BE11590}" destId="{D1CCDAA6-4DC5-4913-A9CA-49A8D6B8F1EF}" srcOrd="0" destOrd="0" presId="urn:microsoft.com/office/officeart/2005/8/layout/vList6"/>
    <dgm:cxn modelId="{17A2C58C-88FC-4F1B-96BE-99C823E7E144}" srcId="{74FE3AE8-E03D-44C4-A7B0-327C5BE11590}" destId="{AC848785-8E5B-4822-A6D6-0112F54BBBB2}" srcOrd="1" destOrd="0" parTransId="{97F77B07-969A-4D24-8EE2-4383AF0B2DC5}" sibTransId="{5A14888B-486C-49B2-B7E9-CE7E6B52C11E}"/>
    <dgm:cxn modelId="{5BFDB091-92A1-498F-BF5F-A055709E3651}" srcId="{74FE3AE8-E03D-44C4-A7B0-327C5BE11590}" destId="{74BFAA66-AE97-405C-9A91-DD6FF7090E65}" srcOrd="0" destOrd="0" parTransId="{7E5ADC1F-F646-4F3E-9537-23E547FEA4C7}" sibTransId="{47C725D4-4DC2-4717-8281-97444CFCF1E8}"/>
    <dgm:cxn modelId="{874EF492-4157-480E-9D46-BB218A041752}" srcId="{9A7E8AFC-352C-45D6-B0F0-FD36F768E72B}" destId="{74FE3AE8-E03D-44C4-A7B0-327C5BE11590}" srcOrd="0" destOrd="0" parTransId="{58075E24-B99D-492F-A607-521435D5ED94}" sibTransId="{C2CED6D0-A4D5-40A7-AFE7-18423BF5957C}"/>
    <dgm:cxn modelId="{B9A54B9F-7B0F-4DF7-9C80-D6B99B216E33}" type="presOf" srcId="{74BFAA66-AE97-405C-9A91-DD6FF7090E65}" destId="{497142CA-3213-451D-A7CE-49D0DFC986E8}" srcOrd="0" destOrd="0" presId="urn:microsoft.com/office/officeart/2005/8/layout/vList6"/>
    <dgm:cxn modelId="{9A12BEE4-D2AC-4002-B8DE-CE69F2967DFF}" type="presOf" srcId="{AC848785-8E5B-4822-A6D6-0112F54BBBB2}" destId="{497142CA-3213-451D-A7CE-49D0DFC986E8}" srcOrd="0" destOrd="1" presId="urn:microsoft.com/office/officeart/2005/8/layout/vList6"/>
    <dgm:cxn modelId="{FC0BEBD8-29C6-427B-97CA-9807AFE2712D}" type="presParOf" srcId="{CA11A561-5BFD-4112-8635-6DA63B2CC528}" destId="{DCBA2B46-6A2D-4C1C-B86D-8D99147A8CDB}" srcOrd="0" destOrd="0" presId="urn:microsoft.com/office/officeart/2005/8/layout/vList6"/>
    <dgm:cxn modelId="{E7DE560C-93BA-4D2E-8034-FECA753865DD}" type="presParOf" srcId="{DCBA2B46-6A2D-4C1C-B86D-8D99147A8CDB}" destId="{D1CCDAA6-4DC5-4913-A9CA-49A8D6B8F1EF}" srcOrd="0" destOrd="0" presId="urn:microsoft.com/office/officeart/2005/8/layout/vList6"/>
    <dgm:cxn modelId="{592F47E6-1767-499F-BCBB-1F11F1DBA7C1}" type="presParOf" srcId="{DCBA2B46-6A2D-4C1C-B86D-8D99147A8CDB}" destId="{497142CA-3213-451D-A7CE-49D0DFC986E8}" srcOrd="1" destOrd="0" presId="urn:microsoft.com/office/officeart/2005/8/layout/vList6"/>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85B5240-3FC1-4FE8-835A-78A18BE0A564}" type="doc">
      <dgm:prSet loTypeId="urn:microsoft.com/office/officeart/2005/8/layout/vList5" loCatId="list" qsTypeId="urn:microsoft.com/office/officeart/2005/8/quickstyle/simple1" qsCatId="simple" csTypeId="urn:microsoft.com/office/officeart/2005/8/colors/accent3_2" csCatId="accent3" phldr="1"/>
      <dgm:spPr/>
      <dgm:t>
        <a:bodyPr/>
        <a:lstStyle/>
        <a:p>
          <a:endParaRPr lang="fr-CA"/>
        </a:p>
      </dgm:t>
    </dgm:pt>
    <dgm:pt modelId="{BB402E1C-CC25-46F5-9265-29D4C8918AA7}">
      <dgm:prSet phldrT="[Texte]" custT="1"/>
      <dgm:spPr>
        <a:solidFill>
          <a:schemeClr val="accent4">
            <a:lumMod val="60000"/>
            <a:lumOff val="40000"/>
          </a:schemeClr>
        </a:solidFill>
      </dgm:spPr>
      <dgm:t>
        <a:bodyPr/>
        <a:lstStyle/>
        <a:p>
          <a:pPr algn="ctr"/>
          <a:r>
            <a:rPr lang="vi-VN" sz="2000" b="1" spc="300" dirty="0">
              <a:solidFill>
                <a:schemeClr val="accent1">
                  <a:lumMod val="50000"/>
                </a:schemeClr>
              </a:solidFill>
            </a:rPr>
            <a:t>MARKET BARRIERS</a:t>
          </a:r>
          <a:endParaRPr lang="fr-CA" sz="2000" b="1" dirty="0">
            <a:solidFill>
              <a:schemeClr val="accent1">
                <a:lumMod val="50000"/>
              </a:schemeClr>
            </a:solidFill>
          </a:endParaRPr>
        </a:p>
      </dgm:t>
    </dgm:pt>
    <dgm:pt modelId="{E4AC8AEE-C3B9-44F2-A873-DE064177E678}" type="parTrans" cxnId="{AF369454-D1D9-4950-BF15-32EF8A381D2C}">
      <dgm:prSet/>
      <dgm:spPr/>
      <dgm:t>
        <a:bodyPr/>
        <a:lstStyle/>
        <a:p>
          <a:endParaRPr lang="fr-CA"/>
        </a:p>
      </dgm:t>
    </dgm:pt>
    <dgm:pt modelId="{2BDEF446-4FE5-43CD-96D0-BB41505EF57A}" type="sibTrans" cxnId="{AF369454-D1D9-4950-BF15-32EF8A381D2C}">
      <dgm:prSet/>
      <dgm:spPr/>
      <dgm:t>
        <a:bodyPr/>
        <a:lstStyle/>
        <a:p>
          <a:endParaRPr lang="fr-CA"/>
        </a:p>
      </dgm:t>
    </dgm:pt>
    <dgm:pt modelId="{0A290D11-11FE-427F-94BF-F9971F788F66}" type="pres">
      <dgm:prSet presAssocID="{F85B5240-3FC1-4FE8-835A-78A18BE0A564}" presName="Name0" presStyleCnt="0">
        <dgm:presLayoutVars>
          <dgm:dir/>
          <dgm:animLvl val="lvl"/>
          <dgm:resizeHandles val="exact"/>
        </dgm:presLayoutVars>
      </dgm:prSet>
      <dgm:spPr/>
    </dgm:pt>
    <dgm:pt modelId="{4338ED26-F48D-45E3-8A85-CE23D8C5E003}" type="pres">
      <dgm:prSet presAssocID="{BB402E1C-CC25-46F5-9265-29D4C8918AA7}" presName="linNode" presStyleCnt="0"/>
      <dgm:spPr/>
    </dgm:pt>
    <dgm:pt modelId="{11F74BE4-82B6-4AE9-9AE4-D3D6C4207D98}" type="pres">
      <dgm:prSet presAssocID="{BB402E1C-CC25-46F5-9265-29D4C8918AA7}" presName="parentText" presStyleLbl="node1" presStyleIdx="0" presStyleCnt="1" custScaleX="201705" custLinFactNeighborX="23455" custLinFactNeighborY="346">
        <dgm:presLayoutVars>
          <dgm:chMax val="1"/>
          <dgm:bulletEnabled val="1"/>
        </dgm:presLayoutVars>
      </dgm:prSet>
      <dgm:spPr/>
    </dgm:pt>
  </dgm:ptLst>
  <dgm:cxnLst>
    <dgm:cxn modelId="{AF369454-D1D9-4950-BF15-32EF8A381D2C}" srcId="{F85B5240-3FC1-4FE8-835A-78A18BE0A564}" destId="{BB402E1C-CC25-46F5-9265-29D4C8918AA7}" srcOrd="0" destOrd="0" parTransId="{E4AC8AEE-C3B9-44F2-A873-DE064177E678}" sibTransId="{2BDEF446-4FE5-43CD-96D0-BB41505EF57A}"/>
    <dgm:cxn modelId="{16BF577A-940B-44B8-8F37-949A1F0491BB}" type="presOf" srcId="{BB402E1C-CC25-46F5-9265-29D4C8918AA7}" destId="{11F74BE4-82B6-4AE9-9AE4-D3D6C4207D98}" srcOrd="0" destOrd="0" presId="urn:microsoft.com/office/officeart/2005/8/layout/vList5"/>
    <dgm:cxn modelId="{C99AEFE3-4004-4C1A-A6E3-25AE43E22349}" type="presOf" srcId="{F85B5240-3FC1-4FE8-835A-78A18BE0A564}" destId="{0A290D11-11FE-427F-94BF-F9971F788F66}" srcOrd="0" destOrd="0" presId="urn:microsoft.com/office/officeart/2005/8/layout/vList5"/>
    <dgm:cxn modelId="{F025952A-99BE-4879-8F9E-10756CB7B25C}" type="presParOf" srcId="{0A290D11-11FE-427F-94BF-F9971F788F66}" destId="{4338ED26-F48D-45E3-8A85-CE23D8C5E003}" srcOrd="0" destOrd="0" presId="urn:microsoft.com/office/officeart/2005/8/layout/vList5"/>
    <dgm:cxn modelId="{DADF42BF-EA0E-4FD1-8E3D-81F692F77484}" type="presParOf" srcId="{4338ED26-F48D-45E3-8A85-CE23D8C5E003}" destId="{11F74BE4-82B6-4AE9-9AE4-D3D6C4207D98}" srcOrd="0" destOrd="0" presId="urn:microsoft.com/office/officeart/2005/8/layout/vList5"/>
  </dgm:cxnLst>
  <dgm:bg/>
  <dgm:whole/>
  <dgm:extLst>
    <a:ext uri="http://schemas.microsoft.com/office/drawing/2008/diagram">
      <dsp:dataModelExt xmlns:dsp="http://schemas.microsoft.com/office/drawing/2008/diagram" relId="rId3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5ACEC20-55B8-4B0C-8875-53705A6E5242}" type="doc">
      <dgm:prSet loTypeId="urn:microsoft.com/office/officeart/2005/8/layout/vList6" loCatId="list" qsTypeId="urn:microsoft.com/office/officeart/2005/8/quickstyle/simple3" qsCatId="simple" csTypeId="urn:microsoft.com/office/officeart/2005/8/colors/accent1_2" csCatId="accent1" phldr="1"/>
      <dgm:spPr/>
      <dgm:t>
        <a:bodyPr/>
        <a:lstStyle/>
        <a:p>
          <a:endParaRPr lang="vi-VN"/>
        </a:p>
      </dgm:t>
    </dgm:pt>
    <dgm:pt modelId="{9461A8AF-B5C1-4ECD-AB4D-5E7908EA6DB7}">
      <dgm:prSet phldrT="[Text]" custT="1"/>
      <dgm:spPr/>
      <dgm:t>
        <a:bodyPr/>
        <a:lstStyle/>
        <a:p>
          <a:r>
            <a:rPr lang="en-US" altLang="en-US" sz="3200" dirty="0">
              <a:solidFill>
                <a:schemeClr val="tx1">
                  <a:lumMod val="65000"/>
                  <a:lumOff val="35000"/>
                </a:schemeClr>
              </a:solidFill>
            </a:rPr>
            <a:t>Policy</a:t>
          </a:r>
          <a:endParaRPr lang="vi-VN" sz="3200" dirty="0">
            <a:solidFill>
              <a:schemeClr val="tx1">
                <a:lumMod val="65000"/>
                <a:lumOff val="35000"/>
              </a:schemeClr>
            </a:solidFill>
          </a:endParaRPr>
        </a:p>
      </dgm:t>
    </dgm:pt>
    <dgm:pt modelId="{18D0EF47-C1A4-4258-B92A-B4EE8FA26F06}" type="parTrans" cxnId="{3C343983-A493-41D3-A77C-D3548B857A44}">
      <dgm:prSet/>
      <dgm:spPr/>
      <dgm:t>
        <a:bodyPr/>
        <a:lstStyle/>
        <a:p>
          <a:endParaRPr lang="vi-VN"/>
        </a:p>
      </dgm:t>
    </dgm:pt>
    <dgm:pt modelId="{B8C2B645-8E59-4994-89E1-8F0EFD920CB8}" type="sibTrans" cxnId="{3C343983-A493-41D3-A77C-D3548B857A44}">
      <dgm:prSet/>
      <dgm:spPr/>
      <dgm:t>
        <a:bodyPr/>
        <a:lstStyle/>
        <a:p>
          <a:endParaRPr lang="vi-VN"/>
        </a:p>
      </dgm:t>
    </dgm:pt>
    <dgm:pt modelId="{26C38F25-883D-4F16-940B-AE1D60F922CF}">
      <dgm:prSet phldrT="[Text]" custT="1"/>
      <dgm:spPr/>
      <dgm:t>
        <a:bodyPr anchor="ctr"/>
        <a:lstStyle/>
        <a:p>
          <a:pPr indent="0">
            <a:buNone/>
          </a:pPr>
          <a:r>
            <a:rPr lang="en-US" altLang="en-US" sz="2400" dirty="0">
              <a:solidFill>
                <a:schemeClr val="tx1">
                  <a:lumMod val="65000"/>
                  <a:lumOff val="35000"/>
                </a:schemeClr>
              </a:solidFill>
            </a:rPr>
            <a:t>Policy interventions in most regions have stimulated investment in energy efficiency.</a:t>
          </a:r>
          <a:endParaRPr lang="vi-VN" sz="2400" dirty="0">
            <a:solidFill>
              <a:schemeClr val="tx1">
                <a:lumMod val="65000"/>
                <a:lumOff val="35000"/>
              </a:schemeClr>
            </a:solidFill>
          </a:endParaRPr>
        </a:p>
      </dgm:t>
    </dgm:pt>
    <dgm:pt modelId="{122C1509-BFD6-4CC1-AC83-18247BC8BC9C}" type="parTrans" cxnId="{226D2F37-3C5A-4173-9D16-960EB4902DEA}">
      <dgm:prSet/>
      <dgm:spPr/>
      <dgm:t>
        <a:bodyPr/>
        <a:lstStyle/>
        <a:p>
          <a:endParaRPr lang="vi-VN"/>
        </a:p>
      </dgm:t>
    </dgm:pt>
    <dgm:pt modelId="{FBF688CA-3DF9-4192-A69D-5F1FDD5963A1}" type="sibTrans" cxnId="{226D2F37-3C5A-4173-9D16-960EB4902DEA}">
      <dgm:prSet/>
      <dgm:spPr/>
      <dgm:t>
        <a:bodyPr/>
        <a:lstStyle/>
        <a:p>
          <a:endParaRPr lang="vi-VN"/>
        </a:p>
      </dgm:t>
    </dgm:pt>
    <dgm:pt modelId="{B87CEF48-3B47-4D0F-8C0A-4612461C8E16}">
      <dgm:prSet phldrT="[Text]" custT="1"/>
      <dgm:spPr/>
      <dgm:t>
        <a:bodyPr/>
        <a:lstStyle/>
        <a:p>
          <a:r>
            <a:rPr lang="en-US" altLang="en-US" sz="2800" dirty="0">
              <a:solidFill>
                <a:schemeClr val="tx1">
                  <a:lumMod val="65000"/>
                  <a:lumOff val="35000"/>
                </a:schemeClr>
              </a:solidFill>
            </a:rPr>
            <a:t>Energy cost</a:t>
          </a:r>
          <a:endParaRPr lang="vi-VN" sz="2800" dirty="0">
            <a:solidFill>
              <a:schemeClr val="tx1">
                <a:lumMod val="65000"/>
                <a:lumOff val="35000"/>
              </a:schemeClr>
            </a:solidFill>
          </a:endParaRPr>
        </a:p>
      </dgm:t>
    </dgm:pt>
    <dgm:pt modelId="{7A8FEC72-DE19-44F6-AB2C-DAA21E5FFA18}" type="parTrans" cxnId="{770507AC-915C-4CF1-9AE1-7B80D9266B0B}">
      <dgm:prSet/>
      <dgm:spPr/>
      <dgm:t>
        <a:bodyPr/>
        <a:lstStyle/>
        <a:p>
          <a:endParaRPr lang="vi-VN"/>
        </a:p>
      </dgm:t>
    </dgm:pt>
    <dgm:pt modelId="{4F40FD75-6358-478C-BED2-9072CCB99360}" type="sibTrans" cxnId="{770507AC-915C-4CF1-9AE1-7B80D9266B0B}">
      <dgm:prSet/>
      <dgm:spPr/>
      <dgm:t>
        <a:bodyPr/>
        <a:lstStyle/>
        <a:p>
          <a:endParaRPr lang="vi-VN"/>
        </a:p>
      </dgm:t>
    </dgm:pt>
    <dgm:pt modelId="{73647E22-B229-4B22-A40D-65B0FB3BF58A}">
      <dgm:prSet phldrT="[Text]" custT="1"/>
      <dgm:spPr/>
      <dgm:t>
        <a:bodyPr anchor="ctr"/>
        <a:lstStyle/>
        <a:p>
          <a:pPr indent="0">
            <a:spcBef>
              <a:spcPts val="600"/>
            </a:spcBef>
            <a:buNone/>
          </a:pPr>
          <a:r>
            <a:rPr lang="en-US" altLang="en-US" sz="2400" dirty="0">
              <a:solidFill>
                <a:schemeClr val="tx1">
                  <a:lumMod val="65000"/>
                  <a:lumOff val="35000"/>
                </a:schemeClr>
              </a:solidFill>
            </a:rPr>
            <a:t>High energy prices affect behavior and activity</a:t>
          </a:r>
          <a:endParaRPr lang="vi-VN" sz="2400" dirty="0">
            <a:solidFill>
              <a:schemeClr val="tx1">
                <a:lumMod val="65000"/>
                <a:lumOff val="35000"/>
              </a:schemeClr>
            </a:solidFill>
          </a:endParaRPr>
        </a:p>
      </dgm:t>
    </dgm:pt>
    <dgm:pt modelId="{B8AD9C06-C289-415B-945E-59708F7B964B}" type="parTrans" cxnId="{AE486BFC-2F1D-4CA0-BCFD-ABF88CCA7597}">
      <dgm:prSet/>
      <dgm:spPr/>
      <dgm:t>
        <a:bodyPr/>
        <a:lstStyle/>
        <a:p>
          <a:endParaRPr lang="vi-VN"/>
        </a:p>
      </dgm:t>
    </dgm:pt>
    <dgm:pt modelId="{5F129BE9-DDF7-4528-95F0-DDA9E5387A7D}" type="sibTrans" cxnId="{AE486BFC-2F1D-4CA0-BCFD-ABF88CCA7597}">
      <dgm:prSet/>
      <dgm:spPr/>
      <dgm:t>
        <a:bodyPr/>
        <a:lstStyle/>
        <a:p>
          <a:endParaRPr lang="vi-VN"/>
        </a:p>
      </dgm:t>
    </dgm:pt>
    <dgm:pt modelId="{8E061B39-823A-4BF2-B676-F39A28203DAB}" type="pres">
      <dgm:prSet presAssocID="{55ACEC20-55B8-4B0C-8875-53705A6E5242}" presName="Name0" presStyleCnt="0">
        <dgm:presLayoutVars>
          <dgm:dir/>
          <dgm:animLvl val="lvl"/>
          <dgm:resizeHandles/>
        </dgm:presLayoutVars>
      </dgm:prSet>
      <dgm:spPr/>
    </dgm:pt>
    <dgm:pt modelId="{F4D7ABD1-14B1-4534-AD35-59F929785744}" type="pres">
      <dgm:prSet presAssocID="{9461A8AF-B5C1-4ECD-AB4D-5E7908EA6DB7}" presName="linNode" presStyleCnt="0"/>
      <dgm:spPr/>
    </dgm:pt>
    <dgm:pt modelId="{9B0B3EBB-5010-4690-A9DE-396AC4E82E75}" type="pres">
      <dgm:prSet presAssocID="{9461A8AF-B5C1-4ECD-AB4D-5E7908EA6DB7}" presName="parentShp" presStyleLbl="node1" presStyleIdx="0" presStyleCnt="2" custScaleY="83513">
        <dgm:presLayoutVars>
          <dgm:bulletEnabled val="1"/>
        </dgm:presLayoutVars>
      </dgm:prSet>
      <dgm:spPr/>
    </dgm:pt>
    <dgm:pt modelId="{05F9569C-0577-4B30-B16B-B27C02A15D78}" type="pres">
      <dgm:prSet presAssocID="{9461A8AF-B5C1-4ECD-AB4D-5E7908EA6DB7}" presName="childShp" presStyleLbl="bgAccFollowNode1" presStyleIdx="0" presStyleCnt="2" custScaleX="233470" custScaleY="89737">
        <dgm:presLayoutVars>
          <dgm:bulletEnabled val="1"/>
        </dgm:presLayoutVars>
      </dgm:prSet>
      <dgm:spPr/>
    </dgm:pt>
    <dgm:pt modelId="{467B1716-0819-4F44-A24F-7AAFF228F72D}" type="pres">
      <dgm:prSet presAssocID="{B8C2B645-8E59-4994-89E1-8F0EFD920CB8}" presName="spacing" presStyleCnt="0"/>
      <dgm:spPr/>
    </dgm:pt>
    <dgm:pt modelId="{DE94B62D-FE50-493F-9EBB-81F1A9849175}" type="pres">
      <dgm:prSet presAssocID="{B87CEF48-3B47-4D0F-8C0A-4612461C8E16}" presName="linNode" presStyleCnt="0"/>
      <dgm:spPr/>
    </dgm:pt>
    <dgm:pt modelId="{370584ED-F077-47B9-A590-B07CC3405402}" type="pres">
      <dgm:prSet presAssocID="{B87CEF48-3B47-4D0F-8C0A-4612461C8E16}" presName="parentShp" presStyleLbl="node1" presStyleIdx="1" presStyleCnt="2" custScaleX="100302" custScaleY="68258">
        <dgm:presLayoutVars>
          <dgm:bulletEnabled val="1"/>
        </dgm:presLayoutVars>
      </dgm:prSet>
      <dgm:spPr/>
    </dgm:pt>
    <dgm:pt modelId="{DBB592A6-7AC2-4223-BBF3-2B9C51468033}" type="pres">
      <dgm:prSet presAssocID="{B87CEF48-3B47-4D0F-8C0A-4612461C8E16}" presName="childShp" presStyleLbl="bgAccFollowNode1" presStyleIdx="1" presStyleCnt="2" custScaleX="239030" custScaleY="64884">
        <dgm:presLayoutVars>
          <dgm:bulletEnabled val="1"/>
        </dgm:presLayoutVars>
      </dgm:prSet>
      <dgm:spPr/>
    </dgm:pt>
  </dgm:ptLst>
  <dgm:cxnLst>
    <dgm:cxn modelId="{EF779E07-01A3-48D9-A727-C412D14A1D1A}" type="presOf" srcId="{26C38F25-883D-4F16-940B-AE1D60F922CF}" destId="{05F9569C-0577-4B30-B16B-B27C02A15D78}" srcOrd="0" destOrd="0" presId="urn:microsoft.com/office/officeart/2005/8/layout/vList6"/>
    <dgm:cxn modelId="{85624928-CA8A-464C-92AA-B124C6593815}" type="presOf" srcId="{73647E22-B229-4B22-A40D-65B0FB3BF58A}" destId="{DBB592A6-7AC2-4223-BBF3-2B9C51468033}" srcOrd="0" destOrd="0" presId="urn:microsoft.com/office/officeart/2005/8/layout/vList6"/>
    <dgm:cxn modelId="{226D2F37-3C5A-4173-9D16-960EB4902DEA}" srcId="{9461A8AF-B5C1-4ECD-AB4D-5E7908EA6DB7}" destId="{26C38F25-883D-4F16-940B-AE1D60F922CF}" srcOrd="0" destOrd="0" parTransId="{122C1509-BFD6-4CC1-AC83-18247BC8BC9C}" sibTransId="{FBF688CA-3DF9-4192-A69D-5F1FDD5963A1}"/>
    <dgm:cxn modelId="{3C343983-A493-41D3-A77C-D3548B857A44}" srcId="{55ACEC20-55B8-4B0C-8875-53705A6E5242}" destId="{9461A8AF-B5C1-4ECD-AB4D-5E7908EA6DB7}" srcOrd="0" destOrd="0" parTransId="{18D0EF47-C1A4-4258-B92A-B4EE8FA26F06}" sibTransId="{B8C2B645-8E59-4994-89E1-8F0EFD920CB8}"/>
    <dgm:cxn modelId="{E373AA83-F0DF-45B9-97D0-5155E4DE1B04}" type="presOf" srcId="{B87CEF48-3B47-4D0F-8C0A-4612461C8E16}" destId="{370584ED-F077-47B9-A590-B07CC3405402}" srcOrd="0" destOrd="0" presId="urn:microsoft.com/office/officeart/2005/8/layout/vList6"/>
    <dgm:cxn modelId="{7E8A3985-9AEB-4418-AB4A-32227622421A}" type="presOf" srcId="{9461A8AF-B5C1-4ECD-AB4D-5E7908EA6DB7}" destId="{9B0B3EBB-5010-4690-A9DE-396AC4E82E75}" srcOrd="0" destOrd="0" presId="urn:microsoft.com/office/officeart/2005/8/layout/vList6"/>
    <dgm:cxn modelId="{770507AC-915C-4CF1-9AE1-7B80D9266B0B}" srcId="{55ACEC20-55B8-4B0C-8875-53705A6E5242}" destId="{B87CEF48-3B47-4D0F-8C0A-4612461C8E16}" srcOrd="1" destOrd="0" parTransId="{7A8FEC72-DE19-44F6-AB2C-DAA21E5FFA18}" sibTransId="{4F40FD75-6358-478C-BED2-9072CCB99360}"/>
    <dgm:cxn modelId="{0FEE98BF-2B66-41A8-BAAD-59D5822FDAB4}" type="presOf" srcId="{55ACEC20-55B8-4B0C-8875-53705A6E5242}" destId="{8E061B39-823A-4BF2-B676-F39A28203DAB}" srcOrd="0" destOrd="0" presId="urn:microsoft.com/office/officeart/2005/8/layout/vList6"/>
    <dgm:cxn modelId="{AE486BFC-2F1D-4CA0-BCFD-ABF88CCA7597}" srcId="{B87CEF48-3B47-4D0F-8C0A-4612461C8E16}" destId="{73647E22-B229-4B22-A40D-65B0FB3BF58A}" srcOrd="0" destOrd="0" parTransId="{B8AD9C06-C289-415B-945E-59708F7B964B}" sibTransId="{5F129BE9-DDF7-4528-95F0-DDA9E5387A7D}"/>
    <dgm:cxn modelId="{F4C02B48-5513-45EB-801F-10FAAC6FFDAF}" type="presParOf" srcId="{8E061B39-823A-4BF2-B676-F39A28203DAB}" destId="{F4D7ABD1-14B1-4534-AD35-59F929785744}" srcOrd="0" destOrd="0" presId="urn:microsoft.com/office/officeart/2005/8/layout/vList6"/>
    <dgm:cxn modelId="{D5DDE617-B6BC-4881-B50F-AA47D481815C}" type="presParOf" srcId="{F4D7ABD1-14B1-4534-AD35-59F929785744}" destId="{9B0B3EBB-5010-4690-A9DE-396AC4E82E75}" srcOrd="0" destOrd="0" presId="urn:microsoft.com/office/officeart/2005/8/layout/vList6"/>
    <dgm:cxn modelId="{3C619E04-65B5-4F61-BC28-7AFFD11F3DFF}" type="presParOf" srcId="{F4D7ABD1-14B1-4534-AD35-59F929785744}" destId="{05F9569C-0577-4B30-B16B-B27C02A15D78}" srcOrd="1" destOrd="0" presId="urn:microsoft.com/office/officeart/2005/8/layout/vList6"/>
    <dgm:cxn modelId="{A27DE925-5B38-4442-BBDD-70081B99817D}" type="presParOf" srcId="{8E061B39-823A-4BF2-B676-F39A28203DAB}" destId="{467B1716-0819-4F44-A24F-7AAFF228F72D}" srcOrd="1" destOrd="0" presId="urn:microsoft.com/office/officeart/2005/8/layout/vList6"/>
    <dgm:cxn modelId="{A7EE95A7-1FB1-4541-95D2-922DCE11AC5B}" type="presParOf" srcId="{8E061B39-823A-4BF2-B676-F39A28203DAB}" destId="{DE94B62D-FE50-493F-9EBB-81F1A9849175}" srcOrd="2" destOrd="0" presId="urn:microsoft.com/office/officeart/2005/8/layout/vList6"/>
    <dgm:cxn modelId="{C75387A3-6A4D-4355-B6E1-5653E44ADD34}" type="presParOf" srcId="{DE94B62D-FE50-493F-9EBB-81F1A9849175}" destId="{370584ED-F077-47B9-A590-B07CC3405402}" srcOrd="0" destOrd="0" presId="urn:microsoft.com/office/officeart/2005/8/layout/vList6"/>
    <dgm:cxn modelId="{A48E4FF5-1576-409A-81C0-1944F23DB12D}" type="presParOf" srcId="{DE94B62D-FE50-493F-9EBB-81F1A9849175}" destId="{DBB592A6-7AC2-4223-BBF3-2B9C51468033}"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386FF8-5598-4FAC-99CF-852B77DE31E6}">
      <dsp:nvSpPr>
        <dsp:cNvPr id="0" name=""/>
        <dsp:cNvSpPr/>
      </dsp:nvSpPr>
      <dsp:spPr>
        <a:xfrm>
          <a:off x="806129" y="0"/>
          <a:ext cx="5375275" cy="5375275"/>
        </a:xfrm>
        <a:prstGeom prst="triangle">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99602B7A-12BF-4707-B1EA-3A1227E6DA73}">
      <dsp:nvSpPr>
        <dsp:cNvPr id="0" name=""/>
        <dsp:cNvSpPr/>
      </dsp:nvSpPr>
      <dsp:spPr>
        <a:xfrm>
          <a:off x="3483565" y="624221"/>
          <a:ext cx="4090586" cy="545926"/>
        </a:xfrm>
        <a:prstGeom prst="round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noProof="0" dirty="0">
              <a:solidFill>
                <a:schemeClr val="tx1">
                  <a:lumMod val="65000"/>
                  <a:lumOff val="35000"/>
                </a:schemeClr>
              </a:solidFill>
              <a:latin typeface="Arial" panose="020B0604020202020204" pitchFamily="34" charset="0"/>
              <a:cs typeface="Arial" panose="020B0604020202020204" pitchFamily="34" charset="0"/>
            </a:rPr>
            <a:t>Information, knowledge, human resources, priorities</a:t>
          </a:r>
          <a:endParaRPr lang="vi-VN" sz="1600" b="0" kern="1200" dirty="0">
            <a:solidFill>
              <a:schemeClr val="tx1">
                <a:lumMod val="65000"/>
                <a:lumOff val="35000"/>
              </a:schemeClr>
            </a:solidFill>
          </a:endParaRPr>
        </a:p>
      </dsp:txBody>
      <dsp:txXfrm>
        <a:off x="3510215" y="650871"/>
        <a:ext cx="4037286" cy="492626"/>
      </dsp:txXfrm>
    </dsp:sp>
    <dsp:sp modelId="{AEA4BD68-AF4B-4436-A138-F424DC9B445D}">
      <dsp:nvSpPr>
        <dsp:cNvPr id="0" name=""/>
        <dsp:cNvSpPr/>
      </dsp:nvSpPr>
      <dsp:spPr>
        <a:xfrm>
          <a:off x="3483565" y="1238388"/>
          <a:ext cx="4090586" cy="545926"/>
        </a:xfrm>
        <a:prstGeom prst="roundRect">
          <a:avLst/>
        </a:prstGeom>
        <a:solidFill>
          <a:schemeClr val="lt1">
            <a:alpha val="90000"/>
            <a:hueOff val="0"/>
            <a:satOff val="0"/>
            <a:lumOff val="0"/>
            <a:alphaOff val="0"/>
          </a:schemeClr>
        </a:solidFill>
        <a:ln w="9525" cap="flat" cmpd="sng" algn="ctr">
          <a:solidFill>
            <a:schemeClr val="accent5">
              <a:hueOff val="-41225"/>
              <a:satOff val="-1200"/>
              <a:lumOff val="-3268"/>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noProof="0" dirty="0">
              <a:solidFill>
                <a:schemeClr val="tx1">
                  <a:lumMod val="65000"/>
                  <a:lumOff val="35000"/>
                </a:schemeClr>
              </a:solidFill>
              <a:latin typeface="Arial" panose="020B0604020202020204" pitchFamily="34" charset="0"/>
              <a:cs typeface="Arial" panose="020B0604020202020204" pitchFamily="34" charset="0"/>
            </a:rPr>
            <a:t>ESCO added value, innovation</a:t>
          </a:r>
          <a:endParaRPr lang="vi-VN" sz="1600" b="0" kern="1200" dirty="0">
            <a:solidFill>
              <a:schemeClr val="tx1">
                <a:lumMod val="65000"/>
                <a:lumOff val="35000"/>
              </a:schemeClr>
            </a:solidFill>
          </a:endParaRPr>
        </a:p>
      </dsp:txBody>
      <dsp:txXfrm>
        <a:off x="3510215" y="1265038"/>
        <a:ext cx="4037286" cy="492626"/>
      </dsp:txXfrm>
    </dsp:sp>
    <dsp:sp modelId="{FD5C3841-6686-4C75-AC51-E6CD32625F46}">
      <dsp:nvSpPr>
        <dsp:cNvPr id="0" name=""/>
        <dsp:cNvSpPr/>
      </dsp:nvSpPr>
      <dsp:spPr>
        <a:xfrm>
          <a:off x="3483565" y="1852555"/>
          <a:ext cx="4090586" cy="545926"/>
        </a:xfrm>
        <a:prstGeom prst="roundRect">
          <a:avLst/>
        </a:prstGeom>
        <a:solidFill>
          <a:schemeClr val="lt1">
            <a:alpha val="90000"/>
            <a:hueOff val="0"/>
            <a:satOff val="0"/>
            <a:lumOff val="0"/>
            <a:alphaOff val="0"/>
          </a:schemeClr>
        </a:solidFill>
        <a:ln w="9525" cap="flat" cmpd="sng" algn="ctr">
          <a:solidFill>
            <a:schemeClr val="accent5">
              <a:hueOff val="-82450"/>
              <a:satOff val="-2399"/>
              <a:lumOff val="-6536"/>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noProof="0" dirty="0">
              <a:solidFill>
                <a:schemeClr val="tx1">
                  <a:lumMod val="65000"/>
                  <a:lumOff val="35000"/>
                </a:schemeClr>
              </a:solidFill>
              <a:latin typeface="Arial" panose="020B0604020202020204" pitchFamily="34" charset="0"/>
              <a:cs typeface="Arial" panose="020B0604020202020204" pitchFamily="34" charset="0"/>
            </a:rPr>
            <a:t>Transaction costs</a:t>
          </a:r>
          <a:endParaRPr lang="vi-VN" sz="1600" b="0" kern="1200" dirty="0">
            <a:solidFill>
              <a:schemeClr val="tx1">
                <a:lumMod val="65000"/>
                <a:lumOff val="35000"/>
              </a:schemeClr>
            </a:solidFill>
          </a:endParaRPr>
        </a:p>
      </dsp:txBody>
      <dsp:txXfrm>
        <a:off x="3510215" y="1879205"/>
        <a:ext cx="4037286" cy="492626"/>
      </dsp:txXfrm>
    </dsp:sp>
    <dsp:sp modelId="{C2BEA041-70EB-4AB3-A622-862B17ECE79A}">
      <dsp:nvSpPr>
        <dsp:cNvPr id="0" name=""/>
        <dsp:cNvSpPr/>
      </dsp:nvSpPr>
      <dsp:spPr>
        <a:xfrm>
          <a:off x="3483565" y="2466722"/>
          <a:ext cx="4090586" cy="545926"/>
        </a:xfrm>
        <a:prstGeom prst="roundRect">
          <a:avLst/>
        </a:prstGeom>
        <a:solidFill>
          <a:schemeClr val="lt1">
            <a:alpha val="90000"/>
            <a:hueOff val="0"/>
            <a:satOff val="0"/>
            <a:lumOff val="0"/>
            <a:alphaOff val="0"/>
          </a:schemeClr>
        </a:solidFill>
        <a:ln w="9525" cap="flat" cmpd="sng" algn="ctr">
          <a:solidFill>
            <a:schemeClr val="accent5">
              <a:hueOff val="-123675"/>
              <a:satOff val="-3599"/>
              <a:lumOff val="-9804"/>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noProof="0" dirty="0">
              <a:solidFill>
                <a:schemeClr val="tx1">
                  <a:lumMod val="65000"/>
                  <a:lumOff val="35000"/>
                </a:schemeClr>
              </a:solidFill>
              <a:latin typeface="Arial" panose="020B0604020202020204" pitchFamily="34" charset="0"/>
              <a:cs typeface="Arial" panose="020B0604020202020204" pitchFamily="34" charset="0"/>
            </a:rPr>
            <a:t>Limitations in administrative procedures</a:t>
          </a:r>
          <a:endParaRPr lang="vi-VN" sz="1600" b="0" kern="1200" dirty="0">
            <a:solidFill>
              <a:schemeClr val="tx1">
                <a:lumMod val="65000"/>
                <a:lumOff val="35000"/>
              </a:schemeClr>
            </a:solidFill>
          </a:endParaRPr>
        </a:p>
      </dsp:txBody>
      <dsp:txXfrm>
        <a:off x="3510215" y="2493372"/>
        <a:ext cx="4037286" cy="492626"/>
      </dsp:txXfrm>
    </dsp:sp>
    <dsp:sp modelId="{E7084AA8-141E-44D4-B93B-6A6FF2DB24C9}">
      <dsp:nvSpPr>
        <dsp:cNvPr id="0" name=""/>
        <dsp:cNvSpPr/>
      </dsp:nvSpPr>
      <dsp:spPr>
        <a:xfrm>
          <a:off x="3483565" y="3080890"/>
          <a:ext cx="4090586" cy="545926"/>
        </a:xfrm>
        <a:prstGeom prst="roundRect">
          <a:avLst/>
        </a:prstGeom>
        <a:solidFill>
          <a:schemeClr val="lt1">
            <a:alpha val="90000"/>
            <a:hueOff val="0"/>
            <a:satOff val="0"/>
            <a:lumOff val="0"/>
            <a:alphaOff val="0"/>
          </a:schemeClr>
        </a:solidFill>
        <a:ln w="9525" cap="flat" cmpd="sng" algn="ctr">
          <a:solidFill>
            <a:schemeClr val="accent5">
              <a:hueOff val="-164901"/>
              <a:satOff val="-4799"/>
              <a:lumOff val="-13072"/>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fr-CA" sz="1600" b="0" kern="1200" noProof="0" dirty="0">
              <a:solidFill>
                <a:schemeClr val="tx1">
                  <a:lumMod val="65000"/>
                  <a:lumOff val="35000"/>
                </a:schemeClr>
              </a:solidFill>
              <a:latin typeface="Arial" panose="020B0604020202020204" pitchFamily="34" charset="0"/>
              <a:cs typeface="Arial" panose="020B0604020202020204" pitchFamily="34" charset="0"/>
            </a:rPr>
            <a:t>Finance</a:t>
          </a:r>
          <a:endParaRPr lang="vi-VN" sz="1600" b="0" kern="1200" dirty="0">
            <a:solidFill>
              <a:schemeClr val="tx1">
                <a:lumMod val="65000"/>
                <a:lumOff val="35000"/>
              </a:schemeClr>
            </a:solidFill>
          </a:endParaRPr>
        </a:p>
      </dsp:txBody>
      <dsp:txXfrm>
        <a:off x="3510215" y="3107540"/>
        <a:ext cx="4037286" cy="492626"/>
      </dsp:txXfrm>
    </dsp:sp>
    <dsp:sp modelId="{AF42A226-6F07-43DC-9B15-35BE10BB267B}">
      <dsp:nvSpPr>
        <dsp:cNvPr id="0" name=""/>
        <dsp:cNvSpPr/>
      </dsp:nvSpPr>
      <dsp:spPr>
        <a:xfrm>
          <a:off x="3483565" y="3695057"/>
          <a:ext cx="4090586" cy="545926"/>
        </a:xfrm>
        <a:prstGeom prst="roundRect">
          <a:avLst/>
        </a:prstGeom>
        <a:solidFill>
          <a:schemeClr val="lt1">
            <a:alpha val="90000"/>
            <a:hueOff val="0"/>
            <a:satOff val="0"/>
            <a:lumOff val="0"/>
            <a:alphaOff val="0"/>
          </a:schemeClr>
        </a:solidFill>
        <a:ln w="9525" cap="flat" cmpd="sng" algn="ctr">
          <a:solidFill>
            <a:schemeClr val="accent5">
              <a:hueOff val="-206126"/>
              <a:satOff val="-5998"/>
              <a:lumOff val="-1634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noProof="0" dirty="0">
              <a:solidFill>
                <a:schemeClr val="tx1">
                  <a:lumMod val="65000"/>
                  <a:lumOff val="35000"/>
                </a:schemeClr>
              </a:solidFill>
              <a:latin typeface="Arial" panose="020B0604020202020204" pitchFamily="34" charset="0"/>
              <a:cs typeface="Arial" panose="020B0604020202020204" pitchFamily="34" charset="0"/>
            </a:rPr>
            <a:t>Complexity of M&amp;V planning, doubts about the reality of energy saving</a:t>
          </a:r>
          <a:endParaRPr lang="vi-VN" sz="1600" b="0" kern="1200" dirty="0">
            <a:solidFill>
              <a:schemeClr val="tx1">
                <a:lumMod val="65000"/>
                <a:lumOff val="35000"/>
              </a:schemeClr>
            </a:solidFill>
          </a:endParaRPr>
        </a:p>
      </dsp:txBody>
      <dsp:txXfrm>
        <a:off x="3510215" y="3721707"/>
        <a:ext cx="4037286" cy="492626"/>
      </dsp:txXfrm>
    </dsp:sp>
    <dsp:sp modelId="{8AE9914D-13FD-4AC5-BF7A-10180FE6EADE}">
      <dsp:nvSpPr>
        <dsp:cNvPr id="0" name=""/>
        <dsp:cNvSpPr/>
      </dsp:nvSpPr>
      <dsp:spPr>
        <a:xfrm>
          <a:off x="3483565" y="4309224"/>
          <a:ext cx="4090586" cy="545926"/>
        </a:xfrm>
        <a:prstGeom prst="roundRect">
          <a:avLst/>
        </a:prstGeom>
        <a:solidFill>
          <a:schemeClr val="lt1">
            <a:alpha val="90000"/>
            <a:hueOff val="0"/>
            <a:satOff val="0"/>
            <a:lumOff val="0"/>
            <a:alphaOff val="0"/>
          </a:schemeClr>
        </a:solidFill>
        <a:ln w="9525" cap="flat" cmpd="sng" algn="ctr">
          <a:solidFill>
            <a:schemeClr val="accent5">
              <a:hueOff val="-247351"/>
              <a:satOff val="-7198"/>
              <a:lumOff val="-19608"/>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noProof="0" dirty="0">
              <a:solidFill>
                <a:schemeClr val="tx1">
                  <a:lumMod val="65000"/>
                  <a:lumOff val="35000"/>
                </a:schemeClr>
              </a:solidFill>
              <a:latin typeface="Arial" panose="020B0604020202020204" pitchFamily="34" charset="0"/>
              <a:cs typeface="Arial" panose="020B0604020202020204" pitchFamily="34" charset="0"/>
            </a:rPr>
            <a:t>Other factors (energy prices, economic context)</a:t>
          </a:r>
          <a:endParaRPr lang="vi-VN" sz="1600" b="0" kern="1200" dirty="0">
            <a:solidFill>
              <a:schemeClr val="tx1">
                <a:lumMod val="65000"/>
                <a:lumOff val="35000"/>
              </a:schemeClr>
            </a:solidFill>
          </a:endParaRPr>
        </a:p>
      </dsp:txBody>
      <dsp:txXfrm>
        <a:off x="3510215" y="4335874"/>
        <a:ext cx="4037286" cy="4926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B68AC6-AAAC-4D0E-BEAB-5D753AB51634}">
      <dsp:nvSpPr>
        <dsp:cNvPr id="0" name=""/>
        <dsp:cNvSpPr/>
      </dsp:nvSpPr>
      <dsp:spPr>
        <a:xfrm rot="10800000">
          <a:off x="0" y="77444"/>
          <a:ext cx="2816351" cy="1283399"/>
        </a:xfrm>
        <a:prstGeom prst="rightArrow">
          <a:avLst>
            <a:gd name="adj1" fmla="val 75000"/>
            <a:gd name="adj2" fmla="val 50000"/>
          </a:avLst>
        </a:prstGeom>
        <a:solidFill>
          <a:schemeClr val="accent6">
            <a:lumMod val="40000"/>
            <a:lumOff val="60000"/>
            <a:alpha val="9000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Font typeface="Wingdings" pitchFamily="2" charset="2"/>
            <a:buChar char="v"/>
          </a:pP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fr-CA" sz="1400" kern="1200" dirty="0">
              <a:solidFill>
                <a:schemeClr val="tx1">
                  <a:lumMod val="65000"/>
                  <a:lumOff val="35000"/>
                </a:schemeClr>
              </a:solidFill>
              <a:latin typeface="Arial" panose="020B0604020202020204" pitchFamily="34" charset="0"/>
              <a:cs typeface="Arial" panose="020B0604020202020204" pitchFamily="34" charset="0"/>
            </a:rPr>
            <a:t>Energy </a:t>
          </a:r>
          <a:r>
            <a:rPr lang="fr-CA" sz="1400" kern="1200" dirty="0" err="1">
              <a:solidFill>
                <a:schemeClr val="tx1">
                  <a:lumMod val="65000"/>
                  <a:lumOff val="35000"/>
                </a:schemeClr>
              </a:solidFill>
              <a:latin typeface="Arial" panose="020B0604020202020204" pitchFamily="34" charset="0"/>
              <a:cs typeface="Arial" panose="020B0604020202020204" pitchFamily="34" charset="0"/>
            </a:rPr>
            <a:t>efficiency</a:t>
          </a:r>
          <a:r>
            <a:rPr lang="fr-CA" sz="1400" kern="1200" dirty="0">
              <a:solidFill>
                <a:schemeClr val="tx1">
                  <a:lumMod val="65000"/>
                  <a:lumOff val="35000"/>
                </a:schemeClr>
              </a:solidFill>
              <a:latin typeface="Arial" panose="020B0604020202020204" pitchFamily="34" charset="0"/>
              <a:cs typeface="Arial" panose="020B0604020202020204" pitchFamily="34" charset="0"/>
            </a:rPr>
            <a:t> </a:t>
          </a:r>
          <a:r>
            <a:rPr lang="fr-CA" sz="1400" kern="1200" dirty="0" err="1">
              <a:solidFill>
                <a:schemeClr val="tx1">
                  <a:lumMod val="65000"/>
                  <a:lumOff val="35000"/>
                </a:schemeClr>
              </a:solidFill>
              <a:latin typeface="Arial" panose="020B0604020202020204" pitchFamily="34" charset="0"/>
              <a:cs typeface="Arial" panose="020B0604020202020204" pitchFamily="34" charset="0"/>
            </a:rPr>
            <a:t>traning</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en-US" sz="1400" kern="1200" dirty="0">
              <a:solidFill>
                <a:schemeClr val="tx1">
                  <a:lumMod val="65000"/>
                  <a:lumOff val="35000"/>
                </a:schemeClr>
              </a:solidFill>
              <a:latin typeface="Arial" panose="020B0604020202020204" pitchFamily="34" charset="0"/>
              <a:cs typeface="Arial" panose="020B0604020202020204" pitchFamily="34" charset="0"/>
            </a:rPr>
            <a:t>Ability to pay</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fr-CA" sz="1400" kern="1200" dirty="0">
              <a:solidFill>
                <a:schemeClr val="tx1">
                  <a:lumMod val="65000"/>
                  <a:lumOff val="35000"/>
                </a:schemeClr>
              </a:solidFill>
              <a:latin typeface="Arial" panose="020B0604020202020204" pitchFamily="34" charset="0"/>
              <a:cs typeface="Arial" panose="020B0604020202020204" pitchFamily="34" charset="0"/>
            </a:rPr>
            <a:t>Trust/ Relationship</a:t>
          </a:r>
        </a:p>
      </dsp:txBody>
      <dsp:txXfrm rot="10800000">
        <a:off x="481275" y="237869"/>
        <a:ext cx="2335076" cy="962549"/>
      </dsp:txXfrm>
    </dsp:sp>
    <dsp:sp modelId="{753C1284-71DA-4397-A515-C27B92A1FA8A}">
      <dsp:nvSpPr>
        <dsp:cNvPr id="0" name=""/>
        <dsp:cNvSpPr/>
      </dsp:nvSpPr>
      <dsp:spPr>
        <a:xfrm>
          <a:off x="2816351" y="96077"/>
          <a:ext cx="1877567" cy="1223581"/>
        </a:xfrm>
        <a:prstGeom prst="round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fr-CA" sz="1400" b="1" kern="1200" dirty="0">
              <a:solidFill>
                <a:schemeClr val="tx1">
                  <a:lumMod val="65000"/>
                  <a:lumOff val="35000"/>
                </a:schemeClr>
              </a:solidFill>
              <a:latin typeface="Arial" panose="020B0604020202020204" pitchFamily="34" charset="0"/>
              <a:cs typeface="Arial" panose="020B0604020202020204" pitchFamily="34" charset="0"/>
            </a:rPr>
            <a:t>Customer training</a:t>
          </a:r>
        </a:p>
      </dsp:txBody>
      <dsp:txXfrm>
        <a:off x="2876081" y="155807"/>
        <a:ext cx="1758107" cy="110412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7142CA-3213-451D-A7CE-49D0DFC986E8}">
      <dsp:nvSpPr>
        <dsp:cNvPr id="0" name=""/>
        <dsp:cNvSpPr/>
      </dsp:nvSpPr>
      <dsp:spPr>
        <a:xfrm rot="10800000">
          <a:off x="0" y="0"/>
          <a:ext cx="2838449" cy="1176314"/>
        </a:xfrm>
        <a:prstGeom prst="rightArrow">
          <a:avLst>
            <a:gd name="adj1" fmla="val 75000"/>
            <a:gd name="adj2" fmla="val 50000"/>
          </a:avLst>
        </a:prstGeom>
        <a:solidFill>
          <a:schemeClr val="accent6">
            <a:lumMod val="40000"/>
            <a:lumOff val="60000"/>
            <a:alpha val="9000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Font typeface="Wingdings" pitchFamily="2" charset="2"/>
            <a:buChar char="v"/>
          </a:pPr>
          <a:r>
            <a:rPr lang="fr-CA" sz="1400" kern="1200" dirty="0" err="1">
              <a:solidFill>
                <a:schemeClr val="tx1">
                  <a:lumMod val="65000"/>
                  <a:lumOff val="35000"/>
                </a:schemeClr>
              </a:solidFill>
              <a:latin typeface="Arial" panose="020B0604020202020204" pitchFamily="34" charset="0"/>
              <a:cs typeface="Arial" panose="020B0604020202020204" pitchFamily="34" charset="0"/>
            </a:rPr>
            <a:t>Keep</a:t>
          </a:r>
          <a:r>
            <a:rPr lang="fr-CA" sz="1400" kern="1200" dirty="0">
              <a:solidFill>
                <a:schemeClr val="tx1">
                  <a:lumMod val="65000"/>
                  <a:lumOff val="35000"/>
                </a:schemeClr>
              </a:solidFill>
              <a:latin typeface="Arial" panose="020B0604020202020204" pitchFamily="34" charset="0"/>
              <a:cs typeface="Arial" panose="020B0604020202020204" pitchFamily="34" charset="0"/>
            </a:rPr>
            <a:t> leadership </a:t>
          </a:r>
          <a:r>
            <a:rPr lang="fr-CA" sz="1400" kern="1200" dirty="0" err="1">
              <a:solidFill>
                <a:schemeClr val="tx1">
                  <a:lumMod val="65000"/>
                  <a:lumOff val="35000"/>
                </a:schemeClr>
              </a:solidFill>
              <a:latin typeface="Arial" panose="020B0604020202020204" pitchFamily="34" charset="0"/>
              <a:cs typeface="Arial" panose="020B0604020202020204" pitchFamily="34" charset="0"/>
            </a:rPr>
            <a:t>role</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en-US" sz="1400" kern="1200" dirty="0">
              <a:solidFill>
                <a:schemeClr val="tx1">
                  <a:lumMod val="65000"/>
                  <a:lumOff val="35000"/>
                </a:schemeClr>
              </a:solidFill>
              <a:latin typeface="Arial" panose="020B0604020202020204" pitchFamily="34" charset="0"/>
              <a:cs typeface="Arial" panose="020B0604020202020204" pitchFamily="34" charset="0"/>
            </a:rPr>
            <a:t>Offer preferential policies</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en-US" sz="1400" kern="1200" dirty="0">
              <a:solidFill>
                <a:schemeClr val="tx1">
                  <a:lumMod val="65000"/>
                  <a:lumOff val="35000"/>
                </a:schemeClr>
              </a:solidFill>
              <a:latin typeface="Arial" panose="020B0604020202020204" pitchFamily="34" charset="0"/>
              <a:cs typeface="Arial" panose="020B0604020202020204" pitchFamily="34" charset="0"/>
            </a:rPr>
            <a:t>Contract Law Enforcement</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dsp:txBody>
      <dsp:txXfrm rot="10800000">
        <a:off x="441118" y="147039"/>
        <a:ext cx="2397331" cy="882236"/>
      </dsp:txXfrm>
    </dsp:sp>
    <dsp:sp modelId="{D1CCDAA6-4DC5-4913-A9CA-49A8D6B8F1EF}">
      <dsp:nvSpPr>
        <dsp:cNvPr id="0" name=""/>
        <dsp:cNvSpPr/>
      </dsp:nvSpPr>
      <dsp:spPr>
        <a:xfrm>
          <a:off x="2824891" y="0"/>
          <a:ext cx="1868891" cy="1176314"/>
        </a:xfrm>
        <a:prstGeom prst="round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fr-CA" sz="1400" b="1" kern="1200" dirty="0" err="1">
              <a:solidFill>
                <a:schemeClr val="tx1">
                  <a:lumMod val="65000"/>
                  <a:lumOff val="35000"/>
                </a:schemeClr>
              </a:solidFill>
              <a:latin typeface="Arial" panose="020B0604020202020204" pitchFamily="34" charset="0"/>
              <a:cs typeface="Arial" panose="020B0604020202020204" pitchFamily="34" charset="0"/>
            </a:rPr>
            <a:t>Government</a:t>
          </a:r>
          <a:endParaRPr lang="fr-CA" sz="1400" b="1" kern="1200" dirty="0">
            <a:solidFill>
              <a:schemeClr val="tx1">
                <a:lumMod val="65000"/>
                <a:lumOff val="35000"/>
              </a:schemeClr>
            </a:solidFill>
            <a:latin typeface="Arial" panose="020B0604020202020204" pitchFamily="34" charset="0"/>
            <a:cs typeface="Arial" panose="020B0604020202020204" pitchFamily="34" charset="0"/>
          </a:endParaRPr>
        </a:p>
      </dsp:txBody>
      <dsp:txXfrm>
        <a:off x="2882314" y="57423"/>
        <a:ext cx="1754045" cy="106146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F52EAE-A97F-4B26-8340-47B23EEFDFD2}">
      <dsp:nvSpPr>
        <dsp:cNvPr id="0" name=""/>
        <dsp:cNvSpPr/>
      </dsp:nvSpPr>
      <dsp:spPr>
        <a:xfrm>
          <a:off x="1693797" y="753"/>
          <a:ext cx="2565939" cy="1540271"/>
        </a:xfrm>
        <a:prstGeom prst="rightArrow">
          <a:avLst>
            <a:gd name="adj1" fmla="val 75000"/>
            <a:gd name="adj2" fmla="val 50000"/>
          </a:avLst>
        </a:prstGeom>
        <a:solidFill>
          <a:schemeClr val="accent6">
            <a:lumMod val="40000"/>
            <a:lumOff val="60000"/>
            <a:alpha val="9000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Font typeface="Wingdings" pitchFamily="2" charset="2"/>
            <a:buChar char="v"/>
          </a:pP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en-US" sz="1400" kern="1200" dirty="0">
              <a:solidFill>
                <a:schemeClr val="tx1">
                  <a:lumMod val="65000"/>
                  <a:lumOff val="35000"/>
                </a:schemeClr>
              </a:solidFill>
              <a:latin typeface="Arial" panose="020B0604020202020204" pitchFamily="34" charset="0"/>
              <a:cs typeface="Arial" panose="020B0604020202020204" pitchFamily="34" charset="0"/>
            </a:rPr>
            <a:t>Appropriate contract law for EPC contracts</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en-US" sz="1400" kern="1200" dirty="0">
              <a:solidFill>
                <a:schemeClr val="tx1">
                  <a:lumMod val="65000"/>
                  <a:lumOff val="35000"/>
                </a:schemeClr>
              </a:solidFill>
              <a:latin typeface="Arial" panose="020B0604020202020204" pitchFamily="34" charset="0"/>
              <a:cs typeface="Arial" panose="020B0604020202020204" pitchFamily="34" charset="0"/>
            </a:rPr>
            <a:t>Have expertise in law</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dsp:txBody>
      <dsp:txXfrm>
        <a:off x="1693797" y="193287"/>
        <a:ext cx="1988337" cy="1155203"/>
      </dsp:txXfrm>
    </dsp:sp>
    <dsp:sp modelId="{CBD487E8-3152-4BC2-9A61-8B6A5B1B0D8C}">
      <dsp:nvSpPr>
        <dsp:cNvPr id="0" name=""/>
        <dsp:cNvSpPr/>
      </dsp:nvSpPr>
      <dsp:spPr>
        <a:xfrm>
          <a:off x="0" y="164142"/>
          <a:ext cx="1672787" cy="1237082"/>
        </a:xfrm>
        <a:prstGeom prst="round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fr-CA" sz="1400" b="1" kern="1200" dirty="0">
              <a:solidFill>
                <a:schemeClr val="tx1">
                  <a:lumMod val="65000"/>
                  <a:lumOff val="35000"/>
                </a:schemeClr>
              </a:solidFill>
              <a:latin typeface="Arial" panose="020B0604020202020204" pitchFamily="34" charset="0"/>
              <a:cs typeface="Arial" panose="020B0604020202020204" pitchFamily="34" charset="0"/>
            </a:rPr>
            <a:t>Law / </a:t>
          </a:r>
          <a:r>
            <a:rPr lang="en-US" sz="1400" b="1" kern="1200" dirty="0">
              <a:solidFill>
                <a:schemeClr val="tx1">
                  <a:lumMod val="65000"/>
                  <a:lumOff val="35000"/>
                </a:schemeClr>
              </a:solidFill>
              <a:latin typeface="Arial" panose="020B0604020202020204" pitchFamily="34" charset="0"/>
              <a:cs typeface="Arial" panose="020B0604020202020204" pitchFamily="34" charset="0"/>
            </a:rPr>
            <a:t>Administration</a:t>
          </a:r>
          <a:endParaRPr lang="fr-CA" sz="1400" b="1" kern="1200" dirty="0">
            <a:solidFill>
              <a:schemeClr val="tx1">
                <a:lumMod val="65000"/>
                <a:lumOff val="35000"/>
              </a:schemeClr>
            </a:solidFill>
            <a:latin typeface="Arial" panose="020B0604020202020204" pitchFamily="34" charset="0"/>
            <a:cs typeface="Arial" panose="020B0604020202020204" pitchFamily="34" charset="0"/>
          </a:endParaRPr>
        </a:p>
      </dsp:txBody>
      <dsp:txXfrm>
        <a:off x="60389" y="224531"/>
        <a:ext cx="1552009" cy="111630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F52EAE-A97F-4B26-8340-47B23EEFDFD2}">
      <dsp:nvSpPr>
        <dsp:cNvPr id="0" name=""/>
        <dsp:cNvSpPr/>
      </dsp:nvSpPr>
      <dsp:spPr>
        <a:xfrm>
          <a:off x="1749214" y="0"/>
          <a:ext cx="2623821" cy="1362057"/>
        </a:xfrm>
        <a:prstGeom prst="rightArrow">
          <a:avLst>
            <a:gd name="adj1" fmla="val 75000"/>
            <a:gd name="adj2" fmla="val 50000"/>
          </a:avLst>
        </a:prstGeom>
        <a:solidFill>
          <a:schemeClr val="accent6">
            <a:lumMod val="40000"/>
            <a:lumOff val="60000"/>
            <a:alpha val="9000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Font typeface="Wingdings" pitchFamily="2" charset="2"/>
            <a:buChar char="v"/>
          </a:pP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fr-CA" sz="1400" kern="1200" dirty="0" err="1">
              <a:solidFill>
                <a:schemeClr val="tx1">
                  <a:lumMod val="65000"/>
                  <a:lumOff val="35000"/>
                </a:schemeClr>
              </a:solidFill>
              <a:latin typeface="Arial" panose="020B0604020202020204" pitchFamily="34" charset="0"/>
              <a:cs typeface="Arial" panose="020B0604020202020204" pitchFamily="34" charset="0"/>
            </a:rPr>
            <a:t>Using</a:t>
          </a:r>
          <a:r>
            <a:rPr lang="fr-CA" sz="1400" kern="1200" dirty="0">
              <a:solidFill>
                <a:schemeClr val="tx1">
                  <a:lumMod val="65000"/>
                  <a:lumOff val="35000"/>
                </a:schemeClr>
              </a:solidFill>
              <a:latin typeface="Arial" panose="020B0604020202020204" pitchFamily="34" charset="0"/>
              <a:cs typeface="Arial" panose="020B0604020202020204" pitchFamily="34" charset="0"/>
            </a:rPr>
            <a:t> ESCO capital</a:t>
          </a:r>
        </a:p>
        <a:p>
          <a:pPr marL="114300" lvl="1" indent="-114300" algn="l" defTabSz="622300">
            <a:lnSpc>
              <a:spcPct val="90000"/>
            </a:lnSpc>
            <a:spcBef>
              <a:spcPct val="0"/>
            </a:spcBef>
            <a:spcAft>
              <a:spcPct val="15000"/>
            </a:spcAft>
            <a:buFont typeface="Wingdings" pitchFamily="2" charset="2"/>
            <a:buChar char="v"/>
          </a:pPr>
          <a:r>
            <a:rPr lang="fr-CA" sz="1400" kern="1200" dirty="0" err="1">
              <a:solidFill>
                <a:schemeClr val="tx1">
                  <a:lumMod val="65000"/>
                  <a:lumOff val="35000"/>
                </a:schemeClr>
              </a:solidFill>
              <a:latin typeface="Arial" panose="020B0604020202020204" pitchFamily="34" charset="0"/>
              <a:cs typeface="Arial" panose="020B0604020202020204" pitchFamily="34" charset="0"/>
            </a:rPr>
            <a:t>Qualified</a:t>
          </a:r>
          <a:r>
            <a:rPr lang="fr-CA" sz="1400" kern="1200" dirty="0">
              <a:solidFill>
                <a:schemeClr val="tx1">
                  <a:lumMod val="65000"/>
                  <a:lumOff val="35000"/>
                </a:schemeClr>
              </a:solidFill>
              <a:latin typeface="Arial" panose="020B0604020202020204" pitchFamily="34" charset="0"/>
              <a:cs typeface="Arial" panose="020B0604020202020204" pitchFamily="34" charset="0"/>
            </a:rPr>
            <a:t> staff</a:t>
          </a:r>
        </a:p>
        <a:p>
          <a:pPr marL="114300" lvl="1" indent="-114300" algn="l" defTabSz="622300">
            <a:lnSpc>
              <a:spcPct val="90000"/>
            </a:lnSpc>
            <a:spcBef>
              <a:spcPct val="0"/>
            </a:spcBef>
            <a:spcAft>
              <a:spcPct val="15000"/>
            </a:spcAft>
            <a:buFont typeface="Wingdings" pitchFamily="2" charset="2"/>
            <a:buChar char="v"/>
          </a:pPr>
          <a:r>
            <a:rPr lang="en-US" sz="1400" kern="1200" dirty="0">
              <a:solidFill>
                <a:schemeClr val="tx1">
                  <a:lumMod val="65000"/>
                  <a:lumOff val="35000"/>
                </a:schemeClr>
              </a:solidFill>
              <a:latin typeface="Arial" panose="020B0604020202020204" pitchFamily="34" charset="0"/>
              <a:cs typeface="Arial" panose="020B0604020202020204" pitchFamily="34" charset="0"/>
            </a:rPr>
            <a:t>Supply and support technology</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dsp:txBody>
      <dsp:txXfrm>
        <a:off x="1749214" y="170257"/>
        <a:ext cx="2113050" cy="1021543"/>
      </dsp:txXfrm>
    </dsp:sp>
    <dsp:sp modelId="{CBD487E8-3152-4BC2-9A61-8B6A5B1B0D8C}">
      <dsp:nvSpPr>
        <dsp:cNvPr id="0" name=""/>
        <dsp:cNvSpPr/>
      </dsp:nvSpPr>
      <dsp:spPr>
        <a:xfrm>
          <a:off x="44447" y="99986"/>
          <a:ext cx="1736514" cy="1141268"/>
        </a:xfrm>
        <a:prstGeom prst="round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fr-CA" sz="1400" b="1" kern="1200" dirty="0" err="1">
              <a:solidFill>
                <a:schemeClr val="tx1">
                  <a:lumMod val="65000"/>
                  <a:lumOff val="35000"/>
                </a:schemeClr>
              </a:solidFill>
              <a:latin typeface="Arial" panose="020B0604020202020204" pitchFamily="34" charset="0"/>
              <a:cs typeface="Arial" panose="020B0604020202020204" pitchFamily="34" charset="0"/>
            </a:rPr>
            <a:t>Capacity</a:t>
          </a:r>
          <a:endParaRPr lang="fr-CA" sz="1400" b="1" kern="1200" dirty="0">
            <a:solidFill>
              <a:schemeClr val="tx1">
                <a:lumMod val="65000"/>
                <a:lumOff val="35000"/>
              </a:schemeClr>
            </a:solidFill>
            <a:latin typeface="Arial" panose="020B0604020202020204" pitchFamily="34" charset="0"/>
            <a:cs typeface="Arial" panose="020B0604020202020204" pitchFamily="34" charset="0"/>
          </a:endParaRPr>
        </a:p>
      </dsp:txBody>
      <dsp:txXfrm>
        <a:off x="100159" y="155698"/>
        <a:ext cx="1625090" cy="102984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F52EAE-A97F-4B26-8340-47B23EEFDFD2}">
      <dsp:nvSpPr>
        <dsp:cNvPr id="0" name=""/>
        <dsp:cNvSpPr/>
      </dsp:nvSpPr>
      <dsp:spPr>
        <a:xfrm>
          <a:off x="1699268" y="131856"/>
          <a:ext cx="2453799" cy="1129309"/>
        </a:xfrm>
        <a:prstGeom prst="rightArrow">
          <a:avLst>
            <a:gd name="adj1" fmla="val 75000"/>
            <a:gd name="adj2" fmla="val 50000"/>
          </a:avLst>
        </a:prstGeom>
        <a:solidFill>
          <a:schemeClr val="accent6">
            <a:lumMod val="40000"/>
            <a:lumOff val="60000"/>
            <a:alpha val="9000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Font typeface="Wingdings" pitchFamily="2" charset="2"/>
            <a:buChar char="v"/>
          </a:pP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fr-CA" sz="1400" kern="1200" dirty="0">
              <a:solidFill>
                <a:schemeClr val="tx1">
                  <a:lumMod val="65000"/>
                  <a:lumOff val="35000"/>
                </a:schemeClr>
              </a:solidFill>
              <a:latin typeface="Arial" panose="020B0604020202020204" pitchFamily="34" charset="0"/>
              <a:cs typeface="Arial" panose="020B0604020202020204" pitchFamily="34" charset="0"/>
            </a:rPr>
            <a:t>To </a:t>
          </a:r>
          <a:r>
            <a:rPr lang="fr-CA" sz="1400" kern="1200" dirty="0" err="1">
              <a:solidFill>
                <a:schemeClr val="tx1">
                  <a:lumMod val="65000"/>
                  <a:lumOff val="35000"/>
                </a:schemeClr>
              </a:solidFill>
              <a:latin typeface="Arial" panose="020B0604020202020204" pitchFamily="34" charset="0"/>
              <a:cs typeface="Arial" panose="020B0604020202020204" pitchFamily="34" charset="0"/>
            </a:rPr>
            <a:t>be</a:t>
          </a:r>
          <a:r>
            <a:rPr lang="fr-CA" sz="1400" kern="1200" dirty="0">
              <a:solidFill>
                <a:schemeClr val="tx1">
                  <a:lumMod val="65000"/>
                  <a:lumOff val="35000"/>
                </a:schemeClr>
              </a:solidFill>
              <a:latin typeface="Arial" panose="020B0604020202020204" pitchFamily="34" charset="0"/>
              <a:cs typeface="Arial" panose="020B0604020202020204" pitchFamily="34" charset="0"/>
            </a:rPr>
            <a:t> </a:t>
          </a:r>
          <a:r>
            <a:rPr lang="fr-CA" sz="1400" kern="1200" dirty="0" err="1">
              <a:solidFill>
                <a:schemeClr val="tx1">
                  <a:lumMod val="65000"/>
                  <a:lumOff val="35000"/>
                </a:schemeClr>
              </a:solidFill>
              <a:latin typeface="Arial" panose="020B0604020202020204" pitchFamily="34" charset="0"/>
              <a:cs typeface="Arial" panose="020B0604020202020204" pitchFamily="34" charset="0"/>
            </a:rPr>
            <a:t>granted</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en-US" sz="1400" kern="1200" dirty="0">
              <a:solidFill>
                <a:schemeClr val="tx1">
                  <a:lumMod val="65000"/>
                  <a:lumOff val="35000"/>
                </a:schemeClr>
              </a:solidFill>
              <a:latin typeface="Arial" panose="020B0604020202020204" pitchFamily="34" charset="0"/>
              <a:cs typeface="Arial" panose="020B0604020202020204" pitchFamily="34" charset="0"/>
            </a:rPr>
            <a:t>Cost recovery</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en-US" sz="1400" kern="1200" dirty="0">
              <a:solidFill>
                <a:schemeClr val="tx1">
                  <a:lumMod val="65000"/>
                  <a:lumOff val="35000"/>
                </a:schemeClr>
              </a:solidFill>
              <a:latin typeface="Arial" panose="020B0604020202020204" pitchFamily="34" charset="0"/>
              <a:cs typeface="Arial" panose="020B0604020202020204" pitchFamily="34" charset="0"/>
            </a:rPr>
            <a:t>Regulations</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dsp:txBody>
      <dsp:txXfrm>
        <a:off x="1699268" y="273020"/>
        <a:ext cx="2030308" cy="846981"/>
      </dsp:txXfrm>
    </dsp:sp>
    <dsp:sp modelId="{CBD487E8-3152-4BC2-9A61-8B6A5B1B0D8C}">
      <dsp:nvSpPr>
        <dsp:cNvPr id="0" name=""/>
        <dsp:cNvSpPr/>
      </dsp:nvSpPr>
      <dsp:spPr>
        <a:xfrm>
          <a:off x="0" y="140395"/>
          <a:ext cx="1709588" cy="1155415"/>
        </a:xfrm>
        <a:prstGeom prst="round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tx1">
                  <a:lumMod val="65000"/>
                  <a:lumOff val="35000"/>
                </a:schemeClr>
              </a:solidFill>
              <a:latin typeface="Arial" panose="020B0604020202020204" pitchFamily="34" charset="0"/>
              <a:cs typeface="Arial" panose="020B0604020202020204" pitchFamily="34" charset="0"/>
            </a:rPr>
            <a:t>Public utility enterprise</a:t>
          </a:r>
          <a:endParaRPr lang="fr-CA" sz="1400" b="1" kern="1200" dirty="0">
            <a:solidFill>
              <a:schemeClr val="tx1">
                <a:lumMod val="65000"/>
                <a:lumOff val="35000"/>
              </a:schemeClr>
            </a:solidFill>
            <a:latin typeface="Arial" panose="020B0604020202020204" pitchFamily="34" charset="0"/>
            <a:cs typeface="Arial" panose="020B0604020202020204" pitchFamily="34" charset="0"/>
          </a:endParaRPr>
        </a:p>
      </dsp:txBody>
      <dsp:txXfrm>
        <a:off x="56403" y="196798"/>
        <a:ext cx="1596782" cy="104260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7142CA-3213-451D-A7CE-49D0DFC986E8}">
      <dsp:nvSpPr>
        <dsp:cNvPr id="0" name=""/>
        <dsp:cNvSpPr/>
      </dsp:nvSpPr>
      <dsp:spPr>
        <a:xfrm rot="10800000">
          <a:off x="4332" y="587"/>
          <a:ext cx="2852180" cy="1204772"/>
        </a:xfrm>
        <a:prstGeom prst="rightArrow">
          <a:avLst>
            <a:gd name="adj1" fmla="val 75000"/>
            <a:gd name="adj2" fmla="val 50000"/>
          </a:avLst>
        </a:prstGeom>
        <a:solidFill>
          <a:schemeClr val="accent6">
            <a:lumMod val="40000"/>
            <a:lumOff val="60000"/>
            <a:alpha val="9000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Font typeface="Wingdings" pitchFamily="2" charset="2"/>
            <a:buChar char="v"/>
          </a:pPr>
          <a:r>
            <a:rPr lang="en-US" sz="1400" kern="1200" dirty="0">
              <a:solidFill>
                <a:schemeClr val="tx1">
                  <a:lumMod val="65000"/>
                  <a:lumOff val="35000"/>
                </a:schemeClr>
              </a:solidFill>
              <a:latin typeface="Arial" panose="020B0604020202020204" pitchFamily="34" charset="0"/>
              <a:cs typeface="Arial" panose="020B0604020202020204" pitchFamily="34" charset="0"/>
            </a:rPr>
            <a:t>Assets based on financial market distortions</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Font typeface="Wingdings" pitchFamily="2" charset="2"/>
            <a:buChar char="v"/>
          </a:pPr>
          <a:r>
            <a:rPr lang="en-US" sz="1400" kern="1200" dirty="0">
              <a:solidFill>
                <a:schemeClr val="tx1">
                  <a:lumMod val="65000"/>
                  <a:lumOff val="35000"/>
                </a:schemeClr>
              </a:solidFill>
              <a:latin typeface="Arial" panose="020B0604020202020204" pitchFamily="34" charset="0"/>
              <a:cs typeface="Arial" panose="020B0604020202020204" pitchFamily="34" charset="0"/>
            </a:rPr>
            <a:t>EE Investment Guarantee Framework</a:t>
          </a:r>
          <a:endParaRPr lang="fr-CA" sz="1400" kern="1200" dirty="0">
            <a:solidFill>
              <a:schemeClr val="tx1">
                <a:lumMod val="65000"/>
                <a:lumOff val="35000"/>
              </a:schemeClr>
            </a:solidFill>
            <a:latin typeface="Arial" panose="020B0604020202020204" pitchFamily="34" charset="0"/>
            <a:cs typeface="Arial" panose="020B0604020202020204" pitchFamily="34" charset="0"/>
          </a:endParaRPr>
        </a:p>
      </dsp:txBody>
      <dsp:txXfrm rot="10800000">
        <a:off x="456121" y="151183"/>
        <a:ext cx="2400391" cy="903579"/>
      </dsp:txXfrm>
    </dsp:sp>
    <dsp:sp modelId="{D1CCDAA6-4DC5-4913-A9CA-49A8D6B8F1EF}">
      <dsp:nvSpPr>
        <dsp:cNvPr id="0" name=""/>
        <dsp:cNvSpPr/>
      </dsp:nvSpPr>
      <dsp:spPr>
        <a:xfrm>
          <a:off x="2860845" y="2355"/>
          <a:ext cx="1869902" cy="1203592"/>
        </a:xfrm>
        <a:prstGeom prst="round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fr-CA" sz="1400" b="1" kern="1200" dirty="0">
              <a:solidFill>
                <a:schemeClr val="tx1">
                  <a:lumMod val="65000"/>
                  <a:lumOff val="35000"/>
                </a:schemeClr>
              </a:solidFill>
              <a:latin typeface="Arial" panose="020B0604020202020204" pitchFamily="34" charset="0"/>
              <a:cs typeface="Arial" panose="020B0604020202020204" pitchFamily="34" charset="0"/>
            </a:rPr>
            <a:t>Finance</a:t>
          </a:r>
        </a:p>
      </dsp:txBody>
      <dsp:txXfrm>
        <a:off x="2919600" y="61110"/>
        <a:ext cx="1752392" cy="108608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F74BE4-82B6-4AE9-9AE4-D3D6C4207D98}">
      <dsp:nvSpPr>
        <dsp:cNvPr id="0" name=""/>
        <dsp:cNvSpPr/>
      </dsp:nvSpPr>
      <dsp:spPr>
        <a:xfrm>
          <a:off x="725008" y="5010"/>
          <a:ext cx="2378182" cy="5125789"/>
        </a:xfrm>
        <a:prstGeom prst="round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vi-VN" sz="2000" b="1" kern="1200" spc="300" dirty="0">
              <a:solidFill>
                <a:schemeClr val="accent1">
                  <a:lumMod val="50000"/>
                </a:schemeClr>
              </a:solidFill>
            </a:rPr>
            <a:t>MARKET BARRIERS</a:t>
          </a:r>
          <a:endParaRPr lang="fr-CA" sz="2000" b="1" kern="1200" dirty="0">
            <a:solidFill>
              <a:schemeClr val="accent1">
                <a:lumMod val="50000"/>
              </a:schemeClr>
            </a:solidFill>
          </a:endParaRPr>
        </a:p>
      </dsp:txBody>
      <dsp:txXfrm>
        <a:off x="841101" y="121103"/>
        <a:ext cx="2145996" cy="489360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F9569C-0577-4B30-B16B-B27C02A15D78}">
      <dsp:nvSpPr>
        <dsp:cNvPr id="0" name=""/>
        <dsp:cNvSpPr/>
      </dsp:nvSpPr>
      <dsp:spPr>
        <a:xfrm>
          <a:off x="2454438" y="1884"/>
          <a:ext cx="8574163" cy="226290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228600" lvl="1" indent="0" algn="l" defTabSz="1066800">
            <a:lnSpc>
              <a:spcPct val="90000"/>
            </a:lnSpc>
            <a:spcBef>
              <a:spcPct val="0"/>
            </a:spcBef>
            <a:spcAft>
              <a:spcPct val="15000"/>
            </a:spcAft>
            <a:buNone/>
          </a:pPr>
          <a:r>
            <a:rPr lang="en-US" altLang="en-US" sz="2400" kern="1200" dirty="0">
              <a:solidFill>
                <a:schemeClr val="tx1">
                  <a:lumMod val="65000"/>
                  <a:lumOff val="35000"/>
                </a:schemeClr>
              </a:solidFill>
            </a:rPr>
            <a:t>Policy interventions in most regions have stimulated investment in energy efficiency.</a:t>
          </a:r>
          <a:endParaRPr lang="vi-VN" sz="2400" kern="1200" dirty="0">
            <a:solidFill>
              <a:schemeClr val="tx1">
                <a:lumMod val="65000"/>
                <a:lumOff val="35000"/>
              </a:schemeClr>
            </a:solidFill>
          </a:endParaRPr>
        </a:p>
      </dsp:txBody>
      <dsp:txXfrm>
        <a:off x="2454438" y="284747"/>
        <a:ext cx="7725575" cy="1697175"/>
      </dsp:txXfrm>
    </dsp:sp>
    <dsp:sp modelId="{9B0B3EBB-5010-4690-A9DE-396AC4E82E75}">
      <dsp:nvSpPr>
        <dsp:cNvPr id="0" name=""/>
        <dsp:cNvSpPr/>
      </dsp:nvSpPr>
      <dsp:spPr>
        <a:xfrm>
          <a:off x="6111" y="80360"/>
          <a:ext cx="2448326" cy="210595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altLang="en-US" sz="3200" kern="1200" dirty="0">
              <a:solidFill>
                <a:schemeClr val="tx1">
                  <a:lumMod val="65000"/>
                  <a:lumOff val="35000"/>
                </a:schemeClr>
              </a:solidFill>
            </a:rPr>
            <a:t>Policy</a:t>
          </a:r>
          <a:endParaRPr lang="vi-VN" sz="3200" kern="1200" dirty="0">
            <a:solidFill>
              <a:schemeClr val="tx1">
                <a:lumMod val="65000"/>
                <a:lumOff val="35000"/>
              </a:schemeClr>
            </a:solidFill>
          </a:endParaRPr>
        </a:p>
      </dsp:txBody>
      <dsp:txXfrm>
        <a:off x="108915" y="183164"/>
        <a:ext cx="2242718" cy="1900342"/>
      </dsp:txXfrm>
    </dsp:sp>
    <dsp:sp modelId="{DBB592A6-7AC2-4223-BBF3-2B9C51468033}">
      <dsp:nvSpPr>
        <dsp:cNvPr id="0" name=""/>
        <dsp:cNvSpPr/>
      </dsp:nvSpPr>
      <dsp:spPr>
        <a:xfrm>
          <a:off x="2417262" y="2559498"/>
          <a:ext cx="8608350" cy="1636182"/>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228600" lvl="1" indent="0" algn="l" defTabSz="1066800">
            <a:lnSpc>
              <a:spcPct val="90000"/>
            </a:lnSpc>
            <a:spcBef>
              <a:spcPts val="600"/>
            </a:spcBef>
            <a:spcAft>
              <a:spcPct val="15000"/>
            </a:spcAft>
            <a:buNone/>
          </a:pPr>
          <a:r>
            <a:rPr lang="en-US" altLang="en-US" sz="2400" kern="1200" dirty="0">
              <a:solidFill>
                <a:schemeClr val="tx1">
                  <a:lumMod val="65000"/>
                  <a:lumOff val="35000"/>
                </a:schemeClr>
              </a:solidFill>
            </a:rPr>
            <a:t>High energy prices affect behavior and activity</a:t>
          </a:r>
          <a:endParaRPr lang="vi-VN" sz="2400" kern="1200" dirty="0">
            <a:solidFill>
              <a:schemeClr val="tx1">
                <a:lumMod val="65000"/>
                <a:lumOff val="35000"/>
              </a:schemeClr>
            </a:solidFill>
          </a:endParaRPr>
        </a:p>
      </dsp:txBody>
      <dsp:txXfrm>
        <a:off x="2417262" y="2764021"/>
        <a:ext cx="7994782" cy="1227136"/>
      </dsp:txXfrm>
    </dsp:sp>
    <dsp:sp modelId="{370584ED-F077-47B9-A590-B07CC3405402}">
      <dsp:nvSpPr>
        <dsp:cNvPr id="0" name=""/>
        <dsp:cNvSpPr/>
      </dsp:nvSpPr>
      <dsp:spPr>
        <a:xfrm>
          <a:off x="9099" y="2516957"/>
          <a:ext cx="2408162" cy="1721264"/>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n-US" altLang="en-US" sz="2800" kern="1200" dirty="0">
              <a:solidFill>
                <a:schemeClr val="tx1">
                  <a:lumMod val="65000"/>
                  <a:lumOff val="35000"/>
                </a:schemeClr>
              </a:solidFill>
            </a:rPr>
            <a:t>Energy cost</a:t>
          </a:r>
          <a:endParaRPr lang="vi-VN" sz="2800" kern="1200" dirty="0">
            <a:solidFill>
              <a:schemeClr val="tx1">
                <a:lumMod val="65000"/>
                <a:lumOff val="35000"/>
              </a:schemeClr>
            </a:solidFill>
          </a:endParaRPr>
        </a:p>
      </dsp:txBody>
      <dsp:txXfrm>
        <a:off x="93124" y="2600982"/>
        <a:ext cx="2240112" cy="1553214"/>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gd135bea600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3" name="Google Shape;1823;gd135bea600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5860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gd135bea600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3" name="Google Shape;1823;gd135bea600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10203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gd135bea600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3" name="Google Shape;1823;gd135bea600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7075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gd135bea600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3" name="Google Shape;1823;gd135bea600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547102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gd135bea600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3" name="Google Shape;1823;gd135bea600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42717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gd135bea600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3" name="Google Shape;1823;gd135bea600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559247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522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680814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82173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Slide Image Placeholder 1"/>
          <p:cNvSpPr>
            <a:spLocks noGrp="1" noRot="1" noChangeAspect="1" noTextEdit="1"/>
          </p:cNvSpPr>
          <p:nvPr>
            <p:ph type="sldImg"/>
          </p:nvPr>
        </p:nvSpPr>
        <p:spPr bwMode="auto">
          <a:xfrm>
            <a:off x="427038" y="692150"/>
            <a:ext cx="6156325" cy="3463925"/>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0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3422" indent="-173422">
              <a:buFontTx/>
              <a:buChar char="-"/>
            </a:pPr>
            <a:endParaRPr lang="en-CA" altLang="en-US" dirty="0"/>
          </a:p>
          <a:p>
            <a:pPr marL="173422" indent="-173422">
              <a:buFontTx/>
              <a:buChar char="-"/>
            </a:pPr>
            <a:endParaRPr lang="en-CA" altLang="en-US" dirty="0"/>
          </a:p>
          <a:p>
            <a:pPr marL="173422" indent="-173422">
              <a:buFontTx/>
              <a:buChar char="-"/>
            </a:pPr>
            <a:r>
              <a:rPr lang="en-CA" altLang="en-US" b="1" dirty="0"/>
              <a:t>NEXT:  Exercises: </a:t>
            </a:r>
            <a:r>
              <a:rPr lang="en-US" altLang="fr-FR" dirty="0"/>
              <a:t>If we look at the level of individual facilities, is EE still interesting.</a:t>
            </a:r>
            <a:endParaRPr lang="en-CA" altLang="en-US" dirty="0"/>
          </a:p>
        </p:txBody>
      </p:sp>
      <p:sp>
        <p:nvSpPr>
          <p:cNvPr id="260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51494" indent="-289036" eaLnBrk="0" hangingPunct="0">
              <a:spcBef>
                <a:spcPct val="30000"/>
              </a:spcBef>
              <a:defRPr sz="1200">
                <a:solidFill>
                  <a:schemeClr val="tx1"/>
                </a:solidFill>
                <a:latin typeface="Calibri" pitchFamily="34" charset="0"/>
              </a:defRPr>
            </a:lvl2pPr>
            <a:lvl3pPr marL="1156145" indent="-231229" eaLnBrk="0" hangingPunct="0">
              <a:spcBef>
                <a:spcPct val="30000"/>
              </a:spcBef>
              <a:defRPr sz="1200">
                <a:solidFill>
                  <a:schemeClr val="tx1"/>
                </a:solidFill>
                <a:latin typeface="Calibri" pitchFamily="34" charset="0"/>
              </a:defRPr>
            </a:lvl3pPr>
            <a:lvl4pPr marL="1618602" indent="-231229" eaLnBrk="0" hangingPunct="0">
              <a:spcBef>
                <a:spcPct val="30000"/>
              </a:spcBef>
              <a:defRPr sz="1200">
                <a:solidFill>
                  <a:schemeClr val="tx1"/>
                </a:solidFill>
                <a:latin typeface="Calibri" pitchFamily="34" charset="0"/>
              </a:defRPr>
            </a:lvl4pPr>
            <a:lvl5pPr marL="2081060" indent="-231229" eaLnBrk="0" hangingPunct="0">
              <a:spcBef>
                <a:spcPct val="30000"/>
              </a:spcBef>
              <a:defRPr sz="1200">
                <a:solidFill>
                  <a:schemeClr val="tx1"/>
                </a:solidFill>
                <a:latin typeface="Calibri" pitchFamily="34" charset="0"/>
              </a:defRPr>
            </a:lvl5pPr>
            <a:lvl6pPr marL="2543518" indent="-231229" eaLnBrk="0" fontAlgn="base" hangingPunct="0">
              <a:spcBef>
                <a:spcPct val="30000"/>
              </a:spcBef>
              <a:spcAft>
                <a:spcPct val="0"/>
              </a:spcAft>
              <a:defRPr sz="1200">
                <a:solidFill>
                  <a:schemeClr val="tx1"/>
                </a:solidFill>
                <a:latin typeface="Calibri" pitchFamily="34" charset="0"/>
              </a:defRPr>
            </a:lvl6pPr>
            <a:lvl7pPr marL="3005976" indent="-231229" eaLnBrk="0" fontAlgn="base" hangingPunct="0">
              <a:spcBef>
                <a:spcPct val="30000"/>
              </a:spcBef>
              <a:spcAft>
                <a:spcPct val="0"/>
              </a:spcAft>
              <a:defRPr sz="1200">
                <a:solidFill>
                  <a:schemeClr val="tx1"/>
                </a:solidFill>
                <a:latin typeface="Calibri" pitchFamily="34" charset="0"/>
              </a:defRPr>
            </a:lvl7pPr>
            <a:lvl8pPr marL="3468434" indent="-231229" eaLnBrk="0" fontAlgn="base" hangingPunct="0">
              <a:spcBef>
                <a:spcPct val="30000"/>
              </a:spcBef>
              <a:spcAft>
                <a:spcPct val="0"/>
              </a:spcAft>
              <a:defRPr sz="1200">
                <a:solidFill>
                  <a:schemeClr val="tx1"/>
                </a:solidFill>
                <a:latin typeface="Calibri" pitchFamily="34" charset="0"/>
              </a:defRPr>
            </a:lvl8pPr>
            <a:lvl9pPr marL="3930891" indent="-231229"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57167A3E-351C-4EE7-A5C9-1D01B6EA4FD0}" type="slidenum">
              <a:rPr lang="fr-CA" altLang="en-US" smtClean="0">
                <a:latin typeface="Arial" charset="0"/>
                <a:ea typeface="MS PGothic" pitchFamily="34" charset="-128"/>
                <a:cs typeface="Arial" charset="0"/>
              </a:rPr>
              <a:pPr eaLnBrk="1" hangingPunct="1">
                <a:spcBef>
                  <a:spcPct val="0"/>
                </a:spcBef>
              </a:pPr>
              <a:t>17</a:t>
            </a:fld>
            <a:endParaRPr lang="fr-CA" altLang="en-US" dirty="0">
              <a:latin typeface="Arial" charset="0"/>
              <a:ea typeface="MS PGothic" pitchFamily="34" charset="-128"/>
              <a:cs typeface="Arial" charset="0"/>
            </a:endParaRPr>
          </a:p>
        </p:txBody>
      </p:sp>
    </p:spTree>
    <p:extLst>
      <p:ext uri="{BB962C8B-B14F-4D97-AF65-F5344CB8AC3E}">
        <p14:creationId xmlns:p14="http://schemas.microsoft.com/office/powerpoint/2010/main" val="2624284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xfrm>
            <a:off x="427038" y="692150"/>
            <a:ext cx="6156325" cy="3463925"/>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CA" altLang="en-US" b="1" dirty="0"/>
              <a:t>NEXT: Energy intensity - a good indicator</a:t>
            </a:r>
            <a:endParaRPr lang="en-US" altLang="en-US" dirty="0"/>
          </a:p>
        </p:txBody>
      </p:sp>
      <p:sp>
        <p:nvSpPr>
          <p:cNvPr id="264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51494" indent="-289036" eaLnBrk="0" hangingPunct="0">
              <a:defRPr>
                <a:solidFill>
                  <a:schemeClr val="tx1"/>
                </a:solidFill>
                <a:latin typeface="Calibri" pitchFamily="34" charset="0"/>
                <a:cs typeface="Arial" charset="0"/>
              </a:defRPr>
            </a:lvl2pPr>
            <a:lvl3pPr marL="1156145" indent="-231229" eaLnBrk="0" hangingPunct="0">
              <a:defRPr>
                <a:solidFill>
                  <a:schemeClr val="tx1"/>
                </a:solidFill>
                <a:latin typeface="Calibri" pitchFamily="34" charset="0"/>
                <a:cs typeface="Arial" charset="0"/>
              </a:defRPr>
            </a:lvl3pPr>
            <a:lvl4pPr marL="1618602" indent="-231229" eaLnBrk="0" hangingPunct="0">
              <a:defRPr>
                <a:solidFill>
                  <a:schemeClr val="tx1"/>
                </a:solidFill>
                <a:latin typeface="Calibri" pitchFamily="34" charset="0"/>
                <a:cs typeface="Arial" charset="0"/>
              </a:defRPr>
            </a:lvl4pPr>
            <a:lvl5pPr marL="2081060" indent="-231229" eaLnBrk="0" hangingPunct="0">
              <a:defRPr>
                <a:solidFill>
                  <a:schemeClr val="tx1"/>
                </a:solidFill>
                <a:latin typeface="Calibri" pitchFamily="34" charset="0"/>
                <a:cs typeface="Arial" charset="0"/>
              </a:defRPr>
            </a:lvl5pPr>
            <a:lvl6pPr marL="2543518" indent="-231229" eaLnBrk="0" fontAlgn="base" hangingPunct="0">
              <a:spcBef>
                <a:spcPct val="0"/>
              </a:spcBef>
              <a:spcAft>
                <a:spcPct val="0"/>
              </a:spcAft>
              <a:defRPr>
                <a:solidFill>
                  <a:schemeClr val="tx1"/>
                </a:solidFill>
                <a:latin typeface="Calibri" pitchFamily="34" charset="0"/>
                <a:cs typeface="Arial" charset="0"/>
              </a:defRPr>
            </a:lvl6pPr>
            <a:lvl7pPr marL="3005976" indent="-231229" eaLnBrk="0" fontAlgn="base" hangingPunct="0">
              <a:spcBef>
                <a:spcPct val="0"/>
              </a:spcBef>
              <a:spcAft>
                <a:spcPct val="0"/>
              </a:spcAft>
              <a:defRPr>
                <a:solidFill>
                  <a:schemeClr val="tx1"/>
                </a:solidFill>
                <a:latin typeface="Calibri" pitchFamily="34" charset="0"/>
                <a:cs typeface="Arial" charset="0"/>
              </a:defRPr>
            </a:lvl7pPr>
            <a:lvl8pPr marL="3468434" indent="-231229" eaLnBrk="0" fontAlgn="base" hangingPunct="0">
              <a:spcBef>
                <a:spcPct val="0"/>
              </a:spcBef>
              <a:spcAft>
                <a:spcPct val="0"/>
              </a:spcAft>
              <a:defRPr>
                <a:solidFill>
                  <a:schemeClr val="tx1"/>
                </a:solidFill>
                <a:latin typeface="Calibri" pitchFamily="34" charset="0"/>
                <a:cs typeface="Arial" charset="0"/>
              </a:defRPr>
            </a:lvl8pPr>
            <a:lvl9pPr marL="3930891" indent="-231229"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DBAA79C0-8877-4E6E-B6BC-277F38597178}" type="slidenum">
              <a:rPr lang="en-US" altLang="en-US" smtClean="0"/>
              <a:pPr eaLnBrk="1" hangingPunct="1"/>
              <a:t>18</a:t>
            </a:fld>
            <a:endParaRPr lang="en-US" altLang="en-US" dirty="0"/>
          </a:p>
        </p:txBody>
      </p:sp>
    </p:spTree>
    <p:extLst>
      <p:ext uri="{BB962C8B-B14F-4D97-AF65-F5344CB8AC3E}">
        <p14:creationId xmlns:p14="http://schemas.microsoft.com/office/powerpoint/2010/main" val="3615999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gd135bea600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3" name="Google Shape;1823;gd135bea600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44816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gd135bea600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3" name="Google Shape;1823;gd135bea600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5428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gd135bea600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3" name="Google Shape;1823;gd135bea600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946755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3200">
                <a:latin typeface="+mj-lt"/>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4" name="Picture 3">
            <a:extLst>
              <a:ext uri="{FF2B5EF4-FFF2-40B4-BE49-F238E27FC236}">
                <a16:creationId xmlns:a16="http://schemas.microsoft.com/office/drawing/2014/main" id="{69BE69F9-C21F-0FE8-CF29-6C4F57CCA08A}"/>
              </a:ext>
            </a:extLst>
          </p:cNvPr>
          <p:cNvPicPr>
            <a:picLocks noChangeAspect="1"/>
          </p:cNvPicPr>
          <p:nvPr userDrawn="1"/>
        </p:nvPicPr>
        <p:blipFill>
          <a:blip r:embed="rId2"/>
          <a:stretch>
            <a:fillRect/>
          </a:stretch>
        </p:blipFill>
        <p:spPr>
          <a:xfrm>
            <a:off x="284589" y="6467123"/>
            <a:ext cx="1012373" cy="331926"/>
          </a:xfrm>
          <a:prstGeom prst="rect">
            <a:avLst/>
          </a:prstGeom>
        </p:spPr>
      </p:pic>
      <p:pic>
        <p:nvPicPr>
          <p:cNvPr id="5" name="Picture 4">
            <a:extLst>
              <a:ext uri="{FF2B5EF4-FFF2-40B4-BE49-F238E27FC236}">
                <a16:creationId xmlns:a16="http://schemas.microsoft.com/office/drawing/2014/main" id="{31C8D8DE-99E5-1F31-D87C-7CE0F6EDADDC}"/>
              </a:ext>
            </a:extLst>
          </p:cNvPr>
          <p:cNvPicPr>
            <a:picLocks noChangeAspect="1"/>
          </p:cNvPicPr>
          <p:nvPr userDrawn="1"/>
        </p:nvPicPr>
        <p:blipFill>
          <a:blip r:embed="rId3"/>
          <a:stretch>
            <a:fillRect/>
          </a:stretch>
        </p:blipFill>
        <p:spPr>
          <a:xfrm>
            <a:off x="1519891" y="6446232"/>
            <a:ext cx="385109" cy="340996"/>
          </a:xfrm>
          <a:prstGeom prst="rect">
            <a:avLst/>
          </a:prstGeom>
        </p:spPr>
      </p:pic>
      <p:pic>
        <p:nvPicPr>
          <p:cNvPr id="6" name="Picture 5">
            <a:extLst>
              <a:ext uri="{FF2B5EF4-FFF2-40B4-BE49-F238E27FC236}">
                <a16:creationId xmlns:a16="http://schemas.microsoft.com/office/drawing/2014/main" id="{7DA894E0-0370-AD6B-02DB-32CFE575F895}"/>
              </a:ext>
            </a:extLst>
          </p:cNvPr>
          <p:cNvPicPr>
            <a:picLocks noChangeAspect="1"/>
          </p:cNvPicPr>
          <p:nvPr userDrawn="1"/>
        </p:nvPicPr>
        <p:blipFill>
          <a:blip r:embed="rId4"/>
          <a:stretch>
            <a:fillRect/>
          </a:stretch>
        </p:blipFill>
        <p:spPr>
          <a:xfrm>
            <a:off x="9569489" y="121155"/>
            <a:ext cx="1380797" cy="284836"/>
          </a:xfrm>
          <a:prstGeom prst="rect">
            <a:avLst/>
          </a:prstGeom>
        </p:spPr>
      </p:pic>
      <p:pic>
        <p:nvPicPr>
          <p:cNvPr id="7" name="Picture 6">
            <a:extLst>
              <a:ext uri="{FF2B5EF4-FFF2-40B4-BE49-F238E27FC236}">
                <a16:creationId xmlns:a16="http://schemas.microsoft.com/office/drawing/2014/main" id="{9F3CDCFB-23F0-A43D-5137-C34F7801B92E}"/>
              </a:ext>
            </a:extLst>
          </p:cNvPr>
          <p:cNvPicPr>
            <a:picLocks noChangeAspect="1"/>
          </p:cNvPicPr>
          <p:nvPr userDrawn="1"/>
        </p:nvPicPr>
        <p:blipFill>
          <a:blip r:embed="rId5"/>
          <a:stretch>
            <a:fillRect/>
          </a:stretch>
        </p:blipFill>
        <p:spPr>
          <a:xfrm>
            <a:off x="11172782" y="-154103"/>
            <a:ext cx="835353" cy="835353"/>
          </a:xfrm>
          <a:prstGeom prst="rect">
            <a:avLst/>
          </a:prstGeom>
        </p:spPr>
      </p:pic>
      <p:cxnSp>
        <p:nvCxnSpPr>
          <p:cNvPr id="8" name="Straight Connector 7">
            <a:extLst>
              <a:ext uri="{FF2B5EF4-FFF2-40B4-BE49-F238E27FC236}">
                <a16:creationId xmlns:a16="http://schemas.microsoft.com/office/drawing/2014/main" id="{0335E1D6-79D9-79FA-1499-271BC91AA01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53291997"/>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5" r:id="rId5"/>
    <p:sldLayoutId id="2147483656" r:id="rId6"/>
    <p:sldLayoutId id="2147483657" r:id="rId7"/>
    <p:sldLayoutId id="2147483661"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3" Type="http://schemas.openxmlformats.org/officeDocument/2006/relationships/diagramData" Target="../diagrams/data4.xml"/><Relationship Id="rId18" Type="http://schemas.openxmlformats.org/officeDocument/2006/relationships/diagramData" Target="../diagrams/data5.xml"/><Relationship Id="rId26" Type="http://schemas.openxmlformats.org/officeDocument/2006/relationships/diagramColors" Target="../diagrams/colors6.xml"/><Relationship Id="rId21" Type="http://schemas.openxmlformats.org/officeDocument/2006/relationships/diagramColors" Target="../diagrams/colors5.xml"/><Relationship Id="rId34" Type="http://schemas.openxmlformats.org/officeDocument/2006/relationships/diagramLayout" Target="../diagrams/layout8.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5" Type="http://schemas.openxmlformats.org/officeDocument/2006/relationships/diagramQuickStyle" Target="../diagrams/quickStyle6.xml"/><Relationship Id="rId33" Type="http://schemas.openxmlformats.org/officeDocument/2006/relationships/diagramData" Target="../diagrams/data8.xml"/><Relationship Id="rId2" Type="http://schemas.openxmlformats.org/officeDocument/2006/relationships/notesSlide" Target="../notesSlides/notesSlide10.xml"/><Relationship Id="rId16" Type="http://schemas.openxmlformats.org/officeDocument/2006/relationships/diagramColors" Target="../diagrams/colors4.xml"/><Relationship Id="rId20" Type="http://schemas.openxmlformats.org/officeDocument/2006/relationships/diagramQuickStyle" Target="../diagrams/quickStyle5.xml"/><Relationship Id="rId29" Type="http://schemas.openxmlformats.org/officeDocument/2006/relationships/diagramLayout" Target="../diagrams/layout7.xml"/><Relationship Id="rId1" Type="http://schemas.openxmlformats.org/officeDocument/2006/relationships/slideLayout" Target="../slideLayouts/slideLayout3.xml"/><Relationship Id="rId6" Type="http://schemas.openxmlformats.org/officeDocument/2006/relationships/diagramColors" Target="../diagrams/colors2.xml"/><Relationship Id="rId11" Type="http://schemas.openxmlformats.org/officeDocument/2006/relationships/diagramColors" Target="../diagrams/colors3.xml"/><Relationship Id="rId24" Type="http://schemas.openxmlformats.org/officeDocument/2006/relationships/diagramLayout" Target="../diagrams/layout6.xml"/><Relationship Id="rId32" Type="http://schemas.microsoft.com/office/2007/relationships/diagramDrawing" Target="../diagrams/drawing7.xml"/><Relationship Id="rId37" Type="http://schemas.microsoft.com/office/2007/relationships/diagramDrawing" Target="../diagrams/drawing8.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23" Type="http://schemas.openxmlformats.org/officeDocument/2006/relationships/diagramData" Target="../diagrams/data6.xml"/><Relationship Id="rId28" Type="http://schemas.openxmlformats.org/officeDocument/2006/relationships/diagramData" Target="../diagrams/data7.xml"/><Relationship Id="rId36" Type="http://schemas.openxmlformats.org/officeDocument/2006/relationships/diagramColors" Target="../diagrams/colors8.xml"/><Relationship Id="rId10" Type="http://schemas.openxmlformats.org/officeDocument/2006/relationships/diagramQuickStyle" Target="../diagrams/quickStyle3.xml"/><Relationship Id="rId19" Type="http://schemas.openxmlformats.org/officeDocument/2006/relationships/diagramLayout" Target="../diagrams/layout5.xml"/><Relationship Id="rId31" Type="http://schemas.openxmlformats.org/officeDocument/2006/relationships/diagramColors" Target="../diagrams/colors7.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 Id="rId22" Type="http://schemas.microsoft.com/office/2007/relationships/diagramDrawing" Target="../diagrams/drawing5.xml"/><Relationship Id="rId27" Type="http://schemas.microsoft.com/office/2007/relationships/diagramDrawing" Target="../diagrams/drawing6.xml"/><Relationship Id="rId30" Type="http://schemas.openxmlformats.org/officeDocument/2006/relationships/diagramQuickStyle" Target="../diagrams/quickStyle7.xml"/><Relationship Id="rId35" Type="http://schemas.openxmlformats.org/officeDocument/2006/relationships/diagramQuickStyle" Target="../diagrams/quickStyle8.xml"/><Relationship Id="rId8" Type="http://schemas.openxmlformats.org/officeDocument/2006/relationships/diagramData" Target="../diagrams/data3.xml"/><Relationship Id="rId3" Type="http://schemas.openxmlformats.org/officeDocument/2006/relationships/diagramData" Target="../diagrams/data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68880"/>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84097" y="1976718"/>
            <a:ext cx="6031855" cy="2125912"/>
          </a:xfrm>
        </p:spPr>
        <p:txBody>
          <a:bodyPr>
            <a:noAutofit/>
          </a:bodyPr>
          <a:lstStyle/>
          <a:p>
            <a:pPr marL="0" indent="0">
              <a:spcAft>
                <a:spcPts val="800"/>
              </a:spcAft>
            </a:pPr>
            <a:r>
              <a:rPr lang="vi-VN" sz="3200" b="1" u="sng" dirty="0">
                <a:solidFill>
                  <a:schemeClr val="accent1">
                    <a:lumMod val="50000"/>
                  </a:schemeClr>
                </a:solidFill>
                <a:latin typeface="+mn-lt"/>
              </a:rPr>
              <a:t>Module 3.</a:t>
            </a:r>
            <a:br>
              <a:rPr lang="vi-VN" sz="3200" b="1" dirty="0">
                <a:solidFill>
                  <a:schemeClr val="accent1">
                    <a:lumMod val="50000"/>
                  </a:schemeClr>
                </a:solidFill>
                <a:latin typeface="+mn-lt"/>
              </a:rPr>
            </a:br>
            <a:r>
              <a:rPr lang="vi-VN" sz="3200" b="1" dirty="0">
                <a:solidFill>
                  <a:schemeClr val="accent1">
                    <a:lumMod val="50000"/>
                  </a:schemeClr>
                </a:solidFill>
                <a:latin typeface="+mn-lt"/>
              </a:rPr>
              <a:t>Current status and potential of EE  in industrial sectors in Vietnam.</a:t>
            </a:r>
            <a:endParaRPr lang="en-VN" sz="3200" b="1" dirty="0">
              <a:solidFill>
                <a:schemeClr val="accent4">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22988-A4F4-BAA2-7255-DF09C8E50734}"/>
              </a:ext>
            </a:extLst>
          </p:cNvPr>
          <p:cNvSpPr>
            <a:spLocks noGrp="1"/>
          </p:cNvSpPr>
          <p:nvPr>
            <p:ph type="title"/>
          </p:nvPr>
        </p:nvSpPr>
        <p:spPr/>
        <p:txBody>
          <a:bodyPr/>
          <a:lstStyle/>
          <a:p>
            <a:r>
              <a:rPr lang="en-VN" dirty="0"/>
              <a:t>Discussion</a:t>
            </a:r>
          </a:p>
        </p:txBody>
      </p:sp>
      <p:sp>
        <p:nvSpPr>
          <p:cNvPr id="3" name="Text Placeholder 2">
            <a:extLst>
              <a:ext uri="{FF2B5EF4-FFF2-40B4-BE49-F238E27FC236}">
                <a16:creationId xmlns:a16="http://schemas.microsoft.com/office/drawing/2014/main" id="{C2B6A822-19A9-14A4-662F-FCB99F587533}"/>
              </a:ext>
            </a:extLst>
          </p:cNvPr>
          <p:cNvSpPr>
            <a:spLocks noGrp="1"/>
          </p:cNvSpPr>
          <p:nvPr>
            <p:ph type="body" idx="1"/>
          </p:nvPr>
        </p:nvSpPr>
        <p:spPr/>
        <p:txBody>
          <a:bodyPr/>
          <a:lstStyle/>
          <a:p>
            <a:r>
              <a:rPr lang="en-US" sz="2000" kern="1200" dirty="0">
                <a:effectLst/>
                <a:latin typeface="+mn-lt"/>
                <a:ea typeface="Times New Roman" panose="02020603050405020304" pitchFamily="18" charset="0"/>
              </a:rPr>
              <a:t>The national targets for EE for specific industries, provide good opportunities for ESCOs to saving energy for the IEs but Vietnam electricity price is low. </a:t>
            </a:r>
          </a:p>
          <a:p>
            <a:r>
              <a:rPr lang="en-US" kern="1200" dirty="0">
                <a:latin typeface="+mn-lt"/>
                <a:ea typeface="Times New Roman" panose="02020603050405020304" pitchFamily="18" charset="0"/>
              </a:rPr>
              <a:t>Is this make </a:t>
            </a:r>
            <a:r>
              <a:rPr lang="en-US" sz="2000" kern="1200" dirty="0">
                <a:effectLst/>
                <a:latin typeface="+mn-lt"/>
                <a:ea typeface="Times New Roman" panose="02020603050405020304" pitchFamily="18" charset="0"/>
              </a:rPr>
              <a:t>the ESCO business </a:t>
            </a:r>
            <a:r>
              <a:rPr lang="en-US" sz="2000" b="1" u="sng" kern="1200" dirty="0">
                <a:effectLst/>
                <a:latin typeface="+mn-lt"/>
                <a:ea typeface="Times New Roman" panose="02020603050405020304" pitchFamily="18" charset="0"/>
              </a:rPr>
              <a:t>less</a:t>
            </a:r>
            <a:r>
              <a:rPr lang="en-US" sz="2000" u="sng" kern="1200" dirty="0">
                <a:effectLst/>
                <a:latin typeface="+mn-lt"/>
                <a:ea typeface="Times New Roman" panose="02020603050405020304" pitchFamily="18" charset="0"/>
              </a:rPr>
              <a:t> </a:t>
            </a:r>
            <a:r>
              <a:rPr lang="en-US" sz="2000" b="1" u="sng" kern="1200" dirty="0">
                <a:effectLst/>
                <a:latin typeface="+mn-lt"/>
                <a:ea typeface="Times New Roman" panose="02020603050405020304" pitchFamily="18" charset="0"/>
              </a:rPr>
              <a:t>attractive</a:t>
            </a:r>
            <a:r>
              <a:rPr lang="en-US" sz="2000" u="sng" kern="1200" dirty="0">
                <a:effectLst/>
                <a:latin typeface="+mn-lt"/>
                <a:ea typeface="Times New Roman" panose="02020603050405020304" pitchFamily="18" charset="0"/>
              </a:rPr>
              <a:t> </a:t>
            </a:r>
            <a:r>
              <a:rPr lang="en-US" sz="2000" kern="1200" dirty="0">
                <a:effectLst/>
                <a:latin typeface="+mn-lt"/>
                <a:ea typeface="Times New Roman" panose="02020603050405020304" pitchFamily="18" charset="0"/>
              </a:rPr>
              <a:t>because the cost savings are lower</a:t>
            </a:r>
            <a:r>
              <a:rPr lang="en-VN" dirty="0">
                <a:effectLst/>
                <a:latin typeface="+mn-lt"/>
              </a:rPr>
              <a:t> </a:t>
            </a:r>
            <a:endParaRPr lang="en-VN" dirty="0">
              <a:latin typeface="+mn-lt"/>
            </a:endParaRPr>
          </a:p>
        </p:txBody>
      </p:sp>
    </p:spTree>
    <p:extLst>
      <p:ext uri="{BB962C8B-B14F-4D97-AF65-F5344CB8AC3E}">
        <p14:creationId xmlns:p14="http://schemas.microsoft.com/office/powerpoint/2010/main" val="37117210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vi-VN" dirty="0">
                <a:solidFill>
                  <a:schemeClr val="accent1">
                    <a:lumMod val="50000"/>
                  </a:schemeClr>
                </a:solidFill>
                <a:latin typeface="+mn-lt"/>
              </a:rPr>
              <a:t>Current status of energy use in industry</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169492"/>
            <a:ext cx="10972800" cy="5027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400" b="1" dirty="0">
                <a:solidFill>
                  <a:schemeClr val="tx1"/>
                </a:solidFill>
                <a:latin typeface="Arial" panose="020B0604020202020204" pitchFamily="34" charset="0"/>
              </a:rPr>
              <a:t>Energy consumption ratio: </a:t>
            </a:r>
            <a:r>
              <a:rPr lang="en-US" altLang="en-US" sz="2400" dirty="0">
                <a:solidFill>
                  <a:schemeClr val="tx1"/>
                </a:solidFill>
                <a:latin typeface="Arial" panose="020B0604020202020204" pitchFamily="34" charset="0"/>
              </a:rPr>
              <a:t>Industry accounts for about 47% of total energy consumption in the country.</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400" b="1" dirty="0">
                <a:solidFill>
                  <a:schemeClr val="tx1"/>
                </a:solidFill>
                <a:latin typeface="Arial" panose="020B0604020202020204" pitchFamily="34" charset="0"/>
              </a:rPr>
              <a:t>Industries that consume a lot of energy:</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400" dirty="0">
                <a:solidFill>
                  <a:schemeClr val="tx1"/>
                </a:solidFill>
                <a:latin typeface="Arial" panose="020B0604020202020204" pitchFamily="34" charset="0"/>
              </a:rPr>
              <a:t> Steel, cement, textile, wood processing, chemical industries.</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400" dirty="0">
                <a:solidFill>
                  <a:schemeClr val="tx1"/>
                </a:solidFill>
                <a:latin typeface="Arial" panose="020B0604020202020204" pitchFamily="34" charset="0"/>
              </a:rPr>
              <a:t> These industries consume about 70% of the energy of the entire industry.</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400" b="1" dirty="0">
                <a:solidFill>
                  <a:schemeClr val="tx1"/>
                </a:solidFill>
                <a:latin typeface="Arial" panose="020B0604020202020204" pitchFamily="34" charset="0"/>
              </a:rPr>
              <a:t>Energy efficiency: </a:t>
            </a:r>
            <a:r>
              <a:rPr lang="en-US" altLang="en-US" sz="2400" dirty="0">
                <a:solidFill>
                  <a:schemeClr val="tx1"/>
                </a:solidFill>
                <a:latin typeface="Arial" panose="020B0604020202020204" pitchFamily="34" charset="0"/>
              </a:rPr>
              <a:t>Energy consumption efficiency is still low, there is significant waste due to outdated technology and inefficient management.</a:t>
            </a:r>
          </a:p>
        </p:txBody>
      </p:sp>
    </p:spTree>
    <p:extLst>
      <p:ext uri="{BB962C8B-B14F-4D97-AF65-F5344CB8AC3E}">
        <p14:creationId xmlns:p14="http://schemas.microsoft.com/office/powerpoint/2010/main" val="1971979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p:txBody>
          <a:bodyPr>
            <a:noAutofit/>
          </a:bodyPr>
          <a:lstStyle/>
          <a:p>
            <a:r>
              <a:rPr lang="vi-VN" dirty="0">
                <a:solidFill>
                  <a:schemeClr val="accent1">
                    <a:lumMod val="50000"/>
                  </a:schemeClr>
                </a:solidFill>
                <a:latin typeface="+mn-lt"/>
              </a:rPr>
              <a:t>Energy use structure in industry</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1E8255B3-D952-2DF9-7CBD-0AB8DC6CFA8D}"/>
              </a:ext>
            </a:extLst>
          </p:cNvPr>
          <p:cNvSpPr>
            <a:spLocks noGrp="1" noChangeArrowheads="1"/>
          </p:cNvSpPr>
          <p:nvPr>
            <p:ph type="body" idx="1"/>
          </p:nvPr>
        </p:nvSpPr>
        <p:spPr bwMode="auto">
          <a:xfrm>
            <a:off x="520700" y="1452458"/>
            <a:ext cx="11671300" cy="473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Percentage of energy consumption by industry type: </a:t>
            </a:r>
            <a:r>
              <a:rPr lang="en-US" altLang="en-US" dirty="0">
                <a:solidFill>
                  <a:schemeClr val="tx1"/>
                </a:solidFill>
                <a:latin typeface="Arial" panose="020B0604020202020204" pitchFamily="34" charset="0"/>
              </a:rPr>
              <a:t>:</a:t>
            </a:r>
          </a:p>
          <a:p>
            <a:pPr marL="952485" lvl="1" indent="-342900" eaLnBrk="0" fontAlgn="base" hangingPunct="0">
              <a:spcBef>
                <a:spcPts val="800"/>
              </a:spcBef>
              <a:spcAft>
                <a:spcPts val="800"/>
              </a:spcAft>
              <a:buClrTx/>
              <a:buSzTx/>
              <a:buFont typeface="Wingdings" pitchFamily="2" charset="2"/>
              <a:buChar char="ü"/>
            </a:pPr>
            <a:r>
              <a:rPr lang="en-US" altLang="en-US" sz="2000" dirty="0">
                <a:solidFill>
                  <a:schemeClr val="tx1"/>
                </a:solidFill>
                <a:latin typeface="Arial" panose="020B0604020202020204" pitchFamily="34" charset="0"/>
              </a:rPr>
              <a:t>Manufacturing : 60%</a:t>
            </a:r>
          </a:p>
          <a:p>
            <a:pPr marL="952485" lvl="1" indent="-342900" eaLnBrk="0" fontAlgn="base" hangingPunct="0">
              <a:spcBef>
                <a:spcPts val="800"/>
              </a:spcBef>
              <a:spcAft>
                <a:spcPts val="800"/>
              </a:spcAft>
              <a:buClrTx/>
              <a:buSzTx/>
              <a:buFont typeface="Wingdings" pitchFamily="2" charset="2"/>
              <a:buChar char="ü"/>
            </a:pPr>
            <a:r>
              <a:rPr lang="en-US" altLang="en-US" sz="2000" dirty="0">
                <a:solidFill>
                  <a:schemeClr val="tx1"/>
                </a:solidFill>
                <a:latin typeface="Arial" panose="020B0604020202020204" pitchFamily="34" charset="0"/>
              </a:rPr>
              <a:t>Construction : 15%</a:t>
            </a:r>
          </a:p>
          <a:p>
            <a:pPr marL="952485" lvl="1" indent="-342900" eaLnBrk="0" fontAlgn="base" hangingPunct="0">
              <a:spcBef>
                <a:spcPts val="800"/>
              </a:spcBef>
              <a:spcAft>
                <a:spcPts val="800"/>
              </a:spcAft>
              <a:buClrTx/>
              <a:buSzTx/>
              <a:buFont typeface="Wingdings" pitchFamily="2" charset="2"/>
              <a:buChar char="ü"/>
            </a:pPr>
            <a:r>
              <a:rPr lang="en-US" altLang="en-US" sz="2000" dirty="0">
                <a:solidFill>
                  <a:schemeClr val="tx1"/>
                </a:solidFill>
                <a:latin typeface="Arial" panose="020B0604020202020204" pitchFamily="34" charset="0"/>
              </a:rPr>
              <a:t>Mining : 10%</a:t>
            </a:r>
          </a:p>
          <a:p>
            <a:pPr marL="952485" lvl="1" indent="-342900" eaLnBrk="0" fontAlgn="base" hangingPunct="0">
              <a:spcBef>
                <a:spcPts val="800"/>
              </a:spcBef>
              <a:spcAft>
                <a:spcPts val="800"/>
              </a:spcAft>
              <a:buClrTx/>
              <a:buSzTx/>
              <a:buFont typeface="Wingdings" pitchFamily="2" charset="2"/>
              <a:buChar char="ü"/>
            </a:pPr>
            <a:r>
              <a:rPr lang="en-US" altLang="en-US" sz="2000" dirty="0">
                <a:solidFill>
                  <a:schemeClr val="tx1"/>
                </a:solidFill>
                <a:latin typeface="Arial" panose="020B0604020202020204" pitchFamily="34" charset="0"/>
              </a:rPr>
              <a:t>Transportation and logistics : 5%</a:t>
            </a:r>
          </a:p>
          <a:p>
            <a:pPr marL="342900" indent="-34290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Main types of used energy : </a:t>
            </a:r>
            <a:endParaRPr lang="en-US" altLang="en-US" dirty="0">
              <a:solidFill>
                <a:schemeClr val="tx1"/>
              </a:solidFill>
              <a:latin typeface="Arial" panose="020B0604020202020204" pitchFamily="34" charset="0"/>
            </a:endParaRPr>
          </a:p>
          <a:p>
            <a:pPr marL="952485" lvl="1" indent="-342900" eaLnBrk="0" fontAlgn="base" hangingPunct="0">
              <a:spcBef>
                <a:spcPts val="800"/>
              </a:spcBef>
              <a:spcAft>
                <a:spcPts val="800"/>
              </a:spcAft>
              <a:buClrTx/>
              <a:buSzTx/>
              <a:buFont typeface="Wingdings" pitchFamily="2" charset="2"/>
              <a:buChar char="ü"/>
            </a:pPr>
            <a:r>
              <a:rPr lang="en-US" altLang="en-US" sz="2000" dirty="0">
                <a:solidFill>
                  <a:schemeClr val="tx1"/>
                </a:solidFill>
                <a:latin typeface="Arial" panose="020B0604020202020204" pitchFamily="34" charset="0"/>
              </a:rPr>
              <a:t>Electricity: Accounts for the largest proportion of energy used by the industry.</a:t>
            </a:r>
          </a:p>
          <a:p>
            <a:pPr marL="952485" lvl="1" indent="-342900" eaLnBrk="0" fontAlgn="base" hangingPunct="0">
              <a:spcBef>
                <a:spcPts val="800"/>
              </a:spcBef>
              <a:spcAft>
                <a:spcPts val="800"/>
              </a:spcAft>
              <a:buClrTx/>
              <a:buSzTx/>
              <a:buFont typeface="Wingdings" pitchFamily="2" charset="2"/>
              <a:buChar char="ü"/>
            </a:pPr>
            <a:r>
              <a:rPr lang="en-US" altLang="en-US" sz="2000" dirty="0">
                <a:solidFill>
                  <a:schemeClr val="tx1"/>
                </a:solidFill>
                <a:latin typeface="Arial" panose="020B0604020202020204" pitchFamily="34" charset="0"/>
              </a:rPr>
              <a:t>Coal: Mainly used in the cement and metallurgy industries.</a:t>
            </a:r>
          </a:p>
          <a:p>
            <a:pPr marL="952485" lvl="1" indent="-342900" eaLnBrk="0" fontAlgn="base" hangingPunct="0">
              <a:spcBef>
                <a:spcPts val="800"/>
              </a:spcBef>
              <a:spcAft>
                <a:spcPts val="800"/>
              </a:spcAft>
              <a:buClrTx/>
              <a:buSzTx/>
              <a:buFont typeface="Wingdings" pitchFamily="2" charset="2"/>
              <a:buChar char="ü"/>
            </a:pPr>
            <a:r>
              <a:rPr lang="en-US" altLang="en-US" sz="2000" dirty="0">
                <a:solidFill>
                  <a:schemeClr val="tx1"/>
                </a:solidFill>
                <a:latin typeface="Arial" panose="020B0604020202020204" pitchFamily="34" charset="0"/>
              </a:rPr>
              <a:t>Oil and natural gas: Used in the manufacturing and chemical industries.</a:t>
            </a:r>
          </a:p>
        </p:txBody>
      </p:sp>
    </p:spTree>
    <p:extLst>
      <p:ext uri="{BB962C8B-B14F-4D97-AF65-F5344CB8AC3E}">
        <p14:creationId xmlns:p14="http://schemas.microsoft.com/office/powerpoint/2010/main" val="702299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a:xfrm>
            <a:off x="609600" y="378825"/>
            <a:ext cx="11187953" cy="495200"/>
          </a:xfrm>
        </p:spPr>
        <p:txBody>
          <a:bodyPr>
            <a:noAutofit/>
          </a:bodyPr>
          <a:lstStyle/>
          <a:p>
            <a:r>
              <a:rPr lang="vi-VN" dirty="0">
                <a:solidFill>
                  <a:schemeClr val="accent1">
                    <a:lumMod val="50000"/>
                  </a:schemeClr>
                </a:solidFill>
                <a:latin typeface="+mn-lt"/>
              </a:rPr>
              <a:t>Challenges in energy management and use</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457199" y="1369132"/>
            <a:ext cx="11492753"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400" b="1" dirty="0">
                <a:solidFill>
                  <a:schemeClr val="tx1"/>
                </a:solidFill>
                <a:latin typeface="Arial" panose="020B0604020202020204" pitchFamily="34" charset="0"/>
              </a:rPr>
              <a:t>Challenge in technology: </a:t>
            </a:r>
            <a:r>
              <a:rPr lang="en-US" altLang="en-US" sz="2400" dirty="0">
                <a:solidFill>
                  <a:schemeClr val="tx1"/>
                </a:solidFill>
                <a:latin typeface="Arial" panose="020B0604020202020204" pitchFamily="34" charset="0"/>
              </a:rPr>
              <a:t>Many enterprises use old technology, causing low energy efficiency and environmental pollution.</a:t>
            </a:r>
          </a:p>
          <a:p>
            <a:pPr marL="342900" indent="-342900" eaLnBrk="0" fontAlgn="base" hangingPunct="0">
              <a:lnSpc>
                <a:spcPct val="150000"/>
              </a:lnSpc>
              <a:spcBef>
                <a:spcPts val="800"/>
              </a:spcBef>
              <a:spcAft>
                <a:spcPts val="800"/>
              </a:spcAft>
              <a:buClrTx/>
              <a:buSzTx/>
              <a:buFont typeface="Wingdings" pitchFamily="2" charset="2"/>
              <a:buChar char="v"/>
            </a:pPr>
            <a:r>
              <a:rPr lang="en-US" altLang="en-US" sz="2400" b="1" dirty="0">
                <a:solidFill>
                  <a:schemeClr val="tx1"/>
                </a:solidFill>
                <a:latin typeface="Arial" panose="020B0604020202020204" pitchFamily="34" charset="0"/>
              </a:rPr>
              <a:t>Challenges in cost: </a:t>
            </a:r>
            <a:r>
              <a:rPr lang="en-US" altLang="en-US" sz="2400" dirty="0">
                <a:solidFill>
                  <a:schemeClr val="tx1"/>
                </a:solidFill>
                <a:latin typeface="Arial" panose="020B0604020202020204" pitchFamily="34" charset="0"/>
              </a:rPr>
              <a:t>The initial investment costs for energy efficiency technologies are high, making many enterprises hesitant to change.</a:t>
            </a:r>
          </a:p>
          <a:p>
            <a:pPr marL="342900" indent="-342900" eaLnBrk="0" fontAlgn="base" hangingPunct="0">
              <a:lnSpc>
                <a:spcPct val="150000"/>
              </a:lnSpc>
              <a:spcBef>
                <a:spcPts val="800"/>
              </a:spcBef>
              <a:spcAft>
                <a:spcPts val="800"/>
              </a:spcAft>
              <a:buClrTx/>
              <a:buSzTx/>
              <a:buFont typeface="Wingdings" pitchFamily="2" charset="2"/>
              <a:buChar char="v"/>
            </a:pPr>
            <a:r>
              <a:rPr lang="en-US" altLang="en-US" sz="2400" b="1" dirty="0">
                <a:solidFill>
                  <a:schemeClr val="tx1"/>
                </a:solidFill>
                <a:latin typeface="Arial" panose="020B0604020202020204" pitchFamily="34" charset="0"/>
              </a:rPr>
              <a:t>Lack of strong enough support policies: </a:t>
            </a:r>
            <a:r>
              <a:rPr lang="en-US" altLang="en-US" sz="2400" dirty="0">
                <a:solidFill>
                  <a:schemeClr val="tx1"/>
                </a:solidFill>
                <a:latin typeface="Arial" panose="020B0604020202020204" pitchFamily="34" charset="0"/>
              </a:rPr>
              <a:t>Although there are incentive policies, but not effective enough to encourage enterprises to widely adopt energy efficiency solutions.</a:t>
            </a:r>
          </a:p>
        </p:txBody>
      </p:sp>
    </p:spTree>
    <p:extLst>
      <p:ext uri="{BB962C8B-B14F-4D97-AF65-F5344CB8AC3E}">
        <p14:creationId xmlns:p14="http://schemas.microsoft.com/office/powerpoint/2010/main" val="268743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330F5-8C5D-72B7-A544-1DA961A4B040}"/>
              </a:ext>
            </a:extLst>
          </p:cNvPr>
          <p:cNvSpPr>
            <a:spLocks noGrp="1"/>
          </p:cNvSpPr>
          <p:nvPr>
            <p:ph type="title"/>
          </p:nvPr>
        </p:nvSpPr>
        <p:spPr>
          <a:xfrm>
            <a:off x="712424" y="240534"/>
            <a:ext cx="10869976" cy="891433"/>
          </a:xfrm>
        </p:spPr>
        <p:txBody>
          <a:bodyPr>
            <a:noAutofit/>
          </a:bodyPr>
          <a:lstStyle/>
          <a:p>
            <a:pPr algn="l"/>
            <a:r>
              <a:rPr lang="vi-VN" sz="2800" dirty="0">
                <a:solidFill>
                  <a:schemeClr val="accent1">
                    <a:lumMod val="50000"/>
                  </a:schemeClr>
                </a:solidFill>
                <a:latin typeface="+mn-lt"/>
              </a:rPr>
              <a:t>International comparison of energy consumption in industry</a:t>
            </a:r>
            <a:endParaRPr lang="en-US" sz="2800"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CA85DDFE-8977-9555-9740-3EA5DBE3F548}"/>
              </a:ext>
            </a:extLst>
          </p:cNvPr>
          <p:cNvSpPr>
            <a:spLocks noGrp="1"/>
          </p:cNvSpPr>
          <p:nvPr>
            <p:ph type="body" idx="1"/>
          </p:nvPr>
        </p:nvSpPr>
        <p:spPr>
          <a:xfrm>
            <a:off x="609600" y="1384515"/>
            <a:ext cx="10972800" cy="4535837"/>
          </a:xfrm>
        </p:spPr>
        <p:txBody>
          <a:bodyPr>
            <a:noAutofit/>
          </a:bodyPr>
          <a:lstStyle/>
          <a:p>
            <a:pPr>
              <a:lnSpc>
                <a:spcPct val="150000"/>
              </a:lnSpc>
              <a:buFont typeface="Wingdings" pitchFamily="2" charset="2"/>
              <a:buChar char="v"/>
            </a:pPr>
            <a:r>
              <a:rPr lang="vi-VN" sz="2000" b="1" dirty="0"/>
              <a:t>Vietnam's energy consumption </a:t>
            </a:r>
            <a:r>
              <a:rPr lang="vi-VN" sz="2000" dirty="0"/>
              <a:t>compared to other countries in the region (China, Thailand, Malaysia): Vietnam has a higher energy consumption than Thailand and Malaysia, but lower than China in many heavy industries.</a:t>
            </a:r>
          </a:p>
          <a:p>
            <a:pPr>
              <a:lnSpc>
                <a:spcPct val="150000"/>
              </a:lnSpc>
              <a:buFont typeface="Wingdings" pitchFamily="2" charset="2"/>
              <a:buChar char="v"/>
            </a:pPr>
            <a:r>
              <a:rPr lang="vi-VN" sz="2000" dirty="0"/>
              <a:t>Vietnam’s effect of using energy is much lower than many countries due to outdated technology and suboptimal production processes.</a:t>
            </a:r>
          </a:p>
          <a:p>
            <a:pPr>
              <a:lnSpc>
                <a:spcPct val="150000"/>
              </a:lnSpc>
              <a:buFont typeface="Wingdings" pitchFamily="2" charset="2"/>
              <a:buChar char="v"/>
            </a:pPr>
            <a:r>
              <a:rPr lang="vi-VN" sz="2000" dirty="0"/>
              <a:t>Vietnam's high energy consumption is also due to the fact that Vietnam is often in the low segment of the production chain that uses a lot of labor and energy such as assembly and packaging. At the same time, many energy-intensive industries tend to develop in Vietnam such as paper production from waste paper, cement, steel, aluminum, construction materials, etc.</a:t>
            </a:r>
            <a:endParaRPr lang="en-US" sz="2000" dirty="0"/>
          </a:p>
        </p:txBody>
      </p:sp>
    </p:spTree>
    <p:extLst>
      <p:ext uri="{BB962C8B-B14F-4D97-AF65-F5344CB8AC3E}">
        <p14:creationId xmlns:p14="http://schemas.microsoft.com/office/powerpoint/2010/main" val="24549290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vi-VN" dirty="0">
                <a:solidFill>
                  <a:schemeClr val="accent1">
                    <a:lumMod val="50000"/>
                  </a:schemeClr>
                </a:solidFill>
                <a:latin typeface="+mn-lt"/>
              </a:rPr>
              <a:t>Sustainable development trends in industry</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524374" y="1320704"/>
            <a:ext cx="11557000" cy="5098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000" b="1" dirty="0">
                <a:solidFill>
                  <a:schemeClr val="tx1"/>
                </a:solidFill>
                <a:latin typeface="Arial" panose="020B0604020202020204" pitchFamily="34" charset="0"/>
              </a:rPr>
              <a:t>Green industry</a:t>
            </a:r>
            <a:r>
              <a:rPr lang="en-US" altLang="en-US" sz="2000" dirty="0">
                <a:solidFill>
                  <a:schemeClr val="tx1"/>
                </a:solidFill>
                <a:latin typeface="Arial" panose="020B0604020202020204" pitchFamily="34" charset="0"/>
              </a:rPr>
              <a:t>: Enterprises are increasingly interested in using RE and developing sustainable production.</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000" b="1" dirty="0">
                <a:solidFill>
                  <a:schemeClr val="tx1"/>
                </a:solidFill>
                <a:latin typeface="Arial" panose="020B0604020202020204" pitchFamily="34" charset="0"/>
              </a:rPr>
              <a:t>International trends</a:t>
            </a:r>
            <a:r>
              <a:rPr lang="en-US" altLang="en-US" sz="2000" dirty="0">
                <a:solidFill>
                  <a:schemeClr val="tx1"/>
                </a:solidFill>
                <a:latin typeface="Arial" panose="020B0604020202020204" pitchFamily="34" charset="0"/>
              </a:rPr>
              <a:t>: Multinational corporations are demanding higher energy and environmental standards when cooperating, especially in industries such as textiles and electronics.</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vi-VN" altLang="en-US" sz="2000" b="1" dirty="0">
                <a:solidFill>
                  <a:schemeClr val="tx1"/>
                </a:solidFill>
                <a:latin typeface="Arial" panose="020B0604020202020204" pitchFamily="34" charset="0"/>
              </a:rPr>
              <a:t>Digital transformation and energy optimization</a:t>
            </a:r>
            <a:r>
              <a:rPr lang="vi-VN" altLang="en-US" sz="2000" dirty="0">
                <a:solidFill>
                  <a:schemeClr val="tx1"/>
                </a:solidFill>
                <a:latin typeface="Arial" panose="020B0604020202020204" pitchFamily="34" charset="0"/>
              </a:rPr>
              <a:t>: Applying digital technology to monitor and optimize energy using in production.</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vi-VN" altLang="en-US" sz="2000" dirty="0">
                <a:solidFill>
                  <a:schemeClr val="tx1"/>
                </a:solidFill>
                <a:latin typeface="Arial" panose="020B0604020202020204" pitchFamily="34" charset="0"/>
              </a:rPr>
              <a:t>New trends all have a certain focus on reducing greenhouse gas emissions in production and have become a cooperation criterion for many large international corporations. This issue is becoming increasingly important and challenging in Vietnam's industrial development.</a:t>
            </a:r>
            <a:endParaRPr lang="en-US" altLang="en-US" sz="2000" dirty="0">
              <a:solidFill>
                <a:schemeClr val="tx1"/>
              </a:solidFill>
              <a:latin typeface="Arial" panose="020B0604020202020204" pitchFamily="34" charset="0"/>
            </a:endParaRPr>
          </a:p>
        </p:txBody>
      </p:sp>
    </p:spTree>
    <p:extLst>
      <p:ext uri="{BB962C8B-B14F-4D97-AF65-F5344CB8AC3E}">
        <p14:creationId xmlns:p14="http://schemas.microsoft.com/office/powerpoint/2010/main" val="2258548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451E7-DEC8-2C59-DD78-2727EF1D68C3}"/>
              </a:ext>
            </a:extLst>
          </p:cNvPr>
          <p:cNvSpPr>
            <a:spLocks noGrp="1"/>
          </p:cNvSpPr>
          <p:nvPr>
            <p:ph type="title"/>
          </p:nvPr>
        </p:nvSpPr>
        <p:spPr/>
        <p:txBody>
          <a:bodyPr>
            <a:noAutofit/>
          </a:bodyPr>
          <a:lstStyle/>
          <a:p>
            <a:r>
              <a:rPr lang="vi-VN" dirty="0">
                <a:solidFill>
                  <a:schemeClr val="accent1">
                    <a:lumMod val="50000"/>
                  </a:schemeClr>
                </a:solidFill>
                <a:latin typeface="+mn-lt"/>
              </a:rPr>
              <a:t>Benefits of energy efficiency</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05734F48-068F-3DC9-6C5C-1DDC226B5406}"/>
              </a:ext>
            </a:extLst>
          </p:cNvPr>
          <p:cNvSpPr>
            <a:spLocks noGrp="1" noChangeArrowheads="1"/>
          </p:cNvSpPr>
          <p:nvPr>
            <p:ph type="body" idx="1"/>
          </p:nvPr>
        </p:nvSpPr>
        <p:spPr bwMode="auto">
          <a:xfrm>
            <a:off x="609600" y="1172904"/>
            <a:ext cx="4381041"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spcBef>
                <a:spcPts val="800"/>
              </a:spcBef>
              <a:spcAft>
                <a:spcPts val="800"/>
              </a:spcAft>
              <a:buClrTx/>
              <a:buSzTx/>
              <a:buFont typeface="Wingdings" pitchFamily="2" charset="2"/>
              <a:buChar char="v"/>
            </a:pPr>
            <a:r>
              <a:rPr lang="vi-VN" altLang="en-US" b="1" dirty="0">
                <a:solidFill>
                  <a:schemeClr val="tx1"/>
                </a:solidFill>
                <a:latin typeface="Arial" panose="020B0604020202020204" pitchFamily="34" charset="0"/>
              </a:rPr>
              <a:t>Reduce production costs</a:t>
            </a:r>
            <a:r>
              <a:rPr lang="vi-VN" altLang="en-US" dirty="0">
                <a:solidFill>
                  <a:schemeClr val="tx1"/>
                </a:solidFill>
                <a:latin typeface="Arial" panose="020B0604020202020204" pitchFamily="34" charset="0"/>
              </a:rPr>
              <a:t>: Enterprises can reduce production costs by reducing energy consumption, improving competitiveness.</a:t>
            </a:r>
            <a:endParaRPr lang="en-US" altLang="en-US" dirty="0">
              <a:solidFill>
                <a:schemeClr val="tx1"/>
              </a:solidFill>
              <a:latin typeface="Arial" panose="020B0604020202020204" pitchFamily="34" charset="0"/>
            </a:endParaRPr>
          </a:p>
          <a:p>
            <a:pPr marL="342900" indent="-34290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Environmental protection:</a:t>
            </a:r>
            <a:r>
              <a:rPr lang="en-US" altLang="en-US" dirty="0">
                <a:solidFill>
                  <a:schemeClr val="tx1"/>
                </a:solidFill>
                <a:latin typeface="Arial" panose="020B0604020202020204" pitchFamily="34" charset="0"/>
              </a:rPr>
              <a:t> Energy efficiency helps reduce CO2 emissions and other pollutants.</a:t>
            </a:r>
          </a:p>
          <a:p>
            <a:pPr marL="342900" indent="-34290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latin typeface="Arial" panose="020B0604020202020204" pitchFamily="34" charset="0"/>
              </a:rPr>
              <a:t>Promoting sustainable development: </a:t>
            </a:r>
            <a:r>
              <a:rPr lang="en-US" altLang="en-US" dirty="0">
                <a:solidFill>
                  <a:schemeClr val="tx1"/>
                </a:solidFill>
                <a:latin typeface="Arial" panose="020B0604020202020204" pitchFamily="34" charset="0"/>
              </a:rPr>
              <a:t>Enhance the ability to develop sustainably and meet international environmental standards.</a:t>
            </a:r>
          </a:p>
        </p:txBody>
      </p:sp>
      <p:sp>
        <p:nvSpPr>
          <p:cNvPr id="39939" name="Rectangle 5"/>
          <p:cNvSpPr txBox="1">
            <a:spLocks noChangeArrowheads="1"/>
          </p:cNvSpPr>
          <p:nvPr/>
        </p:nvSpPr>
        <p:spPr bwMode="auto">
          <a:xfrm>
            <a:off x="5129699" y="1334963"/>
            <a:ext cx="6452701" cy="4723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727075" indent="-457200" defTabSz="457200" eaLnBrk="0" hangingPunct="0">
              <a:spcAft>
                <a:spcPts val="600"/>
              </a:spcAft>
              <a:buFont typeface="Arial" pitchFamily="34" charset="0"/>
              <a:defRPr sz="2800">
                <a:solidFill>
                  <a:srgbClr val="00467F"/>
                </a:solidFill>
                <a:latin typeface="Arial" pitchFamily="34" charset="0"/>
                <a:ea typeface="MS PGothic" pitchFamily="34" charset="-128"/>
                <a:cs typeface="Arial" pitchFamily="34" charset="0"/>
              </a:defRPr>
            </a:lvl1pPr>
            <a:lvl2pPr marL="1081088" indent="-457200" defTabSz="457200" eaLnBrk="0" hangingPunct="0">
              <a:spcBef>
                <a:spcPts val="600"/>
              </a:spcBef>
              <a:buClr>
                <a:srgbClr val="00467F"/>
              </a:buClr>
              <a:buFont typeface="Arial" pitchFamily="34" charset="0"/>
              <a:buChar char="›"/>
              <a:defRPr sz="2400">
                <a:solidFill>
                  <a:srgbClr val="00467F"/>
                </a:solidFill>
                <a:latin typeface="Arial" pitchFamily="34" charset="0"/>
                <a:ea typeface="MS PGothic" pitchFamily="34" charset="-128"/>
                <a:cs typeface="Arial" pitchFamily="34" charset="0"/>
              </a:defRPr>
            </a:lvl2pPr>
            <a:lvl3pPr marL="719138" indent="-360363" defTabSz="457200" eaLnBrk="0" hangingPunct="0">
              <a:buClr>
                <a:srgbClr val="00467F"/>
              </a:buClr>
              <a:buFont typeface="MS PGothic" pitchFamily="34" charset="-128"/>
              <a:buChar char="-"/>
              <a:defRPr sz="2000">
                <a:solidFill>
                  <a:srgbClr val="00467F"/>
                </a:solidFill>
                <a:latin typeface="Arial" pitchFamily="34" charset="0"/>
                <a:ea typeface="MS PGothic" pitchFamily="34" charset="-128"/>
                <a:cs typeface="Arial" pitchFamily="34" charset="0"/>
              </a:defRPr>
            </a:lvl3pPr>
            <a:lvl4pPr marL="1074738" indent="-350838" defTabSz="457200" eaLnBrk="0" hangingPunct="0">
              <a:buClr>
                <a:srgbClr val="00467F"/>
              </a:buClr>
              <a:buFont typeface="Symbol" pitchFamily="18" charset="2"/>
              <a:buChar char=""/>
              <a:defRPr>
                <a:solidFill>
                  <a:srgbClr val="00467F"/>
                </a:solidFill>
                <a:latin typeface="Arial" pitchFamily="34" charset="0"/>
                <a:ea typeface="MS PGothic" pitchFamily="34" charset="-128"/>
                <a:cs typeface="Arial" pitchFamily="34" charset="0"/>
              </a:defRPr>
            </a:lvl4pPr>
            <a:lvl5pPr marL="1438275" indent="-358775" defTabSz="457200" eaLnBrk="0" hangingPunct="0">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5pPr>
            <a:lvl6pPr marL="18954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6pPr>
            <a:lvl7pPr marL="23526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7pPr>
            <a:lvl8pPr marL="28098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8pPr>
            <a:lvl9pPr marL="32670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9pPr>
          </a:lstStyle>
          <a:p>
            <a:pPr marL="355591" lvl="1" indent="0" defTabSz="914400" eaLnBrk="1" hangingPunct="1">
              <a:lnSpc>
                <a:spcPct val="85000"/>
              </a:lnSpc>
              <a:spcBef>
                <a:spcPts val="0"/>
              </a:spcBef>
              <a:spcAft>
                <a:spcPts val="600"/>
              </a:spcAft>
              <a:buClr>
                <a:srgbClr val="000000"/>
              </a:buClr>
              <a:buNone/>
              <a:defRPr/>
            </a:pPr>
            <a:r>
              <a:rPr lang="en-CA" altLang="en-US" sz="2000" b="1" cap="none" dirty="0">
                <a:solidFill>
                  <a:schemeClr val="tx1"/>
                </a:solidFill>
                <a:latin typeface="Arial" charset="0"/>
                <a:cs typeface="Arial" charset="0"/>
              </a:rPr>
              <a:t>NATIONAL BENEFITS FOR EE &amp; RE</a:t>
            </a:r>
            <a:endParaRPr kumimoji="0" lang="en-US" altLang="fr-FR" sz="2000" b="1" i="0" u="none" strike="noStrike" kern="0" cap="none" spc="0" normalizeH="0" baseline="0" noProof="0" dirty="0">
              <a:ln>
                <a:noFill/>
              </a:ln>
              <a:solidFill>
                <a:schemeClr val="tx1"/>
              </a:solidFill>
              <a:effectLst/>
              <a:uLnTx/>
              <a:uFillTx/>
              <a:latin typeface="Arial"/>
              <a:ea typeface="ＭＳ Ｐゴシック" pitchFamily="34" charset="-128"/>
              <a:cs typeface="Arial"/>
              <a:sym typeface="Arial"/>
            </a:endParaRPr>
          </a:p>
          <a:p>
            <a:pPr marL="712770" marR="0" lvl="1" indent="-357179" algn="l" defTabSz="914400" rtl="0" eaLnBrk="1" fontAlgn="auto" latinLnBrk="0" hangingPunct="1">
              <a:lnSpc>
                <a:spcPct val="85000"/>
              </a:lnSpc>
              <a:spcBef>
                <a:spcPts val="0"/>
              </a:spcBef>
              <a:spcAft>
                <a:spcPts val="600"/>
              </a:spcAft>
              <a:buClr>
                <a:srgbClr val="000000"/>
              </a:buClr>
              <a:buSzTx/>
              <a:buFont typeface="Wingdings" pitchFamily="2" charset="2"/>
              <a:buChar char="v"/>
              <a:tabLst/>
              <a:defRPr/>
            </a:pPr>
            <a:r>
              <a:rPr kumimoji="0" lang="en-US" altLang="fr-FR" sz="2000"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Economy</a:t>
            </a:r>
          </a:p>
          <a:p>
            <a:pPr marL="1158846" marR="0" lvl="2" indent="-350830" algn="l" defTabSz="914400" rtl="0" eaLnBrk="1" fontAlgn="auto" latinLnBrk="0" hangingPunct="1">
              <a:lnSpc>
                <a:spcPct val="85000"/>
              </a:lnSpc>
              <a:spcBef>
                <a:spcPts val="0"/>
              </a:spcBef>
              <a:spcAft>
                <a:spcPts val="300"/>
              </a:spcAft>
              <a:buClr>
                <a:srgbClr val="000000"/>
              </a:buClr>
              <a:buSzTx/>
              <a:buFont typeface="Wingdings" pitchFamily="2" charset="2"/>
              <a:buChar char="ü"/>
              <a:tabLst/>
              <a:defRPr/>
            </a:pPr>
            <a:r>
              <a:rPr kumimoji="0" lang="en-US" altLang="fr-FR"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Competition in business</a:t>
            </a:r>
          </a:p>
          <a:p>
            <a:pPr marL="1158846" marR="0" lvl="2" indent="-350830" algn="l" defTabSz="914400" rtl="0" eaLnBrk="1" fontAlgn="auto" latinLnBrk="0" hangingPunct="1">
              <a:lnSpc>
                <a:spcPct val="85000"/>
              </a:lnSpc>
              <a:spcBef>
                <a:spcPts val="0"/>
              </a:spcBef>
              <a:spcAft>
                <a:spcPts val="300"/>
              </a:spcAft>
              <a:buClr>
                <a:srgbClr val="000000"/>
              </a:buClr>
              <a:buSzTx/>
              <a:buFont typeface="Wingdings" pitchFamily="2" charset="2"/>
              <a:buChar char="ü"/>
              <a:tabLst/>
              <a:defRPr/>
            </a:pPr>
            <a:r>
              <a:rPr kumimoji="0" lang="en-US" altLang="fr-FR"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Improve trade balance</a:t>
            </a:r>
          </a:p>
          <a:p>
            <a:pPr marL="1158846" marR="0" lvl="2" indent="-350830" algn="l" defTabSz="914400" rtl="0" eaLnBrk="1" fontAlgn="auto" latinLnBrk="0" hangingPunct="1">
              <a:lnSpc>
                <a:spcPct val="85000"/>
              </a:lnSpc>
              <a:spcBef>
                <a:spcPts val="0"/>
              </a:spcBef>
              <a:spcAft>
                <a:spcPts val="300"/>
              </a:spcAft>
              <a:buClr>
                <a:srgbClr val="000000"/>
              </a:buClr>
              <a:buSzTx/>
              <a:buFont typeface="Wingdings" pitchFamily="2" charset="2"/>
              <a:buChar char="ü"/>
              <a:tabLst/>
              <a:defRPr/>
            </a:pPr>
            <a:r>
              <a:rPr kumimoji="0" lang="en-US" altLang="fr-FR"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Reduces the need for infrastructure to produce energy</a:t>
            </a:r>
          </a:p>
          <a:p>
            <a:pPr marL="1158846" marR="0" lvl="2" indent="-350830" algn="l" defTabSz="914400" rtl="0" eaLnBrk="1" fontAlgn="auto" latinLnBrk="0" hangingPunct="1">
              <a:lnSpc>
                <a:spcPct val="85000"/>
              </a:lnSpc>
              <a:spcBef>
                <a:spcPts val="0"/>
              </a:spcBef>
              <a:spcAft>
                <a:spcPts val="300"/>
              </a:spcAft>
              <a:buClr>
                <a:srgbClr val="000000"/>
              </a:buClr>
              <a:buSzTx/>
              <a:buFont typeface="Wingdings" pitchFamily="2" charset="2"/>
              <a:buChar char="ü"/>
              <a:tabLst/>
              <a:defRPr/>
            </a:pPr>
            <a:r>
              <a:rPr kumimoji="0" lang="en-US" altLang="fr-FR"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Business opportunities (job creation)</a:t>
            </a:r>
          </a:p>
          <a:p>
            <a:pPr marL="712770" marR="0" lvl="1" indent="-357179" algn="l" defTabSz="914400" rtl="0" eaLnBrk="1" fontAlgn="auto" latinLnBrk="0" hangingPunct="1">
              <a:lnSpc>
                <a:spcPct val="85000"/>
              </a:lnSpc>
              <a:spcBef>
                <a:spcPts val="0"/>
              </a:spcBef>
              <a:spcAft>
                <a:spcPts val="600"/>
              </a:spcAft>
              <a:buClr>
                <a:srgbClr val="000000"/>
              </a:buClr>
              <a:buSzTx/>
              <a:buFont typeface="Wingdings" pitchFamily="2" charset="2"/>
              <a:buChar char="v"/>
              <a:tabLst/>
              <a:defRPr/>
            </a:pPr>
            <a:r>
              <a:rPr kumimoji="0" lang="en-US" altLang="fr-FR" sz="2000"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Energy security</a:t>
            </a:r>
          </a:p>
          <a:p>
            <a:pPr marL="1158846" marR="0" lvl="2" indent="-350830" algn="l" defTabSz="914400" rtl="0" eaLnBrk="1" fontAlgn="auto" latinLnBrk="0" hangingPunct="1">
              <a:lnSpc>
                <a:spcPct val="85000"/>
              </a:lnSpc>
              <a:spcBef>
                <a:spcPts val="0"/>
              </a:spcBef>
              <a:spcAft>
                <a:spcPts val="300"/>
              </a:spcAft>
              <a:buClr>
                <a:srgbClr val="000000"/>
              </a:buClr>
              <a:buSzTx/>
              <a:buFont typeface="Wingdings" pitchFamily="2" charset="2"/>
              <a:buChar char="ü"/>
              <a:tabLst/>
              <a:defRPr/>
            </a:pPr>
            <a:r>
              <a:rPr kumimoji="0" lang="en-US" altLang="fr-FR"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Power supply</a:t>
            </a:r>
          </a:p>
          <a:p>
            <a:pPr marL="1158846" marR="0" lvl="2" indent="-350830" algn="l" defTabSz="914400" rtl="0" eaLnBrk="1" fontAlgn="auto" latinLnBrk="0" hangingPunct="1">
              <a:lnSpc>
                <a:spcPct val="85000"/>
              </a:lnSpc>
              <a:spcBef>
                <a:spcPts val="0"/>
              </a:spcBef>
              <a:spcAft>
                <a:spcPts val="600"/>
              </a:spcAft>
              <a:buClr>
                <a:srgbClr val="000000"/>
              </a:buClr>
              <a:buSzTx/>
              <a:buFont typeface="Wingdings" pitchFamily="2" charset="2"/>
              <a:buChar char="ü"/>
              <a:tabLst/>
              <a:defRPr/>
            </a:pPr>
            <a:r>
              <a:rPr kumimoji="0" lang="en-US" altLang="fr-FR"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Reduce price volatility</a:t>
            </a:r>
          </a:p>
          <a:p>
            <a:pPr marL="712770" marR="0" lvl="1" indent="-357179" algn="l" defTabSz="914400" rtl="0" eaLnBrk="1" fontAlgn="auto" latinLnBrk="0" hangingPunct="1">
              <a:lnSpc>
                <a:spcPct val="85000"/>
              </a:lnSpc>
              <a:spcBef>
                <a:spcPts val="0"/>
              </a:spcBef>
              <a:spcAft>
                <a:spcPts val="600"/>
              </a:spcAft>
              <a:buClr>
                <a:srgbClr val="000000"/>
              </a:buClr>
              <a:buSzTx/>
              <a:buFont typeface="Wingdings" pitchFamily="2" charset="2"/>
              <a:buChar char="v"/>
              <a:tabLst/>
              <a:defRPr/>
            </a:pPr>
            <a:r>
              <a:rPr kumimoji="0" lang="en-US" altLang="fr-FR" sz="2000"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Society</a:t>
            </a:r>
          </a:p>
          <a:p>
            <a:pPr marL="1158846" marR="0" lvl="2" indent="-350830" algn="l" defTabSz="914400" rtl="0" eaLnBrk="1" fontAlgn="auto" latinLnBrk="0" hangingPunct="1">
              <a:lnSpc>
                <a:spcPct val="85000"/>
              </a:lnSpc>
              <a:spcBef>
                <a:spcPts val="0"/>
              </a:spcBef>
              <a:spcAft>
                <a:spcPts val="300"/>
              </a:spcAft>
              <a:buClr>
                <a:srgbClr val="000000"/>
              </a:buClr>
              <a:buSzTx/>
              <a:buFont typeface="Wingdings" pitchFamily="2" charset="2"/>
              <a:buChar char="ü"/>
              <a:tabLst/>
              <a:defRPr/>
            </a:pPr>
            <a:r>
              <a:rPr kumimoji="0" lang="en-US" altLang="fr-FR"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Reduced population pressure</a:t>
            </a:r>
            <a:endParaRPr kumimoji="0" lang="en-US" altLang="fr-FR" b="0" i="0" u="none" strike="noStrike" kern="0" cap="none" spc="0" normalizeH="0" baseline="0" noProof="0" dirty="0">
              <a:ln>
                <a:noFill/>
              </a:ln>
              <a:solidFill>
                <a:srgbClr val="FF0000"/>
              </a:solidFill>
              <a:effectLst/>
              <a:uLnTx/>
              <a:uFillTx/>
              <a:latin typeface="Arial"/>
              <a:ea typeface="ＭＳ Ｐゴシック" pitchFamily="34" charset="-128"/>
              <a:cs typeface="Arial"/>
              <a:sym typeface="Arial"/>
            </a:endParaRPr>
          </a:p>
          <a:p>
            <a:pPr marL="1158846" marR="0" lvl="2" indent="-350830" algn="l" defTabSz="914400" rtl="0" eaLnBrk="1" fontAlgn="auto" latinLnBrk="0" hangingPunct="1">
              <a:lnSpc>
                <a:spcPct val="85000"/>
              </a:lnSpc>
              <a:spcBef>
                <a:spcPts val="0"/>
              </a:spcBef>
              <a:spcAft>
                <a:spcPts val="1200"/>
              </a:spcAft>
              <a:buClr>
                <a:srgbClr val="000000"/>
              </a:buClr>
              <a:buSzTx/>
              <a:buFont typeface="Wingdings" pitchFamily="2" charset="2"/>
              <a:buChar char="ü"/>
              <a:tabLst/>
              <a:defRPr/>
            </a:pPr>
            <a:r>
              <a:rPr kumimoji="0" lang="en-US" altLang="fr-FR"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Access to energy efficiency</a:t>
            </a:r>
            <a:endParaRPr kumimoji="0" lang="en-US" altLang="fr-FR" b="0" i="0" u="none" strike="noStrike" kern="0" cap="none" spc="0" normalizeH="0" baseline="0" noProof="0" dirty="0">
              <a:ln>
                <a:noFill/>
              </a:ln>
              <a:solidFill>
                <a:srgbClr val="FF0000"/>
              </a:solidFill>
              <a:effectLst/>
              <a:uLnTx/>
              <a:uFillTx/>
              <a:latin typeface="Arial"/>
              <a:ea typeface="ＭＳ Ｐゴシック" pitchFamily="34" charset="-128"/>
              <a:cs typeface="Arial"/>
              <a:sym typeface="Arial"/>
            </a:endParaRPr>
          </a:p>
          <a:p>
            <a:pPr marL="358766" marR="0" lvl="0" indent="6351" algn="l" defTabSz="914400" rtl="0" eaLnBrk="1" fontAlgn="auto" latinLnBrk="0" hangingPunct="1">
              <a:lnSpc>
                <a:spcPct val="85000"/>
              </a:lnSpc>
              <a:spcBef>
                <a:spcPts val="0"/>
              </a:spcBef>
              <a:spcAft>
                <a:spcPts val="1200"/>
              </a:spcAft>
              <a:buClr>
                <a:srgbClr val="000000"/>
              </a:buClr>
              <a:buSzTx/>
              <a:buFont typeface="Arial"/>
              <a:buNone/>
              <a:tabLst/>
              <a:defRPr/>
            </a:pPr>
            <a:r>
              <a:rPr kumimoji="0" lang="en-US" altLang="fr-FR" sz="2000" b="0" i="0" u="none" strike="noStrike" kern="0" cap="none" spc="0" normalizeH="0" baseline="0" noProof="0" dirty="0">
                <a:ln>
                  <a:noFill/>
                </a:ln>
                <a:solidFill>
                  <a:srgbClr val="000000"/>
                </a:solidFill>
                <a:effectLst/>
                <a:uLnTx/>
                <a:uFillTx/>
                <a:latin typeface="Arial"/>
                <a:ea typeface="ＭＳ Ｐゴシック" pitchFamily="34" charset="-128"/>
                <a:cs typeface="Arial"/>
                <a:sym typeface="Arial"/>
              </a:rPr>
              <a:t>The government is concerned with all these issues.</a:t>
            </a:r>
            <a:endParaRPr kumimoji="0" lang="en-US" altLang="fr-FR" sz="20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532678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5"/>
          <p:cNvSpPr txBox="1">
            <a:spLocks noChangeArrowheads="1"/>
          </p:cNvSpPr>
          <p:nvPr/>
        </p:nvSpPr>
        <p:spPr bwMode="auto">
          <a:xfrm>
            <a:off x="322347" y="1586682"/>
            <a:ext cx="5869132" cy="4593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727075" indent="-457200" defTabSz="457200" eaLnBrk="0" hangingPunct="0">
              <a:spcAft>
                <a:spcPts val="600"/>
              </a:spcAft>
              <a:buFont typeface="Arial" pitchFamily="34" charset="0"/>
              <a:defRPr sz="2800">
                <a:solidFill>
                  <a:srgbClr val="00467F"/>
                </a:solidFill>
                <a:latin typeface="Arial" pitchFamily="34" charset="0"/>
                <a:ea typeface="MS PGothic" pitchFamily="34" charset="-128"/>
                <a:cs typeface="Arial" pitchFamily="34" charset="0"/>
              </a:defRPr>
            </a:lvl1pPr>
            <a:lvl2pPr marL="1081088" indent="-457200" defTabSz="457200" eaLnBrk="0" hangingPunct="0">
              <a:spcBef>
                <a:spcPts val="600"/>
              </a:spcBef>
              <a:buClr>
                <a:srgbClr val="00467F"/>
              </a:buClr>
              <a:buFont typeface="Arial" pitchFamily="34" charset="0"/>
              <a:buChar char="›"/>
              <a:defRPr sz="2400">
                <a:solidFill>
                  <a:srgbClr val="00467F"/>
                </a:solidFill>
                <a:latin typeface="Arial" pitchFamily="34" charset="0"/>
                <a:ea typeface="MS PGothic" pitchFamily="34" charset="-128"/>
                <a:cs typeface="Arial" pitchFamily="34" charset="0"/>
              </a:defRPr>
            </a:lvl2pPr>
            <a:lvl3pPr marL="719138" indent="-360363" defTabSz="457200" eaLnBrk="0" hangingPunct="0">
              <a:buClr>
                <a:srgbClr val="00467F"/>
              </a:buClr>
              <a:buFont typeface="MS PGothic" pitchFamily="34" charset="-128"/>
              <a:buChar char="-"/>
              <a:defRPr sz="2000">
                <a:solidFill>
                  <a:srgbClr val="00467F"/>
                </a:solidFill>
                <a:latin typeface="Arial" pitchFamily="34" charset="0"/>
                <a:ea typeface="MS PGothic" pitchFamily="34" charset="-128"/>
                <a:cs typeface="Arial" pitchFamily="34" charset="0"/>
              </a:defRPr>
            </a:lvl3pPr>
            <a:lvl4pPr marL="1074738" indent="-350838" defTabSz="457200" eaLnBrk="0" hangingPunct="0">
              <a:buClr>
                <a:srgbClr val="00467F"/>
              </a:buClr>
              <a:buFont typeface="Symbol" pitchFamily="18" charset="2"/>
              <a:buChar char=""/>
              <a:defRPr>
                <a:solidFill>
                  <a:srgbClr val="00467F"/>
                </a:solidFill>
                <a:latin typeface="Arial" pitchFamily="34" charset="0"/>
                <a:ea typeface="MS PGothic" pitchFamily="34" charset="-128"/>
                <a:cs typeface="Arial" pitchFamily="34" charset="0"/>
              </a:defRPr>
            </a:lvl4pPr>
            <a:lvl5pPr marL="1438275" indent="-358775" defTabSz="457200" eaLnBrk="0" hangingPunct="0">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5pPr>
            <a:lvl6pPr marL="18954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6pPr>
            <a:lvl7pPr marL="23526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7pPr>
            <a:lvl8pPr marL="28098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8pPr>
            <a:lvl9pPr marL="32670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9pPr>
          </a:lstStyle>
          <a:p>
            <a:pPr marL="355591" lvl="1" indent="0">
              <a:lnSpc>
                <a:spcPct val="150000"/>
              </a:lnSpc>
              <a:spcBef>
                <a:spcPts val="300"/>
              </a:spcBef>
              <a:spcAft>
                <a:spcPts val="300"/>
              </a:spcAft>
              <a:buNone/>
              <a:defRPr/>
            </a:pPr>
            <a:r>
              <a:rPr lang="vi-VN" altLang="fr-FR" sz="2000" b="1" dirty="0">
                <a:solidFill>
                  <a:schemeClr val="tx1"/>
                </a:solidFill>
                <a:ea typeface="ＭＳ Ｐゴシック" pitchFamily="34" charset="-128"/>
              </a:rPr>
              <a:t>BENEFITS OF ELECTRICITY COMPANIES  </a:t>
            </a:r>
          </a:p>
          <a:p>
            <a:pPr marL="712770" lvl="1" indent="-357179">
              <a:lnSpc>
                <a:spcPct val="150000"/>
              </a:lnSpc>
              <a:spcBef>
                <a:spcPts val="300"/>
              </a:spcBef>
              <a:spcAft>
                <a:spcPts val="300"/>
              </a:spcAft>
              <a:buFont typeface="Wingdings" pitchFamily="2" charset="2"/>
              <a:buChar char="v"/>
              <a:defRPr/>
            </a:pPr>
            <a:r>
              <a:rPr lang="en-US" altLang="fr-FR" sz="2000" dirty="0">
                <a:solidFill>
                  <a:schemeClr val="tx1"/>
                </a:solidFill>
                <a:ea typeface="ＭＳ Ｐゴシック" pitchFamily="34" charset="-128"/>
              </a:rPr>
              <a:t>Reduce capital for new production units (especially at peak hours)</a:t>
            </a:r>
          </a:p>
          <a:p>
            <a:pPr marL="712770" lvl="1" indent="-357179">
              <a:lnSpc>
                <a:spcPct val="150000"/>
              </a:lnSpc>
              <a:spcBef>
                <a:spcPts val="300"/>
              </a:spcBef>
              <a:spcAft>
                <a:spcPts val="300"/>
              </a:spcAft>
              <a:buFont typeface="Wingdings" pitchFamily="2" charset="2"/>
              <a:buChar char="v"/>
              <a:defRPr/>
            </a:pPr>
            <a:r>
              <a:rPr lang="en-US" altLang="fr-FR" sz="2000" dirty="0">
                <a:solidFill>
                  <a:schemeClr val="tx1"/>
                </a:solidFill>
                <a:ea typeface="ＭＳ Ｐゴシック" pitchFamily="34" charset="-128"/>
              </a:rPr>
              <a:t>Reduce load on some parts of the network</a:t>
            </a:r>
          </a:p>
          <a:p>
            <a:pPr marL="712770" lvl="1" indent="-357179">
              <a:lnSpc>
                <a:spcPct val="150000"/>
              </a:lnSpc>
              <a:spcBef>
                <a:spcPts val="300"/>
              </a:spcBef>
              <a:spcAft>
                <a:spcPts val="300"/>
              </a:spcAft>
              <a:buFont typeface="Wingdings" pitchFamily="2" charset="2"/>
              <a:buChar char="v"/>
              <a:defRPr/>
            </a:pPr>
            <a:r>
              <a:rPr lang="en-US" altLang="fr-FR" sz="2000" dirty="0">
                <a:solidFill>
                  <a:schemeClr val="tx1"/>
                </a:solidFill>
                <a:ea typeface="ＭＳ Ｐゴシック" pitchFamily="34" charset="-128"/>
              </a:rPr>
              <a:t>Reduce losses on social subsidy rates</a:t>
            </a:r>
          </a:p>
          <a:p>
            <a:pPr marL="712770" lvl="1" indent="-357179">
              <a:lnSpc>
                <a:spcPct val="150000"/>
              </a:lnSpc>
              <a:spcBef>
                <a:spcPts val="300"/>
              </a:spcBef>
              <a:spcAft>
                <a:spcPts val="300"/>
              </a:spcAft>
              <a:buFont typeface="Wingdings" pitchFamily="2" charset="2"/>
              <a:buChar char="v"/>
              <a:defRPr/>
            </a:pPr>
            <a:r>
              <a:rPr lang="en-US" altLang="fr-FR" sz="2000" dirty="0">
                <a:solidFill>
                  <a:schemeClr val="tx1"/>
                </a:solidFill>
                <a:ea typeface="ＭＳ Ｐゴシック" pitchFamily="34" charset="-128"/>
              </a:rPr>
              <a:t>Increase profits (depending on enforcement rights)</a:t>
            </a:r>
          </a:p>
        </p:txBody>
      </p:sp>
      <p:sp>
        <p:nvSpPr>
          <p:cNvPr id="7" name="Title 1"/>
          <p:cNvSpPr txBox="1">
            <a:spLocks/>
          </p:cNvSpPr>
          <p:nvPr/>
        </p:nvSpPr>
        <p:spPr bwMode="auto">
          <a:xfrm>
            <a:off x="2359732" y="380464"/>
            <a:ext cx="8258410" cy="930911"/>
          </a:xfrm>
          <a:prstGeom prst="rect">
            <a:avLst/>
          </a:prstGeom>
          <a:noFill/>
          <a:ln>
            <a:noFill/>
          </a:ln>
        </p:spPr>
        <p:txBody>
          <a:bodyPr anchor="ct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pPr>
              <a:defRPr/>
            </a:pPr>
            <a:r>
              <a:rPr lang="vi-VN" sz="2400" dirty="0">
                <a:solidFill>
                  <a:schemeClr val="accent1">
                    <a:lumMod val="50000"/>
                  </a:schemeClr>
                </a:solidFill>
                <a:latin typeface="+mn-lt"/>
              </a:rPr>
              <a:t>Benefits of energy efficiency</a:t>
            </a:r>
            <a:endParaRPr lang="en-CA" altLang="en-US" sz="3200" cap="none" dirty="0">
              <a:solidFill>
                <a:schemeClr val="accent1">
                  <a:lumMod val="50000"/>
                </a:schemeClr>
              </a:solidFill>
              <a:latin typeface="Arial" charset="0"/>
              <a:cs typeface="Arial" charset="0"/>
            </a:endParaRPr>
          </a:p>
        </p:txBody>
      </p:sp>
      <p:sp>
        <p:nvSpPr>
          <p:cNvPr id="2" name="Rectangle 5">
            <a:extLst>
              <a:ext uri="{FF2B5EF4-FFF2-40B4-BE49-F238E27FC236}">
                <a16:creationId xmlns:a16="http://schemas.microsoft.com/office/drawing/2014/main" id="{24C9F731-6B21-29B9-C6D1-BC790DD8186D}"/>
              </a:ext>
            </a:extLst>
          </p:cNvPr>
          <p:cNvSpPr txBox="1">
            <a:spLocks noChangeArrowheads="1"/>
          </p:cNvSpPr>
          <p:nvPr/>
        </p:nvSpPr>
        <p:spPr bwMode="auto">
          <a:xfrm>
            <a:off x="6488937" y="1586935"/>
            <a:ext cx="5703063"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marR="0" lvl="0" algn="l" rtl="0">
              <a:lnSpc>
                <a:spcPct val="100000"/>
              </a:lnSpc>
              <a:spcBef>
                <a:spcPts val="0"/>
              </a:spcBef>
              <a:spcAft>
                <a:spcPts val="0"/>
              </a:spcAft>
            </a:defPPr>
            <a:lvl1pPr marL="727075" indent="-457200" defTabSz="457200" eaLnBrk="0" hangingPunct="0">
              <a:spcBef>
                <a:spcPts val="300"/>
              </a:spcBef>
              <a:spcAft>
                <a:spcPts val="300"/>
              </a:spcAft>
              <a:buClr>
                <a:srgbClr val="A5C935"/>
              </a:buClr>
              <a:buFont typeface="Wingdings" pitchFamily="2" charset="2"/>
              <a:buChar char="v"/>
              <a:defRPr sz="2400">
                <a:solidFill>
                  <a:schemeClr val="tx1"/>
                </a:solidFill>
                <a:latin typeface="Arial" pitchFamily="34" charset="0"/>
                <a:ea typeface="MS PGothic" pitchFamily="34" charset="-128"/>
                <a:cs typeface="Arial" pitchFamily="34" charset="0"/>
              </a:defRPr>
            </a:lvl1pPr>
            <a:lvl2pPr marL="355591" indent="0" defTabSz="457200" eaLnBrk="0" hangingPunct="0">
              <a:spcBef>
                <a:spcPts val="300"/>
              </a:spcBef>
              <a:spcAft>
                <a:spcPts val="300"/>
              </a:spcAft>
              <a:buClr>
                <a:srgbClr val="00467F"/>
              </a:buClr>
              <a:buFont typeface="Arial" pitchFamily="34" charset="0"/>
              <a:buNone/>
              <a:defRPr sz="2400" b="1">
                <a:solidFill>
                  <a:schemeClr val="tx1"/>
                </a:solidFill>
                <a:latin typeface="Arial" pitchFamily="34" charset="0"/>
                <a:ea typeface="ＭＳ Ｐゴシック" pitchFamily="34" charset="-128"/>
                <a:cs typeface="Arial" pitchFamily="34" charset="0"/>
              </a:defRPr>
            </a:lvl2pPr>
            <a:lvl3pPr marL="719138" indent="-360363" defTabSz="457200" eaLnBrk="0" hangingPunct="0">
              <a:buClr>
                <a:srgbClr val="00467F"/>
              </a:buClr>
              <a:buFont typeface="MS PGothic" pitchFamily="34" charset="-128"/>
              <a:buChar char="-"/>
              <a:defRPr sz="2000">
                <a:solidFill>
                  <a:srgbClr val="00467F"/>
                </a:solidFill>
                <a:latin typeface="Arial" pitchFamily="34" charset="0"/>
                <a:ea typeface="MS PGothic" pitchFamily="34" charset="-128"/>
                <a:cs typeface="Arial" pitchFamily="34" charset="0"/>
              </a:defRPr>
            </a:lvl3pPr>
            <a:lvl4pPr marL="1074738" indent="-350838" defTabSz="457200" eaLnBrk="0" hangingPunct="0">
              <a:buClr>
                <a:srgbClr val="00467F"/>
              </a:buClr>
              <a:buFont typeface="Symbol" pitchFamily="18" charset="2"/>
              <a:buChar char=""/>
              <a:defRPr>
                <a:solidFill>
                  <a:srgbClr val="00467F"/>
                </a:solidFill>
                <a:latin typeface="Arial" pitchFamily="34" charset="0"/>
                <a:ea typeface="MS PGothic" pitchFamily="34" charset="-128"/>
                <a:cs typeface="Arial" pitchFamily="34" charset="0"/>
              </a:defRPr>
            </a:lvl4pPr>
            <a:lvl5pPr marL="1438275" indent="-358775" defTabSz="457200" eaLnBrk="0" hangingPunct="0">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5pPr>
            <a:lvl6pPr marL="18954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6pPr>
            <a:lvl7pPr marL="23526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7pPr>
            <a:lvl8pPr marL="28098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8pPr>
            <a:lvl9pPr marL="3267075" indent="-358775" defTabSz="457200" eaLnBrk="0" fontAlgn="base" hangingPunct="0">
              <a:spcBef>
                <a:spcPct val="0"/>
              </a:spcBef>
              <a:spcAft>
                <a:spcPct val="0"/>
              </a:spcAft>
              <a:buClr>
                <a:srgbClr val="00467F"/>
              </a:buClr>
              <a:buFont typeface="Courier New" pitchFamily="49" charset="0"/>
              <a:buChar char="o"/>
              <a:defRPr sz="1600">
                <a:solidFill>
                  <a:srgbClr val="00467F"/>
                </a:solidFill>
                <a:latin typeface="Arial" pitchFamily="34" charset="0"/>
                <a:ea typeface="MS PGothic" pitchFamily="34" charset="-128"/>
                <a:cs typeface="Arial" pitchFamily="34" charset="0"/>
              </a:defRPr>
            </a:lvl9pPr>
          </a:lstStyle>
          <a:p>
            <a:pPr lvl="1"/>
            <a:r>
              <a:rPr lang="vi-VN" altLang="fr-FR" sz="2000" dirty="0"/>
              <a:t>USER BENEFITS</a:t>
            </a:r>
          </a:p>
          <a:p>
            <a:pPr marL="698491" lvl="1" indent="-342900">
              <a:lnSpc>
                <a:spcPct val="150000"/>
              </a:lnSpc>
              <a:buFont typeface="Wingdings" pitchFamily="2" charset="2"/>
              <a:buChar char="v"/>
            </a:pPr>
            <a:r>
              <a:rPr lang="en-US" altLang="fr-FR" sz="2000" b="0" dirty="0"/>
              <a:t>Reduce energy costs</a:t>
            </a:r>
          </a:p>
          <a:p>
            <a:pPr marL="698491" lvl="1" indent="-342900">
              <a:buFont typeface="Wingdings" pitchFamily="2" charset="2"/>
              <a:buChar char="v"/>
            </a:pPr>
            <a:r>
              <a:rPr lang="en-US" altLang="fr-FR" sz="2000" b="0" dirty="0"/>
              <a:t>Reduce maintenance costs</a:t>
            </a:r>
          </a:p>
          <a:p>
            <a:pPr marL="698491" lvl="1" indent="-342900">
              <a:buFont typeface="Wingdings" pitchFamily="2" charset="2"/>
              <a:buChar char="v"/>
            </a:pPr>
            <a:r>
              <a:rPr lang="en-US" altLang="fr-FR" sz="2000" b="0" dirty="0"/>
              <a:t>Protect against price volatility</a:t>
            </a:r>
          </a:p>
          <a:p>
            <a:pPr marL="698491" lvl="1" indent="-342900">
              <a:buFont typeface="Wingdings" pitchFamily="2" charset="2"/>
              <a:buChar char="v"/>
            </a:pPr>
            <a:r>
              <a:rPr lang="en-US" altLang="fr-FR" sz="2000" b="0" dirty="0"/>
              <a:t>Increase competitiveness</a:t>
            </a:r>
          </a:p>
          <a:p>
            <a:pPr marL="698491" lvl="1" indent="-342900">
              <a:buFont typeface="Wingdings" pitchFamily="2" charset="2"/>
              <a:buChar char="v"/>
            </a:pPr>
            <a:r>
              <a:rPr lang="en-US" altLang="fr-FR" sz="2000" b="0" dirty="0"/>
              <a:t>Green image/social responsibility</a:t>
            </a:r>
          </a:p>
          <a:p>
            <a:pPr marL="698491" lvl="1" indent="-342900">
              <a:buFont typeface="Wingdings" pitchFamily="2" charset="2"/>
              <a:buChar char="v"/>
            </a:pPr>
            <a:r>
              <a:rPr lang="en-US" altLang="fr-FR" sz="2000" b="0" dirty="0"/>
              <a:t>Upgrade outdated equipment for higher reliability</a:t>
            </a:r>
          </a:p>
          <a:p>
            <a:pPr marL="698491" lvl="1" indent="-342900">
              <a:buFont typeface="Wingdings" pitchFamily="2" charset="2"/>
              <a:buChar char="v"/>
            </a:pPr>
            <a:r>
              <a:rPr lang="en-US" altLang="fr-FR" sz="2000" b="0" dirty="0"/>
              <a:t>Control production situation</a:t>
            </a:r>
          </a:p>
          <a:p>
            <a:pPr marL="698491" lvl="1" indent="-342900">
              <a:buFont typeface="Wingdings" pitchFamily="2" charset="2"/>
              <a:buChar char="v"/>
            </a:pPr>
            <a:r>
              <a:rPr lang="en-US" altLang="fr-FR" sz="2000" b="0" dirty="0"/>
              <a:t>Reduce legal risks and avoid penalties</a:t>
            </a:r>
          </a:p>
        </p:txBody>
      </p:sp>
    </p:spTree>
    <p:extLst>
      <p:ext uri="{BB962C8B-B14F-4D97-AF65-F5344CB8AC3E}">
        <p14:creationId xmlns:p14="http://schemas.microsoft.com/office/powerpoint/2010/main" val="398185859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Content Placeholder 2"/>
          <p:cNvSpPr>
            <a:spLocks noGrp="1"/>
          </p:cNvSpPr>
          <p:nvPr>
            <p:ph idx="1"/>
          </p:nvPr>
        </p:nvSpPr>
        <p:spPr>
          <a:xfrm>
            <a:off x="611107" y="1596708"/>
            <a:ext cx="10882393" cy="4140200"/>
          </a:xfrm>
        </p:spPr>
        <p:txBody>
          <a:bodyPr>
            <a:noAutofit/>
          </a:bodyPr>
          <a:lstStyle/>
          <a:p>
            <a:pPr marL="712770" lvl="1" indent="-357179">
              <a:lnSpc>
                <a:spcPct val="150000"/>
              </a:lnSpc>
              <a:spcAft>
                <a:spcPts val="600"/>
              </a:spcAft>
              <a:buFont typeface="Wingdings" pitchFamily="2" charset="2"/>
              <a:buChar char="v"/>
              <a:defRPr/>
            </a:pPr>
            <a:r>
              <a:rPr lang="en-US" altLang="en-US" sz="2400" dirty="0">
                <a:latin typeface="+mn-lt"/>
              </a:rPr>
              <a:t>The energy efficiency market provides goods and services to reduce the energy requirements for the economy</a:t>
            </a:r>
            <a:endParaRPr lang="en-US" altLang="en-US" sz="2400" dirty="0">
              <a:highlight>
                <a:srgbClr val="FFFF00"/>
              </a:highlight>
              <a:latin typeface="+mn-lt"/>
            </a:endParaRPr>
          </a:p>
          <a:p>
            <a:pPr marL="712770" lvl="1" indent="-357179">
              <a:lnSpc>
                <a:spcPct val="150000"/>
              </a:lnSpc>
              <a:spcAft>
                <a:spcPts val="600"/>
              </a:spcAft>
              <a:buFont typeface="Wingdings" pitchFamily="2" charset="2"/>
              <a:buChar char="v"/>
              <a:defRPr/>
            </a:pPr>
            <a:r>
              <a:rPr lang="en-US" altLang="en-US" sz="2400" dirty="0">
                <a:latin typeface="+mn-lt"/>
              </a:rPr>
              <a:t>It is not only a hidden fuel but also the world's first fuel</a:t>
            </a:r>
          </a:p>
          <a:p>
            <a:pPr marL="712770" lvl="1" indent="-357179">
              <a:lnSpc>
                <a:spcPct val="150000"/>
              </a:lnSpc>
              <a:spcAft>
                <a:spcPts val="600"/>
              </a:spcAft>
              <a:buFont typeface="Wingdings" pitchFamily="2" charset="2"/>
              <a:buChar char="v"/>
              <a:defRPr/>
            </a:pPr>
            <a:r>
              <a:rPr lang="en-US" altLang="en-US" sz="2400" dirty="0">
                <a:latin typeface="+mn-lt"/>
              </a:rPr>
              <a:t>Can it be considered as an option for supply?</a:t>
            </a:r>
            <a:endParaRPr lang="en-US" altLang="en-US" sz="2400" dirty="0">
              <a:latin typeface="+mn-lt"/>
              <a:cs typeface="Arial" charset="0"/>
            </a:endParaRPr>
          </a:p>
          <a:p>
            <a:pPr marL="384166" lvl="1" indent="-342900">
              <a:lnSpc>
                <a:spcPct val="150000"/>
              </a:lnSpc>
              <a:buFont typeface="Wingdings" pitchFamily="2" charset="2"/>
              <a:buChar char="v"/>
            </a:pPr>
            <a:endParaRPr lang="en-US" altLang="en-US" sz="2400" dirty="0">
              <a:latin typeface="+mn-lt"/>
              <a:cs typeface="Arial" charset="0"/>
            </a:endParaRPr>
          </a:p>
        </p:txBody>
      </p:sp>
      <p:sp>
        <p:nvSpPr>
          <p:cNvPr id="7" name="Title 1"/>
          <p:cNvSpPr txBox="1">
            <a:spLocks/>
          </p:cNvSpPr>
          <p:nvPr/>
        </p:nvSpPr>
        <p:spPr bwMode="auto">
          <a:xfrm>
            <a:off x="817880" y="435293"/>
            <a:ext cx="10556240" cy="647699"/>
          </a:xfrm>
          <a:prstGeom prst="rect">
            <a:avLst/>
          </a:prstGeom>
          <a:noFill/>
          <a:ln>
            <a:noFill/>
          </a:ln>
        </p:spPr>
        <p:txBody>
          <a:bodyPr anchor="ctr"/>
          <a:lstStyle>
            <a:lvl1pPr marL="358775" indent="0" algn="l" defTabSz="457200" rtl="0" eaLnBrk="0" fontAlgn="base" hangingPunct="0">
              <a:spcBef>
                <a:spcPct val="0"/>
              </a:spcBef>
              <a:spcAft>
                <a:spcPct val="0"/>
              </a:spcAft>
              <a:defRPr sz="3600" b="1" kern="1200" cap="all" baseline="0">
                <a:solidFill>
                  <a:srgbClr val="00467F"/>
                </a:solidFill>
                <a:latin typeface="Arial" pitchFamily="34" charset="0"/>
                <a:ea typeface="MS PGothic" pitchFamily="34" charset="-128"/>
                <a:cs typeface="Arial" pitchFamily="34" charset="0"/>
              </a:defRPr>
            </a:lvl1pPr>
            <a:lvl2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2pPr>
            <a:lvl3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3pPr>
            <a:lvl4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4pPr>
            <a:lvl5pPr marL="360363" indent="-1588" algn="l" defTabSz="457200" rtl="0" eaLnBrk="0" fontAlgn="base" hangingPunct="0">
              <a:spcBef>
                <a:spcPct val="0"/>
              </a:spcBef>
              <a:spcAft>
                <a:spcPct val="0"/>
              </a:spcAft>
              <a:defRPr sz="3600" b="1">
                <a:solidFill>
                  <a:srgbClr val="00467F"/>
                </a:solidFill>
                <a:latin typeface="Arial" charset="0"/>
                <a:ea typeface="MS PGothic" pitchFamily="34"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defRPr>
            </a:lvl9pPr>
          </a:lstStyle>
          <a:p>
            <a:pPr>
              <a:defRPr/>
            </a:pPr>
            <a:r>
              <a:rPr lang="en-CA" altLang="en-US" sz="3200" cap="none" dirty="0">
                <a:solidFill>
                  <a:schemeClr val="accent1">
                    <a:lumMod val="50000"/>
                  </a:schemeClr>
                </a:solidFill>
                <a:latin typeface="Arial" charset="0"/>
                <a:cs typeface="Arial" charset="0"/>
              </a:rPr>
              <a:t>ENERGY EFFICIENCY: THE WORLD'S FIRST FUEL</a:t>
            </a:r>
          </a:p>
        </p:txBody>
      </p:sp>
    </p:spTree>
    <p:extLst>
      <p:ext uri="{BB962C8B-B14F-4D97-AF65-F5344CB8AC3E}">
        <p14:creationId xmlns:p14="http://schemas.microsoft.com/office/powerpoint/2010/main" val="373668099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9742D-A8C2-398A-786B-33B10BAC8ED1}"/>
              </a:ext>
            </a:extLst>
          </p:cNvPr>
          <p:cNvSpPr>
            <a:spLocks noGrp="1"/>
          </p:cNvSpPr>
          <p:nvPr>
            <p:ph type="title"/>
          </p:nvPr>
        </p:nvSpPr>
        <p:spPr/>
        <p:txBody>
          <a:bodyPr>
            <a:noAutofit/>
          </a:bodyPr>
          <a:lstStyle/>
          <a:p>
            <a:r>
              <a:rPr lang="vi-VN" dirty="0">
                <a:latin typeface="+mn-lt"/>
              </a:rPr>
              <a:t>Energy efficiency solutions for enterprises</a:t>
            </a:r>
            <a:endParaRPr lang="en-US" dirty="0">
              <a:latin typeface="+mn-lt"/>
            </a:endParaRPr>
          </a:p>
        </p:txBody>
      </p:sp>
      <p:sp>
        <p:nvSpPr>
          <p:cNvPr id="4" name="Rectangle 1">
            <a:extLst>
              <a:ext uri="{FF2B5EF4-FFF2-40B4-BE49-F238E27FC236}">
                <a16:creationId xmlns:a16="http://schemas.microsoft.com/office/drawing/2014/main" id="{E71D452F-BF42-0FC2-628A-C261E201480A}"/>
              </a:ext>
            </a:extLst>
          </p:cNvPr>
          <p:cNvSpPr>
            <a:spLocks noGrp="1" noChangeArrowheads="1"/>
          </p:cNvSpPr>
          <p:nvPr>
            <p:ph type="body" idx="1"/>
          </p:nvPr>
        </p:nvSpPr>
        <p:spPr bwMode="auto">
          <a:xfrm>
            <a:off x="609600" y="1311726"/>
            <a:ext cx="10734261" cy="5098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000" b="1" dirty="0">
                <a:solidFill>
                  <a:schemeClr val="tx1"/>
                </a:solidFill>
                <a:latin typeface="Arial" panose="020B0604020202020204" pitchFamily="34" charset="0"/>
              </a:rPr>
              <a:t>Technology upgrade</a:t>
            </a:r>
            <a:r>
              <a:rPr lang="en-US" altLang="en-US" sz="2000" dirty="0">
                <a:solidFill>
                  <a:schemeClr val="tx1"/>
                </a:solidFill>
                <a:latin typeface="Arial" panose="020B0604020202020204" pitchFamily="34" charset="0"/>
              </a:rPr>
              <a:t>: Apply advanced, highly efficient production technology. Pay attention to the main energy conversion and usage systems including steam systems, refrigeration systems, compressed air systems, motor electric systems, pump systems, fans, and industrial furnaces and dryers. Consider the possibilities of heat utilization.</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000" b="1" dirty="0">
                <a:solidFill>
                  <a:schemeClr val="tx1"/>
                </a:solidFill>
                <a:latin typeface="Arial" panose="020B0604020202020204" pitchFamily="34" charset="0"/>
              </a:rPr>
              <a:t>Training and awareness:</a:t>
            </a:r>
            <a:r>
              <a:rPr lang="en-US" altLang="en-US" sz="2000" dirty="0">
                <a:solidFill>
                  <a:schemeClr val="tx1"/>
                </a:solidFill>
                <a:latin typeface="Arial" panose="020B0604020202020204" pitchFamily="34" charset="0"/>
              </a:rPr>
              <a:t> Increase energy management training for employees.</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000" b="1" dirty="0">
                <a:solidFill>
                  <a:schemeClr val="tx1"/>
                </a:solidFill>
                <a:latin typeface="Arial" panose="020B0604020202020204" pitchFamily="34" charset="0"/>
              </a:rPr>
              <a:t>Building an energy monitoring system: </a:t>
            </a:r>
            <a:r>
              <a:rPr lang="en-US" altLang="en-US" sz="2000" dirty="0">
                <a:solidFill>
                  <a:schemeClr val="tx1"/>
                </a:solidFill>
                <a:latin typeface="Arial" panose="020B0604020202020204" pitchFamily="34" charset="0"/>
              </a:rPr>
              <a:t>Applying automatic monitoring systems helps track and optimize energy usage.</a:t>
            </a:r>
          </a:p>
          <a:p>
            <a:pPr marL="342900" indent="-342900" defTabSz="1219170" eaLnBrk="0" fontAlgn="base" hangingPunct="0">
              <a:lnSpc>
                <a:spcPct val="150000"/>
              </a:lnSpc>
              <a:spcBef>
                <a:spcPts val="800"/>
              </a:spcBef>
              <a:spcAft>
                <a:spcPts val="800"/>
              </a:spcAft>
              <a:buClrTx/>
              <a:buSzTx/>
              <a:buFont typeface="Wingdings" pitchFamily="2" charset="2"/>
              <a:buChar char="v"/>
            </a:pPr>
            <a:r>
              <a:rPr lang="en-US" altLang="en-US" sz="2000" b="1" dirty="0">
                <a:solidFill>
                  <a:schemeClr val="tx1"/>
                </a:solidFill>
                <a:latin typeface="Arial" panose="020B0604020202020204" pitchFamily="34" charset="0"/>
              </a:rPr>
              <a:t>Encourage the use of renewable energy</a:t>
            </a:r>
            <a:r>
              <a:rPr lang="en-US" altLang="en-US" sz="2000" dirty="0">
                <a:solidFill>
                  <a:schemeClr val="tx1"/>
                </a:solidFill>
                <a:latin typeface="Arial" panose="020B0604020202020204" pitchFamily="34" charset="0"/>
              </a:rPr>
              <a:t>: Actively switch to clean energy sources such as solar power and wind power.</a:t>
            </a:r>
          </a:p>
        </p:txBody>
      </p:sp>
    </p:spTree>
    <p:extLst>
      <p:ext uri="{BB962C8B-B14F-4D97-AF65-F5344CB8AC3E}">
        <p14:creationId xmlns:p14="http://schemas.microsoft.com/office/powerpoint/2010/main" val="3184175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A04C2AB-F36F-CD49-AD43-1B31581C1D34}"/>
              </a:ext>
            </a:extLst>
          </p:cNvPr>
          <p:cNvSpPr>
            <a:spLocks noGrp="1"/>
          </p:cNvSpPr>
          <p:nvPr>
            <p:ph type="title"/>
          </p:nvPr>
        </p:nvSpPr>
        <p:spPr>
          <a:xfrm>
            <a:off x="361834" y="460706"/>
            <a:ext cx="10972800" cy="495200"/>
          </a:xfrm>
        </p:spPr>
        <p:txBody>
          <a:bodyPr>
            <a:noAutofit/>
          </a:bodyPr>
          <a:lstStyle/>
          <a:p>
            <a:r>
              <a:rPr lang="vi-VN" sz="2800" dirty="0">
                <a:latin typeface="+mn-lt"/>
              </a:rPr>
              <a:t>Energy intensity of countries in the world </a:t>
            </a:r>
            <a:r>
              <a:rPr lang="vi-VN" sz="2800" dirty="0">
                <a:solidFill>
                  <a:schemeClr val="accent1">
                    <a:lumMod val="50000"/>
                  </a:schemeClr>
                </a:solidFill>
                <a:latin typeface="+mn-lt"/>
              </a:rPr>
              <a:t>(kWh/USD). </a:t>
            </a:r>
            <a:endParaRPr lang="en-US" sz="2800" dirty="0">
              <a:solidFill>
                <a:schemeClr val="accent1">
                  <a:lumMod val="50000"/>
                </a:schemeClr>
              </a:solidFill>
              <a:latin typeface="+mn-lt"/>
            </a:endParaRPr>
          </a:p>
        </p:txBody>
      </p:sp>
      <p:pic>
        <p:nvPicPr>
          <p:cNvPr id="4" name="Picture 3">
            <a:extLst>
              <a:ext uri="{FF2B5EF4-FFF2-40B4-BE49-F238E27FC236}">
                <a16:creationId xmlns:a16="http://schemas.microsoft.com/office/drawing/2014/main" id="{DDE0D71B-585E-E861-AE0C-1C47B26F03B8}"/>
              </a:ext>
            </a:extLst>
          </p:cNvPr>
          <p:cNvPicPr>
            <a:picLocks noChangeAspect="1"/>
          </p:cNvPicPr>
          <p:nvPr/>
        </p:nvPicPr>
        <p:blipFill>
          <a:blip r:embed="rId2"/>
          <a:stretch>
            <a:fillRect/>
          </a:stretch>
        </p:blipFill>
        <p:spPr>
          <a:xfrm>
            <a:off x="134520" y="1186942"/>
            <a:ext cx="11922959" cy="4962752"/>
          </a:xfrm>
          <a:prstGeom prst="rect">
            <a:avLst/>
          </a:prstGeom>
        </p:spPr>
      </p:pic>
    </p:spTree>
    <p:extLst>
      <p:ext uri="{BB962C8B-B14F-4D97-AF65-F5344CB8AC3E}">
        <p14:creationId xmlns:p14="http://schemas.microsoft.com/office/powerpoint/2010/main" val="3077768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37730"/>
            <a:ext cx="10972800" cy="495200"/>
          </a:xfrm>
        </p:spPr>
        <p:txBody>
          <a:bodyPr>
            <a:noAutofit/>
          </a:bodyPr>
          <a:lstStyle/>
          <a:p>
            <a:r>
              <a:rPr lang="vi-VN" spc="400" dirty="0">
                <a:latin typeface="+mn-lt"/>
              </a:rPr>
              <a:t>MARKET</a:t>
            </a:r>
          </a:p>
        </p:txBody>
      </p:sp>
      <p:sp>
        <p:nvSpPr>
          <p:cNvPr id="5" name="Rectangle 4">
            <a:extLst>
              <a:ext uri="{FF2B5EF4-FFF2-40B4-BE49-F238E27FC236}">
                <a16:creationId xmlns:a16="http://schemas.microsoft.com/office/drawing/2014/main" id="{0CB09FA7-AE96-4D21-867B-E641877B6C5D}"/>
              </a:ext>
            </a:extLst>
          </p:cNvPr>
          <p:cNvSpPr/>
          <p:nvPr/>
        </p:nvSpPr>
        <p:spPr>
          <a:xfrm>
            <a:off x="96583" y="1727944"/>
            <a:ext cx="977900" cy="198727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01</a:t>
            </a:r>
            <a:endParaRPr lang="vi-VN" sz="3733" b="1" dirty="0"/>
          </a:p>
        </p:txBody>
      </p:sp>
      <p:sp>
        <p:nvSpPr>
          <p:cNvPr id="8" name="Rectangle 7">
            <a:extLst>
              <a:ext uri="{FF2B5EF4-FFF2-40B4-BE49-F238E27FC236}">
                <a16:creationId xmlns:a16="http://schemas.microsoft.com/office/drawing/2014/main" id="{5A61D80D-C46F-4F7D-8A48-AE7F494CE224}"/>
              </a:ext>
            </a:extLst>
          </p:cNvPr>
          <p:cNvSpPr/>
          <p:nvPr/>
        </p:nvSpPr>
        <p:spPr>
          <a:xfrm>
            <a:off x="1277684" y="1727944"/>
            <a:ext cx="4650748" cy="198727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Each year, the Vietnam National Energy Efficiency Program (VNEEP) has different activities to seek energy efficiency potential in the industrial and construction sectors.</a:t>
            </a:r>
          </a:p>
        </p:txBody>
      </p:sp>
      <p:sp>
        <p:nvSpPr>
          <p:cNvPr id="9" name="Rectangle 8">
            <a:extLst>
              <a:ext uri="{FF2B5EF4-FFF2-40B4-BE49-F238E27FC236}">
                <a16:creationId xmlns:a16="http://schemas.microsoft.com/office/drawing/2014/main" id="{2A88A243-5F5A-4A4D-B8B2-11D17D528650}"/>
              </a:ext>
            </a:extLst>
          </p:cNvPr>
          <p:cNvSpPr/>
          <p:nvPr/>
        </p:nvSpPr>
        <p:spPr>
          <a:xfrm>
            <a:off x="96583" y="4140249"/>
            <a:ext cx="977900" cy="198727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02</a:t>
            </a:r>
            <a:endParaRPr lang="vi-VN" sz="3733" b="1" dirty="0"/>
          </a:p>
        </p:txBody>
      </p:sp>
      <p:sp>
        <p:nvSpPr>
          <p:cNvPr id="11" name="Rectangle 10">
            <a:extLst>
              <a:ext uri="{FF2B5EF4-FFF2-40B4-BE49-F238E27FC236}">
                <a16:creationId xmlns:a16="http://schemas.microsoft.com/office/drawing/2014/main" id="{28A5909D-B055-4278-A6DD-0B73BE9E963A}"/>
              </a:ext>
            </a:extLst>
          </p:cNvPr>
          <p:cNvSpPr/>
          <p:nvPr/>
        </p:nvSpPr>
        <p:spPr>
          <a:xfrm>
            <a:off x="1277684" y="4140249"/>
            <a:ext cx="4650748" cy="198727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A report by the MOIT shows that the potential for technical energy efficiency in industry and construction can reach more than 68%.</a:t>
            </a:r>
          </a:p>
        </p:txBody>
      </p:sp>
      <p:sp>
        <p:nvSpPr>
          <p:cNvPr id="4" name="TextBox 3">
            <a:extLst>
              <a:ext uri="{FF2B5EF4-FFF2-40B4-BE49-F238E27FC236}">
                <a16:creationId xmlns:a16="http://schemas.microsoft.com/office/drawing/2014/main" id="{E0DAE281-BD55-A5AB-DE85-CB766A48F51F}"/>
              </a:ext>
            </a:extLst>
          </p:cNvPr>
          <p:cNvSpPr txBox="1"/>
          <p:nvPr/>
        </p:nvSpPr>
        <p:spPr>
          <a:xfrm>
            <a:off x="1927931" y="1248532"/>
            <a:ext cx="4000501" cy="461665"/>
          </a:xfrm>
          <a:prstGeom prst="rect">
            <a:avLst/>
          </a:prstGeom>
          <a:noFill/>
        </p:spPr>
        <p:txBody>
          <a:bodyPr wrap="square">
            <a:spAutoFit/>
          </a:bodyPr>
          <a:lstStyle/>
          <a:p>
            <a:r>
              <a:rPr lang="vi-VN" sz="2400" b="1" spc="400" dirty="0">
                <a:latin typeface="+mn-lt"/>
              </a:rPr>
              <a:t>DEMAND</a:t>
            </a:r>
            <a:endParaRPr lang="en-VN" sz="2400" b="1" dirty="0"/>
          </a:p>
        </p:txBody>
      </p:sp>
      <p:sp>
        <p:nvSpPr>
          <p:cNvPr id="6" name="Rectangle 5">
            <a:extLst>
              <a:ext uri="{FF2B5EF4-FFF2-40B4-BE49-F238E27FC236}">
                <a16:creationId xmlns:a16="http://schemas.microsoft.com/office/drawing/2014/main" id="{7178170B-FDC0-81C7-9E97-65F1B262458D}"/>
              </a:ext>
            </a:extLst>
          </p:cNvPr>
          <p:cNvSpPr/>
          <p:nvPr/>
        </p:nvSpPr>
        <p:spPr>
          <a:xfrm>
            <a:off x="6131633" y="1710196"/>
            <a:ext cx="977900" cy="120409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01</a:t>
            </a:r>
            <a:endParaRPr lang="vi-VN" sz="3733" b="1" dirty="0"/>
          </a:p>
        </p:txBody>
      </p:sp>
      <p:sp>
        <p:nvSpPr>
          <p:cNvPr id="7" name="Rectangle 6">
            <a:extLst>
              <a:ext uri="{FF2B5EF4-FFF2-40B4-BE49-F238E27FC236}">
                <a16:creationId xmlns:a16="http://schemas.microsoft.com/office/drawing/2014/main" id="{77949DBE-CE9E-4611-D564-023CA2E9F4F7}"/>
              </a:ext>
            </a:extLst>
          </p:cNvPr>
          <p:cNvSpPr/>
          <p:nvPr/>
        </p:nvSpPr>
        <p:spPr>
          <a:xfrm>
            <a:off x="7312733" y="1710197"/>
            <a:ext cx="4793923" cy="120409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In Vietnam, there are 6 companies registered as Energy Service Companies.</a:t>
            </a:r>
          </a:p>
        </p:txBody>
      </p:sp>
      <p:sp>
        <p:nvSpPr>
          <p:cNvPr id="10" name="Rectangle 9">
            <a:extLst>
              <a:ext uri="{FF2B5EF4-FFF2-40B4-BE49-F238E27FC236}">
                <a16:creationId xmlns:a16="http://schemas.microsoft.com/office/drawing/2014/main" id="{8CFE66A6-3128-CC1D-C211-E8EE5F9EFE9E}"/>
              </a:ext>
            </a:extLst>
          </p:cNvPr>
          <p:cNvSpPr/>
          <p:nvPr/>
        </p:nvSpPr>
        <p:spPr>
          <a:xfrm>
            <a:off x="6131633" y="3030996"/>
            <a:ext cx="977900" cy="120409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02</a:t>
            </a:r>
            <a:endParaRPr lang="vi-VN" sz="3733" b="1" dirty="0"/>
          </a:p>
        </p:txBody>
      </p:sp>
      <p:sp>
        <p:nvSpPr>
          <p:cNvPr id="12" name="Rectangle 11">
            <a:extLst>
              <a:ext uri="{FF2B5EF4-FFF2-40B4-BE49-F238E27FC236}">
                <a16:creationId xmlns:a16="http://schemas.microsoft.com/office/drawing/2014/main" id="{0C342C2A-A223-F742-CB28-9AD4B50CF917}"/>
              </a:ext>
            </a:extLst>
          </p:cNvPr>
          <p:cNvSpPr/>
          <p:nvPr/>
        </p:nvSpPr>
        <p:spPr>
          <a:xfrm>
            <a:off x="7312733" y="3030997"/>
            <a:ext cx="4793923" cy="120409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Equipment suppliers also provide energy services.</a:t>
            </a:r>
          </a:p>
        </p:txBody>
      </p:sp>
      <p:sp>
        <p:nvSpPr>
          <p:cNvPr id="13" name="Rectangle 12">
            <a:extLst>
              <a:ext uri="{FF2B5EF4-FFF2-40B4-BE49-F238E27FC236}">
                <a16:creationId xmlns:a16="http://schemas.microsoft.com/office/drawing/2014/main" id="{7D1A5738-C598-5395-DAAE-97BB4A34649F}"/>
              </a:ext>
            </a:extLst>
          </p:cNvPr>
          <p:cNvSpPr/>
          <p:nvPr/>
        </p:nvSpPr>
        <p:spPr>
          <a:xfrm>
            <a:off x="6131633" y="4351796"/>
            <a:ext cx="977900" cy="1775732"/>
          </a:xfrm>
          <a:prstGeom prst="rect">
            <a:avLst/>
          </a:prstGeom>
          <a:solidFill>
            <a:srgbClr val="F6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03</a:t>
            </a:r>
            <a:endParaRPr lang="vi-VN" sz="3733" b="1" dirty="0"/>
          </a:p>
        </p:txBody>
      </p:sp>
      <p:sp>
        <p:nvSpPr>
          <p:cNvPr id="14" name="Rectangle 13">
            <a:extLst>
              <a:ext uri="{FF2B5EF4-FFF2-40B4-BE49-F238E27FC236}">
                <a16:creationId xmlns:a16="http://schemas.microsoft.com/office/drawing/2014/main" id="{8A5DC0AB-DE8A-0FED-0057-DB087AECE31D}"/>
              </a:ext>
            </a:extLst>
          </p:cNvPr>
          <p:cNvSpPr/>
          <p:nvPr/>
        </p:nvSpPr>
        <p:spPr>
          <a:xfrm>
            <a:off x="7312733" y="4351796"/>
            <a:ext cx="4793923" cy="1775732"/>
          </a:xfrm>
          <a:prstGeom prst="rect">
            <a:avLst/>
          </a:prstGeom>
          <a:solidFill>
            <a:srgbClr val="F6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Foreign ESCOs directly provide energy services to FDI enterprises: contracts are often signed in their home country but implementation is carried out in Vietnam.</a:t>
            </a:r>
          </a:p>
        </p:txBody>
      </p:sp>
      <p:sp>
        <p:nvSpPr>
          <p:cNvPr id="15" name="TextBox 14">
            <a:extLst>
              <a:ext uri="{FF2B5EF4-FFF2-40B4-BE49-F238E27FC236}">
                <a16:creationId xmlns:a16="http://schemas.microsoft.com/office/drawing/2014/main" id="{E2A7120D-6E03-A905-E3AD-13DF922E33BE}"/>
              </a:ext>
            </a:extLst>
          </p:cNvPr>
          <p:cNvSpPr txBox="1"/>
          <p:nvPr/>
        </p:nvSpPr>
        <p:spPr>
          <a:xfrm>
            <a:off x="7981259" y="1248531"/>
            <a:ext cx="4000501" cy="461665"/>
          </a:xfrm>
          <a:prstGeom prst="rect">
            <a:avLst/>
          </a:prstGeom>
          <a:noFill/>
        </p:spPr>
        <p:txBody>
          <a:bodyPr wrap="square">
            <a:spAutoFit/>
          </a:bodyPr>
          <a:lstStyle/>
          <a:p>
            <a:r>
              <a:rPr lang="vi-VN" sz="2400" b="1" spc="400" dirty="0">
                <a:latin typeface="+mn-lt"/>
              </a:rPr>
              <a:t>SUPPLY</a:t>
            </a:r>
            <a:endParaRPr lang="en-VN" sz="2400" b="1" dirty="0"/>
          </a:p>
        </p:txBody>
      </p:sp>
    </p:spTree>
    <p:extLst>
      <p:ext uri="{BB962C8B-B14F-4D97-AF65-F5344CB8AC3E}">
        <p14:creationId xmlns:p14="http://schemas.microsoft.com/office/powerpoint/2010/main" val="19954247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98164"/>
            <a:ext cx="10972800" cy="495200"/>
          </a:xfrm>
        </p:spPr>
        <p:txBody>
          <a:bodyPr>
            <a:noAutofit/>
          </a:bodyPr>
          <a:lstStyle/>
          <a:p>
            <a:r>
              <a:rPr lang="vi-VN" spc="400" dirty="0">
                <a:latin typeface="+mn-lt"/>
              </a:rPr>
              <a:t>MARKET: SUPPORT TOOLS</a:t>
            </a:r>
          </a:p>
        </p:txBody>
      </p:sp>
      <p:sp>
        <p:nvSpPr>
          <p:cNvPr id="4" name="Rectangle 3">
            <a:extLst>
              <a:ext uri="{FF2B5EF4-FFF2-40B4-BE49-F238E27FC236}">
                <a16:creationId xmlns:a16="http://schemas.microsoft.com/office/drawing/2014/main" id="{B315BB46-BDF8-405B-BEDA-5E5A1B8CE3B3}"/>
              </a:ext>
            </a:extLst>
          </p:cNvPr>
          <p:cNvSpPr/>
          <p:nvPr/>
        </p:nvSpPr>
        <p:spPr>
          <a:xfrm>
            <a:off x="547687" y="1283698"/>
            <a:ext cx="977900" cy="11713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01</a:t>
            </a:r>
            <a:endParaRPr lang="vi-VN" sz="3733" b="1" dirty="0"/>
          </a:p>
        </p:txBody>
      </p:sp>
      <p:sp>
        <p:nvSpPr>
          <p:cNvPr id="5" name="Rectangle 4">
            <a:extLst>
              <a:ext uri="{FF2B5EF4-FFF2-40B4-BE49-F238E27FC236}">
                <a16:creationId xmlns:a16="http://schemas.microsoft.com/office/drawing/2014/main" id="{023AACD0-4A3D-4AF4-AA8B-93F3F87FE4D0}"/>
              </a:ext>
            </a:extLst>
          </p:cNvPr>
          <p:cNvSpPr/>
          <p:nvPr/>
        </p:nvSpPr>
        <p:spPr>
          <a:xfrm>
            <a:off x="1728787" y="1283698"/>
            <a:ext cx="9853613" cy="11713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133" dirty="0">
                <a:solidFill>
                  <a:schemeClr val="bg1"/>
                </a:solidFill>
              </a:rPr>
              <a:t>The Law on Economical and Efficient Use of Energy and sub-law documents (Decrees, Circulars) stipulate the implementation of energy efficiency activities, with the supervision of relevant agencies.</a:t>
            </a:r>
          </a:p>
        </p:txBody>
      </p:sp>
      <p:sp>
        <p:nvSpPr>
          <p:cNvPr id="6" name="Rectangle 5">
            <a:extLst>
              <a:ext uri="{FF2B5EF4-FFF2-40B4-BE49-F238E27FC236}">
                <a16:creationId xmlns:a16="http://schemas.microsoft.com/office/drawing/2014/main" id="{F1C989BB-7F5A-46BA-AABA-CDC81C050F35}"/>
              </a:ext>
            </a:extLst>
          </p:cNvPr>
          <p:cNvSpPr/>
          <p:nvPr/>
        </p:nvSpPr>
        <p:spPr>
          <a:xfrm>
            <a:off x="547687" y="2604498"/>
            <a:ext cx="977900" cy="117136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02</a:t>
            </a:r>
            <a:endParaRPr lang="vi-VN" sz="3733" b="1" dirty="0"/>
          </a:p>
        </p:txBody>
      </p:sp>
      <p:sp>
        <p:nvSpPr>
          <p:cNvPr id="7" name="Rectangle 6">
            <a:extLst>
              <a:ext uri="{FF2B5EF4-FFF2-40B4-BE49-F238E27FC236}">
                <a16:creationId xmlns:a16="http://schemas.microsoft.com/office/drawing/2014/main" id="{51482FC8-B0F0-4AA3-80E1-1A33614BC237}"/>
              </a:ext>
            </a:extLst>
          </p:cNvPr>
          <p:cNvSpPr/>
          <p:nvPr/>
        </p:nvSpPr>
        <p:spPr>
          <a:xfrm>
            <a:off x="1728787" y="2604498"/>
            <a:ext cx="9853613" cy="117136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133" dirty="0">
                <a:solidFill>
                  <a:schemeClr val="bg1"/>
                </a:solidFill>
              </a:rPr>
              <a:t>Every year, central and local agencies conduct many energy audits to find energy efficiency opportunities for many customers.</a:t>
            </a:r>
          </a:p>
        </p:txBody>
      </p:sp>
      <p:sp>
        <p:nvSpPr>
          <p:cNvPr id="8" name="Rectangle 7">
            <a:extLst>
              <a:ext uri="{FF2B5EF4-FFF2-40B4-BE49-F238E27FC236}">
                <a16:creationId xmlns:a16="http://schemas.microsoft.com/office/drawing/2014/main" id="{5773D4C9-B038-4441-96AC-25BD7897056A}"/>
              </a:ext>
            </a:extLst>
          </p:cNvPr>
          <p:cNvSpPr/>
          <p:nvPr/>
        </p:nvSpPr>
        <p:spPr>
          <a:xfrm>
            <a:off x="547687" y="3925298"/>
            <a:ext cx="977900" cy="673372"/>
          </a:xfrm>
          <a:prstGeom prst="rect">
            <a:avLst/>
          </a:prstGeom>
          <a:solidFill>
            <a:srgbClr val="F6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03</a:t>
            </a:r>
            <a:endParaRPr lang="vi-VN" sz="3733" b="1" dirty="0"/>
          </a:p>
        </p:txBody>
      </p:sp>
      <p:sp>
        <p:nvSpPr>
          <p:cNvPr id="9" name="Rectangle 8">
            <a:extLst>
              <a:ext uri="{FF2B5EF4-FFF2-40B4-BE49-F238E27FC236}">
                <a16:creationId xmlns:a16="http://schemas.microsoft.com/office/drawing/2014/main" id="{BE7420B5-70F5-45B7-81F6-7E887C988172}"/>
              </a:ext>
            </a:extLst>
          </p:cNvPr>
          <p:cNvSpPr/>
          <p:nvPr/>
        </p:nvSpPr>
        <p:spPr>
          <a:xfrm>
            <a:off x="1728787" y="3925298"/>
            <a:ext cx="9853613" cy="673372"/>
          </a:xfrm>
          <a:prstGeom prst="rect">
            <a:avLst/>
          </a:prstGeom>
          <a:solidFill>
            <a:srgbClr val="F6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133" dirty="0">
                <a:solidFill>
                  <a:schemeClr val="bg1"/>
                </a:solidFill>
              </a:rPr>
              <a:t>The Government (National Target Program) also promotes ESCOs activities..</a:t>
            </a:r>
          </a:p>
        </p:txBody>
      </p:sp>
      <p:sp>
        <p:nvSpPr>
          <p:cNvPr id="11" name="Rectangle 10">
            <a:extLst>
              <a:ext uri="{FF2B5EF4-FFF2-40B4-BE49-F238E27FC236}">
                <a16:creationId xmlns:a16="http://schemas.microsoft.com/office/drawing/2014/main" id="{ECA2ED9A-A5B1-49F6-8929-640EB938C809}"/>
              </a:ext>
            </a:extLst>
          </p:cNvPr>
          <p:cNvSpPr/>
          <p:nvPr/>
        </p:nvSpPr>
        <p:spPr>
          <a:xfrm>
            <a:off x="547687" y="4748109"/>
            <a:ext cx="977900" cy="673372"/>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04</a:t>
            </a:r>
            <a:endParaRPr lang="vi-VN" sz="3733" b="1" dirty="0"/>
          </a:p>
        </p:txBody>
      </p:sp>
      <p:sp>
        <p:nvSpPr>
          <p:cNvPr id="12" name="Rectangle 11">
            <a:extLst>
              <a:ext uri="{FF2B5EF4-FFF2-40B4-BE49-F238E27FC236}">
                <a16:creationId xmlns:a16="http://schemas.microsoft.com/office/drawing/2014/main" id="{C26ADCC6-7620-4885-8B87-29266DC9E9EB}"/>
              </a:ext>
            </a:extLst>
          </p:cNvPr>
          <p:cNvSpPr/>
          <p:nvPr/>
        </p:nvSpPr>
        <p:spPr>
          <a:xfrm>
            <a:off x="1728787" y="4748109"/>
            <a:ext cx="9853613" cy="673372"/>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133" dirty="0">
                <a:solidFill>
                  <a:schemeClr val="bg1"/>
                </a:solidFill>
              </a:rPr>
              <a:t>Governments and many international organizations also have funds that (partially) fund energy efficiency activities.</a:t>
            </a:r>
          </a:p>
        </p:txBody>
      </p:sp>
      <p:sp>
        <p:nvSpPr>
          <p:cNvPr id="13" name="Rectangle 12">
            <a:extLst>
              <a:ext uri="{FF2B5EF4-FFF2-40B4-BE49-F238E27FC236}">
                <a16:creationId xmlns:a16="http://schemas.microsoft.com/office/drawing/2014/main" id="{DFD5CEA3-6885-4C94-B682-DB57B7E70BDC}"/>
              </a:ext>
            </a:extLst>
          </p:cNvPr>
          <p:cNvSpPr/>
          <p:nvPr/>
        </p:nvSpPr>
        <p:spPr>
          <a:xfrm>
            <a:off x="547687" y="5570919"/>
            <a:ext cx="977900" cy="985253"/>
          </a:xfrm>
          <a:prstGeom prst="rect">
            <a:avLst/>
          </a:prstGeom>
          <a:solidFill>
            <a:srgbClr val="60DA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05</a:t>
            </a:r>
            <a:endParaRPr lang="vi-VN" sz="3733" b="1" dirty="0"/>
          </a:p>
        </p:txBody>
      </p:sp>
      <p:sp>
        <p:nvSpPr>
          <p:cNvPr id="14" name="Rectangle 13">
            <a:extLst>
              <a:ext uri="{FF2B5EF4-FFF2-40B4-BE49-F238E27FC236}">
                <a16:creationId xmlns:a16="http://schemas.microsoft.com/office/drawing/2014/main" id="{CAEAE2BE-410F-4C79-BECF-CCA135946479}"/>
              </a:ext>
            </a:extLst>
          </p:cNvPr>
          <p:cNvSpPr/>
          <p:nvPr/>
        </p:nvSpPr>
        <p:spPr>
          <a:xfrm>
            <a:off x="1728787" y="5570919"/>
            <a:ext cx="9853613" cy="985253"/>
          </a:xfrm>
          <a:prstGeom prst="rect">
            <a:avLst/>
          </a:prstGeom>
          <a:solidFill>
            <a:srgbClr val="60DA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133" dirty="0">
                <a:solidFill>
                  <a:schemeClr val="bg1"/>
                </a:solidFill>
              </a:rPr>
              <a:t>The International Finance Corporation (IFC) provides financial support in cooperation with various Vietnamese banks (such as Vietinbank, Techcombank…)</a:t>
            </a:r>
          </a:p>
        </p:txBody>
      </p:sp>
    </p:spTree>
    <p:extLst>
      <p:ext uri="{BB962C8B-B14F-4D97-AF65-F5344CB8AC3E}">
        <p14:creationId xmlns:p14="http://schemas.microsoft.com/office/powerpoint/2010/main" val="1615913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547687" y="541623"/>
            <a:ext cx="10972800" cy="495200"/>
          </a:xfrm>
        </p:spPr>
        <p:txBody>
          <a:bodyPr>
            <a:noAutofit/>
          </a:bodyPr>
          <a:lstStyle/>
          <a:p>
            <a:r>
              <a:rPr lang="vi-VN" dirty="0">
                <a:latin typeface="+mn-lt"/>
              </a:rPr>
              <a:t>BARRIERS</a:t>
            </a:r>
          </a:p>
        </p:txBody>
      </p:sp>
      <p:sp>
        <p:nvSpPr>
          <p:cNvPr id="4" name="Rectangle 3">
            <a:extLst>
              <a:ext uri="{FF2B5EF4-FFF2-40B4-BE49-F238E27FC236}">
                <a16:creationId xmlns:a16="http://schemas.microsoft.com/office/drawing/2014/main" id="{137CF7B1-4E1C-4ECF-8EDE-3A1F90BF3EFC}"/>
              </a:ext>
            </a:extLst>
          </p:cNvPr>
          <p:cNvSpPr/>
          <p:nvPr/>
        </p:nvSpPr>
        <p:spPr>
          <a:xfrm>
            <a:off x="547687" y="1359898"/>
            <a:ext cx="977900" cy="7599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01</a:t>
            </a:r>
            <a:endParaRPr lang="vi-VN" sz="2400" b="1" dirty="0"/>
          </a:p>
        </p:txBody>
      </p:sp>
      <p:sp>
        <p:nvSpPr>
          <p:cNvPr id="5" name="Rectangle 4">
            <a:extLst>
              <a:ext uri="{FF2B5EF4-FFF2-40B4-BE49-F238E27FC236}">
                <a16:creationId xmlns:a16="http://schemas.microsoft.com/office/drawing/2014/main" id="{5FFD9338-AA56-40DC-8C3F-2557CF1F05B2}"/>
              </a:ext>
            </a:extLst>
          </p:cNvPr>
          <p:cNvSpPr/>
          <p:nvPr/>
        </p:nvSpPr>
        <p:spPr>
          <a:xfrm>
            <a:off x="1728787" y="1359898"/>
            <a:ext cx="9853613" cy="7599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Lack of communication on energy efficiency between ESCOs, customers and financial institutions.</a:t>
            </a:r>
          </a:p>
        </p:txBody>
      </p:sp>
      <p:sp>
        <p:nvSpPr>
          <p:cNvPr id="6" name="Rectangle 5">
            <a:extLst>
              <a:ext uri="{FF2B5EF4-FFF2-40B4-BE49-F238E27FC236}">
                <a16:creationId xmlns:a16="http://schemas.microsoft.com/office/drawing/2014/main" id="{84111293-4086-4D2C-8D90-FDD3A3168CE0}"/>
              </a:ext>
            </a:extLst>
          </p:cNvPr>
          <p:cNvSpPr/>
          <p:nvPr/>
        </p:nvSpPr>
        <p:spPr>
          <a:xfrm>
            <a:off x="547687" y="2270797"/>
            <a:ext cx="977900" cy="75994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02</a:t>
            </a:r>
            <a:endParaRPr lang="vi-VN" sz="2400" b="1" dirty="0"/>
          </a:p>
        </p:txBody>
      </p:sp>
      <p:sp>
        <p:nvSpPr>
          <p:cNvPr id="7" name="Rectangle 6">
            <a:extLst>
              <a:ext uri="{FF2B5EF4-FFF2-40B4-BE49-F238E27FC236}">
                <a16:creationId xmlns:a16="http://schemas.microsoft.com/office/drawing/2014/main" id="{01670CF7-C3E2-4635-B940-649CF309EB9E}"/>
              </a:ext>
            </a:extLst>
          </p:cNvPr>
          <p:cNvSpPr/>
          <p:nvPr/>
        </p:nvSpPr>
        <p:spPr>
          <a:xfrm>
            <a:off x="1728787" y="2270797"/>
            <a:ext cx="9853613" cy="75994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Lack of paid energy services for public sector: great potential, difficult to implement.</a:t>
            </a:r>
          </a:p>
        </p:txBody>
      </p:sp>
      <p:sp>
        <p:nvSpPr>
          <p:cNvPr id="8" name="Rectangle 7">
            <a:extLst>
              <a:ext uri="{FF2B5EF4-FFF2-40B4-BE49-F238E27FC236}">
                <a16:creationId xmlns:a16="http://schemas.microsoft.com/office/drawing/2014/main" id="{D8B486D2-C57C-4E6D-9CB8-4429263BBFA0}"/>
              </a:ext>
            </a:extLst>
          </p:cNvPr>
          <p:cNvSpPr/>
          <p:nvPr/>
        </p:nvSpPr>
        <p:spPr>
          <a:xfrm>
            <a:off x="547687" y="3180183"/>
            <a:ext cx="977900" cy="1231900"/>
          </a:xfrm>
          <a:prstGeom prst="rect">
            <a:avLst/>
          </a:prstGeom>
          <a:solidFill>
            <a:srgbClr val="F6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03</a:t>
            </a:r>
            <a:endParaRPr lang="vi-VN" sz="2400" b="1" dirty="0"/>
          </a:p>
        </p:txBody>
      </p:sp>
      <p:sp>
        <p:nvSpPr>
          <p:cNvPr id="9" name="Rectangle 8">
            <a:extLst>
              <a:ext uri="{FF2B5EF4-FFF2-40B4-BE49-F238E27FC236}">
                <a16:creationId xmlns:a16="http://schemas.microsoft.com/office/drawing/2014/main" id="{76B67FA0-CCC3-46C1-9187-9D45C7D2E431}"/>
              </a:ext>
            </a:extLst>
          </p:cNvPr>
          <p:cNvSpPr/>
          <p:nvPr/>
        </p:nvSpPr>
        <p:spPr>
          <a:xfrm>
            <a:off x="1728787" y="3180183"/>
            <a:ext cx="9853613" cy="1231900"/>
          </a:xfrm>
          <a:prstGeom prst="rect">
            <a:avLst/>
          </a:prstGeom>
          <a:solidFill>
            <a:srgbClr val="F6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The energy audits conducted by existing energy conservation centers are mainly for submission to relevant regulatory agencies as required by law, so ESCOs cannot perform financial analysis based on these reports.</a:t>
            </a:r>
          </a:p>
        </p:txBody>
      </p:sp>
      <p:sp>
        <p:nvSpPr>
          <p:cNvPr id="11" name="Rectangle 10">
            <a:extLst>
              <a:ext uri="{FF2B5EF4-FFF2-40B4-BE49-F238E27FC236}">
                <a16:creationId xmlns:a16="http://schemas.microsoft.com/office/drawing/2014/main" id="{ADAE3BF5-08DE-4DDF-96C0-27A1D3F70D79}"/>
              </a:ext>
            </a:extLst>
          </p:cNvPr>
          <p:cNvSpPr/>
          <p:nvPr/>
        </p:nvSpPr>
        <p:spPr>
          <a:xfrm>
            <a:off x="547687" y="4561521"/>
            <a:ext cx="977900" cy="78987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04</a:t>
            </a:r>
            <a:endParaRPr lang="vi-VN" sz="2400" b="1" dirty="0"/>
          </a:p>
        </p:txBody>
      </p:sp>
      <p:sp>
        <p:nvSpPr>
          <p:cNvPr id="12" name="Rectangle 11">
            <a:extLst>
              <a:ext uri="{FF2B5EF4-FFF2-40B4-BE49-F238E27FC236}">
                <a16:creationId xmlns:a16="http://schemas.microsoft.com/office/drawing/2014/main" id="{AA4010CC-6082-43EF-A8E1-D238F494C686}"/>
              </a:ext>
            </a:extLst>
          </p:cNvPr>
          <p:cNvSpPr/>
          <p:nvPr/>
        </p:nvSpPr>
        <p:spPr>
          <a:xfrm>
            <a:off x="1728787" y="4561521"/>
            <a:ext cx="9853613" cy="789875"/>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ESCO in Vietnam has no experience in Measurement and Verification (M&amp;V) nor in contract drafting.</a:t>
            </a:r>
          </a:p>
        </p:txBody>
      </p:sp>
      <p:sp>
        <p:nvSpPr>
          <p:cNvPr id="13" name="Rectangle 12">
            <a:extLst>
              <a:ext uri="{FF2B5EF4-FFF2-40B4-BE49-F238E27FC236}">
                <a16:creationId xmlns:a16="http://schemas.microsoft.com/office/drawing/2014/main" id="{B41400AB-390F-4B89-AC65-D12FF4FE07F8}"/>
              </a:ext>
            </a:extLst>
          </p:cNvPr>
          <p:cNvSpPr/>
          <p:nvPr/>
        </p:nvSpPr>
        <p:spPr>
          <a:xfrm>
            <a:off x="547687" y="5497195"/>
            <a:ext cx="977900" cy="1085597"/>
          </a:xfrm>
          <a:prstGeom prst="rect">
            <a:avLst/>
          </a:prstGeom>
          <a:solidFill>
            <a:srgbClr val="60DA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05</a:t>
            </a:r>
            <a:endParaRPr lang="vi-VN" sz="2400" b="1" dirty="0"/>
          </a:p>
        </p:txBody>
      </p:sp>
      <p:sp>
        <p:nvSpPr>
          <p:cNvPr id="14" name="Rectangle 13">
            <a:extLst>
              <a:ext uri="{FF2B5EF4-FFF2-40B4-BE49-F238E27FC236}">
                <a16:creationId xmlns:a16="http://schemas.microsoft.com/office/drawing/2014/main" id="{A658F37D-B0FC-4162-BCED-45183174F17D}"/>
              </a:ext>
            </a:extLst>
          </p:cNvPr>
          <p:cNvSpPr/>
          <p:nvPr/>
        </p:nvSpPr>
        <p:spPr>
          <a:xfrm>
            <a:off x="1728787" y="5497195"/>
            <a:ext cx="9853613" cy="1085597"/>
          </a:xfrm>
          <a:prstGeom prst="rect">
            <a:avLst/>
          </a:prstGeom>
          <a:solidFill>
            <a:srgbClr val="60DA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Most ESCOs in Vietnam are joint ventures with foreign equipment suppliers (providing equipment at reasonable prices, providing financial and technical support).</a:t>
            </a:r>
          </a:p>
        </p:txBody>
      </p:sp>
    </p:spTree>
    <p:extLst>
      <p:ext uri="{BB962C8B-B14F-4D97-AF65-F5344CB8AC3E}">
        <p14:creationId xmlns:p14="http://schemas.microsoft.com/office/powerpoint/2010/main" val="34774000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24"/>
        <p:cNvGrpSpPr/>
        <p:nvPr/>
      </p:nvGrpSpPr>
      <p:grpSpPr>
        <a:xfrm>
          <a:off x="0" y="0"/>
          <a:ext cx="0" cy="0"/>
          <a:chOff x="0" y="0"/>
          <a:chExt cx="0" cy="0"/>
        </a:xfrm>
      </p:grpSpPr>
      <p:pic>
        <p:nvPicPr>
          <p:cNvPr id="57" name="Image 160833" descr="C:\Users\Admin\AppData\Local\Microsoft\Windows\Temporary Internet Files\Content.IE5\JRE4DU89\MP900437286[1].jpg">
            <a:extLst>
              <a:ext uri="{FF2B5EF4-FFF2-40B4-BE49-F238E27FC236}">
                <a16:creationId xmlns:a16="http://schemas.microsoft.com/office/drawing/2014/main" id="{13D556AD-E5F2-4210-8E96-391DA794956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33745" y="1543000"/>
            <a:ext cx="3469614" cy="493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25" name="Google Shape;1825;p32"/>
          <p:cNvSpPr/>
          <p:nvPr/>
        </p:nvSpPr>
        <p:spPr>
          <a:xfrm>
            <a:off x="6196593" y="1543000"/>
            <a:ext cx="4944400" cy="1943200"/>
          </a:xfrm>
          <a:prstGeom prst="roundRect">
            <a:avLst>
              <a:gd name="adj" fmla="val 16667"/>
            </a:avLst>
          </a:prstGeom>
          <a:solidFill>
            <a:schemeClr val="lt1"/>
          </a:solidFill>
          <a:ln w="38100"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828" name="Google Shape;1828;p32"/>
          <p:cNvSpPr/>
          <p:nvPr/>
        </p:nvSpPr>
        <p:spPr>
          <a:xfrm>
            <a:off x="6196593" y="3981400"/>
            <a:ext cx="4944400" cy="1943200"/>
          </a:xfrm>
          <a:prstGeom prst="roundRect">
            <a:avLst>
              <a:gd name="adj" fmla="val 16667"/>
            </a:avLst>
          </a:prstGeom>
          <a:solidFill>
            <a:schemeClr val="lt1"/>
          </a:solidFill>
          <a:ln w="38100" cap="flat"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832" name="Google Shape;1832;p32"/>
          <p:cNvSpPr txBox="1"/>
          <p:nvPr/>
        </p:nvSpPr>
        <p:spPr>
          <a:xfrm>
            <a:off x="6469318" y="4096786"/>
            <a:ext cx="3850167" cy="1712429"/>
          </a:xfrm>
          <a:prstGeom prst="rect">
            <a:avLst/>
          </a:prstGeom>
          <a:noFill/>
          <a:ln>
            <a:noFill/>
          </a:ln>
        </p:spPr>
        <p:txBody>
          <a:bodyPr spcFirstLastPara="1" wrap="square" lIns="121900" tIns="121900" rIns="121900" bIns="121900" anchor="ctr" anchorCtr="0">
            <a:noAutofit/>
          </a:bodyPr>
          <a:lstStyle/>
          <a:p>
            <a:pPr algn="just"/>
            <a:r>
              <a:rPr lang="vi-VN" sz="2000" dirty="0">
                <a:solidFill>
                  <a:schemeClr val="tx1"/>
                </a:solidFill>
                <a:latin typeface="+mn-lt"/>
                <a:ea typeface="Roboto"/>
                <a:cs typeface="Roboto"/>
                <a:sym typeface="Roboto"/>
              </a:rPr>
              <a:t>Energy conservation are not enough to be visible</a:t>
            </a:r>
          </a:p>
        </p:txBody>
      </p:sp>
      <p:sp>
        <p:nvSpPr>
          <p:cNvPr id="1835" name="Google Shape;1835;p32"/>
          <p:cNvSpPr/>
          <p:nvPr/>
        </p:nvSpPr>
        <p:spPr>
          <a:xfrm>
            <a:off x="2447327" y="2538333"/>
            <a:ext cx="177600" cy="177600"/>
          </a:xfrm>
          <a:prstGeom prst="ellipse">
            <a:avLst/>
          </a:prstGeom>
          <a:noFill/>
          <a:ln>
            <a:noFill/>
          </a:ln>
        </p:spPr>
        <p:txBody>
          <a:bodyPr spcFirstLastPara="1" wrap="square" lIns="121900" tIns="121900" rIns="121900" bIns="121900" anchor="ctr" anchorCtr="0">
            <a:noAutofit/>
          </a:bodyPr>
          <a:lstStyle/>
          <a:p>
            <a:endParaRPr sz="2489"/>
          </a:p>
        </p:txBody>
      </p:sp>
      <p:sp>
        <p:nvSpPr>
          <p:cNvPr id="1836" name="Google Shape;1836;p32"/>
          <p:cNvSpPr/>
          <p:nvPr/>
        </p:nvSpPr>
        <p:spPr>
          <a:xfrm>
            <a:off x="4056860" y="3470500"/>
            <a:ext cx="177600" cy="177600"/>
          </a:xfrm>
          <a:prstGeom prst="ellipse">
            <a:avLst/>
          </a:prstGeom>
          <a:noFill/>
          <a:ln>
            <a:noFill/>
          </a:ln>
        </p:spPr>
        <p:txBody>
          <a:bodyPr spcFirstLastPara="1" wrap="square" lIns="121900" tIns="121900" rIns="121900" bIns="121900" anchor="ctr" anchorCtr="0">
            <a:noAutofit/>
          </a:bodyPr>
          <a:lstStyle/>
          <a:p>
            <a:endParaRPr sz="2489"/>
          </a:p>
        </p:txBody>
      </p:sp>
      <p:sp>
        <p:nvSpPr>
          <p:cNvPr id="1838" name="Google Shape;1838;p32"/>
          <p:cNvSpPr txBox="1"/>
          <p:nvPr/>
        </p:nvSpPr>
        <p:spPr>
          <a:xfrm>
            <a:off x="6469318" y="1655878"/>
            <a:ext cx="4122284" cy="1717445"/>
          </a:xfrm>
          <a:prstGeom prst="rect">
            <a:avLst/>
          </a:prstGeom>
          <a:noFill/>
          <a:ln>
            <a:noFill/>
          </a:ln>
        </p:spPr>
        <p:txBody>
          <a:bodyPr spcFirstLastPara="1" wrap="square" lIns="121900" tIns="121900" rIns="121900" bIns="121900" anchor="ctr" anchorCtr="0">
            <a:noAutofit/>
          </a:bodyPr>
          <a:lstStyle/>
          <a:p>
            <a:pPr algn="just"/>
            <a:r>
              <a:rPr lang="vi-VN" sz="2000" dirty="0">
                <a:solidFill>
                  <a:schemeClr val="tx1"/>
                </a:solidFill>
                <a:latin typeface="+mn-lt"/>
                <a:ea typeface="Roboto"/>
                <a:cs typeface="Roboto"/>
                <a:sym typeface="Roboto"/>
              </a:rPr>
              <a:t>If energy conservation brings so many benefits, why isn't energy conservation more widely practiced?</a:t>
            </a:r>
          </a:p>
        </p:txBody>
      </p:sp>
      <p:grpSp>
        <p:nvGrpSpPr>
          <p:cNvPr id="1851" name="Google Shape;1851;p32"/>
          <p:cNvGrpSpPr/>
          <p:nvPr/>
        </p:nvGrpSpPr>
        <p:grpSpPr>
          <a:xfrm>
            <a:off x="4145660" y="2514600"/>
            <a:ext cx="2050933" cy="2443019"/>
            <a:chOff x="3109245" y="1885950"/>
            <a:chExt cx="1538200" cy="1832264"/>
          </a:xfrm>
        </p:grpSpPr>
        <p:cxnSp>
          <p:nvCxnSpPr>
            <p:cNvPr id="1852" name="Google Shape;1852;p32"/>
            <p:cNvCxnSpPr>
              <a:stCxn id="1825" idx="1"/>
            </p:cNvCxnSpPr>
            <p:nvPr/>
          </p:nvCxnSpPr>
          <p:spPr>
            <a:xfrm flipH="1">
              <a:off x="3637645" y="1885950"/>
              <a:ext cx="1009800" cy="600"/>
            </a:xfrm>
            <a:prstGeom prst="bentConnector3">
              <a:avLst>
                <a:gd name="adj1" fmla="val 50000"/>
              </a:avLst>
            </a:prstGeom>
            <a:noFill/>
            <a:ln w="38100" cap="flat" cmpd="sng">
              <a:solidFill>
                <a:schemeClr val="accent5"/>
              </a:solidFill>
              <a:prstDash val="solid"/>
              <a:round/>
              <a:headEnd type="none" w="med" len="med"/>
              <a:tailEnd type="oval" w="med" len="med"/>
            </a:ln>
          </p:spPr>
        </p:cxnSp>
        <p:cxnSp>
          <p:nvCxnSpPr>
            <p:cNvPr id="1853" name="Google Shape;1853;p32"/>
            <p:cNvCxnSpPr>
              <a:cxnSpLocks/>
              <a:stCxn id="1828" idx="1"/>
            </p:cNvCxnSpPr>
            <p:nvPr/>
          </p:nvCxnSpPr>
          <p:spPr>
            <a:xfrm rot="10800000" flipV="1">
              <a:off x="3109245" y="3714750"/>
              <a:ext cx="1538200" cy="3464"/>
            </a:xfrm>
            <a:prstGeom prst="bentConnector3">
              <a:avLst>
                <a:gd name="adj1" fmla="val 50000"/>
              </a:avLst>
            </a:prstGeom>
            <a:noFill/>
            <a:ln w="38100" cap="flat" cmpd="sng">
              <a:solidFill>
                <a:schemeClr val="accent3"/>
              </a:solidFill>
              <a:prstDash val="solid"/>
              <a:round/>
              <a:headEnd type="none" w="med" len="med"/>
              <a:tailEnd type="oval" w="med" len="med"/>
            </a:ln>
          </p:spPr>
        </p:cxnSp>
      </p:grpSp>
      <p:sp>
        <p:nvSpPr>
          <p:cNvPr id="1856" name="Google Shape;1856;p32"/>
          <p:cNvSpPr/>
          <p:nvPr/>
        </p:nvSpPr>
        <p:spPr>
          <a:xfrm>
            <a:off x="10684587" y="4510600"/>
            <a:ext cx="884800" cy="884800"/>
          </a:xfrm>
          <a:prstGeom prst="ellipse">
            <a:avLst/>
          </a:prstGeom>
          <a:solidFill>
            <a:schemeClr val="lt1"/>
          </a:solidFill>
          <a:ln w="28575" cap="flat"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1857" name="Google Shape;1857;p32"/>
          <p:cNvSpPr/>
          <p:nvPr/>
        </p:nvSpPr>
        <p:spPr>
          <a:xfrm>
            <a:off x="10684587" y="2072200"/>
            <a:ext cx="884800" cy="884800"/>
          </a:xfrm>
          <a:prstGeom prst="ellipse">
            <a:avLst/>
          </a:prstGeom>
          <a:solidFill>
            <a:schemeClr val="lt1"/>
          </a:solidFill>
          <a:ln w="2857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grpSp>
        <p:nvGrpSpPr>
          <p:cNvPr id="1858" name="Google Shape;1858;p32"/>
          <p:cNvGrpSpPr/>
          <p:nvPr/>
        </p:nvGrpSpPr>
        <p:grpSpPr>
          <a:xfrm>
            <a:off x="10871633" y="2260432"/>
            <a:ext cx="510707" cy="508337"/>
            <a:chOff x="8719425" y="4009043"/>
            <a:chExt cx="326372" cy="324830"/>
          </a:xfrm>
        </p:grpSpPr>
        <p:sp>
          <p:nvSpPr>
            <p:cNvPr id="1859" name="Google Shape;1859;p32"/>
            <p:cNvSpPr/>
            <p:nvPr/>
          </p:nvSpPr>
          <p:spPr>
            <a:xfrm>
              <a:off x="8936232" y="4271680"/>
              <a:ext cx="25652" cy="62194"/>
            </a:xfrm>
            <a:custGeom>
              <a:avLst/>
              <a:gdLst/>
              <a:ahLst/>
              <a:cxnLst/>
              <a:rect l="l" t="t" r="r" b="b"/>
              <a:pathLst>
                <a:path w="848" h="2056" extrusionOk="0">
                  <a:moveTo>
                    <a:pt x="848" y="0"/>
                  </a:moveTo>
                  <a:lnTo>
                    <a:pt x="565" y="77"/>
                  </a:lnTo>
                  <a:lnTo>
                    <a:pt x="283" y="103"/>
                  </a:lnTo>
                  <a:lnTo>
                    <a:pt x="0" y="77"/>
                  </a:lnTo>
                  <a:lnTo>
                    <a:pt x="0" y="2055"/>
                  </a:lnTo>
                  <a:lnTo>
                    <a:pt x="848" y="2055"/>
                  </a:lnTo>
                  <a:lnTo>
                    <a:pt x="848" y="0"/>
                  </a:lnTo>
                  <a:close/>
                </a:path>
              </a:pathLst>
            </a:custGeom>
            <a:solidFill>
              <a:srgbClr val="D79B7A"/>
            </a:solidFill>
            <a:ln>
              <a:noFill/>
            </a:ln>
          </p:spPr>
          <p:txBody>
            <a:bodyPr spcFirstLastPara="1" wrap="square" lIns="121900" tIns="121900" rIns="121900" bIns="121900" anchor="ctr" anchorCtr="0">
              <a:noAutofit/>
            </a:bodyPr>
            <a:lstStyle/>
            <a:p>
              <a:endParaRPr sz="2489"/>
            </a:p>
          </p:txBody>
        </p:sp>
        <p:sp>
          <p:nvSpPr>
            <p:cNvPr id="1860" name="Google Shape;1860;p32"/>
            <p:cNvSpPr/>
            <p:nvPr/>
          </p:nvSpPr>
          <p:spPr>
            <a:xfrm>
              <a:off x="8807243" y="4273222"/>
              <a:ext cx="24896" cy="60651"/>
            </a:xfrm>
            <a:custGeom>
              <a:avLst/>
              <a:gdLst/>
              <a:ahLst/>
              <a:cxnLst/>
              <a:rect l="l" t="t" r="r" b="b"/>
              <a:pathLst>
                <a:path w="823" h="2005" extrusionOk="0">
                  <a:moveTo>
                    <a:pt x="0" y="1"/>
                  </a:moveTo>
                  <a:lnTo>
                    <a:pt x="0" y="2004"/>
                  </a:lnTo>
                  <a:lnTo>
                    <a:pt x="822" y="2004"/>
                  </a:lnTo>
                  <a:lnTo>
                    <a:pt x="822" y="1"/>
                  </a:lnTo>
                  <a:lnTo>
                    <a:pt x="643" y="52"/>
                  </a:lnTo>
                  <a:lnTo>
                    <a:pt x="437" y="52"/>
                  </a:lnTo>
                  <a:lnTo>
                    <a:pt x="206" y="26"/>
                  </a:lnTo>
                  <a:lnTo>
                    <a:pt x="0" y="1"/>
                  </a:lnTo>
                  <a:close/>
                </a:path>
              </a:pathLst>
            </a:custGeom>
            <a:solidFill>
              <a:srgbClr val="D79B7A"/>
            </a:solidFill>
            <a:ln>
              <a:noFill/>
            </a:ln>
          </p:spPr>
          <p:txBody>
            <a:bodyPr spcFirstLastPara="1" wrap="square" lIns="121900" tIns="121900" rIns="121900" bIns="121900" anchor="ctr" anchorCtr="0">
              <a:noAutofit/>
            </a:bodyPr>
            <a:lstStyle/>
            <a:p>
              <a:endParaRPr sz="2489"/>
            </a:p>
          </p:txBody>
        </p:sp>
        <p:sp>
          <p:nvSpPr>
            <p:cNvPr id="1861" name="Google Shape;1861;p32"/>
            <p:cNvSpPr/>
            <p:nvPr/>
          </p:nvSpPr>
          <p:spPr>
            <a:xfrm>
              <a:off x="8897360" y="4037025"/>
              <a:ext cx="148437" cy="243997"/>
            </a:xfrm>
            <a:custGeom>
              <a:avLst/>
              <a:gdLst/>
              <a:ahLst/>
              <a:cxnLst/>
              <a:rect l="l" t="t" r="r" b="b"/>
              <a:pathLst>
                <a:path w="4907" h="8066" extrusionOk="0">
                  <a:moveTo>
                    <a:pt x="1953" y="0"/>
                  </a:moveTo>
                  <a:lnTo>
                    <a:pt x="1747" y="52"/>
                  </a:lnTo>
                  <a:lnTo>
                    <a:pt x="1516" y="154"/>
                  </a:lnTo>
                  <a:lnTo>
                    <a:pt x="1311" y="283"/>
                  </a:lnTo>
                  <a:lnTo>
                    <a:pt x="1131" y="463"/>
                  </a:lnTo>
                  <a:lnTo>
                    <a:pt x="1131" y="565"/>
                  </a:lnTo>
                  <a:lnTo>
                    <a:pt x="1131" y="591"/>
                  </a:lnTo>
                  <a:lnTo>
                    <a:pt x="1414" y="719"/>
                  </a:lnTo>
                  <a:lnTo>
                    <a:pt x="1645" y="899"/>
                  </a:lnTo>
                  <a:lnTo>
                    <a:pt x="1876" y="1079"/>
                  </a:lnTo>
                  <a:lnTo>
                    <a:pt x="2056" y="1310"/>
                  </a:lnTo>
                  <a:lnTo>
                    <a:pt x="2210" y="1567"/>
                  </a:lnTo>
                  <a:lnTo>
                    <a:pt x="2313" y="1824"/>
                  </a:lnTo>
                  <a:lnTo>
                    <a:pt x="2390" y="2106"/>
                  </a:lnTo>
                  <a:lnTo>
                    <a:pt x="2415" y="2415"/>
                  </a:lnTo>
                  <a:lnTo>
                    <a:pt x="2390" y="2672"/>
                  </a:lnTo>
                  <a:lnTo>
                    <a:pt x="2338" y="2928"/>
                  </a:lnTo>
                  <a:lnTo>
                    <a:pt x="2467" y="3031"/>
                  </a:lnTo>
                  <a:lnTo>
                    <a:pt x="2595" y="3160"/>
                  </a:lnTo>
                  <a:lnTo>
                    <a:pt x="2724" y="3288"/>
                  </a:lnTo>
                  <a:lnTo>
                    <a:pt x="2826" y="3442"/>
                  </a:lnTo>
                  <a:lnTo>
                    <a:pt x="2903" y="3596"/>
                  </a:lnTo>
                  <a:lnTo>
                    <a:pt x="2955" y="3776"/>
                  </a:lnTo>
                  <a:lnTo>
                    <a:pt x="2980" y="3930"/>
                  </a:lnTo>
                  <a:lnTo>
                    <a:pt x="3006" y="4110"/>
                  </a:lnTo>
                  <a:lnTo>
                    <a:pt x="2980" y="4264"/>
                  </a:lnTo>
                  <a:lnTo>
                    <a:pt x="2955" y="4418"/>
                  </a:lnTo>
                  <a:lnTo>
                    <a:pt x="2929" y="4547"/>
                  </a:lnTo>
                  <a:lnTo>
                    <a:pt x="2878" y="4701"/>
                  </a:lnTo>
                  <a:lnTo>
                    <a:pt x="2724" y="4958"/>
                  </a:lnTo>
                  <a:lnTo>
                    <a:pt x="2518" y="5163"/>
                  </a:lnTo>
                  <a:lnTo>
                    <a:pt x="2287" y="5343"/>
                  </a:lnTo>
                  <a:lnTo>
                    <a:pt x="2004" y="5471"/>
                  </a:lnTo>
                  <a:lnTo>
                    <a:pt x="1722" y="5574"/>
                  </a:lnTo>
                  <a:lnTo>
                    <a:pt x="1388" y="5600"/>
                  </a:lnTo>
                  <a:lnTo>
                    <a:pt x="1234" y="5600"/>
                  </a:lnTo>
                  <a:lnTo>
                    <a:pt x="1157" y="5882"/>
                  </a:lnTo>
                  <a:lnTo>
                    <a:pt x="1028" y="6165"/>
                  </a:lnTo>
                  <a:lnTo>
                    <a:pt x="848" y="6422"/>
                  </a:lnTo>
                  <a:lnTo>
                    <a:pt x="643" y="6627"/>
                  </a:lnTo>
                  <a:lnTo>
                    <a:pt x="489" y="6730"/>
                  </a:lnTo>
                  <a:lnTo>
                    <a:pt x="335" y="6833"/>
                  </a:lnTo>
                  <a:lnTo>
                    <a:pt x="181" y="6910"/>
                  </a:lnTo>
                  <a:lnTo>
                    <a:pt x="1" y="6961"/>
                  </a:lnTo>
                  <a:lnTo>
                    <a:pt x="78" y="7166"/>
                  </a:lnTo>
                  <a:lnTo>
                    <a:pt x="181" y="7346"/>
                  </a:lnTo>
                  <a:lnTo>
                    <a:pt x="335" y="7526"/>
                  </a:lnTo>
                  <a:lnTo>
                    <a:pt x="489" y="7680"/>
                  </a:lnTo>
                  <a:lnTo>
                    <a:pt x="720" y="7834"/>
                  </a:lnTo>
                  <a:lnTo>
                    <a:pt x="977" y="7963"/>
                  </a:lnTo>
                  <a:lnTo>
                    <a:pt x="1259" y="8040"/>
                  </a:lnTo>
                  <a:lnTo>
                    <a:pt x="1568" y="8065"/>
                  </a:lnTo>
                  <a:lnTo>
                    <a:pt x="1876" y="8040"/>
                  </a:lnTo>
                  <a:lnTo>
                    <a:pt x="2158" y="7963"/>
                  </a:lnTo>
                  <a:lnTo>
                    <a:pt x="2415" y="7834"/>
                  </a:lnTo>
                  <a:lnTo>
                    <a:pt x="2672" y="7680"/>
                  </a:lnTo>
                  <a:lnTo>
                    <a:pt x="2852" y="7475"/>
                  </a:lnTo>
                  <a:lnTo>
                    <a:pt x="3032" y="7244"/>
                  </a:lnTo>
                  <a:lnTo>
                    <a:pt x="3160" y="6961"/>
                  </a:lnTo>
                  <a:lnTo>
                    <a:pt x="3237" y="6678"/>
                  </a:lnTo>
                  <a:lnTo>
                    <a:pt x="3366" y="6678"/>
                  </a:lnTo>
                  <a:lnTo>
                    <a:pt x="3674" y="6653"/>
                  </a:lnTo>
                  <a:lnTo>
                    <a:pt x="3982" y="6576"/>
                  </a:lnTo>
                  <a:lnTo>
                    <a:pt x="4239" y="6447"/>
                  </a:lnTo>
                  <a:lnTo>
                    <a:pt x="4470" y="6268"/>
                  </a:lnTo>
                  <a:lnTo>
                    <a:pt x="4650" y="6062"/>
                  </a:lnTo>
                  <a:lnTo>
                    <a:pt x="4804" y="5805"/>
                  </a:lnTo>
                  <a:lnTo>
                    <a:pt x="4881" y="5548"/>
                  </a:lnTo>
                  <a:lnTo>
                    <a:pt x="4907" y="5420"/>
                  </a:lnTo>
                  <a:lnTo>
                    <a:pt x="4907" y="5266"/>
                  </a:lnTo>
                  <a:lnTo>
                    <a:pt x="4907" y="5086"/>
                  </a:lnTo>
                  <a:lnTo>
                    <a:pt x="4881" y="4932"/>
                  </a:lnTo>
                  <a:lnTo>
                    <a:pt x="4830" y="4752"/>
                  </a:lnTo>
                  <a:lnTo>
                    <a:pt x="4753" y="4598"/>
                  </a:lnTo>
                  <a:lnTo>
                    <a:pt x="4650" y="4470"/>
                  </a:lnTo>
                  <a:lnTo>
                    <a:pt x="4547" y="4341"/>
                  </a:lnTo>
                  <a:lnTo>
                    <a:pt x="4419" y="4213"/>
                  </a:lnTo>
                  <a:lnTo>
                    <a:pt x="4290" y="4110"/>
                  </a:lnTo>
                  <a:lnTo>
                    <a:pt x="4342" y="3879"/>
                  </a:lnTo>
                  <a:lnTo>
                    <a:pt x="4367" y="3622"/>
                  </a:lnTo>
                  <a:lnTo>
                    <a:pt x="4342" y="3339"/>
                  </a:lnTo>
                  <a:lnTo>
                    <a:pt x="4265" y="3057"/>
                  </a:lnTo>
                  <a:lnTo>
                    <a:pt x="4162" y="2800"/>
                  </a:lnTo>
                  <a:lnTo>
                    <a:pt x="4008" y="2569"/>
                  </a:lnTo>
                  <a:lnTo>
                    <a:pt x="3828" y="2338"/>
                  </a:lnTo>
                  <a:lnTo>
                    <a:pt x="3623" y="2158"/>
                  </a:lnTo>
                  <a:lnTo>
                    <a:pt x="3391" y="2004"/>
                  </a:lnTo>
                  <a:lnTo>
                    <a:pt x="3134" y="1850"/>
                  </a:lnTo>
                  <a:lnTo>
                    <a:pt x="3263" y="1567"/>
                  </a:lnTo>
                  <a:lnTo>
                    <a:pt x="3340" y="1336"/>
                  </a:lnTo>
                  <a:lnTo>
                    <a:pt x="3340" y="1079"/>
                  </a:lnTo>
                  <a:lnTo>
                    <a:pt x="3314" y="874"/>
                  </a:lnTo>
                  <a:lnTo>
                    <a:pt x="3237" y="668"/>
                  </a:lnTo>
                  <a:lnTo>
                    <a:pt x="3134" y="488"/>
                  </a:lnTo>
                  <a:lnTo>
                    <a:pt x="2980" y="309"/>
                  </a:lnTo>
                  <a:lnTo>
                    <a:pt x="2801" y="180"/>
                  </a:lnTo>
                  <a:lnTo>
                    <a:pt x="2621" y="103"/>
                  </a:lnTo>
                  <a:lnTo>
                    <a:pt x="2415" y="26"/>
                  </a:lnTo>
                  <a:lnTo>
                    <a:pt x="2184"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1862" name="Google Shape;1862;p32"/>
            <p:cNvSpPr/>
            <p:nvPr/>
          </p:nvSpPr>
          <p:spPr>
            <a:xfrm>
              <a:off x="8719425" y="4037025"/>
              <a:ext cx="149223" cy="243997"/>
            </a:xfrm>
            <a:custGeom>
              <a:avLst/>
              <a:gdLst/>
              <a:ahLst/>
              <a:cxnLst/>
              <a:rect l="l" t="t" r="r" b="b"/>
              <a:pathLst>
                <a:path w="4933" h="8066" extrusionOk="0">
                  <a:moveTo>
                    <a:pt x="2724" y="0"/>
                  </a:moveTo>
                  <a:lnTo>
                    <a:pt x="2518" y="26"/>
                  </a:lnTo>
                  <a:lnTo>
                    <a:pt x="2287" y="103"/>
                  </a:lnTo>
                  <a:lnTo>
                    <a:pt x="2107" y="180"/>
                  </a:lnTo>
                  <a:lnTo>
                    <a:pt x="1927" y="309"/>
                  </a:lnTo>
                  <a:lnTo>
                    <a:pt x="1773" y="488"/>
                  </a:lnTo>
                  <a:lnTo>
                    <a:pt x="1670" y="668"/>
                  </a:lnTo>
                  <a:lnTo>
                    <a:pt x="1593" y="874"/>
                  </a:lnTo>
                  <a:lnTo>
                    <a:pt x="1568" y="1079"/>
                  </a:lnTo>
                  <a:lnTo>
                    <a:pt x="1568" y="1336"/>
                  </a:lnTo>
                  <a:lnTo>
                    <a:pt x="1645" y="1567"/>
                  </a:lnTo>
                  <a:lnTo>
                    <a:pt x="1773" y="1850"/>
                  </a:lnTo>
                  <a:lnTo>
                    <a:pt x="1516" y="2004"/>
                  </a:lnTo>
                  <a:lnTo>
                    <a:pt x="1285" y="2158"/>
                  </a:lnTo>
                  <a:lnTo>
                    <a:pt x="1080" y="2338"/>
                  </a:lnTo>
                  <a:lnTo>
                    <a:pt x="900" y="2569"/>
                  </a:lnTo>
                  <a:lnTo>
                    <a:pt x="746" y="2800"/>
                  </a:lnTo>
                  <a:lnTo>
                    <a:pt x="643" y="3057"/>
                  </a:lnTo>
                  <a:lnTo>
                    <a:pt x="592" y="3339"/>
                  </a:lnTo>
                  <a:lnTo>
                    <a:pt x="566" y="3622"/>
                  </a:lnTo>
                  <a:lnTo>
                    <a:pt x="566" y="3879"/>
                  </a:lnTo>
                  <a:lnTo>
                    <a:pt x="617" y="4110"/>
                  </a:lnTo>
                  <a:lnTo>
                    <a:pt x="489" y="4213"/>
                  </a:lnTo>
                  <a:lnTo>
                    <a:pt x="361" y="4341"/>
                  </a:lnTo>
                  <a:lnTo>
                    <a:pt x="258" y="4470"/>
                  </a:lnTo>
                  <a:lnTo>
                    <a:pt x="155" y="4598"/>
                  </a:lnTo>
                  <a:lnTo>
                    <a:pt x="104" y="4752"/>
                  </a:lnTo>
                  <a:lnTo>
                    <a:pt x="52" y="4932"/>
                  </a:lnTo>
                  <a:lnTo>
                    <a:pt x="1" y="5086"/>
                  </a:lnTo>
                  <a:lnTo>
                    <a:pt x="1" y="5266"/>
                  </a:lnTo>
                  <a:lnTo>
                    <a:pt x="1" y="5420"/>
                  </a:lnTo>
                  <a:lnTo>
                    <a:pt x="27" y="5548"/>
                  </a:lnTo>
                  <a:lnTo>
                    <a:pt x="104" y="5805"/>
                  </a:lnTo>
                  <a:lnTo>
                    <a:pt x="258" y="6062"/>
                  </a:lnTo>
                  <a:lnTo>
                    <a:pt x="438" y="6268"/>
                  </a:lnTo>
                  <a:lnTo>
                    <a:pt x="669" y="6447"/>
                  </a:lnTo>
                  <a:lnTo>
                    <a:pt x="951" y="6576"/>
                  </a:lnTo>
                  <a:lnTo>
                    <a:pt x="1234" y="6653"/>
                  </a:lnTo>
                  <a:lnTo>
                    <a:pt x="1542" y="6678"/>
                  </a:lnTo>
                  <a:lnTo>
                    <a:pt x="1670" y="6678"/>
                  </a:lnTo>
                  <a:lnTo>
                    <a:pt x="1748" y="6961"/>
                  </a:lnTo>
                  <a:lnTo>
                    <a:pt x="1876" y="7244"/>
                  </a:lnTo>
                  <a:lnTo>
                    <a:pt x="2056" y="7475"/>
                  </a:lnTo>
                  <a:lnTo>
                    <a:pt x="2261" y="7680"/>
                  </a:lnTo>
                  <a:lnTo>
                    <a:pt x="2492" y="7834"/>
                  </a:lnTo>
                  <a:lnTo>
                    <a:pt x="2749" y="7963"/>
                  </a:lnTo>
                  <a:lnTo>
                    <a:pt x="3032" y="8040"/>
                  </a:lnTo>
                  <a:lnTo>
                    <a:pt x="3340" y="8065"/>
                  </a:lnTo>
                  <a:lnTo>
                    <a:pt x="3648" y="8040"/>
                  </a:lnTo>
                  <a:lnTo>
                    <a:pt x="3931" y="7963"/>
                  </a:lnTo>
                  <a:lnTo>
                    <a:pt x="4188" y="7834"/>
                  </a:lnTo>
                  <a:lnTo>
                    <a:pt x="4419" y="7680"/>
                  </a:lnTo>
                  <a:lnTo>
                    <a:pt x="4573" y="7526"/>
                  </a:lnTo>
                  <a:lnTo>
                    <a:pt x="4727" y="7346"/>
                  </a:lnTo>
                  <a:lnTo>
                    <a:pt x="4830" y="7166"/>
                  </a:lnTo>
                  <a:lnTo>
                    <a:pt x="4933" y="6961"/>
                  </a:lnTo>
                  <a:lnTo>
                    <a:pt x="4701" y="6884"/>
                  </a:lnTo>
                  <a:lnTo>
                    <a:pt x="4470" y="6781"/>
                  </a:lnTo>
                  <a:lnTo>
                    <a:pt x="4290" y="6627"/>
                  </a:lnTo>
                  <a:lnTo>
                    <a:pt x="4111" y="6473"/>
                  </a:lnTo>
                  <a:lnTo>
                    <a:pt x="3956" y="6268"/>
                  </a:lnTo>
                  <a:lnTo>
                    <a:pt x="3828" y="6062"/>
                  </a:lnTo>
                  <a:lnTo>
                    <a:pt x="3725" y="5831"/>
                  </a:lnTo>
                  <a:lnTo>
                    <a:pt x="3674" y="5600"/>
                  </a:lnTo>
                  <a:lnTo>
                    <a:pt x="3520" y="5600"/>
                  </a:lnTo>
                  <a:lnTo>
                    <a:pt x="3212" y="5574"/>
                  </a:lnTo>
                  <a:lnTo>
                    <a:pt x="2903" y="5471"/>
                  </a:lnTo>
                  <a:lnTo>
                    <a:pt x="2621" y="5343"/>
                  </a:lnTo>
                  <a:lnTo>
                    <a:pt x="2390" y="5163"/>
                  </a:lnTo>
                  <a:lnTo>
                    <a:pt x="2184" y="4958"/>
                  </a:lnTo>
                  <a:lnTo>
                    <a:pt x="2056" y="4701"/>
                  </a:lnTo>
                  <a:lnTo>
                    <a:pt x="1979" y="4547"/>
                  </a:lnTo>
                  <a:lnTo>
                    <a:pt x="1953" y="4418"/>
                  </a:lnTo>
                  <a:lnTo>
                    <a:pt x="1927" y="4264"/>
                  </a:lnTo>
                  <a:lnTo>
                    <a:pt x="1927" y="4110"/>
                  </a:lnTo>
                  <a:lnTo>
                    <a:pt x="1927" y="3930"/>
                  </a:lnTo>
                  <a:lnTo>
                    <a:pt x="1953" y="3776"/>
                  </a:lnTo>
                  <a:lnTo>
                    <a:pt x="2030" y="3596"/>
                  </a:lnTo>
                  <a:lnTo>
                    <a:pt x="2107" y="3442"/>
                  </a:lnTo>
                  <a:lnTo>
                    <a:pt x="2184" y="3288"/>
                  </a:lnTo>
                  <a:lnTo>
                    <a:pt x="2313" y="3160"/>
                  </a:lnTo>
                  <a:lnTo>
                    <a:pt x="2441" y="3031"/>
                  </a:lnTo>
                  <a:lnTo>
                    <a:pt x="2569" y="2928"/>
                  </a:lnTo>
                  <a:lnTo>
                    <a:pt x="2518" y="2672"/>
                  </a:lnTo>
                  <a:lnTo>
                    <a:pt x="2492" y="2415"/>
                  </a:lnTo>
                  <a:lnTo>
                    <a:pt x="2518" y="2106"/>
                  </a:lnTo>
                  <a:lnTo>
                    <a:pt x="2595" y="1824"/>
                  </a:lnTo>
                  <a:lnTo>
                    <a:pt x="2698" y="1567"/>
                  </a:lnTo>
                  <a:lnTo>
                    <a:pt x="2852" y="1310"/>
                  </a:lnTo>
                  <a:lnTo>
                    <a:pt x="3032" y="1079"/>
                  </a:lnTo>
                  <a:lnTo>
                    <a:pt x="3263" y="899"/>
                  </a:lnTo>
                  <a:lnTo>
                    <a:pt x="3520" y="719"/>
                  </a:lnTo>
                  <a:lnTo>
                    <a:pt x="3777" y="591"/>
                  </a:lnTo>
                  <a:lnTo>
                    <a:pt x="3777" y="565"/>
                  </a:lnTo>
                  <a:lnTo>
                    <a:pt x="3777" y="463"/>
                  </a:lnTo>
                  <a:lnTo>
                    <a:pt x="3597" y="283"/>
                  </a:lnTo>
                  <a:lnTo>
                    <a:pt x="3391" y="154"/>
                  </a:lnTo>
                  <a:lnTo>
                    <a:pt x="3186" y="52"/>
                  </a:lnTo>
                  <a:lnTo>
                    <a:pt x="2955"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1863" name="Google Shape;1863;p32"/>
            <p:cNvSpPr/>
            <p:nvPr/>
          </p:nvSpPr>
          <p:spPr>
            <a:xfrm>
              <a:off x="8777718" y="4009043"/>
              <a:ext cx="210601" cy="239338"/>
            </a:xfrm>
            <a:custGeom>
              <a:avLst/>
              <a:gdLst/>
              <a:ahLst/>
              <a:cxnLst/>
              <a:rect l="l" t="t" r="r" b="b"/>
              <a:pathLst>
                <a:path w="6962" h="7912" extrusionOk="0">
                  <a:moveTo>
                    <a:pt x="3314" y="1"/>
                  </a:moveTo>
                  <a:lnTo>
                    <a:pt x="3134" y="26"/>
                  </a:lnTo>
                  <a:lnTo>
                    <a:pt x="2851" y="103"/>
                  </a:lnTo>
                  <a:lnTo>
                    <a:pt x="2569" y="257"/>
                  </a:lnTo>
                  <a:lnTo>
                    <a:pt x="2338" y="437"/>
                  </a:lnTo>
                  <a:lnTo>
                    <a:pt x="2132" y="643"/>
                  </a:lnTo>
                  <a:lnTo>
                    <a:pt x="1978" y="900"/>
                  </a:lnTo>
                  <a:lnTo>
                    <a:pt x="1927" y="1054"/>
                  </a:lnTo>
                  <a:lnTo>
                    <a:pt x="1875" y="1182"/>
                  </a:lnTo>
                  <a:lnTo>
                    <a:pt x="1850" y="1336"/>
                  </a:lnTo>
                  <a:lnTo>
                    <a:pt x="1850" y="1490"/>
                  </a:lnTo>
                  <a:lnTo>
                    <a:pt x="1850" y="1516"/>
                  </a:lnTo>
                  <a:lnTo>
                    <a:pt x="1593" y="1644"/>
                  </a:lnTo>
                  <a:lnTo>
                    <a:pt x="1336" y="1824"/>
                  </a:lnTo>
                  <a:lnTo>
                    <a:pt x="1105" y="2004"/>
                  </a:lnTo>
                  <a:lnTo>
                    <a:pt x="925" y="2235"/>
                  </a:lnTo>
                  <a:lnTo>
                    <a:pt x="771" y="2492"/>
                  </a:lnTo>
                  <a:lnTo>
                    <a:pt x="668" y="2749"/>
                  </a:lnTo>
                  <a:lnTo>
                    <a:pt x="591" y="3031"/>
                  </a:lnTo>
                  <a:lnTo>
                    <a:pt x="565" y="3340"/>
                  </a:lnTo>
                  <a:lnTo>
                    <a:pt x="591" y="3597"/>
                  </a:lnTo>
                  <a:lnTo>
                    <a:pt x="642" y="3853"/>
                  </a:lnTo>
                  <a:lnTo>
                    <a:pt x="514" y="3956"/>
                  </a:lnTo>
                  <a:lnTo>
                    <a:pt x="386" y="4085"/>
                  </a:lnTo>
                  <a:lnTo>
                    <a:pt x="257" y="4213"/>
                  </a:lnTo>
                  <a:lnTo>
                    <a:pt x="180" y="4367"/>
                  </a:lnTo>
                  <a:lnTo>
                    <a:pt x="103" y="4521"/>
                  </a:lnTo>
                  <a:lnTo>
                    <a:pt x="26" y="4701"/>
                  </a:lnTo>
                  <a:lnTo>
                    <a:pt x="0" y="4855"/>
                  </a:lnTo>
                  <a:lnTo>
                    <a:pt x="0" y="5035"/>
                  </a:lnTo>
                  <a:lnTo>
                    <a:pt x="0" y="5189"/>
                  </a:lnTo>
                  <a:lnTo>
                    <a:pt x="26" y="5343"/>
                  </a:lnTo>
                  <a:lnTo>
                    <a:pt x="52" y="5472"/>
                  </a:lnTo>
                  <a:lnTo>
                    <a:pt x="129" y="5626"/>
                  </a:lnTo>
                  <a:lnTo>
                    <a:pt x="257" y="5883"/>
                  </a:lnTo>
                  <a:lnTo>
                    <a:pt x="463" y="6088"/>
                  </a:lnTo>
                  <a:lnTo>
                    <a:pt x="694" y="6268"/>
                  </a:lnTo>
                  <a:lnTo>
                    <a:pt x="976" y="6396"/>
                  </a:lnTo>
                  <a:lnTo>
                    <a:pt x="1285" y="6499"/>
                  </a:lnTo>
                  <a:lnTo>
                    <a:pt x="1593" y="6525"/>
                  </a:lnTo>
                  <a:lnTo>
                    <a:pt x="1747" y="6525"/>
                  </a:lnTo>
                  <a:lnTo>
                    <a:pt x="1798" y="6782"/>
                  </a:lnTo>
                  <a:lnTo>
                    <a:pt x="1901" y="7013"/>
                  </a:lnTo>
                  <a:lnTo>
                    <a:pt x="2029" y="7218"/>
                  </a:lnTo>
                  <a:lnTo>
                    <a:pt x="2184" y="7424"/>
                  </a:lnTo>
                  <a:lnTo>
                    <a:pt x="2389" y="7578"/>
                  </a:lnTo>
                  <a:lnTo>
                    <a:pt x="2595" y="7732"/>
                  </a:lnTo>
                  <a:lnTo>
                    <a:pt x="2800" y="7835"/>
                  </a:lnTo>
                  <a:lnTo>
                    <a:pt x="3057" y="7912"/>
                  </a:lnTo>
                  <a:lnTo>
                    <a:pt x="3879" y="7912"/>
                  </a:lnTo>
                  <a:lnTo>
                    <a:pt x="4084" y="7860"/>
                  </a:lnTo>
                  <a:lnTo>
                    <a:pt x="4264" y="7783"/>
                  </a:lnTo>
                  <a:lnTo>
                    <a:pt x="4444" y="7681"/>
                  </a:lnTo>
                  <a:lnTo>
                    <a:pt x="4598" y="7552"/>
                  </a:lnTo>
                  <a:lnTo>
                    <a:pt x="4803" y="7347"/>
                  </a:lnTo>
                  <a:lnTo>
                    <a:pt x="4983" y="7090"/>
                  </a:lnTo>
                  <a:lnTo>
                    <a:pt x="5112" y="6807"/>
                  </a:lnTo>
                  <a:lnTo>
                    <a:pt x="5189" y="6525"/>
                  </a:lnTo>
                  <a:lnTo>
                    <a:pt x="5343" y="6525"/>
                  </a:lnTo>
                  <a:lnTo>
                    <a:pt x="5677" y="6499"/>
                  </a:lnTo>
                  <a:lnTo>
                    <a:pt x="5959" y="6396"/>
                  </a:lnTo>
                  <a:lnTo>
                    <a:pt x="6242" y="6268"/>
                  </a:lnTo>
                  <a:lnTo>
                    <a:pt x="6473" y="6088"/>
                  </a:lnTo>
                  <a:lnTo>
                    <a:pt x="6679" y="5883"/>
                  </a:lnTo>
                  <a:lnTo>
                    <a:pt x="6833" y="5626"/>
                  </a:lnTo>
                  <a:lnTo>
                    <a:pt x="6884" y="5472"/>
                  </a:lnTo>
                  <a:lnTo>
                    <a:pt x="6910" y="5343"/>
                  </a:lnTo>
                  <a:lnTo>
                    <a:pt x="6935" y="5189"/>
                  </a:lnTo>
                  <a:lnTo>
                    <a:pt x="6961" y="5035"/>
                  </a:lnTo>
                  <a:lnTo>
                    <a:pt x="6935" y="4855"/>
                  </a:lnTo>
                  <a:lnTo>
                    <a:pt x="6910" y="4701"/>
                  </a:lnTo>
                  <a:lnTo>
                    <a:pt x="6858" y="4521"/>
                  </a:lnTo>
                  <a:lnTo>
                    <a:pt x="6781" y="4367"/>
                  </a:lnTo>
                  <a:lnTo>
                    <a:pt x="6679" y="4213"/>
                  </a:lnTo>
                  <a:lnTo>
                    <a:pt x="6550" y="4085"/>
                  </a:lnTo>
                  <a:lnTo>
                    <a:pt x="6422" y="3956"/>
                  </a:lnTo>
                  <a:lnTo>
                    <a:pt x="6293" y="3853"/>
                  </a:lnTo>
                  <a:lnTo>
                    <a:pt x="6345" y="3597"/>
                  </a:lnTo>
                  <a:lnTo>
                    <a:pt x="6370" y="3340"/>
                  </a:lnTo>
                  <a:lnTo>
                    <a:pt x="6345" y="3031"/>
                  </a:lnTo>
                  <a:lnTo>
                    <a:pt x="6268" y="2749"/>
                  </a:lnTo>
                  <a:lnTo>
                    <a:pt x="6165" y="2492"/>
                  </a:lnTo>
                  <a:lnTo>
                    <a:pt x="6011" y="2235"/>
                  </a:lnTo>
                  <a:lnTo>
                    <a:pt x="5831" y="2004"/>
                  </a:lnTo>
                  <a:lnTo>
                    <a:pt x="5600" y="1824"/>
                  </a:lnTo>
                  <a:lnTo>
                    <a:pt x="5369" y="1644"/>
                  </a:lnTo>
                  <a:lnTo>
                    <a:pt x="5086" y="1516"/>
                  </a:lnTo>
                  <a:lnTo>
                    <a:pt x="5086" y="1490"/>
                  </a:lnTo>
                  <a:lnTo>
                    <a:pt x="5086" y="1336"/>
                  </a:lnTo>
                  <a:lnTo>
                    <a:pt x="5060" y="1182"/>
                  </a:lnTo>
                  <a:lnTo>
                    <a:pt x="5009" y="1054"/>
                  </a:lnTo>
                  <a:lnTo>
                    <a:pt x="4958" y="900"/>
                  </a:lnTo>
                  <a:lnTo>
                    <a:pt x="4803" y="643"/>
                  </a:lnTo>
                  <a:lnTo>
                    <a:pt x="4624" y="437"/>
                  </a:lnTo>
                  <a:lnTo>
                    <a:pt x="4367" y="257"/>
                  </a:lnTo>
                  <a:lnTo>
                    <a:pt x="4110" y="103"/>
                  </a:lnTo>
                  <a:lnTo>
                    <a:pt x="3802" y="26"/>
                  </a:lnTo>
                  <a:lnTo>
                    <a:pt x="3648" y="1"/>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1864" name="Google Shape;1864;p32"/>
            <p:cNvSpPr/>
            <p:nvPr/>
          </p:nvSpPr>
          <p:spPr>
            <a:xfrm>
              <a:off x="8870164" y="4063434"/>
              <a:ext cx="24896" cy="270435"/>
            </a:xfrm>
            <a:custGeom>
              <a:avLst/>
              <a:gdLst/>
              <a:ahLst/>
              <a:cxnLst/>
              <a:rect l="l" t="t" r="r" b="b"/>
              <a:pathLst>
                <a:path w="823" h="8940" extrusionOk="0">
                  <a:moveTo>
                    <a:pt x="309" y="1"/>
                  </a:moveTo>
                  <a:lnTo>
                    <a:pt x="232" y="26"/>
                  </a:lnTo>
                  <a:lnTo>
                    <a:pt x="104" y="129"/>
                  </a:lnTo>
                  <a:lnTo>
                    <a:pt x="27" y="257"/>
                  </a:lnTo>
                  <a:lnTo>
                    <a:pt x="1" y="335"/>
                  </a:lnTo>
                  <a:lnTo>
                    <a:pt x="1" y="412"/>
                  </a:lnTo>
                  <a:lnTo>
                    <a:pt x="1" y="8939"/>
                  </a:lnTo>
                  <a:lnTo>
                    <a:pt x="823" y="8939"/>
                  </a:lnTo>
                  <a:lnTo>
                    <a:pt x="823" y="412"/>
                  </a:lnTo>
                  <a:lnTo>
                    <a:pt x="823" y="335"/>
                  </a:lnTo>
                  <a:lnTo>
                    <a:pt x="797" y="257"/>
                  </a:lnTo>
                  <a:lnTo>
                    <a:pt x="720" y="129"/>
                  </a:lnTo>
                  <a:lnTo>
                    <a:pt x="592" y="26"/>
                  </a:lnTo>
                  <a:lnTo>
                    <a:pt x="515" y="1"/>
                  </a:lnTo>
                  <a:close/>
                </a:path>
              </a:pathLst>
            </a:custGeom>
            <a:solidFill>
              <a:srgbClr val="D79B7A"/>
            </a:solidFill>
            <a:ln>
              <a:noFill/>
            </a:ln>
          </p:spPr>
          <p:txBody>
            <a:bodyPr spcFirstLastPara="1" wrap="square" lIns="121900" tIns="121900" rIns="121900" bIns="121900" anchor="ctr" anchorCtr="0">
              <a:noAutofit/>
            </a:bodyPr>
            <a:lstStyle/>
            <a:p>
              <a:endParaRPr sz="2489"/>
            </a:p>
          </p:txBody>
        </p:sp>
        <p:sp>
          <p:nvSpPr>
            <p:cNvPr id="1865" name="Google Shape;1865;p32"/>
            <p:cNvSpPr/>
            <p:nvPr/>
          </p:nvSpPr>
          <p:spPr>
            <a:xfrm>
              <a:off x="8890372" y="4159782"/>
              <a:ext cx="45889" cy="26439"/>
            </a:xfrm>
            <a:custGeom>
              <a:avLst/>
              <a:gdLst/>
              <a:ahLst/>
              <a:cxnLst/>
              <a:rect l="l" t="t" r="r" b="b"/>
              <a:pathLst>
                <a:path w="1517" h="874" extrusionOk="0">
                  <a:moveTo>
                    <a:pt x="1336" y="1"/>
                  </a:moveTo>
                  <a:lnTo>
                    <a:pt x="1285" y="26"/>
                  </a:lnTo>
                  <a:lnTo>
                    <a:pt x="103" y="540"/>
                  </a:lnTo>
                  <a:lnTo>
                    <a:pt x="52" y="591"/>
                  </a:lnTo>
                  <a:lnTo>
                    <a:pt x="1" y="643"/>
                  </a:lnTo>
                  <a:lnTo>
                    <a:pt x="1" y="694"/>
                  </a:lnTo>
                  <a:lnTo>
                    <a:pt x="26" y="771"/>
                  </a:lnTo>
                  <a:lnTo>
                    <a:pt x="78" y="848"/>
                  </a:lnTo>
                  <a:lnTo>
                    <a:pt x="155" y="874"/>
                  </a:lnTo>
                  <a:lnTo>
                    <a:pt x="232" y="848"/>
                  </a:lnTo>
                  <a:lnTo>
                    <a:pt x="1413" y="309"/>
                  </a:lnTo>
                  <a:lnTo>
                    <a:pt x="1465" y="283"/>
                  </a:lnTo>
                  <a:lnTo>
                    <a:pt x="1490" y="232"/>
                  </a:lnTo>
                  <a:lnTo>
                    <a:pt x="1516" y="155"/>
                  </a:lnTo>
                  <a:lnTo>
                    <a:pt x="1490" y="103"/>
                  </a:lnTo>
                  <a:lnTo>
                    <a:pt x="1465" y="52"/>
                  </a:lnTo>
                  <a:lnTo>
                    <a:pt x="1413" y="26"/>
                  </a:lnTo>
                  <a:lnTo>
                    <a:pt x="1336" y="1"/>
                  </a:lnTo>
                  <a:close/>
                </a:path>
              </a:pathLst>
            </a:custGeom>
            <a:solidFill>
              <a:srgbClr val="D79B7A"/>
            </a:solidFill>
            <a:ln>
              <a:noFill/>
            </a:ln>
          </p:spPr>
          <p:txBody>
            <a:bodyPr spcFirstLastPara="1" wrap="square" lIns="121900" tIns="121900" rIns="121900" bIns="121900" anchor="ctr" anchorCtr="0">
              <a:noAutofit/>
            </a:bodyPr>
            <a:lstStyle/>
            <a:p>
              <a:endParaRPr sz="2489"/>
            </a:p>
          </p:txBody>
        </p:sp>
        <p:sp>
          <p:nvSpPr>
            <p:cNvPr id="1866" name="Google Shape;1866;p32"/>
            <p:cNvSpPr/>
            <p:nvPr/>
          </p:nvSpPr>
          <p:spPr>
            <a:xfrm>
              <a:off x="8833652" y="4106178"/>
              <a:ext cx="40444" cy="24109"/>
            </a:xfrm>
            <a:custGeom>
              <a:avLst/>
              <a:gdLst/>
              <a:ahLst/>
              <a:cxnLst/>
              <a:rect l="l" t="t" r="r" b="b"/>
              <a:pathLst>
                <a:path w="1337" h="797" extrusionOk="0">
                  <a:moveTo>
                    <a:pt x="155" y="0"/>
                  </a:moveTo>
                  <a:lnTo>
                    <a:pt x="103" y="26"/>
                  </a:lnTo>
                  <a:lnTo>
                    <a:pt x="52" y="52"/>
                  </a:lnTo>
                  <a:lnTo>
                    <a:pt x="1" y="103"/>
                  </a:lnTo>
                  <a:lnTo>
                    <a:pt x="1" y="154"/>
                  </a:lnTo>
                  <a:lnTo>
                    <a:pt x="1" y="231"/>
                  </a:lnTo>
                  <a:lnTo>
                    <a:pt x="26" y="283"/>
                  </a:lnTo>
                  <a:lnTo>
                    <a:pt x="78" y="309"/>
                  </a:lnTo>
                  <a:lnTo>
                    <a:pt x="1105" y="771"/>
                  </a:lnTo>
                  <a:lnTo>
                    <a:pt x="1182" y="797"/>
                  </a:lnTo>
                  <a:lnTo>
                    <a:pt x="1259" y="771"/>
                  </a:lnTo>
                  <a:lnTo>
                    <a:pt x="1336" y="694"/>
                  </a:lnTo>
                  <a:lnTo>
                    <a:pt x="1336" y="642"/>
                  </a:lnTo>
                  <a:lnTo>
                    <a:pt x="1336" y="565"/>
                  </a:lnTo>
                  <a:lnTo>
                    <a:pt x="1311" y="514"/>
                  </a:lnTo>
                  <a:lnTo>
                    <a:pt x="1234" y="488"/>
                  </a:lnTo>
                  <a:lnTo>
                    <a:pt x="232" y="26"/>
                  </a:lnTo>
                  <a:lnTo>
                    <a:pt x="155" y="0"/>
                  </a:lnTo>
                  <a:close/>
                </a:path>
              </a:pathLst>
            </a:custGeom>
            <a:solidFill>
              <a:srgbClr val="D79B7A"/>
            </a:solidFill>
            <a:ln>
              <a:noFill/>
            </a:ln>
          </p:spPr>
          <p:txBody>
            <a:bodyPr spcFirstLastPara="1" wrap="square" lIns="121900" tIns="121900" rIns="121900" bIns="121900" anchor="ctr" anchorCtr="0">
              <a:noAutofit/>
            </a:bodyPr>
            <a:lstStyle/>
            <a:p>
              <a:endParaRPr sz="2489"/>
            </a:p>
          </p:txBody>
        </p:sp>
      </p:grpSp>
      <p:grpSp>
        <p:nvGrpSpPr>
          <p:cNvPr id="1867" name="Google Shape;1867;p32"/>
          <p:cNvGrpSpPr/>
          <p:nvPr/>
        </p:nvGrpSpPr>
        <p:grpSpPr>
          <a:xfrm>
            <a:off x="10852425" y="4678454"/>
            <a:ext cx="549112" cy="549113"/>
            <a:chOff x="3547340" y="5425066"/>
            <a:chExt cx="411834" cy="411835"/>
          </a:xfrm>
        </p:grpSpPr>
        <p:sp>
          <p:nvSpPr>
            <p:cNvPr id="1868" name="Google Shape;1868;p32"/>
            <p:cNvSpPr/>
            <p:nvPr/>
          </p:nvSpPr>
          <p:spPr>
            <a:xfrm>
              <a:off x="3765909" y="5425066"/>
              <a:ext cx="182555" cy="183507"/>
            </a:xfrm>
            <a:custGeom>
              <a:avLst/>
              <a:gdLst/>
              <a:ahLst/>
              <a:cxnLst/>
              <a:rect l="l" t="t" r="r" b="b"/>
              <a:pathLst>
                <a:path w="4603" h="4627" extrusionOk="0">
                  <a:moveTo>
                    <a:pt x="2289" y="0"/>
                  </a:moveTo>
                  <a:lnTo>
                    <a:pt x="2068" y="25"/>
                  </a:lnTo>
                  <a:lnTo>
                    <a:pt x="1846" y="49"/>
                  </a:lnTo>
                  <a:lnTo>
                    <a:pt x="1625" y="99"/>
                  </a:lnTo>
                  <a:lnTo>
                    <a:pt x="1403" y="197"/>
                  </a:lnTo>
                  <a:lnTo>
                    <a:pt x="1206" y="296"/>
                  </a:lnTo>
                  <a:lnTo>
                    <a:pt x="1010" y="394"/>
                  </a:lnTo>
                  <a:lnTo>
                    <a:pt x="837" y="542"/>
                  </a:lnTo>
                  <a:lnTo>
                    <a:pt x="665" y="689"/>
                  </a:lnTo>
                  <a:lnTo>
                    <a:pt x="517" y="837"/>
                  </a:lnTo>
                  <a:lnTo>
                    <a:pt x="394" y="1034"/>
                  </a:lnTo>
                  <a:lnTo>
                    <a:pt x="271" y="1206"/>
                  </a:lnTo>
                  <a:lnTo>
                    <a:pt x="173" y="1427"/>
                  </a:lnTo>
                  <a:lnTo>
                    <a:pt x="99" y="1624"/>
                  </a:lnTo>
                  <a:lnTo>
                    <a:pt x="25" y="1846"/>
                  </a:lnTo>
                  <a:lnTo>
                    <a:pt x="1" y="2067"/>
                  </a:lnTo>
                  <a:lnTo>
                    <a:pt x="1" y="2313"/>
                  </a:lnTo>
                  <a:lnTo>
                    <a:pt x="1" y="2559"/>
                  </a:lnTo>
                  <a:lnTo>
                    <a:pt x="25" y="2781"/>
                  </a:lnTo>
                  <a:lnTo>
                    <a:pt x="99" y="3002"/>
                  </a:lnTo>
                  <a:lnTo>
                    <a:pt x="173" y="3224"/>
                  </a:lnTo>
                  <a:lnTo>
                    <a:pt x="271" y="3420"/>
                  </a:lnTo>
                  <a:lnTo>
                    <a:pt x="394" y="3617"/>
                  </a:lnTo>
                  <a:lnTo>
                    <a:pt x="517" y="3790"/>
                  </a:lnTo>
                  <a:lnTo>
                    <a:pt x="665" y="3937"/>
                  </a:lnTo>
                  <a:lnTo>
                    <a:pt x="837" y="4085"/>
                  </a:lnTo>
                  <a:lnTo>
                    <a:pt x="1010" y="4232"/>
                  </a:lnTo>
                  <a:lnTo>
                    <a:pt x="1206" y="4355"/>
                  </a:lnTo>
                  <a:lnTo>
                    <a:pt x="1403" y="4454"/>
                  </a:lnTo>
                  <a:lnTo>
                    <a:pt x="1625" y="4528"/>
                  </a:lnTo>
                  <a:lnTo>
                    <a:pt x="1846" y="4577"/>
                  </a:lnTo>
                  <a:lnTo>
                    <a:pt x="2068" y="4602"/>
                  </a:lnTo>
                  <a:lnTo>
                    <a:pt x="2289" y="4626"/>
                  </a:lnTo>
                  <a:lnTo>
                    <a:pt x="2535" y="4602"/>
                  </a:lnTo>
                  <a:lnTo>
                    <a:pt x="2757" y="4577"/>
                  </a:lnTo>
                  <a:lnTo>
                    <a:pt x="2978" y="4528"/>
                  </a:lnTo>
                  <a:lnTo>
                    <a:pt x="3200" y="4454"/>
                  </a:lnTo>
                  <a:lnTo>
                    <a:pt x="3396" y="4355"/>
                  </a:lnTo>
                  <a:lnTo>
                    <a:pt x="3593" y="4232"/>
                  </a:lnTo>
                  <a:lnTo>
                    <a:pt x="3765" y="4085"/>
                  </a:lnTo>
                  <a:lnTo>
                    <a:pt x="3938" y="3937"/>
                  </a:lnTo>
                  <a:lnTo>
                    <a:pt x="4085" y="3790"/>
                  </a:lnTo>
                  <a:lnTo>
                    <a:pt x="4208" y="3617"/>
                  </a:lnTo>
                  <a:lnTo>
                    <a:pt x="4331" y="3420"/>
                  </a:lnTo>
                  <a:lnTo>
                    <a:pt x="4430" y="3224"/>
                  </a:lnTo>
                  <a:lnTo>
                    <a:pt x="4504" y="3002"/>
                  </a:lnTo>
                  <a:lnTo>
                    <a:pt x="4553" y="2781"/>
                  </a:lnTo>
                  <a:lnTo>
                    <a:pt x="4602" y="2559"/>
                  </a:lnTo>
                  <a:lnTo>
                    <a:pt x="4602" y="2313"/>
                  </a:lnTo>
                  <a:lnTo>
                    <a:pt x="4602" y="2067"/>
                  </a:lnTo>
                  <a:lnTo>
                    <a:pt x="4553" y="1846"/>
                  </a:lnTo>
                  <a:lnTo>
                    <a:pt x="4504" y="1624"/>
                  </a:lnTo>
                  <a:lnTo>
                    <a:pt x="4430" y="1427"/>
                  </a:lnTo>
                  <a:lnTo>
                    <a:pt x="4331" y="1206"/>
                  </a:lnTo>
                  <a:lnTo>
                    <a:pt x="4208" y="1034"/>
                  </a:lnTo>
                  <a:lnTo>
                    <a:pt x="4085" y="837"/>
                  </a:lnTo>
                  <a:lnTo>
                    <a:pt x="3938" y="689"/>
                  </a:lnTo>
                  <a:lnTo>
                    <a:pt x="3765" y="542"/>
                  </a:lnTo>
                  <a:lnTo>
                    <a:pt x="3593" y="394"/>
                  </a:lnTo>
                  <a:lnTo>
                    <a:pt x="3396" y="296"/>
                  </a:lnTo>
                  <a:lnTo>
                    <a:pt x="3200" y="197"/>
                  </a:lnTo>
                  <a:lnTo>
                    <a:pt x="2978" y="99"/>
                  </a:lnTo>
                  <a:lnTo>
                    <a:pt x="2757" y="49"/>
                  </a:lnTo>
                  <a:lnTo>
                    <a:pt x="2535" y="25"/>
                  </a:lnTo>
                  <a:lnTo>
                    <a:pt x="228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869" name="Google Shape;1869;p32"/>
            <p:cNvSpPr/>
            <p:nvPr/>
          </p:nvSpPr>
          <p:spPr>
            <a:xfrm>
              <a:off x="3882035" y="5617301"/>
              <a:ext cx="76187" cy="76147"/>
            </a:xfrm>
            <a:custGeom>
              <a:avLst/>
              <a:gdLst/>
              <a:ahLst/>
              <a:cxnLst/>
              <a:rect l="l" t="t" r="r" b="b"/>
              <a:pathLst>
                <a:path w="1921" h="1920" extrusionOk="0">
                  <a:moveTo>
                    <a:pt x="961" y="1"/>
                  </a:moveTo>
                  <a:lnTo>
                    <a:pt x="764" y="25"/>
                  </a:lnTo>
                  <a:lnTo>
                    <a:pt x="591" y="74"/>
                  </a:lnTo>
                  <a:lnTo>
                    <a:pt x="419" y="173"/>
                  </a:lnTo>
                  <a:lnTo>
                    <a:pt x="296" y="296"/>
                  </a:lnTo>
                  <a:lnTo>
                    <a:pt x="173" y="444"/>
                  </a:lnTo>
                  <a:lnTo>
                    <a:pt x="75" y="591"/>
                  </a:lnTo>
                  <a:lnTo>
                    <a:pt x="25" y="763"/>
                  </a:lnTo>
                  <a:lnTo>
                    <a:pt x="1" y="960"/>
                  </a:lnTo>
                  <a:lnTo>
                    <a:pt x="25" y="1157"/>
                  </a:lnTo>
                  <a:lnTo>
                    <a:pt x="75" y="1329"/>
                  </a:lnTo>
                  <a:lnTo>
                    <a:pt x="173" y="1502"/>
                  </a:lnTo>
                  <a:lnTo>
                    <a:pt x="296" y="1649"/>
                  </a:lnTo>
                  <a:lnTo>
                    <a:pt x="419" y="1748"/>
                  </a:lnTo>
                  <a:lnTo>
                    <a:pt x="591" y="1846"/>
                  </a:lnTo>
                  <a:lnTo>
                    <a:pt x="764" y="1895"/>
                  </a:lnTo>
                  <a:lnTo>
                    <a:pt x="961" y="1920"/>
                  </a:lnTo>
                  <a:lnTo>
                    <a:pt x="1157" y="1895"/>
                  </a:lnTo>
                  <a:lnTo>
                    <a:pt x="1330" y="1846"/>
                  </a:lnTo>
                  <a:lnTo>
                    <a:pt x="1502" y="1748"/>
                  </a:lnTo>
                  <a:lnTo>
                    <a:pt x="1625" y="1649"/>
                  </a:lnTo>
                  <a:lnTo>
                    <a:pt x="1748" y="1502"/>
                  </a:lnTo>
                  <a:lnTo>
                    <a:pt x="1846" y="1329"/>
                  </a:lnTo>
                  <a:lnTo>
                    <a:pt x="1896" y="1157"/>
                  </a:lnTo>
                  <a:lnTo>
                    <a:pt x="1920" y="960"/>
                  </a:lnTo>
                  <a:lnTo>
                    <a:pt x="1896" y="763"/>
                  </a:lnTo>
                  <a:lnTo>
                    <a:pt x="1846" y="591"/>
                  </a:lnTo>
                  <a:lnTo>
                    <a:pt x="1748" y="444"/>
                  </a:lnTo>
                  <a:lnTo>
                    <a:pt x="1625" y="296"/>
                  </a:lnTo>
                  <a:lnTo>
                    <a:pt x="1502" y="173"/>
                  </a:lnTo>
                  <a:lnTo>
                    <a:pt x="1330" y="74"/>
                  </a:lnTo>
                  <a:lnTo>
                    <a:pt x="1157" y="25"/>
                  </a:lnTo>
                  <a:lnTo>
                    <a:pt x="961"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870" name="Google Shape;1870;p32"/>
            <p:cNvSpPr/>
            <p:nvPr/>
          </p:nvSpPr>
          <p:spPr>
            <a:xfrm>
              <a:off x="3552218" y="5426018"/>
              <a:ext cx="214719" cy="293801"/>
            </a:xfrm>
            <a:custGeom>
              <a:avLst/>
              <a:gdLst/>
              <a:ahLst/>
              <a:cxnLst/>
              <a:rect l="l" t="t" r="r" b="b"/>
              <a:pathLst>
                <a:path w="5414" h="7408" extrusionOk="0">
                  <a:moveTo>
                    <a:pt x="2534" y="1"/>
                  </a:moveTo>
                  <a:lnTo>
                    <a:pt x="2362" y="25"/>
                  </a:lnTo>
                  <a:lnTo>
                    <a:pt x="2190" y="75"/>
                  </a:lnTo>
                  <a:lnTo>
                    <a:pt x="2042" y="124"/>
                  </a:lnTo>
                  <a:lnTo>
                    <a:pt x="1895" y="198"/>
                  </a:lnTo>
                  <a:lnTo>
                    <a:pt x="1747" y="296"/>
                  </a:lnTo>
                  <a:lnTo>
                    <a:pt x="1624" y="395"/>
                  </a:lnTo>
                  <a:lnTo>
                    <a:pt x="1501" y="493"/>
                  </a:lnTo>
                  <a:lnTo>
                    <a:pt x="1378" y="616"/>
                  </a:lnTo>
                  <a:lnTo>
                    <a:pt x="1280" y="764"/>
                  </a:lnTo>
                  <a:lnTo>
                    <a:pt x="1206" y="887"/>
                  </a:lnTo>
                  <a:lnTo>
                    <a:pt x="1132" y="1034"/>
                  </a:lnTo>
                  <a:lnTo>
                    <a:pt x="1058" y="1207"/>
                  </a:lnTo>
                  <a:lnTo>
                    <a:pt x="1033" y="1354"/>
                  </a:lnTo>
                  <a:lnTo>
                    <a:pt x="1009" y="1526"/>
                  </a:lnTo>
                  <a:lnTo>
                    <a:pt x="984" y="1699"/>
                  </a:lnTo>
                  <a:lnTo>
                    <a:pt x="1009" y="1920"/>
                  </a:lnTo>
                  <a:lnTo>
                    <a:pt x="1033" y="2117"/>
                  </a:lnTo>
                  <a:lnTo>
                    <a:pt x="1107" y="2314"/>
                  </a:lnTo>
                  <a:lnTo>
                    <a:pt x="1181" y="2486"/>
                  </a:lnTo>
                  <a:lnTo>
                    <a:pt x="935" y="2683"/>
                  </a:lnTo>
                  <a:lnTo>
                    <a:pt x="689" y="2929"/>
                  </a:lnTo>
                  <a:lnTo>
                    <a:pt x="492" y="3175"/>
                  </a:lnTo>
                  <a:lnTo>
                    <a:pt x="320" y="3446"/>
                  </a:lnTo>
                  <a:lnTo>
                    <a:pt x="197" y="3741"/>
                  </a:lnTo>
                  <a:lnTo>
                    <a:pt x="98" y="4061"/>
                  </a:lnTo>
                  <a:lnTo>
                    <a:pt x="25" y="4381"/>
                  </a:lnTo>
                  <a:lnTo>
                    <a:pt x="0" y="4725"/>
                  </a:lnTo>
                  <a:lnTo>
                    <a:pt x="25" y="4996"/>
                  </a:lnTo>
                  <a:lnTo>
                    <a:pt x="74" y="5267"/>
                  </a:lnTo>
                  <a:lnTo>
                    <a:pt x="123" y="5513"/>
                  </a:lnTo>
                  <a:lnTo>
                    <a:pt x="221" y="5759"/>
                  </a:lnTo>
                  <a:lnTo>
                    <a:pt x="345" y="6005"/>
                  </a:lnTo>
                  <a:lnTo>
                    <a:pt x="468" y="6226"/>
                  </a:lnTo>
                  <a:lnTo>
                    <a:pt x="615" y="6448"/>
                  </a:lnTo>
                  <a:lnTo>
                    <a:pt x="787" y="6620"/>
                  </a:lnTo>
                  <a:lnTo>
                    <a:pt x="984" y="6792"/>
                  </a:lnTo>
                  <a:lnTo>
                    <a:pt x="1206" y="6964"/>
                  </a:lnTo>
                  <a:lnTo>
                    <a:pt x="1427" y="7087"/>
                  </a:lnTo>
                  <a:lnTo>
                    <a:pt x="1649" y="7210"/>
                  </a:lnTo>
                  <a:lnTo>
                    <a:pt x="1895" y="7284"/>
                  </a:lnTo>
                  <a:lnTo>
                    <a:pt x="2165" y="7358"/>
                  </a:lnTo>
                  <a:lnTo>
                    <a:pt x="2436" y="7407"/>
                  </a:lnTo>
                  <a:lnTo>
                    <a:pt x="2977" y="7407"/>
                  </a:lnTo>
                  <a:lnTo>
                    <a:pt x="3248" y="7358"/>
                  </a:lnTo>
                  <a:lnTo>
                    <a:pt x="3519" y="7284"/>
                  </a:lnTo>
                  <a:lnTo>
                    <a:pt x="3765" y="7210"/>
                  </a:lnTo>
                  <a:lnTo>
                    <a:pt x="3986" y="7087"/>
                  </a:lnTo>
                  <a:lnTo>
                    <a:pt x="4208" y="6964"/>
                  </a:lnTo>
                  <a:lnTo>
                    <a:pt x="4429" y="6792"/>
                  </a:lnTo>
                  <a:lnTo>
                    <a:pt x="4601" y="6620"/>
                  </a:lnTo>
                  <a:lnTo>
                    <a:pt x="4798" y="6448"/>
                  </a:lnTo>
                  <a:lnTo>
                    <a:pt x="4946" y="6226"/>
                  </a:lnTo>
                  <a:lnTo>
                    <a:pt x="5069" y="6005"/>
                  </a:lnTo>
                  <a:lnTo>
                    <a:pt x="5192" y="5759"/>
                  </a:lnTo>
                  <a:lnTo>
                    <a:pt x="5290" y="5513"/>
                  </a:lnTo>
                  <a:lnTo>
                    <a:pt x="5340" y="5267"/>
                  </a:lnTo>
                  <a:lnTo>
                    <a:pt x="5389" y="4996"/>
                  </a:lnTo>
                  <a:lnTo>
                    <a:pt x="5413" y="4725"/>
                  </a:lnTo>
                  <a:lnTo>
                    <a:pt x="5389" y="4381"/>
                  </a:lnTo>
                  <a:lnTo>
                    <a:pt x="5315" y="4061"/>
                  </a:lnTo>
                  <a:lnTo>
                    <a:pt x="5217" y="3741"/>
                  </a:lnTo>
                  <a:lnTo>
                    <a:pt x="5093" y="3446"/>
                  </a:lnTo>
                  <a:lnTo>
                    <a:pt x="4921" y="3175"/>
                  </a:lnTo>
                  <a:lnTo>
                    <a:pt x="4700" y="2929"/>
                  </a:lnTo>
                  <a:lnTo>
                    <a:pt x="4478" y="2683"/>
                  </a:lnTo>
                  <a:lnTo>
                    <a:pt x="4232" y="2486"/>
                  </a:lnTo>
                  <a:lnTo>
                    <a:pt x="4306" y="2314"/>
                  </a:lnTo>
                  <a:lnTo>
                    <a:pt x="4380" y="2117"/>
                  </a:lnTo>
                  <a:lnTo>
                    <a:pt x="4405" y="1920"/>
                  </a:lnTo>
                  <a:lnTo>
                    <a:pt x="4429" y="1699"/>
                  </a:lnTo>
                  <a:lnTo>
                    <a:pt x="4405" y="1526"/>
                  </a:lnTo>
                  <a:lnTo>
                    <a:pt x="4380" y="1354"/>
                  </a:lnTo>
                  <a:lnTo>
                    <a:pt x="4355" y="1207"/>
                  </a:lnTo>
                  <a:lnTo>
                    <a:pt x="4281" y="1034"/>
                  </a:lnTo>
                  <a:lnTo>
                    <a:pt x="4208" y="887"/>
                  </a:lnTo>
                  <a:lnTo>
                    <a:pt x="4134" y="764"/>
                  </a:lnTo>
                  <a:lnTo>
                    <a:pt x="4035" y="616"/>
                  </a:lnTo>
                  <a:lnTo>
                    <a:pt x="3912" y="493"/>
                  </a:lnTo>
                  <a:lnTo>
                    <a:pt x="3789" y="395"/>
                  </a:lnTo>
                  <a:lnTo>
                    <a:pt x="3666" y="296"/>
                  </a:lnTo>
                  <a:lnTo>
                    <a:pt x="3519" y="198"/>
                  </a:lnTo>
                  <a:lnTo>
                    <a:pt x="3371" y="124"/>
                  </a:lnTo>
                  <a:lnTo>
                    <a:pt x="3223" y="75"/>
                  </a:lnTo>
                  <a:lnTo>
                    <a:pt x="3051" y="25"/>
                  </a:lnTo>
                  <a:lnTo>
                    <a:pt x="287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871" name="Google Shape;1871;p32"/>
            <p:cNvSpPr/>
            <p:nvPr/>
          </p:nvSpPr>
          <p:spPr>
            <a:xfrm>
              <a:off x="3850822" y="5510931"/>
              <a:ext cx="76147" cy="291818"/>
            </a:xfrm>
            <a:custGeom>
              <a:avLst/>
              <a:gdLst/>
              <a:ahLst/>
              <a:cxnLst/>
              <a:rect l="l" t="t" r="r" b="b"/>
              <a:pathLst>
                <a:path w="1920" h="7358" extrusionOk="0">
                  <a:moveTo>
                    <a:pt x="99" y="1"/>
                  </a:moveTo>
                  <a:lnTo>
                    <a:pt x="50" y="25"/>
                  </a:lnTo>
                  <a:lnTo>
                    <a:pt x="25" y="74"/>
                  </a:lnTo>
                  <a:lnTo>
                    <a:pt x="0" y="148"/>
                  </a:lnTo>
                  <a:lnTo>
                    <a:pt x="0" y="7185"/>
                  </a:lnTo>
                  <a:lnTo>
                    <a:pt x="25" y="7259"/>
                  </a:lnTo>
                  <a:lnTo>
                    <a:pt x="50" y="7308"/>
                  </a:lnTo>
                  <a:lnTo>
                    <a:pt x="99" y="7333"/>
                  </a:lnTo>
                  <a:lnTo>
                    <a:pt x="148" y="7358"/>
                  </a:lnTo>
                  <a:lnTo>
                    <a:pt x="222" y="7333"/>
                  </a:lnTo>
                  <a:lnTo>
                    <a:pt x="271" y="7308"/>
                  </a:lnTo>
                  <a:lnTo>
                    <a:pt x="296" y="7259"/>
                  </a:lnTo>
                  <a:lnTo>
                    <a:pt x="320" y="7185"/>
                  </a:lnTo>
                  <a:lnTo>
                    <a:pt x="320" y="5315"/>
                  </a:lnTo>
                  <a:lnTo>
                    <a:pt x="1871" y="3765"/>
                  </a:lnTo>
                  <a:lnTo>
                    <a:pt x="1895" y="3716"/>
                  </a:lnTo>
                  <a:lnTo>
                    <a:pt x="1920" y="3667"/>
                  </a:lnTo>
                  <a:lnTo>
                    <a:pt x="1895" y="3593"/>
                  </a:lnTo>
                  <a:lnTo>
                    <a:pt x="1871" y="3544"/>
                  </a:lnTo>
                  <a:lnTo>
                    <a:pt x="1821" y="3519"/>
                  </a:lnTo>
                  <a:lnTo>
                    <a:pt x="1748" y="3495"/>
                  </a:lnTo>
                  <a:lnTo>
                    <a:pt x="1698" y="3519"/>
                  </a:lnTo>
                  <a:lnTo>
                    <a:pt x="1649" y="3544"/>
                  </a:lnTo>
                  <a:lnTo>
                    <a:pt x="320" y="4873"/>
                  </a:lnTo>
                  <a:lnTo>
                    <a:pt x="320" y="148"/>
                  </a:lnTo>
                  <a:lnTo>
                    <a:pt x="296" y="74"/>
                  </a:lnTo>
                  <a:lnTo>
                    <a:pt x="271" y="25"/>
                  </a:lnTo>
                  <a:lnTo>
                    <a:pt x="222" y="1"/>
                  </a:lnTo>
                  <a:close/>
                </a:path>
              </a:pathLst>
            </a:custGeom>
            <a:solidFill>
              <a:srgbClr val="D79B7A"/>
            </a:solidFill>
            <a:ln>
              <a:noFill/>
            </a:ln>
          </p:spPr>
          <p:txBody>
            <a:bodyPr spcFirstLastPara="1" wrap="square" lIns="121900" tIns="121900" rIns="121900" bIns="121900" anchor="ctr" anchorCtr="0">
              <a:noAutofit/>
            </a:bodyPr>
            <a:lstStyle/>
            <a:p>
              <a:endParaRPr sz="2489"/>
            </a:p>
          </p:txBody>
        </p:sp>
        <p:sp>
          <p:nvSpPr>
            <p:cNvPr id="1872" name="Google Shape;1872;p32"/>
            <p:cNvSpPr/>
            <p:nvPr/>
          </p:nvSpPr>
          <p:spPr>
            <a:xfrm>
              <a:off x="3599057" y="5485549"/>
              <a:ext cx="101530" cy="344526"/>
            </a:xfrm>
            <a:custGeom>
              <a:avLst/>
              <a:gdLst/>
              <a:ahLst/>
              <a:cxnLst/>
              <a:rect l="l" t="t" r="r" b="b"/>
              <a:pathLst>
                <a:path w="2560" h="8687" extrusionOk="0">
                  <a:moveTo>
                    <a:pt x="1526" y="1"/>
                  </a:moveTo>
                  <a:lnTo>
                    <a:pt x="1476" y="25"/>
                  </a:lnTo>
                  <a:lnTo>
                    <a:pt x="1403" y="50"/>
                  </a:lnTo>
                  <a:lnTo>
                    <a:pt x="1378" y="99"/>
                  </a:lnTo>
                  <a:lnTo>
                    <a:pt x="1378" y="173"/>
                  </a:lnTo>
                  <a:lnTo>
                    <a:pt x="1378" y="4085"/>
                  </a:lnTo>
                  <a:lnTo>
                    <a:pt x="246" y="2978"/>
                  </a:lnTo>
                  <a:lnTo>
                    <a:pt x="197" y="2954"/>
                  </a:lnTo>
                  <a:lnTo>
                    <a:pt x="148" y="2929"/>
                  </a:lnTo>
                  <a:lnTo>
                    <a:pt x="99" y="2954"/>
                  </a:lnTo>
                  <a:lnTo>
                    <a:pt x="25" y="2978"/>
                  </a:lnTo>
                  <a:lnTo>
                    <a:pt x="0" y="3027"/>
                  </a:lnTo>
                  <a:lnTo>
                    <a:pt x="0" y="3101"/>
                  </a:lnTo>
                  <a:lnTo>
                    <a:pt x="0" y="3150"/>
                  </a:lnTo>
                  <a:lnTo>
                    <a:pt x="25" y="3200"/>
                  </a:lnTo>
                  <a:lnTo>
                    <a:pt x="1378" y="4528"/>
                  </a:lnTo>
                  <a:lnTo>
                    <a:pt x="1378" y="8514"/>
                  </a:lnTo>
                  <a:lnTo>
                    <a:pt x="1378" y="8588"/>
                  </a:lnTo>
                  <a:lnTo>
                    <a:pt x="1403" y="8637"/>
                  </a:lnTo>
                  <a:lnTo>
                    <a:pt x="1476" y="8662"/>
                  </a:lnTo>
                  <a:lnTo>
                    <a:pt x="1526" y="8687"/>
                  </a:lnTo>
                  <a:lnTo>
                    <a:pt x="1575" y="8662"/>
                  </a:lnTo>
                  <a:lnTo>
                    <a:pt x="1624" y="8637"/>
                  </a:lnTo>
                  <a:lnTo>
                    <a:pt x="1673" y="8588"/>
                  </a:lnTo>
                  <a:lnTo>
                    <a:pt x="1673" y="8514"/>
                  </a:lnTo>
                  <a:lnTo>
                    <a:pt x="1673" y="2880"/>
                  </a:lnTo>
                  <a:lnTo>
                    <a:pt x="2535" y="2043"/>
                  </a:lnTo>
                  <a:lnTo>
                    <a:pt x="2559" y="1994"/>
                  </a:lnTo>
                  <a:lnTo>
                    <a:pt x="2559" y="1945"/>
                  </a:lnTo>
                  <a:lnTo>
                    <a:pt x="2559" y="1871"/>
                  </a:lnTo>
                  <a:lnTo>
                    <a:pt x="2535" y="1822"/>
                  </a:lnTo>
                  <a:lnTo>
                    <a:pt x="2461" y="1797"/>
                  </a:lnTo>
                  <a:lnTo>
                    <a:pt x="2412" y="1772"/>
                  </a:lnTo>
                  <a:lnTo>
                    <a:pt x="2362" y="1797"/>
                  </a:lnTo>
                  <a:lnTo>
                    <a:pt x="2313" y="1822"/>
                  </a:lnTo>
                  <a:lnTo>
                    <a:pt x="1673" y="2437"/>
                  </a:lnTo>
                  <a:lnTo>
                    <a:pt x="1673" y="173"/>
                  </a:lnTo>
                  <a:lnTo>
                    <a:pt x="1673" y="99"/>
                  </a:lnTo>
                  <a:lnTo>
                    <a:pt x="1624" y="50"/>
                  </a:lnTo>
                  <a:lnTo>
                    <a:pt x="1575" y="25"/>
                  </a:lnTo>
                  <a:lnTo>
                    <a:pt x="1526" y="1"/>
                  </a:lnTo>
                  <a:close/>
                </a:path>
              </a:pathLst>
            </a:custGeom>
            <a:solidFill>
              <a:srgbClr val="D79B7A"/>
            </a:solidFill>
            <a:ln>
              <a:noFill/>
            </a:ln>
          </p:spPr>
          <p:txBody>
            <a:bodyPr spcFirstLastPara="1" wrap="square" lIns="121900" tIns="121900" rIns="121900" bIns="121900" anchor="ctr" anchorCtr="0">
              <a:noAutofit/>
            </a:bodyPr>
            <a:lstStyle/>
            <a:p>
              <a:endParaRPr sz="2489"/>
            </a:p>
          </p:txBody>
        </p:sp>
        <p:sp>
          <p:nvSpPr>
            <p:cNvPr id="1873" name="Google Shape;1873;p32"/>
            <p:cNvSpPr/>
            <p:nvPr/>
          </p:nvSpPr>
          <p:spPr>
            <a:xfrm>
              <a:off x="3547340" y="5737354"/>
              <a:ext cx="411829" cy="99547"/>
            </a:xfrm>
            <a:custGeom>
              <a:avLst/>
              <a:gdLst/>
              <a:ahLst/>
              <a:cxnLst/>
              <a:rect l="l" t="t" r="r" b="b"/>
              <a:pathLst>
                <a:path w="10384" h="2510" extrusionOk="0">
                  <a:moveTo>
                    <a:pt x="6275" y="0"/>
                  </a:moveTo>
                  <a:lnTo>
                    <a:pt x="6102" y="25"/>
                  </a:lnTo>
                  <a:lnTo>
                    <a:pt x="5930" y="74"/>
                  </a:lnTo>
                  <a:lnTo>
                    <a:pt x="5782" y="148"/>
                  </a:lnTo>
                  <a:lnTo>
                    <a:pt x="5659" y="271"/>
                  </a:lnTo>
                  <a:lnTo>
                    <a:pt x="5561" y="394"/>
                  </a:lnTo>
                  <a:lnTo>
                    <a:pt x="5463" y="541"/>
                  </a:lnTo>
                  <a:lnTo>
                    <a:pt x="5413" y="714"/>
                  </a:lnTo>
                  <a:lnTo>
                    <a:pt x="5413" y="886"/>
                  </a:lnTo>
                  <a:lnTo>
                    <a:pt x="5216" y="861"/>
                  </a:lnTo>
                  <a:lnTo>
                    <a:pt x="5118" y="861"/>
                  </a:lnTo>
                  <a:lnTo>
                    <a:pt x="5020" y="886"/>
                  </a:lnTo>
                  <a:lnTo>
                    <a:pt x="4847" y="960"/>
                  </a:lnTo>
                  <a:lnTo>
                    <a:pt x="4724" y="1107"/>
                  </a:lnTo>
                  <a:lnTo>
                    <a:pt x="4626" y="1255"/>
                  </a:lnTo>
                  <a:lnTo>
                    <a:pt x="4601" y="1083"/>
                  </a:lnTo>
                  <a:lnTo>
                    <a:pt x="4528" y="935"/>
                  </a:lnTo>
                  <a:lnTo>
                    <a:pt x="4454" y="788"/>
                  </a:lnTo>
                  <a:lnTo>
                    <a:pt x="4331" y="664"/>
                  </a:lnTo>
                  <a:lnTo>
                    <a:pt x="4208" y="566"/>
                  </a:lnTo>
                  <a:lnTo>
                    <a:pt x="4060" y="492"/>
                  </a:lnTo>
                  <a:lnTo>
                    <a:pt x="3888" y="443"/>
                  </a:lnTo>
                  <a:lnTo>
                    <a:pt x="3716" y="418"/>
                  </a:lnTo>
                  <a:lnTo>
                    <a:pt x="3592" y="443"/>
                  </a:lnTo>
                  <a:lnTo>
                    <a:pt x="3469" y="468"/>
                  </a:lnTo>
                  <a:lnTo>
                    <a:pt x="3346" y="517"/>
                  </a:lnTo>
                  <a:lnTo>
                    <a:pt x="3223" y="566"/>
                  </a:lnTo>
                  <a:lnTo>
                    <a:pt x="3125" y="664"/>
                  </a:lnTo>
                  <a:lnTo>
                    <a:pt x="3051" y="738"/>
                  </a:lnTo>
                  <a:lnTo>
                    <a:pt x="2977" y="837"/>
                  </a:lnTo>
                  <a:lnTo>
                    <a:pt x="2904" y="960"/>
                  </a:lnTo>
                  <a:lnTo>
                    <a:pt x="2805" y="886"/>
                  </a:lnTo>
                  <a:lnTo>
                    <a:pt x="2682" y="837"/>
                  </a:lnTo>
                  <a:lnTo>
                    <a:pt x="2559" y="788"/>
                  </a:lnTo>
                  <a:lnTo>
                    <a:pt x="2288" y="788"/>
                  </a:lnTo>
                  <a:lnTo>
                    <a:pt x="2165" y="837"/>
                  </a:lnTo>
                  <a:lnTo>
                    <a:pt x="2042" y="911"/>
                  </a:lnTo>
                  <a:lnTo>
                    <a:pt x="1944" y="984"/>
                  </a:lnTo>
                  <a:lnTo>
                    <a:pt x="1845" y="1083"/>
                  </a:lnTo>
                  <a:lnTo>
                    <a:pt x="1772" y="1206"/>
                  </a:lnTo>
                  <a:lnTo>
                    <a:pt x="1747" y="1329"/>
                  </a:lnTo>
                  <a:lnTo>
                    <a:pt x="1722" y="1476"/>
                  </a:lnTo>
                  <a:lnTo>
                    <a:pt x="1058" y="1476"/>
                  </a:lnTo>
                  <a:lnTo>
                    <a:pt x="837" y="1501"/>
                  </a:lnTo>
                  <a:lnTo>
                    <a:pt x="640" y="1550"/>
                  </a:lnTo>
                  <a:lnTo>
                    <a:pt x="468" y="1649"/>
                  </a:lnTo>
                  <a:lnTo>
                    <a:pt x="320" y="1772"/>
                  </a:lnTo>
                  <a:lnTo>
                    <a:pt x="197" y="1944"/>
                  </a:lnTo>
                  <a:lnTo>
                    <a:pt x="98" y="2116"/>
                  </a:lnTo>
                  <a:lnTo>
                    <a:pt x="25" y="2313"/>
                  </a:lnTo>
                  <a:lnTo>
                    <a:pt x="0" y="2510"/>
                  </a:lnTo>
                  <a:lnTo>
                    <a:pt x="10384" y="2510"/>
                  </a:lnTo>
                  <a:lnTo>
                    <a:pt x="10384" y="2313"/>
                  </a:lnTo>
                  <a:lnTo>
                    <a:pt x="10310" y="2116"/>
                  </a:lnTo>
                  <a:lnTo>
                    <a:pt x="10212" y="1944"/>
                  </a:lnTo>
                  <a:lnTo>
                    <a:pt x="10088" y="1772"/>
                  </a:lnTo>
                  <a:lnTo>
                    <a:pt x="9941" y="1649"/>
                  </a:lnTo>
                  <a:lnTo>
                    <a:pt x="9769" y="1550"/>
                  </a:lnTo>
                  <a:lnTo>
                    <a:pt x="9572" y="1501"/>
                  </a:lnTo>
                  <a:lnTo>
                    <a:pt x="9350" y="1476"/>
                  </a:lnTo>
                  <a:lnTo>
                    <a:pt x="8735" y="1476"/>
                  </a:lnTo>
                  <a:lnTo>
                    <a:pt x="8711" y="1280"/>
                  </a:lnTo>
                  <a:lnTo>
                    <a:pt x="8661" y="1107"/>
                  </a:lnTo>
                  <a:lnTo>
                    <a:pt x="8563" y="960"/>
                  </a:lnTo>
                  <a:lnTo>
                    <a:pt x="8464" y="837"/>
                  </a:lnTo>
                  <a:lnTo>
                    <a:pt x="8317" y="714"/>
                  </a:lnTo>
                  <a:lnTo>
                    <a:pt x="8145" y="640"/>
                  </a:lnTo>
                  <a:lnTo>
                    <a:pt x="7972" y="591"/>
                  </a:lnTo>
                  <a:lnTo>
                    <a:pt x="7800" y="566"/>
                  </a:lnTo>
                  <a:lnTo>
                    <a:pt x="7628" y="591"/>
                  </a:lnTo>
                  <a:lnTo>
                    <a:pt x="7456" y="640"/>
                  </a:lnTo>
                  <a:lnTo>
                    <a:pt x="7308" y="714"/>
                  </a:lnTo>
                  <a:lnTo>
                    <a:pt x="7185" y="812"/>
                  </a:lnTo>
                  <a:lnTo>
                    <a:pt x="7160" y="664"/>
                  </a:lnTo>
                  <a:lnTo>
                    <a:pt x="7087" y="492"/>
                  </a:lnTo>
                  <a:lnTo>
                    <a:pt x="7013" y="345"/>
                  </a:lnTo>
                  <a:lnTo>
                    <a:pt x="6890" y="222"/>
                  </a:lnTo>
                  <a:lnTo>
                    <a:pt x="6767" y="123"/>
                  </a:lnTo>
                  <a:lnTo>
                    <a:pt x="6619" y="49"/>
                  </a:lnTo>
                  <a:lnTo>
                    <a:pt x="644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74" name="Google Shape;1874;p32"/>
            <p:cNvSpPr/>
            <p:nvPr/>
          </p:nvSpPr>
          <p:spPr>
            <a:xfrm>
              <a:off x="3625392" y="5774437"/>
              <a:ext cx="1031" cy="992"/>
            </a:xfrm>
            <a:custGeom>
              <a:avLst/>
              <a:gdLst/>
              <a:ahLst/>
              <a:cxnLst/>
              <a:rect l="l" t="t" r="r" b="b"/>
              <a:pathLst>
                <a:path w="26" h="25" extrusionOk="0">
                  <a:moveTo>
                    <a:pt x="25" y="0"/>
                  </a:moveTo>
                  <a:lnTo>
                    <a:pt x="0" y="25"/>
                  </a:lnTo>
                  <a:lnTo>
                    <a:pt x="25" y="25"/>
                  </a:lnTo>
                  <a:lnTo>
                    <a:pt x="2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5" name="Google Shape;1875;p32"/>
            <p:cNvSpPr/>
            <p:nvPr/>
          </p:nvSpPr>
          <p:spPr>
            <a:xfrm>
              <a:off x="3839122" y="5759802"/>
              <a:ext cx="120051" cy="77099"/>
            </a:xfrm>
            <a:custGeom>
              <a:avLst/>
              <a:gdLst/>
              <a:ahLst/>
              <a:cxnLst/>
              <a:rect l="l" t="t" r="r" b="b"/>
              <a:pathLst>
                <a:path w="3027" h="1944" extrusionOk="0">
                  <a:moveTo>
                    <a:pt x="443" y="0"/>
                  </a:moveTo>
                  <a:lnTo>
                    <a:pt x="320" y="25"/>
                  </a:lnTo>
                  <a:lnTo>
                    <a:pt x="197" y="49"/>
                  </a:lnTo>
                  <a:lnTo>
                    <a:pt x="0" y="123"/>
                  </a:lnTo>
                  <a:lnTo>
                    <a:pt x="172" y="271"/>
                  </a:lnTo>
                  <a:lnTo>
                    <a:pt x="320" y="443"/>
                  </a:lnTo>
                  <a:lnTo>
                    <a:pt x="394" y="566"/>
                  </a:lnTo>
                  <a:lnTo>
                    <a:pt x="419" y="664"/>
                  </a:lnTo>
                  <a:lnTo>
                    <a:pt x="443" y="787"/>
                  </a:lnTo>
                  <a:lnTo>
                    <a:pt x="468" y="910"/>
                  </a:lnTo>
                  <a:lnTo>
                    <a:pt x="1083" y="910"/>
                  </a:lnTo>
                  <a:lnTo>
                    <a:pt x="1280" y="935"/>
                  </a:lnTo>
                  <a:lnTo>
                    <a:pt x="1477" y="984"/>
                  </a:lnTo>
                  <a:lnTo>
                    <a:pt x="1649" y="1083"/>
                  </a:lnTo>
                  <a:lnTo>
                    <a:pt x="1821" y="1206"/>
                  </a:lnTo>
                  <a:lnTo>
                    <a:pt x="1944" y="1378"/>
                  </a:lnTo>
                  <a:lnTo>
                    <a:pt x="2043" y="1550"/>
                  </a:lnTo>
                  <a:lnTo>
                    <a:pt x="2092" y="1747"/>
                  </a:lnTo>
                  <a:lnTo>
                    <a:pt x="2116" y="1944"/>
                  </a:lnTo>
                  <a:lnTo>
                    <a:pt x="3027" y="1944"/>
                  </a:lnTo>
                  <a:lnTo>
                    <a:pt x="3027" y="1747"/>
                  </a:lnTo>
                  <a:lnTo>
                    <a:pt x="2953" y="1550"/>
                  </a:lnTo>
                  <a:lnTo>
                    <a:pt x="2855" y="1378"/>
                  </a:lnTo>
                  <a:lnTo>
                    <a:pt x="2731" y="1206"/>
                  </a:lnTo>
                  <a:lnTo>
                    <a:pt x="2584" y="1083"/>
                  </a:lnTo>
                  <a:lnTo>
                    <a:pt x="2412" y="984"/>
                  </a:lnTo>
                  <a:lnTo>
                    <a:pt x="2215" y="935"/>
                  </a:lnTo>
                  <a:lnTo>
                    <a:pt x="1993" y="910"/>
                  </a:lnTo>
                  <a:lnTo>
                    <a:pt x="1378" y="910"/>
                  </a:lnTo>
                  <a:lnTo>
                    <a:pt x="1354" y="714"/>
                  </a:lnTo>
                  <a:lnTo>
                    <a:pt x="1304" y="541"/>
                  </a:lnTo>
                  <a:lnTo>
                    <a:pt x="1206" y="394"/>
                  </a:lnTo>
                  <a:lnTo>
                    <a:pt x="1107" y="271"/>
                  </a:lnTo>
                  <a:lnTo>
                    <a:pt x="960" y="148"/>
                  </a:lnTo>
                  <a:lnTo>
                    <a:pt x="788" y="74"/>
                  </a:lnTo>
                  <a:lnTo>
                    <a:pt x="615" y="25"/>
                  </a:lnTo>
                  <a:lnTo>
                    <a:pt x="4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grpSp>
      <p:sp>
        <p:nvSpPr>
          <p:cNvPr id="53" name="Title 2">
            <a:extLst>
              <a:ext uri="{FF2B5EF4-FFF2-40B4-BE49-F238E27FC236}">
                <a16:creationId xmlns:a16="http://schemas.microsoft.com/office/drawing/2014/main" id="{384D2E3D-A023-46CB-B80C-9CF1756C786F}"/>
              </a:ext>
            </a:extLst>
          </p:cNvPr>
          <p:cNvSpPr txBox="1">
            <a:spLocks/>
          </p:cNvSpPr>
          <p:nvPr/>
        </p:nvSpPr>
        <p:spPr>
          <a:xfrm>
            <a:off x="609600" y="526928"/>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mn-lt"/>
              </a:rPr>
              <a:t>MARKET BARRIERS</a:t>
            </a:r>
          </a:p>
        </p:txBody>
      </p:sp>
    </p:spTree>
    <p:extLst>
      <p:ext uri="{BB962C8B-B14F-4D97-AF65-F5344CB8AC3E}">
        <p14:creationId xmlns:p14="http://schemas.microsoft.com/office/powerpoint/2010/main" val="15496121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24"/>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09CD66DF-E188-43F9-969B-B87C9EC0F490}"/>
              </a:ext>
            </a:extLst>
          </p:cNvPr>
          <p:cNvGraphicFramePr/>
          <p:nvPr/>
        </p:nvGraphicFramePr>
        <p:xfrm>
          <a:off x="2447327" y="1368187"/>
          <a:ext cx="8062912" cy="53752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35" name="Google Shape;1835;p32"/>
          <p:cNvSpPr/>
          <p:nvPr/>
        </p:nvSpPr>
        <p:spPr>
          <a:xfrm>
            <a:off x="2447327" y="2538333"/>
            <a:ext cx="177600" cy="177600"/>
          </a:xfrm>
          <a:prstGeom prst="ellipse">
            <a:avLst/>
          </a:prstGeom>
          <a:noFill/>
          <a:ln>
            <a:noFill/>
          </a:ln>
        </p:spPr>
        <p:txBody>
          <a:bodyPr spcFirstLastPara="1" wrap="square" lIns="121900" tIns="121900" rIns="121900" bIns="121900" anchor="ctr" anchorCtr="0">
            <a:noAutofit/>
          </a:bodyPr>
          <a:lstStyle/>
          <a:p>
            <a:endParaRPr sz="2489"/>
          </a:p>
        </p:txBody>
      </p:sp>
      <p:sp>
        <p:nvSpPr>
          <p:cNvPr id="53" name="Title 2">
            <a:extLst>
              <a:ext uri="{FF2B5EF4-FFF2-40B4-BE49-F238E27FC236}">
                <a16:creationId xmlns:a16="http://schemas.microsoft.com/office/drawing/2014/main" id="{384D2E3D-A023-46CB-B80C-9CF1756C786F}"/>
              </a:ext>
            </a:extLst>
          </p:cNvPr>
          <p:cNvSpPr txBox="1">
            <a:spLocks/>
          </p:cNvSpPr>
          <p:nvPr/>
        </p:nvSpPr>
        <p:spPr>
          <a:xfrm>
            <a:off x="609600" y="501840"/>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spc="400" dirty="0">
                <a:solidFill>
                  <a:schemeClr val="accent1">
                    <a:lumMod val="50000"/>
                  </a:schemeClr>
                </a:solidFill>
                <a:latin typeface="+mn-lt"/>
              </a:rPr>
              <a:t>MARKET BARRIERS</a:t>
            </a:r>
          </a:p>
        </p:txBody>
      </p:sp>
      <p:sp>
        <p:nvSpPr>
          <p:cNvPr id="2" name="TextBox 1">
            <a:extLst>
              <a:ext uri="{FF2B5EF4-FFF2-40B4-BE49-F238E27FC236}">
                <a16:creationId xmlns:a16="http://schemas.microsoft.com/office/drawing/2014/main" id="{2ED9FB0F-8E26-4CEB-B64D-32465E4D4D69}"/>
              </a:ext>
            </a:extLst>
          </p:cNvPr>
          <p:cNvSpPr txBox="1"/>
          <p:nvPr/>
        </p:nvSpPr>
        <p:spPr>
          <a:xfrm rot="17813746">
            <a:off x="1352304" y="3837657"/>
            <a:ext cx="6021520" cy="461665"/>
          </a:xfrm>
          <a:prstGeom prst="rect">
            <a:avLst/>
          </a:prstGeom>
          <a:noFill/>
        </p:spPr>
        <p:txBody>
          <a:bodyPr wrap="square" rtlCol="0">
            <a:spAutoFit/>
          </a:bodyPr>
          <a:lstStyle/>
          <a:p>
            <a:pPr algn="ctr"/>
            <a:r>
              <a:rPr lang="vi-VN" sz="2400" b="1" dirty="0">
                <a:solidFill>
                  <a:schemeClr val="tx1">
                    <a:lumMod val="65000"/>
                    <a:lumOff val="35000"/>
                  </a:schemeClr>
                </a:solidFill>
              </a:rPr>
              <a:t>Some common barriers to EE</a:t>
            </a:r>
          </a:p>
        </p:txBody>
      </p:sp>
    </p:spTree>
    <p:extLst>
      <p:ext uri="{BB962C8B-B14F-4D97-AF65-F5344CB8AC3E}">
        <p14:creationId xmlns:p14="http://schemas.microsoft.com/office/powerpoint/2010/main" val="42661922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824"/>
        <p:cNvGrpSpPr/>
        <p:nvPr/>
      </p:nvGrpSpPr>
      <p:grpSpPr>
        <a:xfrm>
          <a:off x="0" y="0"/>
          <a:ext cx="0" cy="0"/>
          <a:chOff x="0" y="0"/>
          <a:chExt cx="0" cy="0"/>
        </a:xfrm>
      </p:grpSpPr>
      <p:sp>
        <p:nvSpPr>
          <p:cNvPr id="1835" name="Google Shape;1835;p32"/>
          <p:cNvSpPr/>
          <p:nvPr/>
        </p:nvSpPr>
        <p:spPr>
          <a:xfrm>
            <a:off x="2447328" y="2957433"/>
            <a:ext cx="177600" cy="177600"/>
          </a:xfrm>
          <a:prstGeom prst="ellipse">
            <a:avLst/>
          </a:prstGeom>
          <a:noFill/>
          <a:ln>
            <a:noFill/>
          </a:ln>
        </p:spPr>
        <p:txBody>
          <a:bodyPr spcFirstLastPara="1" wrap="square" lIns="121900" tIns="121900" rIns="121900" bIns="121900" anchor="ctr" anchorCtr="0">
            <a:noAutofit/>
          </a:bodyPr>
          <a:lstStyle/>
          <a:p>
            <a:endParaRPr sz="2400">
              <a:latin typeface="+mn-lt"/>
            </a:endParaRPr>
          </a:p>
        </p:txBody>
      </p:sp>
      <p:sp>
        <p:nvSpPr>
          <p:cNvPr id="53" name="Title 2">
            <a:extLst>
              <a:ext uri="{FF2B5EF4-FFF2-40B4-BE49-F238E27FC236}">
                <a16:creationId xmlns:a16="http://schemas.microsoft.com/office/drawing/2014/main" id="{384D2E3D-A023-46CB-B80C-9CF1756C786F}"/>
              </a:ext>
            </a:extLst>
          </p:cNvPr>
          <p:cNvSpPr txBox="1">
            <a:spLocks/>
          </p:cNvSpPr>
          <p:nvPr/>
        </p:nvSpPr>
        <p:spPr>
          <a:xfrm>
            <a:off x="609600" y="575306"/>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mn-lt"/>
              </a:rPr>
              <a:t>MARKET BARRIERS</a:t>
            </a:r>
          </a:p>
        </p:txBody>
      </p:sp>
      <p:grpSp>
        <p:nvGrpSpPr>
          <p:cNvPr id="5" name="Groupe 5">
            <a:extLst>
              <a:ext uri="{FF2B5EF4-FFF2-40B4-BE49-F238E27FC236}">
                <a16:creationId xmlns:a16="http://schemas.microsoft.com/office/drawing/2014/main" id="{B4593068-6499-4A11-92B6-A3EEE4357A9A}"/>
              </a:ext>
            </a:extLst>
          </p:cNvPr>
          <p:cNvGrpSpPr>
            <a:grpSpLocks/>
          </p:cNvGrpSpPr>
          <p:nvPr/>
        </p:nvGrpSpPr>
        <p:grpSpPr bwMode="auto">
          <a:xfrm>
            <a:off x="1662064" y="1456776"/>
            <a:ext cx="8867871" cy="5067849"/>
            <a:chOff x="764678" y="1577745"/>
            <a:chExt cx="7600573" cy="4166420"/>
          </a:xfrm>
        </p:grpSpPr>
        <p:sp>
          <p:nvSpPr>
            <p:cNvPr id="6" name="Forme libre 6">
              <a:extLst>
                <a:ext uri="{FF2B5EF4-FFF2-40B4-BE49-F238E27FC236}">
                  <a16:creationId xmlns:a16="http://schemas.microsoft.com/office/drawing/2014/main" id="{56897842-D2C1-4A0B-A7F6-C6DC91732CED}"/>
                </a:ext>
              </a:extLst>
            </p:cNvPr>
            <p:cNvSpPr/>
            <p:nvPr/>
          </p:nvSpPr>
          <p:spPr>
            <a:xfrm>
              <a:off x="3613673" y="3859431"/>
              <a:ext cx="2263059" cy="1884734"/>
            </a:xfrm>
            <a:custGeom>
              <a:avLst/>
              <a:gdLst>
                <a:gd name="connsiteX0" fmla="*/ 0 w 1884218"/>
                <a:gd name="connsiteY0" fmla="*/ 942109 h 1884218"/>
                <a:gd name="connsiteX1" fmla="*/ 942109 w 1884218"/>
                <a:gd name="connsiteY1" fmla="*/ 0 h 1884218"/>
                <a:gd name="connsiteX2" fmla="*/ 1884218 w 1884218"/>
                <a:gd name="connsiteY2" fmla="*/ 942109 h 1884218"/>
                <a:gd name="connsiteX3" fmla="*/ 942109 w 1884218"/>
                <a:gd name="connsiteY3" fmla="*/ 1884218 h 1884218"/>
                <a:gd name="connsiteX4" fmla="*/ 0 w 1884218"/>
                <a:gd name="connsiteY4" fmla="*/ 942109 h 1884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4218" h="1884218">
                  <a:moveTo>
                    <a:pt x="0" y="942109"/>
                  </a:moveTo>
                  <a:cubicBezTo>
                    <a:pt x="0" y="421797"/>
                    <a:pt x="421797" y="0"/>
                    <a:pt x="942109" y="0"/>
                  </a:cubicBezTo>
                  <a:cubicBezTo>
                    <a:pt x="1462421" y="0"/>
                    <a:pt x="1884218" y="421797"/>
                    <a:pt x="1884218" y="942109"/>
                  </a:cubicBezTo>
                  <a:cubicBezTo>
                    <a:pt x="1884218" y="1462421"/>
                    <a:pt x="1462421" y="1884218"/>
                    <a:pt x="942109" y="1884218"/>
                  </a:cubicBezTo>
                  <a:cubicBezTo>
                    <a:pt x="421797" y="1884218"/>
                    <a:pt x="0" y="1462421"/>
                    <a:pt x="0" y="942109"/>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95009" tIns="395009" rIns="395009" bIns="395009" spcCol="1270" anchor="ctr"/>
            <a:lstStyle/>
            <a:p>
              <a:pPr algn="ctr" defTabSz="1896486">
                <a:lnSpc>
                  <a:spcPct val="90000"/>
                </a:lnSpc>
                <a:spcAft>
                  <a:spcPct val="35000"/>
                </a:spcAft>
                <a:defRPr/>
              </a:pPr>
              <a:r>
                <a:rPr lang="en-US" sz="2400" b="1" dirty="0">
                  <a:solidFill>
                    <a:schemeClr val="bg1"/>
                  </a:solidFill>
                  <a:cs typeface="Arial" panose="020B0604020202020204" pitchFamily="34" charset="0"/>
                </a:rPr>
                <a:t>MARKET BARRIERS</a:t>
              </a:r>
            </a:p>
          </p:txBody>
        </p:sp>
        <p:sp>
          <p:nvSpPr>
            <p:cNvPr id="7" name="Flèche gauche 7">
              <a:extLst>
                <a:ext uri="{FF2B5EF4-FFF2-40B4-BE49-F238E27FC236}">
                  <a16:creationId xmlns:a16="http://schemas.microsoft.com/office/drawing/2014/main" id="{12C5394A-6481-496F-8832-3E12D5449D22}"/>
                </a:ext>
              </a:extLst>
            </p:cNvPr>
            <p:cNvSpPr/>
            <p:nvPr/>
          </p:nvSpPr>
          <p:spPr>
            <a:xfrm rot="10485392">
              <a:off x="2564778" y="4569184"/>
              <a:ext cx="1074690" cy="536681"/>
            </a:xfrm>
            <a:prstGeom prst="leftArrow">
              <a:avLst>
                <a:gd name="adj1" fmla="val 60000"/>
                <a:gd name="adj2" fmla="val 50000"/>
              </a:avLst>
            </a:prstGeom>
            <a:solidFill>
              <a:srgbClr val="9DC72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en-US" sz="2400"/>
            </a:p>
          </p:txBody>
        </p:sp>
        <p:sp>
          <p:nvSpPr>
            <p:cNvPr id="8" name="Forme libre 8">
              <a:extLst>
                <a:ext uri="{FF2B5EF4-FFF2-40B4-BE49-F238E27FC236}">
                  <a16:creationId xmlns:a16="http://schemas.microsoft.com/office/drawing/2014/main" id="{1D1922A6-0EEA-4497-B488-8815A6D41547}"/>
                </a:ext>
              </a:extLst>
            </p:cNvPr>
            <p:cNvSpPr/>
            <p:nvPr/>
          </p:nvSpPr>
          <p:spPr>
            <a:xfrm>
              <a:off x="764678" y="4186521"/>
              <a:ext cx="1877882" cy="1432207"/>
            </a:xfrm>
            <a:custGeom>
              <a:avLst/>
              <a:gdLst>
                <a:gd name="connsiteX0" fmla="*/ 0 w 2306711"/>
                <a:gd name="connsiteY0" fmla="*/ 143201 h 1432006"/>
                <a:gd name="connsiteX1" fmla="*/ 143201 w 2306711"/>
                <a:gd name="connsiteY1" fmla="*/ 0 h 1432006"/>
                <a:gd name="connsiteX2" fmla="*/ 2163510 w 2306711"/>
                <a:gd name="connsiteY2" fmla="*/ 0 h 1432006"/>
                <a:gd name="connsiteX3" fmla="*/ 2306711 w 2306711"/>
                <a:gd name="connsiteY3" fmla="*/ 143201 h 1432006"/>
                <a:gd name="connsiteX4" fmla="*/ 2306711 w 2306711"/>
                <a:gd name="connsiteY4" fmla="*/ 1288805 h 1432006"/>
                <a:gd name="connsiteX5" fmla="*/ 2163510 w 2306711"/>
                <a:gd name="connsiteY5" fmla="*/ 1432006 h 1432006"/>
                <a:gd name="connsiteX6" fmla="*/ 143201 w 2306711"/>
                <a:gd name="connsiteY6" fmla="*/ 1432006 h 1432006"/>
                <a:gd name="connsiteX7" fmla="*/ 0 w 2306711"/>
                <a:gd name="connsiteY7" fmla="*/ 1288805 h 1432006"/>
                <a:gd name="connsiteX8" fmla="*/ 0 w 2306711"/>
                <a:gd name="connsiteY8" fmla="*/ 143201 h 143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6711" h="1432006">
                  <a:moveTo>
                    <a:pt x="0" y="143201"/>
                  </a:moveTo>
                  <a:cubicBezTo>
                    <a:pt x="0" y="64113"/>
                    <a:pt x="64113" y="0"/>
                    <a:pt x="143201" y="0"/>
                  </a:cubicBezTo>
                  <a:lnTo>
                    <a:pt x="2163510" y="0"/>
                  </a:lnTo>
                  <a:cubicBezTo>
                    <a:pt x="2242598" y="0"/>
                    <a:pt x="2306711" y="64113"/>
                    <a:pt x="2306711" y="143201"/>
                  </a:cubicBezTo>
                  <a:lnTo>
                    <a:pt x="2306711" y="1288805"/>
                  </a:lnTo>
                  <a:cubicBezTo>
                    <a:pt x="2306711" y="1367893"/>
                    <a:pt x="2242598" y="1432006"/>
                    <a:pt x="2163510" y="1432006"/>
                  </a:cubicBezTo>
                  <a:lnTo>
                    <a:pt x="143201" y="1432006"/>
                  </a:lnTo>
                  <a:cubicBezTo>
                    <a:pt x="64113" y="1432006"/>
                    <a:pt x="0" y="1367893"/>
                    <a:pt x="0" y="1288805"/>
                  </a:cubicBezTo>
                  <a:lnTo>
                    <a:pt x="0" y="143201"/>
                  </a:lnTo>
                  <a:close/>
                </a:path>
              </a:pathLst>
            </a:custGeom>
            <a:solidFill>
              <a:srgbClr val="CDE18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723" tIns="106723" rIns="106723" bIns="106723" spcCol="1270" anchor="ctr"/>
            <a:lstStyle/>
            <a:p>
              <a:pPr algn="ctr" defTabSz="1185304">
                <a:lnSpc>
                  <a:spcPct val="90000"/>
                </a:lnSpc>
                <a:spcAft>
                  <a:spcPct val="35000"/>
                </a:spcAft>
                <a:defRPr/>
              </a:pPr>
              <a:r>
                <a:rPr lang="en-US" sz="2000" dirty="0">
                  <a:solidFill>
                    <a:schemeClr val="tx1">
                      <a:lumMod val="65000"/>
                      <a:lumOff val="35000"/>
                    </a:schemeClr>
                  </a:solidFill>
                  <a:cs typeface="Arial" pitchFamily="34" charset="0"/>
                </a:rPr>
                <a:t>Lack of access to appropriate financial resources</a:t>
              </a:r>
            </a:p>
          </p:txBody>
        </p:sp>
        <p:sp>
          <p:nvSpPr>
            <p:cNvPr id="9" name="Flèche gauche 9">
              <a:extLst>
                <a:ext uri="{FF2B5EF4-FFF2-40B4-BE49-F238E27FC236}">
                  <a16:creationId xmlns:a16="http://schemas.microsoft.com/office/drawing/2014/main" id="{A8592B48-9E98-4F72-A425-7AB63547336B}"/>
                </a:ext>
              </a:extLst>
            </p:cNvPr>
            <p:cNvSpPr/>
            <p:nvPr/>
          </p:nvSpPr>
          <p:spPr>
            <a:xfrm rot="13042631">
              <a:off x="2539379" y="3224307"/>
              <a:ext cx="1696963" cy="536681"/>
            </a:xfrm>
            <a:prstGeom prst="leftArrow">
              <a:avLst>
                <a:gd name="adj1" fmla="val 60000"/>
                <a:gd name="adj2" fmla="val 50000"/>
              </a:avLst>
            </a:prstGeom>
            <a:solidFill>
              <a:srgbClr val="9DC72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en-US" sz="2400"/>
            </a:p>
          </p:txBody>
        </p:sp>
        <p:sp>
          <p:nvSpPr>
            <p:cNvPr id="10" name="Forme libre 10">
              <a:extLst>
                <a:ext uri="{FF2B5EF4-FFF2-40B4-BE49-F238E27FC236}">
                  <a16:creationId xmlns:a16="http://schemas.microsoft.com/office/drawing/2014/main" id="{21BF176D-365D-42BF-B749-C67CEAF65AFF}"/>
                </a:ext>
              </a:extLst>
            </p:cNvPr>
            <p:cNvSpPr/>
            <p:nvPr/>
          </p:nvSpPr>
          <p:spPr>
            <a:xfrm>
              <a:off x="1042431" y="1952469"/>
              <a:ext cx="1789035" cy="1432207"/>
            </a:xfrm>
            <a:custGeom>
              <a:avLst/>
              <a:gdLst>
                <a:gd name="connsiteX0" fmla="*/ 0 w 1790007"/>
                <a:gd name="connsiteY0" fmla="*/ 143201 h 1432006"/>
                <a:gd name="connsiteX1" fmla="*/ 143201 w 1790007"/>
                <a:gd name="connsiteY1" fmla="*/ 0 h 1432006"/>
                <a:gd name="connsiteX2" fmla="*/ 1646806 w 1790007"/>
                <a:gd name="connsiteY2" fmla="*/ 0 h 1432006"/>
                <a:gd name="connsiteX3" fmla="*/ 1790007 w 1790007"/>
                <a:gd name="connsiteY3" fmla="*/ 143201 h 1432006"/>
                <a:gd name="connsiteX4" fmla="*/ 1790007 w 1790007"/>
                <a:gd name="connsiteY4" fmla="*/ 1288805 h 1432006"/>
                <a:gd name="connsiteX5" fmla="*/ 1646806 w 1790007"/>
                <a:gd name="connsiteY5" fmla="*/ 1432006 h 1432006"/>
                <a:gd name="connsiteX6" fmla="*/ 143201 w 1790007"/>
                <a:gd name="connsiteY6" fmla="*/ 1432006 h 1432006"/>
                <a:gd name="connsiteX7" fmla="*/ 0 w 1790007"/>
                <a:gd name="connsiteY7" fmla="*/ 1288805 h 1432006"/>
                <a:gd name="connsiteX8" fmla="*/ 0 w 1790007"/>
                <a:gd name="connsiteY8" fmla="*/ 143201 h 143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007" h="1432006">
                  <a:moveTo>
                    <a:pt x="0" y="143201"/>
                  </a:moveTo>
                  <a:cubicBezTo>
                    <a:pt x="0" y="64113"/>
                    <a:pt x="64113" y="0"/>
                    <a:pt x="143201" y="0"/>
                  </a:cubicBezTo>
                  <a:lnTo>
                    <a:pt x="1646806" y="0"/>
                  </a:lnTo>
                  <a:cubicBezTo>
                    <a:pt x="1725894" y="0"/>
                    <a:pt x="1790007" y="64113"/>
                    <a:pt x="1790007" y="143201"/>
                  </a:cubicBezTo>
                  <a:lnTo>
                    <a:pt x="1790007" y="1288805"/>
                  </a:lnTo>
                  <a:cubicBezTo>
                    <a:pt x="1790007" y="1367893"/>
                    <a:pt x="1725894" y="1432006"/>
                    <a:pt x="1646806" y="1432006"/>
                  </a:cubicBezTo>
                  <a:lnTo>
                    <a:pt x="143201" y="1432006"/>
                  </a:lnTo>
                  <a:cubicBezTo>
                    <a:pt x="64113" y="1432006"/>
                    <a:pt x="0" y="1367893"/>
                    <a:pt x="0" y="1288805"/>
                  </a:cubicBezTo>
                  <a:lnTo>
                    <a:pt x="0" y="143201"/>
                  </a:lnTo>
                  <a:close/>
                </a:path>
              </a:pathLst>
            </a:custGeom>
            <a:solidFill>
              <a:srgbClr val="CDE18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723" tIns="106723" rIns="106723" bIns="106723" spcCol="1270" anchor="ctr"/>
            <a:lstStyle/>
            <a:p>
              <a:pPr algn="ctr" defTabSz="1185304">
                <a:lnSpc>
                  <a:spcPct val="90000"/>
                </a:lnSpc>
                <a:spcAft>
                  <a:spcPct val="35000"/>
                </a:spcAft>
                <a:defRPr/>
              </a:pPr>
              <a:r>
                <a:rPr lang="en-US" sz="2000" dirty="0">
                  <a:solidFill>
                    <a:schemeClr val="tx1">
                      <a:lumMod val="65000"/>
                      <a:lumOff val="35000"/>
                    </a:schemeClr>
                  </a:solidFill>
                  <a:cs typeface="Arial" pitchFamily="34" charset="0"/>
                </a:rPr>
                <a:t>Lack of capacity</a:t>
              </a:r>
            </a:p>
          </p:txBody>
        </p:sp>
        <p:sp>
          <p:nvSpPr>
            <p:cNvPr id="11" name="Flèche gauche 11">
              <a:extLst>
                <a:ext uri="{FF2B5EF4-FFF2-40B4-BE49-F238E27FC236}">
                  <a16:creationId xmlns:a16="http://schemas.microsoft.com/office/drawing/2014/main" id="{21D9FB36-7ADA-4DEA-B262-0AAD7CFB97D6}"/>
                </a:ext>
              </a:extLst>
            </p:cNvPr>
            <p:cNvSpPr/>
            <p:nvPr/>
          </p:nvSpPr>
          <p:spPr>
            <a:xfrm rot="16200000">
              <a:off x="3835309" y="2723416"/>
              <a:ext cx="1733891" cy="538140"/>
            </a:xfrm>
            <a:prstGeom prst="leftArrow">
              <a:avLst>
                <a:gd name="adj1" fmla="val 60000"/>
                <a:gd name="adj2" fmla="val 50000"/>
              </a:avLst>
            </a:prstGeom>
            <a:solidFill>
              <a:srgbClr val="9DC72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en-US" sz="2400"/>
            </a:p>
          </p:txBody>
        </p:sp>
        <p:sp>
          <p:nvSpPr>
            <p:cNvPr id="12" name="Forme libre 12">
              <a:extLst>
                <a:ext uri="{FF2B5EF4-FFF2-40B4-BE49-F238E27FC236}">
                  <a16:creationId xmlns:a16="http://schemas.microsoft.com/office/drawing/2014/main" id="{22A556D9-6191-4FFD-B0C8-6C45A8DEA204}"/>
                </a:ext>
              </a:extLst>
            </p:cNvPr>
            <p:cNvSpPr/>
            <p:nvPr/>
          </p:nvSpPr>
          <p:spPr>
            <a:xfrm>
              <a:off x="3690266" y="1577745"/>
              <a:ext cx="1790622" cy="1432207"/>
            </a:xfrm>
            <a:custGeom>
              <a:avLst/>
              <a:gdLst>
                <a:gd name="connsiteX0" fmla="*/ 0 w 1790007"/>
                <a:gd name="connsiteY0" fmla="*/ 143201 h 1432006"/>
                <a:gd name="connsiteX1" fmla="*/ 143201 w 1790007"/>
                <a:gd name="connsiteY1" fmla="*/ 0 h 1432006"/>
                <a:gd name="connsiteX2" fmla="*/ 1646806 w 1790007"/>
                <a:gd name="connsiteY2" fmla="*/ 0 h 1432006"/>
                <a:gd name="connsiteX3" fmla="*/ 1790007 w 1790007"/>
                <a:gd name="connsiteY3" fmla="*/ 143201 h 1432006"/>
                <a:gd name="connsiteX4" fmla="*/ 1790007 w 1790007"/>
                <a:gd name="connsiteY4" fmla="*/ 1288805 h 1432006"/>
                <a:gd name="connsiteX5" fmla="*/ 1646806 w 1790007"/>
                <a:gd name="connsiteY5" fmla="*/ 1432006 h 1432006"/>
                <a:gd name="connsiteX6" fmla="*/ 143201 w 1790007"/>
                <a:gd name="connsiteY6" fmla="*/ 1432006 h 1432006"/>
                <a:gd name="connsiteX7" fmla="*/ 0 w 1790007"/>
                <a:gd name="connsiteY7" fmla="*/ 1288805 h 1432006"/>
                <a:gd name="connsiteX8" fmla="*/ 0 w 1790007"/>
                <a:gd name="connsiteY8" fmla="*/ 143201 h 143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007" h="1432006">
                  <a:moveTo>
                    <a:pt x="0" y="143201"/>
                  </a:moveTo>
                  <a:cubicBezTo>
                    <a:pt x="0" y="64113"/>
                    <a:pt x="64113" y="0"/>
                    <a:pt x="143201" y="0"/>
                  </a:cubicBezTo>
                  <a:lnTo>
                    <a:pt x="1646806" y="0"/>
                  </a:lnTo>
                  <a:cubicBezTo>
                    <a:pt x="1725894" y="0"/>
                    <a:pt x="1790007" y="64113"/>
                    <a:pt x="1790007" y="143201"/>
                  </a:cubicBezTo>
                  <a:lnTo>
                    <a:pt x="1790007" y="1288805"/>
                  </a:lnTo>
                  <a:cubicBezTo>
                    <a:pt x="1790007" y="1367893"/>
                    <a:pt x="1725894" y="1432006"/>
                    <a:pt x="1646806" y="1432006"/>
                  </a:cubicBezTo>
                  <a:lnTo>
                    <a:pt x="143201" y="1432006"/>
                  </a:lnTo>
                  <a:cubicBezTo>
                    <a:pt x="64113" y="1432006"/>
                    <a:pt x="0" y="1367893"/>
                    <a:pt x="0" y="1288805"/>
                  </a:cubicBezTo>
                  <a:lnTo>
                    <a:pt x="0" y="143201"/>
                  </a:lnTo>
                  <a:close/>
                </a:path>
              </a:pathLst>
            </a:custGeom>
            <a:solidFill>
              <a:srgbClr val="CDE18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723" tIns="106723" rIns="106723" bIns="106723" spcCol="1270" anchor="ctr"/>
            <a:lstStyle/>
            <a:p>
              <a:pPr algn="ctr" defTabSz="1185304">
                <a:lnSpc>
                  <a:spcPct val="90000"/>
                </a:lnSpc>
                <a:spcAft>
                  <a:spcPct val="35000"/>
                </a:spcAft>
                <a:defRPr/>
              </a:pPr>
              <a:r>
                <a:rPr lang="en-US" sz="2000" dirty="0">
                  <a:solidFill>
                    <a:schemeClr val="tx1">
                      <a:lumMod val="65000"/>
                      <a:lumOff val="35000"/>
                    </a:schemeClr>
                  </a:solidFill>
                  <a:cs typeface="Arial" pitchFamily="34" charset="0"/>
                </a:rPr>
                <a:t>Lack of knowledge or expertise</a:t>
              </a:r>
            </a:p>
          </p:txBody>
        </p:sp>
        <p:sp>
          <p:nvSpPr>
            <p:cNvPr id="13" name="Flèche gauche 13">
              <a:extLst>
                <a:ext uri="{FF2B5EF4-FFF2-40B4-BE49-F238E27FC236}">
                  <a16:creationId xmlns:a16="http://schemas.microsoft.com/office/drawing/2014/main" id="{F2156F2E-7FC4-487F-A874-C77B1CCB4276}"/>
                </a:ext>
              </a:extLst>
            </p:cNvPr>
            <p:cNvSpPr/>
            <p:nvPr/>
          </p:nvSpPr>
          <p:spPr>
            <a:xfrm rot="18870605">
              <a:off x="5061556" y="3049712"/>
              <a:ext cx="2086386" cy="536552"/>
            </a:xfrm>
            <a:prstGeom prst="leftArrow">
              <a:avLst>
                <a:gd name="adj1" fmla="val 60000"/>
                <a:gd name="adj2" fmla="val 50000"/>
              </a:avLst>
            </a:prstGeom>
            <a:solidFill>
              <a:srgbClr val="9DC72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en-US" sz="2400"/>
            </a:p>
          </p:txBody>
        </p:sp>
        <p:sp>
          <p:nvSpPr>
            <p:cNvPr id="14" name="Forme libre 14">
              <a:extLst>
                <a:ext uri="{FF2B5EF4-FFF2-40B4-BE49-F238E27FC236}">
                  <a16:creationId xmlns:a16="http://schemas.microsoft.com/office/drawing/2014/main" id="{99DB8E9B-C211-4273-8ED3-642DADCB1651}"/>
                </a:ext>
              </a:extLst>
            </p:cNvPr>
            <p:cNvSpPr/>
            <p:nvPr/>
          </p:nvSpPr>
          <p:spPr>
            <a:xfrm>
              <a:off x="5971405" y="1974698"/>
              <a:ext cx="1865032" cy="1432207"/>
            </a:xfrm>
            <a:custGeom>
              <a:avLst/>
              <a:gdLst>
                <a:gd name="connsiteX0" fmla="*/ 0 w 2369719"/>
                <a:gd name="connsiteY0" fmla="*/ 143201 h 1432006"/>
                <a:gd name="connsiteX1" fmla="*/ 143201 w 2369719"/>
                <a:gd name="connsiteY1" fmla="*/ 0 h 1432006"/>
                <a:gd name="connsiteX2" fmla="*/ 2226518 w 2369719"/>
                <a:gd name="connsiteY2" fmla="*/ 0 h 1432006"/>
                <a:gd name="connsiteX3" fmla="*/ 2369719 w 2369719"/>
                <a:gd name="connsiteY3" fmla="*/ 143201 h 1432006"/>
                <a:gd name="connsiteX4" fmla="*/ 2369719 w 2369719"/>
                <a:gd name="connsiteY4" fmla="*/ 1288805 h 1432006"/>
                <a:gd name="connsiteX5" fmla="*/ 2226518 w 2369719"/>
                <a:gd name="connsiteY5" fmla="*/ 1432006 h 1432006"/>
                <a:gd name="connsiteX6" fmla="*/ 143201 w 2369719"/>
                <a:gd name="connsiteY6" fmla="*/ 1432006 h 1432006"/>
                <a:gd name="connsiteX7" fmla="*/ 0 w 2369719"/>
                <a:gd name="connsiteY7" fmla="*/ 1288805 h 1432006"/>
                <a:gd name="connsiteX8" fmla="*/ 0 w 2369719"/>
                <a:gd name="connsiteY8" fmla="*/ 143201 h 143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719" h="1432006">
                  <a:moveTo>
                    <a:pt x="0" y="143201"/>
                  </a:moveTo>
                  <a:cubicBezTo>
                    <a:pt x="0" y="64113"/>
                    <a:pt x="64113" y="0"/>
                    <a:pt x="143201" y="0"/>
                  </a:cubicBezTo>
                  <a:lnTo>
                    <a:pt x="2226518" y="0"/>
                  </a:lnTo>
                  <a:cubicBezTo>
                    <a:pt x="2305606" y="0"/>
                    <a:pt x="2369719" y="64113"/>
                    <a:pt x="2369719" y="143201"/>
                  </a:cubicBezTo>
                  <a:lnTo>
                    <a:pt x="2369719" y="1288805"/>
                  </a:lnTo>
                  <a:cubicBezTo>
                    <a:pt x="2369719" y="1367893"/>
                    <a:pt x="2305606" y="1432006"/>
                    <a:pt x="2226518" y="1432006"/>
                  </a:cubicBezTo>
                  <a:lnTo>
                    <a:pt x="143201" y="1432006"/>
                  </a:lnTo>
                  <a:cubicBezTo>
                    <a:pt x="64113" y="1432006"/>
                    <a:pt x="0" y="1367893"/>
                    <a:pt x="0" y="1288805"/>
                  </a:cubicBezTo>
                  <a:lnTo>
                    <a:pt x="0" y="143201"/>
                  </a:lnTo>
                  <a:close/>
                </a:path>
              </a:pathLst>
            </a:custGeom>
            <a:solidFill>
              <a:srgbClr val="CDE18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723" tIns="106723" rIns="106723" bIns="106723" spcCol="1270" anchor="ctr"/>
            <a:lstStyle/>
            <a:p>
              <a:pPr algn="ctr" defTabSz="1185304">
                <a:lnSpc>
                  <a:spcPct val="90000"/>
                </a:lnSpc>
                <a:spcAft>
                  <a:spcPct val="35000"/>
                </a:spcAft>
                <a:defRPr/>
              </a:pPr>
              <a:r>
                <a:rPr lang="en-US" sz="2000" dirty="0">
                  <a:solidFill>
                    <a:schemeClr val="tx1">
                      <a:lumMod val="65000"/>
                      <a:lumOff val="35000"/>
                    </a:schemeClr>
                  </a:solidFill>
                  <a:cs typeface="Arial" pitchFamily="34" charset="0"/>
                </a:rPr>
                <a:t>Lack of time/priorities</a:t>
              </a:r>
            </a:p>
          </p:txBody>
        </p:sp>
        <p:sp>
          <p:nvSpPr>
            <p:cNvPr id="15" name="Flèche gauche 15">
              <a:extLst>
                <a:ext uri="{FF2B5EF4-FFF2-40B4-BE49-F238E27FC236}">
                  <a16:creationId xmlns:a16="http://schemas.microsoft.com/office/drawing/2014/main" id="{C54D5213-7C18-4B0B-844F-9AB6FFD0CAB9}"/>
                </a:ext>
              </a:extLst>
            </p:cNvPr>
            <p:cNvSpPr/>
            <p:nvPr/>
          </p:nvSpPr>
          <p:spPr>
            <a:xfrm rot="129534">
              <a:off x="5886662" y="4533458"/>
              <a:ext cx="1712570" cy="536681"/>
            </a:xfrm>
            <a:prstGeom prst="leftArrow">
              <a:avLst>
                <a:gd name="adj1" fmla="val 60000"/>
                <a:gd name="adj2" fmla="val 50000"/>
              </a:avLst>
            </a:prstGeom>
            <a:solidFill>
              <a:srgbClr val="9DC72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en-US" sz="2400"/>
            </a:p>
          </p:txBody>
        </p:sp>
        <p:sp>
          <p:nvSpPr>
            <p:cNvPr id="16" name="Forme libre 16">
              <a:extLst>
                <a:ext uri="{FF2B5EF4-FFF2-40B4-BE49-F238E27FC236}">
                  <a16:creationId xmlns:a16="http://schemas.microsoft.com/office/drawing/2014/main" id="{147DD306-3DE6-422B-8BCA-B1FBD02B2191}"/>
                </a:ext>
              </a:extLst>
            </p:cNvPr>
            <p:cNvSpPr/>
            <p:nvPr/>
          </p:nvSpPr>
          <p:spPr>
            <a:xfrm>
              <a:off x="6632820" y="4121421"/>
              <a:ext cx="1732431" cy="1432207"/>
            </a:xfrm>
            <a:custGeom>
              <a:avLst/>
              <a:gdLst>
                <a:gd name="connsiteX0" fmla="*/ 0 w 1790007"/>
                <a:gd name="connsiteY0" fmla="*/ 143201 h 1432006"/>
                <a:gd name="connsiteX1" fmla="*/ 143201 w 1790007"/>
                <a:gd name="connsiteY1" fmla="*/ 0 h 1432006"/>
                <a:gd name="connsiteX2" fmla="*/ 1646806 w 1790007"/>
                <a:gd name="connsiteY2" fmla="*/ 0 h 1432006"/>
                <a:gd name="connsiteX3" fmla="*/ 1790007 w 1790007"/>
                <a:gd name="connsiteY3" fmla="*/ 143201 h 1432006"/>
                <a:gd name="connsiteX4" fmla="*/ 1790007 w 1790007"/>
                <a:gd name="connsiteY4" fmla="*/ 1288805 h 1432006"/>
                <a:gd name="connsiteX5" fmla="*/ 1646806 w 1790007"/>
                <a:gd name="connsiteY5" fmla="*/ 1432006 h 1432006"/>
                <a:gd name="connsiteX6" fmla="*/ 143201 w 1790007"/>
                <a:gd name="connsiteY6" fmla="*/ 1432006 h 1432006"/>
                <a:gd name="connsiteX7" fmla="*/ 0 w 1790007"/>
                <a:gd name="connsiteY7" fmla="*/ 1288805 h 1432006"/>
                <a:gd name="connsiteX8" fmla="*/ 0 w 1790007"/>
                <a:gd name="connsiteY8" fmla="*/ 143201 h 143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007" h="1432006">
                  <a:moveTo>
                    <a:pt x="0" y="143201"/>
                  </a:moveTo>
                  <a:cubicBezTo>
                    <a:pt x="0" y="64113"/>
                    <a:pt x="64113" y="0"/>
                    <a:pt x="143201" y="0"/>
                  </a:cubicBezTo>
                  <a:lnTo>
                    <a:pt x="1646806" y="0"/>
                  </a:lnTo>
                  <a:cubicBezTo>
                    <a:pt x="1725894" y="0"/>
                    <a:pt x="1790007" y="64113"/>
                    <a:pt x="1790007" y="143201"/>
                  </a:cubicBezTo>
                  <a:lnTo>
                    <a:pt x="1790007" y="1288805"/>
                  </a:lnTo>
                  <a:cubicBezTo>
                    <a:pt x="1790007" y="1367893"/>
                    <a:pt x="1725894" y="1432006"/>
                    <a:pt x="1646806" y="1432006"/>
                  </a:cubicBezTo>
                  <a:lnTo>
                    <a:pt x="143201" y="1432006"/>
                  </a:lnTo>
                  <a:cubicBezTo>
                    <a:pt x="64113" y="1432006"/>
                    <a:pt x="0" y="1367893"/>
                    <a:pt x="0" y="1288805"/>
                  </a:cubicBezTo>
                  <a:lnTo>
                    <a:pt x="0" y="143201"/>
                  </a:lnTo>
                  <a:close/>
                </a:path>
              </a:pathLst>
            </a:custGeom>
            <a:solidFill>
              <a:srgbClr val="CDE18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6723" tIns="106723" rIns="106723" bIns="106723" spcCol="1270" anchor="ctr"/>
            <a:lstStyle/>
            <a:p>
              <a:pPr algn="ctr" defTabSz="1185304">
                <a:lnSpc>
                  <a:spcPct val="90000"/>
                </a:lnSpc>
                <a:spcAft>
                  <a:spcPct val="35000"/>
                </a:spcAft>
                <a:defRPr/>
              </a:pPr>
              <a:r>
                <a:rPr lang="en-US" sz="2000" dirty="0">
                  <a:solidFill>
                    <a:schemeClr val="tx1">
                      <a:lumMod val="65000"/>
                      <a:lumOff val="35000"/>
                    </a:schemeClr>
                  </a:solidFill>
                  <a:cs typeface="Arial" pitchFamily="34" charset="0"/>
                </a:rPr>
                <a:t>Lack of capacity to implement/ take risks</a:t>
              </a:r>
            </a:p>
          </p:txBody>
        </p:sp>
      </p:grpSp>
    </p:spTree>
    <p:extLst>
      <p:ext uri="{BB962C8B-B14F-4D97-AF65-F5344CB8AC3E}">
        <p14:creationId xmlns:p14="http://schemas.microsoft.com/office/powerpoint/2010/main" val="200706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24"/>
        <p:cNvGrpSpPr/>
        <p:nvPr/>
      </p:nvGrpSpPr>
      <p:grpSpPr>
        <a:xfrm>
          <a:off x="0" y="0"/>
          <a:ext cx="0" cy="0"/>
          <a:chOff x="0" y="0"/>
          <a:chExt cx="0" cy="0"/>
        </a:xfrm>
      </p:grpSpPr>
      <p:sp>
        <p:nvSpPr>
          <p:cNvPr id="53" name="Title 2">
            <a:extLst>
              <a:ext uri="{FF2B5EF4-FFF2-40B4-BE49-F238E27FC236}">
                <a16:creationId xmlns:a16="http://schemas.microsoft.com/office/drawing/2014/main" id="{384D2E3D-A023-46CB-B80C-9CF1756C786F}"/>
              </a:ext>
            </a:extLst>
          </p:cNvPr>
          <p:cNvSpPr txBox="1">
            <a:spLocks/>
          </p:cNvSpPr>
          <p:nvPr/>
        </p:nvSpPr>
        <p:spPr>
          <a:xfrm>
            <a:off x="574040" y="589752"/>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mn-lt"/>
              </a:rPr>
              <a:t>MARKET BARRIERS</a:t>
            </a:r>
          </a:p>
        </p:txBody>
      </p:sp>
      <p:graphicFrame>
        <p:nvGraphicFramePr>
          <p:cNvPr id="5" name="Diagramme 2">
            <a:extLst>
              <a:ext uri="{FF2B5EF4-FFF2-40B4-BE49-F238E27FC236}">
                <a16:creationId xmlns:a16="http://schemas.microsoft.com/office/drawing/2014/main" id="{D8D498FB-B5F6-4D6A-B430-D8D02DD55EBC}"/>
              </a:ext>
            </a:extLst>
          </p:cNvPr>
          <p:cNvGraphicFramePr/>
          <p:nvPr/>
        </p:nvGraphicFramePr>
        <p:xfrm>
          <a:off x="7059929" y="1354045"/>
          <a:ext cx="4693919" cy="14382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me 7">
            <a:extLst>
              <a:ext uri="{FF2B5EF4-FFF2-40B4-BE49-F238E27FC236}">
                <a16:creationId xmlns:a16="http://schemas.microsoft.com/office/drawing/2014/main" id="{B00B90C7-4F7E-4910-AB71-186BC41C2A23}"/>
              </a:ext>
            </a:extLst>
          </p:cNvPr>
          <p:cNvGraphicFramePr/>
          <p:nvPr/>
        </p:nvGraphicFramePr>
        <p:xfrm>
          <a:off x="7059930" y="3330521"/>
          <a:ext cx="4730749" cy="117631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me 8">
            <a:extLst>
              <a:ext uri="{FF2B5EF4-FFF2-40B4-BE49-F238E27FC236}">
                <a16:creationId xmlns:a16="http://schemas.microsoft.com/office/drawing/2014/main" id="{0BABAC8B-1919-4216-B571-736C8AC64EDC}"/>
              </a:ext>
            </a:extLst>
          </p:cNvPr>
          <p:cNvGraphicFramePr/>
          <p:nvPr/>
        </p:nvGraphicFramePr>
        <p:xfrm>
          <a:off x="356871" y="1354045"/>
          <a:ext cx="4280747" cy="154177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8" name="Diagramme 9">
            <a:extLst>
              <a:ext uri="{FF2B5EF4-FFF2-40B4-BE49-F238E27FC236}">
                <a16:creationId xmlns:a16="http://schemas.microsoft.com/office/drawing/2014/main" id="{A99AB475-63D3-4BE5-BB07-7E0F30AD02A1}"/>
              </a:ext>
            </a:extLst>
          </p:cNvPr>
          <p:cNvGraphicFramePr/>
          <p:nvPr/>
        </p:nvGraphicFramePr>
        <p:xfrm>
          <a:off x="356871" y="3175816"/>
          <a:ext cx="4373035" cy="1363389"/>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9" name="Diagramme 10">
            <a:extLst>
              <a:ext uri="{FF2B5EF4-FFF2-40B4-BE49-F238E27FC236}">
                <a16:creationId xmlns:a16="http://schemas.microsoft.com/office/drawing/2014/main" id="{713FD764-B9BF-4AA1-B7F0-48C445666BF4}"/>
              </a:ext>
            </a:extLst>
          </p:cNvPr>
          <p:cNvGraphicFramePr/>
          <p:nvPr/>
        </p:nvGraphicFramePr>
        <p:xfrm>
          <a:off x="438152" y="4972440"/>
          <a:ext cx="4193540" cy="1393023"/>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0" name="Diagramme 11">
            <a:extLst>
              <a:ext uri="{FF2B5EF4-FFF2-40B4-BE49-F238E27FC236}">
                <a16:creationId xmlns:a16="http://schemas.microsoft.com/office/drawing/2014/main" id="{DA731B0F-5434-4B4A-87A1-8D316131F45B}"/>
              </a:ext>
            </a:extLst>
          </p:cNvPr>
          <p:cNvGraphicFramePr/>
          <p:nvPr/>
        </p:nvGraphicFramePr>
        <p:xfrm>
          <a:off x="7023101" y="4872007"/>
          <a:ext cx="4730748" cy="120594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graphicFrame>
        <p:nvGraphicFramePr>
          <p:cNvPr id="11" name="Diagramme 12">
            <a:extLst>
              <a:ext uri="{FF2B5EF4-FFF2-40B4-BE49-F238E27FC236}">
                <a16:creationId xmlns:a16="http://schemas.microsoft.com/office/drawing/2014/main" id="{8F5E2EAB-155E-4A3C-8F8D-3AEA01DAEFB7}"/>
              </a:ext>
            </a:extLst>
          </p:cNvPr>
          <p:cNvGraphicFramePr/>
          <p:nvPr/>
        </p:nvGraphicFramePr>
        <p:xfrm>
          <a:off x="3924299" y="1281035"/>
          <a:ext cx="3275111" cy="5130800"/>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spTree>
    <p:extLst>
      <p:ext uri="{BB962C8B-B14F-4D97-AF65-F5344CB8AC3E}">
        <p14:creationId xmlns:p14="http://schemas.microsoft.com/office/powerpoint/2010/main" val="2995111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B7FC8-EF22-338E-B0E2-63FBC3CFC4E6}"/>
              </a:ext>
            </a:extLst>
          </p:cNvPr>
          <p:cNvSpPr>
            <a:spLocks noGrp="1"/>
          </p:cNvSpPr>
          <p:nvPr>
            <p:ph type="title"/>
          </p:nvPr>
        </p:nvSpPr>
        <p:spPr/>
        <p:txBody>
          <a:bodyPr/>
          <a:lstStyle/>
          <a:p>
            <a:r>
              <a:rPr lang="en-VN" dirty="0"/>
              <a:t>Discuss</a:t>
            </a:r>
          </a:p>
        </p:txBody>
      </p:sp>
      <p:sp>
        <p:nvSpPr>
          <p:cNvPr id="4" name="TextBox 3">
            <a:extLst>
              <a:ext uri="{FF2B5EF4-FFF2-40B4-BE49-F238E27FC236}">
                <a16:creationId xmlns:a16="http://schemas.microsoft.com/office/drawing/2014/main" id="{56F488B0-DC96-0E6F-71F5-22A884D49DD0}"/>
              </a:ext>
            </a:extLst>
          </p:cNvPr>
          <p:cNvSpPr txBox="1"/>
          <p:nvPr/>
        </p:nvSpPr>
        <p:spPr>
          <a:xfrm>
            <a:off x="1301261" y="2711641"/>
            <a:ext cx="10410092" cy="954107"/>
          </a:xfrm>
          <a:prstGeom prst="rect">
            <a:avLst/>
          </a:prstGeom>
          <a:noFill/>
        </p:spPr>
        <p:txBody>
          <a:bodyPr wrap="square">
            <a:spAutoFit/>
          </a:bodyPr>
          <a:lstStyle/>
          <a:p>
            <a:r>
              <a:rPr lang="en-US" sz="2800" kern="1200" dirty="0">
                <a:latin typeface="+mn-lt"/>
                <a:ea typeface="Times New Roman" panose="02020603050405020304" pitchFamily="18" charset="0"/>
              </a:rPr>
              <a:t>H</a:t>
            </a:r>
            <a:r>
              <a:rPr lang="en-US" sz="2800" kern="1200" dirty="0">
                <a:effectLst/>
                <a:latin typeface="+mn-lt"/>
                <a:ea typeface="Times New Roman" panose="02020603050405020304" pitchFamily="18" charset="0"/>
              </a:rPr>
              <a:t>ow these barriers can be addressed and what is the potential role of ESCOs</a:t>
            </a:r>
            <a:r>
              <a:rPr lang="en-VN" sz="2800" dirty="0">
                <a:effectLst/>
                <a:latin typeface="+mn-lt"/>
              </a:rPr>
              <a:t> ?</a:t>
            </a:r>
            <a:endParaRPr lang="en-VN" sz="2800" dirty="0">
              <a:latin typeface="+mn-lt"/>
            </a:endParaRPr>
          </a:p>
        </p:txBody>
      </p:sp>
    </p:spTree>
    <p:extLst>
      <p:ext uri="{BB962C8B-B14F-4D97-AF65-F5344CB8AC3E}">
        <p14:creationId xmlns:p14="http://schemas.microsoft.com/office/powerpoint/2010/main" val="21811727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824"/>
        <p:cNvGrpSpPr/>
        <p:nvPr/>
      </p:nvGrpSpPr>
      <p:grpSpPr>
        <a:xfrm>
          <a:off x="0" y="0"/>
          <a:ext cx="0" cy="0"/>
          <a:chOff x="0" y="0"/>
          <a:chExt cx="0" cy="0"/>
        </a:xfrm>
      </p:grpSpPr>
      <p:sp>
        <p:nvSpPr>
          <p:cNvPr id="1835" name="Google Shape;1835;p32"/>
          <p:cNvSpPr/>
          <p:nvPr/>
        </p:nvSpPr>
        <p:spPr>
          <a:xfrm>
            <a:off x="2447327" y="2639933"/>
            <a:ext cx="177600" cy="177600"/>
          </a:xfrm>
          <a:prstGeom prst="ellipse">
            <a:avLst/>
          </a:prstGeom>
          <a:noFill/>
          <a:ln>
            <a:noFill/>
          </a:ln>
        </p:spPr>
        <p:txBody>
          <a:bodyPr spcFirstLastPara="1" wrap="square" lIns="121900" tIns="121900" rIns="121900" bIns="121900" anchor="ctr" anchorCtr="0">
            <a:noAutofit/>
          </a:bodyPr>
          <a:lstStyle/>
          <a:p>
            <a:endParaRPr sz="2489"/>
          </a:p>
        </p:txBody>
      </p:sp>
      <p:sp>
        <p:nvSpPr>
          <p:cNvPr id="53" name="Title 2">
            <a:extLst>
              <a:ext uri="{FF2B5EF4-FFF2-40B4-BE49-F238E27FC236}">
                <a16:creationId xmlns:a16="http://schemas.microsoft.com/office/drawing/2014/main" id="{384D2E3D-A023-46CB-B80C-9CF1756C786F}"/>
              </a:ext>
            </a:extLst>
          </p:cNvPr>
          <p:cNvSpPr txBox="1">
            <a:spLocks/>
          </p:cNvSpPr>
          <p:nvPr/>
        </p:nvSpPr>
        <p:spPr>
          <a:xfrm>
            <a:off x="547686" y="599054"/>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mn-lt"/>
              </a:rPr>
              <a:t>WHAT FACTORS LEAD TO EE INVESTMENTS?</a:t>
            </a:r>
          </a:p>
        </p:txBody>
      </p:sp>
      <p:graphicFrame>
        <p:nvGraphicFramePr>
          <p:cNvPr id="2" name="Diagram 1">
            <a:extLst>
              <a:ext uri="{FF2B5EF4-FFF2-40B4-BE49-F238E27FC236}">
                <a16:creationId xmlns:a16="http://schemas.microsoft.com/office/drawing/2014/main" id="{0AF831F9-4F12-4A63-BC80-ACEF7CCB5204}"/>
              </a:ext>
            </a:extLst>
          </p:cNvPr>
          <p:cNvGraphicFramePr/>
          <p:nvPr/>
        </p:nvGraphicFramePr>
        <p:xfrm>
          <a:off x="547686" y="1512147"/>
          <a:ext cx="11034713" cy="42401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114006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24"/>
        <p:cNvGrpSpPr/>
        <p:nvPr/>
      </p:nvGrpSpPr>
      <p:grpSpPr>
        <a:xfrm>
          <a:off x="0" y="0"/>
          <a:ext cx="0" cy="0"/>
          <a:chOff x="0" y="0"/>
          <a:chExt cx="0" cy="0"/>
        </a:xfrm>
      </p:grpSpPr>
      <p:sp>
        <p:nvSpPr>
          <p:cNvPr id="1835" name="Google Shape;1835;p32"/>
          <p:cNvSpPr/>
          <p:nvPr/>
        </p:nvSpPr>
        <p:spPr>
          <a:xfrm>
            <a:off x="2447327" y="2731373"/>
            <a:ext cx="177600" cy="177600"/>
          </a:xfrm>
          <a:prstGeom prst="ellipse">
            <a:avLst/>
          </a:prstGeom>
          <a:noFill/>
          <a:ln>
            <a:noFill/>
          </a:ln>
        </p:spPr>
        <p:txBody>
          <a:bodyPr spcFirstLastPara="1" wrap="square" lIns="121900" tIns="121900" rIns="121900" bIns="121900" anchor="ctr" anchorCtr="0">
            <a:noAutofit/>
          </a:bodyPr>
          <a:lstStyle/>
          <a:p>
            <a:endParaRPr sz="2489"/>
          </a:p>
        </p:txBody>
      </p:sp>
      <p:sp>
        <p:nvSpPr>
          <p:cNvPr id="53" name="Title 2">
            <a:extLst>
              <a:ext uri="{FF2B5EF4-FFF2-40B4-BE49-F238E27FC236}">
                <a16:creationId xmlns:a16="http://schemas.microsoft.com/office/drawing/2014/main" id="{384D2E3D-A023-46CB-B80C-9CF1756C786F}"/>
              </a:ext>
            </a:extLst>
          </p:cNvPr>
          <p:cNvSpPr txBox="1">
            <a:spLocks/>
          </p:cNvSpPr>
          <p:nvPr/>
        </p:nvSpPr>
        <p:spPr>
          <a:xfrm>
            <a:off x="609600" y="216963"/>
            <a:ext cx="10972800" cy="927372"/>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mn-lt"/>
              </a:rPr>
              <a:t>WHAT FACTORS LEAD </a:t>
            </a:r>
            <a:r>
              <a:rPr lang="vi-VN" sz="3200">
                <a:solidFill>
                  <a:schemeClr val="accent1">
                    <a:lumMod val="50000"/>
                  </a:schemeClr>
                </a:solidFill>
                <a:latin typeface="+mn-lt"/>
              </a:rPr>
              <a:t>TO </a:t>
            </a:r>
            <a:r>
              <a:rPr lang="vi-VN" sz="3200" dirty="0">
                <a:solidFill>
                  <a:schemeClr val="accent1">
                    <a:lumMod val="50000"/>
                  </a:schemeClr>
                </a:solidFill>
                <a:latin typeface="+mn-lt"/>
              </a:rPr>
              <a:t>EE INVESTMENTS</a:t>
            </a:r>
            <a:r>
              <a:rPr lang="vi-VN" sz="3200">
                <a:solidFill>
                  <a:schemeClr val="accent1">
                    <a:lumMod val="50000"/>
                  </a:schemeClr>
                </a:solidFill>
                <a:latin typeface="+mn-lt"/>
              </a:rPr>
              <a:t>? </a:t>
            </a:r>
            <a:endParaRPr lang="vi-VN" sz="3200" dirty="0">
              <a:solidFill>
                <a:schemeClr val="accent1">
                  <a:lumMod val="50000"/>
                </a:schemeClr>
              </a:solidFill>
              <a:latin typeface="+mn-lt"/>
            </a:endParaRPr>
          </a:p>
        </p:txBody>
      </p:sp>
      <p:sp>
        <p:nvSpPr>
          <p:cNvPr id="5" name="Rectangle 4">
            <a:extLst>
              <a:ext uri="{FF2B5EF4-FFF2-40B4-BE49-F238E27FC236}">
                <a16:creationId xmlns:a16="http://schemas.microsoft.com/office/drawing/2014/main" id="{06D43380-1330-4ADD-A71C-D4BECAA25495}"/>
              </a:ext>
            </a:extLst>
          </p:cNvPr>
          <p:cNvSpPr/>
          <p:nvPr/>
        </p:nvSpPr>
        <p:spPr>
          <a:xfrm>
            <a:off x="547687" y="1627869"/>
            <a:ext cx="977900" cy="92737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01</a:t>
            </a:r>
            <a:endParaRPr lang="vi-VN" sz="3733" b="1" dirty="0"/>
          </a:p>
        </p:txBody>
      </p:sp>
      <p:sp>
        <p:nvSpPr>
          <p:cNvPr id="6" name="Rectangle 5">
            <a:extLst>
              <a:ext uri="{FF2B5EF4-FFF2-40B4-BE49-F238E27FC236}">
                <a16:creationId xmlns:a16="http://schemas.microsoft.com/office/drawing/2014/main" id="{F2F685C0-44F2-42D4-B292-BC692AB4D13A}"/>
              </a:ext>
            </a:extLst>
          </p:cNvPr>
          <p:cNvSpPr/>
          <p:nvPr/>
        </p:nvSpPr>
        <p:spPr>
          <a:xfrm>
            <a:off x="1728787" y="1627869"/>
            <a:ext cx="9853613" cy="92737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133" dirty="0">
                <a:solidFill>
                  <a:schemeClr val="bg1"/>
                </a:solidFill>
              </a:rPr>
              <a:t>The energy efficiency and renewable energy market is increasingly diverse and growing.</a:t>
            </a:r>
          </a:p>
        </p:txBody>
      </p:sp>
      <p:sp>
        <p:nvSpPr>
          <p:cNvPr id="7" name="Rectangle 6">
            <a:extLst>
              <a:ext uri="{FF2B5EF4-FFF2-40B4-BE49-F238E27FC236}">
                <a16:creationId xmlns:a16="http://schemas.microsoft.com/office/drawing/2014/main" id="{7C39ECE4-D0C8-4479-BB11-195A08511DA5}"/>
              </a:ext>
            </a:extLst>
          </p:cNvPr>
          <p:cNvSpPr/>
          <p:nvPr/>
        </p:nvSpPr>
        <p:spPr>
          <a:xfrm>
            <a:off x="547687" y="2948669"/>
            <a:ext cx="977900" cy="92737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02</a:t>
            </a:r>
            <a:endParaRPr lang="vi-VN" sz="3733" b="1" dirty="0"/>
          </a:p>
        </p:txBody>
      </p:sp>
      <p:sp>
        <p:nvSpPr>
          <p:cNvPr id="8" name="Rectangle 7">
            <a:extLst>
              <a:ext uri="{FF2B5EF4-FFF2-40B4-BE49-F238E27FC236}">
                <a16:creationId xmlns:a16="http://schemas.microsoft.com/office/drawing/2014/main" id="{7E0CB776-4524-44DB-8C3F-2700E08174C4}"/>
              </a:ext>
            </a:extLst>
          </p:cNvPr>
          <p:cNvSpPr/>
          <p:nvPr/>
        </p:nvSpPr>
        <p:spPr>
          <a:xfrm>
            <a:off x="1728787" y="2948669"/>
            <a:ext cx="9853613" cy="92737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133" dirty="0">
                <a:solidFill>
                  <a:schemeClr val="bg1"/>
                </a:solidFill>
              </a:rPr>
              <a:t>The market has its own characteristics related to the economic and social conditions and resources of each country.</a:t>
            </a:r>
          </a:p>
        </p:txBody>
      </p:sp>
      <p:sp>
        <p:nvSpPr>
          <p:cNvPr id="9" name="Rectangle 8">
            <a:extLst>
              <a:ext uri="{FF2B5EF4-FFF2-40B4-BE49-F238E27FC236}">
                <a16:creationId xmlns:a16="http://schemas.microsoft.com/office/drawing/2014/main" id="{4F828ABA-B56F-4C2A-90F0-5DEA1AB49914}"/>
              </a:ext>
            </a:extLst>
          </p:cNvPr>
          <p:cNvSpPr/>
          <p:nvPr/>
        </p:nvSpPr>
        <p:spPr>
          <a:xfrm>
            <a:off x="547687" y="4269469"/>
            <a:ext cx="977900" cy="927372"/>
          </a:xfrm>
          <a:prstGeom prst="rect">
            <a:avLst/>
          </a:prstGeom>
          <a:solidFill>
            <a:srgbClr val="F6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03</a:t>
            </a:r>
            <a:endParaRPr lang="vi-VN" sz="3733" b="1" dirty="0"/>
          </a:p>
        </p:txBody>
      </p:sp>
      <p:sp>
        <p:nvSpPr>
          <p:cNvPr id="10" name="Rectangle 9">
            <a:extLst>
              <a:ext uri="{FF2B5EF4-FFF2-40B4-BE49-F238E27FC236}">
                <a16:creationId xmlns:a16="http://schemas.microsoft.com/office/drawing/2014/main" id="{88D9C632-BB4A-4D96-80BD-D6C4B0526706}"/>
              </a:ext>
            </a:extLst>
          </p:cNvPr>
          <p:cNvSpPr/>
          <p:nvPr/>
        </p:nvSpPr>
        <p:spPr>
          <a:xfrm>
            <a:off x="1728787" y="4269469"/>
            <a:ext cx="9853613" cy="927372"/>
          </a:xfrm>
          <a:prstGeom prst="rect">
            <a:avLst/>
          </a:prstGeom>
          <a:solidFill>
            <a:srgbClr val="F6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133" dirty="0">
                <a:solidFill>
                  <a:schemeClr val="bg1"/>
                </a:solidFill>
              </a:rPr>
              <a:t>Energy efficiency investment trends are closely related to economic development, energy security and supply reliability.</a:t>
            </a:r>
          </a:p>
        </p:txBody>
      </p:sp>
    </p:spTree>
    <p:extLst>
      <p:ext uri="{BB962C8B-B14F-4D97-AF65-F5344CB8AC3E}">
        <p14:creationId xmlns:p14="http://schemas.microsoft.com/office/powerpoint/2010/main" val="2524877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C55D2-D367-2D03-97E4-849C9A68F344}"/>
              </a:ext>
            </a:extLst>
          </p:cNvPr>
          <p:cNvSpPr>
            <a:spLocks noGrp="1"/>
          </p:cNvSpPr>
          <p:nvPr>
            <p:ph type="title"/>
          </p:nvPr>
        </p:nvSpPr>
        <p:spPr>
          <a:xfrm>
            <a:off x="211015" y="311443"/>
            <a:ext cx="11980985" cy="832446"/>
          </a:xfrm>
        </p:spPr>
        <p:txBody>
          <a:bodyPr>
            <a:noAutofit/>
          </a:bodyPr>
          <a:lstStyle/>
          <a:p>
            <a:pPr algn="ctr"/>
            <a:r>
              <a:rPr lang="vi-VN" sz="2800" dirty="0">
                <a:solidFill>
                  <a:schemeClr val="accent1">
                    <a:lumMod val="50000"/>
                  </a:schemeClr>
                </a:solidFill>
                <a:latin typeface="+mn-lt"/>
              </a:rPr>
              <a:t>Situation of final electricity and energy consumption in 2023</a:t>
            </a:r>
            <a:endParaRPr lang="en-US" sz="2800"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85F91457-E2C0-B85C-9D67-2C2D8ECE3FF6}"/>
              </a:ext>
            </a:extLst>
          </p:cNvPr>
          <p:cNvSpPr txBox="1"/>
          <p:nvPr/>
        </p:nvSpPr>
        <p:spPr>
          <a:xfrm>
            <a:off x="646612" y="1907810"/>
            <a:ext cx="6100354" cy="261610"/>
          </a:xfrm>
          <a:prstGeom prst="rect">
            <a:avLst/>
          </a:prstGeom>
          <a:solidFill>
            <a:schemeClr val="bg1"/>
          </a:solidFill>
        </p:spPr>
        <p:txBody>
          <a:bodyPr wrap="square">
            <a:spAutoFit/>
          </a:bodyPr>
          <a:lstStyle/>
          <a:p>
            <a:r>
              <a:rPr lang="vi-VN" sz="1100" dirty="0">
                <a:solidFill>
                  <a:schemeClr val="tx1"/>
                </a:solidFill>
                <a:latin typeface="+mn-lt"/>
              </a:rPr>
              <a:t>Situation of final electricity and energy consumption in 2023</a:t>
            </a:r>
            <a:endParaRPr lang="en-VN" sz="1100" dirty="0">
              <a:solidFill>
                <a:schemeClr val="tx1"/>
              </a:solidFill>
            </a:endParaRPr>
          </a:p>
        </p:txBody>
      </p:sp>
      <p:sp>
        <p:nvSpPr>
          <p:cNvPr id="6" name="TextBox 5">
            <a:extLst>
              <a:ext uri="{FF2B5EF4-FFF2-40B4-BE49-F238E27FC236}">
                <a16:creationId xmlns:a16="http://schemas.microsoft.com/office/drawing/2014/main" id="{439836CE-FC1F-9AB5-E60A-348A1A0C5C73}"/>
              </a:ext>
            </a:extLst>
          </p:cNvPr>
          <p:cNvSpPr txBox="1"/>
          <p:nvPr/>
        </p:nvSpPr>
        <p:spPr>
          <a:xfrm>
            <a:off x="3590309" y="2108591"/>
            <a:ext cx="2204851" cy="200055"/>
          </a:xfrm>
          <a:prstGeom prst="rect">
            <a:avLst/>
          </a:prstGeom>
          <a:solidFill>
            <a:schemeClr val="bg1"/>
          </a:solidFill>
        </p:spPr>
        <p:txBody>
          <a:bodyPr wrap="square">
            <a:spAutoFit/>
          </a:bodyPr>
          <a:lstStyle/>
          <a:p>
            <a:r>
              <a:rPr lang="vi-VN" sz="700" dirty="0">
                <a:solidFill>
                  <a:schemeClr val="tx1"/>
                </a:solidFill>
                <a:latin typeface="+mn-lt"/>
              </a:rPr>
              <a:t>Energy consumption/person (kWh)</a:t>
            </a:r>
            <a:endParaRPr lang="en-VN" sz="700" dirty="0">
              <a:solidFill>
                <a:schemeClr val="tx1"/>
              </a:solidFill>
            </a:endParaRPr>
          </a:p>
        </p:txBody>
      </p:sp>
      <p:sp>
        <p:nvSpPr>
          <p:cNvPr id="8" name="TextBox 7">
            <a:extLst>
              <a:ext uri="{FF2B5EF4-FFF2-40B4-BE49-F238E27FC236}">
                <a16:creationId xmlns:a16="http://schemas.microsoft.com/office/drawing/2014/main" id="{DDD1B06D-6BD8-D8FD-CB1F-61F058B4B9D1}"/>
              </a:ext>
            </a:extLst>
          </p:cNvPr>
          <p:cNvSpPr txBox="1"/>
          <p:nvPr/>
        </p:nvSpPr>
        <p:spPr>
          <a:xfrm>
            <a:off x="3590309" y="2247816"/>
            <a:ext cx="2204851" cy="200055"/>
          </a:xfrm>
          <a:prstGeom prst="rect">
            <a:avLst/>
          </a:prstGeom>
          <a:solidFill>
            <a:schemeClr val="bg1"/>
          </a:solidFill>
        </p:spPr>
        <p:txBody>
          <a:bodyPr wrap="square">
            <a:spAutoFit/>
          </a:bodyPr>
          <a:lstStyle/>
          <a:p>
            <a:r>
              <a:rPr lang="vi-VN" sz="700" dirty="0">
                <a:solidFill>
                  <a:schemeClr val="tx1"/>
                </a:solidFill>
                <a:latin typeface="+mn-lt"/>
              </a:rPr>
              <a:t>Final electricity /person (kWh)</a:t>
            </a:r>
            <a:endParaRPr lang="en-VN" sz="700" dirty="0">
              <a:solidFill>
                <a:schemeClr val="tx1"/>
              </a:solidFill>
            </a:endParaRPr>
          </a:p>
        </p:txBody>
      </p:sp>
      <p:grpSp>
        <p:nvGrpSpPr>
          <p:cNvPr id="28" name="Group 27">
            <a:extLst>
              <a:ext uri="{FF2B5EF4-FFF2-40B4-BE49-F238E27FC236}">
                <a16:creationId xmlns:a16="http://schemas.microsoft.com/office/drawing/2014/main" id="{ACD0E81E-032A-AC6F-0E4D-60FEBDA337BC}"/>
              </a:ext>
            </a:extLst>
          </p:cNvPr>
          <p:cNvGrpSpPr/>
          <p:nvPr/>
        </p:nvGrpSpPr>
        <p:grpSpPr>
          <a:xfrm>
            <a:off x="123814" y="1919533"/>
            <a:ext cx="4876800" cy="3012730"/>
            <a:chOff x="123814" y="1907810"/>
            <a:chExt cx="4876800" cy="3012730"/>
          </a:xfrm>
        </p:grpSpPr>
        <p:pic>
          <p:nvPicPr>
            <p:cNvPr id="7" name="Picture 6">
              <a:extLst>
                <a:ext uri="{FF2B5EF4-FFF2-40B4-BE49-F238E27FC236}">
                  <a16:creationId xmlns:a16="http://schemas.microsoft.com/office/drawing/2014/main" id="{E61A2796-5DD1-2AAE-9E58-025807FA5EB4}"/>
                </a:ext>
              </a:extLst>
            </p:cNvPr>
            <p:cNvPicPr>
              <a:picLocks noChangeAspect="1"/>
            </p:cNvPicPr>
            <p:nvPr/>
          </p:nvPicPr>
          <p:blipFill>
            <a:blip r:embed="rId3"/>
            <a:stretch>
              <a:fillRect/>
            </a:stretch>
          </p:blipFill>
          <p:spPr>
            <a:xfrm>
              <a:off x="123814" y="1907810"/>
              <a:ext cx="4876800" cy="2915620"/>
            </a:xfrm>
            <a:prstGeom prst="rect">
              <a:avLst/>
            </a:prstGeom>
          </p:spPr>
        </p:pic>
        <p:sp>
          <p:nvSpPr>
            <p:cNvPr id="9" name="TextBox 8">
              <a:extLst>
                <a:ext uri="{FF2B5EF4-FFF2-40B4-BE49-F238E27FC236}">
                  <a16:creationId xmlns:a16="http://schemas.microsoft.com/office/drawing/2014/main" id="{1073F4A1-CDE2-F35A-C524-6BD74346CE89}"/>
                </a:ext>
              </a:extLst>
            </p:cNvPr>
            <p:cNvSpPr txBox="1"/>
            <p:nvPr/>
          </p:nvSpPr>
          <p:spPr>
            <a:xfrm>
              <a:off x="1087645" y="4610587"/>
              <a:ext cx="432682" cy="200055"/>
            </a:xfrm>
            <a:prstGeom prst="rect">
              <a:avLst/>
            </a:prstGeom>
            <a:solidFill>
              <a:schemeClr val="bg1"/>
            </a:solidFill>
          </p:spPr>
          <p:txBody>
            <a:bodyPr wrap="square">
              <a:spAutoFit/>
            </a:bodyPr>
            <a:lstStyle/>
            <a:p>
              <a:r>
                <a:rPr lang="vi-VN" sz="700" dirty="0">
                  <a:solidFill>
                    <a:schemeClr val="tx1"/>
                  </a:solidFill>
                  <a:latin typeface="+mn-lt"/>
                </a:rPr>
                <a:t>Asia</a:t>
              </a:r>
              <a:endParaRPr lang="en-VN" sz="700" dirty="0">
                <a:solidFill>
                  <a:schemeClr val="tx1"/>
                </a:solidFill>
              </a:endParaRPr>
            </a:p>
          </p:txBody>
        </p:sp>
        <p:sp>
          <p:nvSpPr>
            <p:cNvPr id="10" name="TextBox 9">
              <a:extLst>
                <a:ext uri="{FF2B5EF4-FFF2-40B4-BE49-F238E27FC236}">
                  <a16:creationId xmlns:a16="http://schemas.microsoft.com/office/drawing/2014/main" id="{0280422A-37DC-D296-569E-EAA953DF85B4}"/>
                </a:ext>
              </a:extLst>
            </p:cNvPr>
            <p:cNvSpPr txBox="1"/>
            <p:nvPr/>
          </p:nvSpPr>
          <p:spPr>
            <a:xfrm>
              <a:off x="1636652" y="4596275"/>
              <a:ext cx="555704" cy="200055"/>
            </a:xfrm>
            <a:prstGeom prst="rect">
              <a:avLst/>
            </a:prstGeom>
            <a:solidFill>
              <a:schemeClr val="bg1"/>
            </a:solidFill>
          </p:spPr>
          <p:txBody>
            <a:bodyPr wrap="square">
              <a:spAutoFit/>
            </a:bodyPr>
            <a:lstStyle/>
            <a:p>
              <a:r>
                <a:rPr lang="vi-VN" sz="700" dirty="0">
                  <a:solidFill>
                    <a:schemeClr val="tx1"/>
                  </a:solidFill>
                  <a:latin typeface="+mn-lt"/>
                </a:rPr>
                <a:t>Europe</a:t>
              </a:r>
              <a:endParaRPr lang="en-VN" sz="700" dirty="0">
                <a:solidFill>
                  <a:schemeClr val="tx1"/>
                </a:solidFill>
              </a:endParaRPr>
            </a:p>
          </p:txBody>
        </p:sp>
        <p:sp>
          <p:nvSpPr>
            <p:cNvPr id="11" name="TextBox 10">
              <a:extLst>
                <a:ext uri="{FF2B5EF4-FFF2-40B4-BE49-F238E27FC236}">
                  <a16:creationId xmlns:a16="http://schemas.microsoft.com/office/drawing/2014/main" id="{F2954927-4BAC-650E-9086-4E425DB534C0}"/>
                </a:ext>
              </a:extLst>
            </p:cNvPr>
            <p:cNvSpPr txBox="1"/>
            <p:nvPr/>
          </p:nvSpPr>
          <p:spPr>
            <a:xfrm>
              <a:off x="2220873" y="4612763"/>
              <a:ext cx="729237" cy="307777"/>
            </a:xfrm>
            <a:prstGeom prst="rect">
              <a:avLst/>
            </a:prstGeom>
            <a:solidFill>
              <a:schemeClr val="bg1"/>
            </a:solidFill>
          </p:spPr>
          <p:txBody>
            <a:bodyPr wrap="square">
              <a:spAutoFit/>
            </a:bodyPr>
            <a:lstStyle/>
            <a:p>
              <a:r>
                <a:rPr lang="vi-VN" sz="700" dirty="0">
                  <a:solidFill>
                    <a:schemeClr val="tx1"/>
                  </a:solidFill>
                  <a:latin typeface="+mn-lt"/>
                </a:rPr>
                <a:t>North American</a:t>
              </a:r>
              <a:endParaRPr lang="en-VN" sz="700" dirty="0">
                <a:solidFill>
                  <a:schemeClr val="tx1"/>
                </a:solidFill>
              </a:endParaRPr>
            </a:p>
          </p:txBody>
        </p:sp>
        <p:sp>
          <p:nvSpPr>
            <p:cNvPr id="12" name="TextBox 11">
              <a:extLst>
                <a:ext uri="{FF2B5EF4-FFF2-40B4-BE49-F238E27FC236}">
                  <a16:creationId xmlns:a16="http://schemas.microsoft.com/office/drawing/2014/main" id="{7A247539-AB7E-720B-9CA1-2FCC8EE64E29}"/>
                </a:ext>
              </a:extLst>
            </p:cNvPr>
            <p:cNvSpPr txBox="1"/>
            <p:nvPr/>
          </p:nvSpPr>
          <p:spPr>
            <a:xfrm>
              <a:off x="2950110" y="4606647"/>
              <a:ext cx="555704" cy="200055"/>
            </a:xfrm>
            <a:prstGeom prst="rect">
              <a:avLst/>
            </a:prstGeom>
            <a:solidFill>
              <a:schemeClr val="bg1"/>
            </a:solidFill>
          </p:spPr>
          <p:txBody>
            <a:bodyPr wrap="square">
              <a:spAutoFit/>
            </a:bodyPr>
            <a:lstStyle/>
            <a:p>
              <a:r>
                <a:rPr lang="vi-VN" sz="700" dirty="0">
                  <a:solidFill>
                    <a:schemeClr val="tx1"/>
                  </a:solidFill>
                  <a:latin typeface="+mn-lt"/>
                </a:rPr>
                <a:t>Africa</a:t>
              </a:r>
              <a:endParaRPr lang="en-VN" sz="700" dirty="0">
                <a:solidFill>
                  <a:schemeClr val="tx1"/>
                </a:solidFill>
              </a:endParaRPr>
            </a:p>
          </p:txBody>
        </p:sp>
        <p:sp>
          <p:nvSpPr>
            <p:cNvPr id="13" name="TextBox 12">
              <a:extLst>
                <a:ext uri="{FF2B5EF4-FFF2-40B4-BE49-F238E27FC236}">
                  <a16:creationId xmlns:a16="http://schemas.microsoft.com/office/drawing/2014/main" id="{EDED82EC-E3AD-E1BA-A97E-D2A8B465055A}"/>
                </a:ext>
              </a:extLst>
            </p:cNvPr>
            <p:cNvSpPr txBox="1"/>
            <p:nvPr/>
          </p:nvSpPr>
          <p:spPr>
            <a:xfrm>
              <a:off x="3528137" y="4612763"/>
              <a:ext cx="706913" cy="307777"/>
            </a:xfrm>
            <a:prstGeom prst="rect">
              <a:avLst/>
            </a:prstGeom>
            <a:solidFill>
              <a:schemeClr val="bg1"/>
            </a:solidFill>
          </p:spPr>
          <p:txBody>
            <a:bodyPr wrap="square">
              <a:spAutoFit/>
            </a:bodyPr>
            <a:lstStyle/>
            <a:p>
              <a:r>
                <a:rPr lang="vi-VN" sz="700" dirty="0">
                  <a:solidFill>
                    <a:schemeClr val="tx1"/>
                  </a:solidFill>
                  <a:latin typeface="+mn-lt"/>
                </a:rPr>
                <a:t>South American</a:t>
              </a:r>
              <a:endParaRPr lang="en-VN" sz="700" dirty="0">
                <a:solidFill>
                  <a:schemeClr val="tx1"/>
                </a:solidFill>
              </a:endParaRPr>
            </a:p>
          </p:txBody>
        </p:sp>
        <p:sp>
          <p:nvSpPr>
            <p:cNvPr id="16" name="TextBox 15">
              <a:extLst>
                <a:ext uri="{FF2B5EF4-FFF2-40B4-BE49-F238E27FC236}">
                  <a16:creationId xmlns:a16="http://schemas.microsoft.com/office/drawing/2014/main" id="{FACFDFE2-DD7B-DC0B-B103-8E6DE3179EDA}"/>
                </a:ext>
              </a:extLst>
            </p:cNvPr>
            <p:cNvSpPr txBox="1"/>
            <p:nvPr/>
          </p:nvSpPr>
          <p:spPr>
            <a:xfrm>
              <a:off x="4215756" y="4612118"/>
              <a:ext cx="784858" cy="200055"/>
            </a:xfrm>
            <a:prstGeom prst="rect">
              <a:avLst/>
            </a:prstGeom>
            <a:solidFill>
              <a:schemeClr val="bg1"/>
            </a:solidFill>
          </p:spPr>
          <p:txBody>
            <a:bodyPr wrap="square">
              <a:spAutoFit/>
            </a:bodyPr>
            <a:lstStyle/>
            <a:p>
              <a:r>
                <a:rPr lang="vi-VN" sz="700" dirty="0">
                  <a:solidFill>
                    <a:schemeClr val="tx1"/>
                  </a:solidFill>
                  <a:latin typeface="+mn-lt"/>
                </a:rPr>
                <a:t>Oceania</a:t>
              </a:r>
              <a:endParaRPr lang="en-VN" sz="700" dirty="0">
                <a:solidFill>
                  <a:schemeClr val="tx1"/>
                </a:solidFill>
              </a:endParaRPr>
            </a:p>
          </p:txBody>
        </p:sp>
      </p:grpSp>
      <p:sp>
        <p:nvSpPr>
          <p:cNvPr id="19" name="TextBox 18">
            <a:extLst>
              <a:ext uri="{FF2B5EF4-FFF2-40B4-BE49-F238E27FC236}">
                <a16:creationId xmlns:a16="http://schemas.microsoft.com/office/drawing/2014/main" id="{47566A27-37E1-4EB0-641A-5349C2C6CF45}"/>
              </a:ext>
            </a:extLst>
          </p:cNvPr>
          <p:cNvSpPr txBox="1"/>
          <p:nvPr/>
        </p:nvSpPr>
        <p:spPr>
          <a:xfrm>
            <a:off x="5299113" y="2528143"/>
            <a:ext cx="1203213" cy="253916"/>
          </a:xfrm>
          <a:prstGeom prst="rect">
            <a:avLst/>
          </a:prstGeom>
          <a:solidFill>
            <a:schemeClr val="bg1"/>
          </a:solidFill>
        </p:spPr>
        <p:txBody>
          <a:bodyPr wrap="square">
            <a:spAutoFit/>
          </a:bodyPr>
          <a:lstStyle/>
          <a:p>
            <a:pPr algn="r"/>
            <a:r>
              <a:rPr lang="vi-VN" sz="1050" dirty="0">
                <a:solidFill>
                  <a:schemeClr val="tx1"/>
                </a:solidFill>
                <a:latin typeface="+mn-lt"/>
              </a:rPr>
              <a:t>Paper and Pulp</a:t>
            </a:r>
            <a:endParaRPr lang="en-VN" sz="1050" dirty="0">
              <a:solidFill>
                <a:schemeClr val="tx1"/>
              </a:solidFill>
            </a:endParaRPr>
          </a:p>
        </p:txBody>
      </p:sp>
      <p:sp>
        <p:nvSpPr>
          <p:cNvPr id="20" name="TextBox 19">
            <a:extLst>
              <a:ext uri="{FF2B5EF4-FFF2-40B4-BE49-F238E27FC236}">
                <a16:creationId xmlns:a16="http://schemas.microsoft.com/office/drawing/2014/main" id="{1FC1FCC1-5CE1-5FDA-7658-5EAB7EB74C00}"/>
              </a:ext>
            </a:extLst>
          </p:cNvPr>
          <p:cNvSpPr txBox="1"/>
          <p:nvPr/>
        </p:nvSpPr>
        <p:spPr>
          <a:xfrm>
            <a:off x="5299113" y="2870669"/>
            <a:ext cx="1203213" cy="253916"/>
          </a:xfrm>
          <a:prstGeom prst="rect">
            <a:avLst/>
          </a:prstGeom>
          <a:solidFill>
            <a:schemeClr val="bg1"/>
          </a:solidFill>
        </p:spPr>
        <p:txBody>
          <a:bodyPr wrap="square">
            <a:spAutoFit/>
          </a:bodyPr>
          <a:lstStyle/>
          <a:p>
            <a:pPr algn="r"/>
            <a:r>
              <a:rPr lang="vi-VN" sz="1050" dirty="0">
                <a:solidFill>
                  <a:schemeClr val="tx1"/>
                </a:solidFill>
                <a:latin typeface="+mn-lt"/>
              </a:rPr>
              <a:t>Beverage</a:t>
            </a:r>
            <a:endParaRPr lang="en-VN" sz="1050" dirty="0">
              <a:solidFill>
                <a:schemeClr val="tx1"/>
              </a:solidFill>
            </a:endParaRPr>
          </a:p>
        </p:txBody>
      </p:sp>
      <p:sp>
        <p:nvSpPr>
          <p:cNvPr id="21" name="TextBox 20">
            <a:extLst>
              <a:ext uri="{FF2B5EF4-FFF2-40B4-BE49-F238E27FC236}">
                <a16:creationId xmlns:a16="http://schemas.microsoft.com/office/drawing/2014/main" id="{B0FE3982-2300-9F4D-7370-528608540CA4}"/>
              </a:ext>
            </a:extLst>
          </p:cNvPr>
          <p:cNvSpPr txBox="1"/>
          <p:nvPr/>
        </p:nvSpPr>
        <p:spPr>
          <a:xfrm>
            <a:off x="5299112" y="3219582"/>
            <a:ext cx="1203213" cy="253916"/>
          </a:xfrm>
          <a:prstGeom prst="rect">
            <a:avLst/>
          </a:prstGeom>
          <a:solidFill>
            <a:schemeClr val="bg1"/>
          </a:solidFill>
        </p:spPr>
        <p:txBody>
          <a:bodyPr wrap="square">
            <a:spAutoFit/>
          </a:bodyPr>
          <a:lstStyle/>
          <a:p>
            <a:pPr algn="r"/>
            <a:r>
              <a:rPr lang="vi-VN" sz="1050" dirty="0">
                <a:solidFill>
                  <a:schemeClr val="tx1"/>
                </a:solidFill>
                <a:latin typeface="+mn-lt"/>
              </a:rPr>
              <a:t>Fertilizer</a:t>
            </a:r>
            <a:endParaRPr lang="en-VN" sz="1050" dirty="0">
              <a:solidFill>
                <a:schemeClr val="tx1"/>
              </a:solidFill>
            </a:endParaRPr>
          </a:p>
        </p:txBody>
      </p:sp>
      <p:sp>
        <p:nvSpPr>
          <p:cNvPr id="22" name="TextBox 21">
            <a:extLst>
              <a:ext uri="{FF2B5EF4-FFF2-40B4-BE49-F238E27FC236}">
                <a16:creationId xmlns:a16="http://schemas.microsoft.com/office/drawing/2014/main" id="{1B6E4E44-2007-F41F-2C73-1CED8A38796D}"/>
              </a:ext>
            </a:extLst>
          </p:cNvPr>
          <p:cNvSpPr txBox="1"/>
          <p:nvPr/>
        </p:nvSpPr>
        <p:spPr>
          <a:xfrm>
            <a:off x="5299112" y="3641232"/>
            <a:ext cx="1203213" cy="253916"/>
          </a:xfrm>
          <a:prstGeom prst="rect">
            <a:avLst/>
          </a:prstGeom>
          <a:solidFill>
            <a:schemeClr val="bg1"/>
          </a:solidFill>
        </p:spPr>
        <p:txBody>
          <a:bodyPr wrap="square">
            <a:spAutoFit/>
          </a:bodyPr>
          <a:lstStyle/>
          <a:p>
            <a:pPr algn="r"/>
            <a:r>
              <a:rPr lang="vi-VN" sz="1050" dirty="0">
                <a:solidFill>
                  <a:schemeClr val="tx1"/>
                </a:solidFill>
                <a:latin typeface="+mn-lt"/>
              </a:rPr>
              <a:t>Food</a:t>
            </a:r>
            <a:endParaRPr lang="en-VN" sz="1050" dirty="0">
              <a:solidFill>
                <a:schemeClr val="tx1"/>
              </a:solidFill>
            </a:endParaRPr>
          </a:p>
        </p:txBody>
      </p:sp>
      <p:sp>
        <p:nvSpPr>
          <p:cNvPr id="23" name="TextBox 22">
            <a:extLst>
              <a:ext uri="{FF2B5EF4-FFF2-40B4-BE49-F238E27FC236}">
                <a16:creationId xmlns:a16="http://schemas.microsoft.com/office/drawing/2014/main" id="{F6C1A2B3-A662-B2DC-39CF-DBC580E62DB2}"/>
              </a:ext>
            </a:extLst>
          </p:cNvPr>
          <p:cNvSpPr txBox="1"/>
          <p:nvPr/>
        </p:nvSpPr>
        <p:spPr>
          <a:xfrm>
            <a:off x="5299112" y="3958061"/>
            <a:ext cx="1203213" cy="253916"/>
          </a:xfrm>
          <a:prstGeom prst="rect">
            <a:avLst/>
          </a:prstGeom>
          <a:solidFill>
            <a:schemeClr val="bg1"/>
          </a:solidFill>
        </p:spPr>
        <p:txBody>
          <a:bodyPr wrap="square">
            <a:spAutoFit/>
          </a:bodyPr>
          <a:lstStyle/>
          <a:p>
            <a:pPr algn="r"/>
            <a:r>
              <a:rPr lang="vi-VN" sz="1050" dirty="0">
                <a:solidFill>
                  <a:schemeClr val="tx1"/>
                </a:solidFill>
                <a:latin typeface="+mn-lt"/>
              </a:rPr>
              <a:t>Textile</a:t>
            </a:r>
            <a:endParaRPr lang="en-VN" sz="1050" dirty="0">
              <a:solidFill>
                <a:schemeClr val="tx1"/>
              </a:solidFill>
            </a:endParaRPr>
          </a:p>
        </p:txBody>
      </p:sp>
      <p:sp>
        <p:nvSpPr>
          <p:cNvPr id="24" name="TextBox 23">
            <a:extLst>
              <a:ext uri="{FF2B5EF4-FFF2-40B4-BE49-F238E27FC236}">
                <a16:creationId xmlns:a16="http://schemas.microsoft.com/office/drawing/2014/main" id="{137EED51-E913-0CBF-F660-E08DC3F588C7}"/>
              </a:ext>
            </a:extLst>
          </p:cNvPr>
          <p:cNvSpPr txBox="1"/>
          <p:nvPr/>
        </p:nvSpPr>
        <p:spPr>
          <a:xfrm>
            <a:off x="5310239" y="4352731"/>
            <a:ext cx="1203213" cy="253916"/>
          </a:xfrm>
          <a:prstGeom prst="rect">
            <a:avLst/>
          </a:prstGeom>
          <a:solidFill>
            <a:schemeClr val="bg1"/>
          </a:solidFill>
        </p:spPr>
        <p:txBody>
          <a:bodyPr wrap="square">
            <a:spAutoFit/>
          </a:bodyPr>
          <a:lstStyle/>
          <a:p>
            <a:pPr algn="r"/>
            <a:r>
              <a:rPr lang="vi-VN" sz="1050" dirty="0">
                <a:solidFill>
                  <a:schemeClr val="tx1"/>
                </a:solidFill>
                <a:latin typeface="+mn-lt"/>
              </a:rPr>
              <a:t>Cement</a:t>
            </a:r>
            <a:endParaRPr lang="en-VN" sz="1050" dirty="0">
              <a:solidFill>
                <a:schemeClr val="tx1"/>
              </a:solidFill>
            </a:endParaRPr>
          </a:p>
        </p:txBody>
      </p:sp>
      <p:sp>
        <p:nvSpPr>
          <p:cNvPr id="25" name="TextBox 24">
            <a:extLst>
              <a:ext uri="{FF2B5EF4-FFF2-40B4-BE49-F238E27FC236}">
                <a16:creationId xmlns:a16="http://schemas.microsoft.com/office/drawing/2014/main" id="{98597E5C-F7EE-BE2C-D258-0BFB564845D8}"/>
              </a:ext>
            </a:extLst>
          </p:cNvPr>
          <p:cNvSpPr txBox="1"/>
          <p:nvPr/>
        </p:nvSpPr>
        <p:spPr>
          <a:xfrm>
            <a:off x="5299111" y="4695257"/>
            <a:ext cx="1203213" cy="253916"/>
          </a:xfrm>
          <a:prstGeom prst="rect">
            <a:avLst/>
          </a:prstGeom>
          <a:solidFill>
            <a:schemeClr val="bg1"/>
          </a:solidFill>
        </p:spPr>
        <p:txBody>
          <a:bodyPr wrap="square">
            <a:spAutoFit/>
          </a:bodyPr>
          <a:lstStyle/>
          <a:p>
            <a:pPr algn="r"/>
            <a:r>
              <a:rPr lang="vi-VN" sz="1050" dirty="0">
                <a:solidFill>
                  <a:schemeClr val="tx1"/>
                </a:solidFill>
                <a:latin typeface="+mn-lt"/>
              </a:rPr>
              <a:t>Steel</a:t>
            </a:r>
            <a:endParaRPr lang="en-VN" sz="1050" dirty="0">
              <a:solidFill>
                <a:schemeClr val="tx1"/>
              </a:solidFill>
            </a:endParaRPr>
          </a:p>
        </p:txBody>
      </p:sp>
      <p:grpSp>
        <p:nvGrpSpPr>
          <p:cNvPr id="29" name="Group 28">
            <a:extLst>
              <a:ext uri="{FF2B5EF4-FFF2-40B4-BE49-F238E27FC236}">
                <a16:creationId xmlns:a16="http://schemas.microsoft.com/office/drawing/2014/main" id="{53C8B772-B43A-DD66-F73B-0EDFC0344009}"/>
              </a:ext>
            </a:extLst>
          </p:cNvPr>
          <p:cNvGrpSpPr/>
          <p:nvPr/>
        </p:nvGrpSpPr>
        <p:grpSpPr>
          <a:xfrm>
            <a:off x="5434317" y="1755410"/>
            <a:ext cx="6867544" cy="3761396"/>
            <a:chOff x="5434317" y="1755410"/>
            <a:chExt cx="6867544" cy="3761396"/>
          </a:xfrm>
        </p:grpSpPr>
        <p:pic>
          <p:nvPicPr>
            <p:cNvPr id="3" name="Picture 2">
              <a:extLst>
                <a:ext uri="{FF2B5EF4-FFF2-40B4-BE49-F238E27FC236}">
                  <a16:creationId xmlns:a16="http://schemas.microsoft.com/office/drawing/2014/main" id="{69188296-F9F4-7D18-DFD7-A3A783E3A5BE}"/>
                </a:ext>
              </a:extLst>
            </p:cNvPr>
            <p:cNvPicPr>
              <a:picLocks noChangeAspect="1"/>
            </p:cNvPicPr>
            <p:nvPr/>
          </p:nvPicPr>
          <p:blipFill>
            <a:blip r:embed="rId4"/>
            <a:stretch>
              <a:fillRect/>
            </a:stretch>
          </p:blipFill>
          <p:spPr>
            <a:xfrm>
              <a:off x="5462247" y="1755410"/>
              <a:ext cx="6605939" cy="3690350"/>
            </a:xfrm>
            <a:prstGeom prst="rect">
              <a:avLst/>
            </a:prstGeom>
          </p:spPr>
        </p:pic>
        <p:sp>
          <p:nvSpPr>
            <p:cNvPr id="17" name="TextBox 16">
              <a:extLst>
                <a:ext uri="{FF2B5EF4-FFF2-40B4-BE49-F238E27FC236}">
                  <a16:creationId xmlns:a16="http://schemas.microsoft.com/office/drawing/2014/main" id="{D8E5F84C-F036-97DD-0155-AE0093DCBF4C}"/>
                </a:ext>
              </a:extLst>
            </p:cNvPr>
            <p:cNvSpPr txBox="1"/>
            <p:nvPr/>
          </p:nvSpPr>
          <p:spPr>
            <a:xfrm>
              <a:off x="6201507" y="1765719"/>
              <a:ext cx="6100354" cy="261610"/>
            </a:xfrm>
            <a:prstGeom prst="rect">
              <a:avLst/>
            </a:prstGeom>
            <a:solidFill>
              <a:schemeClr val="bg1"/>
            </a:solidFill>
          </p:spPr>
          <p:txBody>
            <a:bodyPr wrap="square">
              <a:spAutoFit/>
            </a:bodyPr>
            <a:lstStyle/>
            <a:p>
              <a:r>
                <a:rPr lang="vi-VN" sz="1100" dirty="0">
                  <a:solidFill>
                    <a:schemeClr val="tx1"/>
                  </a:solidFill>
                  <a:latin typeface="+mn-lt"/>
                </a:rPr>
                <a:t>The final electricity by sector in the world in 2023</a:t>
              </a:r>
              <a:endParaRPr lang="en-VN" sz="1100" dirty="0">
                <a:solidFill>
                  <a:schemeClr val="tx1"/>
                </a:solidFill>
              </a:endParaRPr>
            </a:p>
          </p:txBody>
        </p:sp>
        <p:sp>
          <p:nvSpPr>
            <p:cNvPr id="18" name="TextBox 17">
              <a:extLst>
                <a:ext uri="{FF2B5EF4-FFF2-40B4-BE49-F238E27FC236}">
                  <a16:creationId xmlns:a16="http://schemas.microsoft.com/office/drawing/2014/main" id="{8A92041D-4DB0-5422-ADBD-966B519BCEAA}"/>
                </a:ext>
              </a:extLst>
            </p:cNvPr>
            <p:cNvSpPr txBox="1"/>
            <p:nvPr/>
          </p:nvSpPr>
          <p:spPr>
            <a:xfrm>
              <a:off x="5473264" y="2155973"/>
              <a:ext cx="1029062" cy="253916"/>
            </a:xfrm>
            <a:prstGeom prst="rect">
              <a:avLst/>
            </a:prstGeom>
            <a:solidFill>
              <a:schemeClr val="bg1"/>
            </a:solidFill>
          </p:spPr>
          <p:txBody>
            <a:bodyPr wrap="square">
              <a:spAutoFit/>
            </a:bodyPr>
            <a:lstStyle/>
            <a:p>
              <a:pPr algn="r"/>
              <a:r>
                <a:rPr lang="vi-VN" sz="1050" dirty="0">
                  <a:solidFill>
                    <a:schemeClr val="tx1"/>
                  </a:solidFill>
                  <a:latin typeface="+mn-lt"/>
                </a:rPr>
                <a:t>Other sector</a:t>
              </a:r>
              <a:endParaRPr lang="en-VN" sz="1050" dirty="0">
                <a:solidFill>
                  <a:schemeClr val="tx1"/>
                </a:solidFill>
              </a:endParaRPr>
            </a:p>
          </p:txBody>
        </p:sp>
        <p:sp>
          <p:nvSpPr>
            <p:cNvPr id="26" name="TextBox 25">
              <a:extLst>
                <a:ext uri="{FF2B5EF4-FFF2-40B4-BE49-F238E27FC236}">
                  <a16:creationId xmlns:a16="http://schemas.microsoft.com/office/drawing/2014/main" id="{13AA5A76-D146-C6AA-A4B2-6EEAECEB2057}"/>
                </a:ext>
              </a:extLst>
            </p:cNvPr>
            <p:cNvSpPr txBox="1"/>
            <p:nvPr/>
          </p:nvSpPr>
          <p:spPr>
            <a:xfrm>
              <a:off x="8152481" y="5262890"/>
              <a:ext cx="1917473" cy="253916"/>
            </a:xfrm>
            <a:prstGeom prst="rect">
              <a:avLst/>
            </a:prstGeom>
            <a:solidFill>
              <a:schemeClr val="bg1"/>
            </a:solidFill>
          </p:spPr>
          <p:txBody>
            <a:bodyPr wrap="square">
              <a:spAutoFit/>
            </a:bodyPr>
            <a:lstStyle/>
            <a:p>
              <a:pPr algn="r"/>
              <a:r>
                <a:rPr lang="vi-VN" sz="1050" dirty="0">
                  <a:solidFill>
                    <a:schemeClr val="tx1"/>
                  </a:solidFill>
                  <a:latin typeface="+mn-lt"/>
                </a:rPr>
                <a:t>Energy consumption (TWh) </a:t>
              </a:r>
              <a:endParaRPr lang="en-VN" sz="1050" dirty="0">
                <a:solidFill>
                  <a:schemeClr val="tx1"/>
                </a:solidFill>
              </a:endParaRPr>
            </a:p>
          </p:txBody>
        </p:sp>
        <p:sp>
          <p:nvSpPr>
            <p:cNvPr id="27" name="TextBox 26">
              <a:extLst>
                <a:ext uri="{FF2B5EF4-FFF2-40B4-BE49-F238E27FC236}">
                  <a16:creationId xmlns:a16="http://schemas.microsoft.com/office/drawing/2014/main" id="{BF4A4633-5B14-4C88-2924-D672DD40630A}"/>
                </a:ext>
              </a:extLst>
            </p:cNvPr>
            <p:cNvSpPr txBox="1"/>
            <p:nvPr/>
          </p:nvSpPr>
          <p:spPr>
            <a:xfrm rot="16200000">
              <a:off x="4674148" y="3729698"/>
              <a:ext cx="1774254" cy="253916"/>
            </a:xfrm>
            <a:prstGeom prst="rect">
              <a:avLst/>
            </a:prstGeom>
            <a:solidFill>
              <a:schemeClr val="bg1"/>
            </a:solidFill>
          </p:spPr>
          <p:txBody>
            <a:bodyPr wrap="square">
              <a:spAutoFit/>
            </a:bodyPr>
            <a:lstStyle/>
            <a:p>
              <a:pPr algn="r"/>
              <a:r>
                <a:rPr lang="vi-VN" sz="1050" b="1" dirty="0">
                  <a:solidFill>
                    <a:schemeClr val="tx1"/>
                  </a:solidFill>
                  <a:latin typeface="+mn-lt"/>
                </a:rPr>
                <a:t>Industrial sector</a:t>
              </a:r>
              <a:endParaRPr lang="en-VN" sz="1050" b="1" dirty="0">
                <a:solidFill>
                  <a:schemeClr val="tx1"/>
                </a:solidFill>
              </a:endParaRPr>
            </a:p>
          </p:txBody>
        </p:sp>
      </p:grpSp>
    </p:spTree>
    <p:extLst>
      <p:ext uri="{BB962C8B-B14F-4D97-AF65-F5344CB8AC3E}">
        <p14:creationId xmlns:p14="http://schemas.microsoft.com/office/powerpoint/2010/main" val="191079521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824"/>
        <p:cNvGrpSpPr/>
        <p:nvPr/>
      </p:nvGrpSpPr>
      <p:grpSpPr>
        <a:xfrm>
          <a:off x="0" y="0"/>
          <a:ext cx="0" cy="0"/>
          <a:chOff x="0" y="0"/>
          <a:chExt cx="0" cy="0"/>
        </a:xfrm>
      </p:grpSpPr>
      <p:sp>
        <p:nvSpPr>
          <p:cNvPr id="1835" name="Google Shape;1835;p32"/>
          <p:cNvSpPr/>
          <p:nvPr/>
        </p:nvSpPr>
        <p:spPr>
          <a:xfrm>
            <a:off x="2447327" y="2355453"/>
            <a:ext cx="177600" cy="177600"/>
          </a:xfrm>
          <a:prstGeom prst="ellipse">
            <a:avLst/>
          </a:prstGeom>
          <a:noFill/>
          <a:ln>
            <a:noFill/>
          </a:ln>
        </p:spPr>
        <p:txBody>
          <a:bodyPr spcFirstLastPara="1" wrap="square" lIns="121900" tIns="121900" rIns="121900" bIns="121900" anchor="ctr" anchorCtr="0">
            <a:noAutofit/>
          </a:bodyPr>
          <a:lstStyle/>
          <a:p>
            <a:endParaRPr sz="2489"/>
          </a:p>
        </p:txBody>
      </p:sp>
      <p:sp>
        <p:nvSpPr>
          <p:cNvPr id="53" name="Title 2">
            <a:extLst>
              <a:ext uri="{FF2B5EF4-FFF2-40B4-BE49-F238E27FC236}">
                <a16:creationId xmlns:a16="http://schemas.microsoft.com/office/drawing/2014/main" id="{384D2E3D-A023-46CB-B80C-9CF1756C786F}"/>
              </a:ext>
            </a:extLst>
          </p:cNvPr>
          <p:cNvSpPr txBox="1">
            <a:spLocks/>
          </p:cNvSpPr>
          <p:nvPr/>
        </p:nvSpPr>
        <p:spPr>
          <a:xfrm>
            <a:off x="609600" y="583652"/>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mn-lt"/>
              </a:rPr>
              <a:t>ENERGY EFFICIENCY MARKET: AVAILABLE CAPITAL</a:t>
            </a:r>
          </a:p>
        </p:txBody>
      </p:sp>
      <p:sp>
        <p:nvSpPr>
          <p:cNvPr id="5" name="Google Shape;1835;p32">
            <a:extLst>
              <a:ext uri="{FF2B5EF4-FFF2-40B4-BE49-F238E27FC236}">
                <a16:creationId xmlns:a16="http://schemas.microsoft.com/office/drawing/2014/main" id="{DC8BEEC1-C4A5-4935-95BD-9E52ABA37332}"/>
              </a:ext>
            </a:extLst>
          </p:cNvPr>
          <p:cNvSpPr/>
          <p:nvPr/>
        </p:nvSpPr>
        <p:spPr>
          <a:xfrm>
            <a:off x="2447327" y="2548493"/>
            <a:ext cx="177600" cy="177600"/>
          </a:xfrm>
          <a:prstGeom prst="ellipse">
            <a:avLst/>
          </a:prstGeom>
          <a:noFill/>
          <a:ln>
            <a:noFill/>
          </a:ln>
        </p:spPr>
        <p:txBody>
          <a:bodyPr spcFirstLastPara="1" wrap="square" lIns="121900" tIns="121900" rIns="121900" bIns="121900" anchor="ctr" anchorCtr="0">
            <a:noAutofit/>
          </a:bodyPr>
          <a:lstStyle/>
          <a:p>
            <a:endParaRPr sz="2489"/>
          </a:p>
        </p:txBody>
      </p:sp>
      <p:sp>
        <p:nvSpPr>
          <p:cNvPr id="6" name="Rectangle 5">
            <a:extLst>
              <a:ext uri="{FF2B5EF4-FFF2-40B4-BE49-F238E27FC236}">
                <a16:creationId xmlns:a16="http://schemas.microsoft.com/office/drawing/2014/main" id="{FB56004F-A031-49F1-BC0E-504A5D776AA1}"/>
              </a:ext>
            </a:extLst>
          </p:cNvPr>
          <p:cNvSpPr/>
          <p:nvPr/>
        </p:nvSpPr>
        <p:spPr>
          <a:xfrm>
            <a:off x="547687" y="1444989"/>
            <a:ext cx="977900" cy="92737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01</a:t>
            </a:r>
            <a:endParaRPr lang="vi-VN" sz="3733" b="1" dirty="0"/>
          </a:p>
        </p:txBody>
      </p:sp>
      <p:sp>
        <p:nvSpPr>
          <p:cNvPr id="7" name="Rectangle 6">
            <a:extLst>
              <a:ext uri="{FF2B5EF4-FFF2-40B4-BE49-F238E27FC236}">
                <a16:creationId xmlns:a16="http://schemas.microsoft.com/office/drawing/2014/main" id="{98B4F9DF-5F9A-4AD0-9E70-C52D6CB1BC66}"/>
              </a:ext>
            </a:extLst>
          </p:cNvPr>
          <p:cNvSpPr/>
          <p:nvPr/>
        </p:nvSpPr>
        <p:spPr>
          <a:xfrm>
            <a:off x="1728787" y="1444989"/>
            <a:ext cx="9853613" cy="92737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133" dirty="0">
                <a:solidFill>
                  <a:schemeClr val="bg1"/>
                </a:solidFill>
              </a:rPr>
              <a:t>Funding energy efficiency projects provides financial institutions with an opportunity to develop new products in the market.</a:t>
            </a:r>
          </a:p>
        </p:txBody>
      </p:sp>
      <p:sp>
        <p:nvSpPr>
          <p:cNvPr id="8" name="Rectangle 7">
            <a:extLst>
              <a:ext uri="{FF2B5EF4-FFF2-40B4-BE49-F238E27FC236}">
                <a16:creationId xmlns:a16="http://schemas.microsoft.com/office/drawing/2014/main" id="{358995C9-E92C-4A82-9BF1-7A2F1B0C5295}"/>
              </a:ext>
            </a:extLst>
          </p:cNvPr>
          <p:cNvSpPr/>
          <p:nvPr/>
        </p:nvSpPr>
        <p:spPr>
          <a:xfrm>
            <a:off x="547687" y="2765788"/>
            <a:ext cx="977900" cy="116010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02</a:t>
            </a:r>
            <a:endParaRPr lang="vi-VN" sz="3733" b="1" dirty="0"/>
          </a:p>
        </p:txBody>
      </p:sp>
      <p:sp>
        <p:nvSpPr>
          <p:cNvPr id="9" name="Rectangle 8">
            <a:extLst>
              <a:ext uri="{FF2B5EF4-FFF2-40B4-BE49-F238E27FC236}">
                <a16:creationId xmlns:a16="http://schemas.microsoft.com/office/drawing/2014/main" id="{7D7DBB9B-9844-4F27-82D6-A4BFC42BDDB7}"/>
              </a:ext>
            </a:extLst>
          </p:cNvPr>
          <p:cNvSpPr/>
          <p:nvPr/>
        </p:nvSpPr>
        <p:spPr>
          <a:xfrm>
            <a:off x="1728787" y="2765788"/>
            <a:ext cx="9853613" cy="116010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133" dirty="0">
                <a:solidFill>
                  <a:schemeClr val="bg1"/>
                </a:solidFill>
              </a:rPr>
              <a:t>Although money is available in the bank in most countries, funding for energy efficiency projects is lacking, in contrast to the amounts of money available for traditional projects.</a:t>
            </a:r>
          </a:p>
        </p:txBody>
      </p:sp>
      <p:sp>
        <p:nvSpPr>
          <p:cNvPr id="10" name="Rectangle 9">
            <a:extLst>
              <a:ext uri="{FF2B5EF4-FFF2-40B4-BE49-F238E27FC236}">
                <a16:creationId xmlns:a16="http://schemas.microsoft.com/office/drawing/2014/main" id="{89917183-1300-4B6B-B356-EA3FDDF0A246}"/>
              </a:ext>
            </a:extLst>
          </p:cNvPr>
          <p:cNvSpPr/>
          <p:nvPr/>
        </p:nvSpPr>
        <p:spPr>
          <a:xfrm>
            <a:off x="547687" y="4292032"/>
            <a:ext cx="977900" cy="1160107"/>
          </a:xfrm>
          <a:prstGeom prst="rect">
            <a:avLst/>
          </a:prstGeom>
          <a:solidFill>
            <a:srgbClr val="F6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03</a:t>
            </a:r>
            <a:endParaRPr lang="vi-VN" sz="3733" b="1" dirty="0"/>
          </a:p>
        </p:txBody>
      </p:sp>
      <p:sp>
        <p:nvSpPr>
          <p:cNvPr id="11" name="Rectangle 10">
            <a:extLst>
              <a:ext uri="{FF2B5EF4-FFF2-40B4-BE49-F238E27FC236}">
                <a16:creationId xmlns:a16="http://schemas.microsoft.com/office/drawing/2014/main" id="{D2E524ED-3A30-473E-AF03-129DD2194044}"/>
              </a:ext>
            </a:extLst>
          </p:cNvPr>
          <p:cNvSpPr/>
          <p:nvPr/>
        </p:nvSpPr>
        <p:spPr>
          <a:xfrm>
            <a:off x="1728787" y="4292032"/>
            <a:ext cx="9853613" cy="1160107"/>
          </a:xfrm>
          <a:prstGeom prst="rect">
            <a:avLst/>
          </a:prstGeom>
          <a:solidFill>
            <a:srgbClr val="F6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133" dirty="0">
                <a:solidFill>
                  <a:schemeClr val="bg1"/>
                </a:solidFill>
              </a:rPr>
              <a:t>The gap between available funding and energy efficiency projects is: lack of clear terms for commercial financing and lack of attractive terms</a:t>
            </a:r>
          </a:p>
        </p:txBody>
      </p:sp>
    </p:spTree>
    <p:extLst>
      <p:ext uri="{BB962C8B-B14F-4D97-AF65-F5344CB8AC3E}">
        <p14:creationId xmlns:p14="http://schemas.microsoft.com/office/powerpoint/2010/main" val="4666389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24"/>
        <p:cNvGrpSpPr/>
        <p:nvPr/>
      </p:nvGrpSpPr>
      <p:grpSpPr>
        <a:xfrm>
          <a:off x="0" y="0"/>
          <a:ext cx="0" cy="0"/>
          <a:chOff x="0" y="0"/>
          <a:chExt cx="0" cy="0"/>
        </a:xfrm>
      </p:grpSpPr>
      <p:sp>
        <p:nvSpPr>
          <p:cNvPr id="1835" name="Google Shape;1835;p32"/>
          <p:cNvSpPr/>
          <p:nvPr/>
        </p:nvSpPr>
        <p:spPr>
          <a:xfrm>
            <a:off x="2447327" y="2741533"/>
            <a:ext cx="177600" cy="177600"/>
          </a:xfrm>
          <a:prstGeom prst="ellipse">
            <a:avLst/>
          </a:prstGeom>
          <a:noFill/>
          <a:ln>
            <a:noFill/>
          </a:ln>
        </p:spPr>
        <p:txBody>
          <a:bodyPr spcFirstLastPara="1" wrap="square" lIns="121900" tIns="121900" rIns="121900" bIns="121900" anchor="ctr" anchorCtr="0">
            <a:noAutofit/>
          </a:bodyPr>
          <a:lstStyle/>
          <a:p>
            <a:endParaRPr sz="2000">
              <a:latin typeface="+mn-lt"/>
            </a:endParaRPr>
          </a:p>
        </p:txBody>
      </p:sp>
      <p:sp>
        <p:nvSpPr>
          <p:cNvPr id="53" name="Title 2">
            <a:extLst>
              <a:ext uri="{FF2B5EF4-FFF2-40B4-BE49-F238E27FC236}">
                <a16:creationId xmlns:a16="http://schemas.microsoft.com/office/drawing/2014/main" id="{384D2E3D-A023-46CB-B80C-9CF1756C786F}"/>
              </a:ext>
            </a:extLst>
          </p:cNvPr>
          <p:cNvSpPr txBox="1">
            <a:spLocks/>
          </p:cNvSpPr>
          <p:nvPr/>
        </p:nvSpPr>
        <p:spPr>
          <a:xfrm>
            <a:off x="609600" y="567500"/>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mn-lt"/>
              </a:rPr>
              <a:t>ENERGY EFFICIENCY MARKET: AVAILABLE CAPITAL</a:t>
            </a:r>
          </a:p>
        </p:txBody>
      </p:sp>
      <p:sp>
        <p:nvSpPr>
          <p:cNvPr id="5" name="Google Shape;1835;p32">
            <a:extLst>
              <a:ext uri="{FF2B5EF4-FFF2-40B4-BE49-F238E27FC236}">
                <a16:creationId xmlns:a16="http://schemas.microsoft.com/office/drawing/2014/main" id="{E758D9EB-3BAA-48F6-BB2A-C291677B81C9}"/>
              </a:ext>
            </a:extLst>
          </p:cNvPr>
          <p:cNvSpPr/>
          <p:nvPr/>
        </p:nvSpPr>
        <p:spPr>
          <a:xfrm>
            <a:off x="2447327" y="2211603"/>
            <a:ext cx="177600" cy="177600"/>
          </a:xfrm>
          <a:prstGeom prst="ellipse">
            <a:avLst/>
          </a:prstGeom>
          <a:noFill/>
          <a:ln>
            <a:noFill/>
          </a:ln>
        </p:spPr>
        <p:txBody>
          <a:bodyPr spcFirstLastPara="1" wrap="square" lIns="121900" tIns="121900" rIns="121900" bIns="121900" anchor="ctr" anchorCtr="0">
            <a:noAutofit/>
          </a:bodyPr>
          <a:lstStyle/>
          <a:p>
            <a:endParaRPr sz="2000">
              <a:latin typeface="+mn-lt"/>
            </a:endParaRPr>
          </a:p>
        </p:txBody>
      </p:sp>
      <p:sp>
        <p:nvSpPr>
          <p:cNvPr id="6" name="Google Shape;1835;p32">
            <a:extLst>
              <a:ext uri="{FF2B5EF4-FFF2-40B4-BE49-F238E27FC236}">
                <a16:creationId xmlns:a16="http://schemas.microsoft.com/office/drawing/2014/main" id="{99B4ECB6-4F03-4EBB-BE79-6C0F0DF0EB4D}"/>
              </a:ext>
            </a:extLst>
          </p:cNvPr>
          <p:cNvSpPr/>
          <p:nvPr/>
        </p:nvSpPr>
        <p:spPr>
          <a:xfrm>
            <a:off x="2447327" y="2751693"/>
            <a:ext cx="177600" cy="177600"/>
          </a:xfrm>
          <a:prstGeom prst="ellipse">
            <a:avLst/>
          </a:prstGeom>
          <a:noFill/>
          <a:ln>
            <a:noFill/>
          </a:ln>
        </p:spPr>
        <p:txBody>
          <a:bodyPr spcFirstLastPara="1" wrap="square" lIns="121900" tIns="121900" rIns="121900" bIns="121900" anchor="ctr" anchorCtr="0">
            <a:noAutofit/>
          </a:bodyPr>
          <a:lstStyle/>
          <a:p>
            <a:endParaRPr sz="2000">
              <a:latin typeface="+mn-lt"/>
            </a:endParaRPr>
          </a:p>
        </p:txBody>
      </p:sp>
      <p:sp>
        <p:nvSpPr>
          <p:cNvPr id="7" name="Rectangle 6">
            <a:extLst>
              <a:ext uri="{FF2B5EF4-FFF2-40B4-BE49-F238E27FC236}">
                <a16:creationId xmlns:a16="http://schemas.microsoft.com/office/drawing/2014/main" id="{A730EB3A-A742-45A1-AF89-D8479082BBCA}"/>
              </a:ext>
            </a:extLst>
          </p:cNvPr>
          <p:cNvSpPr/>
          <p:nvPr/>
        </p:nvSpPr>
        <p:spPr>
          <a:xfrm>
            <a:off x="547687" y="1301138"/>
            <a:ext cx="977900" cy="927372"/>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04</a:t>
            </a:r>
            <a:endParaRPr lang="vi-VN" sz="3733" b="1" dirty="0"/>
          </a:p>
        </p:txBody>
      </p:sp>
      <p:sp>
        <p:nvSpPr>
          <p:cNvPr id="8" name="Rectangle 7">
            <a:extLst>
              <a:ext uri="{FF2B5EF4-FFF2-40B4-BE49-F238E27FC236}">
                <a16:creationId xmlns:a16="http://schemas.microsoft.com/office/drawing/2014/main" id="{744D63BA-C063-4F6B-8AA2-2C884A81A409}"/>
              </a:ext>
            </a:extLst>
          </p:cNvPr>
          <p:cNvSpPr/>
          <p:nvPr/>
        </p:nvSpPr>
        <p:spPr>
          <a:xfrm>
            <a:off x="1728787" y="1301138"/>
            <a:ext cx="9853613" cy="927372"/>
          </a:xfrm>
          <a:prstGeom prst="rect">
            <a:avLst/>
          </a:prstGeom>
          <a:solidFill>
            <a:srgbClr val="FF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The differences between traditional lending practices and the financing needs for energy efficiency projects can be summarized as follows:</a:t>
            </a:r>
          </a:p>
        </p:txBody>
      </p:sp>
      <p:sp>
        <p:nvSpPr>
          <p:cNvPr id="9" name="Rectangle 8">
            <a:extLst>
              <a:ext uri="{FF2B5EF4-FFF2-40B4-BE49-F238E27FC236}">
                <a16:creationId xmlns:a16="http://schemas.microsoft.com/office/drawing/2014/main" id="{E662E89A-B0AD-4827-AE66-736BE724199A}"/>
              </a:ext>
            </a:extLst>
          </p:cNvPr>
          <p:cNvSpPr/>
          <p:nvPr/>
        </p:nvSpPr>
        <p:spPr>
          <a:xfrm>
            <a:off x="1728788" y="2434641"/>
            <a:ext cx="609600" cy="609600"/>
          </a:xfrm>
          <a:prstGeom prst="rect">
            <a:avLst/>
          </a:prstGeom>
          <a:solidFill>
            <a:srgbClr val="F9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1</a:t>
            </a:r>
            <a:endParaRPr lang="vi-VN" sz="2000" b="1" dirty="0"/>
          </a:p>
        </p:txBody>
      </p:sp>
      <p:sp>
        <p:nvSpPr>
          <p:cNvPr id="10" name="Rectangle 9">
            <a:extLst>
              <a:ext uri="{FF2B5EF4-FFF2-40B4-BE49-F238E27FC236}">
                <a16:creationId xmlns:a16="http://schemas.microsoft.com/office/drawing/2014/main" id="{11190843-B531-4C06-B5DC-AD54855C3E82}"/>
              </a:ext>
            </a:extLst>
          </p:cNvPr>
          <p:cNvSpPr/>
          <p:nvPr/>
        </p:nvSpPr>
        <p:spPr>
          <a:xfrm>
            <a:off x="2550160" y="2434643"/>
            <a:ext cx="9032240" cy="592095"/>
          </a:xfrm>
          <a:prstGeom prst="rect">
            <a:avLst/>
          </a:prstGeom>
          <a:solidFill>
            <a:srgbClr val="F9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Normal loans are limited to a maximum of 70 – 80% of the value of the property.</a:t>
            </a:r>
          </a:p>
        </p:txBody>
      </p:sp>
      <p:sp>
        <p:nvSpPr>
          <p:cNvPr id="11" name="Rectangle 10">
            <a:extLst>
              <a:ext uri="{FF2B5EF4-FFF2-40B4-BE49-F238E27FC236}">
                <a16:creationId xmlns:a16="http://schemas.microsoft.com/office/drawing/2014/main" id="{C6062184-EC3E-4184-9674-275CD37CD73C}"/>
              </a:ext>
            </a:extLst>
          </p:cNvPr>
          <p:cNvSpPr/>
          <p:nvPr/>
        </p:nvSpPr>
        <p:spPr>
          <a:xfrm>
            <a:off x="547687" y="5214292"/>
            <a:ext cx="977900" cy="828608"/>
          </a:xfrm>
          <a:prstGeom prst="rect">
            <a:avLst/>
          </a:prstGeom>
          <a:solidFill>
            <a:srgbClr val="60DA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33" b="1" dirty="0"/>
              <a:t>05</a:t>
            </a:r>
            <a:endParaRPr lang="vi-VN" sz="3733" b="1" dirty="0"/>
          </a:p>
        </p:txBody>
      </p:sp>
      <p:sp>
        <p:nvSpPr>
          <p:cNvPr id="12" name="Rectangle 11">
            <a:extLst>
              <a:ext uri="{FF2B5EF4-FFF2-40B4-BE49-F238E27FC236}">
                <a16:creationId xmlns:a16="http://schemas.microsoft.com/office/drawing/2014/main" id="{F33F76BD-BF8F-4C06-8310-07AD54FADF60}"/>
              </a:ext>
            </a:extLst>
          </p:cNvPr>
          <p:cNvSpPr/>
          <p:nvPr/>
        </p:nvSpPr>
        <p:spPr>
          <a:xfrm>
            <a:off x="1728787" y="5214292"/>
            <a:ext cx="9853613" cy="828608"/>
          </a:xfrm>
          <a:prstGeom prst="rect">
            <a:avLst/>
          </a:prstGeom>
          <a:solidFill>
            <a:srgbClr val="60DA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Most financial institutions do not consider the cash flows generated by energy efficiency projects as assets.</a:t>
            </a:r>
          </a:p>
        </p:txBody>
      </p:sp>
      <p:sp>
        <p:nvSpPr>
          <p:cNvPr id="13" name="Rectangle 12">
            <a:extLst>
              <a:ext uri="{FF2B5EF4-FFF2-40B4-BE49-F238E27FC236}">
                <a16:creationId xmlns:a16="http://schemas.microsoft.com/office/drawing/2014/main" id="{5FD0CF47-FFF2-4A96-87DF-269BF2BC716C}"/>
              </a:ext>
            </a:extLst>
          </p:cNvPr>
          <p:cNvSpPr/>
          <p:nvPr/>
        </p:nvSpPr>
        <p:spPr>
          <a:xfrm>
            <a:off x="1728788" y="3208667"/>
            <a:ext cx="609600" cy="688211"/>
          </a:xfrm>
          <a:prstGeom prst="rect">
            <a:avLst/>
          </a:prstGeom>
          <a:solidFill>
            <a:srgbClr val="F9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2</a:t>
            </a:r>
            <a:endParaRPr lang="vi-VN" sz="2000" b="1" dirty="0"/>
          </a:p>
        </p:txBody>
      </p:sp>
      <p:sp>
        <p:nvSpPr>
          <p:cNvPr id="14" name="Rectangle 13">
            <a:extLst>
              <a:ext uri="{FF2B5EF4-FFF2-40B4-BE49-F238E27FC236}">
                <a16:creationId xmlns:a16="http://schemas.microsoft.com/office/drawing/2014/main" id="{5F6DF5DB-D01D-4A02-83C9-304E50E0AE43}"/>
              </a:ext>
            </a:extLst>
          </p:cNvPr>
          <p:cNvSpPr/>
          <p:nvPr/>
        </p:nvSpPr>
        <p:spPr>
          <a:xfrm>
            <a:off x="2550160" y="3208668"/>
            <a:ext cx="9032240" cy="688211"/>
          </a:xfrm>
          <a:prstGeom prst="rect">
            <a:avLst/>
          </a:prstGeom>
          <a:solidFill>
            <a:srgbClr val="F9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Energy efficiency appliances often have little or no mortgage value once the appliance is installed.</a:t>
            </a:r>
          </a:p>
        </p:txBody>
      </p:sp>
      <p:sp>
        <p:nvSpPr>
          <p:cNvPr id="15" name="Rectangle 14">
            <a:extLst>
              <a:ext uri="{FF2B5EF4-FFF2-40B4-BE49-F238E27FC236}">
                <a16:creationId xmlns:a16="http://schemas.microsoft.com/office/drawing/2014/main" id="{5B90BCB0-A0F4-41F8-BF28-941C480C56C7}"/>
              </a:ext>
            </a:extLst>
          </p:cNvPr>
          <p:cNvSpPr/>
          <p:nvPr/>
        </p:nvSpPr>
        <p:spPr>
          <a:xfrm>
            <a:off x="1728788" y="4108413"/>
            <a:ext cx="609600" cy="916472"/>
          </a:xfrm>
          <a:prstGeom prst="rect">
            <a:avLst/>
          </a:prstGeom>
          <a:solidFill>
            <a:srgbClr val="F9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3</a:t>
            </a:r>
            <a:endParaRPr lang="vi-VN" sz="2000" b="1" dirty="0"/>
          </a:p>
        </p:txBody>
      </p:sp>
      <p:sp>
        <p:nvSpPr>
          <p:cNvPr id="16" name="Rectangle 15">
            <a:extLst>
              <a:ext uri="{FF2B5EF4-FFF2-40B4-BE49-F238E27FC236}">
                <a16:creationId xmlns:a16="http://schemas.microsoft.com/office/drawing/2014/main" id="{251754B3-6350-4A99-800D-91C5D3DDD7BA}"/>
              </a:ext>
            </a:extLst>
          </p:cNvPr>
          <p:cNvSpPr/>
          <p:nvPr/>
        </p:nvSpPr>
        <p:spPr>
          <a:xfrm>
            <a:off x="2550160" y="4105247"/>
            <a:ext cx="9032240" cy="919639"/>
          </a:xfrm>
          <a:prstGeom prst="rect">
            <a:avLst/>
          </a:prstGeom>
          <a:solidFill>
            <a:srgbClr val="F9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000" dirty="0">
                <a:solidFill>
                  <a:schemeClr val="bg1"/>
                </a:solidFill>
              </a:rPr>
              <a:t>The value of an energy efficiency project lies in the cash flow generated from the energy efficiency of the project/installed equipment rather than in the value of the project/equipment itself.</a:t>
            </a:r>
          </a:p>
        </p:txBody>
      </p:sp>
    </p:spTree>
    <p:extLst>
      <p:ext uri="{BB962C8B-B14F-4D97-AF65-F5344CB8AC3E}">
        <p14:creationId xmlns:p14="http://schemas.microsoft.com/office/powerpoint/2010/main" val="26440792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824"/>
        <p:cNvGrpSpPr/>
        <p:nvPr/>
      </p:nvGrpSpPr>
      <p:grpSpPr>
        <a:xfrm>
          <a:off x="0" y="0"/>
          <a:ext cx="0" cy="0"/>
          <a:chOff x="0" y="0"/>
          <a:chExt cx="0" cy="0"/>
        </a:xfrm>
      </p:grpSpPr>
      <p:sp>
        <p:nvSpPr>
          <p:cNvPr id="1835" name="Google Shape;1835;p32"/>
          <p:cNvSpPr/>
          <p:nvPr/>
        </p:nvSpPr>
        <p:spPr>
          <a:xfrm>
            <a:off x="2447327" y="2538333"/>
            <a:ext cx="177600" cy="177600"/>
          </a:xfrm>
          <a:prstGeom prst="ellipse">
            <a:avLst/>
          </a:prstGeom>
          <a:noFill/>
          <a:ln>
            <a:noFill/>
          </a:ln>
        </p:spPr>
        <p:txBody>
          <a:bodyPr spcFirstLastPara="1" wrap="square" lIns="121900" tIns="121900" rIns="121900" bIns="121900" anchor="ctr" anchorCtr="0">
            <a:noAutofit/>
          </a:bodyPr>
          <a:lstStyle/>
          <a:p>
            <a:endParaRPr sz="2489"/>
          </a:p>
        </p:txBody>
      </p:sp>
      <p:sp>
        <p:nvSpPr>
          <p:cNvPr id="53" name="Title 2">
            <a:extLst>
              <a:ext uri="{FF2B5EF4-FFF2-40B4-BE49-F238E27FC236}">
                <a16:creationId xmlns:a16="http://schemas.microsoft.com/office/drawing/2014/main" id="{384D2E3D-A023-46CB-B80C-9CF1756C786F}"/>
              </a:ext>
            </a:extLst>
          </p:cNvPr>
          <p:cNvSpPr txBox="1">
            <a:spLocks/>
          </p:cNvSpPr>
          <p:nvPr/>
        </p:nvSpPr>
        <p:spPr>
          <a:xfrm>
            <a:off x="609600" y="561409"/>
            <a:ext cx="112776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mn-lt"/>
              </a:rPr>
              <a:t>EE MARKET: EPC CONTRACT IS THE RIGHT SOLUTION</a:t>
            </a:r>
          </a:p>
        </p:txBody>
      </p:sp>
      <p:pic>
        <p:nvPicPr>
          <p:cNvPr id="5" name="Picture 2" descr="C:\Users\planglois\Desktop\bureau\A envoyer\performance_3.jpg">
            <a:extLst>
              <a:ext uri="{FF2B5EF4-FFF2-40B4-BE49-F238E27FC236}">
                <a16:creationId xmlns:a16="http://schemas.microsoft.com/office/drawing/2014/main" id="{92485AA7-73CF-4853-8873-99734DA39E2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34446" y="1797471"/>
            <a:ext cx="7944273" cy="461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7D8628C4-E5BA-40F3-B160-6EC0E781FB5D}"/>
              </a:ext>
            </a:extLst>
          </p:cNvPr>
          <p:cNvSpPr txBox="1"/>
          <p:nvPr/>
        </p:nvSpPr>
        <p:spPr>
          <a:xfrm>
            <a:off x="2134446" y="1216758"/>
            <a:ext cx="7944273" cy="420564"/>
          </a:xfrm>
          <a:prstGeom prst="rect">
            <a:avLst/>
          </a:prstGeom>
          <a:noFill/>
        </p:spPr>
        <p:txBody>
          <a:bodyPr wrap="square" rtlCol="0">
            <a:spAutoFit/>
          </a:bodyPr>
          <a:lstStyle/>
          <a:p>
            <a:pPr algn="ctr"/>
            <a:r>
              <a:rPr lang="vi-VN" sz="2133" b="1" dirty="0">
                <a:solidFill>
                  <a:srgbClr val="0070C0"/>
                </a:solidFill>
              </a:rPr>
              <a:t>Energy Efficiency Contract</a:t>
            </a:r>
          </a:p>
        </p:txBody>
      </p:sp>
    </p:spTree>
    <p:extLst>
      <p:ext uri="{BB962C8B-B14F-4D97-AF65-F5344CB8AC3E}">
        <p14:creationId xmlns:p14="http://schemas.microsoft.com/office/powerpoint/2010/main" val="9547346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dirty="0">
                <a:solidFill>
                  <a:schemeClr val="accent1">
                    <a:lumMod val="50000"/>
                  </a:schemeClr>
                </a:solidFill>
                <a:latin typeface="+mn-lt"/>
                <a:ea typeface="Fira Sans Extra Condensed Medium"/>
                <a:cs typeface="Fira Sans Extra Condensed Medium"/>
                <a:sym typeface="Fira Sans Extra Condensed Medium"/>
              </a:rPr>
              <a:t>Thank you!</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587562" y="442259"/>
            <a:ext cx="10524067" cy="654050"/>
          </a:xfrm>
        </p:spPr>
        <p:txBody>
          <a:bodyPr>
            <a:normAutofit/>
          </a:bodyPr>
          <a:lstStyle/>
          <a:p>
            <a:pPr algn="ctr"/>
            <a:r>
              <a:rPr lang="vi-VN" sz="2400" dirty="0">
                <a:solidFill>
                  <a:schemeClr val="accent1">
                    <a:lumMod val="50000"/>
                  </a:schemeClr>
                </a:solidFill>
                <a:latin typeface="+mn-lt"/>
              </a:rPr>
              <a:t>Electricity consumption by sector in Vietnam (iea.org)</a:t>
            </a:r>
            <a:endParaRPr lang="en-US" sz="2400" dirty="0">
              <a:solidFill>
                <a:schemeClr val="accent1">
                  <a:lumMod val="50000"/>
                </a:schemeClr>
              </a:solidFill>
              <a:latin typeface="+mn-lt"/>
            </a:endParaRP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4</a:t>
            </a:fld>
            <a:endParaRPr lang="en-GB"/>
          </a:p>
        </p:txBody>
      </p:sp>
      <p:pic>
        <p:nvPicPr>
          <p:cNvPr id="7" name="Picture 6">
            <a:extLst>
              <a:ext uri="{FF2B5EF4-FFF2-40B4-BE49-F238E27FC236}">
                <a16:creationId xmlns:a16="http://schemas.microsoft.com/office/drawing/2014/main" id="{C30C4213-7431-658A-B5C6-A8DB6A988EBB}"/>
              </a:ext>
            </a:extLst>
          </p:cNvPr>
          <p:cNvPicPr>
            <a:picLocks noChangeAspect="1"/>
          </p:cNvPicPr>
          <p:nvPr/>
        </p:nvPicPr>
        <p:blipFill>
          <a:blip r:embed="rId2"/>
          <a:stretch>
            <a:fillRect/>
          </a:stretch>
        </p:blipFill>
        <p:spPr>
          <a:xfrm>
            <a:off x="2094099" y="1261997"/>
            <a:ext cx="8821381" cy="5153744"/>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EAFD7-6E25-CD28-2087-AA89A259B0E6}"/>
              </a:ext>
            </a:extLst>
          </p:cNvPr>
          <p:cNvSpPr>
            <a:spLocks noGrp="1"/>
          </p:cNvSpPr>
          <p:nvPr>
            <p:ph type="title"/>
          </p:nvPr>
        </p:nvSpPr>
        <p:spPr>
          <a:xfrm>
            <a:off x="539828" y="220905"/>
            <a:ext cx="10359852" cy="857250"/>
          </a:xfrm>
        </p:spPr>
        <p:txBody>
          <a:bodyPr/>
          <a:lstStyle/>
          <a:p>
            <a:pPr algn="ctr"/>
            <a:r>
              <a:rPr lang="vi-VN" sz="2800" dirty="0">
                <a:solidFill>
                  <a:schemeClr val="accent1">
                    <a:lumMod val="50000"/>
                  </a:schemeClr>
                </a:solidFill>
                <a:latin typeface="+mn-lt"/>
              </a:rPr>
              <a:t>Final Energy Consumption by Industry in Vietnam (iea.org)</a:t>
            </a:r>
            <a:endParaRPr lang="en-US" sz="2800" dirty="0"/>
          </a:p>
        </p:txBody>
      </p:sp>
      <p:pic>
        <p:nvPicPr>
          <p:cNvPr id="8" name="Picture 7">
            <a:extLst>
              <a:ext uri="{FF2B5EF4-FFF2-40B4-BE49-F238E27FC236}">
                <a16:creationId xmlns:a16="http://schemas.microsoft.com/office/drawing/2014/main" id="{53E6E291-24E4-48FB-7C5A-BD995596EBFB}"/>
              </a:ext>
            </a:extLst>
          </p:cNvPr>
          <p:cNvPicPr>
            <a:picLocks noChangeAspect="1"/>
          </p:cNvPicPr>
          <p:nvPr/>
        </p:nvPicPr>
        <p:blipFill>
          <a:blip r:embed="rId2"/>
          <a:stretch>
            <a:fillRect/>
          </a:stretch>
        </p:blipFill>
        <p:spPr>
          <a:xfrm>
            <a:off x="1652530" y="1237165"/>
            <a:ext cx="8536525" cy="4960288"/>
          </a:xfrm>
          <a:prstGeom prst="rect">
            <a:avLst/>
          </a:prstGeom>
        </p:spPr>
      </p:pic>
    </p:spTree>
    <p:extLst>
      <p:ext uri="{BB962C8B-B14F-4D97-AF65-F5344CB8AC3E}">
        <p14:creationId xmlns:p14="http://schemas.microsoft.com/office/powerpoint/2010/main" val="1682812518"/>
      </p:ext>
    </p:extLst>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6</a:t>
            </a:fld>
            <a:endParaRPr lang="en-GB"/>
          </a:p>
        </p:txBody>
      </p:sp>
      <p:sp>
        <p:nvSpPr>
          <p:cNvPr id="8" name="Title 7">
            <a:extLst>
              <a:ext uri="{FF2B5EF4-FFF2-40B4-BE49-F238E27FC236}">
                <a16:creationId xmlns:a16="http://schemas.microsoft.com/office/drawing/2014/main" id="{EDBA5173-FC07-E415-26E8-788BA63F787D}"/>
              </a:ext>
            </a:extLst>
          </p:cNvPr>
          <p:cNvSpPr>
            <a:spLocks noGrp="1"/>
          </p:cNvSpPr>
          <p:nvPr>
            <p:ph type="title"/>
          </p:nvPr>
        </p:nvSpPr>
        <p:spPr>
          <a:xfrm>
            <a:off x="677443" y="485163"/>
            <a:ext cx="11098957" cy="654050"/>
          </a:xfrm>
        </p:spPr>
        <p:txBody>
          <a:bodyPr/>
          <a:lstStyle/>
          <a:p>
            <a:pPr algn="ctr"/>
            <a:r>
              <a:rPr lang="vi-VN" sz="2800" dirty="0">
                <a:solidFill>
                  <a:schemeClr val="accent1">
                    <a:lumMod val="50000"/>
                  </a:schemeClr>
                </a:solidFill>
                <a:latin typeface="+mn-lt"/>
              </a:rPr>
              <a:t>Characteristics of Energy Consumption in industry in Vietnam</a:t>
            </a:r>
            <a:endParaRPr lang="en-VN" sz="2800" dirty="0"/>
          </a:p>
        </p:txBody>
      </p:sp>
      <p:sp>
        <p:nvSpPr>
          <p:cNvPr id="12" name="Content Placeholder 2">
            <a:extLst>
              <a:ext uri="{FF2B5EF4-FFF2-40B4-BE49-F238E27FC236}">
                <a16:creationId xmlns:a16="http://schemas.microsoft.com/office/drawing/2014/main" id="{441184A4-C3DC-747A-FAD6-E149CA1F4B62}"/>
              </a:ext>
            </a:extLst>
          </p:cNvPr>
          <p:cNvSpPr txBox="1">
            <a:spLocks/>
          </p:cNvSpPr>
          <p:nvPr/>
        </p:nvSpPr>
        <p:spPr>
          <a:xfrm>
            <a:off x="415600" y="1224125"/>
            <a:ext cx="11360800" cy="5052852"/>
          </a:xfrm>
          <a:prstGeom prst="rect">
            <a:avLst/>
          </a:prstGeom>
          <a:noFill/>
          <a:ln>
            <a:noFill/>
          </a:ln>
        </p:spPr>
        <p:txBody>
          <a:bodyPr spcFirstLastPara="1" wrap="square" lIns="91425" tIns="91425" rIns="91425" bIns="91425" anchor="t" anchorCtr="0">
            <a:normAutofit lnSpcReduction="10000"/>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lnSpc>
                <a:spcPct val="150000"/>
              </a:lnSpc>
              <a:buFont typeface="Wingdings" pitchFamily="2" charset="2"/>
              <a:buChar char="v"/>
            </a:pPr>
            <a:r>
              <a:rPr lang="vi-VN" dirty="0"/>
              <a:t>Industry is the leading energy consuming sector in Vietnam in terms of electricity consumption and final energy consumption</a:t>
            </a:r>
          </a:p>
          <a:p>
            <a:pPr>
              <a:lnSpc>
                <a:spcPct val="150000"/>
              </a:lnSpc>
              <a:buFont typeface="Wingdings" pitchFamily="2" charset="2"/>
              <a:buChar char="v"/>
            </a:pPr>
            <a:r>
              <a:rPr lang="vi-VN" dirty="0"/>
              <a:t>Vietnam currently has 3,068 key energy consuming establishments (up from 2,496 establishments in 2017) consuming 51,393,648 TOE of which key energy consuming establishments in the industrial sector account for the majority, 2,599 establishments consuming 50,570,115 TOE. Vietnam's industry has a great advantage in energy efficiency.</a:t>
            </a:r>
          </a:p>
          <a:p>
            <a:pPr>
              <a:lnSpc>
                <a:spcPct val="150000"/>
              </a:lnSpc>
              <a:buFont typeface="Wingdings" pitchFamily="2" charset="2"/>
              <a:buChar char="v"/>
            </a:pPr>
            <a:r>
              <a:rPr lang="vi-VN" dirty="0"/>
              <a:t>By 2025, Vietnam requires 100% of key enterprises to apply an energy management system as prescribed by Decision 280/QD-TTg of the Prime Minister approving the National Program on the Use of Efficient Renewable Energy for the 2019-2030 period.</a:t>
            </a:r>
          </a:p>
          <a:p>
            <a:pPr>
              <a:lnSpc>
                <a:spcPct val="150000"/>
              </a:lnSpc>
              <a:buFont typeface="Wingdings" pitchFamily="2" charset="2"/>
              <a:buChar char="v"/>
            </a:pPr>
            <a:r>
              <a:rPr lang="vi-VN" dirty="0"/>
              <a:t>The application of the Energy Management System in Vietnam is still very lacking and weak. Many enterprise do it just to comply with the legal framework.</a:t>
            </a:r>
          </a:p>
          <a:p>
            <a:pPr>
              <a:lnSpc>
                <a:spcPct val="150000"/>
              </a:lnSpc>
              <a:buFont typeface="Wingdings" pitchFamily="2" charset="2"/>
              <a:buChar char="v"/>
            </a:pPr>
            <a:endParaRPr lang="en-US" dirty="0"/>
          </a:p>
        </p:txBody>
      </p:sp>
    </p:spTree>
    <p:extLst>
      <p:ext uri="{BB962C8B-B14F-4D97-AF65-F5344CB8AC3E}">
        <p14:creationId xmlns:p14="http://schemas.microsoft.com/office/powerpoint/2010/main" val="415256615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10692"/>
            <a:ext cx="10524067" cy="654050"/>
          </a:xfrm>
        </p:spPr>
        <p:txBody>
          <a:bodyPr>
            <a:normAutofit fontScale="90000"/>
          </a:bodyPr>
          <a:lstStyle/>
          <a:p>
            <a:pPr algn="ctr"/>
            <a:r>
              <a:rPr lang="en-US" sz="3200" dirty="0">
                <a:solidFill>
                  <a:schemeClr val="accent1">
                    <a:lumMod val="50000"/>
                  </a:schemeClr>
                </a:solidFill>
                <a:latin typeface="+mn-lt"/>
              </a:rPr>
              <a:t>Significant energy users (SEUs)</a:t>
            </a:r>
          </a:p>
        </p:txBody>
      </p:sp>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2"/>
          <a:stretch>
            <a:fillRect/>
          </a:stretch>
        </p:blipFill>
        <p:spPr>
          <a:xfrm>
            <a:off x="1031415" y="1233139"/>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1961189" y="6062962"/>
            <a:ext cx="9298690" cy="666977"/>
          </a:xfrm>
          <a:prstGeom prst="rect">
            <a:avLst/>
          </a:prstGeom>
          <a:noFill/>
        </p:spPr>
        <p:txBody>
          <a:bodyPr wrap="square">
            <a:spAutoFit/>
          </a:bodyPr>
          <a:lstStyle/>
          <a:p>
            <a:r>
              <a:rPr lang="en-US" dirty="0">
                <a:solidFill>
                  <a:srgbClr val="0070C0"/>
                </a:solidFill>
                <a:latin typeface="Arial" panose="020B0604020202020204" pitchFamily="34" charset="0"/>
              </a:rPr>
              <a:t>Number of SEU and corresponding energy consumption of SEU, period 2017-2021</a:t>
            </a:r>
          </a:p>
          <a:p>
            <a:r>
              <a:rPr lang="en-US" dirty="0">
                <a:solidFill>
                  <a:schemeClr val="tx1"/>
                </a:solidFill>
                <a:latin typeface="Arial" panose="020B0604020202020204" pitchFamily="34" charset="0"/>
              </a:rPr>
              <a:t>(Source: Summary from list of key energy-using establishments)</a:t>
            </a:r>
            <a:endParaRPr lang="en-US" sz="2489" dirty="0">
              <a:solidFill>
                <a:schemeClr val="tx1"/>
              </a:solidFill>
            </a:endParaRPr>
          </a:p>
        </p:txBody>
      </p:sp>
      <p:sp>
        <p:nvSpPr>
          <p:cNvPr id="6" name="TextBox 5">
            <a:extLst>
              <a:ext uri="{FF2B5EF4-FFF2-40B4-BE49-F238E27FC236}">
                <a16:creationId xmlns:a16="http://schemas.microsoft.com/office/drawing/2014/main" id="{C85F500F-5590-3309-B691-AE15F7D254BA}"/>
              </a:ext>
            </a:extLst>
          </p:cNvPr>
          <p:cNvSpPr txBox="1"/>
          <p:nvPr/>
        </p:nvSpPr>
        <p:spPr>
          <a:xfrm>
            <a:off x="3325009" y="5614027"/>
            <a:ext cx="3118321" cy="276999"/>
          </a:xfrm>
          <a:prstGeom prst="rect">
            <a:avLst/>
          </a:prstGeom>
          <a:solidFill>
            <a:schemeClr val="bg1"/>
          </a:solidFill>
          <a:ln>
            <a:noFill/>
          </a:ln>
        </p:spPr>
        <p:txBody>
          <a:bodyPr wrap="square" rtlCol="0">
            <a:spAutoFit/>
          </a:bodyPr>
          <a:lstStyle/>
          <a:p>
            <a:pPr algn="ctr"/>
            <a:r>
              <a:rPr lang="vi-VN" sz="1200" dirty="0">
                <a:solidFill>
                  <a:schemeClr val="accent1">
                    <a:lumMod val="50000"/>
                  </a:schemeClr>
                </a:solidFill>
                <a:latin typeface="+mn-lt"/>
              </a:rPr>
              <a:t>Energy consumption of SEU (kTOE)</a:t>
            </a:r>
          </a:p>
        </p:txBody>
      </p:sp>
      <p:sp>
        <p:nvSpPr>
          <p:cNvPr id="8" name="TextBox 7">
            <a:extLst>
              <a:ext uri="{FF2B5EF4-FFF2-40B4-BE49-F238E27FC236}">
                <a16:creationId xmlns:a16="http://schemas.microsoft.com/office/drawing/2014/main" id="{1218EF00-323E-5672-19CC-0461BD661FDD}"/>
              </a:ext>
            </a:extLst>
          </p:cNvPr>
          <p:cNvSpPr txBox="1"/>
          <p:nvPr/>
        </p:nvSpPr>
        <p:spPr>
          <a:xfrm>
            <a:off x="7156161" y="5605558"/>
            <a:ext cx="2025202" cy="276999"/>
          </a:xfrm>
          <a:prstGeom prst="rect">
            <a:avLst/>
          </a:prstGeom>
          <a:solidFill>
            <a:schemeClr val="bg1"/>
          </a:solidFill>
          <a:ln>
            <a:noFill/>
          </a:ln>
        </p:spPr>
        <p:txBody>
          <a:bodyPr wrap="square" rtlCol="0">
            <a:spAutoFit/>
          </a:bodyPr>
          <a:lstStyle/>
          <a:p>
            <a:pPr algn="ctr"/>
            <a:r>
              <a:rPr lang="vi-VN" sz="1200" dirty="0">
                <a:solidFill>
                  <a:schemeClr val="accent1">
                    <a:lumMod val="50000"/>
                  </a:schemeClr>
                </a:solidFill>
                <a:latin typeface="+mn-lt"/>
              </a:rPr>
              <a:t>Number of SEU</a:t>
            </a:r>
          </a:p>
        </p:txBody>
      </p:sp>
    </p:spTree>
    <p:extLst>
      <p:ext uri="{BB962C8B-B14F-4D97-AF65-F5344CB8AC3E}">
        <p14:creationId xmlns:p14="http://schemas.microsoft.com/office/powerpoint/2010/main" val="68500677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675522" y="350262"/>
            <a:ext cx="10840956" cy="757322"/>
          </a:xfrm>
        </p:spPr>
        <p:txBody>
          <a:bodyPr>
            <a:normAutofit/>
          </a:bodyPr>
          <a:lstStyle/>
          <a:p>
            <a:pPr algn="ctr"/>
            <a:r>
              <a:rPr lang="vi-VN" sz="3200" dirty="0">
                <a:solidFill>
                  <a:schemeClr val="accent1">
                    <a:lumMod val="50000"/>
                  </a:schemeClr>
                </a:solidFill>
                <a:latin typeface="+mn-lt"/>
              </a:rPr>
              <a:t>EE target for Vietnamese industries by 2030</a:t>
            </a:r>
            <a:endParaRPr lang="en-US" sz="3200" dirty="0">
              <a:solidFill>
                <a:schemeClr val="accent1">
                  <a:lumMod val="50000"/>
                </a:schemeClr>
              </a:solidFill>
              <a:latin typeface="+mn-lt"/>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nvGraphicFramePr>
        <p:xfrm>
          <a:off x="675522" y="1594626"/>
          <a:ext cx="10840956" cy="4363384"/>
        </p:xfrm>
        <a:graphic>
          <a:graphicData uri="http://schemas.openxmlformats.org/drawingml/2006/table">
            <a:tbl>
              <a:tblPr/>
              <a:tblGrid>
                <a:gridCol w="5202865">
                  <a:extLst>
                    <a:ext uri="{9D8B030D-6E8A-4147-A177-3AD203B41FA5}">
                      <a16:colId xmlns:a16="http://schemas.microsoft.com/office/drawing/2014/main" val="1979017036"/>
                    </a:ext>
                  </a:extLst>
                </a:gridCol>
                <a:gridCol w="1560240">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2000" b="1" u="none" strike="noStrike" dirty="0">
                          <a:effectLst/>
                        </a:rPr>
                        <a:t>Industries</a:t>
                      </a:r>
                      <a:endParaRPr lang="en-US" sz="20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2000" b="1" u="none" strike="noStrike" dirty="0">
                          <a:effectLst/>
                        </a:rPr>
                        <a:t>By 2025</a:t>
                      </a:r>
                      <a:endParaRPr lang="en-US" sz="2000" b="1" i="0" u="none" strike="noStrike" dirty="0">
                        <a:solidFill>
                          <a:srgbClr val="000000"/>
                        </a:solidFill>
                        <a:effectLst/>
                        <a:latin typeface="Calibri" panose="020F0502020204030204" pitchFamily="34" charset="0"/>
                      </a:endParaRPr>
                    </a:p>
                  </a:txBody>
                  <a:tcPr marL="10160" marR="10160" marT="10160" marB="0" anchor="ctr"/>
                </a:tc>
                <a:tc hMerge="1">
                  <a:txBody>
                    <a:bodyPr/>
                    <a:lstStyle/>
                    <a:p>
                      <a:endParaRPr lang="en-US"/>
                    </a:p>
                  </a:txBody>
                  <a:tcPr/>
                </a:tc>
                <a:tc gridSpan="2">
                  <a:txBody>
                    <a:bodyPr/>
                    <a:lstStyle/>
                    <a:p>
                      <a:pPr algn="ctr" fontAlgn="b"/>
                      <a:r>
                        <a:rPr lang="en-US" sz="2000" b="1" u="none" strike="noStrike" dirty="0">
                          <a:effectLst/>
                        </a:rPr>
                        <a:t>By 2030</a:t>
                      </a:r>
                      <a:endParaRPr lang="en-US" sz="2000" b="1" i="0" u="none" strike="noStrike" dirty="0">
                        <a:solidFill>
                          <a:srgbClr val="000000"/>
                        </a:solidFill>
                        <a:effectLst/>
                        <a:latin typeface="Calibri" panose="020F0502020204030204" pitchFamily="34" charset="0"/>
                      </a:endParaRPr>
                    </a:p>
                  </a:txBody>
                  <a:tcPr marL="10160" marR="10160" marT="10160" marB="0" anchor="ctr"/>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2000" u="none" strike="noStrike" dirty="0">
                          <a:effectLst/>
                        </a:rPr>
                        <a:t>From</a:t>
                      </a:r>
                      <a:endParaRPr lang="en-US" sz="2000" b="1"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To</a:t>
                      </a:r>
                      <a:endParaRPr lang="en-US" sz="2000" b="1"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From</a:t>
                      </a:r>
                      <a:endParaRPr lang="en-US" sz="2000" b="1"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To</a:t>
                      </a:r>
                      <a:endParaRPr lang="en-US" sz="2000" b="1" i="0" u="none" strike="noStrike" dirty="0">
                        <a:solidFill>
                          <a:srgbClr val="000000"/>
                        </a:solidFill>
                        <a:effectLst/>
                        <a:latin typeface="Calibri" panose="020F0502020204030204" pitchFamily="34" charset="0"/>
                      </a:endParaRPr>
                    </a:p>
                  </a:txBody>
                  <a:tcPr marL="10160" marR="10160" marT="10160" marB="0" anchor="ctr"/>
                </a:tc>
                <a:extLst>
                  <a:ext uri="{0D108BD9-81ED-4DB2-BD59-A6C34878D82A}">
                    <a16:rowId xmlns:a16="http://schemas.microsoft.com/office/drawing/2014/main" val="1054434090"/>
                  </a:ext>
                </a:extLst>
              </a:tr>
              <a:tr h="437405">
                <a:tc>
                  <a:txBody>
                    <a:bodyPr/>
                    <a:lstStyle/>
                    <a:p>
                      <a:pPr algn="l" fontAlgn="b"/>
                      <a:r>
                        <a:rPr lang="en-US" sz="2000" u="none" strike="noStrike" dirty="0">
                          <a:effectLst/>
                        </a:rPr>
                        <a:t>Steel Industry </a:t>
                      </a:r>
                      <a:r>
                        <a:rPr lang="vi-VN" sz="2000" u="none" strike="noStrike" dirty="0">
                          <a:effectLst/>
                        </a:rPr>
                        <a:t>(%)</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3</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10</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5</a:t>
                      </a:r>
                      <a:endParaRPr lang="en-US" sz="2000" b="0" i="0" u="none" strike="noStrike">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16.5</a:t>
                      </a:r>
                      <a:endParaRPr lang="en-US" sz="2000" b="0" i="0" u="none" strike="noStrike">
                        <a:solidFill>
                          <a:srgbClr val="000000"/>
                        </a:solidFill>
                        <a:effectLst/>
                        <a:latin typeface="Calibri" panose="020F0502020204030204" pitchFamily="34" charset="0"/>
                      </a:endParaRPr>
                    </a:p>
                  </a:txBody>
                  <a:tcPr marL="10160" marR="10160" marT="10160" marB="0" anchor="ctr"/>
                </a:tc>
                <a:extLst>
                  <a:ext uri="{0D108BD9-81ED-4DB2-BD59-A6C34878D82A}">
                    <a16:rowId xmlns:a16="http://schemas.microsoft.com/office/drawing/2014/main" val="1956422913"/>
                  </a:ext>
                </a:extLst>
              </a:tr>
              <a:tr h="437405">
                <a:tc>
                  <a:txBody>
                    <a:bodyPr/>
                    <a:lstStyle/>
                    <a:p>
                      <a:pPr algn="l" fontAlgn="b"/>
                      <a:r>
                        <a:rPr lang="en-US" sz="2000" u="none" strike="noStrike" dirty="0">
                          <a:effectLst/>
                        </a:rPr>
                        <a:t>Chemical industry </a:t>
                      </a:r>
                      <a:r>
                        <a:rPr lang="vi-VN" sz="2000" u="none" strike="noStrike" dirty="0">
                          <a:effectLst/>
                        </a:rPr>
                        <a:t>(%)</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7</a:t>
                      </a:r>
                      <a:endParaRPr lang="en-US" sz="2000" b="0" i="0" u="none" strike="noStrike">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10</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 </a:t>
                      </a:r>
                      <a:endParaRPr lang="en-US" sz="2000" b="0" i="0" u="none" strike="noStrike">
                        <a:solidFill>
                          <a:srgbClr val="000000"/>
                        </a:solidFill>
                        <a:effectLst/>
                        <a:latin typeface="Calibri" panose="020F0502020204030204" pitchFamily="34" charset="0"/>
                      </a:endParaRPr>
                    </a:p>
                  </a:txBody>
                  <a:tcPr marL="10160" marR="10160" marT="10160" marB="0" anchor="ctr"/>
                </a:tc>
                <a:extLst>
                  <a:ext uri="{0D108BD9-81ED-4DB2-BD59-A6C34878D82A}">
                    <a16:rowId xmlns:a16="http://schemas.microsoft.com/office/drawing/2014/main" val="1113212332"/>
                  </a:ext>
                </a:extLst>
              </a:tr>
              <a:tr h="437405">
                <a:tc>
                  <a:txBody>
                    <a:bodyPr/>
                    <a:lstStyle/>
                    <a:p>
                      <a:pPr algn="l" fontAlgn="b"/>
                      <a:r>
                        <a:rPr lang="en-US" sz="2000" u="none" strike="noStrike" dirty="0">
                          <a:effectLst/>
                        </a:rPr>
                        <a:t>Plastic manufacturing industry </a:t>
                      </a:r>
                      <a:r>
                        <a:rPr lang="vi-VN" sz="2000" u="none" strike="noStrike" dirty="0">
                          <a:effectLst/>
                        </a:rPr>
                        <a:t>(%)</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18</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22.46</a:t>
                      </a:r>
                      <a:endParaRPr lang="en-US" sz="2000" b="0" i="0" u="none" strike="noStrike">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21.55</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24.81</a:t>
                      </a:r>
                      <a:endParaRPr lang="en-US" sz="2000" b="0" i="0" u="none" strike="noStrike">
                        <a:solidFill>
                          <a:srgbClr val="000000"/>
                        </a:solidFill>
                        <a:effectLst/>
                        <a:latin typeface="Calibri" panose="020F0502020204030204" pitchFamily="34" charset="0"/>
                      </a:endParaRPr>
                    </a:p>
                  </a:txBody>
                  <a:tcPr marL="10160" marR="10160" marT="10160" marB="0" anchor="ctr"/>
                </a:tc>
                <a:extLst>
                  <a:ext uri="{0D108BD9-81ED-4DB2-BD59-A6C34878D82A}">
                    <a16:rowId xmlns:a16="http://schemas.microsoft.com/office/drawing/2014/main" val="2765900644"/>
                  </a:ext>
                </a:extLst>
              </a:tr>
              <a:tr h="437405">
                <a:tc>
                  <a:txBody>
                    <a:bodyPr/>
                    <a:lstStyle/>
                    <a:p>
                      <a:pPr algn="l" fontAlgn="b"/>
                      <a:r>
                        <a:rPr lang="en-US" sz="2000" u="none" strike="noStrike" dirty="0">
                          <a:effectLst/>
                        </a:rPr>
                        <a:t>Cement </a:t>
                      </a:r>
                      <a:r>
                        <a:rPr lang="vi-VN" sz="2000" u="none" strike="noStrike" dirty="0">
                          <a:effectLst/>
                        </a:rPr>
                        <a:t>(%)</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7.5</a:t>
                      </a:r>
                      <a:endParaRPr lang="en-US" sz="2000" b="0" i="0" u="none" strike="noStrike">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10.89</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ctr"/>
                </a:tc>
                <a:extLst>
                  <a:ext uri="{0D108BD9-81ED-4DB2-BD59-A6C34878D82A}">
                    <a16:rowId xmlns:a16="http://schemas.microsoft.com/office/drawing/2014/main" val="844396409"/>
                  </a:ext>
                </a:extLst>
              </a:tr>
              <a:tr h="437405">
                <a:tc>
                  <a:txBody>
                    <a:bodyPr/>
                    <a:lstStyle/>
                    <a:p>
                      <a:pPr algn="l" fontAlgn="b"/>
                      <a:r>
                        <a:rPr lang="en-US" sz="2000" u="none" strike="noStrike" dirty="0">
                          <a:effectLst/>
                        </a:rPr>
                        <a:t>Textile </a:t>
                      </a:r>
                      <a:r>
                        <a:rPr lang="vi-VN" sz="2000" u="none" strike="noStrike" dirty="0">
                          <a:effectLst/>
                        </a:rPr>
                        <a:t>(%)</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5</a:t>
                      </a:r>
                      <a:endParaRPr lang="en-US" sz="2000" b="0" i="0" u="none" strike="noStrike">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6.8</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ctr"/>
                </a:tc>
                <a:extLst>
                  <a:ext uri="{0D108BD9-81ED-4DB2-BD59-A6C34878D82A}">
                    <a16:rowId xmlns:a16="http://schemas.microsoft.com/office/drawing/2014/main" val="2802999828"/>
                  </a:ext>
                </a:extLst>
              </a:tr>
              <a:tr h="437405">
                <a:tc>
                  <a:txBody>
                    <a:bodyPr/>
                    <a:lstStyle/>
                    <a:p>
                      <a:pPr algn="l" fontAlgn="b"/>
                      <a:r>
                        <a:rPr lang="vi-VN" sz="2000" u="none" strike="noStrike" dirty="0">
                          <a:effectLst/>
                        </a:rPr>
                        <a:t>Alcohol, beer and soft drinks (%)</a:t>
                      </a:r>
                      <a:endParaRPr lang="vi-VN"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3</a:t>
                      </a:r>
                      <a:endParaRPr lang="en-US" sz="2000" b="0" i="0" u="none" strike="noStrike">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6.88</a:t>
                      </a:r>
                      <a:endParaRPr lang="en-US" sz="2000" b="0" i="0" u="none" strike="noStrike">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4.6</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8.44</a:t>
                      </a:r>
                      <a:endParaRPr lang="en-US" sz="2000" b="0" i="0" u="none" strike="noStrike" dirty="0">
                        <a:solidFill>
                          <a:srgbClr val="000000"/>
                        </a:solidFill>
                        <a:effectLst/>
                        <a:latin typeface="Calibri" panose="020F0502020204030204" pitchFamily="34" charset="0"/>
                      </a:endParaRPr>
                    </a:p>
                  </a:txBody>
                  <a:tcPr marL="10160" marR="10160" marT="10160" marB="0" anchor="ctr"/>
                </a:tc>
                <a:extLst>
                  <a:ext uri="{0D108BD9-81ED-4DB2-BD59-A6C34878D82A}">
                    <a16:rowId xmlns:a16="http://schemas.microsoft.com/office/drawing/2014/main" val="2126634764"/>
                  </a:ext>
                </a:extLst>
              </a:tr>
              <a:tr h="437405">
                <a:tc>
                  <a:txBody>
                    <a:bodyPr/>
                    <a:lstStyle/>
                    <a:p>
                      <a:pPr algn="l" fontAlgn="b"/>
                      <a:r>
                        <a:rPr lang="en-US" sz="2000" u="none" strike="noStrike" dirty="0">
                          <a:effectLst/>
                        </a:rPr>
                        <a:t>Paper</a:t>
                      </a:r>
                      <a:r>
                        <a:rPr lang="vi-VN" sz="2000" u="none" strike="noStrike" dirty="0">
                          <a:effectLst/>
                        </a:rPr>
                        <a:t> (%)</a:t>
                      </a:r>
                      <a:endParaRPr lang="en-US" sz="2000" b="0" i="0" u="none" strike="noStrike" dirty="0">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8</a:t>
                      </a:r>
                      <a:endParaRPr lang="en-US" sz="2000" b="0" i="0" u="none" strike="noStrike">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15.8</a:t>
                      </a:r>
                      <a:endParaRPr lang="en-US" sz="2000" b="0" i="0" u="none" strike="noStrike">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a:effectLst/>
                        </a:rPr>
                        <a:t>9.9</a:t>
                      </a:r>
                      <a:endParaRPr lang="en-US" sz="2000" b="0" i="0" u="none" strike="noStrike">
                        <a:solidFill>
                          <a:srgbClr val="000000"/>
                        </a:solidFill>
                        <a:effectLst/>
                        <a:latin typeface="Calibri" panose="020F0502020204030204" pitchFamily="34" charset="0"/>
                      </a:endParaRPr>
                    </a:p>
                  </a:txBody>
                  <a:tcPr marL="10160" marR="10160" marT="10160" marB="0" anchor="ctr"/>
                </a:tc>
                <a:tc>
                  <a:txBody>
                    <a:bodyPr/>
                    <a:lstStyle/>
                    <a:p>
                      <a:pPr algn="ctr" fontAlgn="b"/>
                      <a:r>
                        <a:rPr lang="en-US" sz="2000" u="none" strike="noStrike" dirty="0">
                          <a:effectLst/>
                        </a:rPr>
                        <a:t>18.48</a:t>
                      </a:r>
                      <a:endParaRPr lang="en-US" sz="2000" b="0" i="0" u="none" strike="noStrike" dirty="0">
                        <a:solidFill>
                          <a:srgbClr val="000000"/>
                        </a:solidFill>
                        <a:effectLst/>
                        <a:latin typeface="Calibri" panose="020F0502020204030204" pitchFamily="34" charset="0"/>
                      </a:endParaRPr>
                    </a:p>
                  </a:txBody>
                  <a:tcPr marL="10160" marR="10160" marT="10160" marB="0" anchor="ctr"/>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78888732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702365" y="578905"/>
            <a:ext cx="10972800" cy="495200"/>
          </a:xfrm>
        </p:spPr>
        <p:txBody>
          <a:bodyPr>
            <a:noAutofit/>
          </a:bodyPr>
          <a:lstStyle/>
          <a:p>
            <a:r>
              <a:rPr lang="vi-VN" dirty="0">
                <a:solidFill>
                  <a:schemeClr val="accent1">
                    <a:lumMod val="50000"/>
                  </a:schemeClr>
                </a:solidFill>
                <a:latin typeface="+mn-lt"/>
              </a:rPr>
              <a:t>AVERAGE ELECTRICITY PRICE (2010 – 2024)</a:t>
            </a:r>
          </a:p>
        </p:txBody>
      </p:sp>
      <p:graphicFrame>
        <p:nvGraphicFramePr>
          <p:cNvPr id="7" name="Chart 6">
            <a:extLst>
              <a:ext uri="{FF2B5EF4-FFF2-40B4-BE49-F238E27FC236}">
                <a16:creationId xmlns:a16="http://schemas.microsoft.com/office/drawing/2014/main" id="{C71E8A4C-E234-9ADB-C847-4F6757AD41B0}"/>
              </a:ext>
            </a:extLst>
          </p:cNvPr>
          <p:cNvGraphicFramePr>
            <a:graphicFrameLocks/>
          </p:cNvGraphicFramePr>
          <p:nvPr>
            <p:extLst>
              <p:ext uri="{D42A27DB-BD31-4B8C-83A1-F6EECF244321}">
                <p14:modId xmlns:p14="http://schemas.microsoft.com/office/powerpoint/2010/main" val="1592544890"/>
              </p:ext>
            </p:extLst>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2" name="Picture 1">
            <a:extLst>
              <a:ext uri="{FF2B5EF4-FFF2-40B4-BE49-F238E27FC236}">
                <a16:creationId xmlns:a16="http://schemas.microsoft.com/office/drawing/2014/main" id="{E561BAB9-BD43-0132-A781-72536C322151}"/>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5" name="TextBox 4">
            <a:extLst>
              <a:ext uri="{FF2B5EF4-FFF2-40B4-BE49-F238E27FC236}">
                <a16:creationId xmlns:a16="http://schemas.microsoft.com/office/drawing/2014/main" id="{7322C0F9-A8D5-FCA2-553C-7C70C7060B73}"/>
              </a:ext>
            </a:extLst>
          </p:cNvPr>
          <p:cNvSpPr txBox="1"/>
          <p:nvPr/>
        </p:nvSpPr>
        <p:spPr>
          <a:xfrm>
            <a:off x="6558443" y="1482184"/>
            <a:ext cx="5507452" cy="646331"/>
          </a:xfrm>
          <a:prstGeom prst="rect">
            <a:avLst/>
          </a:prstGeom>
          <a:solidFill>
            <a:srgbClr val="FF0000"/>
          </a:solidFill>
        </p:spPr>
        <p:txBody>
          <a:bodyPr wrap="square">
            <a:spAutoFit/>
          </a:bodyPr>
          <a:lstStyle/>
          <a:p>
            <a:pPr algn="ctr" rtl="0">
              <a:defRPr sz="1400" b="0" i="0" u="none" strike="noStrike" kern="1200" spc="0" baseline="0">
                <a:solidFill>
                  <a:srgbClr val="000000">
                    <a:lumMod val="65000"/>
                    <a:lumOff val="35000"/>
                  </a:srgbClr>
                </a:solidFill>
                <a:latin typeface="+mn-lt"/>
                <a:ea typeface="+mn-ea"/>
                <a:cs typeface="+mn-cs"/>
              </a:defRPr>
            </a:pPr>
            <a:r>
              <a:rPr lang="vi-VN" sz="1800" b="1" dirty="0">
                <a:solidFill>
                  <a:schemeClr val="bg1">
                    <a:lumMod val="95000"/>
                  </a:schemeClr>
                </a:solidFill>
              </a:rPr>
              <a:t>ELECTRICITY PRICE OF SOME COUNTRIES IN THE WORLD</a:t>
            </a:r>
            <a:endParaRPr lang="en-US" sz="1800" b="1" dirty="0">
              <a:solidFill>
                <a:schemeClr val="bg1">
                  <a:lumMod val="95000"/>
                </a:schemeClr>
              </a:solidFill>
            </a:endParaRPr>
          </a:p>
        </p:txBody>
      </p:sp>
    </p:spTree>
    <p:extLst>
      <p:ext uri="{BB962C8B-B14F-4D97-AF65-F5344CB8AC3E}">
        <p14:creationId xmlns:p14="http://schemas.microsoft.com/office/powerpoint/2010/main" val="244870380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10465</TotalTime>
  <Words>2096</Words>
  <Application>Microsoft Macintosh PowerPoint</Application>
  <PresentationFormat>Widescreen</PresentationFormat>
  <Paragraphs>277</Paragraphs>
  <Slides>33</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Wingdings</vt:lpstr>
      <vt:lpstr>MS PGothic</vt:lpstr>
      <vt:lpstr>Arial</vt:lpstr>
      <vt:lpstr>Fira Sans Extra Condensed</vt:lpstr>
      <vt:lpstr>Calibri</vt:lpstr>
      <vt:lpstr>Roboto</vt:lpstr>
      <vt:lpstr>Energy Saving Infographics by Slidesgo</vt:lpstr>
      <vt:lpstr>PowerPoint Presentation</vt:lpstr>
      <vt:lpstr>Energy intensity of countries in the world (kWh/USD). </vt:lpstr>
      <vt:lpstr>Situation of final electricity and energy consumption in 2023</vt:lpstr>
      <vt:lpstr>Electricity consumption by sector in Vietnam (iea.org)</vt:lpstr>
      <vt:lpstr>Final Energy Consumption by Industry in Vietnam (iea.org)</vt:lpstr>
      <vt:lpstr>Characteristics of Energy Consumption in industry in Vietnam</vt:lpstr>
      <vt:lpstr>Significant energy users (SEUs)</vt:lpstr>
      <vt:lpstr>EE target for Vietnamese industries by 2030</vt:lpstr>
      <vt:lpstr>AVERAGE ELECTRICITY PRICE (2010 – 2024)</vt:lpstr>
      <vt:lpstr>Discussion</vt:lpstr>
      <vt:lpstr>Current status of energy use in industry</vt:lpstr>
      <vt:lpstr>Energy use structure in industry</vt:lpstr>
      <vt:lpstr>Challenges in energy management and use</vt:lpstr>
      <vt:lpstr>International comparison of energy consumption in industry</vt:lpstr>
      <vt:lpstr>Sustainable development trends in industry</vt:lpstr>
      <vt:lpstr>Benefits of energy efficiency</vt:lpstr>
      <vt:lpstr>PowerPoint Presentation</vt:lpstr>
      <vt:lpstr>PowerPoint Presentation</vt:lpstr>
      <vt:lpstr>Energy efficiency solutions for enterprises</vt:lpstr>
      <vt:lpstr>MARKET</vt:lpstr>
      <vt:lpstr>MARKET: SUPPORT TOOLS</vt:lpstr>
      <vt:lpstr>BARRIERS</vt:lpstr>
      <vt:lpstr>PowerPoint Presentation</vt:lpstr>
      <vt:lpstr>PowerPoint Presentation</vt:lpstr>
      <vt:lpstr>PowerPoint Presentation</vt:lpstr>
      <vt:lpstr>PowerPoint Presentation</vt:lpstr>
      <vt:lpstr>Discuss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105</cp:revision>
  <dcterms:modified xsi:type="dcterms:W3CDTF">2025-02-21T08:31:09Z</dcterms:modified>
</cp:coreProperties>
</file>