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65"/>
  </p:notesMasterIdLst>
  <p:sldIdLst>
    <p:sldId id="380" r:id="rId2"/>
    <p:sldId id="2079" r:id="rId3"/>
    <p:sldId id="2080" r:id="rId4"/>
    <p:sldId id="377" r:id="rId5"/>
    <p:sldId id="2081" r:id="rId6"/>
    <p:sldId id="2082" r:id="rId7"/>
    <p:sldId id="2083" r:id="rId8"/>
    <p:sldId id="1525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2003" r:id="rId29"/>
    <p:sldId id="378" r:id="rId30"/>
    <p:sldId id="379" r:id="rId31"/>
    <p:sldId id="381" r:id="rId32"/>
    <p:sldId id="382" r:id="rId33"/>
    <p:sldId id="383" r:id="rId34"/>
    <p:sldId id="384" r:id="rId35"/>
    <p:sldId id="385" r:id="rId36"/>
    <p:sldId id="386" r:id="rId37"/>
    <p:sldId id="387" r:id="rId38"/>
    <p:sldId id="388" r:id="rId39"/>
    <p:sldId id="389" r:id="rId40"/>
    <p:sldId id="390" r:id="rId41"/>
    <p:sldId id="391" r:id="rId42"/>
    <p:sldId id="2002" r:id="rId43"/>
    <p:sldId id="392" r:id="rId44"/>
    <p:sldId id="393" r:id="rId45"/>
    <p:sldId id="395" r:id="rId46"/>
    <p:sldId id="396" r:id="rId47"/>
    <p:sldId id="397" r:id="rId48"/>
    <p:sldId id="398" r:id="rId49"/>
    <p:sldId id="399" r:id="rId50"/>
    <p:sldId id="400" r:id="rId51"/>
    <p:sldId id="401" r:id="rId52"/>
    <p:sldId id="402" r:id="rId53"/>
    <p:sldId id="403" r:id="rId54"/>
    <p:sldId id="404" r:id="rId55"/>
    <p:sldId id="405" r:id="rId56"/>
    <p:sldId id="406" r:id="rId57"/>
    <p:sldId id="407" r:id="rId58"/>
    <p:sldId id="408" r:id="rId59"/>
    <p:sldId id="409" r:id="rId60"/>
    <p:sldId id="410" r:id="rId61"/>
    <p:sldId id="411" r:id="rId62"/>
    <p:sldId id="413" r:id="rId63"/>
    <p:sldId id="277" r:id="rId64"/>
  </p:sldIdLst>
  <p:sldSz cx="12192000" cy="6858000"/>
  <p:notesSz cx="6858000" cy="9144000"/>
  <p:embeddedFontLst>
    <p:embeddedFont>
      <p:font typeface="Cambria" panose="02040503050406030204" pitchFamily="18" charset="0"/>
      <p:regular r:id="rId66"/>
      <p:bold r:id="rId67"/>
      <p:italic r:id="rId68"/>
      <p:boldItalic r:id="rId69"/>
    </p:embeddedFont>
    <p:embeddedFont>
      <p:font typeface="Fira Sans Extra Condensed" panose="020F0502020204030204" pitchFamily="34" charset="0"/>
      <p:regular r:id="rId70"/>
      <p:bold r:id="rId71"/>
      <p:italic r:id="rId72"/>
      <p:boldItalic r:id="rId73"/>
    </p:embeddedFont>
    <p:embeddedFont>
      <p:font typeface="Perpetua" panose="02020502060401020303" pitchFamily="18" charset="77"/>
      <p:regular r:id="rId74"/>
      <p:bold r:id="rId75"/>
      <p:italic r:id="rId76"/>
      <p:boldItalic r:id="rId77"/>
    </p:embeddedFont>
    <p:embeddedFont>
      <p:font typeface="Roboto" panose="02000000000000000000" pitchFamily="2" charset="0"/>
      <p:regular r:id="rId78"/>
      <p:bold r:id="rId79"/>
      <p:italic r:id="rId80"/>
      <p:boldItalic r:id="rId81"/>
    </p:embeddedFont>
    <p:embeddedFont>
      <p:font typeface="Wingdings 2" pitchFamily="2" charset="2"/>
      <p:regular r:id="rId8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9FF"/>
    <a:srgbClr val="AD5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43DFD5-B0F9-439B-B2B9-47F03FF463DC}" v="107" dt="2025-01-07T02:21:25.445"/>
    <p1510:client id="{E0B600C7-1BA4-D228-64B0-628969388971}" v="1" dt="2025-01-06T03:49:11.595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19"/>
    <p:restoredTop sz="94686"/>
  </p:normalViewPr>
  <p:slideViewPr>
    <p:cSldViewPr snapToGrid="0">
      <p:cViewPr varScale="1">
        <p:scale>
          <a:sx n="109" d="100"/>
          <a:sy n="109" d="100"/>
        </p:scale>
        <p:origin x="2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9.fntdata"/><Relationship Id="rId79" Type="http://schemas.openxmlformats.org/officeDocument/2006/relationships/font" Target="fonts/font1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80" Type="http://schemas.openxmlformats.org/officeDocument/2006/relationships/font" Target="fonts/font15.fntdata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font" Target="fonts/font16.fntdata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.fntdata"/><Relationship Id="rId87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font" Target="fonts/font17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20BE17-A124-4270-906E-37E718030382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42463B-2046-4711-BC58-F5DCDC7FDCFE}">
      <dgm:prSet phldrT="[Text]" custT="1"/>
      <dgm:spPr>
        <a:solidFill>
          <a:srgbClr val="CCCCFF"/>
        </a:solidFill>
      </dgm:spPr>
      <dgm:t>
        <a:bodyPr/>
        <a:lstStyle/>
        <a:p>
          <a:r>
            <a:rPr lang="en-US" sz="2800" dirty="0">
              <a:solidFill>
                <a:schemeClr val="accent2">
                  <a:lumMod val="50000"/>
                </a:schemeClr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4Ps</a:t>
          </a:r>
        </a:p>
      </dgm:t>
    </dgm:pt>
    <dgm:pt modelId="{D33D1504-2100-46B2-926A-6816FB35810B}" type="parTrans" cxnId="{9751EEF2-B73F-4D1F-86E1-72DC9BBA22F5}">
      <dgm:prSet/>
      <dgm:spPr/>
      <dgm:t>
        <a:bodyPr/>
        <a:lstStyle/>
        <a:p>
          <a:endParaRPr lang="en-US" sz="1800">
            <a:latin typeface="+mn-lt"/>
          </a:endParaRPr>
        </a:p>
      </dgm:t>
    </dgm:pt>
    <dgm:pt modelId="{17A160D6-C755-4A68-B1AB-BBA8968FC2D2}" type="sibTrans" cxnId="{9751EEF2-B73F-4D1F-86E1-72DC9BBA22F5}">
      <dgm:prSet/>
      <dgm:spPr/>
      <dgm:t>
        <a:bodyPr/>
        <a:lstStyle/>
        <a:p>
          <a:endParaRPr lang="en-US" sz="1800">
            <a:latin typeface="+mn-lt"/>
          </a:endParaRPr>
        </a:p>
      </dgm:t>
    </dgm:pt>
    <dgm:pt modelId="{EF94CF4F-9898-4F5B-8980-A0DF07DEEC99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18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(Product)</a:t>
          </a:r>
        </a:p>
      </dgm:t>
    </dgm:pt>
    <dgm:pt modelId="{22A9E828-BDB9-4E07-A535-493FBF532F17}" type="parTrans" cxnId="{FD89CC0A-3B47-4B8B-93C8-1CE41FEABA47}">
      <dgm:prSet custT="1"/>
      <dgm:spPr/>
      <dgm:t>
        <a:bodyPr/>
        <a:lstStyle/>
        <a:p>
          <a:endParaRPr lang="en-US" sz="1800">
            <a:latin typeface="+mn-lt"/>
          </a:endParaRPr>
        </a:p>
      </dgm:t>
    </dgm:pt>
    <dgm:pt modelId="{6A670DDB-B80C-47CE-B71D-27BC61E6A4DC}" type="sibTrans" cxnId="{FD89CC0A-3B47-4B8B-93C8-1CE41FEABA47}">
      <dgm:prSet/>
      <dgm:spPr/>
      <dgm:t>
        <a:bodyPr/>
        <a:lstStyle/>
        <a:p>
          <a:endParaRPr lang="en-US" sz="1800">
            <a:latin typeface="+mn-lt"/>
          </a:endParaRPr>
        </a:p>
      </dgm:t>
    </dgm:pt>
    <dgm:pt modelId="{C4119AEC-84F0-45EA-BA99-E269CF4DDC08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8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(Place)</a:t>
          </a:r>
        </a:p>
      </dgm:t>
    </dgm:pt>
    <dgm:pt modelId="{3C9502A3-1FE3-4F84-B4E2-FEB9885AA517}" type="parTrans" cxnId="{9055FE9B-B84C-49B5-8F08-9335AAE3FE7B}">
      <dgm:prSet custT="1"/>
      <dgm:spPr/>
      <dgm:t>
        <a:bodyPr/>
        <a:lstStyle/>
        <a:p>
          <a:endParaRPr lang="en-US" sz="1800">
            <a:latin typeface="+mn-lt"/>
          </a:endParaRPr>
        </a:p>
      </dgm:t>
    </dgm:pt>
    <dgm:pt modelId="{595A1796-21DF-4518-9835-4471A4D255B2}" type="sibTrans" cxnId="{9055FE9B-B84C-49B5-8F08-9335AAE3FE7B}">
      <dgm:prSet/>
      <dgm:spPr/>
      <dgm:t>
        <a:bodyPr/>
        <a:lstStyle/>
        <a:p>
          <a:endParaRPr lang="en-US" sz="1800">
            <a:latin typeface="+mn-lt"/>
          </a:endParaRPr>
        </a:p>
      </dgm:t>
    </dgm:pt>
    <dgm:pt modelId="{E3C9B764-AA6E-43FC-BD1F-A82BC877ABC7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18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(Promotion)</a:t>
          </a:r>
        </a:p>
      </dgm:t>
    </dgm:pt>
    <dgm:pt modelId="{54994721-4463-40A1-BAE3-7A20128B5E83}" type="parTrans" cxnId="{D7245B73-1F24-4900-8FF8-4F89175FF200}">
      <dgm:prSet custT="1"/>
      <dgm:spPr/>
      <dgm:t>
        <a:bodyPr/>
        <a:lstStyle/>
        <a:p>
          <a:endParaRPr lang="en-US" sz="1800">
            <a:latin typeface="+mn-lt"/>
          </a:endParaRPr>
        </a:p>
      </dgm:t>
    </dgm:pt>
    <dgm:pt modelId="{04708E17-FCCD-4639-9FFE-E9CC3D24C896}" type="sibTrans" cxnId="{D7245B73-1F24-4900-8FF8-4F89175FF200}">
      <dgm:prSet/>
      <dgm:spPr/>
      <dgm:t>
        <a:bodyPr/>
        <a:lstStyle/>
        <a:p>
          <a:endParaRPr lang="en-US" sz="1800">
            <a:latin typeface="+mn-lt"/>
          </a:endParaRPr>
        </a:p>
      </dgm:t>
    </dgm:pt>
    <dgm:pt modelId="{5019013F-9799-48F5-8AC3-DFD3349B6EB4}">
      <dgm:prSet phldrT="[Text]" custT="1"/>
      <dgm:spPr>
        <a:solidFill>
          <a:srgbClr val="00B0F0"/>
        </a:solidFill>
      </dgm:spPr>
      <dgm:t>
        <a:bodyPr/>
        <a:lstStyle/>
        <a:p>
          <a:endParaRPr lang="en-US" sz="1800" dirty="0">
            <a:solidFill>
              <a:srgbClr val="002060"/>
            </a:solidFill>
            <a:latin typeface="+mn-lt"/>
            <a:ea typeface="Cambria" panose="02040503050406030204" pitchFamily="18" charset="0"/>
            <a:cs typeface="Arial" pitchFamily="34" charset="0"/>
          </a:endParaRPr>
        </a:p>
        <a:p>
          <a:r>
            <a:rPr lang="en-US" sz="18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(Price)</a:t>
          </a:r>
        </a:p>
      </dgm:t>
    </dgm:pt>
    <dgm:pt modelId="{9ECAF8AE-FF76-4727-BD36-AC2AC9931757}" type="parTrans" cxnId="{603725CE-3734-46D9-833C-237E4FC9A170}">
      <dgm:prSet custT="1"/>
      <dgm:spPr/>
      <dgm:t>
        <a:bodyPr/>
        <a:lstStyle/>
        <a:p>
          <a:endParaRPr lang="en-US" sz="1800">
            <a:latin typeface="+mn-lt"/>
          </a:endParaRPr>
        </a:p>
      </dgm:t>
    </dgm:pt>
    <dgm:pt modelId="{333FDCA0-66F2-482D-8FC1-11154EDF93F4}" type="sibTrans" cxnId="{603725CE-3734-46D9-833C-237E4FC9A170}">
      <dgm:prSet/>
      <dgm:spPr/>
      <dgm:t>
        <a:bodyPr/>
        <a:lstStyle/>
        <a:p>
          <a:endParaRPr lang="en-US" sz="1800">
            <a:latin typeface="+mn-lt"/>
          </a:endParaRPr>
        </a:p>
      </dgm:t>
    </dgm:pt>
    <dgm:pt modelId="{3F08E927-58DD-42E2-BEF0-9B16396F07DA}" type="pres">
      <dgm:prSet presAssocID="{8F20BE17-A124-4270-906E-37E71803038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33A941E-6542-4A7A-A5BA-D3412568C071}" type="pres">
      <dgm:prSet presAssocID="{3542463B-2046-4711-BC58-F5DCDC7FDCFE}" presName="centerShape" presStyleLbl="node0" presStyleIdx="0" presStyleCnt="1" custScaleX="87221" custScaleY="79685"/>
      <dgm:spPr/>
    </dgm:pt>
    <dgm:pt modelId="{FC8FE151-844D-4151-8A2F-659DABF77B00}" type="pres">
      <dgm:prSet presAssocID="{22A9E828-BDB9-4E07-A535-493FBF532F17}" presName="Name9" presStyleLbl="parChTrans1D2" presStyleIdx="0" presStyleCnt="4"/>
      <dgm:spPr/>
    </dgm:pt>
    <dgm:pt modelId="{25E30BDB-0BF3-426E-B75C-9A6508818334}" type="pres">
      <dgm:prSet presAssocID="{22A9E828-BDB9-4E07-A535-493FBF532F17}" presName="connTx" presStyleLbl="parChTrans1D2" presStyleIdx="0" presStyleCnt="4"/>
      <dgm:spPr/>
    </dgm:pt>
    <dgm:pt modelId="{7725A487-81B3-472E-9CB2-DD5DA03161B4}" type="pres">
      <dgm:prSet presAssocID="{EF94CF4F-9898-4F5B-8980-A0DF07DEEC99}" presName="node" presStyleLbl="node1" presStyleIdx="0" presStyleCnt="4" custScaleX="136809" custScaleY="118340">
        <dgm:presLayoutVars>
          <dgm:bulletEnabled val="1"/>
        </dgm:presLayoutVars>
      </dgm:prSet>
      <dgm:spPr/>
    </dgm:pt>
    <dgm:pt modelId="{D3008B16-4B6E-4937-BF81-5D509A31CF1B}" type="pres">
      <dgm:prSet presAssocID="{3C9502A3-1FE3-4F84-B4E2-FEB9885AA517}" presName="Name9" presStyleLbl="parChTrans1D2" presStyleIdx="1" presStyleCnt="4"/>
      <dgm:spPr/>
    </dgm:pt>
    <dgm:pt modelId="{D2071EA4-B86E-498E-85FC-B8BAC4F33249}" type="pres">
      <dgm:prSet presAssocID="{3C9502A3-1FE3-4F84-B4E2-FEB9885AA517}" presName="connTx" presStyleLbl="parChTrans1D2" presStyleIdx="1" presStyleCnt="4"/>
      <dgm:spPr/>
    </dgm:pt>
    <dgm:pt modelId="{88A3A0F3-DB13-4FE9-933C-5DDE180BFEA2}" type="pres">
      <dgm:prSet presAssocID="{C4119AEC-84F0-45EA-BA99-E269CF4DDC08}" presName="node" presStyleLbl="node1" presStyleIdx="1" presStyleCnt="4" custScaleX="136809" custScaleY="118340">
        <dgm:presLayoutVars>
          <dgm:bulletEnabled val="1"/>
        </dgm:presLayoutVars>
      </dgm:prSet>
      <dgm:spPr/>
    </dgm:pt>
    <dgm:pt modelId="{6DE01CEE-5578-49A8-ACBA-E73A882FB237}" type="pres">
      <dgm:prSet presAssocID="{54994721-4463-40A1-BAE3-7A20128B5E83}" presName="Name9" presStyleLbl="parChTrans1D2" presStyleIdx="2" presStyleCnt="4"/>
      <dgm:spPr/>
    </dgm:pt>
    <dgm:pt modelId="{301EF78D-AA45-41D2-9C0E-E694E93880B8}" type="pres">
      <dgm:prSet presAssocID="{54994721-4463-40A1-BAE3-7A20128B5E83}" presName="connTx" presStyleLbl="parChTrans1D2" presStyleIdx="2" presStyleCnt="4"/>
      <dgm:spPr/>
    </dgm:pt>
    <dgm:pt modelId="{D6CCDCF3-629C-4B26-AA4F-6E9714813A20}" type="pres">
      <dgm:prSet presAssocID="{E3C9B764-AA6E-43FC-BD1F-A82BC877ABC7}" presName="node" presStyleLbl="node1" presStyleIdx="2" presStyleCnt="4" custScaleX="136809" custScaleY="118340">
        <dgm:presLayoutVars>
          <dgm:bulletEnabled val="1"/>
        </dgm:presLayoutVars>
      </dgm:prSet>
      <dgm:spPr/>
    </dgm:pt>
    <dgm:pt modelId="{6C819A86-84DB-4B02-8720-2BF8E075128E}" type="pres">
      <dgm:prSet presAssocID="{9ECAF8AE-FF76-4727-BD36-AC2AC9931757}" presName="Name9" presStyleLbl="parChTrans1D2" presStyleIdx="3" presStyleCnt="4"/>
      <dgm:spPr/>
    </dgm:pt>
    <dgm:pt modelId="{D6EF2795-8659-4BC6-B687-CDC424B6A595}" type="pres">
      <dgm:prSet presAssocID="{9ECAF8AE-FF76-4727-BD36-AC2AC9931757}" presName="connTx" presStyleLbl="parChTrans1D2" presStyleIdx="3" presStyleCnt="4"/>
      <dgm:spPr/>
    </dgm:pt>
    <dgm:pt modelId="{40E40E07-DF03-42F5-B3B6-399AFE8FD033}" type="pres">
      <dgm:prSet presAssocID="{5019013F-9799-48F5-8AC3-DFD3349B6EB4}" presName="node" presStyleLbl="node1" presStyleIdx="3" presStyleCnt="4" custScaleX="136809" custScaleY="118340">
        <dgm:presLayoutVars>
          <dgm:bulletEnabled val="1"/>
        </dgm:presLayoutVars>
      </dgm:prSet>
      <dgm:spPr/>
    </dgm:pt>
  </dgm:ptLst>
  <dgm:cxnLst>
    <dgm:cxn modelId="{FD89CC0A-3B47-4B8B-93C8-1CE41FEABA47}" srcId="{3542463B-2046-4711-BC58-F5DCDC7FDCFE}" destId="{EF94CF4F-9898-4F5B-8980-A0DF07DEEC99}" srcOrd="0" destOrd="0" parTransId="{22A9E828-BDB9-4E07-A535-493FBF532F17}" sibTransId="{6A670DDB-B80C-47CE-B71D-27BC61E6A4DC}"/>
    <dgm:cxn modelId="{E26B040F-63D7-4A60-9859-7EE43DA06633}" type="presOf" srcId="{5019013F-9799-48F5-8AC3-DFD3349B6EB4}" destId="{40E40E07-DF03-42F5-B3B6-399AFE8FD033}" srcOrd="0" destOrd="0" presId="urn:microsoft.com/office/officeart/2005/8/layout/radial1"/>
    <dgm:cxn modelId="{03061724-D058-4292-B6C2-ED75A72BACD4}" type="presOf" srcId="{54994721-4463-40A1-BAE3-7A20128B5E83}" destId="{301EF78D-AA45-41D2-9C0E-E694E93880B8}" srcOrd="1" destOrd="0" presId="urn:microsoft.com/office/officeart/2005/8/layout/radial1"/>
    <dgm:cxn modelId="{883C9926-5E0B-4FD3-955D-EE8148B152E1}" type="presOf" srcId="{9ECAF8AE-FF76-4727-BD36-AC2AC9931757}" destId="{6C819A86-84DB-4B02-8720-2BF8E075128E}" srcOrd="0" destOrd="0" presId="urn:microsoft.com/office/officeart/2005/8/layout/radial1"/>
    <dgm:cxn modelId="{09D85E29-E52D-4A16-8EA8-B7DAD37401BF}" type="presOf" srcId="{22A9E828-BDB9-4E07-A535-493FBF532F17}" destId="{25E30BDB-0BF3-426E-B75C-9A6508818334}" srcOrd="1" destOrd="0" presId="urn:microsoft.com/office/officeart/2005/8/layout/radial1"/>
    <dgm:cxn modelId="{2CA3152B-009E-4A56-9A94-A3B4A5550AFB}" type="presOf" srcId="{54994721-4463-40A1-BAE3-7A20128B5E83}" destId="{6DE01CEE-5578-49A8-ACBA-E73A882FB237}" srcOrd="0" destOrd="0" presId="urn:microsoft.com/office/officeart/2005/8/layout/radial1"/>
    <dgm:cxn modelId="{9525FB30-BC4B-4031-991D-B72B44026496}" type="presOf" srcId="{3542463B-2046-4711-BC58-F5DCDC7FDCFE}" destId="{933A941E-6542-4A7A-A5BA-D3412568C071}" srcOrd="0" destOrd="0" presId="urn:microsoft.com/office/officeart/2005/8/layout/radial1"/>
    <dgm:cxn modelId="{2A1EE461-A0A2-4E13-9ED0-E3B8CB09BD7A}" type="presOf" srcId="{EF94CF4F-9898-4F5B-8980-A0DF07DEEC99}" destId="{7725A487-81B3-472E-9CB2-DD5DA03161B4}" srcOrd="0" destOrd="0" presId="urn:microsoft.com/office/officeart/2005/8/layout/radial1"/>
    <dgm:cxn modelId="{D7245B73-1F24-4900-8FF8-4F89175FF200}" srcId="{3542463B-2046-4711-BC58-F5DCDC7FDCFE}" destId="{E3C9B764-AA6E-43FC-BD1F-A82BC877ABC7}" srcOrd="2" destOrd="0" parTransId="{54994721-4463-40A1-BAE3-7A20128B5E83}" sibTransId="{04708E17-FCCD-4639-9FFE-E9CC3D24C896}"/>
    <dgm:cxn modelId="{8131BB7F-5310-4CCA-BE8D-0895ADD295D3}" type="presOf" srcId="{22A9E828-BDB9-4E07-A535-493FBF532F17}" destId="{FC8FE151-844D-4151-8A2F-659DABF77B00}" srcOrd="0" destOrd="0" presId="urn:microsoft.com/office/officeart/2005/8/layout/radial1"/>
    <dgm:cxn modelId="{63A63D87-24E7-46A7-917B-9D9F49143006}" type="presOf" srcId="{3C9502A3-1FE3-4F84-B4E2-FEB9885AA517}" destId="{D2071EA4-B86E-498E-85FC-B8BAC4F33249}" srcOrd="1" destOrd="0" presId="urn:microsoft.com/office/officeart/2005/8/layout/radial1"/>
    <dgm:cxn modelId="{60BA9194-170E-4C5C-A501-A124C0A08BE7}" type="presOf" srcId="{8F20BE17-A124-4270-906E-37E718030382}" destId="{3F08E927-58DD-42E2-BEF0-9B16396F07DA}" srcOrd="0" destOrd="0" presId="urn:microsoft.com/office/officeart/2005/8/layout/radial1"/>
    <dgm:cxn modelId="{9055FE9B-B84C-49B5-8F08-9335AAE3FE7B}" srcId="{3542463B-2046-4711-BC58-F5DCDC7FDCFE}" destId="{C4119AEC-84F0-45EA-BA99-E269CF4DDC08}" srcOrd="1" destOrd="0" parTransId="{3C9502A3-1FE3-4F84-B4E2-FEB9885AA517}" sibTransId="{595A1796-21DF-4518-9835-4471A4D255B2}"/>
    <dgm:cxn modelId="{4AE2C2C2-FD71-47A0-A236-A01A9314C9C3}" type="presOf" srcId="{E3C9B764-AA6E-43FC-BD1F-A82BC877ABC7}" destId="{D6CCDCF3-629C-4B26-AA4F-6E9714813A20}" srcOrd="0" destOrd="0" presId="urn:microsoft.com/office/officeart/2005/8/layout/radial1"/>
    <dgm:cxn modelId="{603725CE-3734-46D9-833C-237E4FC9A170}" srcId="{3542463B-2046-4711-BC58-F5DCDC7FDCFE}" destId="{5019013F-9799-48F5-8AC3-DFD3349B6EB4}" srcOrd="3" destOrd="0" parTransId="{9ECAF8AE-FF76-4727-BD36-AC2AC9931757}" sibTransId="{333FDCA0-66F2-482D-8FC1-11154EDF93F4}"/>
    <dgm:cxn modelId="{92DCD8D9-F5CB-46E5-B1C6-ADD9D137C06E}" type="presOf" srcId="{3C9502A3-1FE3-4F84-B4E2-FEB9885AA517}" destId="{D3008B16-4B6E-4937-BF81-5D509A31CF1B}" srcOrd="0" destOrd="0" presId="urn:microsoft.com/office/officeart/2005/8/layout/radial1"/>
    <dgm:cxn modelId="{D10EACEC-AF65-46D7-B2BD-271175FF5254}" type="presOf" srcId="{C4119AEC-84F0-45EA-BA99-E269CF4DDC08}" destId="{88A3A0F3-DB13-4FE9-933C-5DDE180BFEA2}" srcOrd="0" destOrd="0" presId="urn:microsoft.com/office/officeart/2005/8/layout/radial1"/>
    <dgm:cxn modelId="{9E3827EE-0695-494B-937F-596C8D777A70}" type="presOf" srcId="{9ECAF8AE-FF76-4727-BD36-AC2AC9931757}" destId="{D6EF2795-8659-4BC6-B687-CDC424B6A595}" srcOrd="1" destOrd="0" presId="urn:microsoft.com/office/officeart/2005/8/layout/radial1"/>
    <dgm:cxn modelId="{9751EEF2-B73F-4D1F-86E1-72DC9BBA22F5}" srcId="{8F20BE17-A124-4270-906E-37E718030382}" destId="{3542463B-2046-4711-BC58-F5DCDC7FDCFE}" srcOrd="0" destOrd="0" parTransId="{D33D1504-2100-46B2-926A-6816FB35810B}" sibTransId="{17A160D6-C755-4A68-B1AB-BBA8968FC2D2}"/>
    <dgm:cxn modelId="{619BAF86-13E4-4FA3-B1A7-1E2E4B04D74E}" type="presParOf" srcId="{3F08E927-58DD-42E2-BEF0-9B16396F07DA}" destId="{933A941E-6542-4A7A-A5BA-D3412568C071}" srcOrd="0" destOrd="0" presId="urn:microsoft.com/office/officeart/2005/8/layout/radial1"/>
    <dgm:cxn modelId="{9FB24B76-FC33-4128-8666-56BC3930E7A3}" type="presParOf" srcId="{3F08E927-58DD-42E2-BEF0-9B16396F07DA}" destId="{FC8FE151-844D-4151-8A2F-659DABF77B00}" srcOrd="1" destOrd="0" presId="urn:microsoft.com/office/officeart/2005/8/layout/radial1"/>
    <dgm:cxn modelId="{DCE85E3D-6E46-48D9-A322-3244ED74E90F}" type="presParOf" srcId="{FC8FE151-844D-4151-8A2F-659DABF77B00}" destId="{25E30BDB-0BF3-426E-B75C-9A6508818334}" srcOrd="0" destOrd="0" presId="urn:microsoft.com/office/officeart/2005/8/layout/radial1"/>
    <dgm:cxn modelId="{FB2E9A44-9ECA-452A-8466-1DDC9BEFB727}" type="presParOf" srcId="{3F08E927-58DD-42E2-BEF0-9B16396F07DA}" destId="{7725A487-81B3-472E-9CB2-DD5DA03161B4}" srcOrd="2" destOrd="0" presId="urn:microsoft.com/office/officeart/2005/8/layout/radial1"/>
    <dgm:cxn modelId="{BB96B44B-7E4E-4888-83C2-50331A38048A}" type="presParOf" srcId="{3F08E927-58DD-42E2-BEF0-9B16396F07DA}" destId="{D3008B16-4B6E-4937-BF81-5D509A31CF1B}" srcOrd="3" destOrd="0" presId="urn:microsoft.com/office/officeart/2005/8/layout/radial1"/>
    <dgm:cxn modelId="{790E2573-D06E-490A-9B65-A011FEF66339}" type="presParOf" srcId="{D3008B16-4B6E-4937-BF81-5D509A31CF1B}" destId="{D2071EA4-B86E-498E-85FC-B8BAC4F33249}" srcOrd="0" destOrd="0" presId="urn:microsoft.com/office/officeart/2005/8/layout/radial1"/>
    <dgm:cxn modelId="{7F80C83B-C44F-4FBF-BD14-381A0E8260B1}" type="presParOf" srcId="{3F08E927-58DD-42E2-BEF0-9B16396F07DA}" destId="{88A3A0F3-DB13-4FE9-933C-5DDE180BFEA2}" srcOrd="4" destOrd="0" presId="urn:microsoft.com/office/officeart/2005/8/layout/radial1"/>
    <dgm:cxn modelId="{B15D8987-DFD4-4CC2-B063-B53DD869E6B1}" type="presParOf" srcId="{3F08E927-58DD-42E2-BEF0-9B16396F07DA}" destId="{6DE01CEE-5578-49A8-ACBA-E73A882FB237}" srcOrd="5" destOrd="0" presId="urn:microsoft.com/office/officeart/2005/8/layout/radial1"/>
    <dgm:cxn modelId="{70683D7F-B6F4-4294-A801-CB9C8C20F1E6}" type="presParOf" srcId="{6DE01CEE-5578-49A8-ACBA-E73A882FB237}" destId="{301EF78D-AA45-41D2-9C0E-E694E93880B8}" srcOrd="0" destOrd="0" presId="urn:microsoft.com/office/officeart/2005/8/layout/radial1"/>
    <dgm:cxn modelId="{8243D9B6-7104-47C8-A045-76BAC68D94E3}" type="presParOf" srcId="{3F08E927-58DD-42E2-BEF0-9B16396F07DA}" destId="{D6CCDCF3-629C-4B26-AA4F-6E9714813A20}" srcOrd="6" destOrd="0" presId="urn:microsoft.com/office/officeart/2005/8/layout/radial1"/>
    <dgm:cxn modelId="{700D2872-A0AE-4827-BCB7-F2A05C615998}" type="presParOf" srcId="{3F08E927-58DD-42E2-BEF0-9B16396F07DA}" destId="{6C819A86-84DB-4B02-8720-2BF8E075128E}" srcOrd="7" destOrd="0" presId="urn:microsoft.com/office/officeart/2005/8/layout/radial1"/>
    <dgm:cxn modelId="{DAF94B3D-1AA5-45F9-B7F9-07A8BED06290}" type="presParOf" srcId="{6C819A86-84DB-4B02-8720-2BF8E075128E}" destId="{D6EF2795-8659-4BC6-B687-CDC424B6A595}" srcOrd="0" destOrd="0" presId="urn:microsoft.com/office/officeart/2005/8/layout/radial1"/>
    <dgm:cxn modelId="{7A9FD833-5110-4058-8512-6928AF03F889}" type="presParOf" srcId="{3F08E927-58DD-42E2-BEF0-9B16396F07DA}" destId="{40E40E07-DF03-42F5-B3B6-399AFE8FD033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E7D535-5692-C445-9064-1E2FE21F9D1F}" type="doc">
      <dgm:prSet loTypeId="urn:microsoft.com/office/officeart/2005/8/layout/h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41AA65-C31C-604E-A4C7-001E6B3D3466}">
      <dgm:prSet phldrT="[Text]"/>
      <dgm:spPr/>
      <dgm:t>
        <a:bodyPr/>
        <a:lstStyle/>
        <a:p>
          <a:r>
            <a:rPr lang="en-US" b="1" dirty="0">
              <a:solidFill>
                <a:srgbClr val="0E0E0E"/>
              </a:solidFill>
              <a:effectLst/>
              <a:latin typeface="+mn-lt"/>
            </a:rPr>
            <a:t>Content</a:t>
          </a:r>
          <a:endParaRPr lang="en-US" dirty="0"/>
        </a:p>
      </dgm:t>
    </dgm:pt>
    <dgm:pt modelId="{1B4D814A-DF40-CF43-8DE5-0382AB1E3E4B}" type="parTrans" cxnId="{2DA940BE-6156-3E48-98B5-102FF1CCA2D0}">
      <dgm:prSet/>
      <dgm:spPr/>
      <dgm:t>
        <a:bodyPr/>
        <a:lstStyle/>
        <a:p>
          <a:endParaRPr lang="en-US"/>
        </a:p>
      </dgm:t>
    </dgm:pt>
    <dgm:pt modelId="{8D635D5F-DDDC-F646-8128-B4C28B86875C}" type="sibTrans" cxnId="{2DA940BE-6156-3E48-98B5-102FF1CCA2D0}">
      <dgm:prSet/>
      <dgm:spPr/>
      <dgm:t>
        <a:bodyPr/>
        <a:lstStyle/>
        <a:p>
          <a:endParaRPr lang="en-US"/>
        </a:p>
      </dgm:t>
    </dgm:pt>
    <dgm:pt modelId="{6D472EA3-9BBA-2A41-8679-AC413B858ED9}">
      <dgm:prSet phldrT="[Text]"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Very important—need thorough preparation.</a:t>
          </a:r>
          <a:endParaRPr lang="en-US" dirty="0"/>
        </a:p>
      </dgm:t>
    </dgm:pt>
    <dgm:pt modelId="{FBEE5C17-A95A-444A-A6E3-E949B4AF9AD9}" type="parTrans" cxnId="{D026885B-7CA3-C343-8EEB-83EE00C9378A}">
      <dgm:prSet/>
      <dgm:spPr/>
      <dgm:t>
        <a:bodyPr/>
        <a:lstStyle/>
        <a:p>
          <a:endParaRPr lang="en-US"/>
        </a:p>
      </dgm:t>
    </dgm:pt>
    <dgm:pt modelId="{6AD2A66C-E9B6-DF44-A4E9-9D0483F9F1F4}" type="sibTrans" cxnId="{D026885B-7CA3-C343-8EEB-83EE00C9378A}">
      <dgm:prSet/>
      <dgm:spPr/>
      <dgm:t>
        <a:bodyPr/>
        <a:lstStyle/>
        <a:p>
          <a:endParaRPr lang="en-US"/>
        </a:p>
      </dgm:t>
    </dgm:pt>
    <dgm:pt modelId="{DD04F4E0-1CB4-7643-B0E9-6C1C006D12B2}">
      <dgm:prSet phldrT="[Text]"/>
      <dgm:spPr/>
      <dgm:t>
        <a:bodyPr/>
        <a:lstStyle/>
        <a:p>
          <a:r>
            <a:rPr lang="en-US" b="1" dirty="0">
              <a:solidFill>
                <a:srgbClr val="0E0E0E"/>
              </a:solidFill>
              <a:effectLst/>
              <a:latin typeface="+mn-lt"/>
            </a:rPr>
            <a:t>Presentation Tools:</a:t>
          </a:r>
          <a:endParaRPr lang="en-US" dirty="0"/>
        </a:p>
      </dgm:t>
    </dgm:pt>
    <dgm:pt modelId="{DA2887DF-BAC8-3C49-B93A-4A9F804DBC3D}" type="parTrans" cxnId="{F218E927-ED61-0747-B2CF-81FC552EF4A6}">
      <dgm:prSet/>
      <dgm:spPr/>
      <dgm:t>
        <a:bodyPr/>
        <a:lstStyle/>
        <a:p>
          <a:endParaRPr lang="en-US"/>
        </a:p>
      </dgm:t>
    </dgm:pt>
    <dgm:pt modelId="{8A9005B7-E61C-3A46-A9B7-3856A6D35867}" type="sibTrans" cxnId="{F218E927-ED61-0747-B2CF-81FC552EF4A6}">
      <dgm:prSet/>
      <dgm:spPr/>
      <dgm:t>
        <a:bodyPr/>
        <a:lstStyle/>
        <a:p>
          <a:endParaRPr lang="en-US"/>
        </a:p>
      </dgm:t>
    </dgm:pt>
    <dgm:pt modelId="{FE0C1DDB-DE9C-9C4C-B3A3-91BDCF31B90B}">
      <dgm:prSet phldrT="[Text]"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Use audio-visual aids to support: computer, projector.</a:t>
          </a:r>
          <a:endParaRPr lang="en-US" dirty="0"/>
        </a:p>
      </dgm:t>
    </dgm:pt>
    <dgm:pt modelId="{E183D336-3F97-9745-9498-406BD32C4B05}" type="parTrans" cxnId="{7710B507-8399-9341-AF71-73130292F80F}">
      <dgm:prSet/>
      <dgm:spPr/>
      <dgm:t>
        <a:bodyPr/>
        <a:lstStyle/>
        <a:p>
          <a:endParaRPr lang="en-US"/>
        </a:p>
      </dgm:t>
    </dgm:pt>
    <dgm:pt modelId="{92B7E3B8-CEAC-F84D-AEF1-0698DE238DF1}" type="sibTrans" cxnId="{7710B507-8399-9341-AF71-73130292F80F}">
      <dgm:prSet/>
      <dgm:spPr/>
      <dgm:t>
        <a:bodyPr/>
        <a:lstStyle/>
        <a:p>
          <a:endParaRPr lang="en-US"/>
        </a:p>
      </dgm:t>
    </dgm:pt>
    <dgm:pt modelId="{DE7A25A5-C241-F641-A8EE-64957110E21A}">
      <dgm:prSet phldrT="[Text]"/>
      <dgm:spPr/>
      <dgm:t>
        <a:bodyPr/>
        <a:lstStyle/>
        <a:p>
          <a:r>
            <a:rPr lang="en-US" b="1" dirty="0">
              <a:solidFill>
                <a:srgbClr val="0E0E0E"/>
              </a:solidFill>
              <a:effectLst/>
              <a:latin typeface="+mn-lt"/>
            </a:rPr>
            <a:t>Support Tools:</a:t>
          </a:r>
          <a:endParaRPr lang="en-US" dirty="0"/>
        </a:p>
      </dgm:t>
    </dgm:pt>
    <dgm:pt modelId="{856C8AF3-67ED-4145-B00D-1A7920588527}" type="parTrans" cxnId="{042DF162-BE88-8E4C-A356-BE63C73CB62D}">
      <dgm:prSet/>
      <dgm:spPr/>
      <dgm:t>
        <a:bodyPr/>
        <a:lstStyle/>
        <a:p>
          <a:endParaRPr lang="en-US"/>
        </a:p>
      </dgm:t>
    </dgm:pt>
    <dgm:pt modelId="{F1ABCB18-C361-7B46-940C-4AFDF99894F3}" type="sibTrans" cxnId="{042DF162-BE88-8E4C-A356-BE63C73CB62D}">
      <dgm:prSet/>
      <dgm:spPr/>
      <dgm:t>
        <a:bodyPr/>
        <a:lstStyle/>
        <a:p>
          <a:endParaRPr lang="en-US"/>
        </a:p>
      </dgm:t>
    </dgm:pt>
    <dgm:pt modelId="{444E93B6-64DB-934D-9F31-0CBE2275F792}">
      <dgm:prSet phldrT="[Text]"/>
      <dgm:spPr/>
      <dgm:t>
        <a:bodyPr/>
        <a:lstStyle/>
        <a:p>
          <a:endParaRPr lang="en-US" dirty="0"/>
        </a:p>
      </dgm:t>
    </dgm:pt>
    <dgm:pt modelId="{E818F6CA-9E00-4D4E-91C6-02EC0F78C0D8}" type="parTrans" cxnId="{1A6A7383-9BC1-0547-82D9-EDBE409E865D}">
      <dgm:prSet/>
      <dgm:spPr/>
      <dgm:t>
        <a:bodyPr/>
        <a:lstStyle/>
        <a:p>
          <a:endParaRPr lang="en-US"/>
        </a:p>
      </dgm:t>
    </dgm:pt>
    <dgm:pt modelId="{BB6C9570-E099-CD43-808F-53E78BEC972A}" type="sibTrans" cxnId="{1A6A7383-9BC1-0547-82D9-EDBE409E865D}">
      <dgm:prSet/>
      <dgm:spPr/>
      <dgm:t>
        <a:bodyPr/>
        <a:lstStyle/>
        <a:p>
          <a:endParaRPr lang="en-US"/>
        </a:p>
      </dgm:t>
    </dgm:pt>
    <dgm:pt modelId="{B495F0D8-BA51-C84D-BAF3-7B29465F9B32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Focus on points of interest for the customer (unique benefits provided to the customer).</a:t>
          </a:r>
        </a:p>
      </dgm:t>
    </dgm:pt>
    <dgm:pt modelId="{388C6069-1055-DE4B-B60C-45A470C910FC}" type="parTrans" cxnId="{E0094E6A-F0A9-F849-A8C2-43B631F2DF89}">
      <dgm:prSet/>
      <dgm:spPr/>
      <dgm:t>
        <a:bodyPr/>
        <a:lstStyle/>
        <a:p>
          <a:endParaRPr lang="en-US"/>
        </a:p>
      </dgm:t>
    </dgm:pt>
    <dgm:pt modelId="{88952DFB-3BAB-8241-AEF7-4C31A502EF4B}" type="sibTrans" cxnId="{E0094E6A-F0A9-F849-A8C2-43B631F2DF89}">
      <dgm:prSet/>
      <dgm:spPr/>
      <dgm:t>
        <a:bodyPr/>
        <a:lstStyle/>
        <a:p>
          <a:endParaRPr lang="en-US"/>
        </a:p>
      </dgm:t>
    </dgm:pt>
    <dgm:pt modelId="{D751B7CB-46AD-3442-B03D-6A7927E76A13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Use charts and images where possible.</a:t>
          </a:r>
        </a:p>
      </dgm:t>
    </dgm:pt>
    <dgm:pt modelId="{38FEE135-B1F2-2141-A436-65C02AEF432E}" type="parTrans" cxnId="{9649AD9E-6014-BC42-8F13-38FF0DB31683}">
      <dgm:prSet/>
      <dgm:spPr/>
      <dgm:t>
        <a:bodyPr/>
        <a:lstStyle/>
        <a:p>
          <a:endParaRPr lang="en-US"/>
        </a:p>
      </dgm:t>
    </dgm:pt>
    <dgm:pt modelId="{0D2F0E34-1808-9E4F-B50A-881B65F1D2CB}" type="sibTrans" cxnId="{9649AD9E-6014-BC42-8F13-38FF0DB31683}">
      <dgm:prSet/>
      <dgm:spPr/>
      <dgm:t>
        <a:bodyPr/>
        <a:lstStyle/>
        <a:p>
          <a:endParaRPr lang="en-US"/>
        </a:p>
      </dgm:t>
    </dgm:pt>
    <dgm:pt modelId="{C7E9B8E7-293D-FD45-BB98-A1D077A53F2E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List potential questions or objections from the customer—find ways to respond thoroughly.</a:t>
          </a:r>
        </a:p>
      </dgm:t>
    </dgm:pt>
    <dgm:pt modelId="{6CF08C23-688D-3646-BB81-DAAC557FB5BE}" type="parTrans" cxnId="{298860EE-1F08-6542-8578-1162488E61C0}">
      <dgm:prSet/>
      <dgm:spPr/>
      <dgm:t>
        <a:bodyPr/>
        <a:lstStyle/>
        <a:p>
          <a:endParaRPr lang="en-US"/>
        </a:p>
      </dgm:t>
    </dgm:pt>
    <dgm:pt modelId="{3CE3BB77-42FE-AD4E-B5BA-A5602B453521}" type="sibTrans" cxnId="{298860EE-1F08-6542-8578-1162488E61C0}">
      <dgm:prSet/>
      <dgm:spPr/>
      <dgm:t>
        <a:bodyPr/>
        <a:lstStyle/>
        <a:p>
          <a:endParaRPr lang="en-US"/>
        </a:p>
      </dgm:t>
    </dgm:pt>
    <dgm:pt modelId="{0045F23A-7449-E941-867D-77E254972A75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If using slides, design them carefully (minimal text, combine images and sound, etc.).</a:t>
          </a:r>
        </a:p>
      </dgm:t>
    </dgm:pt>
    <dgm:pt modelId="{6EC8BD4F-54D2-9E40-B656-6C349F4F3F4F}" type="parTrans" cxnId="{EEEAEFB5-D273-1642-A1FB-84238E37DDEE}">
      <dgm:prSet/>
      <dgm:spPr/>
      <dgm:t>
        <a:bodyPr/>
        <a:lstStyle/>
        <a:p>
          <a:endParaRPr lang="en-US"/>
        </a:p>
      </dgm:t>
    </dgm:pt>
    <dgm:pt modelId="{4A0CB732-AFB9-3444-9156-D4A49FCBB3B9}" type="sibTrans" cxnId="{EEEAEFB5-D273-1642-A1FB-84238E37DDEE}">
      <dgm:prSet/>
      <dgm:spPr/>
      <dgm:t>
        <a:bodyPr/>
        <a:lstStyle/>
        <a:p>
          <a:endParaRPr lang="en-US"/>
        </a:p>
      </dgm:t>
    </dgm:pt>
    <dgm:pt modelId="{D1F0163A-0F61-6F43-94E2-E00152DFCEBE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Keep the time allowed in mind to design suitable content.</a:t>
          </a:r>
        </a:p>
      </dgm:t>
    </dgm:pt>
    <dgm:pt modelId="{01BB5DCD-6B78-DE4F-A211-D92A8736798F}" type="parTrans" cxnId="{06D65A17-F647-BE4D-A8AD-C87CE324D32E}">
      <dgm:prSet/>
      <dgm:spPr/>
      <dgm:t>
        <a:bodyPr/>
        <a:lstStyle/>
        <a:p>
          <a:endParaRPr lang="en-US"/>
        </a:p>
      </dgm:t>
    </dgm:pt>
    <dgm:pt modelId="{7C4A84AF-323E-BA4E-A8F7-40DF65DA1E0C}" type="sibTrans" cxnId="{06D65A17-F647-BE4D-A8AD-C87CE324D32E}">
      <dgm:prSet/>
      <dgm:spPr/>
      <dgm:t>
        <a:bodyPr/>
        <a:lstStyle/>
        <a:p>
          <a:endParaRPr lang="en-US"/>
        </a:p>
      </dgm:t>
    </dgm:pt>
    <dgm:pt modelId="{B7D73AD1-942E-5340-9FAA-006DA6A0B4BF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Do not rely too much on equipment (in case of power failure).</a:t>
          </a:r>
        </a:p>
      </dgm:t>
    </dgm:pt>
    <dgm:pt modelId="{90244EF9-A933-B240-886D-700536D89E97}" type="parTrans" cxnId="{818873C9-70CE-6F46-9BC2-35E650185F04}">
      <dgm:prSet/>
      <dgm:spPr/>
      <dgm:t>
        <a:bodyPr/>
        <a:lstStyle/>
        <a:p>
          <a:endParaRPr lang="en-US"/>
        </a:p>
      </dgm:t>
    </dgm:pt>
    <dgm:pt modelId="{A6BD910F-D70E-9C49-858B-D86F7F6D6BA2}" type="sibTrans" cxnId="{818873C9-70CE-6F46-9BC2-35E650185F04}">
      <dgm:prSet/>
      <dgm:spPr/>
      <dgm:t>
        <a:bodyPr/>
        <a:lstStyle/>
        <a:p>
          <a:endParaRPr lang="en-US"/>
        </a:p>
      </dgm:t>
    </dgm:pt>
    <dgm:pt modelId="{694D4CC0-83A9-2A4C-BAC2-4FB9E2848F7B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Have materials ready for the customer.</a:t>
          </a:r>
          <a:endParaRPr lang="en-VN" dirty="0"/>
        </a:p>
      </dgm:t>
    </dgm:pt>
    <dgm:pt modelId="{B0DE8FB6-1DC1-7D4B-8076-7CC8E8F6BAFF}" type="parTrans" cxnId="{B81AFE03-47FB-E245-8E92-85411FA781BB}">
      <dgm:prSet/>
      <dgm:spPr/>
      <dgm:t>
        <a:bodyPr/>
        <a:lstStyle/>
        <a:p>
          <a:endParaRPr lang="en-US"/>
        </a:p>
      </dgm:t>
    </dgm:pt>
    <dgm:pt modelId="{10E2922F-4DAD-3642-A2E9-3B6B9EBCE9FD}" type="sibTrans" cxnId="{B81AFE03-47FB-E245-8E92-85411FA781BB}">
      <dgm:prSet/>
      <dgm:spPr/>
      <dgm:t>
        <a:bodyPr/>
        <a:lstStyle/>
        <a:p>
          <a:endParaRPr lang="en-US"/>
        </a:p>
      </dgm:t>
    </dgm:pt>
    <dgm:pt modelId="{88B1CB80-8963-7A40-BE6C-2F5AC69C8DD5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Catalogs, brochures, business cards, images.</a:t>
          </a:r>
        </a:p>
      </dgm:t>
    </dgm:pt>
    <dgm:pt modelId="{6C8EB7E8-E1FE-E041-9D30-6CFE36E91EC4}" type="parTrans" cxnId="{22FEE83A-E69C-A14A-BAE2-CA11EFBA2ECE}">
      <dgm:prSet/>
      <dgm:spPr/>
      <dgm:t>
        <a:bodyPr/>
        <a:lstStyle/>
        <a:p>
          <a:endParaRPr lang="en-US"/>
        </a:p>
      </dgm:t>
    </dgm:pt>
    <dgm:pt modelId="{407EADEA-05AC-AE4B-9703-0A399592C8B5}" type="sibTrans" cxnId="{22FEE83A-E69C-A14A-BAE2-CA11EFBA2ECE}">
      <dgm:prSet/>
      <dgm:spPr/>
      <dgm:t>
        <a:bodyPr/>
        <a:lstStyle/>
        <a:p>
          <a:endParaRPr lang="en-US"/>
        </a:p>
      </dgm:t>
    </dgm:pt>
    <dgm:pt modelId="{47A9E0D1-0820-0E4D-BDD6-9D120D522183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Introductions, certificates, reports.</a:t>
          </a:r>
        </a:p>
      </dgm:t>
    </dgm:pt>
    <dgm:pt modelId="{3694EFEC-A977-FD42-A1A0-C825D5850F1C}" type="parTrans" cxnId="{F5BBCD71-EDC4-6748-A3AB-523F09006CFC}">
      <dgm:prSet/>
      <dgm:spPr/>
      <dgm:t>
        <a:bodyPr/>
        <a:lstStyle/>
        <a:p>
          <a:endParaRPr lang="en-US"/>
        </a:p>
      </dgm:t>
    </dgm:pt>
    <dgm:pt modelId="{A2967A42-82F4-0A4B-8EC4-99D12B31E96F}" type="sibTrans" cxnId="{F5BBCD71-EDC4-6748-A3AB-523F09006CFC}">
      <dgm:prSet/>
      <dgm:spPr/>
      <dgm:t>
        <a:bodyPr/>
        <a:lstStyle/>
        <a:p>
          <a:endParaRPr lang="en-US"/>
        </a:p>
      </dgm:t>
    </dgm:pt>
    <dgm:pt modelId="{347D4811-BF62-6F40-8CD0-53B484468A8D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Notebooks, pens, calculators.</a:t>
          </a:r>
        </a:p>
      </dgm:t>
    </dgm:pt>
    <dgm:pt modelId="{2D596E3D-DC0F-1E41-8BB1-0EFD3E029CD8}" type="parTrans" cxnId="{89DC95C3-9AD8-B641-9EEE-8FD9EAFDE390}">
      <dgm:prSet/>
      <dgm:spPr/>
      <dgm:t>
        <a:bodyPr/>
        <a:lstStyle/>
        <a:p>
          <a:endParaRPr lang="en-US"/>
        </a:p>
      </dgm:t>
    </dgm:pt>
    <dgm:pt modelId="{6DB35FC0-C644-1146-9001-E310BD617F77}" type="sibTrans" cxnId="{89DC95C3-9AD8-B641-9EEE-8FD9EAFDE390}">
      <dgm:prSet/>
      <dgm:spPr/>
      <dgm:t>
        <a:bodyPr/>
        <a:lstStyle/>
        <a:p>
          <a:endParaRPr lang="en-US"/>
        </a:p>
      </dgm:t>
    </dgm:pt>
    <dgm:pt modelId="{96B7D396-C9B7-2A45-B1B0-E967C421502A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Sample products, operation manuals.</a:t>
          </a:r>
        </a:p>
      </dgm:t>
    </dgm:pt>
    <dgm:pt modelId="{422E9FBF-18F8-9747-9088-808BDEB88F79}" type="parTrans" cxnId="{D8FAF35D-D16D-EB45-9275-2FEF2E7DB4EE}">
      <dgm:prSet/>
      <dgm:spPr/>
      <dgm:t>
        <a:bodyPr/>
        <a:lstStyle/>
        <a:p>
          <a:endParaRPr lang="en-US"/>
        </a:p>
      </dgm:t>
    </dgm:pt>
    <dgm:pt modelId="{CB228815-145F-6D42-9A3B-C67BDC9EAA9C}" type="sibTrans" cxnId="{D8FAF35D-D16D-EB45-9275-2FEF2E7DB4EE}">
      <dgm:prSet/>
      <dgm:spPr/>
      <dgm:t>
        <a:bodyPr/>
        <a:lstStyle/>
        <a:p>
          <a:endParaRPr lang="en-US"/>
        </a:p>
      </dgm:t>
    </dgm:pt>
    <dgm:pt modelId="{1E0AD6E0-96B9-064C-A096-8F9353C7C5C1}">
      <dgm:prSet/>
      <dgm:spPr/>
      <dgm:t>
        <a:bodyPr/>
        <a:lstStyle/>
        <a:p>
          <a:r>
            <a:rPr lang="en-US" dirty="0">
              <a:solidFill>
                <a:srgbClr val="0E0E0E"/>
              </a:solidFill>
              <a:effectLst/>
              <a:latin typeface="+mn-lt"/>
            </a:rPr>
            <a:t>Draft contracts…</a:t>
          </a:r>
        </a:p>
      </dgm:t>
    </dgm:pt>
    <dgm:pt modelId="{52C5E1AC-BFA9-1A4F-8D44-5946EBC07825}" type="parTrans" cxnId="{E498E98B-377D-BE48-A0FB-669739156BD8}">
      <dgm:prSet/>
      <dgm:spPr/>
      <dgm:t>
        <a:bodyPr/>
        <a:lstStyle/>
        <a:p>
          <a:endParaRPr lang="en-US"/>
        </a:p>
      </dgm:t>
    </dgm:pt>
    <dgm:pt modelId="{4D1C971E-F63B-BE48-9372-18F6F081B082}" type="sibTrans" cxnId="{E498E98B-377D-BE48-A0FB-669739156BD8}">
      <dgm:prSet/>
      <dgm:spPr/>
      <dgm:t>
        <a:bodyPr/>
        <a:lstStyle/>
        <a:p>
          <a:endParaRPr lang="en-US"/>
        </a:p>
      </dgm:t>
    </dgm:pt>
    <dgm:pt modelId="{81568045-2A4C-E94B-9A92-6CE66E17F3A3}" type="pres">
      <dgm:prSet presAssocID="{51E7D535-5692-C445-9064-1E2FE21F9D1F}" presName="Name0" presStyleCnt="0">
        <dgm:presLayoutVars>
          <dgm:dir/>
          <dgm:animLvl val="lvl"/>
          <dgm:resizeHandles val="exact"/>
        </dgm:presLayoutVars>
      </dgm:prSet>
      <dgm:spPr/>
    </dgm:pt>
    <dgm:pt modelId="{48C63F33-4E85-514F-907D-1BED925ED14A}" type="pres">
      <dgm:prSet presAssocID="{A141AA65-C31C-604E-A4C7-001E6B3D3466}" presName="composite" presStyleCnt="0"/>
      <dgm:spPr/>
    </dgm:pt>
    <dgm:pt modelId="{244D6074-E870-9340-9202-161543505C10}" type="pres">
      <dgm:prSet presAssocID="{A141AA65-C31C-604E-A4C7-001E6B3D3466}" presName="parTx" presStyleLbl="alignNode1" presStyleIdx="0" presStyleCnt="3" custScaleX="120416">
        <dgm:presLayoutVars>
          <dgm:chMax val="0"/>
          <dgm:chPref val="0"/>
          <dgm:bulletEnabled val="1"/>
        </dgm:presLayoutVars>
      </dgm:prSet>
      <dgm:spPr/>
    </dgm:pt>
    <dgm:pt modelId="{66B5F06F-513E-3344-B1EC-3354B1F413E6}" type="pres">
      <dgm:prSet presAssocID="{A141AA65-C31C-604E-A4C7-001E6B3D3466}" presName="desTx" presStyleLbl="alignAccFollowNode1" presStyleIdx="0" presStyleCnt="3" custScaleX="120416" custScaleY="94814">
        <dgm:presLayoutVars>
          <dgm:bulletEnabled val="1"/>
        </dgm:presLayoutVars>
      </dgm:prSet>
      <dgm:spPr/>
    </dgm:pt>
    <dgm:pt modelId="{E598CD59-9281-0744-A174-4CE84FC2F247}" type="pres">
      <dgm:prSet presAssocID="{8D635D5F-DDDC-F646-8128-B4C28B86875C}" presName="space" presStyleCnt="0"/>
      <dgm:spPr/>
    </dgm:pt>
    <dgm:pt modelId="{72F27677-BABF-F142-9149-927D49CE5C85}" type="pres">
      <dgm:prSet presAssocID="{DD04F4E0-1CB4-7643-B0E9-6C1C006D12B2}" presName="composite" presStyleCnt="0"/>
      <dgm:spPr/>
    </dgm:pt>
    <dgm:pt modelId="{28124EAB-C0C0-FA47-AB25-2448CAC4CA7B}" type="pres">
      <dgm:prSet presAssocID="{DD04F4E0-1CB4-7643-B0E9-6C1C006D12B2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03EE7848-E816-B044-BAA7-3171FB9C378C}" type="pres">
      <dgm:prSet presAssocID="{DD04F4E0-1CB4-7643-B0E9-6C1C006D12B2}" presName="desTx" presStyleLbl="alignAccFollowNode1" presStyleIdx="1" presStyleCnt="3" custScaleY="94814">
        <dgm:presLayoutVars>
          <dgm:bulletEnabled val="1"/>
        </dgm:presLayoutVars>
      </dgm:prSet>
      <dgm:spPr/>
    </dgm:pt>
    <dgm:pt modelId="{E31A9F81-A2E5-D14E-A8A5-DCD9C221A3AA}" type="pres">
      <dgm:prSet presAssocID="{8A9005B7-E61C-3A46-A9B7-3856A6D35867}" presName="space" presStyleCnt="0"/>
      <dgm:spPr/>
    </dgm:pt>
    <dgm:pt modelId="{F04A9E43-9276-D64E-B26D-0246D9620C27}" type="pres">
      <dgm:prSet presAssocID="{DE7A25A5-C241-F641-A8EE-64957110E21A}" presName="composite" presStyleCnt="0"/>
      <dgm:spPr/>
    </dgm:pt>
    <dgm:pt modelId="{4238EC08-04A2-5447-BB18-1D0CDE398CC0}" type="pres">
      <dgm:prSet presAssocID="{DE7A25A5-C241-F641-A8EE-64957110E21A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FB8B3A6D-8669-2D4B-ABCB-ADE1238EDB1E}" type="pres">
      <dgm:prSet presAssocID="{DE7A25A5-C241-F641-A8EE-64957110E21A}" presName="desTx" presStyleLbl="alignAccFollowNode1" presStyleIdx="2" presStyleCnt="3" custScaleY="94814">
        <dgm:presLayoutVars>
          <dgm:bulletEnabled val="1"/>
        </dgm:presLayoutVars>
      </dgm:prSet>
      <dgm:spPr/>
    </dgm:pt>
  </dgm:ptLst>
  <dgm:cxnLst>
    <dgm:cxn modelId="{B81AFE03-47FB-E245-8E92-85411FA781BB}" srcId="{DD04F4E0-1CB4-7643-B0E9-6C1C006D12B2}" destId="{694D4CC0-83A9-2A4C-BAC2-4FB9E2848F7B}" srcOrd="2" destOrd="0" parTransId="{B0DE8FB6-1DC1-7D4B-8076-7CC8E8F6BAFF}" sibTransId="{10E2922F-4DAD-3642-A2E9-3B6B9EBCE9FD}"/>
    <dgm:cxn modelId="{7710B507-8399-9341-AF71-73130292F80F}" srcId="{DD04F4E0-1CB4-7643-B0E9-6C1C006D12B2}" destId="{FE0C1DDB-DE9C-9C4C-B3A3-91BDCF31B90B}" srcOrd="0" destOrd="0" parTransId="{E183D336-3F97-9745-9498-406BD32C4B05}" sibTransId="{92B7E3B8-CEAC-F84D-AEF1-0698DE238DF1}"/>
    <dgm:cxn modelId="{C0F2710C-5D0E-C643-A7D3-89CFB9DB8D11}" type="presOf" srcId="{96B7D396-C9B7-2A45-B1B0-E967C421502A}" destId="{FB8B3A6D-8669-2D4B-ABCB-ADE1238EDB1E}" srcOrd="0" destOrd="4" presId="urn:microsoft.com/office/officeart/2005/8/layout/hList1"/>
    <dgm:cxn modelId="{06D65A17-F647-BE4D-A8AD-C87CE324D32E}" srcId="{A141AA65-C31C-604E-A4C7-001E6B3D3466}" destId="{D1F0163A-0F61-6F43-94E2-E00152DFCEBE}" srcOrd="5" destOrd="0" parTransId="{01BB5DCD-6B78-DE4F-A211-D92A8736798F}" sibTransId="{7C4A84AF-323E-BA4E-A8F7-40DF65DA1E0C}"/>
    <dgm:cxn modelId="{F218E927-ED61-0747-B2CF-81FC552EF4A6}" srcId="{51E7D535-5692-C445-9064-1E2FE21F9D1F}" destId="{DD04F4E0-1CB4-7643-B0E9-6C1C006D12B2}" srcOrd="1" destOrd="0" parTransId="{DA2887DF-BAC8-3C49-B93A-4A9F804DBC3D}" sibTransId="{8A9005B7-E61C-3A46-A9B7-3856A6D35867}"/>
    <dgm:cxn modelId="{07C97E2B-E575-F549-B001-4DEB0743F7EA}" type="presOf" srcId="{444E93B6-64DB-934D-9F31-0CBE2275F792}" destId="{FB8B3A6D-8669-2D4B-ABCB-ADE1238EDB1E}" srcOrd="0" destOrd="0" presId="urn:microsoft.com/office/officeart/2005/8/layout/hList1"/>
    <dgm:cxn modelId="{BF740C30-792A-C44C-9CEC-7B6AF37AA2E5}" type="presOf" srcId="{D751B7CB-46AD-3442-B03D-6A7927E76A13}" destId="{66B5F06F-513E-3344-B1EC-3354B1F413E6}" srcOrd="0" destOrd="2" presId="urn:microsoft.com/office/officeart/2005/8/layout/hList1"/>
    <dgm:cxn modelId="{22FEE83A-E69C-A14A-BAE2-CA11EFBA2ECE}" srcId="{DE7A25A5-C241-F641-A8EE-64957110E21A}" destId="{88B1CB80-8963-7A40-BE6C-2F5AC69C8DD5}" srcOrd="1" destOrd="0" parTransId="{6C8EB7E8-E1FE-E041-9D30-6CFE36E91EC4}" sibTransId="{407EADEA-05AC-AE4B-9703-0A399592C8B5}"/>
    <dgm:cxn modelId="{24781A45-2AD6-A244-8645-189CFBA5A40D}" type="presOf" srcId="{51E7D535-5692-C445-9064-1E2FE21F9D1F}" destId="{81568045-2A4C-E94B-9A92-6CE66E17F3A3}" srcOrd="0" destOrd="0" presId="urn:microsoft.com/office/officeart/2005/8/layout/hList1"/>
    <dgm:cxn modelId="{E8FA934F-5FCD-1747-BA50-3386B959D4F0}" type="presOf" srcId="{694D4CC0-83A9-2A4C-BAC2-4FB9E2848F7B}" destId="{03EE7848-E816-B044-BAA7-3171FB9C378C}" srcOrd="0" destOrd="2" presId="urn:microsoft.com/office/officeart/2005/8/layout/hList1"/>
    <dgm:cxn modelId="{57A58656-4CC0-574E-8F9D-5DDCF9949F7A}" type="presOf" srcId="{0045F23A-7449-E941-867D-77E254972A75}" destId="{66B5F06F-513E-3344-B1EC-3354B1F413E6}" srcOrd="0" destOrd="4" presId="urn:microsoft.com/office/officeart/2005/8/layout/hList1"/>
    <dgm:cxn modelId="{D026885B-7CA3-C343-8EEB-83EE00C9378A}" srcId="{A141AA65-C31C-604E-A4C7-001E6B3D3466}" destId="{6D472EA3-9BBA-2A41-8679-AC413B858ED9}" srcOrd="0" destOrd="0" parTransId="{FBEE5C17-A95A-444A-A6E3-E949B4AF9AD9}" sibTransId="{6AD2A66C-E9B6-DF44-A4E9-9D0483F9F1F4}"/>
    <dgm:cxn modelId="{D8FAF35D-D16D-EB45-9275-2FEF2E7DB4EE}" srcId="{DE7A25A5-C241-F641-A8EE-64957110E21A}" destId="{96B7D396-C9B7-2A45-B1B0-E967C421502A}" srcOrd="4" destOrd="0" parTransId="{422E9FBF-18F8-9747-9088-808BDEB88F79}" sibTransId="{CB228815-145F-6D42-9A3B-C67BDC9EAA9C}"/>
    <dgm:cxn modelId="{042DF162-BE88-8E4C-A356-BE63C73CB62D}" srcId="{51E7D535-5692-C445-9064-1E2FE21F9D1F}" destId="{DE7A25A5-C241-F641-A8EE-64957110E21A}" srcOrd="2" destOrd="0" parTransId="{856C8AF3-67ED-4145-B00D-1A7920588527}" sibTransId="{F1ABCB18-C361-7B46-940C-4AFDF99894F3}"/>
    <dgm:cxn modelId="{E6133268-FD25-1540-A6ED-1B1E3B2A0FE7}" type="presOf" srcId="{DD04F4E0-1CB4-7643-B0E9-6C1C006D12B2}" destId="{28124EAB-C0C0-FA47-AB25-2448CAC4CA7B}" srcOrd="0" destOrd="0" presId="urn:microsoft.com/office/officeart/2005/8/layout/hList1"/>
    <dgm:cxn modelId="{E0094E6A-F0A9-F849-A8C2-43B631F2DF89}" srcId="{A141AA65-C31C-604E-A4C7-001E6B3D3466}" destId="{B495F0D8-BA51-C84D-BAF3-7B29465F9B32}" srcOrd="1" destOrd="0" parTransId="{388C6069-1055-DE4B-B60C-45A470C910FC}" sibTransId="{88952DFB-3BAB-8241-AEF7-4C31A502EF4B}"/>
    <dgm:cxn modelId="{87645A6C-5AFA-994A-9EB4-595BAC744472}" type="presOf" srcId="{6D472EA3-9BBA-2A41-8679-AC413B858ED9}" destId="{66B5F06F-513E-3344-B1EC-3354B1F413E6}" srcOrd="0" destOrd="0" presId="urn:microsoft.com/office/officeart/2005/8/layout/hList1"/>
    <dgm:cxn modelId="{F5BBCD71-EDC4-6748-A3AB-523F09006CFC}" srcId="{DE7A25A5-C241-F641-A8EE-64957110E21A}" destId="{47A9E0D1-0820-0E4D-BDD6-9D120D522183}" srcOrd="2" destOrd="0" parTransId="{3694EFEC-A977-FD42-A1A0-C825D5850F1C}" sibTransId="{A2967A42-82F4-0A4B-8EC4-99D12B31E96F}"/>
    <dgm:cxn modelId="{B16C2275-95BA-DD4B-B8B3-9215ECC71C44}" type="presOf" srcId="{347D4811-BF62-6F40-8CD0-53B484468A8D}" destId="{FB8B3A6D-8669-2D4B-ABCB-ADE1238EDB1E}" srcOrd="0" destOrd="3" presId="urn:microsoft.com/office/officeart/2005/8/layout/hList1"/>
    <dgm:cxn modelId="{BF17B975-9902-2146-A24A-3E6F25D79B4A}" type="presOf" srcId="{47A9E0D1-0820-0E4D-BDD6-9D120D522183}" destId="{FB8B3A6D-8669-2D4B-ABCB-ADE1238EDB1E}" srcOrd="0" destOrd="2" presId="urn:microsoft.com/office/officeart/2005/8/layout/hList1"/>
    <dgm:cxn modelId="{1A6A7383-9BC1-0547-82D9-EDBE409E865D}" srcId="{DE7A25A5-C241-F641-A8EE-64957110E21A}" destId="{444E93B6-64DB-934D-9F31-0CBE2275F792}" srcOrd="0" destOrd="0" parTransId="{E818F6CA-9E00-4D4E-91C6-02EC0F78C0D8}" sibTransId="{BB6C9570-E099-CD43-808F-53E78BEC972A}"/>
    <dgm:cxn modelId="{E498E98B-377D-BE48-A0FB-669739156BD8}" srcId="{DE7A25A5-C241-F641-A8EE-64957110E21A}" destId="{1E0AD6E0-96B9-064C-A096-8F9353C7C5C1}" srcOrd="5" destOrd="0" parTransId="{52C5E1AC-BFA9-1A4F-8D44-5946EBC07825}" sibTransId="{4D1C971E-F63B-BE48-9372-18F6F081B082}"/>
    <dgm:cxn modelId="{2471BA99-CDAA-3B48-8635-C458A9362F99}" type="presOf" srcId="{FE0C1DDB-DE9C-9C4C-B3A3-91BDCF31B90B}" destId="{03EE7848-E816-B044-BAA7-3171FB9C378C}" srcOrd="0" destOrd="0" presId="urn:microsoft.com/office/officeart/2005/8/layout/hList1"/>
    <dgm:cxn modelId="{9649AD9E-6014-BC42-8F13-38FF0DB31683}" srcId="{A141AA65-C31C-604E-A4C7-001E6B3D3466}" destId="{D751B7CB-46AD-3442-B03D-6A7927E76A13}" srcOrd="2" destOrd="0" parTransId="{38FEE135-B1F2-2141-A436-65C02AEF432E}" sibTransId="{0D2F0E34-1808-9E4F-B50A-881B65F1D2CB}"/>
    <dgm:cxn modelId="{D83E399F-EA44-3549-AB24-698BDB737A6A}" type="presOf" srcId="{88B1CB80-8963-7A40-BE6C-2F5AC69C8DD5}" destId="{FB8B3A6D-8669-2D4B-ABCB-ADE1238EDB1E}" srcOrd="0" destOrd="1" presId="urn:microsoft.com/office/officeart/2005/8/layout/hList1"/>
    <dgm:cxn modelId="{FC6725A8-3A50-3949-85AB-21E85DC69A5C}" type="presOf" srcId="{1E0AD6E0-96B9-064C-A096-8F9353C7C5C1}" destId="{FB8B3A6D-8669-2D4B-ABCB-ADE1238EDB1E}" srcOrd="0" destOrd="5" presId="urn:microsoft.com/office/officeart/2005/8/layout/hList1"/>
    <dgm:cxn modelId="{FAE7B9AF-3A53-694F-87FC-B4362F851EA1}" type="presOf" srcId="{D1F0163A-0F61-6F43-94E2-E00152DFCEBE}" destId="{66B5F06F-513E-3344-B1EC-3354B1F413E6}" srcOrd="0" destOrd="5" presId="urn:microsoft.com/office/officeart/2005/8/layout/hList1"/>
    <dgm:cxn modelId="{EEEAEFB5-D273-1642-A1FB-84238E37DDEE}" srcId="{A141AA65-C31C-604E-A4C7-001E6B3D3466}" destId="{0045F23A-7449-E941-867D-77E254972A75}" srcOrd="4" destOrd="0" parTransId="{6EC8BD4F-54D2-9E40-B656-6C349F4F3F4F}" sibTransId="{4A0CB732-AFB9-3444-9156-D4A49FCBB3B9}"/>
    <dgm:cxn modelId="{2DA940BE-6156-3E48-98B5-102FF1CCA2D0}" srcId="{51E7D535-5692-C445-9064-1E2FE21F9D1F}" destId="{A141AA65-C31C-604E-A4C7-001E6B3D3466}" srcOrd="0" destOrd="0" parTransId="{1B4D814A-DF40-CF43-8DE5-0382AB1E3E4B}" sibTransId="{8D635D5F-DDDC-F646-8128-B4C28B86875C}"/>
    <dgm:cxn modelId="{89DC95C3-9AD8-B641-9EEE-8FD9EAFDE390}" srcId="{DE7A25A5-C241-F641-A8EE-64957110E21A}" destId="{347D4811-BF62-6F40-8CD0-53B484468A8D}" srcOrd="3" destOrd="0" parTransId="{2D596E3D-DC0F-1E41-8BB1-0EFD3E029CD8}" sibTransId="{6DB35FC0-C644-1146-9001-E310BD617F77}"/>
    <dgm:cxn modelId="{D68CA3C4-01BD-8048-A89B-FF47AF8AF390}" type="presOf" srcId="{DE7A25A5-C241-F641-A8EE-64957110E21A}" destId="{4238EC08-04A2-5447-BB18-1D0CDE398CC0}" srcOrd="0" destOrd="0" presId="urn:microsoft.com/office/officeart/2005/8/layout/hList1"/>
    <dgm:cxn modelId="{818873C9-70CE-6F46-9BC2-35E650185F04}" srcId="{DD04F4E0-1CB4-7643-B0E9-6C1C006D12B2}" destId="{B7D73AD1-942E-5340-9FAA-006DA6A0B4BF}" srcOrd="1" destOrd="0" parTransId="{90244EF9-A933-B240-886D-700536D89E97}" sibTransId="{A6BD910F-D70E-9C49-858B-D86F7F6D6BA2}"/>
    <dgm:cxn modelId="{E03519CD-B2CB-A949-AC56-0C96794AA18E}" type="presOf" srcId="{A141AA65-C31C-604E-A4C7-001E6B3D3466}" destId="{244D6074-E870-9340-9202-161543505C10}" srcOrd="0" destOrd="0" presId="urn:microsoft.com/office/officeart/2005/8/layout/hList1"/>
    <dgm:cxn modelId="{0A6C65E0-E9C7-B442-BE62-2F07AE84FF1E}" type="presOf" srcId="{B7D73AD1-942E-5340-9FAA-006DA6A0B4BF}" destId="{03EE7848-E816-B044-BAA7-3171FB9C378C}" srcOrd="0" destOrd="1" presId="urn:microsoft.com/office/officeart/2005/8/layout/hList1"/>
    <dgm:cxn modelId="{EBF444E5-6E7D-A74D-86C5-34E2A183AADA}" type="presOf" srcId="{B495F0D8-BA51-C84D-BAF3-7B29465F9B32}" destId="{66B5F06F-513E-3344-B1EC-3354B1F413E6}" srcOrd="0" destOrd="1" presId="urn:microsoft.com/office/officeart/2005/8/layout/hList1"/>
    <dgm:cxn modelId="{298860EE-1F08-6542-8578-1162488E61C0}" srcId="{A141AA65-C31C-604E-A4C7-001E6B3D3466}" destId="{C7E9B8E7-293D-FD45-BB98-A1D077A53F2E}" srcOrd="3" destOrd="0" parTransId="{6CF08C23-688D-3646-BB81-DAAC557FB5BE}" sibTransId="{3CE3BB77-42FE-AD4E-B5BA-A5602B453521}"/>
    <dgm:cxn modelId="{D0B1A1FD-D285-D94D-B84D-641E2B579D11}" type="presOf" srcId="{C7E9B8E7-293D-FD45-BB98-A1D077A53F2E}" destId="{66B5F06F-513E-3344-B1EC-3354B1F413E6}" srcOrd="0" destOrd="3" presId="urn:microsoft.com/office/officeart/2005/8/layout/hList1"/>
    <dgm:cxn modelId="{4159DBE0-D678-ED49-BB37-296E3FED9EAB}" type="presParOf" srcId="{81568045-2A4C-E94B-9A92-6CE66E17F3A3}" destId="{48C63F33-4E85-514F-907D-1BED925ED14A}" srcOrd="0" destOrd="0" presId="urn:microsoft.com/office/officeart/2005/8/layout/hList1"/>
    <dgm:cxn modelId="{226023B7-2377-D54E-9E6B-28BC8F2FE78B}" type="presParOf" srcId="{48C63F33-4E85-514F-907D-1BED925ED14A}" destId="{244D6074-E870-9340-9202-161543505C10}" srcOrd="0" destOrd="0" presId="urn:microsoft.com/office/officeart/2005/8/layout/hList1"/>
    <dgm:cxn modelId="{32456504-171E-CA45-AF23-34FA1ACDB19A}" type="presParOf" srcId="{48C63F33-4E85-514F-907D-1BED925ED14A}" destId="{66B5F06F-513E-3344-B1EC-3354B1F413E6}" srcOrd="1" destOrd="0" presId="urn:microsoft.com/office/officeart/2005/8/layout/hList1"/>
    <dgm:cxn modelId="{578BD27C-431A-5E48-BAA6-10E268BB2E7F}" type="presParOf" srcId="{81568045-2A4C-E94B-9A92-6CE66E17F3A3}" destId="{E598CD59-9281-0744-A174-4CE84FC2F247}" srcOrd="1" destOrd="0" presId="urn:microsoft.com/office/officeart/2005/8/layout/hList1"/>
    <dgm:cxn modelId="{1A74F4D7-C585-2244-B7A1-AEBAEF08E2DA}" type="presParOf" srcId="{81568045-2A4C-E94B-9A92-6CE66E17F3A3}" destId="{72F27677-BABF-F142-9149-927D49CE5C85}" srcOrd="2" destOrd="0" presId="urn:microsoft.com/office/officeart/2005/8/layout/hList1"/>
    <dgm:cxn modelId="{389FD2A8-7389-E34B-8569-55E2BF8E2BFF}" type="presParOf" srcId="{72F27677-BABF-F142-9149-927D49CE5C85}" destId="{28124EAB-C0C0-FA47-AB25-2448CAC4CA7B}" srcOrd="0" destOrd="0" presId="urn:microsoft.com/office/officeart/2005/8/layout/hList1"/>
    <dgm:cxn modelId="{81CB89F7-0713-0741-9E92-EFB983C91993}" type="presParOf" srcId="{72F27677-BABF-F142-9149-927D49CE5C85}" destId="{03EE7848-E816-B044-BAA7-3171FB9C378C}" srcOrd="1" destOrd="0" presId="urn:microsoft.com/office/officeart/2005/8/layout/hList1"/>
    <dgm:cxn modelId="{35DFE6CA-C3ED-3E46-A50F-2EF691609066}" type="presParOf" srcId="{81568045-2A4C-E94B-9A92-6CE66E17F3A3}" destId="{E31A9F81-A2E5-D14E-A8A5-DCD9C221A3AA}" srcOrd="3" destOrd="0" presId="urn:microsoft.com/office/officeart/2005/8/layout/hList1"/>
    <dgm:cxn modelId="{94AB525E-4ABF-9D4D-BFC8-EDA390B4D1DC}" type="presParOf" srcId="{81568045-2A4C-E94B-9A92-6CE66E17F3A3}" destId="{F04A9E43-9276-D64E-B26D-0246D9620C27}" srcOrd="4" destOrd="0" presId="urn:microsoft.com/office/officeart/2005/8/layout/hList1"/>
    <dgm:cxn modelId="{EA0C39E7-2A6D-714F-8908-705B7A47B3EF}" type="presParOf" srcId="{F04A9E43-9276-D64E-B26D-0246D9620C27}" destId="{4238EC08-04A2-5447-BB18-1D0CDE398CC0}" srcOrd="0" destOrd="0" presId="urn:microsoft.com/office/officeart/2005/8/layout/hList1"/>
    <dgm:cxn modelId="{03D8A893-3CFA-4C4C-8124-37F5C8D2C335}" type="presParOf" srcId="{F04A9E43-9276-D64E-B26D-0246D9620C27}" destId="{FB8B3A6D-8669-2D4B-ABCB-ADE1238EDB1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3A941E-6542-4A7A-A5BA-D3412568C071}">
      <dsp:nvSpPr>
        <dsp:cNvPr id="0" name=""/>
        <dsp:cNvSpPr/>
      </dsp:nvSpPr>
      <dsp:spPr>
        <a:xfrm>
          <a:off x="3471187" y="1841259"/>
          <a:ext cx="1132865" cy="1034984"/>
        </a:xfrm>
        <a:prstGeom prst="ellipse">
          <a:avLst/>
        </a:prstGeom>
        <a:solidFill>
          <a:srgbClr val="CC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accent2">
                  <a:lumMod val="50000"/>
                </a:schemeClr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4Ps</a:t>
          </a:r>
        </a:p>
      </dsp:txBody>
      <dsp:txXfrm>
        <a:off x="3637091" y="1992829"/>
        <a:ext cx="801057" cy="731844"/>
      </dsp:txXfrm>
    </dsp:sp>
    <dsp:sp modelId="{FC8FE151-844D-4151-8A2F-659DABF77B00}">
      <dsp:nvSpPr>
        <dsp:cNvPr id="0" name=""/>
        <dsp:cNvSpPr/>
      </dsp:nvSpPr>
      <dsp:spPr>
        <a:xfrm rot="16200000">
          <a:off x="3835433" y="1624597"/>
          <a:ext cx="404373" cy="28951"/>
        </a:xfrm>
        <a:custGeom>
          <a:avLst/>
          <a:gdLst/>
          <a:ahLst/>
          <a:cxnLst/>
          <a:rect l="0" t="0" r="0" b="0"/>
          <a:pathLst>
            <a:path>
              <a:moveTo>
                <a:pt x="0" y="14475"/>
              </a:moveTo>
              <a:lnTo>
                <a:pt x="404373" y="144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latin typeface="+mn-lt"/>
          </a:endParaRPr>
        </a:p>
      </dsp:txBody>
      <dsp:txXfrm>
        <a:off x="4027510" y="1628963"/>
        <a:ext cx="20218" cy="20218"/>
      </dsp:txXfrm>
    </dsp:sp>
    <dsp:sp modelId="{7725A487-81B3-472E-9CB2-DD5DA03161B4}">
      <dsp:nvSpPr>
        <dsp:cNvPr id="0" name=""/>
        <dsp:cNvSpPr/>
      </dsp:nvSpPr>
      <dsp:spPr>
        <a:xfrm>
          <a:off x="3149151" y="-100166"/>
          <a:ext cx="1776936" cy="1537053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(Product)</a:t>
          </a:r>
        </a:p>
      </dsp:txBody>
      <dsp:txXfrm>
        <a:off x="3409377" y="124930"/>
        <a:ext cx="1256484" cy="1086861"/>
      </dsp:txXfrm>
    </dsp:sp>
    <dsp:sp modelId="{D3008B16-4B6E-4937-BF81-5D509A31CF1B}">
      <dsp:nvSpPr>
        <dsp:cNvPr id="0" name=""/>
        <dsp:cNvSpPr/>
      </dsp:nvSpPr>
      <dsp:spPr>
        <a:xfrm>
          <a:off x="4604052" y="2344276"/>
          <a:ext cx="235491" cy="28951"/>
        </a:xfrm>
        <a:custGeom>
          <a:avLst/>
          <a:gdLst/>
          <a:ahLst/>
          <a:cxnLst/>
          <a:rect l="0" t="0" r="0" b="0"/>
          <a:pathLst>
            <a:path>
              <a:moveTo>
                <a:pt x="0" y="14475"/>
              </a:moveTo>
              <a:lnTo>
                <a:pt x="235491" y="144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latin typeface="+mn-lt"/>
          </a:endParaRPr>
        </a:p>
      </dsp:txBody>
      <dsp:txXfrm>
        <a:off x="4715911" y="2352864"/>
        <a:ext cx="11774" cy="11774"/>
      </dsp:txXfrm>
    </dsp:sp>
    <dsp:sp modelId="{88A3A0F3-DB13-4FE9-933C-5DDE180BFEA2}">
      <dsp:nvSpPr>
        <dsp:cNvPr id="0" name=""/>
        <dsp:cNvSpPr/>
      </dsp:nvSpPr>
      <dsp:spPr>
        <a:xfrm>
          <a:off x="4839543" y="1590225"/>
          <a:ext cx="1776936" cy="1537053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(Place)</a:t>
          </a:r>
        </a:p>
      </dsp:txBody>
      <dsp:txXfrm>
        <a:off x="5099769" y="1815321"/>
        <a:ext cx="1256484" cy="1086861"/>
      </dsp:txXfrm>
    </dsp:sp>
    <dsp:sp modelId="{6DE01CEE-5578-49A8-ACBA-E73A882FB237}">
      <dsp:nvSpPr>
        <dsp:cNvPr id="0" name=""/>
        <dsp:cNvSpPr/>
      </dsp:nvSpPr>
      <dsp:spPr>
        <a:xfrm rot="5400000">
          <a:off x="3835433" y="3063955"/>
          <a:ext cx="404373" cy="28951"/>
        </a:xfrm>
        <a:custGeom>
          <a:avLst/>
          <a:gdLst/>
          <a:ahLst/>
          <a:cxnLst/>
          <a:rect l="0" t="0" r="0" b="0"/>
          <a:pathLst>
            <a:path>
              <a:moveTo>
                <a:pt x="0" y="14475"/>
              </a:moveTo>
              <a:lnTo>
                <a:pt x="404373" y="144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latin typeface="+mn-lt"/>
          </a:endParaRPr>
        </a:p>
      </dsp:txBody>
      <dsp:txXfrm>
        <a:off x="4027510" y="3068321"/>
        <a:ext cx="20218" cy="20218"/>
      </dsp:txXfrm>
    </dsp:sp>
    <dsp:sp modelId="{D6CCDCF3-629C-4B26-AA4F-6E9714813A20}">
      <dsp:nvSpPr>
        <dsp:cNvPr id="0" name=""/>
        <dsp:cNvSpPr/>
      </dsp:nvSpPr>
      <dsp:spPr>
        <a:xfrm>
          <a:off x="3149151" y="3280617"/>
          <a:ext cx="1776936" cy="1537053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(Promotion)</a:t>
          </a:r>
        </a:p>
      </dsp:txBody>
      <dsp:txXfrm>
        <a:off x="3409377" y="3505713"/>
        <a:ext cx="1256484" cy="1086861"/>
      </dsp:txXfrm>
    </dsp:sp>
    <dsp:sp modelId="{6C819A86-84DB-4B02-8720-2BF8E075128E}">
      <dsp:nvSpPr>
        <dsp:cNvPr id="0" name=""/>
        <dsp:cNvSpPr/>
      </dsp:nvSpPr>
      <dsp:spPr>
        <a:xfrm rot="10800000">
          <a:off x="3235696" y="2344276"/>
          <a:ext cx="235491" cy="28951"/>
        </a:xfrm>
        <a:custGeom>
          <a:avLst/>
          <a:gdLst/>
          <a:ahLst/>
          <a:cxnLst/>
          <a:rect l="0" t="0" r="0" b="0"/>
          <a:pathLst>
            <a:path>
              <a:moveTo>
                <a:pt x="0" y="14475"/>
              </a:moveTo>
              <a:lnTo>
                <a:pt x="235491" y="144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latin typeface="+mn-lt"/>
          </a:endParaRPr>
        </a:p>
      </dsp:txBody>
      <dsp:txXfrm rot="10800000">
        <a:off x="3347554" y="2352864"/>
        <a:ext cx="11774" cy="11774"/>
      </dsp:txXfrm>
    </dsp:sp>
    <dsp:sp modelId="{40E40E07-DF03-42F5-B3B6-399AFE8FD033}">
      <dsp:nvSpPr>
        <dsp:cNvPr id="0" name=""/>
        <dsp:cNvSpPr/>
      </dsp:nvSpPr>
      <dsp:spPr>
        <a:xfrm>
          <a:off x="1458759" y="1590225"/>
          <a:ext cx="1776936" cy="1537053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rgbClr val="002060"/>
            </a:solidFill>
            <a:latin typeface="+mn-lt"/>
            <a:ea typeface="Cambria" panose="02040503050406030204" pitchFamily="18" charset="0"/>
            <a:cs typeface="Arial" pitchFamily="34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(Price)</a:t>
          </a:r>
        </a:p>
      </dsp:txBody>
      <dsp:txXfrm>
        <a:off x="1718985" y="1815321"/>
        <a:ext cx="1256484" cy="10868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4D6074-E870-9340-9202-161543505C10}">
      <dsp:nvSpPr>
        <dsp:cNvPr id="0" name=""/>
        <dsp:cNvSpPr/>
      </dsp:nvSpPr>
      <dsp:spPr>
        <a:xfrm>
          <a:off x="7068" y="32842"/>
          <a:ext cx="3571335" cy="518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0E0E0E"/>
              </a:solidFill>
              <a:effectLst/>
              <a:latin typeface="+mn-lt"/>
            </a:rPr>
            <a:t>Content</a:t>
          </a:r>
          <a:endParaRPr lang="en-US" sz="1800" kern="1200" dirty="0"/>
        </a:p>
      </dsp:txBody>
      <dsp:txXfrm>
        <a:off x="7068" y="32842"/>
        <a:ext cx="3571335" cy="518400"/>
      </dsp:txXfrm>
    </dsp:sp>
    <dsp:sp modelId="{66B5F06F-513E-3344-B1EC-3354B1F413E6}">
      <dsp:nvSpPr>
        <dsp:cNvPr id="0" name=""/>
        <dsp:cNvSpPr/>
      </dsp:nvSpPr>
      <dsp:spPr>
        <a:xfrm>
          <a:off x="7068" y="679940"/>
          <a:ext cx="3571335" cy="4705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Very important—need thorough preparation.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Focus on points of interest for the customer (unique benefits provided to the customer).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Use charts and images where possible.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List potential questions or objections from the customer—find ways to respond thoroughly.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If using slides, design them carefully (minimal text, combine images and sound, etc.).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Keep the time allowed in mind to design suitable content.</a:t>
          </a:r>
        </a:p>
      </dsp:txBody>
      <dsp:txXfrm>
        <a:off x="7068" y="679940"/>
        <a:ext cx="3571335" cy="4705883"/>
      </dsp:txXfrm>
    </dsp:sp>
    <dsp:sp modelId="{28124EAB-C0C0-FA47-AB25-2448CAC4CA7B}">
      <dsp:nvSpPr>
        <dsp:cNvPr id="0" name=""/>
        <dsp:cNvSpPr/>
      </dsp:nvSpPr>
      <dsp:spPr>
        <a:xfrm>
          <a:off x="3993620" y="32842"/>
          <a:ext cx="2965831" cy="518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0E0E0E"/>
              </a:solidFill>
              <a:effectLst/>
              <a:latin typeface="+mn-lt"/>
            </a:rPr>
            <a:t>Presentation Tools:</a:t>
          </a:r>
          <a:endParaRPr lang="en-US" sz="1800" kern="1200" dirty="0"/>
        </a:p>
      </dsp:txBody>
      <dsp:txXfrm>
        <a:off x="3993620" y="32842"/>
        <a:ext cx="2965831" cy="518400"/>
      </dsp:txXfrm>
    </dsp:sp>
    <dsp:sp modelId="{03EE7848-E816-B044-BAA7-3171FB9C378C}">
      <dsp:nvSpPr>
        <dsp:cNvPr id="0" name=""/>
        <dsp:cNvSpPr/>
      </dsp:nvSpPr>
      <dsp:spPr>
        <a:xfrm>
          <a:off x="3993620" y="679940"/>
          <a:ext cx="2965831" cy="4705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Use audio-visual aids to support: computer, projector.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Do not rely too much on equipment (in case of power failure).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Have materials ready for the customer.</a:t>
          </a:r>
          <a:endParaRPr lang="en-VN" sz="1800" kern="1200" dirty="0"/>
        </a:p>
      </dsp:txBody>
      <dsp:txXfrm>
        <a:off x="3993620" y="679940"/>
        <a:ext cx="2965831" cy="4705883"/>
      </dsp:txXfrm>
    </dsp:sp>
    <dsp:sp modelId="{4238EC08-04A2-5447-BB18-1D0CDE398CC0}">
      <dsp:nvSpPr>
        <dsp:cNvPr id="0" name=""/>
        <dsp:cNvSpPr/>
      </dsp:nvSpPr>
      <dsp:spPr>
        <a:xfrm>
          <a:off x="7374668" y="32842"/>
          <a:ext cx="2965831" cy="518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0E0E0E"/>
              </a:solidFill>
              <a:effectLst/>
              <a:latin typeface="+mn-lt"/>
            </a:rPr>
            <a:t>Support Tools:</a:t>
          </a:r>
          <a:endParaRPr lang="en-US" sz="1800" kern="1200" dirty="0"/>
        </a:p>
      </dsp:txBody>
      <dsp:txXfrm>
        <a:off x="7374668" y="32842"/>
        <a:ext cx="2965831" cy="518400"/>
      </dsp:txXfrm>
    </dsp:sp>
    <dsp:sp modelId="{FB8B3A6D-8669-2D4B-ABCB-ADE1238EDB1E}">
      <dsp:nvSpPr>
        <dsp:cNvPr id="0" name=""/>
        <dsp:cNvSpPr/>
      </dsp:nvSpPr>
      <dsp:spPr>
        <a:xfrm>
          <a:off x="7374668" y="679940"/>
          <a:ext cx="2965831" cy="4705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Catalogs, brochures, business cards, images.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Introductions, certificates, reports.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Notebooks, pens, calculators.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Sample products, operation manuals.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E0E0E"/>
              </a:solidFill>
              <a:effectLst/>
              <a:latin typeface="+mn-lt"/>
            </a:rPr>
            <a:t>Draft contracts…</a:t>
          </a:r>
        </a:p>
      </dsp:txBody>
      <dsp:txXfrm>
        <a:off x="7374668" y="679940"/>
        <a:ext cx="2965831" cy="47058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5D62F87D-33B1-7898-256B-7D1632391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C6823453-9645-0CEF-ADF6-1217B7B264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403EE1E-E6EA-7A3A-A312-0DD6C179F9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754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7a414845c7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7a414845c7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86807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351130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E386B4-5DA3-3F41-B8E2-EF5B17CA9C32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36A95C-E658-B8F6-B577-AEE2B8749548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B62FEC-4091-B1A6-7E0F-8A765E93E79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CFA75-A3CA-A750-C854-BB9EF2664123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92741-C9DA-B396-9691-77B5A2A1314A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03447" y="140635"/>
            <a:ext cx="10177132" cy="108012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47" y="1412776"/>
            <a:ext cx="10177132" cy="4896544"/>
          </a:xfrm>
        </p:spPr>
        <p:txBody>
          <a:bodyPr>
            <a:normAutofit/>
          </a:bodyPr>
          <a:lstStyle>
            <a:lvl1pPr marL="332169" indent="-332169">
              <a:buClrTx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1pPr>
            <a:lvl2pPr marL="671479" indent="-339312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2pPr>
            <a:lvl3pPr marL="941739" indent="-270260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3pPr>
            <a:lvl4pPr marL="1275096" indent="-264307">
              <a:buClr>
                <a:srgbClr val="00B050"/>
              </a:buClr>
              <a:buFont typeface="Wingdings" panose="05000000000000000000" pitchFamily="2" charset="2"/>
              <a:buChar char="§"/>
              <a:defRPr lang="en-US" sz="200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14408" indent="-270260">
              <a:buClr>
                <a:srgbClr val="00B050"/>
              </a:buClr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86EE1A6-3A19-4544-AD6C-E0E6112484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4552" y="6597384"/>
            <a:ext cx="792088" cy="288000"/>
          </a:xfrm>
          <a:prstGeom prst="rect">
            <a:avLst/>
          </a:prstGeom>
        </p:spPr>
        <p:txBody>
          <a:bodyPr vert="horz" lIns="68580" tIns="0" rIns="68580" bIns="0" rtlCol="0" anchor="ctr" anchorCtr="0"/>
          <a:lstStyle>
            <a:lvl1pPr algn="r">
              <a:defRPr sz="900" b="1">
                <a:solidFill>
                  <a:schemeClr val="bg1"/>
                </a:solidFill>
                <a:latin typeface="+mn-lt"/>
              </a:defRPr>
            </a:lvl1pPr>
          </a:lstStyle>
          <a:p>
            <a:fld id="{A70E8B96-6C17-404C-B209-86071FBA200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4214A8C-D636-922A-F2D1-A3E6641465A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0CC5161-CB40-310A-AEF8-193314BA9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69489" y="121155"/>
            <a:ext cx="1380797" cy="284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AC9BFC-9E2D-ADAE-993C-E5C614D83B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782" y="-154103"/>
            <a:ext cx="835353" cy="8353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935989-CB8E-F473-6C2B-D0FAD018C2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4589" y="6467123"/>
            <a:ext cx="1012373" cy="3319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406268-57D7-1EDC-05A7-7BC9AA57DED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19891" y="6446232"/>
            <a:ext cx="385109" cy="34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436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5" r:id="rId4"/>
    <p:sldLayoutId id="2147483656" r:id="rId5"/>
    <p:sldLayoutId id="2147483657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BCB7F404-F073-23A6-50DD-32D8C86B1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5123C64B-778A-C0FD-FEFE-408BBA1411FC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49E50B72-7A99-9510-B1EB-CABA437FDE58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298E6A00-BCB3-B46C-DD0F-B05FFA696BD0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7FFA2D37-466C-1B6F-8C81-2B39F6292241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236F6E6D-20E0-B563-0E0A-57FDE4B62C3E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0AB9A86-9BC7-391D-6DCF-BCB0F9F7E775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FFA5B677-D51F-3417-BB97-6B1BEE794EFF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7D429AB3-AFE9-D4B6-F6FB-B0F9C65A9352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4B02907A-9F26-5041-55DF-44752E331DC1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334BB85B-FE19-78E5-DDC2-D4E53B12FB8F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0BBBC66F-8FC0-C3B2-485A-097488854E64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649693AA-D107-A03F-C65C-3259B54689C4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576B931-2F4C-E72B-4370-C7ADEC33C72C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C426B679-523C-09F1-9F56-FC33246657B8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E2504791-3E0F-1224-A396-DE795053E679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AD3202A-B05D-7209-5F25-C73FA12F35DE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A34A2BCA-6295-F547-1B17-AA967FE53D74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0B4F571C-A457-730B-3AF5-00A290D3BF16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1F82DC1A-47CD-EA72-8CB8-8C9D01CE398A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06BBA235-5596-57E3-E45F-CDB6D323F548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9360E4C4-912D-FCAC-2A9F-F954B44F51DD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63C0B7DB-2F7D-427D-172B-98002A1A1D88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6E07B486-5293-8239-6C61-5CFDBFC62642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CC61C978-C306-8F03-A849-5CF20C000E81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CB8071F0-C5E9-22FD-7E0C-78A0F3D6473D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6D8AD9D2-2DE6-9B91-2499-2AEC92FB4E7B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9F8E60AA-1ACF-319E-CD1F-5081D598E8EA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D0370FB4-9E80-BC1F-19A4-83B6437B464C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A1869160-AA0B-008F-909E-C53C100A5E5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1BA90F5F-7A8B-3638-EE4F-F5233739B60D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DD67EBF8-0C4A-AA37-7218-CC72280F66F9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C29E835F-EEA0-9E95-90A4-11F38FCFFBF9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BDE30B78-AE0D-A288-3659-6BEC84D57EB7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68558ADA-8D9D-C47F-4320-5AA168F7E3FA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0AF5945E-7EFA-1F99-170A-7F27540B5BFB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59113E1A-4220-FDC3-0F1E-147ED8361357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B48743F3-ECA9-D672-8137-F0C2C9A231C7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66612401-5FBF-4E7F-6862-F68526C63C7A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70EE458D-A449-856F-49D6-D732120441EA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6CF01785-5952-CE40-66A4-232C50B21116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BD461CFA-E85E-310C-98C8-DBB4F91B8DCB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AE51AD7F-583F-95D9-5CC9-E74E8DDC6559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FC8003E8-AC17-89C7-FE41-2E54D0E5C24C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A3337316-DF9C-3682-F94A-04D3E3CA69BD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CA15D802-2FDA-D070-64B4-F8081EC4FA47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E58003AF-D8E0-E311-EECC-1F48C4E6C7B3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8C956E12-704C-D05B-9D50-3A77BF913600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05200696-7A52-92D4-55F7-3F7608C9741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3677C968-3FE2-C45A-76CB-4B2B61F3E363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A9079017-6F90-1301-E062-1035345B90D9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E1393755-A3C0-6A3F-5849-12091CC79C33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A79254DD-5695-EE0D-8120-B957350F4827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7A6732EC-02DA-8EA0-C6A0-9508C3B34275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3B3572A7-7C67-85D1-6B91-41876DED249E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6DFBEE28-1A8E-0AF8-BF79-E8F437BF7DF2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7CDB2ECF-CE7C-97CD-918B-DFB42B5E10B4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7273AC28-19CE-10EB-349F-7CA49DFD4DCE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4E62FB51-B097-CAA3-E770-F90C0B82E3B2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1F144F4F-72E3-117B-6A6B-FE2D2F0D5D83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77298E75-1EF2-FFF7-01B6-4AB27E0AB0FA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20D1CA5-70CD-C6F2-554D-0C7129D47E4C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B8F220C8-2012-DBBB-7A82-D22ED59DA66F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9AF12F07-E022-8855-A0AF-90CE0859D9E9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F58814B9-DC45-367D-C9B5-FF1A7CF60B02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D8E33449-919C-FADE-1C0D-400226B9B697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452B7D1E-7ED4-37B1-2615-380EBEC479BE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90FC3977-70B2-B290-6621-B2A2482D4C9E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EB72AB00-1629-3120-BB45-7AFC5656CF0C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4E384BA2-F1E7-0697-3609-662A81967461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F2E95499-2032-FCE9-A6F0-082C5AC7D33A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0D5C42F2-A4F9-4FF5-85E9-0E5170B57B23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7B948820-6C93-1FC6-0BCB-3DB99627D067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B5C6DB0E-E5D8-1211-5F84-4173663A3663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599A4748-F735-38AF-0B29-28809E2B9C32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B25C0ED9-16A4-2273-5F99-369D1E755BD5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FFE5B64-3CF0-EF7E-7A99-505CBA814206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E8FEF546-346C-E3D8-2612-E82C1B87D82A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ED3D87A8-07FE-F6A9-0233-DFC62B48521D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113A624-15B5-70F5-62B3-07FD0140497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E2F92D4D-CAC2-FDA6-DA49-22CE86ABC0E0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B0CCD375-BB05-2C6A-099D-5BB0BF581BD8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3310E761-1BC7-C86E-A565-538E980836D5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99A7A0DC-726C-EE8E-962C-48B36A2B912E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A728AC15-1495-38D2-C582-AD7408A8F86C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25498CD0-E710-580F-2743-B0371574779F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6F658015-C8BE-7C4E-02A1-A9BDE74B1F7F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B745546-19D8-8FD9-5A74-F38665844F0F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25E36A1F-7FCB-6206-128A-BB4D25F8A354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AD7FB3AB-8DA9-A284-36C1-829E9A502DBB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DAC997F1-3DFF-D1EC-686F-D196ADCC240A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9426A5A2-CB85-288F-B950-CD7C980E60C1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2A66C611-C683-4D80-E9CE-0D73E6B671AA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7A053EAB-22EA-B788-093F-4D43E97F851C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6A40661D-B070-C577-66B6-686984F471B1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6828B458-DD31-D2C3-3A28-D1FA51C5ECD7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1CEE9CEC-4DEF-A075-AF73-BFA284B30BEE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217DF1BC-0C8B-07A0-8F3C-0D6A28B1EBED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3D6A324D-9B3A-89A2-5226-C9C0A7AD0DF2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0C6A2E01-5F52-14EF-F226-BA54DAC3A7F8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54EA9B99-A0CE-172F-81BC-1731C0FBFD2C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DFFC5461-B49D-BD77-D0E9-6E89CB88B72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B10EBE00-88C1-612B-0D9A-46837440F7F1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8BF7BE14-5AF4-5A85-3025-EFBD9FD127E2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13135FA0-45E5-2DC0-9A11-9DFB81B4E849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112B424-2DD3-0504-C65C-885C0705B8A8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9BD7E684-8BA9-5E45-1538-2183FC742BFB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C5781BB7-6725-6179-CDD1-8625CA8A4759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61B843BC-C796-B87B-F2EE-4DB8C8B8297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B3141CBB-16C1-EAA3-6259-11A8999B1A05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1151A65A-206D-C21B-7A80-AFC886E04E6E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C51BAD85-DEEE-12EC-A406-4B20D961DC5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C6F659EF-1715-4D42-D5BC-145B0AE5CCA0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75AF3C46-9E0E-AC17-6315-FF1B9BAE46D2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7150C197-2369-7DBD-56CF-50BFB14789F9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EA80BE1E-33AA-79DB-8AB3-16F5A03E6F1A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134420C5-110F-8910-28EC-11D195CC3F01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DCEC5E5-B740-FDAD-0C2D-CE1F78EF9F7D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FAB87C61-70E3-1156-333B-D0CD5C0E0734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E5A538DA-D438-63BE-E6D1-83C14A370BC4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48A99ABD-059A-FFA1-E6FF-11728A767DAF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F6B68CE8-7356-A77F-BD17-E06D879FF2FE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65F89B9E-7D91-F552-7DC6-E76546FD1301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C5242489-BDEA-40BE-68B5-D4B45DE3F9E9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18160262-E006-2E31-B052-AF3D0F61BAB2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B74644C2-DECA-1489-D8E8-F084819A630D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7DE8250E-336C-D3A0-9EA8-E61D7F46C930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32C03EE7-057F-CE45-D8BB-CCFC8B1DEECD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A60D12B4-70C5-5315-64FF-9CFA3D58B20C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B8D923E9-D00B-CF5B-7F53-E6F694A82FB9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512B6064-5DE3-2EE9-0CE1-22A0ABCE33FD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3A8EE2E6-A95E-4F1B-3E1D-2597F78F73B2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AC685DFB-4A46-475D-B00B-8894B649A73A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EB7109CC-BAED-44D2-CD71-077187877EDC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B58696C5-E6AF-2873-825C-C0EF98553D4D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A50EEFF5-25A1-8863-C7E9-DFC4615709B7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01687364-ECAD-CE94-E9AE-537E3DF4029C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1648988C-5E16-420C-A3B8-47EA3C43081C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5BAE7A5A-AD94-1162-BEEC-43580D50DA9E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ABD3D879-5515-96BD-8F24-3EA29DC3DC16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BC05EC37-3FF4-52BC-1066-F774ED240B53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E4E9C8C8-3F57-25BD-5849-11B0E6336C06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698C3E81-D966-F387-BCD0-12FE23D09ACC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E4174183-F48E-E6F4-3B7D-298473BB0353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4AA30F6D-A158-467D-B68C-97E2A241C45D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DE6CFCB3-4937-2F3A-2457-D30F93FDBEBE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209A0A07-0C19-73C3-87E3-2E1F05C3A8B5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A0B15878-E123-E670-64FD-BD8845C01F54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E9E6A949-02E3-6F94-13D2-BB6AB8B911CB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2BD5E57D-2ED5-7F7F-E5B8-3CA4EE03E13C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E6114AFC-8505-7BAA-C30D-EE41D1125F81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3434CEA1-64AB-B396-147A-3EBFD78E7A81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141BBD91-43C1-38A4-7575-8D1D34E5AA1A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E4D01F17-F694-A0C2-EED3-1EA02043D3CE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F886780B-1967-75A9-5C12-70B3707A7A53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3515E4E2-BD31-7068-B721-D2490F6039BE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100B26D1-D504-11CD-5286-7C2C3B9EC27D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1077DC58-C6CA-B153-DD99-8C7D024F2F6A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0BE1A697-1AD9-CC96-8419-0189713436B7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ADDF44D6-D7C1-F2AE-F48B-6E83F73DB27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22C18259-98BB-F465-1096-078A986A97A5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4FAA5DFD-C08F-BDAB-317D-D1BAA528EA7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E76C93F2-A943-2395-B1B7-922A9B98B792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3A937127-0AA1-F866-773F-BAE7841FECF9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40DA0FF6-191F-E737-40FB-DCD7C635FA4D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BE157681-71A7-7828-1BB6-301C1E22C475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9850DCC8-453C-A92B-1869-54E490145CE1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ADB17884-ACB9-D2D1-2082-398F5C744DB4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9C4534D7-3265-ABD6-B35F-28EE94C49070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89B1275C-FB29-410A-E9AE-28C88BAF41C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87DE336D-3D6A-A7EC-5005-399C9947E2E4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945D1B71-BD96-0392-267F-4CADCAC7C759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CF3DF38D-018C-401A-AB19-D71B0D7495F9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083B5A1-7341-AFC1-672F-312E2214BB30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92C7A987-869D-4AF6-605C-AF323E1A9A0C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E983A9CC-F5C8-35CA-E407-AC4A5D436179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23265849-94B0-FFEB-E3AD-FBC93BA34EA8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08635DE1-5239-235A-7603-89BC46B42DC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754C3B62-4917-311C-9F40-A4A0E966B9DA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AC44B8A3-7B3E-D306-7568-09FEDCE1D5F2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603E2640-ACCA-3D6F-1202-3B0AA6DD7D2A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A1AB5106-DBC6-1786-0649-7E8A2556BCF5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DE64BAB8-D7E4-FAE5-C6BD-EE15F44CCB5A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930E9567-B2BE-784F-E9D1-E62A12FAD47C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7D484506-18C0-FE27-191E-1A0A9C3A2167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DF8F999B-9915-B7D5-54BD-67E139DCEA84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6D81C53F-61A6-B2F3-91BE-2DB6F951210A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FBB6655D-0351-8E50-7CF1-3B4B59D48FDA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55AEA1DA-FAB3-9C44-EA63-BD0D10B0808F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E0A5FC03-A582-BE75-41CE-3EF53D201FFC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1774E6CE-9BEB-D4D1-52D0-0FEDFA4342D2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382C8C3E-5BEA-1591-F666-2F2AFBB5CF7E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440CD4A8-6DF9-D414-A165-CDC3D7A63C0B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5E4F73F3-4D76-C6A2-2B6A-20366DDCC541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ADAC5038-FE76-4871-3964-A2B949E40036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1665BF04-4F83-BC6A-50B4-3EF7D8DD9F72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296A49B7-8FDC-66B9-21FD-9F34E219B46B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0286F335-D4E9-CFEF-C486-5E79BC0EFA6F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2832330D-3E14-25D6-419B-60BF7B899ED4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3B080520-995C-F6E5-A2E1-6F3EC03BF1FE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B9CE376E-47CE-876D-FE18-A6A3E2AA63C2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A9E66CD7-A8CA-7A20-C03C-C0FE16F64872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7E1FCB67-C731-046F-F8E8-5CDB66B6EBC1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0320F161-F341-FF41-8367-29A3E8E5FCDE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3B50FEF3-D7E7-8254-F014-24AF3EF1A626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34A8807A-E688-C90B-777F-C5A84A2CB0F6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39971D4A-8253-BE24-E9DF-BF5904B51507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F2B25FA1-7C29-B4F7-B905-AC6990A94BF6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6A0A1B65-82A6-04DE-DF46-334D08B08C0E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7EC534E3-34CF-1664-F2CB-F27D5224582C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D996E507-F770-14F8-3B6E-71E6DE065958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2512C964-836C-D9DD-B047-FF97F6FAAFEC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570F4564-9B34-EB23-9C6C-29E8EC236320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29CC654F-04BE-3F00-5D54-4BEC331EE0AB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B150C3C8-1BD6-8274-4C86-5E6D7A130C08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C86329D-7750-3FF7-1421-E8107F3E1C8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1FD629F1-24A1-22A9-9389-5C3572D6957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E3CD5739-52A1-279B-03D4-B3E7D1BB48B8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97A89F9C-6AB9-E251-B068-A48FFC104641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01032E4B-70B5-1007-7AEC-087AC413E86D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7BE86D6-0DC0-C17B-C5DF-1D139E8168A9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0B6BC6D4-A210-F75A-BE87-8D7D78A5A68C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CC3B3E15-978C-B49F-318D-B490181E6F45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CBD1B391-AA95-D74A-78CC-84EF9C39F0D4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0863EE6E-7344-990A-1692-F797F0307F71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495C6490-83A3-EA77-2C71-A86CE8D7D515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62822C9B-4A4E-430B-B063-1ACDDE221C3C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FC6B1A07-8198-775E-997F-6D1B210E1F9D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7E176444-BE6C-BB55-674D-FF04209AC055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73699FD0-D6E5-D6B5-0274-E681386824C0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798D519E-151C-B601-3965-ACDA07570220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D73AFA3D-8B4E-AC92-E70E-510ADF1022CB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571D0E1-D73F-4C3E-4833-8DE6AC49A511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DDC57B69-8DDE-7C88-4DF5-394D199DB6C3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AFD31929-AA9E-7BC1-BC29-DC8230492D40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FDEB98FB-E605-55FF-CD6A-7DAB93300F41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783307EB-4359-126B-4B12-1AA090547479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7601DB5F-6D06-76FC-865A-A46D427A5B2C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E07E741C-CFA5-02C1-E1C0-9EFF94B34DE2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7ADE4930-028E-8540-90EF-0541CDF4FB3C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DE783C80-01A0-CA21-EF5E-51E9ACCDF03D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224BB0DB-3E76-537E-56FE-F4AABB8CE2FA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3A349DEE-DF29-6FA7-A1C9-8B950912CCBD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3237DDBE-7022-0B1C-0BF4-4E76CB277B5A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098BF4E3-78FC-B3FC-0506-EF2EEF6C3487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A81A2CA4-F530-2EFC-00DD-5A3E9185B19C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0C3417AC-A2C5-C3B2-7D56-F7644550B3F7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B73984AC-61D0-ADFD-FE04-278817B4189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C8B50D4-854A-A281-2965-795D0F7C2F00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2E3E08E3-DE4A-D939-CD86-8EB126539978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CA29FDCF-BC50-0E9A-9CF8-69DA7EE67D9A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974C22C0-6712-CDF3-DDE6-F171A251AF61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4E335CB6-6B6B-9AB0-96BC-D10A0DB32D2C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2F52A087-85E9-B580-FD63-B3AC5787395D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DA7FF8EE-F225-EE2B-3DF0-494C7D93A9EF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37ECC750-AE6B-3E63-F0A6-480945CE98A2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228E3DA6-3660-9068-BE65-7C5AEDD48ADC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65F78DFB-060B-888B-0873-37E8E20C9D48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BDF53E9F-05E1-C1CA-0684-1AB7587889A7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7D3F2EDD-9BCA-D2E9-64CE-B5BD4347BE15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29286594-5F27-325C-C3B7-07C89DB80A27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778882D1-C9A4-26C4-19F5-663FE16474EA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62C17459-37A1-E3A0-6EDE-BF8535663EF0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17991E3E-334D-6E40-02DE-14AC0EAB5418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50F8AB3D-3BD6-4FF0-7107-77CF466CAC08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E08F644F-04ED-C328-638F-711F54C00B69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D38BC1C9-64A0-9752-D585-2027DAAA786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E44B8189-615C-582A-6A4F-FCF4CB057F67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4B191F96-C2B6-FC53-8F49-2CC0D44DBFF0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1C455306-8A53-8679-7BE8-41848538976A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855E2F54-94D4-C4FE-A58F-F76662D433CF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04437633-772E-B269-A4B4-4070DABD078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E2867125-7B90-D49C-E5E3-84C754BDE44D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BF1BEC4C-0306-FB00-7C80-14D7016B25B9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B7396AAE-10C3-F9A1-F288-5CF3768F757F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CDA34D6-5AC7-25B8-CA91-FF58E4D3C605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D95CFD06-9725-A034-BB9A-8C827E27795A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180A95CE-B8F1-07A8-DFFB-1A9BFC27AAD7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F2C27B9C-3016-3A11-23DD-A28B2EA59745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C216091A-C96E-D050-8E72-18E3AC3FC79B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2D8779A8-8307-8EEA-E4B7-F5069B3389E2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3B8EFDF5-360B-49F3-8DCD-67C9C17D876A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AAAE3116-63E8-E8AF-A240-769E88252A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00AFA22-B2F8-0A58-4736-25145260130D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2D6F48CB-1820-489F-CF0B-4A811B67C31A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1CEEB4C0-C3A2-4E58-C9A5-E2BE719973EB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47DB83A8-3E2A-FAD5-B36C-A6911543C70C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649692A9-042E-BA00-CB77-0947F1C66509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902E2FFB-3496-666D-78EB-50B392B06577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4CE625AA-D993-B217-7FDD-1678739ABC1B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021CB61-F51B-D558-CF3F-B9B5B29FDCC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0336D189-6D4C-7007-0CA2-07C1169DE30B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6F69B166-F29C-7D49-F6A7-9B8661B93F94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F7978687-CFFC-737A-EDBF-C1B6832D58E1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57A0DC4D-79A7-6C10-CFD5-283E1BDE2C8E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5E204970-EA72-28C7-F226-F19001703A6F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9F13BE5E-F2C6-B00A-268B-F6B63502AF64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33657929-CA54-9A86-861C-ED431DF7A2D4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561B298D-3BBC-29A4-FC3C-8AC49FC13BE2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956EA1AF-CC8E-D7A2-784C-BADBD5D3A751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40BBCBC0-E34C-53A3-2046-232B2ADD7833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B97E9959-5E00-50A2-8F98-8DAF26BC5972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2E2D0F8D-FBEF-322D-6040-FE7F96304CCE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4B852288-7A14-76BE-0907-90B5F0F0906E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EB94FC53-692F-180B-58CF-AAADC682A63E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18B3C3F4-9F6F-025D-BAC4-4F1ACD4E69AF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9010FB72-9A68-614A-3FAD-698EB059AA2B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58F2A927-EB41-305D-1181-F94969716254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32096A90-8ADC-7C11-99B5-3ABF6C32139B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7225D8A7-A454-C59F-95E9-C6BBDE08E1A2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75EAD9CF-02CF-00F7-3FFE-9AB3E3C8B6F0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451A6F96-4988-5E54-C881-B5D650328BF0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98B566D4-9F0E-D6DC-E103-EA1AD2272D8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FD130978-A74F-FF1C-6510-A1FFB0E0CB7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5C2A87EA-1F08-D13A-B0D6-B56999BAAE74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5A213354-0A06-5434-8CC7-5F83A56C37CE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DE5E9EBE-2F49-050C-3E45-F3CFF05965FA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476D4AD5-2EF2-E205-EA04-288E60AAD9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610" y="2422346"/>
            <a:ext cx="7126928" cy="1334040"/>
          </a:xfrm>
        </p:spPr>
        <p:txBody>
          <a:bodyPr>
            <a:noAutofit/>
          </a:bodyPr>
          <a:lstStyle/>
          <a:p>
            <a:r>
              <a:rPr lang="en-VN" sz="3200" b="1" dirty="0">
                <a:solidFill>
                  <a:schemeClr val="accent1">
                    <a:lumMod val="50000"/>
                  </a:schemeClr>
                </a:solidFill>
              </a:rPr>
              <a:t>Module 09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MARKETING AND SALES</a:t>
            </a:r>
            <a:endParaRPr 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36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7AC9A-09BA-9527-929F-F5663E1C7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7EEF7-D9FF-2C51-9E64-DAC44D89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25791"/>
            <a:ext cx="10972800" cy="495200"/>
          </a:xfrm>
        </p:spPr>
        <p:txBody>
          <a:bodyPr>
            <a:noAutofit/>
          </a:bodyPr>
          <a:lstStyle/>
          <a:p>
            <a:r>
              <a:rPr lang="en-US" dirty="0"/>
              <a:t>Strategies for Influential Individuals</a:t>
            </a:r>
            <a:endParaRPr lang="en-VN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173F02F-3D60-6A5E-92D0-59034C11A01E}"/>
              </a:ext>
            </a:extLst>
          </p:cNvPr>
          <p:cNvSpPr txBox="1">
            <a:spLocks/>
          </p:cNvSpPr>
          <p:nvPr/>
        </p:nvSpPr>
        <p:spPr>
          <a:xfrm>
            <a:off x="8100392" y="6284168"/>
            <a:ext cx="1154176" cy="457200"/>
          </a:xfrm>
          <a:prstGeom prst="ellipse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vi-VN"/>
            </a:defPPr>
            <a:lvl1pPr marR="0" lvl="0" algn="ctr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L="457200" marR="0" lvl="1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2pPr>
            <a:lvl3pPr marL="914400" marR="0" lvl="2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3pPr>
            <a:lvl4pPr marL="1371600" marR="0" lvl="3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4pPr>
            <a:lvl5pPr marL="1828800" marR="0" lvl="4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5pPr>
            <a:lvl6pPr marL="2286000" marR="0" lvl="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6pPr>
            <a:lvl7pPr marL="2743200" marR="0" lvl="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7pPr>
            <a:lvl8pPr marL="3200400" marR="0" lvl="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8pPr>
            <a:lvl9pPr marL="3657600" marR="0" lvl="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9pPr>
          </a:lstStyle>
          <a:p>
            <a:pPr>
              <a:defRPr/>
            </a:pPr>
            <a:fld id="{8DA22631-7369-4642-815B-D726E20DDE7C}" type="slidenum">
              <a:rPr lang="vi-VN" smtClean="0"/>
              <a:pPr>
                <a:defRPr/>
              </a:pPr>
              <a:t>10</a:t>
            </a:fld>
            <a:endParaRPr lang="vi-VN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88EDC0D-7F7E-B12F-CFB0-5B65DAFF01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797237"/>
              </p:ext>
            </p:extLst>
          </p:nvPr>
        </p:nvGraphicFramePr>
        <p:xfrm>
          <a:off x="324410" y="1312779"/>
          <a:ext cx="11543180" cy="5445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8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8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33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3023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Influential Individuals</a:t>
                      </a:r>
                    </a:p>
                  </a:txBody>
                  <a:tcPr>
                    <a:solidFill>
                      <a:srgbClr val="FFD7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Impact on Purchasing Decisions</a:t>
                      </a:r>
                    </a:p>
                  </a:txBody>
                  <a:tcPr>
                    <a:solidFill>
                      <a:srgbClr val="FFD7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Strategy</a:t>
                      </a:r>
                    </a:p>
                  </a:txBody>
                  <a:tcPr>
                    <a:solidFill>
                      <a:srgbClr val="FFD7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2355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Sales Staff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Receives &amp; processes the company’s requests. Maintains information, catalogs of suppliers. In some urgent cases, can make independent purchase decisions. Often trusts suppliers recommended by the company.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Regularly meet with them. Inform them of essential information about new products and prices. Use them to open doors to connect with other individuals.</a:t>
                      </a:r>
                    </a:p>
                    <a:p>
                      <a:pPr algn="l"/>
                      <a:endParaRPr lang="en-GB" sz="1800" b="0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6525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Production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Always concerned with technical aspects and product manufacturing activities.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Focus on product technical specifications and operation.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4318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Accounting, Purchasing Department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Concerned with contract terms.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Carefully prepare the terms. Offer high-value proposals.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42368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Technical Director or Deputy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Interested in product and process improvements. Concerned with strategic changes in the future.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Provide new, useful information and updated, complete catalogs. Introduce experts to showcase their technology capabilities. Regularly present new products.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9759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A1CFA-7AFC-72B0-9E72-DC470559D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67324-2CCA-5F23-32C7-7A193596E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DECISION-MAKING PROCESS</a:t>
            </a:r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636CC1-11A9-29F8-9864-C1EADDF9809F}"/>
              </a:ext>
            </a:extLst>
          </p:cNvPr>
          <p:cNvSpPr txBox="1">
            <a:spLocks/>
          </p:cNvSpPr>
          <p:nvPr/>
        </p:nvSpPr>
        <p:spPr>
          <a:xfrm>
            <a:off x="8100392" y="6284168"/>
            <a:ext cx="889248" cy="457200"/>
          </a:xfrm>
          <a:prstGeom prst="ellipse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vi-VN"/>
            </a:defPPr>
            <a:lvl1pPr marR="0" lvl="0" algn="ctr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L="457200" marR="0" lvl="1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2pPr>
            <a:lvl3pPr marL="914400" marR="0" lvl="2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3pPr>
            <a:lvl4pPr marL="1371600" marR="0" lvl="3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4pPr>
            <a:lvl5pPr marL="1828800" marR="0" lvl="4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5pPr>
            <a:lvl6pPr marL="2286000" marR="0" lvl="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6pPr>
            <a:lvl7pPr marL="2743200" marR="0" lvl="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7pPr>
            <a:lvl8pPr marL="3200400" marR="0" lvl="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8pPr>
            <a:lvl9pPr marL="3657600" marR="0" lvl="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  <a:sym typeface="Arial"/>
              </a:defRPr>
            </a:lvl9pPr>
          </a:lstStyle>
          <a:p>
            <a:pPr>
              <a:defRPr/>
            </a:pPr>
            <a:fld id="{8DA22631-7369-4642-815B-D726E20DDE7C}" type="slidenum">
              <a:rPr lang="vi-VN" smtClean="0"/>
              <a:pPr>
                <a:defRPr/>
              </a:pPr>
              <a:t>11</a:t>
            </a:fld>
            <a:endParaRPr lang="vi-VN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BE6ED3-0F21-0DC3-61EE-E34987F94705}"/>
              </a:ext>
            </a:extLst>
          </p:cNvPr>
          <p:cNvSpPr/>
          <p:nvPr/>
        </p:nvSpPr>
        <p:spPr>
          <a:xfrm>
            <a:off x="1318595" y="1575187"/>
            <a:ext cx="3685479" cy="864096"/>
          </a:xfrm>
          <a:prstGeom prst="rect">
            <a:avLst/>
          </a:prstGeom>
          <a:solidFill>
            <a:srgbClr val="CCEC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E0E0E"/>
                </a:solidFill>
                <a:effectLst/>
                <a:latin typeface="Arial" panose="020B0604020202020204" pitchFamily="34" charset="0"/>
              </a:rPr>
              <a:t>Recognize Need for Product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52F0C4-65A5-1715-C6FB-CE95B92E99D3}"/>
              </a:ext>
            </a:extLst>
          </p:cNvPr>
          <p:cNvSpPr/>
          <p:nvPr/>
        </p:nvSpPr>
        <p:spPr>
          <a:xfrm>
            <a:off x="7592120" y="1575187"/>
            <a:ext cx="3685480" cy="864096"/>
          </a:xfrm>
          <a:prstGeom prst="rect">
            <a:avLst/>
          </a:prstGeom>
          <a:solidFill>
            <a:srgbClr val="CCFF99"/>
          </a:solidFill>
          <a:ln>
            <a:solidFill>
              <a:srgbClr val="CC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E0E0E"/>
                </a:solidFill>
                <a:effectLst/>
                <a:latin typeface="Arial" panose="020B0604020202020204" pitchFamily="34" charset="0"/>
              </a:rPr>
              <a:t>Specify Detailed Product Requirements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23C6A3-6BA9-E581-3F48-29ADE0414E3E}"/>
              </a:ext>
            </a:extLst>
          </p:cNvPr>
          <p:cNvSpPr/>
          <p:nvPr/>
        </p:nvSpPr>
        <p:spPr>
          <a:xfrm>
            <a:off x="1318595" y="2871331"/>
            <a:ext cx="3685479" cy="864096"/>
          </a:xfrm>
          <a:prstGeom prst="rect">
            <a:avLst/>
          </a:prstGeom>
          <a:solidFill>
            <a:srgbClr val="CCFF99"/>
          </a:solidFill>
          <a:ln>
            <a:solidFill>
              <a:srgbClr val="CC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E0E0E"/>
                </a:solidFill>
                <a:effectLst/>
                <a:latin typeface="Arial" panose="020B0604020202020204" pitchFamily="34" charset="0"/>
              </a:rPr>
              <a:t>Invite Bids or Solicit Proposals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07E9CC-849D-D0E8-CB87-52ED35B52873}"/>
              </a:ext>
            </a:extLst>
          </p:cNvPr>
          <p:cNvSpPr/>
          <p:nvPr/>
        </p:nvSpPr>
        <p:spPr>
          <a:xfrm>
            <a:off x="7592120" y="2871331"/>
            <a:ext cx="3685480" cy="864096"/>
          </a:xfrm>
          <a:prstGeom prst="rect">
            <a:avLst/>
          </a:prstGeom>
          <a:solidFill>
            <a:srgbClr val="CCEC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E0E0E"/>
                </a:solidFill>
                <a:effectLst/>
                <a:latin typeface="Arial" panose="020B0604020202020204" pitchFamily="34" charset="0"/>
              </a:rPr>
              <a:t>Search for Suppliers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C38DF9-4BA5-2F43-291C-A9C685BD1E05}"/>
              </a:ext>
            </a:extLst>
          </p:cNvPr>
          <p:cNvSpPr/>
          <p:nvPr/>
        </p:nvSpPr>
        <p:spPr>
          <a:xfrm>
            <a:off x="7592120" y="4095467"/>
            <a:ext cx="3685480" cy="864096"/>
          </a:xfrm>
          <a:prstGeom prst="rect">
            <a:avLst/>
          </a:prstGeom>
          <a:solidFill>
            <a:srgbClr val="CCFF99"/>
          </a:solidFill>
          <a:ln>
            <a:solidFill>
              <a:srgbClr val="CC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E0E0E"/>
                </a:solidFill>
                <a:effectLst/>
                <a:latin typeface="Arial" panose="020B0604020202020204" pitchFamily="34" charset="0"/>
              </a:rPr>
              <a:t>Place Order with Selected Supplier(s)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EF1565-55D6-B60C-40A3-E086BE0E2784}"/>
              </a:ext>
            </a:extLst>
          </p:cNvPr>
          <p:cNvSpPr/>
          <p:nvPr/>
        </p:nvSpPr>
        <p:spPr>
          <a:xfrm>
            <a:off x="1318595" y="4095467"/>
            <a:ext cx="3685479" cy="864096"/>
          </a:xfrm>
          <a:prstGeom prst="rect">
            <a:avLst/>
          </a:prstGeom>
          <a:solidFill>
            <a:srgbClr val="CCEC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E0E0E"/>
                </a:solidFill>
                <a:effectLst/>
                <a:latin typeface="Arial" panose="020B0604020202020204" pitchFamily="34" charset="0"/>
              </a:rPr>
              <a:t>Evaluate Proposals and Select Supplier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BB384D-CC42-D0AF-56E9-4A15EE206ABA}"/>
              </a:ext>
            </a:extLst>
          </p:cNvPr>
          <p:cNvSpPr/>
          <p:nvPr/>
        </p:nvSpPr>
        <p:spPr>
          <a:xfrm>
            <a:off x="7592120" y="5319603"/>
            <a:ext cx="3685480" cy="864096"/>
          </a:xfrm>
          <a:prstGeom prst="rect">
            <a:avLst/>
          </a:prstGeom>
          <a:solidFill>
            <a:srgbClr val="CCEC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E0E0E"/>
                </a:solidFill>
                <a:effectLst/>
                <a:latin typeface="Arial" panose="020B0604020202020204" pitchFamily="34" charset="0"/>
              </a:rPr>
              <a:t>Receive Product and Complete Payment to Supplier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CA47E0C-D155-2DB6-03C2-9DB1ADB663F8}"/>
              </a:ext>
            </a:extLst>
          </p:cNvPr>
          <p:cNvSpPr/>
          <p:nvPr/>
        </p:nvSpPr>
        <p:spPr>
          <a:xfrm>
            <a:off x="1318595" y="5319603"/>
            <a:ext cx="3685479" cy="864096"/>
          </a:xfrm>
          <a:prstGeom prst="rect">
            <a:avLst/>
          </a:prstGeom>
          <a:solidFill>
            <a:srgbClr val="CCFF99"/>
          </a:solidFill>
          <a:ln>
            <a:solidFill>
              <a:srgbClr val="CC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E0E0E"/>
                </a:solidFill>
                <a:effectLst/>
                <a:latin typeface="Arial" panose="020B0604020202020204" pitchFamily="34" charset="0"/>
              </a:rPr>
              <a:t>Post-Purchase Evaluation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80E910F-7743-9FBB-0235-3D6335C2930E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5004074" y="2007235"/>
            <a:ext cx="258804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E7BBC7D-69E8-6AFB-58C3-3C0E63685398}"/>
              </a:ext>
            </a:extLst>
          </p:cNvPr>
          <p:cNvCxnSpPr>
            <a:cxnSpLocks/>
          </p:cNvCxnSpPr>
          <p:nvPr/>
        </p:nvCxnSpPr>
        <p:spPr>
          <a:xfrm>
            <a:off x="9459036" y="2511291"/>
            <a:ext cx="0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C4AF6A-6F29-46A1-82D7-77DA36757E97}"/>
              </a:ext>
            </a:extLst>
          </p:cNvPr>
          <p:cNvCxnSpPr>
            <a:cxnSpLocks/>
          </p:cNvCxnSpPr>
          <p:nvPr/>
        </p:nvCxnSpPr>
        <p:spPr>
          <a:xfrm>
            <a:off x="3059832" y="3735427"/>
            <a:ext cx="0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85FF8A9-0683-7608-3F41-0B6B8DC2B331}"/>
              </a:ext>
            </a:extLst>
          </p:cNvPr>
          <p:cNvCxnSpPr>
            <a:cxnSpLocks/>
          </p:cNvCxnSpPr>
          <p:nvPr/>
        </p:nvCxnSpPr>
        <p:spPr>
          <a:xfrm>
            <a:off x="9459036" y="4959563"/>
            <a:ext cx="0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45F94E1-F001-37DE-BCA2-3E09F4103C89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>
            <a:off x="5004074" y="3303379"/>
            <a:ext cx="2588046" cy="0"/>
          </a:xfrm>
          <a:prstGeom prst="straightConnector1">
            <a:avLst/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EB2D7C3-8F8D-8BE5-919D-B1844FEE13D0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5004074" y="4527515"/>
            <a:ext cx="258804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179D739-EB92-4302-1741-324B9C83C621}"/>
              </a:ext>
            </a:extLst>
          </p:cNvPr>
          <p:cNvCxnSpPr>
            <a:cxnSpLocks/>
            <a:stCxn id="12" idx="3"/>
            <a:endCxn id="11" idx="1"/>
          </p:cNvCxnSpPr>
          <p:nvPr/>
        </p:nvCxnSpPr>
        <p:spPr>
          <a:xfrm>
            <a:off x="5004074" y="5751651"/>
            <a:ext cx="2588046" cy="0"/>
          </a:xfrm>
          <a:prstGeom prst="straightConnector1">
            <a:avLst/>
          </a:prstGeom>
          <a:ln w="28575"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3129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5C240-B3CD-78EA-6CEB-116409318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D8A5F-A219-1D50-CADC-E9FA6A9B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416"/>
            <a:ext cx="8333984" cy="893521"/>
          </a:xfrm>
        </p:spPr>
        <p:txBody>
          <a:bodyPr>
            <a:noAutofit/>
          </a:bodyPr>
          <a:lstStyle/>
          <a:p>
            <a:pPr algn="l"/>
            <a:r>
              <a:rPr lang="en-US" dirty="0"/>
              <a:t>Marketing Implications in the Organizational Purchasing Process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18255B-FA80-8AB2-0412-AFC8AC781D5D}"/>
              </a:ext>
            </a:extLst>
          </p:cNvPr>
          <p:cNvSpPr txBox="1"/>
          <p:nvPr/>
        </p:nvSpPr>
        <p:spPr>
          <a:xfrm>
            <a:off x="765110" y="1895410"/>
            <a:ext cx="10817290" cy="3255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Every organization has a purchasing process.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Marketing efforts should begin at the earliest stages of this process.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ü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Marketing can help address customer issues.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ü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Provide technical designs that closely align with the products they can offer.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ü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Make it challenging for competitors to comply with these technical designs.</a:t>
            </a:r>
          </a:p>
        </p:txBody>
      </p:sp>
    </p:spTree>
    <p:extLst>
      <p:ext uri="{BB962C8B-B14F-4D97-AF65-F5344CB8AC3E}">
        <p14:creationId xmlns:p14="http://schemas.microsoft.com/office/powerpoint/2010/main" val="486970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1CB14-E648-C8DC-0953-F7944D39A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46DD9-3758-CC35-8992-143F33081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Types of Organizational Purchases</a:t>
            </a:r>
            <a:endParaRPr lang="en-V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63723E-D9E6-41F3-59E4-DE430BFA1BB2}"/>
              </a:ext>
            </a:extLst>
          </p:cNvPr>
          <p:cNvSpPr txBox="1"/>
          <p:nvPr/>
        </p:nvSpPr>
        <p:spPr>
          <a:xfrm>
            <a:off x="933062" y="2039071"/>
            <a:ext cx="10972800" cy="3255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New-Task Buy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A first-time purchase for a new task.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Straight Rebuy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A repeat purchase with no changes in requirements.</a:t>
            </a:r>
          </a:p>
          <a:p>
            <a:pPr>
              <a:lnSpc>
                <a:spcPct val="150000"/>
              </a:lnSpc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Challenging for new suppliers to enter.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Modified Rebuy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A repeat purchase with changes in requirements.</a:t>
            </a:r>
          </a:p>
          <a:p>
            <a:pPr>
              <a:lnSpc>
                <a:spcPct val="150000"/>
              </a:lnSpc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A good opportunity for new suppliers.</a:t>
            </a:r>
          </a:p>
        </p:txBody>
      </p:sp>
    </p:spTree>
    <p:extLst>
      <p:ext uri="{BB962C8B-B14F-4D97-AF65-F5344CB8AC3E}">
        <p14:creationId xmlns:p14="http://schemas.microsoft.com/office/powerpoint/2010/main" val="918614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7C385-E666-DA7E-6FDA-D4916303D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DC401-4826-93A0-A81A-E1DA4E4FE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Types of Purchases and Purchasing Process</a:t>
            </a:r>
            <a:endParaRPr lang="en-V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660C4BE-F2EA-9718-D443-7B29C10BD153}"/>
              </a:ext>
            </a:extLst>
          </p:cNvPr>
          <p:cNvGraphicFramePr>
            <a:graphicFrameLocks noGrp="1"/>
          </p:cNvGraphicFramePr>
          <p:nvPr/>
        </p:nvGraphicFramePr>
        <p:xfrm>
          <a:off x="358588" y="1886429"/>
          <a:ext cx="11223812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4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4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708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21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Purchasing Process</a:t>
                      </a: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New-Task Purchase</a:t>
                      </a:r>
                      <a:endParaRPr lang="en-GB" sz="2000" b="1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Modified Rebuy</a:t>
                      </a:r>
                      <a:endParaRPr lang="en-GB" sz="2000" b="1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Straight Rebuy</a:t>
                      </a:r>
                      <a:endParaRPr lang="en-GB" sz="2000" b="1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212">
                <a:tc>
                  <a:txBody>
                    <a:bodyPr/>
                    <a:lstStyle/>
                    <a:p>
                      <a:pPr algn="l"/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Recognize the need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C0000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 dirty="0">
                        <a:solidFill>
                          <a:srgbClr val="C0000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212">
                <a:tc>
                  <a:txBody>
                    <a:bodyPr/>
                    <a:lstStyle/>
                    <a:p>
                      <a:pPr algn="l"/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Specify product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C0000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 dirty="0">
                        <a:solidFill>
                          <a:srgbClr val="C0000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212">
                <a:tc>
                  <a:txBody>
                    <a:bodyPr/>
                    <a:lstStyle/>
                    <a:p>
                      <a:pPr algn="l"/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Search for suppliers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rgbClr val="C0000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>
                        <a:solidFill>
                          <a:srgbClr val="C0000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212">
                <a:tc>
                  <a:txBody>
                    <a:bodyPr/>
                    <a:lstStyle/>
                    <a:p>
                      <a:pPr algn="l"/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Request bids or proposals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212">
                <a:tc>
                  <a:txBody>
                    <a:bodyPr/>
                    <a:lstStyle/>
                    <a:p>
                      <a:pPr algn="l"/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Place order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212">
                <a:tc>
                  <a:txBody>
                    <a:bodyPr/>
                    <a:lstStyle/>
                    <a:p>
                      <a:pPr algn="l"/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Receive product and make payment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212">
                <a:tc>
                  <a:txBody>
                    <a:bodyPr/>
                    <a:lstStyle/>
                    <a:p>
                      <a:pPr algn="l"/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Post-purchase evaluation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X</a:t>
                      </a:r>
                      <a:endParaRPr lang="en-GB" sz="2000" b="0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33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1143E-372B-E9CF-8DBA-A9E4A7813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3605D-9DC0-0692-C0C9-C5E56AF6A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Market Segmentation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81C100-35A3-6367-6FE6-75F298370827}"/>
              </a:ext>
            </a:extLst>
          </p:cNvPr>
          <p:cNvSpPr txBox="1"/>
          <p:nvPr/>
        </p:nvSpPr>
        <p:spPr>
          <a:xfrm>
            <a:off x="771330" y="1674673"/>
            <a:ext cx="10649339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Market segmentation is the process of dividing the market into groups of customers with similar needs and characteristics, who respond consistently to the same offer.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Customers have diverse specific needs and purchasing abilities.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In most business sectors, the number of competitors is increasing.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The company’s resources are limited.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It is essential to select the customer groups that the company can serve better and more effectively than its competitors.</a:t>
            </a:r>
          </a:p>
        </p:txBody>
      </p:sp>
    </p:spTree>
    <p:extLst>
      <p:ext uri="{BB962C8B-B14F-4D97-AF65-F5344CB8AC3E}">
        <p14:creationId xmlns:p14="http://schemas.microsoft.com/office/powerpoint/2010/main" val="234549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6FB07-8821-B4F6-9CDD-AA9290884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92FCA-B5D2-9AB4-A66B-C74F5DAE1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Basic Criteria for Organizational Market Segmentation</a:t>
            </a:r>
            <a:endParaRPr lang="en-VN" sz="32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C076A34-BDB9-DAA5-428D-9D82EF053082}"/>
              </a:ext>
            </a:extLst>
          </p:cNvPr>
          <p:cNvGraphicFramePr>
            <a:graphicFrameLocks noGrp="1"/>
          </p:cNvGraphicFramePr>
          <p:nvPr/>
        </p:nvGraphicFramePr>
        <p:xfrm>
          <a:off x="755576" y="1567877"/>
          <a:ext cx="10826824" cy="4615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0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6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49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SEGMENT CRITERIA</a:t>
                      </a:r>
                      <a:endParaRPr lang="en-GB" sz="2000" b="1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D7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EXAMPLE</a:t>
                      </a:r>
                      <a:endParaRPr lang="en-GB" sz="2000" b="1" dirty="0">
                        <a:solidFill>
                          <a:srgbClr val="002060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D7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7335">
                <a:tc>
                  <a:txBody>
                    <a:bodyPr/>
                    <a:lstStyle/>
                    <a:p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Individual Buyer and Influencers</a:t>
                      </a:r>
                      <a:endParaRPr lang="en-US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Personality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Attitude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Risk tolerance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Perception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Decision-making style</a:t>
                      </a:r>
                      <a:endParaRPr lang="en-US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2848">
                <a:tc>
                  <a:txBody>
                    <a:bodyPr/>
                    <a:lstStyle/>
                    <a:p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Supplier-Customer Relationship</a:t>
                      </a:r>
                      <a:endParaRPr lang="en-US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Current, past, or non-user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Low, moderate, or high usage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Single source or multiple sources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Product Characteristics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Customer benefits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6032">
                <a:tc>
                  <a:txBody>
                    <a:bodyPr/>
                    <a:lstStyle/>
                    <a:p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Other Criteria</a:t>
                      </a:r>
                      <a:endParaRPr lang="en-US" sz="20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Technology used by the customer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Situational factors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816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F30B6-78A8-EBA0-4D83-32647725A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935BF-23B1-1246-303A-25E8AD6EB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Requirements for Segmentation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372141-4503-CCE9-97EA-38CE454F334D}"/>
              </a:ext>
            </a:extLst>
          </p:cNvPr>
          <p:cNvSpPr txBox="1"/>
          <p:nvPr/>
        </p:nvSpPr>
        <p:spPr>
          <a:xfrm>
            <a:off x="609599" y="2193662"/>
            <a:ext cx="10972799" cy="1916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Distinctiveness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Needs should change when these factors change.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Significance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The segment size must be large enough to serve profitably.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Accessibility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Ability to reach and serve the segment.</a:t>
            </a:r>
          </a:p>
        </p:txBody>
      </p:sp>
    </p:spTree>
    <p:extLst>
      <p:ext uri="{BB962C8B-B14F-4D97-AF65-F5344CB8AC3E}">
        <p14:creationId xmlns:p14="http://schemas.microsoft.com/office/powerpoint/2010/main" val="667075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300AC-2642-6C89-0B9A-EFA44EB51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7268C-9F78-156C-40EF-57F8C3386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Segment/Niche Market</a:t>
            </a:r>
            <a:endParaRPr lang="en-VN" dirty="0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4331C085-886C-FF67-2182-18D9489C7F55}"/>
              </a:ext>
            </a:extLst>
          </p:cNvPr>
          <p:cNvGrpSpPr>
            <a:grpSpLocks/>
          </p:cNvGrpSpPr>
          <p:nvPr/>
        </p:nvGrpSpPr>
        <p:grpSpPr bwMode="auto">
          <a:xfrm>
            <a:off x="4955331" y="1923662"/>
            <a:ext cx="2845059" cy="2461726"/>
            <a:chOff x="2160" y="1392"/>
            <a:chExt cx="1296" cy="1200"/>
          </a:xfrm>
        </p:grpSpPr>
        <p:sp>
          <p:nvSpPr>
            <p:cNvPr id="4" name="Oval 4">
              <a:extLst>
                <a:ext uri="{FF2B5EF4-FFF2-40B4-BE49-F238E27FC236}">
                  <a16:creationId xmlns:a16="http://schemas.microsoft.com/office/drawing/2014/main" id="{EE4DA026-0CC5-7CD0-A0BE-236FECA88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1392"/>
              <a:ext cx="1296" cy="1200"/>
            </a:xfrm>
            <a:prstGeom prst="ellipse">
              <a:avLst/>
            </a:prstGeom>
            <a:noFill/>
            <a:ln w="28575">
              <a:solidFill>
                <a:srgbClr val="FF99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B87FFF7-8389-79EF-D171-1A5A95023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4" y="1632"/>
              <a:ext cx="336" cy="912"/>
            </a:xfrm>
            <a:custGeom>
              <a:avLst/>
              <a:gdLst>
                <a:gd name="T0" fmla="*/ 0 w 336"/>
                <a:gd name="T1" fmla="*/ 0 h 960"/>
                <a:gd name="T2" fmla="*/ 288 w 336"/>
                <a:gd name="T3" fmla="*/ 162 h 960"/>
                <a:gd name="T4" fmla="*/ 288 w 336"/>
                <a:gd name="T5" fmla="*/ 402 h 960"/>
                <a:gd name="T6" fmla="*/ 0 60000 65536"/>
                <a:gd name="T7" fmla="*/ 0 60000 65536"/>
                <a:gd name="T8" fmla="*/ 0 60000 65536"/>
                <a:gd name="T9" fmla="*/ 0 w 336"/>
                <a:gd name="T10" fmla="*/ 0 h 960"/>
                <a:gd name="T11" fmla="*/ 336 w 336"/>
                <a:gd name="T12" fmla="*/ 960 h 9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36" h="960">
                  <a:moveTo>
                    <a:pt x="0" y="0"/>
                  </a:moveTo>
                  <a:cubicBezTo>
                    <a:pt x="120" y="112"/>
                    <a:pt x="240" y="224"/>
                    <a:pt x="288" y="384"/>
                  </a:cubicBezTo>
                  <a:cubicBezTo>
                    <a:pt x="336" y="544"/>
                    <a:pt x="288" y="864"/>
                    <a:pt x="288" y="960"/>
                  </a:cubicBezTo>
                </a:path>
              </a:pathLst>
            </a:custGeom>
            <a:noFill/>
            <a:ln w="28575">
              <a:solidFill>
                <a:srgbClr val="FF99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D23B984-0AFF-9AE2-A8AE-5479B9D8D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" y="1936"/>
              <a:ext cx="768" cy="320"/>
            </a:xfrm>
            <a:custGeom>
              <a:avLst/>
              <a:gdLst>
                <a:gd name="T0" fmla="*/ 0 w 768"/>
                <a:gd name="T1" fmla="*/ 320 h 320"/>
                <a:gd name="T2" fmla="*/ 192 w 768"/>
                <a:gd name="T3" fmla="*/ 32 h 320"/>
                <a:gd name="T4" fmla="*/ 768 w 768"/>
                <a:gd name="T5" fmla="*/ 128 h 320"/>
                <a:gd name="T6" fmla="*/ 0 60000 65536"/>
                <a:gd name="T7" fmla="*/ 0 60000 65536"/>
                <a:gd name="T8" fmla="*/ 0 60000 65536"/>
                <a:gd name="T9" fmla="*/ 0 w 768"/>
                <a:gd name="T10" fmla="*/ 0 h 320"/>
                <a:gd name="T11" fmla="*/ 768 w 768"/>
                <a:gd name="T12" fmla="*/ 320 h 3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8" h="320">
                  <a:moveTo>
                    <a:pt x="0" y="320"/>
                  </a:moveTo>
                  <a:cubicBezTo>
                    <a:pt x="32" y="192"/>
                    <a:pt x="64" y="64"/>
                    <a:pt x="192" y="32"/>
                  </a:cubicBezTo>
                  <a:cubicBezTo>
                    <a:pt x="320" y="0"/>
                    <a:pt x="664" y="112"/>
                    <a:pt x="768" y="128"/>
                  </a:cubicBezTo>
                </a:path>
              </a:pathLst>
            </a:custGeom>
            <a:noFill/>
            <a:ln w="28575">
              <a:solidFill>
                <a:srgbClr val="FF99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3AAFB4B-CFA8-AC76-2F88-84176C118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" y="1440"/>
              <a:ext cx="992" cy="544"/>
            </a:xfrm>
            <a:custGeom>
              <a:avLst/>
              <a:gdLst>
                <a:gd name="T0" fmla="*/ 176 w 992"/>
                <a:gd name="T1" fmla="*/ 0 h 544"/>
                <a:gd name="T2" fmla="*/ 80 w 992"/>
                <a:gd name="T3" fmla="*/ 336 h 544"/>
                <a:gd name="T4" fmla="*/ 656 w 992"/>
                <a:gd name="T5" fmla="*/ 528 h 544"/>
                <a:gd name="T6" fmla="*/ 992 w 992"/>
                <a:gd name="T7" fmla="*/ 240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2"/>
                <a:gd name="T13" fmla="*/ 0 h 544"/>
                <a:gd name="T14" fmla="*/ 992 w 992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2" h="544">
                  <a:moveTo>
                    <a:pt x="176" y="0"/>
                  </a:moveTo>
                  <a:cubicBezTo>
                    <a:pt x="88" y="124"/>
                    <a:pt x="0" y="248"/>
                    <a:pt x="80" y="336"/>
                  </a:cubicBezTo>
                  <a:cubicBezTo>
                    <a:pt x="160" y="424"/>
                    <a:pt x="504" y="544"/>
                    <a:pt x="656" y="528"/>
                  </a:cubicBezTo>
                  <a:cubicBezTo>
                    <a:pt x="808" y="512"/>
                    <a:pt x="936" y="288"/>
                    <a:pt x="992" y="240"/>
                  </a:cubicBezTo>
                </a:path>
              </a:pathLst>
            </a:custGeom>
            <a:noFill/>
            <a:ln w="28575">
              <a:solidFill>
                <a:srgbClr val="FF99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72C7DFAA-2598-9F4D-B1EE-D475A80CF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1968"/>
              <a:ext cx="192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itchFamily="34" charset="0"/>
                </a:rPr>
                <a:t>1</a:t>
              </a: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3674428C-5E5C-FFE2-5AC9-B3B5F8F55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536"/>
              <a:ext cx="384" cy="2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7A669F8C-2560-8BFD-604C-CCECDC16C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160"/>
              <a:ext cx="288" cy="240"/>
            </a:xfrm>
            <a:prstGeom prst="rect">
              <a:avLst/>
            </a:prstGeom>
            <a:solidFill>
              <a:schemeClr val="bg1"/>
            </a:solidFill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itchFamily="34" charset="0"/>
                </a:rPr>
                <a:t>3</a:t>
              </a:r>
            </a:p>
          </p:txBody>
        </p:sp>
      </p:grpSp>
      <p:sp>
        <p:nvSpPr>
          <p:cNvPr id="11" name="Line 12">
            <a:extLst>
              <a:ext uri="{FF2B5EF4-FFF2-40B4-BE49-F238E27FC236}">
                <a16:creationId xmlns:a16="http://schemas.microsoft.com/office/drawing/2014/main" id="{CBF6CE48-95C2-4679-BA26-7E056DBF1DFA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1676" y="3158329"/>
            <a:ext cx="914400" cy="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>
              <a:latin typeface="+mn-lt"/>
              <a:ea typeface="Cambria" panose="02040503050406030204" pitchFamily="18" charset="0"/>
            </a:endParaRPr>
          </a:p>
        </p:txBody>
      </p:sp>
      <p:sp>
        <p:nvSpPr>
          <p:cNvPr id="12" name="Line 12">
            <a:extLst>
              <a:ext uri="{FF2B5EF4-FFF2-40B4-BE49-F238E27FC236}">
                <a16:creationId xmlns:a16="http://schemas.microsoft.com/office/drawing/2014/main" id="{1348FD88-B861-9C5A-00ED-425A2C4EA67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14065" y="2895744"/>
            <a:ext cx="1304325" cy="1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>
              <a:latin typeface="+mn-lt"/>
              <a:ea typeface="Cambria" panose="020405030504060302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980CB8-14CC-CB85-F00B-DCCD3227B056}"/>
              </a:ext>
            </a:extLst>
          </p:cNvPr>
          <p:cNvSpPr txBox="1"/>
          <p:nvPr/>
        </p:nvSpPr>
        <p:spPr>
          <a:xfrm>
            <a:off x="2189322" y="2948285"/>
            <a:ext cx="2414181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b="1" dirty="0">
                <a:solidFill>
                  <a:srgbClr val="0E0E0E"/>
                </a:solidFill>
                <a:effectLst/>
                <a:latin typeface="+mn-lt"/>
              </a:rPr>
              <a:t>Market Segment</a:t>
            </a:r>
            <a:endParaRPr lang="en-US" dirty="0">
              <a:solidFill>
                <a:srgbClr val="0E0E0E"/>
              </a:solidFill>
              <a:effectLst/>
              <a:latin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D5B5E1-F0B2-0D75-EB6D-F44132C10E77}"/>
              </a:ext>
            </a:extLst>
          </p:cNvPr>
          <p:cNvSpPr txBox="1"/>
          <p:nvPr/>
        </p:nvSpPr>
        <p:spPr>
          <a:xfrm>
            <a:off x="960562" y="4286918"/>
            <a:ext cx="4627004" cy="1472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b="1" dirty="0">
                <a:solidFill>
                  <a:srgbClr val="0E0E0E"/>
                </a:solidFill>
                <a:effectLst/>
                <a:latin typeface="+mn-lt"/>
              </a:rPr>
              <a:t>Market Segment</a:t>
            </a:r>
            <a:endParaRPr lang="en-US" dirty="0">
              <a:solidFill>
                <a:srgbClr val="0E0E0E"/>
              </a:solidFill>
              <a:effectLst/>
              <a:latin typeface="+mn-lt"/>
            </a:endParaRP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dirty="0">
                <a:solidFill>
                  <a:srgbClr val="0E0E0E"/>
                </a:solidFill>
                <a:effectLst/>
                <a:latin typeface="+mn-lt"/>
              </a:rPr>
              <a:t>A distinguishable customer group within each market segment.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dirty="0">
                <a:solidFill>
                  <a:srgbClr val="0E0E0E"/>
                </a:solidFill>
                <a:effectLst/>
                <a:latin typeface="+mn-lt"/>
              </a:rPr>
              <a:t>Attracts many competitors.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67A3D5-1220-65ED-80D9-FA8CF5B0BE61}"/>
              </a:ext>
            </a:extLst>
          </p:cNvPr>
          <p:cNvSpPr txBox="1"/>
          <p:nvPr/>
        </p:nvSpPr>
        <p:spPr>
          <a:xfrm>
            <a:off x="7413069" y="4351528"/>
            <a:ext cx="4627004" cy="1472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b="1" dirty="0">
                <a:solidFill>
                  <a:srgbClr val="0E0E0E"/>
                </a:solidFill>
                <a:effectLst/>
                <a:latin typeface="+mn-lt"/>
              </a:rPr>
              <a:t>Niche Market</a:t>
            </a:r>
            <a:endParaRPr lang="en-US" dirty="0">
              <a:solidFill>
                <a:srgbClr val="0E0E0E"/>
              </a:solidFill>
              <a:effectLst/>
              <a:latin typeface="+mn-lt"/>
            </a:endParaRP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dirty="0">
                <a:solidFill>
                  <a:srgbClr val="0E0E0E"/>
                </a:solidFill>
                <a:effectLst/>
                <a:latin typeface="+mn-lt"/>
              </a:rPr>
              <a:t>A small customer group whose needs are not well satisfied.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dirty="0">
                <a:solidFill>
                  <a:srgbClr val="0E0E0E"/>
                </a:solidFill>
                <a:effectLst/>
                <a:latin typeface="+mn-lt"/>
              </a:rPr>
              <a:t>Attracts few competitors.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E6EEFA7-F05E-EA06-F140-1BD8D0FDA485}"/>
              </a:ext>
            </a:extLst>
          </p:cNvPr>
          <p:cNvSpPr txBox="1"/>
          <p:nvPr/>
        </p:nvSpPr>
        <p:spPr>
          <a:xfrm>
            <a:off x="9208699" y="2669506"/>
            <a:ext cx="2009592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b="1" dirty="0">
                <a:solidFill>
                  <a:srgbClr val="0E0E0E"/>
                </a:solidFill>
                <a:effectLst/>
                <a:latin typeface="+mn-lt"/>
              </a:rPr>
              <a:t>Niche Market</a:t>
            </a:r>
            <a:endParaRPr lang="en-US" dirty="0">
              <a:solidFill>
                <a:srgbClr val="0E0E0E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2460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04C18-F411-C233-7AFE-18F9FCABA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F68D2-F44B-8A14-E5B9-5740359E6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Target Market Selection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3966DB-2234-5DA4-DBC2-FBE4B76FF071}"/>
              </a:ext>
            </a:extLst>
          </p:cNvPr>
          <p:cNvSpPr txBox="1"/>
          <p:nvPr/>
        </p:nvSpPr>
        <p:spPr>
          <a:xfrm>
            <a:off x="755779" y="1740896"/>
            <a:ext cx="10235682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Attractiveness of Market Segments</a:t>
            </a:r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Current size: number of customers, purchasing power, current spending on the product type.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Future growth potential.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Profitability.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Alignment with the company’s goals and resources.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Higher-end customer segments yield higher profits but are harder to serve—requiring experience and high product quality.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Should be selected based on the company’s core competencies.</a:t>
            </a:r>
          </a:p>
        </p:txBody>
      </p:sp>
    </p:spTree>
    <p:extLst>
      <p:ext uri="{BB962C8B-B14F-4D97-AF65-F5344CB8AC3E}">
        <p14:creationId xmlns:p14="http://schemas.microsoft.com/office/powerpoint/2010/main" val="1783031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B3C8B-C4FA-A275-1BFC-A6BA856DE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3C283-863F-2D0F-4B60-F54C83109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MARKETING</a:t>
            </a:r>
            <a:endParaRPr lang="en-V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562885-04A8-6500-6584-FE1CD008145A}"/>
              </a:ext>
            </a:extLst>
          </p:cNvPr>
          <p:cNvSpPr txBox="1"/>
          <p:nvPr/>
        </p:nvSpPr>
        <p:spPr>
          <a:xfrm>
            <a:off x="914400" y="2428762"/>
            <a:ext cx="6096000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1.1 Identify the target market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1.2 Marketing Mix</a:t>
            </a:r>
          </a:p>
        </p:txBody>
      </p:sp>
    </p:spTree>
    <p:extLst>
      <p:ext uri="{BB962C8B-B14F-4D97-AF65-F5344CB8AC3E}">
        <p14:creationId xmlns:p14="http://schemas.microsoft.com/office/powerpoint/2010/main" val="453825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1AE84-2C77-BF35-045F-4B1452722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1DD1E-CFF1-A906-6EA4-7311A2DEC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Target Market Selection Strategies</a:t>
            </a:r>
            <a:endParaRPr lang="en-VN" dirty="0"/>
          </a:p>
        </p:txBody>
      </p:sp>
      <p:graphicFrame>
        <p:nvGraphicFramePr>
          <p:cNvPr id="3" name="Group 160">
            <a:extLst>
              <a:ext uri="{FF2B5EF4-FFF2-40B4-BE49-F238E27FC236}">
                <a16:creationId xmlns:a16="http://schemas.microsoft.com/office/drawing/2014/main" id="{31664E9D-F912-C600-F23F-E08F31E1BE59}"/>
              </a:ext>
            </a:extLst>
          </p:cNvPr>
          <p:cNvGraphicFramePr>
            <a:graphicFrameLocks noGrp="1"/>
          </p:cNvGraphicFramePr>
          <p:nvPr/>
        </p:nvGraphicFramePr>
        <p:xfrm>
          <a:off x="2094432" y="1676789"/>
          <a:ext cx="2376487" cy="1949569"/>
        </p:xfrm>
        <a:graphic>
          <a:graphicData uri="http://schemas.openxmlformats.org/drawingml/2006/table">
            <a:tbl>
              <a:tblPr/>
              <a:tblGrid>
                <a:gridCol w="4892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9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5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M1</a:t>
                      </a:r>
                    </a:p>
                  </a:txBody>
                  <a:tcPr marL="91449" marR="91449" marT="45710" marB="4571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M2</a:t>
                      </a:r>
                    </a:p>
                  </a:txBody>
                  <a:tcPr marL="91449" marR="91449" marT="45710" marB="4571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M3</a:t>
                      </a:r>
                    </a:p>
                  </a:txBody>
                  <a:tcPr marL="91449" marR="91449" marT="45710" marB="4571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7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P1</a:t>
                      </a:r>
                    </a:p>
                  </a:txBody>
                  <a:tcPr marL="91449" marR="91449" marT="45710" marB="4571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4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P2</a:t>
                      </a:r>
                    </a:p>
                  </a:txBody>
                  <a:tcPr marL="91449" marR="91449" marT="45710" marB="4571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1A0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7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P3</a:t>
                      </a:r>
                    </a:p>
                  </a:txBody>
                  <a:tcPr marL="91449" marR="91449" marT="45710" marB="4571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4">
            <a:extLst>
              <a:ext uri="{FF2B5EF4-FFF2-40B4-BE49-F238E27FC236}">
                <a16:creationId xmlns:a16="http://schemas.microsoft.com/office/drawing/2014/main" id="{35629B3D-381D-672E-327C-1258F9761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3207" y="3700852"/>
            <a:ext cx="22653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002060"/>
                </a:solidFill>
                <a:latin typeface="+mn-lt"/>
              </a:rPr>
              <a:t>Focus on a single </a:t>
            </a:r>
          </a:p>
          <a:p>
            <a:pPr eaLnBrk="1" hangingPunct="1"/>
            <a:r>
              <a:rPr lang="en-US" sz="2000" dirty="0">
                <a:solidFill>
                  <a:srgbClr val="002060"/>
                </a:solidFill>
                <a:latin typeface="+mn-lt"/>
              </a:rPr>
              <a:t>market segment.</a:t>
            </a:r>
          </a:p>
        </p:txBody>
      </p:sp>
      <p:graphicFrame>
        <p:nvGraphicFramePr>
          <p:cNvPr id="5" name="Group 43">
            <a:extLst>
              <a:ext uri="{FF2B5EF4-FFF2-40B4-BE49-F238E27FC236}">
                <a16:creationId xmlns:a16="http://schemas.microsoft.com/office/drawing/2014/main" id="{1060AD41-90AB-919E-4776-E71251A7B146}"/>
              </a:ext>
            </a:extLst>
          </p:cNvPr>
          <p:cNvGraphicFramePr>
            <a:graphicFrameLocks noGrp="1"/>
          </p:cNvGraphicFramePr>
          <p:nvPr/>
        </p:nvGraphicFramePr>
        <p:xfrm>
          <a:off x="4758257" y="1681552"/>
          <a:ext cx="2376487" cy="1949569"/>
        </p:xfrm>
        <a:graphic>
          <a:graphicData uri="http://schemas.openxmlformats.org/drawingml/2006/table">
            <a:tbl>
              <a:tblPr/>
              <a:tblGrid>
                <a:gridCol w="4892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9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5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M1</a:t>
                      </a:r>
                    </a:p>
                  </a:txBody>
                  <a:tcPr marL="91449" marR="91449" marT="45710" marB="4571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M2</a:t>
                      </a:r>
                    </a:p>
                  </a:txBody>
                  <a:tcPr marL="91449" marR="91449" marT="45710" marB="4571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M3</a:t>
                      </a:r>
                    </a:p>
                  </a:txBody>
                  <a:tcPr marL="91449" marR="91449" marT="45710" marB="4571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7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P1</a:t>
                      </a:r>
                    </a:p>
                  </a:txBody>
                  <a:tcPr marL="91449" marR="91449" marT="45710" marB="4571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4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P2</a:t>
                      </a:r>
                    </a:p>
                  </a:txBody>
                  <a:tcPr marL="91449" marR="91449" marT="45710" marB="4571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1A0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70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P3</a:t>
                      </a:r>
                    </a:p>
                  </a:txBody>
                  <a:tcPr marL="91449" marR="91449" marT="45710" marB="4571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49" marR="91449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7">
            <a:extLst>
              <a:ext uri="{FF2B5EF4-FFF2-40B4-BE49-F238E27FC236}">
                <a16:creationId xmlns:a16="http://schemas.microsoft.com/office/drawing/2014/main" id="{855C4FC0-D137-996A-1EE6-3F5AABB98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519" y="3700852"/>
            <a:ext cx="17267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002060"/>
                </a:solidFill>
                <a:latin typeface="+mn-lt"/>
              </a:rPr>
              <a:t>Selective </a:t>
            </a:r>
          </a:p>
          <a:p>
            <a:pPr eaLnBrk="1" hangingPunct="1"/>
            <a:r>
              <a:rPr lang="en-US" sz="2000" dirty="0">
                <a:solidFill>
                  <a:srgbClr val="002060"/>
                </a:solidFill>
                <a:latin typeface="+mn-lt"/>
              </a:rPr>
              <a:t>specialization</a:t>
            </a:r>
          </a:p>
        </p:txBody>
      </p:sp>
      <p:graphicFrame>
        <p:nvGraphicFramePr>
          <p:cNvPr id="7" name="Group 43">
            <a:extLst>
              <a:ext uri="{FF2B5EF4-FFF2-40B4-BE49-F238E27FC236}">
                <a16:creationId xmlns:a16="http://schemas.microsoft.com/office/drawing/2014/main" id="{8E48A386-6535-4538-8278-661D97696F5A}"/>
              </a:ext>
            </a:extLst>
          </p:cNvPr>
          <p:cNvGraphicFramePr>
            <a:graphicFrameLocks noGrp="1"/>
          </p:cNvGraphicFramePr>
          <p:nvPr/>
        </p:nvGraphicFramePr>
        <p:xfrm>
          <a:off x="7536382" y="1538677"/>
          <a:ext cx="2478086" cy="2409826"/>
        </p:xfrm>
        <a:graphic>
          <a:graphicData uri="http://schemas.openxmlformats.org/drawingml/2006/table">
            <a:tbl>
              <a:tblPr/>
              <a:tblGrid>
                <a:gridCol w="510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59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81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M1</a:t>
                      </a:r>
                    </a:p>
                  </a:txBody>
                  <a:tcPr marL="91432" marR="91432" marT="45735" marB="4573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M2</a:t>
                      </a:r>
                    </a:p>
                  </a:txBody>
                  <a:tcPr marL="91432" marR="91432" marT="45735" marB="4573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M3</a:t>
                      </a:r>
                    </a:p>
                  </a:txBody>
                  <a:tcPr marL="91432" marR="91432" marT="45735" marB="45735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0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P1</a:t>
                      </a:r>
                    </a:p>
                  </a:txBody>
                  <a:tcPr marL="91432" marR="91432" marT="45735" marB="45735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10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P2</a:t>
                      </a:r>
                    </a:p>
                  </a:txBody>
                  <a:tcPr marL="91432" marR="91432" marT="45735" marB="45735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10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P3</a:t>
                      </a:r>
                    </a:p>
                  </a:txBody>
                  <a:tcPr marL="91432" marR="91432" marT="45735" marB="45735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2" marR="91432"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9">
            <a:extLst>
              <a:ext uri="{FF2B5EF4-FFF2-40B4-BE49-F238E27FC236}">
                <a16:creationId xmlns:a16="http://schemas.microsoft.com/office/drawing/2014/main" id="{FF64C43A-5E14-6CFA-4961-412E45168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8707" y="4011647"/>
            <a:ext cx="17267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002060"/>
                </a:solidFill>
                <a:latin typeface="+mn-lt"/>
              </a:rPr>
              <a:t>Market </a:t>
            </a:r>
          </a:p>
          <a:p>
            <a:pPr eaLnBrk="1" hangingPunct="1"/>
            <a:r>
              <a:rPr lang="en-US" sz="2000" dirty="0">
                <a:solidFill>
                  <a:srgbClr val="002060"/>
                </a:solidFill>
                <a:latin typeface="+mn-lt"/>
              </a:rPr>
              <a:t>specialization</a:t>
            </a:r>
          </a:p>
        </p:txBody>
      </p:sp>
      <p:graphicFrame>
        <p:nvGraphicFramePr>
          <p:cNvPr id="9" name="Group 43">
            <a:extLst>
              <a:ext uri="{FF2B5EF4-FFF2-40B4-BE49-F238E27FC236}">
                <a16:creationId xmlns:a16="http://schemas.microsoft.com/office/drawing/2014/main" id="{16A984B3-6CB2-D2DD-AB94-86D7AD63B12F}"/>
              </a:ext>
            </a:extLst>
          </p:cNvPr>
          <p:cNvGraphicFramePr>
            <a:graphicFrameLocks noGrp="1"/>
          </p:cNvGraphicFramePr>
          <p:nvPr/>
        </p:nvGraphicFramePr>
        <p:xfrm>
          <a:off x="2311919" y="4489839"/>
          <a:ext cx="2303462" cy="2057400"/>
        </p:xfrm>
        <a:graphic>
          <a:graphicData uri="http://schemas.openxmlformats.org/drawingml/2006/table">
            <a:tbl>
              <a:tblPr/>
              <a:tblGrid>
                <a:gridCol w="4742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7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M1</a:t>
                      </a:r>
                    </a:p>
                  </a:txBody>
                  <a:tcPr marL="91468" marR="91468" marT="45733" marB="45733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M2</a:t>
                      </a:r>
                    </a:p>
                  </a:txBody>
                  <a:tcPr marL="91468" marR="91468" marT="45733" marB="45733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M3</a:t>
                      </a:r>
                    </a:p>
                  </a:txBody>
                  <a:tcPr marL="91468" marR="91468" marT="45733" marB="45733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2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P1</a:t>
                      </a:r>
                    </a:p>
                  </a:txBody>
                  <a:tcPr marL="91468" marR="91468" marT="45733" marB="45733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P2</a:t>
                      </a:r>
                    </a:p>
                  </a:txBody>
                  <a:tcPr marL="91468" marR="91468" marT="45733" marB="45733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612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P3</a:t>
                      </a:r>
                    </a:p>
                  </a:txBody>
                  <a:tcPr marL="91468" marR="91468" marT="45733" marB="45733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68" marR="91468" marT="45733" marB="457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11">
            <a:extLst>
              <a:ext uri="{FF2B5EF4-FFF2-40B4-BE49-F238E27FC236}">
                <a16:creationId xmlns:a16="http://schemas.microsoft.com/office/drawing/2014/main" id="{8EEBD183-AD06-16A8-00A5-602A1A540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2213" y="5070858"/>
            <a:ext cx="17267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002060"/>
                </a:solidFill>
                <a:latin typeface="+mn-lt"/>
              </a:rPr>
              <a:t>Product </a:t>
            </a:r>
          </a:p>
          <a:p>
            <a:pPr eaLnBrk="1" hangingPunct="1"/>
            <a:r>
              <a:rPr lang="en-US" sz="2000" dirty="0">
                <a:solidFill>
                  <a:srgbClr val="002060"/>
                </a:solidFill>
                <a:latin typeface="+mn-lt"/>
              </a:rPr>
              <a:t>specialization</a:t>
            </a:r>
          </a:p>
        </p:txBody>
      </p:sp>
      <p:graphicFrame>
        <p:nvGraphicFramePr>
          <p:cNvPr id="11" name="Group 42">
            <a:extLst>
              <a:ext uri="{FF2B5EF4-FFF2-40B4-BE49-F238E27FC236}">
                <a16:creationId xmlns:a16="http://schemas.microsoft.com/office/drawing/2014/main" id="{E232F3A8-1C5B-15DE-76D6-115825065E03}"/>
              </a:ext>
            </a:extLst>
          </p:cNvPr>
          <p:cNvGraphicFramePr>
            <a:graphicFrameLocks noGrp="1"/>
          </p:cNvGraphicFramePr>
          <p:nvPr/>
        </p:nvGraphicFramePr>
        <p:xfrm>
          <a:off x="6126682" y="4667639"/>
          <a:ext cx="2232025" cy="1909876"/>
        </p:xfrm>
        <a:graphic>
          <a:graphicData uri="http://schemas.openxmlformats.org/drawingml/2006/table">
            <a:tbl>
              <a:tblPr/>
              <a:tblGrid>
                <a:gridCol w="45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5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M1</a:t>
                      </a:r>
                    </a:p>
                  </a:txBody>
                  <a:tcPr marL="91431" marR="91431" marT="45710" marB="4571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M2</a:t>
                      </a:r>
                    </a:p>
                  </a:txBody>
                  <a:tcPr marL="91431" marR="91431" marT="45710" marB="4571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M3</a:t>
                      </a:r>
                    </a:p>
                  </a:txBody>
                  <a:tcPr marL="91431" marR="91431" marT="45710" marB="4571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65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P1</a:t>
                      </a:r>
                    </a:p>
                  </a:txBody>
                  <a:tcPr marL="91431" marR="91431" marT="45710" marB="4571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86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P2</a:t>
                      </a:r>
                    </a:p>
                  </a:txBody>
                  <a:tcPr marL="91431" marR="91431" marT="45710" marB="4571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65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fr-FR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erpetua" pitchFamily="18" charset="0"/>
                        </a:rPr>
                        <a:t>P3</a:t>
                      </a:r>
                    </a:p>
                  </a:txBody>
                  <a:tcPr marL="91431" marR="91431" marT="45710" marB="45710" horzOverflow="overflow">
                    <a:lnL cap="flat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0" lang="fr-FR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erpetua" pitchFamily="18" charset="0"/>
                      </a:endParaRPr>
                    </a:p>
                  </a:txBody>
                  <a:tcPr marL="91431" marR="91431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C75278C2-B75F-C30C-2F00-AA09BEAEE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4351" y="5432749"/>
            <a:ext cx="25779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002060"/>
                </a:solidFill>
                <a:latin typeface="+mn-lt"/>
              </a:rPr>
              <a:t>Full market coverage</a:t>
            </a:r>
          </a:p>
        </p:txBody>
      </p:sp>
    </p:spTree>
    <p:extLst>
      <p:ext uri="{BB962C8B-B14F-4D97-AF65-F5344CB8AC3E}">
        <p14:creationId xmlns:p14="http://schemas.microsoft.com/office/powerpoint/2010/main" val="368604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1360B-72CF-9C99-B78A-A086A49C5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94540-00B0-9B55-B5EB-40697D822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Business Positioning</a:t>
            </a:r>
            <a:endParaRPr lang="en-V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86B54E-CC29-4D1F-8297-43B844661DCD}"/>
              </a:ext>
            </a:extLst>
          </p:cNvPr>
          <p:cNvSpPr txBox="1"/>
          <p:nvPr/>
        </p:nvSpPr>
        <p:spPr>
          <a:xfrm>
            <a:off x="746449" y="1695259"/>
            <a:ext cx="10972800" cy="390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Positioning:</a:t>
            </a:r>
            <a:r>
              <a:rPr lang="en-US" sz="2400" b="1" dirty="0">
                <a:solidFill>
                  <a:srgbClr val="0E0E0E"/>
                </a:solidFill>
                <a:latin typeface="+mn-lt"/>
              </a:rPr>
              <a:t> 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It is the action of designing the company’s market offerings (products, services, prices) and image so that it occupies a meaningful and distinct position in the minds of the target customers.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Identify Differentiating Points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Choose Differentiating Points to Promote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Build a Positioning Strategy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Promote the Chosen Positioning</a:t>
            </a:r>
          </a:p>
        </p:txBody>
      </p:sp>
    </p:spTree>
    <p:extLst>
      <p:ext uri="{BB962C8B-B14F-4D97-AF65-F5344CB8AC3E}">
        <p14:creationId xmlns:p14="http://schemas.microsoft.com/office/powerpoint/2010/main" val="2339536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10FF6-1443-A334-EFFC-6098AE625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4B521-D139-BE97-D603-AB1E56C21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Identifying Differentiating Points</a:t>
            </a:r>
            <a:endParaRPr lang="en-VN" dirty="0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F5ADC4F9-B7D2-3A0C-C683-69707432E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645" y="2066122"/>
            <a:ext cx="3020669" cy="8382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Identify Potential 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Competitive Advantages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2AC4437E-21B9-2BBA-F766-4CECA08FE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5913" y="2066122"/>
            <a:ext cx="3410336" cy="838200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28575">
            <a:solidFill>
              <a:srgbClr val="CCEC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Choose the appropriate 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competitive advantage</a:t>
            </a: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4F55A647-4C63-CEE9-797D-D18207976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1459" y="2095297"/>
            <a:ext cx="2810941" cy="838200"/>
          </a:xfrm>
          <a:prstGeom prst="roundRect">
            <a:avLst>
              <a:gd name="adj" fmla="val 16667"/>
            </a:avLst>
          </a:prstGeom>
          <a:solidFill>
            <a:srgbClr val="CCFF99"/>
          </a:solidFill>
          <a:ln w="28575">
            <a:solidFill>
              <a:srgbClr val="CC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Communicate the 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chosen differentiation</a:t>
            </a:r>
          </a:p>
        </p:txBody>
      </p:sp>
      <p:sp>
        <p:nvSpPr>
          <p:cNvPr id="6" name="Line 6">
            <a:extLst>
              <a:ext uri="{FF2B5EF4-FFF2-40B4-BE49-F238E27FC236}">
                <a16:creationId xmlns:a16="http://schemas.microsoft.com/office/drawing/2014/main" id="{FF1E23B2-355D-1BA7-56C5-9BF2721CBE7B}"/>
              </a:ext>
            </a:extLst>
          </p:cNvPr>
          <p:cNvSpPr>
            <a:spLocks noChangeShapeType="1"/>
          </p:cNvSpPr>
          <p:nvPr/>
        </p:nvSpPr>
        <p:spPr bwMode="auto">
          <a:xfrm>
            <a:off x="4637314" y="2498170"/>
            <a:ext cx="228600" cy="0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000">
              <a:latin typeface="+mn-lt"/>
            </a:endParaRPr>
          </a:p>
        </p:txBody>
      </p:sp>
      <p:sp>
        <p:nvSpPr>
          <p:cNvPr id="7" name="Line 7">
            <a:extLst>
              <a:ext uri="{FF2B5EF4-FFF2-40B4-BE49-F238E27FC236}">
                <a16:creationId xmlns:a16="http://schemas.microsoft.com/office/drawing/2014/main" id="{DC8FED3F-647B-9E26-C957-493A05C2003D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6253" y="2498170"/>
            <a:ext cx="228600" cy="0"/>
          </a:xfrm>
          <a:prstGeom prst="line">
            <a:avLst/>
          </a:prstGeom>
          <a:noFill/>
          <a:ln w="28575">
            <a:solidFill>
              <a:srgbClr val="CC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000">
              <a:latin typeface="+mn-lt"/>
            </a:endParaRPr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3FAC2E0F-2CA0-7309-8D65-D2C19B84F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1459" y="3695497"/>
            <a:ext cx="2810941" cy="838200"/>
          </a:xfrm>
          <a:prstGeom prst="roundRect">
            <a:avLst>
              <a:gd name="adj" fmla="val 16667"/>
            </a:avLst>
          </a:prstGeom>
          <a:solidFill>
            <a:srgbClr val="CCFF99"/>
          </a:solidFill>
          <a:ln w="28575">
            <a:solidFill>
              <a:srgbClr val="CCFF99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Marketing Mix</a:t>
            </a:r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434E2160-3F5D-124D-266E-F1F6A3653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5913" y="3666322"/>
            <a:ext cx="3410338" cy="1600200"/>
          </a:xfrm>
          <a:prstGeom prst="roundRect">
            <a:avLst>
              <a:gd name="adj" fmla="val 16667"/>
            </a:avLst>
          </a:prstGeom>
          <a:solidFill>
            <a:srgbClr val="D5F2FB"/>
          </a:solidFill>
          <a:ln w="28575">
            <a:solidFill>
              <a:srgbClr val="CCECFF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How much differentiation </a:t>
            </a:r>
          </a:p>
          <a:p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to promote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Which differentiation </a:t>
            </a:r>
          </a:p>
          <a:p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to promote?</a:t>
            </a:r>
          </a:p>
        </p:txBody>
      </p:sp>
      <p:sp>
        <p:nvSpPr>
          <p:cNvPr id="10" name="Line 11">
            <a:extLst>
              <a:ext uri="{FF2B5EF4-FFF2-40B4-BE49-F238E27FC236}">
                <a16:creationId xmlns:a16="http://schemas.microsoft.com/office/drawing/2014/main" id="{67F7A712-A128-F922-2EA5-12813C617CA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66860" y="2908345"/>
            <a:ext cx="0" cy="762000"/>
          </a:xfrm>
          <a:prstGeom prst="line">
            <a:avLst/>
          </a:prstGeom>
          <a:noFill/>
          <a:ln w="28575">
            <a:solidFill>
              <a:srgbClr val="00206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000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BAEE580D-240D-92C2-83E8-B371344497C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1314" y="2879170"/>
            <a:ext cx="0" cy="762000"/>
          </a:xfrm>
          <a:prstGeom prst="line">
            <a:avLst/>
          </a:prstGeom>
          <a:noFill/>
          <a:ln w="28575">
            <a:solidFill>
              <a:srgbClr val="00206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000">
              <a:latin typeface="+mn-lt"/>
            </a:endParaRPr>
          </a:p>
        </p:txBody>
      </p:sp>
      <p:sp>
        <p:nvSpPr>
          <p:cNvPr id="13" name="AutoShape 9">
            <a:extLst>
              <a:ext uri="{FF2B5EF4-FFF2-40B4-BE49-F238E27FC236}">
                <a16:creationId xmlns:a16="http://schemas.microsoft.com/office/drawing/2014/main" id="{C5F26862-2C3D-7884-751A-88DCA1F32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645" y="3289513"/>
            <a:ext cx="3018437" cy="289418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Products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Services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People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Distribution Channels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Pricing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Communication Activities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…</a:t>
            </a:r>
          </a:p>
        </p:txBody>
      </p:sp>
      <p:sp>
        <p:nvSpPr>
          <p:cNvPr id="14" name="Line 13">
            <a:extLst>
              <a:ext uri="{FF2B5EF4-FFF2-40B4-BE49-F238E27FC236}">
                <a16:creationId xmlns:a16="http://schemas.microsoft.com/office/drawing/2014/main" id="{A7BA0EF0-6F63-2913-201D-C34AD9C29335}"/>
              </a:ext>
            </a:extLst>
          </p:cNvPr>
          <p:cNvSpPr>
            <a:spLocks noChangeShapeType="1"/>
          </p:cNvSpPr>
          <p:nvPr/>
        </p:nvSpPr>
        <p:spPr bwMode="auto">
          <a:xfrm>
            <a:off x="3344618" y="2862402"/>
            <a:ext cx="0" cy="381000"/>
          </a:xfrm>
          <a:prstGeom prst="line">
            <a:avLst/>
          </a:prstGeom>
          <a:noFill/>
          <a:ln w="28575">
            <a:solidFill>
              <a:srgbClr val="00206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0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96569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25907-5514-48FF-CD70-5826FACF5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72EFB-8294-713F-B748-89DA3512F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Choosing Differentiating Points to Promote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329B41-90B9-5B03-259C-B3DE7BF77961}"/>
              </a:ext>
            </a:extLst>
          </p:cNvPr>
          <p:cNvSpPr txBox="1"/>
          <p:nvPr/>
        </p:nvSpPr>
        <p:spPr>
          <a:xfrm>
            <a:off x="1259631" y="1825125"/>
            <a:ext cx="814562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Important to Customers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Distinctive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Superior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Communicable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Preemptive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Affordable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The number of differentiating points should not be excessive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Unbelievable to Customers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Difficult to Remember for Customers</a:t>
            </a:r>
          </a:p>
        </p:txBody>
      </p:sp>
    </p:spTree>
    <p:extLst>
      <p:ext uri="{BB962C8B-B14F-4D97-AF65-F5344CB8AC3E}">
        <p14:creationId xmlns:p14="http://schemas.microsoft.com/office/powerpoint/2010/main" val="3497576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61DDD-99D6-3645-9EC4-87AEE5BDD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47582-6A83-B9B4-C04B-EAA8F6050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Positioning Map</a:t>
            </a:r>
            <a:endParaRPr lang="en-V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89CA5B-4C17-42CB-7DA5-8B841BAAC08D}"/>
              </a:ext>
            </a:extLst>
          </p:cNvPr>
          <p:cNvSpPr txBox="1"/>
          <p:nvPr/>
        </p:nvSpPr>
        <p:spPr>
          <a:xfrm>
            <a:off x="755779" y="2234356"/>
            <a:ext cx="7959012" cy="133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Choose 2 Important Points for Customers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Identify the Position of Your Business Compared to Competitors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Select a Positioning Strategy</a:t>
            </a:r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351358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F35B9-37E8-A60A-AA17-C449CCEDC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06337-5581-618A-8D0B-304C9C138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Positioning Map - Price - Quality</a:t>
            </a:r>
            <a:endParaRPr lang="en-VN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069C335C-54C2-C3AC-5827-B2B59B612407}"/>
              </a:ext>
            </a:extLst>
          </p:cNvPr>
          <p:cNvCxnSpPr/>
          <p:nvPr/>
        </p:nvCxnSpPr>
        <p:spPr>
          <a:xfrm>
            <a:off x="5987988" y="1719203"/>
            <a:ext cx="0" cy="432048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B073CEA-62FF-88C6-2868-718AE8BC5ABB}"/>
              </a:ext>
            </a:extLst>
          </p:cNvPr>
          <p:cNvCxnSpPr/>
          <p:nvPr/>
        </p:nvCxnSpPr>
        <p:spPr>
          <a:xfrm>
            <a:off x="3611724" y="3879443"/>
            <a:ext cx="4968552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3AA8885-3909-5D6F-24F6-F952C984EB49}"/>
              </a:ext>
            </a:extLst>
          </p:cNvPr>
          <p:cNvSpPr txBox="1"/>
          <p:nvPr/>
        </p:nvSpPr>
        <p:spPr>
          <a:xfrm>
            <a:off x="6204012" y="1647195"/>
            <a:ext cx="126188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High price</a:t>
            </a:r>
            <a:endParaRPr lang="en-GB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DFC00-E690-9F7B-EECC-2832D5E58FDB}"/>
              </a:ext>
            </a:extLst>
          </p:cNvPr>
          <p:cNvSpPr txBox="1"/>
          <p:nvPr/>
        </p:nvSpPr>
        <p:spPr>
          <a:xfrm>
            <a:off x="6059996" y="5814367"/>
            <a:ext cx="120898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Low price</a:t>
            </a:r>
            <a:endParaRPr lang="en-GB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6B1B46-5EF0-7FFE-0F2D-3682D80B5654}"/>
              </a:ext>
            </a:extLst>
          </p:cNvPr>
          <p:cNvSpPr txBox="1"/>
          <p:nvPr/>
        </p:nvSpPr>
        <p:spPr>
          <a:xfrm>
            <a:off x="8603062" y="3519403"/>
            <a:ext cx="148630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High Quality</a:t>
            </a:r>
            <a:endParaRPr lang="en-GB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2C4A08-8BEB-AD54-4B5C-ED8BFCC5ACF2}"/>
              </a:ext>
            </a:extLst>
          </p:cNvPr>
          <p:cNvSpPr txBox="1"/>
          <p:nvPr/>
        </p:nvSpPr>
        <p:spPr>
          <a:xfrm>
            <a:off x="1899562" y="3519403"/>
            <a:ext cx="138050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Low quality</a:t>
            </a:r>
            <a:endParaRPr lang="en-GB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4D57045-F4FB-5A46-140E-84480DF16552}"/>
              </a:ext>
            </a:extLst>
          </p:cNvPr>
          <p:cNvSpPr/>
          <p:nvPr/>
        </p:nvSpPr>
        <p:spPr>
          <a:xfrm>
            <a:off x="7572164" y="2511291"/>
            <a:ext cx="288032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rial" pitchFamily="34" charset="0"/>
                <a:cs typeface="Arial" pitchFamily="34" charset="0"/>
              </a:rPr>
              <a:t>A</a:t>
            </a: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5BBD375-98CE-B4B0-AA52-2DF756D42DE2}"/>
              </a:ext>
            </a:extLst>
          </p:cNvPr>
          <p:cNvSpPr/>
          <p:nvPr/>
        </p:nvSpPr>
        <p:spPr>
          <a:xfrm>
            <a:off x="7212124" y="2439283"/>
            <a:ext cx="288032" cy="216024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rial" pitchFamily="34" charset="0"/>
                <a:cs typeface="Arial" pitchFamily="34" charset="0"/>
              </a:rPr>
              <a:t>B</a:t>
            </a: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AC4B988-5F3F-746A-D5D9-C39B5B24502D}"/>
              </a:ext>
            </a:extLst>
          </p:cNvPr>
          <p:cNvSpPr/>
          <p:nvPr/>
        </p:nvSpPr>
        <p:spPr>
          <a:xfrm>
            <a:off x="7788188" y="2871331"/>
            <a:ext cx="288032" cy="216024"/>
          </a:xfrm>
          <a:prstGeom prst="ellipse">
            <a:avLst/>
          </a:prstGeom>
          <a:solidFill>
            <a:srgbClr val="00B0F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rial" pitchFamily="34" charset="0"/>
                <a:cs typeface="Arial" pitchFamily="34" charset="0"/>
              </a:rPr>
              <a:t>C</a:t>
            </a: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09DDBC0-55CA-16CE-D37D-AE0ED0E12E2B}"/>
              </a:ext>
            </a:extLst>
          </p:cNvPr>
          <p:cNvSpPr/>
          <p:nvPr/>
        </p:nvSpPr>
        <p:spPr>
          <a:xfrm>
            <a:off x="6924092" y="3447395"/>
            <a:ext cx="288032" cy="216024"/>
          </a:xfrm>
          <a:prstGeom prst="ellipse">
            <a:avLst/>
          </a:prstGeom>
          <a:solidFill>
            <a:srgbClr val="00206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rial" pitchFamily="34" charset="0"/>
                <a:cs typeface="Arial" pitchFamily="34" charset="0"/>
              </a:rPr>
              <a:t>D</a:t>
            </a:r>
            <a:endParaRPr lang="en-GB" sz="16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003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33311-2DD7-69F6-F270-824DA3885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47825-3157-22E5-4E7A-31894B57A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Positioning Map - Service - Price</a:t>
            </a:r>
            <a:endParaRPr lang="en-VN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7541641-C93C-D6E3-77C2-29649294A8D9}"/>
              </a:ext>
            </a:extLst>
          </p:cNvPr>
          <p:cNvCxnSpPr/>
          <p:nvPr/>
        </p:nvCxnSpPr>
        <p:spPr>
          <a:xfrm>
            <a:off x="6171388" y="1719203"/>
            <a:ext cx="0" cy="432048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BB2EA4D-B8B1-5670-1639-604BA4C09650}"/>
              </a:ext>
            </a:extLst>
          </p:cNvPr>
          <p:cNvCxnSpPr/>
          <p:nvPr/>
        </p:nvCxnSpPr>
        <p:spPr>
          <a:xfrm>
            <a:off x="3795124" y="3879443"/>
            <a:ext cx="4968552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7A0CD2B-1E40-695B-2CCC-1B2A4E02A5BF}"/>
              </a:ext>
            </a:extLst>
          </p:cNvPr>
          <p:cNvSpPr txBox="1"/>
          <p:nvPr/>
        </p:nvSpPr>
        <p:spPr>
          <a:xfrm>
            <a:off x="6387412" y="1647195"/>
            <a:ext cx="126188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High price</a:t>
            </a:r>
            <a:endParaRPr lang="en-GB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600678-D21E-108A-EAA9-23BB13E6E931}"/>
              </a:ext>
            </a:extLst>
          </p:cNvPr>
          <p:cNvSpPr txBox="1"/>
          <p:nvPr/>
        </p:nvSpPr>
        <p:spPr>
          <a:xfrm>
            <a:off x="6243396" y="5814367"/>
            <a:ext cx="120898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Low price</a:t>
            </a:r>
            <a:endParaRPr lang="en-GB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52E529-F5BF-D40E-6DB9-AEF9740E7A76}"/>
              </a:ext>
            </a:extLst>
          </p:cNvPr>
          <p:cNvSpPr txBox="1"/>
          <p:nvPr/>
        </p:nvSpPr>
        <p:spPr>
          <a:xfrm>
            <a:off x="8758409" y="3519403"/>
            <a:ext cx="154241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High Service</a:t>
            </a:r>
            <a:endParaRPr lang="en-GB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AA99DA-B39D-0291-253C-043C8230468E}"/>
              </a:ext>
            </a:extLst>
          </p:cNvPr>
          <p:cNvSpPr txBox="1"/>
          <p:nvPr/>
        </p:nvSpPr>
        <p:spPr>
          <a:xfrm>
            <a:off x="2016437" y="3519403"/>
            <a:ext cx="151355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Low Service</a:t>
            </a:r>
            <a:endParaRPr lang="en-GB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F73EEE3-9CD2-C71A-2B17-02D83BBC0212}"/>
              </a:ext>
            </a:extLst>
          </p:cNvPr>
          <p:cNvSpPr/>
          <p:nvPr/>
        </p:nvSpPr>
        <p:spPr>
          <a:xfrm>
            <a:off x="7899580" y="2655307"/>
            <a:ext cx="288032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rial" pitchFamily="34" charset="0"/>
                <a:cs typeface="Arial" pitchFamily="34" charset="0"/>
              </a:rPr>
              <a:t>A</a:t>
            </a: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00F5903-B7AC-DEC5-64A9-ABB6A2144316}"/>
              </a:ext>
            </a:extLst>
          </p:cNvPr>
          <p:cNvSpPr/>
          <p:nvPr/>
        </p:nvSpPr>
        <p:spPr>
          <a:xfrm>
            <a:off x="8259620" y="2439283"/>
            <a:ext cx="288032" cy="216024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rial" pitchFamily="34" charset="0"/>
                <a:cs typeface="Arial" pitchFamily="34" charset="0"/>
              </a:rPr>
              <a:t>B</a:t>
            </a: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FEA1DF1-1278-D301-2897-96ECBB03F6B9}"/>
              </a:ext>
            </a:extLst>
          </p:cNvPr>
          <p:cNvSpPr/>
          <p:nvPr/>
        </p:nvSpPr>
        <p:spPr>
          <a:xfrm>
            <a:off x="7467532" y="2871331"/>
            <a:ext cx="288032" cy="216024"/>
          </a:xfrm>
          <a:prstGeom prst="ellipse">
            <a:avLst/>
          </a:prstGeom>
          <a:solidFill>
            <a:srgbClr val="00B0F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rial" pitchFamily="34" charset="0"/>
                <a:cs typeface="Arial" pitchFamily="34" charset="0"/>
              </a:rPr>
              <a:t>C</a:t>
            </a:r>
            <a:endParaRPr lang="en-GB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A580CB8-E0F0-29E7-E782-70FC3BC8A75B}"/>
              </a:ext>
            </a:extLst>
          </p:cNvPr>
          <p:cNvSpPr/>
          <p:nvPr/>
        </p:nvSpPr>
        <p:spPr>
          <a:xfrm>
            <a:off x="7611548" y="3447395"/>
            <a:ext cx="288032" cy="216024"/>
          </a:xfrm>
          <a:prstGeom prst="ellipse">
            <a:avLst/>
          </a:prstGeom>
          <a:solidFill>
            <a:srgbClr val="00206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Arial" pitchFamily="34" charset="0"/>
                <a:cs typeface="Arial" pitchFamily="34" charset="0"/>
              </a:rPr>
              <a:t>D</a:t>
            </a:r>
            <a:endParaRPr lang="en-GB" sz="16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2561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698CC-741A-97C2-DA08-40228CE2A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BEB24-719B-2F01-6AA2-2F0EF4C0D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Positioning Strategy</a:t>
            </a:r>
            <a:endParaRPr lang="en-V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2D8BF7-0C72-13A3-AD7E-883BFB81F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337" y="1604722"/>
            <a:ext cx="6029325" cy="48672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5F242-CE72-6B95-D566-5E8B276DBD49}"/>
              </a:ext>
            </a:extLst>
          </p:cNvPr>
          <p:cNvSpPr txBox="1"/>
          <p:nvPr/>
        </p:nvSpPr>
        <p:spPr>
          <a:xfrm>
            <a:off x="3526971" y="1922106"/>
            <a:ext cx="821094" cy="379656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VN" dirty="0"/>
              <a:t>Price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6ED41F-934D-2E93-E799-107A056C50EA}"/>
              </a:ext>
            </a:extLst>
          </p:cNvPr>
          <p:cNvSpPr/>
          <p:nvPr/>
        </p:nvSpPr>
        <p:spPr>
          <a:xfrm>
            <a:off x="4590661" y="1872554"/>
            <a:ext cx="1673289" cy="858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dirty="0">
                <a:solidFill>
                  <a:sysClr val="windowText" lastClr="000000"/>
                </a:solidFill>
              </a:rPr>
              <a:t>Competitors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AC72B8-BCFF-95EC-D06F-7921F9123197}"/>
              </a:ext>
            </a:extLst>
          </p:cNvPr>
          <p:cNvSpPr txBox="1"/>
          <p:nvPr/>
        </p:nvSpPr>
        <p:spPr>
          <a:xfrm>
            <a:off x="7672873" y="6183699"/>
            <a:ext cx="1303176" cy="379656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VN" dirty="0"/>
              <a:t>Quality</a:t>
            </a:r>
          </a:p>
        </p:txBody>
      </p:sp>
    </p:spTree>
    <p:extLst>
      <p:ext uri="{BB962C8B-B14F-4D97-AF65-F5344CB8AC3E}">
        <p14:creationId xmlns:p14="http://schemas.microsoft.com/office/powerpoint/2010/main" val="20243113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447" y="452669"/>
            <a:ext cx="10177132" cy="62406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DISCUSSION QUESTIONS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03447" y="1521296"/>
            <a:ext cx="9107353" cy="4572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00B050"/>
                </a:solidFill>
              </a:rPr>
              <a:t>TARGET MARKET?</a:t>
            </a:r>
          </a:p>
          <a:p>
            <a:pPr marL="0" indent="0" algn="ctr">
              <a:buNone/>
            </a:pPr>
            <a:r>
              <a:rPr lang="en-US" sz="4000" b="1" dirty="0">
                <a:solidFill>
                  <a:srgbClr val="00B050"/>
                </a:solidFill>
              </a:rPr>
              <a:t>
WHAT IS THE POSITIONING OF YOUR BUSINESS?</a:t>
            </a:r>
            <a:endParaRPr lang="en-GB" sz="4000" b="1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624392" y="6284168"/>
            <a:ext cx="889248" cy="457200"/>
          </a:xfrm>
          <a:prstGeom prst="ellipse">
            <a:avLst/>
          </a:prstGeom>
        </p:spPr>
        <p:txBody>
          <a:bodyPr/>
          <a:lstStyle>
            <a:defPPr>
              <a:defRPr lang="vi-VN"/>
            </a:defPPr>
            <a:lvl1pPr algn="ctr" rtl="0" fontAlgn="auto">
              <a:spcBef>
                <a:spcPts val="0"/>
              </a:spcBef>
              <a:spcAft>
                <a:spcPts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8DA22631-7369-4642-815B-D726E20DDE7C}" type="slidenum">
              <a:rPr lang="vi-VN" smtClean="0"/>
              <a:pPr>
                <a:defRPr/>
              </a:pPr>
              <a:t>28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5038584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51646-B0A9-3095-EDC7-B3762F9EC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iến thức về ngành Sale và bí quyết để trở thành nhân viên Sales giỏi">
            <a:extLst>
              <a:ext uri="{FF2B5EF4-FFF2-40B4-BE49-F238E27FC236}">
                <a16:creationId xmlns:a16="http://schemas.microsoft.com/office/drawing/2014/main" id="{8F79BA8F-D5EF-1268-9EC4-CE66FEEC5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569" y="1535429"/>
            <a:ext cx="6978861" cy="464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451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133E2-A7B2-2E54-CCC4-559EAD121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69747-7B07-FE35-17A6-6234215AB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91137"/>
            <a:ext cx="10972800" cy="495200"/>
          </a:xfrm>
        </p:spPr>
        <p:txBody>
          <a:bodyPr>
            <a:noAutofit/>
          </a:bodyPr>
          <a:lstStyle/>
          <a:p>
            <a:r>
              <a:rPr lang="en-US" dirty="0"/>
              <a:t>MARKETING CONTENT</a:t>
            </a:r>
            <a:endParaRPr lang="en-VN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E6A8C25C-994B-A5D7-65D7-159A47A1755B}"/>
              </a:ext>
            </a:extLst>
          </p:cNvPr>
          <p:cNvGraphicFramePr>
            <a:graphicFrameLocks/>
          </p:cNvGraphicFramePr>
          <p:nvPr/>
        </p:nvGraphicFramePr>
        <p:xfrm>
          <a:off x="6484787" y="1805222"/>
          <a:ext cx="5035145" cy="181337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035145">
                  <a:extLst>
                    <a:ext uri="{9D8B030D-6E8A-4147-A177-3AD203B41FA5}">
                      <a16:colId xmlns:a16="http://schemas.microsoft.com/office/drawing/2014/main" val="1102248231"/>
                    </a:ext>
                  </a:extLst>
                </a:gridCol>
              </a:tblGrid>
              <a:tr h="45889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Marketing Mix – Goods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464571"/>
                  </a:ext>
                </a:extLst>
              </a:tr>
              <a:tr h="1354487"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Product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Price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Place (Distribution)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Promotion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7085416"/>
                  </a:ext>
                </a:extLst>
              </a:tr>
            </a:tbl>
          </a:graphicData>
        </a:graphic>
      </p:graphicFrame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B83AE2B4-72F9-D0EF-92D1-4B17E932D2FF}"/>
              </a:ext>
            </a:extLst>
          </p:cNvPr>
          <p:cNvGraphicFramePr>
            <a:graphicFrameLocks noGrp="1"/>
          </p:cNvGraphicFramePr>
          <p:nvPr/>
        </p:nvGraphicFramePr>
        <p:xfrm>
          <a:off x="905942" y="2859406"/>
          <a:ext cx="4674781" cy="18582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674781">
                  <a:extLst>
                    <a:ext uri="{9D8B030D-6E8A-4147-A177-3AD203B41FA5}">
                      <a16:colId xmlns:a16="http://schemas.microsoft.com/office/drawing/2014/main" val="1019369043"/>
                    </a:ext>
                  </a:extLst>
                </a:gridCol>
              </a:tblGrid>
              <a:tr h="48577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Identifying the target market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576102"/>
                  </a:ext>
                </a:extLst>
              </a:tr>
              <a:tr h="1372515"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dirty="0">
                          <a:latin typeface="+mn-lt"/>
                          <a:ea typeface="Cambria" panose="02040503050406030204" pitchFamily="18" charset="0"/>
                        </a:rPr>
                        <a:t>Marketing environment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dirty="0">
                          <a:latin typeface="+mn-lt"/>
                          <a:ea typeface="Cambria" panose="02040503050406030204" pitchFamily="18" charset="0"/>
                        </a:rPr>
                        <a:t>Customer analysis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2000" dirty="0">
                          <a:latin typeface="+mn-lt"/>
                          <a:ea typeface="Cambria" panose="02040503050406030204" pitchFamily="18" charset="0"/>
                        </a:rPr>
                        <a:t>Segmenting, targeting, and positioning</a:t>
                      </a:r>
                      <a:endParaRPr lang="en-US" sz="2000" dirty="0">
                        <a:latin typeface="+mn-lt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131937"/>
                  </a:ext>
                </a:extLst>
              </a:tr>
            </a:tbl>
          </a:graphicData>
        </a:graphic>
      </p:graphicFrame>
      <p:sp>
        <p:nvSpPr>
          <p:cNvPr id="5" name="Rectangle 3">
            <a:extLst>
              <a:ext uri="{FF2B5EF4-FFF2-40B4-BE49-F238E27FC236}">
                <a16:creationId xmlns:a16="http://schemas.microsoft.com/office/drawing/2014/main" id="{CA771D17-331E-15B8-D6EE-3905607EF0AB}"/>
              </a:ext>
            </a:extLst>
          </p:cNvPr>
          <p:cNvSpPr txBox="1">
            <a:spLocks noChangeArrowheads="1"/>
          </p:cNvSpPr>
          <p:nvPr/>
        </p:nvSpPr>
        <p:spPr>
          <a:xfrm>
            <a:off x="890597" y="5300425"/>
            <a:ext cx="10629335" cy="822629"/>
          </a:xfrm>
          <a:prstGeom prst="rect">
            <a:avLst/>
          </a:prstGeom>
          <a:solidFill>
            <a:srgbClr val="00B0F0"/>
          </a:solidFill>
        </p:spPr>
        <p:txBody>
          <a:bodyPr vert="horz" lIns="68580" tIns="34291" rIns="68580" bIns="34291" rtlCol="0">
            <a:noAutofit/>
          </a:bodyPr>
          <a:lstStyle>
            <a:lvl1pPr marL="332185" indent="-332185" algn="l" defTabSz="685800" rtl="0" eaLnBrk="1" latinLnBrk="0" hangingPunct="1">
              <a:spcBef>
                <a:spcPts val="45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332185" algn="l"/>
              </a:tabLst>
              <a:defRPr lang="en-US" sz="2800" kern="120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mo" panose="020B0604020202020204" pitchFamily="34" charset="0"/>
                <a:cs typeface="Arial" panose="020B0604020202020204" pitchFamily="34" charset="0"/>
              </a:defRPr>
            </a:lvl1pPr>
            <a:lvl2pPr marL="671513" indent="-339329" algn="l" defTabSz="872729" rtl="0" eaLnBrk="1" latinLnBrk="0" hangingPunct="1">
              <a:spcBef>
                <a:spcPts val="450"/>
              </a:spcBef>
              <a:buClr>
                <a:srgbClr val="00B050"/>
              </a:buClr>
              <a:buFont typeface="Wingdings" panose="05000000000000000000" pitchFamily="2" charset="2"/>
              <a:buChar char="§"/>
              <a:tabLst>
                <a:tab pos="671513" algn="l"/>
              </a:tabLst>
              <a:defRPr lang="en-US" sz="2600" kern="1200" smtClean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mo" panose="020B0604020202020204" pitchFamily="34" charset="0"/>
                <a:cs typeface="Arial" panose="020B0604020202020204" pitchFamily="34" charset="0"/>
              </a:defRPr>
            </a:lvl2pPr>
            <a:lvl3pPr marL="941785" indent="-270272" algn="l" defTabSz="685800" rtl="0" eaLnBrk="1" latinLnBrk="0" hangingPunct="1">
              <a:spcBef>
                <a:spcPts val="450"/>
              </a:spcBef>
              <a:buClr>
                <a:srgbClr val="00B0F0"/>
              </a:buClr>
              <a:buFont typeface="Wingdings" panose="05000000000000000000" pitchFamily="2" charset="2"/>
              <a:buChar char="§"/>
              <a:tabLst>
                <a:tab pos="941785" algn="l"/>
              </a:tabLst>
              <a:defRPr lang="en-US" sz="2400" kern="120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mo" panose="020B0604020202020204" pitchFamily="34" charset="0"/>
                <a:cs typeface="Arial" panose="020B0604020202020204" pitchFamily="34" charset="0"/>
              </a:defRPr>
            </a:lvl3pPr>
            <a:lvl4pPr marL="1275160" indent="-264319" algn="l" defTabSz="685800" rtl="0" eaLnBrk="1" latinLnBrk="0" hangingPunct="1">
              <a:spcBef>
                <a:spcPts val="450"/>
              </a:spcBef>
              <a:buClr>
                <a:srgbClr val="00B050"/>
              </a:buClr>
              <a:buFont typeface="Wingdings" panose="05000000000000000000" pitchFamily="2" charset="2"/>
              <a:buChar char="§"/>
              <a:tabLst>
                <a:tab pos="1275160" algn="l"/>
              </a:tabLst>
              <a:defRPr lang="en-US" sz="2000" kern="120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mo" panose="020B0604020202020204" pitchFamily="34" charset="0"/>
                <a:cs typeface="Arial" panose="020B0604020202020204" pitchFamily="34" charset="0"/>
              </a:defRPr>
            </a:lvl4pPr>
            <a:lvl5pPr marL="1614488" indent="-270272" algn="l" defTabSz="685800" rtl="0" eaLnBrk="1" latinLnBrk="0" hangingPunct="1">
              <a:spcBef>
                <a:spcPts val="450"/>
              </a:spcBef>
              <a:buClr>
                <a:srgbClr val="00B050"/>
              </a:buClr>
              <a:buFont typeface="Wingdings" panose="05000000000000000000" pitchFamily="2" charset="2"/>
              <a:buChar char="§"/>
              <a:tabLst>
                <a:tab pos="1614488" algn="l"/>
              </a:tabLst>
              <a:defRPr lang="en-GB" sz="1500" kern="120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mo" panose="020B0604020202020204" pitchFamily="34" charset="0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latin typeface="+mn-lt"/>
                <a:ea typeface="Cambria" panose="02040503050406030204" pitchFamily="18" charset="0"/>
              </a:rPr>
              <a:t>Overview of Marketing</a:t>
            </a:r>
          </a:p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  <a:latin typeface="+mn-lt"/>
                <a:ea typeface="Cambria" panose="02040503050406030204" pitchFamily="18" charset="0"/>
              </a:rPr>
              <a:t>	•	Marketing information system; Organizing and executing marketing activities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9575B1B-BB27-7959-BB1D-E4F71B35F22D}"/>
              </a:ext>
            </a:extLst>
          </p:cNvPr>
          <p:cNvGraphicFramePr>
            <a:graphicFrameLocks/>
          </p:cNvGraphicFramePr>
          <p:nvPr/>
        </p:nvGraphicFramePr>
        <p:xfrm>
          <a:off x="6540954" y="3805904"/>
          <a:ext cx="4988981" cy="14564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988981">
                  <a:extLst>
                    <a:ext uri="{9D8B030D-6E8A-4147-A177-3AD203B41FA5}">
                      <a16:colId xmlns:a16="http://schemas.microsoft.com/office/drawing/2014/main" val="1102248231"/>
                    </a:ext>
                  </a:extLst>
                </a:gridCol>
              </a:tblGrid>
              <a:tr h="389730">
                <a:tc>
                  <a:txBody>
                    <a:bodyPr/>
                    <a:lstStyle/>
                    <a:p>
                      <a:r>
                        <a:rPr lang="en-US" sz="20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Marketing Mix – Services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464571"/>
                  </a:ext>
                </a:extLst>
              </a:tr>
              <a:tr h="1060181">
                <a:tc>
                  <a:txBody>
                    <a:bodyPr/>
                    <a:lstStyle/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People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Process</a:t>
                      </a:r>
                    </a:p>
                    <a:p>
                      <a:pPr marL="285750" indent="-285750">
                        <a:buClr>
                          <a:srgbClr val="C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+mn-lt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Physical Evidence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7085416"/>
                  </a:ext>
                </a:extLst>
              </a:tr>
            </a:tbl>
          </a:graphicData>
        </a:graphic>
      </p:graphicFrame>
      <p:sp>
        <p:nvSpPr>
          <p:cNvPr id="8" name="Arrow: Right 5">
            <a:extLst>
              <a:ext uri="{FF2B5EF4-FFF2-40B4-BE49-F238E27FC236}">
                <a16:creationId xmlns:a16="http://schemas.microsoft.com/office/drawing/2014/main" id="{9EB673E1-CBE1-D5AD-34FD-75ADBFCAB0DC}"/>
              </a:ext>
            </a:extLst>
          </p:cNvPr>
          <p:cNvSpPr/>
          <p:nvPr/>
        </p:nvSpPr>
        <p:spPr>
          <a:xfrm>
            <a:off x="5783618" y="3442535"/>
            <a:ext cx="624764" cy="41851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3088633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FCCB6-159C-EB1F-6838-9AE74A5AF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604E7-092A-0243-3596-630BC98B0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Importance of the Salesperson</a:t>
            </a:r>
            <a:endParaRPr lang="en-V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4B7C29-D6E3-7CFD-9E51-94FB1C0B4B3D}"/>
              </a:ext>
            </a:extLst>
          </p:cNvPr>
          <p:cNvSpPr txBox="1"/>
          <p:nvPr/>
        </p:nvSpPr>
        <p:spPr>
          <a:xfrm>
            <a:off x="1069193" y="2032079"/>
            <a:ext cx="10360807" cy="2239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Nothing happens until someone successfully sells something.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Marketing, advertising and PR can support but cannot replace sales.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A great product, even the best, will not be used until it is sold.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To sell a product, a sales function is needed.</a:t>
            </a:r>
            <a:endParaRPr lang="en-VN" sz="2400" dirty="0"/>
          </a:p>
        </p:txBody>
      </p:sp>
    </p:spTree>
    <p:extLst>
      <p:ext uri="{BB962C8B-B14F-4D97-AF65-F5344CB8AC3E}">
        <p14:creationId xmlns:p14="http://schemas.microsoft.com/office/powerpoint/2010/main" val="1030207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9052BE-6652-C4C3-472F-7FD86DE1F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21778-52B3-0C40-A878-23E223571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Industrial Sales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7E3F01-38F7-DDF8-D2ED-31EC5028667D}"/>
              </a:ext>
            </a:extLst>
          </p:cNvPr>
          <p:cNvSpPr txBox="1"/>
          <p:nvPr/>
        </p:nvSpPr>
        <p:spPr>
          <a:xfrm>
            <a:off x="989045" y="2139275"/>
            <a:ext cx="10593355" cy="2239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The number of customers is small, and the company can specifically identify who they are and where they are located.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Products are often complex and expensive.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Customers are professionals who require precise and immediate answers.</a:t>
            </a:r>
            <a:endParaRPr lang="en-VN" sz="2400" dirty="0"/>
          </a:p>
        </p:txBody>
      </p:sp>
    </p:spTree>
    <p:extLst>
      <p:ext uri="{BB962C8B-B14F-4D97-AF65-F5344CB8AC3E}">
        <p14:creationId xmlns:p14="http://schemas.microsoft.com/office/powerpoint/2010/main" val="2548293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8245A-94D5-BDA9-03E7-24FA421AF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E11A1-E70D-2285-6444-552E09E31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Corporate Sales Process</a:t>
            </a:r>
            <a:endParaRPr lang="en-VN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12ABC9-F1E4-0EA8-C152-4535DE2B70F2}"/>
              </a:ext>
            </a:extLst>
          </p:cNvPr>
          <p:cNvSpPr/>
          <p:nvPr/>
        </p:nvSpPr>
        <p:spPr>
          <a:xfrm>
            <a:off x="5327073" y="1572816"/>
            <a:ext cx="6082229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rPr>
              <a:t>Searching for Customers</a:t>
            </a:r>
            <a:endParaRPr lang="en-GB" sz="2400" dirty="0">
              <a:solidFill>
                <a:srgbClr val="002060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0F40CB-8BC7-E495-D0F7-E7E56780F7A6}"/>
              </a:ext>
            </a:extLst>
          </p:cNvPr>
          <p:cNvSpPr/>
          <p:nvPr/>
        </p:nvSpPr>
        <p:spPr>
          <a:xfrm>
            <a:off x="5327073" y="2220888"/>
            <a:ext cx="6082229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rPr>
              <a:t>Preparing for contact</a:t>
            </a:r>
            <a:endParaRPr lang="en-GB" sz="2400" dirty="0">
              <a:solidFill>
                <a:srgbClr val="002060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510EAA-154A-ED79-D389-50C64662A27C}"/>
              </a:ext>
            </a:extLst>
          </p:cNvPr>
          <p:cNvSpPr/>
          <p:nvPr/>
        </p:nvSpPr>
        <p:spPr>
          <a:xfrm>
            <a:off x="5327073" y="3084984"/>
            <a:ext cx="6082229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rPr>
              <a:t>Make a presentation</a:t>
            </a:r>
            <a:endParaRPr lang="en-GB" sz="2400" dirty="0">
              <a:solidFill>
                <a:srgbClr val="002060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ACBDE1-4917-446C-DB5A-0B9CC24B11A9}"/>
              </a:ext>
            </a:extLst>
          </p:cNvPr>
          <p:cNvSpPr/>
          <p:nvPr/>
        </p:nvSpPr>
        <p:spPr>
          <a:xfrm>
            <a:off x="5327073" y="3733056"/>
            <a:ext cx="6082229" cy="5040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rPr>
              <a:t>Handling rejections</a:t>
            </a:r>
            <a:endParaRPr lang="en-GB" sz="2400" dirty="0">
              <a:solidFill>
                <a:srgbClr val="002060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3CE0AA-4F39-C898-B472-3F1A8E2A4DAC}"/>
              </a:ext>
            </a:extLst>
          </p:cNvPr>
          <p:cNvSpPr/>
          <p:nvPr/>
        </p:nvSpPr>
        <p:spPr>
          <a:xfrm>
            <a:off x="5327073" y="4381128"/>
            <a:ext cx="6082229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rPr>
              <a:t>Finish</a:t>
            </a:r>
            <a:endParaRPr lang="en-GB" sz="2400" dirty="0">
              <a:solidFill>
                <a:srgbClr val="002060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E120E9-7192-9DCE-85FF-7C798757DE0A}"/>
              </a:ext>
            </a:extLst>
          </p:cNvPr>
          <p:cNvSpPr/>
          <p:nvPr/>
        </p:nvSpPr>
        <p:spPr>
          <a:xfrm>
            <a:off x="5327073" y="5245224"/>
            <a:ext cx="6082229" cy="6120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rPr>
              <a:t>Monitoring and overcoming arising problems</a:t>
            </a:r>
            <a:endParaRPr lang="en-GB" sz="2400" dirty="0">
              <a:solidFill>
                <a:srgbClr val="002060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6A2E2A-D23C-7493-6832-28DAB1E56B63}"/>
              </a:ext>
            </a:extLst>
          </p:cNvPr>
          <p:cNvSpPr/>
          <p:nvPr/>
        </p:nvSpPr>
        <p:spPr>
          <a:xfrm>
            <a:off x="5327073" y="6037312"/>
            <a:ext cx="6082229" cy="5040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rPr>
              <a:t>Evaluate and learn from experience</a:t>
            </a:r>
            <a:endParaRPr lang="en-GB" sz="2400" dirty="0">
              <a:solidFill>
                <a:srgbClr val="002060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6849224-2D4B-96B6-5A73-11515CB7918E}"/>
              </a:ext>
            </a:extLst>
          </p:cNvPr>
          <p:cNvSpPr/>
          <p:nvPr/>
        </p:nvSpPr>
        <p:spPr>
          <a:xfrm>
            <a:off x="2156788" y="1428800"/>
            <a:ext cx="2086781" cy="136815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ea typeface="Cambria" panose="02040503050406030204" pitchFamily="18" charset="0"/>
                <a:cs typeface="Arial" pitchFamily="34" charset="0"/>
              </a:rPr>
              <a:t>Before contact</a:t>
            </a:r>
            <a:endParaRPr lang="en-GB" sz="2400" dirty="0">
              <a:solidFill>
                <a:schemeClr val="bg1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11EFA88-0320-92CF-3CF1-00FDE5DEE46C}"/>
              </a:ext>
            </a:extLst>
          </p:cNvPr>
          <p:cNvSpPr/>
          <p:nvPr/>
        </p:nvSpPr>
        <p:spPr>
          <a:xfrm>
            <a:off x="2156788" y="3229000"/>
            <a:ext cx="2086781" cy="136815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ea typeface="Cambria" panose="02040503050406030204" pitchFamily="18" charset="0"/>
                <a:cs typeface="Arial" pitchFamily="34" charset="0"/>
              </a:rPr>
              <a:t>In contact</a:t>
            </a:r>
            <a:endParaRPr lang="en-GB" sz="2400" dirty="0">
              <a:solidFill>
                <a:schemeClr val="bg1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10E84AC-F0B7-8744-2F68-3D2D1E63FE4B}"/>
              </a:ext>
            </a:extLst>
          </p:cNvPr>
          <p:cNvSpPr/>
          <p:nvPr/>
        </p:nvSpPr>
        <p:spPr>
          <a:xfrm>
            <a:off x="2156788" y="5173216"/>
            <a:ext cx="2086781" cy="136815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ea typeface="Cambria" panose="02040503050406030204" pitchFamily="18" charset="0"/>
                <a:cs typeface="Arial" pitchFamily="34" charset="0"/>
              </a:rPr>
              <a:t>Post-contact</a:t>
            </a:r>
            <a:endParaRPr lang="en-GB" sz="2400" dirty="0">
              <a:solidFill>
                <a:schemeClr val="bg1"/>
              </a:solidFill>
              <a:ea typeface="Cambria" panose="02040503050406030204" pitchFamily="18" charset="0"/>
              <a:cs typeface="Arial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E404689-AC5D-78AB-7EE1-0F4138CBB882}"/>
              </a:ext>
            </a:extLst>
          </p:cNvPr>
          <p:cNvCxnSpPr>
            <a:cxnSpLocks/>
          </p:cNvCxnSpPr>
          <p:nvPr/>
        </p:nvCxnSpPr>
        <p:spPr>
          <a:xfrm>
            <a:off x="1883532" y="2927581"/>
            <a:ext cx="9525770" cy="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8606B03-814A-6440-1337-6048DC42851D}"/>
              </a:ext>
            </a:extLst>
          </p:cNvPr>
          <p:cNvCxnSpPr>
            <a:cxnSpLocks/>
          </p:cNvCxnSpPr>
          <p:nvPr/>
        </p:nvCxnSpPr>
        <p:spPr>
          <a:xfrm>
            <a:off x="1883532" y="5087821"/>
            <a:ext cx="9525770" cy="0"/>
          </a:xfrm>
          <a:prstGeom prst="line">
            <a:avLst/>
          </a:prstGeom>
          <a:ln w="28575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81771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42053-F562-2AA2-5FE7-D4774B47A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CC0DF-02EE-C5F6-E2B7-3E29E2311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1. Finding Customers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C39B93-EF82-C0A7-0C10-F93BD9E0E70D}"/>
              </a:ext>
            </a:extLst>
          </p:cNvPr>
          <p:cNvSpPr txBox="1"/>
          <p:nvPr/>
        </p:nvSpPr>
        <p:spPr>
          <a:xfrm>
            <a:off x="1342052" y="1733545"/>
            <a:ext cx="823893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How to obtain a list of potential customers:</a:t>
            </a:r>
          </a:p>
          <a:p>
            <a:r>
              <a:rPr lang="en-US" sz="2400" dirty="0"/>
              <a:t>	•	Practical surveys, observations</a:t>
            </a:r>
          </a:p>
          <a:p>
            <a:r>
              <a:rPr lang="en-US" sz="2400" dirty="0"/>
              <a:t>	•	Current customers</a:t>
            </a:r>
          </a:p>
          <a:p>
            <a:r>
              <a:rPr lang="en-US" sz="2400" dirty="0"/>
              <a:t>	•	Referral sources (friends, partners, etc.)</a:t>
            </a:r>
          </a:p>
          <a:p>
            <a:r>
              <a:rPr lang="en-US" sz="2400" dirty="0"/>
              <a:t>	•	Trade shows</a:t>
            </a:r>
          </a:p>
          <a:p>
            <a:r>
              <a:rPr lang="en-US" sz="2400" dirty="0"/>
              <a:t>	•	Conferences, seminars</a:t>
            </a:r>
          </a:p>
          <a:p>
            <a:r>
              <a:rPr lang="en-US" sz="2400" dirty="0"/>
              <a:t>	•	Trade magazines, newspapers</a:t>
            </a:r>
          </a:p>
          <a:p>
            <a:r>
              <a:rPr lang="en-US" sz="2400" dirty="0"/>
              <a:t>	•	Directories (phone, associations, etc.)</a:t>
            </a:r>
          </a:p>
          <a:p>
            <a:r>
              <a:rPr lang="en-US" sz="2400" dirty="0"/>
              <a:t>	•	Rumors</a:t>
            </a:r>
          </a:p>
          <a:p>
            <a:r>
              <a:rPr lang="en-US" sz="2400" dirty="0"/>
              <a:t>	•	Competitors</a:t>
            </a:r>
          </a:p>
          <a:p>
            <a:r>
              <a:rPr lang="en-US" sz="2400" dirty="0"/>
              <a:t>	•	…</a:t>
            </a:r>
            <a:endParaRPr lang="en-VN" sz="240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569F027-39A0-B0A3-BBF9-9CD7460CA2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01404" y="3594546"/>
          <a:ext cx="3035559" cy="2589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3763963" imgH="3535363" progId="MS_ClipArt_Gallery.2">
                  <p:embed/>
                </p:oleObj>
              </mc:Choice>
              <mc:Fallback>
                <p:oleObj name="Clip" r:id="rId2" imgW="3763963" imgH="3535363" progId="MS_ClipArt_Gallery.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569F027-39A0-B0A3-BBF9-9CD7460CA2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1404" y="3594546"/>
                        <a:ext cx="3035559" cy="25891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61029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D54A7-74D6-B31E-3F37-C710FAD50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FE392-794C-01D6-03CD-CA1810D19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2. Preparing for Contact</a:t>
            </a:r>
            <a:endParaRPr lang="en-VN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EB98C5D-8F70-1B78-A943-AA133933E813}"/>
              </a:ext>
            </a:extLst>
          </p:cNvPr>
          <p:cNvGrpSpPr/>
          <p:nvPr/>
        </p:nvGrpSpPr>
        <p:grpSpPr>
          <a:xfrm>
            <a:off x="1664904" y="1484784"/>
            <a:ext cx="9363879" cy="1944216"/>
            <a:chOff x="1403648" y="1556792"/>
            <a:chExt cx="6264696" cy="194421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D013F10-4093-465A-0060-803FC18C3271}"/>
                </a:ext>
              </a:extLst>
            </p:cNvPr>
            <p:cNvSpPr/>
            <p:nvPr/>
          </p:nvSpPr>
          <p:spPr>
            <a:xfrm>
              <a:off x="1403648" y="1556792"/>
              <a:ext cx="6264696" cy="1944216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CC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C00000"/>
                  </a:solidFill>
                  <a:ea typeface="Cambria" panose="02040503050406030204" pitchFamily="18" charset="0"/>
                  <a:cs typeface="Arial" pitchFamily="34" charset="0"/>
                </a:rPr>
                <a:t>KNOWLEDGE REQUIRED</a:t>
              </a:r>
              <a:endParaRPr lang="en-US" sz="2000" dirty="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endParaRPr lang="en-US" sz="2000" dirty="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endParaRPr lang="en-US" sz="2000" dirty="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endParaRPr lang="en-US" sz="2000" dirty="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E616497-4731-238B-4777-23EC8B23C224}"/>
                </a:ext>
              </a:extLst>
            </p:cNvPr>
            <p:cNvSpPr/>
            <p:nvPr/>
          </p:nvSpPr>
          <p:spPr>
            <a:xfrm>
              <a:off x="1547664" y="2276872"/>
              <a:ext cx="1440160" cy="1080120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  <a:ea typeface="Cambria" panose="02040503050406030204" pitchFamily="18" charset="0"/>
                  <a:cs typeface="Arial" pitchFamily="34" charset="0"/>
                </a:rPr>
                <a:t>Customer</a:t>
              </a:r>
              <a:endParaRPr lang="en-GB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2D7D0825-C023-7AD1-FA5E-3523D259BC81}"/>
                </a:ext>
              </a:extLst>
            </p:cNvPr>
            <p:cNvSpPr/>
            <p:nvPr/>
          </p:nvSpPr>
          <p:spPr>
            <a:xfrm>
              <a:off x="3059832" y="2276872"/>
              <a:ext cx="1440160" cy="1080120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  <a:ea typeface="Cambria" panose="02040503050406030204" pitchFamily="18" charset="0"/>
                  <a:cs typeface="Arial" pitchFamily="34" charset="0"/>
                </a:rPr>
                <a:t>Product</a:t>
              </a:r>
              <a:endParaRPr lang="en-GB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534B5AD-7D12-F97B-DC95-38D8F8EA5037}"/>
                </a:ext>
              </a:extLst>
            </p:cNvPr>
            <p:cNvSpPr/>
            <p:nvPr/>
          </p:nvSpPr>
          <p:spPr>
            <a:xfrm>
              <a:off x="6084168" y="2276872"/>
              <a:ext cx="1440160" cy="1080120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  <a:ea typeface="Cambria" panose="02040503050406030204" pitchFamily="18" charset="0"/>
                  <a:cs typeface="Arial" pitchFamily="34" charset="0"/>
                </a:rPr>
                <a:t>Market</a:t>
              </a:r>
              <a:endParaRPr lang="en-GB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CF6D6FC-1266-1B73-0B08-7F04EE20FBE5}"/>
                </a:ext>
              </a:extLst>
            </p:cNvPr>
            <p:cNvSpPr/>
            <p:nvPr/>
          </p:nvSpPr>
          <p:spPr>
            <a:xfrm>
              <a:off x="4572000" y="2276872"/>
              <a:ext cx="1440160" cy="1080120"/>
            </a:xfrm>
            <a:prstGeom prst="ellipse">
              <a:avLst/>
            </a:prstGeom>
            <a:solidFill>
              <a:srgbClr val="FFFFCC"/>
            </a:solidFill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  <a:ea typeface="Cambria" panose="02040503050406030204" pitchFamily="18" charset="0"/>
                  <a:cs typeface="Arial" pitchFamily="34" charset="0"/>
                </a:rPr>
                <a:t>Competitors</a:t>
              </a:r>
              <a:endParaRPr lang="en-GB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F019206-E24D-A559-0307-14F1A08E408D}"/>
              </a:ext>
            </a:extLst>
          </p:cNvPr>
          <p:cNvGrpSpPr/>
          <p:nvPr/>
        </p:nvGrpSpPr>
        <p:grpSpPr>
          <a:xfrm>
            <a:off x="1664904" y="3501008"/>
            <a:ext cx="9363879" cy="1224136"/>
            <a:chOff x="1403648" y="3645024"/>
            <a:chExt cx="6264696" cy="122413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28CFF91-B8FF-92EA-7C13-DC76953F7DF0}"/>
                </a:ext>
              </a:extLst>
            </p:cNvPr>
            <p:cNvSpPr/>
            <p:nvPr/>
          </p:nvSpPr>
          <p:spPr>
            <a:xfrm>
              <a:off x="1403648" y="3645024"/>
              <a:ext cx="6264696" cy="1224136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CC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r>
                <a:rPr lang="en-US" sz="2000" b="1" dirty="0">
                  <a:solidFill>
                    <a:srgbClr val="C00000"/>
                  </a:solidFill>
                  <a:ea typeface="Cambria" panose="02040503050406030204" pitchFamily="18" charset="0"/>
                  <a:cs typeface="Arial" pitchFamily="34" charset="0"/>
                </a:rPr>
                <a:t>APPOINTMENT</a:t>
              </a:r>
            </a:p>
            <a:p>
              <a:pPr algn="ctr"/>
              <a:endParaRPr lang="en-US" sz="2000" dirty="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endParaRPr lang="en-US" sz="2000" dirty="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endParaRPr lang="en-US" sz="2000" dirty="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757B75-B3C6-ACCF-949C-7A660E13C580}"/>
                </a:ext>
              </a:extLst>
            </p:cNvPr>
            <p:cNvSpPr/>
            <p:nvPr/>
          </p:nvSpPr>
          <p:spPr>
            <a:xfrm>
              <a:off x="1691680" y="4221088"/>
              <a:ext cx="1584176" cy="504056"/>
            </a:xfrm>
            <a:prstGeom prst="rect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  <a:ea typeface="Cambria" panose="02040503050406030204" pitchFamily="18" charset="0"/>
                  <a:cs typeface="Arial" pitchFamily="34" charset="0"/>
                </a:rPr>
                <a:t>Purpose</a:t>
              </a:r>
              <a:endParaRPr lang="en-GB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5B9AE22-770A-3D4F-DFAC-1B199D62A5B6}"/>
                </a:ext>
              </a:extLst>
            </p:cNvPr>
            <p:cNvSpPr/>
            <p:nvPr/>
          </p:nvSpPr>
          <p:spPr>
            <a:xfrm>
              <a:off x="3851920" y="4221088"/>
              <a:ext cx="1584176" cy="504056"/>
            </a:xfrm>
            <a:prstGeom prst="rect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  <a:ea typeface="Cambria" panose="02040503050406030204" pitchFamily="18" charset="0"/>
                  <a:cs typeface="Arial" pitchFamily="34" charset="0"/>
                </a:rPr>
                <a:t>Time</a:t>
              </a:r>
              <a:endParaRPr lang="en-GB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69E9F65-9CA5-37DC-4184-BDAAFFEA0868}"/>
                </a:ext>
              </a:extLst>
            </p:cNvPr>
            <p:cNvSpPr/>
            <p:nvPr/>
          </p:nvSpPr>
          <p:spPr>
            <a:xfrm>
              <a:off x="5796136" y="4221088"/>
              <a:ext cx="1584176" cy="504056"/>
            </a:xfrm>
            <a:prstGeom prst="rect">
              <a:avLst/>
            </a:prstGeom>
            <a:solidFill>
              <a:srgbClr val="FFCCCC"/>
            </a:solidFill>
            <a:ln>
              <a:solidFill>
                <a:srgbClr val="FF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  <a:ea typeface="Cambria" panose="02040503050406030204" pitchFamily="18" charset="0"/>
                  <a:cs typeface="Arial" pitchFamily="34" charset="0"/>
                </a:rPr>
                <a:t>Location</a:t>
              </a:r>
              <a:endParaRPr lang="en-GB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6D2F418-B37B-3153-1674-C7A82DDC21E4}"/>
              </a:ext>
            </a:extLst>
          </p:cNvPr>
          <p:cNvGrpSpPr/>
          <p:nvPr/>
        </p:nvGrpSpPr>
        <p:grpSpPr>
          <a:xfrm>
            <a:off x="1664904" y="4797152"/>
            <a:ext cx="9363879" cy="1728192"/>
            <a:chOff x="1403648" y="5013176"/>
            <a:chExt cx="6264696" cy="172819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EC356C4-849A-4E22-38CF-DF98FF678450}"/>
                </a:ext>
              </a:extLst>
            </p:cNvPr>
            <p:cNvSpPr/>
            <p:nvPr/>
          </p:nvSpPr>
          <p:spPr>
            <a:xfrm>
              <a:off x="1403648" y="5013176"/>
              <a:ext cx="6264696" cy="172819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CC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r>
                <a:rPr lang="en-US" sz="2000" b="1">
                  <a:solidFill>
                    <a:srgbClr val="C00000"/>
                  </a:solidFill>
                  <a:ea typeface="Cambria" panose="02040503050406030204" pitchFamily="18" charset="0"/>
                  <a:cs typeface="Arial" pitchFamily="34" charset="0"/>
                </a:rPr>
                <a:t>CHUẨN BỊ TIẾP XÚC</a:t>
              </a:r>
            </a:p>
            <a:p>
              <a:pPr algn="ctr"/>
              <a:endParaRPr lang="en-US" sz="200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endParaRPr lang="en-US" sz="200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endParaRPr lang="en-US" sz="200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endParaRPr lang="en-US" sz="200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  <a:p>
              <a:pPr algn="ctr"/>
              <a:endParaRPr lang="en-US" sz="2000">
                <a:solidFill>
                  <a:srgbClr val="C0000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3C4C093-EE59-F55F-36A0-C38B0252FD73}"/>
                </a:ext>
              </a:extLst>
            </p:cNvPr>
            <p:cNvSpPr/>
            <p:nvPr/>
          </p:nvSpPr>
          <p:spPr>
            <a:xfrm>
              <a:off x="1763688" y="5517232"/>
              <a:ext cx="2592288" cy="1080120"/>
            </a:xfrm>
            <a:prstGeom prst="roundRect">
              <a:avLst/>
            </a:prstGeom>
            <a:solidFill>
              <a:srgbClr val="CCECFF"/>
            </a:solidFill>
            <a:ln>
              <a:solidFill>
                <a:srgbClr val="CC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  <a:ea typeface="Cambria" panose="02040503050406030204" pitchFamily="18" charset="0"/>
                  <a:cs typeface="Arial" pitchFamily="34" charset="0"/>
                </a:rPr>
                <a:t>Content
Tools of presentation
Supporting Tools</a:t>
              </a:r>
              <a:endParaRPr lang="en-GB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8216F0B-14E8-35F2-E88C-35EB87713EBB}"/>
                </a:ext>
              </a:extLst>
            </p:cNvPr>
            <p:cNvSpPr/>
            <p:nvPr/>
          </p:nvSpPr>
          <p:spPr>
            <a:xfrm>
              <a:off x="4716016" y="5517232"/>
              <a:ext cx="2592288" cy="1080120"/>
            </a:xfrm>
            <a:prstGeom prst="roundRect">
              <a:avLst/>
            </a:prstGeom>
            <a:solidFill>
              <a:srgbClr val="CCECFF"/>
            </a:solidFill>
            <a:ln>
              <a:solidFill>
                <a:srgbClr val="CC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  <a:ea typeface="Cambria" panose="02040503050406030204" pitchFamily="18" charset="0"/>
                  <a:cs typeface="Arial" pitchFamily="34" charset="0"/>
                </a:rPr>
                <a:t>Determine the location
Practice
Costume</a:t>
              </a:r>
              <a:endParaRPr lang="en-GB" dirty="0">
                <a:solidFill>
                  <a:srgbClr val="002060"/>
                </a:solidFill>
                <a:ea typeface="Cambria" panose="02040503050406030204" pitchFamily="18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51956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D31E2-A4AF-136F-369F-A8B9123AA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7C83A-0B6A-FD77-D199-944740B8D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Customer Information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68A8A9-DF33-0F11-77E6-75F15E41C240}"/>
              </a:ext>
            </a:extLst>
          </p:cNvPr>
          <p:cNvSpPr txBox="1"/>
          <p:nvPr/>
        </p:nvSpPr>
        <p:spPr>
          <a:xfrm>
            <a:off x="609600" y="1580753"/>
            <a:ext cx="109728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Business (industry, leadership, main products, key customers, business results, financial capacity, personnel, etc.)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The target audience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Buying process, related individuals or departments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Customer requirements for the product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Who are they currently using products from? Payment methods, satisfaction level? When does the contract end?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Major customers of the company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Future plans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Issues they are facing…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000" dirty="0">
                <a:solidFill>
                  <a:srgbClr val="FF0000"/>
                </a:solidFill>
                <a:effectLst/>
                <a:latin typeface="+mn-lt"/>
              </a:rPr>
              <a:t>The more information gathered, the greater the chance of success.</a:t>
            </a:r>
          </a:p>
        </p:txBody>
      </p:sp>
    </p:spTree>
    <p:extLst>
      <p:ext uri="{BB962C8B-B14F-4D97-AF65-F5344CB8AC3E}">
        <p14:creationId xmlns:p14="http://schemas.microsoft.com/office/powerpoint/2010/main" val="20735157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A681E-BC3D-E68F-80E9-83430F35A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8C138-C1EA-5F0C-5E21-B2B32121C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Customer Evaluation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E29882-640E-C359-3DA2-8A9A0FDA7450}"/>
              </a:ext>
            </a:extLst>
          </p:cNvPr>
          <p:cNvSpPr txBox="1"/>
          <p:nvPr/>
        </p:nvSpPr>
        <p:spPr>
          <a:xfrm>
            <a:off x="758889" y="2100683"/>
            <a:ext cx="11202955" cy="2285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The potential of different customers varies, so their level of importance also differs.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It is not possible to meet and persuade all customers at the same time.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Time and money cannot be recovered.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Serving customers does not mean wasting their time.</a:t>
            </a:r>
          </a:p>
        </p:txBody>
      </p:sp>
    </p:spTree>
    <p:extLst>
      <p:ext uri="{BB962C8B-B14F-4D97-AF65-F5344CB8AC3E}">
        <p14:creationId xmlns:p14="http://schemas.microsoft.com/office/powerpoint/2010/main" val="10960729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E253E-FC2F-1F0C-6715-8F561D1AD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77E24-7EA4-74B7-4505-3067AE6D7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VN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7AF75A3-A555-0762-29AE-825C5A2E317A}"/>
              </a:ext>
            </a:extLst>
          </p:cNvPr>
          <p:cNvSpPr/>
          <p:nvPr/>
        </p:nvSpPr>
        <p:spPr>
          <a:xfrm>
            <a:off x="3071664" y="2343403"/>
            <a:ext cx="6048672" cy="288032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900"/>
              </a:spcBef>
            </a:pPr>
            <a:r>
              <a:rPr lang="en-US" sz="2800" dirty="0">
                <a:solidFill>
                  <a:schemeClr val="bg1"/>
                </a:solidFill>
                <a:effectLst/>
                <a:latin typeface="+mn-lt"/>
              </a:rPr>
              <a:t>Not evaluating customer potential is a wastes time and costs, resulting in missed sales opportunities.</a:t>
            </a:r>
          </a:p>
        </p:txBody>
      </p:sp>
    </p:spTree>
    <p:extLst>
      <p:ext uri="{BB962C8B-B14F-4D97-AF65-F5344CB8AC3E}">
        <p14:creationId xmlns:p14="http://schemas.microsoft.com/office/powerpoint/2010/main" val="41351285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21B70-7537-81D5-3022-B3839C060B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57E9B-8111-1F80-9DF6-B94849045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Information about Competitors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7934B1-7778-7CE4-125D-0AD571FD6175}"/>
              </a:ext>
            </a:extLst>
          </p:cNvPr>
          <p:cNvSpPr txBox="1"/>
          <p:nvPr/>
        </p:nvSpPr>
        <p:spPr>
          <a:xfrm>
            <a:off x="989045" y="2470660"/>
            <a:ext cx="9759820" cy="1916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Competitors’ offerings (products, prices, after-sales services, etc.)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Strengths and weaknesses of competitors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Competitors’ customers</a:t>
            </a:r>
          </a:p>
        </p:txBody>
      </p:sp>
    </p:spTree>
    <p:extLst>
      <p:ext uri="{BB962C8B-B14F-4D97-AF65-F5344CB8AC3E}">
        <p14:creationId xmlns:p14="http://schemas.microsoft.com/office/powerpoint/2010/main" val="1045920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431A9-709D-D776-FC7A-0C9ADFEE7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85F96-C3F3-A705-8D99-126D69847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Information about the market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3DD4FB-0049-279A-0618-802AF619058C}"/>
              </a:ext>
            </a:extLst>
          </p:cNvPr>
          <p:cNvSpPr txBox="1"/>
          <p:nvPr/>
        </p:nvSpPr>
        <p:spPr>
          <a:xfrm>
            <a:off x="1104122" y="1738716"/>
            <a:ext cx="9983755" cy="4248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Industry cycles, specific characteristics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Recent changes in demand and business environment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Opportunities and challenges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Additional social knowledge is needed.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>
                <a:solidFill>
                  <a:srgbClr val="FF0000"/>
                </a:solidFill>
                <a:effectLst/>
                <a:latin typeface="+mn-lt"/>
              </a:rPr>
              <a:t>A salesperson is a long-term friend to the customer and needs to become a reliable and helpful friend.</a:t>
            </a:r>
          </a:p>
        </p:txBody>
      </p:sp>
    </p:spTree>
    <p:extLst>
      <p:ext uri="{BB962C8B-B14F-4D97-AF65-F5344CB8AC3E}">
        <p14:creationId xmlns:p14="http://schemas.microsoft.com/office/powerpoint/2010/main" val="3711099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501FC-B26C-4940-48B0-2260FD395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D78C5-9657-8C42-7868-56DB80051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MARKETING MIX</a:t>
            </a:r>
            <a:endParaRPr lang="en-VN" dirty="0"/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5495157E-BBA4-F1E7-C45B-8B4BB52A0705}"/>
              </a:ext>
            </a:extLst>
          </p:cNvPr>
          <p:cNvGraphicFramePr>
            <a:graphicFrameLocks/>
          </p:cNvGraphicFramePr>
          <p:nvPr/>
        </p:nvGraphicFramePr>
        <p:xfrm>
          <a:off x="2058380" y="1566664"/>
          <a:ext cx="8075240" cy="4717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58090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48092-C746-CF4D-706F-CDA788E59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4197E-E504-8A57-E35D-67AEF3398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Product Information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BA44E5-6624-C23A-40C4-E027406DBB7F}"/>
              </a:ext>
            </a:extLst>
          </p:cNvPr>
          <p:cNvSpPr txBox="1"/>
          <p:nvPr/>
        </p:nvSpPr>
        <p:spPr>
          <a:xfrm>
            <a:off x="609599" y="1712703"/>
            <a:ext cx="10972801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Business (industry, leadership, main products, business results, financial capacity, personnel, etc.)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Products, product groups, prices, offers, payment methods, etc. of the company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Differentiating points of the company’s offerings compared to competitors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Typical customers of the company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Expert and technical teams, etc.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Certifications obtained…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FF0000"/>
                </a:solidFill>
                <a:effectLst/>
                <a:latin typeface="+mn-lt"/>
              </a:rPr>
              <a:t>ABSOLUTELY DO NOT BE COMPLACENT.</a:t>
            </a:r>
          </a:p>
        </p:txBody>
      </p:sp>
    </p:spTree>
    <p:extLst>
      <p:ext uri="{BB962C8B-B14F-4D97-AF65-F5344CB8AC3E}">
        <p14:creationId xmlns:p14="http://schemas.microsoft.com/office/powerpoint/2010/main" val="29078129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B2296-A440-A058-AC7F-2231E795C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7358A-A049-EDDA-FECE-F76B23C8D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/>
              <a:t>NEED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B70FB5-2A7F-D22E-59B6-C29B769B6417}"/>
              </a:ext>
            </a:extLst>
          </p:cNvPr>
          <p:cNvSpPr txBox="1"/>
          <p:nvPr/>
        </p:nvSpPr>
        <p:spPr>
          <a:xfrm>
            <a:off x="3044890" y="2828835"/>
            <a:ext cx="61022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en-US" sz="3600" b="1" dirty="0">
                <a:solidFill>
                  <a:srgbClr val="92D050"/>
                </a:solidFill>
                <a:effectLst/>
                <a:latin typeface="+mn-lt"/>
              </a:rPr>
              <a:t>BUILDING A SELLING KIT</a:t>
            </a:r>
          </a:p>
          <a:p>
            <a:endParaRPr lang="en-US" sz="3600" b="1" dirty="0">
              <a:solidFill>
                <a:srgbClr val="92D050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64857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DISCUSSION QUESTIONS</a:t>
            </a:r>
            <a:endParaRPr lang="en-GB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423592" y="1521296"/>
            <a:ext cx="7787208" cy="4572000"/>
          </a:xfrm>
        </p:spPr>
        <p:txBody>
          <a:bodyPr/>
          <a:lstStyle/>
          <a:p>
            <a:pPr marL="0" indent="0" algn="ctr">
              <a:buNone/>
            </a:pPr>
            <a:endParaRPr lang="en-US" sz="4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US" sz="4000" b="1" dirty="0">
                <a:solidFill>
                  <a:srgbClr val="00B050"/>
                </a:solidFill>
              </a:rPr>
              <a:t>HAVE YOU BUILT A SET OF SALES DOCUMENTS?</a:t>
            </a:r>
          </a:p>
          <a:p>
            <a:pPr marL="0" indent="0" algn="ctr">
              <a:buNone/>
            </a:pPr>
            <a:endParaRPr lang="en-US" sz="40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US" sz="4000" b="1" dirty="0">
                <a:solidFill>
                  <a:srgbClr val="00B050"/>
                </a:solidFill>
              </a:rPr>
              <a:t>ARE YOU SATISFIED WITH THIS DOCUMENT?</a:t>
            </a:r>
            <a:endParaRPr lang="en-GB" sz="4000" b="1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624392" y="6284168"/>
            <a:ext cx="889248" cy="457200"/>
          </a:xfrm>
          <a:prstGeom prst="ellipse">
            <a:avLst/>
          </a:prstGeom>
        </p:spPr>
        <p:txBody>
          <a:bodyPr/>
          <a:lstStyle>
            <a:defPPr>
              <a:defRPr lang="vi-VN"/>
            </a:defPPr>
            <a:lvl1pPr algn="ctr" rtl="0" fontAlgn="auto">
              <a:spcBef>
                <a:spcPts val="0"/>
              </a:spcBef>
              <a:spcAft>
                <a:spcPts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8DA22631-7369-4642-815B-D726E20DDE7C}" type="slidenum">
              <a:rPr lang="vi-VN" smtClean="0"/>
              <a:pPr>
                <a:defRPr/>
              </a:pPr>
              <a:t>42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2292742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82893-CA0A-60CF-4751-C039DDEAC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CACC6-7AC3-EA81-652C-34469089F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1: Appointment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2A7B97-1FA9-1E07-FF8D-D42A040A2955}"/>
              </a:ext>
            </a:extLst>
          </p:cNvPr>
          <p:cNvSpPr txBox="1"/>
          <p:nvPr/>
        </p:nvSpPr>
        <p:spPr>
          <a:xfrm>
            <a:off x="783771" y="1578625"/>
            <a:ext cx="10798629" cy="422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Contact via Phone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 - The most common tool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Objectives of the meeting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Clearly identify the person to meet.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Agree on time and location.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Remember: the goal of the phone call is to </a:t>
            </a:r>
            <a:r>
              <a:rPr lang="en-US" sz="2400" dirty="0">
                <a:solidFill>
                  <a:srgbClr val="FF0000"/>
                </a:solidFill>
                <a:effectLst/>
                <a:latin typeface="+mn-lt"/>
              </a:rPr>
              <a:t>schedule a meeting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—never </a:t>
            </a:r>
            <a:r>
              <a:rPr lang="en-US" sz="2400" dirty="0">
                <a:solidFill>
                  <a:srgbClr val="FF0000"/>
                </a:solidFill>
                <a:effectLst/>
                <a:latin typeface="+mn-lt"/>
              </a:rPr>
              <a:t>attempt to sell 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over the phone.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Other forms of contact may include: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Email, letter, fax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Pay attention to presentation and phrasing.</a:t>
            </a:r>
          </a:p>
        </p:txBody>
      </p:sp>
    </p:spTree>
    <p:extLst>
      <p:ext uri="{BB962C8B-B14F-4D97-AF65-F5344CB8AC3E}">
        <p14:creationId xmlns:p14="http://schemas.microsoft.com/office/powerpoint/2010/main" val="531783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C80D4-6C3A-1809-318A-B69509F82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6C13-CE7C-6925-7153-BBFF8C7B5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2: Preparing for contact</a:t>
            </a:r>
            <a:endParaRPr lang="en-VN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6A75D32-55CD-559B-9AFB-5B57EF629E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0761903"/>
              </p:ext>
            </p:extLst>
          </p:nvPr>
        </p:nvGraphicFramePr>
        <p:xfrm>
          <a:off x="742463" y="1254848"/>
          <a:ext cx="1034756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61793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335FB-6209-A338-0C93-326BB02E8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014E9-191F-7A2F-EC49-5DBA2D188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REMEMBER</a:t>
            </a:r>
            <a:endParaRPr lang="en-VN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764006-FE54-A8DB-3820-2C1465EDCF13}"/>
              </a:ext>
            </a:extLst>
          </p:cNvPr>
          <p:cNvSpPr txBox="1"/>
          <p:nvPr/>
        </p:nvSpPr>
        <p:spPr>
          <a:xfrm>
            <a:off x="3044890" y="2890391"/>
            <a:ext cx="61022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/>
                <a:latin typeface="+mn-lt"/>
              </a:rPr>
              <a:t>NOT PREPARING IS PREPARING FOR FAILURE.</a:t>
            </a:r>
            <a:endParaRPr lang="en-US" sz="3200" dirty="0">
              <a:solidFill>
                <a:srgbClr val="FF0000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270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5E010-EA71-056A-23F5-993232809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45A5A-7E01-A6A6-280C-346395D3E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3: Conduct the Presentation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1DA389-51C8-6A4E-3B61-DF6556482ACE}"/>
              </a:ext>
            </a:extLst>
          </p:cNvPr>
          <p:cNvSpPr txBox="1"/>
          <p:nvPr/>
        </p:nvSpPr>
        <p:spPr>
          <a:xfrm>
            <a:off x="609600" y="1863186"/>
            <a:ext cx="11426889" cy="3131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sz="2000" b="1" dirty="0">
                <a:solidFill>
                  <a:srgbClr val="0E0E0E"/>
                </a:solidFill>
                <a:effectLst/>
                <a:latin typeface="+mn-lt"/>
              </a:rPr>
              <a:t>Create a Good First Impression</a:t>
            </a:r>
            <a:endParaRPr lang="en-US" sz="2000" dirty="0">
              <a:solidFill>
                <a:srgbClr val="0E0E0E"/>
              </a:solidFill>
              <a:effectLst/>
              <a:latin typeface="+mn-lt"/>
            </a:endParaRP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</a:t>
            </a:r>
            <a:r>
              <a:rPr lang="en-US" sz="2000" b="1" dirty="0">
                <a:solidFill>
                  <a:srgbClr val="0E0E0E"/>
                </a:solidFill>
                <a:effectLst/>
                <a:latin typeface="+mn-lt"/>
              </a:rPr>
              <a:t>Punctuality:</a:t>
            </a: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 Aim to arrive on time; ideally, arrive 5-10 minutes early. Avoid being too early or late.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</a:t>
            </a:r>
            <a:r>
              <a:rPr lang="en-US" sz="2000" b="1" dirty="0">
                <a:solidFill>
                  <a:srgbClr val="0E0E0E"/>
                </a:solidFill>
                <a:effectLst/>
                <a:latin typeface="+mn-lt"/>
              </a:rPr>
              <a:t>Attire:</a:t>
            </a: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 Neat and polite.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</a:t>
            </a:r>
            <a:r>
              <a:rPr lang="en-US" sz="2000" b="1" dirty="0">
                <a:solidFill>
                  <a:srgbClr val="0E0E0E"/>
                </a:solidFill>
                <a:effectLst/>
                <a:latin typeface="+mn-lt"/>
              </a:rPr>
              <a:t>Demeanor:</a:t>
            </a: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 Consider your posture, facial expression, eye contact; avoid looking around, flip-flop, or touching objects unnecessarily.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</a:t>
            </a:r>
            <a:r>
              <a:rPr lang="en-US" sz="2000" b="1" dirty="0">
                <a:solidFill>
                  <a:srgbClr val="0E0E0E"/>
                </a:solidFill>
                <a:effectLst/>
                <a:latin typeface="+mn-lt"/>
              </a:rPr>
              <a:t>Greeting:</a:t>
            </a: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 Be clear and polite in your greeting; establish how to address the customer.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• </a:t>
            </a:r>
            <a:r>
              <a:rPr lang="en-US" sz="2000" b="1" dirty="0">
                <a:solidFill>
                  <a:srgbClr val="0E0E0E"/>
                </a:solidFill>
                <a:effectLst/>
                <a:latin typeface="+mn-lt"/>
              </a:rPr>
              <a:t>Opening Remarks:</a:t>
            </a:r>
            <a:r>
              <a:rPr lang="en-US" sz="2000" dirty="0">
                <a:solidFill>
                  <a:srgbClr val="0E0E0E"/>
                </a:solidFill>
                <a:effectLst/>
                <a:latin typeface="+mn-lt"/>
              </a:rPr>
              <a:t> Lighten the atmosphere by discussing shared social interests with the customer (football, politics, weather, children, friends, etc.). Keep it brief and avoid sensitive topics.</a:t>
            </a:r>
          </a:p>
        </p:txBody>
      </p:sp>
    </p:spTree>
    <p:extLst>
      <p:ext uri="{BB962C8B-B14F-4D97-AF65-F5344CB8AC3E}">
        <p14:creationId xmlns:p14="http://schemas.microsoft.com/office/powerpoint/2010/main" val="36954824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52D92-244C-270D-D4D7-764A4EAB3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F276FE-39FA-68EA-CB10-DDF44270F381}"/>
              </a:ext>
            </a:extLst>
          </p:cNvPr>
          <p:cNvSpPr txBox="1"/>
          <p:nvPr/>
        </p:nvSpPr>
        <p:spPr>
          <a:xfrm>
            <a:off x="3051110" y="2700887"/>
            <a:ext cx="610222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/>
                <a:latin typeface="+mn-lt"/>
              </a:rPr>
              <a:t>THE IMPRESSION COMES FROM THE FIRST MEETING.</a:t>
            </a:r>
            <a:endParaRPr lang="en-US" sz="2800" dirty="0">
              <a:solidFill>
                <a:srgbClr val="FF0000"/>
              </a:solidFill>
              <a:effectLst/>
              <a:latin typeface="+mn-lt"/>
            </a:endParaRPr>
          </a:p>
          <a:p>
            <a:pPr algn="ctr"/>
            <a:br>
              <a:rPr lang="en-US" sz="2800" dirty="0">
                <a:solidFill>
                  <a:srgbClr val="0E0E0E"/>
                </a:solidFill>
                <a:effectLst/>
                <a:latin typeface="+mn-lt"/>
              </a:rPr>
            </a:br>
            <a:endParaRPr lang="en-US" sz="2800" dirty="0">
              <a:solidFill>
                <a:srgbClr val="0E0E0E"/>
              </a:solidFill>
              <a:effectLst/>
              <a:latin typeface="+mn-lt"/>
            </a:endParaRPr>
          </a:p>
          <a:p>
            <a:pPr algn="ctr"/>
            <a:r>
              <a:rPr lang="en-US" sz="2800" b="1" dirty="0">
                <a:solidFill>
                  <a:srgbClr val="0E0E0E"/>
                </a:solidFill>
                <a:effectLst/>
                <a:latin typeface="+mn-lt"/>
              </a:rPr>
              <a:t>THERE IS NO SECOND CHANCE TO MAKE AN IMPRESSION.</a:t>
            </a:r>
            <a:endParaRPr lang="en-US" sz="2800" dirty="0">
              <a:solidFill>
                <a:srgbClr val="0E0E0E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20983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8FDC6-4B2D-57F2-241D-7AC3AFB7D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7915E-A873-C27A-E3C5-51C3C0213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4: Conduct the Presentation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3749AA-7CB1-1365-6C57-BA73F29E95D8}"/>
              </a:ext>
            </a:extLst>
          </p:cNvPr>
          <p:cNvSpPr txBox="1"/>
          <p:nvPr/>
        </p:nvSpPr>
        <p:spPr>
          <a:xfrm>
            <a:off x="609600" y="1531784"/>
            <a:ext cx="11146971" cy="4651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Utilize all the knowledge and skills you have prepared to persuade and gain the customer’s agreement.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Content: Have a clear structure (introduction, body, conclusion). Emphasize key points. Conclude before the customer loses interest.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Summarize Key Points: Before finishing, summarize the main points to help the customer understand.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Voice and Language: Practice speaking clearly, coherently, with good intonation, at a moderate pace, using understandable words without being too casual or overly sophisticated.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Eye Contact and Body Language: Communicate through eye contact and use movements of hands, feet, and head for maximum effectiveness.</a:t>
            </a:r>
            <a:endParaRPr lang="en-VN" sz="2000" dirty="0"/>
          </a:p>
        </p:txBody>
      </p:sp>
    </p:spTree>
    <p:extLst>
      <p:ext uri="{BB962C8B-B14F-4D97-AF65-F5344CB8AC3E}">
        <p14:creationId xmlns:p14="http://schemas.microsoft.com/office/powerpoint/2010/main" val="25231888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3F29D-79AC-7BDB-A76F-D71020C55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C7DB7-B7F1-7F4D-D4DD-4F7E75347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REMEMBER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93F2F2-58F4-378A-51F7-887250889250}"/>
              </a:ext>
            </a:extLst>
          </p:cNvPr>
          <p:cNvSpPr txBox="1"/>
          <p:nvPr/>
        </p:nvSpPr>
        <p:spPr>
          <a:xfrm>
            <a:off x="1915885" y="2890391"/>
            <a:ext cx="836022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E0E0E"/>
                </a:solidFill>
                <a:effectLst/>
                <a:latin typeface="+mn-lt"/>
              </a:rPr>
              <a:t>Customers do not buy goods or services; they buy </a:t>
            </a:r>
            <a:r>
              <a:rPr lang="en-US" sz="3200" b="1" dirty="0">
                <a:solidFill>
                  <a:srgbClr val="FF0000"/>
                </a:solidFill>
                <a:effectLst/>
                <a:latin typeface="+mn-lt"/>
              </a:rPr>
              <a:t>SOLUTIONS</a:t>
            </a:r>
            <a:r>
              <a:rPr lang="en-US" sz="3200" b="1" dirty="0">
                <a:solidFill>
                  <a:srgbClr val="0E0E0E"/>
                </a:solidFill>
                <a:effectLst/>
                <a:latin typeface="+mn-lt"/>
              </a:rPr>
              <a:t> to their </a:t>
            </a:r>
            <a:r>
              <a:rPr lang="en-US" sz="3200" b="1" dirty="0">
                <a:solidFill>
                  <a:srgbClr val="00B0F0"/>
                </a:solidFill>
                <a:effectLst/>
                <a:latin typeface="+mn-lt"/>
              </a:rPr>
              <a:t>PROBLEMS</a:t>
            </a:r>
            <a:r>
              <a:rPr lang="en-US" sz="3200" b="1" dirty="0">
                <a:solidFill>
                  <a:srgbClr val="0E0E0E"/>
                </a:solidFill>
                <a:effectLst/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4367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AAC9E-55B7-769C-628D-A7757A924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77D8A-F5A2-AB61-960F-8D5D0C7C4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CHARACTERISTICS OF INDUSTRIAL CUSTOMERS</a:t>
            </a:r>
            <a:endParaRPr lang="en-VN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74E390-B29D-D0A4-AF65-0D65951E2431}"/>
              </a:ext>
            </a:extLst>
          </p:cNvPr>
          <p:cNvSpPr txBox="1"/>
          <p:nvPr/>
        </p:nvSpPr>
        <p:spPr>
          <a:xfrm>
            <a:off x="857250" y="1675058"/>
            <a:ext cx="10725150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Professional purchasing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Knowledgeable purchasing departments about offerings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Clear criteria and purchasing objectives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Multiple stakeholders in decision-making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Multi-step purchasing process to ensure good quality and reasonable prices</a:t>
            </a: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Contracts with numerous clauses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Large purchase quantities, high value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Stable, less fluctuating demand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Often purchase directly</a:t>
            </a:r>
          </a:p>
        </p:txBody>
      </p:sp>
    </p:spTree>
    <p:extLst>
      <p:ext uri="{BB962C8B-B14F-4D97-AF65-F5344CB8AC3E}">
        <p14:creationId xmlns:p14="http://schemas.microsoft.com/office/powerpoint/2010/main" val="306417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12480-5E00-0F8A-A067-E2F4ABD77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5E073-76BD-6051-D96F-01A8B73A6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5: Handling Objections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2066AD-21F0-FD57-D7DA-8FA7B710D910}"/>
              </a:ext>
            </a:extLst>
          </p:cNvPr>
          <p:cNvSpPr txBox="1"/>
          <p:nvPr/>
        </p:nvSpPr>
        <p:spPr>
          <a:xfrm>
            <a:off x="839755" y="1838921"/>
            <a:ext cx="10742645" cy="33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	Objections: These are actions, words, or statements from the customer that delay or prevent the sale.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	An objection does not mean “</a:t>
            </a:r>
            <a:r>
              <a:rPr lang="en-US" sz="2400" dirty="0">
                <a:solidFill>
                  <a:srgbClr val="FF0000"/>
                </a:solidFill>
              </a:rPr>
              <a:t>NO</a:t>
            </a:r>
            <a:r>
              <a:rPr lang="en-US" sz="2400" dirty="0"/>
              <a:t>.”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	You need to analyze and understand customer objections.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	The hardest situation is when the customer is silent.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	Prepare well when handling objections.</a:t>
            </a:r>
            <a:endParaRPr lang="en-VN" sz="2400" dirty="0"/>
          </a:p>
        </p:txBody>
      </p:sp>
    </p:spTree>
    <p:extLst>
      <p:ext uri="{BB962C8B-B14F-4D97-AF65-F5344CB8AC3E}">
        <p14:creationId xmlns:p14="http://schemas.microsoft.com/office/powerpoint/2010/main" val="17423271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1AFDF-F76B-7990-8CA8-0D358C6E5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B99E3DE-2392-B437-6518-3AB520B28529}"/>
              </a:ext>
            </a:extLst>
          </p:cNvPr>
          <p:cNvSpPr txBox="1"/>
          <p:nvPr/>
        </p:nvSpPr>
        <p:spPr>
          <a:xfrm>
            <a:off x="2508379" y="2397948"/>
            <a:ext cx="717524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OBJECTIONS ARE SIGNALS FOR THE SELLER.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>
                <a:solidFill>
                  <a:srgbClr val="00B0F0"/>
                </a:solidFill>
              </a:rPr>
              <a:t>BE READY AND WELCOME THEM.</a:t>
            </a:r>
            <a:endParaRPr lang="en-VN" sz="3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5255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4739E-200E-C6F5-35F9-56AFEB5AB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8453F-710D-6249-F3B4-E25DEFDAB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Preparing for Handling Objections</a:t>
            </a:r>
            <a:endParaRPr lang="en-V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FC4E6F-FC9F-70D7-A6C0-DD5C53BF7B9D}"/>
              </a:ext>
            </a:extLst>
          </p:cNvPr>
          <p:cNvSpPr txBox="1"/>
          <p:nvPr/>
        </p:nvSpPr>
        <p:spPr>
          <a:xfrm>
            <a:off x="933061" y="1982581"/>
            <a:ext cx="10649339" cy="33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	Build a “Handling Objections” handbook.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•	Classify and record all types of objections encountered by the salesperson.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•	Document successful and unsuccessful handling techniques; research additional effective approaches.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	Prepare to address objections before they arise.</a:t>
            </a:r>
            <a:endParaRPr lang="en-VN" sz="2400" dirty="0"/>
          </a:p>
        </p:txBody>
      </p:sp>
    </p:spTree>
    <p:extLst>
      <p:ext uri="{BB962C8B-B14F-4D97-AF65-F5344CB8AC3E}">
        <p14:creationId xmlns:p14="http://schemas.microsoft.com/office/powerpoint/2010/main" val="38143765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FEF3A-0CEC-6A89-5731-56885E3A9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C854F-0CA7-C096-CF49-9915FCD95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Classifying Objections</a:t>
            </a:r>
            <a:endParaRPr lang="en-VN" dirty="0"/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8C9F5163-7B0A-5574-C67A-2A75EB6453EC}"/>
              </a:ext>
            </a:extLst>
          </p:cNvPr>
          <p:cNvGraphicFramePr>
            <a:graphicFrameLocks/>
          </p:cNvGraphicFramePr>
          <p:nvPr/>
        </p:nvGraphicFramePr>
        <p:xfrm>
          <a:off x="914400" y="1630764"/>
          <a:ext cx="10668000" cy="416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5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29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792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Types of Objections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	Detail Objections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171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2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Time Objections</a:t>
                      </a:r>
                      <a:endParaRPr lang="en-GB" sz="2400" dirty="0">
                        <a:solidFill>
                          <a:schemeClr val="bg2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2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Most customers want to delay their purchasing decision.</a:t>
                      </a:r>
                      <a:endParaRPr lang="en-GB" sz="2400" dirty="0">
                        <a:solidFill>
                          <a:schemeClr val="bg2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7924">
                <a:tc>
                  <a:txBody>
                    <a:bodyPr/>
                    <a:lstStyle/>
                    <a:p>
                      <a:r>
                        <a:rPr lang="en-US" sz="2400" b="0" i="0" u="none" strike="noStrike" cap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Price Objections</a:t>
                      </a:r>
                      <a:endParaRPr lang="en-GB" sz="2400" b="0" dirty="0">
                        <a:solidFill>
                          <a:schemeClr val="bg2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i="0" u="none" strike="noStrike" cap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Customers think there will be a better pricing option.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7924">
                <a:tc>
                  <a:txBody>
                    <a:bodyPr/>
                    <a:lstStyle/>
                    <a:p>
                      <a:r>
                        <a:rPr lang="en-US" sz="2400" b="0" i="0" u="none" strike="noStrike" cap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Origin Objections</a:t>
                      </a:r>
                      <a:endParaRPr lang="en-GB" sz="2400" b="0" dirty="0">
                        <a:solidFill>
                          <a:schemeClr val="bg2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i="0" u="none" strike="noStrike" cap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Customers lack sufficient information about the product and the company.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7924">
                <a:tc>
                  <a:txBody>
                    <a:bodyPr/>
                    <a:lstStyle/>
                    <a:p>
                      <a:r>
                        <a:rPr lang="en-US" sz="2400" b="0" i="0" u="none" strike="noStrike" cap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Competition Objections</a:t>
                      </a:r>
                      <a:endParaRPr lang="en-GB" sz="2400" b="0" dirty="0">
                        <a:solidFill>
                          <a:schemeClr val="bg2"/>
                        </a:solidFill>
                        <a:latin typeface="+mn-lt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i="0" u="none" strike="noStrike" cap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Customers compare or apply pressure using competitors.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39921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99A0F-5942-86A4-F6E3-758D3AEE9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3CACB-AC88-4C13-16FF-D0B1EBF06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Some Common Objections</a:t>
            </a:r>
            <a:endParaRPr lang="en-V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16E270-BAD8-5007-9997-221590E4113A}"/>
              </a:ext>
            </a:extLst>
          </p:cNvPr>
          <p:cNvSpPr txBox="1"/>
          <p:nvPr/>
        </p:nvSpPr>
        <p:spPr>
          <a:xfrm>
            <a:off x="1225420" y="1222590"/>
            <a:ext cx="9741159" cy="5086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The price is too high.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There are similar products available at much lower prices.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The payment terms are too strict.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The company budget does not cover this expense.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This brand seems unfamiliar.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I have never heard of your company.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I’m currently busy; I need more time to think.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We don’t need it right now.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We already have another supplier and are very satisfied.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I heard that Company A had trouble using your product.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dirty="0"/>
              <a:t>Someone advised me not to use this product…</a:t>
            </a:r>
            <a:endParaRPr lang="en-VN" sz="2000" dirty="0"/>
          </a:p>
        </p:txBody>
      </p:sp>
    </p:spTree>
    <p:extLst>
      <p:ext uri="{BB962C8B-B14F-4D97-AF65-F5344CB8AC3E}">
        <p14:creationId xmlns:p14="http://schemas.microsoft.com/office/powerpoint/2010/main" val="15300325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6E64C-1E29-4A24-EA22-57A92ABCD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6930F4-E062-C9E9-4921-C2ECB026CC43}"/>
              </a:ext>
            </a:extLst>
          </p:cNvPr>
          <p:cNvSpPr txBox="1"/>
          <p:nvPr/>
        </p:nvSpPr>
        <p:spPr>
          <a:xfrm>
            <a:off x="1775927" y="2397948"/>
            <a:ext cx="864014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/>
                <a:latin typeface="+mn-lt"/>
              </a:rPr>
              <a:t>A SALES PERSON WHO DOES NOT KNOW HOW TO LISTEN OR UNDERSTAND CUSTOMER OBJECTIONS </a:t>
            </a:r>
            <a:r>
              <a:rPr lang="en-US" sz="3200" b="1" dirty="0">
                <a:solidFill>
                  <a:srgbClr val="00B0F0"/>
                </a:solidFill>
                <a:effectLst/>
                <a:latin typeface="+mn-lt"/>
              </a:rPr>
              <a:t>HAS LOST THE OPPORTUNITY TO SELL.</a:t>
            </a:r>
            <a:endParaRPr lang="en-US" sz="3200" dirty="0">
              <a:solidFill>
                <a:srgbClr val="00B0F0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05976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3A2F7-B982-7855-0CBE-BEF736E02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1373C-21E3-0D6F-A009-3A008A6A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Step 5: Closing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449765-B43D-A2F2-2805-CDBE19F4A3C1}"/>
              </a:ext>
            </a:extLst>
          </p:cNvPr>
          <p:cNvSpPr txBox="1"/>
          <p:nvPr/>
        </p:nvSpPr>
        <p:spPr>
          <a:xfrm>
            <a:off x="765111" y="1843788"/>
            <a:ext cx="10972800" cy="353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ffectLst/>
                <a:latin typeface="+mn-lt"/>
              </a:rPr>
              <a:t>Why do Salespeople Not Close?</a:t>
            </a:r>
            <a:endParaRPr lang="en-US" sz="2400" dirty="0">
              <a:solidFill>
                <a:srgbClr val="FF0000"/>
              </a:solidFill>
              <a:effectLst/>
              <a:latin typeface="+mn-lt"/>
            </a:endParaRPr>
          </a:p>
          <a:p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  <a:p>
            <a:pPr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Salespeople fear rejection.</a:t>
            </a:r>
          </a:p>
          <a:p>
            <a:br>
              <a:rPr lang="en-US" sz="2400" dirty="0">
                <a:solidFill>
                  <a:srgbClr val="0E0E0E"/>
                </a:solidFill>
                <a:effectLst/>
                <a:latin typeface="+mn-lt"/>
              </a:rPr>
            </a:br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  <a:p>
            <a:r>
              <a:rPr lang="en-US" sz="2400" b="1" dirty="0">
                <a:solidFill>
                  <a:srgbClr val="FF0000"/>
                </a:solidFill>
                <a:effectLst/>
                <a:latin typeface="+mn-lt"/>
              </a:rPr>
              <a:t>REMEMBER</a:t>
            </a: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:</a:t>
            </a:r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  <a:p>
            <a:br>
              <a:rPr lang="en-US" sz="2400" dirty="0">
                <a:solidFill>
                  <a:srgbClr val="0E0E0E"/>
                </a:solidFill>
                <a:effectLst/>
                <a:latin typeface="+mn-lt"/>
              </a:rPr>
            </a:b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Most customers refuse due to product skepticism, not because of the salesperson themselves.</a:t>
            </a:r>
          </a:p>
        </p:txBody>
      </p:sp>
    </p:spTree>
    <p:extLst>
      <p:ext uri="{BB962C8B-B14F-4D97-AF65-F5344CB8AC3E}">
        <p14:creationId xmlns:p14="http://schemas.microsoft.com/office/powerpoint/2010/main" val="40103846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671A8-874F-A6F5-6FB9-945B2610D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632AF-8846-F1D4-53B2-AB3D7DE82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When to Close</a:t>
            </a:r>
            <a:endParaRPr lang="en-V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2B663C-3647-3F1C-BF8E-868CE2C0C916}"/>
              </a:ext>
            </a:extLst>
          </p:cNvPr>
          <p:cNvSpPr txBox="1"/>
          <p:nvPr/>
        </p:nvSpPr>
        <p:spPr>
          <a:xfrm>
            <a:off x="609601" y="1857583"/>
            <a:ext cx="10972799" cy="390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The customer shows interest and enthusiasm for the offer.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The customer agrees with the benefits of the offer.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The customer accepts the salesperson’s handling of objections.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Body language indicates agreement: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/>
              <a:t>Nodding, friendly expressions.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/>
              <a:t>Taking out a pen to calculate.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dirty="0"/>
              <a:t>Closely examining the product…</a:t>
            </a:r>
            <a:endParaRPr lang="en-VN" sz="2400" dirty="0"/>
          </a:p>
        </p:txBody>
      </p:sp>
    </p:spTree>
    <p:extLst>
      <p:ext uri="{BB962C8B-B14F-4D97-AF65-F5344CB8AC3E}">
        <p14:creationId xmlns:p14="http://schemas.microsoft.com/office/powerpoint/2010/main" val="280399671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BCEEB-412C-8850-EBA1-59EA059B4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1823F-318D-B704-E3E0-C0CC99512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Before Leaving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69E148-4A02-9CBA-8856-39330126DB13}"/>
              </a:ext>
            </a:extLst>
          </p:cNvPr>
          <p:cNvSpPr txBox="1"/>
          <p:nvPr/>
        </p:nvSpPr>
        <p:spPr>
          <a:xfrm>
            <a:off x="2127380" y="2828835"/>
            <a:ext cx="85095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sz="3600" dirty="0">
                <a:solidFill>
                  <a:srgbClr val="FF0000"/>
                </a:solidFill>
                <a:effectLst/>
                <a:latin typeface="+mn-lt"/>
              </a:rPr>
              <a:t>Clearly identify the next actions needed to move toward an order or contract.</a:t>
            </a:r>
          </a:p>
        </p:txBody>
      </p:sp>
    </p:spTree>
    <p:extLst>
      <p:ext uri="{BB962C8B-B14F-4D97-AF65-F5344CB8AC3E}">
        <p14:creationId xmlns:p14="http://schemas.microsoft.com/office/powerpoint/2010/main" val="392300649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BD5A3-DCDC-8C2F-2160-B9A65EBF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A18F6-EB36-2602-350C-BDC208AED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Step 6: Follow Up and resolve emerging Issues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49238F-273D-F350-3B09-D13560828007}"/>
              </a:ext>
            </a:extLst>
          </p:cNvPr>
          <p:cNvSpPr txBox="1"/>
          <p:nvPr/>
        </p:nvSpPr>
        <p:spPr>
          <a:xfrm>
            <a:off x="609600" y="1755080"/>
            <a:ext cx="10972800" cy="33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Fulfill commitments to the customer, such as providing additional information, drafting contracts, etc. This should be done early and thoroughly.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Update customer information gathered into personal or company databases.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After signing, monitor contract implementation and continue serving the customer.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Maintaining a customer will be much cheaper than attracting new ones.</a:t>
            </a:r>
          </a:p>
        </p:txBody>
      </p:sp>
    </p:spTree>
    <p:extLst>
      <p:ext uri="{BB962C8B-B14F-4D97-AF65-F5344CB8AC3E}">
        <p14:creationId xmlns:p14="http://schemas.microsoft.com/office/powerpoint/2010/main" val="4060317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023A8-E8CE-2132-33FC-7379C727A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15499-7925-7E98-17E1-E64C38B0F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81802"/>
            <a:ext cx="10972800" cy="495200"/>
          </a:xfrm>
        </p:spPr>
        <p:txBody>
          <a:bodyPr>
            <a:noAutofit/>
          </a:bodyPr>
          <a:lstStyle/>
          <a:p>
            <a:r>
              <a:rPr lang="en-US" sz="3200" dirty="0"/>
              <a:t>KEY CRITERIA FOR ENERGY-SAVING CUSTOMERS</a:t>
            </a:r>
            <a:endParaRPr lang="en-VN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8BC8D8-BAC4-A8B5-EC01-D5BBBCC98829}"/>
              </a:ext>
            </a:extLst>
          </p:cNvPr>
          <p:cNvSpPr txBox="1"/>
          <p:nvPr/>
        </p:nvSpPr>
        <p:spPr>
          <a:xfrm>
            <a:off x="2476500" y="1756077"/>
            <a:ext cx="6096000" cy="3924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Initial investment cost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Energy cost savings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Relationships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Payment methods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After-sales service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Proven technology</a:t>
            </a:r>
          </a:p>
        </p:txBody>
      </p:sp>
    </p:spTree>
    <p:extLst>
      <p:ext uri="{BB962C8B-B14F-4D97-AF65-F5344CB8AC3E}">
        <p14:creationId xmlns:p14="http://schemas.microsoft.com/office/powerpoint/2010/main" val="205051529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1D0D6-3D5F-D6FC-28BE-93EF81777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5C4E8-5CC1-FAE3-C92F-F71DE34C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Actions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CB1A77-51FC-1C6E-3519-EF1C271D8583}"/>
              </a:ext>
            </a:extLst>
          </p:cNvPr>
          <p:cNvSpPr txBox="1"/>
          <p:nvPr/>
        </p:nvSpPr>
        <p:spPr>
          <a:xfrm>
            <a:off x="687355" y="1777307"/>
            <a:ext cx="10817290" cy="390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Thank the customer to show appreciation.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Acknowledge the customer’s efforts.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Send a small gift to show interest.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Send a congratulatory card for special occasions (birthdays, holidays, etc.).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Referral bonuses.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Stay in regular contact—this is the cheapest form of advertising.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Research the customer.</a:t>
            </a:r>
            <a:endParaRPr lang="en-VN" sz="2400" dirty="0"/>
          </a:p>
        </p:txBody>
      </p:sp>
    </p:spTree>
    <p:extLst>
      <p:ext uri="{BB962C8B-B14F-4D97-AF65-F5344CB8AC3E}">
        <p14:creationId xmlns:p14="http://schemas.microsoft.com/office/powerpoint/2010/main" val="23272359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8F3C8-FD12-07A6-1F34-A9A70805E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B73A8-F534-C7C5-B888-4BF371AC4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Step 7: Evaluate and Learn from Experience</a:t>
            </a:r>
            <a:endParaRPr lang="en-V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0F02A5-32D3-7500-1C6F-81C01588E80C}"/>
              </a:ext>
            </a:extLst>
          </p:cNvPr>
          <p:cNvSpPr txBox="1"/>
          <p:nvPr/>
        </p:nvSpPr>
        <p:spPr>
          <a:xfrm>
            <a:off x="609600" y="1351508"/>
            <a:ext cx="1097279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US" sz="2400" dirty="0"/>
              <a:t>Did you contact the right person?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/>
              <a:t>Did you achieve the meeting objectives?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/>
              <a:t>Was the presentation effective?</a:t>
            </a:r>
          </a:p>
          <a:p>
            <a:pPr marL="342900" lvl="2" indent="-342900">
              <a:buFont typeface="Wingdings" pitchFamily="2" charset="2"/>
              <a:buChar char="ü"/>
            </a:pPr>
            <a:r>
              <a:rPr lang="en-US" sz="2400" i="1" dirty="0"/>
              <a:t>Were the differences and benefits of the offer explained well?</a:t>
            </a:r>
          </a:p>
          <a:p>
            <a:pPr marL="342900" lvl="2" indent="-342900">
              <a:buFont typeface="Wingdings" pitchFamily="2" charset="2"/>
              <a:buChar char="ü"/>
            </a:pPr>
            <a:r>
              <a:rPr lang="en-US" sz="2400" i="1" dirty="0"/>
              <a:t>Did you provide enough evidence to persuade?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/>
              <a:t>Was the approach effective?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/>
              <a:t>Did you listen actively?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/>
              <a:t>Did you handle objections well?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i="1" dirty="0"/>
              <a:t>Which objections could be improved?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400" i="1" dirty="0"/>
              <a:t>Which objections were not addressed? How should they be handled?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400" dirty="0"/>
              <a:t>Did you conclude at the right moment?</a:t>
            </a:r>
            <a:endParaRPr lang="en-VN" sz="2400" dirty="0"/>
          </a:p>
        </p:txBody>
      </p:sp>
    </p:spTree>
    <p:extLst>
      <p:ext uri="{BB962C8B-B14F-4D97-AF65-F5344CB8AC3E}">
        <p14:creationId xmlns:p14="http://schemas.microsoft.com/office/powerpoint/2010/main" val="277188628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372288-C97C-DAF2-FF1D-19E6F0BE4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C277B-8503-9643-7953-ECA83E9DC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Follow-Up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6D3BA6-52B1-CFE1-CABA-75A3CD3ED7CD}"/>
              </a:ext>
            </a:extLst>
          </p:cNvPr>
          <p:cNvSpPr txBox="1"/>
          <p:nvPr/>
        </p:nvSpPr>
        <p:spPr>
          <a:xfrm>
            <a:off x="746449" y="1755080"/>
            <a:ext cx="10835951" cy="33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The presence of the salesperson is important before, during, and especially after the sale.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After-sales care opens opportunities for future sales.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Check product delivery (quality, quantity, timing, etc.).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Show interest in product operations.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Schedule regular contact with the customer.</a:t>
            </a:r>
            <a:endParaRPr lang="en-VN" sz="2400" dirty="0"/>
          </a:p>
        </p:txBody>
      </p:sp>
    </p:spTree>
    <p:extLst>
      <p:ext uri="{BB962C8B-B14F-4D97-AF65-F5344CB8AC3E}">
        <p14:creationId xmlns:p14="http://schemas.microsoft.com/office/powerpoint/2010/main" val="18620924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2" name="Google Shape;2102;p36"/>
          <p:cNvGrpSpPr/>
          <p:nvPr/>
        </p:nvGrpSpPr>
        <p:grpSpPr>
          <a:xfrm>
            <a:off x="7253799" y="1802699"/>
            <a:ext cx="4328601" cy="4529042"/>
            <a:chOff x="2776526" y="930233"/>
            <a:chExt cx="3590949" cy="3757232"/>
          </a:xfrm>
        </p:grpSpPr>
        <p:sp>
          <p:nvSpPr>
            <p:cNvPr id="2103" name="Google Shape;2103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extrusionOk="0">
                  <a:moveTo>
                    <a:pt x="0" y="1"/>
                  </a:move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  <a:lnTo>
                    <a:pt x="1997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4" name="Google Shape;2104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fill="none" extrusionOk="0">
                  <a:moveTo>
                    <a:pt x="199709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108"/>
                  </a:ln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99868" y="101002"/>
                  </a:lnTo>
                  <a:lnTo>
                    <a:pt x="99868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5" name="Google Shape;2105;p36"/>
            <p:cNvSpPr/>
            <p:nvPr/>
          </p:nvSpPr>
          <p:spPr>
            <a:xfrm>
              <a:off x="2776526" y="2680219"/>
              <a:ext cx="3581715" cy="361648"/>
            </a:xfrm>
            <a:custGeom>
              <a:avLst/>
              <a:gdLst/>
              <a:ahLst/>
              <a:cxnLst/>
              <a:rect l="l" t="t" r="r" b="b"/>
              <a:pathLst>
                <a:path w="199761" h="20170" extrusionOk="0">
                  <a:moveTo>
                    <a:pt x="99893" y="0"/>
                  </a:moveTo>
                  <a:lnTo>
                    <a:pt x="94742" y="26"/>
                  </a:lnTo>
                  <a:lnTo>
                    <a:pt x="89667" y="52"/>
                  </a:lnTo>
                  <a:lnTo>
                    <a:pt x="84670" y="129"/>
                  </a:lnTo>
                  <a:lnTo>
                    <a:pt x="79750" y="206"/>
                  </a:lnTo>
                  <a:lnTo>
                    <a:pt x="74933" y="335"/>
                  </a:lnTo>
                  <a:lnTo>
                    <a:pt x="70193" y="464"/>
                  </a:lnTo>
                  <a:lnTo>
                    <a:pt x="65557" y="618"/>
                  </a:lnTo>
                  <a:lnTo>
                    <a:pt x="61023" y="799"/>
                  </a:lnTo>
                  <a:lnTo>
                    <a:pt x="56592" y="1005"/>
                  </a:lnTo>
                  <a:lnTo>
                    <a:pt x="52291" y="1211"/>
                  </a:lnTo>
                  <a:lnTo>
                    <a:pt x="48092" y="1468"/>
                  </a:lnTo>
                  <a:lnTo>
                    <a:pt x="44048" y="1726"/>
                  </a:lnTo>
                  <a:lnTo>
                    <a:pt x="40132" y="2009"/>
                  </a:lnTo>
                  <a:lnTo>
                    <a:pt x="36346" y="2318"/>
                  </a:lnTo>
                  <a:lnTo>
                    <a:pt x="32740" y="2628"/>
                  </a:lnTo>
                  <a:lnTo>
                    <a:pt x="29262" y="2962"/>
                  </a:lnTo>
                  <a:lnTo>
                    <a:pt x="25965" y="3297"/>
                  </a:lnTo>
                  <a:lnTo>
                    <a:pt x="22822" y="3684"/>
                  </a:lnTo>
                  <a:lnTo>
                    <a:pt x="19860" y="4044"/>
                  </a:lnTo>
                  <a:lnTo>
                    <a:pt x="17078" y="4456"/>
                  </a:lnTo>
                  <a:lnTo>
                    <a:pt x="14477" y="4869"/>
                  </a:lnTo>
                  <a:lnTo>
                    <a:pt x="12055" y="5281"/>
                  </a:lnTo>
                  <a:lnTo>
                    <a:pt x="9866" y="5719"/>
                  </a:lnTo>
                  <a:lnTo>
                    <a:pt x="7856" y="6157"/>
                  </a:lnTo>
                  <a:lnTo>
                    <a:pt x="6929" y="6388"/>
                  </a:lnTo>
                  <a:lnTo>
                    <a:pt x="6079" y="6620"/>
                  </a:lnTo>
                  <a:lnTo>
                    <a:pt x="5255" y="6852"/>
                  </a:lnTo>
                  <a:lnTo>
                    <a:pt x="4508" y="7084"/>
                  </a:lnTo>
                  <a:lnTo>
                    <a:pt x="3812" y="7316"/>
                  </a:lnTo>
                  <a:lnTo>
                    <a:pt x="3168" y="7573"/>
                  </a:lnTo>
                  <a:lnTo>
                    <a:pt x="2576" y="7805"/>
                  </a:lnTo>
                  <a:lnTo>
                    <a:pt x="2035" y="8063"/>
                  </a:lnTo>
                  <a:lnTo>
                    <a:pt x="1571" y="8295"/>
                  </a:lnTo>
                  <a:lnTo>
                    <a:pt x="1159" y="8552"/>
                  </a:lnTo>
                  <a:lnTo>
                    <a:pt x="824" y="8810"/>
                  </a:lnTo>
                  <a:lnTo>
                    <a:pt x="515" y="9067"/>
                  </a:lnTo>
                  <a:lnTo>
                    <a:pt x="309" y="9299"/>
                  </a:lnTo>
                  <a:lnTo>
                    <a:pt x="129" y="9557"/>
                  </a:lnTo>
                  <a:lnTo>
                    <a:pt x="52" y="9840"/>
                  </a:lnTo>
                  <a:lnTo>
                    <a:pt x="26" y="9969"/>
                  </a:lnTo>
                  <a:lnTo>
                    <a:pt x="0" y="10098"/>
                  </a:lnTo>
                  <a:lnTo>
                    <a:pt x="26" y="10226"/>
                  </a:lnTo>
                  <a:lnTo>
                    <a:pt x="52" y="10355"/>
                  </a:lnTo>
                  <a:lnTo>
                    <a:pt x="129" y="10613"/>
                  </a:lnTo>
                  <a:lnTo>
                    <a:pt x="309" y="10870"/>
                  </a:lnTo>
                  <a:lnTo>
                    <a:pt x="515" y="11128"/>
                  </a:lnTo>
                  <a:lnTo>
                    <a:pt x="824" y="11360"/>
                  </a:lnTo>
                  <a:lnTo>
                    <a:pt x="1159" y="11617"/>
                  </a:lnTo>
                  <a:lnTo>
                    <a:pt x="1571" y="11875"/>
                  </a:lnTo>
                  <a:lnTo>
                    <a:pt x="2035" y="12107"/>
                  </a:lnTo>
                  <a:lnTo>
                    <a:pt x="2576" y="12364"/>
                  </a:lnTo>
                  <a:lnTo>
                    <a:pt x="3168" y="12596"/>
                  </a:lnTo>
                  <a:lnTo>
                    <a:pt x="3812" y="12854"/>
                  </a:lnTo>
                  <a:lnTo>
                    <a:pt x="4508" y="13086"/>
                  </a:lnTo>
                  <a:lnTo>
                    <a:pt x="5255" y="13318"/>
                  </a:lnTo>
                  <a:lnTo>
                    <a:pt x="6079" y="13549"/>
                  </a:lnTo>
                  <a:lnTo>
                    <a:pt x="6929" y="13781"/>
                  </a:lnTo>
                  <a:lnTo>
                    <a:pt x="7856" y="14013"/>
                  </a:lnTo>
                  <a:lnTo>
                    <a:pt x="9866" y="14451"/>
                  </a:lnTo>
                  <a:lnTo>
                    <a:pt x="12055" y="14889"/>
                  </a:lnTo>
                  <a:lnTo>
                    <a:pt x="14477" y="15327"/>
                  </a:lnTo>
                  <a:lnTo>
                    <a:pt x="17078" y="15713"/>
                  </a:lnTo>
                  <a:lnTo>
                    <a:pt x="19860" y="16125"/>
                  </a:lnTo>
                  <a:lnTo>
                    <a:pt x="22822" y="16512"/>
                  </a:lnTo>
                  <a:lnTo>
                    <a:pt x="25965" y="16872"/>
                  </a:lnTo>
                  <a:lnTo>
                    <a:pt x="29262" y="17207"/>
                  </a:lnTo>
                  <a:lnTo>
                    <a:pt x="32740" y="17542"/>
                  </a:lnTo>
                  <a:lnTo>
                    <a:pt x="36346" y="17877"/>
                  </a:lnTo>
                  <a:lnTo>
                    <a:pt x="40132" y="18160"/>
                  </a:lnTo>
                  <a:lnTo>
                    <a:pt x="44048" y="18444"/>
                  </a:lnTo>
                  <a:lnTo>
                    <a:pt x="48092" y="18701"/>
                  </a:lnTo>
                  <a:lnTo>
                    <a:pt x="52291" y="18959"/>
                  </a:lnTo>
                  <a:lnTo>
                    <a:pt x="56592" y="19165"/>
                  </a:lnTo>
                  <a:lnTo>
                    <a:pt x="61023" y="19371"/>
                  </a:lnTo>
                  <a:lnTo>
                    <a:pt x="65557" y="19551"/>
                  </a:lnTo>
                  <a:lnTo>
                    <a:pt x="70193" y="19706"/>
                  </a:lnTo>
                  <a:lnTo>
                    <a:pt x="74933" y="19860"/>
                  </a:lnTo>
                  <a:lnTo>
                    <a:pt x="79750" y="19963"/>
                  </a:lnTo>
                  <a:lnTo>
                    <a:pt x="84670" y="20041"/>
                  </a:lnTo>
                  <a:lnTo>
                    <a:pt x="89667" y="20118"/>
                  </a:lnTo>
                  <a:lnTo>
                    <a:pt x="94742" y="20144"/>
                  </a:lnTo>
                  <a:lnTo>
                    <a:pt x="99893" y="20169"/>
                  </a:lnTo>
                  <a:lnTo>
                    <a:pt x="105019" y="20144"/>
                  </a:lnTo>
                  <a:lnTo>
                    <a:pt x="110094" y="20118"/>
                  </a:lnTo>
                  <a:lnTo>
                    <a:pt x="115091" y="20041"/>
                  </a:lnTo>
                  <a:lnTo>
                    <a:pt x="120011" y="19963"/>
                  </a:lnTo>
                  <a:lnTo>
                    <a:pt x="124854" y="19860"/>
                  </a:lnTo>
                  <a:lnTo>
                    <a:pt x="129593" y="19706"/>
                  </a:lnTo>
                  <a:lnTo>
                    <a:pt x="134230" y="19551"/>
                  </a:lnTo>
                  <a:lnTo>
                    <a:pt x="138764" y="19371"/>
                  </a:lnTo>
                  <a:lnTo>
                    <a:pt x="143194" y="19165"/>
                  </a:lnTo>
                  <a:lnTo>
                    <a:pt x="147496" y="18959"/>
                  </a:lnTo>
                  <a:lnTo>
                    <a:pt x="151669" y="18701"/>
                  </a:lnTo>
                  <a:lnTo>
                    <a:pt x="155739" y="18444"/>
                  </a:lnTo>
                  <a:lnTo>
                    <a:pt x="159654" y="18160"/>
                  </a:lnTo>
                  <a:lnTo>
                    <a:pt x="163415" y="17877"/>
                  </a:lnTo>
                  <a:lnTo>
                    <a:pt x="167047" y="17542"/>
                  </a:lnTo>
                  <a:lnTo>
                    <a:pt x="170524" y="17207"/>
                  </a:lnTo>
                  <a:lnTo>
                    <a:pt x="173822" y="16872"/>
                  </a:lnTo>
                  <a:lnTo>
                    <a:pt x="176964" y="16512"/>
                  </a:lnTo>
                  <a:lnTo>
                    <a:pt x="179926" y="16125"/>
                  </a:lnTo>
                  <a:lnTo>
                    <a:pt x="182708" y="15713"/>
                  </a:lnTo>
                  <a:lnTo>
                    <a:pt x="185310" y="15327"/>
                  </a:lnTo>
                  <a:lnTo>
                    <a:pt x="187706" y="14889"/>
                  </a:lnTo>
                  <a:lnTo>
                    <a:pt x="189921" y="14451"/>
                  </a:lnTo>
                  <a:lnTo>
                    <a:pt x="191930" y="14013"/>
                  </a:lnTo>
                  <a:lnTo>
                    <a:pt x="192832" y="13781"/>
                  </a:lnTo>
                  <a:lnTo>
                    <a:pt x="193707" y="13549"/>
                  </a:lnTo>
                  <a:lnTo>
                    <a:pt x="194532" y="13318"/>
                  </a:lnTo>
                  <a:lnTo>
                    <a:pt x="195279" y="13086"/>
                  </a:lnTo>
                  <a:lnTo>
                    <a:pt x="195974" y="12854"/>
                  </a:lnTo>
                  <a:lnTo>
                    <a:pt x="196618" y="12596"/>
                  </a:lnTo>
                  <a:lnTo>
                    <a:pt x="197211" y="12364"/>
                  </a:lnTo>
                  <a:lnTo>
                    <a:pt x="197726" y="12107"/>
                  </a:lnTo>
                  <a:lnTo>
                    <a:pt x="198215" y="11875"/>
                  </a:lnTo>
                  <a:lnTo>
                    <a:pt x="198627" y="11617"/>
                  </a:lnTo>
                  <a:lnTo>
                    <a:pt x="198962" y="11360"/>
                  </a:lnTo>
                  <a:lnTo>
                    <a:pt x="199246" y="11128"/>
                  </a:lnTo>
                  <a:lnTo>
                    <a:pt x="199477" y="10870"/>
                  </a:lnTo>
                  <a:lnTo>
                    <a:pt x="199632" y="10613"/>
                  </a:lnTo>
                  <a:lnTo>
                    <a:pt x="199735" y="10355"/>
                  </a:lnTo>
                  <a:lnTo>
                    <a:pt x="199761" y="10226"/>
                  </a:lnTo>
                  <a:lnTo>
                    <a:pt x="199761" y="10098"/>
                  </a:lnTo>
                  <a:lnTo>
                    <a:pt x="199761" y="9969"/>
                  </a:lnTo>
                  <a:lnTo>
                    <a:pt x="199735" y="9840"/>
                  </a:lnTo>
                  <a:lnTo>
                    <a:pt x="199632" y="9557"/>
                  </a:lnTo>
                  <a:lnTo>
                    <a:pt x="199477" y="9299"/>
                  </a:lnTo>
                  <a:lnTo>
                    <a:pt x="199246" y="9067"/>
                  </a:lnTo>
                  <a:lnTo>
                    <a:pt x="198962" y="8810"/>
                  </a:lnTo>
                  <a:lnTo>
                    <a:pt x="198627" y="8552"/>
                  </a:lnTo>
                  <a:lnTo>
                    <a:pt x="198215" y="8295"/>
                  </a:lnTo>
                  <a:lnTo>
                    <a:pt x="197726" y="8063"/>
                  </a:lnTo>
                  <a:lnTo>
                    <a:pt x="197211" y="7805"/>
                  </a:lnTo>
                  <a:lnTo>
                    <a:pt x="196618" y="7573"/>
                  </a:lnTo>
                  <a:lnTo>
                    <a:pt x="195974" y="7316"/>
                  </a:lnTo>
                  <a:lnTo>
                    <a:pt x="195279" y="7084"/>
                  </a:lnTo>
                  <a:lnTo>
                    <a:pt x="194532" y="6852"/>
                  </a:lnTo>
                  <a:lnTo>
                    <a:pt x="193707" y="6620"/>
                  </a:lnTo>
                  <a:lnTo>
                    <a:pt x="192832" y="6388"/>
                  </a:lnTo>
                  <a:lnTo>
                    <a:pt x="191930" y="6157"/>
                  </a:lnTo>
                  <a:lnTo>
                    <a:pt x="189921" y="5719"/>
                  </a:lnTo>
                  <a:lnTo>
                    <a:pt x="187706" y="5281"/>
                  </a:lnTo>
                  <a:lnTo>
                    <a:pt x="185310" y="4869"/>
                  </a:lnTo>
                  <a:lnTo>
                    <a:pt x="182708" y="4456"/>
                  </a:lnTo>
                  <a:lnTo>
                    <a:pt x="179926" y="4044"/>
                  </a:lnTo>
                  <a:lnTo>
                    <a:pt x="176964" y="3684"/>
                  </a:lnTo>
                  <a:lnTo>
                    <a:pt x="173822" y="3297"/>
                  </a:lnTo>
                  <a:lnTo>
                    <a:pt x="170524" y="2962"/>
                  </a:lnTo>
                  <a:lnTo>
                    <a:pt x="167047" y="2628"/>
                  </a:lnTo>
                  <a:lnTo>
                    <a:pt x="163415" y="2318"/>
                  </a:lnTo>
                  <a:lnTo>
                    <a:pt x="159654" y="2009"/>
                  </a:lnTo>
                  <a:lnTo>
                    <a:pt x="155739" y="1726"/>
                  </a:lnTo>
                  <a:lnTo>
                    <a:pt x="151669" y="1468"/>
                  </a:lnTo>
                  <a:lnTo>
                    <a:pt x="147496" y="1211"/>
                  </a:lnTo>
                  <a:lnTo>
                    <a:pt x="143194" y="1005"/>
                  </a:lnTo>
                  <a:lnTo>
                    <a:pt x="138764" y="799"/>
                  </a:lnTo>
                  <a:lnTo>
                    <a:pt x="134230" y="618"/>
                  </a:lnTo>
                  <a:lnTo>
                    <a:pt x="129593" y="464"/>
                  </a:lnTo>
                  <a:lnTo>
                    <a:pt x="124854" y="335"/>
                  </a:lnTo>
                  <a:lnTo>
                    <a:pt x="120011" y="206"/>
                  </a:lnTo>
                  <a:lnTo>
                    <a:pt x="115091" y="129"/>
                  </a:lnTo>
                  <a:lnTo>
                    <a:pt x="110094" y="52"/>
                  </a:lnTo>
                  <a:lnTo>
                    <a:pt x="105019" y="26"/>
                  </a:lnTo>
                  <a:lnTo>
                    <a:pt x="9989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6" name="Google Shape;2106;p36"/>
            <p:cNvSpPr/>
            <p:nvPr/>
          </p:nvSpPr>
          <p:spPr>
            <a:xfrm>
              <a:off x="3660044" y="3019221"/>
              <a:ext cx="1147735" cy="1489051"/>
            </a:xfrm>
            <a:custGeom>
              <a:avLst/>
              <a:gdLst/>
              <a:ahLst/>
              <a:cxnLst/>
              <a:rect l="l" t="t" r="r" b="b"/>
              <a:pathLst>
                <a:path w="64012" h="83048" extrusionOk="0">
                  <a:moveTo>
                    <a:pt x="2139" y="0"/>
                  </a:moveTo>
                  <a:lnTo>
                    <a:pt x="2036" y="515"/>
                  </a:lnTo>
                  <a:lnTo>
                    <a:pt x="1933" y="1082"/>
                  </a:lnTo>
                  <a:lnTo>
                    <a:pt x="1753" y="2216"/>
                  </a:lnTo>
                  <a:lnTo>
                    <a:pt x="1598" y="3272"/>
                  </a:lnTo>
                  <a:lnTo>
                    <a:pt x="1495" y="3710"/>
                  </a:lnTo>
                  <a:lnTo>
                    <a:pt x="1392" y="4122"/>
                  </a:lnTo>
                  <a:lnTo>
                    <a:pt x="1263" y="4457"/>
                  </a:lnTo>
                  <a:lnTo>
                    <a:pt x="1057" y="4843"/>
                  </a:lnTo>
                  <a:lnTo>
                    <a:pt x="593" y="5719"/>
                  </a:lnTo>
                  <a:lnTo>
                    <a:pt x="362" y="6157"/>
                  </a:lnTo>
                  <a:lnTo>
                    <a:pt x="181" y="6569"/>
                  </a:lnTo>
                  <a:lnTo>
                    <a:pt x="104" y="6775"/>
                  </a:lnTo>
                  <a:lnTo>
                    <a:pt x="52" y="6981"/>
                  </a:lnTo>
                  <a:lnTo>
                    <a:pt x="27" y="7161"/>
                  </a:lnTo>
                  <a:lnTo>
                    <a:pt x="1" y="7342"/>
                  </a:lnTo>
                  <a:lnTo>
                    <a:pt x="27" y="7625"/>
                  </a:lnTo>
                  <a:lnTo>
                    <a:pt x="78" y="7934"/>
                  </a:lnTo>
                  <a:lnTo>
                    <a:pt x="155" y="8243"/>
                  </a:lnTo>
                  <a:lnTo>
                    <a:pt x="259" y="8552"/>
                  </a:lnTo>
                  <a:lnTo>
                    <a:pt x="362" y="8861"/>
                  </a:lnTo>
                  <a:lnTo>
                    <a:pt x="516" y="9196"/>
                  </a:lnTo>
                  <a:lnTo>
                    <a:pt x="825" y="9892"/>
                  </a:lnTo>
                  <a:lnTo>
                    <a:pt x="1212" y="10587"/>
                  </a:lnTo>
                  <a:lnTo>
                    <a:pt x="1649" y="11308"/>
                  </a:lnTo>
                  <a:lnTo>
                    <a:pt x="2113" y="12030"/>
                  </a:lnTo>
                  <a:lnTo>
                    <a:pt x="2603" y="12751"/>
                  </a:lnTo>
                  <a:lnTo>
                    <a:pt x="3556" y="14219"/>
                  </a:lnTo>
                  <a:lnTo>
                    <a:pt x="4019" y="14915"/>
                  </a:lnTo>
                  <a:lnTo>
                    <a:pt x="4457" y="15610"/>
                  </a:lnTo>
                  <a:lnTo>
                    <a:pt x="4844" y="16280"/>
                  </a:lnTo>
                  <a:lnTo>
                    <a:pt x="5178" y="16950"/>
                  </a:lnTo>
                  <a:lnTo>
                    <a:pt x="5436" y="17542"/>
                  </a:lnTo>
                  <a:lnTo>
                    <a:pt x="5539" y="17851"/>
                  </a:lnTo>
                  <a:lnTo>
                    <a:pt x="5616" y="18135"/>
                  </a:lnTo>
                  <a:lnTo>
                    <a:pt x="5642" y="18289"/>
                  </a:lnTo>
                  <a:lnTo>
                    <a:pt x="5668" y="18470"/>
                  </a:lnTo>
                  <a:lnTo>
                    <a:pt x="5642" y="18882"/>
                  </a:lnTo>
                  <a:lnTo>
                    <a:pt x="5513" y="19809"/>
                  </a:lnTo>
                  <a:lnTo>
                    <a:pt x="5436" y="20298"/>
                  </a:lnTo>
                  <a:lnTo>
                    <a:pt x="5436" y="20736"/>
                  </a:lnTo>
                  <a:lnTo>
                    <a:pt x="5436" y="20942"/>
                  </a:lnTo>
                  <a:lnTo>
                    <a:pt x="5462" y="21123"/>
                  </a:lnTo>
                  <a:lnTo>
                    <a:pt x="5513" y="21303"/>
                  </a:lnTo>
                  <a:lnTo>
                    <a:pt x="5565" y="21432"/>
                  </a:lnTo>
                  <a:lnTo>
                    <a:pt x="5668" y="21561"/>
                  </a:lnTo>
                  <a:lnTo>
                    <a:pt x="5797" y="21689"/>
                  </a:lnTo>
                  <a:lnTo>
                    <a:pt x="5951" y="21792"/>
                  </a:lnTo>
                  <a:lnTo>
                    <a:pt x="6157" y="21921"/>
                  </a:lnTo>
                  <a:lnTo>
                    <a:pt x="6569" y="22127"/>
                  </a:lnTo>
                  <a:lnTo>
                    <a:pt x="7033" y="22333"/>
                  </a:lnTo>
                  <a:lnTo>
                    <a:pt x="7497" y="22488"/>
                  </a:lnTo>
                  <a:lnTo>
                    <a:pt x="7935" y="22617"/>
                  </a:lnTo>
                  <a:lnTo>
                    <a:pt x="8450" y="22771"/>
                  </a:lnTo>
                  <a:lnTo>
                    <a:pt x="8553" y="22823"/>
                  </a:lnTo>
                  <a:lnTo>
                    <a:pt x="8759" y="22952"/>
                  </a:lnTo>
                  <a:lnTo>
                    <a:pt x="9326" y="23389"/>
                  </a:lnTo>
                  <a:lnTo>
                    <a:pt x="10124" y="24059"/>
                  </a:lnTo>
                  <a:lnTo>
                    <a:pt x="11000" y="24858"/>
                  </a:lnTo>
                  <a:lnTo>
                    <a:pt x="11438" y="25296"/>
                  </a:lnTo>
                  <a:lnTo>
                    <a:pt x="11876" y="25759"/>
                  </a:lnTo>
                  <a:lnTo>
                    <a:pt x="12288" y="26223"/>
                  </a:lnTo>
                  <a:lnTo>
                    <a:pt x="12674" y="26661"/>
                  </a:lnTo>
                  <a:lnTo>
                    <a:pt x="13009" y="27125"/>
                  </a:lnTo>
                  <a:lnTo>
                    <a:pt x="13293" y="27537"/>
                  </a:lnTo>
                  <a:lnTo>
                    <a:pt x="13524" y="27923"/>
                  </a:lnTo>
                  <a:lnTo>
                    <a:pt x="13602" y="28129"/>
                  </a:lnTo>
                  <a:lnTo>
                    <a:pt x="13653" y="28309"/>
                  </a:lnTo>
                  <a:lnTo>
                    <a:pt x="13730" y="28696"/>
                  </a:lnTo>
                  <a:lnTo>
                    <a:pt x="13782" y="29134"/>
                  </a:lnTo>
                  <a:lnTo>
                    <a:pt x="13782" y="29572"/>
                  </a:lnTo>
                  <a:lnTo>
                    <a:pt x="13756" y="30061"/>
                  </a:lnTo>
                  <a:lnTo>
                    <a:pt x="13705" y="30551"/>
                  </a:lnTo>
                  <a:lnTo>
                    <a:pt x="13602" y="31066"/>
                  </a:lnTo>
                  <a:lnTo>
                    <a:pt x="13499" y="31581"/>
                  </a:lnTo>
                  <a:lnTo>
                    <a:pt x="13344" y="32148"/>
                  </a:lnTo>
                  <a:lnTo>
                    <a:pt x="13009" y="33255"/>
                  </a:lnTo>
                  <a:lnTo>
                    <a:pt x="12623" y="34440"/>
                  </a:lnTo>
                  <a:lnTo>
                    <a:pt x="11721" y="36836"/>
                  </a:lnTo>
                  <a:lnTo>
                    <a:pt x="11283" y="38046"/>
                  </a:lnTo>
                  <a:lnTo>
                    <a:pt x="10871" y="39231"/>
                  </a:lnTo>
                  <a:lnTo>
                    <a:pt x="10511" y="40365"/>
                  </a:lnTo>
                  <a:lnTo>
                    <a:pt x="10356" y="40931"/>
                  </a:lnTo>
                  <a:lnTo>
                    <a:pt x="10227" y="41472"/>
                  </a:lnTo>
                  <a:lnTo>
                    <a:pt x="10124" y="42013"/>
                  </a:lnTo>
                  <a:lnTo>
                    <a:pt x="10047" y="42528"/>
                  </a:lnTo>
                  <a:lnTo>
                    <a:pt x="9995" y="43018"/>
                  </a:lnTo>
                  <a:lnTo>
                    <a:pt x="9995" y="43507"/>
                  </a:lnTo>
                  <a:lnTo>
                    <a:pt x="10021" y="43945"/>
                  </a:lnTo>
                  <a:lnTo>
                    <a:pt x="10098" y="44383"/>
                  </a:lnTo>
                  <a:lnTo>
                    <a:pt x="10201" y="44795"/>
                  </a:lnTo>
                  <a:lnTo>
                    <a:pt x="10356" y="45156"/>
                  </a:lnTo>
                  <a:lnTo>
                    <a:pt x="10408" y="45259"/>
                  </a:lnTo>
                  <a:lnTo>
                    <a:pt x="10485" y="45336"/>
                  </a:lnTo>
                  <a:lnTo>
                    <a:pt x="10588" y="45388"/>
                  </a:lnTo>
                  <a:lnTo>
                    <a:pt x="10717" y="45439"/>
                  </a:lnTo>
                  <a:lnTo>
                    <a:pt x="11000" y="45542"/>
                  </a:lnTo>
                  <a:lnTo>
                    <a:pt x="11335" y="45645"/>
                  </a:lnTo>
                  <a:lnTo>
                    <a:pt x="11644" y="45748"/>
                  </a:lnTo>
                  <a:lnTo>
                    <a:pt x="11927" y="45851"/>
                  </a:lnTo>
                  <a:lnTo>
                    <a:pt x="12056" y="45903"/>
                  </a:lnTo>
                  <a:lnTo>
                    <a:pt x="12159" y="45980"/>
                  </a:lnTo>
                  <a:lnTo>
                    <a:pt x="12236" y="46057"/>
                  </a:lnTo>
                  <a:lnTo>
                    <a:pt x="12288" y="46135"/>
                  </a:lnTo>
                  <a:lnTo>
                    <a:pt x="12339" y="46315"/>
                  </a:lnTo>
                  <a:lnTo>
                    <a:pt x="12365" y="46521"/>
                  </a:lnTo>
                  <a:lnTo>
                    <a:pt x="12365" y="46701"/>
                  </a:lnTo>
                  <a:lnTo>
                    <a:pt x="12365" y="46933"/>
                  </a:lnTo>
                  <a:lnTo>
                    <a:pt x="12314" y="47139"/>
                  </a:lnTo>
                  <a:lnTo>
                    <a:pt x="12262" y="47371"/>
                  </a:lnTo>
                  <a:lnTo>
                    <a:pt x="12108" y="47835"/>
                  </a:lnTo>
                  <a:lnTo>
                    <a:pt x="11902" y="48299"/>
                  </a:lnTo>
                  <a:lnTo>
                    <a:pt x="11644" y="48814"/>
                  </a:lnTo>
                  <a:lnTo>
                    <a:pt x="11361" y="49329"/>
                  </a:lnTo>
                  <a:lnTo>
                    <a:pt x="11052" y="49844"/>
                  </a:lnTo>
                  <a:lnTo>
                    <a:pt x="10433" y="50874"/>
                  </a:lnTo>
                  <a:lnTo>
                    <a:pt x="10150" y="51390"/>
                  </a:lnTo>
                  <a:lnTo>
                    <a:pt x="9892" y="51879"/>
                  </a:lnTo>
                  <a:lnTo>
                    <a:pt x="9661" y="52368"/>
                  </a:lnTo>
                  <a:lnTo>
                    <a:pt x="9506" y="52832"/>
                  </a:lnTo>
                  <a:lnTo>
                    <a:pt x="9429" y="53038"/>
                  </a:lnTo>
                  <a:lnTo>
                    <a:pt x="9377" y="53244"/>
                  </a:lnTo>
                  <a:lnTo>
                    <a:pt x="9377" y="53450"/>
                  </a:lnTo>
                  <a:lnTo>
                    <a:pt x="9351" y="53656"/>
                  </a:lnTo>
                  <a:lnTo>
                    <a:pt x="9403" y="53940"/>
                  </a:lnTo>
                  <a:lnTo>
                    <a:pt x="9480" y="54223"/>
                  </a:lnTo>
                  <a:lnTo>
                    <a:pt x="9609" y="54558"/>
                  </a:lnTo>
                  <a:lnTo>
                    <a:pt x="9764" y="54867"/>
                  </a:lnTo>
                  <a:lnTo>
                    <a:pt x="9944" y="55228"/>
                  </a:lnTo>
                  <a:lnTo>
                    <a:pt x="10150" y="55563"/>
                  </a:lnTo>
                  <a:lnTo>
                    <a:pt x="10614" y="56284"/>
                  </a:lnTo>
                  <a:lnTo>
                    <a:pt x="11052" y="56979"/>
                  </a:lnTo>
                  <a:lnTo>
                    <a:pt x="11464" y="57675"/>
                  </a:lnTo>
                  <a:lnTo>
                    <a:pt x="11618" y="58010"/>
                  </a:lnTo>
                  <a:lnTo>
                    <a:pt x="11747" y="58319"/>
                  </a:lnTo>
                  <a:lnTo>
                    <a:pt x="11850" y="58628"/>
                  </a:lnTo>
                  <a:lnTo>
                    <a:pt x="11902" y="58911"/>
                  </a:lnTo>
                  <a:lnTo>
                    <a:pt x="11902" y="59298"/>
                  </a:lnTo>
                  <a:lnTo>
                    <a:pt x="11850" y="59710"/>
                  </a:lnTo>
                  <a:lnTo>
                    <a:pt x="11747" y="60173"/>
                  </a:lnTo>
                  <a:lnTo>
                    <a:pt x="11618" y="60637"/>
                  </a:lnTo>
                  <a:lnTo>
                    <a:pt x="11464" y="61127"/>
                  </a:lnTo>
                  <a:lnTo>
                    <a:pt x="11283" y="61642"/>
                  </a:lnTo>
                  <a:lnTo>
                    <a:pt x="10871" y="62698"/>
                  </a:lnTo>
                  <a:lnTo>
                    <a:pt x="10459" y="63728"/>
                  </a:lnTo>
                  <a:lnTo>
                    <a:pt x="10253" y="64243"/>
                  </a:lnTo>
                  <a:lnTo>
                    <a:pt x="10073" y="64759"/>
                  </a:lnTo>
                  <a:lnTo>
                    <a:pt x="9944" y="65222"/>
                  </a:lnTo>
                  <a:lnTo>
                    <a:pt x="9841" y="65686"/>
                  </a:lnTo>
                  <a:lnTo>
                    <a:pt x="9764" y="66098"/>
                  </a:lnTo>
                  <a:lnTo>
                    <a:pt x="9738" y="66484"/>
                  </a:lnTo>
                  <a:lnTo>
                    <a:pt x="9764" y="66948"/>
                  </a:lnTo>
                  <a:lnTo>
                    <a:pt x="9841" y="67463"/>
                  </a:lnTo>
                  <a:lnTo>
                    <a:pt x="9944" y="68004"/>
                  </a:lnTo>
                  <a:lnTo>
                    <a:pt x="10073" y="68571"/>
                  </a:lnTo>
                  <a:lnTo>
                    <a:pt x="10227" y="69163"/>
                  </a:lnTo>
                  <a:lnTo>
                    <a:pt x="10408" y="69782"/>
                  </a:lnTo>
                  <a:lnTo>
                    <a:pt x="10845" y="71044"/>
                  </a:lnTo>
                  <a:lnTo>
                    <a:pt x="11309" y="72280"/>
                  </a:lnTo>
                  <a:lnTo>
                    <a:pt x="11799" y="73439"/>
                  </a:lnTo>
                  <a:lnTo>
                    <a:pt x="12288" y="74495"/>
                  </a:lnTo>
                  <a:lnTo>
                    <a:pt x="12726" y="75371"/>
                  </a:lnTo>
                  <a:lnTo>
                    <a:pt x="13138" y="76093"/>
                  </a:lnTo>
                  <a:lnTo>
                    <a:pt x="13627" y="76943"/>
                  </a:lnTo>
                  <a:lnTo>
                    <a:pt x="14220" y="77844"/>
                  </a:lnTo>
                  <a:lnTo>
                    <a:pt x="14864" y="78746"/>
                  </a:lnTo>
                  <a:lnTo>
                    <a:pt x="15534" y="79647"/>
                  </a:lnTo>
                  <a:lnTo>
                    <a:pt x="15894" y="80059"/>
                  </a:lnTo>
                  <a:lnTo>
                    <a:pt x="16229" y="80446"/>
                  </a:lnTo>
                  <a:lnTo>
                    <a:pt x="16564" y="80806"/>
                  </a:lnTo>
                  <a:lnTo>
                    <a:pt x="16899" y="81116"/>
                  </a:lnTo>
                  <a:lnTo>
                    <a:pt x="17234" y="81373"/>
                  </a:lnTo>
                  <a:lnTo>
                    <a:pt x="17569" y="81605"/>
                  </a:lnTo>
                  <a:lnTo>
                    <a:pt x="17826" y="81760"/>
                  </a:lnTo>
                  <a:lnTo>
                    <a:pt x="18109" y="81914"/>
                  </a:lnTo>
                  <a:lnTo>
                    <a:pt x="18805" y="82223"/>
                  </a:lnTo>
                  <a:lnTo>
                    <a:pt x="19603" y="82532"/>
                  </a:lnTo>
                  <a:lnTo>
                    <a:pt x="20016" y="82661"/>
                  </a:lnTo>
                  <a:lnTo>
                    <a:pt x="20454" y="82790"/>
                  </a:lnTo>
                  <a:lnTo>
                    <a:pt x="20866" y="82867"/>
                  </a:lnTo>
                  <a:lnTo>
                    <a:pt x="21278" y="82970"/>
                  </a:lnTo>
                  <a:lnTo>
                    <a:pt x="21690" y="83022"/>
                  </a:lnTo>
                  <a:lnTo>
                    <a:pt x="22102" y="83047"/>
                  </a:lnTo>
                  <a:lnTo>
                    <a:pt x="22463" y="83047"/>
                  </a:lnTo>
                  <a:lnTo>
                    <a:pt x="22823" y="83022"/>
                  </a:lnTo>
                  <a:lnTo>
                    <a:pt x="23132" y="82970"/>
                  </a:lnTo>
                  <a:lnTo>
                    <a:pt x="23390" y="82867"/>
                  </a:lnTo>
                  <a:lnTo>
                    <a:pt x="23570" y="82764"/>
                  </a:lnTo>
                  <a:lnTo>
                    <a:pt x="23751" y="82584"/>
                  </a:lnTo>
                  <a:lnTo>
                    <a:pt x="23905" y="82352"/>
                  </a:lnTo>
                  <a:lnTo>
                    <a:pt x="24060" y="82094"/>
                  </a:lnTo>
                  <a:lnTo>
                    <a:pt x="24189" y="81837"/>
                  </a:lnTo>
                  <a:lnTo>
                    <a:pt x="24266" y="81553"/>
                  </a:lnTo>
                  <a:lnTo>
                    <a:pt x="24343" y="81322"/>
                  </a:lnTo>
                  <a:lnTo>
                    <a:pt x="24343" y="81116"/>
                  </a:lnTo>
                  <a:lnTo>
                    <a:pt x="24317" y="80961"/>
                  </a:lnTo>
                  <a:lnTo>
                    <a:pt x="24292" y="80832"/>
                  </a:lnTo>
                  <a:lnTo>
                    <a:pt x="24163" y="80549"/>
                  </a:lnTo>
                  <a:lnTo>
                    <a:pt x="23983" y="80291"/>
                  </a:lnTo>
                  <a:lnTo>
                    <a:pt x="23751" y="80008"/>
                  </a:lnTo>
                  <a:lnTo>
                    <a:pt x="23493" y="79725"/>
                  </a:lnTo>
                  <a:lnTo>
                    <a:pt x="23210" y="79441"/>
                  </a:lnTo>
                  <a:lnTo>
                    <a:pt x="22592" y="78849"/>
                  </a:lnTo>
                  <a:lnTo>
                    <a:pt x="21948" y="78282"/>
                  </a:lnTo>
                  <a:lnTo>
                    <a:pt x="21664" y="77999"/>
                  </a:lnTo>
                  <a:lnTo>
                    <a:pt x="21407" y="77715"/>
                  </a:lnTo>
                  <a:lnTo>
                    <a:pt x="21149" y="77432"/>
                  </a:lnTo>
                  <a:lnTo>
                    <a:pt x="20969" y="77174"/>
                  </a:lnTo>
                  <a:lnTo>
                    <a:pt x="20840" y="76891"/>
                  </a:lnTo>
                  <a:lnTo>
                    <a:pt x="20788" y="76762"/>
                  </a:lnTo>
                  <a:lnTo>
                    <a:pt x="20763" y="76633"/>
                  </a:lnTo>
                  <a:lnTo>
                    <a:pt x="20737" y="76427"/>
                  </a:lnTo>
                  <a:lnTo>
                    <a:pt x="20788" y="76221"/>
                  </a:lnTo>
                  <a:lnTo>
                    <a:pt x="20840" y="75990"/>
                  </a:lnTo>
                  <a:lnTo>
                    <a:pt x="20943" y="75732"/>
                  </a:lnTo>
                  <a:lnTo>
                    <a:pt x="21175" y="75268"/>
                  </a:lnTo>
                  <a:lnTo>
                    <a:pt x="21355" y="74882"/>
                  </a:lnTo>
                  <a:lnTo>
                    <a:pt x="21458" y="74650"/>
                  </a:lnTo>
                  <a:lnTo>
                    <a:pt x="21613" y="74392"/>
                  </a:lnTo>
                  <a:lnTo>
                    <a:pt x="21973" y="73852"/>
                  </a:lnTo>
                  <a:lnTo>
                    <a:pt x="22308" y="73311"/>
                  </a:lnTo>
                  <a:lnTo>
                    <a:pt x="22437" y="73053"/>
                  </a:lnTo>
                  <a:lnTo>
                    <a:pt x="22566" y="72821"/>
                  </a:lnTo>
                  <a:lnTo>
                    <a:pt x="22798" y="72332"/>
                  </a:lnTo>
                  <a:lnTo>
                    <a:pt x="23055" y="71688"/>
                  </a:lnTo>
                  <a:lnTo>
                    <a:pt x="23158" y="71379"/>
                  </a:lnTo>
                  <a:lnTo>
                    <a:pt x="23236" y="71070"/>
                  </a:lnTo>
                  <a:lnTo>
                    <a:pt x="23236" y="70941"/>
                  </a:lnTo>
                  <a:lnTo>
                    <a:pt x="23236" y="70812"/>
                  </a:lnTo>
                  <a:lnTo>
                    <a:pt x="23210" y="70709"/>
                  </a:lnTo>
                  <a:lnTo>
                    <a:pt x="23158" y="70606"/>
                  </a:lnTo>
                  <a:lnTo>
                    <a:pt x="23081" y="70503"/>
                  </a:lnTo>
                  <a:lnTo>
                    <a:pt x="22952" y="70400"/>
                  </a:lnTo>
                  <a:lnTo>
                    <a:pt x="22798" y="70348"/>
                  </a:lnTo>
                  <a:lnTo>
                    <a:pt x="22643" y="70297"/>
                  </a:lnTo>
                  <a:lnTo>
                    <a:pt x="22231" y="70219"/>
                  </a:lnTo>
                  <a:lnTo>
                    <a:pt x="21793" y="70194"/>
                  </a:lnTo>
                  <a:lnTo>
                    <a:pt x="21329" y="70168"/>
                  </a:lnTo>
                  <a:lnTo>
                    <a:pt x="20917" y="70142"/>
                  </a:lnTo>
                  <a:lnTo>
                    <a:pt x="20711" y="70116"/>
                  </a:lnTo>
                  <a:lnTo>
                    <a:pt x="20557" y="70065"/>
                  </a:lnTo>
                  <a:lnTo>
                    <a:pt x="20402" y="70013"/>
                  </a:lnTo>
                  <a:lnTo>
                    <a:pt x="20273" y="69936"/>
                  </a:lnTo>
                  <a:lnTo>
                    <a:pt x="20067" y="69756"/>
                  </a:lnTo>
                  <a:lnTo>
                    <a:pt x="19861" y="69524"/>
                  </a:lnTo>
                  <a:lnTo>
                    <a:pt x="19655" y="69266"/>
                  </a:lnTo>
                  <a:lnTo>
                    <a:pt x="19475" y="68957"/>
                  </a:lnTo>
                  <a:lnTo>
                    <a:pt x="19320" y="68648"/>
                  </a:lnTo>
                  <a:lnTo>
                    <a:pt x="19191" y="68339"/>
                  </a:lnTo>
                  <a:lnTo>
                    <a:pt x="19140" y="68056"/>
                  </a:lnTo>
                  <a:lnTo>
                    <a:pt x="19140" y="67927"/>
                  </a:lnTo>
                  <a:lnTo>
                    <a:pt x="19166" y="67798"/>
                  </a:lnTo>
                  <a:lnTo>
                    <a:pt x="19217" y="67644"/>
                  </a:lnTo>
                  <a:lnTo>
                    <a:pt x="19320" y="67515"/>
                  </a:lnTo>
                  <a:lnTo>
                    <a:pt x="19449" y="67386"/>
                  </a:lnTo>
                  <a:lnTo>
                    <a:pt x="19629" y="67257"/>
                  </a:lnTo>
                  <a:lnTo>
                    <a:pt x="20016" y="67025"/>
                  </a:lnTo>
                  <a:lnTo>
                    <a:pt x="20479" y="66819"/>
                  </a:lnTo>
                  <a:lnTo>
                    <a:pt x="20943" y="66613"/>
                  </a:lnTo>
                  <a:lnTo>
                    <a:pt x="21381" y="66407"/>
                  </a:lnTo>
                  <a:lnTo>
                    <a:pt x="21767" y="66175"/>
                  </a:lnTo>
                  <a:lnTo>
                    <a:pt x="21922" y="66072"/>
                  </a:lnTo>
                  <a:lnTo>
                    <a:pt x="22025" y="65943"/>
                  </a:lnTo>
                  <a:lnTo>
                    <a:pt x="22282" y="65609"/>
                  </a:lnTo>
                  <a:lnTo>
                    <a:pt x="22411" y="65377"/>
                  </a:lnTo>
                  <a:lnTo>
                    <a:pt x="22540" y="65145"/>
                  </a:lnTo>
                  <a:lnTo>
                    <a:pt x="22643" y="64887"/>
                  </a:lnTo>
                  <a:lnTo>
                    <a:pt x="22720" y="64656"/>
                  </a:lnTo>
                  <a:lnTo>
                    <a:pt x="22746" y="64449"/>
                  </a:lnTo>
                  <a:lnTo>
                    <a:pt x="22746" y="64346"/>
                  </a:lnTo>
                  <a:lnTo>
                    <a:pt x="22720" y="64269"/>
                  </a:lnTo>
                  <a:lnTo>
                    <a:pt x="22643" y="64140"/>
                  </a:lnTo>
                  <a:lnTo>
                    <a:pt x="22540" y="64037"/>
                  </a:lnTo>
                  <a:lnTo>
                    <a:pt x="22411" y="63934"/>
                  </a:lnTo>
                  <a:lnTo>
                    <a:pt x="22257" y="63857"/>
                  </a:lnTo>
                  <a:lnTo>
                    <a:pt x="21870" y="63728"/>
                  </a:lnTo>
                  <a:lnTo>
                    <a:pt x="21458" y="63599"/>
                  </a:lnTo>
                  <a:lnTo>
                    <a:pt x="21020" y="63471"/>
                  </a:lnTo>
                  <a:lnTo>
                    <a:pt x="20634" y="63342"/>
                  </a:lnTo>
                  <a:lnTo>
                    <a:pt x="20479" y="63265"/>
                  </a:lnTo>
                  <a:lnTo>
                    <a:pt x="20351" y="63161"/>
                  </a:lnTo>
                  <a:lnTo>
                    <a:pt x="20222" y="63058"/>
                  </a:lnTo>
                  <a:lnTo>
                    <a:pt x="20170" y="62955"/>
                  </a:lnTo>
                  <a:lnTo>
                    <a:pt x="20119" y="62775"/>
                  </a:lnTo>
                  <a:lnTo>
                    <a:pt x="20119" y="62569"/>
                  </a:lnTo>
                  <a:lnTo>
                    <a:pt x="20144" y="62337"/>
                  </a:lnTo>
                  <a:lnTo>
                    <a:pt x="20222" y="62105"/>
                  </a:lnTo>
                  <a:lnTo>
                    <a:pt x="20299" y="61848"/>
                  </a:lnTo>
                  <a:lnTo>
                    <a:pt x="20402" y="61642"/>
                  </a:lnTo>
                  <a:lnTo>
                    <a:pt x="20505" y="61461"/>
                  </a:lnTo>
                  <a:lnTo>
                    <a:pt x="20634" y="61358"/>
                  </a:lnTo>
                  <a:lnTo>
                    <a:pt x="20814" y="61255"/>
                  </a:lnTo>
                  <a:lnTo>
                    <a:pt x="20994" y="61204"/>
                  </a:lnTo>
                  <a:lnTo>
                    <a:pt x="21226" y="61152"/>
                  </a:lnTo>
                  <a:lnTo>
                    <a:pt x="21716" y="61152"/>
                  </a:lnTo>
                  <a:lnTo>
                    <a:pt x="21999" y="61178"/>
                  </a:lnTo>
                  <a:lnTo>
                    <a:pt x="22566" y="61255"/>
                  </a:lnTo>
                  <a:lnTo>
                    <a:pt x="23673" y="61461"/>
                  </a:lnTo>
                  <a:lnTo>
                    <a:pt x="24189" y="61513"/>
                  </a:lnTo>
                  <a:lnTo>
                    <a:pt x="24420" y="61539"/>
                  </a:lnTo>
                  <a:lnTo>
                    <a:pt x="24601" y="61513"/>
                  </a:lnTo>
                  <a:lnTo>
                    <a:pt x="25296" y="61436"/>
                  </a:lnTo>
                  <a:lnTo>
                    <a:pt x="26095" y="61307"/>
                  </a:lnTo>
                  <a:lnTo>
                    <a:pt x="26996" y="61152"/>
                  </a:lnTo>
                  <a:lnTo>
                    <a:pt x="27898" y="60946"/>
                  </a:lnTo>
                  <a:lnTo>
                    <a:pt x="28799" y="60714"/>
                  </a:lnTo>
                  <a:lnTo>
                    <a:pt x="29649" y="60457"/>
                  </a:lnTo>
                  <a:lnTo>
                    <a:pt x="30036" y="60328"/>
                  </a:lnTo>
                  <a:lnTo>
                    <a:pt x="30397" y="60173"/>
                  </a:lnTo>
                  <a:lnTo>
                    <a:pt x="30731" y="60019"/>
                  </a:lnTo>
                  <a:lnTo>
                    <a:pt x="31015" y="59839"/>
                  </a:lnTo>
                  <a:lnTo>
                    <a:pt x="31195" y="59736"/>
                  </a:lnTo>
                  <a:lnTo>
                    <a:pt x="31350" y="59581"/>
                  </a:lnTo>
                  <a:lnTo>
                    <a:pt x="31710" y="59220"/>
                  </a:lnTo>
                  <a:lnTo>
                    <a:pt x="32071" y="58782"/>
                  </a:lnTo>
                  <a:lnTo>
                    <a:pt x="32406" y="58319"/>
                  </a:lnTo>
                  <a:lnTo>
                    <a:pt x="33075" y="57366"/>
                  </a:lnTo>
                  <a:lnTo>
                    <a:pt x="33385" y="56954"/>
                  </a:lnTo>
                  <a:lnTo>
                    <a:pt x="33694" y="56619"/>
                  </a:lnTo>
                  <a:lnTo>
                    <a:pt x="34286" y="56052"/>
                  </a:lnTo>
                  <a:lnTo>
                    <a:pt x="34982" y="55408"/>
                  </a:lnTo>
                  <a:lnTo>
                    <a:pt x="36630" y="54017"/>
                  </a:lnTo>
                  <a:lnTo>
                    <a:pt x="38279" y="52626"/>
                  </a:lnTo>
                  <a:lnTo>
                    <a:pt x="39644" y="51493"/>
                  </a:lnTo>
                  <a:lnTo>
                    <a:pt x="40056" y="51158"/>
                  </a:lnTo>
                  <a:lnTo>
                    <a:pt x="40571" y="50797"/>
                  </a:lnTo>
                  <a:lnTo>
                    <a:pt x="40829" y="50591"/>
                  </a:lnTo>
                  <a:lnTo>
                    <a:pt x="41061" y="50385"/>
                  </a:lnTo>
                  <a:lnTo>
                    <a:pt x="41267" y="50179"/>
                  </a:lnTo>
                  <a:lnTo>
                    <a:pt x="41370" y="49973"/>
                  </a:lnTo>
                  <a:lnTo>
                    <a:pt x="41473" y="49690"/>
                  </a:lnTo>
                  <a:lnTo>
                    <a:pt x="41550" y="49355"/>
                  </a:lnTo>
                  <a:lnTo>
                    <a:pt x="41602" y="48994"/>
                  </a:lnTo>
                  <a:lnTo>
                    <a:pt x="41627" y="48582"/>
                  </a:lnTo>
                  <a:lnTo>
                    <a:pt x="41627" y="48170"/>
                  </a:lnTo>
                  <a:lnTo>
                    <a:pt x="41602" y="47732"/>
                  </a:lnTo>
                  <a:lnTo>
                    <a:pt x="41550" y="46830"/>
                  </a:lnTo>
                  <a:lnTo>
                    <a:pt x="41447" y="45929"/>
                  </a:lnTo>
                  <a:lnTo>
                    <a:pt x="41318" y="45053"/>
                  </a:lnTo>
                  <a:lnTo>
                    <a:pt x="41241" y="44254"/>
                  </a:lnTo>
                  <a:lnTo>
                    <a:pt x="41190" y="43585"/>
                  </a:lnTo>
                  <a:lnTo>
                    <a:pt x="41190" y="43559"/>
                  </a:lnTo>
                  <a:lnTo>
                    <a:pt x="41447" y="43224"/>
                  </a:lnTo>
                  <a:lnTo>
                    <a:pt x="41730" y="42838"/>
                  </a:lnTo>
                  <a:lnTo>
                    <a:pt x="42349" y="41936"/>
                  </a:lnTo>
                  <a:lnTo>
                    <a:pt x="42684" y="41524"/>
                  </a:lnTo>
                  <a:lnTo>
                    <a:pt x="43018" y="41137"/>
                  </a:lnTo>
                  <a:lnTo>
                    <a:pt x="43199" y="40983"/>
                  </a:lnTo>
                  <a:lnTo>
                    <a:pt x="43379" y="40828"/>
                  </a:lnTo>
                  <a:lnTo>
                    <a:pt x="43534" y="40725"/>
                  </a:lnTo>
                  <a:lnTo>
                    <a:pt x="43714" y="40674"/>
                  </a:lnTo>
                  <a:lnTo>
                    <a:pt x="43997" y="40597"/>
                  </a:lnTo>
                  <a:lnTo>
                    <a:pt x="44281" y="40597"/>
                  </a:lnTo>
                  <a:lnTo>
                    <a:pt x="44615" y="40622"/>
                  </a:lnTo>
                  <a:lnTo>
                    <a:pt x="44976" y="40700"/>
                  </a:lnTo>
                  <a:lnTo>
                    <a:pt x="45337" y="40803"/>
                  </a:lnTo>
                  <a:lnTo>
                    <a:pt x="45723" y="40906"/>
                  </a:lnTo>
                  <a:lnTo>
                    <a:pt x="46496" y="41189"/>
                  </a:lnTo>
                  <a:lnTo>
                    <a:pt x="47294" y="41498"/>
                  </a:lnTo>
                  <a:lnTo>
                    <a:pt x="48041" y="41756"/>
                  </a:lnTo>
                  <a:lnTo>
                    <a:pt x="48402" y="41859"/>
                  </a:lnTo>
                  <a:lnTo>
                    <a:pt x="48737" y="41910"/>
                  </a:lnTo>
                  <a:lnTo>
                    <a:pt x="49046" y="41962"/>
                  </a:lnTo>
                  <a:lnTo>
                    <a:pt x="49329" y="41936"/>
                  </a:lnTo>
                  <a:lnTo>
                    <a:pt x="49587" y="41910"/>
                  </a:lnTo>
                  <a:lnTo>
                    <a:pt x="49845" y="41833"/>
                  </a:lnTo>
                  <a:lnTo>
                    <a:pt x="50437" y="41653"/>
                  </a:lnTo>
                  <a:lnTo>
                    <a:pt x="51055" y="41395"/>
                  </a:lnTo>
                  <a:lnTo>
                    <a:pt x="51699" y="41112"/>
                  </a:lnTo>
                  <a:lnTo>
                    <a:pt x="52317" y="40777"/>
                  </a:lnTo>
                  <a:lnTo>
                    <a:pt x="52884" y="40416"/>
                  </a:lnTo>
                  <a:lnTo>
                    <a:pt x="53116" y="40236"/>
                  </a:lnTo>
                  <a:lnTo>
                    <a:pt x="53348" y="40030"/>
                  </a:lnTo>
                  <a:lnTo>
                    <a:pt x="53554" y="39850"/>
                  </a:lnTo>
                  <a:lnTo>
                    <a:pt x="53708" y="39669"/>
                  </a:lnTo>
                  <a:lnTo>
                    <a:pt x="53889" y="39437"/>
                  </a:lnTo>
                  <a:lnTo>
                    <a:pt x="54069" y="39180"/>
                  </a:lnTo>
                  <a:lnTo>
                    <a:pt x="54224" y="38922"/>
                  </a:lnTo>
                  <a:lnTo>
                    <a:pt x="54378" y="38613"/>
                  </a:lnTo>
                  <a:lnTo>
                    <a:pt x="54636" y="37969"/>
                  </a:lnTo>
                  <a:lnTo>
                    <a:pt x="54868" y="37248"/>
                  </a:lnTo>
                  <a:lnTo>
                    <a:pt x="55074" y="36449"/>
                  </a:lnTo>
                  <a:lnTo>
                    <a:pt x="55280" y="35651"/>
                  </a:lnTo>
                  <a:lnTo>
                    <a:pt x="55615" y="33951"/>
                  </a:lnTo>
                  <a:lnTo>
                    <a:pt x="55949" y="32225"/>
                  </a:lnTo>
                  <a:lnTo>
                    <a:pt x="56130" y="31401"/>
                  </a:lnTo>
                  <a:lnTo>
                    <a:pt x="56310" y="30628"/>
                  </a:lnTo>
                  <a:lnTo>
                    <a:pt x="56516" y="29881"/>
                  </a:lnTo>
                  <a:lnTo>
                    <a:pt x="56748" y="29185"/>
                  </a:lnTo>
                  <a:lnTo>
                    <a:pt x="56851" y="28876"/>
                  </a:lnTo>
                  <a:lnTo>
                    <a:pt x="57006" y="28593"/>
                  </a:lnTo>
                  <a:lnTo>
                    <a:pt x="57134" y="28309"/>
                  </a:lnTo>
                  <a:lnTo>
                    <a:pt x="57289" y="28052"/>
                  </a:lnTo>
                  <a:lnTo>
                    <a:pt x="57495" y="27794"/>
                  </a:lnTo>
                  <a:lnTo>
                    <a:pt x="57753" y="27511"/>
                  </a:lnTo>
                  <a:lnTo>
                    <a:pt x="58036" y="27228"/>
                  </a:lnTo>
                  <a:lnTo>
                    <a:pt x="58371" y="26944"/>
                  </a:lnTo>
                  <a:lnTo>
                    <a:pt x="59092" y="26352"/>
                  </a:lnTo>
                  <a:lnTo>
                    <a:pt x="59891" y="25785"/>
                  </a:lnTo>
                  <a:lnTo>
                    <a:pt x="60689" y="25193"/>
                  </a:lnTo>
                  <a:lnTo>
                    <a:pt x="61436" y="24626"/>
                  </a:lnTo>
                  <a:lnTo>
                    <a:pt x="61771" y="24343"/>
                  </a:lnTo>
                  <a:lnTo>
                    <a:pt x="62080" y="24059"/>
                  </a:lnTo>
                  <a:lnTo>
                    <a:pt x="62338" y="23802"/>
                  </a:lnTo>
                  <a:lnTo>
                    <a:pt x="62544" y="23544"/>
                  </a:lnTo>
                  <a:lnTo>
                    <a:pt x="63033" y="22823"/>
                  </a:lnTo>
                  <a:lnTo>
                    <a:pt x="63316" y="22385"/>
                  </a:lnTo>
                  <a:lnTo>
                    <a:pt x="63574" y="21921"/>
                  </a:lnTo>
                  <a:lnTo>
                    <a:pt x="63780" y="21458"/>
                  </a:lnTo>
                  <a:lnTo>
                    <a:pt x="63883" y="21226"/>
                  </a:lnTo>
                  <a:lnTo>
                    <a:pt x="63935" y="20994"/>
                  </a:lnTo>
                  <a:lnTo>
                    <a:pt x="63986" y="20788"/>
                  </a:lnTo>
                  <a:lnTo>
                    <a:pt x="64012" y="20582"/>
                  </a:lnTo>
                  <a:lnTo>
                    <a:pt x="64012" y="20401"/>
                  </a:lnTo>
                  <a:lnTo>
                    <a:pt x="63960" y="20221"/>
                  </a:lnTo>
                  <a:lnTo>
                    <a:pt x="63883" y="20067"/>
                  </a:lnTo>
                  <a:lnTo>
                    <a:pt x="63754" y="19886"/>
                  </a:lnTo>
                  <a:lnTo>
                    <a:pt x="63574" y="19757"/>
                  </a:lnTo>
                  <a:lnTo>
                    <a:pt x="63368" y="19629"/>
                  </a:lnTo>
                  <a:lnTo>
                    <a:pt x="63110" y="19500"/>
                  </a:lnTo>
                  <a:lnTo>
                    <a:pt x="62853" y="19371"/>
                  </a:lnTo>
                  <a:lnTo>
                    <a:pt x="62286" y="19165"/>
                  </a:lnTo>
                  <a:lnTo>
                    <a:pt x="61719" y="18959"/>
                  </a:lnTo>
                  <a:lnTo>
                    <a:pt x="61178" y="18753"/>
                  </a:lnTo>
                  <a:lnTo>
                    <a:pt x="60921" y="18624"/>
                  </a:lnTo>
                  <a:lnTo>
                    <a:pt x="60715" y="18521"/>
                  </a:lnTo>
                  <a:lnTo>
                    <a:pt x="60509" y="18392"/>
                  </a:lnTo>
                  <a:lnTo>
                    <a:pt x="60380" y="18238"/>
                  </a:lnTo>
                  <a:lnTo>
                    <a:pt x="60225" y="18057"/>
                  </a:lnTo>
                  <a:lnTo>
                    <a:pt x="60097" y="17800"/>
                  </a:lnTo>
                  <a:lnTo>
                    <a:pt x="59994" y="17542"/>
                  </a:lnTo>
                  <a:lnTo>
                    <a:pt x="59891" y="17233"/>
                  </a:lnTo>
                  <a:lnTo>
                    <a:pt x="59710" y="16563"/>
                  </a:lnTo>
                  <a:lnTo>
                    <a:pt x="59556" y="15868"/>
                  </a:lnTo>
                  <a:lnTo>
                    <a:pt x="59401" y="15172"/>
                  </a:lnTo>
                  <a:lnTo>
                    <a:pt x="59298" y="14837"/>
                  </a:lnTo>
                  <a:lnTo>
                    <a:pt x="59195" y="14528"/>
                  </a:lnTo>
                  <a:lnTo>
                    <a:pt x="59092" y="14219"/>
                  </a:lnTo>
                  <a:lnTo>
                    <a:pt x="58963" y="13962"/>
                  </a:lnTo>
                  <a:lnTo>
                    <a:pt x="58809" y="13756"/>
                  </a:lnTo>
                  <a:lnTo>
                    <a:pt x="58654" y="13575"/>
                  </a:lnTo>
                  <a:lnTo>
                    <a:pt x="58474" y="13446"/>
                  </a:lnTo>
                  <a:lnTo>
                    <a:pt x="58293" y="13318"/>
                  </a:lnTo>
                  <a:lnTo>
                    <a:pt x="58087" y="13215"/>
                  </a:lnTo>
                  <a:lnTo>
                    <a:pt x="57881" y="13112"/>
                  </a:lnTo>
                  <a:lnTo>
                    <a:pt x="57392" y="12957"/>
                  </a:lnTo>
                  <a:lnTo>
                    <a:pt x="56877" y="12803"/>
                  </a:lnTo>
                  <a:lnTo>
                    <a:pt x="56310" y="12699"/>
                  </a:lnTo>
                  <a:lnTo>
                    <a:pt x="55718" y="12596"/>
                  </a:lnTo>
                  <a:lnTo>
                    <a:pt x="54455" y="12442"/>
                  </a:lnTo>
                  <a:lnTo>
                    <a:pt x="53193" y="12339"/>
                  </a:lnTo>
                  <a:lnTo>
                    <a:pt x="51957" y="12210"/>
                  </a:lnTo>
                  <a:lnTo>
                    <a:pt x="51390" y="12133"/>
                  </a:lnTo>
                  <a:lnTo>
                    <a:pt x="50875" y="12056"/>
                  </a:lnTo>
                  <a:lnTo>
                    <a:pt x="50411" y="11927"/>
                  </a:lnTo>
                  <a:lnTo>
                    <a:pt x="49973" y="11798"/>
                  </a:lnTo>
                  <a:lnTo>
                    <a:pt x="49716" y="11669"/>
                  </a:lnTo>
                  <a:lnTo>
                    <a:pt x="49432" y="11515"/>
                  </a:lnTo>
                  <a:lnTo>
                    <a:pt x="48814" y="11128"/>
                  </a:lnTo>
                  <a:lnTo>
                    <a:pt x="48222" y="10716"/>
                  </a:lnTo>
                  <a:lnTo>
                    <a:pt x="47707" y="10381"/>
                  </a:lnTo>
                  <a:lnTo>
                    <a:pt x="47269" y="10124"/>
                  </a:lnTo>
                  <a:lnTo>
                    <a:pt x="46702" y="9866"/>
                  </a:lnTo>
                  <a:lnTo>
                    <a:pt x="46109" y="9557"/>
                  </a:lnTo>
                  <a:lnTo>
                    <a:pt x="45466" y="9274"/>
                  </a:lnTo>
                  <a:lnTo>
                    <a:pt x="44873" y="8939"/>
                  </a:lnTo>
                  <a:lnTo>
                    <a:pt x="44590" y="8758"/>
                  </a:lnTo>
                  <a:lnTo>
                    <a:pt x="44332" y="8578"/>
                  </a:lnTo>
                  <a:lnTo>
                    <a:pt x="44100" y="8398"/>
                  </a:lnTo>
                  <a:lnTo>
                    <a:pt x="43894" y="8217"/>
                  </a:lnTo>
                  <a:lnTo>
                    <a:pt x="43740" y="8011"/>
                  </a:lnTo>
                  <a:lnTo>
                    <a:pt x="43611" y="7805"/>
                  </a:lnTo>
                  <a:lnTo>
                    <a:pt x="43534" y="7599"/>
                  </a:lnTo>
                  <a:lnTo>
                    <a:pt x="43508" y="7342"/>
                  </a:lnTo>
                  <a:lnTo>
                    <a:pt x="43482" y="7032"/>
                  </a:lnTo>
                  <a:lnTo>
                    <a:pt x="43508" y="6749"/>
                  </a:lnTo>
                  <a:lnTo>
                    <a:pt x="43559" y="6414"/>
                  </a:lnTo>
                  <a:lnTo>
                    <a:pt x="43611" y="6079"/>
                  </a:lnTo>
                  <a:lnTo>
                    <a:pt x="43791" y="5384"/>
                  </a:lnTo>
                  <a:lnTo>
                    <a:pt x="43971" y="4663"/>
                  </a:lnTo>
                  <a:lnTo>
                    <a:pt x="44126" y="3993"/>
                  </a:lnTo>
                  <a:lnTo>
                    <a:pt x="44203" y="3658"/>
                  </a:lnTo>
                  <a:lnTo>
                    <a:pt x="44229" y="3375"/>
                  </a:lnTo>
                  <a:lnTo>
                    <a:pt x="44255" y="3091"/>
                  </a:lnTo>
                  <a:lnTo>
                    <a:pt x="44255" y="2834"/>
                  </a:lnTo>
                  <a:lnTo>
                    <a:pt x="44152" y="2113"/>
                  </a:lnTo>
                  <a:lnTo>
                    <a:pt x="43997" y="1237"/>
                  </a:lnTo>
                  <a:lnTo>
                    <a:pt x="38356" y="1185"/>
                  </a:lnTo>
                  <a:lnTo>
                    <a:pt x="32844" y="1108"/>
                  </a:lnTo>
                  <a:lnTo>
                    <a:pt x="27408" y="979"/>
                  </a:lnTo>
                  <a:lnTo>
                    <a:pt x="22102" y="850"/>
                  </a:lnTo>
                  <a:lnTo>
                    <a:pt x="16899" y="670"/>
                  </a:lnTo>
                  <a:lnTo>
                    <a:pt x="11850" y="464"/>
                  </a:lnTo>
                  <a:lnTo>
                    <a:pt x="6930" y="258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7" name="Google Shape;2107;p36"/>
            <p:cNvSpPr/>
            <p:nvPr/>
          </p:nvSpPr>
          <p:spPr>
            <a:xfrm>
              <a:off x="5101975" y="2876498"/>
              <a:ext cx="1265499" cy="1406393"/>
            </a:xfrm>
            <a:custGeom>
              <a:avLst/>
              <a:gdLst/>
              <a:ahLst/>
              <a:cxnLst/>
              <a:rect l="l" t="t" r="r" b="b"/>
              <a:pathLst>
                <a:path w="70580" h="78438" extrusionOk="0">
                  <a:moveTo>
                    <a:pt x="69704" y="1"/>
                  </a:moveTo>
                  <a:lnTo>
                    <a:pt x="69524" y="207"/>
                  </a:lnTo>
                  <a:lnTo>
                    <a:pt x="69292" y="387"/>
                  </a:lnTo>
                  <a:lnTo>
                    <a:pt x="69034" y="593"/>
                  </a:lnTo>
                  <a:lnTo>
                    <a:pt x="68751" y="773"/>
                  </a:lnTo>
                  <a:lnTo>
                    <a:pt x="68442" y="980"/>
                  </a:lnTo>
                  <a:lnTo>
                    <a:pt x="68081" y="1160"/>
                  </a:lnTo>
                  <a:lnTo>
                    <a:pt x="67257" y="1520"/>
                  </a:lnTo>
                  <a:lnTo>
                    <a:pt x="66304" y="1881"/>
                  </a:lnTo>
                  <a:lnTo>
                    <a:pt x="65222" y="2242"/>
                  </a:lnTo>
                  <a:lnTo>
                    <a:pt x="64011" y="2602"/>
                  </a:lnTo>
                  <a:lnTo>
                    <a:pt x="62672" y="2963"/>
                  </a:lnTo>
                  <a:lnTo>
                    <a:pt x="61204" y="3298"/>
                  </a:lnTo>
                  <a:lnTo>
                    <a:pt x="59632" y="3633"/>
                  </a:lnTo>
                  <a:lnTo>
                    <a:pt x="57932" y="3968"/>
                  </a:lnTo>
                  <a:lnTo>
                    <a:pt x="56103" y="4277"/>
                  </a:lnTo>
                  <a:lnTo>
                    <a:pt x="54197" y="4586"/>
                  </a:lnTo>
                  <a:lnTo>
                    <a:pt x="52162" y="4895"/>
                  </a:lnTo>
                  <a:lnTo>
                    <a:pt x="49999" y="5204"/>
                  </a:lnTo>
                  <a:lnTo>
                    <a:pt x="47758" y="5487"/>
                  </a:lnTo>
                  <a:lnTo>
                    <a:pt x="45413" y="5771"/>
                  </a:lnTo>
                  <a:lnTo>
                    <a:pt x="42966" y="6054"/>
                  </a:lnTo>
                  <a:lnTo>
                    <a:pt x="40442" y="6312"/>
                  </a:lnTo>
                  <a:lnTo>
                    <a:pt x="37815" y="6569"/>
                  </a:lnTo>
                  <a:lnTo>
                    <a:pt x="35084" y="6801"/>
                  </a:lnTo>
                  <a:lnTo>
                    <a:pt x="32276" y="7033"/>
                  </a:lnTo>
                  <a:lnTo>
                    <a:pt x="29391" y="7265"/>
                  </a:lnTo>
                  <a:lnTo>
                    <a:pt x="26403" y="7471"/>
                  </a:lnTo>
                  <a:lnTo>
                    <a:pt x="23364" y="7677"/>
                  </a:lnTo>
                  <a:lnTo>
                    <a:pt x="20221" y="7857"/>
                  </a:lnTo>
                  <a:lnTo>
                    <a:pt x="17027" y="8038"/>
                  </a:lnTo>
                  <a:lnTo>
                    <a:pt x="13756" y="8218"/>
                  </a:lnTo>
                  <a:lnTo>
                    <a:pt x="6981" y="8527"/>
                  </a:lnTo>
                  <a:lnTo>
                    <a:pt x="0" y="8759"/>
                  </a:lnTo>
                  <a:lnTo>
                    <a:pt x="284" y="9403"/>
                  </a:lnTo>
                  <a:lnTo>
                    <a:pt x="593" y="10047"/>
                  </a:lnTo>
                  <a:lnTo>
                    <a:pt x="928" y="10691"/>
                  </a:lnTo>
                  <a:lnTo>
                    <a:pt x="1263" y="11335"/>
                  </a:lnTo>
                  <a:lnTo>
                    <a:pt x="1623" y="11953"/>
                  </a:lnTo>
                  <a:lnTo>
                    <a:pt x="2010" y="12597"/>
                  </a:lnTo>
                  <a:lnTo>
                    <a:pt x="2396" y="13189"/>
                  </a:lnTo>
                  <a:lnTo>
                    <a:pt x="2782" y="13782"/>
                  </a:lnTo>
                  <a:lnTo>
                    <a:pt x="3195" y="14349"/>
                  </a:lnTo>
                  <a:lnTo>
                    <a:pt x="3581" y="14889"/>
                  </a:lnTo>
                  <a:lnTo>
                    <a:pt x="3993" y="15405"/>
                  </a:lnTo>
                  <a:lnTo>
                    <a:pt x="4405" y="15894"/>
                  </a:lnTo>
                  <a:lnTo>
                    <a:pt x="4817" y="16332"/>
                  </a:lnTo>
                  <a:lnTo>
                    <a:pt x="5204" y="16718"/>
                  </a:lnTo>
                  <a:lnTo>
                    <a:pt x="5616" y="17079"/>
                  </a:lnTo>
                  <a:lnTo>
                    <a:pt x="6002" y="17388"/>
                  </a:lnTo>
                  <a:lnTo>
                    <a:pt x="6183" y="17491"/>
                  </a:lnTo>
                  <a:lnTo>
                    <a:pt x="6389" y="17594"/>
                  </a:lnTo>
                  <a:lnTo>
                    <a:pt x="6852" y="17826"/>
                  </a:lnTo>
                  <a:lnTo>
                    <a:pt x="7419" y="18006"/>
                  </a:lnTo>
                  <a:lnTo>
                    <a:pt x="8011" y="18161"/>
                  </a:lnTo>
                  <a:lnTo>
                    <a:pt x="8604" y="18264"/>
                  </a:lnTo>
                  <a:lnTo>
                    <a:pt x="8887" y="18290"/>
                  </a:lnTo>
                  <a:lnTo>
                    <a:pt x="9171" y="18315"/>
                  </a:lnTo>
                  <a:lnTo>
                    <a:pt x="9428" y="18315"/>
                  </a:lnTo>
                  <a:lnTo>
                    <a:pt x="9686" y="18290"/>
                  </a:lnTo>
                  <a:lnTo>
                    <a:pt x="9892" y="18238"/>
                  </a:lnTo>
                  <a:lnTo>
                    <a:pt x="10098" y="18187"/>
                  </a:lnTo>
                  <a:lnTo>
                    <a:pt x="10149" y="18135"/>
                  </a:lnTo>
                  <a:lnTo>
                    <a:pt x="10201" y="18058"/>
                  </a:lnTo>
                  <a:lnTo>
                    <a:pt x="10278" y="17878"/>
                  </a:lnTo>
                  <a:lnTo>
                    <a:pt x="10356" y="17697"/>
                  </a:lnTo>
                  <a:lnTo>
                    <a:pt x="10407" y="17620"/>
                  </a:lnTo>
                  <a:lnTo>
                    <a:pt x="10459" y="17568"/>
                  </a:lnTo>
                  <a:lnTo>
                    <a:pt x="10639" y="17517"/>
                  </a:lnTo>
                  <a:lnTo>
                    <a:pt x="10819" y="17465"/>
                  </a:lnTo>
                  <a:lnTo>
                    <a:pt x="11000" y="17440"/>
                  </a:lnTo>
                  <a:lnTo>
                    <a:pt x="11206" y="17440"/>
                  </a:lnTo>
                  <a:lnTo>
                    <a:pt x="11618" y="17465"/>
                  </a:lnTo>
                  <a:lnTo>
                    <a:pt x="12081" y="17543"/>
                  </a:lnTo>
                  <a:lnTo>
                    <a:pt x="12571" y="17646"/>
                  </a:lnTo>
                  <a:lnTo>
                    <a:pt x="13060" y="17800"/>
                  </a:lnTo>
                  <a:lnTo>
                    <a:pt x="14116" y="18135"/>
                  </a:lnTo>
                  <a:lnTo>
                    <a:pt x="15147" y="18521"/>
                  </a:lnTo>
                  <a:lnTo>
                    <a:pt x="15662" y="18676"/>
                  </a:lnTo>
                  <a:lnTo>
                    <a:pt x="16151" y="18831"/>
                  </a:lnTo>
                  <a:lnTo>
                    <a:pt x="16615" y="18959"/>
                  </a:lnTo>
                  <a:lnTo>
                    <a:pt x="17053" y="19037"/>
                  </a:lnTo>
                  <a:lnTo>
                    <a:pt x="17465" y="19062"/>
                  </a:lnTo>
                  <a:lnTo>
                    <a:pt x="17671" y="19037"/>
                  </a:lnTo>
                  <a:lnTo>
                    <a:pt x="17826" y="19037"/>
                  </a:lnTo>
                  <a:lnTo>
                    <a:pt x="17980" y="18985"/>
                  </a:lnTo>
                  <a:lnTo>
                    <a:pt x="18135" y="18934"/>
                  </a:lnTo>
                  <a:lnTo>
                    <a:pt x="18444" y="18753"/>
                  </a:lnTo>
                  <a:lnTo>
                    <a:pt x="18753" y="18521"/>
                  </a:lnTo>
                  <a:lnTo>
                    <a:pt x="19088" y="18238"/>
                  </a:lnTo>
                  <a:lnTo>
                    <a:pt x="19423" y="17981"/>
                  </a:lnTo>
                  <a:lnTo>
                    <a:pt x="19758" y="17749"/>
                  </a:lnTo>
                  <a:lnTo>
                    <a:pt x="20067" y="17568"/>
                  </a:lnTo>
                  <a:lnTo>
                    <a:pt x="20221" y="17517"/>
                  </a:lnTo>
                  <a:lnTo>
                    <a:pt x="20350" y="17465"/>
                  </a:lnTo>
                  <a:lnTo>
                    <a:pt x="20556" y="17440"/>
                  </a:lnTo>
                  <a:lnTo>
                    <a:pt x="21329" y="17440"/>
                  </a:lnTo>
                  <a:lnTo>
                    <a:pt x="21896" y="17491"/>
                  </a:lnTo>
                  <a:lnTo>
                    <a:pt x="22488" y="17594"/>
                  </a:lnTo>
                  <a:lnTo>
                    <a:pt x="23080" y="17723"/>
                  </a:lnTo>
                  <a:lnTo>
                    <a:pt x="23647" y="17903"/>
                  </a:lnTo>
                  <a:lnTo>
                    <a:pt x="24137" y="18084"/>
                  </a:lnTo>
                  <a:lnTo>
                    <a:pt x="24343" y="18187"/>
                  </a:lnTo>
                  <a:lnTo>
                    <a:pt x="24523" y="18290"/>
                  </a:lnTo>
                  <a:lnTo>
                    <a:pt x="24652" y="18393"/>
                  </a:lnTo>
                  <a:lnTo>
                    <a:pt x="24781" y="18521"/>
                  </a:lnTo>
                  <a:lnTo>
                    <a:pt x="25012" y="18856"/>
                  </a:lnTo>
                  <a:lnTo>
                    <a:pt x="25244" y="19243"/>
                  </a:lnTo>
                  <a:lnTo>
                    <a:pt x="25450" y="19655"/>
                  </a:lnTo>
                  <a:lnTo>
                    <a:pt x="25682" y="20067"/>
                  </a:lnTo>
                  <a:lnTo>
                    <a:pt x="25888" y="20479"/>
                  </a:lnTo>
                  <a:lnTo>
                    <a:pt x="26120" y="20788"/>
                  </a:lnTo>
                  <a:lnTo>
                    <a:pt x="26249" y="20943"/>
                  </a:lnTo>
                  <a:lnTo>
                    <a:pt x="26378" y="21046"/>
                  </a:lnTo>
                  <a:lnTo>
                    <a:pt x="26635" y="21200"/>
                  </a:lnTo>
                  <a:lnTo>
                    <a:pt x="26970" y="21329"/>
                  </a:lnTo>
                  <a:lnTo>
                    <a:pt x="27331" y="21458"/>
                  </a:lnTo>
                  <a:lnTo>
                    <a:pt x="27743" y="21535"/>
                  </a:lnTo>
                  <a:lnTo>
                    <a:pt x="28670" y="21690"/>
                  </a:lnTo>
                  <a:lnTo>
                    <a:pt x="29623" y="21793"/>
                  </a:lnTo>
                  <a:lnTo>
                    <a:pt x="30551" y="21947"/>
                  </a:lnTo>
                  <a:lnTo>
                    <a:pt x="30963" y="22050"/>
                  </a:lnTo>
                  <a:lnTo>
                    <a:pt x="31375" y="22154"/>
                  </a:lnTo>
                  <a:lnTo>
                    <a:pt x="31735" y="22308"/>
                  </a:lnTo>
                  <a:lnTo>
                    <a:pt x="32045" y="22463"/>
                  </a:lnTo>
                  <a:lnTo>
                    <a:pt x="32173" y="22566"/>
                  </a:lnTo>
                  <a:lnTo>
                    <a:pt x="32276" y="22669"/>
                  </a:lnTo>
                  <a:lnTo>
                    <a:pt x="32379" y="22797"/>
                  </a:lnTo>
                  <a:lnTo>
                    <a:pt x="32457" y="22901"/>
                  </a:lnTo>
                  <a:lnTo>
                    <a:pt x="32534" y="23081"/>
                  </a:lnTo>
                  <a:lnTo>
                    <a:pt x="32611" y="23287"/>
                  </a:lnTo>
                  <a:lnTo>
                    <a:pt x="32637" y="23493"/>
                  </a:lnTo>
                  <a:lnTo>
                    <a:pt x="32637" y="23699"/>
                  </a:lnTo>
                  <a:lnTo>
                    <a:pt x="32637" y="23931"/>
                  </a:lnTo>
                  <a:lnTo>
                    <a:pt x="32611" y="24163"/>
                  </a:lnTo>
                  <a:lnTo>
                    <a:pt x="32508" y="24678"/>
                  </a:lnTo>
                  <a:lnTo>
                    <a:pt x="32328" y="25193"/>
                  </a:lnTo>
                  <a:lnTo>
                    <a:pt x="32122" y="25734"/>
                  </a:lnTo>
                  <a:lnTo>
                    <a:pt x="31864" y="26301"/>
                  </a:lnTo>
                  <a:lnTo>
                    <a:pt x="31607" y="26867"/>
                  </a:lnTo>
                  <a:lnTo>
                    <a:pt x="31040" y="28027"/>
                  </a:lnTo>
                  <a:lnTo>
                    <a:pt x="30782" y="28593"/>
                  </a:lnTo>
                  <a:lnTo>
                    <a:pt x="30525" y="29134"/>
                  </a:lnTo>
                  <a:lnTo>
                    <a:pt x="30319" y="29649"/>
                  </a:lnTo>
                  <a:lnTo>
                    <a:pt x="30164" y="30139"/>
                  </a:lnTo>
                  <a:lnTo>
                    <a:pt x="30061" y="30602"/>
                  </a:lnTo>
                  <a:lnTo>
                    <a:pt x="30035" y="30809"/>
                  </a:lnTo>
                  <a:lnTo>
                    <a:pt x="30010" y="31015"/>
                  </a:lnTo>
                  <a:lnTo>
                    <a:pt x="30035" y="31375"/>
                  </a:lnTo>
                  <a:lnTo>
                    <a:pt x="30087" y="31736"/>
                  </a:lnTo>
                  <a:lnTo>
                    <a:pt x="30164" y="32097"/>
                  </a:lnTo>
                  <a:lnTo>
                    <a:pt x="30241" y="32483"/>
                  </a:lnTo>
                  <a:lnTo>
                    <a:pt x="30370" y="32895"/>
                  </a:lnTo>
                  <a:lnTo>
                    <a:pt x="30499" y="33307"/>
                  </a:lnTo>
                  <a:lnTo>
                    <a:pt x="30834" y="34157"/>
                  </a:lnTo>
                  <a:lnTo>
                    <a:pt x="31220" y="35033"/>
                  </a:lnTo>
                  <a:lnTo>
                    <a:pt x="31632" y="35960"/>
                  </a:lnTo>
                  <a:lnTo>
                    <a:pt x="32534" y="37815"/>
                  </a:lnTo>
                  <a:lnTo>
                    <a:pt x="32972" y="38768"/>
                  </a:lnTo>
                  <a:lnTo>
                    <a:pt x="33410" y="39695"/>
                  </a:lnTo>
                  <a:lnTo>
                    <a:pt x="33770" y="40597"/>
                  </a:lnTo>
                  <a:lnTo>
                    <a:pt x="34105" y="41473"/>
                  </a:lnTo>
                  <a:lnTo>
                    <a:pt x="34234" y="41911"/>
                  </a:lnTo>
                  <a:lnTo>
                    <a:pt x="34363" y="42323"/>
                  </a:lnTo>
                  <a:lnTo>
                    <a:pt x="34466" y="42735"/>
                  </a:lnTo>
                  <a:lnTo>
                    <a:pt x="34517" y="43147"/>
                  </a:lnTo>
                  <a:lnTo>
                    <a:pt x="34569" y="43534"/>
                  </a:lnTo>
                  <a:lnTo>
                    <a:pt x="34595" y="43894"/>
                  </a:lnTo>
                  <a:lnTo>
                    <a:pt x="34569" y="44255"/>
                  </a:lnTo>
                  <a:lnTo>
                    <a:pt x="34543" y="44590"/>
                  </a:lnTo>
                  <a:lnTo>
                    <a:pt x="34492" y="44770"/>
                  </a:lnTo>
                  <a:lnTo>
                    <a:pt x="34440" y="44950"/>
                  </a:lnTo>
                  <a:lnTo>
                    <a:pt x="34260" y="45337"/>
                  </a:lnTo>
                  <a:lnTo>
                    <a:pt x="34002" y="45723"/>
                  </a:lnTo>
                  <a:lnTo>
                    <a:pt x="33719" y="46135"/>
                  </a:lnTo>
                  <a:lnTo>
                    <a:pt x="33384" y="46547"/>
                  </a:lnTo>
                  <a:lnTo>
                    <a:pt x="32998" y="46934"/>
                  </a:lnTo>
                  <a:lnTo>
                    <a:pt x="32199" y="47758"/>
                  </a:lnTo>
                  <a:lnTo>
                    <a:pt x="31349" y="48557"/>
                  </a:lnTo>
                  <a:lnTo>
                    <a:pt x="30576" y="49355"/>
                  </a:lnTo>
                  <a:lnTo>
                    <a:pt x="30241" y="49741"/>
                  </a:lnTo>
                  <a:lnTo>
                    <a:pt x="29958" y="50102"/>
                  </a:lnTo>
                  <a:lnTo>
                    <a:pt x="29701" y="50488"/>
                  </a:lnTo>
                  <a:lnTo>
                    <a:pt x="29520" y="50823"/>
                  </a:lnTo>
                  <a:lnTo>
                    <a:pt x="29417" y="51158"/>
                  </a:lnTo>
                  <a:lnTo>
                    <a:pt x="29288" y="51570"/>
                  </a:lnTo>
                  <a:lnTo>
                    <a:pt x="29211" y="52008"/>
                  </a:lnTo>
                  <a:lnTo>
                    <a:pt x="29134" y="52472"/>
                  </a:lnTo>
                  <a:lnTo>
                    <a:pt x="29082" y="52961"/>
                  </a:lnTo>
                  <a:lnTo>
                    <a:pt x="29057" y="53399"/>
                  </a:lnTo>
                  <a:lnTo>
                    <a:pt x="29082" y="53811"/>
                  </a:lnTo>
                  <a:lnTo>
                    <a:pt x="29134" y="54146"/>
                  </a:lnTo>
                  <a:lnTo>
                    <a:pt x="29185" y="54352"/>
                  </a:lnTo>
                  <a:lnTo>
                    <a:pt x="29288" y="54558"/>
                  </a:lnTo>
                  <a:lnTo>
                    <a:pt x="29417" y="54764"/>
                  </a:lnTo>
                  <a:lnTo>
                    <a:pt x="29572" y="54971"/>
                  </a:lnTo>
                  <a:lnTo>
                    <a:pt x="29907" y="55408"/>
                  </a:lnTo>
                  <a:lnTo>
                    <a:pt x="30293" y="55872"/>
                  </a:lnTo>
                  <a:lnTo>
                    <a:pt x="30679" y="56310"/>
                  </a:lnTo>
                  <a:lnTo>
                    <a:pt x="31040" y="56748"/>
                  </a:lnTo>
                  <a:lnTo>
                    <a:pt x="31169" y="56980"/>
                  </a:lnTo>
                  <a:lnTo>
                    <a:pt x="31298" y="57186"/>
                  </a:lnTo>
                  <a:lnTo>
                    <a:pt x="31375" y="57392"/>
                  </a:lnTo>
                  <a:lnTo>
                    <a:pt x="31452" y="57572"/>
                  </a:lnTo>
                  <a:lnTo>
                    <a:pt x="31478" y="57778"/>
                  </a:lnTo>
                  <a:lnTo>
                    <a:pt x="31478" y="57984"/>
                  </a:lnTo>
                  <a:lnTo>
                    <a:pt x="31478" y="58397"/>
                  </a:lnTo>
                  <a:lnTo>
                    <a:pt x="31426" y="58860"/>
                  </a:lnTo>
                  <a:lnTo>
                    <a:pt x="31323" y="59350"/>
                  </a:lnTo>
                  <a:lnTo>
                    <a:pt x="31220" y="59891"/>
                  </a:lnTo>
                  <a:lnTo>
                    <a:pt x="31066" y="60406"/>
                  </a:lnTo>
                  <a:lnTo>
                    <a:pt x="30731" y="61513"/>
                  </a:lnTo>
                  <a:lnTo>
                    <a:pt x="30370" y="62621"/>
                  </a:lnTo>
                  <a:lnTo>
                    <a:pt x="30216" y="63136"/>
                  </a:lnTo>
                  <a:lnTo>
                    <a:pt x="30087" y="63651"/>
                  </a:lnTo>
                  <a:lnTo>
                    <a:pt x="29984" y="64167"/>
                  </a:lnTo>
                  <a:lnTo>
                    <a:pt x="29907" y="64630"/>
                  </a:lnTo>
                  <a:lnTo>
                    <a:pt x="29881" y="65068"/>
                  </a:lnTo>
                  <a:lnTo>
                    <a:pt x="29907" y="65454"/>
                  </a:lnTo>
                  <a:lnTo>
                    <a:pt x="29958" y="65764"/>
                  </a:lnTo>
                  <a:lnTo>
                    <a:pt x="30061" y="66098"/>
                  </a:lnTo>
                  <a:lnTo>
                    <a:pt x="30216" y="66459"/>
                  </a:lnTo>
                  <a:lnTo>
                    <a:pt x="30370" y="66820"/>
                  </a:lnTo>
                  <a:lnTo>
                    <a:pt x="30808" y="67567"/>
                  </a:lnTo>
                  <a:lnTo>
                    <a:pt x="31272" y="68365"/>
                  </a:lnTo>
                  <a:lnTo>
                    <a:pt x="31735" y="69138"/>
                  </a:lnTo>
                  <a:lnTo>
                    <a:pt x="32173" y="69911"/>
                  </a:lnTo>
                  <a:lnTo>
                    <a:pt x="32354" y="70271"/>
                  </a:lnTo>
                  <a:lnTo>
                    <a:pt x="32482" y="70606"/>
                  </a:lnTo>
                  <a:lnTo>
                    <a:pt x="32586" y="70941"/>
                  </a:lnTo>
                  <a:lnTo>
                    <a:pt x="32663" y="71250"/>
                  </a:lnTo>
                  <a:lnTo>
                    <a:pt x="32663" y="71585"/>
                  </a:lnTo>
                  <a:lnTo>
                    <a:pt x="32611" y="71972"/>
                  </a:lnTo>
                  <a:lnTo>
                    <a:pt x="32534" y="72358"/>
                  </a:lnTo>
                  <a:lnTo>
                    <a:pt x="32405" y="72796"/>
                  </a:lnTo>
                  <a:lnTo>
                    <a:pt x="32096" y="73697"/>
                  </a:lnTo>
                  <a:lnTo>
                    <a:pt x="31735" y="74625"/>
                  </a:lnTo>
                  <a:lnTo>
                    <a:pt x="31581" y="75114"/>
                  </a:lnTo>
                  <a:lnTo>
                    <a:pt x="31426" y="75578"/>
                  </a:lnTo>
                  <a:lnTo>
                    <a:pt x="31298" y="76016"/>
                  </a:lnTo>
                  <a:lnTo>
                    <a:pt x="31195" y="76428"/>
                  </a:lnTo>
                  <a:lnTo>
                    <a:pt x="31169" y="76840"/>
                  </a:lnTo>
                  <a:lnTo>
                    <a:pt x="31169" y="77201"/>
                  </a:lnTo>
                  <a:lnTo>
                    <a:pt x="31195" y="77381"/>
                  </a:lnTo>
                  <a:lnTo>
                    <a:pt x="31220" y="77535"/>
                  </a:lnTo>
                  <a:lnTo>
                    <a:pt x="31298" y="77664"/>
                  </a:lnTo>
                  <a:lnTo>
                    <a:pt x="31375" y="77819"/>
                  </a:lnTo>
                  <a:lnTo>
                    <a:pt x="31452" y="77922"/>
                  </a:lnTo>
                  <a:lnTo>
                    <a:pt x="31581" y="77999"/>
                  </a:lnTo>
                  <a:lnTo>
                    <a:pt x="31735" y="78076"/>
                  </a:lnTo>
                  <a:lnTo>
                    <a:pt x="31916" y="78154"/>
                  </a:lnTo>
                  <a:lnTo>
                    <a:pt x="32354" y="78257"/>
                  </a:lnTo>
                  <a:lnTo>
                    <a:pt x="32817" y="78360"/>
                  </a:lnTo>
                  <a:lnTo>
                    <a:pt x="33281" y="78411"/>
                  </a:lnTo>
                  <a:lnTo>
                    <a:pt x="33745" y="78437"/>
                  </a:lnTo>
                  <a:lnTo>
                    <a:pt x="34440" y="78437"/>
                  </a:lnTo>
                  <a:lnTo>
                    <a:pt x="36011" y="77098"/>
                  </a:lnTo>
                  <a:lnTo>
                    <a:pt x="37583" y="75707"/>
                  </a:lnTo>
                  <a:lnTo>
                    <a:pt x="39128" y="74290"/>
                  </a:lnTo>
                  <a:lnTo>
                    <a:pt x="40622" y="72847"/>
                  </a:lnTo>
                  <a:lnTo>
                    <a:pt x="42116" y="71379"/>
                  </a:lnTo>
                  <a:lnTo>
                    <a:pt x="43559" y="69859"/>
                  </a:lnTo>
                  <a:lnTo>
                    <a:pt x="44976" y="68314"/>
                  </a:lnTo>
                  <a:lnTo>
                    <a:pt x="46367" y="66742"/>
                  </a:lnTo>
                  <a:lnTo>
                    <a:pt x="47706" y="65145"/>
                  </a:lnTo>
                  <a:lnTo>
                    <a:pt x="49046" y="63497"/>
                  </a:lnTo>
                  <a:lnTo>
                    <a:pt x="50333" y="61848"/>
                  </a:lnTo>
                  <a:lnTo>
                    <a:pt x="51570" y="60148"/>
                  </a:lnTo>
                  <a:lnTo>
                    <a:pt x="52806" y="58422"/>
                  </a:lnTo>
                  <a:lnTo>
                    <a:pt x="53991" y="56671"/>
                  </a:lnTo>
                  <a:lnTo>
                    <a:pt x="55125" y="54893"/>
                  </a:lnTo>
                  <a:lnTo>
                    <a:pt x="56258" y="53090"/>
                  </a:lnTo>
                  <a:lnTo>
                    <a:pt x="57314" y="51261"/>
                  </a:lnTo>
                  <a:lnTo>
                    <a:pt x="58370" y="49381"/>
                  </a:lnTo>
                  <a:lnTo>
                    <a:pt x="59375" y="47500"/>
                  </a:lnTo>
                  <a:lnTo>
                    <a:pt x="60328" y="45594"/>
                  </a:lnTo>
                  <a:lnTo>
                    <a:pt x="61255" y="43637"/>
                  </a:lnTo>
                  <a:lnTo>
                    <a:pt x="62157" y="41679"/>
                  </a:lnTo>
                  <a:lnTo>
                    <a:pt x="62981" y="39695"/>
                  </a:lnTo>
                  <a:lnTo>
                    <a:pt x="63805" y="37686"/>
                  </a:lnTo>
                  <a:lnTo>
                    <a:pt x="64552" y="35651"/>
                  </a:lnTo>
                  <a:lnTo>
                    <a:pt x="65274" y="33565"/>
                  </a:lnTo>
                  <a:lnTo>
                    <a:pt x="65969" y="31504"/>
                  </a:lnTo>
                  <a:lnTo>
                    <a:pt x="66587" y="29392"/>
                  </a:lnTo>
                  <a:lnTo>
                    <a:pt x="67180" y="27254"/>
                  </a:lnTo>
                  <a:lnTo>
                    <a:pt x="67721" y="25090"/>
                  </a:lnTo>
                  <a:lnTo>
                    <a:pt x="68236" y="22926"/>
                  </a:lnTo>
                  <a:lnTo>
                    <a:pt x="68700" y="20737"/>
                  </a:lnTo>
                  <a:lnTo>
                    <a:pt x="68931" y="19423"/>
                  </a:lnTo>
                  <a:lnTo>
                    <a:pt x="69163" y="18135"/>
                  </a:lnTo>
                  <a:lnTo>
                    <a:pt x="69369" y="16821"/>
                  </a:lnTo>
                  <a:lnTo>
                    <a:pt x="69575" y="15508"/>
                  </a:lnTo>
                  <a:lnTo>
                    <a:pt x="69756" y="14220"/>
                  </a:lnTo>
                  <a:lnTo>
                    <a:pt x="69910" y="12906"/>
                  </a:lnTo>
                  <a:lnTo>
                    <a:pt x="70065" y="11618"/>
                  </a:lnTo>
                  <a:lnTo>
                    <a:pt x="70168" y="10330"/>
                  </a:lnTo>
                  <a:lnTo>
                    <a:pt x="70297" y="9016"/>
                  </a:lnTo>
                  <a:lnTo>
                    <a:pt x="70374" y="7728"/>
                  </a:lnTo>
                  <a:lnTo>
                    <a:pt x="70451" y="6440"/>
                  </a:lnTo>
                  <a:lnTo>
                    <a:pt x="70503" y="5153"/>
                  </a:lnTo>
                  <a:lnTo>
                    <a:pt x="70554" y="3865"/>
                  </a:lnTo>
                  <a:lnTo>
                    <a:pt x="70580" y="2577"/>
                  </a:lnTo>
                  <a:lnTo>
                    <a:pt x="70580" y="1289"/>
                  </a:lnTo>
                  <a:lnTo>
                    <a:pt x="705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8" name="Google Shape;2108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9" name="Google Shape;2109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0" name="Google Shape;2110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1" name="Google Shape;2111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2" name="Google Shape;2112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3" name="Google Shape;2113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5" name="Google Shape;2115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6" name="Google Shape;2116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rgbClr val="3F748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4625790" y="1468760"/>
              <a:ext cx="451728" cy="30947"/>
            </a:xfrm>
            <a:custGeom>
              <a:avLst/>
              <a:gdLst/>
              <a:ahLst/>
              <a:cxnLst/>
              <a:rect l="l" t="t" r="r" b="b"/>
              <a:pathLst>
                <a:path w="25194" h="1726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6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0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0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6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4625790" y="1625791"/>
              <a:ext cx="451728" cy="30965"/>
            </a:xfrm>
            <a:custGeom>
              <a:avLst/>
              <a:gdLst/>
              <a:ahLst/>
              <a:cxnLst/>
              <a:rect l="l" t="t" r="r" b="b"/>
              <a:pathLst>
                <a:path w="25194" h="1727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7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1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1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7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4886743" y="2384625"/>
              <a:ext cx="148747" cy="161209"/>
            </a:xfrm>
            <a:custGeom>
              <a:avLst/>
              <a:gdLst/>
              <a:ahLst/>
              <a:cxnLst/>
              <a:rect l="l" t="t" r="r" b="b"/>
              <a:pathLst>
                <a:path w="8296" h="8991" extrusionOk="0">
                  <a:moveTo>
                    <a:pt x="2061" y="0"/>
                  </a:moveTo>
                  <a:lnTo>
                    <a:pt x="2087" y="284"/>
                  </a:lnTo>
                  <a:lnTo>
                    <a:pt x="2087" y="567"/>
                  </a:lnTo>
                  <a:lnTo>
                    <a:pt x="2036" y="850"/>
                  </a:lnTo>
                  <a:lnTo>
                    <a:pt x="2010" y="1134"/>
                  </a:lnTo>
                  <a:lnTo>
                    <a:pt x="1933" y="1391"/>
                  </a:lnTo>
                  <a:lnTo>
                    <a:pt x="1855" y="1649"/>
                  </a:lnTo>
                  <a:lnTo>
                    <a:pt x="1752" y="1906"/>
                  </a:lnTo>
                  <a:lnTo>
                    <a:pt x="1624" y="2164"/>
                  </a:lnTo>
                  <a:lnTo>
                    <a:pt x="1495" y="2396"/>
                  </a:lnTo>
                  <a:lnTo>
                    <a:pt x="1366" y="2602"/>
                  </a:lnTo>
                  <a:lnTo>
                    <a:pt x="1211" y="2834"/>
                  </a:lnTo>
                  <a:lnTo>
                    <a:pt x="1031" y="3014"/>
                  </a:lnTo>
                  <a:lnTo>
                    <a:pt x="851" y="3220"/>
                  </a:lnTo>
                  <a:lnTo>
                    <a:pt x="645" y="3400"/>
                  </a:lnTo>
                  <a:lnTo>
                    <a:pt x="439" y="3555"/>
                  </a:lnTo>
                  <a:lnTo>
                    <a:pt x="207" y="3710"/>
                  </a:lnTo>
                  <a:lnTo>
                    <a:pt x="1" y="3838"/>
                  </a:lnTo>
                  <a:lnTo>
                    <a:pt x="3272" y="8861"/>
                  </a:lnTo>
                  <a:lnTo>
                    <a:pt x="3324" y="8939"/>
                  </a:lnTo>
                  <a:lnTo>
                    <a:pt x="3375" y="8964"/>
                  </a:lnTo>
                  <a:lnTo>
                    <a:pt x="3427" y="8990"/>
                  </a:lnTo>
                  <a:lnTo>
                    <a:pt x="3478" y="8990"/>
                  </a:lnTo>
                  <a:lnTo>
                    <a:pt x="4019" y="8630"/>
                  </a:lnTo>
                  <a:lnTo>
                    <a:pt x="4509" y="8243"/>
                  </a:lnTo>
                  <a:lnTo>
                    <a:pt x="4998" y="7831"/>
                  </a:lnTo>
                  <a:lnTo>
                    <a:pt x="5462" y="7393"/>
                  </a:lnTo>
                  <a:lnTo>
                    <a:pt x="5874" y="6929"/>
                  </a:lnTo>
                  <a:lnTo>
                    <a:pt x="6260" y="6440"/>
                  </a:lnTo>
                  <a:lnTo>
                    <a:pt x="6647" y="5899"/>
                  </a:lnTo>
                  <a:lnTo>
                    <a:pt x="6956" y="5358"/>
                  </a:lnTo>
                  <a:lnTo>
                    <a:pt x="7265" y="4791"/>
                  </a:lnTo>
                  <a:lnTo>
                    <a:pt x="7522" y="4225"/>
                  </a:lnTo>
                  <a:lnTo>
                    <a:pt x="7754" y="3607"/>
                  </a:lnTo>
                  <a:lnTo>
                    <a:pt x="7935" y="2988"/>
                  </a:lnTo>
                  <a:lnTo>
                    <a:pt x="8089" y="2344"/>
                  </a:lnTo>
                  <a:lnTo>
                    <a:pt x="8218" y="1700"/>
                  </a:lnTo>
                  <a:lnTo>
                    <a:pt x="8269" y="1031"/>
                  </a:lnTo>
                  <a:lnTo>
                    <a:pt x="8295" y="361"/>
                  </a:lnTo>
                  <a:lnTo>
                    <a:pt x="5178" y="181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4762040" y="2205880"/>
              <a:ext cx="176915" cy="122874"/>
            </a:xfrm>
            <a:custGeom>
              <a:avLst/>
              <a:gdLst/>
              <a:ahLst/>
              <a:cxnLst/>
              <a:rect l="l" t="t" r="r" b="b"/>
              <a:pathLst>
                <a:path w="9867" h="6853" extrusionOk="0">
                  <a:moveTo>
                    <a:pt x="4998" y="1"/>
                  </a:moveTo>
                  <a:lnTo>
                    <a:pt x="4328" y="26"/>
                  </a:lnTo>
                  <a:lnTo>
                    <a:pt x="3659" y="104"/>
                  </a:lnTo>
                  <a:lnTo>
                    <a:pt x="3015" y="207"/>
                  </a:lnTo>
                  <a:lnTo>
                    <a:pt x="2371" y="335"/>
                  </a:lnTo>
                  <a:lnTo>
                    <a:pt x="1752" y="541"/>
                  </a:lnTo>
                  <a:lnTo>
                    <a:pt x="1160" y="748"/>
                  </a:lnTo>
                  <a:lnTo>
                    <a:pt x="568" y="1005"/>
                  </a:lnTo>
                  <a:lnTo>
                    <a:pt x="1" y="1314"/>
                  </a:lnTo>
                  <a:lnTo>
                    <a:pt x="1418" y="4070"/>
                  </a:lnTo>
                  <a:lnTo>
                    <a:pt x="2809" y="6852"/>
                  </a:lnTo>
                  <a:lnTo>
                    <a:pt x="3066" y="6724"/>
                  </a:lnTo>
                  <a:lnTo>
                    <a:pt x="3324" y="6595"/>
                  </a:lnTo>
                  <a:lnTo>
                    <a:pt x="3581" y="6492"/>
                  </a:lnTo>
                  <a:lnTo>
                    <a:pt x="3839" y="6389"/>
                  </a:lnTo>
                  <a:lnTo>
                    <a:pt x="4122" y="6312"/>
                  </a:lnTo>
                  <a:lnTo>
                    <a:pt x="4406" y="6260"/>
                  </a:lnTo>
                  <a:lnTo>
                    <a:pt x="4689" y="6234"/>
                  </a:lnTo>
                  <a:lnTo>
                    <a:pt x="5281" y="6234"/>
                  </a:lnTo>
                  <a:lnTo>
                    <a:pt x="5539" y="6260"/>
                  </a:lnTo>
                  <a:lnTo>
                    <a:pt x="5822" y="6312"/>
                  </a:lnTo>
                  <a:lnTo>
                    <a:pt x="6080" y="6389"/>
                  </a:lnTo>
                  <a:lnTo>
                    <a:pt x="6338" y="6466"/>
                  </a:lnTo>
                  <a:lnTo>
                    <a:pt x="6595" y="6569"/>
                  </a:lnTo>
                  <a:lnTo>
                    <a:pt x="6827" y="6672"/>
                  </a:lnTo>
                  <a:lnTo>
                    <a:pt x="7059" y="6801"/>
                  </a:lnTo>
                  <a:lnTo>
                    <a:pt x="8476" y="4019"/>
                  </a:lnTo>
                  <a:lnTo>
                    <a:pt x="9867" y="1237"/>
                  </a:lnTo>
                  <a:lnTo>
                    <a:pt x="9326" y="954"/>
                  </a:lnTo>
                  <a:lnTo>
                    <a:pt x="8759" y="722"/>
                  </a:lnTo>
                  <a:lnTo>
                    <a:pt x="8166" y="490"/>
                  </a:lnTo>
                  <a:lnTo>
                    <a:pt x="7548" y="335"/>
                  </a:lnTo>
                  <a:lnTo>
                    <a:pt x="6930" y="181"/>
                  </a:lnTo>
                  <a:lnTo>
                    <a:pt x="6286" y="78"/>
                  </a:lnTo>
                  <a:lnTo>
                    <a:pt x="5642" y="26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4667370" y="2386471"/>
              <a:ext cx="150110" cy="160276"/>
            </a:xfrm>
            <a:custGeom>
              <a:avLst/>
              <a:gdLst/>
              <a:ahLst/>
              <a:cxnLst/>
              <a:rect l="l" t="t" r="r" b="b"/>
              <a:pathLst>
                <a:path w="8372" h="8939" extrusionOk="0">
                  <a:moveTo>
                    <a:pt x="5822" y="0"/>
                  </a:moveTo>
                  <a:lnTo>
                    <a:pt x="618" y="284"/>
                  </a:lnTo>
                  <a:lnTo>
                    <a:pt x="232" y="309"/>
                  </a:lnTo>
                  <a:lnTo>
                    <a:pt x="103" y="361"/>
                  </a:lnTo>
                  <a:lnTo>
                    <a:pt x="0" y="387"/>
                  </a:lnTo>
                  <a:lnTo>
                    <a:pt x="52" y="1082"/>
                  </a:lnTo>
                  <a:lnTo>
                    <a:pt x="129" y="1726"/>
                  </a:lnTo>
                  <a:lnTo>
                    <a:pt x="232" y="2370"/>
                  </a:lnTo>
                  <a:lnTo>
                    <a:pt x="412" y="3014"/>
                  </a:lnTo>
                  <a:lnTo>
                    <a:pt x="593" y="3632"/>
                  </a:lnTo>
                  <a:lnTo>
                    <a:pt x="825" y="4225"/>
                  </a:lnTo>
                  <a:lnTo>
                    <a:pt x="1108" y="4817"/>
                  </a:lnTo>
                  <a:lnTo>
                    <a:pt x="1417" y="5384"/>
                  </a:lnTo>
                  <a:lnTo>
                    <a:pt x="1752" y="5899"/>
                  </a:lnTo>
                  <a:lnTo>
                    <a:pt x="2112" y="6414"/>
                  </a:lnTo>
                  <a:lnTo>
                    <a:pt x="2525" y="6904"/>
                  </a:lnTo>
                  <a:lnTo>
                    <a:pt x="2937" y="7367"/>
                  </a:lnTo>
                  <a:lnTo>
                    <a:pt x="3400" y="7805"/>
                  </a:lnTo>
                  <a:lnTo>
                    <a:pt x="3890" y="8217"/>
                  </a:lnTo>
                  <a:lnTo>
                    <a:pt x="4379" y="8604"/>
                  </a:lnTo>
                  <a:lnTo>
                    <a:pt x="4920" y="8939"/>
                  </a:lnTo>
                  <a:lnTo>
                    <a:pt x="4997" y="8913"/>
                  </a:lnTo>
                  <a:lnTo>
                    <a:pt x="5075" y="8810"/>
                  </a:lnTo>
                  <a:lnTo>
                    <a:pt x="8346" y="3813"/>
                  </a:lnTo>
                  <a:lnTo>
                    <a:pt x="8372" y="3761"/>
                  </a:lnTo>
                  <a:lnTo>
                    <a:pt x="8140" y="3632"/>
                  </a:lnTo>
                  <a:lnTo>
                    <a:pt x="7908" y="3478"/>
                  </a:lnTo>
                  <a:lnTo>
                    <a:pt x="7702" y="3323"/>
                  </a:lnTo>
                  <a:lnTo>
                    <a:pt x="7496" y="3143"/>
                  </a:lnTo>
                  <a:lnTo>
                    <a:pt x="7290" y="2937"/>
                  </a:lnTo>
                  <a:lnTo>
                    <a:pt x="7135" y="2731"/>
                  </a:lnTo>
                  <a:lnTo>
                    <a:pt x="6955" y="2525"/>
                  </a:lnTo>
                  <a:lnTo>
                    <a:pt x="6826" y="2293"/>
                  </a:lnTo>
                  <a:lnTo>
                    <a:pt x="6672" y="2061"/>
                  </a:lnTo>
                  <a:lnTo>
                    <a:pt x="6569" y="1829"/>
                  </a:lnTo>
                  <a:lnTo>
                    <a:pt x="6466" y="1572"/>
                  </a:lnTo>
                  <a:lnTo>
                    <a:pt x="6388" y="1314"/>
                  </a:lnTo>
                  <a:lnTo>
                    <a:pt x="6311" y="1031"/>
                  </a:lnTo>
                  <a:lnTo>
                    <a:pt x="6260" y="747"/>
                  </a:lnTo>
                  <a:lnTo>
                    <a:pt x="6234" y="464"/>
                  </a:lnTo>
                  <a:lnTo>
                    <a:pt x="6234" y="181"/>
                  </a:lnTo>
                  <a:lnTo>
                    <a:pt x="62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4800374" y="2338903"/>
              <a:ext cx="102560" cy="102075"/>
            </a:xfrm>
            <a:custGeom>
              <a:avLst/>
              <a:gdLst/>
              <a:ahLst/>
              <a:cxnLst/>
              <a:rect l="l" t="t" r="r" b="b"/>
              <a:pathLst>
                <a:path w="5720" h="5693" extrusionOk="0">
                  <a:moveTo>
                    <a:pt x="2551" y="0"/>
                  </a:moveTo>
                  <a:lnTo>
                    <a:pt x="2268" y="52"/>
                  </a:lnTo>
                  <a:lnTo>
                    <a:pt x="2010" y="129"/>
                  </a:lnTo>
                  <a:lnTo>
                    <a:pt x="1752" y="206"/>
                  </a:lnTo>
                  <a:lnTo>
                    <a:pt x="1495" y="335"/>
                  </a:lnTo>
                  <a:lnTo>
                    <a:pt x="1263" y="490"/>
                  </a:lnTo>
                  <a:lnTo>
                    <a:pt x="1031" y="644"/>
                  </a:lnTo>
                  <a:lnTo>
                    <a:pt x="825" y="824"/>
                  </a:lnTo>
                  <a:lnTo>
                    <a:pt x="645" y="1031"/>
                  </a:lnTo>
                  <a:lnTo>
                    <a:pt x="490" y="1262"/>
                  </a:lnTo>
                  <a:lnTo>
                    <a:pt x="336" y="1494"/>
                  </a:lnTo>
                  <a:lnTo>
                    <a:pt x="233" y="1726"/>
                  </a:lnTo>
                  <a:lnTo>
                    <a:pt x="130" y="2009"/>
                  </a:lnTo>
                  <a:lnTo>
                    <a:pt x="52" y="2267"/>
                  </a:lnTo>
                  <a:lnTo>
                    <a:pt x="1" y="2550"/>
                  </a:lnTo>
                  <a:lnTo>
                    <a:pt x="1" y="2859"/>
                  </a:lnTo>
                  <a:lnTo>
                    <a:pt x="1" y="3143"/>
                  </a:lnTo>
                  <a:lnTo>
                    <a:pt x="52" y="3426"/>
                  </a:lnTo>
                  <a:lnTo>
                    <a:pt x="130" y="3684"/>
                  </a:lnTo>
                  <a:lnTo>
                    <a:pt x="233" y="3967"/>
                  </a:lnTo>
                  <a:lnTo>
                    <a:pt x="336" y="4199"/>
                  </a:lnTo>
                  <a:lnTo>
                    <a:pt x="490" y="4456"/>
                  </a:lnTo>
                  <a:lnTo>
                    <a:pt x="645" y="4663"/>
                  </a:lnTo>
                  <a:lnTo>
                    <a:pt x="825" y="4869"/>
                  </a:lnTo>
                  <a:lnTo>
                    <a:pt x="1031" y="5049"/>
                  </a:lnTo>
                  <a:lnTo>
                    <a:pt x="1263" y="5203"/>
                  </a:lnTo>
                  <a:lnTo>
                    <a:pt x="1495" y="5358"/>
                  </a:lnTo>
                  <a:lnTo>
                    <a:pt x="1752" y="5487"/>
                  </a:lnTo>
                  <a:lnTo>
                    <a:pt x="2010" y="5564"/>
                  </a:lnTo>
                  <a:lnTo>
                    <a:pt x="2268" y="5641"/>
                  </a:lnTo>
                  <a:lnTo>
                    <a:pt x="2551" y="5693"/>
                  </a:lnTo>
                  <a:lnTo>
                    <a:pt x="3143" y="5693"/>
                  </a:lnTo>
                  <a:lnTo>
                    <a:pt x="3427" y="5641"/>
                  </a:lnTo>
                  <a:lnTo>
                    <a:pt x="3710" y="5564"/>
                  </a:lnTo>
                  <a:lnTo>
                    <a:pt x="3968" y="5487"/>
                  </a:lnTo>
                  <a:lnTo>
                    <a:pt x="4225" y="5358"/>
                  </a:lnTo>
                  <a:lnTo>
                    <a:pt x="4457" y="5203"/>
                  </a:lnTo>
                  <a:lnTo>
                    <a:pt x="4663" y="5049"/>
                  </a:lnTo>
                  <a:lnTo>
                    <a:pt x="4869" y="4869"/>
                  </a:lnTo>
                  <a:lnTo>
                    <a:pt x="5050" y="4663"/>
                  </a:lnTo>
                  <a:lnTo>
                    <a:pt x="5230" y="4456"/>
                  </a:lnTo>
                  <a:lnTo>
                    <a:pt x="5359" y="4199"/>
                  </a:lnTo>
                  <a:lnTo>
                    <a:pt x="5487" y="3967"/>
                  </a:lnTo>
                  <a:lnTo>
                    <a:pt x="5591" y="3684"/>
                  </a:lnTo>
                  <a:lnTo>
                    <a:pt x="5642" y="3426"/>
                  </a:lnTo>
                  <a:lnTo>
                    <a:pt x="5694" y="3143"/>
                  </a:lnTo>
                  <a:lnTo>
                    <a:pt x="5719" y="2859"/>
                  </a:lnTo>
                  <a:lnTo>
                    <a:pt x="5694" y="2550"/>
                  </a:lnTo>
                  <a:lnTo>
                    <a:pt x="5642" y="2267"/>
                  </a:lnTo>
                  <a:lnTo>
                    <a:pt x="5591" y="2009"/>
                  </a:lnTo>
                  <a:lnTo>
                    <a:pt x="5487" y="1726"/>
                  </a:lnTo>
                  <a:lnTo>
                    <a:pt x="5359" y="1494"/>
                  </a:lnTo>
                  <a:lnTo>
                    <a:pt x="5230" y="1262"/>
                  </a:lnTo>
                  <a:lnTo>
                    <a:pt x="5050" y="1031"/>
                  </a:lnTo>
                  <a:lnTo>
                    <a:pt x="4869" y="824"/>
                  </a:lnTo>
                  <a:lnTo>
                    <a:pt x="4663" y="644"/>
                  </a:lnTo>
                  <a:lnTo>
                    <a:pt x="4457" y="490"/>
                  </a:lnTo>
                  <a:lnTo>
                    <a:pt x="4225" y="335"/>
                  </a:lnTo>
                  <a:lnTo>
                    <a:pt x="3968" y="206"/>
                  </a:lnTo>
                  <a:lnTo>
                    <a:pt x="3710" y="129"/>
                  </a:lnTo>
                  <a:lnTo>
                    <a:pt x="3427" y="52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4645190" y="2183719"/>
              <a:ext cx="412928" cy="412444"/>
            </a:xfrm>
            <a:custGeom>
              <a:avLst/>
              <a:gdLst/>
              <a:ahLst/>
              <a:cxnLst/>
              <a:rect l="l" t="t" r="r" b="b"/>
              <a:pathLst>
                <a:path w="23030" h="23003" fill="none" extrusionOk="0">
                  <a:moveTo>
                    <a:pt x="23029" y="11514"/>
                  </a:moveTo>
                  <a:lnTo>
                    <a:pt x="23029" y="11514"/>
                  </a:lnTo>
                  <a:lnTo>
                    <a:pt x="23004" y="12107"/>
                  </a:lnTo>
                  <a:lnTo>
                    <a:pt x="22952" y="12674"/>
                  </a:lnTo>
                  <a:lnTo>
                    <a:pt x="22875" y="13266"/>
                  </a:lnTo>
                  <a:lnTo>
                    <a:pt x="22797" y="13833"/>
                  </a:lnTo>
                  <a:lnTo>
                    <a:pt x="22669" y="14374"/>
                  </a:lnTo>
                  <a:lnTo>
                    <a:pt x="22514" y="14915"/>
                  </a:lnTo>
                  <a:lnTo>
                    <a:pt x="22334" y="15456"/>
                  </a:lnTo>
                  <a:lnTo>
                    <a:pt x="22128" y="15971"/>
                  </a:lnTo>
                  <a:lnTo>
                    <a:pt x="21896" y="16486"/>
                  </a:lnTo>
                  <a:lnTo>
                    <a:pt x="21638" y="17001"/>
                  </a:lnTo>
                  <a:lnTo>
                    <a:pt x="21355" y="17465"/>
                  </a:lnTo>
                  <a:lnTo>
                    <a:pt x="21046" y="17928"/>
                  </a:lnTo>
                  <a:lnTo>
                    <a:pt x="20737" y="18392"/>
                  </a:lnTo>
                  <a:lnTo>
                    <a:pt x="20402" y="18830"/>
                  </a:lnTo>
                  <a:lnTo>
                    <a:pt x="20041" y="19242"/>
                  </a:lnTo>
                  <a:lnTo>
                    <a:pt x="19655" y="19629"/>
                  </a:lnTo>
                  <a:lnTo>
                    <a:pt x="19243" y="20015"/>
                  </a:lnTo>
                  <a:lnTo>
                    <a:pt x="18831" y="20376"/>
                  </a:lnTo>
                  <a:lnTo>
                    <a:pt x="18393" y="20736"/>
                  </a:lnTo>
                  <a:lnTo>
                    <a:pt x="17955" y="21045"/>
                  </a:lnTo>
                  <a:lnTo>
                    <a:pt x="17465" y="21354"/>
                  </a:lnTo>
                  <a:lnTo>
                    <a:pt x="17002" y="21612"/>
                  </a:lnTo>
                  <a:lnTo>
                    <a:pt x="16512" y="21870"/>
                  </a:lnTo>
                  <a:lnTo>
                    <a:pt x="15997" y="22101"/>
                  </a:lnTo>
                  <a:lnTo>
                    <a:pt x="15456" y="22307"/>
                  </a:lnTo>
                  <a:lnTo>
                    <a:pt x="14941" y="22488"/>
                  </a:lnTo>
                  <a:lnTo>
                    <a:pt x="14374" y="22642"/>
                  </a:lnTo>
                  <a:lnTo>
                    <a:pt x="13833" y="22771"/>
                  </a:lnTo>
                  <a:lnTo>
                    <a:pt x="13267" y="22874"/>
                  </a:lnTo>
                  <a:lnTo>
                    <a:pt x="12674" y="22951"/>
                  </a:lnTo>
                  <a:lnTo>
                    <a:pt x="12108" y="23003"/>
                  </a:lnTo>
                  <a:lnTo>
                    <a:pt x="11515" y="23003"/>
                  </a:lnTo>
                  <a:lnTo>
                    <a:pt x="11515" y="23003"/>
                  </a:lnTo>
                  <a:lnTo>
                    <a:pt x="10923" y="23003"/>
                  </a:lnTo>
                  <a:lnTo>
                    <a:pt x="10330" y="22951"/>
                  </a:lnTo>
                  <a:lnTo>
                    <a:pt x="9763" y="22874"/>
                  </a:lnTo>
                  <a:lnTo>
                    <a:pt x="9197" y="22771"/>
                  </a:lnTo>
                  <a:lnTo>
                    <a:pt x="8630" y="22642"/>
                  </a:lnTo>
                  <a:lnTo>
                    <a:pt x="8089" y="22488"/>
                  </a:lnTo>
                  <a:lnTo>
                    <a:pt x="7548" y="22307"/>
                  </a:lnTo>
                  <a:lnTo>
                    <a:pt x="7033" y="22101"/>
                  </a:lnTo>
                  <a:lnTo>
                    <a:pt x="6518" y="21870"/>
                  </a:lnTo>
                  <a:lnTo>
                    <a:pt x="6028" y="21612"/>
                  </a:lnTo>
                  <a:lnTo>
                    <a:pt x="5539" y="21354"/>
                  </a:lnTo>
                  <a:lnTo>
                    <a:pt x="5075" y="21045"/>
                  </a:lnTo>
                  <a:lnTo>
                    <a:pt x="4612" y="20736"/>
                  </a:lnTo>
                  <a:lnTo>
                    <a:pt x="4200" y="20376"/>
                  </a:lnTo>
                  <a:lnTo>
                    <a:pt x="3762" y="20015"/>
                  </a:lnTo>
                  <a:lnTo>
                    <a:pt x="3375" y="19629"/>
                  </a:lnTo>
                  <a:lnTo>
                    <a:pt x="2989" y="19242"/>
                  </a:lnTo>
                  <a:lnTo>
                    <a:pt x="2628" y="18830"/>
                  </a:lnTo>
                  <a:lnTo>
                    <a:pt x="2293" y="18392"/>
                  </a:lnTo>
                  <a:lnTo>
                    <a:pt x="1958" y="17928"/>
                  </a:lnTo>
                  <a:lnTo>
                    <a:pt x="1675" y="17465"/>
                  </a:lnTo>
                  <a:lnTo>
                    <a:pt x="1392" y="16975"/>
                  </a:lnTo>
                  <a:lnTo>
                    <a:pt x="1134" y="16486"/>
                  </a:lnTo>
                  <a:lnTo>
                    <a:pt x="902" y="15971"/>
                  </a:lnTo>
                  <a:lnTo>
                    <a:pt x="696" y="15456"/>
                  </a:lnTo>
                  <a:lnTo>
                    <a:pt x="516" y="14915"/>
                  </a:lnTo>
                  <a:lnTo>
                    <a:pt x="361" y="14374"/>
                  </a:lnTo>
                  <a:lnTo>
                    <a:pt x="233" y="13833"/>
                  </a:lnTo>
                  <a:lnTo>
                    <a:pt x="130" y="13266"/>
                  </a:lnTo>
                  <a:lnTo>
                    <a:pt x="52" y="12674"/>
                  </a:lnTo>
                  <a:lnTo>
                    <a:pt x="27" y="12081"/>
                  </a:lnTo>
                  <a:lnTo>
                    <a:pt x="1" y="11489"/>
                  </a:lnTo>
                  <a:lnTo>
                    <a:pt x="1" y="11489"/>
                  </a:lnTo>
                  <a:lnTo>
                    <a:pt x="27" y="10896"/>
                  </a:lnTo>
                  <a:lnTo>
                    <a:pt x="52" y="10329"/>
                  </a:lnTo>
                  <a:lnTo>
                    <a:pt x="130" y="9737"/>
                  </a:lnTo>
                  <a:lnTo>
                    <a:pt x="233" y="9170"/>
                  </a:lnTo>
                  <a:lnTo>
                    <a:pt x="361" y="8629"/>
                  </a:lnTo>
                  <a:lnTo>
                    <a:pt x="516" y="8088"/>
                  </a:lnTo>
                  <a:lnTo>
                    <a:pt x="696" y="7548"/>
                  </a:lnTo>
                  <a:lnTo>
                    <a:pt x="902" y="7032"/>
                  </a:lnTo>
                  <a:lnTo>
                    <a:pt x="1134" y="6517"/>
                  </a:lnTo>
                  <a:lnTo>
                    <a:pt x="1392" y="6028"/>
                  </a:lnTo>
                  <a:lnTo>
                    <a:pt x="1675" y="5538"/>
                  </a:lnTo>
                  <a:lnTo>
                    <a:pt x="1958" y="5075"/>
                  </a:lnTo>
                  <a:lnTo>
                    <a:pt x="2293" y="4611"/>
                  </a:lnTo>
                  <a:lnTo>
                    <a:pt x="2628" y="4173"/>
                  </a:lnTo>
                  <a:lnTo>
                    <a:pt x="2989" y="3761"/>
                  </a:lnTo>
                  <a:lnTo>
                    <a:pt x="3375" y="3375"/>
                  </a:lnTo>
                  <a:lnTo>
                    <a:pt x="3762" y="2988"/>
                  </a:lnTo>
                  <a:lnTo>
                    <a:pt x="4200" y="2628"/>
                  </a:lnTo>
                  <a:lnTo>
                    <a:pt x="4612" y="2267"/>
                  </a:lnTo>
                  <a:lnTo>
                    <a:pt x="5075" y="1958"/>
                  </a:lnTo>
                  <a:lnTo>
                    <a:pt x="5539" y="1649"/>
                  </a:lnTo>
                  <a:lnTo>
                    <a:pt x="6028" y="1391"/>
                  </a:lnTo>
                  <a:lnTo>
                    <a:pt x="6518" y="1134"/>
                  </a:lnTo>
                  <a:lnTo>
                    <a:pt x="7033" y="902"/>
                  </a:lnTo>
                  <a:lnTo>
                    <a:pt x="7548" y="696"/>
                  </a:lnTo>
                  <a:lnTo>
                    <a:pt x="8089" y="515"/>
                  </a:lnTo>
                  <a:lnTo>
                    <a:pt x="8630" y="361"/>
                  </a:lnTo>
                  <a:lnTo>
                    <a:pt x="9197" y="232"/>
                  </a:lnTo>
                  <a:lnTo>
                    <a:pt x="9763" y="129"/>
                  </a:lnTo>
                  <a:lnTo>
                    <a:pt x="10330" y="52"/>
                  </a:lnTo>
                  <a:lnTo>
                    <a:pt x="10923" y="0"/>
                  </a:lnTo>
                  <a:lnTo>
                    <a:pt x="11515" y="0"/>
                  </a:lnTo>
                  <a:lnTo>
                    <a:pt x="11515" y="0"/>
                  </a:lnTo>
                  <a:lnTo>
                    <a:pt x="12108" y="0"/>
                  </a:lnTo>
                  <a:lnTo>
                    <a:pt x="12700" y="52"/>
                  </a:lnTo>
                  <a:lnTo>
                    <a:pt x="13267" y="129"/>
                  </a:lnTo>
                  <a:lnTo>
                    <a:pt x="13833" y="232"/>
                  </a:lnTo>
                  <a:lnTo>
                    <a:pt x="14400" y="361"/>
                  </a:lnTo>
                  <a:lnTo>
                    <a:pt x="14941" y="515"/>
                  </a:lnTo>
                  <a:lnTo>
                    <a:pt x="15456" y="696"/>
                  </a:lnTo>
                  <a:lnTo>
                    <a:pt x="15997" y="902"/>
                  </a:lnTo>
                  <a:lnTo>
                    <a:pt x="16512" y="1134"/>
                  </a:lnTo>
                  <a:lnTo>
                    <a:pt x="17002" y="1391"/>
                  </a:lnTo>
                  <a:lnTo>
                    <a:pt x="17491" y="1649"/>
                  </a:lnTo>
                  <a:lnTo>
                    <a:pt x="17955" y="1958"/>
                  </a:lnTo>
                  <a:lnTo>
                    <a:pt x="18393" y="2267"/>
                  </a:lnTo>
                  <a:lnTo>
                    <a:pt x="18831" y="2628"/>
                  </a:lnTo>
                  <a:lnTo>
                    <a:pt x="19243" y="2988"/>
                  </a:lnTo>
                  <a:lnTo>
                    <a:pt x="19655" y="3375"/>
                  </a:lnTo>
                  <a:lnTo>
                    <a:pt x="20041" y="3761"/>
                  </a:lnTo>
                  <a:lnTo>
                    <a:pt x="20402" y="4173"/>
                  </a:lnTo>
                  <a:lnTo>
                    <a:pt x="20737" y="4611"/>
                  </a:lnTo>
                  <a:lnTo>
                    <a:pt x="21046" y="5075"/>
                  </a:lnTo>
                  <a:lnTo>
                    <a:pt x="21355" y="5538"/>
                  </a:lnTo>
                  <a:lnTo>
                    <a:pt x="21638" y="6028"/>
                  </a:lnTo>
                  <a:lnTo>
                    <a:pt x="21896" y="6517"/>
                  </a:lnTo>
                  <a:lnTo>
                    <a:pt x="22128" y="7032"/>
                  </a:lnTo>
                  <a:lnTo>
                    <a:pt x="22334" y="7548"/>
                  </a:lnTo>
                  <a:lnTo>
                    <a:pt x="22514" y="8088"/>
                  </a:lnTo>
                  <a:lnTo>
                    <a:pt x="22669" y="8629"/>
                  </a:lnTo>
                  <a:lnTo>
                    <a:pt x="22797" y="9170"/>
                  </a:lnTo>
                  <a:lnTo>
                    <a:pt x="22901" y="9737"/>
                  </a:lnTo>
                  <a:lnTo>
                    <a:pt x="22952" y="10329"/>
                  </a:lnTo>
                  <a:lnTo>
                    <a:pt x="23004" y="10922"/>
                  </a:lnTo>
                  <a:lnTo>
                    <a:pt x="23029" y="11514"/>
                  </a:lnTo>
                  <a:lnTo>
                    <a:pt x="23029" y="11514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536114" y="2514402"/>
              <a:ext cx="218943" cy="340867"/>
            </a:xfrm>
            <a:custGeom>
              <a:avLst/>
              <a:gdLst/>
              <a:ahLst/>
              <a:cxnLst/>
              <a:rect l="l" t="t" r="r" b="b"/>
              <a:pathLst>
                <a:path w="12211" h="19011" extrusionOk="0">
                  <a:moveTo>
                    <a:pt x="1" y="1"/>
                  </a:moveTo>
                  <a:lnTo>
                    <a:pt x="1" y="19011"/>
                  </a:lnTo>
                  <a:lnTo>
                    <a:pt x="12211" y="19011"/>
                  </a:lnTo>
                  <a:lnTo>
                    <a:pt x="122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531040" y="2508861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531040" y="257721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413"/>
                  </a:lnTo>
                  <a:lnTo>
                    <a:pt x="78" y="490"/>
                  </a:lnTo>
                  <a:lnTo>
                    <a:pt x="155" y="568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8"/>
                  </a:lnTo>
                  <a:lnTo>
                    <a:pt x="12674" y="490"/>
                  </a:lnTo>
                  <a:lnTo>
                    <a:pt x="12751" y="413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5531040" y="2645578"/>
              <a:ext cx="229092" cy="10166"/>
            </a:xfrm>
            <a:custGeom>
              <a:avLst/>
              <a:gdLst/>
              <a:ahLst/>
              <a:cxnLst/>
              <a:rect l="l" t="t" r="r" b="b"/>
              <a:pathLst>
                <a:path w="12777" h="567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5531040" y="271346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5531040" y="2781828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3"/>
                  </a:lnTo>
                  <a:lnTo>
                    <a:pt x="26" y="412"/>
                  </a:lnTo>
                  <a:lnTo>
                    <a:pt x="78" y="490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490"/>
                  </a:lnTo>
                  <a:lnTo>
                    <a:pt x="12751" y="412"/>
                  </a:lnTo>
                  <a:lnTo>
                    <a:pt x="12777" y="283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5531040" y="2850177"/>
              <a:ext cx="229092" cy="10184"/>
            </a:xfrm>
            <a:custGeom>
              <a:avLst/>
              <a:gdLst/>
              <a:ahLst/>
              <a:cxnLst/>
              <a:rect l="l" t="t" r="r" b="b"/>
              <a:pathLst>
                <a:path w="12777" h="568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5658970" y="2690367"/>
              <a:ext cx="57286" cy="61912"/>
            </a:xfrm>
            <a:custGeom>
              <a:avLst/>
              <a:gdLst/>
              <a:ahLst/>
              <a:cxnLst/>
              <a:rect l="l" t="t" r="r" b="b"/>
              <a:pathLst>
                <a:path w="3195" h="3453" extrusionOk="0">
                  <a:moveTo>
                    <a:pt x="799" y="1"/>
                  </a:moveTo>
                  <a:lnTo>
                    <a:pt x="799" y="104"/>
                  </a:lnTo>
                  <a:lnTo>
                    <a:pt x="774" y="336"/>
                  </a:lnTo>
                  <a:lnTo>
                    <a:pt x="748" y="542"/>
                  </a:lnTo>
                  <a:lnTo>
                    <a:pt x="670" y="722"/>
                  </a:lnTo>
                  <a:lnTo>
                    <a:pt x="567" y="928"/>
                  </a:lnTo>
                  <a:lnTo>
                    <a:pt x="464" y="1083"/>
                  </a:lnTo>
                  <a:lnTo>
                    <a:pt x="336" y="1237"/>
                  </a:lnTo>
                  <a:lnTo>
                    <a:pt x="155" y="1366"/>
                  </a:lnTo>
                  <a:lnTo>
                    <a:pt x="1" y="1469"/>
                  </a:lnTo>
                  <a:lnTo>
                    <a:pt x="1263" y="3401"/>
                  </a:lnTo>
                  <a:lnTo>
                    <a:pt x="1289" y="3453"/>
                  </a:lnTo>
                  <a:lnTo>
                    <a:pt x="1340" y="3453"/>
                  </a:lnTo>
                  <a:lnTo>
                    <a:pt x="1727" y="3169"/>
                  </a:lnTo>
                  <a:lnTo>
                    <a:pt x="2087" y="2834"/>
                  </a:lnTo>
                  <a:lnTo>
                    <a:pt x="2422" y="2474"/>
                  </a:lnTo>
                  <a:lnTo>
                    <a:pt x="2680" y="2062"/>
                  </a:lnTo>
                  <a:lnTo>
                    <a:pt x="2783" y="1855"/>
                  </a:lnTo>
                  <a:lnTo>
                    <a:pt x="2886" y="1624"/>
                  </a:lnTo>
                  <a:lnTo>
                    <a:pt x="2989" y="1392"/>
                  </a:lnTo>
                  <a:lnTo>
                    <a:pt x="3066" y="1160"/>
                  </a:lnTo>
                  <a:lnTo>
                    <a:pt x="3118" y="902"/>
                  </a:lnTo>
                  <a:lnTo>
                    <a:pt x="3143" y="645"/>
                  </a:lnTo>
                  <a:lnTo>
                    <a:pt x="3195" y="387"/>
                  </a:lnTo>
                  <a:lnTo>
                    <a:pt x="3195" y="130"/>
                  </a:lnTo>
                  <a:lnTo>
                    <a:pt x="7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5610936" y="2621552"/>
              <a:ext cx="68385" cy="47138"/>
            </a:xfrm>
            <a:custGeom>
              <a:avLst/>
              <a:gdLst/>
              <a:ahLst/>
              <a:cxnLst/>
              <a:rect l="l" t="t" r="r" b="b"/>
              <a:pathLst>
                <a:path w="3814" h="2629" extrusionOk="0">
                  <a:moveTo>
                    <a:pt x="1675" y="1"/>
                  </a:moveTo>
                  <a:lnTo>
                    <a:pt x="1418" y="26"/>
                  </a:lnTo>
                  <a:lnTo>
                    <a:pt x="1160" y="78"/>
                  </a:lnTo>
                  <a:lnTo>
                    <a:pt x="928" y="129"/>
                  </a:lnTo>
                  <a:lnTo>
                    <a:pt x="671" y="207"/>
                  </a:lnTo>
                  <a:lnTo>
                    <a:pt x="439" y="284"/>
                  </a:lnTo>
                  <a:lnTo>
                    <a:pt x="1" y="516"/>
                  </a:lnTo>
                  <a:lnTo>
                    <a:pt x="1083" y="2628"/>
                  </a:lnTo>
                  <a:lnTo>
                    <a:pt x="1289" y="2525"/>
                  </a:lnTo>
                  <a:lnTo>
                    <a:pt x="1469" y="2474"/>
                  </a:lnTo>
                  <a:lnTo>
                    <a:pt x="1701" y="2422"/>
                  </a:lnTo>
                  <a:lnTo>
                    <a:pt x="1933" y="2396"/>
                  </a:lnTo>
                  <a:lnTo>
                    <a:pt x="2139" y="2422"/>
                  </a:lnTo>
                  <a:lnTo>
                    <a:pt x="2345" y="2448"/>
                  </a:lnTo>
                  <a:lnTo>
                    <a:pt x="2551" y="2525"/>
                  </a:lnTo>
                  <a:lnTo>
                    <a:pt x="2731" y="2628"/>
                  </a:lnTo>
                  <a:lnTo>
                    <a:pt x="3813" y="490"/>
                  </a:lnTo>
                  <a:lnTo>
                    <a:pt x="3375" y="284"/>
                  </a:lnTo>
                  <a:lnTo>
                    <a:pt x="2912" y="129"/>
                  </a:lnTo>
                  <a:lnTo>
                    <a:pt x="2680" y="78"/>
                  </a:lnTo>
                  <a:lnTo>
                    <a:pt x="2422" y="26"/>
                  </a:lnTo>
                  <a:lnTo>
                    <a:pt x="21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5574448" y="2691299"/>
              <a:ext cx="57753" cy="61446"/>
            </a:xfrm>
            <a:custGeom>
              <a:avLst/>
              <a:gdLst/>
              <a:ahLst/>
              <a:cxnLst/>
              <a:rect l="l" t="t" r="r" b="b"/>
              <a:pathLst>
                <a:path w="3221" h="3427" extrusionOk="0">
                  <a:moveTo>
                    <a:pt x="2242" y="0"/>
                  </a:moveTo>
                  <a:lnTo>
                    <a:pt x="233" y="103"/>
                  </a:lnTo>
                  <a:lnTo>
                    <a:pt x="104" y="103"/>
                  </a:lnTo>
                  <a:lnTo>
                    <a:pt x="1" y="129"/>
                  </a:lnTo>
                  <a:lnTo>
                    <a:pt x="27" y="387"/>
                  </a:lnTo>
                  <a:lnTo>
                    <a:pt x="52" y="644"/>
                  </a:lnTo>
                  <a:lnTo>
                    <a:pt x="104" y="902"/>
                  </a:lnTo>
                  <a:lnTo>
                    <a:pt x="155" y="1134"/>
                  </a:lnTo>
                  <a:lnTo>
                    <a:pt x="233" y="1391"/>
                  </a:lnTo>
                  <a:lnTo>
                    <a:pt x="336" y="1623"/>
                  </a:lnTo>
                  <a:lnTo>
                    <a:pt x="542" y="2061"/>
                  </a:lnTo>
                  <a:lnTo>
                    <a:pt x="825" y="2447"/>
                  </a:lnTo>
                  <a:lnTo>
                    <a:pt x="1134" y="2834"/>
                  </a:lnTo>
                  <a:lnTo>
                    <a:pt x="1495" y="3143"/>
                  </a:lnTo>
                  <a:lnTo>
                    <a:pt x="1907" y="3426"/>
                  </a:lnTo>
                  <a:lnTo>
                    <a:pt x="1959" y="3375"/>
                  </a:lnTo>
                  <a:lnTo>
                    <a:pt x="3221" y="1443"/>
                  </a:lnTo>
                  <a:lnTo>
                    <a:pt x="3040" y="1314"/>
                  </a:lnTo>
                  <a:lnTo>
                    <a:pt x="2886" y="1185"/>
                  </a:lnTo>
                  <a:lnTo>
                    <a:pt x="2757" y="1031"/>
                  </a:lnTo>
                  <a:lnTo>
                    <a:pt x="2628" y="876"/>
                  </a:lnTo>
                  <a:lnTo>
                    <a:pt x="2525" y="696"/>
                  </a:lnTo>
                  <a:lnTo>
                    <a:pt x="2474" y="490"/>
                  </a:lnTo>
                  <a:lnTo>
                    <a:pt x="2422" y="284"/>
                  </a:lnTo>
                  <a:lnTo>
                    <a:pt x="2396" y="52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5625728" y="2672813"/>
              <a:ext cx="39267" cy="39285"/>
            </a:xfrm>
            <a:custGeom>
              <a:avLst/>
              <a:gdLst/>
              <a:ahLst/>
              <a:cxnLst/>
              <a:rect l="l" t="t" r="r" b="b"/>
              <a:pathLst>
                <a:path w="2190" h="2191" extrusionOk="0">
                  <a:moveTo>
                    <a:pt x="1108" y="1"/>
                  </a:moveTo>
                  <a:lnTo>
                    <a:pt x="876" y="27"/>
                  </a:lnTo>
                  <a:lnTo>
                    <a:pt x="670" y="78"/>
                  </a:lnTo>
                  <a:lnTo>
                    <a:pt x="490" y="181"/>
                  </a:lnTo>
                  <a:lnTo>
                    <a:pt x="335" y="310"/>
                  </a:lnTo>
                  <a:lnTo>
                    <a:pt x="180" y="465"/>
                  </a:lnTo>
                  <a:lnTo>
                    <a:pt x="77" y="671"/>
                  </a:lnTo>
                  <a:lnTo>
                    <a:pt x="26" y="877"/>
                  </a:lnTo>
                  <a:lnTo>
                    <a:pt x="0" y="1083"/>
                  </a:lnTo>
                  <a:lnTo>
                    <a:pt x="26" y="1315"/>
                  </a:lnTo>
                  <a:lnTo>
                    <a:pt x="77" y="1521"/>
                  </a:lnTo>
                  <a:lnTo>
                    <a:pt x="180" y="1701"/>
                  </a:lnTo>
                  <a:lnTo>
                    <a:pt x="335" y="1856"/>
                  </a:lnTo>
                  <a:lnTo>
                    <a:pt x="490" y="2010"/>
                  </a:lnTo>
                  <a:lnTo>
                    <a:pt x="670" y="2113"/>
                  </a:lnTo>
                  <a:lnTo>
                    <a:pt x="876" y="2165"/>
                  </a:lnTo>
                  <a:lnTo>
                    <a:pt x="1108" y="2190"/>
                  </a:lnTo>
                  <a:lnTo>
                    <a:pt x="1314" y="2165"/>
                  </a:lnTo>
                  <a:lnTo>
                    <a:pt x="1520" y="2113"/>
                  </a:lnTo>
                  <a:lnTo>
                    <a:pt x="1726" y="2010"/>
                  </a:lnTo>
                  <a:lnTo>
                    <a:pt x="1881" y="1856"/>
                  </a:lnTo>
                  <a:lnTo>
                    <a:pt x="2009" y="1701"/>
                  </a:lnTo>
                  <a:lnTo>
                    <a:pt x="2112" y="1521"/>
                  </a:lnTo>
                  <a:lnTo>
                    <a:pt x="2164" y="1315"/>
                  </a:lnTo>
                  <a:lnTo>
                    <a:pt x="2190" y="1083"/>
                  </a:lnTo>
                  <a:lnTo>
                    <a:pt x="2164" y="877"/>
                  </a:lnTo>
                  <a:lnTo>
                    <a:pt x="2112" y="671"/>
                  </a:lnTo>
                  <a:lnTo>
                    <a:pt x="2009" y="465"/>
                  </a:lnTo>
                  <a:lnTo>
                    <a:pt x="1881" y="310"/>
                  </a:lnTo>
                  <a:lnTo>
                    <a:pt x="1726" y="181"/>
                  </a:lnTo>
                  <a:lnTo>
                    <a:pt x="1520" y="78"/>
                  </a:lnTo>
                  <a:lnTo>
                    <a:pt x="1314" y="27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5566147" y="2613250"/>
              <a:ext cx="158429" cy="158429"/>
            </a:xfrm>
            <a:custGeom>
              <a:avLst/>
              <a:gdLst/>
              <a:ahLst/>
              <a:cxnLst/>
              <a:rect l="l" t="t" r="r" b="b"/>
              <a:pathLst>
                <a:path w="8836" h="8836" fill="none" extrusionOk="0">
                  <a:moveTo>
                    <a:pt x="8836" y="4405"/>
                  </a:moveTo>
                  <a:lnTo>
                    <a:pt x="8836" y="4405"/>
                  </a:lnTo>
                  <a:lnTo>
                    <a:pt x="8836" y="4869"/>
                  </a:lnTo>
                  <a:lnTo>
                    <a:pt x="8758" y="5306"/>
                  </a:lnTo>
                  <a:lnTo>
                    <a:pt x="8655" y="5719"/>
                  </a:lnTo>
                  <a:lnTo>
                    <a:pt x="8501" y="6131"/>
                  </a:lnTo>
                  <a:lnTo>
                    <a:pt x="8320" y="6517"/>
                  </a:lnTo>
                  <a:lnTo>
                    <a:pt x="8089" y="6878"/>
                  </a:lnTo>
                  <a:lnTo>
                    <a:pt x="7831" y="7238"/>
                  </a:lnTo>
                  <a:lnTo>
                    <a:pt x="7548" y="7547"/>
                  </a:lnTo>
                  <a:lnTo>
                    <a:pt x="7238" y="7831"/>
                  </a:lnTo>
                  <a:lnTo>
                    <a:pt x="6904" y="8088"/>
                  </a:lnTo>
                  <a:lnTo>
                    <a:pt x="6543" y="8294"/>
                  </a:lnTo>
                  <a:lnTo>
                    <a:pt x="6157" y="8501"/>
                  </a:lnTo>
                  <a:lnTo>
                    <a:pt x="5744" y="8629"/>
                  </a:lnTo>
                  <a:lnTo>
                    <a:pt x="5307" y="8758"/>
                  </a:lnTo>
                  <a:lnTo>
                    <a:pt x="4869" y="8810"/>
                  </a:lnTo>
                  <a:lnTo>
                    <a:pt x="4431" y="8835"/>
                  </a:lnTo>
                  <a:lnTo>
                    <a:pt x="4431" y="8835"/>
                  </a:lnTo>
                  <a:lnTo>
                    <a:pt x="3967" y="8810"/>
                  </a:lnTo>
                  <a:lnTo>
                    <a:pt x="3529" y="8758"/>
                  </a:lnTo>
                  <a:lnTo>
                    <a:pt x="3117" y="8629"/>
                  </a:lnTo>
                  <a:lnTo>
                    <a:pt x="2705" y="8501"/>
                  </a:lnTo>
                  <a:lnTo>
                    <a:pt x="2319" y="8294"/>
                  </a:lnTo>
                  <a:lnTo>
                    <a:pt x="1958" y="8088"/>
                  </a:lnTo>
                  <a:lnTo>
                    <a:pt x="1597" y="7831"/>
                  </a:lnTo>
                  <a:lnTo>
                    <a:pt x="1288" y="7547"/>
                  </a:lnTo>
                  <a:lnTo>
                    <a:pt x="1005" y="7238"/>
                  </a:lnTo>
                  <a:lnTo>
                    <a:pt x="747" y="6878"/>
                  </a:lnTo>
                  <a:lnTo>
                    <a:pt x="541" y="6517"/>
                  </a:lnTo>
                  <a:lnTo>
                    <a:pt x="335" y="6131"/>
                  </a:lnTo>
                  <a:lnTo>
                    <a:pt x="206" y="5719"/>
                  </a:lnTo>
                  <a:lnTo>
                    <a:pt x="77" y="5306"/>
                  </a:lnTo>
                  <a:lnTo>
                    <a:pt x="26" y="4869"/>
                  </a:lnTo>
                  <a:lnTo>
                    <a:pt x="0" y="4405"/>
                  </a:lnTo>
                  <a:lnTo>
                    <a:pt x="0" y="4405"/>
                  </a:lnTo>
                  <a:lnTo>
                    <a:pt x="26" y="3967"/>
                  </a:lnTo>
                  <a:lnTo>
                    <a:pt x="77" y="3529"/>
                  </a:lnTo>
                  <a:lnTo>
                    <a:pt x="206" y="3091"/>
                  </a:lnTo>
                  <a:lnTo>
                    <a:pt x="335" y="2679"/>
                  </a:lnTo>
                  <a:lnTo>
                    <a:pt x="541" y="2293"/>
                  </a:lnTo>
                  <a:lnTo>
                    <a:pt x="747" y="1932"/>
                  </a:lnTo>
                  <a:lnTo>
                    <a:pt x="1005" y="1597"/>
                  </a:lnTo>
                  <a:lnTo>
                    <a:pt x="1288" y="1288"/>
                  </a:lnTo>
                  <a:lnTo>
                    <a:pt x="1597" y="1005"/>
                  </a:lnTo>
                  <a:lnTo>
                    <a:pt x="1958" y="747"/>
                  </a:lnTo>
                  <a:lnTo>
                    <a:pt x="2319" y="515"/>
                  </a:lnTo>
                  <a:lnTo>
                    <a:pt x="2705" y="335"/>
                  </a:lnTo>
                  <a:lnTo>
                    <a:pt x="3117" y="180"/>
                  </a:lnTo>
                  <a:lnTo>
                    <a:pt x="3529" y="77"/>
                  </a:lnTo>
                  <a:lnTo>
                    <a:pt x="3967" y="0"/>
                  </a:lnTo>
                  <a:lnTo>
                    <a:pt x="4431" y="0"/>
                  </a:lnTo>
                  <a:lnTo>
                    <a:pt x="4431" y="0"/>
                  </a:lnTo>
                  <a:lnTo>
                    <a:pt x="4869" y="0"/>
                  </a:lnTo>
                  <a:lnTo>
                    <a:pt x="5307" y="77"/>
                  </a:lnTo>
                  <a:lnTo>
                    <a:pt x="5744" y="180"/>
                  </a:lnTo>
                  <a:lnTo>
                    <a:pt x="6157" y="335"/>
                  </a:lnTo>
                  <a:lnTo>
                    <a:pt x="6543" y="515"/>
                  </a:lnTo>
                  <a:lnTo>
                    <a:pt x="6904" y="747"/>
                  </a:lnTo>
                  <a:lnTo>
                    <a:pt x="7238" y="1005"/>
                  </a:lnTo>
                  <a:lnTo>
                    <a:pt x="7548" y="1288"/>
                  </a:lnTo>
                  <a:lnTo>
                    <a:pt x="7831" y="1597"/>
                  </a:lnTo>
                  <a:lnTo>
                    <a:pt x="8089" y="1932"/>
                  </a:lnTo>
                  <a:lnTo>
                    <a:pt x="8320" y="2293"/>
                  </a:lnTo>
                  <a:lnTo>
                    <a:pt x="8501" y="2679"/>
                  </a:lnTo>
                  <a:lnTo>
                    <a:pt x="8655" y="3091"/>
                  </a:lnTo>
                  <a:lnTo>
                    <a:pt x="8758" y="3529"/>
                  </a:lnTo>
                  <a:lnTo>
                    <a:pt x="8836" y="3967"/>
                  </a:lnTo>
                  <a:lnTo>
                    <a:pt x="8836" y="4405"/>
                  </a:lnTo>
                  <a:lnTo>
                    <a:pt x="8836" y="4405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5263632" y="2180025"/>
              <a:ext cx="465104" cy="260953"/>
            </a:xfrm>
            <a:custGeom>
              <a:avLst/>
              <a:gdLst/>
              <a:ahLst/>
              <a:cxnLst/>
              <a:rect l="l" t="t" r="r" b="b"/>
              <a:pathLst>
                <a:path w="25940" h="14554" extrusionOk="0">
                  <a:moveTo>
                    <a:pt x="9737" y="0"/>
                  </a:moveTo>
                  <a:lnTo>
                    <a:pt x="9351" y="52"/>
                  </a:lnTo>
                  <a:lnTo>
                    <a:pt x="8990" y="103"/>
                  </a:lnTo>
                  <a:lnTo>
                    <a:pt x="8655" y="180"/>
                  </a:lnTo>
                  <a:lnTo>
                    <a:pt x="8346" y="283"/>
                  </a:lnTo>
                  <a:lnTo>
                    <a:pt x="8037" y="386"/>
                  </a:lnTo>
                  <a:lnTo>
                    <a:pt x="7754" y="515"/>
                  </a:lnTo>
                  <a:lnTo>
                    <a:pt x="7496" y="644"/>
                  </a:lnTo>
                  <a:lnTo>
                    <a:pt x="7264" y="799"/>
                  </a:lnTo>
                  <a:lnTo>
                    <a:pt x="7032" y="979"/>
                  </a:lnTo>
                  <a:lnTo>
                    <a:pt x="6826" y="1133"/>
                  </a:lnTo>
                  <a:lnTo>
                    <a:pt x="6646" y="1314"/>
                  </a:lnTo>
                  <a:lnTo>
                    <a:pt x="6285" y="1700"/>
                  </a:lnTo>
                  <a:lnTo>
                    <a:pt x="6002" y="2087"/>
                  </a:lnTo>
                  <a:lnTo>
                    <a:pt x="5770" y="2473"/>
                  </a:lnTo>
                  <a:lnTo>
                    <a:pt x="5590" y="2859"/>
                  </a:lnTo>
                  <a:lnTo>
                    <a:pt x="5461" y="3220"/>
                  </a:lnTo>
                  <a:lnTo>
                    <a:pt x="5358" y="3529"/>
                  </a:lnTo>
                  <a:lnTo>
                    <a:pt x="5229" y="4018"/>
                  </a:lnTo>
                  <a:lnTo>
                    <a:pt x="5203" y="4199"/>
                  </a:lnTo>
                  <a:lnTo>
                    <a:pt x="4843" y="4070"/>
                  </a:lnTo>
                  <a:lnTo>
                    <a:pt x="4431" y="3967"/>
                  </a:lnTo>
                  <a:lnTo>
                    <a:pt x="4018" y="3915"/>
                  </a:lnTo>
                  <a:lnTo>
                    <a:pt x="3581" y="3915"/>
                  </a:lnTo>
                  <a:lnTo>
                    <a:pt x="3117" y="3941"/>
                  </a:lnTo>
                  <a:lnTo>
                    <a:pt x="2679" y="4044"/>
                  </a:lnTo>
                  <a:lnTo>
                    <a:pt x="2241" y="4173"/>
                  </a:lnTo>
                  <a:lnTo>
                    <a:pt x="1829" y="4353"/>
                  </a:lnTo>
                  <a:lnTo>
                    <a:pt x="1417" y="4559"/>
                  </a:lnTo>
                  <a:lnTo>
                    <a:pt x="1056" y="4843"/>
                  </a:lnTo>
                  <a:lnTo>
                    <a:pt x="902" y="4997"/>
                  </a:lnTo>
                  <a:lnTo>
                    <a:pt x="747" y="5152"/>
                  </a:lnTo>
                  <a:lnTo>
                    <a:pt x="593" y="5332"/>
                  </a:lnTo>
                  <a:lnTo>
                    <a:pt x="464" y="5512"/>
                  </a:lnTo>
                  <a:lnTo>
                    <a:pt x="361" y="5719"/>
                  </a:lnTo>
                  <a:lnTo>
                    <a:pt x="258" y="5950"/>
                  </a:lnTo>
                  <a:lnTo>
                    <a:pt x="180" y="6182"/>
                  </a:lnTo>
                  <a:lnTo>
                    <a:pt x="103" y="6414"/>
                  </a:lnTo>
                  <a:lnTo>
                    <a:pt x="52" y="6672"/>
                  </a:lnTo>
                  <a:lnTo>
                    <a:pt x="26" y="6929"/>
                  </a:lnTo>
                  <a:lnTo>
                    <a:pt x="0" y="7213"/>
                  </a:lnTo>
                  <a:lnTo>
                    <a:pt x="26" y="7496"/>
                  </a:lnTo>
                  <a:lnTo>
                    <a:pt x="77" y="8063"/>
                  </a:lnTo>
                  <a:lnTo>
                    <a:pt x="206" y="8578"/>
                  </a:lnTo>
                  <a:lnTo>
                    <a:pt x="335" y="9016"/>
                  </a:lnTo>
                  <a:lnTo>
                    <a:pt x="515" y="9402"/>
                  </a:lnTo>
                  <a:lnTo>
                    <a:pt x="721" y="9737"/>
                  </a:lnTo>
                  <a:lnTo>
                    <a:pt x="979" y="10020"/>
                  </a:lnTo>
                  <a:lnTo>
                    <a:pt x="1236" y="10278"/>
                  </a:lnTo>
                  <a:lnTo>
                    <a:pt x="1494" y="10510"/>
                  </a:lnTo>
                  <a:lnTo>
                    <a:pt x="1777" y="10716"/>
                  </a:lnTo>
                  <a:lnTo>
                    <a:pt x="2087" y="10896"/>
                  </a:lnTo>
                  <a:lnTo>
                    <a:pt x="2679" y="11257"/>
                  </a:lnTo>
                  <a:lnTo>
                    <a:pt x="3271" y="11592"/>
                  </a:lnTo>
                  <a:lnTo>
                    <a:pt x="3555" y="11772"/>
                  </a:lnTo>
                  <a:lnTo>
                    <a:pt x="3812" y="11978"/>
                  </a:lnTo>
                  <a:lnTo>
                    <a:pt x="4044" y="12210"/>
                  </a:lnTo>
                  <a:lnTo>
                    <a:pt x="4225" y="12442"/>
                  </a:lnTo>
                  <a:lnTo>
                    <a:pt x="4405" y="12648"/>
                  </a:lnTo>
                  <a:lnTo>
                    <a:pt x="4534" y="12880"/>
                  </a:lnTo>
                  <a:lnTo>
                    <a:pt x="4637" y="13086"/>
                  </a:lnTo>
                  <a:lnTo>
                    <a:pt x="4714" y="13317"/>
                  </a:lnTo>
                  <a:lnTo>
                    <a:pt x="4791" y="13524"/>
                  </a:lnTo>
                  <a:lnTo>
                    <a:pt x="4817" y="13704"/>
                  </a:lnTo>
                  <a:lnTo>
                    <a:pt x="4869" y="14039"/>
                  </a:lnTo>
                  <a:lnTo>
                    <a:pt x="4869" y="14322"/>
                  </a:lnTo>
                  <a:lnTo>
                    <a:pt x="4843" y="14554"/>
                  </a:lnTo>
                  <a:lnTo>
                    <a:pt x="9273" y="14554"/>
                  </a:lnTo>
                  <a:lnTo>
                    <a:pt x="9273" y="14451"/>
                  </a:lnTo>
                  <a:lnTo>
                    <a:pt x="9299" y="14142"/>
                  </a:lnTo>
                  <a:lnTo>
                    <a:pt x="9351" y="13755"/>
                  </a:lnTo>
                  <a:lnTo>
                    <a:pt x="9402" y="13524"/>
                  </a:lnTo>
                  <a:lnTo>
                    <a:pt x="9479" y="13292"/>
                  </a:lnTo>
                  <a:lnTo>
                    <a:pt x="9582" y="13060"/>
                  </a:lnTo>
                  <a:lnTo>
                    <a:pt x="9711" y="12828"/>
                  </a:lnTo>
                  <a:lnTo>
                    <a:pt x="9866" y="12648"/>
                  </a:lnTo>
                  <a:lnTo>
                    <a:pt x="10072" y="12467"/>
                  </a:lnTo>
                  <a:lnTo>
                    <a:pt x="10304" y="12313"/>
                  </a:lnTo>
                  <a:lnTo>
                    <a:pt x="10561" y="12210"/>
                  </a:lnTo>
                  <a:lnTo>
                    <a:pt x="10896" y="12158"/>
                  </a:lnTo>
                  <a:lnTo>
                    <a:pt x="11257" y="12158"/>
                  </a:lnTo>
                  <a:lnTo>
                    <a:pt x="11772" y="12184"/>
                  </a:lnTo>
                  <a:lnTo>
                    <a:pt x="12210" y="12184"/>
                  </a:lnTo>
                  <a:lnTo>
                    <a:pt x="12236" y="12339"/>
                  </a:lnTo>
                  <a:lnTo>
                    <a:pt x="12287" y="12519"/>
                  </a:lnTo>
                  <a:lnTo>
                    <a:pt x="12390" y="12828"/>
                  </a:lnTo>
                  <a:lnTo>
                    <a:pt x="12570" y="13111"/>
                  </a:lnTo>
                  <a:lnTo>
                    <a:pt x="12777" y="13343"/>
                  </a:lnTo>
                  <a:lnTo>
                    <a:pt x="13060" y="13549"/>
                  </a:lnTo>
                  <a:lnTo>
                    <a:pt x="13343" y="13704"/>
                  </a:lnTo>
                  <a:lnTo>
                    <a:pt x="13498" y="13755"/>
                  </a:lnTo>
                  <a:lnTo>
                    <a:pt x="13652" y="13781"/>
                  </a:lnTo>
                  <a:lnTo>
                    <a:pt x="13833" y="13807"/>
                  </a:lnTo>
                  <a:lnTo>
                    <a:pt x="14013" y="13833"/>
                  </a:lnTo>
                  <a:lnTo>
                    <a:pt x="14245" y="13807"/>
                  </a:lnTo>
                  <a:lnTo>
                    <a:pt x="14477" y="13755"/>
                  </a:lnTo>
                  <a:lnTo>
                    <a:pt x="14683" y="13678"/>
                  </a:lnTo>
                  <a:lnTo>
                    <a:pt x="14889" y="13575"/>
                  </a:lnTo>
                  <a:lnTo>
                    <a:pt x="15095" y="13472"/>
                  </a:lnTo>
                  <a:lnTo>
                    <a:pt x="15249" y="13317"/>
                  </a:lnTo>
                  <a:lnTo>
                    <a:pt x="15404" y="13137"/>
                  </a:lnTo>
                  <a:lnTo>
                    <a:pt x="15533" y="12957"/>
                  </a:lnTo>
                  <a:lnTo>
                    <a:pt x="15790" y="13214"/>
                  </a:lnTo>
                  <a:lnTo>
                    <a:pt x="16099" y="13472"/>
                  </a:lnTo>
                  <a:lnTo>
                    <a:pt x="16434" y="13704"/>
                  </a:lnTo>
                  <a:lnTo>
                    <a:pt x="16821" y="13910"/>
                  </a:lnTo>
                  <a:lnTo>
                    <a:pt x="17284" y="14090"/>
                  </a:lnTo>
                  <a:lnTo>
                    <a:pt x="17774" y="14219"/>
                  </a:lnTo>
                  <a:lnTo>
                    <a:pt x="18340" y="14296"/>
                  </a:lnTo>
                  <a:lnTo>
                    <a:pt x="18959" y="14348"/>
                  </a:lnTo>
                  <a:lnTo>
                    <a:pt x="19242" y="14348"/>
                  </a:lnTo>
                  <a:lnTo>
                    <a:pt x="19500" y="14322"/>
                  </a:lnTo>
                  <a:lnTo>
                    <a:pt x="19783" y="14271"/>
                  </a:lnTo>
                  <a:lnTo>
                    <a:pt x="20015" y="14219"/>
                  </a:lnTo>
                  <a:lnTo>
                    <a:pt x="20272" y="14142"/>
                  </a:lnTo>
                  <a:lnTo>
                    <a:pt x="20504" y="14064"/>
                  </a:lnTo>
                  <a:lnTo>
                    <a:pt x="20710" y="13961"/>
                  </a:lnTo>
                  <a:lnTo>
                    <a:pt x="20916" y="13833"/>
                  </a:lnTo>
                  <a:lnTo>
                    <a:pt x="21122" y="13704"/>
                  </a:lnTo>
                  <a:lnTo>
                    <a:pt x="21303" y="13549"/>
                  </a:lnTo>
                  <a:lnTo>
                    <a:pt x="21483" y="13395"/>
                  </a:lnTo>
                  <a:lnTo>
                    <a:pt x="21638" y="13240"/>
                  </a:lnTo>
                  <a:lnTo>
                    <a:pt x="21792" y="13060"/>
                  </a:lnTo>
                  <a:lnTo>
                    <a:pt x="21947" y="12880"/>
                  </a:lnTo>
                  <a:lnTo>
                    <a:pt x="22050" y="12673"/>
                  </a:lnTo>
                  <a:lnTo>
                    <a:pt x="22179" y="12467"/>
                  </a:lnTo>
                  <a:lnTo>
                    <a:pt x="22436" y="12673"/>
                  </a:lnTo>
                  <a:lnTo>
                    <a:pt x="22719" y="12828"/>
                  </a:lnTo>
                  <a:lnTo>
                    <a:pt x="22874" y="12880"/>
                  </a:lnTo>
                  <a:lnTo>
                    <a:pt x="23029" y="12905"/>
                  </a:lnTo>
                  <a:lnTo>
                    <a:pt x="23209" y="12931"/>
                  </a:lnTo>
                  <a:lnTo>
                    <a:pt x="23570" y="12931"/>
                  </a:lnTo>
                  <a:lnTo>
                    <a:pt x="23750" y="12905"/>
                  </a:lnTo>
                  <a:lnTo>
                    <a:pt x="23904" y="12854"/>
                  </a:lnTo>
                  <a:lnTo>
                    <a:pt x="24085" y="12802"/>
                  </a:lnTo>
                  <a:lnTo>
                    <a:pt x="24239" y="12725"/>
                  </a:lnTo>
                  <a:lnTo>
                    <a:pt x="24394" y="12622"/>
                  </a:lnTo>
                  <a:lnTo>
                    <a:pt x="24523" y="12519"/>
                  </a:lnTo>
                  <a:lnTo>
                    <a:pt x="24651" y="12416"/>
                  </a:lnTo>
                  <a:lnTo>
                    <a:pt x="24780" y="12287"/>
                  </a:lnTo>
                  <a:lnTo>
                    <a:pt x="24883" y="12133"/>
                  </a:lnTo>
                  <a:lnTo>
                    <a:pt x="24961" y="12004"/>
                  </a:lnTo>
                  <a:lnTo>
                    <a:pt x="25038" y="11849"/>
                  </a:lnTo>
                  <a:lnTo>
                    <a:pt x="25115" y="11669"/>
                  </a:lnTo>
                  <a:lnTo>
                    <a:pt x="25141" y="11489"/>
                  </a:lnTo>
                  <a:lnTo>
                    <a:pt x="25167" y="11308"/>
                  </a:lnTo>
                  <a:lnTo>
                    <a:pt x="25192" y="11128"/>
                  </a:lnTo>
                  <a:lnTo>
                    <a:pt x="25167" y="10819"/>
                  </a:lnTo>
                  <a:lnTo>
                    <a:pt x="25089" y="10535"/>
                  </a:lnTo>
                  <a:lnTo>
                    <a:pt x="24961" y="10252"/>
                  </a:lnTo>
                  <a:lnTo>
                    <a:pt x="24780" y="9995"/>
                  </a:lnTo>
                  <a:lnTo>
                    <a:pt x="25038" y="9788"/>
                  </a:lnTo>
                  <a:lnTo>
                    <a:pt x="25295" y="9557"/>
                  </a:lnTo>
                  <a:lnTo>
                    <a:pt x="25501" y="9299"/>
                  </a:lnTo>
                  <a:lnTo>
                    <a:pt x="25682" y="9016"/>
                  </a:lnTo>
                  <a:lnTo>
                    <a:pt x="25811" y="8681"/>
                  </a:lnTo>
                  <a:lnTo>
                    <a:pt x="25888" y="8320"/>
                  </a:lnTo>
                  <a:lnTo>
                    <a:pt x="25939" y="7960"/>
                  </a:lnTo>
                  <a:lnTo>
                    <a:pt x="25939" y="7547"/>
                  </a:lnTo>
                  <a:lnTo>
                    <a:pt x="25914" y="7290"/>
                  </a:lnTo>
                  <a:lnTo>
                    <a:pt x="25888" y="7084"/>
                  </a:lnTo>
                  <a:lnTo>
                    <a:pt x="25836" y="6852"/>
                  </a:lnTo>
                  <a:lnTo>
                    <a:pt x="25759" y="6672"/>
                  </a:lnTo>
                  <a:lnTo>
                    <a:pt x="25682" y="6491"/>
                  </a:lnTo>
                  <a:lnTo>
                    <a:pt x="25604" y="6311"/>
                  </a:lnTo>
                  <a:lnTo>
                    <a:pt x="25398" y="6002"/>
                  </a:lnTo>
                  <a:lnTo>
                    <a:pt x="25141" y="5744"/>
                  </a:lnTo>
                  <a:lnTo>
                    <a:pt x="24883" y="5538"/>
                  </a:lnTo>
                  <a:lnTo>
                    <a:pt x="24626" y="5358"/>
                  </a:lnTo>
                  <a:lnTo>
                    <a:pt x="24342" y="5203"/>
                  </a:lnTo>
                  <a:lnTo>
                    <a:pt x="24059" y="5100"/>
                  </a:lnTo>
                  <a:lnTo>
                    <a:pt x="23801" y="5023"/>
                  </a:lnTo>
                  <a:lnTo>
                    <a:pt x="23312" y="4894"/>
                  </a:lnTo>
                  <a:lnTo>
                    <a:pt x="22977" y="4868"/>
                  </a:lnTo>
                  <a:lnTo>
                    <a:pt x="22874" y="4843"/>
                  </a:lnTo>
                  <a:lnTo>
                    <a:pt x="22848" y="4714"/>
                  </a:lnTo>
                  <a:lnTo>
                    <a:pt x="22745" y="4379"/>
                  </a:lnTo>
                  <a:lnTo>
                    <a:pt x="22668" y="4147"/>
                  </a:lnTo>
                  <a:lnTo>
                    <a:pt x="22539" y="3890"/>
                  </a:lnTo>
                  <a:lnTo>
                    <a:pt x="22410" y="3581"/>
                  </a:lnTo>
                  <a:lnTo>
                    <a:pt x="22256" y="3297"/>
                  </a:lnTo>
                  <a:lnTo>
                    <a:pt x="22050" y="2988"/>
                  </a:lnTo>
                  <a:lnTo>
                    <a:pt x="21792" y="2679"/>
                  </a:lnTo>
                  <a:lnTo>
                    <a:pt x="21509" y="2396"/>
                  </a:lnTo>
                  <a:lnTo>
                    <a:pt x="21174" y="2112"/>
                  </a:lnTo>
                  <a:lnTo>
                    <a:pt x="20788" y="1855"/>
                  </a:lnTo>
                  <a:lnTo>
                    <a:pt x="20375" y="1649"/>
                  </a:lnTo>
                  <a:lnTo>
                    <a:pt x="20144" y="1546"/>
                  </a:lnTo>
                  <a:lnTo>
                    <a:pt x="19886" y="1468"/>
                  </a:lnTo>
                  <a:lnTo>
                    <a:pt x="19628" y="1391"/>
                  </a:lnTo>
                  <a:lnTo>
                    <a:pt x="19345" y="1340"/>
                  </a:lnTo>
                  <a:lnTo>
                    <a:pt x="18856" y="1288"/>
                  </a:lnTo>
                  <a:lnTo>
                    <a:pt x="18392" y="1288"/>
                  </a:lnTo>
                  <a:lnTo>
                    <a:pt x="17954" y="1314"/>
                  </a:lnTo>
                  <a:lnTo>
                    <a:pt x="17568" y="1391"/>
                  </a:lnTo>
                  <a:lnTo>
                    <a:pt x="17181" y="1520"/>
                  </a:lnTo>
                  <a:lnTo>
                    <a:pt x="16846" y="1674"/>
                  </a:lnTo>
                  <a:lnTo>
                    <a:pt x="16537" y="1855"/>
                  </a:lnTo>
                  <a:lnTo>
                    <a:pt x="16228" y="2061"/>
                  </a:lnTo>
                  <a:lnTo>
                    <a:pt x="16099" y="1906"/>
                  </a:lnTo>
                  <a:lnTo>
                    <a:pt x="15945" y="1752"/>
                  </a:lnTo>
                  <a:lnTo>
                    <a:pt x="15790" y="1623"/>
                  </a:lnTo>
                  <a:lnTo>
                    <a:pt x="15610" y="1520"/>
                  </a:lnTo>
                  <a:lnTo>
                    <a:pt x="15430" y="1443"/>
                  </a:lnTo>
                  <a:lnTo>
                    <a:pt x="15224" y="1391"/>
                  </a:lnTo>
                  <a:lnTo>
                    <a:pt x="15018" y="1340"/>
                  </a:lnTo>
                  <a:lnTo>
                    <a:pt x="14786" y="1340"/>
                  </a:lnTo>
                  <a:lnTo>
                    <a:pt x="14502" y="1365"/>
                  </a:lnTo>
                  <a:lnTo>
                    <a:pt x="14219" y="1417"/>
                  </a:lnTo>
                  <a:lnTo>
                    <a:pt x="13987" y="1520"/>
                  </a:lnTo>
                  <a:lnTo>
                    <a:pt x="13730" y="1674"/>
                  </a:lnTo>
                  <a:lnTo>
                    <a:pt x="13549" y="1417"/>
                  </a:lnTo>
                  <a:lnTo>
                    <a:pt x="13343" y="1211"/>
                  </a:lnTo>
                  <a:lnTo>
                    <a:pt x="13111" y="1005"/>
                  </a:lnTo>
                  <a:lnTo>
                    <a:pt x="12880" y="824"/>
                  </a:lnTo>
                  <a:lnTo>
                    <a:pt x="12648" y="670"/>
                  </a:lnTo>
                  <a:lnTo>
                    <a:pt x="12416" y="541"/>
                  </a:lnTo>
                  <a:lnTo>
                    <a:pt x="12184" y="412"/>
                  </a:lnTo>
                  <a:lnTo>
                    <a:pt x="11926" y="309"/>
                  </a:lnTo>
                  <a:lnTo>
                    <a:pt x="11437" y="155"/>
                  </a:lnTo>
                  <a:lnTo>
                    <a:pt x="10973" y="77"/>
                  </a:lnTo>
                  <a:lnTo>
                    <a:pt x="10535" y="26"/>
                  </a:lnTo>
                  <a:lnTo>
                    <a:pt x="1012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5318121" y="2207261"/>
              <a:ext cx="35591" cy="35591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79" y="1"/>
                  </a:moveTo>
                  <a:lnTo>
                    <a:pt x="773" y="27"/>
                  </a:lnTo>
                  <a:lnTo>
                    <a:pt x="593" y="78"/>
                  </a:lnTo>
                  <a:lnTo>
                    <a:pt x="439" y="155"/>
                  </a:lnTo>
                  <a:lnTo>
                    <a:pt x="284" y="284"/>
                  </a:lnTo>
                  <a:lnTo>
                    <a:pt x="155" y="439"/>
                  </a:lnTo>
                  <a:lnTo>
                    <a:pt x="78" y="593"/>
                  </a:lnTo>
                  <a:lnTo>
                    <a:pt x="1" y="799"/>
                  </a:lnTo>
                  <a:lnTo>
                    <a:pt x="1" y="1005"/>
                  </a:lnTo>
                  <a:lnTo>
                    <a:pt x="1" y="1186"/>
                  </a:lnTo>
                  <a:lnTo>
                    <a:pt x="78" y="1392"/>
                  </a:lnTo>
                  <a:lnTo>
                    <a:pt x="155" y="1546"/>
                  </a:lnTo>
                  <a:lnTo>
                    <a:pt x="284" y="1701"/>
                  </a:lnTo>
                  <a:lnTo>
                    <a:pt x="439" y="1830"/>
                  </a:lnTo>
                  <a:lnTo>
                    <a:pt x="593" y="1907"/>
                  </a:lnTo>
                  <a:lnTo>
                    <a:pt x="773" y="1984"/>
                  </a:lnTo>
                  <a:lnTo>
                    <a:pt x="1186" y="1984"/>
                  </a:lnTo>
                  <a:lnTo>
                    <a:pt x="1366" y="1907"/>
                  </a:lnTo>
                  <a:lnTo>
                    <a:pt x="1546" y="1830"/>
                  </a:lnTo>
                  <a:lnTo>
                    <a:pt x="1701" y="1701"/>
                  </a:lnTo>
                  <a:lnTo>
                    <a:pt x="1804" y="1546"/>
                  </a:lnTo>
                  <a:lnTo>
                    <a:pt x="1907" y="1392"/>
                  </a:lnTo>
                  <a:lnTo>
                    <a:pt x="1958" y="1186"/>
                  </a:lnTo>
                  <a:lnTo>
                    <a:pt x="1984" y="1005"/>
                  </a:lnTo>
                  <a:lnTo>
                    <a:pt x="1958" y="799"/>
                  </a:lnTo>
                  <a:lnTo>
                    <a:pt x="1907" y="593"/>
                  </a:lnTo>
                  <a:lnTo>
                    <a:pt x="1804" y="439"/>
                  </a:lnTo>
                  <a:lnTo>
                    <a:pt x="1701" y="284"/>
                  </a:lnTo>
                  <a:lnTo>
                    <a:pt x="1546" y="155"/>
                  </a:lnTo>
                  <a:lnTo>
                    <a:pt x="1366" y="78"/>
                  </a:lnTo>
                  <a:lnTo>
                    <a:pt x="1186" y="27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5524119" y="2430346"/>
              <a:ext cx="35573" cy="36039"/>
            </a:xfrm>
            <a:custGeom>
              <a:avLst/>
              <a:gdLst/>
              <a:ahLst/>
              <a:cxnLst/>
              <a:rect l="l" t="t" r="r" b="b"/>
              <a:pathLst>
                <a:path w="1984" h="2010" extrusionOk="0">
                  <a:moveTo>
                    <a:pt x="1005" y="0"/>
                  </a:moveTo>
                  <a:lnTo>
                    <a:pt x="799" y="26"/>
                  </a:lnTo>
                  <a:lnTo>
                    <a:pt x="618" y="78"/>
                  </a:lnTo>
                  <a:lnTo>
                    <a:pt x="438" y="181"/>
                  </a:lnTo>
                  <a:lnTo>
                    <a:pt x="283" y="310"/>
                  </a:lnTo>
                  <a:lnTo>
                    <a:pt x="155" y="438"/>
                  </a:lnTo>
                  <a:lnTo>
                    <a:pt x="77" y="619"/>
                  </a:lnTo>
                  <a:lnTo>
                    <a:pt x="26" y="799"/>
                  </a:lnTo>
                  <a:lnTo>
                    <a:pt x="0" y="1005"/>
                  </a:lnTo>
                  <a:lnTo>
                    <a:pt x="26" y="1211"/>
                  </a:lnTo>
                  <a:lnTo>
                    <a:pt x="77" y="1391"/>
                  </a:lnTo>
                  <a:lnTo>
                    <a:pt x="155" y="1572"/>
                  </a:lnTo>
                  <a:lnTo>
                    <a:pt x="283" y="1726"/>
                  </a:lnTo>
                  <a:lnTo>
                    <a:pt x="438" y="1829"/>
                  </a:lnTo>
                  <a:lnTo>
                    <a:pt x="618" y="1932"/>
                  </a:lnTo>
                  <a:lnTo>
                    <a:pt x="799" y="1984"/>
                  </a:lnTo>
                  <a:lnTo>
                    <a:pt x="1005" y="2010"/>
                  </a:lnTo>
                  <a:lnTo>
                    <a:pt x="1185" y="1984"/>
                  </a:lnTo>
                  <a:lnTo>
                    <a:pt x="1391" y="1932"/>
                  </a:lnTo>
                  <a:lnTo>
                    <a:pt x="1546" y="1829"/>
                  </a:lnTo>
                  <a:lnTo>
                    <a:pt x="1700" y="1726"/>
                  </a:lnTo>
                  <a:lnTo>
                    <a:pt x="1829" y="1572"/>
                  </a:lnTo>
                  <a:lnTo>
                    <a:pt x="1906" y="1391"/>
                  </a:lnTo>
                  <a:lnTo>
                    <a:pt x="1984" y="1211"/>
                  </a:lnTo>
                  <a:lnTo>
                    <a:pt x="1984" y="1005"/>
                  </a:lnTo>
                  <a:lnTo>
                    <a:pt x="1984" y="799"/>
                  </a:lnTo>
                  <a:lnTo>
                    <a:pt x="1906" y="619"/>
                  </a:lnTo>
                  <a:lnTo>
                    <a:pt x="1829" y="438"/>
                  </a:lnTo>
                  <a:lnTo>
                    <a:pt x="1700" y="310"/>
                  </a:lnTo>
                  <a:lnTo>
                    <a:pt x="1546" y="181"/>
                  </a:lnTo>
                  <a:lnTo>
                    <a:pt x="1391" y="78"/>
                  </a:lnTo>
                  <a:lnTo>
                    <a:pt x="1185" y="26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5681598" y="2236361"/>
              <a:ext cx="24959" cy="24959"/>
            </a:xfrm>
            <a:custGeom>
              <a:avLst/>
              <a:gdLst/>
              <a:ahLst/>
              <a:cxnLst/>
              <a:rect l="l" t="t" r="r" b="b"/>
              <a:pathLst>
                <a:path w="1392" h="1392" extrusionOk="0">
                  <a:moveTo>
                    <a:pt x="696" y="1"/>
                  </a:moveTo>
                  <a:lnTo>
                    <a:pt x="568" y="26"/>
                  </a:lnTo>
                  <a:lnTo>
                    <a:pt x="439" y="52"/>
                  </a:lnTo>
                  <a:lnTo>
                    <a:pt x="310" y="129"/>
                  </a:lnTo>
                  <a:lnTo>
                    <a:pt x="207" y="207"/>
                  </a:lnTo>
                  <a:lnTo>
                    <a:pt x="130" y="310"/>
                  </a:lnTo>
                  <a:lnTo>
                    <a:pt x="78" y="439"/>
                  </a:lnTo>
                  <a:lnTo>
                    <a:pt x="27" y="567"/>
                  </a:lnTo>
                  <a:lnTo>
                    <a:pt x="1" y="696"/>
                  </a:lnTo>
                  <a:lnTo>
                    <a:pt x="27" y="851"/>
                  </a:lnTo>
                  <a:lnTo>
                    <a:pt x="78" y="979"/>
                  </a:lnTo>
                  <a:lnTo>
                    <a:pt x="130" y="1083"/>
                  </a:lnTo>
                  <a:lnTo>
                    <a:pt x="207" y="1186"/>
                  </a:lnTo>
                  <a:lnTo>
                    <a:pt x="310" y="1263"/>
                  </a:lnTo>
                  <a:lnTo>
                    <a:pt x="439" y="1340"/>
                  </a:lnTo>
                  <a:lnTo>
                    <a:pt x="568" y="1366"/>
                  </a:lnTo>
                  <a:lnTo>
                    <a:pt x="696" y="1392"/>
                  </a:lnTo>
                  <a:lnTo>
                    <a:pt x="851" y="1366"/>
                  </a:lnTo>
                  <a:lnTo>
                    <a:pt x="980" y="1340"/>
                  </a:lnTo>
                  <a:lnTo>
                    <a:pt x="1083" y="1263"/>
                  </a:lnTo>
                  <a:lnTo>
                    <a:pt x="1186" y="1186"/>
                  </a:lnTo>
                  <a:lnTo>
                    <a:pt x="1289" y="1083"/>
                  </a:lnTo>
                  <a:lnTo>
                    <a:pt x="1340" y="979"/>
                  </a:lnTo>
                  <a:lnTo>
                    <a:pt x="1392" y="851"/>
                  </a:lnTo>
                  <a:lnTo>
                    <a:pt x="1392" y="696"/>
                  </a:lnTo>
                  <a:lnTo>
                    <a:pt x="1392" y="567"/>
                  </a:lnTo>
                  <a:lnTo>
                    <a:pt x="1340" y="439"/>
                  </a:lnTo>
                  <a:lnTo>
                    <a:pt x="1289" y="310"/>
                  </a:lnTo>
                  <a:lnTo>
                    <a:pt x="1186" y="207"/>
                  </a:lnTo>
                  <a:lnTo>
                    <a:pt x="1083" y="129"/>
                  </a:lnTo>
                  <a:lnTo>
                    <a:pt x="980" y="52"/>
                  </a:lnTo>
                  <a:lnTo>
                    <a:pt x="851" y="26"/>
                  </a:lnTo>
                  <a:lnTo>
                    <a:pt x="696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5318121" y="2448366"/>
              <a:ext cx="145036" cy="450778"/>
            </a:xfrm>
            <a:custGeom>
              <a:avLst/>
              <a:gdLst/>
              <a:ahLst/>
              <a:cxnLst/>
              <a:rect l="l" t="t" r="r" b="b"/>
              <a:pathLst>
                <a:path w="8089" h="25141" extrusionOk="0">
                  <a:moveTo>
                    <a:pt x="1366" y="0"/>
                  </a:moveTo>
                  <a:lnTo>
                    <a:pt x="1" y="25141"/>
                  </a:lnTo>
                  <a:lnTo>
                    <a:pt x="8089" y="25141"/>
                  </a:lnTo>
                  <a:lnTo>
                    <a:pt x="669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335208" y="2431727"/>
              <a:ext cx="109481" cy="16657"/>
            </a:xfrm>
            <a:custGeom>
              <a:avLst/>
              <a:gdLst/>
              <a:ahLst/>
              <a:cxnLst/>
              <a:rect l="l" t="t" r="r" b="b"/>
              <a:pathLst>
                <a:path w="6106" h="929" extrusionOk="0">
                  <a:moveTo>
                    <a:pt x="464" y="1"/>
                  </a:moveTo>
                  <a:lnTo>
                    <a:pt x="361" y="26"/>
                  </a:lnTo>
                  <a:lnTo>
                    <a:pt x="284" y="52"/>
                  </a:lnTo>
                  <a:lnTo>
                    <a:pt x="207" y="78"/>
                  </a:lnTo>
                  <a:lnTo>
                    <a:pt x="130" y="130"/>
                  </a:lnTo>
                  <a:lnTo>
                    <a:pt x="78" y="207"/>
                  </a:lnTo>
                  <a:lnTo>
                    <a:pt x="52" y="284"/>
                  </a:lnTo>
                  <a:lnTo>
                    <a:pt x="1" y="387"/>
                  </a:lnTo>
                  <a:lnTo>
                    <a:pt x="1" y="464"/>
                  </a:lnTo>
                  <a:lnTo>
                    <a:pt x="1" y="567"/>
                  </a:lnTo>
                  <a:lnTo>
                    <a:pt x="52" y="645"/>
                  </a:lnTo>
                  <a:lnTo>
                    <a:pt x="78" y="722"/>
                  </a:lnTo>
                  <a:lnTo>
                    <a:pt x="130" y="799"/>
                  </a:lnTo>
                  <a:lnTo>
                    <a:pt x="207" y="851"/>
                  </a:lnTo>
                  <a:lnTo>
                    <a:pt x="284" y="902"/>
                  </a:lnTo>
                  <a:lnTo>
                    <a:pt x="361" y="928"/>
                  </a:lnTo>
                  <a:lnTo>
                    <a:pt x="5745" y="928"/>
                  </a:lnTo>
                  <a:lnTo>
                    <a:pt x="5822" y="902"/>
                  </a:lnTo>
                  <a:lnTo>
                    <a:pt x="5900" y="851"/>
                  </a:lnTo>
                  <a:lnTo>
                    <a:pt x="5977" y="799"/>
                  </a:lnTo>
                  <a:lnTo>
                    <a:pt x="6028" y="722"/>
                  </a:lnTo>
                  <a:lnTo>
                    <a:pt x="6080" y="645"/>
                  </a:lnTo>
                  <a:lnTo>
                    <a:pt x="6106" y="567"/>
                  </a:lnTo>
                  <a:lnTo>
                    <a:pt x="6106" y="464"/>
                  </a:lnTo>
                  <a:lnTo>
                    <a:pt x="6106" y="387"/>
                  </a:lnTo>
                  <a:lnTo>
                    <a:pt x="6080" y="284"/>
                  </a:lnTo>
                  <a:lnTo>
                    <a:pt x="6028" y="207"/>
                  </a:lnTo>
                  <a:lnTo>
                    <a:pt x="5977" y="130"/>
                  </a:lnTo>
                  <a:lnTo>
                    <a:pt x="5900" y="78"/>
                  </a:lnTo>
                  <a:lnTo>
                    <a:pt x="5822" y="52"/>
                  </a:lnTo>
                  <a:lnTo>
                    <a:pt x="5745" y="26"/>
                  </a:lnTo>
                  <a:lnTo>
                    <a:pt x="5642" y="1"/>
                  </a:lnTo>
                  <a:close/>
                </a:path>
              </a:pathLst>
            </a:custGeom>
            <a:solidFill>
              <a:srgbClr val="1040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4942631" y="2564283"/>
              <a:ext cx="572720" cy="334861"/>
            </a:xfrm>
            <a:custGeom>
              <a:avLst/>
              <a:gdLst/>
              <a:ahLst/>
              <a:cxnLst/>
              <a:rect l="l" t="t" r="r" b="b"/>
              <a:pathLst>
                <a:path w="31942" h="18676" extrusionOk="0">
                  <a:moveTo>
                    <a:pt x="15971" y="1"/>
                  </a:moveTo>
                  <a:lnTo>
                    <a:pt x="15147" y="26"/>
                  </a:lnTo>
                  <a:lnTo>
                    <a:pt x="14348" y="104"/>
                  </a:lnTo>
                  <a:lnTo>
                    <a:pt x="13550" y="207"/>
                  </a:lnTo>
                  <a:lnTo>
                    <a:pt x="12751" y="335"/>
                  </a:lnTo>
                  <a:lnTo>
                    <a:pt x="11979" y="516"/>
                  </a:lnTo>
                  <a:lnTo>
                    <a:pt x="11231" y="722"/>
                  </a:lnTo>
                  <a:lnTo>
                    <a:pt x="10484" y="979"/>
                  </a:lnTo>
                  <a:lnTo>
                    <a:pt x="9763" y="1263"/>
                  </a:lnTo>
                  <a:lnTo>
                    <a:pt x="9042" y="1572"/>
                  </a:lnTo>
                  <a:lnTo>
                    <a:pt x="8372" y="1933"/>
                  </a:lnTo>
                  <a:lnTo>
                    <a:pt x="7703" y="2319"/>
                  </a:lnTo>
                  <a:lnTo>
                    <a:pt x="7033" y="2731"/>
                  </a:lnTo>
                  <a:lnTo>
                    <a:pt x="6415" y="3169"/>
                  </a:lnTo>
                  <a:lnTo>
                    <a:pt x="5822" y="3658"/>
                  </a:lnTo>
                  <a:lnTo>
                    <a:pt x="5230" y="4148"/>
                  </a:lnTo>
                  <a:lnTo>
                    <a:pt x="4689" y="4689"/>
                  </a:lnTo>
                  <a:lnTo>
                    <a:pt x="4148" y="5230"/>
                  </a:lnTo>
                  <a:lnTo>
                    <a:pt x="3658" y="5822"/>
                  </a:lnTo>
                  <a:lnTo>
                    <a:pt x="3169" y="6415"/>
                  </a:lnTo>
                  <a:lnTo>
                    <a:pt x="2731" y="7059"/>
                  </a:lnTo>
                  <a:lnTo>
                    <a:pt x="2319" y="7703"/>
                  </a:lnTo>
                  <a:lnTo>
                    <a:pt x="1933" y="8372"/>
                  </a:lnTo>
                  <a:lnTo>
                    <a:pt x="1572" y="9042"/>
                  </a:lnTo>
                  <a:lnTo>
                    <a:pt x="1263" y="9763"/>
                  </a:lnTo>
                  <a:lnTo>
                    <a:pt x="979" y="10485"/>
                  </a:lnTo>
                  <a:lnTo>
                    <a:pt x="722" y="11232"/>
                  </a:lnTo>
                  <a:lnTo>
                    <a:pt x="516" y="11979"/>
                  </a:lnTo>
                  <a:lnTo>
                    <a:pt x="335" y="12751"/>
                  </a:lnTo>
                  <a:lnTo>
                    <a:pt x="181" y="13550"/>
                  </a:lnTo>
                  <a:lnTo>
                    <a:pt x="78" y="14348"/>
                  </a:lnTo>
                  <a:lnTo>
                    <a:pt x="26" y="15147"/>
                  </a:lnTo>
                  <a:lnTo>
                    <a:pt x="1" y="15971"/>
                  </a:lnTo>
                  <a:lnTo>
                    <a:pt x="1" y="18676"/>
                  </a:lnTo>
                  <a:lnTo>
                    <a:pt x="31942" y="18676"/>
                  </a:lnTo>
                  <a:lnTo>
                    <a:pt x="31942" y="15971"/>
                  </a:lnTo>
                  <a:lnTo>
                    <a:pt x="31916" y="15147"/>
                  </a:lnTo>
                  <a:lnTo>
                    <a:pt x="31864" y="14348"/>
                  </a:lnTo>
                  <a:lnTo>
                    <a:pt x="31761" y="13550"/>
                  </a:lnTo>
                  <a:lnTo>
                    <a:pt x="31607" y="12751"/>
                  </a:lnTo>
                  <a:lnTo>
                    <a:pt x="31427" y="11979"/>
                  </a:lnTo>
                  <a:lnTo>
                    <a:pt x="31220" y="11232"/>
                  </a:lnTo>
                  <a:lnTo>
                    <a:pt x="30963" y="10485"/>
                  </a:lnTo>
                  <a:lnTo>
                    <a:pt x="30680" y="9763"/>
                  </a:lnTo>
                  <a:lnTo>
                    <a:pt x="30370" y="9042"/>
                  </a:lnTo>
                  <a:lnTo>
                    <a:pt x="30010" y="8372"/>
                  </a:lnTo>
                  <a:lnTo>
                    <a:pt x="29623" y="7703"/>
                  </a:lnTo>
                  <a:lnTo>
                    <a:pt x="29211" y="7059"/>
                  </a:lnTo>
                  <a:lnTo>
                    <a:pt x="28773" y="6415"/>
                  </a:lnTo>
                  <a:lnTo>
                    <a:pt x="28284" y="5822"/>
                  </a:lnTo>
                  <a:lnTo>
                    <a:pt x="27795" y="5230"/>
                  </a:lnTo>
                  <a:lnTo>
                    <a:pt x="27254" y="4689"/>
                  </a:lnTo>
                  <a:lnTo>
                    <a:pt x="26713" y="4148"/>
                  </a:lnTo>
                  <a:lnTo>
                    <a:pt x="26120" y="3658"/>
                  </a:lnTo>
                  <a:lnTo>
                    <a:pt x="25528" y="3169"/>
                  </a:lnTo>
                  <a:lnTo>
                    <a:pt x="24910" y="2731"/>
                  </a:lnTo>
                  <a:lnTo>
                    <a:pt x="24240" y="2319"/>
                  </a:lnTo>
                  <a:lnTo>
                    <a:pt x="23570" y="1933"/>
                  </a:lnTo>
                  <a:lnTo>
                    <a:pt x="22900" y="1572"/>
                  </a:lnTo>
                  <a:lnTo>
                    <a:pt x="22179" y="1263"/>
                  </a:lnTo>
                  <a:lnTo>
                    <a:pt x="21458" y="979"/>
                  </a:lnTo>
                  <a:lnTo>
                    <a:pt x="20711" y="722"/>
                  </a:lnTo>
                  <a:lnTo>
                    <a:pt x="19964" y="516"/>
                  </a:lnTo>
                  <a:lnTo>
                    <a:pt x="19191" y="335"/>
                  </a:lnTo>
                  <a:lnTo>
                    <a:pt x="18392" y="207"/>
                  </a:lnTo>
                  <a:lnTo>
                    <a:pt x="17594" y="104"/>
                  </a:lnTo>
                  <a:lnTo>
                    <a:pt x="16795" y="26"/>
                  </a:lnTo>
                  <a:lnTo>
                    <a:pt x="15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5362928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64" y="439"/>
                  </a:lnTo>
                  <a:lnTo>
                    <a:pt x="258" y="670"/>
                  </a:lnTo>
                  <a:lnTo>
                    <a:pt x="129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29" y="2139"/>
                  </a:lnTo>
                  <a:lnTo>
                    <a:pt x="258" y="2396"/>
                  </a:lnTo>
                  <a:lnTo>
                    <a:pt x="464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5365689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92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5361530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52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52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44" y="232"/>
                  </a:lnTo>
                  <a:lnTo>
                    <a:pt x="3169" y="206"/>
                  </a:lnTo>
                  <a:lnTo>
                    <a:pt x="3169" y="129"/>
                  </a:lnTo>
                  <a:lnTo>
                    <a:pt x="3169" y="78"/>
                  </a:lnTo>
                  <a:lnTo>
                    <a:pt x="3144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9" name="Google Shape;2149;p36"/>
            <p:cNvSpPr/>
            <p:nvPr/>
          </p:nvSpPr>
          <p:spPr>
            <a:xfrm>
              <a:off x="5201737" y="2801676"/>
              <a:ext cx="55440" cy="54991"/>
            </a:xfrm>
            <a:custGeom>
              <a:avLst/>
              <a:gdLst/>
              <a:ahLst/>
              <a:cxnLst/>
              <a:rect l="l" t="t" r="r" b="b"/>
              <a:pathLst>
                <a:path w="3092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53" y="104"/>
                  </a:lnTo>
                  <a:lnTo>
                    <a:pt x="696" y="258"/>
                  </a:lnTo>
                  <a:lnTo>
                    <a:pt x="464" y="439"/>
                  </a:lnTo>
                  <a:lnTo>
                    <a:pt x="284" y="670"/>
                  </a:lnTo>
                  <a:lnTo>
                    <a:pt x="129" y="928"/>
                  </a:lnTo>
                  <a:lnTo>
                    <a:pt x="52" y="1211"/>
                  </a:lnTo>
                  <a:lnTo>
                    <a:pt x="26" y="1366"/>
                  </a:lnTo>
                  <a:lnTo>
                    <a:pt x="0" y="1521"/>
                  </a:lnTo>
                  <a:lnTo>
                    <a:pt x="26" y="1701"/>
                  </a:lnTo>
                  <a:lnTo>
                    <a:pt x="52" y="1830"/>
                  </a:lnTo>
                  <a:lnTo>
                    <a:pt x="129" y="2139"/>
                  </a:lnTo>
                  <a:lnTo>
                    <a:pt x="284" y="2396"/>
                  </a:lnTo>
                  <a:lnTo>
                    <a:pt x="464" y="2628"/>
                  </a:lnTo>
                  <a:lnTo>
                    <a:pt x="696" y="2808"/>
                  </a:lnTo>
                  <a:lnTo>
                    <a:pt x="953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91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0" name="Google Shape;2150;p36"/>
            <p:cNvSpPr/>
            <p:nvPr/>
          </p:nvSpPr>
          <p:spPr>
            <a:xfrm>
              <a:off x="5204499" y="2804922"/>
              <a:ext cx="49899" cy="106701"/>
            </a:xfrm>
            <a:custGeom>
              <a:avLst/>
              <a:gdLst/>
              <a:ahLst/>
              <a:cxnLst/>
              <a:rect l="l" t="t" r="r" b="b"/>
              <a:pathLst>
                <a:path w="2783" h="5951" extrusionOk="0">
                  <a:moveTo>
                    <a:pt x="1392" y="0"/>
                  </a:moveTo>
                  <a:lnTo>
                    <a:pt x="1109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59" y="593"/>
                  </a:lnTo>
                  <a:lnTo>
                    <a:pt x="130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83" y="5950"/>
                  </a:lnTo>
                  <a:lnTo>
                    <a:pt x="2783" y="1365"/>
                  </a:lnTo>
                  <a:lnTo>
                    <a:pt x="2757" y="1082"/>
                  </a:lnTo>
                  <a:lnTo>
                    <a:pt x="2680" y="824"/>
                  </a:lnTo>
                  <a:lnTo>
                    <a:pt x="2551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5200357" y="2909758"/>
              <a:ext cx="57286" cy="5092"/>
            </a:xfrm>
            <a:custGeom>
              <a:avLst/>
              <a:gdLst/>
              <a:ahLst/>
              <a:cxnLst/>
              <a:rect l="l" t="t" r="r" b="b"/>
              <a:pathLst>
                <a:path w="3195" h="284" extrusionOk="0">
                  <a:moveTo>
                    <a:pt x="155" y="0"/>
                  </a:moveTo>
                  <a:lnTo>
                    <a:pt x="103" y="26"/>
                  </a:lnTo>
                  <a:lnTo>
                    <a:pt x="52" y="52"/>
                  </a:lnTo>
                  <a:lnTo>
                    <a:pt x="26" y="78"/>
                  </a:lnTo>
                  <a:lnTo>
                    <a:pt x="0" y="129"/>
                  </a:lnTo>
                  <a:lnTo>
                    <a:pt x="26" y="206"/>
                  </a:lnTo>
                  <a:lnTo>
                    <a:pt x="52" y="232"/>
                  </a:lnTo>
                  <a:lnTo>
                    <a:pt x="103" y="258"/>
                  </a:lnTo>
                  <a:lnTo>
                    <a:pt x="155" y="284"/>
                  </a:lnTo>
                  <a:lnTo>
                    <a:pt x="3040" y="284"/>
                  </a:lnTo>
                  <a:lnTo>
                    <a:pt x="3091" y="258"/>
                  </a:lnTo>
                  <a:lnTo>
                    <a:pt x="3143" y="232"/>
                  </a:lnTo>
                  <a:lnTo>
                    <a:pt x="3168" y="206"/>
                  </a:lnTo>
                  <a:lnTo>
                    <a:pt x="3194" y="129"/>
                  </a:lnTo>
                  <a:lnTo>
                    <a:pt x="3168" y="78"/>
                  </a:lnTo>
                  <a:lnTo>
                    <a:pt x="3143" y="52"/>
                  </a:lnTo>
                  <a:lnTo>
                    <a:pt x="3091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5041013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65" y="1"/>
                  </a:moveTo>
                  <a:lnTo>
                    <a:pt x="1211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38" y="439"/>
                  </a:lnTo>
                  <a:lnTo>
                    <a:pt x="258" y="670"/>
                  </a:lnTo>
                  <a:lnTo>
                    <a:pt x="103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03" y="2139"/>
                  </a:lnTo>
                  <a:lnTo>
                    <a:pt x="258" y="2396"/>
                  </a:lnTo>
                  <a:lnTo>
                    <a:pt x="438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11" y="3040"/>
                  </a:lnTo>
                  <a:lnTo>
                    <a:pt x="1365" y="3066"/>
                  </a:lnTo>
                  <a:lnTo>
                    <a:pt x="1675" y="3066"/>
                  </a:lnTo>
                  <a:lnTo>
                    <a:pt x="1829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37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37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29" y="26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5043774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66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593" y="232"/>
                  </a:lnTo>
                  <a:lnTo>
                    <a:pt x="387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45" y="386"/>
                  </a:lnTo>
                  <a:lnTo>
                    <a:pt x="2139" y="232"/>
                  </a:lnTo>
                  <a:lnTo>
                    <a:pt x="1907" y="103"/>
                  </a:lnTo>
                  <a:lnTo>
                    <a:pt x="1649" y="26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5039614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27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27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18" y="232"/>
                  </a:lnTo>
                  <a:lnTo>
                    <a:pt x="3144" y="206"/>
                  </a:lnTo>
                  <a:lnTo>
                    <a:pt x="3169" y="129"/>
                  </a:lnTo>
                  <a:lnTo>
                    <a:pt x="3144" y="78"/>
                  </a:lnTo>
                  <a:lnTo>
                    <a:pt x="3118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3423584" y="1068312"/>
              <a:ext cx="687723" cy="385226"/>
            </a:xfrm>
            <a:custGeom>
              <a:avLst/>
              <a:gdLst/>
              <a:ahLst/>
              <a:cxnLst/>
              <a:rect l="l" t="t" r="r" b="b"/>
              <a:pathLst>
                <a:path w="38356" h="21485" extrusionOk="0">
                  <a:moveTo>
                    <a:pt x="14966" y="1"/>
                  </a:moveTo>
                  <a:lnTo>
                    <a:pt x="14374" y="27"/>
                  </a:lnTo>
                  <a:lnTo>
                    <a:pt x="13807" y="78"/>
                  </a:lnTo>
                  <a:lnTo>
                    <a:pt x="13266" y="156"/>
                  </a:lnTo>
                  <a:lnTo>
                    <a:pt x="12777" y="259"/>
                  </a:lnTo>
                  <a:lnTo>
                    <a:pt x="12313" y="413"/>
                  </a:lnTo>
                  <a:lnTo>
                    <a:pt x="11875" y="568"/>
                  </a:lnTo>
                  <a:lnTo>
                    <a:pt x="11463" y="748"/>
                  </a:lnTo>
                  <a:lnTo>
                    <a:pt x="11077" y="954"/>
                  </a:lnTo>
                  <a:lnTo>
                    <a:pt x="10716" y="1186"/>
                  </a:lnTo>
                  <a:lnTo>
                    <a:pt x="10381" y="1443"/>
                  </a:lnTo>
                  <a:lnTo>
                    <a:pt x="10072" y="1675"/>
                  </a:lnTo>
                  <a:lnTo>
                    <a:pt x="9789" y="1959"/>
                  </a:lnTo>
                  <a:lnTo>
                    <a:pt x="9531" y="2242"/>
                  </a:lnTo>
                  <a:lnTo>
                    <a:pt x="9299" y="2525"/>
                  </a:lnTo>
                  <a:lnTo>
                    <a:pt x="9067" y="2809"/>
                  </a:lnTo>
                  <a:lnTo>
                    <a:pt x="8887" y="3092"/>
                  </a:lnTo>
                  <a:lnTo>
                    <a:pt x="8527" y="3659"/>
                  </a:lnTo>
                  <a:lnTo>
                    <a:pt x="8269" y="4225"/>
                  </a:lnTo>
                  <a:lnTo>
                    <a:pt x="8063" y="4741"/>
                  </a:lnTo>
                  <a:lnTo>
                    <a:pt x="7908" y="5230"/>
                  </a:lnTo>
                  <a:lnTo>
                    <a:pt x="7780" y="5616"/>
                  </a:lnTo>
                  <a:lnTo>
                    <a:pt x="7728" y="5926"/>
                  </a:lnTo>
                  <a:lnTo>
                    <a:pt x="7676" y="6183"/>
                  </a:lnTo>
                  <a:lnTo>
                    <a:pt x="7419" y="6080"/>
                  </a:lnTo>
                  <a:lnTo>
                    <a:pt x="7136" y="6003"/>
                  </a:lnTo>
                  <a:lnTo>
                    <a:pt x="6852" y="5926"/>
                  </a:lnTo>
                  <a:lnTo>
                    <a:pt x="6543" y="5848"/>
                  </a:lnTo>
                  <a:lnTo>
                    <a:pt x="6234" y="5823"/>
                  </a:lnTo>
                  <a:lnTo>
                    <a:pt x="5925" y="5797"/>
                  </a:lnTo>
                  <a:lnTo>
                    <a:pt x="5590" y="5771"/>
                  </a:lnTo>
                  <a:lnTo>
                    <a:pt x="5281" y="5771"/>
                  </a:lnTo>
                  <a:lnTo>
                    <a:pt x="4946" y="5797"/>
                  </a:lnTo>
                  <a:lnTo>
                    <a:pt x="4611" y="5848"/>
                  </a:lnTo>
                  <a:lnTo>
                    <a:pt x="4276" y="5900"/>
                  </a:lnTo>
                  <a:lnTo>
                    <a:pt x="3967" y="5951"/>
                  </a:lnTo>
                  <a:lnTo>
                    <a:pt x="3632" y="6054"/>
                  </a:lnTo>
                  <a:lnTo>
                    <a:pt x="3297" y="6157"/>
                  </a:lnTo>
                  <a:lnTo>
                    <a:pt x="2988" y="6286"/>
                  </a:lnTo>
                  <a:lnTo>
                    <a:pt x="2679" y="6415"/>
                  </a:lnTo>
                  <a:lnTo>
                    <a:pt x="2396" y="6570"/>
                  </a:lnTo>
                  <a:lnTo>
                    <a:pt x="2113" y="6750"/>
                  </a:lnTo>
                  <a:lnTo>
                    <a:pt x="1829" y="6930"/>
                  </a:lnTo>
                  <a:lnTo>
                    <a:pt x="1572" y="7136"/>
                  </a:lnTo>
                  <a:lnTo>
                    <a:pt x="1314" y="7368"/>
                  </a:lnTo>
                  <a:lnTo>
                    <a:pt x="1082" y="7626"/>
                  </a:lnTo>
                  <a:lnTo>
                    <a:pt x="876" y="7883"/>
                  </a:lnTo>
                  <a:lnTo>
                    <a:pt x="696" y="8167"/>
                  </a:lnTo>
                  <a:lnTo>
                    <a:pt x="516" y="8450"/>
                  </a:lnTo>
                  <a:lnTo>
                    <a:pt x="361" y="8785"/>
                  </a:lnTo>
                  <a:lnTo>
                    <a:pt x="232" y="9120"/>
                  </a:lnTo>
                  <a:lnTo>
                    <a:pt x="129" y="9480"/>
                  </a:lnTo>
                  <a:lnTo>
                    <a:pt x="78" y="9841"/>
                  </a:lnTo>
                  <a:lnTo>
                    <a:pt x="26" y="10253"/>
                  </a:lnTo>
                  <a:lnTo>
                    <a:pt x="0" y="10665"/>
                  </a:lnTo>
                  <a:lnTo>
                    <a:pt x="26" y="11077"/>
                  </a:lnTo>
                  <a:lnTo>
                    <a:pt x="52" y="11515"/>
                  </a:lnTo>
                  <a:lnTo>
                    <a:pt x="129" y="11927"/>
                  </a:lnTo>
                  <a:lnTo>
                    <a:pt x="206" y="12314"/>
                  </a:lnTo>
                  <a:lnTo>
                    <a:pt x="284" y="12649"/>
                  </a:lnTo>
                  <a:lnTo>
                    <a:pt x="387" y="12984"/>
                  </a:lnTo>
                  <a:lnTo>
                    <a:pt x="490" y="13318"/>
                  </a:lnTo>
                  <a:lnTo>
                    <a:pt x="619" y="13602"/>
                  </a:lnTo>
                  <a:lnTo>
                    <a:pt x="773" y="13885"/>
                  </a:lnTo>
                  <a:lnTo>
                    <a:pt x="902" y="14143"/>
                  </a:lnTo>
                  <a:lnTo>
                    <a:pt x="1082" y="14375"/>
                  </a:lnTo>
                  <a:lnTo>
                    <a:pt x="1237" y="14606"/>
                  </a:lnTo>
                  <a:lnTo>
                    <a:pt x="1417" y="14812"/>
                  </a:lnTo>
                  <a:lnTo>
                    <a:pt x="1803" y="15199"/>
                  </a:lnTo>
                  <a:lnTo>
                    <a:pt x="2216" y="15534"/>
                  </a:lnTo>
                  <a:lnTo>
                    <a:pt x="2628" y="15843"/>
                  </a:lnTo>
                  <a:lnTo>
                    <a:pt x="3066" y="16100"/>
                  </a:lnTo>
                  <a:lnTo>
                    <a:pt x="3941" y="16616"/>
                  </a:lnTo>
                  <a:lnTo>
                    <a:pt x="4379" y="16873"/>
                  </a:lnTo>
                  <a:lnTo>
                    <a:pt x="4817" y="17131"/>
                  </a:lnTo>
                  <a:lnTo>
                    <a:pt x="5229" y="17414"/>
                  </a:lnTo>
                  <a:lnTo>
                    <a:pt x="5616" y="17723"/>
                  </a:lnTo>
                  <a:lnTo>
                    <a:pt x="5951" y="18032"/>
                  </a:lnTo>
                  <a:lnTo>
                    <a:pt x="6260" y="18367"/>
                  </a:lnTo>
                  <a:lnTo>
                    <a:pt x="6492" y="18702"/>
                  </a:lnTo>
                  <a:lnTo>
                    <a:pt x="6698" y="19037"/>
                  </a:lnTo>
                  <a:lnTo>
                    <a:pt x="6852" y="19346"/>
                  </a:lnTo>
                  <a:lnTo>
                    <a:pt x="6981" y="19655"/>
                  </a:lnTo>
                  <a:lnTo>
                    <a:pt x="7058" y="19964"/>
                  </a:lnTo>
                  <a:lnTo>
                    <a:pt x="7136" y="20248"/>
                  </a:lnTo>
                  <a:lnTo>
                    <a:pt x="7161" y="20505"/>
                  </a:lnTo>
                  <a:lnTo>
                    <a:pt x="7187" y="20763"/>
                  </a:lnTo>
                  <a:lnTo>
                    <a:pt x="7187" y="21149"/>
                  </a:lnTo>
                  <a:lnTo>
                    <a:pt x="7187" y="21407"/>
                  </a:lnTo>
                  <a:lnTo>
                    <a:pt x="7161" y="21484"/>
                  </a:lnTo>
                  <a:lnTo>
                    <a:pt x="13704" y="21484"/>
                  </a:lnTo>
                  <a:lnTo>
                    <a:pt x="13704" y="21329"/>
                  </a:lnTo>
                  <a:lnTo>
                    <a:pt x="13730" y="20917"/>
                  </a:lnTo>
                  <a:lnTo>
                    <a:pt x="13756" y="20634"/>
                  </a:lnTo>
                  <a:lnTo>
                    <a:pt x="13807" y="20299"/>
                  </a:lnTo>
                  <a:lnTo>
                    <a:pt x="13884" y="19964"/>
                  </a:lnTo>
                  <a:lnTo>
                    <a:pt x="13987" y="19629"/>
                  </a:lnTo>
                  <a:lnTo>
                    <a:pt x="14142" y="19295"/>
                  </a:lnTo>
                  <a:lnTo>
                    <a:pt x="14322" y="18960"/>
                  </a:lnTo>
                  <a:lnTo>
                    <a:pt x="14580" y="18676"/>
                  </a:lnTo>
                  <a:lnTo>
                    <a:pt x="14709" y="18547"/>
                  </a:lnTo>
                  <a:lnTo>
                    <a:pt x="14863" y="18419"/>
                  </a:lnTo>
                  <a:lnTo>
                    <a:pt x="15018" y="18290"/>
                  </a:lnTo>
                  <a:lnTo>
                    <a:pt x="15198" y="18187"/>
                  </a:lnTo>
                  <a:lnTo>
                    <a:pt x="15404" y="18110"/>
                  </a:lnTo>
                  <a:lnTo>
                    <a:pt x="15610" y="18058"/>
                  </a:lnTo>
                  <a:lnTo>
                    <a:pt x="15842" y="18007"/>
                  </a:lnTo>
                  <a:lnTo>
                    <a:pt x="16074" y="17955"/>
                  </a:lnTo>
                  <a:lnTo>
                    <a:pt x="16332" y="17955"/>
                  </a:lnTo>
                  <a:lnTo>
                    <a:pt x="16615" y="17981"/>
                  </a:lnTo>
                  <a:lnTo>
                    <a:pt x="17362" y="18007"/>
                  </a:lnTo>
                  <a:lnTo>
                    <a:pt x="18032" y="18007"/>
                  </a:lnTo>
                  <a:lnTo>
                    <a:pt x="18083" y="18238"/>
                  </a:lnTo>
                  <a:lnTo>
                    <a:pt x="18135" y="18496"/>
                  </a:lnTo>
                  <a:lnTo>
                    <a:pt x="18212" y="18728"/>
                  </a:lnTo>
                  <a:lnTo>
                    <a:pt x="18315" y="18960"/>
                  </a:lnTo>
                  <a:lnTo>
                    <a:pt x="18418" y="19166"/>
                  </a:lnTo>
                  <a:lnTo>
                    <a:pt x="18573" y="19372"/>
                  </a:lnTo>
                  <a:lnTo>
                    <a:pt x="18727" y="19552"/>
                  </a:lnTo>
                  <a:lnTo>
                    <a:pt x="18882" y="19732"/>
                  </a:lnTo>
                  <a:lnTo>
                    <a:pt x="19062" y="19887"/>
                  </a:lnTo>
                  <a:lnTo>
                    <a:pt x="19268" y="20016"/>
                  </a:lnTo>
                  <a:lnTo>
                    <a:pt x="19474" y="20145"/>
                  </a:lnTo>
                  <a:lnTo>
                    <a:pt x="19706" y="20248"/>
                  </a:lnTo>
                  <a:lnTo>
                    <a:pt x="19938" y="20325"/>
                  </a:lnTo>
                  <a:lnTo>
                    <a:pt x="20170" y="20376"/>
                  </a:lnTo>
                  <a:lnTo>
                    <a:pt x="20427" y="20402"/>
                  </a:lnTo>
                  <a:lnTo>
                    <a:pt x="20685" y="20428"/>
                  </a:lnTo>
                  <a:lnTo>
                    <a:pt x="21045" y="20402"/>
                  </a:lnTo>
                  <a:lnTo>
                    <a:pt x="21380" y="20325"/>
                  </a:lnTo>
                  <a:lnTo>
                    <a:pt x="21715" y="20222"/>
                  </a:lnTo>
                  <a:lnTo>
                    <a:pt x="21998" y="20067"/>
                  </a:lnTo>
                  <a:lnTo>
                    <a:pt x="22282" y="19887"/>
                  </a:lnTo>
                  <a:lnTo>
                    <a:pt x="22539" y="19681"/>
                  </a:lnTo>
                  <a:lnTo>
                    <a:pt x="22771" y="19423"/>
                  </a:lnTo>
                  <a:lnTo>
                    <a:pt x="22952" y="19140"/>
                  </a:lnTo>
                  <a:lnTo>
                    <a:pt x="23338" y="19552"/>
                  </a:lnTo>
                  <a:lnTo>
                    <a:pt x="23544" y="19732"/>
                  </a:lnTo>
                  <a:lnTo>
                    <a:pt x="23776" y="19913"/>
                  </a:lnTo>
                  <a:lnTo>
                    <a:pt x="24033" y="20093"/>
                  </a:lnTo>
                  <a:lnTo>
                    <a:pt x="24291" y="20248"/>
                  </a:lnTo>
                  <a:lnTo>
                    <a:pt x="24574" y="20402"/>
                  </a:lnTo>
                  <a:lnTo>
                    <a:pt x="24858" y="20557"/>
                  </a:lnTo>
                  <a:lnTo>
                    <a:pt x="25193" y="20685"/>
                  </a:lnTo>
                  <a:lnTo>
                    <a:pt x="25527" y="20789"/>
                  </a:lnTo>
                  <a:lnTo>
                    <a:pt x="25888" y="20917"/>
                  </a:lnTo>
                  <a:lnTo>
                    <a:pt x="26274" y="20995"/>
                  </a:lnTo>
                  <a:lnTo>
                    <a:pt x="26661" y="21072"/>
                  </a:lnTo>
                  <a:lnTo>
                    <a:pt x="27099" y="21123"/>
                  </a:lnTo>
                  <a:lnTo>
                    <a:pt x="27537" y="21175"/>
                  </a:lnTo>
                  <a:lnTo>
                    <a:pt x="28026" y="21201"/>
                  </a:lnTo>
                  <a:lnTo>
                    <a:pt x="28438" y="21201"/>
                  </a:lnTo>
                  <a:lnTo>
                    <a:pt x="28825" y="21149"/>
                  </a:lnTo>
                  <a:lnTo>
                    <a:pt x="29211" y="21098"/>
                  </a:lnTo>
                  <a:lnTo>
                    <a:pt x="29572" y="21020"/>
                  </a:lnTo>
                  <a:lnTo>
                    <a:pt x="29932" y="20917"/>
                  </a:lnTo>
                  <a:lnTo>
                    <a:pt x="30267" y="20763"/>
                  </a:lnTo>
                  <a:lnTo>
                    <a:pt x="30602" y="20608"/>
                  </a:lnTo>
                  <a:lnTo>
                    <a:pt x="30911" y="20454"/>
                  </a:lnTo>
                  <a:lnTo>
                    <a:pt x="31194" y="20248"/>
                  </a:lnTo>
                  <a:lnTo>
                    <a:pt x="31478" y="20042"/>
                  </a:lnTo>
                  <a:lnTo>
                    <a:pt x="31735" y="19810"/>
                  </a:lnTo>
                  <a:lnTo>
                    <a:pt x="31993" y="19552"/>
                  </a:lnTo>
                  <a:lnTo>
                    <a:pt x="32199" y="19295"/>
                  </a:lnTo>
                  <a:lnTo>
                    <a:pt x="32405" y="19011"/>
                  </a:lnTo>
                  <a:lnTo>
                    <a:pt x="32585" y="18728"/>
                  </a:lnTo>
                  <a:lnTo>
                    <a:pt x="32766" y="18419"/>
                  </a:lnTo>
                  <a:lnTo>
                    <a:pt x="32946" y="18573"/>
                  </a:lnTo>
                  <a:lnTo>
                    <a:pt x="33126" y="18728"/>
                  </a:lnTo>
                  <a:lnTo>
                    <a:pt x="33332" y="18831"/>
                  </a:lnTo>
                  <a:lnTo>
                    <a:pt x="33564" y="18934"/>
                  </a:lnTo>
                  <a:lnTo>
                    <a:pt x="33796" y="19011"/>
                  </a:lnTo>
                  <a:lnTo>
                    <a:pt x="34028" y="19063"/>
                  </a:lnTo>
                  <a:lnTo>
                    <a:pt x="34286" y="19114"/>
                  </a:lnTo>
                  <a:lnTo>
                    <a:pt x="34801" y="19114"/>
                  </a:lnTo>
                  <a:lnTo>
                    <a:pt x="35084" y="19063"/>
                  </a:lnTo>
                  <a:lnTo>
                    <a:pt x="35342" y="19011"/>
                  </a:lnTo>
                  <a:lnTo>
                    <a:pt x="35573" y="18908"/>
                  </a:lnTo>
                  <a:lnTo>
                    <a:pt x="35805" y="18805"/>
                  </a:lnTo>
                  <a:lnTo>
                    <a:pt x="36037" y="18676"/>
                  </a:lnTo>
                  <a:lnTo>
                    <a:pt x="36243" y="18522"/>
                  </a:lnTo>
                  <a:lnTo>
                    <a:pt x="36424" y="18341"/>
                  </a:lnTo>
                  <a:lnTo>
                    <a:pt x="36604" y="18161"/>
                  </a:lnTo>
                  <a:lnTo>
                    <a:pt x="36758" y="17955"/>
                  </a:lnTo>
                  <a:lnTo>
                    <a:pt x="36887" y="17723"/>
                  </a:lnTo>
                  <a:lnTo>
                    <a:pt x="36990" y="17491"/>
                  </a:lnTo>
                  <a:lnTo>
                    <a:pt x="37093" y="17234"/>
                  </a:lnTo>
                  <a:lnTo>
                    <a:pt x="37145" y="16976"/>
                  </a:lnTo>
                  <a:lnTo>
                    <a:pt x="37196" y="16719"/>
                  </a:lnTo>
                  <a:lnTo>
                    <a:pt x="37222" y="16435"/>
                  </a:lnTo>
                  <a:lnTo>
                    <a:pt x="37196" y="16203"/>
                  </a:lnTo>
                  <a:lnTo>
                    <a:pt x="37171" y="15972"/>
                  </a:lnTo>
                  <a:lnTo>
                    <a:pt x="37119" y="15766"/>
                  </a:lnTo>
                  <a:lnTo>
                    <a:pt x="37042" y="15559"/>
                  </a:lnTo>
                  <a:lnTo>
                    <a:pt x="36964" y="15353"/>
                  </a:lnTo>
                  <a:lnTo>
                    <a:pt x="36861" y="15147"/>
                  </a:lnTo>
                  <a:lnTo>
                    <a:pt x="36733" y="14967"/>
                  </a:lnTo>
                  <a:lnTo>
                    <a:pt x="36604" y="14787"/>
                  </a:lnTo>
                  <a:lnTo>
                    <a:pt x="37016" y="14478"/>
                  </a:lnTo>
                  <a:lnTo>
                    <a:pt x="37351" y="14117"/>
                  </a:lnTo>
                  <a:lnTo>
                    <a:pt x="37505" y="13937"/>
                  </a:lnTo>
                  <a:lnTo>
                    <a:pt x="37660" y="13731"/>
                  </a:lnTo>
                  <a:lnTo>
                    <a:pt x="37789" y="13524"/>
                  </a:lnTo>
                  <a:lnTo>
                    <a:pt x="37918" y="13293"/>
                  </a:lnTo>
                  <a:lnTo>
                    <a:pt x="38021" y="13061"/>
                  </a:lnTo>
                  <a:lnTo>
                    <a:pt x="38124" y="12829"/>
                  </a:lnTo>
                  <a:lnTo>
                    <a:pt x="38201" y="12571"/>
                  </a:lnTo>
                  <a:lnTo>
                    <a:pt x="38252" y="12314"/>
                  </a:lnTo>
                  <a:lnTo>
                    <a:pt x="38304" y="12030"/>
                  </a:lnTo>
                  <a:lnTo>
                    <a:pt x="38330" y="11747"/>
                  </a:lnTo>
                  <a:lnTo>
                    <a:pt x="38355" y="11438"/>
                  </a:lnTo>
                  <a:lnTo>
                    <a:pt x="38330" y="11129"/>
                  </a:lnTo>
                  <a:lnTo>
                    <a:pt x="38304" y="10768"/>
                  </a:lnTo>
                  <a:lnTo>
                    <a:pt x="38227" y="10459"/>
                  </a:lnTo>
                  <a:lnTo>
                    <a:pt x="38149" y="10150"/>
                  </a:lnTo>
                  <a:lnTo>
                    <a:pt x="38072" y="9841"/>
                  </a:lnTo>
                  <a:lnTo>
                    <a:pt x="37943" y="9583"/>
                  </a:lnTo>
                  <a:lnTo>
                    <a:pt x="37814" y="9326"/>
                  </a:lnTo>
                  <a:lnTo>
                    <a:pt x="37660" y="9094"/>
                  </a:lnTo>
                  <a:lnTo>
                    <a:pt x="37505" y="8888"/>
                  </a:lnTo>
                  <a:lnTo>
                    <a:pt x="37351" y="8682"/>
                  </a:lnTo>
                  <a:lnTo>
                    <a:pt x="37171" y="8501"/>
                  </a:lnTo>
                  <a:lnTo>
                    <a:pt x="36964" y="8321"/>
                  </a:lnTo>
                  <a:lnTo>
                    <a:pt x="36784" y="8167"/>
                  </a:lnTo>
                  <a:lnTo>
                    <a:pt x="36372" y="7909"/>
                  </a:lnTo>
                  <a:lnTo>
                    <a:pt x="35960" y="7703"/>
                  </a:lnTo>
                  <a:lnTo>
                    <a:pt x="35548" y="7523"/>
                  </a:lnTo>
                  <a:lnTo>
                    <a:pt x="35161" y="7394"/>
                  </a:lnTo>
                  <a:lnTo>
                    <a:pt x="34775" y="7317"/>
                  </a:lnTo>
                  <a:lnTo>
                    <a:pt x="34440" y="7239"/>
                  </a:lnTo>
                  <a:lnTo>
                    <a:pt x="33951" y="7188"/>
                  </a:lnTo>
                  <a:lnTo>
                    <a:pt x="33770" y="7162"/>
                  </a:lnTo>
                  <a:lnTo>
                    <a:pt x="33745" y="6982"/>
                  </a:lnTo>
                  <a:lnTo>
                    <a:pt x="33590" y="6466"/>
                  </a:lnTo>
                  <a:lnTo>
                    <a:pt x="33487" y="6106"/>
                  </a:lnTo>
                  <a:lnTo>
                    <a:pt x="33307" y="5719"/>
                  </a:lnTo>
                  <a:lnTo>
                    <a:pt x="33126" y="5307"/>
                  </a:lnTo>
                  <a:lnTo>
                    <a:pt x="32869" y="4869"/>
                  </a:lnTo>
                  <a:lnTo>
                    <a:pt x="32560" y="4406"/>
                  </a:lnTo>
                  <a:lnTo>
                    <a:pt x="32199" y="3968"/>
                  </a:lnTo>
                  <a:lnTo>
                    <a:pt x="31993" y="3736"/>
                  </a:lnTo>
                  <a:lnTo>
                    <a:pt x="31761" y="3530"/>
                  </a:lnTo>
                  <a:lnTo>
                    <a:pt x="31529" y="3324"/>
                  </a:lnTo>
                  <a:lnTo>
                    <a:pt x="31272" y="3118"/>
                  </a:lnTo>
                  <a:lnTo>
                    <a:pt x="31014" y="2912"/>
                  </a:lnTo>
                  <a:lnTo>
                    <a:pt x="30731" y="2731"/>
                  </a:lnTo>
                  <a:lnTo>
                    <a:pt x="30422" y="2577"/>
                  </a:lnTo>
                  <a:lnTo>
                    <a:pt x="30087" y="2422"/>
                  </a:lnTo>
                  <a:lnTo>
                    <a:pt x="29752" y="2294"/>
                  </a:lnTo>
                  <a:lnTo>
                    <a:pt x="29366" y="2165"/>
                  </a:lnTo>
                  <a:lnTo>
                    <a:pt x="28979" y="2062"/>
                  </a:lnTo>
                  <a:lnTo>
                    <a:pt x="28567" y="1984"/>
                  </a:lnTo>
                  <a:lnTo>
                    <a:pt x="28206" y="1933"/>
                  </a:lnTo>
                  <a:lnTo>
                    <a:pt x="27846" y="1881"/>
                  </a:lnTo>
                  <a:lnTo>
                    <a:pt x="27176" y="1881"/>
                  </a:lnTo>
                  <a:lnTo>
                    <a:pt x="26841" y="1907"/>
                  </a:lnTo>
                  <a:lnTo>
                    <a:pt x="26532" y="1933"/>
                  </a:lnTo>
                  <a:lnTo>
                    <a:pt x="26223" y="2010"/>
                  </a:lnTo>
                  <a:lnTo>
                    <a:pt x="25940" y="2062"/>
                  </a:lnTo>
                  <a:lnTo>
                    <a:pt x="25656" y="2165"/>
                  </a:lnTo>
                  <a:lnTo>
                    <a:pt x="25399" y="2242"/>
                  </a:lnTo>
                  <a:lnTo>
                    <a:pt x="24883" y="2474"/>
                  </a:lnTo>
                  <a:lnTo>
                    <a:pt x="24420" y="2731"/>
                  </a:lnTo>
                  <a:lnTo>
                    <a:pt x="23982" y="3041"/>
                  </a:lnTo>
                  <a:lnTo>
                    <a:pt x="23802" y="2809"/>
                  </a:lnTo>
                  <a:lnTo>
                    <a:pt x="23570" y="2603"/>
                  </a:lnTo>
                  <a:lnTo>
                    <a:pt x="23338" y="2422"/>
                  </a:lnTo>
                  <a:lnTo>
                    <a:pt x="23055" y="2242"/>
                  </a:lnTo>
                  <a:lnTo>
                    <a:pt x="22771" y="2139"/>
                  </a:lnTo>
                  <a:lnTo>
                    <a:pt x="22488" y="2036"/>
                  </a:lnTo>
                  <a:lnTo>
                    <a:pt x="22179" y="1984"/>
                  </a:lnTo>
                  <a:lnTo>
                    <a:pt x="21844" y="1959"/>
                  </a:lnTo>
                  <a:lnTo>
                    <a:pt x="21638" y="1959"/>
                  </a:lnTo>
                  <a:lnTo>
                    <a:pt x="21432" y="1984"/>
                  </a:lnTo>
                  <a:lnTo>
                    <a:pt x="21226" y="2036"/>
                  </a:lnTo>
                  <a:lnTo>
                    <a:pt x="21020" y="2087"/>
                  </a:lnTo>
                  <a:lnTo>
                    <a:pt x="20839" y="2165"/>
                  </a:lnTo>
                  <a:lnTo>
                    <a:pt x="20633" y="2242"/>
                  </a:lnTo>
                  <a:lnTo>
                    <a:pt x="20298" y="2474"/>
                  </a:lnTo>
                  <a:lnTo>
                    <a:pt x="20015" y="2087"/>
                  </a:lnTo>
                  <a:lnTo>
                    <a:pt x="19706" y="1778"/>
                  </a:lnTo>
                  <a:lnTo>
                    <a:pt x="19371" y="1469"/>
                  </a:lnTo>
                  <a:lnTo>
                    <a:pt x="19036" y="1212"/>
                  </a:lnTo>
                  <a:lnTo>
                    <a:pt x="18701" y="980"/>
                  </a:lnTo>
                  <a:lnTo>
                    <a:pt x="18341" y="774"/>
                  </a:lnTo>
                  <a:lnTo>
                    <a:pt x="17980" y="619"/>
                  </a:lnTo>
                  <a:lnTo>
                    <a:pt x="17619" y="465"/>
                  </a:lnTo>
                  <a:lnTo>
                    <a:pt x="17259" y="336"/>
                  </a:lnTo>
                  <a:lnTo>
                    <a:pt x="16924" y="233"/>
                  </a:lnTo>
                  <a:lnTo>
                    <a:pt x="16563" y="156"/>
                  </a:lnTo>
                  <a:lnTo>
                    <a:pt x="16228" y="104"/>
                  </a:lnTo>
                  <a:lnTo>
                    <a:pt x="15559" y="27"/>
                  </a:lnTo>
                  <a:lnTo>
                    <a:pt x="14966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3503480" y="1108511"/>
              <a:ext cx="53127" cy="52660"/>
            </a:xfrm>
            <a:custGeom>
              <a:avLst/>
              <a:gdLst/>
              <a:ahLst/>
              <a:cxnLst/>
              <a:rect l="l" t="t" r="r" b="b"/>
              <a:pathLst>
                <a:path w="2963" h="2937" extrusionOk="0">
                  <a:moveTo>
                    <a:pt x="1495" y="0"/>
                  </a:moveTo>
                  <a:lnTo>
                    <a:pt x="1186" y="26"/>
                  </a:lnTo>
                  <a:lnTo>
                    <a:pt x="902" y="103"/>
                  </a:lnTo>
                  <a:lnTo>
                    <a:pt x="670" y="232"/>
                  </a:lnTo>
                  <a:lnTo>
                    <a:pt x="439" y="412"/>
                  </a:lnTo>
                  <a:lnTo>
                    <a:pt x="258" y="644"/>
                  </a:lnTo>
                  <a:lnTo>
                    <a:pt x="129" y="902"/>
                  </a:lnTo>
                  <a:lnTo>
                    <a:pt x="52" y="1159"/>
                  </a:lnTo>
                  <a:lnTo>
                    <a:pt x="1" y="1468"/>
                  </a:lnTo>
                  <a:lnTo>
                    <a:pt x="52" y="1752"/>
                  </a:lnTo>
                  <a:lnTo>
                    <a:pt x="129" y="2035"/>
                  </a:lnTo>
                  <a:lnTo>
                    <a:pt x="258" y="2293"/>
                  </a:lnTo>
                  <a:lnTo>
                    <a:pt x="439" y="2499"/>
                  </a:lnTo>
                  <a:lnTo>
                    <a:pt x="670" y="2679"/>
                  </a:lnTo>
                  <a:lnTo>
                    <a:pt x="902" y="2833"/>
                  </a:lnTo>
                  <a:lnTo>
                    <a:pt x="1186" y="2911"/>
                  </a:lnTo>
                  <a:lnTo>
                    <a:pt x="1495" y="2937"/>
                  </a:lnTo>
                  <a:lnTo>
                    <a:pt x="1778" y="2911"/>
                  </a:lnTo>
                  <a:lnTo>
                    <a:pt x="2061" y="2833"/>
                  </a:lnTo>
                  <a:lnTo>
                    <a:pt x="2319" y="2679"/>
                  </a:lnTo>
                  <a:lnTo>
                    <a:pt x="2525" y="2499"/>
                  </a:lnTo>
                  <a:lnTo>
                    <a:pt x="2705" y="2293"/>
                  </a:lnTo>
                  <a:lnTo>
                    <a:pt x="2834" y="2035"/>
                  </a:lnTo>
                  <a:lnTo>
                    <a:pt x="2937" y="1752"/>
                  </a:lnTo>
                  <a:lnTo>
                    <a:pt x="2963" y="1468"/>
                  </a:lnTo>
                  <a:lnTo>
                    <a:pt x="2937" y="1159"/>
                  </a:lnTo>
                  <a:lnTo>
                    <a:pt x="2834" y="902"/>
                  </a:lnTo>
                  <a:lnTo>
                    <a:pt x="2705" y="644"/>
                  </a:lnTo>
                  <a:lnTo>
                    <a:pt x="2525" y="412"/>
                  </a:lnTo>
                  <a:lnTo>
                    <a:pt x="2319" y="232"/>
                  </a:lnTo>
                  <a:lnTo>
                    <a:pt x="2061" y="103"/>
                  </a:lnTo>
                  <a:lnTo>
                    <a:pt x="1778" y="26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4041541" y="1151453"/>
              <a:ext cx="36505" cy="36972"/>
            </a:xfrm>
            <a:custGeom>
              <a:avLst/>
              <a:gdLst/>
              <a:ahLst/>
              <a:cxnLst/>
              <a:rect l="l" t="t" r="r" b="b"/>
              <a:pathLst>
                <a:path w="2036" h="2062" extrusionOk="0">
                  <a:moveTo>
                    <a:pt x="1005" y="1"/>
                  </a:moveTo>
                  <a:lnTo>
                    <a:pt x="799" y="26"/>
                  </a:lnTo>
                  <a:lnTo>
                    <a:pt x="619" y="78"/>
                  </a:lnTo>
                  <a:lnTo>
                    <a:pt x="439" y="181"/>
                  </a:lnTo>
                  <a:lnTo>
                    <a:pt x="284" y="310"/>
                  </a:lnTo>
                  <a:lnTo>
                    <a:pt x="155" y="464"/>
                  </a:lnTo>
                  <a:lnTo>
                    <a:pt x="78" y="645"/>
                  </a:lnTo>
                  <a:lnTo>
                    <a:pt x="1" y="825"/>
                  </a:lnTo>
                  <a:lnTo>
                    <a:pt x="1" y="1031"/>
                  </a:lnTo>
                  <a:lnTo>
                    <a:pt x="1" y="1237"/>
                  </a:lnTo>
                  <a:lnTo>
                    <a:pt x="78" y="1443"/>
                  </a:lnTo>
                  <a:lnTo>
                    <a:pt x="155" y="1598"/>
                  </a:lnTo>
                  <a:lnTo>
                    <a:pt x="284" y="1752"/>
                  </a:lnTo>
                  <a:lnTo>
                    <a:pt x="439" y="1881"/>
                  </a:lnTo>
                  <a:lnTo>
                    <a:pt x="619" y="1984"/>
                  </a:lnTo>
                  <a:lnTo>
                    <a:pt x="799" y="2036"/>
                  </a:lnTo>
                  <a:lnTo>
                    <a:pt x="1005" y="2061"/>
                  </a:lnTo>
                  <a:lnTo>
                    <a:pt x="1211" y="2036"/>
                  </a:lnTo>
                  <a:lnTo>
                    <a:pt x="1418" y="1984"/>
                  </a:lnTo>
                  <a:lnTo>
                    <a:pt x="1598" y="1881"/>
                  </a:lnTo>
                  <a:lnTo>
                    <a:pt x="1752" y="1752"/>
                  </a:lnTo>
                  <a:lnTo>
                    <a:pt x="1855" y="1598"/>
                  </a:lnTo>
                  <a:lnTo>
                    <a:pt x="1959" y="1443"/>
                  </a:lnTo>
                  <a:lnTo>
                    <a:pt x="2010" y="1237"/>
                  </a:lnTo>
                  <a:lnTo>
                    <a:pt x="2036" y="1031"/>
                  </a:lnTo>
                  <a:lnTo>
                    <a:pt x="2010" y="825"/>
                  </a:lnTo>
                  <a:lnTo>
                    <a:pt x="1959" y="645"/>
                  </a:lnTo>
                  <a:lnTo>
                    <a:pt x="1855" y="464"/>
                  </a:lnTo>
                  <a:lnTo>
                    <a:pt x="1752" y="310"/>
                  </a:lnTo>
                  <a:lnTo>
                    <a:pt x="1598" y="181"/>
                  </a:lnTo>
                  <a:lnTo>
                    <a:pt x="1418" y="78"/>
                  </a:lnTo>
                  <a:lnTo>
                    <a:pt x="1211" y="26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4059561" y="1755102"/>
              <a:ext cx="353795" cy="895568"/>
            </a:xfrm>
            <a:custGeom>
              <a:avLst/>
              <a:gdLst/>
              <a:ahLst/>
              <a:cxnLst/>
              <a:rect l="l" t="t" r="r" b="b"/>
              <a:pathLst>
                <a:path w="19732" h="49948" extrusionOk="0">
                  <a:moveTo>
                    <a:pt x="19732" y="1"/>
                  </a:moveTo>
                  <a:lnTo>
                    <a:pt x="0" y="15559"/>
                  </a:lnTo>
                  <a:lnTo>
                    <a:pt x="0" y="49948"/>
                  </a:lnTo>
                  <a:lnTo>
                    <a:pt x="19732" y="49948"/>
                  </a:lnTo>
                  <a:lnTo>
                    <a:pt x="197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3706232" y="1755102"/>
              <a:ext cx="353347" cy="895568"/>
            </a:xfrm>
            <a:custGeom>
              <a:avLst/>
              <a:gdLst/>
              <a:ahLst/>
              <a:cxnLst/>
              <a:rect l="l" t="t" r="r" b="b"/>
              <a:pathLst>
                <a:path w="19707" h="49948" extrusionOk="0">
                  <a:moveTo>
                    <a:pt x="19706" y="1"/>
                  </a:moveTo>
                  <a:lnTo>
                    <a:pt x="1" y="15559"/>
                  </a:lnTo>
                  <a:lnTo>
                    <a:pt x="181" y="49948"/>
                  </a:lnTo>
                  <a:lnTo>
                    <a:pt x="19706" y="49948"/>
                  </a:lnTo>
                  <a:lnTo>
                    <a:pt x="197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3486392" y="1434568"/>
              <a:ext cx="246645" cy="1216568"/>
            </a:xfrm>
            <a:custGeom>
              <a:avLst/>
              <a:gdLst/>
              <a:ahLst/>
              <a:cxnLst/>
              <a:rect l="l" t="t" r="r" b="b"/>
              <a:pathLst>
                <a:path w="13756" h="67851" extrusionOk="0">
                  <a:moveTo>
                    <a:pt x="2061" y="1"/>
                  </a:moveTo>
                  <a:lnTo>
                    <a:pt x="1" y="67850"/>
                  </a:lnTo>
                  <a:lnTo>
                    <a:pt x="13756" y="6785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3508106" y="1495548"/>
              <a:ext cx="202770" cy="39733"/>
            </a:xfrm>
            <a:custGeom>
              <a:avLst/>
              <a:gdLst/>
              <a:ahLst/>
              <a:cxnLst/>
              <a:rect l="l" t="t" r="r" b="b"/>
              <a:pathLst>
                <a:path w="11309" h="2216" extrusionOk="0">
                  <a:moveTo>
                    <a:pt x="902" y="0"/>
                  </a:moveTo>
                  <a:lnTo>
                    <a:pt x="696" y="77"/>
                  </a:lnTo>
                  <a:lnTo>
                    <a:pt x="515" y="180"/>
                  </a:lnTo>
                  <a:lnTo>
                    <a:pt x="335" y="309"/>
                  </a:lnTo>
                  <a:lnTo>
                    <a:pt x="206" y="490"/>
                  </a:lnTo>
                  <a:lnTo>
                    <a:pt x="103" y="670"/>
                  </a:lnTo>
                  <a:lnTo>
                    <a:pt x="26" y="876"/>
                  </a:lnTo>
                  <a:lnTo>
                    <a:pt x="0" y="1108"/>
                  </a:lnTo>
                  <a:lnTo>
                    <a:pt x="26" y="1340"/>
                  </a:lnTo>
                  <a:lnTo>
                    <a:pt x="103" y="1546"/>
                  </a:lnTo>
                  <a:lnTo>
                    <a:pt x="206" y="1726"/>
                  </a:lnTo>
                  <a:lnTo>
                    <a:pt x="335" y="1906"/>
                  </a:lnTo>
                  <a:lnTo>
                    <a:pt x="515" y="2035"/>
                  </a:lnTo>
                  <a:lnTo>
                    <a:pt x="696" y="2138"/>
                  </a:lnTo>
                  <a:lnTo>
                    <a:pt x="902" y="2215"/>
                  </a:lnTo>
                  <a:lnTo>
                    <a:pt x="10407" y="2215"/>
                  </a:lnTo>
                  <a:lnTo>
                    <a:pt x="10613" y="2138"/>
                  </a:lnTo>
                  <a:lnTo>
                    <a:pt x="10819" y="2035"/>
                  </a:lnTo>
                  <a:lnTo>
                    <a:pt x="10974" y="1906"/>
                  </a:lnTo>
                  <a:lnTo>
                    <a:pt x="11102" y="1726"/>
                  </a:lnTo>
                  <a:lnTo>
                    <a:pt x="11205" y="1546"/>
                  </a:lnTo>
                  <a:lnTo>
                    <a:pt x="11283" y="1340"/>
                  </a:lnTo>
                  <a:lnTo>
                    <a:pt x="11308" y="1108"/>
                  </a:lnTo>
                  <a:lnTo>
                    <a:pt x="11283" y="876"/>
                  </a:lnTo>
                  <a:lnTo>
                    <a:pt x="11205" y="670"/>
                  </a:lnTo>
                  <a:lnTo>
                    <a:pt x="11102" y="490"/>
                  </a:lnTo>
                  <a:lnTo>
                    <a:pt x="10974" y="309"/>
                  </a:lnTo>
                  <a:lnTo>
                    <a:pt x="10819" y="180"/>
                  </a:lnTo>
                  <a:lnTo>
                    <a:pt x="10613" y="77"/>
                  </a:lnTo>
                  <a:lnTo>
                    <a:pt x="104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3503480" y="1699681"/>
              <a:ext cx="212004" cy="40199"/>
            </a:xfrm>
            <a:custGeom>
              <a:avLst/>
              <a:gdLst/>
              <a:ahLst/>
              <a:cxnLst/>
              <a:rect l="l" t="t" r="r" b="b"/>
              <a:pathLst>
                <a:path w="11824" h="2242" extrusionOk="0">
                  <a:moveTo>
                    <a:pt x="1134" y="1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516" y="181"/>
                  </a:lnTo>
                  <a:lnTo>
                    <a:pt x="335" y="335"/>
                  </a:lnTo>
                  <a:lnTo>
                    <a:pt x="207" y="490"/>
                  </a:lnTo>
                  <a:lnTo>
                    <a:pt x="104" y="670"/>
                  </a:lnTo>
                  <a:lnTo>
                    <a:pt x="26" y="902"/>
                  </a:lnTo>
                  <a:lnTo>
                    <a:pt x="1" y="1108"/>
                  </a:lnTo>
                  <a:lnTo>
                    <a:pt x="26" y="1340"/>
                  </a:lnTo>
                  <a:lnTo>
                    <a:pt x="104" y="1546"/>
                  </a:lnTo>
                  <a:lnTo>
                    <a:pt x="207" y="1752"/>
                  </a:lnTo>
                  <a:lnTo>
                    <a:pt x="335" y="1907"/>
                  </a:lnTo>
                  <a:lnTo>
                    <a:pt x="516" y="2036"/>
                  </a:lnTo>
                  <a:lnTo>
                    <a:pt x="696" y="2139"/>
                  </a:lnTo>
                  <a:lnTo>
                    <a:pt x="902" y="2216"/>
                  </a:lnTo>
                  <a:lnTo>
                    <a:pt x="1134" y="2242"/>
                  </a:lnTo>
                  <a:lnTo>
                    <a:pt x="10691" y="2242"/>
                  </a:lnTo>
                  <a:lnTo>
                    <a:pt x="10922" y="2216"/>
                  </a:lnTo>
                  <a:lnTo>
                    <a:pt x="11128" y="2139"/>
                  </a:lnTo>
                  <a:lnTo>
                    <a:pt x="11335" y="2036"/>
                  </a:lnTo>
                  <a:lnTo>
                    <a:pt x="11489" y="1907"/>
                  </a:lnTo>
                  <a:lnTo>
                    <a:pt x="11618" y="1752"/>
                  </a:lnTo>
                  <a:lnTo>
                    <a:pt x="11721" y="1546"/>
                  </a:lnTo>
                  <a:lnTo>
                    <a:pt x="11798" y="1340"/>
                  </a:lnTo>
                  <a:lnTo>
                    <a:pt x="11824" y="1108"/>
                  </a:lnTo>
                  <a:lnTo>
                    <a:pt x="11798" y="902"/>
                  </a:lnTo>
                  <a:lnTo>
                    <a:pt x="11721" y="670"/>
                  </a:lnTo>
                  <a:lnTo>
                    <a:pt x="11618" y="490"/>
                  </a:lnTo>
                  <a:lnTo>
                    <a:pt x="11489" y="335"/>
                  </a:lnTo>
                  <a:lnTo>
                    <a:pt x="11335" y="181"/>
                  </a:lnTo>
                  <a:lnTo>
                    <a:pt x="11128" y="78"/>
                  </a:lnTo>
                  <a:lnTo>
                    <a:pt x="10922" y="26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3497473" y="1935693"/>
              <a:ext cx="224017" cy="40199"/>
            </a:xfrm>
            <a:custGeom>
              <a:avLst/>
              <a:gdLst/>
              <a:ahLst/>
              <a:cxnLst/>
              <a:rect l="l" t="t" r="r" b="b"/>
              <a:pathLst>
                <a:path w="12494" h="2242" extrusionOk="0">
                  <a:moveTo>
                    <a:pt x="1108" y="0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490" y="181"/>
                  </a:lnTo>
                  <a:lnTo>
                    <a:pt x="336" y="310"/>
                  </a:lnTo>
                  <a:lnTo>
                    <a:pt x="181" y="490"/>
                  </a:lnTo>
                  <a:lnTo>
                    <a:pt x="78" y="670"/>
                  </a:lnTo>
                  <a:lnTo>
                    <a:pt x="27" y="876"/>
                  </a:lnTo>
                  <a:lnTo>
                    <a:pt x="1" y="1108"/>
                  </a:lnTo>
                  <a:lnTo>
                    <a:pt x="27" y="1340"/>
                  </a:lnTo>
                  <a:lnTo>
                    <a:pt x="78" y="1546"/>
                  </a:lnTo>
                  <a:lnTo>
                    <a:pt x="181" y="1726"/>
                  </a:lnTo>
                  <a:lnTo>
                    <a:pt x="336" y="1907"/>
                  </a:lnTo>
                  <a:lnTo>
                    <a:pt x="490" y="2035"/>
                  </a:lnTo>
                  <a:lnTo>
                    <a:pt x="696" y="2138"/>
                  </a:lnTo>
                  <a:lnTo>
                    <a:pt x="902" y="2216"/>
                  </a:lnTo>
                  <a:lnTo>
                    <a:pt x="1108" y="2242"/>
                  </a:lnTo>
                  <a:lnTo>
                    <a:pt x="11386" y="2242"/>
                  </a:lnTo>
                  <a:lnTo>
                    <a:pt x="11618" y="2216"/>
                  </a:lnTo>
                  <a:lnTo>
                    <a:pt x="11824" y="2138"/>
                  </a:lnTo>
                  <a:lnTo>
                    <a:pt x="12004" y="2035"/>
                  </a:lnTo>
                  <a:lnTo>
                    <a:pt x="12159" y="1907"/>
                  </a:lnTo>
                  <a:lnTo>
                    <a:pt x="12314" y="1726"/>
                  </a:lnTo>
                  <a:lnTo>
                    <a:pt x="12417" y="1546"/>
                  </a:lnTo>
                  <a:lnTo>
                    <a:pt x="12468" y="1340"/>
                  </a:lnTo>
                  <a:lnTo>
                    <a:pt x="12494" y="1108"/>
                  </a:lnTo>
                  <a:lnTo>
                    <a:pt x="12468" y="876"/>
                  </a:lnTo>
                  <a:lnTo>
                    <a:pt x="12417" y="670"/>
                  </a:lnTo>
                  <a:lnTo>
                    <a:pt x="12314" y="490"/>
                  </a:lnTo>
                  <a:lnTo>
                    <a:pt x="12159" y="310"/>
                  </a:lnTo>
                  <a:lnTo>
                    <a:pt x="12004" y="181"/>
                  </a:lnTo>
                  <a:lnTo>
                    <a:pt x="11824" y="78"/>
                  </a:lnTo>
                  <a:lnTo>
                    <a:pt x="11618" y="26"/>
                  </a:lnTo>
                  <a:lnTo>
                    <a:pt x="11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4125597" y="2129678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4125597" y="2186480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1"/>
                  </a:moveTo>
                  <a:lnTo>
                    <a:pt x="1" y="1830"/>
                  </a:lnTo>
                  <a:lnTo>
                    <a:pt x="11696" y="1830"/>
                  </a:lnTo>
                  <a:lnTo>
                    <a:pt x="116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4125597" y="2243300"/>
              <a:ext cx="209709" cy="32794"/>
            </a:xfrm>
            <a:custGeom>
              <a:avLst/>
              <a:gdLst/>
              <a:ahLst/>
              <a:cxnLst/>
              <a:rect l="l" t="t" r="r" b="b"/>
              <a:pathLst>
                <a:path w="11696" h="1829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778293" y="2129678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3778293" y="2186480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1"/>
                  </a:moveTo>
                  <a:lnTo>
                    <a:pt x="0" y="1830"/>
                  </a:lnTo>
                  <a:lnTo>
                    <a:pt x="11695" y="183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3778293" y="2243300"/>
              <a:ext cx="209691" cy="32794"/>
            </a:xfrm>
            <a:custGeom>
              <a:avLst/>
              <a:gdLst/>
              <a:ahLst/>
              <a:cxnLst/>
              <a:rect l="l" t="t" r="r" b="b"/>
              <a:pathLst>
                <a:path w="11695" h="1829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3778293" y="2300103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3778293" y="2356905"/>
              <a:ext cx="209691" cy="33278"/>
            </a:xfrm>
            <a:custGeom>
              <a:avLst/>
              <a:gdLst/>
              <a:ahLst/>
              <a:cxnLst/>
              <a:rect l="l" t="t" r="r" b="b"/>
              <a:pathLst>
                <a:path w="11695" h="1856" extrusionOk="0">
                  <a:moveTo>
                    <a:pt x="0" y="1"/>
                  </a:moveTo>
                  <a:lnTo>
                    <a:pt x="0" y="1855"/>
                  </a:lnTo>
                  <a:lnTo>
                    <a:pt x="11695" y="1855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09B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3403717" y="2644179"/>
              <a:ext cx="1097854" cy="216182"/>
            </a:xfrm>
            <a:custGeom>
              <a:avLst/>
              <a:gdLst/>
              <a:ahLst/>
              <a:cxnLst/>
              <a:rect l="l" t="t" r="r" b="b"/>
              <a:pathLst>
                <a:path w="61230" h="12057" extrusionOk="0">
                  <a:moveTo>
                    <a:pt x="1" y="1"/>
                  </a:moveTo>
                  <a:lnTo>
                    <a:pt x="1" y="12056"/>
                  </a:lnTo>
                  <a:lnTo>
                    <a:pt x="61230" y="12056"/>
                  </a:lnTo>
                  <a:lnTo>
                    <a:pt x="612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3466078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3545507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3625404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680" y="2705"/>
                  </a:lnTo>
                  <a:lnTo>
                    <a:pt x="2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3704851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4393489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3832782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3905757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4200419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3" name="Google Shape;2183;p36"/>
            <p:cNvSpPr/>
            <p:nvPr/>
          </p:nvSpPr>
          <p:spPr>
            <a:xfrm>
              <a:off x="4273394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2186" name="Google Shape;2186;p36"/>
          <p:cNvSpPr txBox="1"/>
          <p:nvPr/>
        </p:nvSpPr>
        <p:spPr>
          <a:xfrm>
            <a:off x="1544396" y="2523657"/>
            <a:ext cx="4964891" cy="15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6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 Medium"/>
                <a:cs typeface="Fira Sans Extra Condensed Medium"/>
                <a:sym typeface="Fira Sans Extra Condensed Medium"/>
              </a:rPr>
              <a:t>Thank you!</a:t>
            </a:r>
            <a:endParaRPr sz="6000" b="1" dirty="0">
              <a:solidFill>
                <a:schemeClr val="accent1">
                  <a:lumMod val="50000"/>
                </a:schemeClr>
              </a:solidFill>
              <a:latin typeface="+mn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2B0EF-864C-AB0A-F385-F54697E22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AF59E-2486-BA33-B368-974487E10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389" y="204403"/>
            <a:ext cx="9839519" cy="954771"/>
          </a:xfrm>
        </p:spPr>
        <p:txBody>
          <a:bodyPr>
            <a:noAutofit/>
          </a:bodyPr>
          <a:lstStyle/>
          <a:p>
            <a:pPr algn="l"/>
            <a:r>
              <a:rPr lang="vi-VN" sz="3200" dirty="0">
                <a:latin typeface="+mn-lt"/>
              </a:rPr>
              <a:t>INDIVIDUALS WHO INFLUENCE ENTERPRSE CUSTOMERS' PURCHASING DECISIONS</a:t>
            </a:r>
            <a:endParaRPr lang="en-VN" sz="3200" dirty="0">
              <a:latin typeface="+mn-lt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1303FB0C-4311-2631-8289-041BA7ED81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799" y="3276600"/>
            <a:ext cx="2775857" cy="1657350"/>
          </a:xfrm>
          <a:prstGeom prst="octagon">
            <a:avLst>
              <a:gd name="adj" fmla="val 29287"/>
            </a:avLst>
          </a:prstGeom>
          <a:solidFill>
            <a:srgbClr val="00B0F0"/>
          </a:solidFill>
          <a:ln w="28575">
            <a:solidFill>
              <a:srgbClr val="00B0F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n-lt"/>
                <a:ea typeface="Cambria" panose="02040503050406030204" pitchFamily="18" charset="0"/>
              </a:rPr>
              <a:t>Purchase decision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05CEEA8B-F045-4CB8-307F-5576E8E437AB}"/>
              </a:ext>
            </a:extLst>
          </p:cNvPr>
          <p:cNvGrpSpPr>
            <a:grpSpLocks/>
          </p:cNvGrpSpPr>
          <p:nvPr/>
        </p:nvGrpSpPr>
        <p:grpSpPr bwMode="auto">
          <a:xfrm>
            <a:off x="2193649" y="1862069"/>
            <a:ext cx="3122839" cy="1775732"/>
            <a:chOff x="1008" y="1296"/>
            <a:chExt cx="1296" cy="720"/>
          </a:xfrm>
        </p:grpSpPr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44079F4C-2983-1F99-2EA3-C947E9D84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1296"/>
              <a:ext cx="1104" cy="576"/>
            </a:xfrm>
            <a:prstGeom prst="ellipse">
              <a:avLst/>
            </a:prstGeom>
            <a:solidFill>
              <a:srgbClr val="FFCCCC"/>
            </a:solidFill>
            <a:ln w="28575">
              <a:solidFill>
                <a:schemeClr val="accent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dirty="0">
                  <a:solidFill>
                    <a:srgbClr val="003399"/>
                  </a:solidFill>
                  <a:latin typeface="+mn-lt"/>
                  <a:ea typeface="Cambria" panose="02040503050406030204" pitchFamily="18" charset="0"/>
                  <a:cs typeface="Arial" pitchFamily="34" charset="0"/>
                </a:rPr>
                <a:t>Initiators</a:t>
              </a:r>
            </a:p>
          </p:txBody>
        </p:sp>
        <p:sp>
          <p:nvSpPr>
            <p:cNvPr id="6" name="Line 6">
              <a:extLst>
                <a:ext uri="{FF2B5EF4-FFF2-40B4-BE49-F238E27FC236}">
                  <a16:creationId xmlns:a16="http://schemas.microsoft.com/office/drawing/2014/main" id="{546D01C3-AB12-0D49-9E3E-126217C607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776"/>
              <a:ext cx="336" cy="240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>
                <a:latin typeface="+mn-lt"/>
                <a:ea typeface="Cambria" panose="02040503050406030204" pitchFamily="18" charset="0"/>
                <a:cs typeface="Arial" pitchFamily="34" charset="0"/>
              </a:endParaRPr>
            </a:p>
          </p:txBody>
        </p:sp>
      </p:grpSp>
      <p:grpSp>
        <p:nvGrpSpPr>
          <p:cNvPr id="7" name="Group 8">
            <a:extLst>
              <a:ext uri="{FF2B5EF4-FFF2-40B4-BE49-F238E27FC236}">
                <a16:creationId xmlns:a16="http://schemas.microsoft.com/office/drawing/2014/main" id="{26AEAACD-6940-E71B-12E8-F8E26A478E46}"/>
              </a:ext>
            </a:extLst>
          </p:cNvPr>
          <p:cNvGrpSpPr>
            <a:grpSpLocks/>
          </p:cNvGrpSpPr>
          <p:nvPr/>
        </p:nvGrpSpPr>
        <p:grpSpPr bwMode="auto">
          <a:xfrm>
            <a:off x="2193649" y="4737720"/>
            <a:ext cx="3122839" cy="1775732"/>
            <a:chOff x="1008" y="2496"/>
            <a:chExt cx="1296" cy="720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88D48E4C-777E-A3FD-5D42-F5D092176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640"/>
              <a:ext cx="1104" cy="576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CC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dirty="0">
                  <a:solidFill>
                    <a:srgbClr val="003399"/>
                  </a:solidFill>
                  <a:latin typeface="+mn-lt"/>
                  <a:ea typeface="Cambria" panose="02040503050406030204" pitchFamily="18" charset="0"/>
                  <a:cs typeface="Arial" pitchFamily="34" charset="0"/>
                </a:rPr>
                <a:t>Users</a:t>
              </a:r>
            </a:p>
          </p:txBody>
        </p:sp>
        <p:sp>
          <p:nvSpPr>
            <p:cNvPr id="9" name="Line 10">
              <a:extLst>
                <a:ext uri="{FF2B5EF4-FFF2-40B4-BE49-F238E27FC236}">
                  <a16:creationId xmlns:a16="http://schemas.microsoft.com/office/drawing/2014/main" id="{499593DF-AA70-6342-9830-C44C0D409A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68" y="2496"/>
              <a:ext cx="336" cy="240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>
                <a:latin typeface="+mn-lt"/>
                <a:ea typeface="Cambria" panose="02040503050406030204" pitchFamily="18" charset="0"/>
                <a:cs typeface="Arial" pitchFamily="34" charset="0"/>
              </a:endParaRPr>
            </a:p>
          </p:txBody>
        </p:sp>
      </p:grpSp>
      <p:grpSp>
        <p:nvGrpSpPr>
          <p:cNvPr id="10" name="Group 12">
            <a:extLst>
              <a:ext uri="{FF2B5EF4-FFF2-40B4-BE49-F238E27FC236}">
                <a16:creationId xmlns:a16="http://schemas.microsoft.com/office/drawing/2014/main" id="{74098BF6-2637-EAFB-3CFE-3D38141B6DDB}"/>
              </a:ext>
            </a:extLst>
          </p:cNvPr>
          <p:cNvGrpSpPr>
            <a:grpSpLocks/>
          </p:cNvGrpSpPr>
          <p:nvPr/>
        </p:nvGrpSpPr>
        <p:grpSpPr bwMode="auto">
          <a:xfrm>
            <a:off x="7952732" y="4615936"/>
            <a:ext cx="3238500" cy="1657350"/>
            <a:chOff x="3264" y="2496"/>
            <a:chExt cx="1344" cy="672"/>
          </a:xfrm>
        </p:grpSpPr>
        <p:sp>
          <p:nvSpPr>
            <p:cNvPr id="11" name="Oval 13">
              <a:extLst>
                <a:ext uri="{FF2B5EF4-FFF2-40B4-BE49-F238E27FC236}">
                  <a16:creationId xmlns:a16="http://schemas.microsoft.com/office/drawing/2014/main" id="{14FA2576-3FB2-5B0F-7730-2A390CE82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592"/>
              <a:ext cx="1104" cy="576"/>
            </a:xfrm>
            <a:prstGeom prst="ellipse">
              <a:avLst/>
            </a:prstGeom>
            <a:solidFill>
              <a:srgbClr val="CCFFFF"/>
            </a:solidFill>
            <a:ln w="28575">
              <a:solidFill>
                <a:srgbClr val="CC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dirty="0">
                  <a:solidFill>
                    <a:srgbClr val="003399"/>
                  </a:solidFill>
                  <a:latin typeface="+mn-lt"/>
                  <a:ea typeface="Cambria" panose="02040503050406030204" pitchFamily="18" charset="0"/>
                  <a:cs typeface="Arial" pitchFamily="34" charset="0"/>
                </a:rPr>
                <a:t>Decision Maker</a:t>
              </a:r>
            </a:p>
          </p:txBody>
        </p:sp>
        <p:sp>
          <p:nvSpPr>
            <p:cNvPr id="12" name="Line 14">
              <a:extLst>
                <a:ext uri="{FF2B5EF4-FFF2-40B4-BE49-F238E27FC236}">
                  <a16:creationId xmlns:a16="http://schemas.microsoft.com/office/drawing/2014/main" id="{84123E01-DB64-6F05-9093-2FB06A0559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2496"/>
              <a:ext cx="384" cy="192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>
                <a:latin typeface="+mn-lt"/>
                <a:ea typeface="Cambria" panose="02040503050406030204" pitchFamily="18" charset="0"/>
                <a:cs typeface="Arial" pitchFamily="34" charset="0"/>
              </a:endParaRPr>
            </a:p>
          </p:txBody>
        </p:sp>
      </p:grpSp>
      <p:grpSp>
        <p:nvGrpSpPr>
          <p:cNvPr id="13" name="Group 16">
            <a:extLst>
              <a:ext uri="{FF2B5EF4-FFF2-40B4-BE49-F238E27FC236}">
                <a16:creationId xmlns:a16="http://schemas.microsoft.com/office/drawing/2014/main" id="{481D4D3C-0054-D7C0-3579-A57AA8B21D29}"/>
              </a:ext>
            </a:extLst>
          </p:cNvPr>
          <p:cNvGrpSpPr>
            <a:grpSpLocks/>
          </p:cNvGrpSpPr>
          <p:nvPr/>
        </p:nvGrpSpPr>
        <p:grpSpPr bwMode="auto">
          <a:xfrm>
            <a:off x="7952732" y="1862069"/>
            <a:ext cx="3238500" cy="1775732"/>
            <a:chOff x="3264" y="1296"/>
            <a:chExt cx="1344" cy="720"/>
          </a:xfrm>
        </p:grpSpPr>
        <p:sp>
          <p:nvSpPr>
            <p:cNvPr id="14" name="Oval 17">
              <a:extLst>
                <a:ext uri="{FF2B5EF4-FFF2-40B4-BE49-F238E27FC236}">
                  <a16:creationId xmlns:a16="http://schemas.microsoft.com/office/drawing/2014/main" id="{E55F7AC0-41BD-8FE5-4598-43E184310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296"/>
              <a:ext cx="1104" cy="576"/>
            </a:xfrm>
            <a:prstGeom prst="ellipse">
              <a:avLst/>
            </a:prstGeom>
            <a:solidFill>
              <a:srgbClr val="FFCCCC"/>
            </a:solidFill>
            <a:ln w="28575">
              <a:solidFill>
                <a:srgbClr val="FFCC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 dirty="0">
                  <a:solidFill>
                    <a:srgbClr val="003399"/>
                  </a:solidFill>
                  <a:latin typeface="+mn-lt"/>
                  <a:ea typeface="Cambria" panose="02040503050406030204" pitchFamily="18" charset="0"/>
                  <a:cs typeface="Arial" pitchFamily="34" charset="0"/>
                </a:rPr>
                <a:t>Influencers</a:t>
              </a:r>
            </a:p>
          </p:txBody>
        </p:sp>
        <p:sp>
          <p:nvSpPr>
            <p:cNvPr id="15" name="Line 18">
              <a:extLst>
                <a:ext uri="{FF2B5EF4-FFF2-40B4-BE49-F238E27FC236}">
                  <a16:creationId xmlns:a16="http://schemas.microsoft.com/office/drawing/2014/main" id="{29CC4D1B-7DC6-8340-3A38-B3FDBD622E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64" y="1776"/>
              <a:ext cx="432" cy="240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>
                <a:latin typeface="+mn-lt"/>
                <a:ea typeface="Cambria" panose="02040503050406030204" pitchFamily="18" charset="0"/>
                <a:cs typeface="Arial" pitchFamily="34" charset="0"/>
              </a:endParaRPr>
            </a:p>
          </p:txBody>
        </p:sp>
      </p:grpSp>
      <p:sp>
        <p:nvSpPr>
          <p:cNvPr id="16" name="Oval 17">
            <a:extLst>
              <a:ext uri="{FF2B5EF4-FFF2-40B4-BE49-F238E27FC236}">
                <a16:creationId xmlns:a16="http://schemas.microsoft.com/office/drawing/2014/main" id="{9B0EEC17-7C82-E594-9CB1-24C78C206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8192" y="1487487"/>
            <a:ext cx="2660201" cy="1420587"/>
          </a:xfrm>
          <a:prstGeom prst="ellipse">
            <a:avLst/>
          </a:prstGeom>
          <a:solidFill>
            <a:srgbClr val="CCFFFF"/>
          </a:solidFill>
          <a:ln w="28575">
            <a:solidFill>
              <a:srgbClr val="CCFF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3399"/>
                </a:solidFill>
                <a:latin typeface="+mn-lt"/>
                <a:ea typeface="Cambria" panose="02040503050406030204" pitchFamily="18" charset="0"/>
                <a:cs typeface="Arial" pitchFamily="34" charset="0"/>
              </a:rPr>
              <a:t>Gatekeepers</a:t>
            </a:r>
          </a:p>
        </p:txBody>
      </p:sp>
      <p:sp>
        <p:nvSpPr>
          <p:cNvPr id="17" name="Oval 17">
            <a:extLst>
              <a:ext uri="{FF2B5EF4-FFF2-40B4-BE49-F238E27FC236}">
                <a16:creationId xmlns:a16="http://schemas.microsoft.com/office/drawing/2014/main" id="{C7FAE1FD-75E8-6C99-FEF5-279E3936E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149" y="5309220"/>
            <a:ext cx="2660201" cy="1420587"/>
          </a:xfrm>
          <a:prstGeom prst="ellipse">
            <a:avLst/>
          </a:prstGeom>
          <a:solidFill>
            <a:srgbClr val="FFCCCC"/>
          </a:solidFill>
          <a:ln w="28575">
            <a:solidFill>
              <a:srgbClr val="FFCC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3399"/>
                </a:solidFill>
                <a:latin typeface="+mn-lt"/>
                <a:ea typeface="Cambria" panose="02040503050406030204" pitchFamily="18" charset="0"/>
                <a:cs typeface="Arial" pitchFamily="34" charset="0"/>
              </a:rPr>
              <a:t>Buyer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DC4507B-3792-7DE9-35BB-BAF417F228AF}"/>
              </a:ext>
            </a:extLst>
          </p:cNvPr>
          <p:cNvCxnSpPr>
            <a:cxnSpLocks/>
            <a:stCxn id="16" idx="4"/>
          </p:cNvCxnSpPr>
          <p:nvPr/>
        </p:nvCxnSpPr>
        <p:spPr>
          <a:xfrm>
            <a:off x="6738293" y="2908074"/>
            <a:ext cx="0" cy="36506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932FC7D-B3C8-C072-91A5-AD6C3F293221}"/>
              </a:ext>
            </a:extLst>
          </p:cNvPr>
          <p:cNvCxnSpPr>
            <a:cxnSpLocks/>
            <a:stCxn id="17" idx="0"/>
          </p:cNvCxnSpPr>
          <p:nvPr/>
        </p:nvCxnSpPr>
        <p:spPr>
          <a:xfrm flipV="1">
            <a:off x="6762250" y="4944155"/>
            <a:ext cx="0" cy="36506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38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576" y="539220"/>
            <a:ext cx="11130118" cy="55291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2800" dirty="0"/>
              <a:t>INDIVIDUALS INFLUENCING PURCHASE DECISIONS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sz="quarter" idx="1"/>
          </p:nvPr>
        </p:nvSpPr>
        <p:spPr>
          <a:xfrm>
            <a:off x="631576" y="1350640"/>
            <a:ext cx="10928847" cy="4276437"/>
          </a:xfrm>
        </p:spPr>
        <p:txBody>
          <a:bodyPr>
            <a:no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Initiators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First identify and recognize the issue that can be solved by purchasing the product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Gatekeepers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Control information flow and access to decision-makers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Influencers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Express positive or negative opinions on whether to purchase; usually technical experts on the product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Deciders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Have authority in approving and selecting the supplier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Buyers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Handle documentation, procedures, and preparation for purchasing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Users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Will use the purchased product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624392" y="6284168"/>
            <a:ext cx="889248" cy="457200"/>
          </a:xfrm>
          <a:prstGeom prst="ellipse">
            <a:avLst/>
          </a:prstGeom>
        </p:spPr>
        <p:txBody>
          <a:bodyPr/>
          <a:lstStyle>
            <a:defPPr>
              <a:defRPr lang="vi-VN"/>
            </a:defPPr>
            <a:lvl1pPr algn="ctr" rtl="0" fontAlgn="auto">
              <a:spcBef>
                <a:spcPts val="0"/>
              </a:spcBef>
              <a:spcAft>
                <a:spcPts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8DA22631-7369-4642-815B-D726E20DDE7C}" type="slidenum">
              <a:rPr lang="vi-VN" smtClean="0"/>
              <a:pPr>
                <a:defRPr/>
              </a:pPr>
              <a:t>8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08360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81049-9680-F634-61CC-7E57B81E3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E60D6-1F75-6F17-1E99-6D9046A00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INFLUENCE OF INDIVIDUALS</a:t>
            </a:r>
            <a:endParaRPr lang="en-VN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377AAAF-D716-4054-6273-A945F5E53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828889"/>
              </p:ext>
            </p:extLst>
          </p:nvPr>
        </p:nvGraphicFramePr>
        <p:xfrm>
          <a:off x="762000" y="1484784"/>
          <a:ext cx="10820400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6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3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u="none" strike="noStrike" cap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Factors</a:t>
                      </a:r>
                    </a:p>
                  </a:txBody>
                  <a:tcPr>
                    <a:solidFill>
                      <a:srgbClr val="FFD7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  <a:ea typeface="Cambria" panose="02040503050406030204" pitchFamily="18" charset="0"/>
                          <a:cs typeface="Arial" pitchFamily="34" charset="0"/>
                        </a:rPr>
                        <a:t>	Number of people involved</a:t>
                      </a:r>
                    </a:p>
                  </a:txBody>
                  <a:tcPr>
                    <a:solidFill>
                      <a:srgbClr val="FFD7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Product complexity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The fewer people who understand the product, the fewer individuals influence the decision.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Customer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The larger the scale, the more individuals participate.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Extent of product use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The greater the number of departments using the product, the more individuals are involved.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Purchasing department’s technical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The higher the capability, the less influence from other departments.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Perceived risk in buying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The higher the perceived risk, the more individuals participate.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Product price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The higher the purchase price, the more individuals are involved.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Purchase form </a:t>
                      </a:r>
                      <a:endParaRPr lang="en-GB" sz="1800" b="0" dirty="0">
                        <a:solidFill>
                          <a:srgbClr val="00206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The most individuals participate in a “new-task buy” and the fewest in a “straight rebuy.”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Importance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The more important it is, the more individuals influence the decision.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Urgency of order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The more urgent the need, the fewer individuals participate.</a:t>
                      </a:r>
                    </a:p>
                  </a:txBody>
                  <a:tcPr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9571646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10438</TotalTime>
  <Words>3003</Words>
  <Application>Microsoft Macintosh PowerPoint</Application>
  <PresentationFormat>Widescreen</PresentationFormat>
  <Paragraphs>532</Paragraphs>
  <Slides>63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2" baseType="lpstr">
      <vt:lpstr>Wingdings</vt:lpstr>
      <vt:lpstr>Wingdings 2</vt:lpstr>
      <vt:lpstr>Arial</vt:lpstr>
      <vt:lpstr>Fira Sans Extra Condensed</vt:lpstr>
      <vt:lpstr>Cambria</vt:lpstr>
      <vt:lpstr>Perpetua</vt:lpstr>
      <vt:lpstr>Roboto</vt:lpstr>
      <vt:lpstr>Energy Saving Infographics by Slidesgo</vt:lpstr>
      <vt:lpstr>Clip</vt:lpstr>
      <vt:lpstr>PowerPoint Presentation</vt:lpstr>
      <vt:lpstr>MARKETING</vt:lpstr>
      <vt:lpstr>MARKETING CONTENT</vt:lpstr>
      <vt:lpstr>MARKETING MIX</vt:lpstr>
      <vt:lpstr>CHARACTERISTICS OF INDUSTRIAL CUSTOMERS</vt:lpstr>
      <vt:lpstr>KEY CRITERIA FOR ENERGY-SAVING CUSTOMERS</vt:lpstr>
      <vt:lpstr>INDIVIDUALS WHO INFLUENCE ENTERPRSE CUSTOMERS' PURCHASING DECISIONS</vt:lpstr>
      <vt:lpstr>INDIVIDUALS INFLUENCING PURCHASE DECISIONS</vt:lpstr>
      <vt:lpstr>INFLUENCE OF INDIVIDUALS</vt:lpstr>
      <vt:lpstr>Strategies for Influential Individuals</vt:lpstr>
      <vt:lpstr>DECISION-MAKING PROCESS</vt:lpstr>
      <vt:lpstr>Marketing Implications in the Organizational Purchasing Process</vt:lpstr>
      <vt:lpstr>Types of Organizational Purchases</vt:lpstr>
      <vt:lpstr>Types of Purchases and Purchasing Process</vt:lpstr>
      <vt:lpstr>Market Segmentation</vt:lpstr>
      <vt:lpstr>Basic Criteria for Organizational Market Segmentation</vt:lpstr>
      <vt:lpstr>Requirements for Segmentation</vt:lpstr>
      <vt:lpstr>Segment/Niche Market</vt:lpstr>
      <vt:lpstr>Target Market Selection</vt:lpstr>
      <vt:lpstr>Target Market Selection Strategies</vt:lpstr>
      <vt:lpstr>Business Positioning</vt:lpstr>
      <vt:lpstr>Identifying Differentiating Points</vt:lpstr>
      <vt:lpstr>Choosing Differentiating Points to Promote</vt:lpstr>
      <vt:lpstr>Positioning Map</vt:lpstr>
      <vt:lpstr>Positioning Map - Price - Quality</vt:lpstr>
      <vt:lpstr>Positioning Map - Service - Price</vt:lpstr>
      <vt:lpstr>Positioning Strategy</vt:lpstr>
      <vt:lpstr>DISCUSSION QUESTIONS</vt:lpstr>
      <vt:lpstr>PowerPoint Presentation</vt:lpstr>
      <vt:lpstr>Importance of the Salesperson</vt:lpstr>
      <vt:lpstr>Industrial Sales</vt:lpstr>
      <vt:lpstr>Corporate Sales Process</vt:lpstr>
      <vt:lpstr>Step 1. Finding Customers</vt:lpstr>
      <vt:lpstr>Step 2. Preparing for Contact</vt:lpstr>
      <vt:lpstr>Customer Information</vt:lpstr>
      <vt:lpstr>Customer Evaluation</vt:lpstr>
      <vt:lpstr>PowerPoint Presentation</vt:lpstr>
      <vt:lpstr>Information about Competitors</vt:lpstr>
      <vt:lpstr>Information about the market</vt:lpstr>
      <vt:lpstr>Product Information</vt:lpstr>
      <vt:lpstr>NEED</vt:lpstr>
      <vt:lpstr>DISCUSSION QUESTIONS</vt:lpstr>
      <vt:lpstr>Step 1: Appointment</vt:lpstr>
      <vt:lpstr>Step 2: Preparing for contact</vt:lpstr>
      <vt:lpstr>REMEMBER</vt:lpstr>
      <vt:lpstr>Step 3: Conduct the Presentation</vt:lpstr>
      <vt:lpstr>PowerPoint Presentation</vt:lpstr>
      <vt:lpstr>Step 4: Conduct the Presentation</vt:lpstr>
      <vt:lpstr>REMEMBER</vt:lpstr>
      <vt:lpstr>Step 5: Handling Objections</vt:lpstr>
      <vt:lpstr>PowerPoint Presentation</vt:lpstr>
      <vt:lpstr>Preparing for Handling Objections</vt:lpstr>
      <vt:lpstr>Classifying Objections</vt:lpstr>
      <vt:lpstr>Some Common Objections</vt:lpstr>
      <vt:lpstr>PowerPoint Presentation</vt:lpstr>
      <vt:lpstr>Step 5: Closing</vt:lpstr>
      <vt:lpstr>When to Close</vt:lpstr>
      <vt:lpstr>Before Leaving</vt:lpstr>
      <vt:lpstr>Step 6: Follow Up and resolve emerging Issues</vt:lpstr>
      <vt:lpstr>Actions</vt:lpstr>
      <vt:lpstr>Step 7: Evaluate and Learn from Experience</vt:lpstr>
      <vt:lpstr>Follow-Up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823417-Nguyễn Mạnh Hùng</cp:lastModifiedBy>
  <cp:revision>106</cp:revision>
  <dcterms:modified xsi:type="dcterms:W3CDTF">2025-02-14T07:17:12Z</dcterms:modified>
</cp:coreProperties>
</file>