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37"/>
  </p:notesMasterIdLst>
  <p:sldIdLst>
    <p:sldId id="2137" r:id="rId2"/>
    <p:sldId id="2138" r:id="rId3"/>
    <p:sldId id="2139" r:id="rId4"/>
    <p:sldId id="2140" r:id="rId5"/>
    <p:sldId id="2141" r:id="rId6"/>
    <p:sldId id="2142" r:id="rId7"/>
    <p:sldId id="2144" r:id="rId8"/>
    <p:sldId id="2145" r:id="rId9"/>
    <p:sldId id="2146" r:id="rId10"/>
    <p:sldId id="2147" r:id="rId11"/>
    <p:sldId id="2148" r:id="rId12"/>
    <p:sldId id="2149" r:id="rId13"/>
    <p:sldId id="2150" r:id="rId14"/>
    <p:sldId id="2151" r:id="rId15"/>
    <p:sldId id="2152" r:id="rId16"/>
    <p:sldId id="2153" r:id="rId17"/>
    <p:sldId id="2154" r:id="rId18"/>
    <p:sldId id="2155" r:id="rId19"/>
    <p:sldId id="2156" r:id="rId20"/>
    <p:sldId id="2157" r:id="rId21"/>
    <p:sldId id="2158" r:id="rId22"/>
    <p:sldId id="2159" r:id="rId23"/>
    <p:sldId id="2160" r:id="rId24"/>
    <p:sldId id="2161" r:id="rId25"/>
    <p:sldId id="2162" r:id="rId26"/>
    <p:sldId id="2163" r:id="rId27"/>
    <p:sldId id="2164" r:id="rId28"/>
    <p:sldId id="2165" r:id="rId29"/>
    <p:sldId id="2166" r:id="rId30"/>
    <p:sldId id="2167" r:id="rId31"/>
    <p:sldId id="2168" r:id="rId32"/>
    <p:sldId id="2169" r:id="rId33"/>
    <p:sldId id="2170" r:id="rId34"/>
    <p:sldId id="2171" r:id="rId35"/>
    <p:sldId id="277" r:id="rId36"/>
  </p:sldIdLst>
  <p:sldSz cx="12192000" cy="6858000"/>
  <p:notesSz cx="6858000" cy="9144000"/>
  <p:embeddedFontLst>
    <p:embeddedFont>
      <p:font typeface="Arial Narrow" panose="020B0604020202020204" pitchFamily="34" charset="0"/>
      <p:regular r:id="rId38"/>
      <p:bold r:id="rId39"/>
      <p:italic r:id="rId40"/>
      <p:boldItalic r:id="rId41"/>
    </p:embeddedFont>
    <p:embeddedFont>
      <p:font typeface="Fira Sans Extra Condensed" panose="020F0502020204030204" pitchFamily="34" charset="0"/>
      <p:regular r:id="rId42"/>
      <p:bold r:id="rId43"/>
      <p:italic r:id="rId44"/>
      <p:boldItalic r:id="rId45"/>
    </p:embeddedFont>
    <p:embeddedFont>
      <p:font typeface="Roboto" panose="02000000000000000000" pitchFamily="2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19"/>
    <p:restoredTop sz="94686"/>
  </p:normalViewPr>
  <p:slideViewPr>
    <p:cSldViewPr snapToGrid="0">
      <p:cViewPr varScale="1">
        <p:scale>
          <a:sx n="109" d="100"/>
          <a:sy n="109" d="100"/>
        </p:scale>
        <p:origin x="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12AB4A-E3B9-4713-85EB-A6ABBF208794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1194CD-F6F5-4548-8577-979F4CFE6BC5}">
      <dgm:prSet custT="1"/>
      <dgm:spPr/>
      <dgm:t>
        <a:bodyPr/>
        <a:lstStyle/>
        <a:p>
          <a:r>
            <a:rPr lang="en-US" sz="1600" b="1" i="0" baseline="0" dirty="0"/>
            <a:t>Financial risks: </a:t>
          </a:r>
          <a:r>
            <a:rPr lang="en-US" sz="1600" b="0" i="0" baseline="0" dirty="0"/>
            <a:t>Relate to capital mobilization, investment costs, and the ability to recover capital from energy efficiency</a:t>
          </a:r>
          <a:r>
            <a:rPr lang="vi-VN" sz="1600" b="0" i="0" baseline="0" dirty="0"/>
            <a:t>.</a:t>
          </a:r>
          <a:endParaRPr lang="en-US" sz="1600" b="0" dirty="0"/>
        </a:p>
      </dgm:t>
    </dgm:pt>
    <dgm:pt modelId="{8B7C568B-EBC3-4239-91B8-476044BE9642}" type="parTrans" cxnId="{5F40DA06-53E9-442D-831B-72A38335F35A}">
      <dgm:prSet/>
      <dgm:spPr/>
      <dgm:t>
        <a:bodyPr/>
        <a:lstStyle/>
        <a:p>
          <a:endParaRPr lang="en-US" sz="1600"/>
        </a:p>
      </dgm:t>
    </dgm:pt>
    <dgm:pt modelId="{0DF73993-0809-4A45-AB27-08E2D4557DF1}" type="sibTrans" cxnId="{5F40DA06-53E9-442D-831B-72A38335F35A}">
      <dgm:prSet custT="1"/>
      <dgm:spPr/>
      <dgm:t>
        <a:bodyPr/>
        <a:lstStyle/>
        <a:p>
          <a:endParaRPr lang="en-US" sz="1600"/>
        </a:p>
      </dgm:t>
    </dgm:pt>
    <dgm:pt modelId="{C171A667-1F40-4D05-98FB-82F71F7E5338}">
      <dgm:prSet custT="1"/>
      <dgm:spPr/>
      <dgm:t>
        <a:bodyPr/>
        <a:lstStyle/>
        <a:p>
          <a:r>
            <a:rPr lang="en-US" sz="1600" b="1" i="0" baseline="0" dirty="0"/>
            <a:t>Technical risks: </a:t>
          </a:r>
          <a:r>
            <a:rPr lang="en-US" sz="1600" b="0" i="0" baseline="0" dirty="0"/>
            <a:t>Regarding equipment performance, technology, and the ability to achieve committed energy efficiency.</a:t>
          </a:r>
          <a:endParaRPr lang="en-US" sz="1600" b="0" dirty="0"/>
        </a:p>
      </dgm:t>
    </dgm:pt>
    <dgm:pt modelId="{B34A9A96-3834-4089-AFF9-812394844064}" type="parTrans" cxnId="{88AF7CF7-99F1-49F2-8A81-96866F14C5EC}">
      <dgm:prSet/>
      <dgm:spPr/>
      <dgm:t>
        <a:bodyPr/>
        <a:lstStyle/>
        <a:p>
          <a:endParaRPr lang="en-US" sz="1600"/>
        </a:p>
      </dgm:t>
    </dgm:pt>
    <dgm:pt modelId="{7AD7E0C2-0DD5-4A0C-AEDC-D6B2803EA1DC}" type="sibTrans" cxnId="{88AF7CF7-99F1-49F2-8A81-96866F14C5EC}">
      <dgm:prSet custT="1"/>
      <dgm:spPr/>
      <dgm:t>
        <a:bodyPr/>
        <a:lstStyle/>
        <a:p>
          <a:endParaRPr lang="en-US" sz="1600"/>
        </a:p>
      </dgm:t>
    </dgm:pt>
    <dgm:pt modelId="{9270F9BC-E064-4CE9-B40D-22208BCDEB13}">
      <dgm:prSet custT="1"/>
      <dgm:spPr/>
      <dgm:t>
        <a:bodyPr/>
        <a:lstStyle/>
        <a:p>
          <a:r>
            <a:rPr lang="en-US" sz="1600" b="1" i="0" baseline="0" dirty="0"/>
            <a:t>Operation and maintenance risks: </a:t>
          </a:r>
          <a:r>
            <a:rPr lang="en-US" sz="1600" b="0" i="0" baseline="0" dirty="0"/>
            <a:t>Relate to the operation and maintenance of the system during the contract period.</a:t>
          </a:r>
          <a:endParaRPr lang="en-US" sz="1600" b="0" dirty="0"/>
        </a:p>
      </dgm:t>
    </dgm:pt>
    <dgm:pt modelId="{093F2A33-691C-4DB6-AC5B-A43F90E115ED}" type="parTrans" cxnId="{A93810EC-F01E-4DF7-9B99-CC6C33CACC11}">
      <dgm:prSet/>
      <dgm:spPr/>
      <dgm:t>
        <a:bodyPr/>
        <a:lstStyle/>
        <a:p>
          <a:endParaRPr lang="en-US" sz="1600"/>
        </a:p>
      </dgm:t>
    </dgm:pt>
    <dgm:pt modelId="{FEBC2675-0ACD-40EB-A2BB-8330E319B496}" type="sibTrans" cxnId="{A93810EC-F01E-4DF7-9B99-CC6C33CACC11}">
      <dgm:prSet custT="1"/>
      <dgm:spPr/>
      <dgm:t>
        <a:bodyPr/>
        <a:lstStyle/>
        <a:p>
          <a:endParaRPr lang="en-US" sz="1600"/>
        </a:p>
      </dgm:t>
    </dgm:pt>
    <dgm:pt modelId="{405EB94D-1E57-46C1-8645-8B1D4A092B9B}">
      <dgm:prSet custT="1"/>
      <dgm:spPr/>
      <dgm:t>
        <a:bodyPr/>
        <a:lstStyle/>
        <a:p>
          <a:r>
            <a:rPr lang="en-US" sz="1600" b="1" i="0" baseline="0" dirty="0"/>
            <a:t>Legal risks: </a:t>
          </a:r>
          <a:r>
            <a:rPr lang="en-US" sz="1600" b="0" i="0" baseline="0" dirty="0"/>
            <a:t>Issues relate to compliance with laws, regulations, and contracts.</a:t>
          </a:r>
          <a:endParaRPr lang="en-US" sz="1600" b="0" dirty="0"/>
        </a:p>
      </dgm:t>
    </dgm:pt>
    <dgm:pt modelId="{21CE217B-0026-4802-A175-69961CA6E9D8}" type="parTrans" cxnId="{7945C5F4-90EE-42C6-8BF9-598AB5E48D54}">
      <dgm:prSet/>
      <dgm:spPr/>
      <dgm:t>
        <a:bodyPr/>
        <a:lstStyle/>
        <a:p>
          <a:endParaRPr lang="en-US" sz="1600"/>
        </a:p>
      </dgm:t>
    </dgm:pt>
    <dgm:pt modelId="{5FFBED83-146E-486B-85EF-58E18570E600}" type="sibTrans" cxnId="{7945C5F4-90EE-42C6-8BF9-598AB5E48D54}">
      <dgm:prSet custT="1"/>
      <dgm:spPr/>
      <dgm:t>
        <a:bodyPr/>
        <a:lstStyle/>
        <a:p>
          <a:endParaRPr lang="en-US" sz="1600"/>
        </a:p>
      </dgm:t>
    </dgm:pt>
    <dgm:pt modelId="{676F2BD5-38E3-4332-B10B-146079F0B94D}">
      <dgm:prSet custT="1"/>
      <dgm:spPr/>
      <dgm:t>
        <a:bodyPr/>
        <a:lstStyle/>
        <a:p>
          <a:r>
            <a:rPr lang="en-US" sz="1600" b="1" i="0" baseline="0" dirty="0"/>
            <a:t>Market risk: </a:t>
          </a:r>
          <a:r>
            <a:rPr lang="en-US" sz="1600" b="0" i="0" baseline="0" dirty="0"/>
            <a:t>Changes in energy prices or economic and policy fluctuations.</a:t>
          </a:r>
          <a:endParaRPr lang="en-US" sz="1600" b="0" dirty="0"/>
        </a:p>
      </dgm:t>
    </dgm:pt>
    <dgm:pt modelId="{057F9123-53DC-454D-AB86-66A60538105D}" type="parTrans" cxnId="{860F4CA7-E32B-43C8-8212-5EC8576563BA}">
      <dgm:prSet/>
      <dgm:spPr/>
      <dgm:t>
        <a:bodyPr/>
        <a:lstStyle/>
        <a:p>
          <a:endParaRPr lang="en-US" sz="1600"/>
        </a:p>
      </dgm:t>
    </dgm:pt>
    <dgm:pt modelId="{B5BA23EE-63E2-4899-8F4A-BD26883A4506}" type="sibTrans" cxnId="{860F4CA7-E32B-43C8-8212-5EC8576563BA}">
      <dgm:prSet/>
      <dgm:spPr/>
      <dgm:t>
        <a:bodyPr/>
        <a:lstStyle/>
        <a:p>
          <a:endParaRPr lang="en-US" sz="1600"/>
        </a:p>
      </dgm:t>
    </dgm:pt>
    <dgm:pt modelId="{5F59C21C-4D47-4E23-81CF-2A6ED47B6629}" type="pres">
      <dgm:prSet presAssocID="{E512AB4A-E3B9-4713-85EB-A6ABBF208794}" presName="outerComposite" presStyleCnt="0">
        <dgm:presLayoutVars>
          <dgm:chMax val="5"/>
          <dgm:dir/>
          <dgm:resizeHandles val="exact"/>
        </dgm:presLayoutVars>
      </dgm:prSet>
      <dgm:spPr/>
    </dgm:pt>
    <dgm:pt modelId="{3EB1A038-70DE-4DF0-B133-7C3FC8069480}" type="pres">
      <dgm:prSet presAssocID="{E512AB4A-E3B9-4713-85EB-A6ABBF208794}" presName="dummyMaxCanvas" presStyleCnt="0">
        <dgm:presLayoutVars/>
      </dgm:prSet>
      <dgm:spPr/>
    </dgm:pt>
    <dgm:pt modelId="{F1B5B090-2D60-499B-8A16-615A56362871}" type="pres">
      <dgm:prSet presAssocID="{E512AB4A-E3B9-4713-85EB-A6ABBF208794}" presName="FiveNodes_1" presStyleLbl="node1" presStyleIdx="0" presStyleCnt="5">
        <dgm:presLayoutVars>
          <dgm:bulletEnabled val="1"/>
        </dgm:presLayoutVars>
      </dgm:prSet>
      <dgm:spPr/>
    </dgm:pt>
    <dgm:pt modelId="{2AF067CD-19CB-4B94-9CF2-BBE0704BD7AB}" type="pres">
      <dgm:prSet presAssocID="{E512AB4A-E3B9-4713-85EB-A6ABBF208794}" presName="FiveNodes_2" presStyleLbl="node1" presStyleIdx="1" presStyleCnt="5">
        <dgm:presLayoutVars>
          <dgm:bulletEnabled val="1"/>
        </dgm:presLayoutVars>
      </dgm:prSet>
      <dgm:spPr/>
    </dgm:pt>
    <dgm:pt modelId="{1B454650-CFEA-4949-87CD-1BC839DB1BC4}" type="pres">
      <dgm:prSet presAssocID="{E512AB4A-E3B9-4713-85EB-A6ABBF208794}" presName="FiveNodes_3" presStyleLbl="node1" presStyleIdx="2" presStyleCnt="5">
        <dgm:presLayoutVars>
          <dgm:bulletEnabled val="1"/>
        </dgm:presLayoutVars>
      </dgm:prSet>
      <dgm:spPr/>
    </dgm:pt>
    <dgm:pt modelId="{42EF5A29-DA34-4A02-B8E2-9CC4AF584571}" type="pres">
      <dgm:prSet presAssocID="{E512AB4A-E3B9-4713-85EB-A6ABBF208794}" presName="FiveNodes_4" presStyleLbl="node1" presStyleIdx="3" presStyleCnt="5">
        <dgm:presLayoutVars>
          <dgm:bulletEnabled val="1"/>
        </dgm:presLayoutVars>
      </dgm:prSet>
      <dgm:spPr/>
    </dgm:pt>
    <dgm:pt modelId="{EAB668A0-1FBF-4F3F-AD67-8810D6CE9776}" type="pres">
      <dgm:prSet presAssocID="{E512AB4A-E3B9-4713-85EB-A6ABBF208794}" presName="FiveNodes_5" presStyleLbl="node1" presStyleIdx="4" presStyleCnt="5">
        <dgm:presLayoutVars>
          <dgm:bulletEnabled val="1"/>
        </dgm:presLayoutVars>
      </dgm:prSet>
      <dgm:spPr/>
    </dgm:pt>
    <dgm:pt modelId="{E58C8E37-6B63-4077-A198-1109908F576D}" type="pres">
      <dgm:prSet presAssocID="{E512AB4A-E3B9-4713-85EB-A6ABBF208794}" presName="FiveConn_1-2" presStyleLbl="fgAccFollowNode1" presStyleIdx="0" presStyleCnt="4">
        <dgm:presLayoutVars>
          <dgm:bulletEnabled val="1"/>
        </dgm:presLayoutVars>
      </dgm:prSet>
      <dgm:spPr/>
    </dgm:pt>
    <dgm:pt modelId="{C2C1DC6D-D1ED-46E6-BBF1-DA0D7F4842D2}" type="pres">
      <dgm:prSet presAssocID="{E512AB4A-E3B9-4713-85EB-A6ABBF208794}" presName="FiveConn_2-3" presStyleLbl="fgAccFollowNode1" presStyleIdx="1" presStyleCnt="4">
        <dgm:presLayoutVars>
          <dgm:bulletEnabled val="1"/>
        </dgm:presLayoutVars>
      </dgm:prSet>
      <dgm:spPr/>
    </dgm:pt>
    <dgm:pt modelId="{11A17872-3223-430A-B04D-578389A888BB}" type="pres">
      <dgm:prSet presAssocID="{E512AB4A-E3B9-4713-85EB-A6ABBF208794}" presName="FiveConn_3-4" presStyleLbl="fgAccFollowNode1" presStyleIdx="2" presStyleCnt="4">
        <dgm:presLayoutVars>
          <dgm:bulletEnabled val="1"/>
        </dgm:presLayoutVars>
      </dgm:prSet>
      <dgm:spPr/>
    </dgm:pt>
    <dgm:pt modelId="{A80F2BF2-7B1E-4182-836A-D322686991FA}" type="pres">
      <dgm:prSet presAssocID="{E512AB4A-E3B9-4713-85EB-A6ABBF208794}" presName="FiveConn_4-5" presStyleLbl="fgAccFollowNode1" presStyleIdx="3" presStyleCnt="4">
        <dgm:presLayoutVars>
          <dgm:bulletEnabled val="1"/>
        </dgm:presLayoutVars>
      </dgm:prSet>
      <dgm:spPr/>
    </dgm:pt>
    <dgm:pt modelId="{9D7F4ECF-D06C-4BFE-BD5F-2C05C6CA0466}" type="pres">
      <dgm:prSet presAssocID="{E512AB4A-E3B9-4713-85EB-A6ABBF208794}" presName="FiveNodes_1_text" presStyleLbl="node1" presStyleIdx="4" presStyleCnt="5">
        <dgm:presLayoutVars>
          <dgm:bulletEnabled val="1"/>
        </dgm:presLayoutVars>
      </dgm:prSet>
      <dgm:spPr/>
    </dgm:pt>
    <dgm:pt modelId="{03A0354B-F6B2-47FA-A725-077B64780456}" type="pres">
      <dgm:prSet presAssocID="{E512AB4A-E3B9-4713-85EB-A6ABBF208794}" presName="FiveNodes_2_text" presStyleLbl="node1" presStyleIdx="4" presStyleCnt="5">
        <dgm:presLayoutVars>
          <dgm:bulletEnabled val="1"/>
        </dgm:presLayoutVars>
      </dgm:prSet>
      <dgm:spPr/>
    </dgm:pt>
    <dgm:pt modelId="{A90681B0-7F0C-48C2-8EEB-99432CD84B64}" type="pres">
      <dgm:prSet presAssocID="{E512AB4A-E3B9-4713-85EB-A6ABBF208794}" presName="FiveNodes_3_text" presStyleLbl="node1" presStyleIdx="4" presStyleCnt="5">
        <dgm:presLayoutVars>
          <dgm:bulletEnabled val="1"/>
        </dgm:presLayoutVars>
      </dgm:prSet>
      <dgm:spPr/>
    </dgm:pt>
    <dgm:pt modelId="{B8EE930F-BB2C-4EDC-8623-7ACB939B7C03}" type="pres">
      <dgm:prSet presAssocID="{E512AB4A-E3B9-4713-85EB-A6ABBF208794}" presName="FiveNodes_4_text" presStyleLbl="node1" presStyleIdx="4" presStyleCnt="5">
        <dgm:presLayoutVars>
          <dgm:bulletEnabled val="1"/>
        </dgm:presLayoutVars>
      </dgm:prSet>
      <dgm:spPr/>
    </dgm:pt>
    <dgm:pt modelId="{D921FD3F-7128-4A97-87B0-8BD7A1859D34}" type="pres">
      <dgm:prSet presAssocID="{E512AB4A-E3B9-4713-85EB-A6ABBF208794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5F40DA06-53E9-442D-831B-72A38335F35A}" srcId="{E512AB4A-E3B9-4713-85EB-A6ABBF208794}" destId="{4A1194CD-F6F5-4548-8577-979F4CFE6BC5}" srcOrd="0" destOrd="0" parTransId="{8B7C568B-EBC3-4239-91B8-476044BE9642}" sibTransId="{0DF73993-0809-4A45-AB27-08E2D4557DF1}"/>
    <dgm:cxn modelId="{88067C0F-5EA2-49DA-BA56-669C1E8A9E13}" type="presOf" srcId="{C171A667-1F40-4D05-98FB-82F71F7E5338}" destId="{2AF067CD-19CB-4B94-9CF2-BBE0704BD7AB}" srcOrd="0" destOrd="0" presId="urn:microsoft.com/office/officeart/2005/8/layout/vProcess5"/>
    <dgm:cxn modelId="{826EA712-FA3D-4397-929C-554098E4AF39}" type="presOf" srcId="{4A1194CD-F6F5-4548-8577-979F4CFE6BC5}" destId="{F1B5B090-2D60-499B-8A16-615A56362871}" srcOrd="0" destOrd="0" presId="urn:microsoft.com/office/officeart/2005/8/layout/vProcess5"/>
    <dgm:cxn modelId="{5CF23813-B16B-48C1-9564-BC58388A385B}" type="presOf" srcId="{C171A667-1F40-4D05-98FB-82F71F7E5338}" destId="{03A0354B-F6B2-47FA-A725-077B64780456}" srcOrd="1" destOrd="0" presId="urn:microsoft.com/office/officeart/2005/8/layout/vProcess5"/>
    <dgm:cxn modelId="{5E0C8A45-8245-4BAA-AF00-B1D265B38D24}" type="presOf" srcId="{9270F9BC-E064-4CE9-B40D-22208BCDEB13}" destId="{1B454650-CFEA-4949-87CD-1BC839DB1BC4}" srcOrd="0" destOrd="0" presId="urn:microsoft.com/office/officeart/2005/8/layout/vProcess5"/>
    <dgm:cxn modelId="{9FBB2A69-621E-4974-AD95-465E67DEC60C}" type="presOf" srcId="{9270F9BC-E064-4CE9-B40D-22208BCDEB13}" destId="{A90681B0-7F0C-48C2-8EEB-99432CD84B64}" srcOrd="1" destOrd="0" presId="urn:microsoft.com/office/officeart/2005/8/layout/vProcess5"/>
    <dgm:cxn modelId="{7B91B46D-AA38-42B2-AA28-8FC99E4E5F3E}" type="presOf" srcId="{676F2BD5-38E3-4332-B10B-146079F0B94D}" destId="{EAB668A0-1FBF-4F3F-AD67-8810D6CE9776}" srcOrd="0" destOrd="0" presId="urn:microsoft.com/office/officeart/2005/8/layout/vProcess5"/>
    <dgm:cxn modelId="{F6C3A96F-26C3-4BB4-8377-2794DE3A8F03}" type="presOf" srcId="{E512AB4A-E3B9-4713-85EB-A6ABBF208794}" destId="{5F59C21C-4D47-4E23-81CF-2A6ED47B6629}" srcOrd="0" destOrd="0" presId="urn:microsoft.com/office/officeart/2005/8/layout/vProcess5"/>
    <dgm:cxn modelId="{6762917D-65D3-4640-9A5D-D17B180A16FB}" type="presOf" srcId="{5FFBED83-146E-486B-85EF-58E18570E600}" destId="{A80F2BF2-7B1E-4182-836A-D322686991FA}" srcOrd="0" destOrd="0" presId="urn:microsoft.com/office/officeart/2005/8/layout/vProcess5"/>
    <dgm:cxn modelId="{8D866889-9D23-4E5C-B434-AE5A0A99547F}" type="presOf" srcId="{7AD7E0C2-0DD5-4A0C-AEDC-D6B2803EA1DC}" destId="{C2C1DC6D-D1ED-46E6-BBF1-DA0D7F4842D2}" srcOrd="0" destOrd="0" presId="urn:microsoft.com/office/officeart/2005/8/layout/vProcess5"/>
    <dgm:cxn modelId="{E38FA59D-8C8F-49E9-842F-9BB6AE19A92C}" type="presOf" srcId="{676F2BD5-38E3-4332-B10B-146079F0B94D}" destId="{D921FD3F-7128-4A97-87B0-8BD7A1859D34}" srcOrd="1" destOrd="0" presId="urn:microsoft.com/office/officeart/2005/8/layout/vProcess5"/>
    <dgm:cxn modelId="{21FDACA5-856C-42D8-9F89-99B1A69E4017}" type="presOf" srcId="{FEBC2675-0ACD-40EB-A2BB-8330E319B496}" destId="{11A17872-3223-430A-B04D-578389A888BB}" srcOrd="0" destOrd="0" presId="urn:microsoft.com/office/officeart/2005/8/layout/vProcess5"/>
    <dgm:cxn modelId="{860F4CA7-E32B-43C8-8212-5EC8576563BA}" srcId="{E512AB4A-E3B9-4713-85EB-A6ABBF208794}" destId="{676F2BD5-38E3-4332-B10B-146079F0B94D}" srcOrd="4" destOrd="0" parTransId="{057F9123-53DC-454D-AB86-66A60538105D}" sibTransId="{B5BA23EE-63E2-4899-8F4A-BD26883A4506}"/>
    <dgm:cxn modelId="{101B81BF-1EBB-4BA5-9E1E-74B19F974B43}" type="presOf" srcId="{4A1194CD-F6F5-4548-8577-979F4CFE6BC5}" destId="{9D7F4ECF-D06C-4BFE-BD5F-2C05C6CA0466}" srcOrd="1" destOrd="0" presId="urn:microsoft.com/office/officeart/2005/8/layout/vProcess5"/>
    <dgm:cxn modelId="{F9333ED2-9284-4A2F-A1EF-9466C9CA17F5}" type="presOf" srcId="{405EB94D-1E57-46C1-8645-8B1D4A092B9B}" destId="{B8EE930F-BB2C-4EDC-8623-7ACB939B7C03}" srcOrd="1" destOrd="0" presId="urn:microsoft.com/office/officeart/2005/8/layout/vProcess5"/>
    <dgm:cxn modelId="{A93810EC-F01E-4DF7-9B99-CC6C33CACC11}" srcId="{E512AB4A-E3B9-4713-85EB-A6ABBF208794}" destId="{9270F9BC-E064-4CE9-B40D-22208BCDEB13}" srcOrd="2" destOrd="0" parTransId="{093F2A33-691C-4DB6-AC5B-A43F90E115ED}" sibTransId="{FEBC2675-0ACD-40EB-A2BB-8330E319B496}"/>
    <dgm:cxn modelId="{E20920F4-953E-4E88-AF5A-13CC47B9F82A}" type="presOf" srcId="{405EB94D-1E57-46C1-8645-8B1D4A092B9B}" destId="{42EF5A29-DA34-4A02-B8E2-9CC4AF584571}" srcOrd="0" destOrd="0" presId="urn:microsoft.com/office/officeart/2005/8/layout/vProcess5"/>
    <dgm:cxn modelId="{7945C5F4-90EE-42C6-8BF9-598AB5E48D54}" srcId="{E512AB4A-E3B9-4713-85EB-A6ABBF208794}" destId="{405EB94D-1E57-46C1-8645-8B1D4A092B9B}" srcOrd="3" destOrd="0" parTransId="{21CE217B-0026-4802-A175-69961CA6E9D8}" sibTransId="{5FFBED83-146E-486B-85EF-58E18570E600}"/>
    <dgm:cxn modelId="{479C9CF6-9226-470A-BE26-1DDD23032A7F}" type="presOf" srcId="{0DF73993-0809-4A45-AB27-08E2D4557DF1}" destId="{E58C8E37-6B63-4077-A198-1109908F576D}" srcOrd="0" destOrd="0" presId="urn:microsoft.com/office/officeart/2005/8/layout/vProcess5"/>
    <dgm:cxn modelId="{88AF7CF7-99F1-49F2-8A81-96866F14C5EC}" srcId="{E512AB4A-E3B9-4713-85EB-A6ABBF208794}" destId="{C171A667-1F40-4D05-98FB-82F71F7E5338}" srcOrd="1" destOrd="0" parTransId="{B34A9A96-3834-4089-AFF9-812394844064}" sibTransId="{7AD7E0C2-0DD5-4A0C-AEDC-D6B2803EA1DC}"/>
    <dgm:cxn modelId="{9A6DF14D-7421-465B-9D72-65A699B3F833}" type="presParOf" srcId="{5F59C21C-4D47-4E23-81CF-2A6ED47B6629}" destId="{3EB1A038-70DE-4DF0-B133-7C3FC8069480}" srcOrd="0" destOrd="0" presId="urn:microsoft.com/office/officeart/2005/8/layout/vProcess5"/>
    <dgm:cxn modelId="{7424D41F-3870-495D-B4E8-2E86F5392CD4}" type="presParOf" srcId="{5F59C21C-4D47-4E23-81CF-2A6ED47B6629}" destId="{F1B5B090-2D60-499B-8A16-615A56362871}" srcOrd="1" destOrd="0" presId="urn:microsoft.com/office/officeart/2005/8/layout/vProcess5"/>
    <dgm:cxn modelId="{A17D3A7F-FD73-4CB3-ADED-6EF9850DD2B3}" type="presParOf" srcId="{5F59C21C-4D47-4E23-81CF-2A6ED47B6629}" destId="{2AF067CD-19CB-4B94-9CF2-BBE0704BD7AB}" srcOrd="2" destOrd="0" presId="urn:microsoft.com/office/officeart/2005/8/layout/vProcess5"/>
    <dgm:cxn modelId="{64674335-4BC5-4A58-9D53-CAB45589681B}" type="presParOf" srcId="{5F59C21C-4D47-4E23-81CF-2A6ED47B6629}" destId="{1B454650-CFEA-4949-87CD-1BC839DB1BC4}" srcOrd="3" destOrd="0" presId="urn:microsoft.com/office/officeart/2005/8/layout/vProcess5"/>
    <dgm:cxn modelId="{B6E226F1-F78A-4E25-B2D5-F27DADBF729F}" type="presParOf" srcId="{5F59C21C-4D47-4E23-81CF-2A6ED47B6629}" destId="{42EF5A29-DA34-4A02-B8E2-9CC4AF584571}" srcOrd="4" destOrd="0" presId="urn:microsoft.com/office/officeart/2005/8/layout/vProcess5"/>
    <dgm:cxn modelId="{929D1FD1-5F43-4034-8800-1940CE624111}" type="presParOf" srcId="{5F59C21C-4D47-4E23-81CF-2A6ED47B6629}" destId="{EAB668A0-1FBF-4F3F-AD67-8810D6CE9776}" srcOrd="5" destOrd="0" presId="urn:microsoft.com/office/officeart/2005/8/layout/vProcess5"/>
    <dgm:cxn modelId="{101D8DDD-2E53-4A1C-B1DA-9EEDCA162892}" type="presParOf" srcId="{5F59C21C-4D47-4E23-81CF-2A6ED47B6629}" destId="{E58C8E37-6B63-4077-A198-1109908F576D}" srcOrd="6" destOrd="0" presId="urn:microsoft.com/office/officeart/2005/8/layout/vProcess5"/>
    <dgm:cxn modelId="{E216E4B1-D30B-4762-9D69-BE5F7A3571A9}" type="presParOf" srcId="{5F59C21C-4D47-4E23-81CF-2A6ED47B6629}" destId="{C2C1DC6D-D1ED-46E6-BBF1-DA0D7F4842D2}" srcOrd="7" destOrd="0" presId="urn:microsoft.com/office/officeart/2005/8/layout/vProcess5"/>
    <dgm:cxn modelId="{F0C47C8A-7E25-4FB1-A69A-4DA0676C6ACF}" type="presParOf" srcId="{5F59C21C-4D47-4E23-81CF-2A6ED47B6629}" destId="{11A17872-3223-430A-B04D-578389A888BB}" srcOrd="8" destOrd="0" presId="urn:microsoft.com/office/officeart/2005/8/layout/vProcess5"/>
    <dgm:cxn modelId="{320A8F62-0A21-4427-8A58-BC3209195856}" type="presParOf" srcId="{5F59C21C-4D47-4E23-81CF-2A6ED47B6629}" destId="{A80F2BF2-7B1E-4182-836A-D322686991FA}" srcOrd="9" destOrd="0" presId="urn:microsoft.com/office/officeart/2005/8/layout/vProcess5"/>
    <dgm:cxn modelId="{E813ACE5-D4C5-49D6-B7AE-F15E6B46E01E}" type="presParOf" srcId="{5F59C21C-4D47-4E23-81CF-2A6ED47B6629}" destId="{9D7F4ECF-D06C-4BFE-BD5F-2C05C6CA0466}" srcOrd="10" destOrd="0" presId="urn:microsoft.com/office/officeart/2005/8/layout/vProcess5"/>
    <dgm:cxn modelId="{6B7D6B12-93EC-41DF-B835-37737F5EB665}" type="presParOf" srcId="{5F59C21C-4D47-4E23-81CF-2A6ED47B6629}" destId="{03A0354B-F6B2-47FA-A725-077B64780456}" srcOrd="11" destOrd="0" presId="urn:microsoft.com/office/officeart/2005/8/layout/vProcess5"/>
    <dgm:cxn modelId="{99308EE4-E140-433C-A9DE-9A2F208B1E13}" type="presParOf" srcId="{5F59C21C-4D47-4E23-81CF-2A6ED47B6629}" destId="{A90681B0-7F0C-48C2-8EEB-99432CD84B64}" srcOrd="12" destOrd="0" presId="urn:microsoft.com/office/officeart/2005/8/layout/vProcess5"/>
    <dgm:cxn modelId="{4B885C6F-A580-49FC-91DE-91CE9D0A0C0E}" type="presParOf" srcId="{5F59C21C-4D47-4E23-81CF-2A6ED47B6629}" destId="{B8EE930F-BB2C-4EDC-8623-7ACB939B7C03}" srcOrd="13" destOrd="0" presId="urn:microsoft.com/office/officeart/2005/8/layout/vProcess5"/>
    <dgm:cxn modelId="{EFE517BE-A79C-43DE-A0B8-72D882DD0A77}" type="presParOf" srcId="{5F59C21C-4D47-4E23-81CF-2A6ED47B6629}" destId="{D921FD3F-7128-4A97-87B0-8BD7A1859D3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B5B090-2D60-499B-8A16-615A56362871}">
      <dsp:nvSpPr>
        <dsp:cNvPr id="0" name=""/>
        <dsp:cNvSpPr/>
      </dsp:nvSpPr>
      <dsp:spPr>
        <a:xfrm>
          <a:off x="0" y="0"/>
          <a:ext cx="8739129" cy="88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Financial risks: </a:t>
          </a:r>
          <a:r>
            <a:rPr lang="en-US" sz="1600" b="0" i="0" kern="1200" baseline="0" dirty="0"/>
            <a:t>Relate to capital mobilization, investment costs, and the ability to recover capital from energy efficiency</a:t>
          </a:r>
          <a:r>
            <a:rPr lang="vi-VN" sz="1600" b="0" i="0" kern="1200" baseline="0" dirty="0"/>
            <a:t>.</a:t>
          </a:r>
          <a:endParaRPr lang="en-US" sz="1600" b="0" kern="1200" dirty="0"/>
        </a:p>
      </dsp:txBody>
      <dsp:txXfrm>
        <a:off x="26018" y="26018"/>
        <a:ext cx="7676620" cy="836292"/>
      </dsp:txXfrm>
    </dsp:sp>
    <dsp:sp modelId="{2AF067CD-19CB-4B94-9CF2-BBE0704BD7AB}">
      <dsp:nvSpPr>
        <dsp:cNvPr id="0" name=""/>
        <dsp:cNvSpPr/>
      </dsp:nvSpPr>
      <dsp:spPr>
        <a:xfrm>
          <a:off x="652597" y="1011706"/>
          <a:ext cx="8739129" cy="88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Technical risks: </a:t>
          </a:r>
          <a:r>
            <a:rPr lang="en-US" sz="1600" b="0" i="0" kern="1200" baseline="0" dirty="0"/>
            <a:t>Regarding equipment performance, technology, and the ability to achieve committed energy efficiency.</a:t>
          </a:r>
          <a:endParaRPr lang="en-US" sz="1600" b="0" kern="1200" dirty="0"/>
        </a:p>
      </dsp:txBody>
      <dsp:txXfrm>
        <a:off x="678615" y="1037724"/>
        <a:ext cx="7457083" cy="836292"/>
      </dsp:txXfrm>
    </dsp:sp>
    <dsp:sp modelId="{1B454650-CFEA-4949-87CD-1BC839DB1BC4}">
      <dsp:nvSpPr>
        <dsp:cNvPr id="0" name=""/>
        <dsp:cNvSpPr/>
      </dsp:nvSpPr>
      <dsp:spPr>
        <a:xfrm>
          <a:off x="1305194" y="2023413"/>
          <a:ext cx="8739129" cy="88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Operation and maintenance risks: </a:t>
          </a:r>
          <a:r>
            <a:rPr lang="en-US" sz="1600" b="0" i="0" kern="1200" baseline="0" dirty="0"/>
            <a:t>Relate to the operation and maintenance of the system during the contract period.</a:t>
          </a:r>
          <a:endParaRPr lang="en-US" sz="1600" b="0" kern="1200" dirty="0"/>
        </a:p>
      </dsp:txBody>
      <dsp:txXfrm>
        <a:off x="1331212" y="2049431"/>
        <a:ext cx="7457083" cy="836292"/>
      </dsp:txXfrm>
    </dsp:sp>
    <dsp:sp modelId="{42EF5A29-DA34-4A02-B8E2-9CC4AF584571}">
      <dsp:nvSpPr>
        <dsp:cNvPr id="0" name=""/>
        <dsp:cNvSpPr/>
      </dsp:nvSpPr>
      <dsp:spPr>
        <a:xfrm>
          <a:off x="1957792" y="3035120"/>
          <a:ext cx="8739129" cy="88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Legal risks: </a:t>
          </a:r>
          <a:r>
            <a:rPr lang="en-US" sz="1600" b="0" i="0" kern="1200" baseline="0" dirty="0"/>
            <a:t>Issues relate to compliance with laws, regulations, and contracts.</a:t>
          </a:r>
          <a:endParaRPr lang="en-US" sz="1600" b="0" kern="1200" dirty="0"/>
        </a:p>
      </dsp:txBody>
      <dsp:txXfrm>
        <a:off x="1983810" y="3061138"/>
        <a:ext cx="7457083" cy="836292"/>
      </dsp:txXfrm>
    </dsp:sp>
    <dsp:sp modelId="{EAB668A0-1FBF-4F3F-AD67-8810D6CE9776}">
      <dsp:nvSpPr>
        <dsp:cNvPr id="0" name=""/>
        <dsp:cNvSpPr/>
      </dsp:nvSpPr>
      <dsp:spPr>
        <a:xfrm>
          <a:off x="2610389" y="4046827"/>
          <a:ext cx="8739129" cy="888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baseline="0" dirty="0"/>
            <a:t>Market risk: </a:t>
          </a:r>
          <a:r>
            <a:rPr lang="en-US" sz="1600" b="0" i="0" kern="1200" baseline="0" dirty="0"/>
            <a:t>Changes in energy prices or economic and policy fluctuations.</a:t>
          </a:r>
          <a:endParaRPr lang="en-US" sz="1600" b="0" kern="1200" dirty="0"/>
        </a:p>
      </dsp:txBody>
      <dsp:txXfrm>
        <a:off x="2636407" y="4072845"/>
        <a:ext cx="7457083" cy="836292"/>
      </dsp:txXfrm>
    </dsp:sp>
    <dsp:sp modelId="{E58C8E37-6B63-4077-A198-1109908F576D}">
      <dsp:nvSpPr>
        <dsp:cNvPr id="0" name=""/>
        <dsp:cNvSpPr/>
      </dsp:nvSpPr>
      <dsp:spPr>
        <a:xfrm>
          <a:off x="8161716" y="648973"/>
          <a:ext cx="577413" cy="577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8291634" y="648973"/>
        <a:ext cx="317577" cy="434503"/>
      </dsp:txXfrm>
    </dsp:sp>
    <dsp:sp modelId="{C2C1DC6D-D1ED-46E6-BBF1-DA0D7F4842D2}">
      <dsp:nvSpPr>
        <dsp:cNvPr id="0" name=""/>
        <dsp:cNvSpPr/>
      </dsp:nvSpPr>
      <dsp:spPr>
        <a:xfrm>
          <a:off x="8814313" y="1660679"/>
          <a:ext cx="577413" cy="577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8944231" y="1660679"/>
        <a:ext cx="317577" cy="434503"/>
      </dsp:txXfrm>
    </dsp:sp>
    <dsp:sp modelId="{11A17872-3223-430A-B04D-578389A888BB}">
      <dsp:nvSpPr>
        <dsp:cNvPr id="0" name=""/>
        <dsp:cNvSpPr/>
      </dsp:nvSpPr>
      <dsp:spPr>
        <a:xfrm>
          <a:off x="9466911" y="2657581"/>
          <a:ext cx="577413" cy="577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9596829" y="2657581"/>
        <a:ext cx="317577" cy="434503"/>
      </dsp:txXfrm>
    </dsp:sp>
    <dsp:sp modelId="{A80F2BF2-7B1E-4182-836A-D322686991FA}">
      <dsp:nvSpPr>
        <dsp:cNvPr id="0" name=""/>
        <dsp:cNvSpPr/>
      </dsp:nvSpPr>
      <dsp:spPr>
        <a:xfrm>
          <a:off x="10119508" y="3679158"/>
          <a:ext cx="577413" cy="577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0249426" y="3679158"/>
        <a:ext cx="317577" cy="434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46DB6B-3864-3EB7-7DCD-EE293A0A78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34394" y="129185"/>
            <a:ext cx="1855275" cy="382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CC6070-993A-2BC6-B5CA-B682FD4A2C1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67837" y="-255542"/>
            <a:ext cx="1122400" cy="1122400"/>
          </a:xfrm>
          <a:prstGeom prst="rect">
            <a:avLst/>
          </a:prstGeom>
        </p:spPr>
      </p:pic>
      <p:cxnSp>
        <p:nvCxnSpPr>
          <p:cNvPr id="6" name="Connecteur droit 3">
            <a:extLst>
              <a:ext uri="{FF2B5EF4-FFF2-40B4-BE49-F238E27FC236}">
                <a16:creationId xmlns:a16="http://schemas.microsoft.com/office/drawing/2014/main" id="{996E81FD-365D-A6E2-B06C-4CFF9308EF65}"/>
              </a:ext>
            </a:extLst>
          </p:cNvPr>
          <p:cNvCxnSpPr/>
          <p:nvPr userDrawn="1"/>
        </p:nvCxnSpPr>
        <p:spPr>
          <a:xfrm>
            <a:off x="575733" y="1397001"/>
            <a:ext cx="11040533" cy="0"/>
          </a:xfrm>
          <a:prstGeom prst="line">
            <a:avLst/>
          </a:prstGeom>
          <a:ln w="508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845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705239" y="2142354"/>
            <a:ext cx="5486761" cy="4546744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905" y="2095018"/>
            <a:ext cx="6640695" cy="181169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Times New Roman" panose="02020603050405020304" pitchFamily="18" charset="0"/>
              </a:rPr>
              <a:t>MODULE 12: </a:t>
            </a:r>
          </a:p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Roboto" panose="02000000000000000000" pitchFamily="2" charset="0"/>
                <a:cs typeface="Times New Roman" panose="02020603050405020304" pitchFamily="18" charset="0"/>
              </a:rPr>
              <a:t>RISKS AND RISK MITIGATION FOR ESCO PROJECTS</a:t>
            </a:r>
            <a:endParaRPr lang="en-VN" sz="8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177FA-92B5-7A75-0F99-CB166AD75C96}"/>
              </a:ext>
            </a:extLst>
          </p:cNvPr>
          <p:cNvSpPr txBox="1"/>
          <p:nvPr/>
        </p:nvSpPr>
        <p:spPr>
          <a:xfrm>
            <a:off x="546264" y="4215740"/>
            <a:ext cx="3591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dirty="0">
                <a:solidFill>
                  <a:schemeClr val="accent1">
                    <a:lumMod val="50000"/>
                  </a:schemeClr>
                </a:solidFill>
              </a:rPr>
              <a:t>By PhD: Nguyen Xuan Quang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1" y="388711"/>
          <a:ext cx="11111345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111345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AUDIT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Rectangle 5">
            <a:extLst>
              <a:ext uri="{FF2B5EF4-FFF2-40B4-BE49-F238E27FC236}">
                <a16:creationId xmlns:a16="http://schemas.microsoft.com/office/drawing/2014/main" id="{349597AB-D0A2-4FED-9A09-132D03DE67B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5601" y="1451956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Source of error</a:t>
            </a:r>
          </a:p>
        </p:txBody>
      </p:sp>
      <p:sp>
        <p:nvSpPr>
          <p:cNvPr id="8" name="Espace réservé du contenu 1">
            <a:extLst>
              <a:ext uri="{FF2B5EF4-FFF2-40B4-BE49-F238E27FC236}">
                <a16:creationId xmlns:a16="http://schemas.microsoft.com/office/drawing/2014/main" id="{8118C25B-5CE4-4670-BE0E-E3739F788384}"/>
              </a:ext>
            </a:extLst>
          </p:cNvPr>
          <p:cNvSpPr txBox="1">
            <a:spLocks/>
          </p:cNvSpPr>
          <p:nvPr/>
        </p:nvSpPr>
        <p:spPr bwMode="auto">
          <a:xfrm>
            <a:off x="148884" y="2364556"/>
            <a:ext cx="6000144" cy="3796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</a:rPr>
              <a:t>The client provided incomplete or incorrect data.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</a:rPr>
              <a:t>Inappropriate assumptions were made in the audit.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</a:rPr>
              <a:t>Not to calculate a margin of safety.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</a:rPr>
              <a:t>Incorrect selection of base year.</a:t>
            </a:r>
            <a:endParaRPr lang="fr-CA" sz="3200" dirty="0">
              <a:solidFill>
                <a:schemeClr val="tx1"/>
              </a:solidFill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991ECB0-8526-4961-AE9F-45B6E2614E4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97913" y="1451955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Solution</a:t>
            </a:r>
          </a:p>
        </p:txBody>
      </p:sp>
      <p:sp>
        <p:nvSpPr>
          <p:cNvPr id="10" name="Espace réservé du contenu 7">
            <a:extLst>
              <a:ext uri="{FF2B5EF4-FFF2-40B4-BE49-F238E27FC236}">
                <a16:creationId xmlns:a16="http://schemas.microsoft.com/office/drawing/2014/main" id="{DDFA72D8-5AC0-4716-8D9F-F2907C7D13CE}"/>
              </a:ext>
            </a:extLst>
          </p:cNvPr>
          <p:cNvSpPr txBox="1">
            <a:spLocks/>
          </p:cNvSpPr>
          <p:nvPr/>
        </p:nvSpPr>
        <p:spPr bwMode="auto">
          <a:xfrm>
            <a:off x="5875050" y="2359207"/>
            <a:ext cx="6316951" cy="489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Adjust terms in case of incorrect or incomplete information in the contract.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 Document all assumptions in writing and ask the customer to confirm them.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Introduce adequate contingency measures.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Measure all key parameters.</a:t>
            </a:r>
            <a:endParaRPr lang="fr-CA" sz="3200" dirty="0">
              <a:solidFill>
                <a:schemeClr val="tx1"/>
              </a:solidFill>
            </a:endParaRPr>
          </a:p>
        </p:txBody>
      </p:sp>
      <p:pic>
        <p:nvPicPr>
          <p:cNvPr id="11" name="Picture 2" descr="Idea ">
            <a:extLst>
              <a:ext uri="{FF2B5EF4-FFF2-40B4-BE49-F238E27FC236}">
                <a16:creationId xmlns:a16="http://schemas.microsoft.com/office/drawing/2014/main" id="{704746F2-8F49-4F4C-9A3F-49AA25EF4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19" y="131239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Light bulb ">
            <a:extLst>
              <a:ext uri="{FF2B5EF4-FFF2-40B4-BE49-F238E27FC236}">
                <a16:creationId xmlns:a16="http://schemas.microsoft.com/office/drawing/2014/main" id="{E6F1D905-B3AA-46AF-A8AB-936E1594F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111" y="131239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839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2239752" y="512520"/>
          <a:ext cx="7505953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7505953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DESIGN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1027">
            <a:extLst>
              <a:ext uri="{FF2B5EF4-FFF2-40B4-BE49-F238E27FC236}">
                <a16:creationId xmlns:a16="http://schemas.microsoft.com/office/drawing/2014/main" id="{52BB4F62-BA7F-44BD-9FA4-F233CF2B18B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9301" y="174067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Source of error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EF6A2842-59E4-4881-B93A-C362CF174351}"/>
              </a:ext>
            </a:extLst>
          </p:cNvPr>
          <p:cNvSpPr txBox="1">
            <a:spLocks/>
          </p:cNvSpPr>
          <p:nvPr/>
        </p:nvSpPr>
        <p:spPr bwMode="auto">
          <a:xfrm>
            <a:off x="591545" y="2316735"/>
            <a:ext cx="6271592" cy="3295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3200" dirty="0">
                <a:solidFill>
                  <a:schemeClr val="tx1"/>
                </a:solidFill>
                <a:latin typeface="+mn-lt"/>
              </a:rPr>
              <a:t>Existing plans and specifications are not up to date.</a:t>
            </a: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en-US" sz="3200" dirty="0">
              <a:solidFill>
                <a:schemeClr val="tx1"/>
              </a:solidFill>
              <a:latin typeface="+mn-lt"/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3200" dirty="0">
                <a:solidFill>
                  <a:schemeClr val="tx1"/>
                </a:solidFill>
                <a:latin typeface="+mn-lt"/>
              </a:rPr>
              <a:t>Use new equipment and procedures.</a:t>
            </a:r>
            <a:endParaRPr lang="fr-CA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1028">
            <a:extLst>
              <a:ext uri="{FF2B5EF4-FFF2-40B4-BE49-F238E27FC236}">
                <a16:creationId xmlns:a16="http://schemas.microsoft.com/office/drawing/2014/main" id="{0B5BFF57-B365-41F5-BB01-ADF14B3265F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1613" y="1740670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13" name="Picture 2" descr="Idea ">
            <a:extLst>
              <a:ext uri="{FF2B5EF4-FFF2-40B4-BE49-F238E27FC236}">
                <a16:creationId xmlns:a16="http://schemas.microsoft.com/office/drawing/2014/main" id="{5B6CD296-BD81-45C1-AD26-374EB0B93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9787" y="2541649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2">
            <a:extLst>
              <a:ext uri="{FF2B5EF4-FFF2-40B4-BE49-F238E27FC236}">
                <a16:creationId xmlns:a16="http://schemas.microsoft.com/office/drawing/2014/main" id="{A0EE75AE-5DFC-486C-ADCC-1D6D85A1D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9786" y="4811588"/>
            <a:ext cx="19532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3200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574021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4865E55-154A-4E3B-816F-A27AB28ABCAB}"/>
              </a:ext>
            </a:extLst>
          </p:cNvPr>
          <p:cNvGraphicFramePr>
            <a:graphicFrameLocks noGrp="1"/>
          </p:cNvGraphicFramePr>
          <p:nvPr/>
        </p:nvGraphicFramePr>
        <p:xfrm>
          <a:off x="2343024" y="461840"/>
          <a:ext cx="7505953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7505953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DESIGN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Rectangle 1027">
            <a:extLst>
              <a:ext uri="{FF2B5EF4-FFF2-40B4-BE49-F238E27FC236}">
                <a16:creationId xmlns:a16="http://schemas.microsoft.com/office/drawing/2014/main" id="{5EB98183-D067-49E3-A4B0-321B9E6DC13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6773" y="1783184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</a:rPr>
              <a:t>Source of error</a:t>
            </a:r>
          </a:p>
        </p:txBody>
      </p:sp>
      <p:sp>
        <p:nvSpPr>
          <p:cNvPr id="8" name="Espace réservé du contenu 1">
            <a:extLst>
              <a:ext uri="{FF2B5EF4-FFF2-40B4-BE49-F238E27FC236}">
                <a16:creationId xmlns:a16="http://schemas.microsoft.com/office/drawing/2014/main" id="{3196076F-DD53-4892-AA43-83EB72088A6A}"/>
              </a:ext>
            </a:extLst>
          </p:cNvPr>
          <p:cNvSpPr txBox="1">
            <a:spLocks/>
          </p:cNvSpPr>
          <p:nvPr/>
        </p:nvSpPr>
        <p:spPr bwMode="auto">
          <a:xfrm>
            <a:off x="289018" y="2359248"/>
            <a:ext cx="5386917" cy="244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</a:rPr>
              <a:t>Existing plans and specifications are not up to date.</a:t>
            </a: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en-US" sz="2667" dirty="0">
              <a:solidFill>
                <a:schemeClr val="tx1"/>
              </a:solidFill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</a:rPr>
              <a:t>Use new equipment and procedures.</a:t>
            </a:r>
            <a:endParaRPr lang="fr-CA" sz="2667" dirty="0">
              <a:solidFill>
                <a:schemeClr val="tx1"/>
              </a:solidFill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sz="2667" dirty="0">
              <a:solidFill>
                <a:schemeClr val="tx1"/>
              </a:solidFill>
            </a:endParaRPr>
          </a:p>
        </p:txBody>
      </p:sp>
      <p:sp>
        <p:nvSpPr>
          <p:cNvPr id="9" name="Rectangle 1028">
            <a:extLst>
              <a:ext uri="{FF2B5EF4-FFF2-40B4-BE49-F238E27FC236}">
                <a16:creationId xmlns:a16="http://schemas.microsoft.com/office/drawing/2014/main" id="{6A827A9F-F529-403F-993E-D1260A52B4C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09085" y="1783183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</a:rPr>
              <a:t>Solution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6BBA52D2-FF6F-4E3E-8CEB-DA9C48B9DD9A}"/>
              </a:ext>
            </a:extLst>
          </p:cNvPr>
          <p:cNvSpPr txBox="1">
            <a:spLocks/>
          </p:cNvSpPr>
          <p:nvPr/>
        </p:nvSpPr>
        <p:spPr bwMode="auto">
          <a:xfrm>
            <a:off x="6009085" y="2319263"/>
            <a:ext cx="5389033" cy="423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Verify data in plans and specifications. Measure.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Avoid demonstrations of new equipment.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Work carefully with less familiar processes</a:t>
            </a:r>
          </a:p>
          <a:p>
            <a:pPr lvl="1"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Include a return clause for defective equipment in the contract.</a:t>
            </a:r>
          </a:p>
        </p:txBody>
      </p:sp>
      <p:pic>
        <p:nvPicPr>
          <p:cNvPr id="11" name="Picture 2" descr="Idea ">
            <a:extLst>
              <a:ext uri="{FF2B5EF4-FFF2-40B4-BE49-F238E27FC236}">
                <a16:creationId xmlns:a16="http://schemas.microsoft.com/office/drawing/2014/main" id="{1D3F4D82-B982-43F5-B2CF-B9EB95860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02" y="149305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Light bulb ">
            <a:extLst>
              <a:ext uri="{FF2B5EF4-FFF2-40B4-BE49-F238E27FC236}">
                <a16:creationId xmlns:a16="http://schemas.microsoft.com/office/drawing/2014/main" id="{40F5C3E0-39F9-41BC-9596-9DB2AFB14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872" y="149305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199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19145" y="576945"/>
          <a:ext cx="11931475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931475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CONSTRUCTION COST ASSESSMENT</a:t>
                      </a:r>
                      <a:endParaRPr lang="en-CA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j-lt"/>
                        <a:ea typeface="Roboto" panose="02000000000000000000" pitchFamily="2" charset="0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171762C0-37AF-4CF5-83FF-9E11DAF9AA0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9145" y="192539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E3B0E333-0F1C-4DCB-98F1-12B12CB05C48}"/>
              </a:ext>
            </a:extLst>
          </p:cNvPr>
          <p:cNvSpPr txBox="1">
            <a:spLocks/>
          </p:cNvSpPr>
          <p:nvPr/>
        </p:nvSpPr>
        <p:spPr bwMode="auto">
          <a:xfrm>
            <a:off x="521389" y="2501455"/>
            <a:ext cx="6011583" cy="295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estimate understates fixed costs.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estimate too many overhead costs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estimate understates site costs or omitting them completely.</a:t>
            </a:r>
            <a:endParaRPr lang="fr-CA" sz="26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48B1FA5-BF45-47AC-A3FF-29619264029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41457" y="1925390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13" name="Picture 2" descr="Idea ">
            <a:extLst>
              <a:ext uri="{FF2B5EF4-FFF2-40B4-BE49-F238E27FC236}">
                <a16:creationId xmlns:a16="http://schemas.microsoft.com/office/drawing/2014/main" id="{17DB809E-C372-4C21-A2CA-58FF862A1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675" y="2650260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2">
            <a:extLst>
              <a:ext uri="{FF2B5EF4-FFF2-40B4-BE49-F238E27FC236}">
                <a16:creationId xmlns:a16="http://schemas.microsoft.com/office/drawing/2014/main" id="{3018497E-24AD-40B7-9AAA-3F98533B4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9675" y="4673621"/>
            <a:ext cx="17187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3619676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1" y="561498"/>
          <a:ext cx="11438313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438313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CONSTRUCTION COST ASSESSMENT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401C2BBE-EF6F-40D7-93F1-0ADB2B9CD5E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6773" y="1703499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Source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078A12B3-5144-45E6-BCF5-9FFB26C70C73}"/>
              </a:ext>
            </a:extLst>
          </p:cNvPr>
          <p:cNvSpPr txBox="1">
            <a:spLocks/>
          </p:cNvSpPr>
          <p:nvPr/>
        </p:nvSpPr>
        <p:spPr bwMode="auto">
          <a:xfrm>
            <a:off x="0" y="2413598"/>
            <a:ext cx="5825469" cy="242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The estimate understates fixed costs.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The estimate too many overhead costs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The estimate understates site costs or omitting them completely.</a:t>
            </a:r>
            <a:endParaRPr lang="fr-CA" sz="2400" dirty="0">
              <a:solidFill>
                <a:schemeClr val="tx1"/>
              </a:solidFill>
            </a:endParaRPr>
          </a:p>
          <a:p>
            <a:pPr marL="505871" indent="-380990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495C2424-4D9E-44F9-8C2C-A1F82B8C2A5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09085" y="1703498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Solution</a:t>
            </a:r>
          </a:p>
        </p:txBody>
      </p:sp>
      <p:sp>
        <p:nvSpPr>
          <p:cNvPr id="16" name="Espace réservé du contenu 10">
            <a:extLst>
              <a:ext uri="{FF2B5EF4-FFF2-40B4-BE49-F238E27FC236}">
                <a16:creationId xmlns:a16="http://schemas.microsoft.com/office/drawing/2014/main" id="{8759880A-9FB2-46CC-8AB3-8EC96036B210}"/>
              </a:ext>
            </a:extLst>
          </p:cNvPr>
          <p:cNvSpPr txBox="1">
            <a:spLocks/>
          </p:cNvSpPr>
          <p:nvPr/>
        </p:nvSpPr>
        <p:spPr bwMode="auto">
          <a:xfrm>
            <a:off x="5825470" y="2252734"/>
            <a:ext cx="6188444" cy="483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Obtain quotes from contractors regarding fixed costs before submitting a proposal to the client.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Introduce some contingency measures.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Include a clause in the contract allowing for cost adjustments up or down within the range of 10 – 15% of the estimated cost.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</a:rPr>
              <a:t>Safety, cleanliness, scaffolding, fencing, sanitation and on-site services.</a:t>
            </a:r>
            <a:endParaRPr lang="fr-CA" sz="2400" dirty="0">
              <a:solidFill>
                <a:schemeClr val="tx1"/>
              </a:solidFill>
            </a:endParaRPr>
          </a:p>
        </p:txBody>
      </p:sp>
      <p:pic>
        <p:nvPicPr>
          <p:cNvPr id="17" name="Picture 2" descr="Idea ">
            <a:extLst>
              <a:ext uri="{FF2B5EF4-FFF2-40B4-BE49-F238E27FC236}">
                <a16:creationId xmlns:a16="http://schemas.microsoft.com/office/drawing/2014/main" id="{274F0DF6-FB65-4619-8269-4E48C4E6B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02" y="149305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Light bulb ">
            <a:extLst>
              <a:ext uri="{FF2B5EF4-FFF2-40B4-BE49-F238E27FC236}">
                <a16:creationId xmlns:a16="http://schemas.microsoft.com/office/drawing/2014/main" id="{3906C2FD-97B6-4D11-AC60-1A87357ED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872" y="149305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72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917457" y="546244"/>
          <a:ext cx="10594593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0594593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CONSTRUCTION PHASE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6F0BCB04-DA6C-4C6F-87ED-1EC2CE268EC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8874" y="173963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14" name="Espace réservé du contenu 1">
            <a:extLst>
              <a:ext uri="{FF2B5EF4-FFF2-40B4-BE49-F238E27FC236}">
                <a16:creationId xmlns:a16="http://schemas.microsoft.com/office/drawing/2014/main" id="{AB88E628-7A08-4458-A59F-056657D183B0}"/>
              </a:ext>
            </a:extLst>
          </p:cNvPr>
          <p:cNvSpPr txBox="1">
            <a:spLocks/>
          </p:cNvSpPr>
          <p:nvPr/>
        </p:nvSpPr>
        <p:spPr bwMode="auto">
          <a:xfrm>
            <a:off x="681119" y="2315695"/>
            <a:ext cx="5720067" cy="315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longer the field work, the higher the interim funding amount and the shorter the payback period, if the contract is for a fixed term.</a:t>
            </a:r>
            <a:endParaRPr lang="fr-CA" sz="26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529445A2-A34A-4239-91AC-9F837005501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01186" y="1739631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20" name="Picture 2" descr="Idea ">
            <a:extLst>
              <a:ext uri="{FF2B5EF4-FFF2-40B4-BE49-F238E27FC236}">
                <a16:creationId xmlns:a16="http://schemas.microsoft.com/office/drawing/2014/main" id="{1356FA72-A68F-4418-A5C4-87E86C7BC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081" y="2845080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">
            <a:extLst>
              <a:ext uri="{FF2B5EF4-FFF2-40B4-BE49-F238E27FC236}">
                <a16:creationId xmlns:a16="http://schemas.microsoft.com/office/drawing/2014/main" id="{22FE06F9-9B67-46E4-B08B-1E430EF6F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8082" y="4859121"/>
            <a:ext cx="217154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842326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729981" y="576946"/>
          <a:ext cx="10478479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0478479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CONSTRUCTION PHASE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0" name="Rectangle 3">
            <a:extLst>
              <a:ext uri="{FF2B5EF4-FFF2-40B4-BE49-F238E27FC236}">
                <a16:creationId xmlns:a16="http://schemas.microsoft.com/office/drawing/2014/main" id="{B3C96743-75B7-41A5-AC1E-C5E9642BE54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3689" y="1841488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Source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0D1F171-9532-4094-9A1A-C42B548F98ED}"/>
              </a:ext>
            </a:extLst>
          </p:cNvPr>
          <p:cNvSpPr txBox="1">
            <a:spLocks/>
          </p:cNvSpPr>
          <p:nvPr/>
        </p:nvSpPr>
        <p:spPr bwMode="auto">
          <a:xfrm>
            <a:off x="375934" y="2417553"/>
            <a:ext cx="5386917" cy="318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dirty="0">
                <a:solidFill>
                  <a:schemeClr val="tx1"/>
                </a:solidFill>
              </a:rPr>
              <a:t>The longer the field work, the higher the interim funding amount and the shorter the payback period, if the contract is for a fixed term.</a:t>
            </a:r>
            <a:endParaRPr lang="fr-CA" dirty="0">
              <a:solidFill>
                <a:schemeClr val="tx1"/>
              </a:solidFill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C2B17F58-E288-4377-8EA0-1C1F87DEF1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1" y="1841487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Solution</a:t>
            </a:r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A80BFE99-E335-464E-9A68-FC43F0DF22F0}"/>
              </a:ext>
            </a:extLst>
          </p:cNvPr>
          <p:cNvSpPr txBox="1">
            <a:spLocks/>
          </p:cNvSpPr>
          <p:nvPr/>
        </p:nvSpPr>
        <p:spPr bwMode="auto">
          <a:xfrm>
            <a:off x="6096001" y="2377567"/>
            <a:ext cx="5389033" cy="4091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4705" lvl="1" indent="-249760" defTabSz="609585">
              <a:spcBef>
                <a:spcPts val="800"/>
              </a:spcBef>
              <a:defRPr/>
            </a:pPr>
            <a:r>
              <a:rPr lang="en-US" sz="2400" dirty="0">
                <a:solidFill>
                  <a:schemeClr val="tx1"/>
                </a:solidFill>
              </a:rPr>
              <a:t>For fixed term contracts, the ESCO can specify a start date for the payback period.</a:t>
            </a:r>
          </a:p>
          <a:p>
            <a:pPr marL="484705" lvl="1" indent="-249760" defTabSz="609585">
              <a:spcBef>
                <a:spcPts val="800"/>
              </a:spcBef>
              <a:defRPr/>
            </a:pPr>
            <a:r>
              <a:rPr lang="en-US" sz="2400" dirty="0">
                <a:solidFill>
                  <a:schemeClr val="tx1"/>
                </a:solidFill>
              </a:rPr>
              <a:t>Include a provision in the contract that allows the ESCO to use the savings payment portion of the first few months to pay interest.</a:t>
            </a:r>
            <a:endParaRPr lang="fr-CA" sz="2400" dirty="0">
              <a:solidFill>
                <a:schemeClr val="tx1"/>
              </a:solidFill>
            </a:endParaRPr>
          </a:p>
        </p:txBody>
      </p:sp>
      <p:pic>
        <p:nvPicPr>
          <p:cNvPr id="14" name="Picture 2" descr="Idea ">
            <a:extLst>
              <a:ext uri="{FF2B5EF4-FFF2-40B4-BE49-F238E27FC236}">
                <a16:creationId xmlns:a16="http://schemas.microsoft.com/office/drawing/2014/main" id="{FC666A2C-DEDC-49EE-A128-02ACFEE63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79" y="1650858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Light bulb ">
            <a:extLst>
              <a:ext uri="{FF2B5EF4-FFF2-40B4-BE49-F238E27FC236}">
                <a16:creationId xmlns:a16="http://schemas.microsoft.com/office/drawing/2014/main" id="{9B47C06B-561D-4518-95B0-8785ACB4E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71" y="1650858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1325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48080" y="548138"/>
          <a:ext cx="11205432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205432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Roboto" panose="02000000000000000000" pitchFamily="2" charset="0"/>
                        </a:rPr>
                        <a:t>RISK CONTROL – ENVIRONMENT AND HEALTH</a:t>
                      </a:r>
                      <a:endParaRPr lang="en-CA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32D47D61-00B6-44E8-B2CD-C3F57D6562B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8483" y="179923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31346535-2B8A-4B41-ACDC-C936CDEFACA9}"/>
              </a:ext>
            </a:extLst>
          </p:cNvPr>
          <p:cNvSpPr txBox="1">
            <a:spLocks/>
          </p:cNvSpPr>
          <p:nvPr/>
        </p:nvSpPr>
        <p:spPr bwMode="auto">
          <a:xfrm>
            <a:off x="430727" y="2375295"/>
            <a:ext cx="5884455" cy="357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PCBs or Asbestos Removal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>
                <a:solidFill>
                  <a:schemeClr val="tx1"/>
                </a:solidFill>
                <a:latin typeface="+mn-lt"/>
              </a:rPr>
              <a:t>Work is performed in a building that has air quality and comfort issues. ESCOs can address these issues, at the cost of lower energy savings.</a:t>
            </a:r>
            <a:endParaRPr lang="fr-CA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25AD30-1A10-475C-A2F0-8DF39A225D0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50796" y="1799230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13" name="Picture 2" descr="Idea ">
            <a:extLst>
              <a:ext uri="{FF2B5EF4-FFF2-40B4-BE49-F238E27FC236}">
                <a16:creationId xmlns:a16="http://schemas.microsoft.com/office/drawing/2014/main" id="{A7894485-9C28-443A-B733-149C4A4A2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380" y="296533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2">
            <a:extLst>
              <a:ext uri="{FF2B5EF4-FFF2-40B4-BE49-F238E27FC236}">
                <a16:creationId xmlns:a16="http://schemas.microsoft.com/office/drawing/2014/main" id="{E0C7A61C-7E09-4EF4-8091-397DA8792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6380" y="4865403"/>
            <a:ext cx="17187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400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2425527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2" y="548340"/>
          <a:ext cx="11493109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493109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ENVIRONMENT AND HEALTH</a:t>
                      </a:r>
                      <a:endParaRPr lang="en-CA" sz="3200" b="1" i="0" u="none" strike="noStrike" cap="non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ea typeface="Roboto" panose="02000000000000000000" pitchFamily="2" charset="0"/>
                        <a:cs typeface="Arial"/>
                        <a:sym typeface="Arial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EF342BD5-E774-43DB-A74B-CFE819281A5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5602" y="1802104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Source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592E5EF-2248-4176-9DF7-59342D1604FF}"/>
              </a:ext>
            </a:extLst>
          </p:cNvPr>
          <p:cNvSpPr txBox="1">
            <a:spLocks/>
          </p:cNvSpPr>
          <p:nvPr/>
        </p:nvSpPr>
        <p:spPr bwMode="auto">
          <a:xfrm>
            <a:off x="577847" y="2378168"/>
            <a:ext cx="5386917" cy="355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PCBs or Asbestos Removal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Work is performed in a building that has air quality and comfort issues. ESCOs can address these issues, at the cost of lower energy savings.</a:t>
            </a:r>
            <a:endParaRPr lang="fr-CA" sz="2667" dirty="0">
              <a:solidFill>
                <a:schemeClr val="tx1"/>
              </a:solidFill>
            </a:endParaRPr>
          </a:p>
          <a:p>
            <a:pPr marL="582069" indent="-457189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endParaRPr lang="fr-CA" sz="2667" dirty="0">
              <a:solidFill>
                <a:schemeClr val="tx1"/>
              </a:solidFill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254FB8BF-BBB2-4416-A77C-ADB875CF1534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97914" y="1802103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Solution</a:t>
            </a:r>
          </a:p>
        </p:txBody>
      </p:sp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7B99F9AA-63D9-4A10-9571-EAB0D26E0CE0}"/>
              </a:ext>
            </a:extLst>
          </p:cNvPr>
          <p:cNvSpPr txBox="1">
            <a:spLocks/>
          </p:cNvSpPr>
          <p:nvPr/>
        </p:nvSpPr>
        <p:spPr bwMode="auto">
          <a:xfrm>
            <a:off x="6297914" y="2338183"/>
            <a:ext cx="5389033" cy="288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Find out about current regulations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</a:rPr>
              <a:t>Gather all the information about the current condition of the building before implementing solutions.</a:t>
            </a:r>
            <a:endParaRPr lang="fr-CA" sz="2667" dirty="0">
              <a:solidFill>
                <a:schemeClr val="tx1"/>
              </a:solidFill>
            </a:endParaRPr>
          </a:p>
        </p:txBody>
      </p:sp>
      <p:pic>
        <p:nvPicPr>
          <p:cNvPr id="10" name="Picture 2" descr="Idea ">
            <a:extLst>
              <a:ext uri="{FF2B5EF4-FFF2-40B4-BE49-F238E27FC236}">
                <a16:creationId xmlns:a16="http://schemas.microsoft.com/office/drawing/2014/main" id="{B411324C-A0B2-4EE0-ADB5-79AF66A95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434" y="1627323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Light bulb ">
            <a:extLst>
              <a:ext uri="{FF2B5EF4-FFF2-40B4-BE49-F238E27FC236}">
                <a16:creationId xmlns:a16="http://schemas.microsoft.com/office/drawing/2014/main" id="{9B1BD838-4A1E-4C8F-A2FB-F8CC4561D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626" y="1627323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615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49567" y="110571"/>
          <a:ext cx="11524865" cy="1097280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524865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Roboto" panose="02000000000000000000" pitchFamily="2" charset="0"/>
                        </a:rPr>
                        <a:t>RISK CONTROL –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Roboto" panose="02000000000000000000" pitchFamily="2" charset="0"/>
                        </a:rPr>
                        <a:t>MEASURE AND VERIFY SOLUTIONS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68FAB3DD-FC2E-4404-91C4-4EDAB7922B0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4873" y="1790683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14" name="Espace réservé du contenu 1">
            <a:extLst>
              <a:ext uri="{FF2B5EF4-FFF2-40B4-BE49-F238E27FC236}">
                <a16:creationId xmlns:a16="http://schemas.microsoft.com/office/drawing/2014/main" id="{3BAE4B58-F072-4597-899B-32A18198FE5E}"/>
              </a:ext>
            </a:extLst>
          </p:cNvPr>
          <p:cNvSpPr txBox="1">
            <a:spLocks/>
          </p:cNvSpPr>
          <p:nvPr/>
        </p:nvSpPr>
        <p:spPr bwMode="auto">
          <a:xfrm>
            <a:off x="897118" y="2366747"/>
            <a:ext cx="5386917" cy="336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impact of solutions is difficult to predict. Depends on: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Behavioral Changes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Equipment Performance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Equipment Malfunctions</a:t>
            </a:r>
            <a:endParaRPr lang="fr-CA" sz="26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CEE8F8C8-5E75-4B8F-9C24-04BF610ECDC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17185" y="1790682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20" name="Picture 2" descr="Idea ">
            <a:extLst>
              <a:ext uri="{FF2B5EF4-FFF2-40B4-BE49-F238E27FC236}">
                <a16:creationId xmlns:a16="http://schemas.microsoft.com/office/drawing/2014/main" id="{93507F54-15FB-493E-BB47-5AA1ECC2E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375" y="2842044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">
            <a:extLst>
              <a:ext uri="{FF2B5EF4-FFF2-40B4-BE49-F238E27FC236}">
                <a16:creationId xmlns:a16="http://schemas.microsoft.com/office/drawing/2014/main" id="{3DFA6C00-A6B4-4D17-BA9A-9805978B1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6375" y="4716189"/>
            <a:ext cx="17187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020651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itre 1">
            <a:extLst>
              <a:ext uri="{FF2B5EF4-FFF2-40B4-BE49-F238E27FC236}">
                <a16:creationId xmlns:a16="http://schemas.microsoft.com/office/drawing/2014/main" id="{68931C7C-0751-40C4-AAA4-3AA5B7E0EC5B}"/>
              </a:ext>
            </a:extLst>
          </p:cNvPr>
          <p:cNvSpPr txBox="1">
            <a:spLocks/>
          </p:cNvSpPr>
          <p:nvPr/>
        </p:nvSpPr>
        <p:spPr>
          <a:xfrm>
            <a:off x="1088088" y="2510892"/>
            <a:ext cx="8193617" cy="1836217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05696"/>
                </a:solidFill>
                <a:latin typeface="Arial Narrow" pitchFamily="34" charset="0"/>
                <a:ea typeface="+mj-ea"/>
                <a:cs typeface="+mj-cs"/>
              </a:defRPr>
            </a:lvl1pPr>
          </a:lstStyle>
          <a:p>
            <a:pPr defTabSz="1219170">
              <a:buClrTx/>
              <a:defRPr/>
            </a:pPr>
            <a:r>
              <a:rPr lang="fr-FR" sz="3200" dirty="0">
                <a:solidFill>
                  <a:schemeClr val="tx1"/>
                </a:solidFill>
                <a:latin typeface="+mn-lt"/>
                <a:cs typeface="Arial" pitchFamily="34" charset="0"/>
              </a:rPr>
              <a:t>OBJECTIVE OF MODULE</a:t>
            </a:r>
          </a:p>
          <a:p>
            <a:pPr defTabSz="1219170">
              <a:buClrTx/>
              <a:defRPr/>
            </a:pPr>
            <a:r>
              <a:rPr lang="en-US" altLang="fr-FR" sz="3200" b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Identify and control risks for an ESCO</a:t>
            </a:r>
            <a:endParaRPr lang="fr-CA" sz="32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pic>
        <p:nvPicPr>
          <p:cNvPr id="6" name="Picture 2" descr="Risk ">
            <a:extLst>
              <a:ext uri="{FF2B5EF4-FFF2-40B4-BE49-F238E27FC236}">
                <a16:creationId xmlns:a16="http://schemas.microsoft.com/office/drawing/2014/main" id="{55EE3D39-0796-4C0E-BD9D-8BDB98A74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0" y="1990996"/>
            <a:ext cx="2876005" cy="287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063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439937" y="3997"/>
          <a:ext cx="11500284" cy="1259840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500284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1259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7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7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MEASURE AND VERIFY SOLUTIONS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0" name="Rectangle 3">
            <a:extLst>
              <a:ext uri="{FF2B5EF4-FFF2-40B4-BE49-F238E27FC236}">
                <a16:creationId xmlns:a16="http://schemas.microsoft.com/office/drawing/2014/main" id="{52295C89-05BC-45BD-8BF0-2E192A8690E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72953" y="1899299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F47B9FEA-03A6-469C-BF77-EE8FB2F7E828}"/>
              </a:ext>
            </a:extLst>
          </p:cNvPr>
          <p:cNvSpPr txBox="1">
            <a:spLocks/>
          </p:cNvSpPr>
          <p:nvPr/>
        </p:nvSpPr>
        <p:spPr bwMode="auto">
          <a:xfrm>
            <a:off x="775198" y="2475364"/>
            <a:ext cx="5386917" cy="341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dirty="0"/>
              <a:t>The impact of solutions is difficult to predict. Depends on: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Behavioral Changes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Equipment Performance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Equipment Malfunctions</a:t>
            </a:r>
            <a:endParaRPr lang="fr-CA" sz="2400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1333B42F-E455-4B1F-854F-615300338675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95265" y="1899298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Solution</a:t>
            </a:r>
          </a:p>
        </p:txBody>
      </p:sp>
      <p:sp>
        <p:nvSpPr>
          <p:cNvPr id="13" name="Espace réservé du contenu 3">
            <a:extLst>
              <a:ext uri="{FF2B5EF4-FFF2-40B4-BE49-F238E27FC236}">
                <a16:creationId xmlns:a16="http://schemas.microsoft.com/office/drawing/2014/main" id="{CC545B80-6712-4627-A9D4-2EC473E4E168}"/>
              </a:ext>
            </a:extLst>
          </p:cNvPr>
          <p:cNvSpPr txBox="1">
            <a:spLocks/>
          </p:cNvSpPr>
          <p:nvPr/>
        </p:nvSpPr>
        <p:spPr bwMode="auto">
          <a:xfrm>
            <a:off x="6495265" y="2435378"/>
            <a:ext cx="5389033" cy="417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Excludes behavioral solutions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Includes safety factor when calculating savings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Manufacturer/contractor guarantees performance and operation warranty.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Uses proven technology and equipment</a:t>
            </a:r>
            <a:endParaRPr lang="fr-CA" sz="2667" dirty="0"/>
          </a:p>
        </p:txBody>
      </p:sp>
      <p:pic>
        <p:nvPicPr>
          <p:cNvPr id="14" name="Picture 2" descr="Idea ">
            <a:extLst>
              <a:ext uri="{FF2B5EF4-FFF2-40B4-BE49-F238E27FC236}">
                <a16:creationId xmlns:a16="http://schemas.microsoft.com/office/drawing/2014/main" id="{36B64E2C-8179-43C5-8E33-B909C6C0B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211" y="174738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Light bulb ">
            <a:extLst>
              <a:ext uri="{FF2B5EF4-FFF2-40B4-BE49-F238E27FC236}">
                <a16:creationId xmlns:a16="http://schemas.microsoft.com/office/drawing/2014/main" id="{538A6B38-2454-4DC2-B46D-A59B2B74E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403" y="174738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7928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1363045" y="530220"/>
          <a:ext cx="9723736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9723736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Roboto" panose="02000000000000000000" pitchFamily="2" charset="0"/>
                        </a:rPr>
                        <a:t>RISK CONTROL – PAYING FOR EE</a:t>
                      </a:r>
                      <a:endParaRPr lang="en-CA" sz="37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3" name="Espace réservé du texte 1">
            <a:extLst>
              <a:ext uri="{FF2B5EF4-FFF2-40B4-BE49-F238E27FC236}">
                <a16:creationId xmlns:a16="http://schemas.microsoft.com/office/drawing/2014/main" id="{33426704-875A-44B7-AD52-BC76A6748FAB}"/>
              </a:ext>
            </a:extLst>
          </p:cNvPr>
          <p:cNvSpPr txBox="1">
            <a:spLocks/>
          </p:cNvSpPr>
          <p:nvPr/>
        </p:nvSpPr>
        <p:spPr bwMode="auto">
          <a:xfrm>
            <a:off x="807786" y="2037263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2667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3836026A-F266-4CAA-85B7-3E63408F3C24}"/>
              </a:ext>
            </a:extLst>
          </p:cNvPr>
          <p:cNvSpPr txBox="1">
            <a:spLocks/>
          </p:cNvSpPr>
          <p:nvPr/>
        </p:nvSpPr>
        <p:spPr bwMode="auto">
          <a:xfrm>
            <a:off x="810031" y="2613327"/>
            <a:ext cx="5386917" cy="197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energy efficiency project did not achieve the predicted level of efficiency.</a:t>
            </a:r>
            <a:endParaRPr lang="fr-CA" sz="26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03068BED-5A5C-472C-B5DF-9BF0D61081B1}"/>
              </a:ext>
            </a:extLst>
          </p:cNvPr>
          <p:cNvSpPr txBox="1">
            <a:spLocks/>
          </p:cNvSpPr>
          <p:nvPr/>
        </p:nvSpPr>
        <p:spPr bwMode="auto">
          <a:xfrm>
            <a:off x="6530098" y="2037262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2667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20" name="Picture 2" descr="Idea ">
            <a:extLst>
              <a:ext uri="{FF2B5EF4-FFF2-40B4-BE49-F238E27FC236}">
                <a16:creationId xmlns:a16="http://schemas.microsoft.com/office/drawing/2014/main" id="{C1D65C4E-F218-4529-B958-A79C9BA5A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980" y="2962051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">
            <a:extLst>
              <a:ext uri="{FF2B5EF4-FFF2-40B4-BE49-F238E27FC236}">
                <a16:creationId xmlns:a16="http://schemas.microsoft.com/office/drawing/2014/main" id="{35AA85DB-5C3E-400B-9FD2-3A3ED301A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980" y="5231990"/>
            <a:ext cx="17187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74603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FC2092-18B1-4C97-AC8C-CA257536D157}"/>
              </a:ext>
            </a:extLst>
          </p:cNvPr>
          <p:cNvGraphicFramePr>
            <a:graphicFrameLocks noGrp="1"/>
          </p:cNvGraphicFramePr>
          <p:nvPr/>
        </p:nvGraphicFramePr>
        <p:xfrm>
          <a:off x="575601" y="471838"/>
          <a:ext cx="9723736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9723736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- PAYING FOR EE</a:t>
                      </a:r>
                      <a:endParaRPr lang="en-CA" sz="3200" b="1" i="0" u="none" strike="noStrike" cap="non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ea typeface="Roboto" panose="02000000000000000000" pitchFamily="2" charset="0"/>
                        <a:cs typeface="Arial"/>
                        <a:sym typeface="Arial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E174CAEF-3748-48DC-9164-364ADDA725A7}"/>
              </a:ext>
            </a:extLst>
          </p:cNvPr>
          <p:cNvSpPr txBox="1">
            <a:spLocks/>
          </p:cNvSpPr>
          <p:nvPr/>
        </p:nvSpPr>
        <p:spPr bwMode="auto">
          <a:xfrm>
            <a:off x="244621" y="186446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2667" dirty="0"/>
              <a:t>Source</a:t>
            </a:r>
          </a:p>
        </p:txBody>
      </p:sp>
      <p:sp>
        <p:nvSpPr>
          <p:cNvPr id="8" name="Espace réservé du contenu 3">
            <a:extLst>
              <a:ext uri="{FF2B5EF4-FFF2-40B4-BE49-F238E27FC236}">
                <a16:creationId xmlns:a16="http://schemas.microsoft.com/office/drawing/2014/main" id="{D4D76674-5C6A-4D82-8B0C-357F3B4ADDC3}"/>
              </a:ext>
            </a:extLst>
          </p:cNvPr>
          <p:cNvSpPr txBox="1">
            <a:spLocks/>
          </p:cNvSpPr>
          <p:nvPr/>
        </p:nvSpPr>
        <p:spPr bwMode="auto">
          <a:xfrm>
            <a:off x="244620" y="2543739"/>
            <a:ext cx="5386917" cy="198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82069" indent="-457189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r>
              <a:rPr lang="en-US" sz="2667" dirty="0"/>
              <a:t>The energy efficiency project did not achieve the predicted level of efficiency.</a:t>
            </a:r>
            <a:endParaRPr lang="fr-CA" sz="2667" dirty="0"/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sz="2667" dirty="0"/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A5A4494B-ACC5-4297-911A-EF5ACBD816C8}"/>
              </a:ext>
            </a:extLst>
          </p:cNvPr>
          <p:cNvSpPr txBox="1">
            <a:spLocks/>
          </p:cNvSpPr>
          <p:nvPr/>
        </p:nvSpPr>
        <p:spPr bwMode="auto">
          <a:xfrm>
            <a:off x="5912721" y="1864462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2667" dirty="0"/>
              <a:t>Solution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320BBD53-E3DA-4DFC-BC71-FB943CF1DB1E}"/>
              </a:ext>
            </a:extLst>
          </p:cNvPr>
          <p:cNvSpPr txBox="1">
            <a:spLocks/>
          </p:cNvSpPr>
          <p:nvPr/>
        </p:nvSpPr>
        <p:spPr bwMode="auto">
          <a:xfrm>
            <a:off x="5803129" y="2533918"/>
            <a:ext cx="6142007" cy="422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Bef>
                <a:spcPts val="0"/>
              </a:spcBef>
              <a:spcAft>
                <a:spcPts val="0"/>
              </a:spcAft>
              <a:buClrTx/>
              <a:defRPr/>
            </a:pPr>
            <a:r>
              <a:rPr lang="en-US" sz="2667" dirty="0"/>
              <a:t>Audit and add terms to the contract:</a:t>
            </a:r>
          </a:p>
          <a:p>
            <a:pPr lvl="1" defTabSz="609585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667" dirty="0"/>
              <a:t>Better control over audits and assumptions.</a:t>
            </a:r>
          </a:p>
          <a:p>
            <a:pPr lvl="1" defTabSz="609585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667" dirty="0"/>
              <a:t>Guarantee a lower savings level than the calculated savings.</a:t>
            </a:r>
          </a:p>
          <a:p>
            <a:pPr lvl="1" defTabSz="609585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667" dirty="0"/>
              <a:t>Internal security fund (established by ESCO)</a:t>
            </a:r>
          </a:p>
          <a:p>
            <a:pPr lvl="1" defTabSz="609585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667" dirty="0"/>
              <a:t>External savings insurance (very rare)</a:t>
            </a:r>
          </a:p>
          <a:p>
            <a:pPr marL="124881" defTabSz="609585">
              <a:spcBef>
                <a:spcPts val="0"/>
              </a:spcBef>
              <a:spcAft>
                <a:spcPts val="0"/>
              </a:spcAft>
              <a:buClrTx/>
              <a:defRPr/>
            </a:pPr>
            <a:endParaRPr lang="fr-CA" sz="2667" dirty="0"/>
          </a:p>
        </p:txBody>
      </p:sp>
      <p:pic>
        <p:nvPicPr>
          <p:cNvPr id="11" name="Picture 2" descr="Idea ">
            <a:extLst>
              <a:ext uri="{FF2B5EF4-FFF2-40B4-BE49-F238E27FC236}">
                <a16:creationId xmlns:a16="http://schemas.microsoft.com/office/drawing/2014/main" id="{077D8141-C586-400F-AFD1-9EF598AA4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47" y="1731083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Light bulb ">
            <a:extLst>
              <a:ext uri="{FF2B5EF4-FFF2-40B4-BE49-F238E27FC236}">
                <a16:creationId xmlns:a16="http://schemas.microsoft.com/office/drawing/2014/main" id="{86B79665-1CFB-4EC0-A542-160DE9C04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227" y="1731084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914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FED1A5E-67A9-46A9-99B3-C2FF9909780C}"/>
              </a:ext>
            </a:extLst>
          </p:cNvPr>
          <p:cNvGraphicFramePr>
            <a:graphicFrameLocks noGrp="1"/>
          </p:cNvGraphicFramePr>
          <p:nvPr/>
        </p:nvGraphicFramePr>
        <p:xfrm>
          <a:off x="489714" y="13837"/>
          <a:ext cx="11616399" cy="1259840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616399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1259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CUSTOMER FINANCIAL STRENGTH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Espace réservé du texte 1">
            <a:extLst>
              <a:ext uri="{FF2B5EF4-FFF2-40B4-BE49-F238E27FC236}">
                <a16:creationId xmlns:a16="http://schemas.microsoft.com/office/drawing/2014/main" id="{6E64BF75-8B87-4F98-950F-04E7F3827F07}"/>
              </a:ext>
            </a:extLst>
          </p:cNvPr>
          <p:cNvSpPr txBox="1">
            <a:spLocks/>
          </p:cNvSpPr>
          <p:nvPr/>
        </p:nvSpPr>
        <p:spPr bwMode="auto">
          <a:xfrm>
            <a:off x="678874" y="191443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54F44356-F0B1-40B7-9745-A33249253B18}"/>
              </a:ext>
            </a:extLst>
          </p:cNvPr>
          <p:cNvSpPr txBox="1">
            <a:spLocks/>
          </p:cNvSpPr>
          <p:nvPr/>
        </p:nvSpPr>
        <p:spPr bwMode="auto">
          <a:xfrm>
            <a:off x="681119" y="2490495"/>
            <a:ext cx="5386917" cy="224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client lacks the level of financial stability required for a long-term contract.</a:t>
            </a:r>
            <a:endParaRPr lang="fr-CA" sz="26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F70E3C4C-A1D8-4619-A4B5-BC411E0092C3}"/>
              </a:ext>
            </a:extLst>
          </p:cNvPr>
          <p:cNvSpPr txBox="1">
            <a:spLocks/>
          </p:cNvSpPr>
          <p:nvPr/>
        </p:nvSpPr>
        <p:spPr bwMode="auto">
          <a:xfrm>
            <a:off x="6401186" y="1914430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14" name="Picture 2" descr="Idea ">
            <a:extLst>
              <a:ext uri="{FF2B5EF4-FFF2-40B4-BE49-F238E27FC236}">
                <a16:creationId xmlns:a16="http://schemas.microsoft.com/office/drawing/2014/main" id="{CE22BB22-1228-4EF9-B375-F800CFD8F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857" y="2883140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2">
            <a:extLst>
              <a:ext uri="{FF2B5EF4-FFF2-40B4-BE49-F238E27FC236}">
                <a16:creationId xmlns:a16="http://schemas.microsoft.com/office/drawing/2014/main" id="{57C47E11-990F-417A-A7F6-57F333C3A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4858" y="5153079"/>
            <a:ext cx="17187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35456591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22156" y="527532"/>
          <a:ext cx="11342421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342421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CUSTOMER FINANCIAL STRENGTH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A0100AC8-F87A-410B-B24E-568D36D541C2}"/>
              </a:ext>
            </a:extLst>
          </p:cNvPr>
          <p:cNvSpPr txBox="1">
            <a:spLocks/>
          </p:cNvSpPr>
          <p:nvPr/>
        </p:nvSpPr>
        <p:spPr bwMode="auto">
          <a:xfrm>
            <a:off x="471055" y="1770695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Source</a:t>
            </a:r>
          </a:p>
        </p:txBody>
      </p: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C6D71327-3881-4801-A814-F4B9523990B1}"/>
              </a:ext>
            </a:extLst>
          </p:cNvPr>
          <p:cNvSpPr txBox="1">
            <a:spLocks/>
          </p:cNvSpPr>
          <p:nvPr/>
        </p:nvSpPr>
        <p:spPr bwMode="auto">
          <a:xfrm>
            <a:off x="471055" y="2491862"/>
            <a:ext cx="5386917" cy="2106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82069" indent="-457189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r>
              <a:rPr lang="en-US" sz="2667" dirty="0"/>
              <a:t>The client lacks the level of financial stability required for a long-term contract.</a:t>
            </a:r>
            <a:endParaRPr lang="fr-CA" sz="2667" dirty="0"/>
          </a:p>
          <a:p>
            <a:pPr marL="582069" indent="-457189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endParaRPr lang="fr-CA" sz="2667" dirty="0"/>
          </a:p>
        </p:txBody>
      </p:sp>
      <p:sp>
        <p:nvSpPr>
          <p:cNvPr id="8" name="Espace réservé du texte 10">
            <a:extLst>
              <a:ext uri="{FF2B5EF4-FFF2-40B4-BE49-F238E27FC236}">
                <a16:creationId xmlns:a16="http://schemas.microsoft.com/office/drawing/2014/main" id="{9FEEBD22-A03F-45E8-B8A4-6F4AEA09AB46}"/>
              </a:ext>
            </a:extLst>
          </p:cNvPr>
          <p:cNvSpPr txBox="1">
            <a:spLocks/>
          </p:cNvSpPr>
          <p:nvPr/>
        </p:nvSpPr>
        <p:spPr bwMode="auto">
          <a:xfrm>
            <a:off x="6193368" y="1770694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sp>
        <p:nvSpPr>
          <p:cNvPr id="9" name="Espace réservé du contenu 11">
            <a:extLst>
              <a:ext uri="{FF2B5EF4-FFF2-40B4-BE49-F238E27FC236}">
                <a16:creationId xmlns:a16="http://schemas.microsoft.com/office/drawing/2014/main" id="{E27F1F53-1707-4191-9E56-F6CA15C092CE}"/>
              </a:ext>
            </a:extLst>
          </p:cNvPr>
          <p:cNvSpPr txBox="1">
            <a:spLocks/>
          </p:cNvSpPr>
          <p:nvPr/>
        </p:nvSpPr>
        <p:spPr bwMode="auto">
          <a:xfrm>
            <a:off x="6191122" y="2451877"/>
            <a:ext cx="5389033" cy="434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Apply credit assessment methods used by banks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Apply higher interest rates or profit margins to projects of customers with poor financial status.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Transfer responsibility to banks.</a:t>
            </a:r>
            <a:endParaRPr lang="fr-CA" sz="2667" dirty="0"/>
          </a:p>
        </p:txBody>
      </p:sp>
      <p:pic>
        <p:nvPicPr>
          <p:cNvPr id="10" name="Picture 2" descr="Idea ">
            <a:extLst>
              <a:ext uri="{FF2B5EF4-FFF2-40B4-BE49-F238E27FC236}">
                <a16:creationId xmlns:a16="http://schemas.microsoft.com/office/drawing/2014/main" id="{AA18B5CA-E5C4-4314-B6F7-6C32BF622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06" y="1625590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Light bulb ">
            <a:extLst>
              <a:ext uri="{FF2B5EF4-FFF2-40B4-BE49-F238E27FC236}">
                <a16:creationId xmlns:a16="http://schemas.microsoft.com/office/drawing/2014/main" id="{41337445-8EA6-45C6-8A9B-BB36CED0B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398" y="1625590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9753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599" y="530220"/>
          <a:ext cx="11500287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500287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FINANCIAL PARAMETERS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3" name="Rectangle 3">
            <a:extLst>
              <a:ext uri="{FF2B5EF4-FFF2-40B4-BE49-F238E27FC236}">
                <a16:creationId xmlns:a16="http://schemas.microsoft.com/office/drawing/2014/main" id="{ED734A55-0209-4502-A267-94F27B864E9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9399" y="1400005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14" name="Espace réservé du contenu 10">
            <a:extLst>
              <a:ext uri="{FF2B5EF4-FFF2-40B4-BE49-F238E27FC236}">
                <a16:creationId xmlns:a16="http://schemas.microsoft.com/office/drawing/2014/main" id="{CA542658-8762-4F1C-94AA-D00462403570}"/>
              </a:ext>
            </a:extLst>
          </p:cNvPr>
          <p:cNvSpPr txBox="1">
            <a:spLocks/>
          </p:cNvSpPr>
          <p:nvPr/>
        </p:nvSpPr>
        <p:spPr bwMode="auto">
          <a:xfrm>
            <a:off x="821644" y="1976070"/>
            <a:ext cx="5386917" cy="426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The fluctuation of: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Energy Prices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Interest Rates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Inflation</a:t>
            </a:r>
          </a:p>
          <a:p>
            <a:pPr marL="234945" lvl="1" indent="0" defTabSz="609585">
              <a:spcBef>
                <a:spcPts val="800"/>
              </a:spcBef>
              <a:buNone/>
              <a:defRPr/>
            </a:pPr>
            <a:endParaRPr lang="en-US" sz="2667" dirty="0">
              <a:solidFill>
                <a:schemeClr val="tx1"/>
              </a:solidFill>
              <a:latin typeface="+mn-lt"/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solidFill>
                  <a:schemeClr val="tx1"/>
                </a:solidFill>
                <a:latin typeface="+mn-lt"/>
              </a:rPr>
              <a:t>All of these fluctuations can significantly reduce your savings potential</a:t>
            </a:r>
            <a:endParaRPr lang="fr-CA" sz="2667" dirty="0">
              <a:solidFill>
                <a:schemeClr val="tx1"/>
              </a:solidFill>
              <a:latin typeface="+mn-lt"/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sz="2667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176CC50A-4CC8-417C-BE2F-A9823C62655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41712" y="1400005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20" name="Picture 2" descr="Idea ">
            <a:extLst>
              <a:ext uri="{FF2B5EF4-FFF2-40B4-BE49-F238E27FC236}">
                <a16:creationId xmlns:a16="http://schemas.microsoft.com/office/drawing/2014/main" id="{5047417C-2A25-4D6F-9E77-909D3FC1B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813" y="2231747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">
            <a:extLst>
              <a:ext uri="{FF2B5EF4-FFF2-40B4-BE49-F238E27FC236}">
                <a16:creationId xmlns:a16="http://schemas.microsoft.com/office/drawing/2014/main" id="{715F315A-4974-4F3D-A829-3F5C4BE03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814" y="4501686"/>
            <a:ext cx="17187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376856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1AD259-E945-4473-BB2C-7558A684D6FF}"/>
              </a:ext>
            </a:extLst>
          </p:cNvPr>
          <p:cNvGraphicFramePr>
            <a:graphicFrameLocks noGrp="1"/>
          </p:cNvGraphicFramePr>
          <p:nvPr/>
        </p:nvGraphicFramePr>
        <p:xfrm>
          <a:off x="691713" y="586441"/>
          <a:ext cx="11500287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500287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FINANCIAL PARAMETERS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541B5F4C-CCE3-4AC9-A567-9E1AFCBC716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3449" y="1613356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8" name="Espace réservé du contenu 13">
            <a:extLst>
              <a:ext uri="{FF2B5EF4-FFF2-40B4-BE49-F238E27FC236}">
                <a16:creationId xmlns:a16="http://schemas.microsoft.com/office/drawing/2014/main" id="{1B24C71D-4A0D-4B23-9152-7A5DFE67F9D8}"/>
              </a:ext>
            </a:extLst>
          </p:cNvPr>
          <p:cNvSpPr txBox="1">
            <a:spLocks/>
          </p:cNvSpPr>
          <p:nvPr/>
        </p:nvSpPr>
        <p:spPr bwMode="auto">
          <a:xfrm>
            <a:off x="755694" y="2189420"/>
            <a:ext cx="5386917" cy="427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dirty="0"/>
              <a:t>The fluctuation of: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Energy Prices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Interest Rates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Inflation</a:t>
            </a:r>
          </a:p>
          <a:p>
            <a:pPr marL="234945" lvl="1" indent="0" defTabSz="609585">
              <a:spcBef>
                <a:spcPts val="800"/>
              </a:spcBef>
              <a:buNone/>
              <a:defRPr/>
            </a:pPr>
            <a:endParaRPr lang="en-US" sz="2400" dirty="0"/>
          </a:p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dirty="0"/>
              <a:t>All of these fluctuations can significantly reduce your savings potential</a:t>
            </a:r>
            <a:endParaRPr lang="fr-CA" dirty="0"/>
          </a:p>
        </p:txBody>
      </p:sp>
      <p:sp>
        <p:nvSpPr>
          <p:cNvPr id="9" name="Espace réservé du texte 14">
            <a:extLst>
              <a:ext uri="{FF2B5EF4-FFF2-40B4-BE49-F238E27FC236}">
                <a16:creationId xmlns:a16="http://schemas.microsoft.com/office/drawing/2014/main" id="{6403EA00-DF33-45E3-9158-5191207D7CFD}"/>
              </a:ext>
            </a:extLst>
          </p:cNvPr>
          <p:cNvSpPr txBox="1">
            <a:spLocks/>
          </p:cNvSpPr>
          <p:nvPr/>
        </p:nvSpPr>
        <p:spPr bwMode="auto">
          <a:xfrm>
            <a:off x="6475761" y="1613355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endParaRPr lang="fr-CA" sz="3200" dirty="0"/>
          </a:p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  <a:p>
            <a:pPr defTabSz="609585">
              <a:spcAft>
                <a:spcPts val="800"/>
              </a:spcAft>
              <a:buClrTx/>
              <a:defRPr/>
            </a:pPr>
            <a:endParaRPr lang="fr-CA" sz="3200" dirty="0"/>
          </a:p>
        </p:txBody>
      </p:sp>
      <p:sp>
        <p:nvSpPr>
          <p:cNvPr id="10" name="Espace réservé du contenu 15">
            <a:extLst>
              <a:ext uri="{FF2B5EF4-FFF2-40B4-BE49-F238E27FC236}">
                <a16:creationId xmlns:a16="http://schemas.microsoft.com/office/drawing/2014/main" id="{B0C2E04A-2B3C-4AE3-93AB-1607B5DA60E1}"/>
              </a:ext>
            </a:extLst>
          </p:cNvPr>
          <p:cNvSpPr txBox="1">
            <a:spLocks/>
          </p:cNvSpPr>
          <p:nvPr/>
        </p:nvSpPr>
        <p:spPr bwMode="auto">
          <a:xfrm>
            <a:off x="6475761" y="2149435"/>
            <a:ext cx="5389033" cy="431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Contract Terms: Set a floor price for energy to avoid large reductions in savings.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Analyze the sensitivity of the payback period to changes in interest rates and inflation rates.</a:t>
            </a:r>
          </a:p>
          <a:p>
            <a:pPr marL="234945" lvl="1" indent="0" defTabSz="609585">
              <a:spcBef>
                <a:spcPts val="800"/>
              </a:spcBef>
              <a:buNone/>
              <a:defRPr/>
            </a:pPr>
            <a:r>
              <a:rPr lang="en-US" sz="2400" dirty="0"/>
              <a:t>It is possible to choose the contract duration according to the most pessimistic scenario.</a:t>
            </a:r>
            <a:endParaRPr lang="fr-CA" sz="2400" dirty="0"/>
          </a:p>
        </p:txBody>
      </p:sp>
      <p:pic>
        <p:nvPicPr>
          <p:cNvPr id="11" name="Picture 2" descr="Idea ">
            <a:extLst>
              <a:ext uri="{FF2B5EF4-FFF2-40B4-BE49-F238E27FC236}">
                <a16:creationId xmlns:a16="http://schemas.microsoft.com/office/drawing/2014/main" id="{D702CA92-21A5-4F38-95C2-5BC1D7E56E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851" y="147379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Light bulb ">
            <a:extLst>
              <a:ext uri="{FF2B5EF4-FFF2-40B4-BE49-F238E27FC236}">
                <a16:creationId xmlns:a16="http://schemas.microsoft.com/office/drawing/2014/main" id="{DDDEEEAE-4FE5-459C-B0ED-982AD964A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043" y="147379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0721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1887B08-884E-4747-8131-9F832EF28B50}"/>
              </a:ext>
            </a:extLst>
          </p:cNvPr>
          <p:cNvGraphicFramePr>
            <a:graphicFrameLocks noGrp="1"/>
          </p:cNvGraphicFramePr>
          <p:nvPr/>
        </p:nvGraphicFramePr>
        <p:xfrm>
          <a:off x="575600" y="388711"/>
          <a:ext cx="11372560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372560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CHANGES IN BUILDING USE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Espace réservé du texte 1">
            <a:extLst>
              <a:ext uri="{FF2B5EF4-FFF2-40B4-BE49-F238E27FC236}">
                <a16:creationId xmlns:a16="http://schemas.microsoft.com/office/drawing/2014/main" id="{B8F9ED94-209F-4137-9CE4-0C517C7BE0F7}"/>
              </a:ext>
            </a:extLst>
          </p:cNvPr>
          <p:cNvSpPr txBox="1">
            <a:spLocks/>
          </p:cNvSpPr>
          <p:nvPr/>
        </p:nvSpPr>
        <p:spPr bwMode="auto">
          <a:xfrm>
            <a:off x="836815" y="1872877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18456D9-6AC4-40BB-AF70-A58015015DD7}"/>
              </a:ext>
            </a:extLst>
          </p:cNvPr>
          <p:cNvSpPr txBox="1">
            <a:spLocks/>
          </p:cNvSpPr>
          <p:nvPr/>
        </p:nvSpPr>
        <p:spPr bwMode="auto">
          <a:xfrm>
            <a:off x="839060" y="2448942"/>
            <a:ext cx="5386917" cy="314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>
                <a:latin typeface="+mn-lt"/>
              </a:rPr>
              <a:t>The purpose of the building or industrial enterprise changes significantly. Therefore, the predicted savings cannot be achieved.</a:t>
            </a:r>
            <a:endParaRPr lang="fr-CA" sz="2667" dirty="0">
              <a:latin typeface="+mn-lt"/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sz="2667" dirty="0">
              <a:latin typeface="+mn-lt"/>
            </a:endParaRP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7D5B508F-B1F7-4C5E-92D9-0F80EE1CB57B}"/>
              </a:ext>
            </a:extLst>
          </p:cNvPr>
          <p:cNvSpPr txBox="1">
            <a:spLocks/>
          </p:cNvSpPr>
          <p:nvPr/>
        </p:nvSpPr>
        <p:spPr bwMode="auto">
          <a:xfrm>
            <a:off x="6559128" y="1872877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pic>
        <p:nvPicPr>
          <p:cNvPr id="14" name="Picture 2" descr="Idea ">
            <a:extLst>
              <a:ext uri="{FF2B5EF4-FFF2-40B4-BE49-F238E27FC236}">
                <a16:creationId xmlns:a16="http://schemas.microsoft.com/office/drawing/2014/main" id="{E5453976-92B3-4010-9B43-DC27E50F6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705" y="2703621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2">
            <a:extLst>
              <a:ext uri="{FF2B5EF4-FFF2-40B4-BE49-F238E27FC236}">
                <a16:creationId xmlns:a16="http://schemas.microsoft.com/office/drawing/2014/main" id="{F4D738F7-C47A-41DE-B4E9-2479453E6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6706" y="4623889"/>
            <a:ext cx="17187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2667" b="1" kern="1200" dirty="0">
                <a:solidFill>
                  <a:srgbClr val="00467F"/>
                </a:solidFill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758511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0" y="388711"/>
          <a:ext cx="11372560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372560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CHANGES IN BUILDING USE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Espace réservé du texte 1">
            <a:extLst>
              <a:ext uri="{FF2B5EF4-FFF2-40B4-BE49-F238E27FC236}">
                <a16:creationId xmlns:a16="http://schemas.microsoft.com/office/drawing/2014/main" id="{377E72C1-97A0-4229-8C4C-45FECC655134}"/>
              </a:ext>
            </a:extLst>
          </p:cNvPr>
          <p:cNvSpPr txBox="1">
            <a:spLocks/>
          </p:cNvSpPr>
          <p:nvPr/>
        </p:nvSpPr>
        <p:spPr bwMode="auto">
          <a:xfrm>
            <a:off x="575601" y="1790683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BB3D26C-5B92-4FE1-AF1A-2B15E50915DC}"/>
              </a:ext>
            </a:extLst>
          </p:cNvPr>
          <p:cNvSpPr txBox="1">
            <a:spLocks/>
          </p:cNvSpPr>
          <p:nvPr/>
        </p:nvSpPr>
        <p:spPr bwMode="auto">
          <a:xfrm>
            <a:off x="577846" y="2546295"/>
            <a:ext cx="5386917" cy="320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/>
              <a:t>The purpose of the building or industrial enterprise changes significantly. Therefore, the predicted savings cannot be achieved.</a:t>
            </a:r>
            <a:endParaRPr lang="fr-CA" sz="2667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AFE94DAD-71D8-4BC3-8989-E48E448A7E9A}"/>
              </a:ext>
            </a:extLst>
          </p:cNvPr>
          <p:cNvSpPr txBox="1">
            <a:spLocks/>
          </p:cNvSpPr>
          <p:nvPr/>
        </p:nvSpPr>
        <p:spPr bwMode="auto">
          <a:xfrm>
            <a:off x="6297913" y="1790682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sp>
        <p:nvSpPr>
          <p:cNvPr id="9" name="Espace réservé du contenu 6">
            <a:extLst>
              <a:ext uri="{FF2B5EF4-FFF2-40B4-BE49-F238E27FC236}">
                <a16:creationId xmlns:a16="http://schemas.microsoft.com/office/drawing/2014/main" id="{4677E139-E5FB-4EBC-8C1C-B29FED98EF43}"/>
              </a:ext>
            </a:extLst>
          </p:cNvPr>
          <p:cNvSpPr txBox="1">
            <a:spLocks/>
          </p:cNvSpPr>
          <p:nvPr/>
        </p:nvSpPr>
        <p:spPr bwMode="auto">
          <a:xfrm>
            <a:off x="6297913" y="2506309"/>
            <a:ext cx="5389033" cy="300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US" sz="2667" dirty="0"/>
              <a:t>Include a clause in the contract that allows for adjustments to savings in case of changes to initial data.</a:t>
            </a:r>
            <a:endParaRPr lang="fr-CA" sz="2667" dirty="0"/>
          </a:p>
        </p:txBody>
      </p:sp>
      <p:pic>
        <p:nvPicPr>
          <p:cNvPr id="10" name="Picture 2" descr="Idea ">
            <a:extLst>
              <a:ext uri="{FF2B5EF4-FFF2-40B4-BE49-F238E27FC236}">
                <a16:creationId xmlns:a16="http://schemas.microsoft.com/office/drawing/2014/main" id="{22F9A2B2-053A-41E4-908C-A107B3192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824" y="161113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Light bulb ">
            <a:extLst>
              <a:ext uri="{FF2B5EF4-FFF2-40B4-BE49-F238E27FC236}">
                <a16:creationId xmlns:a16="http://schemas.microsoft.com/office/drawing/2014/main" id="{EBD33B09-5FD2-4DD3-ACF6-7A2DD07C8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016" y="161113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9290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1" y="388711"/>
          <a:ext cx="11424615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424615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SAVINGS ASSESSMENT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ED94DBF4-CFA5-4003-B452-43D6118E6F4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5601" y="1676655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E791D51A-0549-45B7-B3D8-2D96D5781437}"/>
              </a:ext>
            </a:extLst>
          </p:cNvPr>
          <p:cNvSpPr txBox="1">
            <a:spLocks/>
          </p:cNvSpPr>
          <p:nvPr/>
        </p:nvSpPr>
        <p:spPr bwMode="auto">
          <a:xfrm>
            <a:off x="577846" y="2252719"/>
            <a:ext cx="5386917" cy="366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Complex Savings Calculation Method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ESCO changes the base year in case of change in building use or other changes.</a:t>
            </a:r>
            <a:endParaRPr lang="fr-CA" sz="2667" dirty="0"/>
          </a:p>
          <a:p>
            <a:pPr marL="582069" indent="-457189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endParaRPr lang="fr-CA" sz="2667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7517F278-23D5-411B-9868-593580F1B64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97913" y="1676654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pic>
        <p:nvPicPr>
          <p:cNvPr id="20" name="Picture 2" descr="Idea ">
            <a:extLst>
              <a:ext uri="{FF2B5EF4-FFF2-40B4-BE49-F238E27FC236}">
                <a16:creationId xmlns:a16="http://schemas.microsoft.com/office/drawing/2014/main" id="{BA06A768-0CFA-4AC6-8357-DEFCBA729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584" y="2855743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">
            <a:extLst>
              <a:ext uri="{FF2B5EF4-FFF2-40B4-BE49-F238E27FC236}">
                <a16:creationId xmlns:a16="http://schemas.microsoft.com/office/drawing/2014/main" id="{548B26C9-E1A9-4DAF-B8DA-94400AC2C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1584" y="4673640"/>
            <a:ext cx="17187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3200" b="1" kern="1200" dirty="0">
                <a:solidFill>
                  <a:srgbClr val="00467F"/>
                </a:solidFill>
                <a:latin typeface="Arial Narrow" pitchFamily="34" charset="0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711065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45B41-1DF5-4023-B3AC-0AF25B58D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12925"/>
            <a:ext cx="10972800" cy="827924"/>
          </a:xfrm>
        </p:spPr>
        <p:txBody>
          <a:bodyPr>
            <a:normAutofit/>
          </a:bodyPr>
          <a:lstStyle/>
          <a:p>
            <a:r>
              <a:rPr lang="en-US" sz="3733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RISK ANALYSIS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D6D27B-B992-4E4A-A615-6693775FDA64}"/>
              </a:ext>
            </a:extLst>
          </p:cNvPr>
          <p:cNvSpPr/>
          <p:nvPr/>
        </p:nvSpPr>
        <p:spPr>
          <a:xfrm>
            <a:off x="367161" y="1406891"/>
            <a:ext cx="10745337" cy="371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sz="2667" b="1" dirty="0">
                <a:latin typeface="+mn-lt"/>
                <a:ea typeface="+mj-ea"/>
                <a:cs typeface="Arial" panose="020B0604020202020204" pitchFamily="34" charset="0"/>
              </a:rPr>
              <a:t>Objective: Assess and solve ESCO risks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latin typeface="+mn-lt"/>
              </a:rPr>
              <a:t>ESCO projects often face many risks due to financial, technical, operational investments and long-term management. </a:t>
            </a:r>
          </a:p>
          <a:p>
            <a:pPr marL="457189" indent="-457189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667" dirty="0">
                <a:latin typeface="+mn-lt"/>
              </a:rPr>
              <a:t>Identifying and managing risks from the early stages will help the project avoid potential problems and ensure success.</a:t>
            </a:r>
          </a:p>
          <a:p>
            <a:pPr>
              <a:lnSpc>
                <a:spcPct val="150000"/>
              </a:lnSpc>
              <a:defRPr/>
            </a:pPr>
            <a:endParaRPr lang="en-CA" sz="2667" b="1" dirty="0">
              <a:solidFill>
                <a:schemeClr val="accent1">
                  <a:lumMod val="75000"/>
                </a:schemeClr>
              </a:solidFill>
              <a:latin typeface="+mn-lt"/>
              <a:ea typeface="+mj-ea"/>
              <a:cs typeface="Arial" panose="020B0604020202020204" pitchFamily="34" charset="0"/>
            </a:endParaRPr>
          </a:p>
        </p:txBody>
      </p:sp>
      <p:pic>
        <p:nvPicPr>
          <p:cNvPr id="2050" name="Picture 2" descr="Investigation ">
            <a:extLst>
              <a:ext uri="{FF2B5EF4-FFF2-40B4-BE49-F238E27FC236}">
                <a16:creationId xmlns:a16="http://schemas.microsoft.com/office/drawing/2014/main" id="{B9DDF00C-4B78-480B-B6F0-D17E60A9A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829" y="4053433"/>
            <a:ext cx="2519680" cy="251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1126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8B9DE5B0-65A1-4D14-B78B-D3ED031C23A2}"/>
              </a:ext>
            </a:extLst>
          </p:cNvPr>
          <p:cNvGraphicFramePr>
            <a:graphicFrameLocks noGrp="1"/>
          </p:cNvGraphicFramePr>
          <p:nvPr/>
        </p:nvGraphicFramePr>
        <p:xfrm>
          <a:off x="575602" y="388711"/>
          <a:ext cx="11432117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432117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SAVINGS ASSESSMENT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2" name="Rectangle 3">
            <a:extLst>
              <a:ext uri="{FF2B5EF4-FFF2-40B4-BE49-F238E27FC236}">
                <a16:creationId xmlns:a16="http://schemas.microsoft.com/office/drawing/2014/main" id="{18F5580E-E189-4BBC-B696-94F5A120952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6773" y="1638484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2667" dirty="0"/>
              <a:t>Source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41A04DF-8289-47E5-9D77-B98E980F0976}"/>
              </a:ext>
            </a:extLst>
          </p:cNvPr>
          <p:cNvSpPr txBox="1">
            <a:spLocks/>
          </p:cNvSpPr>
          <p:nvPr/>
        </p:nvSpPr>
        <p:spPr bwMode="auto">
          <a:xfrm>
            <a:off x="289018" y="2341057"/>
            <a:ext cx="5386917" cy="260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Complex Savings Calculation Method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ESCO changes the base year in case of change in building use or other changes.</a:t>
            </a:r>
            <a:endParaRPr lang="fr-CA" sz="2667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8718B170-B3CC-4F94-A227-46EC6FB0BED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09085" y="1638483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2667" dirty="0"/>
              <a:t>Solution</a:t>
            </a:r>
          </a:p>
        </p:txBody>
      </p:sp>
      <p:sp>
        <p:nvSpPr>
          <p:cNvPr id="15" name="Espace réservé du contenu 3">
            <a:extLst>
              <a:ext uri="{FF2B5EF4-FFF2-40B4-BE49-F238E27FC236}">
                <a16:creationId xmlns:a16="http://schemas.microsoft.com/office/drawing/2014/main" id="{87CF719D-CEF1-47ED-8438-0B6BA416AFE2}"/>
              </a:ext>
            </a:extLst>
          </p:cNvPr>
          <p:cNvSpPr txBox="1">
            <a:spLocks/>
          </p:cNvSpPr>
          <p:nvPr/>
        </p:nvSpPr>
        <p:spPr bwMode="auto">
          <a:xfrm>
            <a:off x="5815708" y="2301071"/>
            <a:ext cx="6192011" cy="4294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Use a simple savings calculation method.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Provide detailed examples of invoicing during the negotiation phase and develop the method with the client.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Use a fixed payment to quickly prepare invoices for savings.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Include an arbitration clause in the contract that can mediate between the parties in case of dispute.</a:t>
            </a:r>
            <a:endParaRPr lang="fr-CA" sz="2667" dirty="0"/>
          </a:p>
        </p:txBody>
      </p:sp>
      <p:pic>
        <p:nvPicPr>
          <p:cNvPr id="16" name="Picture 2" descr="Idea ">
            <a:extLst>
              <a:ext uri="{FF2B5EF4-FFF2-40B4-BE49-F238E27FC236}">
                <a16:creationId xmlns:a16="http://schemas.microsoft.com/office/drawing/2014/main" id="{1A245A05-1465-4FFD-9C10-EDB7D786F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03" y="152362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Light bulb ">
            <a:extLst>
              <a:ext uri="{FF2B5EF4-FFF2-40B4-BE49-F238E27FC236}">
                <a16:creationId xmlns:a16="http://schemas.microsoft.com/office/drawing/2014/main" id="{0D1DEE43-2670-442D-B2C1-D4E40EBFB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895" y="152362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451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2" y="530220"/>
          <a:ext cx="11291943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291943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MAINTAINING LONG-TERM SAVINGS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0" name="Rectangle 3">
            <a:extLst>
              <a:ext uri="{FF2B5EF4-FFF2-40B4-BE49-F238E27FC236}">
                <a16:creationId xmlns:a16="http://schemas.microsoft.com/office/drawing/2014/main" id="{8FC5DB6B-6879-443F-83B6-5EDF108C09D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4446" y="1503912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id="{0B72D57E-8DCF-4882-88C5-4633E80A578B}"/>
              </a:ext>
            </a:extLst>
          </p:cNvPr>
          <p:cNvSpPr txBox="1">
            <a:spLocks/>
          </p:cNvSpPr>
          <p:nvPr/>
        </p:nvSpPr>
        <p:spPr bwMode="auto">
          <a:xfrm>
            <a:off x="575601" y="2076358"/>
            <a:ext cx="6946875" cy="384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lnSpc>
                <a:spcPct val="150000"/>
              </a:lnSpc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667" dirty="0"/>
              <a:t>Restructuring</a:t>
            </a:r>
          </a:p>
          <a:p>
            <a:pPr lvl="1" defTabSz="609585">
              <a:lnSpc>
                <a:spcPct val="150000"/>
              </a:lnSpc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667" dirty="0"/>
              <a:t>Work interruptions</a:t>
            </a:r>
          </a:p>
          <a:p>
            <a:pPr lvl="1" defTabSz="609585">
              <a:lnSpc>
                <a:spcPct val="150000"/>
              </a:lnSpc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667" dirty="0"/>
              <a:t>Changes in use or operating procedures</a:t>
            </a:r>
          </a:p>
          <a:p>
            <a:pPr lvl="1" defTabSz="609585">
              <a:lnSpc>
                <a:spcPct val="150000"/>
              </a:lnSpc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667" dirty="0"/>
              <a:t>Inadequate maintenance</a:t>
            </a:r>
          </a:p>
          <a:p>
            <a:pPr lvl="1" defTabSz="609585">
              <a:lnSpc>
                <a:spcPct val="150000"/>
              </a:lnSpc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667" dirty="0"/>
              <a:t>Sudden increase in maintenance costs</a:t>
            </a:r>
          </a:p>
          <a:p>
            <a:pPr lvl="1" defTabSz="609585">
              <a:lnSpc>
                <a:spcPct val="150000"/>
              </a:lnSpc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667" dirty="0"/>
              <a:t>Changes in regulations</a:t>
            </a:r>
            <a:endParaRPr lang="fr-CA" sz="2667" dirty="0"/>
          </a:p>
          <a:p>
            <a:pPr marL="582069" indent="-457189" defTabSz="609585">
              <a:lnSpc>
                <a:spcPct val="150000"/>
              </a:lnSpc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endParaRPr lang="fr-CA" sz="3200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C3AAA8B4-910F-483A-9964-1FDB43F26C6B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26758" y="1503911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pic>
        <p:nvPicPr>
          <p:cNvPr id="17" name="Picture 2" descr="Idea ">
            <a:extLst>
              <a:ext uri="{FF2B5EF4-FFF2-40B4-BE49-F238E27FC236}">
                <a16:creationId xmlns:a16="http://schemas.microsoft.com/office/drawing/2014/main" id="{193F28D9-FA23-4477-A1CD-92222A6BD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475" y="2623569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2">
            <a:extLst>
              <a:ext uri="{FF2B5EF4-FFF2-40B4-BE49-F238E27FC236}">
                <a16:creationId xmlns:a16="http://schemas.microsoft.com/office/drawing/2014/main" id="{8BA04BBC-70F8-4FE9-86E6-872A5773C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8475" y="4524972"/>
            <a:ext cx="17187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3200" b="1" kern="1200" dirty="0">
                <a:solidFill>
                  <a:srgbClr val="00467F"/>
                </a:solidFill>
                <a:latin typeface="Arial Narrow" pitchFamily="34" charset="0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39754860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401788" y="21227"/>
          <a:ext cx="11993243" cy="1259840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993243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1259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MAINTAINING LONG-TERM SAVINGS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38C07091-4353-4149-BAC2-220993D193A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9047" y="1604837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2A91C769-6679-4E29-ACC7-D91DBBF0F9A4}"/>
              </a:ext>
            </a:extLst>
          </p:cNvPr>
          <p:cNvSpPr txBox="1">
            <a:spLocks/>
          </p:cNvSpPr>
          <p:nvPr/>
        </p:nvSpPr>
        <p:spPr bwMode="auto">
          <a:xfrm>
            <a:off x="401788" y="2180902"/>
            <a:ext cx="5616421" cy="391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400" dirty="0"/>
              <a:t>Restructuring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400" dirty="0"/>
              <a:t>Work interruptions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400" dirty="0"/>
              <a:t>Changes in use or operating procedures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400" dirty="0"/>
              <a:t>Inadequate maintenance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400" dirty="0"/>
              <a:t>Sudden increase in maintenance costs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GB" sz="2400" dirty="0"/>
              <a:t>Changes in regulations</a:t>
            </a:r>
            <a:endParaRPr lang="fr-CA" sz="240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3A6CB74-6899-4C50-AA3C-066F2599FC7E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51360" y="1604837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B9DE815-EB85-421C-A213-4769B69B93A0}"/>
              </a:ext>
            </a:extLst>
          </p:cNvPr>
          <p:cNvSpPr txBox="1">
            <a:spLocks/>
          </p:cNvSpPr>
          <p:nvPr/>
        </p:nvSpPr>
        <p:spPr bwMode="auto">
          <a:xfrm>
            <a:off x="6046174" y="2140916"/>
            <a:ext cx="6199271" cy="447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Use qualified staff and establish a maintenance plan.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Establish realistic maintenance and contingency budgets.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Train staff.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Avoid assumptions about maintenance and repair responsibilities.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400" dirty="0"/>
              <a:t>Establish long-term maintenance costs.</a:t>
            </a:r>
            <a:endParaRPr lang="fr-CA" sz="2400" dirty="0"/>
          </a:p>
        </p:txBody>
      </p:sp>
      <p:pic>
        <p:nvPicPr>
          <p:cNvPr id="10" name="Picture 2" descr="Idea ">
            <a:extLst>
              <a:ext uri="{FF2B5EF4-FFF2-40B4-BE49-F238E27FC236}">
                <a16:creationId xmlns:a16="http://schemas.microsoft.com/office/drawing/2014/main" id="{119A787E-8F38-411A-86FA-07F38F3D0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95" y="145419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Light bulb ">
            <a:extLst>
              <a:ext uri="{FF2B5EF4-FFF2-40B4-BE49-F238E27FC236}">
                <a16:creationId xmlns:a16="http://schemas.microsoft.com/office/drawing/2014/main" id="{FB2DC857-4E3E-4D9E-AAE8-CEF9EBCC9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804" y="1454192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9039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575600" y="388711"/>
          <a:ext cx="10524925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0524925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CUSTOMER BEHAVIOR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710F485D-8E0E-41BF-8B8A-4578100FEEF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8118" y="169029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BA762C2A-0627-46FB-81D8-A59B384B5C8D}"/>
              </a:ext>
            </a:extLst>
          </p:cNvPr>
          <p:cNvSpPr txBox="1">
            <a:spLocks/>
          </p:cNvSpPr>
          <p:nvPr/>
        </p:nvSpPr>
        <p:spPr bwMode="auto">
          <a:xfrm>
            <a:off x="740363" y="2266355"/>
            <a:ext cx="5386917" cy="2248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New Management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The enterprise has just moved.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The client has decided to terminate the contract.</a:t>
            </a:r>
            <a:endParaRPr lang="fr-CA" sz="3200" dirty="0"/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endParaRPr lang="fr-CA" sz="2667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413E21E-21B6-41E8-B2B6-CAF9578CD9A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60430" y="1690290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pic>
        <p:nvPicPr>
          <p:cNvPr id="13" name="Picture 2" descr="Idea ">
            <a:extLst>
              <a:ext uri="{FF2B5EF4-FFF2-40B4-BE49-F238E27FC236}">
                <a16:creationId xmlns:a16="http://schemas.microsoft.com/office/drawing/2014/main" id="{F93CC88F-944B-44C6-9C66-C64ABAB54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533" y="2616200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2">
            <a:extLst>
              <a:ext uri="{FF2B5EF4-FFF2-40B4-BE49-F238E27FC236}">
                <a16:creationId xmlns:a16="http://schemas.microsoft.com/office/drawing/2014/main" id="{E1855B7D-F92C-475D-A9B6-B785402BC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5967" y="4552157"/>
            <a:ext cx="17187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3200" b="1" kern="1200" dirty="0">
                <a:solidFill>
                  <a:srgbClr val="00467F"/>
                </a:solidFill>
                <a:latin typeface="Arial Narrow" pitchFamily="34" charset="0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19631906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794086" y="397666"/>
          <a:ext cx="10722319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0722319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CUSTOMER BEHAVIOR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3">
            <a:extLst>
              <a:ext uri="{FF2B5EF4-FFF2-40B4-BE49-F238E27FC236}">
                <a16:creationId xmlns:a16="http://schemas.microsoft.com/office/drawing/2014/main" id="{175A16AC-B486-45ED-B19F-FEA6D526135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38119" y="167868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/>
              <a:t>Source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7B0909D5-6CC7-4C65-AF44-83BF9DC3FF0B}"/>
              </a:ext>
            </a:extLst>
          </p:cNvPr>
          <p:cNvSpPr txBox="1">
            <a:spLocks/>
          </p:cNvSpPr>
          <p:nvPr/>
        </p:nvSpPr>
        <p:spPr bwMode="auto">
          <a:xfrm>
            <a:off x="342536" y="2434296"/>
            <a:ext cx="5958947" cy="216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New Management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The enterprise has just moved.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The client has decided to terminate the contract.</a:t>
            </a:r>
            <a:endParaRPr lang="fr-CA" sz="320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646C6ED-E1EF-48C2-9C73-41D06EFC76D0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60432" y="1678681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fr-CA" sz="3200" dirty="0"/>
              <a:t>Solution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46C29D32-3710-45F2-9385-498D756E39FE}"/>
              </a:ext>
            </a:extLst>
          </p:cNvPr>
          <p:cNvSpPr txBox="1">
            <a:spLocks/>
          </p:cNvSpPr>
          <p:nvPr/>
        </p:nvSpPr>
        <p:spPr bwMode="auto">
          <a:xfrm>
            <a:off x="6460432" y="2394310"/>
            <a:ext cx="5389033" cy="35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Implement energy efficiency contracts and related complex documentation.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Establish a buyback price to protect profit margins.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US" sz="2667" dirty="0"/>
              <a:t>Niche market execution: the most stable market.</a:t>
            </a:r>
          </a:p>
          <a:p>
            <a:pPr marL="582069" indent="-457189" defTabSz="609585">
              <a:spcAft>
                <a:spcPts val="800"/>
              </a:spcAft>
              <a:buClrTx/>
              <a:buFont typeface="Wingdings" pitchFamily="2" charset="2"/>
              <a:buChar char="v"/>
              <a:defRPr/>
            </a:pPr>
            <a:endParaRPr lang="fr-CA" sz="3200" dirty="0"/>
          </a:p>
        </p:txBody>
      </p:sp>
      <p:pic>
        <p:nvPicPr>
          <p:cNvPr id="10" name="Picture 2" descr="Idea ">
            <a:extLst>
              <a:ext uri="{FF2B5EF4-FFF2-40B4-BE49-F238E27FC236}">
                <a16:creationId xmlns:a16="http://schemas.microsoft.com/office/drawing/2014/main" id="{99B2539C-4206-4BB1-8B70-726ACEBBE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823" y="148805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Light bulb ">
            <a:extLst>
              <a:ext uri="{FF2B5EF4-FFF2-40B4-BE49-F238E27FC236}">
                <a16:creationId xmlns:a16="http://schemas.microsoft.com/office/drawing/2014/main" id="{CEDBBDDA-CD6C-43F1-993F-C4BAD1042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015" y="1488051"/>
            <a:ext cx="715629" cy="71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3706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 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734512-B57B-C0F5-5405-BC289493E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</p:spPr>
        <p:txBody>
          <a:bodyPr wrap="square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733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Risk Classification in ESCO Project</a:t>
            </a:r>
          </a:p>
        </p:txBody>
      </p:sp>
      <p:graphicFrame>
        <p:nvGraphicFramePr>
          <p:cNvPr id="11" name="Text Placeholder 3">
            <a:extLst>
              <a:ext uri="{FF2B5EF4-FFF2-40B4-BE49-F238E27FC236}">
                <a16:creationId xmlns:a16="http://schemas.microsoft.com/office/drawing/2014/main" id="{78131AE9-7EEE-8E54-A255-9B222706AC5B}"/>
              </a:ext>
            </a:extLst>
          </p:cNvPr>
          <p:cNvGraphicFramePr/>
          <p:nvPr/>
        </p:nvGraphicFramePr>
        <p:xfrm>
          <a:off x="609601" y="1517014"/>
          <a:ext cx="11349519" cy="4935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6081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460021" y="565866"/>
          <a:ext cx="11731979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731979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Roboto" panose="02000000000000000000" pitchFamily="2" charset="0"/>
                        </a:rPr>
                        <a:t>RISK IDENTIFICATION AND MINIMISATION STRATEGY</a:t>
                      </a:r>
                      <a:endParaRPr lang="en-CA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Roboto" panose="02000000000000000000" pitchFamily="2" charset="0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7" name="Rectangle 5">
            <a:extLst>
              <a:ext uri="{FF2B5EF4-FFF2-40B4-BE49-F238E27FC236}">
                <a16:creationId xmlns:a16="http://schemas.microsoft.com/office/drawing/2014/main" id="{DA33EC20-B571-4855-8C0E-E514B8D16BD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1696" y="1483696"/>
            <a:ext cx="11568608" cy="3890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65113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223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071563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431925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792288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defTabSz="609585">
              <a:spcAft>
                <a:spcPts val="800"/>
              </a:spcAft>
              <a:defRPr/>
            </a:pPr>
            <a:r>
              <a:rPr lang="en-CA" altLang="fr-FR" sz="2400" dirty="0">
                <a:solidFill>
                  <a:schemeClr val="tx1"/>
                </a:solidFill>
              </a:rPr>
              <a:t>ESCO must become a risk assessment expert.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Risk management ensures that </a:t>
            </a:r>
            <a:r>
              <a:rPr lang="en-US" dirty="0">
                <a:solidFill>
                  <a:schemeClr val="tx1"/>
                </a:solidFill>
              </a:rPr>
              <a:t>results are in full compliance with </a:t>
            </a:r>
            <a:r>
              <a:rPr lang="en-CA" altLang="fr-FR" dirty="0">
                <a:solidFill>
                  <a:schemeClr val="tx1"/>
                </a:solidFill>
              </a:rPr>
              <a:t>expectations.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Requires a rigorous internal process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Normally, a risk manager is appointed within the ESCO and internal audits (or verifications) of project risks are performed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Independent of the project team</a:t>
            </a:r>
          </a:p>
        </p:txBody>
      </p:sp>
      <p:pic>
        <p:nvPicPr>
          <p:cNvPr id="3074" name="Picture 2" descr="Observation">
            <a:extLst>
              <a:ext uri="{FF2B5EF4-FFF2-40B4-BE49-F238E27FC236}">
                <a16:creationId xmlns:a16="http://schemas.microsoft.com/office/drawing/2014/main" id="{4912067F-1034-474B-9DD8-B2EEC16C4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205" y="4727575"/>
            <a:ext cx="1869440" cy="186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161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606154-2E08-4F0C-9C48-4094D5905A23}"/>
              </a:ext>
            </a:extLst>
          </p:cNvPr>
          <p:cNvGraphicFramePr>
            <a:graphicFrameLocks noGrp="1"/>
          </p:cNvGraphicFramePr>
          <p:nvPr/>
        </p:nvGraphicFramePr>
        <p:xfrm>
          <a:off x="486179" y="565866"/>
          <a:ext cx="11705821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705821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vi-VN" sz="32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IDENTIFICATION AND MINIMISATION STRATEGY</a:t>
                      </a:r>
                      <a:endParaRPr lang="en-CA" sz="3200" b="1" i="0" u="none" strike="noStrike" cap="non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/>
                        <a:ea typeface="Roboto" panose="02000000000000000000" pitchFamily="2" charset="0"/>
                        <a:cs typeface="Arial"/>
                        <a:sym typeface="Arial"/>
                      </a:endParaRP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8" name="Rectangle 5">
            <a:extLst>
              <a:ext uri="{FF2B5EF4-FFF2-40B4-BE49-F238E27FC236}">
                <a16:creationId xmlns:a16="http://schemas.microsoft.com/office/drawing/2014/main" id="{19EB66C5-1634-482A-BDB7-7853432C854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8164" y="1847361"/>
            <a:ext cx="5637836" cy="380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65113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223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071563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431925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792288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Client Selection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Audit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Design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Construction Cost Assessment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Execution Management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Health and Safety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</a:rPr>
              <a:t>Measurement and Verification of Solutions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00B09F-F9BC-332B-6392-CE7984082FCD}"/>
              </a:ext>
            </a:extLst>
          </p:cNvPr>
          <p:cNvSpPr txBox="1"/>
          <p:nvPr/>
        </p:nvSpPr>
        <p:spPr>
          <a:xfrm>
            <a:off x="486179" y="1295978"/>
            <a:ext cx="60998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3475" defTabSz="609585">
              <a:spcAft>
                <a:spcPts val="800"/>
              </a:spcAft>
              <a:defRPr/>
            </a:pPr>
            <a:r>
              <a:rPr lang="en-CA" altLang="fr-FR" sz="2400" b="1" dirty="0">
                <a:solidFill>
                  <a:schemeClr val="tx1"/>
                </a:solidFill>
              </a:rPr>
              <a:t>Sources of project risk :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67824A-9D46-9694-ECA4-3E4F11BBEA2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46350" y="1847361"/>
            <a:ext cx="6314471" cy="449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265113" indent="0" algn="l" defTabSz="457200" rtl="0" eaLnBrk="0" fontAlgn="base" hangingPunct="0">
              <a:spcBef>
                <a:spcPts val="0"/>
              </a:spcBef>
              <a:spcAft>
                <a:spcPts val="600"/>
              </a:spcAft>
              <a:buClr>
                <a:srgbClr val="A5C935"/>
              </a:buClr>
              <a:buFont typeface="Arial" pitchFamily="34" charset="0"/>
              <a:buNone/>
              <a:defRPr sz="2800" b="0" kern="1200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22313" indent="-354013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pitchFamily="34" charset="0"/>
              <a:buChar char="›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1071563" indent="-36036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ＭＳ Ｐゴシック" pitchFamily="34" charset="-128"/>
              <a:buChar char="-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431925" indent="-350838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800" b="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792288" indent="-358775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Paying for energy efficiency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Customer financial s</a:t>
            </a:r>
            <a:r>
              <a:rPr lang="en-CA" altLang="fr-FR" dirty="0" err="1">
                <a:solidFill>
                  <a:schemeClr val="tx1"/>
                </a:solidFill>
                <a:latin typeface="+mn-lt"/>
              </a:rPr>
              <a:t>trength</a:t>
            </a:r>
            <a:endParaRPr lang="en-CA" altLang="fr-FR" dirty="0">
              <a:solidFill>
                <a:schemeClr val="tx1"/>
              </a:solidFill>
              <a:latin typeface="+mn-lt"/>
            </a:endParaRP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Financial parameters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Changing building use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Evaluating savings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Maintaining long-term e</a:t>
            </a:r>
            <a:r>
              <a:rPr lang="en-CA" altLang="fr-FR" dirty="0" err="1">
                <a:solidFill>
                  <a:schemeClr val="tx1"/>
                </a:solidFill>
                <a:latin typeface="+mn-lt"/>
              </a:rPr>
              <a:t>nergy</a:t>
            </a:r>
            <a:r>
              <a:rPr lang="en-CA" altLang="fr-FR" dirty="0">
                <a:solidFill>
                  <a:schemeClr val="tx1"/>
                </a:solidFill>
                <a:latin typeface="+mn-lt"/>
              </a:rPr>
              <a:t> efficiency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dirty="0">
                <a:solidFill>
                  <a:schemeClr val="tx1"/>
                </a:solidFill>
                <a:latin typeface="+mn-lt"/>
              </a:rPr>
              <a:t>Customer behavior</a:t>
            </a:r>
          </a:p>
        </p:txBody>
      </p:sp>
    </p:spTree>
    <p:extLst>
      <p:ext uri="{BB962C8B-B14F-4D97-AF65-F5344CB8AC3E}">
        <p14:creationId xmlns:p14="http://schemas.microsoft.com/office/powerpoint/2010/main" val="2747730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630138" y="429707"/>
          <a:ext cx="11309831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309831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CUSTOMER SELECTION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6" name="Rectangle 1027">
            <a:extLst>
              <a:ext uri="{FF2B5EF4-FFF2-40B4-BE49-F238E27FC236}">
                <a16:creationId xmlns:a16="http://schemas.microsoft.com/office/drawing/2014/main" id="{9C62B1B4-9279-4AFD-BF21-29F4E9DB3702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62742" y="2439267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Source</a:t>
            </a:r>
          </a:p>
        </p:txBody>
      </p:sp>
      <p:sp>
        <p:nvSpPr>
          <p:cNvPr id="7" name="Espace réservé du contenu 8">
            <a:extLst>
              <a:ext uri="{FF2B5EF4-FFF2-40B4-BE49-F238E27FC236}">
                <a16:creationId xmlns:a16="http://schemas.microsoft.com/office/drawing/2014/main" id="{D746CE43-F289-4BBA-B848-741643FD30CB}"/>
              </a:ext>
            </a:extLst>
          </p:cNvPr>
          <p:cNvSpPr txBox="1">
            <a:spLocks/>
          </p:cNvSpPr>
          <p:nvPr/>
        </p:nvSpPr>
        <p:spPr bwMode="auto">
          <a:xfrm>
            <a:off x="898136" y="3197000"/>
            <a:ext cx="5386917" cy="184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Customers do not have any motivation.</a:t>
            </a:r>
            <a:endParaRPr lang="fr-CA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Rectangle 1028">
            <a:extLst>
              <a:ext uri="{FF2B5EF4-FFF2-40B4-BE49-F238E27FC236}">
                <a16:creationId xmlns:a16="http://schemas.microsoft.com/office/drawing/2014/main" id="{818144BE-4831-474F-AC2F-BE5A9A784160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85054" y="2439266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sp>
        <p:nvSpPr>
          <p:cNvPr id="11" name="ZoneTexte 2">
            <a:extLst>
              <a:ext uri="{FF2B5EF4-FFF2-40B4-BE49-F238E27FC236}">
                <a16:creationId xmlns:a16="http://schemas.microsoft.com/office/drawing/2014/main" id="{1EA0BA1C-C292-4BDA-833C-F821B22EF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9522" y="5215639"/>
            <a:ext cx="19724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3200" b="1" kern="1200" dirty="0">
                <a:latin typeface="+mn-lt"/>
                <a:cs typeface="+mn-cs"/>
              </a:rPr>
              <a:t>Exercise</a:t>
            </a:r>
          </a:p>
        </p:txBody>
      </p:sp>
      <p:pic>
        <p:nvPicPr>
          <p:cNvPr id="4098" name="Picture 2" descr="Idea ">
            <a:extLst>
              <a:ext uri="{FF2B5EF4-FFF2-40B4-BE49-F238E27FC236}">
                <a16:creationId xmlns:a16="http://schemas.microsoft.com/office/drawing/2014/main" id="{81DD7BEB-E503-4AC1-8EE0-416EB9427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089" y="3164136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65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678874" y="424459"/>
          <a:ext cx="11233221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11233221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i="0" u="none" strike="noStrike" cap="non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/>
                          <a:ea typeface="Roboto" panose="02000000000000000000" pitchFamily="2" charset="0"/>
                          <a:cs typeface="Arial"/>
                          <a:sym typeface="Arial"/>
                        </a:rPr>
                        <a:t>RISK CONTROL – CUSTOMER SELECTION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2" name="Rectangle 1027">
            <a:extLst>
              <a:ext uri="{FF2B5EF4-FFF2-40B4-BE49-F238E27FC236}">
                <a16:creationId xmlns:a16="http://schemas.microsoft.com/office/drawing/2014/main" id="{96C4BD44-88C3-468B-B281-32297346A0B0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8874" y="225858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Source</a:t>
            </a:r>
          </a:p>
        </p:txBody>
      </p:sp>
      <p:sp>
        <p:nvSpPr>
          <p:cNvPr id="13" name="Espace réservé du contenu 1">
            <a:extLst>
              <a:ext uri="{FF2B5EF4-FFF2-40B4-BE49-F238E27FC236}">
                <a16:creationId xmlns:a16="http://schemas.microsoft.com/office/drawing/2014/main" id="{C46B82E0-60CB-4561-8BF0-A0945356812A}"/>
              </a:ext>
            </a:extLst>
          </p:cNvPr>
          <p:cNvSpPr txBox="1">
            <a:spLocks/>
          </p:cNvSpPr>
          <p:nvPr/>
        </p:nvSpPr>
        <p:spPr bwMode="auto">
          <a:xfrm>
            <a:off x="681119" y="2834646"/>
            <a:ext cx="5386917" cy="164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Customers do not have any motivation.</a:t>
            </a:r>
            <a:endParaRPr lang="fr-CA" sz="3200" dirty="0">
              <a:solidFill>
                <a:schemeClr val="tx1"/>
              </a:solidFill>
            </a:endParaRP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sz="3200" dirty="0">
              <a:solidFill>
                <a:schemeClr val="tx1"/>
              </a:solidFill>
            </a:endParaRPr>
          </a:p>
        </p:txBody>
      </p:sp>
      <p:sp>
        <p:nvSpPr>
          <p:cNvPr id="14" name="Rectangle 1028">
            <a:extLst>
              <a:ext uri="{FF2B5EF4-FFF2-40B4-BE49-F238E27FC236}">
                <a16:creationId xmlns:a16="http://schemas.microsoft.com/office/drawing/2014/main" id="{48D7B0FE-86AB-403D-B925-6625F61BF4E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01186" y="2258581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endParaRPr lang="en-CA" altLang="fr-FR" sz="3200" dirty="0">
              <a:solidFill>
                <a:schemeClr val="tx1"/>
              </a:solidFill>
            </a:endParaRPr>
          </a:p>
          <a:p>
            <a:pPr defTabSz="609585">
              <a:spcAft>
                <a:spcPts val="800"/>
              </a:spcAft>
              <a:buClrTx/>
              <a:defRPr/>
            </a:pPr>
            <a:endParaRPr lang="en-CA" altLang="fr-FR" sz="3200" dirty="0">
              <a:solidFill>
                <a:schemeClr val="tx1"/>
              </a:solidFill>
            </a:endParaRPr>
          </a:p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Solution</a:t>
            </a:r>
          </a:p>
          <a:p>
            <a:pPr defTabSz="609585">
              <a:spcAft>
                <a:spcPts val="800"/>
              </a:spcAft>
              <a:buClrTx/>
              <a:defRPr/>
            </a:pPr>
            <a:endParaRPr lang="en-CA" altLang="fr-FR" sz="3200" dirty="0">
              <a:solidFill>
                <a:schemeClr val="tx1"/>
              </a:solidFill>
            </a:endParaRPr>
          </a:p>
          <a:p>
            <a:pPr defTabSz="609585">
              <a:spcAft>
                <a:spcPts val="800"/>
              </a:spcAft>
              <a:buClrTx/>
              <a:defRPr/>
            </a:pPr>
            <a:endParaRPr lang="en-CA" altLang="fr-FR" sz="3200" dirty="0">
              <a:solidFill>
                <a:schemeClr val="tx1"/>
              </a:solidFill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7FC1C723-2FEB-46C4-8C7C-5C7AE83DFA1E}"/>
              </a:ext>
            </a:extLst>
          </p:cNvPr>
          <p:cNvSpPr txBox="1">
            <a:spLocks/>
          </p:cNvSpPr>
          <p:nvPr/>
        </p:nvSpPr>
        <p:spPr bwMode="auto">
          <a:xfrm>
            <a:off x="6401186" y="2834646"/>
            <a:ext cx="5389033" cy="388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Use a staged marketing approach to see how the client is doing.</a:t>
            </a:r>
          </a:p>
          <a:p>
            <a:pPr marL="124881"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</a:rPr>
              <a:t>Avoid working with a project that have obvious conflict of interest.</a:t>
            </a:r>
          </a:p>
          <a:p>
            <a:pPr marL="124881" defTabSz="609585">
              <a:spcAft>
                <a:spcPts val="800"/>
              </a:spcAft>
              <a:buClrTx/>
              <a:defRPr/>
            </a:pPr>
            <a:endParaRPr lang="fr-CA" sz="3200" dirty="0">
              <a:solidFill>
                <a:schemeClr val="tx1"/>
              </a:solidFill>
            </a:endParaRPr>
          </a:p>
        </p:txBody>
      </p:sp>
      <p:pic>
        <p:nvPicPr>
          <p:cNvPr id="8194" name="Picture 2" descr="Idea ">
            <a:extLst>
              <a:ext uri="{FF2B5EF4-FFF2-40B4-BE49-F238E27FC236}">
                <a16:creationId xmlns:a16="http://schemas.microsoft.com/office/drawing/2014/main" id="{87D2F969-50ED-4092-B844-F86E9AF8E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29" y="1463079"/>
            <a:ext cx="1243215" cy="12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Light bulb ">
            <a:extLst>
              <a:ext uri="{FF2B5EF4-FFF2-40B4-BE49-F238E27FC236}">
                <a16:creationId xmlns:a16="http://schemas.microsoft.com/office/drawing/2014/main" id="{5C25C155-6505-4AF1-BBB1-5709894EA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186" y="1463079"/>
            <a:ext cx="1243215" cy="12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79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9448352-D493-40FF-9CDD-672C25EC2162}"/>
              </a:ext>
            </a:extLst>
          </p:cNvPr>
          <p:cNvSpPr>
            <a:spLocks noGrp="1"/>
          </p:cNvSpPr>
          <p:nvPr/>
        </p:nvSpPr>
        <p:spPr bwMode="auto">
          <a:xfrm>
            <a:off x="0" y="0"/>
            <a:ext cx="12192000" cy="923680"/>
          </a:xfrm>
          <a:prstGeom prst="rect">
            <a:avLst/>
          </a:prstGeom>
          <a:noFill/>
          <a:ln>
            <a:noFill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358775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all" baseline="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360363" indent="-1588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467F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endParaRPr lang="en-CA" sz="4800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BAF4D47-8498-4B25-96F7-70FE3DEDD87F}"/>
              </a:ext>
            </a:extLst>
          </p:cNvPr>
          <p:cNvGraphicFramePr>
            <a:graphicFrameLocks noGrp="1"/>
          </p:cNvGraphicFramePr>
          <p:nvPr/>
        </p:nvGraphicFramePr>
        <p:xfrm>
          <a:off x="2564012" y="447486"/>
          <a:ext cx="8128000" cy="715629"/>
        </p:xfrm>
        <a:graphic>
          <a:graphicData uri="http://schemas.openxmlformats.org/drawingml/2006/table">
            <a:tbl>
              <a:tblPr firstRow="1" bandRow="1">
                <a:tableStyleId>{12ACAA50-B3C0-4FEF-8DD3-66675128A787}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939407248"/>
                    </a:ext>
                  </a:extLst>
                </a:gridCol>
              </a:tblGrid>
              <a:tr h="7156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CA" sz="37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j-lt"/>
                          <a:ea typeface="Roboto" panose="02000000000000000000" pitchFamily="2" charset="0"/>
                        </a:rPr>
                        <a:t>RISK CONTROL – AUDIT</a:t>
                      </a:r>
                    </a:p>
                  </a:txBody>
                  <a:tcPr marL="121920" marR="121920" marT="60960" marB="60960"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444484"/>
                  </a:ext>
                </a:extLst>
              </a:tr>
            </a:tbl>
          </a:graphicData>
        </a:graphic>
      </p:graphicFrame>
      <p:sp>
        <p:nvSpPr>
          <p:cNvPr id="13" name="Rectangle 5">
            <a:extLst>
              <a:ext uri="{FF2B5EF4-FFF2-40B4-BE49-F238E27FC236}">
                <a16:creationId xmlns:a16="http://schemas.microsoft.com/office/drawing/2014/main" id="{4143023B-51F5-4400-A1DC-002BC6154F8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1719" y="1493051"/>
            <a:ext cx="5417127" cy="56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ctr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Source of error</a:t>
            </a:r>
          </a:p>
        </p:txBody>
      </p:sp>
      <p:sp>
        <p:nvSpPr>
          <p:cNvPr id="14" name="Espace réservé du contenu 1">
            <a:extLst>
              <a:ext uri="{FF2B5EF4-FFF2-40B4-BE49-F238E27FC236}">
                <a16:creationId xmlns:a16="http://schemas.microsoft.com/office/drawing/2014/main" id="{CA1BBACC-6EDD-4A54-BEEE-6D79697A9BF9}"/>
              </a:ext>
            </a:extLst>
          </p:cNvPr>
          <p:cNvSpPr txBox="1">
            <a:spLocks/>
          </p:cNvSpPr>
          <p:nvPr/>
        </p:nvSpPr>
        <p:spPr bwMode="auto">
          <a:xfrm>
            <a:off x="331719" y="2128151"/>
            <a:ext cx="6296293" cy="383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93663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defRPr sz="2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363538" indent="-187325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Char char="›"/>
              <a:defRPr sz="20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539750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Char char="-"/>
              <a:defRPr sz="18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717550" indent="-17780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Char char=""/>
              <a:defRPr sz="16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893763" indent="-176213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Char char="o"/>
              <a:defRPr sz="1400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The client provided incomplete or incorrect data.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Inappropriate assumptions were made in the audit.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Not to calculate a margin of safety.</a:t>
            </a:r>
          </a:p>
          <a:p>
            <a:pPr lvl="1" defTabSz="609585">
              <a:spcBef>
                <a:spcPts val="800"/>
              </a:spcBef>
              <a:buFont typeface="Wingdings" pitchFamily="2" charset="2"/>
              <a:buChar char="v"/>
              <a:defRPr/>
            </a:pPr>
            <a:r>
              <a:rPr lang="en-CA" altLang="fr-FR" sz="2667" dirty="0">
                <a:solidFill>
                  <a:schemeClr val="tx1"/>
                </a:solidFill>
                <a:latin typeface="+mn-lt"/>
              </a:rPr>
              <a:t>Incorrect selection of base year.</a:t>
            </a:r>
            <a:endParaRPr lang="fr-CA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B3C9F612-6A2E-42D9-9827-440226C4453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54032" y="1493050"/>
            <a:ext cx="5389033" cy="53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1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sz="24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457200" indent="0" algn="l" defTabSz="457200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00467F"/>
              </a:buClr>
              <a:buFont typeface="Arial" charset="0"/>
              <a:buNone/>
              <a:defRPr sz="20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2pPr>
            <a:lvl3pPr marL="9144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MS PGothic" pitchFamily="34" charset="-128"/>
              <a:buNone/>
              <a:defRPr sz="18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3pPr>
            <a:lvl4pPr marL="13716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Symbol" pitchFamily="18" charset="2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4pPr>
            <a:lvl5pPr marL="1828800" indent="0" algn="l" defTabSz="457200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467F"/>
              </a:buClr>
              <a:buFont typeface="Courier New" pitchFamily="49" charset="0"/>
              <a:buNone/>
              <a:defRPr sz="1600" b="1" kern="1200">
                <a:solidFill>
                  <a:srgbClr val="00467F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>
              <a:spcAft>
                <a:spcPts val="800"/>
              </a:spcAft>
              <a:buClrTx/>
              <a:defRPr/>
            </a:pPr>
            <a:r>
              <a:rPr lang="en-CA" altLang="fr-FR" sz="3200" dirty="0">
                <a:solidFill>
                  <a:schemeClr val="tx1"/>
                </a:solidFill>
                <a:latin typeface="+mn-lt"/>
              </a:rPr>
              <a:t>Solution</a:t>
            </a:r>
          </a:p>
        </p:txBody>
      </p:sp>
      <p:pic>
        <p:nvPicPr>
          <p:cNvPr id="20" name="Picture 2" descr="Idea ">
            <a:extLst>
              <a:ext uri="{FF2B5EF4-FFF2-40B4-BE49-F238E27FC236}">
                <a16:creationId xmlns:a16="http://schemas.microsoft.com/office/drawing/2014/main" id="{252CCE7E-7DC7-462C-8367-0345A02CDE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860" y="2417837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">
            <a:extLst>
              <a:ext uri="{FF2B5EF4-FFF2-40B4-BE49-F238E27FC236}">
                <a16:creationId xmlns:a16="http://schemas.microsoft.com/office/drawing/2014/main" id="{87682485-A347-47A9-BA56-3CEDD9086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3860" y="4703307"/>
            <a:ext cx="20074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defTabSz="1219170" eaLnBrk="1" fontAlgn="base" hangingPunct="1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CA" altLang="fr-FR" sz="3200" b="1" kern="1200" dirty="0">
                <a:latin typeface="+mn-lt"/>
                <a:cs typeface="+mn-cs"/>
              </a:rPr>
              <a:t>Exercise</a:t>
            </a:r>
          </a:p>
        </p:txBody>
      </p:sp>
    </p:spTree>
    <p:extLst>
      <p:ext uri="{BB962C8B-B14F-4D97-AF65-F5344CB8AC3E}">
        <p14:creationId xmlns:p14="http://schemas.microsoft.com/office/powerpoint/2010/main" val="30895070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10403</TotalTime>
  <Words>1537</Words>
  <Application>Microsoft Macintosh PowerPoint</Application>
  <PresentationFormat>Widescreen</PresentationFormat>
  <Paragraphs>265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Wingdings</vt:lpstr>
      <vt:lpstr>Arial</vt:lpstr>
      <vt:lpstr>Fira Sans Extra Condensed</vt:lpstr>
      <vt:lpstr>Arial Narrow</vt:lpstr>
      <vt:lpstr>Roboto</vt:lpstr>
      <vt:lpstr>Energy Saving Infographics by Slidesgo</vt:lpstr>
      <vt:lpstr>PowerPoint Presentation</vt:lpstr>
      <vt:lpstr>PowerPoint Presentation</vt:lpstr>
      <vt:lpstr>RISK ANALYSIS</vt:lpstr>
      <vt:lpstr>Risk Classification in ESCO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823417-Nguyễn Mạnh Hùng</cp:lastModifiedBy>
  <cp:revision>109</cp:revision>
  <dcterms:modified xsi:type="dcterms:W3CDTF">2025-02-14T07:19:17Z</dcterms:modified>
</cp:coreProperties>
</file>