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2"/>
  </p:notesMasterIdLst>
  <p:sldIdLst>
    <p:sldId id="440" r:id="rId2"/>
    <p:sldId id="2005" r:id="rId3"/>
    <p:sldId id="414" r:id="rId4"/>
    <p:sldId id="415" r:id="rId5"/>
    <p:sldId id="416" r:id="rId6"/>
    <p:sldId id="417" r:id="rId7"/>
    <p:sldId id="418" r:id="rId8"/>
    <p:sldId id="419" r:id="rId9"/>
    <p:sldId id="420" r:id="rId10"/>
    <p:sldId id="421" r:id="rId11"/>
    <p:sldId id="422" r:id="rId12"/>
    <p:sldId id="423" r:id="rId13"/>
    <p:sldId id="424" r:id="rId14"/>
    <p:sldId id="425" r:id="rId15"/>
    <p:sldId id="426" r:id="rId16"/>
    <p:sldId id="427" r:id="rId17"/>
    <p:sldId id="428" r:id="rId18"/>
    <p:sldId id="429" r:id="rId19"/>
    <p:sldId id="430" r:id="rId20"/>
    <p:sldId id="277" r:id="rId21"/>
  </p:sldIdLst>
  <p:sldSz cx="12192000" cy="6858000"/>
  <p:notesSz cx="6858000" cy="9144000"/>
  <p:embeddedFontLst>
    <p:embeddedFont>
      <p:font typeface="Cambria" panose="02040503050406030204" pitchFamily="18" charset="0"/>
      <p:regular r:id="rId23"/>
      <p:bold r:id="rId24"/>
      <p:italic r:id="rId25"/>
      <p:boldItalic r:id="rId26"/>
    </p:embeddedFont>
    <p:embeddedFont>
      <p:font typeface="Fira Sans Extra Condensed" panose="020F0502020204030204" pitchFamily="34" charset="0"/>
      <p:regular r:id="rId27"/>
      <p:bold r:id="rId28"/>
      <p:italic r:id="rId29"/>
      <p:boldItalic r:id="rId30"/>
    </p:embeddedFont>
    <p:embeddedFont>
      <p:font typeface="Roboto" panose="02000000000000000000" pitchFamily="2"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9"/>
    <p:restoredTop sz="94686"/>
  </p:normalViewPr>
  <p:slideViewPr>
    <p:cSldViewPr snapToGrid="0">
      <p:cViewPr varScale="1">
        <p:scale>
          <a:sx n="109" d="100"/>
          <a:sy n="109" d="100"/>
        </p:scale>
        <p:origin x="224" y="19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483C768F-63D1-124F-37A6-5C6FCF0D716D}"/>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59CD7850-B79F-7771-C2A0-BEA7519131D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41296A-8C48-8826-06C1-337C180517D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3823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24045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714DCCDD-0889-5BFA-D7AA-DBDEE88CBDF9}"/>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48BD702C-5811-7D7F-4CAC-CC1408897465}"/>
              </a:ext>
            </a:extLst>
          </p:cNvPr>
          <p:cNvGrpSpPr/>
          <p:nvPr/>
        </p:nvGrpSpPr>
        <p:grpSpPr>
          <a:xfrm>
            <a:off x="6343025" y="1885108"/>
            <a:ext cx="5486761" cy="4546744"/>
            <a:chOff x="1079350" y="238125"/>
            <a:chExt cx="5461275" cy="4525625"/>
          </a:xfrm>
        </p:grpSpPr>
        <p:sp>
          <p:nvSpPr>
            <p:cNvPr id="49" name="Google Shape;49;p15">
              <a:extLst>
                <a:ext uri="{FF2B5EF4-FFF2-40B4-BE49-F238E27FC236}">
                  <a16:creationId xmlns:a16="http://schemas.microsoft.com/office/drawing/2014/main" id="{A8886C4E-A1E8-5932-2663-D66BA3A2F89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7AF1ED86-99CD-F825-D22F-6A48E34AF229}"/>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DF04311B-F2AC-7691-E41C-B11B5E9FC5AF}"/>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5220CD44-E7BC-E909-7049-9ED0B1FBF19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877B2046-46ED-5A7A-717E-4B34661EFADC}"/>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E19D10D7-CFD4-8B47-9B0D-FF77904364A3}"/>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C1F98860-3D1C-7F6A-5EE9-70817E63DD58}"/>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44CE9FF3-0E64-52C0-4D44-74E7C26AA5FF}"/>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AC179DA8-2DC8-479D-8C65-845272E3E625}"/>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54193C46-0257-D1BB-7698-67C8825CDAF9}"/>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7937E2FF-3BD6-3519-8776-4F7FB40384E8}"/>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9A07F67F-C80A-F300-0B20-2A1BEE170BC6}"/>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319B5A93-FCD4-6EB4-B834-2B7884177EF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F4081297-A27A-F2DC-C5F5-7B3960E4FCF2}"/>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95519D36-20E1-FA9A-3D20-2810D851DAB2}"/>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1A19080-854F-EF88-200A-30E9D5B86728}"/>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5CD0E9B-A353-C68C-0E7C-ACB64A5E83E3}"/>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8797FD66-6EB6-D0C4-989A-77475534AD55}"/>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CE05D4F-87AF-1CF4-47BC-803EE8DA45F6}"/>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B7EAC578-9D82-2CF8-4BC0-669AE7C479DE}"/>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F19C86DA-FCC6-46DF-5A6C-D748CB65FADE}"/>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A57EBB84-0C64-80A1-1203-04718AEA3003}"/>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1A22BD55-5171-7D71-87EB-FA36A3151BEA}"/>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B049611D-D745-9F3F-59A1-0CF89C64B8CA}"/>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1FEF6992-8750-DBAF-BEE5-D55523394DCF}"/>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22127690-C482-3180-4A8B-E1F3FA623131}"/>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0E6D0297-DBF5-48DB-04C1-46F71FD7DC0E}"/>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B68DCAA2-D8B3-0F3B-9EF9-008CF31AC8A1}"/>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89554E72-8C2C-6A32-8E1C-844DB55F6E3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3B69732B-DBC5-B1E3-17DD-C571A1DC61DC}"/>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970CF276-8F79-7BC2-5CD6-B1B2177968CF}"/>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9796FBEE-B2BB-5053-78C9-FEB35F7D85BC}"/>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413F8A7-2537-C0B3-4177-B0DBA33A8972}"/>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BCCEAEEF-5E09-97E3-D15D-07ED96E512AE}"/>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73BB0859-0E0A-1D96-9E94-2928D45D952E}"/>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ED09B3AF-3FBE-BD79-5C88-586F67A05703}"/>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01B6CDBD-DE9F-E49A-1B2C-FD7037D0CB78}"/>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533E11C2-3260-10CD-A9E6-375FA3D8AD1E}"/>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295FA156-14B5-2184-AA25-AFC51A79D84C}"/>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FE97ADF8-960D-E6FE-76A1-2E3CB36EDCAF}"/>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C3788EB-DFDB-C996-E6B5-40A574CBE8CD}"/>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AD4FB16D-5E7A-4660-1E76-9C1FC9BBCCB7}"/>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5B80EB85-9272-D4BB-7A7D-465611AE848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D1C6804C-FE6D-F137-F422-1E177158ED0E}"/>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A750A9F-A5F8-8B77-C6A8-215D1A718577}"/>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3EE1889B-D016-4738-89C7-0690BFB53651}"/>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3D804B64-48C0-FB8D-46AB-C37C25D2BCEC}"/>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FF6E0551-4CA0-4D62-C6D7-2188105CEBDF}"/>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A6C399D4-D304-B93B-D46D-56FF832F4275}"/>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F8E29E33-B53D-1641-EA6A-486DBEA3CF6F}"/>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4F05274B-743A-B5F1-4921-D5BABFA1254B}"/>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23AB4836-6A54-29B9-DD30-FC045E4B336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78D0F242-1235-F68A-4B45-68FCA27D4B3C}"/>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C7793E51-DADC-66ED-B065-7F78B995F535}"/>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3CDC60F8-8D64-0CE5-395A-870122B7D244}"/>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72EDD4F6-8A8B-1C33-658D-98A0EF910BAC}"/>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1178B44A-93AC-C4C8-46AF-741C1542F0D9}"/>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A60A0C04-A190-F383-2986-ADCEF3B6F24C}"/>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92F3C3A7-2075-DDE2-514A-56C85A02F1EF}"/>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27FA4606-9D48-FB6E-2972-B749E04E2225}"/>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3F117864-EA09-00A5-F7FD-34AB38F1B52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F7EB8D54-1CA4-7EF5-DFDC-9AE5872D69CC}"/>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D7DEAECF-E1B4-AAED-DCE3-5FA4FFC336FA}"/>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F7755239-218F-767A-ADDF-283EE194C2F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9768ED3-7C39-3D63-8EA8-C61BDCF212BF}"/>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86E881A7-E12F-0E1C-DDAC-01BDE253602C}"/>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4BC1E0BE-1B4F-E30D-FCDE-D15AA4308211}"/>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ECDF26E9-320E-A509-6F6F-C22CF8616844}"/>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52ADD9CD-050F-3BD5-1291-D574E8E66055}"/>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BD49356D-EA52-6497-2692-E4ABF8C33E78}"/>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CEAD3242-6CF8-1D6F-F4F1-7DAAD645CEF4}"/>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3EAB480A-A29A-0DEB-A6C3-3015F2736107}"/>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D7D1427E-1667-F0D7-98DA-009A07DDB093}"/>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A39ED683-610C-D32D-3FED-CE8F5C2EF5D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79E95261-C88D-D75A-2115-F9364A6A6FB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C1432201-3A39-EE74-063E-4D54BF5791FC}"/>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E42DA253-EB68-7127-9C08-7B459BCE1CAA}"/>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56FBDDFA-4A2B-4219-3A87-90129E006F9C}"/>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36CC148-22BC-7B11-8FC4-7BC1DA665135}"/>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75A73C45-D78A-07F1-EACA-EF7DB5A1472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490FAAEB-C135-5B4D-1D9C-EAF0325C0B9A}"/>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C29951E9-9154-0A00-EE05-82630B932A97}"/>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65CC6D70-B2E3-EFC8-BEF3-0D7F1CD80D15}"/>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A9CFC522-077D-B919-DE1E-3E97AB9975A3}"/>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C64EBBA3-BEB8-4D1B-3E0B-D7065B8E02EA}"/>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2071A164-2F97-11F0-DEF2-4C14A5969CA6}"/>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42734294-46E8-7EB8-0C95-6CACC19F13AA}"/>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2560CDE0-C0EF-24EC-20A6-3D627420940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1ED39F6A-146D-2EE2-D684-858C8D32E6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DF036B7E-C696-0486-8E08-C301665BAE27}"/>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51AD9348-509A-FCF8-C5EE-947FCA4D646A}"/>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DE00107E-3DB3-FBF9-F93B-85023EBF36D7}"/>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6A6B97E5-C39E-A455-E994-7FADB1DDEC8E}"/>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B6964193-41CF-EEF4-1FCE-B343674B45CE}"/>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4F9FF3DC-5A4A-6137-5A80-3FFFFB9D1AA1}"/>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80A3DE92-0925-6131-3D37-193EA077B2CD}"/>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54014A33-4310-0F01-0C47-3ADE193CCB63}"/>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293EA78-E82C-7AFB-5EB4-722C218AA4B5}"/>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68BBA946-983E-41AF-8A5D-1DA7F1C161CF}"/>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A11CB258-E613-8F24-9047-59EC3DADA47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596E7B17-FE2B-D5A7-2340-F54AD8E58B0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2B48E7EE-3B04-5B79-AAC6-EA6C5B66B3AD}"/>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C7A66102-B231-C40C-10B6-4788DB508CDB}"/>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AAD4376C-C20D-6C31-AD03-553CBF9F23DA}"/>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4B4024AE-CA74-EAE6-F5A6-5F64EFB2CFF5}"/>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86F220B-E467-CC77-1011-4D07C6292DD0}"/>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95811A9-7285-FC4E-9766-6C8AD20B7F0C}"/>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84CA71FC-D596-C660-E9A5-82E2B04C1B3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7D2262C8-651C-E130-6652-2D5558740C1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FD86EA12-52AB-65AB-6316-D406A5BD268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5A0281DE-B458-5FDC-36ED-FAFD26FC9873}"/>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D4CA1B63-615D-EE6D-6A10-8ADEB2380C9D}"/>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A99B3694-0017-60F4-EFE0-92FADDFA0AFC}"/>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19836ADC-AB85-834C-081D-ABA8A85A6F8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91075253-3E84-BCC8-97EC-EAB55004DA60}"/>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3EC0EF96-D138-9A0B-C473-35A8A30000B3}"/>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CCD55F39-5DBA-F981-7769-403D9B701EC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F0B601DB-6900-433F-435F-E1B6389D72BF}"/>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693CEC20-AE9D-5253-A674-44CC9578628C}"/>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BFCBA93A-5AE8-5ADF-0487-0BC2A75AB59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D624685D-9591-72C3-C76A-2801649122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FF3DC91-525A-309B-BCED-3576CF4406FB}"/>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9E6BA688-6C90-3410-181A-9E9247C91770}"/>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14D54BEF-4E99-4538-6B8F-E5831DADA14A}"/>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03D9A58-D8CF-A776-CC5F-C7C72B0DBED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6800CD8D-266A-B13C-50E5-1BF95C7117AD}"/>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E9FAC45-E97F-B662-FD05-01FD15236D60}"/>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7555B69F-87FF-DA48-DD77-3194086F4652}"/>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8899DA83-698E-9568-6522-D012599A61D1}"/>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4985405-254B-A6D5-4A98-B9D3B2A24CC0}"/>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CAE4D45-1820-463E-82D8-ADDBA345EA2D}"/>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9CB0012E-90DF-A2D0-BC04-EE2A839B0E7A}"/>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35C9C4A8-A409-A116-B900-4B5D8AC54ABF}"/>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789625B6-8E9E-3D94-F392-837A8B2CE9B8}"/>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BBB57678-98C8-D5CE-7973-0035064B2902}"/>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F0E7E379-BB3C-1591-D47C-009B13BAA9DC}"/>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AA73E996-AA26-F2AF-EA91-A85BFF1E6DF8}"/>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43FFE4C-EFC6-C5BC-0144-6A5DA5D9F085}"/>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F545EB7C-9ECF-43FB-67EF-364DFC08B63E}"/>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9858E25-4D19-6635-57EF-2016A238BB1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A507A090-920C-E477-B225-F86EDFA3EE97}"/>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709AE484-4A09-E03E-4F1B-3FDCB618D193}"/>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9FAEFB73-DAA5-B29A-7161-F529F06B9614}"/>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592D9306-0DF8-055D-D5DB-6FBBABBD279A}"/>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C1027724-F078-5E1F-F8B7-E128D7397273}"/>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B8366A7E-DB32-91B1-67F1-2E260E76021D}"/>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E5D2EE8B-4F30-18B8-3BDF-57BEF40AC1BC}"/>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48822C87-CBB5-84C0-EAA9-5ED4C415133C}"/>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1E0995CF-FA40-530F-1799-B345912DC6D1}"/>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FB35EAC9-39B2-A239-02A7-98F08D98316C}"/>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234D5D22-9395-DF58-8F51-76678C010322}"/>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1B10C06F-7F7A-42A6-D062-D8ADC8C13BB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A5544363-931B-A149-C1BB-D3BA5F2D9FE3}"/>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86B10018-AF2E-8659-663C-969F029B1780}"/>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A09D4756-8527-B3BA-C2BE-705E8B46401B}"/>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C958C7DA-895F-302D-8F80-BDEEA1D60D8E}"/>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B7D8FBEE-F636-0DB2-12D9-A243923A984F}"/>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B9FF5FC-328A-7FE9-155A-2582BDA3D42E}"/>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E36201A-6B13-0FAB-E108-3F7D237BA80B}"/>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10AE39E8-FD2C-D381-BCEC-6A58B32A44D4}"/>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F1406FE-F41A-951A-E2CB-D7FC6FDD635F}"/>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0A9A487C-0809-46DE-F515-2541CCDBF984}"/>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3412A165-27ED-0D18-DB68-E7C9A8A634AE}"/>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FC7F1651-4417-1760-5BA3-33964C18B576}"/>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48BEE13-5A2E-6548-821A-C5FA96103ECA}"/>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60D79114-1D16-371E-692F-DCA92D0ED147}"/>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31EA3980-26EF-3D41-0333-2E4AF3DFBD6F}"/>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FDC6BA1D-F3E5-B849-0FB1-FE10777E7B6A}"/>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9B6E6266-FFCD-72C8-CFDE-2E1E3D4E9BBB}"/>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E9EE0D8D-4024-89E6-2D86-F4E323D83CF6}"/>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323205D2-1B62-1485-9036-0844BCA49DF8}"/>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C8FC7359-6AB1-7B41-DF54-5B956510F0C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7A3C9377-CD2D-AAAA-D832-3BEDF86512F0}"/>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E26A329F-64EE-DDD2-1F00-9DFF7F85D06B}"/>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FB5469D-3D35-A3D1-99AB-AE639839B77D}"/>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9D4666AA-D74F-A36B-43B1-FD642F1A9EF7}"/>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4B9B182A-05A1-EBAD-1C53-3857EF4E936A}"/>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4E920E52-462F-E0E9-D950-9EA41EAA3550}"/>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F749BF6D-B9AD-D8EF-DB46-AC35C69BB5A0}"/>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4A38C0B1-EF7A-9C15-8CDE-3444749697E1}"/>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81135BC8-6511-3636-1357-7D74CBDD8575}"/>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F1A90DA9-170F-7A71-4E84-0ACAE5E4333C}"/>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2C0CB76C-0A10-274B-09D3-1C3B69F4D21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4677CFB-D970-E4E8-19C2-B66CF9F81D1C}"/>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B1174D70-62A5-CFFD-A469-9B094D3FC09D}"/>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8CCD668F-0C05-B4EF-E64F-EB62E27810E8}"/>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D18868F0-67C7-56A7-C3BC-FC3E61224D88}"/>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4AA95ECB-3B38-2C71-07F5-469DCFFAE46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D03A1181-8276-A629-158F-57CCF640E6BC}"/>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9FF4E595-D1CD-1F23-F669-6420AE901D56}"/>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13D7FBE6-C548-99BA-FDD3-BAB33A2C526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161D6498-CEC5-66CC-7E1E-7104ED7F397A}"/>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BE3F7AFF-6652-4E5A-3A1D-044F3B1ADBBB}"/>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FA2E0140-9430-954C-C75D-C3A61446BB54}"/>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C5778F43-62F3-5D49-950C-B8A6819A974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6D4CEE44-A578-E8EE-C496-96048F5172A4}"/>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E9CC01C0-E642-5424-07C7-29DDE1202327}"/>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BA9F65D6-60A1-8333-DF1A-71351DE94A01}"/>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D89E2E34-F4B6-856E-F627-4140851CE55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4F4DBF35-29B3-7501-B30B-18461DF0415D}"/>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4350AF5E-7456-A480-206D-973B900DBC41}"/>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976B0E05-166E-8E80-F986-1AFD8228B5A7}"/>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A9073533-20D5-D415-736D-18BB3738CFE4}"/>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80C1BE43-237F-1DCC-E183-BBBEFA3B6061}"/>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FBFC5B0A-7824-F39B-D163-11189E426C34}"/>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F147487A-296A-4F4B-CB02-C5A50DC441AA}"/>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D5D61B85-E620-691A-1E65-A78D92CDB6EB}"/>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68FB891D-CF98-AC08-E6F7-FD32FD24A88E}"/>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79E1F1D7-BD65-0E6B-47BA-00833230BB15}"/>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13305E1A-5122-0C00-2485-B4E7220E5C49}"/>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ED5E1919-A617-649B-AA99-B64D0C504C46}"/>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A9A88D52-3A0E-1034-261F-67716CE8E78E}"/>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C7252B89-E211-22F9-8042-8E7F94E3AB9B}"/>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32E4B775-EAED-7C6E-C2FA-DF044EE76817}"/>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F74597F6-0DFD-E2CC-A139-0556222FD210}"/>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8777C19-5E68-85E6-42D3-E7B77912E8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3EB6143E-C178-3954-A8EE-1B7D8F118398}"/>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60FF369C-AEC7-487F-C3F5-9B642E0F6792}"/>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12D99986-B572-1315-846E-7B0B5216DA31}"/>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287C04A0-E769-0E25-508C-A2AA1B89B948}"/>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0E5C0E07-1B5F-84C5-8DB7-075BE42AAA4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54C2BD5A-2977-565B-4884-B278ADBA7696}"/>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8524E52E-9477-B2CB-283A-0ED72E4AF0B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6415599-A714-15AE-03D6-9783309389C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A18E4D40-D5B0-6C85-06AB-D40D5029D6CD}"/>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EC859DB7-32C0-E1CF-1118-255A82341CEC}"/>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6CE37D45-C77B-CA9D-51BA-30998B63C075}"/>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3EEB567C-061B-4A86-04E3-C58FF0D4DF7D}"/>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523CA5F5-2CFA-8945-022D-DF5ADDAC70E2}"/>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B2C85A8B-B434-668C-7E76-1BCF1D91BC72}"/>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8F0CBBAA-AE65-16A1-EA6E-44DC4DADA861}"/>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92C34DD-879F-A077-BA92-F43755441DBA}"/>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8044199A-0E8A-6DCE-BDEF-E734968F66CE}"/>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5AECCA5D-37F2-E7A3-386A-49747798513F}"/>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DB3191CD-B8A2-11CC-E01D-0D60CB1CB813}"/>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CFC6E55B-157C-DC52-0504-2E247B4E865B}"/>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643961D5-440D-AB85-CD4D-3575A463449F}"/>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76B685F5-E62A-5B49-8C21-A7A3CB564B20}"/>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880EC08A-D008-D747-6D74-01FF878B6ECC}"/>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FD8C11FE-3A6B-589C-F208-45CA635FB426}"/>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D889BD6-C3A1-40CB-9CCE-AEB9DB8F4BE7}"/>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7F5ED533-9A6D-7644-1ED0-D18C0AAF90DE}"/>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1E6D8E6-9B9F-1A2D-FA5C-0E92D4DF8263}"/>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EDA3D50D-1CE8-D8BB-70EC-2AB3CEA4589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87CD372-47FC-5494-B730-CBE43CB3C516}"/>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187CE145-D654-C5FD-3ED0-CE97EE2C5B46}"/>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6597DC9F-434C-DAD8-277A-C8D4A09ED4B5}"/>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D1C6DB2-343B-6BEC-1F24-E52A187E4E59}"/>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53A9B2A-644D-CD48-011B-BEF4CCF2CA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B4A397CC-307F-F9F7-A4D8-BC736911DEBA}"/>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E4A4F843-CEB1-F274-0DF2-CECCF22E5190}"/>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A9D9628D-E8E3-4D81-6BB6-CB7D8F221EA4}"/>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E53BDDAE-E780-62F8-C21B-65040B12ABD0}"/>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4F776B4F-8166-A733-945E-CCFCD5C84DCA}"/>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2C64808F-B67A-3D48-F02F-6CE7C058F2A4}"/>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3C9EE1CA-5CDA-859E-961A-16192D7581CB}"/>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5D2C1771-2715-0678-EF4C-B3DC9166FB76}"/>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A45054FD-B1DA-4549-5938-B64FDAA654C8}"/>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8E5A6E23-B4CA-F407-277B-F2E7468CC009}"/>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5DA860D0-22F5-8F42-935E-4F64D3123FE6}"/>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F3F0ABB0-ECC8-D00E-60D8-DC17B2C7528D}"/>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0F360AFB-7969-0636-1719-2DB42501EC03}"/>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7A38406E-D6A9-BFAB-65A5-E01F9E3EBF08}"/>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C7ABD40D-35EC-6647-810C-8745A724F036}"/>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1FAB4DE3-CDAB-880A-2383-5A1EBA2B2B8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624EE79F-0BCC-747D-3B29-5B8414882B5B}"/>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435D03DC-2F87-074D-D016-0EF48502C542}"/>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B0ACE3A0-97D9-8195-D128-68F8E4E5ACF3}"/>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2963E3E4-0891-DD01-4DC4-F37176A7ED23}"/>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A4B7010C-6D6E-60CF-DE2D-F6386C402D6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0B2A85D1-84BE-1BD2-7C98-4BF2A80C2403}"/>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C05D7A51-02F2-1607-A696-F4D0783F3EB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1CDCE0A5-33DF-5D4F-F595-5CD0665BB3A2}"/>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F9CDBAF4-CD7B-3425-D24F-94FE7E960D24}"/>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E2F4AB88-882F-4E10-60E0-B978B8E206C5}"/>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41465915-9A6A-9C70-AEA3-4001E89F9B0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3E2898F3-12E7-0723-1C7A-1CE17D1A7BDB}"/>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F13ADA6A-AF9C-CF0E-4AC0-40E3590DB2C6}"/>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605FF47D-8D9C-4519-6028-6E956B327516}"/>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6EA8178C-63C6-B3CE-30D5-8CE13B94ADF5}"/>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A57A6972-91EC-B6CC-24EA-3A52B36A9173}"/>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47C918FD-1E31-7B2E-79AD-F2A615F720AD}"/>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EBF50729-367E-AD6A-1C55-17ABA2457081}"/>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D59B6696-FC77-C5CD-F55D-AF4E0A746EBC}"/>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4741BBA6-26FE-56C4-DFC4-6A8801E8B589}"/>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632C4D2D-DC3C-0F87-84B9-3004CA720F16}"/>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AE098FEC-4D12-CDB9-43D0-864A8E1C8459}"/>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AB6AD1DE-967C-9704-F03B-6C40841DCD02}"/>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44109E9E-C406-D9DC-AEA0-3DB2175714EC}"/>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44E5F840-A0D1-500C-374D-A0E0204D6E92}"/>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577CD787-0E5F-BDEF-A7D9-BF52E20E392E}"/>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2161E664-1821-3323-89C5-88FA288F95E3}"/>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9CA2643-FCBA-222B-84EE-9613832A355B}"/>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A1F5AB3C-DBD3-FA01-9F25-6CC6AD4D36FE}"/>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378986FD-0861-8924-A668-6F593346F157}"/>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EB47E4E8-61D1-5165-4604-6AAD9CA45768}"/>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3FF1AE64-7DC9-455F-9FCF-AB5E41E4A43E}"/>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A470460B-8F01-C638-BECE-979E2075434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F44D024C-5F41-43AB-F6F8-34A3B19FB65E}"/>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AE296D00-6CD9-AD6B-5AA8-AF7C6AF34155}"/>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8AF51F89-3616-918D-1247-96383B8FE533}"/>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4835BA56-CA80-D933-58C3-032CBD77C729}"/>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109A2CF-1964-33BC-7171-B1EE09C0BC34}"/>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8B241B72-C3B6-16EE-8B1E-677E73859E5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A34B8EA-D9D2-7E14-8FEF-B4E53FE8A8B9}"/>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0493CAC4-3F0D-F87A-2B51-B7A82BB57083}"/>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0D4D03E-9D13-D0B0-D903-44B6BFC1B584}"/>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FC39DF2-5C61-2D0F-5A8A-A3D21B9BC810}"/>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F2B4FAA5-4EA9-C782-71AB-B9455DE532A3}"/>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D156CC22-4AFA-7295-EBD7-357E2F509F54}"/>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BFDA52BB-36B5-5515-6DB1-A5D2D40BF379}"/>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F38787A2-794E-60C2-B917-250D1E09AA25}"/>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EF5B244C-AC19-96F5-82AE-A177FB9AD601}"/>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7627303E-18C8-080C-6E90-1CE3ACA8679E}"/>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6CF289CE-20A4-0918-6162-062C5883255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82897DC2-98D0-E866-2C12-8F802CE089AE}"/>
              </a:ext>
            </a:extLst>
          </p:cNvPr>
          <p:cNvSpPr>
            <a:spLocks noGrp="1"/>
          </p:cNvSpPr>
          <p:nvPr>
            <p:ph type="subTitle" idx="1"/>
          </p:nvPr>
        </p:nvSpPr>
        <p:spPr>
          <a:xfrm>
            <a:off x="847971" y="2397551"/>
            <a:ext cx="5733786" cy="1458961"/>
          </a:xfrm>
        </p:spPr>
        <p:txBody>
          <a:bodyPr>
            <a:noAutofit/>
          </a:bodyPr>
          <a:lstStyle/>
          <a:p>
            <a:r>
              <a:rPr lang="en-VN" sz="3200" b="1" dirty="0">
                <a:solidFill>
                  <a:schemeClr val="accent1">
                    <a:lumMod val="50000"/>
                  </a:schemeClr>
                </a:solidFill>
              </a:rPr>
              <a:t>Module 13: </a:t>
            </a:r>
            <a:endParaRPr lang="en-US" sz="3200" b="1" dirty="0">
              <a:solidFill>
                <a:schemeClr val="accent1">
                  <a:lumMod val="50000"/>
                </a:schemeClr>
              </a:solidFill>
            </a:endParaRPr>
          </a:p>
          <a:p>
            <a:r>
              <a:rPr lang="en-US" sz="3200" b="1" dirty="0">
                <a:solidFill>
                  <a:schemeClr val="accent1">
                    <a:lumMod val="50000"/>
                  </a:schemeClr>
                </a:solidFill>
              </a:rPr>
              <a:t>MECHANISMS AND FINANCIAL TOOLS</a:t>
            </a:r>
            <a:endParaRPr lang="en-US" sz="3200"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1357424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E42A6-7999-2340-F503-349DEE5B48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6AB240-48CB-6198-22B3-C8C26BD38A53}"/>
              </a:ext>
            </a:extLst>
          </p:cNvPr>
          <p:cNvSpPr>
            <a:spLocks noGrp="1"/>
          </p:cNvSpPr>
          <p:nvPr>
            <p:ph type="title"/>
          </p:nvPr>
        </p:nvSpPr>
        <p:spPr/>
        <p:txBody>
          <a:bodyPr>
            <a:normAutofit fontScale="90000"/>
          </a:bodyPr>
          <a:lstStyle/>
          <a:p>
            <a:r>
              <a:rPr lang="en-US" dirty="0"/>
              <a:t>3. OTHER FINANCING OPTIONS</a:t>
            </a:r>
            <a:endParaRPr lang="en-VN" dirty="0"/>
          </a:p>
        </p:txBody>
      </p:sp>
      <p:sp>
        <p:nvSpPr>
          <p:cNvPr id="4" name="TextBox 3">
            <a:extLst>
              <a:ext uri="{FF2B5EF4-FFF2-40B4-BE49-F238E27FC236}">
                <a16:creationId xmlns:a16="http://schemas.microsoft.com/office/drawing/2014/main" id="{6B04515D-2EBC-85DC-90BF-8A9E55CCE674}"/>
              </a:ext>
            </a:extLst>
          </p:cNvPr>
          <p:cNvSpPr txBox="1"/>
          <p:nvPr/>
        </p:nvSpPr>
        <p:spPr>
          <a:xfrm>
            <a:off x="609600" y="1805148"/>
            <a:ext cx="8543730" cy="2239844"/>
          </a:xfrm>
          <a:prstGeom prst="rect">
            <a:avLst/>
          </a:prstGeom>
          <a:noFill/>
        </p:spPr>
        <p:txBody>
          <a:bodyPr wrap="square">
            <a:spAutoFit/>
          </a:bodyPr>
          <a:lstStyle/>
          <a:p>
            <a:pPr marL="342900" indent="-342900">
              <a:lnSpc>
                <a:spcPct val="150000"/>
              </a:lnSpc>
              <a:buFont typeface="Wingdings" pitchFamily="2" charset="2"/>
              <a:buChar char="v"/>
            </a:pPr>
            <a:r>
              <a:rPr lang="en-US" sz="2400" dirty="0"/>
              <a:t>Equipment supplier financing</a:t>
            </a:r>
          </a:p>
          <a:p>
            <a:pPr marL="342900" indent="-342900">
              <a:lnSpc>
                <a:spcPct val="150000"/>
              </a:lnSpc>
              <a:buFont typeface="Wingdings" pitchFamily="2" charset="2"/>
              <a:buChar char="v"/>
            </a:pPr>
            <a:r>
              <a:rPr lang="en-US" sz="2400" dirty="0"/>
              <a:t>Financial leasing</a:t>
            </a:r>
          </a:p>
          <a:p>
            <a:pPr marL="342900" indent="-342900">
              <a:lnSpc>
                <a:spcPct val="150000"/>
              </a:lnSpc>
              <a:buFont typeface="Wingdings" pitchFamily="2" charset="2"/>
              <a:buChar char="v"/>
            </a:pPr>
            <a:r>
              <a:rPr lang="en-US" sz="2400" dirty="0"/>
              <a:t>Operating leasing</a:t>
            </a:r>
          </a:p>
          <a:p>
            <a:pPr marL="342900" indent="-342900">
              <a:lnSpc>
                <a:spcPct val="150000"/>
              </a:lnSpc>
              <a:buFont typeface="Wingdings" pitchFamily="2" charset="2"/>
              <a:buChar char="v"/>
            </a:pPr>
            <a:r>
              <a:rPr lang="en-US" sz="2400" dirty="0"/>
              <a:t>Third-party financing</a:t>
            </a:r>
            <a:endParaRPr lang="en-VN" sz="2400" dirty="0"/>
          </a:p>
        </p:txBody>
      </p:sp>
    </p:spTree>
    <p:extLst>
      <p:ext uri="{BB962C8B-B14F-4D97-AF65-F5344CB8AC3E}">
        <p14:creationId xmlns:p14="http://schemas.microsoft.com/office/powerpoint/2010/main" val="3538875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7D18F-7935-4919-B73E-D77B9C4367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724267-8F21-74CC-B686-1EB93E688E1D}"/>
              </a:ext>
            </a:extLst>
          </p:cNvPr>
          <p:cNvSpPr>
            <a:spLocks noGrp="1"/>
          </p:cNvSpPr>
          <p:nvPr>
            <p:ph type="title"/>
          </p:nvPr>
        </p:nvSpPr>
        <p:spPr/>
        <p:txBody>
          <a:bodyPr>
            <a:normAutofit fontScale="90000"/>
          </a:bodyPr>
          <a:lstStyle/>
          <a:p>
            <a:r>
              <a:rPr lang="en-US" dirty="0"/>
              <a:t>3.1 FINANCING FROM EQUIPMENT SUPPLIERS</a:t>
            </a:r>
            <a:endParaRPr lang="en-VN" dirty="0"/>
          </a:p>
        </p:txBody>
      </p:sp>
      <p:sp>
        <p:nvSpPr>
          <p:cNvPr id="4" name="TextBox 3">
            <a:extLst>
              <a:ext uri="{FF2B5EF4-FFF2-40B4-BE49-F238E27FC236}">
                <a16:creationId xmlns:a16="http://schemas.microsoft.com/office/drawing/2014/main" id="{411F1432-F2FC-5414-66D1-ADCC5DCF9F8B}"/>
              </a:ext>
            </a:extLst>
          </p:cNvPr>
          <p:cNvSpPr txBox="1"/>
          <p:nvPr/>
        </p:nvSpPr>
        <p:spPr>
          <a:xfrm>
            <a:off x="609600" y="1700887"/>
            <a:ext cx="11314923" cy="3901837"/>
          </a:xfrm>
          <a:prstGeom prst="rect">
            <a:avLst/>
          </a:prstGeom>
          <a:noFill/>
        </p:spPr>
        <p:txBody>
          <a:bodyPr wrap="square">
            <a:spAutoFit/>
          </a:bodyPr>
          <a:lstStyle/>
          <a:p>
            <a:pPr marL="342900" indent="-342900">
              <a:lnSpc>
                <a:spcPct val="150000"/>
              </a:lnSpc>
              <a:buFont typeface="Wingdings" pitchFamily="2" charset="2"/>
              <a:buChar char="v"/>
            </a:pPr>
            <a:r>
              <a:rPr lang="en-US" sz="2400" dirty="0"/>
              <a:t>Purchase equipment without immediate payment.</a:t>
            </a:r>
          </a:p>
          <a:p>
            <a:pPr marL="342900" indent="-342900">
              <a:lnSpc>
                <a:spcPct val="150000"/>
              </a:lnSpc>
              <a:buFont typeface="Wingdings" pitchFamily="2" charset="2"/>
              <a:buChar char="v"/>
            </a:pPr>
            <a:r>
              <a:rPr lang="en-US" sz="2400" dirty="0"/>
              <a:t>Requires no collateral, only an agreement.</a:t>
            </a:r>
          </a:p>
          <a:p>
            <a:pPr marL="342900" indent="-342900">
              <a:lnSpc>
                <a:spcPct val="150000"/>
              </a:lnSpc>
              <a:buFont typeface="Wingdings" pitchFamily="2" charset="2"/>
              <a:buChar char="v"/>
            </a:pPr>
            <a:r>
              <a:rPr lang="en-US" sz="2400" dirty="0"/>
              <a:t>Limited choice, as only specific equipment may be available under this option.</a:t>
            </a:r>
          </a:p>
          <a:p>
            <a:pPr marL="342900" indent="-342900">
              <a:lnSpc>
                <a:spcPct val="150000"/>
              </a:lnSpc>
              <a:buFont typeface="Wingdings" pitchFamily="2" charset="2"/>
              <a:buChar char="v"/>
            </a:pPr>
            <a:r>
              <a:rPr lang="en-US" sz="2400" dirty="0"/>
              <a:t>Short-term debt, typically up to 12 months, with hidden interest in price increases.</a:t>
            </a:r>
          </a:p>
          <a:p>
            <a:pPr marL="342900" indent="-342900">
              <a:lnSpc>
                <a:spcPct val="150000"/>
              </a:lnSpc>
              <a:buFont typeface="Wingdings" pitchFamily="2" charset="2"/>
              <a:buChar char="v"/>
            </a:pPr>
            <a:r>
              <a:rPr lang="en-US" sz="2400" dirty="0"/>
              <a:t>Primarily applies to major equipment, requiring additional funds for other expenses.</a:t>
            </a:r>
            <a:endParaRPr lang="en-VN" sz="2400" dirty="0"/>
          </a:p>
        </p:txBody>
      </p:sp>
    </p:spTree>
    <p:extLst>
      <p:ext uri="{BB962C8B-B14F-4D97-AF65-F5344CB8AC3E}">
        <p14:creationId xmlns:p14="http://schemas.microsoft.com/office/powerpoint/2010/main" val="1159082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A1023-F173-267D-622B-222EE5CC7E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A706AC-02DD-FEF2-2517-AD1B8169EAF0}"/>
              </a:ext>
            </a:extLst>
          </p:cNvPr>
          <p:cNvSpPr>
            <a:spLocks noGrp="1"/>
          </p:cNvSpPr>
          <p:nvPr>
            <p:ph type="title"/>
          </p:nvPr>
        </p:nvSpPr>
        <p:spPr/>
        <p:txBody>
          <a:bodyPr>
            <a:normAutofit fontScale="90000"/>
          </a:bodyPr>
          <a:lstStyle/>
          <a:p>
            <a:r>
              <a:rPr lang="en-US" dirty="0"/>
              <a:t>3.2 FINANCIAL LEASING</a:t>
            </a:r>
            <a:endParaRPr lang="en-VN" dirty="0"/>
          </a:p>
        </p:txBody>
      </p:sp>
      <p:sp>
        <p:nvSpPr>
          <p:cNvPr id="4" name="TextBox 3">
            <a:extLst>
              <a:ext uri="{FF2B5EF4-FFF2-40B4-BE49-F238E27FC236}">
                <a16:creationId xmlns:a16="http://schemas.microsoft.com/office/drawing/2014/main" id="{413DB6B8-7F23-3443-B116-D0F5597134A3}"/>
              </a:ext>
            </a:extLst>
          </p:cNvPr>
          <p:cNvSpPr txBox="1"/>
          <p:nvPr/>
        </p:nvSpPr>
        <p:spPr>
          <a:xfrm>
            <a:off x="609600" y="1743154"/>
            <a:ext cx="10972799" cy="1685846"/>
          </a:xfrm>
          <a:prstGeom prst="rect">
            <a:avLst/>
          </a:prstGeom>
          <a:noFill/>
        </p:spPr>
        <p:txBody>
          <a:bodyPr wrap="square">
            <a:spAutoFit/>
          </a:bodyPr>
          <a:lstStyle/>
          <a:p>
            <a:pPr marL="342900" indent="-342900">
              <a:lnSpc>
                <a:spcPct val="150000"/>
              </a:lnSpc>
              <a:buFont typeface="Wingdings" pitchFamily="2" charset="2"/>
              <a:buChar char="v"/>
            </a:pPr>
            <a:r>
              <a:rPr lang="en-US" sz="2400" dirty="0"/>
              <a:t>Involves a lease where the </a:t>
            </a:r>
            <a:r>
              <a:rPr lang="en-US" sz="2400" dirty="0">
                <a:solidFill>
                  <a:srgbClr val="FF0000"/>
                </a:solidFill>
              </a:rPr>
              <a:t>lessor</a:t>
            </a:r>
            <a:r>
              <a:rPr lang="en-US" sz="2400" dirty="0"/>
              <a:t> buys assets at the </a:t>
            </a:r>
            <a:r>
              <a:rPr lang="en-US" sz="2400" dirty="0">
                <a:solidFill>
                  <a:srgbClr val="FF0000"/>
                </a:solidFill>
              </a:rPr>
              <a:t>lessee’s</a:t>
            </a:r>
            <a:r>
              <a:rPr lang="en-US" sz="2400" dirty="0"/>
              <a:t> request, then allows the </a:t>
            </a:r>
            <a:r>
              <a:rPr lang="en-US" sz="2400" dirty="0">
                <a:solidFill>
                  <a:srgbClr val="FF0000"/>
                </a:solidFill>
              </a:rPr>
              <a:t>lessee</a:t>
            </a:r>
            <a:r>
              <a:rPr lang="en-US" sz="2400" dirty="0"/>
              <a:t> to use them over a set term, usually long-term.</a:t>
            </a:r>
          </a:p>
          <a:p>
            <a:pPr marL="342900" indent="-342900">
              <a:lnSpc>
                <a:spcPct val="150000"/>
              </a:lnSpc>
              <a:buFont typeface="Wingdings" pitchFamily="2" charset="2"/>
              <a:buChar char="v"/>
            </a:pPr>
            <a:r>
              <a:rPr lang="en-US" sz="2400" dirty="0"/>
              <a:t>The </a:t>
            </a:r>
            <a:r>
              <a:rPr lang="en-US" sz="2400" dirty="0">
                <a:solidFill>
                  <a:srgbClr val="FF0000"/>
                </a:solidFill>
              </a:rPr>
              <a:t>lessee</a:t>
            </a:r>
            <a:r>
              <a:rPr lang="en-US" sz="2400" dirty="0"/>
              <a:t> pays periodic lease fees to the </a:t>
            </a:r>
            <a:r>
              <a:rPr lang="en-US" sz="2400" dirty="0">
                <a:solidFill>
                  <a:srgbClr val="FF0000"/>
                </a:solidFill>
              </a:rPr>
              <a:t>lessor</a:t>
            </a:r>
            <a:r>
              <a:rPr lang="en-US" sz="2400" dirty="0"/>
              <a:t> during the lease period.</a:t>
            </a:r>
            <a:endParaRPr lang="en-VN" sz="2400" dirty="0"/>
          </a:p>
        </p:txBody>
      </p:sp>
    </p:spTree>
    <p:extLst>
      <p:ext uri="{BB962C8B-B14F-4D97-AF65-F5344CB8AC3E}">
        <p14:creationId xmlns:p14="http://schemas.microsoft.com/office/powerpoint/2010/main" val="4259382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A7D2-F18C-3A32-8FAF-674FC0A8FA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0B10FA-DF5A-65F7-A448-69D3856955B7}"/>
              </a:ext>
            </a:extLst>
          </p:cNvPr>
          <p:cNvSpPr>
            <a:spLocks noGrp="1"/>
          </p:cNvSpPr>
          <p:nvPr>
            <p:ph type="title"/>
          </p:nvPr>
        </p:nvSpPr>
        <p:spPr/>
        <p:txBody>
          <a:bodyPr>
            <a:normAutofit fontScale="90000"/>
          </a:bodyPr>
          <a:lstStyle/>
          <a:p>
            <a:r>
              <a:rPr lang="en-US" dirty="0"/>
              <a:t>3.2. CHARACTERISTICS OF FINANCIAL LEASING</a:t>
            </a:r>
            <a:endParaRPr lang="en-VN" dirty="0"/>
          </a:p>
        </p:txBody>
      </p:sp>
      <p:sp>
        <p:nvSpPr>
          <p:cNvPr id="6" name="TextBox 5">
            <a:extLst>
              <a:ext uri="{FF2B5EF4-FFF2-40B4-BE49-F238E27FC236}">
                <a16:creationId xmlns:a16="http://schemas.microsoft.com/office/drawing/2014/main" id="{ADD34CA8-8F38-52A6-ACC2-C8C6ACD0F5A1}"/>
              </a:ext>
            </a:extLst>
          </p:cNvPr>
          <p:cNvSpPr txBox="1"/>
          <p:nvPr/>
        </p:nvSpPr>
        <p:spPr>
          <a:xfrm>
            <a:off x="609600" y="1583657"/>
            <a:ext cx="11109649" cy="4600042"/>
          </a:xfrm>
          <a:prstGeom prst="rect">
            <a:avLst/>
          </a:prstGeom>
          <a:noFill/>
        </p:spPr>
        <p:txBody>
          <a:bodyPr wrap="square">
            <a:spAutoFit/>
          </a:bodyPr>
          <a:lstStyle/>
          <a:p>
            <a:pPr marL="342900" indent="-342900" algn="just">
              <a:lnSpc>
                <a:spcPct val="150000"/>
              </a:lnSpc>
              <a:buFont typeface="Wingdings" pitchFamily="2" charset="2"/>
              <a:buChar char="v"/>
            </a:pPr>
            <a:r>
              <a:rPr lang="en-US" sz="2200" dirty="0">
                <a:solidFill>
                  <a:srgbClr val="00B050"/>
                </a:solidFill>
              </a:rPr>
              <a:t>Transfer of ownership: </a:t>
            </a:r>
            <a:r>
              <a:rPr lang="en-US" sz="2200" dirty="0"/>
              <a:t>The lessee may buy the asset at the end of the lease term for a minimal residual value, or return it to the lessor.</a:t>
            </a:r>
          </a:p>
          <a:p>
            <a:pPr marL="342900" indent="-342900" algn="just">
              <a:lnSpc>
                <a:spcPct val="150000"/>
              </a:lnSpc>
              <a:buFont typeface="Wingdings" pitchFamily="2" charset="2"/>
              <a:buChar char="v"/>
            </a:pPr>
            <a:r>
              <a:rPr lang="en-US" sz="2200" dirty="0">
                <a:solidFill>
                  <a:srgbClr val="00B050"/>
                </a:solidFill>
              </a:rPr>
              <a:t>Long-term commitment</a:t>
            </a:r>
            <a:r>
              <a:rPr lang="en-US" sz="2200" dirty="0"/>
              <a:t>: Covers most of the asset’s economic life.</a:t>
            </a:r>
          </a:p>
          <a:p>
            <a:pPr marL="342900" indent="-342900" algn="just">
              <a:lnSpc>
                <a:spcPct val="150000"/>
              </a:lnSpc>
              <a:buFont typeface="Wingdings" pitchFamily="2" charset="2"/>
              <a:buChar char="v"/>
            </a:pPr>
            <a:r>
              <a:rPr lang="en-US" sz="2200" dirty="0">
                <a:solidFill>
                  <a:srgbClr val="00B050"/>
                </a:solidFill>
              </a:rPr>
              <a:t>The asset remains under the ownership of the lessor</a:t>
            </a:r>
            <a:r>
              <a:rPr lang="en-US" sz="2200" dirty="0">
                <a:solidFill>
                  <a:schemeClr val="tx1"/>
                </a:solidFill>
              </a:rPr>
              <a:t>: Throughout the lease period, the asset remains the legal property of the lessor, but the lessee has the right to use and economically benefit from the asset.</a:t>
            </a:r>
          </a:p>
          <a:p>
            <a:pPr marL="342900" indent="-342900" algn="just">
              <a:lnSpc>
                <a:spcPct val="150000"/>
              </a:lnSpc>
              <a:buFont typeface="Wingdings" pitchFamily="2" charset="2"/>
              <a:buChar char="v"/>
            </a:pPr>
            <a:r>
              <a:rPr lang="en-US" sz="2200" dirty="0">
                <a:solidFill>
                  <a:srgbClr val="00B050"/>
                </a:solidFill>
              </a:rPr>
              <a:t>Early termination is not allowed</a:t>
            </a:r>
            <a:r>
              <a:rPr lang="en-US" sz="2200" dirty="0">
                <a:solidFill>
                  <a:schemeClr val="tx1"/>
                </a:solidFill>
              </a:rPr>
              <a:t>: Financial lease agreements typically cannot be terminated early without mutual consent from both parties, and the lessee usually must pay the full remaining value of the contract if they wish to end it early.</a:t>
            </a:r>
            <a:endParaRPr lang="en-VN" sz="2200" dirty="0">
              <a:solidFill>
                <a:schemeClr val="tx1"/>
              </a:solidFill>
            </a:endParaRPr>
          </a:p>
        </p:txBody>
      </p:sp>
    </p:spTree>
    <p:extLst>
      <p:ext uri="{BB962C8B-B14F-4D97-AF65-F5344CB8AC3E}">
        <p14:creationId xmlns:p14="http://schemas.microsoft.com/office/powerpoint/2010/main" val="2878498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912CC-4FB0-632B-6192-EEDE1BCE7A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E46E52-80B0-F51E-D9F7-6F10B899EBAF}"/>
              </a:ext>
            </a:extLst>
          </p:cNvPr>
          <p:cNvSpPr>
            <a:spLocks noGrp="1"/>
          </p:cNvSpPr>
          <p:nvPr>
            <p:ph type="title"/>
          </p:nvPr>
        </p:nvSpPr>
        <p:spPr/>
        <p:txBody>
          <a:bodyPr>
            <a:normAutofit fontScale="90000"/>
          </a:bodyPr>
          <a:lstStyle/>
          <a:p>
            <a:r>
              <a:rPr lang="en-US" dirty="0"/>
              <a:t>3.3 OPERATING LEASE</a:t>
            </a:r>
            <a:endParaRPr lang="en-VN" dirty="0"/>
          </a:p>
        </p:txBody>
      </p:sp>
      <p:sp>
        <p:nvSpPr>
          <p:cNvPr id="6" name="TextBox 5">
            <a:extLst>
              <a:ext uri="{FF2B5EF4-FFF2-40B4-BE49-F238E27FC236}">
                <a16:creationId xmlns:a16="http://schemas.microsoft.com/office/drawing/2014/main" id="{1E2F3E60-C8B0-CBBC-AC4E-F794C8987C59}"/>
              </a:ext>
            </a:extLst>
          </p:cNvPr>
          <p:cNvSpPr txBox="1"/>
          <p:nvPr/>
        </p:nvSpPr>
        <p:spPr>
          <a:xfrm>
            <a:off x="609600" y="1949112"/>
            <a:ext cx="11146971" cy="3785652"/>
          </a:xfrm>
          <a:prstGeom prst="rect">
            <a:avLst/>
          </a:prstGeom>
          <a:noFill/>
        </p:spPr>
        <p:txBody>
          <a:bodyPr wrap="square">
            <a:spAutoFit/>
          </a:bodyPr>
          <a:lstStyle/>
          <a:p>
            <a:pPr marL="342900" indent="-342900">
              <a:buFont typeface="Wingdings" pitchFamily="2" charset="2"/>
              <a:buChar char="v"/>
            </a:pPr>
            <a:r>
              <a:rPr lang="en-US" sz="2400" dirty="0"/>
              <a:t>This is a form of asset lease in which the lessee is granted the right to use the asset for a period shorter than the asset’s economic lifespan, and the lease can be easily terminated before the end of the term.</a:t>
            </a:r>
          </a:p>
          <a:p>
            <a:pPr marL="342900" indent="-342900">
              <a:buFont typeface="Wingdings" pitchFamily="2" charset="2"/>
              <a:buChar char="v"/>
            </a:pPr>
            <a:endParaRPr lang="en-US" sz="2400" dirty="0"/>
          </a:p>
          <a:p>
            <a:pPr marL="342900" indent="-342900">
              <a:buFont typeface="Wingdings" pitchFamily="2" charset="2"/>
              <a:buChar char="v"/>
            </a:pPr>
            <a:r>
              <a:rPr lang="en-US" sz="2400" dirty="0"/>
              <a:t>The lessee only pays for the asset’s use during the lease period.</a:t>
            </a:r>
          </a:p>
          <a:p>
            <a:pPr marL="342900" indent="-342900">
              <a:buFont typeface="Wingdings" pitchFamily="2" charset="2"/>
              <a:buChar char="v"/>
            </a:pPr>
            <a:endParaRPr lang="en-US" sz="2400" dirty="0"/>
          </a:p>
          <a:p>
            <a:pPr marL="342900" indent="-342900">
              <a:buFont typeface="Wingdings" pitchFamily="2" charset="2"/>
              <a:buChar char="v"/>
            </a:pPr>
            <a:r>
              <a:rPr lang="en-US" sz="2400" dirty="0"/>
              <a:t>An operating lease does not transfer ownership rights of the asset to the lessee.</a:t>
            </a:r>
          </a:p>
          <a:p>
            <a:pPr marL="342900" indent="-342900">
              <a:buFont typeface="Wingdings" pitchFamily="2" charset="2"/>
              <a:buChar char="v"/>
            </a:pPr>
            <a:endParaRPr lang="en-US" sz="2400" dirty="0"/>
          </a:p>
          <a:p>
            <a:pPr marL="342900" indent="-342900">
              <a:buFont typeface="Wingdings" pitchFamily="2" charset="2"/>
              <a:buChar char="v"/>
            </a:pPr>
            <a:r>
              <a:rPr lang="en-US" sz="2400" dirty="0"/>
              <a:t>The lease payments are considered an operating expense.</a:t>
            </a:r>
            <a:endParaRPr lang="en-VN" sz="2400" dirty="0"/>
          </a:p>
        </p:txBody>
      </p:sp>
    </p:spTree>
    <p:extLst>
      <p:ext uri="{BB962C8B-B14F-4D97-AF65-F5344CB8AC3E}">
        <p14:creationId xmlns:p14="http://schemas.microsoft.com/office/powerpoint/2010/main" val="43112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F13AD-E680-A1E1-B354-B6ECCB7942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8D0D43-4F5F-B98F-CBC9-9A7F00E00823}"/>
              </a:ext>
            </a:extLst>
          </p:cNvPr>
          <p:cNvSpPr>
            <a:spLocks noGrp="1"/>
          </p:cNvSpPr>
          <p:nvPr>
            <p:ph type="title"/>
          </p:nvPr>
        </p:nvSpPr>
        <p:spPr/>
        <p:txBody>
          <a:bodyPr>
            <a:normAutofit fontScale="90000"/>
          </a:bodyPr>
          <a:lstStyle/>
          <a:p>
            <a:r>
              <a:rPr lang="en-US" dirty="0"/>
              <a:t>3.3 OPERATING LEASE</a:t>
            </a:r>
            <a:endParaRPr lang="en-VN" dirty="0"/>
          </a:p>
        </p:txBody>
      </p:sp>
      <p:sp>
        <p:nvSpPr>
          <p:cNvPr id="4" name="TextBox 3">
            <a:extLst>
              <a:ext uri="{FF2B5EF4-FFF2-40B4-BE49-F238E27FC236}">
                <a16:creationId xmlns:a16="http://schemas.microsoft.com/office/drawing/2014/main" id="{06AEC1E5-B29F-381F-3EA4-879D560D0535}"/>
              </a:ext>
            </a:extLst>
          </p:cNvPr>
          <p:cNvSpPr txBox="1"/>
          <p:nvPr/>
        </p:nvSpPr>
        <p:spPr>
          <a:xfrm>
            <a:off x="609601" y="1697338"/>
            <a:ext cx="10972799" cy="3785652"/>
          </a:xfrm>
          <a:prstGeom prst="rect">
            <a:avLst/>
          </a:prstGeom>
          <a:noFill/>
        </p:spPr>
        <p:txBody>
          <a:bodyPr wrap="square">
            <a:spAutoFit/>
          </a:bodyPr>
          <a:lstStyle/>
          <a:p>
            <a:pPr marL="342900" indent="-342900">
              <a:buFont typeface="Wingdings" pitchFamily="2" charset="2"/>
              <a:buChar char="v"/>
            </a:pPr>
            <a:r>
              <a:rPr lang="en-US" sz="2400" dirty="0">
                <a:solidFill>
                  <a:srgbClr val="00B050"/>
                </a:solidFill>
              </a:rPr>
              <a:t>Short lease term</a:t>
            </a:r>
            <a:r>
              <a:rPr lang="en-US" sz="2400" dirty="0"/>
              <a:t>: Typically shorter than the asset’s economic lifespan and may range from a few months to several years, depending on the agreement.</a:t>
            </a:r>
          </a:p>
          <a:p>
            <a:pPr marL="342900" indent="-342900">
              <a:buFont typeface="Wingdings" pitchFamily="2" charset="2"/>
              <a:buChar char="v"/>
            </a:pPr>
            <a:r>
              <a:rPr lang="en-US" sz="2400" dirty="0">
                <a:solidFill>
                  <a:srgbClr val="00B050"/>
                </a:solidFill>
              </a:rPr>
              <a:t>No ownership transfer:</a:t>
            </a:r>
            <a:r>
              <a:rPr lang="en-US" sz="2400" dirty="0"/>
              <a:t> When the lease expires, the asset is returned to the lessor, and the lessee does not have the right to purchase the asset (unless otherwise agreed in the contract).</a:t>
            </a:r>
          </a:p>
          <a:p>
            <a:pPr marL="342900" indent="-342900">
              <a:buFont typeface="Wingdings" pitchFamily="2" charset="2"/>
              <a:buChar char="v"/>
            </a:pPr>
            <a:r>
              <a:rPr lang="en-US" sz="2400" dirty="0">
                <a:solidFill>
                  <a:srgbClr val="00B050"/>
                </a:solidFill>
              </a:rPr>
              <a:t>Flexible contract</a:t>
            </a:r>
            <a:r>
              <a:rPr lang="en-US" sz="2400" dirty="0"/>
              <a:t>: The lessee can easily terminate the lease early without having to pay the full remaining value of the contract.</a:t>
            </a:r>
          </a:p>
          <a:p>
            <a:pPr marL="342900" indent="-342900">
              <a:buFont typeface="Wingdings" pitchFamily="2" charset="2"/>
              <a:buChar char="v"/>
            </a:pPr>
            <a:r>
              <a:rPr lang="en-US" sz="2400" dirty="0">
                <a:solidFill>
                  <a:srgbClr val="00B050"/>
                </a:solidFill>
              </a:rPr>
              <a:t>Maintenance and upkeep:</a:t>
            </a:r>
            <a:r>
              <a:rPr lang="en-US" sz="2400" dirty="0"/>
              <a:t> The lessor is responsible.</a:t>
            </a:r>
          </a:p>
          <a:p>
            <a:pPr marL="342900" indent="-342900">
              <a:buFont typeface="Wingdings" pitchFamily="2" charset="2"/>
              <a:buChar char="v"/>
            </a:pPr>
            <a:r>
              <a:rPr lang="en-US" sz="2400" dirty="0">
                <a:solidFill>
                  <a:srgbClr val="00B050"/>
                </a:solidFill>
              </a:rPr>
              <a:t>Lease expenses accounted as operating costs:</a:t>
            </a:r>
            <a:r>
              <a:rPr lang="en-US" sz="2400" dirty="0"/>
              <a:t> Lease payments are usually recorded as operating expenses in financial statements.</a:t>
            </a:r>
            <a:endParaRPr lang="en-VN" sz="2400" dirty="0"/>
          </a:p>
        </p:txBody>
      </p:sp>
    </p:spTree>
    <p:extLst>
      <p:ext uri="{BB962C8B-B14F-4D97-AF65-F5344CB8AC3E}">
        <p14:creationId xmlns:p14="http://schemas.microsoft.com/office/powerpoint/2010/main" val="2239124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5B111-1B52-9BEB-6175-DFEAA23B3E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06D059-FC8D-EC63-DBDA-7FC80FFB1E10}"/>
              </a:ext>
            </a:extLst>
          </p:cNvPr>
          <p:cNvSpPr>
            <a:spLocks noGrp="1"/>
          </p:cNvSpPr>
          <p:nvPr>
            <p:ph type="title"/>
          </p:nvPr>
        </p:nvSpPr>
        <p:spPr/>
        <p:txBody>
          <a:bodyPr>
            <a:noAutofit/>
          </a:bodyPr>
          <a:lstStyle/>
          <a:p>
            <a:r>
              <a:rPr lang="en-US" sz="2400" dirty="0"/>
              <a:t>3.4. THIRD-PARTY FINANCING THROUGH A PERFORMANCE CONTRACT</a:t>
            </a:r>
            <a:endParaRPr lang="en-VN" sz="2400" dirty="0"/>
          </a:p>
        </p:txBody>
      </p:sp>
      <p:sp>
        <p:nvSpPr>
          <p:cNvPr id="4" name="TextBox 3">
            <a:extLst>
              <a:ext uri="{FF2B5EF4-FFF2-40B4-BE49-F238E27FC236}">
                <a16:creationId xmlns:a16="http://schemas.microsoft.com/office/drawing/2014/main" id="{B808CDEF-F59E-FDF8-B51C-9F4ADD6E2939}"/>
              </a:ext>
            </a:extLst>
          </p:cNvPr>
          <p:cNvSpPr txBox="1"/>
          <p:nvPr/>
        </p:nvSpPr>
        <p:spPr>
          <a:xfrm>
            <a:off x="609600" y="1958293"/>
            <a:ext cx="10269894" cy="3347840"/>
          </a:xfrm>
          <a:prstGeom prst="rect">
            <a:avLst/>
          </a:prstGeom>
          <a:noFill/>
        </p:spPr>
        <p:txBody>
          <a:bodyPr wrap="square">
            <a:spAutoFit/>
          </a:bodyPr>
          <a:lstStyle/>
          <a:p>
            <a:pPr marL="342900" indent="-342900">
              <a:lnSpc>
                <a:spcPct val="150000"/>
              </a:lnSpc>
              <a:buFont typeface="Wingdings" pitchFamily="2" charset="2"/>
              <a:buChar char="v"/>
            </a:pPr>
            <a:r>
              <a:rPr lang="en-US" sz="2400" dirty="0"/>
              <a:t>This is a contract between the business (client) and ESCO regarding energy services and financing.</a:t>
            </a:r>
          </a:p>
          <a:p>
            <a:pPr marL="342900" indent="-342900">
              <a:lnSpc>
                <a:spcPct val="150000"/>
              </a:lnSpc>
              <a:buFont typeface="Wingdings" pitchFamily="2" charset="2"/>
              <a:buChar char="v"/>
            </a:pPr>
            <a:r>
              <a:rPr lang="en-US" sz="2400" dirty="0"/>
              <a:t>Payment depends on energy savings achieved.</a:t>
            </a:r>
          </a:p>
          <a:p>
            <a:pPr marL="342900" indent="-342900">
              <a:lnSpc>
                <a:spcPct val="150000"/>
              </a:lnSpc>
              <a:buFont typeface="Wingdings" pitchFamily="2" charset="2"/>
              <a:buChar char="v"/>
            </a:pPr>
            <a:r>
              <a:rPr lang="en-US" sz="2400" dirty="0"/>
              <a:t>Two types:</a:t>
            </a:r>
          </a:p>
          <a:p>
            <a:pPr marL="342900" indent="-342900">
              <a:lnSpc>
                <a:spcPct val="150000"/>
              </a:lnSpc>
              <a:buFont typeface="Wingdings" pitchFamily="2" charset="2"/>
              <a:buChar char="ü"/>
            </a:pPr>
            <a:r>
              <a:rPr lang="en-US" sz="2400" dirty="0"/>
              <a:t>Guaranteed Savings Contract</a:t>
            </a:r>
          </a:p>
          <a:p>
            <a:pPr marL="342900" indent="-342900">
              <a:lnSpc>
                <a:spcPct val="150000"/>
              </a:lnSpc>
              <a:buFont typeface="Wingdings" pitchFamily="2" charset="2"/>
              <a:buChar char="ü"/>
            </a:pPr>
            <a:r>
              <a:rPr lang="en-US" sz="2400" dirty="0"/>
              <a:t>Shared Savings Contract</a:t>
            </a:r>
            <a:endParaRPr lang="en-VN" sz="2400" dirty="0"/>
          </a:p>
        </p:txBody>
      </p:sp>
    </p:spTree>
    <p:extLst>
      <p:ext uri="{BB962C8B-B14F-4D97-AF65-F5344CB8AC3E}">
        <p14:creationId xmlns:p14="http://schemas.microsoft.com/office/powerpoint/2010/main" val="493944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3F3D7-66AB-3950-E812-DED6220A1C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841964-8204-7AFC-E921-66156A24F6E5}"/>
              </a:ext>
            </a:extLst>
          </p:cNvPr>
          <p:cNvSpPr>
            <a:spLocks noGrp="1"/>
          </p:cNvSpPr>
          <p:nvPr>
            <p:ph type="title"/>
          </p:nvPr>
        </p:nvSpPr>
        <p:spPr/>
        <p:txBody>
          <a:bodyPr>
            <a:normAutofit fontScale="90000"/>
          </a:bodyPr>
          <a:lstStyle/>
          <a:p>
            <a:r>
              <a:rPr lang="en-US" dirty="0"/>
              <a:t>3.5-1 GUARANTEED SAVINGS CONTRACT</a:t>
            </a:r>
            <a:endParaRPr lang="en-VN" dirty="0"/>
          </a:p>
        </p:txBody>
      </p:sp>
      <p:sp>
        <p:nvSpPr>
          <p:cNvPr id="4" name="TextBox 3">
            <a:extLst>
              <a:ext uri="{FF2B5EF4-FFF2-40B4-BE49-F238E27FC236}">
                <a16:creationId xmlns:a16="http://schemas.microsoft.com/office/drawing/2014/main" id="{32704E02-C85E-4E61-E869-47F29FA5BC6C}"/>
              </a:ext>
            </a:extLst>
          </p:cNvPr>
          <p:cNvSpPr txBox="1"/>
          <p:nvPr/>
        </p:nvSpPr>
        <p:spPr>
          <a:xfrm>
            <a:off x="609600" y="1532937"/>
            <a:ext cx="6910520" cy="2677656"/>
          </a:xfrm>
          <a:prstGeom prst="rect">
            <a:avLst/>
          </a:prstGeom>
          <a:noFill/>
        </p:spPr>
        <p:txBody>
          <a:bodyPr wrap="square">
            <a:spAutoFit/>
          </a:bodyPr>
          <a:lstStyle/>
          <a:p>
            <a:pPr marL="342900" indent="-342900">
              <a:buFont typeface="Wingdings" pitchFamily="2" charset="2"/>
              <a:buChar char="v"/>
            </a:pPr>
            <a:r>
              <a:rPr lang="en-US" sz="2400" dirty="0"/>
              <a:t>ESCO guarantees a certain level of energy savings.</a:t>
            </a:r>
          </a:p>
          <a:p>
            <a:pPr marL="342900" indent="-342900">
              <a:buFont typeface="Wingdings" pitchFamily="2" charset="2"/>
              <a:buChar char="v"/>
            </a:pPr>
            <a:r>
              <a:rPr lang="en-US" sz="2400" dirty="0"/>
              <a:t>If not achieved, ESCO compensates the client.</a:t>
            </a:r>
          </a:p>
          <a:p>
            <a:pPr marL="342900" indent="-342900">
              <a:buFont typeface="Wingdings" pitchFamily="2" charset="2"/>
              <a:buChar char="v"/>
            </a:pPr>
            <a:r>
              <a:rPr lang="en-US" sz="2400" dirty="0"/>
              <a:t>Clients often secure their own financing.</a:t>
            </a:r>
          </a:p>
          <a:p>
            <a:pPr marL="342900" indent="-342900">
              <a:buFont typeface="Wingdings" pitchFamily="2" charset="2"/>
              <a:buChar char="v"/>
            </a:pPr>
            <a:r>
              <a:rPr lang="en-US" sz="2400" dirty="0"/>
              <a:t>Fixed periodic payments are made to ESCO.</a:t>
            </a:r>
          </a:p>
          <a:p>
            <a:pPr marL="342900" indent="-342900">
              <a:buFont typeface="Wingdings" pitchFamily="2" charset="2"/>
              <a:buChar char="v"/>
            </a:pPr>
            <a:r>
              <a:rPr lang="en-US" sz="2400" dirty="0"/>
              <a:t>ESCO assumes savings risk, while the client assumes financial risk.</a:t>
            </a:r>
          </a:p>
        </p:txBody>
      </p:sp>
      <p:grpSp>
        <p:nvGrpSpPr>
          <p:cNvPr id="5" name="Group 4">
            <a:extLst>
              <a:ext uri="{FF2B5EF4-FFF2-40B4-BE49-F238E27FC236}">
                <a16:creationId xmlns:a16="http://schemas.microsoft.com/office/drawing/2014/main" id="{106AEC13-0C44-C487-7F50-E21CD3172E2B}"/>
              </a:ext>
            </a:extLst>
          </p:cNvPr>
          <p:cNvGrpSpPr/>
          <p:nvPr/>
        </p:nvGrpSpPr>
        <p:grpSpPr>
          <a:xfrm>
            <a:off x="8042989" y="1532937"/>
            <a:ext cx="3539412" cy="4970906"/>
            <a:chOff x="5831995" y="1556792"/>
            <a:chExt cx="2628439" cy="4464496"/>
          </a:xfrm>
        </p:grpSpPr>
        <p:grpSp>
          <p:nvGrpSpPr>
            <p:cNvPr id="6" name="Group 5">
              <a:extLst>
                <a:ext uri="{FF2B5EF4-FFF2-40B4-BE49-F238E27FC236}">
                  <a16:creationId xmlns:a16="http://schemas.microsoft.com/office/drawing/2014/main" id="{B7C6A671-BB00-461A-F001-1BC96866CB52}"/>
                </a:ext>
              </a:extLst>
            </p:cNvPr>
            <p:cNvGrpSpPr/>
            <p:nvPr/>
          </p:nvGrpSpPr>
          <p:grpSpPr>
            <a:xfrm>
              <a:off x="5831995" y="1556792"/>
              <a:ext cx="2628439" cy="2837399"/>
              <a:chOff x="6300198" y="1371600"/>
              <a:chExt cx="2592276" cy="2640310"/>
            </a:xfrm>
          </p:grpSpPr>
          <p:sp>
            <p:nvSpPr>
              <p:cNvPr id="13" name="Rectangle: Rounded Corners 5">
                <a:extLst>
                  <a:ext uri="{FF2B5EF4-FFF2-40B4-BE49-F238E27FC236}">
                    <a16:creationId xmlns:a16="http://schemas.microsoft.com/office/drawing/2014/main" id="{65F2A266-BFE0-FAF0-365C-38C5B727AD27}"/>
                  </a:ext>
                </a:extLst>
              </p:cNvPr>
              <p:cNvSpPr/>
              <p:nvPr/>
            </p:nvSpPr>
            <p:spPr>
              <a:xfrm>
                <a:off x="6804248" y="1371600"/>
                <a:ext cx="1494166" cy="768102"/>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latin typeface="Cambria" panose="02040503050406030204" pitchFamily="18" charset="0"/>
                    <a:ea typeface="Cambria" panose="02040503050406030204" pitchFamily="18" charset="0"/>
                  </a:rPr>
                  <a:t>ESCO</a:t>
                </a:r>
              </a:p>
            </p:txBody>
          </p:sp>
          <p:sp>
            <p:nvSpPr>
              <p:cNvPr id="14" name="Rectangle: Rounded Corners 6">
                <a:extLst>
                  <a:ext uri="{FF2B5EF4-FFF2-40B4-BE49-F238E27FC236}">
                    <a16:creationId xmlns:a16="http://schemas.microsoft.com/office/drawing/2014/main" id="{CAC93D95-5D7C-E18D-D3E2-089633A88E36}"/>
                  </a:ext>
                </a:extLst>
              </p:cNvPr>
              <p:cNvSpPr/>
              <p:nvPr/>
            </p:nvSpPr>
            <p:spPr>
              <a:xfrm>
                <a:off x="6804248" y="3243808"/>
                <a:ext cx="1494166" cy="768102"/>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ambria" panose="02040503050406030204" pitchFamily="18" charset="0"/>
                    <a:ea typeface="Cambria" panose="02040503050406030204" pitchFamily="18" charset="0"/>
                  </a:rPr>
                  <a:t>Project owner/ Client</a:t>
                </a:r>
              </a:p>
            </p:txBody>
          </p:sp>
          <p:cxnSp>
            <p:nvCxnSpPr>
              <p:cNvPr id="15" name="Straight Arrow Connector 14">
                <a:extLst>
                  <a:ext uri="{FF2B5EF4-FFF2-40B4-BE49-F238E27FC236}">
                    <a16:creationId xmlns:a16="http://schemas.microsoft.com/office/drawing/2014/main" id="{38933AC8-A4E8-589D-3274-25A4C8032C7E}"/>
                  </a:ext>
                </a:extLst>
              </p:cNvPr>
              <p:cNvCxnSpPr/>
              <p:nvPr/>
            </p:nvCxnSpPr>
            <p:spPr>
              <a:xfrm>
                <a:off x="7308304" y="2139702"/>
                <a:ext cx="0" cy="1104106"/>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24B8BB4-6DB7-BA73-72D1-60DDF2448717}"/>
                  </a:ext>
                </a:extLst>
              </p:cNvPr>
              <p:cNvCxnSpPr/>
              <p:nvPr/>
            </p:nvCxnSpPr>
            <p:spPr>
              <a:xfrm>
                <a:off x="7884368" y="2139702"/>
                <a:ext cx="0" cy="1104106"/>
              </a:xfrm>
              <a:prstGeom prst="straightConnector1">
                <a:avLst/>
              </a:prstGeom>
              <a:ln w="38100">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00D908A-CA47-4A5F-6D76-F384337DE39E}"/>
                  </a:ext>
                </a:extLst>
              </p:cNvPr>
              <p:cNvSpPr txBox="1"/>
              <p:nvPr/>
            </p:nvSpPr>
            <p:spPr>
              <a:xfrm flipH="1">
                <a:off x="6300198" y="2357466"/>
                <a:ext cx="957037" cy="385832"/>
              </a:xfrm>
              <a:prstGeom prst="rect">
                <a:avLst/>
              </a:prstGeom>
              <a:noFill/>
            </p:spPr>
            <p:txBody>
              <a:bodyPr wrap="square" rtlCol="0">
                <a:spAutoFit/>
              </a:bodyPr>
              <a:lstStyle/>
              <a:p>
                <a:pPr algn="ctr"/>
                <a:r>
                  <a:rPr lang="en-US" sz="1200" b="1" dirty="0">
                    <a:solidFill>
                      <a:srgbClr val="C00000"/>
                    </a:solidFill>
                    <a:latin typeface="Cambria" panose="02040503050406030204" pitchFamily="18" charset="0"/>
                    <a:ea typeface="Cambria" panose="02040503050406030204" pitchFamily="18" charset="0"/>
                  </a:rPr>
                  <a:t>Provide energy service</a:t>
                </a:r>
              </a:p>
            </p:txBody>
          </p:sp>
          <p:sp>
            <p:nvSpPr>
              <p:cNvPr id="18" name="TextBox 17">
                <a:extLst>
                  <a:ext uri="{FF2B5EF4-FFF2-40B4-BE49-F238E27FC236}">
                    <a16:creationId xmlns:a16="http://schemas.microsoft.com/office/drawing/2014/main" id="{2CFA195A-2F8F-F922-8846-30DFD6179C0A}"/>
                  </a:ext>
                </a:extLst>
              </p:cNvPr>
              <p:cNvSpPr txBox="1"/>
              <p:nvPr/>
            </p:nvSpPr>
            <p:spPr>
              <a:xfrm flipH="1">
                <a:off x="7863437" y="2355726"/>
                <a:ext cx="1029037" cy="231499"/>
              </a:xfrm>
              <a:prstGeom prst="rect">
                <a:avLst/>
              </a:prstGeom>
              <a:noFill/>
            </p:spPr>
            <p:txBody>
              <a:bodyPr wrap="square" rtlCol="0">
                <a:spAutoFit/>
              </a:bodyPr>
              <a:lstStyle/>
              <a:p>
                <a:pPr algn="ctr"/>
                <a:r>
                  <a:rPr lang="en-US" sz="1200" b="1" dirty="0">
                    <a:solidFill>
                      <a:srgbClr val="C00000"/>
                    </a:solidFill>
                    <a:latin typeface="Cambria" panose="02040503050406030204" pitchFamily="18" charset="0"/>
                    <a:ea typeface="Cambria" panose="02040503050406030204" pitchFamily="18" charset="0"/>
                  </a:rPr>
                  <a:t>Fixed payment</a:t>
                </a:r>
              </a:p>
            </p:txBody>
          </p:sp>
        </p:grpSp>
        <p:sp>
          <p:nvSpPr>
            <p:cNvPr id="7" name="Rectangle: Rounded Corners 11">
              <a:extLst>
                <a:ext uri="{FF2B5EF4-FFF2-40B4-BE49-F238E27FC236}">
                  <a16:creationId xmlns:a16="http://schemas.microsoft.com/office/drawing/2014/main" id="{DEBBEC36-3EDA-315B-8BDB-1A8269503CCA}"/>
                </a:ext>
              </a:extLst>
            </p:cNvPr>
            <p:cNvSpPr/>
            <p:nvPr/>
          </p:nvSpPr>
          <p:spPr>
            <a:xfrm>
              <a:off x="6369358" y="5201357"/>
              <a:ext cx="1515010" cy="819931"/>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latin typeface="Cambria" panose="02040503050406030204" pitchFamily="18" charset="0"/>
                  <a:ea typeface="Cambria" panose="02040503050406030204" pitchFamily="18" charset="0"/>
                </a:rPr>
                <a:t>Bank</a:t>
              </a:r>
            </a:p>
          </p:txBody>
        </p:sp>
        <p:cxnSp>
          <p:nvCxnSpPr>
            <p:cNvPr id="8" name="Straight Arrow Connector 7">
              <a:extLst>
                <a:ext uri="{FF2B5EF4-FFF2-40B4-BE49-F238E27FC236}">
                  <a16:creationId xmlns:a16="http://schemas.microsoft.com/office/drawing/2014/main" id="{34922463-1CC5-EE66-BD6F-4C51C83067EF}"/>
                </a:ext>
              </a:extLst>
            </p:cNvPr>
            <p:cNvCxnSpPr>
              <a:cxnSpLocks/>
            </p:cNvCxnSpPr>
            <p:nvPr/>
          </p:nvCxnSpPr>
          <p:spPr>
            <a:xfrm>
              <a:off x="6850129" y="4394191"/>
              <a:ext cx="0" cy="835009"/>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3AEAB15-6EFB-A228-A8C3-8E8AE88465F4}"/>
                </a:ext>
              </a:extLst>
            </p:cNvPr>
            <p:cNvCxnSpPr>
              <a:cxnSpLocks/>
            </p:cNvCxnSpPr>
            <p:nvPr/>
          </p:nvCxnSpPr>
          <p:spPr>
            <a:xfrm>
              <a:off x="7452320" y="4394191"/>
              <a:ext cx="0" cy="835009"/>
            </a:xfrm>
            <a:prstGeom prst="straightConnector1">
              <a:avLst/>
            </a:prstGeom>
            <a:ln w="38100">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36A3670-8492-C541-9DCF-6B837F0BE2FB}"/>
                </a:ext>
              </a:extLst>
            </p:cNvPr>
            <p:cNvCxnSpPr/>
            <p:nvPr/>
          </p:nvCxnSpPr>
          <p:spPr>
            <a:xfrm flipV="1">
              <a:off x="7740352" y="2960914"/>
              <a:ext cx="1568" cy="14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FDF74BD-5F59-F35C-0E4C-0F2D4656D364}"/>
                </a:ext>
              </a:extLst>
            </p:cNvPr>
            <p:cNvSpPr txBox="1"/>
            <p:nvPr/>
          </p:nvSpPr>
          <p:spPr>
            <a:xfrm flipH="1">
              <a:off x="7308304" y="4736177"/>
              <a:ext cx="1043392" cy="248780"/>
            </a:xfrm>
            <a:prstGeom prst="rect">
              <a:avLst/>
            </a:prstGeom>
            <a:noFill/>
          </p:spPr>
          <p:txBody>
            <a:bodyPr wrap="square" rtlCol="0">
              <a:spAutoFit/>
            </a:bodyPr>
            <a:lstStyle/>
            <a:p>
              <a:pPr algn="ctr"/>
              <a:r>
                <a:rPr lang="en-US" sz="1200" b="1" dirty="0">
                  <a:solidFill>
                    <a:srgbClr val="C00000"/>
                  </a:solidFill>
                  <a:latin typeface="Cambria" panose="02040503050406030204" pitchFamily="18" charset="0"/>
                  <a:ea typeface="Cambria" panose="02040503050406030204" pitchFamily="18" charset="0"/>
                </a:rPr>
                <a:t>Funding</a:t>
              </a:r>
            </a:p>
          </p:txBody>
        </p:sp>
        <p:sp>
          <p:nvSpPr>
            <p:cNvPr id="12" name="TextBox 11">
              <a:extLst>
                <a:ext uri="{FF2B5EF4-FFF2-40B4-BE49-F238E27FC236}">
                  <a16:creationId xmlns:a16="http://schemas.microsoft.com/office/drawing/2014/main" id="{BFC14654-5F2E-607C-3FCB-D6E8B54C74AA}"/>
                </a:ext>
              </a:extLst>
            </p:cNvPr>
            <p:cNvSpPr txBox="1"/>
            <p:nvPr/>
          </p:nvSpPr>
          <p:spPr>
            <a:xfrm flipH="1">
              <a:off x="5895702" y="4653136"/>
              <a:ext cx="1015833" cy="414633"/>
            </a:xfrm>
            <a:prstGeom prst="rect">
              <a:avLst/>
            </a:prstGeom>
            <a:noFill/>
          </p:spPr>
          <p:txBody>
            <a:bodyPr wrap="square" rtlCol="0">
              <a:spAutoFit/>
            </a:bodyPr>
            <a:lstStyle/>
            <a:p>
              <a:pPr algn="ctr"/>
              <a:r>
                <a:rPr lang="en-US" sz="1200" b="1" dirty="0">
                  <a:solidFill>
                    <a:srgbClr val="C00000"/>
                  </a:solidFill>
                  <a:latin typeface="Cambria" panose="02040503050406030204" pitchFamily="18" charset="0"/>
                  <a:ea typeface="Cambria" panose="02040503050406030204" pitchFamily="18" charset="0"/>
                </a:rPr>
                <a:t>Paying principal and interest</a:t>
              </a:r>
            </a:p>
          </p:txBody>
        </p:sp>
      </p:grpSp>
    </p:spTree>
    <p:extLst>
      <p:ext uri="{BB962C8B-B14F-4D97-AF65-F5344CB8AC3E}">
        <p14:creationId xmlns:p14="http://schemas.microsoft.com/office/powerpoint/2010/main" val="3802657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58672-C16B-4167-3382-195552A0C4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64BCA1-88F8-A3BA-91C6-D26B738357B6}"/>
              </a:ext>
            </a:extLst>
          </p:cNvPr>
          <p:cNvSpPr>
            <a:spLocks noGrp="1"/>
          </p:cNvSpPr>
          <p:nvPr>
            <p:ph type="title"/>
          </p:nvPr>
        </p:nvSpPr>
        <p:spPr/>
        <p:txBody>
          <a:bodyPr>
            <a:normAutofit fontScale="90000"/>
          </a:bodyPr>
          <a:lstStyle/>
          <a:p>
            <a:r>
              <a:rPr lang="en-US" dirty="0"/>
              <a:t>3.5-2 SHARED SAVINGS CONTRACT</a:t>
            </a:r>
            <a:endParaRPr lang="en-VN" dirty="0"/>
          </a:p>
        </p:txBody>
      </p:sp>
      <p:sp>
        <p:nvSpPr>
          <p:cNvPr id="4" name="TextBox 3">
            <a:extLst>
              <a:ext uri="{FF2B5EF4-FFF2-40B4-BE49-F238E27FC236}">
                <a16:creationId xmlns:a16="http://schemas.microsoft.com/office/drawing/2014/main" id="{9213D56F-04D9-62C0-EB9C-77D7C415FF19}"/>
              </a:ext>
            </a:extLst>
          </p:cNvPr>
          <p:cNvSpPr txBox="1"/>
          <p:nvPr/>
        </p:nvSpPr>
        <p:spPr>
          <a:xfrm>
            <a:off x="711289" y="1867703"/>
            <a:ext cx="7254805" cy="3266920"/>
          </a:xfrm>
          <a:prstGeom prst="rect">
            <a:avLst/>
          </a:prstGeom>
          <a:noFill/>
        </p:spPr>
        <p:txBody>
          <a:bodyPr wrap="square">
            <a:spAutoFit/>
          </a:bodyPr>
          <a:lstStyle/>
          <a:p>
            <a:pPr marL="342900" indent="-342900">
              <a:lnSpc>
                <a:spcPct val="150000"/>
              </a:lnSpc>
              <a:buFont typeface="Wingdings" pitchFamily="2" charset="2"/>
              <a:buChar char="v"/>
            </a:pPr>
            <a:r>
              <a:rPr lang="en-US" sz="2000" dirty="0"/>
              <a:t>The energy savings are shared between the ESCO and the client according to the agreed-upon ratio in the contract.</a:t>
            </a:r>
          </a:p>
          <a:p>
            <a:pPr marL="342900" indent="-342900">
              <a:lnSpc>
                <a:spcPct val="150000"/>
              </a:lnSpc>
              <a:buFont typeface="Wingdings" pitchFamily="2" charset="2"/>
              <a:buChar char="v"/>
            </a:pPr>
            <a:r>
              <a:rPr lang="en-US" sz="2000" dirty="0"/>
              <a:t>The ESCO will make the initial investment and receive payments from the energy savings over a specified period.</a:t>
            </a:r>
          </a:p>
          <a:p>
            <a:pPr marL="342900" indent="-342900">
              <a:lnSpc>
                <a:spcPct val="150000"/>
              </a:lnSpc>
              <a:buFont typeface="Wingdings" pitchFamily="2" charset="2"/>
              <a:buChar char="v"/>
            </a:pPr>
            <a:r>
              <a:rPr lang="en-US" sz="2000" dirty="0"/>
              <a:t>The ESCO assumes both financial and energy-saving risks.</a:t>
            </a:r>
          </a:p>
          <a:p>
            <a:pPr marL="342900" indent="-342900">
              <a:lnSpc>
                <a:spcPct val="150000"/>
              </a:lnSpc>
              <a:buFont typeface="Wingdings" pitchFamily="2" charset="2"/>
              <a:buChar char="v"/>
            </a:pPr>
            <a:r>
              <a:rPr lang="en-US" sz="2000" dirty="0"/>
              <a:t>If the project does not achieve the anticipated savings, the ESCO’s profit will decrease.</a:t>
            </a:r>
            <a:endParaRPr lang="en-VN" sz="2000" dirty="0"/>
          </a:p>
        </p:txBody>
      </p:sp>
      <p:grpSp>
        <p:nvGrpSpPr>
          <p:cNvPr id="5" name="Group 4">
            <a:extLst>
              <a:ext uri="{FF2B5EF4-FFF2-40B4-BE49-F238E27FC236}">
                <a16:creationId xmlns:a16="http://schemas.microsoft.com/office/drawing/2014/main" id="{C606DFD9-13D3-A21C-0F38-86C132C6A0C2}"/>
              </a:ext>
            </a:extLst>
          </p:cNvPr>
          <p:cNvGrpSpPr/>
          <p:nvPr/>
        </p:nvGrpSpPr>
        <p:grpSpPr>
          <a:xfrm>
            <a:off x="7899924" y="1567543"/>
            <a:ext cx="4292076" cy="5090864"/>
            <a:chOff x="6139741" y="1499862"/>
            <a:chExt cx="2949360" cy="4305402"/>
          </a:xfrm>
        </p:grpSpPr>
        <p:grpSp>
          <p:nvGrpSpPr>
            <p:cNvPr id="6" name="Group 5">
              <a:extLst>
                <a:ext uri="{FF2B5EF4-FFF2-40B4-BE49-F238E27FC236}">
                  <a16:creationId xmlns:a16="http://schemas.microsoft.com/office/drawing/2014/main" id="{7DB7B386-7721-69CF-59A9-0B0675BED3F3}"/>
                </a:ext>
              </a:extLst>
            </p:cNvPr>
            <p:cNvGrpSpPr/>
            <p:nvPr/>
          </p:nvGrpSpPr>
          <p:grpSpPr>
            <a:xfrm>
              <a:off x="6139741" y="3164953"/>
              <a:ext cx="2949360" cy="2640311"/>
              <a:chOff x="6139734" y="1371600"/>
              <a:chExt cx="2949360" cy="2640310"/>
            </a:xfrm>
          </p:grpSpPr>
          <p:sp>
            <p:nvSpPr>
              <p:cNvPr id="12" name="Rectangle: Rounded Corners 4">
                <a:extLst>
                  <a:ext uri="{FF2B5EF4-FFF2-40B4-BE49-F238E27FC236}">
                    <a16:creationId xmlns:a16="http://schemas.microsoft.com/office/drawing/2014/main" id="{2225C0D5-C545-A8CC-A549-242853E43DA2}"/>
                  </a:ext>
                </a:extLst>
              </p:cNvPr>
              <p:cNvSpPr/>
              <p:nvPr/>
            </p:nvSpPr>
            <p:spPr>
              <a:xfrm>
                <a:off x="6804248" y="1371600"/>
                <a:ext cx="1494166" cy="768102"/>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ea typeface="Cambria" panose="02040503050406030204" pitchFamily="18" charset="0"/>
                  </a:rPr>
                  <a:t>ESCO</a:t>
                </a:r>
              </a:p>
            </p:txBody>
          </p:sp>
          <p:sp>
            <p:nvSpPr>
              <p:cNvPr id="13" name="Rectangle: Rounded Corners 5">
                <a:extLst>
                  <a:ext uri="{FF2B5EF4-FFF2-40B4-BE49-F238E27FC236}">
                    <a16:creationId xmlns:a16="http://schemas.microsoft.com/office/drawing/2014/main" id="{D0A2DC96-A979-42D5-874B-D4D000BB64AE}"/>
                  </a:ext>
                </a:extLst>
              </p:cNvPr>
              <p:cNvSpPr/>
              <p:nvPr/>
            </p:nvSpPr>
            <p:spPr>
              <a:xfrm>
                <a:off x="6804248" y="3243808"/>
                <a:ext cx="1494166" cy="768102"/>
              </a:xfrm>
              <a:prstGeom prst="round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ea typeface="Cambria" panose="02040503050406030204" pitchFamily="18" charset="0"/>
                  </a:rPr>
                  <a:t>Project Owner/Client</a:t>
                </a:r>
              </a:p>
            </p:txBody>
          </p:sp>
          <p:cxnSp>
            <p:nvCxnSpPr>
              <p:cNvPr id="14" name="Straight Arrow Connector 13">
                <a:extLst>
                  <a:ext uri="{FF2B5EF4-FFF2-40B4-BE49-F238E27FC236}">
                    <a16:creationId xmlns:a16="http://schemas.microsoft.com/office/drawing/2014/main" id="{B2C9C2DE-00DB-8769-49CD-BFAD694BD1CF}"/>
                  </a:ext>
                </a:extLst>
              </p:cNvPr>
              <p:cNvCxnSpPr/>
              <p:nvPr/>
            </p:nvCxnSpPr>
            <p:spPr>
              <a:xfrm>
                <a:off x="7308304" y="2139702"/>
                <a:ext cx="0" cy="1104106"/>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92BA218-6DAD-38E4-0637-408E275DF9C0}"/>
                  </a:ext>
                </a:extLst>
              </p:cNvPr>
              <p:cNvCxnSpPr/>
              <p:nvPr/>
            </p:nvCxnSpPr>
            <p:spPr>
              <a:xfrm>
                <a:off x="7884368" y="2139702"/>
                <a:ext cx="0" cy="1104106"/>
              </a:xfrm>
              <a:prstGeom prst="straightConnector1">
                <a:avLst/>
              </a:prstGeom>
              <a:ln w="38100">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E3AE53F-A144-D68B-8944-AA0A7F6E74C3}"/>
                  </a:ext>
                </a:extLst>
              </p:cNvPr>
              <p:cNvSpPr txBox="1"/>
              <p:nvPr/>
            </p:nvSpPr>
            <p:spPr>
              <a:xfrm flipH="1">
                <a:off x="6139734" y="2357466"/>
                <a:ext cx="1117501" cy="806899"/>
              </a:xfrm>
              <a:prstGeom prst="rect">
                <a:avLst/>
              </a:prstGeom>
              <a:noFill/>
            </p:spPr>
            <p:txBody>
              <a:bodyPr wrap="square" rtlCol="0">
                <a:spAutoFit/>
              </a:bodyPr>
              <a:lstStyle/>
              <a:p>
                <a:pPr algn="ctr"/>
                <a:r>
                  <a:rPr lang="en-US" sz="1400" b="1" dirty="0">
                    <a:latin typeface="+mn-lt"/>
                    <a:ea typeface="Cambria" panose="02040503050406030204" pitchFamily="18" charset="0"/>
                  </a:rPr>
                  <a:t>Capital investment + provision of Energy Services</a:t>
                </a:r>
              </a:p>
            </p:txBody>
          </p:sp>
          <p:sp>
            <p:nvSpPr>
              <p:cNvPr id="17" name="TextBox 16">
                <a:extLst>
                  <a:ext uri="{FF2B5EF4-FFF2-40B4-BE49-F238E27FC236}">
                    <a16:creationId xmlns:a16="http://schemas.microsoft.com/office/drawing/2014/main" id="{80EC97F1-854D-61E3-0D66-0EA2B8587206}"/>
                  </a:ext>
                </a:extLst>
              </p:cNvPr>
              <p:cNvSpPr txBox="1"/>
              <p:nvPr/>
            </p:nvSpPr>
            <p:spPr>
              <a:xfrm flipH="1">
                <a:off x="7863436" y="2355726"/>
                <a:ext cx="1225658" cy="442493"/>
              </a:xfrm>
              <a:prstGeom prst="rect">
                <a:avLst/>
              </a:prstGeom>
              <a:noFill/>
            </p:spPr>
            <p:txBody>
              <a:bodyPr wrap="square" rtlCol="0">
                <a:spAutoFit/>
              </a:bodyPr>
              <a:lstStyle/>
              <a:p>
                <a:pPr algn="ctr"/>
                <a:r>
                  <a:rPr lang="en-US" sz="1400" b="1" dirty="0">
                    <a:latin typeface="+mn-lt"/>
                    <a:ea typeface="Cambria" panose="02040503050406030204" pitchFamily="18" charset="0"/>
                  </a:rPr>
                  <a:t>Share the project's savings</a:t>
                </a:r>
              </a:p>
            </p:txBody>
          </p:sp>
        </p:grpSp>
        <p:sp>
          <p:nvSpPr>
            <p:cNvPr id="7" name="Rectangle: Rounded Corners 12">
              <a:extLst>
                <a:ext uri="{FF2B5EF4-FFF2-40B4-BE49-F238E27FC236}">
                  <a16:creationId xmlns:a16="http://schemas.microsoft.com/office/drawing/2014/main" id="{A363E2E0-901E-88B0-B483-5B4C099B650A}"/>
                </a:ext>
              </a:extLst>
            </p:cNvPr>
            <p:cNvSpPr/>
            <p:nvPr/>
          </p:nvSpPr>
          <p:spPr>
            <a:xfrm>
              <a:off x="6773848" y="1499862"/>
              <a:ext cx="1515010" cy="819931"/>
            </a:xfrm>
            <a:prstGeom prst="round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ea typeface="Cambria" panose="02040503050406030204" pitchFamily="18" charset="0"/>
                </a:rPr>
                <a:t>Bank</a:t>
              </a:r>
            </a:p>
          </p:txBody>
        </p:sp>
        <p:cxnSp>
          <p:nvCxnSpPr>
            <p:cNvPr id="8" name="Straight Arrow Connector 7">
              <a:extLst>
                <a:ext uri="{FF2B5EF4-FFF2-40B4-BE49-F238E27FC236}">
                  <a16:creationId xmlns:a16="http://schemas.microsoft.com/office/drawing/2014/main" id="{4E219BF5-7616-F157-F4B3-4C860BD633CB}"/>
                </a:ext>
              </a:extLst>
            </p:cNvPr>
            <p:cNvCxnSpPr>
              <a:cxnSpLocks/>
            </p:cNvCxnSpPr>
            <p:nvPr/>
          </p:nvCxnSpPr>
          <p:spPr>
            <a:xfrm>
              <a:off x="7254619" y="2348880"/>
              <a:ext cx="0" cy="835009"/>
            </a:xfrm>
            <a:prstGeom prst="straightConnector1">
              <a:avLst/>
            </a:prstGeom>
            <a:ln w="38100">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06953FDC-A547-5C54-7062-A5A811FBAAC5}"/>
                </a:ext>
              </a:extLst>
            </p:cNvPr>
            <p:cNvCxnSpPr>
              <a:cxnSpLocks/>
            </p:cNvCxnSpPr>
            <p:nvPr/>
          </p:nvCxnSpPr>
          <p:spPr>
            <a:xfrm>
              <a:off x="7856810" y="2348880"/>
              <a:ext cx="0" cy="835009"/>
            </a:xfrm>
            <a:prstGeom prst="straightConnector1">
              <a:avLst/>
            </a:prstGeom>
            <a:ln w="3810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239F807-BB0B-CE78-7618-D77BEBD8F861}"/>
                </a:ext>
              </a:extLst>
            </p:cNvPr>
            <p:cNvSpPr txBox="1"/>
            <p:nvPr/>
          </p:nvSpPr>
          <p:spPr>
            <a:xfrm flipH="1">
              <a:off x="7712794" y="2690866"/>
              <a:ext cx="1043392" cy="260291"/>
            </a:xfrm>
            <a:prstGeom prst="rect">
              <a:avLst/>
            </a:prstGeom>
            <a:noFill/>
          </p:spPr>
          <p:txBody>
            <a:bodyPr wrap="square" rtlCol="0">
              <a:spAutoFit/>
            </a:bodyPr>
            <a:lstStyle/>
            <a:p>
              <a:pPr algn="ctr"/>
              <a:r>
                <a:rPr lang="en-US" sz="1400" b="1" dirty="0">
                  <a:solidFill>
                    <a:srgbClr val="C00000"/>
                  </a:solidFill>
                  <a:latin typeface="+mn-lt"/>
                  <a:ea typeface="Cambria" panose="02040503050406030204" pitchFamily="18" charset="0"/>
                </a:rPr>
                <a:t>Funding</a:t>
              </a:r>
            </a:p>
          </p:txBody>
        </p:sp>
        <p:sp>
          <p:nvSpPr>
            <p:cNvPr id="11" name="TextBox 10">
              <a:extLst>
                <a:ext uri="{FF2B5EF4-FFF2-40B4-BE49-F238E27FC236}">
                  <a16:creationId xmlns:a16="http://schemas.microsoft.com/office/drawing/2014/main" id="{7B77A7FE-DCDA-5AE8-A53D-D48D38F90EDD}"/>
                </a:ext>
              </a:extLst>
            </p:cNvPr>
            <p:cNvSpPr txBox="1"/>
            <p:nvPr/>
          </p:nvSpPr>
          <p:spPr>
            <a:xfrm flipH="1">
              <a:off x="6139741" y="2607825"/>
              <a:ext cx="1176284" cy="442493"/>
            </a:xfrm>
            <a:prstGeom prst="rect">
              <a:avLst/>
            </a:prstGeom>
            <a:noFill/>
          </p:spPr>
          <p:txBody>
            <a:bodyPr wrap="square" rtlCol="0">
              <a:spAutoFit/>
            </a:bodyPr>
            <a:lstStyle/>
            <a:p>
              <a:pPr algn="ctr"/>
              <a:r>
                <a:rPr lang="en-US" sz="1400" b="1" dirty="0">
                  <a:solidFill>
                    <a:srgbClr val="C00000"/>
                  </a:solidFill>
                  <a:latin typeface="+mn-lt"/>
                  <a:ea typeface="Cambria" panose="02040503050406030204" pitchFamily="18" charset="0"/>
                </a:rPr>
                <a:t>Paying principal and interest</a:t>
              </a:r>
            </a:p>
          </p:txBody>
        </p:sp>
      </p:grpSp>
    </p:spTree>
    <p:extLst>
      <p:ext uri="{BB962C8B-B14F-4D97-AF65-F5344CB8AC3E}">
        <p14:creationId xmlns:p14="http://schemas.microsoft.com/office/powerpoint/2010/main" val="2975678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51243-F82D-B029-3BCF-CF5345C8E1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4981B4-D445-D534-0C05-85344841AB41}"/>
              </a:ext>
            </a:extLst>
          </p:cNvPr>
          <p:cNvSpPr>
            <a:spLocks noGrp="1"/>
          </p:cNvSpPr>
          <p:nvPr>
            <p:ph type="title"/>
          </p:nvPr>
        </p:nvSpPr>
        <p:spPr/>
        <p:txBody>
          <a:bodyPr>
            <a:normAutofit fontScale="90000"/>
          </a:bodyPr>
          <a:lstStyle/>
          <a:p>
            <a:r>
              <a:rPr lang="en-US" dirty="0"/>
              <a:t>CHOOSING A FINANCIAL OPTION</a:t>
            </a:r>
            <a:endParaRPr lang="en-VN" dirty="0"/>
          </a:p>
        </p:txBody>
      </p:sp>
      <p:sp>
        <p:nvSpPr>
          <p:cNvPr id="4" name="TextBox 3">
            <a:extLst>
              <a:ext uri="{FF2B5EF4-FFF2-40B4-BE49-F238E27FC236}">
                <a16:creationId xmlns:a16="http://schemas.microsoft.com/office/drawing/2014/main" id="{6CC9973C-676C-AA63-7711-FCB401855E14}"/>
              </a:ext>
            </a:extLst>
          </p:cNvPr>
          <p:cNvSpPr txBox="1"/>
          <p:nvPr/>
        </p:nvSpPr>
        <p:spPr>
          <a:xfrm>
            <a:off x="609599" y="1982581"/>
            <a:ext cx="10972799" cy="2793842"/>
          </a:xfrm>
          <a:prstGeom prst="rect">
            <a:avLst/>
          </a:prstGeom>
          <a:noFill/>
        </p:spPr>
        <p:txBody>
          <a:bodyPr wrap="square">
            <a:spAutoFit/>
          </a:bodyPr>
          <a:lstStyle/>
          <a:p>
            <a:pPr marL="342900" indent="-342900">
              <a:lnSpc>
                <a:spcPct val="150000"/>
              </a:lnSpc>
              <a:buFont typeface="Wingdings" pitchFamily="2" charset="2"/>
              <a:buChar char="v"/>
            </a:pPr>
            <a:r>
              <a:rPr lang="en-US" sz="2400" dirty="0"/>
              <a:t>Business characteristics and financial strengths of the company</a:t>
            </a:r>
          </a:p>
          <a:p>
            <a:pPr marL="342900" indent="-342900">
              <a:lnSpc>
                <a:spcPct val="150000"/>
              </a:lnSpc>
              <a:buFont typeface="Wingdings" pitchFamily="2" charset="2"/>
              <a:buChar char="v"/>
            </a:pPr>
            <a:r>
              <a:rPr lang="en-US" sz="2400" dirty="0"/>
              <a:t>Other investment opportunities available to the company</a:t>
            </a:r>
          </a:p>
          <a:p>
            <a:pPr marL="342900" indent="-342900">
              <a:lnSpc>
                <a:spcPct val="150000"/>
              </a:lnSpc>
              <a:buFont typeface="Wingdings" pitchFamily="2" charset="2"/>
              <a:buChar char="v"/>
            </a:pPr>
            <a:r>
              <a:rPr lang="en-US" sz="2400" dirty="0"/>
              <a:t>Opportunity cost of equity and maximizing the return on investment</a:t>
            </a:r>
          </a:p>
          <a:p>
            <a:pPr marL="342900" indent="-342900">
              <a:lnSpc>
                <a:spcPct val="150000"/>
              </a:lnSpc>
              <a:buFont typeface="Wingdings" pitchFamily="2" charset="2"/>
              <a:buChar char="v"/>
            </a:pPr>
            <a:r>
              <a:rPr lang="en-US" sz="2400" dirty="0"/>
              <a:t>Cost of capital, taxes, and cash flow status</a:t>
            </a:r>
          </a:p>
          <a:p>
            <a:pPr marL="342900" indent="-342900">
              <a:lnSpc>
                <a:spcPct val="150000"/>
              </a:lnSpc>
              <a:buFont typeface="Wingdings" pitchFamily="2" charset="2"/>
              <a:buChar char="v"/>
            </a:pPr>
            <a:r>
              <a:rPr lang="en-US" sz="2400" dirty="0"/>
              <a:t>Risk tolerance</a:t>
            </a:r>
            <a:endParaRPr lang="en-VN" sz="2400" dirty="0"/>
          </a:p>
        </p:txBody>
      </p:sp>
    </p:spTree>
    <p:extLst>
      <p:ext uri="{BB962C8B-B14F-4D97-AF65-F5344CB8AC3E}">
        <p14:creationId xmlns:p14="http://schemas.microsoft.com/office/powerpoint/2010/main" val="2852770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9278D-4B75-4F12-9F6B-00E29DE62941}"/>
              </a:ext>
            </a:extLst>
          </p:cNvPr>
          <p:cNvSpPr>
            <a:spLocks noGrp="1"/>
          </p:cNvSpPr>
          <p:nvPr>
            <p:ph type="title"/>
          </p:nvPr>
        </p:nvSpPr>
        <p:spPr>
          <a:xfrm>
            <a:off x="609600" y="548633"/>
            <a:ext cx="10972800" cy="495200"/>
          </a:xfrm>
        </p:spPr>
        <p:txBody>
          <a:bodyPr/>
          <a:lstStyle/>
          <a:p>
            <a:r>
              <a:rPr lang="en-US" dirty="0">
                <a:solidFill>
                  <a:schemeClr val="accent1">
                    <a:lumMod val="50000"/>
                  </a:schemeClr>
                </a:solidFill>
              </a:rPr>
              <a:t>DISCUSSION QUESTIONS</a:t>
            </a:r>
          </a:p>
        </p:txBody>
      </p:sp>
      <p:sp>
        <p:nvSpPr>
          <p:cNvPr id="3" name="Text Placeholder 2">
            <a:extLst>
              <a:ext uri="{FF2B5EF4-FFF2-40B4-BE49-F238E27FC236}">
                <a16:creationId xmlns:a16="http://schemas.microsoft.com/office/drawing/2014/main" id="{FFA45BE3-1CEF-43CC-8869-AE76EC4FFCB5}"/>
              </a:ext>
            </a:extLst>
          </p:cNvPr>
          <p:cNvSpPr>
            <a:spLocks noGrp="1"/>
          </p:cNvSpPr>
          <p:nvPr>
            <p:ph type="body" idx="1"/>
          </p:nvPr>
        </p:nvSpPr>
        <p:spPr>
          <a:xfrm>
            <a:off x="575035" y="1663933"/>
            <a:ext cx="11007365" cy="4038800"/>
          </a:xfrm>
        </p:spPr>
        <p:txBody>
          <a:bodyPr>
            <a:normAutofit/>
          </a:bodyPr>
          <a:lstStyle/>
          <a:p>
            <a:pPr>
              <a:lnSpc>
                <a:spcPct val="150000"/>
              </a:lnSpc>
            </a:pPr>
            <a:r>
              <a:rPr lang="en-US" sz="2600" b="1" dirty="0">
                <a:solidFill>
                  <a:srgbClr val="002060"/>
                </a:solidFill>
              </a:rPr>
              <a:t>WHAT IS THE CAPITAL STRUCTURE OF ENERGY EFFICIENCY PROJECTS?</a:t>
            </a:r>
          </a:p>
          <a:p>
            <a:pPr>
              <a:lnSpc>
                <a:spcPct val="150000"/>
              </a:lnSpc>
            </a:pPr>
            <a:r>
              <a:rPr lang="en-US" sz="2600" b="1" dirty="0">
                <a:solidFill>
                  <a:srgbClr val="002060"/>
                </a:solidFill>
              </a:rPr>
              <a:t>DO ENERGY EFFICIENCY PROJECTS NEED LOANS?</a:t>
            </a:r>
          </a:p>
          <a:p>
            <a:pPr>
              <a:lnSpc>
                <a:spcPct val="150000"/>
              </a:lnSpc>
            </a:pPr>
            <a:r>
              <a:rPr lang="en-US" sz="2600" b="1" dirty="0">
                <a:solidFill>
                  <a:srgbClr val="002060"/>
                </a:solidFill>
              </a:rPr>
              <a:t>WHAT ARE THE DIFFICULTIES THAT CUSTOMERS ENCOUNTER WHEN PREPARING LOAN DOCUMENTS?</a:t>
            </a:r>
          </a:p>
        </p:txBody>
      </p:sp>
    </p:spTree>
    <p:extLst>
      <p:ext uri="{BB962C8B-B14F-4D97-AF65-F5344CB8AC3E}">
        <p14:creationId xmlns:p14="http://schemas.microsoft.com/office/powerpoint/2010/main" val="3763038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1DDFA-BE84-2B83-34BA-CDD63818EF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191A8B-F2FB-816B-33EE-D85ADC0A7D6B}"/>
              </a:ext>
            </a:extLst>
          </p:cNvPr>
          <p:cNvSpPr>
            <a:spLocks noGrp="1"/>
          </p:cNvSpPr>
          <p:nvPr>
            <p:ph type="title"/>
          </p:nvPr>
        </p:nvSpPr>
        <p:spPr>
          <a:xfrm>
            <a:off x="609600" y="348217"/>
            <a:ext cx="8597030" cy="741548"/>
          </a:xfrm>
        </p:spPr>
        <p:txBody>
          <a:bodyPr>
            <a:noAutofit/>
          </a:bodyPr>
          <a:lstStyle/>
          <a:p>
            <a:r>
              <a:rPr lang="en-US" sz="2800" dirty="0"/>
              <a:t>KEY CONSIDERATIONS WHEN ASSESSING FINANCING FOR EE PROJECTS</a:t>
            </a:r>
            <a:endParaRPr lang="en-VN" sz="2800" dirty="0"/>
          </a:p>
        </p:txBody>
      </p:sp>
      <p:sp>
        <p:nvSpPr>
          <p:cNvPr id="4" name="TextBox 3">
            <a:extLst>
              <a:ext uri="{FF2B5EF4-FFF2-40B4-BE49-F238E27FC236}">
                <a16:creationId xmlns:a16="http://schemas.microsoft.com/office/drawing/2014/main" id="{0FEA4C5B-3141-07C2-1FEE-37D54E62C8BD}"/>
              </a:ext>
            </a:extLst>
          </p:cNvPr>
          <p:cNvSpPr txBox="1"/>
          <p:nvPr/>
        </p:nvSpPr>
        <p:spPr>
          <a:xfrm>
            <a:off x="609600" y="1755080"/>
            <a:ext cx="10972799" cy="3347840"/>
          </a:xfrm>
          <a:prstGeom prst="rect">
            <a:avLst/>
          </a:prstGeom>
          <a:noFill/>
        </p:spPr>
        <p:txBody>
          <a:bodyPr wrap="square">
            <a:spAutoFit/>
          </a:bodyPr>
          <a:lstStyle/>
          <a:p>
            <a:pPr marL="342900" indent="-342900">
              <a:lnSpc>
                <a:spcPct val="150000"/>
              </a:lnSpc>
              <a:buFont typeface="Wingdings" pitchFamily="2" charset="2"/>
              <a:buChar char="v"/>
            </a:pPr>
            <a:r>
              <a:rPr lang="en-US" sz="2400" dirty="0"/>
              <a:t>Is the project’s cash flow satisfactory?</a:t>
            </a:r>
          </a:p>
          <a:p>
            <a:pPr marL="342900" indent="-342900">
              <a:lnSpc>
                <a:spcPct val="150000"/>
              </a:lnSpc>
              <a:buFont typeface="Wingdings" pitchFamily="2" charset="2"/>
              <a:buChar char="v"/>
            </a:pPr>
            <a:r>
              <a:rPr lang="en-US" sz="2400" dirty="0"/>
              <a:t>Will the project require significant new assets?</a:t>
            </a:r>
          </a:p>
          <a:p>
            <a:pPr marL="342900" indent="-342900">
              <a:lnSpc>
                <a:spcPct val="150000"/>
              </a:lnSpc>
              <a:buFont typeface="Wingdings" pitchFamily="2" charset="2"/>
              <a:buChar char="v"/>
            </a:pPr>
            <a:r>
              <a:rPr lang="en-US" sz="2400" dirty="0"/>
              <a:t>Does the business have other projects needing funding?</a:t>
            </a:r>
          </a:p>
          <a:p>
            <a:pPr marL="342900" indent="-342900">
              <a:lnSpc>
                <a:spcPct val="150000"/>
              </a:lnSpc>
              <a:buFont typeface="Wingdings" pitchFamily="2" charset="2"/>
              <a:buChar char="v"/>
            </a:pPr>
            <a:r>
              <a:rPr lang="en-US" sz="2400" dirty="0"/>
              <a:t>Is the business already carrying debt?</a:t>
            </a:r>
          </a:p>
          <a:p>
            <a:pPr marL="342900" indent="-342900">
              <a:lnSpc>
                <a:spcPct val="150000"/>
              </a:lnSpc>
              <a:buFont typeface="Wingdings" pitchFamily="2" charset="2"/>
              <a:buChar char="v"/>
            </a:pPr>
            <a:r>
              <a:rPr lang="en-US" sz="2400" dirty="0"/>
              <a:t>How stable is the financial status of the business?</a:t>
            </a:r>
          </a:p>
          <a:p>
            <a:pPr marL="342900" indent="-342900">
              <a:lnSpc>
                <a:spcPct val="150000"/>
              </a:lnSpc>
              <a:buFont typeface="Wingdings" pitchFamily="2" charset="2"/>
              <a:buChar char="v"/>
            </a:pPr>
            <a:endParaRPr lang="en-US" sz="2400" dirty="0"/>
          </a:p>
        </p:txBody>
      </p:sp>
    </p:spTree>
    <p:extLst>
      <p:ext uri="{BB962C8B-B14F-4D97-AF65-F5344CB8AC3E}">
        <p14:creationId xmlns:p14="http://schemas.microsoft.com/office/powerpoint/2010/main" val="4107681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1B6CB-48B3-C34E-74CA-DD7A247C4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1481D7-DA3C-8E4A-FC38-58C35A385187}"/>
              </a:ext>
            </a:extLst>
          </p:cNvPr>
          <p:cNvSpPr>
            <a:spLocks noGrp="1"/>
          </p:cNvSpPr>
          <p:nvPr>
            <p:ph type="title"/>
          </p:nvPr>
        </p:nvSpPr>
        <p:spPr/>
        <p:txBody>
          <a:bodyPr>
            <a:noAutofit/>
          </a:bodyPr>
          <a:lstStyle/>
          <a:p>
            <a:r>
              <a:rPr lang="en-US" sz="2800" dirty="0"/>
              <a:t>FINANCING SOURCES FOR ENERGY EFFIECIENCY PROJECTS</a:t>
            </a:r>
            <a:endParaRPr lang="en-VN" sz="2800" dirty="0"/>
          </a:p>
        </p:txBody>
      </p:sp>
      <p:grpSp>
        <p:nvGrpSpPr>
          <p:cNvPr id="3" name="Group 2">
            <a:extLst>
              <a:ext uri="{FF2B5EF4-FFF2-40B4-BE49-F238E27FC236}">
                <a16:creationId xmlns:a16="http://schemas.microsoft.com/office/drawing/2014/main" id="{46265A47-7F59-852F-21C2-8EF05CBE6FBF}"/>
              </a:ext>
            </a:extLst>
          </p:cNvPr>
          <p:cNvGrpSpPr/>
          <p:nvPr/>
        </p:nvGrpSpPr>
        <p:grpSpPr>
          <a:xfrm>
            <a:off x="2762012" y="2036922"/>
            <a:ext cx="6867179" cy="3729396"/>
            <a:chOff x="1763688" y="2204864"/>
            <a:chExt cx="5265306" cy="2952329"/>
          </a:xfrm>
        </p:grpSpPr>
        <p:sp>
          <p:nvSpPr>
            <p:cNvPr id="4" name="Oval 3">
              <a:extLst>
                <a:ext uri="{FF2B5EF4-FFF2-40B4-BE49-F238E27FC236}">
                  <a16:creationId xmlns:a16="http://schemas.microsoft.com/office/drawing/2014/main" id="{185890FF-8F81-20BA-0C59-6EAF340DCBE6}"/>
                </a:ext>
              </a:extLst>
            </p:cNvPr>
            <p:cNvSpPr/>
            <p:nvPr/>
          </p:nvSpPr>
          <p:spPr>
            <a:xfrm>
              <a:off x="4995333" y="2857299"/>
              <a:ext cx="2033661" cy="1642603"/>
            </a:xfrm>
            <a:prstGeom prst="ellipse">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ea typeface="Cambria" panose="02040503050406030204" pitchFamily="18" charset="0"/>
                </a:rPr>
                <a:t>ENERGY EFFIECIENCY PROJECTS</a:t>
              </a:r>
            </a:p>
          </p:txBody>
        </p:sp>
        <p:sp>
          <p:nvSpPr>
            <p:cNvPr id="5" name="Rectangle: Rounded Corners 5">
              <a:extLst>
                <a:ext uri="{FF2B5EF4-FFF2-40B4-BE49-F238E27FC236}">
                  <a16:creationId xmlns:a16="http://schemas.microsoft.com/office/drawing/2014/main" id="{60CAE68B-8750-A110-FB33-E9DF0D34FF6D}"/>
                </a:ext>
              </a:extLst>
            </p:cNvPr>
            <p:cNvSpPr/>
            <p:nvPr/>
          </p:nvSpPr>
          <p:spPr>
            <a:xfrm>
              <a:off x="1763688" y="2204864"/>
              <a:ext cx="2304256" cy="823962"/>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a typeface="Cambria" panose="02040503050406030204" pitchFamily="18" charset="0"/>
                </a:rPr>
                <a:t>Own capital</a:t>
              </a:r>
            </a:p>
          </p:txBody>
        </p:sp>
        <p:sp>
          <p:nvSpPr>
            <p:cNvPr id="6" name="Rectangle: Rounded Corners 6">
              <a:extLst>
                <a:ext uri="{FF2B5EF4-FFF2-40B4-BE49-F238E27FC236}">
                  <a16:creationId xmlns:a16="http://schemas.microsoft.com/office/drawing/2014/main" id="{3E231915-F8E7-1A16-806B-AB94BCA5F607}"/>
                </a:ext>
              </a:extLst>
            </p:cNvPr>
            <p:cNvSpPr/>
            <p:nvPr/>
          </p:nvSpPr>
          <p:spPr>
            <a:xfrm>
              <a:off x="1763688" y="3253109"/>
              <a:ext cx="2304256" cy="850983"/>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a typeface="Cambria" panose="02040503050406030204" pitchFamily="18" charset="0"/>
                </a:rPr>
                <a:t>Loans</a:t>
              </a:r>
            </a:p>
          </p:txBody>
        </p:sp>
        <p:sp>
          <p:nvSpPr>
            <p:cNvPr id="7" name="Rectangle: Rounded Corners 7">
              <a:extLst>
                <a:ext uri="{FF2B5EF4-FFF2-40B4-BE49-F238E27FC236}">
                  <a16:creationId xmlns:a16="http://schemas.microsoft.com/office/drawing/2014/main" id="{F6E928D6-DE47-F5B2-8C6B-08312B662D5B}"/>
                </a:ext>
              </a:extLst>
            </p:cNvPr>
            <p:cNvSpPr/>
            <p:nvPr/>
          </p:nvSpPr>
          <p:spPr>
            <a:xfrm>
              <a:off x="1763688" y="4306210"/>
              <a:ext cx="2304256" cy="850983"/>
            </a:xfrm>
            <a:prstGeom prst="round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ea typeface="Cambria" panose="02040503050406030204" pitchFamily="18" charset="0"/>
                </a:rPr>
                <a:t>Other sources</a:t>
              </a:r>
            </a:p>
          </p:txBody>
        </p:sp>
        <p:cxnSp>
          <p:nvCxnSpPr>
            <p:cNvPr id="8" name="Straight Arrow Connector 7">
              <a:extLst>
                <a:ext uri="{FF2B5EF4-FFF2-40B4-BE49-F238E27FC236}">
                  <a16:creationId xmlns:a16="http://schemas.microsoft.com/office/drawing/2014/main" id="{E7DB6CA6-0F49-3B86-AE54-A4944E667518}"/>
                </a:ext>
              </a:extLst>
            </p:cNvPr>
            <p:cNvCxnSpPr>
              <a:cxnSpLocks/>
              <a:stCxn id="6" idx="3"/>
              <a:endCxn id="4" idx="2"/>
            </p:cNvCxnSpPr>
            <p:nvPr/>
          </p:nvCxnSpPr>
          <p:spPr>
            <a:xfrm>
              <a:off x="4067944" y="3678601"/>
              <a:ext cx="927389" cy="0"/>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43E6B90-3467-A0B2-555B-0F64541E4500}"/>
                </a:ext>
              </a:extLst>
            </p:cNvPr>
            <p:cNvCxnSpPr>
              <a:stCxn id="5" idx="3"/>
            </p:cNvCxnSpPr>
            <p:nvPr/>
          </p:nvCxnSpPr>
          <p:spPr>
            <a:xfrm>
              <a:off x="4067944" y="2616845"/>
              <a:ext cx="936104" cy="884163"/>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3A3D3DB-9113-9A43-71DA-28A315A16B31}"/>
                </a:ext>
              </a:extLst>
            </p:cNvPr>
            <p:cNvCxnSpPr>
              <a:stCxn id="7" idx="3"/>
            </p:cNvCxnSpPr>
            <p:nvPr/>
          </p:nvCxnSpPr>
          <p:spPr>
            <a:xfrm flipV="1">
              <a:off x="4067944" y="3872855"/>
              <a:ext cx="936104" cy="858846"/>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4070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E4EBB-ACE6-BC9D-2BD8-2166840366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C57B1-53F5-4775-B0D6-239118B44BCB}"/>
              </a:ext>
            </a:extLst>
          </p:cNvPr>
          <p:cNvSpPr>
            <a:spLocks noGrp="1"/>
          </p:cNvSpPr>
          <p:nvPr>
            <p:ph type="title"/>
          </p:nvPr>
        </p:nvSpPr>
        <p:spPr/>
        <p:txBody>
          <a:bodyPr>
            <a:normAutofit fontScale="90000"/>
          </a:bodyPr>
          <a:lstStyle/>
          <a:p>
            <a:r>
              <a:rPr lang="en-US" dirty="0"/>
              <a:t>1. OWN CAPITAL</a:t>
            </a:r>
            <a:endParaRPr lang="en-VN" dirty="0"/>
          </a:p>
        </p:txBody>
      </p:sp>
      <p:sp>
        <p:nvSpPr>
          <p:cNvPr id="6" name="TextBox 5">
            <a:extLst>
              <a:ext uri="{FF2B5EF4-FFF2-40B4-BE49-F238E27FC236}">
                <a16:creationId xmlns:a16="http://schemas.microsoft.com/office/drawing/2014/main" id="{71B1E876-56A4-3490-73C6-EADC9BFB8A9A}"/>
              </a:ext>
            </a:extLst>
          </p:cNvPr>
          <p:cNvSpPr txBox="1"/>
          <p:nvPr/>
        </p:nvSpPr>
        <p:spPr>
          <a:xfrm>
            <a:off x="827584" y="1653101"/>
            <a:ext cx="6102220" cy="461665"/>
          </a:xfrm>
          <a:prstGeom prst="rect">
            <a:avLst/>
          </a:prstGeom>
          <a:noFill/>
        </p:spPr>
        <p:txBody>
          <a:bodyPr wrap="square">
            <a:spAutoFit/>
          </a:bodyPr>
          <a:lstStyle/>
          <a:p>
            <a:r>
              <a:rPr lang="en-US" sz="2400" b="1" dirty="0"/>
              <a:t>Owned by the business’s shareholders.</a:t>
            </a:r>
          </a:p>
        </p:txBody>
      </p:sp>
      <p:sp>
        <p:nvSpPr>
          <p:cNvPr id="8" name="Content Placeholder 2">
            <a:extLst>
              <a:ext uri="{FF2B5EF4-FFF2-40B4-BE49-F238E27FC236}">
                <a16:creationId xmlns:a16="http://schemas.microsoft.com/office/drawing/2014/main" id="{B329BBDC-D182-79D1-7A2D-FA9B5D1D73D9}"/>
              </a:ext>
            </a:extLst>
          </p:cNvPr>
          <p:cNvSpPr txBox="1">
            <a:spLocks/>
          </p:cNvSpPr>
          <p:nvPr/>
        </p:nvSpPr>
        <p:spPr>
          <a:xfrm>
            <a:off x="827584" y="2319468"/>
            <a:ext cx="4005671" cy="3672408"/>
          </a:xfrm>
          <a:prstGeom prst="rect">
            <a:avLst/>
          </a:prstGeom>
          <a:solidFill>
            <a:schemeClr val="accent1">
              <a:lumMod val="40000"/>
              <a:lumOff val="60000"/>
            </a:schemeClr>
          </a:solidFill>
        </p:spPr>
        <p:txBody>
          <a:bodyPr vert="horz" lIns="68580" tIns="34291" rIns="68580" bIns="34291" rtlCol="0">
            <a:normAutofit/>
          </a:bodyPr>
          <a:lstStyle>
            <a:lvl1pPr marL="332177" indent="-332177" algn="l" defTabSz="685783" rtl="0" eaLnBrk="1" latinLnBrk="0" hangingPunct="1">
              <a:spcBef>
                <a:spcPts val="450"/>
              </a:spcBef>
              <a:buClr>
                <a:srgbClr val="C00000"/>
              </a:buClr>
              <a:buFont typeface="Wingdings" panose="05000000000000000000" pitchFamily="2" charset="2"/>
              <a:buChar char="§"/>
              <a:tabLst>
                <a:tab pos="332177"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496" indent="-339320" algn="l" defTabSz="872708" rtl="0" eaLnBrk="1" latinLnBrk="0" hangingPunct="1">
              <a:spcBef>
                <a:spcPts val="450"/>
              </a:spcBef>
              <a:buClr>
                <a:srgbClr val="00B050"/>
              </a:buClr>
              <a:buFont typeface="Wingdings" panose="05000000000000000000" pitchFamily="2" charset="2"/>
              <a:buChar char="§"/>
              <a:tabLst>
                <a:tab pos="671496"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62" indent="-270266" algn="l" defTabSz="685783" rtl="0" eaLnBrk="1" latinLnBrk="0" hangingPunct="1">
              <a:spcBef>
                <a:spcPts val="450"/>
              </a:spcBef>
              <a:buClr>
                <a:srgbClr val="00B0F0"/>
              </a:buClr>
              <a:buFont typeface="Wingdings" panose="05000000000000000000" pitchFamily="2" charset="2"/>
              <a:buChar char="§"/>
              <a:tabLst>
                <a:tab pos="941762"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128" indent="-264313" algn="l" defTabSz="685783" rtl="0" eaLnBrk="1" latinLnBrk="0" hangingPunct="1">
              <a:spcBef>
                <a:spcPts val="450"/>
              </a:spcBef>
              <a:buClr>
                <a:srgbClr val="00B050"/>
              </a:buClr>
              <a:buFont typeface="Wingdings" panose="05000000000000000000" pitchFamily="2" charset="2"/>
              <a:buChar char="§"/>
              <a:tabLst>
                <a:tab pos="1275128"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48" indent="-270266" algn="l" defTabSz="685783" rtl="0" eaLnBrk="1" latinLnBrk="0" hangingPunct="1">
              <a:spcBef>
                <a:spcPts val="450"/>
              </a:spcBef>
              <a:buClr>
                <a:srgbClr val="00B050"/>
              </a:buClr>
              <a:buFont typeface="Wingdings" panose="05000000000000000000" pitchFamily="2" charset="2"/>
              <a:buChar char="§"/>
              <a:tabLst>
                <a:tab pos="161444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903"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95"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86"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77" indent="-171446" algn="l" defTabSz="6857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altLang="en-US" sz="2400" b="1" dirty="0">
                <a:solidFill>
                  <a:srgbClr val="FF0000"/>
                </a:solidFill>
                <a:latin typeface="+mn-lt"/>
              </a:rPr>
              <a:t>Advantages:</a:t>
            </a:r>
          </a:p>
          <a:p>
            <a:pPr marL="0" indent="0" algn="ctr">
              <a:buNone/>
            </a:pPr>
            <a:endParaRPr lang="en-US" altLang="en-US" sz="2400" b="1" dirty="0">
              <a:solidFill>
                <a:schemeClr val="tx1"/>
              </a:solidFill>
              <a:latin typeface="+mn-lt"/>
            </a:endParaRPr>
          </a:p>
          <a:p>
            <a:pPr marL="0" indent="0">
              <a:buNone/>
            </a:pPr>
            <a:r>
              <a:rPr lang="en-US" altLang="en-US" sz="2400" b="1" dirty="0">
                <a:solidFill>
                  <a:schemeClr val="tx1"/>
                </a:solidFill>
                <a:latin typeface="+mn-lt"/>
              </a:rPr>
              <a:t>	</a:t>
            </a:r>
            <a:r>
              <a:rPr lang="en-US" altLang="en-US" sz="2400" dirty="0">
                <a:solidFill>
                  <a:schemeClr val="tx1"/>
                </a:solidFill>
                <a:latin typeface="+mn-lt"/>
              </a:rPr>
              <a:t>•	Simple, proactive, with full control</a:t>
            </a:r>
          </a:p>
          <a:p>
            <a:pPr marL="0" indent="0">
              <a:buNone/>
            </a:pPr>
            <a:r>
              <a:rPr lang="en-US" altLang="en-US" sz="2400" dirty="0">
                <a:solidFill>
                  <a:schemeClr val="tx1"/>
                </a:solidFill>
                <a:latin typeface="+mn-lt"/>
              </a:rPr>
              <a:t>	•	Fast</a:t>
            </a:r>
          </a:p>
          <a:p>
            <a:pPr marL="0" indent="0">
              <a:buNone/>
            </a:pPr>
            <a:r>
              <a:rPr lang="en-US" altLang="en-US" sz="2400" dirty="0">
                <a:solidFill>
                  <a:schemeClr val="tx1"/>
                </a:solidFill>
                <a:latin typeface="+mn-lt"/>
              </a:rPr>
              <a:t>	•	Suitable when financial status does not meet bank requirements</a:t>
            </a:r>
          </a:p>
          <a:p>
            <a:endParaRPr lang="vi-VN" sz="2400" dirty="0">
              <a:solidFill>
                <a:schemeClr val="tx1"/>
              </a:solidFill>
              <a:latin typeface="+mn-lt"/>
            </a:endParaRPr>
          </a:p>
        </p:txBody>
      </p:sp>
      <p:sp>
        <p:nvSpPr>
          <p:cNvPr id="9" name="Content Placeholder 2">
            <a:extLst>
              <a:ext uri="{FF2B5EF4-FFF2-40B4-BE49-F238E27FC236}">
                <a16:creationId xmlns:a16="http://schemas.microsoft.com/office/drawing/2014/main" id="{56B8C711-E041-6C08-3D7B-5FEB91A32653}"/>
              </a:ext>
            </a:extLst>
          </p:cNvPr>
          <p:cNvSpPr txBox="1">
            <a:spLocks/>
          </p:cNvSpPr>
          <p:nvPr/>
        </p:nvSpPr>
        <p:spPr>
          <a:xfrm>
            <a:off x="4833256" y="2319468"/>
            <a:ext cx="6749143" cy="3672408"/>
          </a:xfrm>
          <a:prstGeom prst="rect">
            <a:avLst/>
          </a:prstGeom>
          <a:solidFill>
            <a:schemeClr val="accent3">
              <a:lumMod val="20000"/>
              <a:lumOff val="80000"/>
            </a:schemeClr>
          </a:solidFill>
        </p:spPr>
        <p:txBody>
          <a:bodyPr vert="horz" lIns="68580" tIns="34291" rIns="68580" bIns="34291" rtlCol="0">
            <a:normAutofit/>
          </a:bodyPr>
          <a:lstStyle>
            <a:lvl1pPr marL="332185" indent="-332185" algn="l" defTabSz="685800" rtl="0" eaLnBrk="1" latinLnBrk="0" hangingPunct="1">
              <a:spcBef>
                <a:spcPts val="450"/>
              </a:spcBef>
              <a:buClr>
                <a:srgbClr val="C00000"/>
              </a:buClr>
              <a:buFont typeface="Wingdings" panose="05000000000000000000" pitchFamily="2" charset="2"/>
              <a:buChar char="§"/>
              <a:tabLst>
                <a:tab pos="332185" algn="l"/>
              </a:tabLst>
              <a:defRPr lang="en-US" sz="28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1pPr>
            <a:lvl2pPr marL="671513" indent="-339329" algn="l" defTabSz="872729" rtl="0" eaLnBrk="1" latinLnBrk="0" hangingPunct="1">
              <a:spcBef>
                <a:spcPts val="450"/>
              </a:spcBef>
              <a:buClr>
                <a:srgbClr val="00B050"/>
              </a:buClr>
              <a:buFont typeface="Wingdings" panose="05000000000000000000" pitchFamily="2" charset="2"/>
              <a:buChar char="§"/>
              <a:tabLst>
                <a:tab pos="671513" algn="l"/>
              </a:tabLst>
              <a:defRPr lang="en-US" sz="2600" kern="1200" smtClean="0">
                <a:solidFill>
                  <a:schemeClr val="accent2">
                    <a:lumMod val="50000"/>
                  </a:schemeClr>
                </a:solidFill>
                <a:effectLst/>
                <a:latin typeface="Cambria" panose="02040503050406030204" pitchFamily="18" charset="0"/>
                <a:ea typeface="Cambria" panose="02040503050406030204" pitchFamily="18" charset="0"/>
                <a:cs typeface="Arial" panose="020B0604020202020204" pitchFamily="34" charset="0"/>
              </a:defRPr>
            </a:lvl2pPr>
            <a:lvl3pPr marL="941785" indent="-270272" algn="l" defTabSz="685800" rtl="0" eaLnBrk="1" latinLnBrk="0" hangingPunct="1">
              <a:spcBef>
                <a:spcPts val="450"/>
              </a:spcBef>
              <a:buClr>
                <a:srgbClr val="00B0F0"/>
              </a:buClr>
              <a:buFont typeface="Wingdings" panose="05000000000000000000" pitchFamily="2" charset="2"/>
              <a:buChar char="§"/>
              <a:tabLst>
                <a:tab pos="941785" algn="l"/>
              </a:tabLst>
              <a:defRPr lang="en-US" sz="2400" kern="1200" smtClean="0">
                <a:solidFill>
                  <a:schemeClr val="tx2">
                    <a:lumMod val="50000"/>
                  </a:schemeClr>
                </a:solidFill>
                <a:effectLst/>
                <a:latin typeface="Cambria" panose="02040503050406030204" pitchFamily="18" charset="0"/>
                <a:ea typeface="Cambria" panose="02040503050406030204" pitchFamily="18" charset="0"/>
                <a:cs typeface="Arial" panose="020B0604020202020204" pitchFamily="34" charset="0"/>
              </a:defRPr>
            </a:lvl3pPr>
            <a:lvl4pPr marL="1275160" indent="-264319" algn="l" defTabSz="685800" rtl="0" eaLnBrk="1" latinLnBrk="0" hangingPunct="1">
              <a:spcBef>
                <a:spcPts val="450"/>
              </a:spcBef>
              <a:buClr>
                <a:srgbClr val="00B050"/>
              </a:buClr>
              <a:buFont typeface="Wingdings" panose="05000000000000000000" pitchFamily="2" charset="2"/>
              <a:buChar char="§"/>
              <a:tabLst>
                <a:tab pos="1275160" algn="l"/>
              </a:tabLst>
              <a:defRPr lang="en-US" sz="2000" kern="1200" smtClean="0">
                <a:solidFill>
                  <a:schemeClr val="tx2">
                    <a:lumMod val="50000"/>
                  </a:schemeClr>
                </a:solidFill>
                <a:effectLst/>
                <a:latin typeface="Arial" panose="020B0604020202020204" pitchFamily="34" charset="0"/>
                <a:ea typeface="Arimo" panose="020B0604020202020204" pitchFamily="34" charset="0"/>
                <a:cs typeface="Arial" panose="020B0604020202020204" pitchFamily="34" charset="0"/>
              </a:defRPr>
            </a:lvl4pPr>
            <a:lvl5pPr marL="1614488" indent="-270272" algn="l" defTabSz="685800" rtl="0" eaLnBrk="1" latinLnBrk="0" hangingPunct="1">
              <a:spcBef>
                <a:spcPts val="450"/>
              </a:spcBef>
              <a:buClr>
                <a:srgbClr val="00B050"/>
              </a:buClr>
              <a:buFont typeface="Wingdings" panose="05000000000000000000" pitchFamily="2" charset="2"/>
              <a:buChar char="§"/>
              <a:tabLst>
                <a:tab pos="1614488" algn="l"/>
              </a:tabLst>
              <a:defRPr lang="en-GB" sz="1500" kern="1200">
                <a:solidFill>
                  <a:schemeClr val="accent2">
                    <a:lumMod val="50000"/>
                  </a:schemeClr>
                </a:solidFill>
                <a:effectLst/>
                <a:latin typeface="Arial" panose="020B0604020202020204" pitchFamily="34" charset="0"/>
                <a:ea typeface="Arimo" panose="020B0604020202020204" pitchFamily="34" charset="0"/>
                <a:cs typeface="Arial" panose="020B0604020202020204"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altLang="en-US" sz="2400" b="1" dirty="0">
                <a:solidFill>
                  <a:srgbClr val="FF0000"/>
                </a:solidFill>
                <a:latin typeface="+mn-lt"/>
              </a:rPr>
              <a:t>Challenges:</a:t>
            </a:r>
          </a:p>
          <a:p>
            <a:pPr marL="0" indent="0" algn="ctr">
              <a:buNone/>
            </a:pPr>
            <a:endParaRPr lang="en-US" altLang="en-US" sz="2400" b="1" dirty="0">
              <a:solidFill>
                <a:schemeClr val="tx1"/>
              </a:solidFill>
              <a:latin typeface="+mn-lt"/>
            </a:endParaRPr>
          </a:p>
          <a:p>
            <a:pPr marL="0" indent="0">
              <a:buNone/>
            </a:pPr>
            <a:r>
              <a:rPr lang="en-US" altLang="en-US" sz="2400" b="1" dirty="0">
                <a:solidFill>
                  <a:schemeClr val="tx1"/>
                </a:solidFill>
                <a:latin typeface="+mn-lt"/>
              </a:rPr>
              <a:t>	•	</a:t>
            </a:r>
            <a:r>
              <a:rPr lang="en-US" altLang="en-US" sz="2400" dirty="0">
                <a:solidFill>
                  <a:schemeClr val="tx1"/>
                </a:solidFill>
                <a:latin typeface="+mn-lt"/>
              </a:rPr>
              <a:t>Highest-risk capital – only recovered after other financial obligations</a:t>
            </a:r>
          </a:p>
          <a:p>
            <a:pPr marL="0" indent="0">
              <a:buNone/>
            </a:pPr>
            <a:r>
              <a:rPr lang="en-US" altLang="en-US" sz="2400" dirty="0">
                <a:solidFill>
                  <a:schemeClr val="tx1"/>
                </a:solidFill>
                <a:latin typeface="+mn-lt"/>
              </a:rPr>
              <a:t>	•	High return on investment requirement</a:t>
            </a:r>
          </a:p>
          <a:p>
            <a:pPr marL="0" indent="0">
              <a:buNone/>
            </a:pPr>
            <a:r>
              <a:rPr lang="en-US" altLang="en-US" sz="2400" dirty="0">
                <a:solidFill>
                  <a:schemeClr val="tx1"/>
                </a:solidFill>
                <a:latin typeface="+mn-lt"/>
              </a:rPr>
              <a:t>	•	Competes with other projects for funding</a:t>
            </a:r>
          </a:p>
          <a:p>
            <a:endParaRPr lang="vi-VN" sz="2400" dirty="0">
              <a:solidFill>
                <a:schemeClr val="tx1"/>
              </a:solidFill>
              <a:latin typeface="+mn-lt"/>
            </a:endParaRPr>
          </a:p>
        </p:txBody>
      </p:sp>
    </p:spTree>
    <p:extLst>
      <p:ext uri="{BB962C8B-B14F-4D97-AF65-F5344CB8AC3E}">
        <p14:creationId xmlns:p14="http://schemas.microsoft.com/office/powerpoint/2010/main" val="897095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31867-D4F5-2BC3-83C0-4F60B6791F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2FB259-EF2E-B253-44E7-5C16ED5FD9B0}"/>
              </a:ext>
            </a:extLst>
          </p:cNvPr>
          <p:cNvSpPr>
            <a:spLocks noGrp="1"/>
          </p:cNvSpPr>
          <p:nvPr>
            <p:ph type="title"/>
          </p:nvPr>
        </p:nvSpPr>
        <p:spPr/>
        <p:txBody>
          <a:bodyPr>
            <a:normAutofit fontScale="90000"/>
          </a:bodyPr>
          <a:lstStyle/>
          <a:p>
            <a:r>
              <a:rPr lang="en-US" dirty="0"/>
              <a:t>LOOKING FOR OWN CAPITAL SOURCES</a:t>
            </a:r>
            <a:endParaRPr lang="en-VN" dirty="0"/>
          </a:p>
        </p:txBody>
      </p:sp>
      <p:sp>
        <p:nvSpPr>
          <p:cNvPr id="3" name="Rectangle 2">
            <a:extLst>
              <a:ext uri="{FF2B5EF4-FFF2-40B4-BE49-F238E27FC236}">
                <a16:creationId xmlns:a16="http://schemas.microsoft.com/office/drawing/2014/main" id="{7FC5240B-068A-0732-6FD2-7E2A92AF393F}"/>
              </a:ext>
            </a:extLst>
          </p:cNvPr>
          <p:cNvSpPr/>
          <p:nvPr/>
        </p:nvSpPr>
        <p:spPr>
          <a:xfrm>
            <a:off x="3620270" y="1916832"/>
            <a:ext cx="7973889" cy="972482"/>
          </a:xfrm>
          <a:prstGeom prst="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002060"/>
                </a:solidFill>
                <a:ea typeface="Cambria" panose="02040503050406030204" pitchFamily="18" charset="0"/>
              </a:rPr>
              <a:t>Own capital: Retained earnings from business results</a:t>
            </a:r>
          </a:p>
        </p:txBody>
      </p:sp>
      <p:sp>
        <p:nvSpPr>
          <p:cNvPr id="4" name="Rectangle 3">
            <a:extLst>
              <a:ext uri="{FF2B5EF4-FFF2-40B4-BE49-F238E27FC236}">
                <a16:creationId xmlns:a16="http://schemas.microsoft.com/office/drawing/2014/main" id="{848F9452-E770-D86D-D2D4-670A5BA231E1}"/>
              </a:ext>
            </a:extLst>
          </p:cNvPr>
          <p:cNvSpPr/>
          <p:nvPr/>
        </p:nvSpPr>
        <p:spPr>
          <a:xfrm>
            <a:off x="3608508" y="3042396"/>
            <a:ext cx="7973891" cy="990477"/>
          </a:xfrm>
          <a:prstGeom prst="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000066"/>
                </a:solidFill>
                <a:ea typeface="Cambria" panose="02040503050406030204" pitchFamily="18" charset="0"/>
              </a:rPr>
              <a:t>Asset liquidation – selling low-performing assets to purchase more effective ones</a:t>
            </a:r>
            <a:endParaRPr lang="en-US" sz="2400" dirty="0">
              <a:solidFill>
                <a:srgbClr val="002060"/>
              </a:solidFill>
              <a:ea typeface="Cambria" panose="02040503050406030204" pitchFamily="18" charset="0"/>
            </a:endParaRPr>
          </a:p>
        </p:txBody>
      </p:sp>
      <p:sp>
        <p:nvSpPr>
          <p:cNvPr id="5" name="Rectangle 4">
            <a:extLst>
              <a:ext uri="{FF2B5EF4-FFF2-40B4-BE49-F238E27FC236}">
                <a16:creationId xmlns:a16="http://schemas.microsoft.com/office/drawing/2014/main" id="{DF4683E2-546C-B752-734D-1C76A24086E8}"/>
              </a:ext>
            </a:extLst>
          </p:cNvPr>
          <p:cNvSpPr/>
          <p:nvPr/>
        </p:nvSpPr>
        <p:spPr>
          <a:xfrm>
            <a:off x="3635348" y="4205473"/>
            <a:ext cx="7947051" cy="95296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000066"/>
                </a:solidFill>
                <a:ea typeface="Cambria" panose="02040503050406030204" pitchFamily="18" charset="0"/>
              </a:rPr>
              <a:t>Issuing new shares to raise capital from investors</a:t>
            </a:r>
            <a:endParaRPr lang="en-US" sz="2400" dirty="0">
              <a:solidFill>
                <a:srgbClr val="002060"/>
              </a:solidFill>
              <a:ea typeface="Cambria" panose="02040503050406030204" pitchFamily="18" charset="0"/>
            </a:endParaRPr>
          </a:p>
        </p:txBody>
      </p:sp>
      <p:sp>
        <p:nvSpPr>
          <p:cNvPr id="6" name="Rectangle 5">
            <a:extLst>
              <a:ext uri="{FF2B5EF4-FFF2-40B4-BE49-F238E27FC236}">
                <a16:creationId xmlns:a16="http://schemas.microsoft.com/office/drawing/2014/main" id="{0CC7EB59-2CBF-AF54-C487-1EE7851C6FC8}"/>
              </a:ext>
            </a:extLst>
          </p:cNvPr>
          <p:cNvSpPr/>
          <p:nvPr/>
        </p:nvSpPr>
        <p:spPr>
          <a:xfrm>
            <a:off x="757646" y="1916832"/>
            <a:ext cx="2862623" cy="324160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a typeface="Cambria" panose="02040503050406030204" pitchFamily="18" charset="0"/>
              </a:rPr>
              <a:t>OWN CAPITAL SOURCES</a:t>
            </a:r>
          </a:p>
        </p:txBody>
      </p:sp>
    </p:spTree>
    <p:extLst>
      <p:ext uri="{BB962C8B-B14F-4D97-AF65-F5344CB8AC3E}">
        <p14:creationId xmlns:p14="http://schemas.microsoft.com/office/powerpoint/2010/main" val="4251288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B1D20-34BE-8684-6CB7-E42682AFBD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27FC9-132A-7FFE-8CE9-4E5D013169BF}"/>
              </a:ext>
            </a:extLst>
          </p:cNvPr>
          <p:cNvSpPr>
            <a:spLocks noGrp="1"/>
          </p:cNvSpPr>
          <p:nvPr>
            <p:ph type="title"/>
          </p:nvPr>
        </p:nvSpPr>
        <p:spPr/>
        <p:txBody>
          <a:bodyPr>
            <a:normAutofit fontScale="90000"/>
          </a:bodyPr>
          <a:lstStyle/>
          <a:p>
            <a:r>
              <a:rPr lang="en-US" dirty="0"/>
              <a:t>2. LOANS</a:t>
            </a:r>
            <a:endParaRPr lang="en-VN" dirty="0"/>
          </a:p>
        </p:txBody>
      </p:sp>
      <p:sp>
        <p:nvSpPr>
          <p:cNvPr id="6" name="TextBox 5">
            <a:extLst>
              <a:ext uri="{FF2B5EF4-FFF2-40B4-BE49-F238E27FC236}">
                <a16:creationId xmlns:a16="http://schemas.microsoft.com/office/drawing/2014/main" id="{B5025B82-7FDC-B3D6-E6E0-1CC6B72EF0C6}"/>
              </a:ext>
            </a:extLst>
          </p:cNvPr>
          <p:cNvSpPr txBox="1"/>
          <p:nvPr/>
        </p:nvSpPr>
        <p:spPr>
          <a:xfrm>
            <a:off x="609600" y="1430452"/>
            <a:ext cx="11165633" cy="4893647"/>
          </a:xfrm>
          <a:prstGeom prst="rect">
            <a:avLst/>
          </a:prstGeom>
          <a:noFill/>
        </p:spPr>
        <p:txBody>
          <a:bodyPr wrap="square">
            <a:spAutoFit/>
          </a:bodyPr>
          <a:lstStyle/>
          <a:p>
            <a:pPr marL="342900" indent="-342900">
              <a:buFont typeface="Wingdings" pitchFamily="2" charset="2"/>
              <a:buChar char="v"/>
            </a:pPr>
            <a:r>
              <a:rPr lang="en-US" sz="2400" dirty="0"/>
              <a:t>Loans for energy efficiency (EE) projects are obtained from financial institutions.</a:t>
            </a:r>
          </a:p>
          <a:p>
            <a:pPr marL="342900" indent="-342900">
              <a:buFont typeface="Wingdings" pitchFamily="2" charset="2"/>
              <a:buChar char="v"/>
            </a:pPr>
            <a:r>
              <a:rPr lang="en-US" sz="2400" dirty="0"/>
              <a:t>Financial institutions (lenders) include commercial banks, state banks, and other financial entities, as well as specialized funds.</a:t>
            </a:r>
          </a:p>
          <a:p>
            <a:pPr marL="342900" indent="-342900">
              <a:buFont typeface="Wingdings" pitchFamily="2" charset="2"/>
              <a:buChar char="v"/>
            </a:pPr>
            <a:r>
              <a:rPr lang="en-US" sz="2400" dirty="0"/>
              <a:t>Loans typically cover up to 70%-80% of investment costs and require collateral.</a:t>
            </a:r>
          </a:p>
          <a:p>
            <a:pPr marL="342900" indent="-342900">
              <a:buFont typeface="Wingdings" pitchFamily="2" charset="2"/>
              <a:buChar char="v"/>
            </a:pPr>
            <a:r>
              <a:rPr lang="en-US" sz="2400" dirty="0"/>
              <a:t>Loan costs include interest rates, generally lower than own capital costs, which can fluctuate over time.</a:t>
            </a:r>
          </a:p>
          <a:p>
            <a:pPr marL="342900" indent="-342900">
              <a:buFont typeface="Wingdings" pitchFamily="2" charset="2"/>
              <a:buChar char="v"/>
            </a:pPr>
            <a:r>
              <a:rPr lang="en-US" sz="2400" dirty="0"/>
              <a:t>Loan applications require legal documentation and a preparation period.</a:t>
            </a:r>
          </a:p>
          <a:p>
            <a:pPr marL="342900" indent="-342900">
              <a:buFont typeface="Wingdings" pitchFamily="2" charset="2"/>
              <a:buChar char="v"/>
            </a:pPr>
            <a:r>
              <a:rPr lang="en-US" sz="2400" dirty="0"/>
              <a:t>Disbursement is purpose-specific.</a:t>
            </a:r>
          </a:p>
          <a:p>
            <a:pPr marL="342900" indent="-342900">
              <a:buFont typeface="Wingdings" pitchFamily="2" charset="2"/>
              <a:buChar char="v"/>
            </a:pPr>
            <a:r>
              <a:rPr lang="en-US" sz="2400" dirty="0"/>
              <a:t>Sensitivity analysis is necessary as input variations affect feasibility and repayment.</a:t>
            </a:r>
          </a:p>
          <a:p>
            <a:pPr marL="342900" indent="-342900">
              <a:buFont typeface="Wingdings" pitchFamily="2" charset="2"/>
              <a:buChar char="v"/>
            </a:pPr>
            <a:r>
              <a:rPr lang="en-US" sz="2400" dirty="0"/>
              <a:t>Negotiation is needed to align loan terms with project cash flow.</a:t>
            </a:r>
          </a:p>
        </p:txBody>
      </p:sp>
    </p:spTree>
    <p:extLst>
      <p:ext uri="{BB962C8B-B14F-4D97-AF65-F5344CB8AC3E}">
        <p14:creationId xmlns:p14="http://schemas.microsoft.com/office/powerpoint/2010/main" val="3036714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91CBB-1A09-547D-BDCA-DD571D855B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346D64-3F66-FF43-9B98-4DB7C167678A}"/>
              </a:ext>
            </a:extLst>
          </p:cNvPr>
          <p:cNvSpPr>
            <a:spLocks noGrp="1"/>
          </p:cNvSpPr>
          <p:nvPr>
            <p:ph type="title"/>
          </p:nvPr>
        </p:nvSpPr>
        <p:spPr/>
        <p:txBody>
          <a:bodyPr>
            <a:noAutofit/>
          </a:bodyPr>
          <a:lstStyle/>
          <a:p>
            <a:r>
              <a:rPr lang="en-US" sz="3600" dirty="0"/>
              <a:t>2. LOAN CHALLENGES FOR EE PROJECTS</a:t>
            </a:r>
            <a:endParaRPr lang="en-VN" sz="3600" dirty="0"/>
          </a:p>
        </p:txBody>
      </p:sp>
      <p:sp>
        <p:nvSpPr>
          <p:cNvPr id="4" name="TextBox 3">
            <a:extLst>
              <a:ext uri="{FF2B5EF4-FFF2-40B4-BE49-F238E27FC236}">
                <a16:creationId xmlns:a16="http://schemas.microsoft.com/office/drawing/2014/main" id="{2D55B304-1C9D-879C-D44C-A1031D8BEC6E}"/>
              </a:ext>
            </a:extLst>
          </p:cNvPr>
          <p:cNvSpPr txBox="1"/>
          <p:nvPr/>
        </p:nvSpPr>
        <p:spPr>
          <a:xfrm>
            <a:off x="609600" y="2032079"/>
            <a:ext cx="10972799" cy="2793842"/>
          </a:xfrm>
          <a:prstGeom prst="rect">
            <a:avLst/>
          </a:prstGeom>
          <a:noFill/>
        </p:spPr>
        <p:txBody>
          <a:bodyPr wrap="square">
            <a:spAutoFit/>
          </a:bodyPr>
          <a:lstStyle/>
          <a:p>
            <a:pPr marL="342900" indent="-342900">
              <a:lnSpc>
                <a:spcPct val="150000"/>
              </a:lnSpc>
              <a:buFont typeface="Wingdings" pitchFamily="2" charset="2"/>
              <a:buChar char="v"/>
            </a:pPr>
            <a:r>
              <a:rPr lang="en-US" sz="2400" dirty="0"/>
              <a:t>Due to their novelty, financial institutions may perceive these projects as high-risk.</a:t>
            </a:r>
          </a:p>
          <a:p>
            <a:pPr marL="342900" indent="-342900">
              <a:lnSpc>
                <a:spcPct val="150000"/>
              </a:lnSpc>
              <a:buFont typeface="Wingdings" pitchFamily="2" charset="2"/>
              <a:buChar char="v"/>
            </a:pPr>
            <a:r>
              <a:rPr lang="en-US" sz="2400" dirty="0"/>
              <a:t>Lower lending ratios compared to conventional projects.</a:t>
            </a:r>
          </a:p>
          <a:p>
            <a:pPr marL="342900" indent="-342900">
              <a:lnSpc>
                <a:spcPct val="150000"/>
              </a:lnSpc>
              <a:buFont typeface="Wingdings" pitchFamily="2" charset="2"/>
              <a:buChar char="v"/>
            </a:pPr>
            <a:r>
              <a:rPr lang="en-US" sz="2400" dirty="0"/>
              <a:t>Shorter loan periods.</a:t>
            </a:r>
          </a:p>
          <a:p>
            <a:pPr marL="342900" indent="-342900">
              <a:lnSpc>
                <a:spcPct val="150000"/>
              </a:lnSpc>
              <a:buFont typeface="Wingdings" pitchFamily="2" charset="2"/>
              <a:buChar char="v"/>
            </a:pPr>
            <a:r>
              <a:rPr lang="en-US" sz="2400" dirty="0"/>
              <a:t>Cash flow assessments consider the entire business, not just the project.</a:t>
            </a:r>
          </a:p>
        </p:txBody>
      </p:sp>
    </p:spTree>
    <p:extLst>
      <p:ext uri="{BB962C8B-B14F-4D97-AF65-F5344CB8AC3E}">
        <p14:creationId xmlns:p14="http://schemas.microsoft.com/office/powerpoint/2010/main" val="2919763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198A-21F3-407D-3EBB-7F8DF42472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5624C-E8E3-F36C-A71C-922899DFC121}"/>
              </a:ext>
            </a:extLst>
          </p:cNvPr>
          <p:cNvSpPr>
            <a:spLocks noGrp="1"/>
          </p:cNvSpPr>
          <p:nvPr>
            <p:ph type="title"/>
          </p:nvPr>
        </p:nvSpPr>
        <p:spPr/>
        <p:txBody>
          <a:bodyPr>
            <a:normAutofit fontScale="90000"/>
          </a:bodyPr>
          <a:lstStyle/>
          <a:p>
            <a:r>
              <a:rPr lang="en-US" dirty="0"/>
              <a:t>HOW TO OBTAIN A LOAN</a:t>
            </a:r>
            <a:endParaRPr lang="en-VN" dirty="0"/>
          </a:p>
        </p:txBody>
      </p:sp>
      <p:sp>
        <p:nvSpPr>
          <p:cNvPr id="4" name="TextBox 3">
            <a:extLst>
              <a:ext uri="{FF2B5EF4-FFF2-40B4-BE49-F238E27FC236}">
                <a16:creationId xmlns:a16="http://schemas.microsoft.com/office/drawing/2014/main" id="{EA5BA4C8-2F58-3FE4-C5C9-9061713EE19C}"/>
              </a:ext>
            </a:extLst>
          </p:cNvPr>
          <p:cNvSpPr txBox="1"/>
          <p:nvPr/>
        </p:nvSpPr>
        <p:spPr>
          <a:xfrm>
            <a:off x="609600" y="1755080"/>
            <a:ext cx="10972799" cy="3347840"/>
          </a:xfrm>
          <a:prstGeom prst="rect">
            <a:avLst/>
          </a:prstGeom>
          <a:noFill/>
        </p:spPr>
        <p:txBody>
          <a:bodyPr wrap="square">
            <a:spAutoFit/>
          </a:bodyPr>
          <a:lstStyle/>
          <a:p>
            <a:pPr marL="342900" indent="-342900">
              <a:lnSpc>
                <a:spcPct val="150000"/>
              </a:lnSpc>
              <a:buFont typeface="Wingdings" pitchFamily="2" charset="2"/>
              <a:buChar char="v"/>
            </a:pPr>
            <a:r>
              <a:rPr lang="en-US" sz="2400" dirty="0"/>
              <a:t>Study the loan requirements of financial institutions.</a:t>
            </a:r>
          </a:p>
          <a:p>
            <a:pPr marL="342900" indent="-342900">
              <a:lnSpc>
                <a:spcPct val="150000"/>
              </a:lnSpc>
              <a:buFont typeface="Wingdings" pitchFamily="2" charset="2"/>
              <a:buChar char="v"/>
            </a:pPr>
            <a:r>
              <a:rPr lang="en-US" sz="2400" dirty="0"/>
              <a:t>Prepare strong loan documentation that meets these criteria.</a:t>
            </a:r>
          </a:p>
          <a:p>
            <a:pPr marL="342900" indent="-342900">
              <a:lnSpc>
                <a:spcPct val="150000"/>
              </a:lnSpc>
              <a:buFont typeface="Wingdings" pitchFamily="2" charset="2"/>
              <a:buChar char="v"/>
            </a:pPr>
            <a:r>
              <a:rPr lang="en-US" sz="2400" dirty="0"/>
              <a:t>Establish a solid financial status to demonstrate repayment ability (for the entire business).</a:t>
            </a:r>
          </a:p>
          <a:p>
            <a:pPr marL="342900" indent="-342900">
              <a:lnSpc>
                <a:spcPct val="150000"/>
              </a:lnSpc>
              <a:buFont typeface="Wingdings" pitchFamily="2" charset="2"/>
              <a:buChar char="v"/>
            </a:pPr>
            <a:r>
              <a:rPr lang="en-US" sz="2400" dirty="0"/>
              <a:t>Provide adequate collateral.</a:t>
            </a:r>
          </a:p>
          <a:p>
            <a:pPr marL="342900" indent="-342900">
              <a:lnSpc>
                <a:spcPct val="150000"/>
              </a:lnSpc>
              <a:buFont typeface="Wingdings" pitchFamily="2" charset="2"/>
              <a:buChar char="v"/>
            </a:pPr>
            <a:r>
              <a:rPr lang="en-US" sz="2400" dirty="0"/>
              <a:t>Maintain a good reputation and relationships with banks.</a:t>
            </a:r>
            <a:endParaRPr lang="en-VN" sz="2400" dirty="0"/>
          </a:p>
        </p:txBody>
      </p:sp>
    </p:spTree>
    <p:extLst>
      <p:ext uri="{BB962C8B-B14F-4D97-AF65-F5344CB8AC3E}">
        <p14:creationId xmlns:p14="http://schemas.microsoft.com/office/powerpoint/2010/main" val="308361461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10405</TotalTime>
  <Words>1106</Words>
  <Application>Microsoft Macintosh PowerPoint</Application>
  <PresentationFormat>Widescreen</PresentationFormat>
  <Paragraphs>125</Paragraphs>
  <Slides>20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Wingdings</vt:lpstr>
      <vt:lpstr>Arial</vt:lpstr>
      <vt:lpstr>Fira Sans Extra Condensed</vt:lpstr>
      <vt:lpstr>Cambria</vt:lpstr>
      <vt:lpstr>Roboto</vt:lpstr>
      <vt:lpstr>Energy Saving Infographics by Slidesgo</vt:lpstr>
      <vt:lpstr>PowerPoint Presentation</vt:lpstr>
      <vt:lpstr>DISCUSSION QUESTIONS</vt:lpstr>
      <vt:lpstr>KEY CONSIDERATIONS WHEN ASSESSING FINANCING FOR EE PROJECTS</vt:lpstr>
      <vt:lpstr>FINANCING SOURCES FOR ENERGY EFFIECIENCY PROJECTS</vt:lpstr>
      <vt:lpstr>1. OWN CAPITAL</vt:lpstr>
      <vt:lpstr>LOOKING FOR OWN CAPITAL SOURCES</vt:lpstr>
      <vt:lpstr>2. LOANS</vt:lpstr>
      <vt:lpstr>2. LOAN CHALLENGES FOR EE PROJECTS</vt:lpstr>
      <vt:lpstr>HOW TO OBTAIN A LOAN</vt:lpstr>
      <vt:lpstr>3. OTHER FINANCING OPTIONS</vt:lpstr>
      <vt:lpstr>3.1 FINANCING FROM EQUIPMENT SUPPLIERS</vt:lpstr>
      <vt:lpstr>3.2 FINANCIAL LEASING</vt:lpstr>
      <vt:lpstr>3.2. CHARACTERISTICS OF FINANCIAL LEASING</vt:lpstr>
      <vt:lpstr>3.3 OPERATING LEASE</vt:lpstr>
      <vt:lpstr>3.3 OPERATING LEASE</vt:lpstr>
      <vt:lpstr>3.4. THIRD-PARTY FINANCING THROUGH A PERFORMANCE CONTRACT</vt:lpstr>
      <vt:lpstr>3.5-1 GUARANTEED SAVINGS CONTRACT</vt:lpstr>
      <vt:lpstr>3.5-2 SHARED SAVINGS CONTRACT</vt:lpstr>
      <vt:lpstr>CHOOSING A FINANCIAL OPTION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107</cp:revision>
  <dcterms:modified xsi:type="dcterms:W3CDTF">2025-02-14T07:19:38Z</dcterms:modified>
</cp:coreProperties>
</file>