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49.xml"/>
  <Override ContentType="application/vnd.ms-powerpoint.authors+xml" PartName="/ppt/authors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binary" PartName="/ppt/metadata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8"/>
  </p:notesMasterIdLst>
  <p:sldIdLst>
    <p:sldId id="256" r:id="rId2"/>
    <p:sldId id="2389" r:id="rId3"/>
    <p:sldId id="2388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4" r:id="rId20"/>
    <p:sldId id="275" r:id="rId21"/>
    <p:sldId id="1795" r:id="rId22"/>
    <p:sldId id="1719" r:id="rId23"/>
    <p:sldId id="1721" r:id="rId24"/>
    <p:sldId id="276" r:id="rId25"/>
    <p:sldId id="277" r:id="rId26"/>
    <p:sldId id="1693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5" r:id="rId51"/>
    <p:sldId id="2390" r:id="rId52"/>
    <p:sldId id="1796" r:id="rId53"/>
    <p:sldId id="1801" r:id="rId54"/>
    <p:sldId id="1802" r:id="rId55"/>
    <p:sldId id="1803" r:id="rId56"/>
    <p:sldId id="303" r:id="rId57"/>
  </p:sldIdLst>
  <p:sldSz cx="12192000" cy="6858000"/>
  <p:notesSz cx="6735763" cy="9866313"/>
  <p:embeddedFontLst>
    <p:embeddedFont>
      <p:font typeface="Fira Sans Extra Condensed" panose="020B0503050000020004" pitchFamily="34" charset="0"/>
      <p:regular r:id="rId59"/>
      <p:bold r:id="rId6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477">
          <p15:clr>
            <a:srgbClr val="A4A3A4"/>
          </p15:clr>
        </p15:guide>
        <p15:guide id="2" pos="4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>
          <p15:clr>
            <a:srgbClr val="A4A3A4"/>
          </p15:clr>
        </p15:guide>
        <p15:guide id="2" pos="2122">
          <p15:clr>
            <a:srgbClr val="A4A3A4"/>
          </p15:clr>
        </p15:guide>
        <p15:guide id="3" pos="575">
          <p15:clr>
            <a:srgbClr val="A4A3A4"/>
          </p15:clr>
        </p15:guide>
        <p15:guide id="4" pos="3675">
          <p15:clr>
            <a:srgbClr val="A4A3A4"/>
          </p15:clr>
        </p15:guide>
      </p15:notes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1" roundtripDataSignature="AMtx7miY8zoe5qiTBDhny8/fDqwzur3/X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3481484-1C1C-3990-CBDE-9A94CBA4EAED}" name="823417-Nguyễn Mạnh Hùng" initials="" userId="S::823417@ftu.edu.vn::c3c82439-42a5-480f-88a6-ec2f0256d75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20F8009-C84F-488D-97B3-75C430CFE8E6}">
  <a:tblStyle styleId="{120F8009-C84F-488D-97B3-75C430CFE8E6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DF5F6"/>
          </a:solidFill>
        </a:fill>
      </a:tcStyle>
    </a:wholeTbl>
    <a:band1H>
      <a:tcTxStyle/>
      <a:tcStyle>
        <a:tcBdr/>
        <a:fill>
          <a:solidFill>
            <a:srgbClr val="D9EAEC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9EAEC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7696A13-9321-4B0A-9772-B8223113E4DD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lastCol>
    <a:firstCol>
      <a:tcTxStyle b="on" i="off"/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firstCol>
    <a:lastRow>
      <a:tcTxStyle b="on" i="off"/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7"/>
    <p:restoredTop sz="94595"/>
  </p:normalViewPr>
  <p:slideViewPr>
    <p:cSldViewPr snapToGrid="0">
      <p:cViewPr varScale="1">
        <p:scale>
          <a:sx n="72" d="100"/>
          <a:sy n="72" d="100"/>
        </p:scale>
        <p:origin x="216" y="992"/>
      </p:cViewPr>
      <p:guideLst>
        <p:guide orient="horz" pos="3477"/>
        <p:guide pos="44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08"/>
        <p:guide pos="2122"/>
        <p:guide pos="575"/>
        <p:guide pos="367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66" Type="http://schemas.microsoft.com/office/2018/10/relationships/authors" Target="authors.xml"/><Relationship Id="rId5" Type="http://schemas.openxmlformats.org/officeDocument/2006/relationships/slide" Target="slides/slide4.xml"/><Relationship Id="rId61" Type="http://customschemas.google.com/relationships/presentationmetadata" Target="meta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>
            <a:lvl1pPr marL="457200" marR="0" lvl="0" indent="-29337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Clr>
                <a:srgbClr val="B0002D"/>
              </a:buClr>
              <a:buSzPts val="1020"/>
              <a:buFont typeface="Arial"/>
              <a:buChar char="►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6035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4F74AA"/>
              </a:buClr>
              <a:buSzPts val="500"/>
              <a:buFont typeface="Noto Sans Symbols"/>
              <a:buChar char="●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21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lnSpc>
                <a:spcPct val="90000"/>
              </a:lnSpc>
              <a:spcBef>
                <a:spcPts val="63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5750" algn="l" rtl="0">
              <a:lnSpc>
                <a:spcPct val="90000"/>
              </a:lnSpc>
              <a:spcBef>
                <a:spcPts val="63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>
            <a:lvl1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>
              <a:buSzPts val="1000"/>
            </a:pPr>
            <a:fld id="{00000000-1234-1234-1234-123412341234}" type="slidenum">
              <a:rPr lang="en-US" sz="1000" smtClean="0">
                <a:solidFill>
                  <a:srgbClr val="B0002D"/>
                </a:solidFill>
                <a:ea typeface="Calibri"/>
                <a:sym typeface="Calibri"/>
              </a:rPr>
              <a:pPr algn="ctr">
                <a:buSzPts val="1000"/>
              </a:pPr>
              <a:t>‹#›</a:t>
            </a:fld>
            <a:endParaRPr lang="en-US" sz="1000" dirty="0">
              <a:solidFill>
                <a:srgbClr val="B0002D"/>
              </a:solidFill>
              <a:ea typeface="Calibri"/>
              <a:sym typeface="Calibri"/>
            </a:endParaRPr>
          </a:p>
        </p:txBody>
      </p:sp>
      <p:cxnSp>
        <p:nvCxnSpPr>
          <p:cNvPr id="6" name="Google Shape;6;n"/>
          <p:cNvCxnSpPr/>
          <p:nvPr/>
        </p:nvCxnSpPr>
        <p:spPr>
          <a:xfrm>
            <a:off x="901700" y="4743450"/>
            <a:ext cx="0" cy="4972050"/>
          </a:xfrm>
          <a:prstGeom prst="straightConnector1">
            <a:avLst/>
          </a:prstGeom>
          <a:noFill/>
          <a:ln w="12700" cap="flat" cmpd="sng">
            <a:solidFill>
              <a:srgbClr val="B0002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" name="Google Shape;7;n"/>
          <p:cNvCxnSpPr/>
          <p:nvPr/>
        </p:nvCxnSpPr>
        <p:spPr>
          <a:xfrm rot="10800000">
            <a:off x="3240088" y="2309813"/>
            <a:ext cx="0" cy="5187950"/>
          </a:xfrm>
          <a:prstGeom prst="straightConnector1">
            <a:avLst/>
          </a:prstGeom>
          <a:noFill/>
          <a:ln w="12700" cap="flat" cmpd="sng">
            <a:solidFill>
              <a:srgbClr val="B0002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Google Shape;8;n"/>
          <p:cNvSpPr txBox="1"/>
          <p:nvPr/>
        </p:nvSpPr>
        <p:spPr>
          <a:xfrm>
            <a:off x="887413" y="4659313"/>
            <a:ext cx="603250" cy="282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4F74AA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Notes</a:t>
            </a:r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2" name="Google Shape;14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MD 18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bổ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sung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Slide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nói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MRV, TT 38, NĐ 06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CBAM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53" name="Google Shape;553;p8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khoản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+ Ranh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soát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soát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tài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+ Ranh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Trực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gián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4" name="Google Shape;554;p8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67" name="Google Shape;567;p9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002D"/>
              </a:buClr>
              <a:buSzPts val="1020"/>
              <a:buFont typeface="Arial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Báo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8" name="Google Shape;568;p9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87" name="Google Shape;587;p10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002D"/>
              </a:buClr>
              <a:buSzPts val="1020"/>
              <a:buFont typeface="Arial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Báo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8" name="Google Shape;588;p10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97" name="Google Shape;597;p11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002D"/>
              </a:buClr>
              <a:buSzPts val="1020"/>
              <a:buFont typeface="Arial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Báo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8" name="Google Shape;598;p11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12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2" name="Google Shape;61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29" name="Google Shape;629;p13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002D"/>
              </a:buClr>
              <a:buSzPts val="1020"/>
              <a:buFont typeface="Arial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Nguồn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ai?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0" name="Google Shape;630;p13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14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0" name="Google Shape;64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15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0" name="Google Shape;67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07" name="Google Shape;707;p16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261938" lvl="0" indent="-19716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8" name="Google Shape;708;p16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19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7" name="Google Shape;76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sao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này</a:t>
            </a:r>
            <a:endParaRPr lang="en-US" dirty="0"/>
          </a:p>
          <a:p>
            <a:r>
              <a:rPr lang="en-US" dirty="0"/>
              <a:t>Học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áp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việc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5570F2-3F9D-4E1B-9A62-C62902EEB6F0}" type="slidenum">
              <a:rPr lang="fr-FR" altLang="en-US" smtClean="0"/>
              <a:pPr>
                <a:defRPr/>
              </a:pPr>
              <a:t>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1031950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20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5" name="Google Shape;77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99" name="Google Shape;799;p21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002D"/>
              </a:buClr>
              <a:buSzPts val="1020"/>
              <a:buFont typeface="Arial"/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https://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www.ipcc-nggip.iges.or.jp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/</a:t>
            </a:r>
            <a:endParaRPr sz="11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ghg conversion factors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epa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Emission factor UK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0" name="Google Shape;800;p21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22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1" name="Google Shape;81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23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8" name="Google Shape;81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24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5" name="Google Shape;82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p25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0" name="Google Shape;84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26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4" name="Google Shape;86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27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1" name="Google Shape;87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28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9" name="Google Shape;879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29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6" name="Google Shape;886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Học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cung</a:t>
            </a:r>
            <a:r>
              <a:rPr lang="en-US" dirty="0"/>
              <a:t> </a:t>
            </a:r>
            <a:r>
              <a:rPr lang="en-US" dirty="0" err="1"/>
              <a:t>cấp</a:t>
            </a:r>
            <a:r>
              <a:rPr lang="en-US" dirty="0"/>
              <a:t> </a:t>
            </a:r>
            <a:r>
              <a:rPr lang="en-US" dirty="0" err="1"/>
              <a:t>kiến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, </a:t>
            </a: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gì</a:t>
            </a:r>
            <a:endParaRPr lang="en-US" dirty="0"/>
          </a:p>
          <a:p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r>
              <a:rPr lang="en-US" dirty="0"/>
              <a:t> </a:t>
            </a:r>
            <a:r>
              <a:rPr lang="en-US" dirty="0" err="1"/>
              <a:t>đạt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học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5570F2-3F9D-4E1B-9A62-C62902EEB6F0}" type="slidenum">
              <a:rPr lang="fr-FR" altLang="en-US" smtClean="0"/>
              <a:pPr>
                <a:defRPr/>
              </a:pPr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2760545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p30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3" name="Google Shape;893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Google Shape;900;p31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1" name="Google Shape;901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p32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8" name="Google Shape;908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33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5" name="Google Shape;915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34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3" name="Google Shape;923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p35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0" name="Google Shape;93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36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9" name="Google Shape;939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p37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8" name="Google Shape;948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38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8" name="Google Shape;958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p39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7" name="Google Shape;967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2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6" name="Google Shape;46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40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6" name="Google Shape;976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85" name="Google Shape;985;p41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6" name="Google Shape;986;p41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45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93" name="Google Shape;993;p42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4" name="Google Shape;994;p42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46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01" name="Google Shape;1001;p43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2" name="Google Shape;1002;p43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47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09" name="Google Shape;1009;p44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261938" lvl="0" indent="-19716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0" name="Google Shape;1010;p44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48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20" name="Google Shape;1020;p45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khoản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8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1" name="Google Shape;1021;p45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49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ctr" defTabSz="9461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55570F2-3F9D-4E1B-9A62-C62902EEB6F0}" type="slidenum">
              <a:rPr kumimoji="0" lang="fr-FR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B0002D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  <a:sym typeface="Arial"/>
              </a:rPr>
              <a:pPr marL="0" marR="0" lvl="0" indent="0" algn="ctr" defTabSz="94615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53</a:t>
            </a:fld>
            <a:endParaRPr kumimoji="0" lang="fr-FR" altLang="en-US" sz="1000" b="0" i="0" u="none" strike="noStrike" kern="0" cap="none" spc="0" normalizeH="0" baseline="0" noProof="0">
              <a:ln>
                <a:noFill/>
              </a:ln>
              <a:solidFill>
                <a:srgbClr val="B0002D"/>
              </a:solidFill>
              <a:effectLst/>
              <a:uLnTx/>
              <a:uFillTx/>
              <a:latin typeface="Calibri" panose="020F0502020204030204" pitchFamily="34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62231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ctr" defTabSz="9461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55570F2-3F9D-4E1B-9A62-C62902EEB6F0}" type="slidenum">
              <a:rPr kumimoji="0" lang="fr-FR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B0002D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  <a:sym typeface="Arial"/>
              </a:rPr>
              <a:pPr marL="0" marR="0" lvl="0" indent="0" algn="ctr" defTabSz="94615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54</a:t>
            </a:fld>
            <a:endParaRPr kumimoji="0" lang="fr-FR" altLang="en-US" sz="1000" b="0" i="0" u="none" strike="noStrike" kern="0" cap="none" spc="0" normalizeH="0" baseline="0" noProof="0">
              <a:ln>
                <a:noFill/>
              </a:ln>
              <a:solidFill>
                <a:srgbClr val="B0002D"/>
              </a:solidFill>
              <a:effectLst/>
              <a:uLnTx/>
              <a:uFillTx/>
              <a:latin typeface="Calibri" panose="020F0502020204030204" pitchFamily="34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5718778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ctr" defTabSz="9461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55570F2-3F9D-4E1B-9A62-C62902EEB6F0}" type="slidenum">
              <a:rPr kumimoji="0" lang="fr-FR" alt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B0002D"/>
                </a:solidFill>
                <a:effectLst/>
                <a:uLnTx/>
                <a:uFillTx/>
                <a:latin typeface="Calibri" panose="020F0502020204030204" pitchFamily="34" charset="0"/>
                <a:cs typeface="Arial"/>
                <a:sym typeface="Arial"/>
              </a:rPr>
              <a:pPr marL="0" marR="0" lvl="0" indent="0" algn="ctr" defTabSz="94615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55</a:t>
            </a:fld>
            <a:endParaRPr kumimoji="0" lang="fr-FR" altLang="en-US" sz="1000" b="0" i="0" u="none" strike="noStrike" kern="0" cap="none" spc="0" normalizeH="0" baseline="0" noProof="0">
              <a:ln>
                <a:noFill/>
              </a:ln>
              <a:solidFill>
                <a:srgbClr val="B0002D"/>
              </a:solidFill>
              <a:effectLst/>
              <a:uLnTx/>
              <a:uFillTx/>
              <a:latin typeface="Calibri" panose="020F0502020204030204" pitchFamily="34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960963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45" name="Google Shape;1045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3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2" name="Google Shape;47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83" name="Google Shape;483;p4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261938" lvl="0" indent="-19716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4" name="Google Shape;484;p4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5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5" name="Google Shape;49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6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4" name="Google Shape;50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14" name="Google Shape;514;p7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khoản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Lựa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nguồn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KNK,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hấp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KNK,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bỏ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KNK,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dữ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đầy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đủ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: Bao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bỏ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KNK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quán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Cho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sánh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ý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KNK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Giảm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thiểu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lệch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chắc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chắn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phạm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vi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minh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bạch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Cung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đầy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đủ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KNK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đích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đưa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quyết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cậy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5" name="Google Shape;515;p7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0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9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9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9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9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9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9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9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9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Google Shape;17;p50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7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7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7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7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7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7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7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7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8" name="Google Shape;18;p5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839019" y="236232"/>
            <a:ext cx="2038178" cy="420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41253" y="-170072"/>
            <a:ext cx="1233052" cy="1233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5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title and description">
  <p:cSld name="Section title and 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5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89"/>
              <a:buFont typeface="Arial"/>
              <a:buNone/>
            </a:pPr>
            <a:endParaRPr sz="248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5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" name="Google Shape;85;p5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Google Shape;86;p5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7" name="Google Shape;87;p5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5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5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1" name="Google Shape;91;p59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aption">
  <p:cSld name="Caption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6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4" name="Google Shape;94;p6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6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6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8" name="Google Shape;98;p60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ig number">
  <p:cSld name="Big number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61"/>
          <p:cNvSpPr txBox="1">
            <a:spLocks noGrp="1"/>
          </p:cNvSpPr>
          <p:nvPr>
            <p:ph type="title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1" name="Google Shape;101;p6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02" name="Google Shape;102;p6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6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6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" name="Google Shape;106;p61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 type="twoObj">
  <p:cSld name="TWO_OBJECTS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62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" name="Google Shape;109;p6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Google Shape;110;p6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11" name="Google Shape;111;p6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6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6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6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5" name="Google Shape;115;p62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Blank">
  <p:cSld name="1_Blank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6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6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6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1" name="Google Shape;121;p63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3" name="Google Shape;123;p64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24" name="Google Shape;124;p6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6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6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6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apositive de titre">
  <p:cSld name="Diapositive de titre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9" name="Google Shape;129;p65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30" name="Google Shape;130;p6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6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6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Diapositive de titre">
  <p:cSld name="1_Diapositive de titre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5" name="Google Shape;135;p66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36" name="Google Shape;136;p6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6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6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re et contenu" type="obj">
  <p:cSld name="OBJEC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1"/>
          <p:cNvSpPr txBox="1"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Google Shape;24;p5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5" name="Google Shape;25;p5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5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5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oogle Shape;29;p51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5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5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" name="Google Shape;35;p52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8" name="Google Shape;38;p5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5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5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oogle Shape;42;p53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body" type="tx">
  <p:cSld name="TITLE_AND_BOD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5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Google Shape;45;p5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6" name="Google Shape;46;p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5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5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0" name="Google Shape;50;p54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wo columns" type="twoColTx">
  <p:cSld name="TITLE_AND_TWO_COLUMNS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5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5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5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5" name="Google Shape;55;p5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5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5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55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 type="titleOnly">
  <p:cSld name="TITLE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5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62" name="Google Shape;62;p5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5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5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6" name="Google Shape;66;p56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ne column text">
  <p:cSld name="One column 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5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5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0" name="Google Shape;70;p5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5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4" name="Google Shape;74;p57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ain point">
  <p:cSld name="Main poin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7" name="Google Shape;77;p5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5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5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1" name="Google Shape;81;p58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49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49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49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49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" name="Google Shape;14;p49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notesSlides/notesSlide10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notesSlides/notesSlide13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notesSlides/notesSlide14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21.jpeg" Type="http://schemas.openxmlformats.org/officeDocument/2006/relationships/image"/><Relationship Id="rId4" Target="../media/image20.jpe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notesSlides/notesSlide19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31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notesSlides/notesSlide20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3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notesSlides/notesSlide21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38.jpeg" Type="http://schemas.openxmlformats.org/officeDocument/2006/relationships/image"/><Relationship Id="rId4" Target="../media/image37.png" Type="http://schemas.openxmlformats.org/officeDocument/2006/relationships/image"/></Relationships>
</file>

<file path=ppt/slides/_rels/slide25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2" Target="../notesSlides/notesSlide22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3" Target="../media/image41.jpeg" Type="http://schemas.openxmlformats.org/officeDocument/2006/relationships/image"/><Relationship Id="rId2" Target="../media/image40.pn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36.jpeg" Type="http://schemas.openxmlformats.org/officeDocument/2006/relationships/image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 ?><Relationships xmlns="http://schemas.openxmlformats.org/package/2006/relationships"><Relationship Id="rId3" Target="../media/image42.jpeg" Type="http://schemas.openxmlformats.org/officeDocument/2006/relationships/image"/><Relationship Id="rId2" Target="../notesSlides/notesSlide26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31.xml.rels><?xml version="1.0" encoding="UTF-8" standalone="yes" ?><Relationships xmlns="http://schemas.openxmlformats.org/package/2006/relationships"><Relationship Id="rId3" Target="../media/image43.jpeg" Type="http://schemas.openxmlformats.org/officeDocument/2006/relationships/image"/><Relationship Id="rId2" Target="../notesSlides/notesSlide27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44.jpeg" Type="http://schemas.openxmlformats.org/officeDocument/2006/relationships/image"/></Relationships>
</file>

<file path=ppt/slides/_rels/slide32.xml.rels><?xml version="1.0" encoding="UTF-8" standalone="yes" ?><Relationships xmlns="http://schemas.openxmlformats.org/package/2006/relationships"><Relationship Id="rId3" Target="../media/image45.jpeg" Type="http://schemas.openxmlformats.org/officeDocument/2006/relationships/image"/><Relationship Id="rId2" Target="../notesSlides/notesSlide28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33.xml.rels><?xml version="1.0" encoding="UTF-8" standalone="yes" ?><Relationships xmlns="http://schemas.openxmlformats.org/package/2006/relationships"><Relationship Id="rId3" Target="../media/image46.jpeg" Type="http://schemas.openxmlformats.org/officeDocument/2006/relationships/image"/><Relationship Id="rId2" Target="../notesSlides/notesSlide29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34.xml.rels><?xml version="1.0" encoding="UTF-8" standalone="yes" ?><Relationships xmlns="http://schemas.openxmlformats.org/package/2006/relationships"><Relationship Id="rId3" Target="../media/image47.jpeg" Type="http://schemas.openxmlformats.org/officeDocument/2006/relationships/image"/><Relationship Id="rId2" Target="../notesSlides/notesSlide30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48.jpeg" Type="http://schemas.openxmlformats.org/officeDocument/2006/relationships/image"/></Relationships>
</file>

<file path=ppt/slides/_rels/slide35.xml.rels><?xml version="1.0" encoding="UTF-8" standalone="yes" ?><Relationships xmlns="http://schemas.openxmlformats.org/package/2006/relationships"><Relationship Id="rId3" Target="../media/image49.jpeg" Type="http://schemas.openxmlformats.org/officeDocument/2006/relationships/image"/><Relationship Id="rId2" Target="../notesSlides/notesSlide31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36.xml.rels><?xml version="1.0" encoding="UTF-8" standalone="yes" ?><Relationships xmlns="http://schemas.openxmlformats.org/package/2006/relationships"><Relationship Id="rId3" Target="../media/image50.jpeg" Type="http://schemas.openxmlformats.org/officeDocument/2006/relationships/image"/><Relationship Id="rId2" Target="../notesSlides/notesSlide32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37.xml.rels><?xml version="1.0" encoding="UTF-8" standalone="yes" ?><Relationships xmlns="http://schemas.openxmlformats.org/package/2006/relationships"><Relationship Id="rId3" Target="../media/image51.jpeg" Type="http://schemas.openxmlformats.org/officeDocument/2006/relationships/image"/><Relationship Id="rId2" Target="../notesSlides/notesSlide33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52.jpeg" Type="http://schemas.openxmlformats.org/officeDocument/2006/relationships/image"/></Relationships>
</file>

<file path=ppt/slides/_rels/slide38.xml.rels><?xml version="1.0" encoding="UTF-8" standalone="yes" ?><Relationships xmlns="http://schemas.openxmlformats.org/package/2006/relationships"><Relationship Id="rId3" Target="../media/image53.jpeg" Type="http://schemas.openxmlformats.org/officeDocument/2006/relationships/image"/><Relationship Id="rId2" Target="../notesSlides/notesSlide34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9.jpeg" Type="http://schemas.openxmlformats.org/officeDocument/2006/relationships/image"/><Relationship Id="rId4" Target="../media/image8.jpeg" Type="http://schemas.openxmlformats.org/officeDocument/2006/relationships/image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 ?><Relationships xmlns="http://schemas.openxmlformats.org/package/2006/relationships"><Relationship Id="rId3" Target="../media/image63.png" Type="http://schemas.openxmlformats.org/officeDocument/2006/relationships/image"/><Relationship Id="rId2" Target="../notesSlides/notesSlide48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media/image66.png" Type="http://schemas.openxmlformats.org/officeDocument/2006/relationships/image"/><Relationship Id="rId5" Target="../media/image65.jpeg" Type="http://schemas.openxmlformats.org/officeDocument/2006/relationships/image"/><Relationship Id="rId4" Target="../media/image64.png" Type="http://schemas.openxmlformats.org/officeDocument/2006/relationships/image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12.jpeg" Type="http://schemas.openxmlformats.org/officeDocument/2006/relationships/image"/><Relationship Id="rId4" Target="../media/image11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Google Shape;144;p1"/>
          <p:cNvGrpSpPr/>
          <p:nvPr/>
        </p:nvGrpSpPr>
        <p:grpSpPr>
          <a:xfrm>
            <a:off x="7178280" y="1261045"/>
            <a:ext cx="5010091" cy="4258959"/>
            <a:chOff x="1079350" y="238125"/>
            <a:chExt cx="5461275" cy="4525625"/>
          </a:xfrm>
        </p:grpSpPr>
        <p:sp>
          <p:nvSpPr>
            <p:cNvPr id="145" name="Google Shape;145;p1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1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1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1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1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1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1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1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1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1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1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1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1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1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1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1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1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1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1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1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1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1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1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1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1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1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1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1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1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1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1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1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1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1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1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1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1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1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1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1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1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1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1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1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1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1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1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1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1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1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1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1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1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1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1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1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1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1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1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1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1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1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1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1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1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1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1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1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1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1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1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1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1" name="Google Shape;441;p1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1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1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1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1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1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1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1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9" name="Google Shape;449;p1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0" name="Google Shape;450;p1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1" name="Google Shape;451;p1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2" name="Google Shape;452;p1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" name="Google Shape;453;p1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4" name="Google Shape;454;p1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5" name="Google Shape;455;p1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1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1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1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1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461" name="Google Shape;46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88160" y="5996280"/>
            <a:ext cx="1000211" cy="861720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1"/>
          <p:cNvSpPr txBox="1"/>
          <p:nvPr/>
        </p:nvSpPr>
        <p:spPr>
          <a:xfrm>
            <a:off x="590000" y="2921189"/>
            <a:ext cx="5202811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sng" strike="noStrike" cap="none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MODULE 18</a:t>
            </a:r>
            <a:r>
              <a:rPr lang="en-US" sz="2000" b="1" i="0" u="none" strike="noStrike" cap="none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: CALCULATION AND MANAGEMENT OF GREENHOUSE GAS EMISSIONS IN ENTERPRISES</a:t>
            </a:r>
            <a:endParaRPr sz="2000" b="1" i="0" u="none" strike="noStrike" cap="none" dirty="0">
              <a:solidFill>
                <a:srgbClr val="32717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85BF3D4-08F3-04AF-6556-EE75F1176934}"/>
              </a:ext>
            </a:extLst>
          </p:cNvPr>
          <p:cNvSpPr txBox="1"/>
          <p:nvPr/>
        </p:nvSpPr>
        <p:spPr>
          <a:xfrm>
            <a:off x="652267" y="2270144"/>
            <a:ext cx="544373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</a:rPr>
              <a:t>Technical staff</a:t>
            </a:r>
            <a:endParaRPr lang="ko-KR" altLang="en-US" b="1" dirty="0">
              <a:solidFill>
                <a:srgbClr val="00B0F0"/>
              </a:solidFill>
              <a:cs typeface="Arial" pitchFamily="34" charset="0"/>
            </a:endParaRPr>
          </a:p>
        </p:txBody>
      </p:sp>
      <p:sp>
        <p:nvSpPr>
          <p:cNvPr id="3" name="Google Shape;46;p15">
            <a:extLst>
              <a:ext uri="{FF2B5EF4-FFF2-40B4-BE49-F238E27FC236}">
                <a16:creationId xmlns:a16="http://schemas.microsoft.com/office/drawing/2014/main" id="{0EB0120E-5E94-73B6-956F-DDE961F26F70}"/>
              </a:ext>
            </a:extLst>
          </p:cNvPr>
          <p:cNvSpPr txBox="1">
            <a:spLocks/>
          </p:cNvSpPr>
          <p:nvPr/>
        </p:nvSpPr>
        <p:spPr>
          <a:xfrm>
            <a:off x="590000" y="1261045"/>
            <a:ext cx="8519720" cy="8815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6280" tIns="146280" rIns="146280" bIns="14628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768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sz="3600" b="1" kern="0" dirty="0">
                <a:solidFill>
                  <a:schemeClr val="accent1">
                    <a:lumMod val="50000"/>
                  </a:schemeClr>
                </a:solidFill>
              </a:rPr>
              <a:t>TRAINING PROGRAMME </a:t>
            </a:r>
            <a:br>
              <a:rPr lang="en-US" sz="3600" b="1" kern="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3600" b="1" kern="0" dirty="0">
                <a:solidFill>
                  <a:schemeClr val="accent1">
                    <a:lumMod val="50000"/>
                  </a:schemeClr>
                </a:solidFill>
              </a:rPr>
              <a:t>FOR INDUSTRIAL ENTERPRISEs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8"/>
          <p:cNvSpPr txBox="1"/>
          <p:nvPr/>
        </p:nvSpPr>
        <p:spPr>
          <a:xfrm>
            <a:off x="54345" y="-36095"/>
            <a:ext cx="12137655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Boundary</a:t>
            </a:r>
            <a:endParaRPr/>
          </a:p>
        </p:txBody>
      </p:sp>
      <p:sp>
        <p:nvSpPr>
          <p:cNvPr id="557" name="Google Shape;557;p8"/>
          <p:cNvSpPr txBox="1"/>
          <p:nvPr/>
        </p:nvSpPr>
        <p:spPr>
          <a:xfrm>
            <a:off x="245826" y="1386444"/>
            <a:ext cx="5316774" cy="3557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❑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Organizational boundaries: A group of activities or facilities where an organization exercises operational/financial control or ownership.</a:t>
            </a:r>
            <a:endParaRPr/>
          </a:p>
        </p:txBody>
      </p:sp>
      <p:pic>
        <p:nvPicPr>
          <p:cNvPr id="558" name="Google Shape;558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62601" y="1122132"/>
            <a:ext cx="6407542" cy="4803208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p8"/>
          <p:cNvSpPr txBox="1"/>
          <p:nvPr/>
        </p:nvSpPr>
        <p:spPr>
          <a:xfrm>
            <a:off x="245826" y="3455856"/>
            <a:ext cx="5316774" cy="42193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❑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Reporting boundaries: A group of greenhouse gas emissions or removals reported from within the organizational boundaries, as well as significant indirect emissions.</a:t>
            </a:r>
            <a:endParaRPr/>
          </a:p>
        </p:txBody>
      </p:sp>
      <p:sp>
        <p:nvSpPr>
          <p:cNvPr id="560" name="Google Shape;560;p8"/>
          <p:cNvSpPr/>
          <p:nvPr/>
        </p:nvSpPr>
        <p:spPr>
          <a:xfrm>
            <a:off x="7248335" y="1394356"/>
            <a:ext cx="1163053" cy="28875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Farm</a:t>
            </a:r>
            <a:endParaRPr/>
          </a:p>
        </p:txBody>
      </p:sp>
      <p:sp>
        <p:nvSpPr>
          <p:cNvPr id="561" name="Google Shape;561;p8"/>
          <p:cNvSpPr/>
          <p:nvPr/>
        </p:nvSpPr>
        <p:spPr>
          <a:xfrm>
            <a:off x="5712044" y="1833205"/>
            <a:ext cx="882316" cy="38501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Supplier</a:t>
            </a:r>
            <a:endParaRPr/>
          </a:p>
        </p:txBody>
      </p:sp>
      <p:sp>
        <p:nvSpPr>
          <p:cNvPr id="562" name="Google Shape;562;p8"/>
          <p:cNvSpPr/>
          <p:nvPr/>
        </p:nvSpPr>
        <p:spPr>
          <a:xfrm>
            <a:off x="5639273" y="4558549"/>
            <a:ext cx="1027859" cy="38501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Warehousing</a:t>
            </a:r>
            <a:endParaRPr/>
          </a:p>
        </p:txBody>
      </p:sp>
      <p:sp>
        <p:nvSpPr>
          <p:cNvPr id="563" name="Google Shape;563;p8"/>
          <p:cNvSpPr/>
          <p:nvPr/>
        </p:nvSpPr>
        <p:spPr>
          <a:xfrm>
            <a:off x="5752364" y="5361292"/>
            <a:ext cx="861060" cy="30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Project</a:t>
            </a:r>
            <a:endParaRPr/>
          </a:p>
        </p:txBody>
      </p:sp>
      <p:sp>
        <p:nvSpPr>
          <p:cNvPr id="564" name="Google Shape;564;p8"/>
          <p:cNvSpPr/>
          <p:nvPr/>
        </p:nvSpPr>
        <p:spPr>
          <a:xfrm>
            <a:off x="9911556" y="5197040"/>
            <a:ext cx="1798320" cy="44149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After sale service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9"/>
          <p:cNvSpPr txBox="1"/>
          <p:nvPr/>
        </p:nvSpPr>
        <p:spPr>
          <a:xfrm>
            <a:off x="156730" y="-5475"/>
            <a:ext cx="11793886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Organizational boundary</a:t>
            </a:r>
            <a:endParaRPr/>
          </a:p>
        </p:txBody>
      </p:sp>
      <p:sp>
        <p:nvSpPr>
          <p:cNvPr id="571" name="Google Shape;571;p9"/>
          <p:cNvSpPr txBox="1"/>
          <p:nvPr/>
        </p:nvSpPr>
        <p:spPr>
          <a:xfrm>
            <a:off x="317577" y="906810"/>
            <a:ext cx="11633039" cy="746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❑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There are two approaches..</a:t>
            </a:r>
            <a:endParaRPr/>
          </a:p>
          <a:p>
            <a:pPr marL="457200" marR="0" lvl="0" indent="-457200" algn="just" rtl="0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Approach 1: Control: Operational control or financial control..</a:t>
            </a:r>
            <a:endParaRPr/>
          </a:p>
        </p:txBody>
      </p:sp>
      <p:sp>
        <p:nvSpPr>
          <p:cNvPr id="572" name="Google Shape;572;p9"/>
          <p:cNvSpPr txBox="1"/>
          <p:nvPr/>
        </p:nvSpPr>
        <p:spPr>
          <a:xfrm>
            <a:off x="125684" y="5508080"/>
            <a:ext cx="1163303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✔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organization is responsible for all greenhouse gas emissions and/or removals from facilities over which it has financial or operational control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p9"/>
          <p:cNvSpPr/>
          <p:nvPr/>
        </p:nvSpPr>
        <p:spPr>
          <a:xfrm>
            <a:off x="4703482" y="1775114"/>
            <a:ext cx="2303246" cy="1328658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Kiểm soát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9"/>
          <p:cNvSpPr/>
          <p:nvPr/>
        </p:nvSpPr>
        <p:spPr>
          <a:xfrm>
            <a:off x="125684" y="4318823"/>
            <a:ext cx="5035826" cy="105327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 w="9525" cap="flat" cmpd="sng">
            <a:solidFill>
              <a:srgbClr val="81C2C8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9"/>
          <p:cNvSpPr/>
          <p:nvPr/>
        </p:nvSpPr>
        <p:spPr>
          <a:xfrm>
            <a:off x="6878356" y="4304393"/>
            <a:ext cx="4996068" cy="1053276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p9"/>
          <p:cNvSpPr/>
          <p:nvPr/>
        </p:nvSpPr>
        <p:spPr>
          <a:xfrm>
            <a:off x="1144494" y="2930186"/>
            <a:ext cx="2303246" cy="1328658"/>
          </a:xfrm>
          <a:prstGeom prst="ellipse">
            <a:avLst/>
          </a:prstGeom>
          <a:solidFill>
            <a:srgbClr val="FFC000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Vận hành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7" name="Google Shape;577;p9"/>
          <p:cNvSpPr/>
          <p:nvPr/>
        </p:nvSpPr>
        <p:spPr>
          <a:xfrm>
            <a:off x="8352118" y="2978801"/>
            <a:ext cx="2303246" cy="1328658"/>
          </a:xfrm>
          <a:prstGeom prst="ellipse">
            <a:avLst/>
          </a:prstGeom>
          <a:solidFill>
            <a:srgbClr val="0070C0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Tài chính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78" name="Google Shape;578;p9"/>
          <p:cNvCxnSpPr/>
          <p:nvPr/>
        </p:nvCxnSpPr>
        <p:spPr>
          <a:xfrm flipH="1">
            <a:off x="3399859" y="2563958"/>
            <a:ext cx="1314823" cy="829686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579" name="Google Shape;579;p9"/>
          <p:cNvCxnSpPr>
            <a:endCxn id="577" idx="1"/>
          </p:cNvCxnSpPr>
          <p:nvPr/>
        </p:nvCxnSpPr>
        <p:spPr>
          <a:xfrm>
            <a:off x="6970121" y="2578478"/>
            <a:ext cx="1719300" cy="5949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</p:cxnSp>
      <p:sp>
        <p:nvSpPr>
          <p:cNvPr id="580" name="Google Shape;580;p9"/>
          <p:cNvSpPr txBox="1"/>
          <p:nvPr/>
        </p:nvSpPr>
        <p:spPr>
          <a:xfrm>
            <a:off x="703384" y="4409255"/>
            <a:ext cx="4239417" cy="962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Your organization has the authority to establish and implement its operational policies at the activity level.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1" name="Google Shape;581;p9"/>
          <p:cNvSpPr txBox="1"/>
          <p:nvPr/>
        </p:nvSpPr>
        <p:spPr>
          <a:xfrm>
            <a:off x="7356889" y="4367438"/>
            <a:ext cx="4293704" cy="988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Your organization has the ability to direct the financial and operational policies of the operation. </a:t>
            </a:r>
            <a:endParaRPr/>
          </a:p>
        </p:txBody>
      </p:sp>
      <p:sp>
        <p:nvSpPr>
          <p:cNvPr id="582" name="Google Shape;582;p9"/>
          <p:cNvSpPr/>
          <p:nvPr/>
        </p:nvSpPr>
        <p:spPr>
          <a:xfrm>
            <a:off x="1426866" y="3393644"/>
            <a:ext cx="1798655" cy="595552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Operation</a:t>
            </a:r>
            <a:endParaRPr/>
          </a:p>
        </p:txBody>
      </p:sp>
      <p:sp>
        <p:nvSpPr>
          <p:cNvPr id="583" name="Google Shape;583;p9"/>
          <p:cNvSpPr/>
          <p:nvPr/>
        </p:nvSpPr>
        <p:spPr>
          <a:xfrm>
            <a:off x="5044273" y="2190541"/>
            <a:ext cx="1607736" cy="594934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Control</a:t>
            </a:r>
            <a:endParaRPr/>
          </a:p>
        </p:txBody>
      </p:sp>
      <p:sp>
        <p:nvSpPr>
          <p:cNvPr id="584" name="Google Shape;584;p9"/>
          <p:cNvSpPr/>
          <p:nvPr/>
        </p:nvSpPr>
        <p:spPr>
          <a:xfrm>
            <a:off x="8762163" y="3429000"/>
            <a:ext cx="1517301" cy="628476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Finance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10"/>
          <p:cNvSpPr txBox="1"/>
          <p:nvPr/>
        </p:nvSpPr>
        <p:spPr>
          <a:xfrm>
            <a:off x="156730" y="-5475"/>
            <a:ext cx="1184370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Organizational boundary</a:t>
            </a:r>
            <a:endParaRPr/>
          </a:p>
        </p:txBody>
      </p:sp>
      <p:sp>
        <p:nvSpPr>
          <p:cNvPr id="591" name="Google Shape;591;p10"/>
          <p:cNvSpPr txBox="1"/>
          <p:nvPr/>
        </p:nvSpPr>
        <p:spPr>
          <a:xfrm>
            <a:off x="367395" y="966968"/>
            <a:ext cx="11633039" cy="1054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❑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There are two approaches.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Approach 2: Equity share: Organizations using the equity share approach calculate the proportion of emissions corresponding to their ownership share in the operation.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2" name="Google Shape;592;p10"/>
          <p:cNvSpPr txBox="1"/>
          <p:nvPr/>
        </p:nvSpPr>
        <p:spPr>
          <a:xfrm>
            <a:off x="4678126" y="4098904"/>
            <a:ext cx="7294663" cy="136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consolidation approach must be suitable for the intended purpose of the GHG inventory.</a:t>
            </a:r>
            <a:endParaRPr/>
          </a:p>
          <a:p>
            <a:pPr marL="457200" marR="0" lvl="0" indent="-457200" algn="just" rtl="0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organization must document and report the consolidation approach applied.</a:t>
            </a:r>
            <a:endParaRPr/>
          </a:p>
        </p:txBody>
      </p:sp>
      <p:pic>
        <p:nvPicPr>
          <p:cNvPr id="593" name="Google Shape;59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9183" y="3890574"/>
            <a:ext cx="3556841" cy="2296311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p10"/>
          <p:cNvSpPr txBox="1"/>
          <p:nvPr/>
        </p:nvSpPr>
        <p:spPr>
          <a:xfrm>
            <a:off x="156730" y="2716676"/>
            <a:ext cx="1163303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✔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 example: If an organization owns 100%, it is responsible for 100% of the emissions and removals GHG of that organization. If it owns 20%, then 20% of the emissions/removals are reported. 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11"/>
          <p:cNvSpPr txBox="1"/>
          <p:nvPr/>
        </p:nvSpPr>
        <p:spPr>
          <a:xfrm>
            <a:off x="156730" y="-5475"/>
            <a:ext cx="11867630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Organizational boundary</a:t>
            </a:r>
            <a:endParaRPr/>
          </a:p>
        </p:txBody>
      </p:sp>
      <p:pic>
        <p:nvPicPr>
          <p:cNvPr id="601" name="Google Shape;601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06495" y="800080"/>
            <a:ext cx="8946776" cy="5702319"/>
          </a:xfrm>
          <a:prstGeom prst="rect">
            <a:avLst/>
          </a:prstGeom>
          <a:noFill/>
          <a:ln>
            <a:noFill/>
          </a:ln>
        </p:spPr>
      </p:pic>
      <p:sp>
        <p:nvSpPr>
          <p:cNvPr id="602" name="Google Shape;602;p11"/>
          <p:cNvSpPr/>
          <p:nvPr/>
        </p:nvSpPr>
        <p:spPr>
          <a:xfrm>
            <a:off x="5539740" y="1508760"/>
            <a:ext cx="1882140" cy="28194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Parent company</a:t>
            </a:r>
            <a:endParaRPr/>
          </a:p>
        </p:txBody>
      </p:sp>
      <p:sp>
        <p:nvSpPr>
          <p:cNvPr id="603" name="Google Shape;603;p11"/>
          <p:cNvSpPr/>
          <p:nvPr/>
        </p:nvSpPr>
        <p:spPr>
          <a:xfrm>
            <a:off x="2522220" y="3962400"/>
            <a:ext cx="3573780" cy="84582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80% equity ownership.  </a:t>
            </a:r>
            <a:b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Full financial control.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Full operational control</a:t>
            </a:r>
            <a:endParaRPr/>
          </a:p>
        </p:txBody>
      </p:sp>
      <p:sp>
        <p:nvSpPr>
          <p:cNvPr id="604" name="Google Shape;604;p11"/>
          <p:cNvSpPr/>
          <p:nvPr/>
        </p:nvSpPr>
        <p:spPr>
          <a:xfrm>
            <a:off x="2583180" y="4945380"/>
            <a:ext cx="3512820" cy="48768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Consolidation method</a:t>
            </a:r>
            <a:endParaRPr/>
          </a:p>
        </p:txBody>
      </p:sp>
      <p:sp>
        <p:nvSpPr>
          <p:cNvPr id="605" name="Google Shape;605;p11"/>
          <p:cNvSpPr/>
          <p:nvPr/>
        </p:nvSpPr>
        <p:spPr>
          <a:xfrm>
            <a:off x="2636520" y="5477783"/>
            <a:ext cx="3512820" cy="244837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Equity sharing</a:t>
            </a:r>
            <a:endParaRPr/>
          </a:p>
        </p:txBody>
      </p:sp>
      <p:sp>
        <p:nvSpPr>
          <p:cNvPr id="606" name="Google Shape;606;p11"/>
          <p:cNvSpPr/>
          <p:nvPr/>
        </p:nvSpPr>
        <p:spPr>
          <a:xfrm>
            <a:off x="2636520" y="5813083"/>
            <a:ext cx="3512820" cy="244837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Financial control</a:t>
            </a:r>
            <a:endParaRPr/>
          </a:p>
        </p:txBody>
      </p:sp>
      <p:sp>
        <p:nvSpPr>
          <p:cNvPr id="607" name="Google Shape;607;p11"/>
          <p:cNvSpPr/>
          <p:nvPr/>
        </p:nvSpPr>
        <p:spPr>
          <a:xfrm>
            <a:off x="2636520" y="6102623"/>
            <a:ext cx="3512820" cy="28956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Operational control</a:t>
            </a:r>
            <a:endParaRPr/>
          </a:p>
        </p:txBody>
      </p:sp>
      <p:sp>
        <p:nvSpPr>
          <p:cNvPr id="608" name="Google Shape;608;p11"/>
          <p:cNvSpPr/>
          <p:nvPr/>
        </p:nvSpPr>
        <p:spPr>
          <a:xfrm>
            <a:off x="6711725" y="3962400"/>
            <a:ext cx="3573780" cy="84582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30% equity ownership.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Full financial control.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 operational control</a:t>
            </a:r>
            <a:endParaRPr/>
          </a:p>
        </p:txBody>
      </p:sp>
      <p:sp>
        <p:nvSpPr>
          <p:cNvPr id="609" name="Google Shape;609;p11"/>
          <p:cNvSpPr/>
          <p:nvPr/>
        </p:nvSpPr>
        <p:spPr>
          <a:xfrm>
            <a:off x="6637020" y="4945380"/>
            <a:ext cx="2026920" cy="28194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Emissions volume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12"/>
          <p:cNvSpPr txBox="1"/>
          <p:nvPr/>
        </p:nvSpPr>
        <p:spPr>
          <a:xfrm>
            <a:off x="367707" y="836754"/>
            <a:ext cx="11402452" cy="1039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Company R owns and operates a winery (Plant N) and a vineyard (Farm A). Company R also owns 50% of the equity in Vineyard B, which is fully operated and financially controlled by another company.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5" name="Google Shape;615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2447" y="2188461"/>
            <a:ext cx="2845453" cy="2496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" name="Google Shape;616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97452" y="2199470"/>
            <a:ext cx="3097399" cy="2496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" name="Google Shape;617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952752" y="2121742"/>
            <a:ext cx="2845453" cy="257401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18" name="Google Shape;618;p12"/>
          <p:cNvGraphicFramePr/>
          <p:nvPr/>
        </p:nvGraphicFramePr>
        <p:xfrm>
          <a:off x="1554480" y="4695757"/>
          <a:ext cx="8095650" cy="1325500"/>
        </p:xfrm>
        <a:graphic>
          <a:graphicData uri="http://schemas.openxmlformats.org/drawingml/2006/table">
            <a:tbl>
              <a:tblPr>
                <a:noFill/>
                <a:tableStyleId>{120F8009-C84F-488D-97B3-75C430CFE8E6}</a:tableStyleId>
              </a:tblPr>
              <a:tblGrid>
                <a:gridCol w="3447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48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7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Approach</a:t>
                      </a:r>
                      <a:endParaRPr sz="16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775" marR="4775" marT="477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/>
                        <a:t>The amount of GHG that Company R supervises/reports </a:t>
                      </a:r>
                      <a:endParaRPr sz="16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775" marR="4775" marT="477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/>
                        <a:t>Equity share approach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775" marR="4775" marT="477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 ?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775" marR="4775" marT="477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/>
                        <a:t>Operational control approach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775" marR="4775" marT="477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 ?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775" marR="4775" marT="477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/>
                        <a:t>Financial control approach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775" marR="4775" marT="477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 ?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775" marR="4775" marT="477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19" name="Google Shape;619;p12"/>
          <p:cNvSpPr txBox="1"/>
          <p:nvPr/>
        </p:nvSpPr>
        <p:spPr>
          <a:xfrm>
            <a:off x="202457" y="6089492"/>
            <a:ext cx="1197369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✔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Each type of GHG emission must be converted into CO2 equivalent (CO2e) units.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0" name="Google Shape;620;p12"/>
          <p:cNvSpPr txBox="1"/>
          <p:nvPr/>
        </p:nvSpPr>
        <p:spPr>
          <a:xfrm>
            <a:off x="3139301" y="166098"/>
            <a:ext cx="610001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DISCUSS</a:t>
            </a:r>
            <a:endParaRPr/>
          </a:p>
        </p:txBody>
      </p:sp>
      <p:sp>
        <p:nvSpPr>
          <p:cNvPr id="621" name="Google Shape;621;p12"/>
          <p:cNvSpPr/>
          <p:nvPr/>
        </p:nvSpPr>
        <p:spPr>
          <a:xfrm>
            <a:off x="1798655" y="2291024"/>
            <a:ext cx="914400" cy="261257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  Plant</a:t>
            </a:r>
            <a:endParaRPr/>
          </a:p>
        </p:txBody>
      </p:sp>
      <p:sp>
        <p:nvSpPr>
          <p:cNvPr id="622" name="Google Shape;622;p12"/>
          <p:cNvSpPr/>
          <p:nvPr/>
        </p:nvSpPr>
        <p:spPr>
          <a:xfrm>
            <a:off x="5753781" y="2328027"/>
            <a:ext cx="984739" cy="261257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 Farm</a:t>
            </a:r>
            <a:endParaRPr/>
          </a:p>
        </p:txBody>
      </p:sp>
      <p:sp>
        <p:nvSpPr>
          <p:cNvPr id="623" name="Google Shape;623;p12"/>
          <p:cNvSpPr/>
          <p:nvPr/>
        </p:nvSpPr>
        <p:spPr>
          <a:xfrm>
            <a:off x="9900975" y="2214285"/>
            <a:ext cx="984739" cy="261257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Farm</a:t>
            </a:r>
            <a:endParaRPr/>
          </a:p>
        </p:txBody>
      </p:sp>
      <p:sp>
        <p:nvSpPr>
          <p:cNvPr id="624" name="Google Shape;624;p12"/>
          <p:cNvSpPr/>
          <p:nvPr/>
        </p:nvSpPr>
        <p:spPr>
          <a:xfrm>
            <a:off x="1105319" y="2552281"/>
            <a:ext cx="2301071" cy="377475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10,000 tons CO2 e/year</a:t>
            </a:r>
            <a:endParaRPr/>
          </a:p>
        </p:txBody>
      </p:sp>
      <p:sp>
        <p:nvSpPr>
          <p:cNvPr id="625" name="Google Shape;625;p12"/>
          <p:cNvSpPr/>
          <p:nvPr/>
        </p:nvSpPr>
        <p:spPr>
          <a:xfrm>
            <a:off x="5199790" y="2601835"/>
            <a:ext cx="2301071" cy="377475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5,000 tons CO2 e/year</a:t>
            </a:r>
            <a:endParaRPr/>
          </a:p>
        </p:txBody>
      </p:sp>
      <p:sp>
        <p:nvSpPr>
          <p:cNvPr id="626" name="Google Shape;626;p12"/>
          <p:cNvSpPr/>
          <p:nvPr/>
        </p:nvSpPr>
        <p:spPr>
          <a:xfrm>
            <a:off x="9212877" y="2572073"/>
            <a:ext cx="2301071" cy="377475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1,000 tons CO2 e/year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Google Shape;632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4751" y="1247512"/>
            <a:ext cx="10470777" cy="4912659"/>
          </a:xfrm>
          <a:prstGeom prst="rect">
            <a:avLst/>
          </a:prstGeom>
          <a:noFill/>
          <a:ln>
            <a:noFill/>
          </a:ln>
        </p:spPr>
      </p:pic>
      <p:sp>
        <p:nvSpPr>
          <p:cNvPr id="633" name="Google Shape;633;p13"/>
          <p:cNvSpPr txBox="1"/>
          <p:nvPr/>
        </p:nvSpPr>
        <p:spPr>
          <a:xfrm>
            <a:off x="101599" y="864512"/>
            <a:ext cx="8952753" cy="496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Classification of emission types according to ISO 14064-1:2018</a:t>
            </a:r>
            <a:endParaRPr sz="2000" b="1" i="1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4" name="Google Shape;634;p13"/>
          <p:cNvSpPr txBox="1"/>
          <p:nvPr/>
        </p:nvSpPr>
        <p:spPr>
          <a:xfrm>
            <a:off x="156730" y="-5475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Reporting boundary</a:t>
            </a:r>
            <a:endParaRPr/>
          </a:p>
        </p:txBody>
      </p:sp>
      <p:sp>
        <p:nvSpPr>
          <p:cNvPr id="635" name="Google Shape;635;p13"/>
          <p:cNvSpPr/>
          <p:nvPr/>
        </p:nvSpPr>
        <p:spPr>
          <a:xfrm>
            <a:off x="3970020" y="1647034"/>
            <a:ext cx="6492240" cy="70866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Category 1: Direct GHG emissions from sources within the organization's boundary</a:t>
            </a:r>
            <a:endParaRPr/>
          </a:p>
        </p:txBody>
      </p:sp>
      <p:sp>
        <p:nvSpPr>
          <p:cNvPr id="636" name="Google Shape;636;p13"/>
          <p:cNvSpPr/>
          <p:nvPr/>
        </p:nvSpPr>
        <p:spPr>
          <a:xfrm>
            <a:off x="3970020" y="2926080"/>
            <a:ext cx="6880860" cy="84582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Category 2: Indirect GHG emissions from imported energy</a:t>
            </a:r>
            <a:endParaRPr/>
          </a:p>
        </p:txBody>
      </p:sp>
      <p:sp>
        <p:nvSpPr>
          <p:cNvPr id="637" name="Google Shape;637;p13"/>
          <p:cNvSpPr/>
          <p:nvPr/>
        </p:nvSpPr>
        <p:spPr>
          <a:xfrm>
            <a:off x="3970020" y="4154899"/>
            <a:ext cx="6566795" cy="1838589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Category 3: Transportation services.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Category 4: Use of external products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Category 5: Use of the organization's products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Category 6: Other sources (leased assets, franchising, employee commuting, etc.).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Google Shape;642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3494" y="978546"/>
            <a:ext cx="4929220" cy="54139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" name="Google Shape;643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1775012"/>
            <a:ext cx="5534185" cy="4443506"/>
          </a:xfrm>
          <a:prstGeom prst="rect">
            <a:avLst/>
          </a:prstGeom>
          <a:noFill/>
          <a:ln>
            <a:noFill/>
          </a:ln>
        </p:spPr>
      </p:pic>
      <p:sp>
        <p:nvSpPr>
          <p:cNvPr id="644" name="Google Shape;644;p14"/>
          <p:cNvSpPr txBox="1"/>
          <p:nvPr/>
        </p:nvSpPr>
        <p:spPr>
          <a:xfrm>
            <a:off x="361101" y="0"/>
            <a:ext cx="1126908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Reporting boundary</a:t>
            </a:r>
            <a:endParaRPr/>
          </a:p>
        </p:txBody>
      </p:sp>
      <p:sp>
        <p:nvSpPr>
          <p:cNvPr id="645" name="Google Shape;645;p14"/>
          <p:cNvSpPr/>
          <p:nvPr/>
        </p:nvSpPr>
        <p:spPr>
          <a:xfrm>
            <a:off x="1246841" y="1050936"/>
            <a:ext cx="3931921" cy="38402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</a:t>
            </a:r>
            <a:endParaRPr/>
          </a:p>
        </p:txBody>
      </p:sp>
      <p:sp>
        <p:nvSpPr>
          <p:cNvPr id="646" name="Google Shape;646;p14"/>
          <p:cNvSpPr/>
          <p:nvPr/>
        </p:nvSpPr>
        <p:spPr>
          <a:xfrm>
            <a:off x="1544159" y="1475130"/>
            <a:ext cx="3630930" cy="367498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</a:t>
            </a:r>
            <a:endParaRPr/>
          </a:p>
        </p:txBody>
      </p:sp>
      <p:sp>
        <p:nvSpPr>
          <p:cNvPr id="647" name="Google Shape;647;p14"/>
          <p:cNvSpPr/>
          <p:nvPr/>
        </p:nvSpPr>
        <p:spPr>
          <a:xfrm>
            <a:off x="366732" y="1878823"/>
            <a:ext cx="2356350" cy="786028"/>
          </a:xfrm>
          <a:prstGeom prst="rect">
            <a:avLst/>
          </a:prstGeom>
          <a:solidFill>
            <a:srgbClr val="FFCC66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/>
          </a:p>
        </p:txBody>
      </p:sp>
      <p:sp>
        <p:nvSpPr>
          <p:cNvPr id="648" name="Google Shape;648;p14"/>
          <p:cNvSpPr/>
          <p:nvPr/>
        </p:nvSpPr>
        <p:spPr>
          <a:xfrm>
            <a:off x="2704032" y="1878823"/>
            <a:ext cx="1592556" cy="786028"/>
          </a:xfrm>
          <a:prstGeom prst="rect">
            <a:avLst/>
          </a:prstGeom>
          <a:solidFill>
            <a:srgbClr val="FFCC66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Fuel type</a:t>
            </a:r>
            <a:endParaRPr/>
          </a:p>
        </p:txBody>
      </p:sp>
      <p:sp>
        <p:nvSpPr>
          <p:cNvPr id="649" name="Google Shape;649;p14"/>
          <p:cNvSpPr/>
          <p:nvPr/>
        </p:nvSpPr>
        <p:spPr>
          <a:xfrm>
            <a:off x="4296588" y="1878823"/>
            <a:ext cx="863125" cy="786028"/>
          </a:xfrm>
          <a:prstGeom prst="rect">
            <a:avLst/>
          </a:prstGeom>
          <a:solidFill>
            <a:srgbClr val="FFCC66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Note</a:t>
            </a:r>
            <a:endParaRPr/>
          </a:p>
        </p:txBody>
      </p:sp>
      <p:sp>
        <p:nvSpPr>
          <p:cNvPr id="650" name="Google Shape;650;p14"/>
          <p:cNvSpPr/>
          <p:nvPr/>
        </p:nvSpPr>
        <p:spPr>
          <a:xfrm>
            <a:off x="6118859" y="1879600"/>
            <a:ext cx="2876537" cy="703580"/>
          </a:xfrm>
          <a:prstGeom prst="rect">
            <a:avLst/>
          </a:prstGeom>
          <a:solidFill>
            <a:srgbClr val="FFCC66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/>
          </a:p>
        </p:txBody>
      </p:sp>
      <p:sp>
        <p:nvSpPr>
          <p:cNvPr id="651" name="Google Shape;651;p14"/>
          <p:cNvSpPr/>
          <p:nvPr/>
        </p:nvSpPr>
        <p:spPr>
          <a:xfrm>
            <a:off x="8980154" y="1879600"/>
            <a:ext cx="1776745" cy="703580"/>
          </a:xfrm>
          <a:prstGeom prst="rect">
            <a:avLst/>
          </a:prstGeom>
          <a:solidFill>
            <a:srgbClr val="FFCC66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Fuel type</a:t>
            </a:r>
            <a:endParaRPr/>
          </a:p>
        </p:txBody>
      </p:sp>
      <p:sp>
        <p:nvSpPr>
          <p:cNvPr id="652" name="Google Shape;652;p14"/>
          <p:cNvSpPr/>
          <p:nvPr/>
        </p:nvSpPr>
        <p:spPr>
          <a:xfrm>
            <a:off x="10680700" y="1879600"/>
            <a:ext cx="949485" cy="703580"/>
          </a:xfrm>
          <a:prstGeom prst="rect">
            <a:avLst/>
          </a:prstGeom>
          <a:solidFill>
            <a:srgbClr val="FFCC66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Note</a:t>
            </a:r>
            <a:endParaRPr/>
          </a:p>
        </p:txBody>
      </p:sp>
      <p:sp>
        <p:nvSpPr>
          <p:cNvPr id="653" name="Google Shape;653;p14"/>
          <p:cNvSpPr/>
          <p:nvPr/>
        </p:nvSpPr>
        <p:spPr>
          <a:xfrm>
            <a:off x="366732" y="2697553"/>
            <a:ext cx="2337300" cy="381788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Stationary combustion</a:t>
            </a:r>
            <a:endParaRPr/>
          </a:p>
        </p:txBody>
      </p:sp>
      <p:sp>
        <p:nvSpPr>
          <p:cNvPr id="654" name="Google Shape;654;p14"/>
          <p:cNvSpPr/>
          <p:nvPr/>
        </p:nvSpPr>
        <p:spPr>
          <a:xfrm>
            <a:off x="6118859" y="2608580"/>
            <a:ext cx="2861295" cy="348068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Mobile combustion</a:t>
            </a:r>
            <a:endParaRPr/>
          </a:p>
        </p:txBody>
      </p:sp>
      <p:sp>
        <p:nvSpPr>
          <p:cNvPr id="655" name="Google Shape;655;p14"/>
          <p:cNvSpPr/>
          <p:nvPr/>
        </p:nvSpPr>
        <p:spPr>
          <a:xfrm>
            <a:off x="361969" y="3095217"/>
            <a:ext cx="2342063" cy="41088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Generator (if any)</a:t>
            </a:r>
            <a:endParaRPr/>
          </a:p>
        </p:txBody>
      </p:sp>
      <p:sp>
        <p:nvSpPr>
          <p:cNvPr id="656" name="Google Shape;656;p14"/>
          <p:cNvSpPr/>
          <p:nvPr/>
        </p:nvSpPr>
        <p:spPr>
          <a:xfrm>
            <a:off x="352445" y="3519433"/>
            <a:ext cx="2356350" cy="396838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Canteen gas stove (if any)</a:t>
            </a:r>
            <a:endParaRPr/>
          </a:p>
        </p:txBody>
      </p:sp>
      <p:sp>
        <p:nvSpPr>
          <p:cNvPr id="657" name="Google Shape;657;p14"/>
          <p:cNvSpPr/>
          <p:nvPr/>
        </p:nvSpPr>
        <p:spPr>
          <a:xfrm>
            <a:off x="347682" y="3921034"/>
            <a:ext cx="2356350" cy="41148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Incinerator (if any)</a:t>
            </a:r>
            <a:endParaRPr/>
          </a:p>
        </p:txBody>
      </p:sp>
      <p:sp>
        <p:nvSpPr>
          <p:cNvPr id="658" name="Google Shape;658;p14"/>
          <p:cNvSpPr/>
          <p:nvPr/>
        </p:nvSpPr>
        <p:spPr>
          <a:xfrm>
            <a:off x="352445" y="4332514"/>
            <a:ext cx="2351587" cy="41910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Boiler (if any)</a:t>
            </a:r>
            <a:endParaRPr/>
          </a:p>
        </p:txBody>
      </p:sp>
      <p:sp>
        <p:nvSpPr>
          <p:cNvPr id="659" name="Google Shape;659;p14"/>
          <p:cNvSpPr/>
          <p:nvPr/>
        </p:nvSpPr>
        <p:spPr>
          <a:xfrm>
            <a:off x="347682" y="4751614"/>
            <a:ext cx="2356350" cy="41148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Dryer (if any)</a:t>
            </a:r>
            <a:endParaRPr/>
          </a:p>
        </p:txBody>
      </p:sp>
      <p:sp>
        <p:nvSpPr>
          <p:cNvPr id="660" name="Google Shape;660;p14"/>
          <p:cNvSpPr/>
          <p:nvPr/>
        </p:nvSpPr>
        <p:spPr>
          <a:xfrm>
            <a:off x="347682" y="5163094"/>
            <a:ext cx="2356350" cy="41910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Gas welding machine (if any)</a:t>
            </a:r>
            <a:endParaRPr/>
          </a:p>
        </p:txBody>
      </p:sp>
      <p:sp>
        <p:nvSpPr>
          <p:cNvPr id="661" name="Google Shape;661;p14"/>
          <p:cNvSpPr/>
          <p:nvPr/>
        </p:nvSpPr>
        <p:spPr>
          <a:xfrm>
            <a:off x="347682" y="5574574"/>
            <a:ext cx="2356350" cy="421056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Fire pump</a:t>
            </a:r>
            <a:endParaRPr/>
          </a:p>
        </p:txBody>
      </p:sp>
      <p:sp>
        <p:nvSpPr>
          <p:cNvPr id="662" name="Google Shape;662;p14"/>
          <p:cNvSpPr/>
          <p:nvPr/>
        </p:nvSpPr>
        <p:spPr>
          <a:xfrm>
            <a:off x="347682" y="5993674"/>
            <a:ext cx="2356350" cy="398794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Others (If any)</a:t>
            </a:r>
            <a:endParaRPr/>
          </a:p>
        </p:txBody>
      </p:sp>
      <p:sp>
        <p:nvSpPr>
          <p:cNvPr id="663" name="Google Shape;663;p14"/>
          <p:cNvSpPr/>
          <p:nvPr/>
        </p:nvSpPr>
        <p:spPr>
          <a:xfrm>
            <a:off x="6118859" y="2982048"/>
            <a:ext cx="2861295" cy="404356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Forklift (if any)</a:t>
            </a:r>
            <a:endParaRPr/>
          </a:p>
        </p:txBody>
      </p:sp>
      <p:sp>
        <p:nvSpPr>
          <p:cNvPr id="664" name="Google Shape;664;p14"/>
          <p:cNvSpPr/>
          <p:nvPr/>
        </p:nvSpPr>
        <p:spPr>
          <a:xfrm>
            <a:off x="6112509" y="3405454"/>
            <a:ext cx="2861295" cy="76073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Internal patrol motorcycle (if any)</a:t>
            </a:r>
            <a:endParaRPr/>
          </a:p>
        </p:txBody>
      </p:sp>
      <p:sp>
        <p:nvSpPr>
          <p:cNvPr id="665" name="Google Shape;665;p14"/>
          <p:cNvSpPr/>
          <p:nvPr/>
        </p:nvSpPr>
        <p:spPr>
          <a:xfrm>
            <a:off x="6118859" y="4195978"/>
            <a:ext cx="2854945" cy="760798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Employee shuttle bus (if any)</a:t>
            </a:r>
            <a:endParaRPr/>
          </a:p>
        </p:txBody>
      </p:sp>
      <p:sp>
        <p:nvSpPr>
          <p:cNvPr id="666" name="Google Shape;666;p14"/>
          <p:cNvSpPr/>
          <p:nvPr/>
        </p:nvSpPr>
        <p:spPr>
          <a:xfrm>
            <a:off x="6112509" y="4991446"/>
            <a:ext cx="2861295" cy="759114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Cargo truck (if any)</a:t>
            </a:r>
            <a:endParaRPr/>
          </a:p>
        </p:txBody>
      </p:sp>
      <p:sp>
        <p:nvSpPr>
          <p:cNvPr id="667" name="Google Shape;667;p14"/>
          <p:cNvSpPr/>
          <p:nvPr/>
        </p:nvSpPr>
        <p:spPr>
          <a:xfrm>
            <a:off x="6131560" y="5790276"/>
            <a:ext cx="2842244" cy="42189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Others (If any)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2" name="Google Shape;672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1394" y="945070"/>
            <a:ext cx="5176873" cy="5402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" name="Google Shape;673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54544" y="1512046"/>
            <a:ext cx="5811432" cy="4646706"/>
          </a:xfrm>
          <a:prstGeom prst="rect">
            <a:avLst/>
          </a:prstGeom>
          <a:noFill/>
          <a:ln>
            <a:noFill/>
          </a:ln>
        </p:spPr>
      </p:pic>
      <p:sp>
        <p:nvSpPr>
          <p:cNvPr id="674" name="Google Shape;674;p15"/>
          <p:cNvSpPr txBox="1"/>
          <p:nvPr/>
        </p:nvSpPr>
        <p:spPr>
          <a:xfrm>
            <a:off x="0" y="-4541"/>
            <a:ext cx="12192000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Reporting boundary</a:t>
            </a:r>
            <a:endParaRPr dirty="0"/>
          </a:p>
        </p:txBody>
      </p:sp>
      <p:sp>
        <p:nvSpPr>
          <p:cNvPr id="675" name="Google Shape;675;p15"/>
          <p:cNvSpPr/>
          <p:nvPr/>
        </p:nvSpPr>
        <p:spPr>
          <a:xfrm>
            <a:off x="1655309" y="1122837"/>
            <a:ext cx="2499360" cy="25908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</a:t>
            </a:r>
            <a:endParaRPr/>
          </a:p>
        </p:txBody>
      </p:sp>
      <p:sp>
        <p:nvSpPr>
          <p:cNvPr id="676" name="Google Shape;676;p15"/>
          <p:cNvSpPr/>
          <p:nvPr/>
        </p:nvSpPr>
        <p:spPr>
          <a:xfrm>
            <a:off x="1960109" y="1571191"/>
            <a:ext cx="2499360" cy="25908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</a:t>
            </a:r>
            <a:endParaRPr/>
          </a:p>
        </p:txBody>
      </p:sp>
      <p:sp>
        <p:nvSpPr>
          <p:cNvPr id="677" name="Google Shape;677;p15"/>
          <p:cNvSpPr/>
          <p:nvPr/>
        </p:nvSpPr>
        <p:spPr>
          <a:xfrm>
            <a:off x="701394" y="2154645"/>
            <a:ext cx="1822595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/>
          </a:p>
        </p:txBody>
      </p:sp>
      <p:sp>
        <p:nvSpPr>
          <p:cNvPr id="678" name="Google Shape;678;p15"/>
          <p:cNvSpPr/>
          <p:nvPr/>
        </p:nvSpPr>
        <p:spPr>
          <a:xfrm>
            <a:off x="3257150" y="2204175"/>
            <a:ext cx="1569720" cy="32004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Fuel type</a:t>
            </a:r>
            <a:endParaRPr/>
          </a:p>
        </p:txBody>
      </p:sp>
      <p:sp>
        <p:nvSpPr>
          <p:cNvPr id="679" name="Google Shape;679;p15"/>
          <p:cNvSpPr/>
          <p:nvPr/>
        </p:nvSpPr>
        <p:spPr>
          <a:xfrm>
            <a:off x="4971705" y="2204175"/>
            <a:ext cx="845820" cy="32004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Note</a:t>
            </a:r>
            <a:endParaRPr/>
          </a:p>
        </p:txBody>
      </p:sp>
      <p:sp>
        <p:nvSpPr>
          <p:cNvPr id="680" name="Google Shape;680;p15"/>
          <p:cNvSpPr/>
          <p:nvPr/>
        </p:nvSpPr>
        <p:spPr>
          <a:xfrm>
            <a:off x="6318639" y="1791426"/>
            <a:ext cx="1822595" cy="41910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/>
          </a:p>
        </p:txBody>
      </p:sp>
      <p:sp>
        <p:nvSpPr>
          <p:cNvPr id="681" name="Google Shape;681;p15"/>
          <p:cNvSpPr/>
          <p:nvPr/>
        </p:nvSpPr>
        <p:spPr>
          <a:xfrm>
            <a:off x="9388566" y="1890486"/>
            <a:ext cx="1569720" cy="32004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Fuel type</a:t>
            </a:r>
            <a:endParaRPr/>
          </a:p>
        </p:txBody>
      </p:sp>
      <p:sp>
        <p:nvSpPr>
          <p:cNvPr id="682" name="Google Shape;682;p15"/>
          <p:cNvSpPr/>
          <p:nvPr/>
        </p:nvSpPr>
        <p:spPr>
          <a:xfrm>
            <a:off x="11132149" y="1890486"/>
            <a:ext cx="845820" cy="32004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Note</a:t>
            </a:r>
            <a:endParaRPr/>
          </a:p>
        </p:txBody>
      </p:sp>
      <p:sp>
        <p:nvSpPr>
          <p:cNvPr id="683" name="Google Shape;683;p15"/>
          <p:cNvSpPr/>
          <p:nvPr/>
        </p:nvSpPr>
        <p:spPr>
          <a:xfrm>
            <a:off x="701394" y="2898119"/>
            <a:ext cx="892955" cy="300466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Leak</a:t>
            </a:r>
            <a:endParaRPr/>
          </a:p>
        </p:txBody>
      </p:sp>
      <p:sp>
        <p:nvSpPr>
          <p:cNvPr id="684" name="Google Shape;684;p15"/>
          <p:cNvSpPr/>
          <p:nvPr/>
        </p:nvSpPr>
        <p:spPr>
          <a:xfrm>
            <a:off x="701394" y="3251114"/>
            <a:ext cx="2499360" cy="377477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Office air conditioner</a:t>
            </a:r>
            <a:endParaRPr/>
          </a:p>
        </p:txBody>
      </p:sp>
      <p:sp>
        <p:nvSpPr>
          <p:cNvPr id="685" name="Google Shape;685;p15"/>
          <p:cNvSpPr/>
          <p:nvPr/>
        </p:nvSpPr>
        <p:spPr>
          <a:xfrm>
            <a:off x="701394" y="3735871"/>
            <a:ext cx="2499360" cy="33572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Cooling system</a:t>
            </a:r>
            <a:endParaRPr/>
          </a:p>
        </p:txBody>
      </p:sp>
      <p:sp>
        <p:nvSpPr>
          <p:cNvPr id="686" name="Google Shape;686;p15"/>
          <p:cNvSpPr/>
          <p:nvPr/>
        </p:nvSpPr>
        <p:spPr>
          <a:xfrm>
            <a:off x="701394" y="4044501"/>
            <a:ext cx="2499360" cy="48803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Wastewater treatment system</a:t>
            </a:r>
            <a:endParaRPr/>
          </a:p>
        </p:txBody>
      </p:sp>
      <p:sp>
        <p:nvSpPr>
          <p:cNvPr id="687" name="Google Shape;687;p15"/>
          <p:cNvSpPr/>
          <p:nvPr/>
        </p:nvSpPr>
        <p:spPr>
          <a:xfrm>
            <a:off x="701394" y="4514084"/>
            <a:ext cx="2499360" cy="50568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Septic tank (if any)</a:t>
            </a:r>
            <a:endParaRPr/>
          </a:p>
        </p:txBody>
      </p:sp>
      <p:sp>
        <p:nvSpPr>
          <p:cNvPr id="688" name="Google Shape;688;p15"/>
          <p:cNvSpPr/>
          <p:nvPr/>
        </p:nvSpPr>
        <p:spPr>
          <a:xfrm>
            <a:off x="701394" y="4968380"/>
            <a:ext cx="2525561" cy="592405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"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High-voltage electrical equipment (if any)</a:t>
            </a:r>
            <a:endParaRPr/>
          </a:p>
        </p:txBody>
      </p:sp>
      <p:sp>
        <p:nvSpPr>
          <p:cNvPr id="689" name="Google Shape;689;p15"/>
          <p:cNvSpPr/>
          <p:nvPr/>
        </p:nvSpPr>
        <p:spPr>
          <a:xfrm>
            <a:off x="701394" y="5534639"/>
            <a:ext cx="2525561" cy="460486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Fire extinguisher</a:t>
            </a:r>
            <a:endParaRPr/>
          </a:p>
        </p:txBody>
      </p:sp>
      <p:sp>
        <p:nvSpPr>
          <p:cNvPr id="690" name="Google Shape;690;p15"/>
          <p:cNvSpPr/>
          <p:nvPr/>
        </p:nvSpPr>
        <p:spPr>
          <a:xfrm>
            <a:off x="694582" y="5995125"/>
            <a:ext cx="2506171" cy="35231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Other (if any)</a:t>
            </a:r>
            <a:endParaRPr/>
          </a:p>
        </p:txBody>
      </p:sp>
      <p:sp>
        <p:nvSpPr>
          <p:cNvPr id="691" name="Google Shape;691;p15"/>
          <p:cNvSpPr/>
          <p:nvPr/>
        </p:nvSpPr>
        <p:spPr>
          <a:xfrm>
            <a:off x="3226955" y="3198585"/>
            <a:ext cx="1695221" cy="430006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Refrigerant gas</a:t>
            </a:r>
            <a:endParaRPr/>
          </a:p>
        </p:txBody>
      </p:sp>
      <p:sp>
        <p:nvSpPr>
          <p:cNvPr id="692" name="Google Shape;692;p15"/>
          <p:cNvSpPr/>
          <p:nvPr/>
        </p:nvSpPr>
        <p:spPr>
          <a:xfrm>
            <a:off x="3215268" y="3638974"/>
            <a:ext cx="1692394" cy="41811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Refrigerant gas</a:t>
            </a:r>
            <a:endParaRPr/>
          </a:p>
        </p:txBody>
      </p:sp>
      <p:sp>
        <p:nvSpPr>
          <p:cNvPr id="693" name="Google Shape;693;p15"/>
          <p:cNvSpPr/>
          <p:nvPr/>
        </p:nvSpPr>
        <p:spPr>
          <a:xfrm>
            <a:off x="6318639" y="2614386"/>
            <a:ext cx="2406987" cy="63434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Industrial process</a:t>
            </a:r>
            <a:endParaRPr/>
          </a:p>
        </p:txBody>
      </p:sp>
      <p:sp>
        <p:nvSpPr>
          <p:cNvPr id="694" name="Google Shape;694;p15"/>
          <p:cNvSpPr/>
          <p:nvPr/>
        </p:nvSpPr>
        <p:spPr>
          <a:xfrm>
            <a:off x="6280746" y="3429000"/>
            <a:ext cx="2742267" cy="60960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Chemical reaction (if any)</a:t>
            </a:r>
            <a:endParaRPr/>
          </a:p>
        </p:txBody>
      </p:sp>
      <p:sp>
        <p:nvSpPr>
          <p:cNvPr id="695" name="Google Shape;695;p15"/>
          <p:cNvSpPr/>
          <p:nvPr/>
        </p:nvSpPr>
        <p:spPr>
          <a:xfrm>
            <a:off x="6280747" y="4343848"/>
            <a:ext cx="2726094" cy="547744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Physical activity (if any)</a:t>
            </a:r>
            <a:endParaRPr/>
          </a:p>
        </p:txBody>
      </p:sp>
      <p:sp>
        <p:nvSpPr>
          <p:cNvPr id="696" name="Google Shape;696;p15"/>
          <p:cNvSpPr/>
          <p:nvPr/>
        </p:nvSpPr>
        <p:spPr>
          <a:xfrm>
            <a:off x="6280746" y="5345954"/>
            <a:ext cx="2840394" cy="60960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Biological reaction (if any)</a:t>
            </a:r>
            <a:endParaRPr/>
          </a:p>
        </p:txBody>
      </p:sp>
      <p:sp>
        <p:nvSpPr>
          <p:cNvPr id="697" name="Google Shape;697;p15"/>
          <p:cNvSpPr/>
          <p:nvPr/>
        </p:nvSpPr>
        <p:spPr>
          <a:xfrm>
            <a:off x="1625207" y="974913"/>
            <a:ext cx="4203531" cy="47107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</a:t>
            </a:r>
            <a:endParaRPr/>
          </a:p>
        </p:txBody>
      </p:sp>
      <p:sp>
        <p:nvSpPr>
          <p:cNvPr id="698" name="Google Shape;698;p15"/>
          <p:cNvSpPr/>
          <p:nvPr/>
        </p:nvSpPr>
        <p:spPr>
          <a:xfrm>
            <a:off x="1942293" y="1403284"/>
            <a:ext cx="3906946" cy="448216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</a:t>
            </a:r>
            <a:endParaRPr/>
          </a:p>
        </p:txBody>
      </p:sp>
      <p:sp>
        <p:nvSpPr>
          <p:cNvPr id="699" name="Google Shape;699;p15"/>
          <p:cNvSpPr/>
          <p:nvPr/>
        </p:nvSpPr>
        <p:spPr>
          <a:xfrm>
            <a:off x="694961" y="1830134"/>
            <a:ext cx="2512660" cy="942779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/>
          </a:p>
        </p:txBody>
      </p:sp>
      <p:sp>
        <p:nvSpPr>
          <p:cNvPr id="700" name="Google Shape;700;p15"/>
          <p:cNvSpPr/>
          <p:nvPr/>
        </p:nvSpPr>
        <p:spPr>
          <a:xfrm>
            <a:off x="3200754" y="1851500"/>
            <a:ext cx="1721422" cy="887645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Fuel type</a:t>
            </a:r>
            <a:endParaRPr/>
          </a:p>
        </p:txBody>
      </p:sp>
      <p:sp>
        <p:nvSpPr>
          <p:cNvPr id="701" name="Google Shape;701;p15"/>
          <p:cNvSpPr/>
          <p:nvPr/>
        </p:nvSpPr>
        <p:spPr>
          <a:xfrm>
            <a:off x="4924082" y="1851500"/>
            <a:ext cx="906562" cy="887645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Note</a:t>
            </a:r>
            <a:endParaRPr/>
          </a:p>
        </p:txBody>
      </p:sp>
      <p:sp>
        <p:nvSpPr>
          <p:cNvPr id="702" name="Google Shape;702;p15"/>
          <p:cNvSpPr/>
          <p:nvPr/>
        </p:nvSpPr>
        <p:spPr>
          <a:xfrm>
            <a:off x="712607" y="2772913"/>
            <a:ext cx="2495014" cy="42567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Leak</a:t>
            </a:r>
            <a:endParaRPr/>
          </a:p>
        </p:txBody>
      </p:sp>
      <p:sp>
        <p:nvSpPr>
          <p:cNvPr id="703" name="Google Shape;703;p15"/>
          <p:cNvSpPr/>
          <p:nvPr/>
        </p:nvSpPr>
        <p:spPr>
          <a:xfrm>
            <a:off x="712606" y="3144660"/>
            <a:ext cx="2514349" cy="590848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Office air conditioner</a:t>
            </a:r>
            <a:endParaRPr/>
          </a:p>
        </p:txBody>
      </p:sp>
      <p:sp>
        <p:nvSpPr>
          <p:cNvPr id="704" name="Google Shape;704;p15"/>
          <p:cNvSpPr/>
          <p:nvPr/>
        </p:nvSpPr>
        <p:spPr>
          <a:xfrm>
            <a:off x="694582" y="3677815"/>
            <a:ext cx="2648011" cy="40042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Cooling system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0" name="Google Shape;71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286" y="900500"/>
            <a:ext cx="4040755" cy="5468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1" name="Google Shape;711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88807" y="900500"/>
            <a:ext cx="3962830" cy="546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2" name="Google Shape;712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89554" y="900500"/>
            <a:ext cx="3863783" cy="5468470"/>
          </a:xfrm>
          <a:prstGeom prst="rect">
            <a:avLst/>
          </a:prstGeom>
          <a:noFill/>
          <a:ln>
            <a:noFill/>
          </a:ln>
        </p:spPr>
      </p:pic>
      <p:sp>
        <p:nvSpPr>
          <p:cNvPr id="713" name="Google Shape;713;p16"/>
          <p:cNvSpPr txBox="1"/>
          <p:nvPr/>
        </p:nvSpPr>
        <p:spPr>
          <a:xfrm>
            <a:off x="301240" y="0"/>
            <a:ext cx="1149887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Reporting boundary</a:t>
            </a:r>
            <a:endParaRPr/>
          </a:p>
        </p:txBody>
      </p:sp>
      <p:sp>
        <p:nvSpPr>
          <p:cNvPr id="714" name="Google Shape;714;p16"/>
          <p:cNvSpPr/>
          <p:nvPr/>
        </p:nvSpPr>
        <p:spPr>
          <a:xfrm>
            <a:off x="848335" y="1090023"/>
            <a:ext cx="1783080" cy="25146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Indirect emissions</a:t>
            </a:r>
            <a:endParaRPr/>
          </a:p>
        </p:txBody>
      </p:sp>
      <p:sp>
        <p:nvSpPr>
          <p:cNvPr id="715" name="Google Shape;715;p16"/>
          <p:cNvSpPr/>
          <p:nvPr/>
        </p:nvSpPr>
        <p:spPr>
          <a:xfrm>
            <a:off x="1076935" y="1502671"/>
            <a:ext cx="1783080" cy="25146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Indirect emissions</a:t>
            </a:r>
            <a:endParaRPr/>
          </a:p>
        </p:txBody>
      </p:sp>
      <p:sp>
        <p:nvSpPr>
          <p:cNvPr id="716" name="Google Shape;716;p16"/>
          <p:cNvSpPr/>
          <p:nvPr/>
        </p:nvSpPr>
        <p:spPr>
          <a:xfrm>
            <a:off x="57286" y="2194923"/>
            <a:ext cx="1822595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/>
          </a:p>
        </p:txBody>
      </p:sp>
      <p:sp>
        <p:nvSpPr>
          <p:cNvPr id="717" name="Google Shape;717;p16"/>
          <p:cNvSpPr/>
          <p:nvPr/>
        </p:nvSpPr>
        <p:spPr>
          <a:xfrm>
            <a:off x="2017798" y="2194923"/>
            <a:ext cx="1238457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Fuel type</a:t>
            </a:r>
            <a:endParaRPr/>
          </a:p>
        </p:txBody>
      </p:sp>
      <p:sp>
        <p:nvSpPr>
          <p:cNvPr id="718" name="Google Shape;718;p16"/>
          <p:cNvSpPr/>
          <p:nvPr/>
        </p:nvSpPr>
        <p:spPr>
          <a:xfrm>
            <a:off x="3394172" y="2244453"/>
            <a:ext cx="656718" cy="36957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Not</a:t>
            </a: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</a:t>
            </a:r>
            <a:endParaRPr/>
          </a:p>
        </p:txBody>
      </p:sp>
      <p:sp>
        <p:nvSpPr>
          <p:cNvPr id="719" name="Google Shape;719;p16"/>
          <p:cNvSpPr/>
          <p:nvPr/>
        </p:nvSpPr>
        <p:spPr>
          <a:xfrm>
            <a:off x="4235958" y="1825353"/>
            <a:ext cx="1822595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/>
          </a:p>
        </p:txBody>
      </p:sp>
      <p:sp>
        <p:nvSpPr>
          <p:cNvPr id="720" name="Google Shape;720;p16"/>
          <p:cNvSpPr/>
          <p:nvPr/>
        </p:nvSpPr>
        <p:spPr>
          <a:xfrm>
            <a:off x="6170222" y="1825353"/>
            <a:ext cx="1238457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Fuel type</a:t>
            </a:r>
            <a:endParaRPr/>
          </a:p>
        </p:txBody>
      </p:sp>
      <p:sp>
        <p:nvSpPr>
          <p:cNvPr id="721" name="Google Shape;721;p16"/>
          <p:cNvSpPr/>
          <p:nvPr/>
        </p:nvSpPr>
        <p:spPr>
          <a:xfrm>
            <a:off x="7451799" y="1825353"/>
            <a:ext cx="656718" cy="36957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Not</a:t>
            </a: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</a:t>
            </a:r>
            <a:endParaRPr/>
          </a:p>
        </p:txBody>
      </p:sp>
      <p:sp>
        <p:nvSpPr>
          <p:cNvPr id="722" name="Google Shape;722;p16"/>
          <p:cNvSpPr/>
          <p:nvPr/>
        </p:nvSpPr>
        <p:spPr>
          <a:xfrm>
            <a:off x="8289554" y="1502671"/>
            <a:ext cx="1822595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/>
          </a:p>
        </p:txBody>
      </p:sp>
      <p:sp>
        <p:nvSpPr>
          <p:cNvPr id="723" name="Google Shape;723;p16"/>
          <p:cNvSpPr/>
          <p:nvPr/>
        </p:nvSpPr>
        <p:spPr>
          <a:xfrm>
            <a:off x="10330742" y="1544581"/>
            <a:ext cx="1162733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Fuel type</a:t>
            </a:r>
            <a:endParaRPr/>
          </a:p>
        </p:txBody>
      </p:sp>
      <p:sp>
        <p:nvSpPr>
          <p:cNvPr id="724" name="Google Shape;724;p16"/>
          <p:cNvSpPr/>
          <p:nvPr/>
        </p:nvSpPr>
        <p:spPr>
          <a:xfrm>
            <a:off x="11545417" y="1552201"/>
            <a:ext cx="607920" cy="36957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Note</a:t>
            </a:r>
            <a:endParaRPr/>
          </a:p>
        </p:txBody>
      </p:sp>
      <p:sp>
        <p:nvSpPr>
          <p:cNvPr id="725" name="Google Shape;725;p16"/>
          <p:cNvSpPr/>
          <p:nvPr/>
        </p:nvSpPr>
        <p:spPr>
          <a:xfrm>
            <a:off x="92782" y="2850243"/>
            <a:ext cx="1787099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Electricity consumption</a:t>
            </a:r>
            <a:endParaRPr/>
          </a:p>
        </p:txBody>
      </p:sp>
      <p:sp>
        <p:nvSpPr>
          <p:cNvPr id="726" name="Google Shape;726;p16"/>
          <p:cNvSpPr/>
          <p:nvPr/>
        </p:nvSpPr>
        <p:spPr>
          <a:xfrm>
            <a:off x="259433" y="3369380"/>
            <a:ext cx="1620448" cy="319063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Office electricity</a:t>
            </a:r>
            <a:endParaRPr/>
          </a:p>
        </p:txBody>
      </p:sp>
      <p:sp>
        <p:nvSpPr>
          <p:cNvPr id="727" name="Google Shape;727;p16"/>
          <p:cNvSpPr/>
          <p:nvPr/>
        </p:nvSpPr>
        <p:spPr>
          <a:xfrm>
            <a:off x="246355" y="3788480"/>
            <a:ext cx="1633526" cy="349543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Lighting electricity</a:t>
            </a:r>
            <a:endParaRPr/>
          </a:p>
        </p:txBody>
      </p:sp>
      <p:sp>
        <p:nvSpPr>
          <p:cNvPr id="728" name="Google Shape;728;p16"/>
          <p:cNvSpPr/>
          <p:nvPr/>
        </p:nvSpPr>
        <p:spPr>
          <a:xfrm>
            <a:off x="246355" y="4238060"/>
            <a:ext cx="1633526" cy="349543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Production electricity</a:t>
            </a:r>
            <a:endParaRPr/>
          </a:p>
        </p:txBody>
      </p:sp>
      <p:sp>
        <p:nvSpPr>
          <p:cNvPr id="729" name="Google Shape;729;p16"/>
          <p:cNvSpPr/>
          <p:nvPr/>
        </p:nvSpPr>
        <p:spPr>
          <a:xfrm>
            <a:off x="246355" y="4732383"/>
            <a:ext cx="1633526" cy="44958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Refrigerated container (if any)</a:t>
            </a:r>
            <a:endParaRPr/>
          </a:p>
        </p:txBody>
      </p:sp>
      <p:sp>
        <p:nvSpPr>
          <p:cNvPr id="730" name="Google Shape;730;p16"/>
          <p:cNvSpPr/>
          <p:nvPr/>
        </p:nvSpPr>
        <p:spPr>
          <a:xfrm>
            <a:off x="246355" y="5357223"/>
            <a:ext cx="1295400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Other (If any)</a:t>
            </a:r>
            <a:endParaRPr/>
          </a:p>
        </p:txBody>
      </p:sp>
      <p:sp>
        <p:nvSpPr>
          <p:cNvPr id="731" name="Google Shape;731;p16"/>
          <p:cNvSpPr/>
          <p:nvPr/>
        </p:nvSpPr>
        <p:spPr>
          <a:xfrm>
            <a:off x="92782" y="6019427"/>
            <a:ext cx="3018693" cy="349543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Other purchased energy (if any)</a:t>
            </a:r>
            <a:endParaRPr/>
          </a:p>
        </p:txBody>
      </p:sp>
      <p:sp>
        <p:nvSpPr>
          <p:cNvPr id="732" name="Google Shape;732;p16"/>
          <p:cNvSpPr/>
          <p:nvPr/>
        </p:nvSpPr>
        <p:spPr>
          <a:xfrm>
            <a:off x="5006370" y="985737"/>
            <a:ext cx="1783080" cy="25146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Indirect emissions</a:t>
            </a:r>
            <a:endParaRPr/>
          </a:p>
        </p:txBody>
      </p:sp>
      <p:sp>
        <p:nvSpPr>
          <p:cNvPr id="733" name="Google Shape;733;p16"/>
          <p:cNvSpPr/>
          <p:nvPr/>
        </p:nvSpPr>
        <p:spPr>
          <a:xfrm>
            <a:off x="5175372" y="1401219"/>
            <a:ext cx="2454319" cy="352912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Transportation services</a:t>
            </a:r>
            <a:endParaRPr/>
          </a:p>
        </p:txBody>
      </p:sp>
      <p:sp>
        <p:nvSpPr>
          <p:cNvPr id="734" name="Google Shape;734;p16"/>
          <p:cNvSpPr/>
          <p:nvPr/>
        </p:nvSpPr>
        <p:spPr>
          <a:xfrm>
            <a:off x="9199855" y="985737"/>
            <a:ext cx="2766060" cy="355746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Use of external products/services</a:t>
            </a:r>
            <a:endParaRPr/>
          </a:p>
        </p:txBody>
      </p:sp>
      <p:sp>
        <p:nvSpPr>
          <p:cNvPr id="735" name="Google Shape;735;p16"/>
          <p:cNvSpPr/>
          <p:nvPr/>
        </p:nvSpPr>
        <p:spPr>
          <a:xfrm>
            <a:off x="4235958" y="2315675"/>
            <a:ext cx="1822595" cy="29834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Ship/ barge container</a:t>
            </a:r>
            <a:endParaRPr/>
          </a:p>
        </p:txBody>
      </p:sp>
      <p:sp>
        <p:nvSpPr>
          <p:cNvPr id="736" name="Google Shape;736;p16"/>
          <p:cNvSpPr/>
          <p:nvPr/>
        </p:nvSpPr>
        <p:spPr>
          <a:xfrm>
            <a:off x="4235957" y="2657135"/>
            <a:ext cx="1822595" cy="29834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container</a:t>
            </a:r>
            <a:endParaRPr/>
          </a:p>
        </p:txBody>
      </p:sp>
      <p:sp>
        <p:nvSpPr>
          <p:cNvPr id="737" name="Google Shape;737;p16"/>
          <p:cNvSpPr/>
          <p:nvPr/>
        </p:nvSpPr>
        <p:spPr>
          <a:xfrm>
            <a:off x="4235956" y="3026705"/>
            <a:ext cx="1822595" cy="29834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container</a:t>
            </a:r>
            <a:endParaRPr/>
          </a:p>
        </p:txBody>
      </p:sp>
      <p:sp>
        <p:nvSpPr>
          <p:cNvPr id="738" name="Google Shape;738;p16"/>
          <p:cNvSpPr/>
          <p:nvPr/>
        </p:nvSpPr>
        <p:spPr>
          <a:xfrm>
            <a:off x="4235956" y="2988357"/>
            <a:ext cx="1822595" cy="29834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Personal motorcycle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9" name="Google Shape;739;p16"/>
          <p:cNvSpPr/>
          <p:nvPr/>
        </p:nvSpPr>
        <p:spPr>
          <a:xfrm>
            <a:off x="4235956" y="3374569"/>
            <a:ext cx="1822595" cy="29834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Personal car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0" name="Google Shape;740;p16"/>
          <p:cNvSpPr/>
          <p:nvPr/>
        </p:nvSpPr>
        <p:spPr>
          <a:xfrm>
            <a:off x="4235956" y="3752545"/>
            <a:ext cx="1822595" cy="485515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Outsourced car service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" name="Google Shape;741;p16"/>
          <p:cNvSpPr/>
          <p:nvPr/>
        </p:nvSpPr>
        <p:spPr>
          <a:xfrm>
            <a:off x="4233286" y="4235634"/>
            <a:ext cx="1822595" cy="485515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Business airplane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2" name="Google Shape;742;p16"/>
          <p:cNvSpPr/>
          <p:nvPr/>
        </p:nvSpPr>
        <p:spPr>
          <a:xfrm>
            <a:off x="4233286" y="4706643"/>
            <a:ext cx="1822595" cy="485515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Business bus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3" name="Google Shape;743;p16"/>
          <p:cNvSpPr/>
          <p:nvPr/>
        </p:nvSpPr>
        <p:spPr>
          <a:xfrm>
            <a:off x="5175373" y="5219863"/>
            <a:ext cx="1350630" cy="29834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Other source</a:t>
            </a:r>
            <a:endParaRPr/>
          </a:p>
        </p:txBody>
      </p:sp>
      <p:sp>
        <p:nvSpPr>
          <p:cNvPr id="744" name="Google Shape;744;p16"/>
          <p:cNvSpPr/>
          <p:nvPr/>
        </p:nvSpPr>
        <p:spPr>
          <a:xfrm>
            <a:off x="4206063" y="5582700"/>
            <a:ext cx="1350630" cy="29834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Leased assets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5" name="Google Shape;745;p16"/>
          <p:cNvSpPr/>
          <p:nvPr/>
        </p:nvSpPr>
        <p:spPr>
          <a:xfrm>
            <a:off x="8289554" y="2034903"/>
            <a:ext cx="1822595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Use of raw materials</a:t>
            </a:r>
            <a:endParaRPr/>
          </a:p>
        </p:txBody>
      </p:sp>
      <p:sp>
        <p:nvSpPr>
          <p:cNvPr id="746" name="Google Shape;746;p16"/>
          <p:cNvSpPr/>
          <p:nvPr/>
        </p:nvSpPr>
        <p:spPr>
          <a:xfrm>
            <a:off x="8317670" y="2547348"/>
            <a:ext cx="1822595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Wastewater treatment services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7" name="Google Shape;747;p16"/>
          <p:cNvSpPr/>
          <p:nvPr/>
        </p:nvSpPr>
        <p:spPr>
          <a:xfrm>
            <a:off x="8317670" y="3100693"/>
            <a:ext cx="1822595" cy="47345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Use of goods/ equipment/ assets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" name="Google Shape;748;p16"/>
          <p:cNvSpPr/>
          <p:nvPr/>
        </p:nvSpPr>
        <p:spPr>
          <a:xfrm>
            <a:off x="8317670" y="3803463"/>
            <a:ext cx="1822595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Accommodation for employees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9" name="Google Shape;749;p16"/>
          <p:cNvSpPr/>
          <p:nvPr/>
        </p:nvSpPr>
        <p:spPr>
          <a:xfrm>
            <a:off x="9134401" y="4293477"/>
            <a:ext cx="2896968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Use of the company's products/services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" name="Google Shape;750;p16"/>
          <p:cNvSpPr/>
          <p:nvPr/>
        </p:nvSpPr>
        <p:spPr>
          <a:xfrm>
            <a:off x="8317670" y="4839264"/>
            <a:ext cx="1822595" cy="474135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Use of the company's products/services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1" name="Google Shape;751;p16"/>
          <p:cNvSpPr/>
          <p:nvPr/>
        </p:nvSpPr>
        <p:spPr>
          <a:xfrm>
            <a:off x="8334927" y="5645615"/>
            <a:ext cx="1893628" cy="516934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Products/ services treatment  after using</a:t>
            </a:r>
            <a:endParaRPr/>
          </a:p>
        </p:txBody>
      </p:sp>
      <p:sp>
        <p:nvSpPr>
          <p:cNvPr id="752" name="Google Shape;752;p16"/>
          <p:cNvSpPr/>
          <p:nvPr/>
        </p:nvSpPr>
        <p:spPr>
          <a:xfrm>
            <a:off x="4206063" y="5989683"/>
            <a:ext cx="1822595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Investment activities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19"/>
          <p:cNvSpPr txBox="1"/>
          <p:nvPr/>
        </p:nvSpPr>
        <p:spPr>
          <a:xfrm>
            <a:off x="293501" y="926467"/>
            <a:ext cx="11402452" cy="1015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Please identify the scope and sources of greenhouse gas emissions at your enterprise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70" name="Google Shape;770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02871" y="2371024"/>
            <a:ext cx="5286001" cy="3008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71" name="Google Shape;771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68415" y="3729785"/>
            <a:ext cx="4839915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772" name="Google Shape;772;p19"/>
          <p:cNvSpPr txBox="1"/>
          <p:nvPr/>
        </p:nvSpPr>
        <p:spPr>
          <a:xfrm>
            <a:off x="3139301" y="166098"/>
            <a:ext cx="610001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DISCUSS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EC01F-7959-26B4-A899-F630EB66D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CD705CF-2964-3853-C5DA-EE5C1AC6F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4004"/>
            <a:ext cx="12192000" cy="654050"/>
          </a:xfrm>
        </p:spPr>
        <p:txBody>
          <a:bodyPr/>
          <a:lstStyle/>
          <a:p>
            <a:pPr algn="ctr"/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SỰ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CẦN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THIẾT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CỦA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HỢP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1">
                    <a:lumMod val="50000"/>
                  </a:schemeClr>
                </a:solidFill>
              </a:rPr>
              <a:t>PHẦN</a:t>
            </a:r>
            <a:endParaRPr lang="en-VN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345C967-3C78-BD37-8F4F-0AAA69E9C2D9}"/>
              </a:ext>
            </a:extLst>
          </p:cNvPr>
          <p:cNvGrpSpPr/>
          <p:nvPr/>
        </p:nvGrpSpPr>
        <p:grpSpPr>
          <a:xfrm>
            <a:off x="1059122" y="1209282"/>
            <a:ext cx="8138665" cy="881623"/>
            <a:chOff x="1227736" y="1569919"/>
            <a:chExt cx="5332590" cy="1197368"/>
          </a:xfrm>
        </p:grpSpPr>
        <p:sp>
          <p:nvSpPr>
            <p:cNvPr id="6" name="Title 20">
              <a:extLst>
                <a:ext uri="{FF2B5EF4-FFF2-40B4-BE49-F238E27FC236}">
                  <a16:creationId xmlns:a16="http://schemas.microsoft.com/office/drawing/2014/main" id="{ECD5C6DE-3E30-3E4E-0E52-3C02F155B714}"/>
                </a:ext>
              </a:extLst>
            </p:cNvPr>
            <p:cNvSpPr txBox="1">
              <a:spLocks/>
            </p:cNvSpPr>
            <p:nvPr/>
          </p:nvSpPr>
          <p:spPr>
            <a:xfrm>
              <a:off x="1796568" y="1569919"/>
              <a:ext cx="4763758" cy="1197368"/>
            </a:xfrm>
            <a:prstGeom prst="rect">
              <a:avLst/>
            </a:prstGeom>
          </p:spPr>
          <p:txBody>
            <a:bodyPr vert="horz" wrap="square" lIns="121893" tIns="60946" rIns="121893" bIns="60946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en-US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Compliance with international laws and requirements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E3B5D7A-D14F-4DD4-5E98-FCC7A9EA9A5A}"/>
                </a:ext>
              </a:extLst>
            </p:cNvPr>
            <p:cNvSpPr/>
            <p:nvPr/>
          </p:nvSpPr>
          <p:spPr>
            <a:xfrm>
              <a:off x="1227736" y="1801228"/>
              <a:ext cx="531815" cy="81152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innerShdw blurRad="635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D" sz="2000" b="1" dirty="0"/>
                <a:t>1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67DF9D69-60FF-0E03-825E-4E69A1E86A4F}"/>
              </a:ext>
            </a:extLst>
          </p:cNvPr>
          <p:cNvGrpSpPr/>
          <p:nvPr/>
        </p:nvGrpSpPr>
        <p:grpSpPr>
          <a:xfrm>
            <a:off x="1059122" y="1983342"/>
            <a:ext cx="9806102" cy="881623"/>
            <a:chOff x="1227735" y="1569919"/>
            <a:chExt cx="6823364" cy="1197368"/>
          </a:xfrm>
        </p:grpSpPr>
        <p:sp>
          <p:nvSpPr>
            <p:cNvPr id="7" name="Title 20">
              <a:extLst>
                <a:ext uri="{FF2B5EF4-FFF2-40B4-BE49-F238E27FC236}">
                  <a16:creationId xmlns:a16="http://schemas.microsoft.com/office/drawing/2014/main" id="{BD9F55BE-152C-DFE9-EA15-5DC4DEF47801}"/>
                </a:ext>
              </a:extLst>
            </p:cNvPr>
            <p:cNvSpPr txBox="1">
              <a:spLocks/>
            </p:cNvSpPr>
            <p:nvPr/>
          </p:nvSpPr>
          <p:spPr>
            <a:xfrm>
              <a:off x="1796568" y="1569919"/>
              <a:ext cx="6254531" cy="1197368"/>
            </a:xfrm>
            <a:prstGeom prst="rect">
              <a:avLst/>
            </a:prstGeom>
          </p:spPr>
          <p:txBody>
            <a:bodyPr vert="horz" wrap="square" lIns="121893" tIns="60946" rIns="121893" bIns="60946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vi-VN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Meeting the trend of sustainable development and social responsibility</a:t>
              </a:r>
              <a:endPara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FBE1421-3167-4B49-AE81-37687DB04C08}"/>
                </a:ext>
              </a:extLst>
            </p:cNvPr>
            <p:cNvSpPr/>
            <p:nvPr/>
          </p:nvSpPr>
          <p:spPr>
            <a:xfrm>
              <a:off x="1227735" y="1801228"/>
              <a:ext cx="531817" cy="81152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innerShdw blurRad="635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D" sz="2000" b="1" dirty="0"/>
                <a:t>2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81BFE84-24D4-7A3F-DDB7-6C3C1016F8C4}"/>
              </a:ext>
            </a:extLst>
          </p:cNvPr>
          <p:cNvGrpSpPr/>
          <p:nvPr/>
        </p:nvGrpSpPr>
        <p:grpSpPr>
          <a:xfrm>
            <a:off x="1059122" y="2912216"/>
            <a:ext cx="6565264" cy="619757"/>
            <a:chOff x="1227735" y="1801228"/>
            <a:chExt cx="5332591" cy="811520"/>
          </a:xfrm>
        </p:grpSpPr>
        <p:sp>
          <p:nvSpPr>
            <p:cNvPr id="20" name="Title 20">
              <a:extLst>
                <a:ext uri="{FF2B5EF4-FFF2-40B4-BE49-F238E27FC236}">
                  <a16:creationId xmlns:a16="http://schemas.microsoft.com/office/drawing/2014/main" id="{7C6C9E57-AED0-154E-2735-DCB84EC3213A}"/>
                </a:ext>
              </a:extLst>
            </p:cNvPr>
            <p:cNvSpPr txBox="1">
              <a:spLocks/>
            </p:cNvSpPr>
            <p:nvPr/>
          </p:nvSpPr>
          <p:spPr>
            <a:xfrm>
              <a:off x="1796568" y="1848986"/>
              <a:ext cx="4763758" cy="639233"/>
            </a:xfrm>
            <a:prstGeom prst="rect">
              <a:avLst/>
            </a:prstGeom>
          </p:spPr>
          <p:txBody>
            <a:bodyPr vert="horz" wrap="square" lIns="121893" tIns="60946" rIns="121893" bIns="60946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en-US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Reduce costs and increase operational efficiency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D242CA1-7294-7C93-D4CD-0A56A7AAB201}"/>
                </a:ext>
              </a:extLst>
            </p:cNvPr>
            <p:cNvSpPr/>
            <p:nvPr/>
          </p:nvSpPr>
          <p:spPr>
            <a:xfrm>
              <a:off x="1227735" y="1801228"/>
              <a:ext cx="531818" cy="81152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innerShdw blurRad="635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D" sz="2000" b="1" dirty="0"/>
                <a:t>3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AA9AEFA-F7AB-8C27-51CB-45C0503018CD}"/>
              </a:ext>
            </a:extLst>
          </p:cNvPr>
          <p:cNvGrpSpPr/>
          <p:nvPr/>
        </p:nvGrpSpPr>
        <p:grpSpPr>
          <a:xfrm>
            <a:off x="1059122" y="3693110"/>
            <a:ext cx="8538789" cy="566194"/>
            <a:chOff x="1227735" y="1801227"/>
            <a:chExt cx="6935573" cy="811521"/>
          </a:xfrm>
        </p:grpSpPr>
        <p:sp>
          <p:nvSpPr>
            <p:cNvPr id="23" name="Title 20">
              <a:extLst>
                <a:ext uri="{FF2B5EF4-FFF2-40B4-BE49-F238E27FC236}">
                  <a16:creationId xmlns:a16="http://schemas.microsoft.com/office/drawing/2014/main" id="{C51BA131-DCE3-CD68-3474-93F75C65041A}"/>
                </a:ext>
              </a:extLst>
            </p:cNvPr>
            <p:cNvSpPr txBox="1">
              <a:spLocks/>
            </p:cNvSpPr>
            <p:nvPr/>
          </p:nvSpPr>
          <p:spPr>
            <a:xfrm>
              <a:off x="1796568" y="1823480"/>
              <a:ext cx="6366740" cy="690242"/>
            </a:xfrm>
            <a:prstGeom prst="rect">
              <a:avLst/>
            </a:prstGeom>
          </p:spPr>
          <p:txBody>
            <a:bodyPr vert="horz" wrap="square" lIns="121893" tIns="60946" rIns="121893" bIns="60946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vi-VN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Improving competitiveness and access to international markets</a:t>
              </a:r>
              <a:endPara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880B396A-8C68-F7B2-1882-05EFD7113064}"/>
                </a:ext>
              </a:extLst>
            </p:cNvPr>
            <p:cNvSpPr/>
            <p:nvPr/>
          </p:nvSpPr>
          <p:spPr>
            <a:xfrm>
              <a:off x="1227735" y="1801227"/>
              <a:ext cx="531818" cy="81152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innerShdw blurRad="635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D" sz="2000" b="1" dirty="0"/>
                <a:t>4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ED360CD-920B-1E2B-B47E-10AA862BE0C3}"/>
              </a:ext>
            </a:extLst>
          </p:cNvPr>
          <p:cNvGrpSpPr/>
          <p:nvPr/>
        </p:nvGrpSpPr>
        <p:grpSpPr>
          <a:xfrm>
            <a:off x="1059122" y="4406324"/>
            <a:ext cx="8676325" cy="584064"/>
            <a:chOff x="1228862" y="1801228"/>
            <a:chExt cx="7032360" cy="868284"/>
          </a:xfrm>
        </p:grpSpPr>
        <p:sp>
          <p:nvSpPr>
            <p:cNvPr id="26" name="Title 20">
              <a:extLst>
                <a:ext uri="{FF2B5EF4-FFF2-40B4-BE49-F238E27FC236}">
                  <a16:creationId xmlns:a16="http://schemas.microsoft.com/office/drawing/2014/main" id="{8D7FD10B-4AD2-7083-1E7A-05F426251EA8}"/>
                </a:ext>
              </a:extLst>
            </p:cNvPr>
            <p:cNvSpPr txBox="1">
              <a:spLocks/>
            </p:cNvSpPr>
            <p:nvPr/>
          </p:nvSpPr>
          <p:spPr>
            <a:xfrm>
              <a:off x="1796568" y="1953586"/>
              <a:ext cx="6464654" cy="715926"/>
            </a:xfrm>
            <a:prstGeom prst="rect">
              <a:avLst/>
            </a:prstGeom>
          </p:spPr>
          <p:txBody>
            <a:bodyPr vert="horz" wrap="square" lIns="121893" tIns="60946" rIns="121893" bIns="60946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vi-VN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Ready for carbon markets and green finance opportunities</a:t>
              </a:r>
              <a:endPara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6DE3F0D-3821-F1CA-EA96-28F6D351E521}"/>
                </a:ext>
              </a:extLst>
            </p:cNvPr>
            <p:cNvSpPr/>
            <p:nvPr/>
          </p:nvSpPr>
          <p:spPr>
            <a:xfrm>
              <a:off x="1228862" y="1801228"/>
              <a:ext cx="530691" cy="81152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innerShdw blurRad="635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D" sz="2000" b="1" dirty="0"/>
                <a:t>5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848E8CB-482D-F85B-FEC3-E4AA04D76569}"/>
              </a:ext>
            </a:extLst>
          </p:cNvPr>
          <p:cNvGrpSpPr/>
          <p:nvPr/>
        </p:nvGrpSpPr>
        <p:grpSpPr>
          <a:xfrm>
            <a:off x="1059122" y="5099225"/>
            <a:ext cx="6577808" cy="545881"/>
            <a:chOff x="1228862" y="1801228"/>
            <a:chExt cx="5331464" cy="811520"/>
          </a:xfrm>
        </p:grpSpPr>
        <p:sp>
          <p:nvSpPr>
            <p:cNvPr id="29" name="Title 20">
              <a:extLst>
                <a:ext uri="{FF2B5EF4-FFF2-40B4-BE49-F238E27FC236}">
                  <a16:creationId xmlns:a16="http://schemas.microsoft.com/office/drawing/2014/main" id="{5D3AE8BD-9DE9-C389-C794-36A29DAF2CC5}"/>
                </a:ext>
              </a:extLst>
            </p:cNvPr>
            <p:cNvSpPr txBox="1">
              <a:spLocks/>
            </p:cNvSpPr>
            <p:nvPr/>
          </p:nvSpPr>
          <p:spPr>
            <a:xfrm>
              <a:off x="1796568" y="1805729"/>
              <a:ext cx="4763758" cy="725743"/>
            </a:xfrm>
            <a:prstGeom prst="rect">
              <a:avLst/>
            </a:prstGeom>
          </p:spPr>
          <p:txBody>
            <a:bodyPr vert="horz" wrap="square" lIns="121893" tIns="60946" rIns="121893" bIns="60946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en-US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Improve intrinsic capacity and risk management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E63A614-B1D1-6E97-6E1F-2D9090ADB34A}"/>
                </a:ext>
              </a:extLst>
            </p:cNvPr>
            <p:cNvSpPr/>
            <p:nvPr/>
          </p:nvSpPr>
          <p:spPr>
            <a:xfrm>
              <a:off x="1228862" y="1801228"/>
              <a:ext cx="530691" cy="81152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innerShdw blurRad="635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D" sz="2000" b="1" dirty="0"/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3430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20"/>
          <p:cNvSpPr txBox="1">
            <a:spLocks noGrp="1"/>
          </p:cNvSpPr>
          <p:nvPr>
            <p:ph type="title"/>
          </p:nvPr>
        </p:nvSpPr>
        <p:spPr>
          <a:xfrm>
            <a:off x="180509" y="0"/>
            <a:ext cx="11837320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Steps to implement greenhouse gas inventory</a:t>
            </a:r>
            <a:endParaRPr/>
          </a:p>
        </p:txBody>
      </p:sp>
      <p:sp>
        <p:nvSpPr>
          <p:cNvPr id="778" name="Google Shape;778;p20"/>
          <p:cNvSpPr/>
          <p:nvPr/>
        </p:nvSpPr>
        <p:spPr>
          <a:xfrm>
            <a:off x="16463" y="1386108"/>
            <a:ext cx="2118378" cy="667045"/>
          </a:xfrm>
          <a:prstGeom prst="chevron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9" name="Google Shape;779;p20"/>
          <p:cNvSpPr/>
          <p:nvPr/>
        </p:nvSpPr>
        <p:spPr>
          <a:xfrm>
            <a:off x="180509" y="1386108"/>
            <a:ext cx="17145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000" tIns="30650" rIns="30650" bIns="3065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1</a:t>
            </a:r>
            <a:endParaRPr/>
          </a:p>
        </p:txBody>
      </p:sp>
      <p:sp>
        <p:nvSpPr>
          <p:cNvPr id="780" name="Google Shape;780;p20"/>
          <p:cNvSpPr/>
          <p:nvPr/>
        </p:nvSpPr>
        <p:spPr>
          <a:xfrm>
            <a:off x="1930332" y="1361993"/>
            <a:ext cx="2118378" cy="667045"/>
          </a:xfrm>
          <a:prstGeom prst="chevron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1" name="Google Shape;781;p20"/>
          <p:cNvSpPr/>
          <p:nvPr/>
        </p:nvSpPr>
        <p:spPr>
          <a:xfrm>
            <a:off x="3831480" y="1371735"/>
            <a:ext cx="2118378" cy="667045"/>
          </a:xfrm>
          <a:prstGeom prst="chevron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2" name="Google Shape;782;p20"/>
          <p:cNvSpPr/>
          <p:nvPr/>
        </p:nvSpPr>
        <p:spPr>
          <a:xfrm>
            <a:off x="5692418" y="1364018"/>
            <a:ext cx="2118378" cy="667045"/>
          </a:xfrm>
          <a:prstGeom prst="chevron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3" name="Google Shape;783;p20"/>
          <p:cNvSpPr/>
          <p:nvPr/>
        </p:nvSpPr>
        <p:spPr>
          <a:xfrm>
            <a:off x="7576641" y="1378774"/>
            <a:ext cx="2118378" cy="667045"/>
          </a:xfrm>
          <a:prstGeom prst="chevron">
            <a:avLst>
              <a:gd name="adj" fmla="val 50000"/>
            </a:avLst>
          </a:prstGeom>
          <a:solidFill>
            <a:srgbClr val="92D05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4" name="Google Shape;784;p20"/>
          <p:cNvSpPr/>
          <p:nvPr/>
        </p:nvSpPr>
        <p:spPr>
          <a:xfrm>
            <a:off x="9484149" y="1364695"/>
            <a:ext cx="2160774" cy="667045"/>
          </a:xfrm>
          <a:prstGeom prst="chevron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5" name="Google Shape;785;p20"/>
          <p:cNvSpPr/>
          <p:nvPr/>
        </p:nvSpPr>
        <p:spPr>
          <a:xfrm>
            <a:off x="2069602" y="1352251"/>
            <a:ext cx="17145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000" tIns="30650" rIns="30650" bIns="3065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2</a:t>
            </a:r>
            <a:endParaRPr/>
          </a:p>
        </p:txBody>
      </p:sp>
      <p:sp>
        <p:nvSpPr>
          <p:cNvPr id="786" name="Google Shape;786;p20"/>
          <p:cNvSpPr/>
          <p:nvPr/>
        </p:nvSpPr>
        <p:spPr>
          <a:xfrm>
            <a:off x="4065635" y="1378774"/>
            <a:ext cx="17145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000" tIns="30650" rIns="30650" bIns="3065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3</a:t>
            </a:r>
            <a:endParaRPr/>
          </a:p>
        </p:txBody>
      </p:sp>
      <p:sp>
        <p:nvSpPr>
          <p:cNvPr id="787" name="Google Shape;787;p20"/>
          <p:cNvSpPr/>
          <p:nvPr/>
        </p:nvSpPr>
        <p:spPr>
          <a:xfrm>
            <a:off x="5970288" y="1378774"/>
            <a:ext cx="17145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000" tIns="30650" rIns="30650" bIns="3065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4</a:t>
            </a:r>
            <a:endParaRPr/>
          </a:p>
        </p:txBody>
      </p:sp>
      <p:sp>
        <p:nvSpPr>
          <p:cNvPr id="788" name="Google Shape;788;p20"/>
          <p:cNvSpPr/>
          <p:nvPr/>
        </p:nvSpPr>
        <p:spPr>
          <a:xfrm>
            <a:off x="7854511" y="1427265"/>
            <a:ext cx="17145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000" tIns="30650" rIns="30650" bIns="3065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5</a:t>
            </a:r>
            <a:endParaRPr/>
          </a:p>
        </p:txBody>
      </p:sp>
      <p:sp>
        <p:nvSpPr>
          <p:cNvPr id="789" name="Google Shape;789;p20"/>
          <p:cNvSpPr/>
          <p:nvPr/>
        </p:nvSpPr>
        <p:spPr>
          <a:xfrm>
            <a:off x="9653872" y="1388418"/>
            <a:ext cx="17145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000" tIns="30650" rIns="30650" bIns="3065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6</a:t>
            </a:r>
            <a:endParaRPr/>
          </a:p>
        </p:txBody>
      </p:sp>
      <p:sp>
        <p:nvSpPr>
          <p:cNvPr id="790" name="Google Shape;790;p20"/>
          <p:cNvSpPr txBox="1"/>
          <p:nvPr/>
        </p:nvSpPr>
        <p:spPr>
          <a:xfrm>
            <a:off x="180510" y="2174595"/>
            <a:ext cx="1684152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Determining the scope and boundaries of GHG inventory</a:t>
            </a:r>
            <a:endParaRPr sz="2000" b="1" i="0" u="none" strike="noStrike" cap="non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1" name="Google Shape;791;p20"/>
          <p:cNvSpPr txBox="1"/>
          <p:nvPr/>
        </p:nvSpPr>
        <p:spPr>
          <a:xfrm>
            <a:off x="2118446" y="2248461"/>
            <a:ext cx="1612432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Identifying GHG sources and sinks</a:t>
            </a:r>
            <a:endParaRPr sz="2000" b="1" i="0" u="none" strike="noStrike" cap="non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2" name="Google Shape;792;p20"/>
          <p:cNvSpPr txBox="1"/>
          <p:nvPr/>
        </p:nvSpPr>
        <p:spPr>
          <a:xfrm>
            <a:off x="3984662" y="2326995"/>
            <a:ext cx="1612432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GHG inventory</a:t>
            </a:r>
            <a:endParaRPr sz="2000" b="1" i="0" u="none" strike="noStrike" cap="non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3" name="Google Shape;793;p20"/>
          <p:cNvSpPr txBox="1"/>
          <p:nvPr/>
        </p:nvSpPr>
        <p:spPr>
          <a:xfrm>
            <a:off x="5886738" y="2326995"/>
            <a:ext cx="1924058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Quality check of measurement</a:t>
            </a:r>
            <a:endParaRPr sz="2000" b="1" i="0" u="none" strike="noStrike" cap="non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4" name="Google Shape;794;p20"/>
          <p:cNvSpPr txBox="1"/>
          <p:nvPr/>
        </p:nvSpPr>
        <p:spPr>
          <a:xfrm>
            <a:off x="7887382" y="2258266"/>
            <a:ext cx="1612432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Emission reduction plans and initiatives</a:t>
            </a:r>
            <a:endParaRPr/>
          </a:p>
        </p:txBody>
      </p:sp>
      <p:sp>
        <p:nvSpPr>
          <p:cNvPr id="795" name="Google Shape;795;p20"/>
          <p:cNvSpPr txBox="1"/>
          <p:nvPr/>
        </p:nvSpPr>
        <p:spPr>
          <a:xfrm>
            <a:off x="9789458" y="2174595"/>
            <a:ext cx="1612432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GHG statement</a:t>
            </a:r>
            <a:endParaRPr sz="2000" b="1" i="0" u="none" strike="noStrike" cap="non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6" name="Google Shape;796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82698" y="3723206"/>
            <a:ext cx="4652865" cy="2552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75386-86D6-1C1E-BDF8-556CE5C59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824DBDD-636E-24D1-08D0-00F2AAC4074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61773" y="121219"/>
            <a:ext cx="11693869" cy="532049"/>
          </a:xfrm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Decree 06/2022 ND-CP</a:t>
            </a:r>
            <a:endParaRPr lang="en-US" altLang="en-US" sz="3200" b="1" kern="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9566E7-ADD5-B2FE-390F-835C2963A7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8455" y="1368311"/>
            <a:ext cx="6111349" cy="506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451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56AF67-B205-78F2-2FB1-27B624A507E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61773" y="121219"/>
            <a:ext cx="11693869" cy="532049"/>
          </a:xfrm>
        </p:spPr>
        <p:txBody>
          <a:bodyPr>
            <a:noAutofit/>
          </a:bodyPr>
          <a:lstStyle/>
          <a:p>
            <a:pPr algn="ctr"/>
            <a:r>
              <a:rPr lang="en-GB" alt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Circular 38/2023/TT-BCT – Requirements</a:t>
            </a:r>
            <a:endParaRPr lang="en-US" altLang="en-US" sz="3200" b="1" kern="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615" y="1303793"/>
            <a:ext cx="6880184" cy="538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841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AB3E93D-C7BE-B9D9-BA43-9BF0621F4F4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98131" y="95489"/>
            <a:ext cx="11693869" cy="532049"/>
          </a:xfrm>
        </p:spPr>
        <p:txBody>
          <a:bodyPr>
            <a:noAutofit/>
          </a:bodyPr>
          <a:lstStyle/>
          <a:p>
            <a:pPr algn="ctr"/>
            <a:r>
              <a:rPr lang="en-GB" alt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Circular 38/2023/TT-BCT – Requirements</a:t>
            </a:r>
            <a:endParaRPr lang="en-US" altLang="en-US" sz="3200" b="1" kern="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9069" y="1374816"/>
            <a:ext cx="7653860" cy="5121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15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p21"/>
          <p:cNvSpPr txBox="1">
            <a:spLocks noGrp="1"/>
          </p:cNvSpPr>
          <p:nvPr>
            <p:ph type="title"/>
          </p:nvPr>
        </p:nvSpPr>
        <p:spPr>
          <a:xfrm>
            <a:off x="275770" y="-5475"/>
            <a:ext cx="11598653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Greenhouse gas inventory reference documents</a:t>
            </a:r>
            <a:endParaRPr/>
          </a:p>
        </p:txBody>
      </p:sp>
      <p:pic>
        <p:nvPicPr>
          <p:cNvPr id="803" name="Google Shape;803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297" y="1553882"/>
            <a:ext cx="3511720" cy="472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4" name="Google Shape;804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38165" y="1462529"/>
            <a:ext cx="3346823" cy="4614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5" name="Google Shape;805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52312" y="1462529"/>
            <a:ext cx="2918559" cy="4614810"/>
          </a:xfrm>
          <a:prstGeom prst="rect">
            <a:avLst/>
          </a:prstGeom>
          <a:noFill/>
          <a:ln>
            <a:noFill/>
          </a:ln>
        </p:spPr>
      </p:pic>
      <p:sp>
        <p:nvSpPr>
          <p:cNvPr id="806" name="Google Shape;806;p21"/>
          <p:cNvSpPr/>
          <p:nvPr/>
        </p:nvSpPr>
        <p:spPr>
          <a:xfrm>
            <a:off x="748996" y="862136"/>
            <a:ext cx="2918560" cy="58496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National</a:t>
            </a:r>
            <a:endParaRPr/>
          </a:p>
        </p:txBody>
      </p:sp>
      <p:sp>
        <p:nvSpPr>
          <p:cNvPr id="807" name="Google Shape;807;p21"/>
          <p:cNvSpPr/>
          <p:nvPr/>
        </p:nvSpPr>
        <p:spPr>
          <a:xfrm>
            <a:off x="5090901" y="862136"/>
            <a:ext cx="2918560" cy="58496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International</a:t>
            </a:r>
            <a:endParaRPr/>
          </a:p>
        </p:txBody>
      </p:sp>
      <p:sp>
        <p:nvSpPr>
          <p:cNvPr id="808" name="Google Shape;808;p21"/>
          <p:cNvSpPr/>
          <p:nvPr/>
        </p:nvSpPr>
        <p:spPr>
          <a:xfrm>
            <a:off x="8955864" y="816459"/>
            <a:ext cx="2918560" cy="58496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International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22"/>
          <p:cNvSpPr txBox="1"/>
          <p:nvPr/>
        </p:nvSpPr>
        <p:spPr>
          <a:xfrm>
            <a:off x="237153" y="0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Quantification of emissions and removal of GHG</a:t>
            </a:r>
            <a:endParaRPr/>
          </a:p>
        </p:txBody>
      </p:sp>
      <p:pic>
        <p:nvPicPr>
          <p:cNvPr id="814" name="Google Shape;81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4093" y="1052099"/>
            <a:ext cx="4595907" cy="4882536"/>
          </a:xfrm>
          <a:prstGeom prst="rect">
            <a:avLst/>
          </a:prstGeom>
          <a:noFill/>
          <a:ln>
            <a:noFill/>
          </a:ln>
        </p:spPr>
      </p:pic>
      <p:sp>
        <p:nvSpPr>
          <p:cNvPr id="815" name="Google Shape;815;p22"/>
          <p:cNvSpPr txBox="1"/>
          <p:nvPr/>
        </p:nvSpPr>
        <p:spPr>
          <a:xfrm>
            <a:off x="5466726" y="1052099"/>
            <a:ext cx="6488121" cy="3959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Calculation of GHG emissions </a:t>
            </a:r>
          </a:p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Method of calculation/measurement.</a:t>
            </a:r>
            <a:endParaRPr dirty="0"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Continuous monitoring of emission sources</a:t>
            </a: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Intermittent monitoring</a:t>
            </a:r>
            <a:endParaRPr dirty="0"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Using Emission Factors</a:t>
            </a:r>
            <a:endParaRPr dirty="0"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Formula:</a:t>
            </a: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GHG Emissions = Activity Data × Emission Factor × GWP (Global Warming Potential)</a:t>
            </a: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42414"/>
            <a:ext cx="12192000" cy="760832"/>
          </a:xfrm>
        </p:spPr>
        <p:txBody>
          <a:bodyPr anchor="b">
            <a:noAutofit/>
          </a:bodyPr>
          <a:lstStyle/>
          <a:p>
            <a:pPr marL="1528156" indent="-1528156" algn="ctr"/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Quyết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định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2626/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QĐ-BTNMT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Hẹ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phát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thải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D3E034D-7820-642A-BB58-4C136B0D13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4" y="1441903"/>
            <a:ext cx="5302845" cy="22365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F25A187-590D-7F1B-0B60-8AB47A2156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68" y="3882577"/>
            <a:ext cx="6589215" cy="242995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522135C-BC64-C150-FC72-CE63DF4073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860" y="1441903"/>
            <a:ext cx="4246805" cy="488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080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23"/>
          <p:cNvSpPr txBox="1">
            <a:spLocks noGrp="1"/>
          </p:cNvSpPr>
          <p:nvPr>
            <p:ph type="title"/>
          </p:nvPr>
        </p:nvSpPr>
        <p:spPr>
          <a:xfrm>
            <a:off x="246742" y="-5475"/>
            <a:ext cx="11627681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Guidelines for greenhouse gas inventory</a:t>
            </a:r>
            <a:endParaRPr/>
          </a:p>
        </p:txBody>
      </p:sp>
      <p:sp>
        <p:nvSpPr>
          <p:cNvPr id="821" name="Google Shape;821;p23"/>
          <p:cNvSpPr txBox="1"/>
          <p:nvPr/>
        </p:nvSpPr>
        <p:spPr>
          <a:xfrm>
            <a:off x="108103" y="876463"/>
            <a:ext cx="3325184" cy="40011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Step 1: Collect data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822" name="Google Shape;822;p23"/>
          <p:cNvGraphicFramePr/>
          <p:nvPr/>
        </p:nvGraphicFramePr>
        <p:xfrm>
          <a:off x="360822" y="1397679"/>
          <a:ext cx="11058125" cy="5473225"/>
        </p:xfrm>
        <a:graphic>
          <a:graphicData uri="http://schemas.openxmlformats.org/drawingml/2006/table">
            <a:tbl>
              <a:tblPr>
                <a:gradFill>
                  <a:gsLst>
                    <a:gs pos="0">
                      <a:srgbClr val="B5FAFF"/>
                    </a:gs>
                    <a:gs pos="35000">
                      <a:srgbClr val="CAFAFF"/>
                    </a:gs>
                    <a:gs pos="100000">
                      <a:srgbClr val="E8FDFF"/>
                    </a:gs>
                  </a:gsLst>
                  <a:lin ang="16200000" scaled="0"/>
                </a:gradFill>
                <a:tableStyleId>{37696A13-9321-4B0A-9772-B8223113E4DD}</a:tableStyleId>
              </a:tblPr>
              <a:tblGrid>
                <a:gridCol w="975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1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79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16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531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9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Scope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Emission Sources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Data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Responsible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Months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Greenhouse Gas Type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7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Scope 1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Boiler  - Generator  - Equipment using natural gas 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Invoice  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Statistical report  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Meter reading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Technical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1 - 12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CO₂, CH₄, N₂O</a:t>
                      </a:r>
                      <a:endParaRPr/>
                    </a:p>
                  </a:txBody>
                  <a:tcPr marL="30450" marR="30450" marT="15225" marB="152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1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Diesel forklift  - 4-seater car  - 7-seater car  - Delivery vehicle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Invoice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Distance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Administration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Procurement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1 - 12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CO₂, CH₄, N₂O</a:t>
                      </a:r>
                      <a:endParaRPr/>
                    </a:p>
                  </a:txBody>
                  <a:tcPr marL="30450" marR="30450" marT="15225" marB="152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1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Production process (stages that generate emissions)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Meter reading  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Quantity of raw materials input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Production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1 - 12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CO₂, CH₄, N₂O, HFCs, PFCs, SF₆</a:t>
                      </a:r>
                      <a:endParaRPr/>
                    </a:p>
                  </a:txBody>
                  <a:tcPr marL="30450" marR="30450" marT="15225" marB="152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2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Office air conditioning system  - Refrigeration system  - Refrigerator, freezer  - Industrial wastewater treatment  - Septic tank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Invoice  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Statistical report  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Meter reading  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Number of workers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Administration 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Technical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1 - 12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HFC, CH₄, N₂O</a:t>
                      </a:r>
                      <a:endParaRPr/>
                    </a:p>
                  </a:txBody>
                  <a:tcPr marL="30450" marR="30450" marT="15225" marB="152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9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Scope 2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-Electricity consumption in the company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Invoice 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Meter reading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Technical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1 - 12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CO₂</a:t>
                      </a:r>
                      <a:endParaRPr/>
                    </a:p>
                  </a:txBody>
                  <a:tcPr marL="30450" marR="30450" marT="15225" marB="152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673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Scope 3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- Use of raw materials for production  - Employee transportation  - Business travel  - Transportation of raw materials  - Waste treatment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Invoice 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Meter reading 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Distance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Procurement 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Administration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1 - 12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CO₂, CH₄, N₂O</a:t>
                      </a:r>
                      <a:endParaRPr/>
                    </a:p>
                  </a:txBody>
                  <a:tcPr marL="30450" marR="30450" marT="15225" marB="15225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24"/>
          <p:cNvSpPr txBox="1">
            <a:spLocks noGrp="1"/>
          </p:cNvSpPr>
          <p:nvPr>
            <p:ph type="title"/>
          </p:nvPr>
        </p:nvSpPr>
        <p:spPr>
          <a:xfrm>
            <a:off x="262926" y="-5475"/>
            <a:ext cx="11611497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Guidelines for greenhouse gas inventory</a:t>
            </a:r>
            <a:endParaRPr/>
          </a:p>
        </p:txBody>
      </p:sp>
      <p:grpSp>
        <p:nvGrpSpPr>
          <p:cNvPr id="828" name="Google Shape;828;p24"/>
          <p:cNvGrpSpPr/>
          <p:nvPr/>
        </p:nvGrpSpPr>
        <p:grpSpPr>
          <a:xfrm>
            <a:off x="7029060" y="982824"/>
            <a:ext cx="4889241" cy="5131837"/>
            <a:chOff x="0" y="0"/>
            <a:chExt cx="4889241" cy="5131837"/>
          </a:xfrm>
        </p:grpSpPr>
        <p:sp>
          <p:nvSpPr>
            <p:cNvPr id="829" name="Google Shape;829;p24"/>
            <p:cNvSpPr/>
            <p:nvPr/>
          </p:nvSpPr>
          <p:spPr>
            <a:xfrm>
              <a:off x="0" y="0"/>
              <a:ext cx="3995782" cy="5131837"/>
            </a:xfrm>
            <a:prstGeom prst="triangle">
              <a:avLst>
                <a:gd name="adj" fmla="val 50000"/>
              </a:avLst>
            </a:prstGeom>
            <a:solidFill>
              <a:srgbClr val="64874D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24"/>
            <p:cNvSpPr/>
            <p:nvPr/>
          </p:nvSpPr>
          <p:spPr>
            <a:xfrm>
              <a:off x="1487734" y="529547"/>
              <a:ext cx="3401507" cy="1255714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89803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24"/>
            <p:cNvSpPr txBox="1"/>
            <p:nvPr/>
          </p:nvSpPr>
          <p:spPr>
            <a:xfrm>
              <a:off x="1549033" y="590846"/>
              <a:ext cx="3278909" cy="11331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 dirty="0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Level 3:</a:t>
              </a:r>
              <a:endParaRPr dirty="0"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 dirty="0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- </a:t>
              </a:r>
              <a:r>
                <a:rPr lang="en-US" sz="1600" b="0" i="0" u="none" strike="noStrike" cap="none" dirty="0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Emission factor at the enterprise</a:t>
              </a:r>
              <a:endParaRPr dirty="0"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en-US" sz="1600" b="0" i="0" u="none" strike="noStrike" cap="none" dirty="0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- Direct measurement monitoring</a:t>
              </a:r>
              <a:endParaRPr dirty="0"/>
            </a:p>
            <a:p>
              <a:pPr marL="0" marR="0" lvl="0" indent="0" algn="l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en-US" sz="1600" b="0" i="0" u="none" strike="noStrike" cap="none" dirty="0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- High reliability</a:t>
              </a:r>
              <a:endParaRPr dirty="0"/>
            </a:p>
          </p:txBody>
        </p:sp>
        <p:sp>
          <p:nvSpPr>
            <p:cNvPr id="832" name="Google Shape;832;p24"/>
            <p:cNvSpPr/>
            <p:nvPr/>
          </p:nvSpPr>
          <p:spPr>
            <a:xfrm>
              <a:off x="1374635" y="2088413"/>
              <a:ext cx="3470731" cy="1302041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89803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24"/>
            <p:cNvSpPr txBox="1"/>
            <p:nvPr/>
          </p:nvSpPr>
          <p:spPr>
            <a:xfrm>
              <a:off x="1438195" y="2151973"/>
              <a:ext cx="3343611" cy="11749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Level 2: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- Intermediate approach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- National emission factor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- Acceptable reliability</a:t>
              </a:r>
              <a:endParaRPr/>
            </a:p>
          </p:txBody>
        </p:sp>
        <p:sp>
          <p:nvSpPr>
            <p:cNvPr id="834" name="Google Shape;834;p24"/>
            <p:cNvSpPr/>
            <p:nvPr/>
          </p:nvSpPr>
          <p:spPr>
            <a:xfrm>
              <a:off x="1413500" y="3678845"/>
              <a:ext cx="3431866" cy="1226296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89803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24"/>
            <p:cNvSpPr txBox="1"/>
            <p:nvPr/>
          </p:nvSpPr>
          <p:spPr>
            <a:xfrm>
              <a:off x="1473363" y="3738708"/>
              <a:ext cx="3312140" cy="11065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Level 1:</a:t>
              </a:r>
              <a:endParaRPr/>
            </a:p>
            <a:p>
              <a:pPr marL="0" marR="0" lvl="0" indent="0" algn="just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- Estimative approach</a:t>
              </a:r>
              <a:endParaRPr/>
            </a:p>
            <a:p>
              <a:pPr marL="0" marR="0" lvl="0" indent="0" algn="just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- International emission factor</a:t>
              </a:r>
              <a:endParaRPr/>
            </a:p>
            <a:p>
              <a:pPr marL="0" marR="0" lvl="0" indent="0" algn="just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- Low realiability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6" name="Google Shape;836;p24"/>
          <p:cNvSpPr txBox="1"/>
          <p:nvPr/>
        </p:nvSpPr>
        <p:spPr>
          <a:xfrm>
            <a:off x="262927" y="960353"/>
            <a:ext cx="6329082" cy="40011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Step 2: Quantitative approach and data collection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7" name="Google Shape;837;p24"/>
          <p:cNvSpPr txBox="1"/>
          <p:nvPr/>
        </p:nvSpPr>
        <p:spPr>
          <a:xfrm>
            <a:off x="190950" y="1569144"/>
            <a:ext cx="6488121" cy="2459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Must choose a method to reduce uncertainty.</a:t>
            </a: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Create consistent results, repeatable annually</a:t>
            </a:r>
            <a:endParaRPr dirty="0"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 be reportable</a:t>
            </a:r>
            <a:endParaRPr dirty="0"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Note: Each type of greenhouse gas may require a different approach.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25"/>
          <p:cNvSpPr txBox="1">
            <a:spLocks noGrp="1"/>
          </p:cNvSpPr>
          <p:nvPr>
            <p:ph type="title"/>
          </p:nvPr>
        </p:nvSpPr>
        <p:spPr>
          <a:xfrm>
            <a:off x="376576" y="-5475"/>
            <a:ext cx="11497847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Guidelines for greenhouse gas inventory</a:t>
            </a:r>
            <a:endParaRPr/>
          </a:p>
        </p:txBody>
      </p:sp>
      <p:sp>
        <p:nvSpPr>
          <p:cNvPr id="843" name="Google Shape;843;p25"/>
          <p:cNvSpPr txBox="1"/>
          <p:nvPr/>
        </p:nvSpPr>
        <p:spPr>
          <a:xfrm>
            <a:off x="0" y="876463"/>
            <a:ext cx="6329082" cy="40011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Step 3: CO2e Calculation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4" name="Google Shape;844;p25"/>
          <p:cNvSpPr/>
          <p:nvPr/>
        </p:nvSpPr>
        <p:spPr>
          <a:xfrm>
            <a:off x="323397" y="1390333"/>
            <a:ext cx="2016837" cy="799159"/>
          </a:xfrm>
          <a:prstGeom prst="roundRect">
            <a:avLst>
              <a:gd name="adj" fmla="val 10000"/>
            </a:avLst>
          </a:prstGeom>
          <a:solidFill>
            <a:srgbClr val="C0000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" name="Google Shape;845;p25"/>
          <p:cNvSpPr/>
          <p:nvPr/>
        </p:nvSpPr>
        <p:spPr>
          <a:xfrm>
            <a:off x="333674" y="1437147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Operational data</a:t>
            </a: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6" name="Google Shape;846;p25"/>
          <p:cNvSpPr/>
          <p:nvPr/>
        </p:nvSpPr>
        <p:spPr>
          <a:xfrm>
            <a:off x="4826669" y="1362202"/>
            <a:ext cx="2016837" cy="799159"/>
          </a:xfrm>
          <a:prstGeom prst="roundRect">
            <a:avLst>
              <a:gd name="adj" fmla="val 10000"/>
            </a:avLst>
          </a:prstGeom>
          <a:solidFill>
            <a:srgbClr val="92D05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" name="Google Shape;847;p25"/>
          <p:cNvSpPr/>
          <p:nvPr/>
        </p:nvSpPr>
        <p:spPr>
          <a:xfrm>
            <a:off x="9403335" y="1276573"/>
            <a:ext cx="2016837" cy="799159"/>
          </a:xfrm>
          <a:prstGeom prst="roundRect">
            <a:avLst>
              <a:gd name="adj" fmla="val 10000"/>
            </a:avLst>
          </a:prstGeom>
          <a:solidFill>
            <a:srgbClr val="00B05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8" name="Google Shape;848;p25"/>
          <p:cNvSpPr/>
          <p:nvPr/>
        </p:nvSpPr>
        <p:spPr>
          <a:xfrm>
            <a:off x="323396" y="2403167"/>
            <a:ext cx="2016837" cy="799159"/>
          </a:xfrm>
          <a:prstGeom prst="roundRect">
            <a:avLst>
              <a:gd name="adj" fmla="val 10000"/>
            </a:avLst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9" name="Google Shape;849;p25"/>
          <p:cNvSpPr/>
          <p:nvPr/>
        </p:nvSpPr>
        <p:spPr>
          <a:xfrm>
            <a:off x="4845822" y="2513782"/>
            <a:ext cx="2016837" cy="799159"/>
          </a:xfrm>
          <a:prstGeom prst="roundRect">
            <a:avLst>
              <a:gd name="adj" fmla="val 10000"/>
            </a:avLst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" name="Google Shape;850;p25"/>
          <p:cNvSpPr/>
          <p:nvPr/>
        </p:nvSpPr>
        <p:spPr>
          <a:xfrm>
            <a:off x="9352535" y="2572099"/>
            <a:ext cx="2016837" cy="799159"/>
          </a:xfrm>
          <a:prstGeom prst="roundRect">
            <a:avLst>
              <a:gd name="adj" fmla="val 10000"/>
            </a:avLst>
          </a:prstGeom>
          <a:solidFill>
            <a:srgbClr val="00206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1" name="Google Shape;851;p25"/>
          <p:cNvSpPr/>
          <p:nvPr/>
        </p:nvSpPr>
        <p:spPr>
          <a:xfrm>
            <a:off x="4836946" y="1443465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1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Emission factor</a:t>
            </a: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2" name="Google Shape;852;p25"/>
          <p:cNvSpPr/>
          <p:nvPr/>
        </p:nvSpPr>
        <p:spPr>
          <a:xfrm>
            <a:off x="2569460" y="1378218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/>
          </a:p>
        </p:txBody>
      </p:sp>
      <p:sp>
        <p:nvSpPr>
          <p:cNvPr id="853" name="Google Shape;853;p25"/>
          <p:cNvSpPr/>
          <p:nvPr/>
        </p:nvSpPr>
        <p:spPr>
          <a:xfrm>
            <a:off x="6918085" y="1441717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</a:t>
            </a:r>
            <a:endParaRPr/>
          </a:p>
        </p:txBody>
      </p:sp>
      <p:sp>
        <p:nvSpPr>
          <p:cNvPr id="854" name="Google Shape;854;p25"/>
          <p:cNvSpPr/>
          <p:nvPr/>
        </p:nvSpPr>
        <p:spPr>
          <a:xfrm>
            <a:off x="2569460" y="2457639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/>
          </a:p>
        </p:txBody>
      </p:sp>
      <p:sp>
        <p:nvSpPr>
          <p:cNvPr id="855" name="Google Shape;855;p25"/>
          <p:cNvSpPr/>
          <p:nvPr/>
        </p:nvSpPr>
        <p:spPr>
          <a:xfrm>
            <a:off x="6918085" y="2572099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</a:t>
            </a:r>
            <a:endParaRPr/>
          </a:p>
        </p:txBody>
      </p:sp>
      <p:sp>
        <p:nvSpPr>
          <p:cNvPr id="856" name="Google Shape;856;p25"/>
          <p:cNvSpPr/>
          <p:nvPr/>
        </p:nvSpPr>
        <p:spPr>
          <a:xfrm>
            <a:off x="9477914" y="1376501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tons of emissions(tons)</a:t>
            </a: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7" name="Google Shape;857;p25"/>
          <p:cNvSpPr/>
          <p:nvPr/>
        </p:nvSpPr>
        <p:spPr>
          <a:xfrm>
            <a:off x="255938" y="2466848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Emissions (Tons)</a:t>
            </a: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8" name="Google Shape;858;p25"/>
          <p:cNvSpPr/>
          <p:nvPr/>
        </p:nvSpPr>
        <p:spPr>
          <a:xfrm>
            <a:off x="4863659" y="2572099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Global Warming Potential (GWP)</a:t>
            </a: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9" name="Google Shape;859;p25"/>
          <p:cNvSpPr/>
          <p:nvPr/>
        </p:nvSpPr>
        <p:spPr>
          <a:xfrm>
            <a:off x="9334698" y="2676655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Tons CO2e</a:t>
            </a:r>
            <a:endParaRPr/>
          </a:p>
        </p:txBody>
      </p:sp>
      <p:sp>
        <p:nvSpPr>
          <p:cNvPr id="860" name="Google Shape;860;p25"/>
          <p:cNvSpPr txBox="1"/>
          <p:nvPr/>
        </p:nvSpPr>
        <p:spPr>
          <a:xfrm>
            <a:off x="0" y="3537060"/>
            <a:ext cx="7972612" cy="707886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Example: Calculate CO2e from electricity consumption data of a company.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1" name="Google Shape;861;p25"/>
          <p:cNvSpPr txBox="1"/>
          <p:nvPr/>
        </p:nvSpPr>
        <p:spPr>
          <a:xfrm>
            <a:off x="376577" y="4328919"/>
            <a:ext cx="11717694" cy="1785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 1: Collect the total electricity consumption data and convert the units to MWh.</a:t>
            </a:r>
            <a:endParaRPr/>
          </a:p>
          <a:p>
            <a:pPr marL="457200" marR="0" lvl="0" indent="-457200" algn="just" rtl="0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 2: Choose the emission factor for Vietnam's power grid.</a:t>
            </a:r>
            <a:endParaRPr/>
          </a:p>
          <a:p>
            <a:pPr marL="457200" marR="0" lvl="0" indent="-457200" algn="just" rtl="0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Year 2022: 0.7221</a:t>
            </a:r>
            <a:endParaRPr/>
          </a:p>
          <a:p>
            <a:pPr marL="457200" marR="0" lvl="0" indent="-457200" algn="just" rtl="0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Year 2023: 0.6766</a:t>
            </a:r>
            <a:endParaRPr/>
          </a:p>
          <a:p>
            <a:pPr marL="457200" marR="0" lvl="0" indent="-457200" algn="just" rtl="0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Tons CO2e = MWh x 0.6766 x GWP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748D67-3FDD-2190-729B-93A6DF32A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C35245B-F960-BBFA-8622-04E3399A3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5755"/>
            <a:ext cx="12192000" cy="654050"/>
          </a:xfrm>
        </p:spPr>
        <p:txBody>
          <a:bodyPr/>
          <a:lstStyle/>
          <a:p>
            <a:pPr algn="ctr"/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</a:rPr>
              <a:t>MỤC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</a:rPr>
              <a:t>TIÊU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</a:rPr>
              <a:t>CỦA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</a:rPr>
              <a:t>HỢP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</a:rPr>
              <a:t>PHẦN</a:t>
            </a:r>
            <a:endParaRPr lang="en-VN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B972F65-DA4A-AD6F-5EFB-B5E3CFDD2AA7}"/>
              </a:ext>
            </a:extLst>
          </p:cNvPr>
          <p:cNvGrpSpPr/>
          <p:nvPr/>
        </p:nvGrpSpPr>
        <p:grpSpPr>
          <a:xfrm>
            <a:off x="634078" y="1725469"/>
            <a:ext cx="6571433" cy="881623"/>
            <a:chOff x="810619" y="1727791"/>
            <a:chExt cx="6571433" cy="881623"/>
          </a:xfrm>
        </p:grpSpPr>
        <p:sp>
          <p:nvSpPr>
            <p:cNvPr id="6" name="Title 20">
              <a:extLst>
                <a:ext uri="{FF2B5EF4-FFF2-40B4-BE49-F238E27FC236}">
                  <a16:creationId xmlns:a16="http://schemas.microsoft.com/office/drawing/2014/main" id="{B68FFA2E-8AEB-6499-4033-7D3F8926A4C5}"/>
                </a:ext>
              </a:extLst>
            </p:cNvPr>
            <p:cNvSpPr txBox="1">
              <a:spLocks/>
            </p:cNvSpPr>
            <p:nvPr/>
          </p:nvSpPr>
          <p:spPr>
            <a:xfrm>
              <a:off x="1796568" y="1727791"/>
              <a:ext cx="5585484" cy="881623"/>
            </a:xfrm>
            <a:prstGeom prst="rect">
              <a:avLst/>
            </a:prstGeom>
          </p:spPr>
          <p:txBody>
            <a:bodyPr vert="horz" wrap="square" lIns="121893" tIns="60946" rIns="121893" bIns="60946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Determining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scope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and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identification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sources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greenhouse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gas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emissions</a:t>
              </a:r>
              <a:endPara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15BD697-ECF0-32CB-13AE-D7E37EB12E96}"/>
                </a:ext>
              </a:extLst>
            </p:cNvPr>
            <p:cNvSpPr/>
            <p:nvPr/>
          </p:nvSpPr>
          <p:spPr>
            <a:xfrm>
              <a:off x="810619" y="1762840"/>
              <a:ext cx="811520" cy="81152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innerShdw blurRad="635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A433957-6028-82DB-DDE1-535BBFD567E1}"/>
                </a:ext>
              </a:extLst>
            </p:cNvPr>
            <p:cNvGrpSpPr/>
            <p:nvPr/>
          </p:nvGrpSpPr>
          <p:grpSpPr>
            <a:xfrm>
              <a:off x="985048" y="1966281"/>
              <a:ext cx="462663" cy="404639"/>
              <a:chOff x="2437300" y="2768688"/>
              <a:chExt cx="400024" cy="349856"/>
            </a:xfrm>
            <a:solidFill>
              <a:schemeClr val="accent1"/>
            </a:solidFill>
          </p:grpSpPr>
          <p:sp>
            <p:nvSpPr>
              <p:cNvPr id="10" name="Freeform 104">
                <a:extLst>
                  <a:ext uri="{FF2B5EF4-FFF2-40B4-BE49-F238E27FC236}">
                    <a16:creationId xmlns:a16="http://schemas.microsoft.com/office/drawing/2014/main" id="{D9DE39B4-FE46-A342-7279-8078F4BB14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9350" y="2830738"/>
                <a:ext cx="143903" cy="93735"/>
              </a:xfrm>
              <a:custGeom>
                <a:avLst/>
                <a:gdLst>
                  <a:gd name="T0" fmla="*/ 44 w 46"/>
                  <a:gd name="T1" fmla="*/ 0 h 30"/>
                  <a:gd name="T2" fmla="*/ 0 w 46"/>
                  <a:gd name="T3" fmla="*/ 28 h 30"/>
                  <a:gd name="T4" fmla="*/ 2 w 46"/>
                  <a:gd name="T5" fmla="*/ 30 h 30"/>
                  <a:gd name="T6" fmla="*/ 4 w 46"/>
                  <a:gd name="T7" fmla="*/ 28 h 30"/>
                  <a:gd name="T8" fmla="*/ 44 w 46"/>
                  <a:gd name="T9" fmla="*/ 4 h 30"/>
                  <a:gd name="T10" fmla="*/ 46 w 46"/>
                  <a:gd name="T11" fmla="*/ 2 h 30"/>
                  <a:gd name="T12" fmla="*/ 44 w 46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30">
                    <a:moveTo>
                      <a:pt x="44" y="0"/>
                    </a:moveTo>
                    <a:cubicBezTo>
                      <a:pt x="20" y="0"/>
                      <a:pt x="0" y="13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3" y="30"/>
                      <a:pt x="4" y="29"/>
                      <a:pt x="4" y="28"/>
                    </a:cubicBezTo>
                    <a:cubicBezTo>
                      <a:pt x="4" y="15"/>
                      <a:pt x="23" y="4"/>
                      <a:pt x="44" y="4"/>
                    </a:cubicBezTo>
                    <a:cubicBezTo>
                      <a:pt x="45" y="4"/>
                      <a:pt x="46" y="3"/>
                      <a:pt x="46" y="2"/>
                    </a:cubicBezTo>
                    <a:cubicBezTo>
                      <a:pt x="46" y="1"/>
                      <a:pt x="45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" name="Freeform 105">
                <a:extLst>
                  <a:ext uri="{FF2B5EF4-FFF2-40B4-BE49-F238E27FC236}">
                    <a16:creationId xmlns:a16="http://schemas.microsoft.com/office/drawing/2014/main" id="{784EB2C6-4BB5-ABAD-6577-79C0DCDF70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7300" y="2768688"/>
                <a:ext cx="400024" cy="349856"/>
              </a:xfrm>
              <a:custGeom>
                <a:avLst/>
                <a:gdLst>
                  <a:gd name="T0" fmla="*/ 64 w 128"/>
                  <a:gd name="T1" fmla="*/ 0 h 112"/>
                  <a:gd name="T2" fmla="*/ 0 w 128"/>
                  <a:gd name="T3" fmla="*/ 48 h 112"/>
                  <a:gd name="T4" fmla="*/ 28 w 128"/>
                  <a:gd name="T5" fmla="*/ 88 h 112"/>
                  <a:gd name="T6" fmla="*/ 28 w 128"/>
                  <a:gd name="T7" fmla="*/ 88 h 112"/>
                  <a:gd name="T8" fmla="*/ 20 w 128"/>
                  <a:gd name="T9" fmla="*/ 107 h 112"/>
                  <a:gd name="T10" fmla="*/ 20 w 128"/>
                  <a:gd name="T11" fmla="*/ 107 h 112"/>
                  <a:gd name="T12" fmla="*/ 20 w 128"/>
                  <a:gd name="T13" fmla="*/ 108 h 112"/>
                  <a:gd name="T14" fmla="*/ 24 w 128"/>
                  <a:gd name="T15" fmla="*/ 112 h 112"/>
                  <a:gd name="T16" fmla="*/ 25 w 128"/>
                  <a:gd name="T17" fmla="*/ 112 h 112"/>
                  <a:gd name="T18" fmla="*/ 52 w 128"/>
                  <a:gd name="T19" fmla="*/ 95 h 112"/>
                  <a:gd name="T20" fmla="*/ 64 w 128"/>
                  <a:gd name="T21" fmla="*/ 96 h 112"/>
                  <a:gd name="T22" fmla="*/ 128 w 128"/>
                  <a:gd name="T23" fmla="*/ 48 h 112"/>
                  <a:gd name="T24" fmla="*/ 64 w 128"/>
                  <a:gd name="T25" fmla="*/ 0 h 112"/>
                  <a:gd name="T26" fmla="*/ 64 w 128"/>
                  <a:gd name="T27" fmla="*/ 88 h 112"/>
                  <a:gd name="T28" fmla="*/ 53 w 128"/>
                  <a:gd name="T29" fmla="*/ 87 h 112"/>
                  <a:gd name="T30" fmla="*/ 52 w 128"/>
                  <a:gd name="T31" fmla="*/ 87 h 112"/>
                  <a:gd name="T32" fmla="*/ 45 w 128"/>
                  <a:gd name="T33" fmla="*/ 90 h 112"/>
                  <a:gd name="T34" fmla="*/ 33 w 128"/>
                  <a:gd name="T35" fmla="*/ 100 h 112"/>
                  <a:gd name="T36" fmla="*/ 36 w 128"/>
                  <a:gd name="T37" fmla="*/ 88 h 112"/>
                  <a:gd name="T38" fmla="*/ 36 w 128"/>
                  <a:gd name="T39" fmla="*/ 88 h 112"/>
                  <a:gd name="T40" fmla="*/ 32 w 128"/>
                  <a:gd name="T41" fmla="*/ 81 h 112"/>
                  <a:gd name="T42" fmla="*/ 8 w 128"/>
                  <a:gd name="T43" fmla="*/ 48 h 112"/>
                  <a:gd name="T44" fmla="*/ 64 w 128"/>
                  <a:gd name="T45" fmla="*/ 8 h 112"/>
                  <a:gd name="T46" fmla="*/ 120 w 128"/>
                  <a:gd name="T47" fmla="*/ 48 h 112"/>
                  <a:gd name="T48" fmla="*/ 64 w 128"/>
                  <a:gd name="T49" fmla="*/ 8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" h="112">
                    <a:moveTo>
                      <a:pt x="64" y="0"/>
                    </a:moveTo>
                    <a:cubicBezTo>
                      <a:pt x="29" y="0"/>
                      <a:pt x="0" y="21"/>
                      <a:pt x="0" y="48"/>
                    </a:cubicBezTo>
                    <a:cubicBezTo>
                      <a:pt x="0" y="65"/>
                      <a:pt x="11" y="79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8" y="95"/>
                      <a:pt x="23" y="103"/>
                      <a:pt x="20" y="107"/>
                    </a:cubicBezTo>
                    <a:cubicBezTo>
                      <a:pt x="20" y="107"/>
                      <a:pt x="20" y="107"/>
                      <a:pt x="20" y="107"/>
                    </a:cubicBezTo>
                    <a:cubicBezTo>
                      <a:pt x="20" y="107"/>
                      <a:pt x="20" y="108"/>
                      <a:pt x="20" y="108"/>
                    </a:cubicBezTo>
                    <a:cubicBezTo>
                      <a:pt x="20" y="110"/>
                      <a:pt x="22" y="112"/>
                      <a:pt x="24" y="112"/>
                    </a:cubicBezTo>
                    <a:cubicBezTo>
                      <a:pt x="24" y="112"/>
                      <a:pt x="25" y="112"/>
                      <a:pt x="25" y="112"/>
                    </a:cubicBezTo>
                    <a:cubicBezTo>
                      <a:pt x="37" y="110"/>
                      <a:pt x="49" y="98"/>
                      <a:pt x="52" y="95"/>
                    </a:cubicBezTo>
                    <a:cubicBezTo>
                      <a:pt x="56" y="96"/>
                      <a:pt x="60" y="96"/>
                      <a:pt x="64" y="96"/>
                    </a:cubicBezTo>
                    <a:cubicBezTo>
                      <a:pt x="99" y="96"/>
                      <a:pt x="128" y="75"/>
                      <a:pt x="128" y="48"/>
                    </a:cubicBezTo>
                    <a:cubicBezTo>
                      <a:pt x="128" y="21"/>
                      <a:pt x="99" y="0"/>
                      <a:pt x="64" y="0"/>
                    </a:cubicBezTo>
                    <a:close/>
                    <a:moveTo>
                      <a:pt x="64" y="88"/>
                    </a:moveTo>
                    <a:cubicBezTo>
                      <a:pt x="60" y="88"/>
                      <a:pt x="57" y="88"/>
                      <a:pt x="53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49" y="87"/>
                      <a:pt x="47" y="88"/>
                      <a:pt x="45" y="90"/>
                    </a:cubicBezTo>
                    <a:cubicBezTo>
                      <a:pt x="44" y="92"/>
                      <a:pt x="39" y="97"/>
                      <a:pt x="33" y="100"/>
                    </a:cubicBezTo>
                    <a:cubicBezTo>
                      <a:pt x="35" y="97"/>
                      <a:pt x="36" y="93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5"/>
                      <a:pt x="34" y="82"/>
                      <a:pt x="32" y="81"/>
                    </a:cubicBezTo>
                    <a:cubicBezTo>
                      <a:pt x="17" y="73"/>
                      <a:pt x="8" y="61"/>
                      <a:pt x="8" y="48"/>
                    </a:cubicBezTo>
                    <a:cubicBezTo>
                      <a:pt x="8" y="26"/>
                      <a:pt x="33" y="8"/>
                      <a:pt x="64" y="8"/>
                    </a:cubicBezTo>
                    <a:cubicBezTo>
                      <a:pt x="95" y="8"/>
                      <a:pt x="120" y="26"/>
                      <a:pt x="120" y="48"/>
                    </a:cubicBezTo>
                    <a:cubicBezTo>
                      <a:pt x="120" y="70"/>
                      <a:pt x="95" y="88"/>
                      <a:pt x="64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E5214C8-9021-D548-AD14-3362A7162DA1}"/>
              </a:ext>
            </a:extLst>
          </p:cNvPr>
          <p:cNvGrpSpPr/>
          <p:nvPr/>
        </p:nvGrpSpPr>
        <p:grpSpPr>
          <a:xfrm>
            <a:off x="634078" y="3701251"/>
            <a:ext cx="5692980" cy="982584"/>
            <a:chOff x="810619" y="3224047"/>
            <a:chExt cx="5692980" cy="844313"/>
          </a:xfrm>
        </p:grpSpPr>
        <p:sp>
          <p:nvSpPr>
            <p:cNvPr id="13" name="Title 20">
              <a:extLst>
                <a:ext uri="{FF2B5EF4-FFF2-40B4-BE49-F238E27FC236}">
                  <a16:creationId xmlns:a16="http://schemas.microsoft.com/office/drawing/2014/main" id="{F3BCAF8B-4770-7196-A6B6-6496D92B6C11}"/>
                </a:ext>
              </a:extLst>
            </p:cNvPr>
            <p:cNvSpPr txBox="1">
              <a:spLocks/>
            </p:cNvSpPr>
            <p:nvPr/>
          </p:nvSpPr>
          <p:spPr>
            <a:xfrm>
              <a:off x="1742153" y="3224047"/>
              <a:ext cx="4761446" cy="757615"/>
            </a:xfrm>
            <a:prstGeom prst="rect">
              <a:avLst/>
            </a:prstGeom>
          </p:spPr>
          <p:txBody>
            <a:bodyPr vert="horz" wrap="square" lIns="121893" tIns="60946" rIns="121893" bIns="60946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Understand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methods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quantifying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and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reporting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greenhouse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gas</a:t>
              </a:r>
              <a:r>
                <a:rPr lang="pt-BR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000" dirty="0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emissions</a:t>
              </a:r>
              <a:endPara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FDE383F-327A-766A-40DE-0DAD99F1FDEA}"/>
                </a:ext>
              </a:extLst>
            </p:cNvPr>
            <p:cNvSpPr/>
            <p:nvPr/>
          </p:nvSpPr>
          <p:spPr>
            <a:xfrm>
              <a:off x="810619" y="3256840"/>
              <a:ext cx="811520" cy="81152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innerShdw blurRad="635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A736130-0E69-4375-DF7D-8F1BE74A5EAF}"/>
                </a:ext>
              </a:extLst>
            </p:cNvPr>
            <p:cNvGrpSpPr/>
            <p:nvPr/>
          </p:nvGrpSpPr>
          <p:grpSpPr>
            <a:xfrm>
              <a:off x="1057577" y="3461550"/>
              <a:ext cx="317604" cy="462663"/>
              <a:chOff x="3299397" y="1943557"/>
              <a:chExt cx="274604" cy="400024"/>
            </a:xfrm>
            <a:solidFill>
              <a:schemeClr val="accent2"/>
            </a:solidFill>
          </p:grpSpPr>
          <p:sp>
            <p:nvSpPr>
              <p:cNvPr id="16" name="Freeform 114">
                <a:extLst>
                  <a:ext uri="{FF2B5EF4-FFF2-40B4-BE49-F238E27FC236}">
                    <a16:creationId xmlns:a16="http://schemas.microsoft.com/office/drawing/2014/main" id="{D4F3D8E4-D185-DC17-9F00-7E1A1F92B7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9397" y="1943557"/>
                <a:ext cx="274604" cy="400024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115">
                <a:extLst>
                  <a:ext uri="{FF2B5EF4-FFF2-40B4-BE49-F238E27FC236}">
                    <a16:creationId xmlns:a16="http://schemas.microsoft.com/office/drawing/2014/main" id="{3F5C1876-F8F6-CC62-C9E5-B1D64FD2E2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1447" y="2006927"/>
                <a:ext cx="81853" cy="80533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pic>
        <p:nvPicPr>
          <p:cNvPr id="3" name="Picture 36">
            <a:extLst>
              <a:ext uri="{FF2B5EF4-FFF2-40B4-BE49-F238E27FC236}">
                <a16:creationId xmlns:a16="http://schemas.microsoft.com/office/drawing/2014/main" id="{EA42A211-11D7-72D8-82BE-2300F40AAD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427" y="2058143"/>
            <a:ext cx="3691537" cy="3286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5439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26"/>
          <p:cNvSpPr txBox="1">
            <a:spLocks noGrp="1"/>
          </p:cNvSpPr>
          <p:nvPr>
            <p:ph type="title"/>
          </p:nvPr>
        </p:nvSpPr>
        <p:spPr>
          <a:xfrm>
            <a:off x="156730" y="-5475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Guidelines for greenhouse gas inventory</a:t>
            </a:r>
            <a:endParaRPr/>
          </a:p>
        </p:txBody>
      </p:sp>
      <p:sp>
        <p:nvSpPr>
          <p:cNvPr id="867" name="Google Shape;867;p26"/>
          <p:cNvSpPr txBox="1"/>
          <p:nvPr/>
        </p:nvSpPr>
        <p:spPr>
          <a:xfrm>
            <a:off x="0" y="876463"/>
            <a:ext cx="7625976" cy="40011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Step 4: Calculate the uncertainty/uncertainty range (IPCC).</a:t>
            </a:r>
            <a:endParaRPr/>
          </a:p>
        </p:txBody>
      </p:sp>
      <p:pic>
        <p:nvPicPr>
          <p:cNvPr id="868" name="Google Shape;868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6730" y="1511389"/>
            <a:ext cx="10450286" cy="309623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02DA0AA-6BBC-58AB-E553-E0BD82CFC45C}"/>
              </a:ext>
            </a:extLst>
          </p:cNvPr>
          <p:cNvSpPr txBox="1"/>
          <p:nvPr/>
        </p:nvSpPr>
        <p:spPr>
          <a:xfrm>
            <a:off x="561108" y="4811986"/>
            <a:ext cx="1107670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000" dirty="0"/>
              <a:t>Assessment of the uncertainty of the KNK inventory at the grassroots level shall comply with the guidance in Article 11 of 38/2023/TT-BCT 
Quantification of uncertainty of KNK inventory shall comply with the guidance in Chapter 3, Book 1, Guidelines of IPCC 2006, Guidelines of IPCC 2019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27"/>
          <p:cNvSpPr txBox="1">
            <a:spLocks noGrp="1"/>
          </p:cNvSpPr>
          <p:nvPr>
            <p:ph type="title"/>
          </p:nvPr>
        </p:nvSpPr>
        <p:spPr>
          <a:xfrm>
            <a:off x="156730" y="-5475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  <p:sp>
        <p:nvSpPr>
          <p:cNvPr id="874" name="Google Shape;874;p27"/>
          <p:cNvSpPr txBox="1"/>
          <p:nvPr/>
        </p:nvSpPr>
        <p:spPr>
          <a:xfrm>
            <a:off x="314351" y="930927"/>
            <a:ext cx="11402452" cy="952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Identify, inventory, and quantify GHG emissions from input data sources 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5" name="Google Shape;875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3671" y="2146040"/>
            <a:ext cx="5543823" cy="3633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6" name="Google Shape;876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69074" y="3962788"/>
            <a:ext cx="4705350" cy="194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p28"/>
          <p:cNvSpPr txBox="1">
            <a:spLocks noGrp="1"/>
          </p:cNvSpPr>
          <p:nvPr>
            <p:ph type="title"/>
          </p:nvPr>
        </p:nvSpPr>
        <p:spPr>
          <a:xfrm>
            <a:off x="156730" y="-5475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  <p:sp>
        <p:nvSpPr>
          <p:cNvPr id="882" name="Google Shape;882;p28"/>
          <p:cNvSpPr txBox="1"/>
          <p:nvPr/>
        </p:nvSpPr>
        <p:spPr>
          <a:xfrm>
            <a:off x="314351" y="755357"/>
            <a:ext cx="11402452" cy="952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 Direct GHG emissions from fuel combustion activities. 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83" name="Google Shape;883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46988" y="1707453"/>
            <a:ext cx="8976049" cy="4699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29"/>
          <p:cNvSpPr txBox="1">
            <a:spLocks noGrp="1"/>
          </p:cNvSpPr>
          <p:nvPr>
            <p:ph type="title"/>
          </p:nvPr>
        </p:nvSpPr>
        <p:spPr>
          <a:xfrm>
            <a:off x="156730" y="-41571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  <p:sp>
        <p:nvSpPr>
          <p:cNvPr id="889" name="Google Shape;889;p29"/>
          <p:cNvSpPr txBox="1"/>
          <p:nvPr/>
        </p:nvSpPr>
        <p:spPr>
          <a:xfrm>
            <a:off x="314351" y="796860"/>
            <a:ext cx="11402452" cy="952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leakage from equipment and production processes involving refrigerants (HFC and HCFC gases).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0" name="Google Shape;890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98032" y="1748957"/>
            <a:ext cx="8463274" cy="45089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30"/>
          <p:cNvSpPr txBox="1">
            <a:spLocks noGrp="1"/>
          </p:cNvSpPr>
          <p:nvPr>
            <p:ph type="title"/>
          </p:nvPr>
        </p:nvSpPr>
        <p:spPr>
          <a:xfrm>
            <a:off x="156730" y="-5475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  <p:sp>
        <p:nvSpPr>
          <p:cNvPr id="896" name="Google Shape;896;p30"/>
          <p:cNvSpPr txBox="1"/>
          <p:nvPr/>
        </p:nvSpPr>
        <p:spPr>
          <a:xfrm>
            <a:off x="314351" y="755357"/>
            <a:ext cx="11402452" cy="952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leakage from equipment and production processes involving refrigerants (HFC and HCFC gases).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7" name="Google Shape;897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75721" y="1707455"/>
            <a:ext cx="7850157" cy="1721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898" name="Google Shape;898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49421" y="3514531"/>
            <a:ext cx="7787951" cy="27940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31"/>
          <p:cNvSpPr txBox="1">
            <a:spLocks noGrp="1"/>
          </p:cNvSpPr>
          <p:nvPr>
            <p:ph type="title"/>
          </p:nvPr>
        </p:nvSpPr>
        <p:spPr>
          <a:xfrm>
            <a:off x="156730" y="-5475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  <p:sp>
        <p:nvSpPr>
          <p:cNvPr id="904" name="Google Shape;904;p31"/>
          <p:cNvSpPr txBox="1"/>
          <p:nvPr/>
        </p:nvSpPr>
        <p:spPr>
          <a:xfrm>
            <a:off x="314351" y="755357"/>
            <a:ext cx="11402452" cy="952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leakage from equipment and production processes involving refrigerants (HFC and HCFC gases).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5" name="Google Shape;905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3762" y="1707454"/>
            <a:ext cx="8074091" cy="4550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32"/>
          <p:cNvSpPr txBox="1">
            <a:spLocks noGrp="1"/>
          </p:cNvSpPr>
          <p:nvPr>
            <p:ph type="title"/>
          </p:nvPr>
        </p:nvSpPr>
        <p:spPr>
          <a:xfrm>
            <a:off x="156730" y="-5475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  <p:sp>
        <p:nvSpPr>
          <p:cNvPr id="911" name="Google Shape;911;p32"/>
          <p:cNvSpPr txBox="1"/>
          <p:nvPr/>
        </p:nvSpPr>
        <p:spPr>
          <a:xfrm>
            <a:off x="314351" y="755357"/>
            <a:ext cx="11402452" cy="952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leakage from equipment and production processes involving refrigerants (HFC and HCFC gases).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2" name="Google Shape;912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73354" y="1878563"/>
            <a:ext cx="6307495" cy="37820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33"/>
          <p:cNvSpPr txBox="1"/>
          <p:nvPr/>
        </p:nvSpPr>
        <p:spPr>
          <a:xfrm>
            <a:off x="314351" y="755357"/>
            <a:ext cx="11402452" cy="952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Indirect GHG emissions from the use of purchased electricity.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8" name="Google Shape;918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73356" y="1598759"/>
            <a:ext cx="6718042" cy="209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19" name="Google Shape;919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22172" y="3750906"/>
            <a:ext cx="6220409" cy="2466948"/>
          </a:xfrm>
          <a:prstGeom prst="rect">
            <a:avLst/>
          </a:prstGeom>
          <a:noFill/>
          <a:ln>
            <a:noFill/>
          </a:ln>
        </p:spPr>
      </p:pic>
      <p:sp>
        <p:nvSpPr>
          <p:cNvPr id="920" name="Google Shape;920;p33"/>
          <p:cNvSpPr txBox="1"/>
          <p:nvPr/>
        </p:nvSpPr>
        <p:spPr>
          <a:xfrm>
            <a:off x="314350" y="-5475"/>
            <a:ext cx="11560073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34"/>
          <p:cNvSpPr txBox="1"/>
          <p:nvPr/>
        </p:nvSpPr>
        <p:spPr>
          <a:xfrm>
            <a:off x="245927" y="892929"/>
            <a:ext cx="1140245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Indirect GHG emissions from the use of purchased steam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6" name="Google Shape;926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02971" y="1574739"/>
            <a:ext cx="7713307" cy="4633228"/>
          </a:xfrm>
          <a:prstGeom prst="rect">
            <a:avLst/>
          </a:prstGeom>
          <a:noFill/>
          <a:ln>
            <a:noFill/>
          </a:ln>
        </p:spPr>
      </p:pic>
      <p:sp>
        <p:nvSpPr>
          <p:cNvPr id="927" name="Google Shape;927;p34"/>
          <p:cNvSpPr txBox="1">
            <a:spLocks noGrp="1"/>
          </p:cNvSpPr>
          <p:nvPr>
            <p:ph type="title"/>
          </p:nvPr>
        </p:nvSpPr>
        <p:spPr>
          <a:xfrm>
            <a:off x="245926" y="-5475"/>
            <a:ext cx="11628497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35"/>
          <p:cNvSpPr txBox="1"/>
          <p:nvPr/>
        </p:nvSpPr>
        <p:spPr>
          <a:xfrm>
            <a:off x="186500" y="844318"/>
            <a:ext cx="1140245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from anaerobic decomposition.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3" name="Google Shape;933;p35"/>
          <p:cNvSpPr txBox="1"/>
          <p:nvPr/>
        </p:nvSpPr>
        <p:spPr>
          <a:xfrm>
            <a:off x="1391570" y="1866142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emissions of CH4 and CO2 from organic waste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4" name="Google Shape;934;p35"/>
          <p:cNvSpPr txBox="1"/>
          <p:nvPr/>
        </p:nvSpPr>
        <p:spPr>
          <a:xfrm>
            <a:off x="954120" y="1344121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during the anaerobic treatment process.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5" name="Google Shape;935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91541" y="2388163"/>
            <a:ext cx="7203233" cy="3979024"/>
          </a:xfrm>
          <a:prstGeom prst="rect">
            <a:avLst/>
          </a:prstGeom>
          <a:noFill/>
          <a:ln>
            <a:noFill/>
          </a:ln>
        </p:spPr>
      </p:pic>
      <p:sp>
        <p:nvSpPr>
          <p:cNvPr id="936" name="Google Shape;936;p35"/>
          <p:cNvSpPr txBox="1">
            <a:spLocks noGrp="1"/>
          </p:cNvSpPr>
          <p:nvPr>
            <p:ph type="title"/>
          </p:nvPr>
        </p:nvSpPr>
        <p:spPr>
          <a:xfrm>
            <a:off x="186500" y="-5475"/>
            <a:ext cx="1168792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2"/>
          <p:cNvSpPr txBox="1">
            <a:spLocks noGrp="1"/>
          </p:cNvSpPr>
          <p:nvPr>
            <p:ph type="title"/>
          </p:nvPr>
        </p:nvSpPr>
        <p:spPr>
          <a:xfrm>
            <a:off x="289418" y="0"/>
            <a:ext cx="1161316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Terminology and definitions</a:t>
            </a:r>
            <a:endParaRPr/>
          </a:p>
        </p:txBody>
      </p:sp>
      <p:sp>
        <p:nvSpPr>
          <p:cNvPr id="469" name="Google Shape;469;p2"/>
          <p:cNvSpPr txBox="1"/>
          <p:nvPr/>
        </p:nvSpPr>
        <p:spPr>
          <a:xfrm>
            <a:off x="289418" y="993717"/>
            <a:ext cx="11613164" cy="5257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 of greenhouse gases (GHG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): The process of releasing GHG into the atmosphere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GHG sink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The process of removing GHG from the atmosphere</a:t>
            </a:r>
            <a:endParaRPr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GHG removal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The removal of GHG from the atmosphere through GHG sinks.</a:t>
            </a:r>
            <a:endParaRPr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GHG emission factor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A coefficient that relates greenhouse gas activity data to GHG emissions.</a:t>
            </a:r>
            <a:b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Global warming potential (GWP): The ratio of the radiative forcing of one kilogram of a GHG emitted compared to one kilogram of CO₂ over the same time period (e.g., 100 years).</a:t>
            </a:r>
            <a:endParaRPr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GHG inventory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A list of GHG sources and GHG sinks, along with their quantified GHG emissions and removals.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GHG report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An independent document intended to communicate GHG-related information of an organization or a GHG project to its intended users.</a:t>
            </a:r>
            <a:endParaRPr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GHG project: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 activity or set of activities that alter baseline GHG conditions and result in reduced GHG emissions or enhanced GHG removals. 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36"/>
          <p:cNvSpPr txBox="1"/>
          <p:nvPr/>
        </p:nvSpPr>
        <p:spPr>
          <a:xfrm>
            <a:off x="245927" y="892929"/>
            <a:ext cx="1140245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GHG emissions from anaerobic decomposition.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2" name="Google Shape;942;p36"/>
          <p:cNvSpPr txBox="1"/>
          <p:nvPr/>
        </p:nvSpPr>
        <p:spPr>
          <a:xfrm>
            <a:off x="1673510" y="1754964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emissions of CH4 and CO2 from organic waste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3" name="Google Shape;943;p36"/>
          <p:cNvSpPr txBox="1"/>
          <p:nvPr/>
        </p:nvSpPr>
        <p:spPr>
          <a:xfrm>
            <a:off x="1060800" y="1313648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during the anaerobic treatment process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44" name="Google Shape;944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45094" y="2407299"/>
            <a:ext cx="7931020" cy="3918856"/>
          </a:xfrm>
          <a:prstGeom prst="rect">
            <a:avLst/>
          </a:prstGeom>
          <a:noFill/>
          <a:ln>
            <a:noFill/>
          </a:ln>
        </p:spPr>
      </p:pic>
      <p:sp>
        <p:nvSpPr>
          <p:cNvPr id="945" name="Google Shape;945;p36"/>
          <p:cNvSpPr txBox="1">
            <a:spLocks noGrp="1"/>
          </p:cNvSpPr>
          <p:nvPr>
            <p:ph type="title"/>
          </p:nvPr>
        </p:nvSpPr>
        <p:spPr>
          <a:xfrm>
            <a:off x="245926" y="-5475"/>
            <a:ext cx="11628497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37"/>
          <p:cNvSpPr txBox="1"/>
          <p:nvPr/>
        </p:nvSpPr>
        <p:spPr>
          <a:xfrm>
            <a:off x="245927" y="892929"/>
            <a:ext cx="1140245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from anaerobic decomposition.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1" name="Google Shape;951;p37"/>
          <p:cNvSpPr txBox="1"/>
          <p:nvPr/>
        </p:nvSpPr>
        <p:spPr>
          <a:xfrm>
            <a:off x="1673510" y="1754964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emissions of CH4 and CO2 from organic waste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2" name="Google Shape;952;p37"/>
          <p:cNvSpPr txBox="1"/>
          <p:nvPr/>
        </p:nvSpPr>
        <p:spPr>
          <a:xfrm>
            <a:off x="1060800" y="1313648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during the anaerobic treatment process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3" name="Google Shape;953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91144" y="2278605"/>
            <a:ext cx="8234260" cy="2712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954" name="Google Shape;954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69975" y="4991423"/>
            <a:ext cx="8055429" cy="889814"/>
          </a:xfrm>
          <a:prstGeom prst="rect">
            <a:avLst/>
          </a:prstGeom>
          <a:noFill/>
          <a:ln>
            <a:noFill/>
          </a:ln>
        </p:spPr>
      </p:pic>
      <p:sp>
        <p:nvSpPr>
          <p:cNvPr id="955" name="Google Shape;955;p37"/>
          <p:cNvSpPr txBox="1">
            <a:spLocks noGrp="1"/>
          </p:cNvSpPr>
          <p:nvPr>
            <p:ph type="title"/>
          </p:nvPr>
        </p:nvSpPr>
        <p:spPr>
          <a:xfrm>
            <a:off x="245926" y="-5475"/>
            <a:ext cx="11628497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p38"/>
          <p:cNvSpPr txBox="1"/>
          <p:nvPr/>
        </p:nvSpPr>
        <p:spPr>
          <a:xfrm>
            <a:off x="245927" y="892929"/>
            <a:ext cx="1140245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from anaerobic decomposition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1" name="Google Shape;961;p38"/>
          <p:cNvSpPr txBox="1"/>
          <p:nvPr/>
        </p:nvSpPr>
        <p:spPr>
          <a:xfrm>
            <a:off x="1673510" y="1754964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emissions of CH4 and CO2 from organic waste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2" name="Google Shape;962;p38"/>
          <p:cNvSpPr txBox="1"/>
          <p:nvPr/>
        </p:nvSpPr>
        <p:spPr>
          <a:xfrm>
            <a:off x="1060800" y="1313648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during the anaerobic treatment process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3" name="Google Shape;963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13968" y="2481944"/>
            <a:ext cx="7164063" cy="3670040"/>
          </a:xfrm>
          <a:prstGeom prst="rect">
            <a:avLst/>
          </a:prstGeom>
          <a:noFill/>
          <a:ln>
            <a:noFill/>
          </a:ln>
        </p:spPr>
      </p:pic>
      <p:sp>
        <p:nvSpPr>
          <p:cNvPr id="964" name="Google Shape;964;p38"/>
          <p:cNvSpPr txBox="1">
            <a:spLocks noGrp="1"/>
          </p:cNvSpPr>
          <p:nvPr>
            <p:ph type="title"/>
          </p:nvPr>
        </p:nvSpPr>
        <p:spPr>
          <a:xfrm>
            <a:off x="245926" y="-5475"/>
            <a:ext cx="11628497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39"/>
          <p:cNvSpPr txBox="1"/>
          <p:nvPr/>
        </p:nvSpPr>
        <p:spPr>
          <a:xfrm>
            <a:off x="245927" y="892929"/>
            <a:ext cx="1140245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from anaerobic decomposition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" name="Google Shape;970;p39"/>
          <p:cNvSpPr txBox="1"/>
          <p:nvPr/>
        </p:nvSpPr>
        <p:spPr>
          <a:xfrm>
            <a:off x="1673510" y="1754964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emissions of CH4 and CO2 from organic waste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1" name="Google Shape;971;p39"/>
          <p:cNvSpPr txBox="1"/>
          <p:nvPr/>
        </p:nvSpPr>
        <p:spPr>
          <a:xfrm>
            <a:off x="1060800" y="1313648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during the anaerobic treatment process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72" name="Google Shape;972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21853" y="2425959"/>
            <a:ext cx="8428432" cy="3679922"/>
          </a:xfrm>
          <a:prstGeom prst="rect">
            <a:avLst/>
          </a:prstGeom>
          <a:noFill/>
          <a:ln>
            <a:noFill/>
          </a:ln>
        </p:spPr>
      </p:pic>
      <p:sp>
        <p:nvSpPr>
          <p:cNvPr id="973" name="Google Shape;973;p39"/>
          <p:cNvSpPr txBox="1">
            <a:spLocks noGrp="1"/>
          </p:cNvSpPr>
          <p:nvPr>
            <p:ph type="title"/>
          </p:nvPr>
        </p:nvSpPr>
        <p:spPr>
          <a:xfrm>
            <a:off x="245926" y="-5475"/>
            <a:ext cx="11628497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40"/>
          <p:cNvSpPr txBox="1"/>
          <p:nvPr/>
        </p:nvSpPr>
        <p:spPr>
          <a:xfrm>
            <a:off x="245927" y="892929"/>
            <a:ext cx="1140245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from anaerobic decomposition</a:t>
            </a:r>
            <a:endParaRPr sz="22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9" name="Google Shape;979;p40"/>
          <p:cNvSpPr txBox="1"/>
          <p:nvPr/>
        </p:nvSpPr>
        <p:spPr>
          <a:xfrm>
            <a:off x="1673510" y="1754964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N2O emissions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0" name="Google Shape;980;p40"/>
          <p:cNvSpPr txBox="1"/>
          <p:nvPr/>
        </p:nvSpPr>
        <p:spPr>
          <a:xfrm>
            <a:off x="1060800" y="1313648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during the anaerobic treatment process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81" name="Google Shape;981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6873" y="2622668"/>
            <a:ext cx="9038253" cy="2988140"/>
          </a:xfrm>
          <a:prstGeom prst="rect">
            <a:avLst/>
          </a:prstGeom>
          <a:noFill/>
          <a:ln>
            <a:noFill/>
          </a:ln>
        </p:spPr>
      </p:pic>
      <p:sp>
        <p:nvSpPr>
          <p:cNvPr id="982" name="Google Shape;982;p40"/>
          <p:cNvSpPr txBox="1">
            <a:spLocks noGrp="1"/>
          </p:cNvSpPr>
          <p:nvPr>
            <p:ph type="title"/>
          </p:nvPr>
        </p:nvSpPr>
        <p:spPr>
          <a:xfrm>
            <a:off x="245926" y="-5475"/>
            <a:ext cx="11628497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41"/>
          <p:cNvSpPr txBox="1"/>
          <p:nvPr/>
        </p:nvSpPr>
        <p:spPr>
          <a:xfrm>
            <a:off x="200001" y="745398"/>
            <a:ext cx="11791997" cy="81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Calculate the CO2e emissions (in tonnes) for the company’s stationary combustion activities</a:t>
            </a:r>
            <a:endParaRPr sz="20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9" name="Google Shape;989;p41"/>
          <p:cNvSpPr txBox="1"/>
          <p:nvPr/>
        </p:nvSpPr>
        <p:spPr>
          <a:xfrm>
            <a:off x="300346" y="1511877"/>
            <a:ext cx="11791998" cy="4756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Step 1: Look up calorific value coefficient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Calorific value …=…TJ/Gg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Step 2: Converting energy units to TJ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Look up density: g/liter (if necessary)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Converting energy units to TJ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3: Choosing the appropriate Emission Factor (EF)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Step 4: Calculating emissions for different types of fuels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Emissions (tons CO2e) = Consumption (converted to TJ) × (CO2 emission factor × GWP + CH4 emission factor × GWP + N2O emission factor × GWP) / 1000</a:t>
            </a:r>
            <a:endParaRPr/>
          </a:p>
        </p:txBody>
      </p:sp>
      <p:sp>
        <p:nvSpPr>
          <p:cNvPr id="990" name="Google Shape;990;p41"/>
          <p:cNvSpPr txBox="1"/>
          <p:nvPr/>
        </p:nvSpPr>
        <p:spPr>
          <a:xfrm>
            <a:off x="2654108" y="222178"/>
            <a:ext cx="610001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DISCUSS</a:t>
            </a:r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42"/>
          <p:cNvSpPr txBox="1"/>
          <p:nvPr/>
        </p:nvSpPr>
        <p:spPr>
          <a:xfrm>
            <a:off x="200001" y="755115"/>
            <a:ext cx="11791997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Calculate the CO2e emissions (in tonnes) for the company’s mobile combustion activities</a:t>
            </a:r>
            <a:endParaRPr sz="20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" name="Google Shape;997;p42"/>
          <p:cNvSpPr txBox="1"/>
          <p:nvPr/>
        </p:nvSpPr>
        <p:spPr>
          <a:xfrm>
            <a:off x="199999" y="1391802"/>
            <a:ext cx="11791998" cy="5008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 1: Lookup the calorific value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Calorific value = ...TJ/Gg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Step 2: Convert energy units to TJ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Lookup the density: g/liter (if necessary)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Convert from other energy units to TJ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Step 3: Select the appropriate EF (emission factor)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Step 4: Calculate the emissions for each fuel type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Emissions (tonnes CO2e) = Consumption (converted to TJ) * (CO2 emission factor * GWP + CH4 emission factor * GWP + N2O emission factor * GWP) / 1000</a:t>
            </a:r>
            <a:endParaRPr/>
          </a:p>
        </p:txBody>
      </p:sp>
      <p:sp>
        <p:nvSpPr>
          <p:cNvPr id="998" name="Google Shape;998;p42"/>
          <p:cNvSpPr txBox="1"/>
          <p:nvPr/>
        </p:nvSpPr>
        <p:spPr>
          <a:xfrm>
            <a:off x="3045993" y="231895"/>
            <a:ext cx="610001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DISCUSS</a:t>
            </a: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43"/>
          <p:cNvSpPr txBox="1"/>
          <p:nvPr/>
        </p:nvSpPr>
        <p:spPr>
          <a:xfrm>
            <a:off x="305748" y="850339"/>
            <a:ext cx="11402452" cy="705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Calculate the CO2e emissions (in tonnes) from the company's domestic and industrial wastewater treatment system using the provided information.</a:t>
            </a:r>
            <a:endParaRPr sz="20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5" name="Google Shape;1005;p43"/>
          <p:cNvSpPr txBox="1"/>
          <p:nvPr/>
        </p:nvSpPr>
        <p:spPr>
          <a:xfrm>
            <a:off x="305748" y="1694256"/>
            <a:ext cx="11791998" cy="4760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Calculate CH₄ emissions from domestic wastewater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TOW = P x BOD x 0,001 x I x 365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Emission CH4 = TOW x EF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TOW: Total organic matter degraded in domestic wastewater (kg BOD/year)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P: Total national population in the inventory year (persons).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BOD: National per capita factor in the inventory year (g/person/day).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0,001: Convert from g BOD to kg BOD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I: Adjustment factor for BOD from industrial wastewater discharged into the domestic wastewater system (default is 1.25 for unrestricted discharge; otherwise, the default is 1.00).</a:t>
            </a:r>
            <a:endParaRPr/>
          </a:p>
        </p:txBody>
      </p:sp>
      <p:sp>
        <p:nvSpPr>
          <p:cNvPr id="1006" name="Google Shape;1006;p43"/>
          <p:cNvSpPr txBox="1"/>
          <p:nvPr/>
        </p:nvSpPr>
        <p:spPr>
          <a:xfrm>
            <a:off x="3151742" y="257797"/>
            <a:ext cx="610001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DISCUSS</a:t>
            </a:r>
            <a:endParaRPr sz="3200" b="1" i="0" u="none" strike="noStrike" cap="none">
              <a:solidFill>
                <a:srgbClr val="32717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p44"/>
          <p:cNvSpPr txBox="1">
            <a:spLocks noGrp="1"/>
          </p:cNvSpPr>
          <p:nvPr>
            <p:ph type="title"/>
          </p:nvPr>
        </p:nvSpPr>
        <p:spPr>
          <a:xfrm>
            <a:off x="21743" y="332938"/>
            <a:ext cx="12191999" cy="474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2800" b="1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2800" b="1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2800" b="1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2800" b="1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2800" b="1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2800" b="1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 b="1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Greenhouse gas inventory report</a:t>
            </a:r>
            <a:endParaRPr dirty="0"/>
          </a:p>
        </p:txBody>
      </p:sp>
      <p:sp>
        <p:nvSpPr>
          <p:cNvPr id="1013" name="Google Shape;1013;p44"/>
          <p:cNvSpPr txBox="1"/>
          <p:nvPr/>
        </p:nvSpPr>
        <p:spPr>
          <a:xfrm>
            <a:off x="-1" y="876463"/>
            <a:ext cx="12192001" cy="40011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Greenhouse Gas Inventory Report according to Decree 06/2022/ND-CP, Form 06, Appendix II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4" name="Google Shape;1014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8930" y="1374596"/>
            <a:ext cx="11684000" cy="4683778"/>
          </a:xfrm>
          <a:prstGeom prst="rect">
            <a:avLst/>
          </a:prstGeom>
          <a:noFill/>
          <a:ln>
            <a:noFill/>
          </a:ln>
        </p:spPr>
      </p:pic>
      <p:sp>
        <p:nvSpPr>
          <p:cNvPr id="1015" name="Google Shape;1015;p44"/>
          <p:cNvSpPr/>
          <p:nvPr/>
        </p:nvSpPr>
        <p:spPr>
          <a:xfrm>
            <a:off x="509665" y="1478971"/>
            <a:ext cx="3597639" cy="4502566"/>
          </a:xfrm>
          <a:prstGeom prst="rect">
            <a:avLst/>
          </a:prstGeom>
          <a:solidFill>
            <a:srgbClr val="ED0000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00050" marR="0" lvl="0" indent="-400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romanUcPeriod"/>
            </a:pP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 required for a facility to conduct a greenhouse gas (GHG) inventory</a:t>
            </a: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eriod"/>
            </a:pP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Facility name, address, business license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eriod"/>
            </a:pP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 about the legal representative of the facility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eriod"/>
            </a:pP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 about the area of operation, business, and production</a:t>
            </a:r>
            <a:endParaRPr/>
          </a:p>
        </p:txBody>
      </p:sp>
      <p:sp>
        <p:nvSpPr>
          <p:cNvPr id="1016" name="Google Shape;1016;p44"/>
          <p:cNvSpPr/>
          <p:nvPr/>
        </p:nvSpPr>
        <p:spPr>
          <a:xfrm>
            <a:off x="4422099" y="1440552"/>
            <a:ext cx="3536428" cy="4540985"/>
          </a:xfrm>
          <a:prstGeom prst="rect">
            <a:avLst/>
          </a:prstGeom>
          <a:solidFill>
            <a:srgbClr val="007BB8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II. Information about the facility's business operations and activity data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Boundaries and scope of the facility's operations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Infrastructure, technology, and operations of the facility required to conduct a greenhouse gas inventory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GHG emission sources and sinks within the facility's operational scope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 system and data on the facility's GHG emissions, identification of limitations in the GHG inventory process</a:t>
            </a:r>
            <a:endParaRPr/>
          </a:p>
          <a:p>
            <a:pPr marL="342900" marR="0" lvl="0" indent="-254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41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7" name="Google Shape;1017;p44"/>
          <p:cNvSpPr/>
          <p:nvPr/>
        </p:nvSpPr>
        <p:spPr>
          <a:xfrm>
            <a:off x="8392827" y="1440552"/>
            <a:ext cx="3597639" cy="4579403"/>
          </a:xfrm>
          <a:prstGeom prst="rect">
            <a:avLst/>
          </a:prstGeom>
          <a:solidFill>
            <a:srgbClr val="A0F163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III</a:t>
            </a:r>
            <a:r>
              <a:rPr lang="en-US" sz="16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. Result of the greenhouse gas emissions inventory</a:t>
            </a:r>
            <a:endParaRPr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eriod"/>
            </a:pPr>
            <a:r>
              <a:rPr lang="en-US" sz="16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Description of the greenhouse gas emissions inventory method (data collection method, emission factors)</a:t>
            </a:r>
            <a:endParaRPr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eriod"/>
            </a:pPr>
            <a:r>
              <a:rPr lang="en-US" sz="16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Activity data related to the facility's greenhouse gas emissions</a:t>
            </a:r>
            <a:endParaRPr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eriod"/>
            </a:pPr>
            <a:r>
              <a:rPr lang="en-US" sz="16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Results of facility’s greenhouse gas inventory</a:t>
            </a:r>
            <a:endParaRPr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eriod"/>
            </a:pPr>
            <a:r>
              <a:rPr lang="en-US" sz="16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Reliability, completeness, and uncertainty of information, data on greenhouse gas emissions, and the facility's greenhouse gas inventory results</a:t>
            </a:r>
            <a:endParaRPr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45"/>
          <p:cNvSpPr txBox="1"/>
          <p:nvPr/>
        </p:nvSpPr>
        <p:spPr>
          <a:xfrm>
            <a:off x="248816" y="1337175"/>
            <a:ext cx="11868539" cy="3639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 organization can decide to conduct verification</a:t>
            </a:r>
            <a:endParaRPr/>
          </a:p>
          <a:p>
            <a:pPr marL="228600" marR="0" lvl="0" indent="-228600" algn="just" rtl="0">
              <a:lnSpc>
                <a:spcPct val="15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To review the information on emissions and greenhouse gas removal in a fair and objective manner, the organization must conduct verification in accordance with the needs of the intended users. The principles and requirements are described in ISO 14064-3.</a:t>
            </a:r>
            <a:endParaRPr/>
          </a:p>
          <a:p>
            <a:pPr marL="228600" marR="0" lvl="0" indent="-228600" algn="just" rtl="0">
              <a:lnSpc>
                <a:spcPct val="15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The requirements for the verification body are described in ISO 14065.</a:t>
            </a:r>
            <a:endParaRPr/>
          </a:p>
          <a:p>
            <a:pPr marL="228600" marR="0" lvl="0" indent="-228600" algn="just" rtl="0">
              <a:lnSpc>
                <a:spcPct val="15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The requirements for the competence of the verification and audit team are described in ISO 14066</a:t>
            </a:r>
            <a:endParaRPr/>
          </a:p>
        </p:txBody>
      </p:sp>
      <p:sp>
        <p:nvSpPr>
          <p:cNvPr id="1024" name="Google Shape;1024;p45"/>
          <p:cNvSpPr txBox="1"/>
          <p:nvPr/>
        </p:nvSpPr>
        <p:spPr>
          <a:xfrm>
            <a:off x="156730" y="-5475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Verification activities - Requirements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3"/>
          <p:cNvSpPr txBox="1">
            <a:spLocks noGrp="1"/>
          </p:cNvSpPr>
          <p:nvPr>
            <p:ph type="title"/>
          </p:nvPr>
        </p:nvSpPr>
        <p:spPr>
          <a:xfrm>
            <a:off x="0" y="-32488"/>
            <a:ext cx="12192000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Source of GHG emissions</a:t>
            </a:r>
            <a:endParaRPr/>
          </a:p>
        </p:txBody>
      </p:sp>
      <p:pic>
        <p:nvPicPr>
          <p:cNvPr id="475" name="Google Shape;47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527" y="866748"/>
            <a:ext cx="3169734" cy="2423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98867" y="888232"/>
            <a:ext cx="3193606" cy="2483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46171" y="3429000"/>
            <a:ext cx="3023118" cy="2595956"/>
          </a:xfrm>
          <a:prstGeom prst="rect">
            <a:avLst/>
          </a:prstGeom>
          <a:noFill/>
          <a:ln>
            <a:noFill/>
          </a:ln>
        </p:spPr>
      </p:pic>
      <p:sp>
        <p:nvSpPr>
          <p:cNvPr id="478" name="Google Shape;478;p3"/>
          <p:cNvSpPr txBox="1"/>
          <p:nvPr/>
        </p:nvSpPr>
        <p:spPr>
          <a:xfrm>
            <a:off x="3269261" y="866748"/>
            <a:ext cx="5629606" cy="2661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CO2 EMISSIONS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Burning fossil fuels, solid waste, trees, and other biomass materials, as well as the result of certain chemical reactions in production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CO₂ is removed from the atmosphere or sequestered when absorbed by plants as part of the biological carbon cycle</a:t>
            </a:r>
            <a:endParaRPr/>
          </a:p>
        </p:txBody>
      </p:sp>
      <p:sp>
        <p:nvSpPr>
          <p:cNvPr id="479" name="Google Shape;479;p3"/>
          <p:cNvSpPr txBox="1"/>
          <p:nvPr/>
        </p:nvSpPr>
        <p:spPr>
          <a:xfrm>
            <a:off x="7869252" y="3429000"/>
            <a:ext cx="4223221" cy="2661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CH4 EMISSIONS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Emitted during the production and transportation of coal, natural gas, and petroleum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Emitted from livestock and other agricultural activities, land use, and the decomposition of organic waste in solid waste landfills.</a:t>
            </a:r>
            <a:endParaRPr/>
          </a:p>
        </p:txBody>
      </p:sp>
      <p:sp>
        <p:nvSpPr>
          <p:cNvPr id="480" name="Google Shape;480;p3"/>
          <p:cNvSpPr txBox="1"/>
          <p:nvPr/>
        </p:nvSpPr>
        <p:spPr>
          <a:xfrm>
            <a:off x="522950" y="3666430"/>
            <a:ext cx="4223221" cy="2661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N20 EMISSIONS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Emitted from agricultural activities and land use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Burning fossil fuels and solid waste; as well as during wastewater treatment</a:t>
            </a:r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BC1F5-8A91-7581-135D-9A2DC5E1BB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2C9BE-8DB6-00A1-375B-87E00A889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692" y="261088"/>
            <a:ext cx="11238615" cy="451293"/>
          </a:xfrm>
        </p:spPr>
        <p:txBody>
          <a:bodyPr/>
          <a:lstStyle/>
          <a:p>
            <a:pPr algn="ctr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Measurement, Reporting, and Verification (MRV) of GHG reduction activities</a:t>
            </a:r>
            <a:endParaRPr lang="en-VN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D2A539-F296-675D-C85E-9AC1AD283819}"/>
              </a:ext>
            </a:extLst>
          </p:cNvPr>
          <p:cNvSpPr txBox="1"/>
          <p:nvPr/>
        </p:nvSpPr>
        <p:spPr>
          <a:xfrm>
            <a:off x="633720" y="1024177"/>
            <a:ext cx="10132828" cy="5223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b="1" dirty="0"/>
              <a:t>1. General Requirements:</a:t>
            </a:r>
            <a:endParaRPr lang="en-US" dirty="0"/>
          </a:p>
          <a:p>
            <a:pPr>
              <a:lnSpc>
                <a:spcPct val="150000"/>
              </a:lnSpc>
              <a:buNone/>
            </a:pPr>
            <a:r>
              <a:rPr lang="en-US" dirty="0"/>
              <a:t>Measurement, reporting, and verification must follow procedures issued by competent authorities, ensuring transparency, accuracy, and consistency, in alignment with international regulations and Vietnam’s national context.</a:t>
            </a:r>
          </a:p>
          <a:p>
            <a:pPr>
              <a:lnSpc>
                <a:spcPct val="150000"/>
              </a:lnSpc>
              <a:buNone/>
            </a:pPr>
            <a:r>
              <a:rPr lang="en-US" b="1" dirty="0"/>
              <a:t>2. Measurement: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Facilities shall carry out measurement of emission reduction outcomes based on issued guidelines.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Ministries and relevant agencies conduct sector-level measurements based on related policies, programs, and plans.</a:t>
            </a:r>
          </a:p>
          <a:p>
            <a:pPr>
              <a:lnSpc>
                <a:spcPct val="150000"/>
              </a:lnSpc>
              <a:buNone/>
            </a:pPr>
            <a:r>
              <a:rPr lang="en-US" b="1" dirty="0"/>
              <a:t>3. Reporting: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Facilities must submit annual reports starting from 2027 (before March 31).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Ministries must submit sectoral reports annually from 2024 (before January 15).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The Ministry of Natural Resources and Environment (MONRE) is responsible for consolidating and preparing the national GHG emission reduction report.</a:t>
            </a:r>
          </a:p>
          <a:p>
            <a:pPr>
              <a:lnSpc>
                <a:spcPct val="150000"/>
              </a:lnSpc>
              <a:buNone/>
            </a:pPr>
            <a:r>
              <a:rPr lang="en-US" b="1" dirty="0"/>
              <a:t>4. Verification: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Facility-level verification is conducted annually starting from 2026.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Sector-level verification is conducted by ministries starting from 2023.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MONRE leads the verification of the consolidated report to support national reporting in accordance with international climate commitments.</a:t>
            </a:r>
          </a:p>
        </p:txBody>
      </p:sp>
    </p:spTree>
    <p:extLst>
      <p:ext uri="{BB962C8B-B14F-4D97-AF65-F5344CB8AC3E}">
        <p14:creationId xmlns:p14="http://schemas.microsoft.com/office/powerpoint/2010/main" val="423033915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80009-8920-5245-36E8-1C33B4C0A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579332A-BF91-9F3D-5A38-F8A6212E14C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49065" y="132730"/>
            <a:ext cx="11693869" cy="532049"/>
          </a:xfrm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Requirements and Purpose of CBAM</a:t>
            </a:r>
            <a:endParaRPr lang="en-US" altLang="en-US" sz="3200" b="1" kern="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67F1CF-48B7-8A0F-5B7C-1C0EA2E98EA4}"/>
              </a:ext>
            </a:extLst>
          </p:cNvPr>
          <p:cNvSpPr txBox="1"/>
          <p:nvPr/>
        </p:nvSpPr>
        <p:spPr>
          <a:xfrm>
            <a:off x="454259" y="967862"/>
            <a:ext cx="1091162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vi-VN" sz="2000" b="1" dirty="0"/>
              <a:t>CBAM stands for Carbon Border Adjustment Mechanism.</a:t>
            </a:r>
            <a:endParaRPr lang="en-US" sz="2000" dirty="0"/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vi-VN" sz="2000" dirty="0"/>
              <a:t>It is an environmental policy tool designed by the EU to impose a carbon tax on goods imported into the EU, equivalent to the carbon price that EU domestic products are incurring.</a:t>
            </a:r>
            <a:endParaRPr lang="en-US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F47216-BEDE-8B9D-4A7E-C3EC01145BB4}"/>
              </a:ext>
            </a:extLst>
          </p:cNvPr>
          <p:cNvSpPr txBox="1"/>
          <p:nvPr/>
        </p:nvSpPr>
        <p:spPr>
          <a:xfrm>
            <a:off x="629900" y="2286608"/>
            <a:ext cx="4973815" cy="1702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Purpose of CBAM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800" dirty="0"/>
              <a:t>Prevent "carbon leakage"
Promoting global emissions reduction
Supporting the EU's climate goals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AE5903-8E1D-84D0-B818-AD8760C84F05}"/>
              </a:ext>
            </a:extLst>
          </p:cNvPr>
          <p:cNvSpPr txBox="1"/>
          <p:nvPr/>
        </p:nvSpPr>
        <p:spPr>
          <a:xfrm>
            <a:off x="629900" y="4260343"/>
            <a:ext cx="6222161" cy="1702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CBAM Requirements
</a:t>
            </a:r>
            <a:r>
              <a:rPr lang="en-US" sz="1800" dirty="0"/>
              <a:t>Greenhouse Gas Emissions Report
Buy CBAM Certificate from EU
Data transparency and production traceability</a:t>
            </a:r>
          </a:p>
        </p:txBody>
      </p:sp>
      <p:pic>
        <p:nvPicPr>
          <p:cNvPr id="2" name="Picture 2" descr="Chứng chỉ CBAM là gì? Cơ chế điều chỉnh biên giới carbon Châu Âu">
            <a:extLst>
              <a:ext uri="{FF2B5EF4-FFF2-40B4-BE49-F238E27FC236}">
                <a16:creationId xmlns:a16="http://schemas.microsoft.com/office/drawing/2014/main" id="{28CB0D65-25E3-A487-BF11-88C549288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624" y="4260343"/>
            <a:ext cx="4687310" cy="2343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7601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4FB31-4AA6-8B90-ECEF-07AABDC95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F7F86A7-B2F1-2A57-C718-0D46175A4A3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98131" y="173014"/>
            <a:ext cx="11693869" cy="532049"/>
          </a:xfrm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Roadmap for applying CBAM</a:t>
            </a:r>
            <a:endParaRPr lang="en-US" altLang="en-US" sz="3200" b="1" kern="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D6DD3D-0381-F78A-E377-7CB8D89F1472}"/>
              </a:ext>
            </a:extLst>
          </p:cNvPr>
          <p:cNvSpPr txBox="1"/>
          <p:nvPr/>
        </p:nvSpPr>
        <p:spPr>
          <a:xfrm>
            <a:off x="623579" y="1429799"/>
            <a:ext cx="10944841" cy="1420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vi-VN" sz="2000" dirty="0"/>
              <a:t>In the first phase (from 2023–2026), CBAM applies to high-emission products such as: Iron and steel; Aluminium; Cement; Fertilizer; Electricity; Hydrogen and some arising products (steel screws, aluminum bars...</a:t>
            </a:r>
            <a:endParaRPr lang="en-US" sz="2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83257A-21ED-1A1A-D84D-AF53CC217656}"/>
              </a:ext>
            </a:extLst>
          </p:cNvPr>
          <p:cNvSpPr txBox="1"/>
          <p:nvPr/>
        </p:nvSpPr>
        <p:spPr>
          <a:xfrm>
            <a:off x="623578" y="3088656"/>
            <a:ext cx="10944841" cy="2805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000" dirty="0"/>
              <a:t>What do Vietnamese businesses need to do to adapt to CBAM?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vi-VN" sz="2000" b="1" dirty="0"/>
              <a:t>Measurement and inventory of greenhouse gas emissions (according to international standards such as GHG Protocol, ISO 14064)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000" dirty="0"/>
              <a:t>Building a transparent reporting system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Increasing the use of renewable energy and clean technology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Work with EU partners to meet technical and legal requirements.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053171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8BF0A6F-8197-8932-E2E3-714F02F498C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55905"/>
          </a:xfrm>
          <a:prstGeom prst="rect">
            <a:avLst/>
          </a:prstGeom>
          <a:noFill/>
        </p:spPr>
        <p:txBody>
          <a:bodyPr lIns="68580" tIns="34290" rIns="68580" bIns="3429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99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lvl="0" algn="ctr">
              <a:spcBef>
                <a:spcPts val="450"/>
              </a:spcBef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EXERCISE 1</a:t>
            </a:r>
            <a:endParaRPr kumimoji="0" lang="en-US" sz="3200" b="1" i="0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3F8687D-44E9-72D2-0B16-84014F30C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614" y="1420633"/>
            <a:ext cx="11191165" cy="229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1pPr>
            <a:lvl2pPr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2pPr>
            <a:lvl3pPr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3pPr>
            <a:lvl4pPr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4pPr>
            <a:lvl5pPr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5pPr>
            <a:lvl6pPr marL="1828800" indent="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6pPr>
            <a:lvl7pPr marL="2286000" indent="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7pPr>
            <a:lvl8pPr marL="2743200" indent="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8pPr>
            <a:lvl9pPr marL="3200400" indent="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9pPr>
          </a:lstStyle>
          <a:p>
            <a:pPr lvl="0" algn="just">
              <a:lnSpc>
                <a:spcPct val="150000"/>
              </a:lnSpc>
              <a:spcBef>
                <a:spcPts val="450"/>
              </a:spcBef>
              <a:defRPr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 the CO2e emissions of the Company with the information provided</a:t>
            </a:r>
          </a:p>
          <a:p>
            <a:pPr lvl="0" algn="just">
              <a:lnSpc>
                <a:spcPct val="150000"/>
              </a:lnSpc>
              <a:spcBef>
                <a:spcPts val="450"/>
              </a:spcBef>
              <a:defRPr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Total coal used for the boiler in the year: 200,000 tons</a:t>
            </a:r>
          </a:p>
          <a:p>
            <a:pPr lvl="0" algn="just">
              <a:lnSpc>
                <a:spcPct val="150000"/>
              </a:lnSpc>
              <a:spcBef>
                <a:spcPts val="450"/>
              </a:spcBef>
              <a:defRPr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Total LPG used for the canteen: 24,000 kg</a:t>
            </a:r>
          </a:p>
          <a:p>
            <a:pPr lvl="0" algn="just">
              <a:lnSpc>
                <a:spcPct val="150000"/>
              </a:lnSpc>
              <a:spcBef>
                <a:spcPts val="450"/>
              </a:spcBef>
              <a:defRPr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Total DO used for the generator: 45,000 liters. Knowing that 1 liter of DO = 0.84 Kg</a:t>
            </a:r>
            <a:endParaRPr kumimoji="0" lang="vi-V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1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F8687D-44E9-72D2-0B16-84014F30C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376" y="1420633"/>
            <a:ext cx="11273051" cy="227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1pPr>
            <a:lvl2pPr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2pPr>
            <a:lvl3pPr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3pPr>
            <a:lvl4pPr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4pPr>
            <a:lvl5pPr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5pPr>
            <a:lvl6pPr marL="1828800" indent="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6pPr>
            <a:lvl7pPr marL="2286000" indent="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7pPr>
            <a:lvl8pPr marL="2743200" indent="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8pPr>
            <a:lvl9pPr marL="3200400" indent="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9pPr>
          </a:lstStyle>
          <a:p>
            <a:pPr lvl="0" algn="just">
              <a:lnSpc>
                <a:spcPct val="150000"/>
              </a:lnSpc>
              <a:spcBef>
                <a:spcPts val="450"/>
              </a:spcBef>
              <a:defRPr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 the company's CO2e emissions with the information provided</a:t>
            </a:r>
          </a:p>
          <a:p>
            <a:pPr lvl="0" algn="just">
              <a:lnSpc>
                <a:spcPct val="150000"/>
              </a:lnSpc>
              <a:spcBef>
                <a:spcPts val="450"/>
              </a:spcBef>
              <a:defRPr/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Total DO oil used for internal staff transportation: 65,000 liters. Knowing that 1 liter of DO = 0.84 Kg</a:t>
            </a:r>
            <a:endParaRPr kumimoji="0" lang="vi-VN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8BF0A6F-8197-8932-E2E3-714F02F498CA}"/>
              </a:ext>
            </a:extLst>
          </p:cNvPr>
          <p:cNvSpPr txBox="1">
            <a:spLocks/>
          </p:cNvSpPr>
          <p:nvPr/>
        </p:nvSpPr>
        <p:spPr>
          <a:xfrm>
            <a:off x="-9099" y="173457"/>
            <a:ext cx="12192000" cy="555905"/>
          </a:xfrm>
          <a:prstGeom prst="rect">
            <a:avLst/>
          </a:prstGeom>
          <a:noFill/>
        </p:spPr>
        <p:txBody>
          <a:bodyPr lIns="68580" tIns="34290" rIns="68580" bIns="3429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99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lvl="0" algn="ctr">
              <a:spcBef>
                <a:spcPts val="450"/>
              </a:spcBef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EXERCISE 2</a:t>
            </a:r>
            <a:endParaRPr kumimoji="0" lang="en-US" sz="3200" b="1" i="0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826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7B9FB68-9953-5FCE-B1E2-27968F9E55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"/>
          <a:stretch/>
        </p:blipFill>
        <p:spPr>
          <a:xfrm>
            <a:off x="-9100" y="1279159"/>
            <a:ext cx="4248538" cy="51820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5F475D-C0BE-C1B8-5A84-2796EE0769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0941" y="1954230"/>
            <a:ext cx="1857389" cy="247635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CE60343-89A8-6394-7403-5EB38B2054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58330" y="1949327"/>
            <a:ext cx="695330" cy="247635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0933E34-715D-C6EC-A8AC-7BE7673C4060}"/>
              </a:ext>
            </a:extLst>
          </p:cNvPr>
          <p:cNvSpPr txBox="1"/>
          <p:nvPr/>
        </p:nvSpPr>
        <p:spPr>
          <a:xfrm>
            <a:off x="9022932" y="3248075"/>
            <a:ext cx="2786743" cy="12814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rtlCol="0" wrap="square">
            <a:spAutoFit/>
          </a:bodyPr>
          <a:lstStyle/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b="0" baseline="0" cap="none" dirty="0" i="0" kern="0" kumimoji="0" lang="en-US" noProof="0" normalizeH="0" spc="0" strike="noStrike" sz="1867" u="none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92EF1E1-4E50-576C-52B2-719CFE79F1F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3"/>
          <a:stretch/>
        </p:blipFill>
        <p:spPr>
          <a:xfrm>
            <a:off x="4252382" y="1443619"/>
            <a:ext cx="4694350" cy="4981089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C2A2DD90-4C72-ED11-F4E5-27EDF6AA0879}"/>
              </a:ext>
            </a:extLst>
          </p:cNvPr>
          <p:cNvSpPr/>
          <p:nvPr/>
        </p:nvSpPr>
        <p:spPr bwMode="auto">
          <a:xfrm>
            <a:off x="4252382" y="6064401"/>
            <a:ext cx="4655345" cy="201472"/>
          </a:xfrm>
          <a:prstGeom prst="rect">
            <a:avLst/>
          </a:prstGeom>
          <a:noFill/>
          <a:ln>
            <a:solidFill>
              <a:srgbClr val="FF0000"/>
            </a:solidFill>
            <a:headEnd len="med" type="none" w="med"/>
            <a:tailEnd len="med" type="none" w="med"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t" anchorCtr="0" bIns="45720" compatLnSpc="1" lIns="91440" numCol="1" rIns="91440" rtlCol="0" tIns="45720" vert="horz" wrap="square">
            <a:prstTxWarp prst="textNoShape">
              <a:avLst/>
            </a:prstTxWarp>
          </a:bodyPr>
          <a:lstStyle/>
          <a:p>
            <a:pPr algn="l" defTabSz="914400" eaLnBrk="1" fontAlgn="base" hangingPunct="1" indent="0" latinLnBrk="0" lvl="0" marL="0" marR="0" rtl="0">
              <a:lnSpc>
                <a:spcPct val="90000"/>
              </a:lnSpc>
              <a:spcBef>
                <a:spcPct val="7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b="0" baseline="0" cap="none" i="0" kern="0" kumimoji="0" lang="en-US" noProof="0" normalizeH="0" spc="0" strike="noStrike" sz="1600" u="none">
              <a:ln>
                <a:solidFill>
                  <a:srgbClr val="FF0000"/>
                </a:solidFill>
              </a:ln>
              <a:solidFill>
                <a:srgbClr val="000000"/>
              </a:solidFill>
              <a:effectLst/>
              <a:uLnTx/>
              <a:uFillTx/>
              <a:latin charset="0" pitchFamily="-111" typeface="Arial"/>
              <a:ea typeface="+mn-ea"/>
              <a:cs typeface="+mn-cs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9C4D878-2F95-325D-0638-FC9AC057A113}"/>
              </a:ext>
            </a:extLst>
          </p:cNvPr>
          <p:cNvSpPr/>
          <p:nvPr/>
        </p:nvSpPr>
        <p:spPr bwMode="auto">
          <a:xfrm>
            <a:off x="245997" y="2864362"/>
            <a:ext cx="3993441" cy="186346"/>
          </a:xfrm>
          <a:prstGeom prst="rect">
            <a:avLst/>
          </a:prstGeom>
          <a:noFill/>
          <a:ln>
            <a:solidFill>
              <a:srgbClr val="FF0000"/>
            </a:solidFill>
            <a:headEnd len="med" type="none" w="med"/>
            <a:tailEnd len="med" type="none" w="med"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t" anchorCtr="0" bIns="45720" compatLnSpc="1" lIns="91440" numCol="1" rIns="91440" rtlCol="0" tIns="45720" vert="horz" wrap="square">
            <a:prstTxWarp prst="textNoShape">
              <a:avLst/>
            </a:prstTxWarp>
          </a:bodyPr>
          <a:lstStyle/>
          <a:p>
            <a:pPr algn="l" defTabSz="914400" eaLnBrk="1" fontAlgn="base" hangingPunct="1" indent="0" latinLnBrk="0" lvl="0" marL="0" marR="0" rtl="0">
              <a:lnSpc>
                <a:spcPct val="90000"/>
              </a:lnSpc>
              <a:spcBef>
                <a:spcPct val="7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b="0" baseline="0" cap="none" i="0" kern="0" kumimoji="0" lang="en-US" noProof="0" normalizeH="0" spc="0" strike="noStrike" sz="1600" u="none">
              <a:ln>
                <a:solidFill>
                  <a:srgbClr val="FF0000"/>
                </a:solidFill>
              </a:ln>
              <a:solidFill>
                <a:srgbClr val="000000"/>
              </a:solidFill>
              <a:effectLst/>
              <a:uLnTx/>
              <a:uFillTx/>
              <a:latin charset="0" pitchFamily="-111" typeface="Arial"/>
              <a:ea typeface="+mn-ea"/>
              <a:cs typeface="+mn-cs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B70B50E-E71C-64BA-6F23-CCED3BFA0A35}"/>
              </a:ext>
            </a:extLst>
          </p:cNvPr>
          <p:cNvSpPr/>
          <p:nvPr/>
        </p:nvSpPr>
        <p:spPr bwMode="auto">
          <a:xfrm>
            <a:off x="245997" y="2613251"/>
            <a:ext cx="4006385" cy="186346"/>
          </a:xfrm>
          <a:prstGeom prst="rect">
            <a:avLst/>
          </a:prstGeom>
          <a:noFill/>
          <a:ln>
            <a:solidFill>
              <a:srgbClr val="FF0000"/>
            </a:solidFill>
            <a:headEnd len="med" type="none" w="med"/>
            <a:tailEnd len="med" type="none" w="med"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t" anchorCtr="0" bIns="45720" compatLnSpc="1" lIns="91440" numCol="1" rIns="91440" rtlCol="0" tIns="45720" vert="horz" wrap="square">
            <a:prstTxWarp prst="textNoShape">
              <a:avLst/>
            </a:prstTxWarp>
          </a:bodyPr>
          <a:lstStyle/>
          <a:p>
            <a:pPr algn="l" defTabSz="914400" eaLnBrk="1" fontAlgn="base" hangingPunct="1" indent="0" latinLnBrk="0" lvl="0" marL="0" marR="0" rtl="0">
              <a:lnSpc>
                <a:spcPct val="90000"/>
              </a:lnSpc>
              <a:spcBef>
                <a:spcPct val="7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b="0" baseline="0" cap="none" i="0" kern="0" kumimoji="0" lang="en-US" noProof="0" normalizeH="0" spc="0" strike="noStrike" sz="1600" u="none">
              <a:ln>
                <a:solidFill>
                  <a:srgbClr val="FF0000"/>
                </a:solidFill>
              </a:ln>
              <a:solidFill>
                <a:srgbClr val="000000"/>
              </a:solidFill>
              <a:effectLst/>
              <a:uLnTx/>
              <a:uFillTx/>
              <a:latin charset="0" pitchFamily="-111" typeface="Arial"/>
              <a:ea typeface="+mn-ea"/>
              <a:cs typeface="+mn-cs"/>
              <a:sym typeface="Arial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96D120F-A76F-3E3D-829A-E14D4C1FAEE1}"/>
              </a:ext>
            </a:extLst>
          </p:cNvPr>
          <p:cNvSpPr/>
          <p:nvPr/>
        </p:nvSpPr>
        <p:spPr bwMode="auto">
          <a:xfrm>
            <a:off x="252787" y="4096646"/>
            <a:ext cx="4038599" cy="201472"/>
          </a:xfrm>
          <a:prstGeom prst="rect">
            <a:avLst/>
          </a:prstGeom>
          <a:noFill/>
          <a:ln>
            <a:solidFill>
              <a:srgbClr val="FF0000"/>
            </a:solidFill>
            <a:headEnd len="med" type="none" w="med"/>
            <a:tailEnd len="med" type="none" w="med"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t" anchorCtr="0" bIns="45720" compatLnSpc="1" lIns="91440" numCol="1" rIns="91440" rtlCol="0" tIns="45720" vert="horz" wrap="square">
            <a:prstTxWarp prst="textNoShape">
              <a:avLst/>
            </a:prstTxWarp>
          </a:bodyPr>
          <a:lstStyle/>
          <a:p>
            <a:pPr algn="l" defTabSz="914400" eaLnBrk="1" fontAlgn="base" hangingPunct="1" indent="0" latinLnBrk="0" lvl="0" marL="0" marR="0" rtl="0">
              <a:lnSpc>
                <a:spcPct val="90000"/>
              </a:lnSpc>
              <a:spcBef>
                <a:spcPct val="7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b="0" baseline="0" cap="none" i="0" kern="0" kumimoji="0" lang="en-US" noProof="0" normalizeH="0" spc="0" strike="noStrike" sz="1600" u="none">
              <a:ln>
                <a:solidFill>
                  <a:srgbClr val="FF0000"/>
                </a:solidFill>
              </a:ln>
              <a:solidFill>
                <a:srgbClr val="000000"/>
              </a:solidFill>
              <a:effectLst/>
              <a:uLnTx/>
              <a:uFillTx/>
              <a:latin charset="0" pitchFamily="-111" typeface="Arial"/>
              <a:ea typeface="+mn-ea"/>
              <a:cs typeface="+mn-cs"/>
              <a:sym typeface="Arial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9ABF776-65E5-27C0-F689-20844E09316D}"/>
              </a:ext>
            </a:extLst>
          </p:cNvPr>
          <p:cNvSpPr/>
          <p:nvPr/>
        </p:nvSpPr>
        <p:spPr bwMode="auto">
          <a:xfrm>
            <a:off x="4271884" y="4282992"/>
            <a:ext cx="4655345" cy="201472"/>
          </a:xfrm>
          <a:prstGeom prst="rect">
            <a:avLst/>
          </a:prstGeom>
          <a:noFill/>
          <a:ln>
            <a:solidFill>
              <a:srgbClr val="FF0000"/>
            </a:solidFill>
            <a:headEnd len="med" type="none" w="med"/>
            <a:tailEnd len="med" type="none" w="med"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t" anchorCtr="0" bIns="45720" compatLnSpc="1" lIns="91440" numCol="1" rIns="91440" rtlCol="0" tIns="45720" vert="horz" wrap="square">
            <a:prstTxWarp prst="textNoShape">
              <a:avLst/>
            </a:prstTxWarp>
          </a:bodyPr>
          <a:lstStyle/>
          <a:p>
            <a:pPr algn="l" defTabSz="914400" eaLnBrk="1" fontAlgn="base" hangingPunct="1" indent="0" latinLnBrk="0" lvl="0" marL="0" marR="0" rtl="0">
              <a:lnSpc>
                <a:spcPct val="90000"/>
              </a:lnSpc>
              <a:spcBef>
                <a:spcPct val="7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b="0" baseline="0" cap="none" i="0" kern="0" kumimoji="0" lang="en-US" noProof="0" normalizeH="0" spc="0" strike="noStrike" sz="1600" u="none">
              <a:ln>
                <a:solidFill>
                  <a:srgbClr val="FF0000"/>
                </a:solidFill>
              </a:ln>
              <a:solidFill>
                <a:srgbClr val="000000"/>
              </a:solidFill>
              <a:effectLst/>
              <a:uLnTx/>
              <a:uFillTx/>
              <a:latin charset="0" pitchFamily="-111" typeface="Arial"/>
              <a:ea typeface="+mn-ea"/>
              <a:cs typeface="+mn-cs"/>
              <a:sym typeface="Arial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C442919-3C8D-0682-C458-C9662BAC935D}"/>
              </a:ext>
            </a:extLst>
          </p:cNvPr>
          <p:cNvSpPr/>
          <p:nvPr/>
        </p:nvSpPr>
        <p:spPr bwMode="auto">
          <a:xfrm>
            <a:off x="4256791" y="3988347"/>
            <a:ext cx="4655345" cy="201472"/>
          </a:xfrm>
          <a:prstGeom prst="rect">
            <a:avLst/>
          </a:prstGeom>
          <a:noFill/>
          <a:ln>
            <a:solidFill>
              <a:srgbClr val="FF0000"/>
            </a:solidFill>
            <a:headEnd len="med" type="none" w="med"/>
            <a:tailEnd len="med" type="none" w="med"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t" anchorCtr="0" bIns="45720" compatLnSpc="1" lIns="91440" numCol="1" rIns="91440" rtlCol="0" tIns="45720" vert="horz" wrap="square">
            <a:prstTxWarp prst="textNoShape">
              <a:avLst/>
            </a:prstTxWarp>
          </a:bodyPr>
          <a:lstStyle/>
          <a:p>
            <a:pPr algn="l" defTabSz="914400" eaLnBrk="1" fontAlgn="base" hangingPunct="1" indent="0" latinLnBrk="0" lvl="0" marL="0" marR="0" rtl="0">
              <a:lnSpc>
                <a:spcPct val="90000"/>
              </a:lnSpc>
              <a:spcBef>
                <a:spcPct val="7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b="0" baseline="0" cap="none" i="0" kern="0" kumimoji="0" lang="en-US" noProof="0" normalizeH="0" spc="0" strike="noStrike" sz="1600" u="none">
              <a:ln>
                <a:solidFill>
                  <a:srgbClr val="FF0000"/>
                </a:solidFill>
              </a:ln>
              <a:solidFill>
                <a:srgbClr val="000000"/>
              </a:solidFill>
              <a:effectLst/>
              <a:uLnTx/>
              <a:uFillTx/>
              <a:latin charset="0" pitchFamily="-111" typeface="Arial"/>
              <a:ea typeface="+mn-ea"/>
              <a:cs typeface="+mn-cs"/>
              <a:sym typeface="Arial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8BF0A6F-8197-8932-E2E3-714F02F498CA}"/>
              </a:ext>
            </a:extLst>
          </p:cNvPr>
          <p:cNvSpPr txBox="1">
            <a:spLocks/>
          </p:cNvSpPr>
          <p:nvPr/>
        </p:nvSpPr>
        <p:spPr>
          <a:xfrm>
            <a:off x="-9100" y="204672"/>
            <a:ext cx="12192000" cy="555905"/>
          </a:xfrm>
          <a:prstGeom prst="rect">
            <a:avLst/>
          </a:prstGeom>
          <a:noFill/>
        </p:spPr>
        <p:txBody>
          <a:bodyPr anchor="ctr" bIns="34290" lIns="68580" rIns="68580" tIns="34290"/>
          <a:lstStyle>
            <a:lvl1pPr algn="l" defTabSz="914400" eaLnBrk="1" hangingPunct="1" latinLnBrk="0" rtl="0">
              <a:spcBef>
                <a:spcPct val="0"/>
              </a:spcBef>
              <a:buNone/>
              <a:defRPr b="1" kern="1200" sz="4400">
                <a:solidFill>
                  <a:srgbClr val="009999"/>
                </a:solidFill>
                <a:latin charset="0" panose="02020603050405020304" pitchFamily="18" typeface="Times New Roman"/>
                <a:ea typeface="+mj-ea"/>
                <a:cs charset="0" panose="02020603050405020304" pitchFamily="18" typeface="Times New Roman"/>
              </a:defRPr>
            </a:lvl1pPr>
          </a:lstStyle>
          <a:p>
            <a:pPr algn="ctr" lvl="0">
              <a:spcBef>
                <a:spcPts val="450"/>
              </a:spcBef>
              <a:defRPr/>
            </a:pPr>
            <a:r>
              <a:rPr dirty="0" lang="en-US" sz="3200">
                <a:solidFill>
                  <a:schemeClr val="accent1">
                    <a:lumMod val="50000"/>
                  </a:schemeClr>
                </a:solidFill>
                <a:latin charset="0" panose="020B0604020202020204" pitchFamily="34" typeface="Arial"/>
                <a:cs charset="0" panose="020B0604020202020204" pitchFamily="34" typeface="Arial"/>
              </a:rPr>
              <a:t>EXERCISE 1 + 2</a:t>
            </a:r>
            <a:endParaRPr b="1" baseline="0" cap="none" dirty="0" i="0" kern="1200" kumimoji="0" lang="en-US" noProof="0" normalizeH="0" spc="0" strike="noStrike" sz="320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charset="0" panose="020B0604020202020204" pitchFamily="34" typeface="Arial"/>
              <a:cs charset="0" panose="020B0604020202020204" pitchFamily="34"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496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p14:dur="2000" spd="slow"/>
    </mc:Choice>
    <mc:Fallback xmlns="">
      <p:transition advClick="0" spd="slow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7" name="Google Shape;1047;p48"/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1048" name="Google Shape;1048;p48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9" name="Google Shape;1049;p48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0" name="Google Shape;1050;p48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1" name="Google Shape;1051;p48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2" name="Google Shape;1052;p48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3" name="Google Shape;1053;p48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4" name="Google Shape;1054;p48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5" name="Google Shape;1055;p48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6" name="Google Shape;1056;p48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7" name="Google Shape;1057;p48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8" name="Google Shape;1058;p48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9" name="Google Shape;1059;p48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0" name="Google Shape;1060;p48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1" name="Google Shape;1061;p48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2" name="Google Shape;1062;p48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" name="Google Shape;1063;p48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4" name="Google Shape;1064;p48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5" name="Google Shape;1065;p48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6" name="Google Shape;1066;p48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7" name="Google Shape;1067;p48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8" name="Google Shape;1068;p48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9" name="Google Shape;1069;p48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0" name="Google Shape;1070;p48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1" name="Google Shape;1071;p48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2" name="Google Shape;1072;p48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3" name="Google Shape;1073;p48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4" name="Google Shape;1074;p48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5" name="Google Shape;1075;p48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6" name="Google Shape;1076;p48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7" name="Google Shape;1077;p48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8" name="Google Shape;1078;p48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9" name="Google Shape;1079;p48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0" name="Google Shape;1080;p48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1" name="Google Shape;1081;p48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2" name="Google Shape;1082;p48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3" name="Google Shape;1083;p48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4" name="Google Shape;1084;p48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48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6" name="Google Shape;1086;p48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7" name="Google Shape;1087;p48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8" name="Google Shape;1088;p48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9" name="Google Shape;1089;p48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0" name="Google Shape;1090;p48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1" name="Google Shape;1091;p48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2" name="Google Shape;1092;p48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3" name="Google Shape;1093;p48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4" name="Google Shape;1094;p48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5" name="Google Shape;1095;p48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6" name="Google Shape;1096;p48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7" name="Google Shape;1097;p48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8" name="Google Shape;1098;p48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9" name="Google Shape;1099;p48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0" name="Google Shape;1100;p48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1" name="Google Shape;1101;p48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2" name="Google Shape;1102;p48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" name="Google Shape;1103;p48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4" name="Google Shape;1104;p48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5" name="Google Shape;1105;p48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6" name="Google Shape;1106;p48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7" name="Google Shape;1107;p48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8" name="Google Shape;1108;p48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9" name="Google Shape;1109;p48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0" name="Google Shape;1110;p48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1" name="Google Shape;1111;p48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2" name="Google Shape;1112;p48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3" name="Google Shape;1113;p48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4" name="Google Shape;1114;p48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5" name="Google Shape;1115;p48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6" name="Google Shape;1116;p48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7" name="Google Shape;1117;p48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8" name="Google Shape;1118;p48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9" name="Google Shape;1119;p48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0" name="Google Shape;1120;p48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1" name="Google Shape;1121;p48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2" name="Google Shape;1122;p48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3" name="Google Shape;1123;p48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4" name="Google Shape;1124;p48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5" name="Google Shape;1125;p48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6" name="Google Shape;1126;p48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7" name="Google Shape;1127;p48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8" name="Google Shape;1128;p48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9" name="Google Shape;1129;p48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0" name="Google Shape;1130;p48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1" name="Google Shape;1131;p48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2" name="Google Shape;1132;p48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3" name="Google Shape;1133;p48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4" name="Google Shape;1134;p48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5" name="Google Shape;1135;p48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6" name="Google Shape;1136;p48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7" name="Google Shape;1137;p48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8" name="Google Shape;1138;p48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9" name="Google Shape;1139;p48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0" name="Google Shape;1140;p48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1" name="Google Shape;1141;p48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" name="Google Shape;1142;p48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3" name="Google Shape;1143;p48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4" name="Google Shape;1144;p48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5" name="Google Shape;1145;p48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6" name="Google Shape;1146;p48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7" name="Google Shape;1147;p48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8" name="Google Shape;1148;p48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9" name="Google Shape;1149;p48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0" name="Google Shape;1150;p48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1" name="Google Shape;1151;p48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2" name="Google Shape;1152;p48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3" name="Google Shape;1153;p48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4" name="Google Shape;1154;p48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5" name="Google Shape;1155;p48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6" name="Google Shape;1156;p48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7" name="Google Shape;1157;p48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8" name="Google Shape;1158;p48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9" name="Google Shape;1159;p48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0" name="Google Shape;1160;p48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1" name="Google Shape;1161;p48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2" name="Google Shape;1162;p48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3" name="Google Shape;1163;p48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4" name="Google Shape;1164;p48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5" name="Google Shape;1165;p48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6" name="Google Shape;1166;p48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7" name="Google Shape;1167;p48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8" name="Google Shape;1168;p48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9" name="Google Shape;1169;p48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0" name="Google Shape;1170;p48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1" name="Google Shape;1171;p48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2" name="Google Shape;1172;p48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3" name="Google Shape;1173;p48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4" name="Google Shape;1174;p48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5" name="Google Shape;1175;p48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6" name="Google Shape;1176;p48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7" name="Google Shape;1177;p48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8" name="Google Shape;1178;p48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9" name="Google Shape;1179;p48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" name="Google Shape;1180;p48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1" name="Google Shape;1181;p48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2" name="Google Shape;1182;p48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3" name="Google Shape;1183;p48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4" name="Google Shape;1184;p48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5" name="Google Shape;1185;p48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6" name="Google Shape;1186;p48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7" name="Google Shape;1187;p48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8" name="Google Shape;1188;p48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9" name="Google Shape;1189;p48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0" name="Google Shape;1190;p48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1" name="Google Shape;1191;p48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2" name="Google Shape;1192;p48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3" name="Google Shape;1193;p48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4" name="Google Shape;1194;p48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5" name="Google Shape;1195;p48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6" name="Google Shape;1196;p48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7" name="Google Shape;1197;p48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8" name="Google Shape;1198;p48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9" name="Google Shape;1199;p48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0" name="Google Shape;1200;p48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1" name="Google Shape;1201;p48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2" name="Google Shape;1202;p48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3" name="Google Shape;1203;p48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4" name="Google Shape;1204;p48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5" name="Google Shape;1205;p48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6" name="Google Shape;1206;p48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7" name="Google Shape;1207;p48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8" name="Google Shape;1208;p48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9" name="Google Shape;1209;p48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0" name="Google Shape;1210;p48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1" name="Google Shape;1211;p48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2" name="Google Shape;1212;p48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3" name="Google Shape;1213;p48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4" name="Google Shape;1214;p48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5" name="Google Shape;1215;p48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6" name="Google Shape;1216;p48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7" name="Google Shape;1217;p48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8" name="Google Shape;1218;p48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" name="Google Shape;1219;p48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0" name="Google Shape;1220;p48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1" name="Google Shape;1221;p48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2" name="Google Shape;1222;p48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3" name="Google Shape;1223;p48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4" name="Google Shape;1224;p48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5" name="Google Shape;1225;p48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6" name="Google Shape;1226;p48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7" name="Google Shape;1227;p48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8" name="Google Shape;1228;p48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9" name="Google Shape;1229;p48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0" name="Google Shape;1230;p48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1" name="Google Shape;1231;p48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2" name="Google Shape;1232;p48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3" name="Google Shape;1233;p48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4" name="Google Shape;1234;p48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5" name="Google Shape;1235;p48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6" name="Google Shape;1236;p48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7" name="Google Shape;1237;p48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8" name="Google Shape;1238;p48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9" name="Google Shape;1239;p48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0" name="Google Shape;1240;p48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1" name="Google Shape;1241;p48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2" name="Google Shape;1242;p48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" name="Google Shape;1243;p48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4" name="Google Shape;1244;p48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5" name="Google Shape;1245;p48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6" name="Google Shape;1246;p48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7" name="Google Shape;1247;p48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8" name="Google Shape;1248;p48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9" name="Google Shape;1249;p48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0" name="Google Shape;1250;p48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1" name="Google Shape;1251;p48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2" name="Google Shape;1252;p48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3" name="Google Shape;1253;p48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4" name="Google Shape;1254;p48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5" name="Google Shape;1255;p48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6" name="Google Shape;1256;p48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7" name="Google Shape;1257;p48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8" name="Google Shape;1258;p48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9" name="Google Shape;1259;p48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0" name="Google Shape;1260;p48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1" name="Google Shape;1261;p48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2" name="Google Shape;1262;p48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3" name="Google Shape;1263;p48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4" name="Google Shape;1264;p48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5" name="Google Shape;1265;p48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6" name="Google Shape;1266;p48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" name="Google Shape;1267;p48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8" name="Google Shape;1268;p48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9" name="Google Shape;1269;p48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0" name="Google Shape;1270;p48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1" name="Google Shape;1271;p48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2" name="Google Shape;1272;p48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3" name="Google Shape;1273;p48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4" name="Google Shape;1274;p48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5" name="Google Shape;1275;p48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6" name="Google Shape;1276;p48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7" name="Google Shape;1277;p48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8" name="Google Shape;1278;p48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9" name="Google Shape;1279;p48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0" name="Google Shape;1280;p48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1" name="Google Shape;1281;p48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2" name="Google Shape;1282;p48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3" name="Google Shape;1283;p48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4" name="Google Shape;1284;p48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5" name="Google Shape;1285;p48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6" name="Google Shape;1286;p48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7" name="Google Shape;1287;p48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8" name="Google Shape;1288;p48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9" name="Google Shape;1289;p48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0" name="Google Shape;1290;p48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1" name="Google Shape;1291;p48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2" name="Google Shape;1292;p48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3" name="Google Shape;1293;p48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4" name="Google Shape;1294;p48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5" name="Google Shape;1295;p48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6" name="Google Shape;1296;p48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7" name="Google Shape;1297;p48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8" name="Google Shape;1298;p48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9" name="Google Shape;1299;p48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0" name="Google Shape;1300;p48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1" name="Google Shape;1301;p48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2" name="Google Shape;1302;p48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3" name="Google Shape;1303;p48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4" name="Google Shape;1304;p48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5" name="Google Shape;1305;p48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6" name="Google Shape;1306;p48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" name="Google Shape;1307;p48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8" name="Google Shape;1308;p48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9" name="Google Shape;1309;p48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0" name="Google Shape;1310;p48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1" name="Google Shape;1311;p48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2" name="Google Shape;1312;p48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3" name="Google Shape;1313;p48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4" name="Google Shape;1314;p48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5" name="Google Shape;1315;p48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6" name="Google Shape;1316;p48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7" name="Google Shape;1317;p48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8" name="Google Shape;1318;p48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9" name="Google Shape;1319;p48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0" name="Google Shape;1320;p48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1" name="Google Shape;1321;p48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2" name="Google Shape;1322;p48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3" name="Google Shape;1323;p48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4" name="Google Shape;1324;p48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5" name="Google Shape;1325;p48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6" name="Google Shape;1326;p48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7" name="Google Shape;1327;p48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8" name="Google Shape;1328;p48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9" name="Google Shape;1329;p48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0" name="Google Shape;1330;p48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1" name="Google Shape;1331;p48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2" name="Google Shape;1332;p48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3" name="Google Shape;1333;p48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4" name="Google Shape;1334;p48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5" name="Google Shape;1335;p48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6" name="Google Shape;1336;p48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7" name="Google Shape;1337;p48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8" name="Google Shape;1338;p48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9" name="Google Shape;1339;p48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0" name="Google Shape;1340;p48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1" name="Google Shape;1341;p48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2" name="Google Shape;1342;p48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3" name="Google Shape;1343;p48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4" name="Google Shape;1344;p48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5" name="Google Shape;1345;p48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" name="Google Shape;1346;p48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7" name="Google Shape;1347;p48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8" name="Google Shape;1348;p48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9" name="Google Shape;1349;p48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0" name="Google Shape;1350;p48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1" name="Google Shape;1351;p48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2" name="Google Shape;1352;p48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3" name="Google Shape;1353;p48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4" name="Google Shape;1354;p48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5" name="Google Shape;1355;p48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6" name="Google Shape;1356;p48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7" name="Google Shape;1357;p48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8" name="Google Shape;1358;p48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9" name="Google Shape;1359;p48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0" name="Google Shape;1360;p48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1" name="Google Shape;1361;p48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2" name="Google Shape;1362;p48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63" name="Google Shape;1363;p48"/>
          <p:cNvSpPr txBox="1"/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</a:pPr>
            <a:r>
              <a:rPr lang="en-US" sz="4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4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42236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Source of GHG emissions</a:t>
            </a:r>
            <a:endParaRPr dirty="0"/>
          </a:p>
        </p:txBody>
      </p:sp>
      <p:sp>
        <p:nvSpPr>
          <p:cNvPr id="487" name="Google Shape;487;p4"/>
          <p:cNvSpPr txBox="1"/>
          <p:nvPr/>
        </p:nvSpPr>
        <p:spPr>
          <a:xfrm>
            <a:off x="0" y="830742"/>
            <a:ext cx="4435151" cy="2661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PFCS EMISSION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Used in the electronics industry for semiconductor manufacturing</a:t>
            </a:r>
            <a:endParaRPr/>
          </a:p>
        </p:txBody>
      </p:sp>
      <p:sp>
        <p:nvSpPr>
          <p:cNvPr id="488" name="Google Shape;488;p4"/>
          <p:cNvSpPr txBox="1"/>
          <p:nvPr/>
        </p:nvSpPr>
        <p:spPr>
          <a:xfrm>
            <a:off x="7919015" y="755357"/>
            <a:ext cx="4223221" cy="2661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SF6 EMISSION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Used in electrical transmission and distribution equipment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Electronics manufacturing.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Healthcare sector.</a:t>
            </a:r>
            <a:endParaRPr/>
          </a:p>
        </p:txBody>
      </p:sp>
      <p:sp>
        <p:nvSpPr>
          <p:cNvPr id="489" name="Google Shape;489;p4"/>
          <p:cNvSpPr txBox="1"/>
          <p:nvPr/>
        </p:nvSpPr>
        <p:spPr>
          <a:xfrm>
            <a:off x="3979346" y="3777913"/>
            <a:ext cx="4223221" cy="258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HFCS EMISSION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Emissions in refrigeration and air conditioning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Most HFCs are contained in equipment, so emissions result from wear and tear, improper maintenance, or leaks at the end of the product's life cycle</a:t>
            </a:r>
            <a:endParaRPr/>
          </a:p>
        </p:txBody>
      </p:sp>
      <p:pic>
        <p:nvPicPr>
          <p:cNvPr id="490" name="Google Shape;49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19871" y="830742"/>
            <a:ext cx="3514425" cy="2871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" name="Google Shape;491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0665" y="3103984"/>
            <a:ext cx="3282400" cy="2962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" name="Google Shape;492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91102" y="3194390"/>
            <a:ext cx="3384182" cy="28717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5"/>
          <p:cNvSpPr txBox="1"/>
          <p:nvPr/>
        </p:nvSpPr>
        <p:spPr>
          <a:xfrm>
            <a:off x="0" y="239841"/>
            <a:ext cx="12192000" cy="575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GWP coefficient: Global warming potential</a:t>
            </a:r>
            <a:endParaRPr/>
          </a:p>
        </p:txBody>
      </p:sp>
      <p:sp>
        <p:nvSpPr>
          <p:cNvPr id="498" name="Google Shape;498;p5"/>
          <p:cNvSpPr txBox="1"/>
          <p:nvPr/>
        </p:nvSpPr>
        <p:spPr>
          <a:xfrm>
            <a:off x="311454" y="907495"/>
            <a:ext cx="5310142" cy="2959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❑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Global Warming Potential (GWP) was developed to compare the global warming impacts of different greenhouse gases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❑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It is a measure of the amount of energy that 1 ton of greenhouse gas will absorb over a specific period (usually 100 years) compared to 1 ton of CO2</a:t>
            </a:r>
            <a:endParaRPr/>
          </a:p>
        </p:txBody>
      </p:sp>
      <p:sp>
        <p:nvSpPr>
          <p:cNvPr id="499" name="Google Shape;499;p5"/>
          <p:cNvSpPr txBox="1"/>
          <p:nvPr/>
        </p:nvSpPr>
        <p:spPr>
          <a:xfrm>
            <a:off x="8158127" y="2442289"/>
            <a:ext cx="3956424" cy="3544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❑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According to the IPCC AR6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The GWP of CO2 = 1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The GWP of CH4 = 27.9: meaning 1 ton of  CH4 emissions is equivalent to 27.9 tons of CO2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The GWP of N20 = 273: meaning 1 ton N20 emissions is equivalent to 273 tons of CO2</a:t>
            </a:r>
            <a:endParaRPr/>
          </a:p>
          <a:p>
            <a:pPr marL="228600" marR="0" lvl="0" indent="-101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None/>
            </a:pP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0" name="Google Shape;50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1454" y="3793377"/>
            <a:ext cx="7841129" cy="2274293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p5"/>
          <p:cNvSpPr txBox="1"/>
          <p:nvPr/>
        </p:nvSpPr>
        <p:spPr>
          <a:xfrm>
            <a:off x="5621596" y="904826"/>
            <a:ext cx="6492955" cy="2325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❑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CO2e (CO2 Equivalents) is a unit of measurement used to compare emissions from different greenhouse gases according to their GWP by converting the amount of gas into an equivalent amount of CO2.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6"/>
          <p:cNvSpPr txBox="1"/>
          <p:nvPr/>
        </p:nvSpPr>
        <p:spPr>
          <a:xfrm>
            <a:off x="2887533" y="5921828"/>
            <a:ext cx="1704564" cy="496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Picture 1 </a:t>
            </a:r>
            <a:endParaRPr/>
          </a:p>
        </p:txBody>
      </p:sp>
      <p:sp>
        <p:nvSpPr>
          <p:cNvPr id="509" name="Google Shape;509;p6"/>
          <p:cNvSpPr txBox="1"/>
          <p:nvPr/>
        </p:nvSpPr>
        <p:spPr>
          <a:xfrm>
            <a:off x="8528811" y="5934691"/>
            <a:ext cx="13646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Picture 2 </a:t>
            </a:r>
            <a:endParaRPr/>
          </a:p>
        </p:txBody>
      </p:sp>
      <p:sp>
        <p:nvSpPr>
          <p:cNvPr id="510" name="Google Shape;510;p6"/>
          <p:cNvSpPr txBox="1"/>
          <p:nvPr/>
        </p:nvSpPr>
        <p:spPr>
          <a:xfrm>
            <a:off x="293501" y="926467"/>
            <a:ext cx="11402452" cy="484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Could you please list the emission sources and sinks shown in the below pictures?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p6"/>
          <p:cNvSpPr txBox="1"/>
          <p:nvPr/>
        </p:nvSpPr>
        <p:spPr>
          <a:xfrm>
            <a:off x="0" y="20986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DISCUSS</a:t>
            </a:r>
            <a:endParaRPr/>
          </a:p>
        </p:txBody>
      </p:sp>
      <p:pic>
        <p:nvPicPr>
          <p:cNvPr id="1026" name="Picture 2" descr="Emissions of Greenhouse Gases in the Manufacturing Sector | Congressional  Budget Office">
            <a:extLst>
              <a:ext uri="{FF2B5EF4-FFF2-40B4-BE49-F238E27FC236}">
                <a16:creationId xmlns:a16="http://schemas.microsoft.com/office/drawing/2014/main" id="{1FB2C112-F93C-3FCC-86E6-39BA5A947C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968" y="2225514"/>
            <a:ext cx="5488912" cy="274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 picture of the inside of the steel factory | Premium Photo">
            <a:extLst>
              <a:ext uri="{FF2B5EF4-FFF2-40B4-BE49-F238E27FC236}">
                <a16:creationId xmlns:a16="http://schemas.microsoft.com/office/drawing/2014/main" id="{51DFA447-93AD-A88B-2456-638B56FA0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20" y="1686088"/>
            <a:ext cx="5945209" cy="396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7" name="Google Shape;517;p7"/>
          <p:cNvGrpSpPr/>
          <p:nvPr/>
        </p:nvGrpSpPr>
        <p:grpSpPr>
          <a:xfrm>
            <a:off x="3335464" y="1553834"/>
            <a:ext cx="5643139" cy="4757317"/>
            <a:chOff x="3022369" y="11807"/>
            <a:chExt cx="5643139" cy="4757317"/>
          </a:xfrm>
        </p:grpSpPr>
        <p:sp>
          <p:nvSpPr>
            <p:cNvPr id="518" name="Google Shape;518;p7"/>
            <p:cNvSpPr/>
            <p:nvPr/>
          </p:nvSpPr>
          <p:spPr>
            <a:xfrm>
              <a:off x="4988366" y="1602170"/>
              <a:ext cx="1738496" cy="1623971"/>
            </a:xfrm>
            <a:prstGeom prst="ellipse">
              <a:avLst/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7"/>
            <p:cNvSpPr txBox="1"/>
            <p:nvPr/>
          </p:nvSpPr>
          <p:spPr>
            <a:xfrm>
              <a:off x="5242963" y="1839995"/>
              <a:ext cx="1229302" cy="11483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Principle</a:t>
              </a:r>
              <a:endParaRPr/>
            </a:p>
          </p:txBody>
        </p:sp>
        <p:sp>
          <p:nvSpPr>
            <p:cNvPr id="520" name="Google Shape;520;p7"/>
            <p:cNvSpPr/>
            <p:nvPr/>
          </p:nvSpPr>
          <p:spPr>
            <a:xfrm rot="-5435532">
              <a:off x="5739284" y="1256227"/>
              <a:ext cx="150451" cy="42620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7"/>
            <p:cNvSpPr txBox="1"/>
            <p:nvPr/>
          </p:nvSpPr>
          <p:spPr>
            <a:xfrm rot="5364468">
              <a:off x="5762085" y="1364035"/>
              <a:ext cx="105316" cy="255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7"/>
            <p:cNvSpPr/>
            <p:nvPr/>
          </p:nvSpPr>
          <p:spPr>
            <a:xfrm>
              <a:off x="5089281" y="11807"/>
              <a:ext cx="1500508" cy="1306570"/>
            </a:xfrm>
            <a:prstGeom prst="ellipse">
              <a:avLst/>
            </a:prstGeom>
            <a:solidFill>
              <a:srgbClr val="C000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7"/>
            <p:cNvSpPr txBox="1"/>
            <p:nvPr/>
          </p:nvSpPr>
          <p:spPr>
            <a:xfrm>
              <a:off x="5309025" y="203150"/>
              <a:ext cx="1061020" cy="9238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4.1 </a:t>
              </a:r>
              <a:r>
                <a:rPr lang="en-US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Summary</a:t>
              </a:r>
              <a:endParaRPr/>
            </a:p>
          </p:txBody>
        </p:sp>
        <p:sp>
          <p:nvSpPr>
            <p:cNvPr id="524" name="Google Shape;524;p7"/>
            <p:cNvSpPr/>
            <p:nvPr/>
          </p:nvSpPr>
          <p:spPr>
            <a:xfrm rot="-1704006">
              <a:off x="6678070" y="1697017"/>
              <a:ext cx="223462" cy="42620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7"/>
            <p:cNvSpPr txBox="1"/>
            <p:nvPr/>
          </p:nvSpPr>
          <p:spPr>
            <a:xfrm rot="-1704006">
              <a:off x="6682104" y="1798202"/>
              <a:ext cx="156423" cy="255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6" name="Google Shape;526;p7"/>
            <p:cNvSpPr/>
            <p:nvPr/>
          </p:nvSpPr>
          <p:spPr>
            <a:xfrm>
              <a:off x="6782282" y="790850"/>
              <a:ext cx="1836725" cy="1253557"/>
            </a:xfrm>
            <a:prstGeom prst="ellipse">
              <a:avLst/>
            </a:prstGeom>
            <a:solidFill>
              <a:srgbClr val="FF00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7"/>
            <p:cNvSpPr txBox="1"/>
            <p:nvPr/>
          </p:nvSpPr>
          <p:spPr>
            <a:xfrm>
              <a:off x="7051264" y="974429"/>
              <a:ext cx="1298761" cy="8863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4.2 </a:t>
              </a:r>
              <a:r>
                <a:rPr lang="en-US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Relevance</a:t>
              </a:r>
              <a:endParaRPr/>
            </a:p>
          </p:txBody>
        </p:sp>
        <p:sp>
          <p:nvSpPr>
            <p:cNvPr id="528" name="Google Shape;528;p7"/>
            <p:cNvSpPr/>
            <p:nvPr/>
          </p:nvSpPr>
          <p:spPr>
            <a:xfrm rot="1400202">
              <a:off x="6685980" y="2583295"/>
              <a:ext cx="115267" cy="42620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7"/>
            <p:cNvSpPr txBox="1"/>
            <p:nvPr/>
          </p:nvSpPr>
          <p:spPr>
            <a:xfrm rot="1400202">
              <a:off x="6687394" y="2661688"/>
              <a:ext cx="80687" cy="255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0" name="Google Shape;530;p7"/>
            <p:cNvSpPr/>
            <p:nvPr/>
          </p:nvSpPr>
          <p:spPr>
            <a:xfrm>
              <a:off x="6672841" y="2566427"/>
              <a:ext cx="1992667" cy="1258571"/>
            </a:xfrm>
            <a:prstGeom prst="ellipse">
              <a:avLst/>
            </a:prstGeom>
            <a:solidFill>
              <a:srgbClr val="FFC0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7"/>
            <p:cNvSpPr txBox="1"/>
            <p:nvPr/>
          </p:nvSpPr>
          <p:spPr>
            <a:xfrm>
              <a:off x="6964660" y="2750740"/>
              <a:ext cx="1409029" cy="8899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4.3 </a:t>
              </a:r>
              <a:r>
                <a:rPr lang="en-US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Completeness</a:t>
              </a:r>
              <a:endParaRPr/>
            </a:p>
          </p:txBody>
        </p:sp>
        <p:sp>
          <p:nvSpPr>
            <p:cNvPr id="532" name="Google Shape;532;p7"/>
            <p:cNvSpPr/>
            <p:nvPr/>
          </p:nvSpPr>
          <p:spPr>
            <a:xfrm rot="5607198">
              <a:off x="5703483" y="3184870"/>
              <a:ext cx="189527" cy="42620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7"/>
            <p:cNvSpPr txBox="1"/>
            <p:nvPr/>
          </p:nvSpPr>
          <p:spPr>
            <a:xfrm rot="-5192802">
              <a:off x="5733624" y="3241735"/>
              <a:ext cx="132669" cy="255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7"/>
            <p:cNvSpPr/>
            <p:nvPr/>
          </p:nvSpPr>
          <p:spPr>
            <a:xfrm>
              <a:off x="5091790" y="3580927"/>
              <a:ext cx="1319131" cy="1188197"/>
            </a:xfrm>
            <a:prstGeom prst="ellipse">
              <a:avLst/>
            </a:prstGeom>
            <a:solidFill>
              <a:srgbClr val="92D05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7"/>
            <p:cNvSpPr txBox="1"/>
            <p:nvPr/>
          </p:nvSpPr>
          <p:spPr>
            <a:xfrm>
              <a:off x="5284972" y="3754934"/>
              <a:ext cx="932767" cy="8401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4.4 </a:t>
              </a:r>
              <a:r>
                <a:rPr lang="en-US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Accuracy</a:t>
              </a:r>
              <a:endParaRPr/>
            </a:p>
          </p:txBody>
        </p:sp>
        <p:sp>
          <p:nvSpPr>
            <p:cNvPr id="536" name="Google Shape;536;p7"/>
            <p:cNvSpPr/>
            <p:nvPr/>
          </p:nvSpPr>
          <p:spPr>
            <a:xfrm rot="8989812">
              <a:off x="4907790" y="2705510"/>
              <a:ext cx="164049" cy="42620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92D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7"/>
            <p:cNvSpPr txBox="1"/>
            <p:nvPr/>
          </p:nvSpPr>
          <p:spPr>
            <a:xfrm rot="-1810188">
              <a:off x="4953672" y="2778385"/>
              <a:ext cx="114834" cy="255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8" name="Google Shape;538;p7"/>
            <p:cNvSpPr/>
            <p:nvPr/>
          </p:nvSpPr>
          <p:spPr>
            <a:xfrm>
              <a:off x="3220634" y="2800942"/>
              <a:ext cx="1873742" cy="1203001"/>
            </a:xfrm>
            <a:prstGeom prst="ellipse">
              <a:avLst/>
            </a:prstGeom>
            <a:solidFill>
              <a:srgbClr val="00B05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7"/>
            <p:cNvSpPr txBox="1"/>
            <p:nvPr/>
          </p:nvSpPr>
          <p:spPr>
            <a:xfrm>
              <a:off x="3495037" y="2977117"/>
              <a:ext cx="1324936" cy="8506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4.5 </a:t>
              </a:r>
              <a:r>
                <a:rPr lang="en-US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Consistency</a:t>
              </a:r>
              <a:endParaRPr/>
            </a:p>
          </p:txBody>
        </p:sp>
        <p:sp>
          <p:nvSpPr>
            <p:cNvPr id="540" name="Google Shape;540;p7"/>
            <p:cNvSpPr/>
            <p:nvPr/>
          </p:nvSpPr>
          <p:spPr>
            <a:xfrm rot="-8896302">
              <a:off x="4874683" y="1655722"/>
              <a:ext cx="201889" cy="42620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7ABC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7"/>
            <p:cNvSpPr txBox="1"/>
            <p:nvPr/>
          </p:nvSpPr>
          <p:spPr>
            <a:xfrm rot="1903698">
              <a:off x="4930724" y="1756890"/>
              <a:ext cx="141322" cy="255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" name="Google Shape;542;p7"/>
            <p:cNvSpPr/>
            <p:nvPr/>
          </p:nvSpPr>
          <p:spPr>
            <a:xfrm>
              <a:off x="3022369" y="686861"/>
              <a:ext cx="2110652" cy="1253557"/>
            </a:xfrm>
            <a:prstGeom prst="ellipse">
              <a:avLst/>
            </a:prstGeom>
            <a:solidFill>
              <a:srgbClr val="FF00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7"/>
            <p:cNvSpPr txBox="1"/>
            <p:nvPr/>
          </p:nvSpPr>
          <p:spPr>
            <a:xfrm>
              <a:off x="3331467" y="870440"/>
              <a:ext cx="1492456" cy="8863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4.6 </a:t>
              </a:r>
              <a:r>
                <a:rPr lang="en-US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Transperency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4" name="Google Shape;544;p7"/>
          <p:cNvSpPr txBox="1"/>
          <p:nvPr/>
        </p:nvSpPr>
        <p:spPr>
          <a:xfrm>
            <a:off x="76655" y="-26409"/>
            <a:ext cx="11971910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Principles of GHG inventory</a:t>
            </a:r>
            <a:endParaRPr/>
          </a:p>
        </p:txBody>
      </p:sp>
      <p:sp>
        <p:nvSpPr>
          <p:cNvPr id="545" name="Google Shape;545;p7"/>
          <p:cNvSpPr txBox="1"/>
          <p:nvPr/>
        </p:nvSpPr>
        <p:spPr>
          <a:xfrm>
            <a:off x="76656" y="772587"/>
            <a:ext cx="1207336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application of principles to ensure that the information related to greenhouse gases is a truthful and fair report.</a:t>
            </a:r>
            <a:endParaRPr/>
          </a:p>
        </p:txBody>
      </p:sp>
      <p:sp>
        <p:nvSpPr>
          <p:cNvPr id="546" name="Google Shape;546;p7"/>
          <p:cNvSpPr txBox="1"/>
          <p:nvPr/>
        </p:nvSpPr>
        <p:spPr>
          <a:xfrm>
            <a:off x="8600141" y="1374660"/>
            <a:ext cx="3448424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Relevance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Selecting greenhouse gas sources, data, and methods that are suitable for the needs of the users.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7"/>
          <p:cNvSpPr txBox="1"/>
          <p:nvPr/>
        </p:nvSpPr>
        <p:spPr>
          <a:xfrm>
            <a:off x="8671860" y="3274794"/>
            <a:ext cx="3443484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Completeness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Including all relevant greenhouse gas emissions and removals.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7"/>
          <p:cNvSpPr txBox="1"/>
          <p:nvPr/>
        </p:nvSpPr>
        <p:spPr>
          <a:xfrm>
            <a:off x="8632244" y="4761974"/>
            <a:ext cx="3443483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Accuracy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Minimizing deviations and uncertainties to the extent feasible.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7"/>
          <p:cNvSpPr txBox="1"/>
          <p:nvPr/>
        </p:nvSpPr>
        <p:spPr>
          <a:xfrm>
            <a:off x="76656" y="4449374"/>
            <a:ext cx="366133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Consistency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Enables meaningful comparisons in information related to greenhouse gases.</a:t>
            </a:r>
            <a:endParaRPr/>
          </a:p>
        </p:txBody>
      </p:sp>
      <p:sp>
        <p:nvSpPr>
          <p:cNvPr id="550" name="Google Shape;550;p7"/>
          <p:cNvSpPr txBox="1"/>
          <p:nvPr/>
        </p:nvSpPr>
        <p:spPr>
          <a:xfrm>
            <a:off x="76655" y="1746906"/>
            <a:ext cx="3515205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Transparency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Disclosing complete and relevant information related to greenhouse gases, allowing intended users to make decisions with reasonable confidence.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3782</Words>
  <Application>Microsoft Macintosh PowerPoint</Application>
  <PresentationFormat>Widescreen</PresentationFormat>
  <Paragraphs>525</Paragraphs>
  <Slides>56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2" baseType="lpstr">
      <vt:lpstr>Wingdings</vt:lpstr>
      <vt:lpstr>Fira Sans Extra Condensed</vt:lpstr>
      <vt:lpstr>Arial</vt:lpstr>
      <vt:lpstr>Noto Sans Symbols</vt:lpstr>
      <vt:lpstr>Calibri</vt:lpstr>
      <vt:lpstr>Energy Saving Infographics by Slidesgo</vt:lpstr>
      <vt:lpstr>PowerPoint Presentation</vt:lpstr>
      <vt:lpstr>SỰ CẦN THIẾT CỦA HỢP PHẦN</vt:lpstr>
      <vt:lpstr>MỤC TIÊU CỦA HỢP PHẦN</vt:lpstr>
      <vt:lpstr>Terminology and definitions</vt:lpstr>
      <vt:lpstr>Source of GHG emissions</vt:lpstr>
      <vt:lpstr>Source of GHG emissions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Steps to implement greenhouse gas inventory</vt:lpstr>
      <vt:lpstr>Decree 06/2022 ND-CP</vt:lpstr>
      <vt:lpstr>Circular 38/2023/TT-BCT – Requirements</vt:lpstr>
      <vt:lpstr>Circular 38/2023/TT-BCT – Requirements</vt:lpstr>
      <vt:lpstr>Greenhouse gas inventory reference documents</vt:lpstr>
      <vt:lpstr>PowerPoint Presentation</vt:lpstr>
      <vt:lpstr>Quyết định 2626/QĐ-BTNMT: Hẹ số phát thải</vt:lpstr>
      <vt:lpstr>Guidelines for greenhouse gas inventory</vt:lpstr>
      <vt:lpstr>Guidelines for greenhouse gas inventory</vt:lpstr>
      <vt:lpstr>Guidelines for greenhouse gas inventory</vt:lpstr>
      <vt:lpstr>Guidelines for greenhouse gas inventory</vt:lpstr>
      <vt:lpstr>Practice exercises</vt:lpstr>
      <vt:lpstr>Practice exercises</vt:lpstr>
      <vt:lpstr>Practice exercises</vt:lpstr>
      <vt:lpstr>Practice exercises</vt:lpstr>
      <vt:lpstr>Practice exercises</vt:lpstr>
      <vt:lpstr>Practice exercises</vt:lpstr>
      <vt:lpstr>PowerPoint Presentation</vt:lpstr>
      <vt:lpstr>Practice exercises</vt:lpstr>
      <vt:lpstr>Practice exercises</vt:lpstr>
      <vt:lpstr>Practice exercises</vt:lpstr>
      <vt:lpstr>Practice exercises</vt:lpstr>
      <vt:lpstr>Practice exercises</vt:lpstr>
      <vt:lpstr>Practice exercises</vt:lpstr>
      <vt:lpstr>Practice exercises</vt:lpstr>
      <vt:lpstr>PowerPoint Presentation</vt:lpstr>
      <vt:lpstr>PowerPoint Presentation</vt:lpstr>
      <vt:lpstr>PowerPoint Presentation</vt:lpstr>
      <vt:lpstr>      Greenhouse gas inventory report</vt:lpstr>
      <vt:lpstr>PowerPoint Presentation</vt:lpstr>
      <vt:lpstr>Measurement, Reporting, and Verification (MRV) of GHG reduction activities</vt:lpstr>
      <vt:lpstr>Requirements and Purpose of CBAM</vt:lpstr>
      <vt:lpstr>Roadmap for applying CBAM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opi009</dc:creator>
  <cp:lastModifiedBy>823417-Nguyễn Mạnh Hùng</cp:lastModifiedBy>
  <cp:revision>8</cp:revision>
  <dcterms:created xsi:type="dcterms:W3CDTF">2010-03-01T03:06:52Z</dcterms:created>
  <dcterms:modified xsi:type="dcterms:W3CDTF">2025-08-18T01:57:58Z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2266399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