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24.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6.xml" ContentType="application/vnd.openxmlformats-officedocument.drawingml.chart+xml"/>
  <Override PartName="/ppt/theme/themeOverride5.xml" ContentType="application/vnd.openxmlformats-officedocument.themeOverride+xml"/>
  <Override PartName="/ppt/charts/chart7.xml" ContentType="application/vnd.openxmlformats-officedocument.drawingml.chart+xml"/>
  <Override PartName="/ppt/theme/themeOverride6.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64"/>
  </p:notesMasterIdLst>
  <p:sldIdLst>
    <p:sldId id="2277" r:id="rId2"/>
    <p:sldId id="2257" r:id="rId3"/>
    <p:sldId id="2271" r:id="rId4"/>
    <p:sldId id="2272" r:id="rId5"/>
    <p:sldId id="1974" r:id="rId6"/>
    <p:sldId id="1998" r:id="rId7"/>
    <p:sldId id="2001" r:id="rId8"/>
    <p:sldId id="2273" r:id="rId9"/>
    <p:sldId id="1999" r:id="rId10"/>
    <p:sldId id="2000" r:id="rId11"/>
    <p:sldId id="2274" r:id="rId12"/>
    <p:sldId id="406" r:id="rId13"/>
    <p:sldId id="2258" r:id="rId14"/>
    <p:sldId id="537" r:id="rId15"/>
    <p:sldId id="1997" r:id="rId16"/>
    <p:sldId id="447" r:id="rId17"/>
    <p:sldId id="449" r:id="rId18"/>
    <p:sldId id="2002" r:id="rId19"/>
    <p:sldId id="2004" r:id="rId20"/>
    <p:sldId id="420" r:id="rId21"/>
    <p:sldId id="2278" r:id="rId22"/>
    <p:sldId id="2006" r:id="rId23"/>
    <p:sldId id="2007" r:id="rId24"/>
    <p:sldId id="2003" r:id="rId25"/>
    <p:sldId id="2008" r:id="rId26"/>
    <p:sldId id="2009" r:id="rId27"/>
    <p:sldId id="2259" r:id="rId28"/>
    <p:sldId id="423" r:id="rId29"/>
    <p:sldId id="425" r:id="rId30"/>
    <p:sldId id="426" r:id="rId31"/>
    <p:sldId id="2275" r:id="rId32"/>
    <p:sldId id="2264" r:id="rId33"/>
    <p:sldId id="2267" r:id="rId34"/>
    <p:sldId id="2268" r:id="rId35"/>
    <p:sldId id="2269" r:id="rId36"/>
    <p:sldId id="2270" r:id="rId37"/>
    <p:sldId id="427" r:id="rId38"/>
    <p:sldId id="276" r:id="rId39"/>
    <p:sldId id="2262" r:id="rId40"/>
    <p:sldId id="278" r:id="rId41"/>
    <p:sldId id="279" r:id="rId42"/>
    <p:sldId id="2276" r:id="rId43"/>
    <p:sldId id="280" r:id="rId44"/>
    <p:sldId id="281" r:id="rId45"/>
    <p:sldId id="283" r:id="rId46"/>
    <p:sldId id="285" r:id="rId47"/>
    <p:sldId id="286" r:id="rId48"/>
    <p:sldId id="287" r:id="rId49"/>
    <p:sldId id="288" r:id="rId50"/>
    <p:sldId id="289" r:id="rId51"/>
    <p:sldId id="290" r:id="rId52"/>
    <p:sldId id="291" r:id="rId53"/>
    <p:sldId id="292" r:id="rId54"/>
    <p:sldId id="293" r:id="rId55"/>
    <p:sldId id="294" r:id="rId56"/>
    <p:sldId id="295" r:id="rId57"/>
    <p:sldId id="296" r:id="rId58"/>
    <p:sldId id="299" r:id="rId59"/>
    <p:sldId id="300" r:id="rId60"/>
    <p:sldId id="302" r:id="rId61"/>
    <p:sldId id="303" r:id="rId62"/>
    <p:sldId id="2279" r:id="rId63"/>
  </p:sldIdLst>
  <p:sldSz cx="12192000" cy="6858000"/>
  <p:notesSz cx="6858000" cy="9144000"/>
  <p:embeddedFontLst>
    <p:embeddedFont>
      <p:font typeface="Aptos Narrow" panose="020B0004020202020204" pitchFamily="34" charset="0"/>
      <p:regular r:id="rId65"/>
      <p:bold r:id="rId66"/>
      <p:italic r:id="rId67"/>
      <p:boldItalic r:id="rId68"/>
    </p:embeddedFont>
    <p:embeddedFont>
      <p:font typeface="Fira Sans Extra Condensed" panose="020B0503050000020004" pitchFamily="34" charset="0"/>
      <p:regular r:id="rId69"/>
      <p:bold r:id="rId70"/>
      <p:italic r:id="rId71"/>
      <p:boldItalic r:id="rId72"/>
    </p:embeddedFont>
    <p:embeddedFont>
      <p:font typeface="MS PGothic" panose="020B0600070205080204" pitchFamily="34" charset="-128"/>
      <p:regular r:id="rId73"/>
    </p:embeddedFont>
    <p:embeddedFont>
      <p:font typeface="Roboto" panose="02000000000000000000" pitchFamily="2" charset="0"/>
      <p:regular r:id="rId74"/>
      <p:bold r:id="rId75"/>
      <p:italic r:id="rId76"/>
      <p:boldItalic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19"/>
    <p:restoredTop sz="88582"/>
  </p:normalViewPr>
  <p:slideViewPr>
    <p:cSldViewPr snapToGrid="0">
      <p:cViewPr varScale="1">
        <p:scale>
          <a:sx n="66" d="100"/>
          <a:sy n="66" d="100"/>
        </p:scale>
        <p:origin x="58" y="163"/>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0.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2.fntdata"/></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Feuil1!$B$1</c:f>
              <c:strCache>
                <c:ptCount val="1"/>
                <c:pt idx="0">
                  <c:v>Tiêu thụ năng lượng</c:v>
                </c:pt>
              </c:strCache>
            </c:strRef>
          </c:tx>
          <c:invertIfNegative val="0"/>
          <c:cat>
            <c:strRef>
              <c:f>Feuil1!$A$2:$A$4</c:f>
              <c:strCache>
                <c:ptCount val="3"/>
                <c:pt idx="0">
                  <c:v>Trước dự án</c:v>
                </c:pt>
                <c:pt idx="1">
                  <c:v>Sau dự án năm 1</c:v>
                </c:pt>
                <c:pt idx="2">
                  <c:v>Sau dự án năm 2</c:v>
                </c:pt>
              </c:strCache>
            </c:strRef>
          </c:cat>
          <c:val>
            <c:numRef>
              <c:f>Feuil1!$B$2:$B$4</c:f>
              <c:numCache>
                <c:formatCode>General</c:formatCode>
                <c:ptCount val="3"/>
                <c:pt idx="0">
                  <c:v>5</c:v>
                </c:pt>
                <c:pt idx="1">
                  <c:v>3</c:v>
                </c:pt>
                <c:pt idx="2">
                  <c:v>5</c:v>
                </c:pt>
              </c:numCache>
            </c:numRef>
          </c:val>
          <c:extLst>
            <c:ext xmlns:c16="http://schemas.microsoft.com/office/drawing/2014/chart" uri="{C3380CC4-5D6E-409C-BE32-E72D297353CC}">
              <c16:uniqueId val="{00000000-2026-49AD-8903-6A3A6296E949}"/>
            </c:ext>
          </c:extLst>
        </c:ser>
        <c:ser>
          <c:idx val="1"/>
          <c:order val="1"/>
          <c:tx>
            <c:strRef>
              <c:f>Feuil1!$C$1</c:f>
              <c:strCache>
                <c:ptCount val="1"/>
                <c:pt idx="0">
                  <c:v>Tiêu thụ năng lượng bổ sung</c:v>
                </c:pt>
              </c:strCache>
            </c:strRef>
          </c:tx>
          <c:spPr>
            <a:pattFill prst="dkUpDiag">
              <a:fgClr>
                <a:schemeClr val="accent1">
                  <a:lumMod val="75000"/>
                </a:schemeClr>
              </a:fgClr>
              <a:bgClr>
                <a:schemeClr val="bg1"/>
              </a:bgClr>
            </a:pattFill>
          </c:spPr>
          <c:invertIfNegative val="0"/>
          <c:cat>
            <c:strRef>
              <c:f>Feuil1!$A$2:$A$4</c:f>
              <c:strCache>
                <c:ptCount val="3"/>
                <c:pt idx="0">
                  <c:v>Trước dự án</c:v>
                </c:pt>
                <c:pt idx="1">
                  <c:v>Sau dự án năm 1</c:v>
                </c:pt>
                <c:pt idx="2">
                  <c:v>Sau dự án năm 2</c:v>
                </c:pt>
              </c:strCache>
            </c:strRef>
          </c:cat>
          <c:val>
            <c:numRef>
              <c:f>Feuil1!$C$2:$C$4</c:f>
              <c:numCache>
                <c:formatCode>General</c:formatCode>
                <c:ptCount val="3"/>
                <c:pt idx="2">
                  <c:v>1</c:v>
                </c:pt>
              </c:numCache>
            </c:numRef>
          </c:val>
          <c:extLst>
            <c:ext xmlns:c16="http://schemas.microsoft.com/office/drawing/2014/chart" uri="{C3380CC4-5D6E-409C-BE32-E72D297353CC}">
              <c16:uniqueId val="{00000001-2026-49AD-8903-6A3A6296E949}"/>
            </c:ext>
          </c:extLst>
        </c:ser>
        <c:ser>
          <c:idx val="2"/>
          <c:order val="2"/>
          <c:tx>
            <c:strRef>
              <c:f>Feuil1!$D$1</c:f>
              <c:strCache>
                <c:ptCount val="1"/>
                <c:pt idx="0">
                  <c:v>Tiết kiệm năng lượng nhờ dự án</c:v>
                </c:pt>
              </c:strCache>
            </c:strRef>
          </c:tx>
          <c:spPr>
            <a:solidFill>
              <a:srgbClr val="92D050"/>
            </a:solidFill>
          </c:spPr>
          <c:invertIfNegative val="0"/>
          <c:cat>
            <c:strRef>
              <c:f>Feuil1!$A$2:$A$4</c:f>
              <c:strCache>
                <c:ptCount val="3"/>
                <c:pt idx="0">
                  <c:v>Trước dự án</c:v>
                </c:pt>
                <c:pt idx="1">
                  <c:v>Sau dự án năm 1</c:v>
                </c:pt>
                <c:pt idx="2">
                  <c:v>Sau dự án năm 2</c:v>
                </c:pt>
              </c:strCache>
            </c:strRef>
          </c:cat>
          <c:val>
            <c:numRef>
              <c:f>Feuil1!$D$2:$D$4</c:f>
              <c:numCache>
                <c:formatCode>General</c:formatCode>
                <c:ptCount val="3"/>
                <c:pt idx="0">
                  <c:v>0</c:v>
                </c:pt>
                <c:pt idx="1">
                  <c:v>1.5</c:v>
                </c:pt>
                <c:pt idx="2">
                  <c:v>1.7999999999999992</c:v>
                </c:pt>
              </c:numCache>
            </c:numRef>
          </c:val>
          <c:extLst>
            <c:ext xmlns:c16="http://schemas.microsoft.com/office/drawing/2014/chart" uri="{C3380CC4-5D6E-409C-BE32-E72D297353CC}">
              <c16:uniqueId val="{00000002-2026-49AD-8903-6A3A6296E949}"/>
            </c:ext>
          </c:extLst>
        </c:ser>
        <c:ser>
          <c:idx val="3"/>
          <c:order val="3"/>
          <c:tx>
            <c:strRef>
              <c:f>Feuil1!$E$1</c:f>
              <c:strCache>
                <c:ptCount val="1"/>
                <c:pt idx="0">
                  <c:v>Năng lượng giảm do sản xuất ít hơn</c:v>
                </c:pt>
              </c:strCache>
            </c:strRef>
          </c:tx>
          <c:spPr>
            <a:solidFill>
              <a:srgbClr val="00B0F0"/>
            </a:solidFill>
          </c:spPr>
          <c:invertIfNegative val="0"/>
          <c:cat>
            <c:strRef>
              <c:f>Feuil1!$A$2:$A$4</c:f>
              <c:strCache>
                <c:ptCount val="3"/>
                <c:pt idx="0">
                  <c:v>Trước dự án</c:v>
                </c:pt>
                <c:pt idx="1">
                  <c:v>Sau dự án năm 1</c:v>
                </c:pt>
                <c:pt idx="2">
                  <c:v>Sau dự án năm 2</c:v>
                </c:pt>
              </c:strCache>
            </c:strRef>
          </c:cat>
          <c:val>
            <c:numRef>
              <c:f>Feuil1!$E$2:$E$4</c:f>
              <c:numCache>
                <c:formatCode>General</c:formatCode>
                <c:ptCount val="3"/>
                <c:pt idx="0">
                  <c:v>0</c:v>
                </c:pt>
                <c:pt idx="1">
                  <c:v>0.5</c:v>
                </c:pt>
                <c:pt idx="2">
                  <c:v>0</c:v>
                </c:pt>
              </c:numCache>
            </c:numRef>
          </c:val>
          <c:extLst>
            <c:ext xmlns:c16="http://schemas.microsoft.com/office/drawing/2014/chart" uri="{C3380CC4-5D6E-409C-BE32-E72D297353CC}">
              <c16:uniqueId val="{00000003-2026-49AD-8903-6A3A6296E949}"/>
            </c:ext>
          </c:extLst>
        </c:ser>
        <c:dLbls>
          <c:showLegendKey val="0"/>
          <c:showVal val="0"/>
          <c:showCatName val="0"/>
          <c:showSerName val="0"/>
          <c:showPercent val="0"/>
          <c:showBubbleSize val="0"/>
        </c:dLbls>
        <c:gapWidth val="150"/>
        <c:overlap val="100"/>
        <c:axId val="110104576"/>
        <c:axId val="110106112"/>
      </c:barChart>
      <c:catAx>
        <c:axId val="110104576"/>
        <c:scaling>
          <c:orientation val="minMax"/>
        </c:scaling>
        <c:delete val="0"/>
        <c:axPos val="b"/>
        <c:numFmt formatCode="General" sourceLinked="0"/>
        <c:majorTickMark val="out"/>
        <c:minorTickMark val="none"/>
        <c:tickLblPos val="nextTo"/>
        <c:txPr>
          <a:bodyPr/>
          <a:lstStyle/>
          <a:p>
            <a:pPr>
              <a:defRPr sz="2000">
                <a:latin typeface="Calibri" pitchFamily="34" charset="0"/>
              </a:defRPr>
            </a:pPr>
            <a:endParaRPr lang="en-US"/>
          </a:p>
        </c:txPr>
        <c:crossAx val="110106112"/>
        <c:crosses val="autoZero"/>
        <c:auto val="1"/>
        <c:lblAlgn val="ctr"/>
        <c:lblOffset val="100"/>
        <c:noMultiLvlLbl val="0"/>
      </c:catAx>
      <c:valAx>
        <c:axId val="110106112"/>
        <c:scaling>
          <c:orientation val="minMax"/>
        </c:scaling>
        <c:delete val="0"/>
        <c:axPos val="l"/>
        <c:majorGridlines/>
        <c:numFmt formatCode="General" sourceLinked="1"/>
        <c:majorTickMark val="out"/>
        <c:minorTickMark val="none"/>
        <c:tickLblPos val="nextTo"/>
        <c:txPr>
          <a:bodyPr/>
          <a:lstStyle/>
          <a:p>
            <a:pPr>
              <a:defRPr sz="2000">
                <a:latin typeface="Calibri" pitchFamily="34" charset="0"/>
              </a:defRPr>
            </a:pPr>
            <a:endParaRPr lang="en-US"/>
          </a:p>
        </c:txPr>
        <c:crossAx val="110104576"/>
        <c:crosses val="autoZero"/>
        <c:crossBetween val="between"/>
      </c:valAx>
    </c:plotArea>
    <c:legend>
      <c:legendPos val="r"/>
      <c:legendEntry>
        <c:idx val="0"/>
        <c:txPr>
          <a:bodyPr/>
          <a:lstStyle/>
          <a:p>
            <a:pPr>
              <a:defRPr sz="1800">
                <a:latin typeface="Calibri" pitchFamily="34" charset="0"/>
              </a:defRPr>
            </a:pPr>
            <a:endParaRPr lang="en-US"/>
          </a:p>
        </c:txPr>
      </c:legendEntry>
      <c:legendEntry>
        <c:idx val="1"/>
        <c:txPr>
          <a:bodyPr/>
          <a:lstStyle/>
          <a:p>
            <a:pPr>
              <a:defRPr sz="1800">
                <a:latin typeface="Calibri" pitchFamily="34" charset="0"/>
              </a:defRPr>
            </a:pPr>
            <a:endParaRPr lang="en-US"/>
          </a:p>
        </c:txPr>
      </c:legendEntry>
      <c:legendEntry>
        <c:idx val="2"/>
        <c:txPr>
          <a:bodyPr/>
          <a:lstStyle/>
          <a:p>
            <a:pPr>
              <a:defRPr sz="1800">
                <a:latin typeface="Calibri" pitchFamily="34" charset="0"/>
              </a:defRPr>
            </a:pPr>
            <a:endParaRPr lang="en-US"/>
          </a:p>
        </c:txPr>
      </c:legendEntry>
      <c:legendEntry>
        <c:idx val="3"/>
        <c:txPr>
          <a:bodyPr/>
          <a:lstStyle/>
          <a:p>
            <a:pPr>
              <a:defRPr sz="1800">
                <a:latin typeface="Calibri" pitchFamily="34" charset="0"/>
              </a:defRPr>
            </a:pPr>
            <a:endParaRPr lang="en-US"/>
          </a:p>
        </c:txPr>
      </c:legendEntry>
      <c:overlay val="0"/>
      <c:txPr>
        <a:bodyPr/>
        <a:lstStyle/>
        <a:p>
          <a:pPr>
            <a:defRPr sz="1600"/>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12201769247871E-3"/>
          <c:y val="3.2296153140607238E-7"/>
          <c:w val="0.95715123053564755"/>
          <c:h val="0.97650490825210701"/>
        </c:manualLayout>
      </c:layout>
      <c:scatterChart>
        <c:scatterStyle val="lineMarker"/>
        <c:varyColors val="0"/>
        <c:ser>
          <c:idx val="0"/>
          <c:order val="0"/>
          <c:tx>
            <c:strRef>
              <c:f>'Linear Regression'!$B$1</c:f>
              <c:strCache>
                <c:ptCount val="1"/>
                <c:pt idx="0">
                  <c:v>Mjerni rezultat</c:v>
                </c:pt>
              </c:strCache>
            </c:strRef>
          </c:tx>
          <c:spPr>
            <a:ln w="28575">
              <a:noFill/>
            </a:ln>
          </c:spPr>
          <c:marker>
            <c:symbol val="diamond"/>
            <c:size val="5"/>
            <c:spPr>
              <a:solidFill>
                <a:srgbClr val="000080"/>
              </a:solidFill>
              <a:ln>
                <a:solidFill>
                  <a:srgbClr val="000080"/>
                </a:solidFill>
                <a:prstDash val="solid"/>
              </a:ln>
            </c:spPr>
          </c:marker>
          <c:trendline>
            <c:spPr>
              <a:ln w="25400">
                <a:solidFill>
                  <a:srgbClr val="000000"/>
                </a:solidFill>
                <a:prstDash val="solid"/>
              </a:ln>
            </c:spPr>
            <c:trendlineType val="linear"/>
            <c:dispRSqr val="0"/>
            <c:dispEq val="0"/>
          </c:trendline>
          <c:xVal>
            <c:numRef>
              <c:f>'Linear Regression'!$A$2:$A$40</c:f>
              <c:numCache>
                <c:formatCode>0</c:formatCode>
                <c:ptCount val="39"/>
                <c:pt idx="0">
                  <c:v>29</c:v>
                </c:pt>
                <c:pt idx="1">
                  <c:v>36</c:v>
                </c:pt>
                <c:pt idx="2">
                  <c:v>34</c:v>
                </c:pt>
                <c:pt idx="3">
                  <c:v>31</c:v>
                </c:pt>
                <c:pt idx="4">
                  <c:v>31</c:v>
                </c:pt>
                <c:pt idx="5">
                  <c:v>28</c:v>
                </c:pt>
                <c:pt idx="6">
                  <c:v>36</c:v>
                </c:pt>
                <c:pt idx="7">
                  <c:v>30</c:v>
                </c:pt>
                <c:pt idx="8">
                  <c:v>35</c:v>
                </c:pt>
                <c:pt idx="9">
                  <c:v>36</c:v>
                </c:pt>
                <c:pt idx="10">
                  <c:v>35</c:v>
                </c:pt>
                <c:pt idx="11">
                  <c:v>28</c:v>
                </c:pt>
                <c:pt idx="12">
                  <c:v>30</c:v>
                </c:pt>
                <c:pt idx="13">
                  <c:v>32</c:v>
                </c:pt>
                <c:pt idx="14">
                  <c:v>33</c:v>
                </c:pt>
                <c:pt idx="15">
                  <c:v>34</c:v>
                </c:pt>
                <c:pt idx="16">
                  <c:v>35</c:v>
                </c:pt>
                <c:pt idx="17">
                  <c:v>36</c:v>
                </c:pt>
                <c:pt idx="18">
                  <c:v>28</c:v>
                </c:pt>
                <c:pt idx="19">
                  <c:v>30</c:v>
                </c:pt>
                <c:pt idx="20">
                  <c:v>32</c:v>
                </c:pt>
                <c:pt idx="21">
                  <c:v>33</c:v>
                </c:pt>
                <c:pt idx="22">
                  <c:v>34</c:v>
                </c:pt>
                <c:pt idx="23">
                  <c:v>35</c:v>
                </c:pt>
                <c:pt idx="24">
                  <c:v>36</c:v>
                </c:pt>
                <c:pt idx="25">
                  <c:v>28</c:v>
                </c:pt>
                <c:pt idx="26">
                  <c:v>30</c:v>
                </c:pt>
                <c:pt idx="27">
                  <c:v>32</c:v>
                </c:pt>
                <c:pt idx="28">
                  <c:v>33</c:v>
                </c:pt>
                <c:pt idx="29">
                  <c:v>34</c:v>
                </c:pt>
                <c:pt idx="30">
                  <c:v>35</c:v>
                </c:pt>
                <c:pt idx="31">
                  <c:v>36</c:v>
                </c:pt>
                <c:pt idx="32">
                  <c:v>28</c:v>
                </c:pt>
                <c:pt idx="33">
                  <c:v>30</c:v>
                </c:pt>
                <c:pt idx="34">
                  <c:v>32</c:v>
                </c:pt>
                <c:pt idx="35">
                  <c:v>33</c:v>
                </c:pt>
                <c:pt idx="36">
                  <c:v>34</c:v>
                </c:pt>
                <c:pt idx="37">
                  <c:v>35</c:v>
                </c:pt>
                <c:pt idx="38">
                  <c:v>36</c:v>
                </c:pt>
              </c:numCache>
            </c:numRef>
          </c:xVal>
          <c:yVal>
            <c:numRef>
              <c:f>'Linear Regression'!$B$2:$B$40</c:f>
              <c:numCache>
                <c:formatCode>0.00</c:formatCode>
                <c:ptCount val="39"/>
                <c:pt idx="0">
                  <c:v>7.1</c:v>
                </c:pt>
                <c:pt idx="1">
                  <c:v>6.1</c:v>
                </c:pt>
                <c:pt idx="2">
                  <c:v>5.9</c:v>
                </c:pt>
                <c:pt idx="3">
                  <c:v>6.5</c:v>
                </c:pt>
                <c:pt idx="4">
                  <c:v>6.5</c:v>
                </c:pt>
                <c:pt idx="5">
                  <c:v>7.5</c:v>
                </c:pt>
                <c:pt idx="6">
                  <c:v>6.2</c:v>
                </c:pt>
                <c:pt idx="7">
                  <c:v>6.8</c:v>
                </c:pt>
                <c:pt idx="8">
                  <c:v>5.6</c:v>
                </c:pt>
                <c:pt idx="9">
                  <c:v>6.2</c:v>
                </c:pt>
                <c:pt idx="10">
                  <c:v>6.5</c:v>
                </c:pt>
                <c:pt idx="11">
                  <c:v>6.7</c:v>
                </c:pt>
                <c:pt idx="12">
                  <c:v>6.8</c:v>
                </c:pt>
                <c:pt idx="13">
                  <c:v>6.6</c:v>
                </c:pt>
                <c:pt idx="14">
                  <c:v>5.7</c:v>
                </c:pt>
                <c:pt idx="15">
                  <c:v>5.9</c:v>
                </c:pt>
                <c:pt idx="16">
                  <c:v>6.3</c:v>
                </c:pt>
                <c:pt idx="17">
                  <c:v>6.1</c:v>
                </c:pt>
                <c:pt idx="18">
                  <c:v>7.4</c:v>
                </c:pt>
                <c:pt idx="19">
                  <c:v>6.3</c:v>
                </c:pt>
                <c:pt idx="20">
                  <c:v>5.9</c:v>
                </c:pt>
                <c:pt idx="21">
                  <c:v>6.1</c:v>
                </c:pt>
                <c:pt idx="22">
                  <c:v>5.7</c:v>
                </c:pt>
                <c:pt idx="23">
                  <c:v>6.1</c:v>
                </c:pt>
                <c:pt idx="24">
                  <c:v>6.2</c:v>
                </c:pt>
                <c:pt idx="25">
                  <c:v>6.1</c:v>
                </c:pt>
                <c:pt idx="26">
                  <c:v>5.6</c:v>
                </c:pt>
                <c:pt idx="27">
                  <c:v>6.2</c:v>
                </c:pt>
                <c:pt idx="28">
                  <c:v>5.4</c:v>
                </c:pt>
                <c:pt idx="29">
                  <c:v>5.3</c:v>
                </c:pt>
                <c:pt idx="30">
                  <c:v>4.9000000000000004</c:v>
                </c:pt>
                <c:pt idx="31">
                  <c:v>5.3</c:v>
                </c:pt>
                <c:pt idx="32">
                  <c:v>6.8</c:v>
                </c:pt>
                <c:pt idx="33">
                  <c:v>6.8</c:v>
                </c:pt>
                <c:pt idx="34">
                  <c:v>6.4</c:v>
                </c:pt>
                <c:pt idx="35">
                  <c:v>6.4</c:v>
                </c:pt>
                <c:pt idx="36">
                  <c:v>5.3</c:v>
                </c:pt>
                <c:pt idx="37">
                  <c:v>5.7</c:v>
                </c:pt>
                <c:pt idx="38">
                  <c:v>6.1</c:v>
                </c:pt>
              </c:numCache>
            </c:numRef>
          </c:yVal>
          <c:smooth val="0"/>
          <c:extLst>
            <c:ext xmlns:c16="http://schemas.microsoft.com/office/drawing/2014/chart" uri="{C3380CC4-5D6E-409C-BE32-E72D297353CC}">
              <c16:uniqueId val="{00000001-C5E4-43AC-A0C5-AAC4ED17D0B9}"/>
            </c:ext>
          </c:extLst>
        </c:ser>
        <c:dLbls>
          <c:showLegendKey val="0"/>
          <c:showVal val="0"/>
          <c:showCatName val="0"/>
          <c:showSerName val="0"/>
          <c:showPercent val="0"/>
          <c:showBubbleSize val="0"/>
        </c:dLbls>
        <c:axId val="76180864"/>
        <c:axId val="76178944"/>
      </c:scatterChart>
      <c:valAx>
        <c:axId val="76180864"/>
        <c:scaling>
          <c:orientation val="minMax"/>
          <c:min val="27"/>
        </c:scaling>
        <c:delete val="1"/>
        <c:axPos val="b"/>
        <c:numFmt formatCode="0" sourceLinked="1"/>
        <c:majorTickMark val="out"/>
        <c:minorTickMark val="none"/>
        <c:tickLblPos val="none"/>
        <c:crossAx val="76178944"/>
        <c:crosses val="autoZero"/>
        <c:crossBetween val="midCat"/>
      </c:valAx>
      <c:valAx>
        <c:axId val="76178944"/>
        <c:scaling>
          <c:orientation val="minMax"/>
          <c:min val="4.5"/>
        </c:scaling>
        <c:delete val="1"/>
        <c:axPos val="l"/>
        <c:majorGridlines>
          <c:spPr>
            <a:ln w="3175">
              <a:solidFill>
                <a:srgbClr val="000000"/>
              </a:solidFill>
              <a:prstDash val="solid"/>
            </a:ln>
          </c:spPr>
        </c:majorGridlines>
        <c:numFmt formatCode="0.00" sourceLinked="1"/>
        <c:majorTickMark val="out"/>
        <c:minorTickMark val="none"/>
        <c:tickLblPos val="none"/>
        <c:crossAx val="76180864"/>
        <c:crosses val="autoZero"/>
        <c:crossBetween val="midCat"/>
      </c:valAx>
      <c:spPr>
        <a:solidFill>
          <a:schemeClr val="bg1"/>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Arial"/>
          <a:ea typeface="Arial"/>
          <a:cs typeface="Arial"/>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920517273275276E-2"/>
          <c:y val="7.33950981112204E-2"/>
          <c:w val="0.86019774227251022"/>
          <c:h val="0.83399508468696004"/>
        </c:manualLayout>
      </c:layout>
      <c:scatterChart>
        <c:scatterStyle val="lineMarker"/>
        <c:varyColors val="0"/>
        <c:ser>
          <c:idx val="0"/>
          <c:order val="0"/>
          <c:tx>
            <c:v>Predicted</c:v>
          </c:tx>
          <c:spPr>
            <a:ln w="28575">
              <a:noFill/>
            </a:ln>
          </c:spPr>
          <c:marker>
            <c:symbol val="none"/>
          </c:marker>
          <c:trendline>
            <c:spPr>
              <a:ln w="44450">
                <a:solidFill>
                  <a:schemeClr val="tx2">
                    <a:lumMod val="60000"/>
                    <a:lumOff val="40000"/>
                  </a:schemeClr>
                </a:solidFill>
              </a:ln>
            </c:spPr>
            <c:trendlineType val="linear"/>
            <c:dispRSqr val="1"/>
            <c:dispEq val="1"/>
            <c:trendlineLbl>
              <c:layout>
                <c:manualLayout>
                  <c:x val="-3.3014008544505287E-4"/>
                  <c:y val="9.6902208994906203E-2"/>
                </c:manualLayout>
              </c:layout>
              <c:tx>
                <c:rich>
                  <a:bodyPr/>
                  <a:lstStyle/>
                  <a:p>
                    <a:pPr>
                      <a:defRPr/>
                    </a:pPr>
                    <a:r>
                      <a:rPr lang="fr-CA"/>
                      <a:t>y = 233.77x + 88918
R² = 0.51</a:t>
                    </a:r>
                  </a:p>
                </c:rich>
              </c:tx>
              <c:numFmt formatCode="General" sourceLinked="0"/>
            </c:trendlineLbl>
          </c:trendline>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Data!$E$2:$E$13</c:f>
              <c:numCache>
                <c:formatCode>General</c:formatCode>
                <c:ptCount val="12"/>
                <c:pt idx="0">
                  <c:v>109022.2015232515</c:v>
                </c:pt>
                <c:pt idx="1">
                  <c:v>92074.103266090882</c:v>
                </c:pt>
                <c:pt idx="2">
                  <c:v>89993.578100729093</c:v>
                </c:pt>
                <c:pt idx="3">
                  <c:v>88988.380548925081</c:v>
                </c:pt>
                <c:pt idx="4">
                  <c:v>88918.250487171317</c:v>
                </c:pt>
                <c:pt idx="5">
                  <c:v>88918.250487171317</c:v>
                </c:pt>
                <c:pt idx="6">
                  <c:v>88918.250487171317</c:v>
                </c:pt>
                <c:pt idx="7">
                  <c:v>88918.250487171317</c:v>
                </c:pt>
                <c:pt idx="8">
                  <c:v>89666.304479211511</c:v>
                </c:pt>
                <c:pt idx="9">
                  <c:v>90461.111845754232</c:v>
                </c:pt>
                <c:pt idx="10">
                  <c:v>94458.525365719004</c:v>
                </c:pt>
                <c:pt idx="11">
                  <c:v>106824.79292163339</c:v>
                </c:pt>
              </c:numCache>
            </c:numRef>
          </c:yVal>
          <c:smooth val="0"/>
          <c:extLst>
            <c:ext xmlns:c16="http://schemas.microsoft.com/office/drawing/2014/chart" uri="{C3380CC4-5D6E-409C-BE32-E72D297353CC}">
              <c16:uniqueId val="{00000001-EE4D-4C35-8B70-A65A5647FE75}"/>
            </c:ext>
          </c:extLst>
        </c:ser>
        <c:ser>
          <c:idx val="1"/>
          <c:order val="1"/>
          <c:tx>
            <c:v>CI-</c:v>
          </c:tx>
          <c:spPr>
            <a:ln w="28575">
              <a:noFill/>
            </a:ln>
          </c:spPr>
          <c:marker>
            <c:symbol val="none"/>
          </c:marker>
          <c:trendline>
            <c:spPr>
              <a:ln w="3175">
                <a:solidFill>
                  <a:srgbClr val="8064A2">
                    <a:lumMod val="60000"/>
                    <a:lumOff val="40000"/>
                  </a:srgbClr>
                </a:solidFill>
                <a:prstDash val="sysDash"/>
              </a:ln>
            </c:spPr>
            <c:trendlineType val="linear"/>
            <c:dispRSqr val="0"/>
            <c:dispEq val="0"/>
          </c:trendline>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Data!$G$2:$G$13</c:f>
              <c:numCache>
                <c:formatCode>General</c:formatCode>
                <c:ptCount val="12"/>
                <c:pt idx="0">
                  <c:v>103095.58883936887</c:v>
                </c:pt>
                <c:pt idx="1">
                  <c:v>86147.490582208338</c:v>
                </c:pt>
                <c:pt idx="2">
                  <c:v>84066.965416846564</c:v>
                </c:pt>
                <c:pt idx="3">
                  <c:v>83061.767865042057</c:v>
                </c:pt>
                <c:pt idx="4">
                  <c:v>82991.637803288788</c:v>
                </c:pt>
                <c:pt idx="5">
                  <c:v>82991.637803288788</c:v>
                </c:pt>
                <c:pt idx="6">
                  <c:v>82991.637803288788</c:v>
                </c:pt>
                <c:pt idx="7">
                  <c:v>82991.637803288788</c:v>
                </c:pt>
                <c:pt idx="8">
                  <c:v>83739.691795328981</c:v>
                </c:pt>
                <c:pt idx="9">
                  <c:v>84534.499161871689</c:v>
                </c:pt>
                <c:pt idx="10">
                  <c:v>88531.912681835936</c:v>
                </c:pt>
                <c:pt idx="11">
                  <c:v>100898.180237751</c:v>
                </c:pt>
              </c:numCache>
            </c:numRef>
          </c:yVal>
          <c:smooth val="0"/>
          <c:extLst>
            <c:ext xmlns:c16="http://schemas.microsoft.com/office/drawing/2014/chart" uri="{C3380CC4-5D6E-409C-BE32-E72D297353CC}">
              <c16:uniqueId val="{00000003-EE4D-4C35-8B70-A65A5647FE75}"/>
            </c:ext>
          </c:extLst>
        </c:ser>
        <c:ser>
          <c:idx val="2"/>
          <c:order val="2"/>
          <c:tx>
            <c:v>CI+</c:v>
          </c:tx>
          <c:spPr>
            <a:ln w="28575">
              <a:noFill/>
            </a:ln>
          </c:spPr>
          <c:marker>
            <c:symbol val="none"/>
          </c:marker>
          <c:trendline>
            <c:spPr>
              <a:ln w="3175">
                <a:solidFill>
                  <a:schemeClr val="accent4">
                    <a:lumMod val="60000"/>
                    <a:lumOff val="40000"/>
                  </a:schemeClr>
                </a:solidFill>
                <a:prstDash val="sysDash"/>
              </a:ln>
            </c:spPr>
            <c:trendlineType val="linear"/>
            <c:dispRSqr val="0"/>
            <c:dispEq val="0"/>
          </c:trendline>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Data!$H$2:$H$13</c:f>
              <c:numCache>
                <c:formatCode>General</c:formatCode>
                <c:ptCount val="12"/>
                <c:pt idx="0">
                  <c:v>114948.814207134</c:v>
                </c:pt>
                <c:pt idx="1">
                  <c:v>98000.715949973368</c:v>
                </c:pt>
                <c:pt idx="2">
                  <c:v>95920.190784611623</c:v>
                </c:pt>
                <c:pt idx="3">
                  <c:v>94914.993232807145</c:v>
                </c:pt>
                <c:pt idx="4">
                  <c:v>94844.863171053366</c:v>
                </c:pt>
                <c:pt idx="5">
                  <c:v>94844.863171053366</c:v>
                </c:pt>
                <c:pt idx="6">
                  <c:v>94844.863171053366</c:v>
                </c:pt>
                <c:pt idx="7">
                  <c:v>94844.863171053366</c:v>
                </c:pt>
                <c:pt idx="8">
                  <c:v>95592.91716309404</c:v>
                </c:pt>
                <c:pt idx="9">
                  <c:v>96387.724529636733</c:v>
                </c:pt>
                <c:pt idx="10">
                  <c:v>100385.1380496015</c:v>
                </c:pt>
                <c:pt idx="11">
                  <c:v>112751.40560551599</c:v>
                </c:pt>
              </c:numCache>
            </c:numRef>
          </c:yVal>
          <c:smooth val="0"/>
          <c:extLst>
            <c:ext xmlns:c16="http://schemas.microsoft.com/office/drawing/2014/chart" uri="{C3380CC4-5D6E-409C-BE32-E72D297353CC}">
              <c16:uniqueId val="{00000005-EE4D-4C35-8B70-A65A5647FE75}"/>
            </c:ext>
          </c:extLst>
        </c:ser>
        <c:ser>
          <c:idx val="3"/>
          <c:order val="3"/>
          <c:spPr>
            <a:ln w="28575">
              <a:noFill/>
            </a:ln>
          </c:spPr>
          <c:marker>
            <c:symbol val="diamond"/>
            <c:size val="7"/>
          </c:marker>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Data!$A$2:$A$13</c:f>
              <c:numCache>
                <c:formatCode>#,##0</c:formatCode>
                <c:ptCount val="12"/>
                <c:pt idx="0">
                  <c:v>106713</c:v>
                </c:pt>
                <c:pt idx="1">
                  <c:v>90605</c:v>
                </c:pt>
                <c:pt idx="2">
                  <c:v>94490</c:v>
                </c:pt>
                <c:pt idx="3">
                  <c:v>90177</c:v>
                </c:pt>
                <c:pt idx="4">
                  <c:v>91876</c:v>
                </c:pt>
                <c:pt idx="5">
                  <c:v>85745</c:v>
                </c:pt>
                <c:pt idx="6">
                  <c:v>86358</c:v>
                </c:pt>
                <c:pt idx="7">
                  <c:v>92293</c:v>
                </c:pt>
                <c:pt idx="8">
                  <c:v>86430</c:v>
                </c:pt>
                <c:pt idx="9">
                  <c:v>91369</c:v>
                </c:pt>
                <c:pt idx="10">
                  <c:v>90388</c:v>
                </c:pt>
                <c:pt idx="11">
                  <c:v>110718</c:v>
                </c:pt>
              </c:numCache>
            </c:numRef>
          </c:yVal>
          <c:smooth val="0"/>
          <c:extLst>
            <c:ext xmlns:c16="http://schemas.microsoft.com/office/drawing/2014/chart" uri="{C3380CC4-5D6E-409C-BE32-E72D297353CC}">
              <c16:uniqueId val="{00000006-EE4D-4C35-8B70-A65A5647FE75}"/>
            </c:ext>
          </c:extLst>
        </c:ser>
        <c:dLbls>
          <c:showLegendKey val="0"/>
          <c:showVal val="0"/>
          <c:showCatName val="0"/>
          <c:showSerName val="0"/>
          <c:showPercent val="0"/>
          <c:showBubbleSize val="0"/>
        </c:dLbls>
        <c:axId val="75476992"/>
        <c:axId val="75478528"/>
      </c:scatterChart>
      <c:valAx>
        <c:axId val="75476992"/>
        <c:scaling>
          <c:orientation val="minMax"/>
        </c:scaling>
        <c:delete val="0"/>
        <c:axPos val="b"/>
        <c:numFmt formatCode="General" sourceLinked="1"/>
        <c:majorTickMark val="out"/>
        <c:minorTickMark val="none"/>
        <c:tickLblPos val="nextTo"/>
        <c:crossAx val="75478528"/>
        <c:crosses val="autoZero"/>
        <c:crossBetween val="midCat"/>
      </c:valAx>
      <c:valAx>
        <c:axId val="75478528"/>
        <c:scaling>
          <c:orientation val="minMax"/>
          <c:max val="115000"/>
          <c:min val="80000"/>
        </c:scaling>
        <c:delete val="0"/>
        <c:axPos val="l"/>
        <c:majorGridlines/>
        <c:numFmt formatCode="General" sourceLinked="1"/>
        <c:majorTickMark val="out"/>
        <c:minorTickMark val="none"/>
        <c:tickLblPos val="nextTo"/>
        <c:crossAx val="75476992"/>
        <c:crosses val="autoZero"/>
        <c:crossBetween val="midCat"/>
      </c:valAx>
    </c:plotArea>
    <c:plotVisOnly val="1"/>
    <c:dispBlanksAs val="gap"/>
    <c:showDLblsOverMax val="0"/>
  </c:chart>
  <c:txPr>
    <a:bodyPr/>
    <a:lstStyle/>
    <a:p>
      <a:pPr>
        <a:defRPr>
          <a:latin typeface="Calibri" pitchFamily="34" charset="0"/>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lineMarker"/>
        <c:varyColors val="0"/>
        <c:ser>
          <c:idx val="0"/>
          <c:order val="0"/>
          <c:spPr>
            <a:ln w="28575">
              <a:noFill/>
            </a:ln>
          </c:spPr>
          <c:marker>
            <c:spPr>
              <a:solidFill>
                <a:srgbClr val="4F81BD"/>
              </a:solidFill>
              <a:ln>
                <a:solidFill>
                  <a:srgbClr val="666699"/>
                </a:solidFill>
                <a:prstDash val="solid"/>
              </a:ln>
            </c:spPr>
          </c:marker>
          <c:xVal>
            <c:numRef>
              <c:f>'Macintosh HD:Users:danielmagnet:Documents:IFSEE:cours Schneider Electric IPMVP:mai 2010:cours:[Regression Demo Advanced.xls]SAMPLING'!$H$10:$H$31</c:f>
              <c:numCache>
                <c:formatCode>General</c:formatCode>
                <c:ptCount val="2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numCache>
            </c:numRef>
          </c:xVal>
          <c:yVal>
            <c:numRef>
              <c:f>'Macintosh HD:Users:danielmagnet:Documents:IFSEE:cours Schneider Electric IPMVP:mai 2010:cours:[Regression Demo Advanced.xls]SAMPLING'!$I$10:$I$31</c:f>
              <c:numCache>
                <c:formatCode>General</c:formatCode>
                <c:ptCount val="22"/>
                <c:pt idx="0">
                  <c:v>100</c:v>
                </c:pt>
                <c:pt idx="1">
                  <c:v>120</c:v>
                </c:pt>
                <c:pt idx="2">
                  <c:v>134</c:v>
                </c:pt>
                <c:pt idx="3">
                  <c:v>102</c:v>
                </c:pt>
                <c:pt idx="4">
                  <c:v>110</c:v>
                </c:pt>
                <c:pt idx="5">
                  <c:v>90</c:v>
                </c:pt>
                <c:pt idx="6">
                  <c:v>78</c:v>
                </c:pt>
                <c:pt idx="7">
                  <c:v>104</c:v>
                </c:pt>
                <c:pt idx="8">
                  <c:v>110</c:v>
                </c:pt>
                <c:pt idx="9">
                  <c:v>102</c:v>
                </c:pt>
                <c:pt idx="10">
                  <c:v>101</c:v>
                </c:pt>
                <c:pt idx="11">
                  <c:v>103</c:v>
                </c:pt>
                <c:pt idx="12">
                  <c:v>103</c:v>
                </c:pt>
                <c:pt idx="13">
                  <c:v>98</c:v>
                </c:pt>
                <c:pt idx="14">
                  <c:v>107</c:v>
                </c:pt>
                <c:pt idx="15">
                  <c:v>110</c:v>
                </c:pt>
                <c:pt idx="16">
                  <c:v>89</c:v>
                </c:pt>
                <c:pt idx="17">
                  <c:v>103</c:v>
                </c:pt>
                <c:pt idx="18">
                  <c:v>108</c:v>
                </c:pt>
                <c:pt idx="19">
                  <c:v>95</c:v>
                </c:pt>
                <c:pt idx="20">
                  <c:v>100</c:v>
                </c:pt>
                <c:pt idx="21">
                  <c:v>87</c:v>
                </c:pt>
              </c:numCache>
            </c:numRef>
          </c:yVal>
          <c:smooth val="0"/>
          <c:extLst>
            <c:ext xmlns:c16="http://schemas.microsoft.com/office/drawing/2014/chart" uri="{C3380CC4-5D6E-409C-BE32-E72D297353CC}">
              <c16:uniqueId val="{00000000-6648-4441-A4C6-2D915E6DD31A}"/>
            </c:ext>
          </c:extLst>
        </c:ser>
        <c:dLbls>
          <c:showLegendKey val="0"/>
          <c:showVal val="0"/>
          <c:showCatName val="0"/>
          <c:showSerName val="0"/>
          <c:showPercent val="0"/>
          <c:showBubbleSize val="0"/>
        </c:dLbls>
        <c:axId val="75945856"/>
        <c:axId val="75947392"/>
      </c:scatterChart>
      <c:valAx>
        <c:axId val="75945856"/>
        <c:scaling>
          <c:orientation val="minMax"/>
        </c:scaling>
        <c:delete val="0"/>
        <c:axPos val="b"/>
        <c:numFmt formatCode="General" sourceLinked="1"/>
        <c:majorTickMark val="out"/>
        <c:minorTickMark val="none"/>
        <c:tickLblPos val="nextTo"/>
        <c:spPr>
          <a:ln w="3175">
            <a:solidFill>
              <a:srgbClr val="808080"/>
            </a:solidFill>
            <a:prstDash val="solid"/>
          </a:ln>
        </c:spPr>
        <c:txPr>
          <a:bodyPr rot="0" vert="horz"/>
          <a:lstStyle/>
          <a:p>
            <a:pPr>
              <a:defRPr lang="en-US" sz="1000" b="0" i="0" u="none" strike="noStrike" baseline="0">
                <a:solidFill>
                  <a:srgbClr val="000000"/>
                </a:solidFill>
                <a:latin typeface="Calibri"/>
                <a:ea typeface="Calibri"/>
                <a:cs typeface="Calibri"/>
              </a:defRPr>
            </a:pPr>
            <a:endParaRPr lang="en-US"/>
          </a:p>
        </c:txPr>
        <c:crossAx val="75947392"/>
        <c:crosses val="autoZero"/>
        <c:crossBetween val="midCat"/>
      </c:valAx>
      <c:valAx>
        <c:axId val="75947392"/>
        <c:scaling>
          <c:orientation val="minMax"/>
        </c:scaling>
        <c:delete val="0"/>
        <c:axPos val="l"/>
        <c:majorGridlines>
          <c:spPr>
            <a:ln w="3175">
              <a:solidFill>
                <a:srgbClr val="808080"/>
              </a:solidFill>
              <a:prstDash val="solid"/>
            </a:ln>
          </c:spPr>
        </c:majorGridlines>
        <c:numFmt formatCode="General" sourceLinked="1"/>
        <c:majorTickMark val="out"/>
        <c:minorTickMark val="none"/>
        <c:tickLblPos val="nextTo"/>
        <c:spPr>
          <a:ln w="3175">
            <a:solidFill>
              <a:srgbClr val="808080"/>
            </a:solidFill>
            <a:prstDash val="solid"/>
          </a:ln>
        </c:spPr>
        <c:txPr>
          <a:bodyPr/>
          <a:lstStyle/>
          <a:p>
            <a:pPr>
              <a:defRPr lang="en-US"/>
            </a:pPr>
            <a:endParaRPr lang="en-US"/>
          </a:p>
        </c:txPr>
        <c:crossAx val="75945856"/>
        <c:crosses val="autoZero"/>
        <c:crossBetween val="midCat"/>
      </c:valAx>
      <c:spPr>
        <a:solidFill>
          <a:srgbClr val="FFFFFF"/>
        </a:solidFill>
        <a:ln w="25400">
          <a:noFill/>
        </a:ln>
      </c:spPr>
    </c:plotArea>
    <c:plotVisOnly val="1"/>
    <c:dispBlanksAs val="gap"/>
    <c:showDLblsOverMax val="0"/>
  </c:chart>
  <c:spPr>
    <a:solidFill>
      <a:srgbClr val="FFFFFF"/>
    </a:solidFill>
    <a:ln w="3175">
      <a:solidFill>
        <a:srgbClr val="808080"/>
      </a:solidFill>
      <a:prstDash val="solid"/>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Sample</c:v>
          </c:tx>
          <c:invertIfNegative val="0"/>
          <c:cat>
            <c:numRef>
              <c:f>Feuil1!$J$41:$J$49</c:f>
              <c:numCache>
                <c:formatCode>0.00</c:formatCode>
                <c:ptCount val="9"/>
                <c:pt idx="0">
                  <c:v>62.454545454545283</c:v>
                </c:pt>
                <c:pt idx="1">
                  <c:v>72.454545454545467</c:v>
                </c:pt>
                <c:pt idx="2">
                  <c:v>82.454545454545467</c:v>
                </c:pt>
                <c:pt idx="3">
                  <c:v>92.454545454545467</c:v>
                </c:pt>
                <c:pt idx="4">
                  <c:v>102.45454545454552</c:v>
                </c:pt>
                <c:pt idx="5">
                  <c:v>112.45454545454552</c:v>
                </c:pt>
                <c:pt idx="6">
                  <c:v>122.45454545454552</c:v>
                </c:pt>
                <c:pt idx="7">
                  <c:v>132.45454545454538</c:v>
                </c:pt>
                <c:pt idx="8">
                  <c:v>142.45454545454538</c:v>
                </c:pt>
              </c:numCache>
            </c:numRef>
          </c:cat>
          <c:val>
            <c:numRef>
              <c:f>Feuil1!$K$41:$K$49</c:f>
              <c:numCache>
                <c:formatCode>General</c:formatCode>
                <c:ptCount val="9"/>
                <c:pt idx="0">
                  <c:v>0</c:v>
                </c:pt>
                <c:pt idx="1">
                  <c:v>1</c:v>
                </c:pt>
                <c:pt idx="2">
                  <c:v>3</c:v>
                </c:pt>
                <c:pt idx="3">
                  <c:v>4</c:v>
                </c:pt>
                <c:pt idx="4">
                  <c:v>12</c:v>
                </c:pt>
                <c:pt idx="5">
                  <c:v>1</c:v>
                </c:pt>
                <c:pt idx="6">
                  <c:v>0</c:v>
                </c:pt>
                <c:pt idx="7">
                  <c:v>1</c:v>
                </c:pt>
                <c:pt idx="8">
                  <c:v>0</c:v>
                </c:pt>
              </c:numCache>
            </c:numRef>
          </c:val>
          <c:extLst>
            <c:ext xmlns:c16="http://schemas.microsoft.com/office/drawing/2014/chart" uri="{C3380CC4-5D6E-409C-BE32-E72D297353CC}">
              <c16:uniqueId val="{00000000-F97C-4FF8-8D0B-D0B1C88D0E53}"/>
            </c:ext>
          </c:extLst>
        </c:ser>
        <c:dLbls>
          <c:showLegendKey val="0"/>
          <c:showVal val="0"/>
          <c:showCatName val="0"/>
          <c:showSerName val="0"/>
          <c:showPercent val="0"/>
          <c:showBubbleSize val="0"/>
        </c:dLbls>
        <c:gapWidth val="150"/>
        <c:axId val="75983104"/>
        <c:axId val="76046336"/>
      </c:barChart>
      <c:lineChart>
        <c:grouping val="standard"/>
        <c:varyColors val="0"/>
        <c:ser>
          <c:idx val="1"/>
          <c:order val="1"/>
          <c:tx>
            <c:v>Distribution of Point Estimate</c:v>
          </c:tx>
          <c:marker>
            <c:symbol val="none"/>
          </c:marker>
          <c:trendline>
            <c:trendlineType val="poly"/>
            <c:order val="4"/>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Feuil1!$L$41:$L$49</c:f>
              <c:numCache>
                <c:formatCode>General</c:formatCode>
                <c:ptCount val="9"/>
                <c:pt idx="0">
                  <c:v>1.8526066207078105E-2</c:v>
                </c:pt>
                <c:pt idx="1">
                  <c:v>0.25780786890055074</c:v>
                </c:pt>
                <c:pt idx="2">
                  <c:v>1.6907957140967922</c:v>
                </c:pt>
                <c:pt idx="3">
                  <c:v>5.2259845315509708</c:v>
                </c:pt>
                <c:pt idx="4">
                  <c:v>7.6124966372789089</c:v>
                </c:pt>
                <c:pt idx="5">
                  <c:v>5.2259845315509708</c:v>
                </c:pt>
                <c:pt idx="6">
                  <c:v>1.6907957140967922</c:v>
                </c:pt>
                <c:pt idx="7">
                  <c:v>0.25780786890055074</c:v>
                </c:pt>
                <c:pt idx="8">
                  <c:v>1.8526066207078223E-2</c:v>
                </c:pt>
              </c:numCache>
            </c:numRef>
          </c:val>
          <c:smooth val="0"/>
          <c:extLst>
            <c:ext xmlns:c16="http://schemas.microsoft.com/office/drawing/2014/chart" uri="{C3380CC4-5D6E-409C-BE32-E72D297353CC}">
              <c16:uniqueId val="{00000002-F97C-4FF8-8D0B-D0B1C88D0E53}"/>
            </c:ext>
          </c:extLst>
        </c:ser>
        <c:ser>
          <c:idx val="2"/>
          <c:order val="2"/>
          <c:tx>
            <c:v>Distribution of Mean</c:v>
          </c:tx>
          <c:trendline>
            <c:trendlineType val="poly"/>
            <c:order val="3"/>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Feuil1!$O$41:$O$46</c:f>
              <c:numCache>
                <c:formatCode>General</c:formatCode>
                <c:ptCount val="6"/>
                <c:pt idx="3">
                  <c:v>9.0957934335569625E-3</c:v>
                </c:pt>
                <c:pt idx="4">
                  <c:v>35.705774199096005</c:v>
                </c:pt>
                <c:pt idx="5">
                  <c:v>9.0957934335569625E-3</c:v>
                </c:pt>
              </c:numCache>
            </c:numRef>
          </c:val>
          <c:smooth val="0"/>
          <c:extLst>
            <c:ext xmlns:c16="http://schemas.microsoft.com/office/drawing/2014/chart" uri="{C3380CC4-5D6E-409C-BE32-E72D297353CC}">
              <c16:uniqueId val="{00000004-F97C-4FF8-8D0B-D0B1C88D0E53}"/>
            </c:ext>
          </c:extLst>
        </c:ser>
        <c:dLbls>
          <c:showLegendKey val="0"/>
          <c:showVal val="0"/>
          <c:showCatName val="0"/>
          <c:showSerName val="0"/>
          <c:showPercent val="0"/>
          <c:showBubbleSize val="0"/>
        </c:dLbls>
        <c:marker val="1"/>
        <c:smooth val="0"/>
        <c:axId val="75983104"/>
        <c:axId val="76046336"/>
      </c:lineChart>
      <c:catAx>
        <c:axId val="75983104"/>
        <c:scaling>
          <c:orientation val="minMax"/>
        </c:scaling>
        <c:delete val="0"/>
        <c:axPos val="b"/>
        <c:numFmt formatCode="0.00" sourceLinked="1"/>
        <c:majorTickMark val="out"/>
        <c:minorTickMark val="none"/>
        <c:tickLblPos val="nextTo"/>
        <c:txPr>
          <a:bodyPr rot="-3600000" vert="horz"/>
          <a:lstStyle/>
          <a:p>
            <a:pPr>
              <a:defRPr lang="en-US"/>
            </a:pPr>
            <a:endParaRPr lang="en-US"/>
          </a:p>
        </c:txPr>
        <c:crossAx val="76046336"/>
        <c:crosses val="autoZero"/>
        <c:auto val="1"/>
        <c:lblAlgn val="ctr"/>
        <c:lblOffset val="100"/>
        <c:noMultiLvlLbl val="0"/>
      </c:catAx>
      <c:valAx>
        <c:axId val="76046336"/>
        <c:scaling>
          <c:orientation val="minMax"/>
          <c:min val="0"/>
        </c:scaling>
        <c:delete val="0"/>
        <c:axPos val="l"/>
        <c:majorGridlines/>
        <c:numFmt formatCode="General" sourceLinked="1"/>
        <c:majorTickMark val="out"/>
        <c:minorTickMark val="none"/>
        <c:tickLblPos val="nextTo"/>
        <c:txPr>
          <a:bodyPr/>
          <a:lstStyle/>
          <a:p>
            <a:pPr>
              <a:defRPr lang="en-US"/>
            </a:pPr>
            <a:endParaRPr lang="en-US"/>
          </a:p>
        </c:txPr>
        <c:crossAx val="75983104"/>
        <c:crossesAt val="1"/>
        <c:crossBetween val="between"/>
      </c:valAx>
    </c:plotArea>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84254309001155"/>
          <c:y val="3.6667016334626511E-2"/>
          <c:w val="0.66655560717953921"/>
          <c:h val="0.94581280788177302"/>
        </c:manualLayout>
      </c:layout>
      <c:scatterChart>
        <c:scatterStyle val="lineMarker"/>
        <c:varyColors val="0"/>
        <c:ser>
          <c:idx val="0"/>
          <c:order val="0"/>
          <c:spPr>
            <a:ln w="28575">
              <a:noFill/>
            </a:ln>
          </c:spPr>
          <c:trendline>
            <c:trendlineType val="linear"/>
            <c:dispRSqr val="1"/>
            <c:dispEq val="1"/>
            <c:trendlineLbl>
              <c:layout>
                <c:manualLayout>
                  <c:x val="-0.16581184260016801"/>
                  <c:y val="-5.4085266651364712E-2"/>
                </c:manualLayout>
              </c:layout>
              <c:numFmt formatCode="General" sourceLinked="0"/>
              <c:txPr>
                <a:bodyPr/>
                <a:lstStyle/>
                <a:p>
                  <a:pPr>
                    <a:defRPr lang="fr-CA"/>
                  </a:pPr>
                  <a:endParaRPr lang="en-US"/>
                </a:p>
              </c:txPr>
            </c:trendlineLbl>
          </c:trendline>
          <c:trendline>
            <c:trendlineType val="poly"/>
            <c:order val="2"/>
            <c:intercept val="0"/>
            <c:dispRSqr val="1"/>
            <c:dispEq val="1"/>
            <c:trendlineLbl>
              <c:layout>
                <c:manualLayout>
                  <c:x val="8.5110547814289644E-2"/>
                  <c:y val="-0.18512022396703201"/>
                </c:manualLayout>
              </c:layout>
              <c:numFmt formatCode="General" sourceLinked="0"/>
              <c:txPr>
                <a:bodyPr/>
                <a:lstStyle/>
                <a:p>
                  <a:pPr>
                    <a:defRPr lang="fr-CA"/>
                  </a:pPr>
                  <a:endParaRPr lang="en-US"/>
                </a:p>
              </c:txPr>
            </c:trendlineLbl>
          </c:trendline>
          <c:xVal>
            <c:numRef>
              <c:f>'GN MAM'!$E$9:$E$28</c:f>
              <c:numCache>
                <c:formatCode>General</c:formatCode>
                <c:ptCount val="20"/>
                <c:pt idx="0">
                  <c:v>512</c:v>
                </c:pt>
                <c:pt idx="1">
                  <c:v>419</c:v>
                </c:pt>
                <c:pt idx="2">
                  <c:v>357</c:v>
                </c:pt>
                <c:pt idx="3">
                  <c:v>248</c:v>
                </c:pt>
                <c:pt idx="4">
                  <c:v>92</c:v>
                </c:pt>
                <c:pt idx="5">
                  <c:v>54</c:v>
                </c:pt>
                <c:pt idx="6">
                  <c:v>87</c:v>
                </c:pt>
                <c:pt idx="7">
                  <c:v>214</c:v>
                </c:pt>
                <c:pt idx="8">
                  <c:v>236</c:v>
                </c:pt>
                <c:pt idx="9">
                  <c:v>432</c:v>
                </c:pt>
                <c:pt idx="10">
                  <c:v>476</c:v>
                </c:pt>
                <c:pt idx="11">
                  <c:v>445</c:v>
                </c:pt>
                <c:pt idx="12">
                  <c:v>367</c:v>
                </c:pt>
                <c:pt idx="13">
                  <c:v>219</c:v>
                </c:pt>
                <c:pt idx="14">
                  <c:v>189</c:v>
                </c:pt>
                <c:pt idx="15">
                  <c:v>65</c:v>
                </c:pt>
                <c:pt idx="16">
                  <c:v>119</c:v>
                </c:pt>
                <c:pt idx="17">
                  <c:v>223</c:v>
                </c:pt>
                <c:pt idx="18">
                  <c:v>316</c:v>
                </c:pt>
                <c:pt idx="19">
                  <c:v>500</c:v>
                </c:pt>
              </c:numCache>
            </c:numRef>
          </c:xVal>
          <c:yVal>
            <c:numRef>
              <c:f>'GN MAM'!$D$9:$D$28</c:f>
              <c:numCache>
                <c:formatCode>#,##0</c:formatCode>
                <c:ptCount val="20"/>
                <c:pt idx="0">
                  <c:v>137830</c:v>
                </c:pt>
                <c:pt idx="1">
                  <c:v>101620</c:v>
                </c:pt>
                <c:pt idx="2">
                  <c:v>82446</c:v>
                </c:pt>
                <c:pt idx="3">
                  <c:v>66371</c:v>
                </c:pt>
                <c:pt idx="4">
                  <c:v>18757</c:v>
                </c:pt>
                <c:pt idx="5">
                  <c:v>0</c:v>
                </c:pt>
                <c:pt idx="6">
                  <c:v>16087</c:v>
                </c:pt>
                <c:pt idx="7">
                  <c:v>63205</c:v>
                </c:pt>
                <c:pt idx="8">
                  <c:v>70131</c:v>
                </c:pt>
                <c:pt idx="9">
                  <c:v>100271</c:v>
                </c:pt>
                <c:pt idx="10">
                  <c:v>107476</c:v>
                </c:pt>
                <c:pt idx="11">
                  <c:v>136181</c:v>
                </c:pt>
                <c:pt idx="12">
                  <c:v>78767</c:v>
                </c:pt>
                <c:pt idx="13">
                  <c:v>48059</c:v>
                </c:pt>
                <c:pt idx="14">
                  <c:v>42488</c:v>
                </c:pt>
                <c:pt idx="15">
                  <c:v>5770</c:v>
                </c:pt>
                <c:pt idx="16">
                  <c:v>11447</c:v>
                </c:pt>
                <c:pt idx="17">
                  <c:v>40457</c:v>
                </c:pt>
                <c:pt idx="18">
                  <c:v>100890</c:v>
                </c:pt>
                <c:pt idx="19">
                  <c:v>135079</c:v>
                </c:pt>
              </c:numCache>
            </c:numRef>
          </c:yVal>
          <c:smooth val="0"/>
          <c:extLst>
            <c:ext xmlns:c16="http://schemas.microsoft.com/office/drawing/2014/chart" uri="{C3380CC4-5D6E-409C-BE32-E72D297353CC}">
              <c16:uniqueId val="{00000002-1305-40EE-88EF-26BF4F7F57EF}"/>
            </c:ext>
          </c:extLst>
        </c:ser>
        <c:ser>
          <c:idx val="1"/>
          <c:order val="1"/>
          <c:tx>
            <c:v>limite supérieure</c:v>
          </c:tx>
          <c:spPr>
            <a:ln w="28575">
              <a:noFill/>
            </a:ln>
          </c:spPr>
          <c:marker>
            <c:symbol val="none"/>
          </c:marker>
          <c:trendline>
            <c:spPr>
              <a:ln>
                <a:solidFill>
                  <a:srgbClr val="FF0000"/>
                </a:solidFill>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MAM'!$K$9:$K$20</c:f>
              <c:numCache>
                <c:formatCode>General</c:formatCode>
                <c:ptCount val="12"/>
                <c:pt idx="0">
                  <c:v>152635.27820263884</c:v>
                </c:pt>
                <c:pt idx="1">
                  <c:v>126992.66736405824</c:v>
                </c:pt>
                <c:pt idx="2">
                  <c:v>109897.59347167111</c:v>
                </c:pt>
                <c:pt idx="3">
                  <c:v>79843.350660861877</c:v>
                </c:pt>
                <c:pt idx="4">
                  <c:v>36829.938931629898</c:v>
                </c:pt>
                <c:pt idx="5">
                  <c:v>26352.312997586203</c:v>
                </c:pt>
                <c:pt idx="6">
                  <c:v>35451.303940308368</c:v>
                </c:pt>
                <c:pt idx="7">
                  <c:v>70468.632719875357</c:v>
                </c:pt>
                <c:pt idx="8">
                  <c:v>76534.626681690032</c:v>
                </c:pt>
                <c:pt idx="9">
                  <c:v>130577.1183414941</c:v>
                </c:pt>
                <c:pt idx="10">
                  <c:v>142709.10626512361</c:v>
                </c:pt>
                <c:pt idx="11">
                  <c:v>134161.56931893009</c:v>
                </c:pt>
              </c:numCache>
            </c:numRef>
          </c:yVal>
          <c:smooth val="1"/>
          <c:extLst>
            <c:ext xmlns:c16="http://schemas.microsoft.com/office/drawing/2014/chart" uri="{C3380CC4-5D6E-409C-BE32-E72D297353CC}">
              <c16:uniqueId val="{00000004-1305-40EE-88EF-26BF4F7F57EF}"/>
            </c:ext>
          </c:extLst>
        </c:ser>
        <c:ser>
          <c:idx val="2"/>
          <c:order val="2"/>
          <c:tx>
            <c:v>limite inférieure</c:v>
          </c:tx>
          <c:spPr>
            <a:ln w="28575">
              <a:noFill/>
            </a:ln>
          </c:spPr>
          <c:marker>
            <c:symbol val="none"/>
          </c:marker>
          <c:trendline>
            <c:spPr>
              <a:ln>
                <a:solidFill>
                  <a:srgbClr val="3366FF"/>
                </a:solidFill>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MAM'!$L$9:$L$20</c:f>
              <c:numCache>
                <c:formatCode>General</c:formatCode>
                <c:ptCount val="12"/>
                <c:pt idx="0">
                  <c:v>110601.7528275909</c:v>
                </c:pt>
                <c:pt idx="1">
                  <c:v>84959.141989010372</c:v>
                </c:pt>
                <c:pt idx="2">
                  <c:v>67864.068096623392</c:v>
                </c:pt>
                <c:pt idx="3">
                  <c:v>37809.825285813924</c:v>
                </c:pt>
                <c:pt idx="4">
                  <c:v>-5203.5864434178102</c:v>
                </c:pt>
                <c:pt idx="5">
                  <c:v>-15681.21237746145</c:v>
                </c:pt>
                <c:pt idx="6">
                  <c:v>-6582.2214347393437</c:v>
                </c:pt>
                <c:pt idx="7">
                  <c:v>28435.107344827586</c:v>
                </c:pt>
                <c:pt idx="8">
                  <c:v>34501.101306642326</c:v>
                </c:pt>
                <c:pt idx="9">
                  <c:v>88543.592966446391</c:v>
                </c:pt>
                <c:pt idx="10">
                  <c:v>100675.58089007599</c:v>
                </c:pt>
                <c:pt idx="11">
                  <c:v>92128.043943882338</c:v>
                </c:pt>
              </c:numCache>
            </c:numRef>
          </c:yVal>
          <c:smooth val="0"/>
          <c:extLst>
            <c:ext xmlns:c16="http://schemas.microsoft.com/office/drawing/2014/chart" uri="{C3380CC4-5D6E-409C-BE32-E72D297353CC}">
              <c16:uniqueId val="{00000006-1305-40EE-88EF-26BF4F7F57EF}"/>
            </c:ext>
          </c:extLst>
        </c:ser>
        <c:ser>
          <c:idx val="3"/>
          <c:order val="3"/>
          <c:tx>
            <c:v>outlierinf</c:v>
          </c:tx>
          <c:spPr>
            <a:ln w="28575">
              <a:noFill/>
            </a:ln>
          </c:spPr>
          <c:marker>
            <c:symbol val="none"/>
          </c:marker>
          <c:trendline>
            <c:spPr>
              <a:ln>
                <a:solidFill>
                  <a:schemeClr val="accent3">
                    <a:lumMod val="50000"/>
                  </a:schemeClr>
                </a:solidFill>
                <a:prstDash val="sysDash"/>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MAM'!$N$9:$N$20</c:f>
              <c:numCache>
                <c:formatCode>General</c:formatCode>
                <c:ptCount val="12"/>
                <c:pt idx="0">
                  <c:v>108034.48417768239</c:v>
                </c:pt>
                <c:pt idx="1">
                  <c:v>82391.873339101934</c:v>
                </c:pt>
                <c:pt idx="2">
                  <c:v>65296.799446714671</c:v>
                </c:pt>
                <c:pt idx="3">
                  <c:v>35242.556635905603</c:v>
                </c:pt>
                <c:pt idx="4">
                  <c:v>-7770.8550933262804</c:v>
                </c:pt>
                <c:pt idx="5">
                  <c:v>-18248.48102736993</c:v>
                </c:pt>
                <c:pt idx="6">
                  <c:v>-9149.4900846477613</c:v>
                </c:pt>
                <c:pt idx="7">
                  <c:v>25867.838694919119</c:v>
                </c:pt>
                <c:pt idx="8">
                  <c:v>31933.832656733852</c:v>
                </c:pt>
                <c:pt idx="9">
                  <c:v>85976.324316538157</c:v>
                </c:pt>
                <c:pt idx="10">
                  <c:v>98108.312240167099</c:v>
                </c:pt>
                <c:pt idx="11">
                  <c:v>89560.775293973915</c:v>
                </c:pt>
              </c:numCache>
            </c:numRef>
          </c:yVal>
          <c:smooth val="0"/>
          <c:extLst>
            <c:ext xmlns:c16="http://schemas.microsoft.com/office/drawing/2014/chart" uri="{C3380CC4-5D6E-409C-BE32-E72D297353CC}">
              <c16:uniqueId val="{00000008-1305-40EE-88EF-26BF4F7F57EF}"/>
            </c:ext>
          </c:extLst>
        </c:ser>
        <c:ser>
          <c:idx val="4"/>
          <c:order val="4"/>
          <c:tx>
            <c:v>outliersup</c:v>
          </c:tx>
          <c:spPr>
            <a:ln w="28575">
              <a:noFill/>
            </a:ln>
          </c:spPr>
          <c:marker>
            <c:symbol val="none"/>
          </c:marker>
          <c:trendline>
            <c:spPr>
              <a:ln>
                <a:solidFill>
                  <a:schemeClr val="accent6"/>
                </a:solidFill>
                <a:prstDash val="sysDash"/>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MAM'!$M$9:$M$20</c:f>
              <c:numCache>
                <c:formatCode>General</c:formatCode>
                <c:ptCount val="12"/>
                <c:pt idx="0">
                  <c:v>155202.54685254709</c:v>
                </c:pt>
                <c:pt idx="1">
                  <c:v>129559.93601396636</c:v>
                </c:pt>
                <c:pt idx="2">
                  <c:v>112464.86212157944</c:v>
                </c:pt>
                <c:pt idx="3">
                  <c:v>82410.619310770227</c:v>
                </c:pt>
                <c:pt idx="4">
                  <c:v>39397.207581538292</c:v>
                </c:pt>
                <c:pt idx="5">
                  <c:v>28919.581647494717</c:v>
                </c:pt>
                <c:pt idx="6">
                  <c:v>38018.572590216849</c:v>
                </c:pt>
                <c:pt idx="7">
                  <c:v>73035.901369783765</c:v>
                </c:pt>
                <c:pt idx="8">
                  <c:v>79101.895331598513</c:v>
                </c:pt>
                <c:pt idx="9">
                  <c:v>133144.3869914026</c:v>
                </c:pt>
                <c:pt idx="10">
                  <c:v>145276.37491503209</c:v>
                </c:pt>
                <c:pt idx="11">
                  <c:v>136728.83796883881</c:v>
                </c:pt>
              </c:numCache>
            </c:numRef>
          </c:yVal>
          <c:smooth val="0"/>
          <c:extLst>
            <c:ext xmlns:c16="http://schemas.microsoft.com/office/drawing/2014/chart" uri="{C3380CC4-5D6E-409C-BE32-E72D297353CC}">
              <c16:uniqueId val="{0000000A-1305-40EE-88EF-26BF4F7F57EF}"/>
            </c:ext>
          </c:extLst>
        </c:ser>
        <c:dLbls>
          <c:showLegendKey val="0"/>
          <c:showVal val="0"/>
          <c:showCatName val="0"/>
          <c:showSerName val="0"/>
          <c:showPercent val="0"/>
          <c:showBubbleSize val="0"/>
        </c:dLbls>
        <c:axId val="76375936"/>
        <c:axId val="76377472"/>
      </c:scatterChart>
      <c:valAx>
        <c:axId val="76375936"/>
        <c:scaling>
          <c:orientation val="minMax"/>
        </c:scaling>
        <c:delete val="0"/>
        <c:axPos val="b"/>
        <c:numFmt formatCode="General" sourceLinked="1"/>
        <c:majorTickMark val="out"/>
        <c:minorTickMark val="none"/>
        <c:tickLblPos val="nextTo"/>
        <c:txPr>
          <a:bodyPr/>
          <a:lstStyle/>
          <a:p>
            <a:pPr>
              <a:defRPr lang="fr-CA"/>
            </a:pPr>
            <a:endParaRPr lang="en-US"/>
          </a:p>
        </c:txPr>
        <c:crossAx val="76377472"/>
        <c:crosses val="autoZero"/>
        <c:crossBetween val="midCat"/>
      </c:valAx>
      <c:valAx>
        <c:axId val="76377472"/>
        <c:scaling>
          <c:orientation val="minMax"/>
        </c:scaling>
        <c:delete val="0"/>
        <c:axPos val="l"/>
        <c:majorGridlines/>
        <c:numFmt formatCode="#,##0" sourceLinked="1"/>
        <c:majorTickMark val="out"/>
        <c:minorTickMark val="none"/>
        <c:tickLblPos val="nextTo"/>
        <c:txPr>
          <a:bodyPr/>
          <a:lstStyle/>
          <a:p>
            <a:pPr>
              <a:defRPr lang="fr-CA"/>
            </a:pPr>
            <a:endParaRPr lang="en-US"/>
          </a:p>
        </c:txPr>
        <c:crossAx val="76375936"/>
        <c:crosses val="autoZero"/>
        <c:crossBetween val="midCat"/>
      </c:valAx>
    </c:plotArea>
    <c:plotVisOnly val="1"/>
    <c:dispBlanksAs val="gap"/>
    <c:showDLblsOverMax val="0"/>
  </c:chart>
  <c:txPr>
    <a:bodyPr/>
    <a:lstStyle/>
    <a:p>
      <a:pPr>
        <a:defRPr sz="500"/>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Sample</c:v>
          </c:tx>
          <c:invertIfNegative val="0"/>
          <c:cat>
            <c:numRef>
              <c:f>Feuil1!$J$41:$J$49</c:f>
              <c:numCache>
                <c:formatCode>0.00</c:formatCode>
                <c:ptCount val="9"/>
                <c:pt idx="0">
                  <c:v>62.454545454545247</c:v>
                </c:pt>
                <c:pt idx="1">
                  <c:v>72.454545454545467</c:v>
                </c:pt>
                <c:pt idx="2">
                  <c:v>82.454545454545467</c:v>
                </c:pt>
                <c:pt idx="3">
                  <c:v>92.454545454545467</c:v>
                </c:pt>
                <c:pt idx="4">
                  <c:v>102.45454545454552</c:v>
                </c:pt>
                <c:pt idx="5">
                  <c:v>112.45454545454552</c:v>
                </c:pt>
                <c:pt idx="6">
                  <c:v>122.45454545454552</c:v>
                </c:pt>
                <c:pt idx="7">
                  <c:v>132.45454545454538</c:v>
                </c:pt>
                <c:pt idx="8">
                  <c:v>142.45454545454538</c:v>
                </c:pt>
              </c:numCache>
            </c:numRef>
          </c:cat>
          <c:val>
            <c:numRef>
              <c:f>Feuil1!$K$41:$K$49</c:f>
              <c:numCache>
                <c:formatCode>General</c:formatCode>
                <c:ptCount val="9"/>
                <c:pt idx="0">
                  <c:v>0</c:v>
                </c:pt>
                <c:pt idx="1">
                  <c:v>1</c:v>
                </c:pt>
                <c:pt idx="2">
                  <c:v>3</c:v>
                </c:pt>
                <c:pt idx="3">
                  <c:v>4</c:v>
                </c:pt>
                <c:pt idx="4">
                  <c:v>12</c:v>
                </c:pt>
                <c:pt idx="5">
                  <c:v>1</c:v>
                </c:pt>
                <c:pt idx="6">
                  <c:v>0</c:v>
                </c:pt>
                <c:pt idx="7">
                  <c:v>1</c:v>
                </c:pt>
                <c:pt idx="8">
                  <c:v>0</c:v>
                </c:pt>
              </c:numCache>
            </c:numRef>
          </c:val>
          <c:extLst>
            <c:ext xmlns:c16="http://schemas.microsoft.com/office/drawing/2014/chart" uri="{C3380CC4-5D6E-409C-BE32-E72D297353CC}">
              <c16:uniqueId val="{00000000-61D9-4F0C-AA32-60A9843E562A}"/>
            </c:ext>
          </c:extLst>
        </c:ser>
        <c:dLbls>
          <c:showLegendKey val="0"/>
          <c:showVal val="0"/>
          <c:showCatName val="0"/>
          <c:showSerName val="0"/>
          <c:showPercent val="0"/>
          <c:showBubbleSize val="0"/>
        </c:dLbls>
        <c:gapWidth val="150"/>
        <c:axId val="76372992"/>
        <c:axId val="76415744"/>
      </c:barChart>
      <c:lineChart>
        <c:grouping val="standard"/>
        <c:varyColors val="0"/>
        <c:ser>
          <c:idx val="1"/>
          <c:order val="1"/>
          <c:tx>
            <c:v>Distribution of Point Estimate</c:v>
          </c:tx>
          <c:marker>
            <c:symbol val="none"/>
          </c:marker>
          <c:trendline>
            <c:trendlineType val="poly"/>
            <c:order val="4"/>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Feuil1!$L$41:$L$49</c:f>
              <c:numCache>
                <c:formatCode>General</c:formatCode>
                <c:ptCount val="9"/>
                <c:pt idx="0">
                  <c:v>1.8526066207078105E-2</c:v>
                </c:pt>
                <c:pt idx="1">
                  <c:v>0.25780786890055074</c:v>
                </c:pt>
                <c:pt idx="2">
                  <c:v>1.6907957140967922</c:v>
                </c:pt>
                <c:pt idx="3">
                  <c:v>5.2259845315509672</c:v>
                </c:pt>
                <c:pt idx="4">
                  <c:v>7.6124966372789054</c:v>
                </c:pt>
                <c:pt idx="5">
                  <c:v>5.2259845315509672</c:v>
                </c:pt>
                <c:pt idx="6">
                  <c:v>1.6907957140967922</c:v>
                </c:pt>
                <c:pt idx="7">
                  <c:v>0.25780786890055074</c:v>
                </c:pt>
                <c:pt idx="8">
                  <c:v>1.8526066207078223E-2</c:v>
                </c:pt>
              </c:numCache>
            </c:numRef>
          </c:val>
          <c:smooth val="0"/>
          <c:extLst>
            <c:ext xmlns:c16="http://schemas.microsoft.com/office/drawing/2014/chart" uri="{C3380CC4-5D6E-409C-BE32-E72D297353CC}">
              <c16:uniqueId val="{00000002-61D9-4F0C-AA32-60A9843E562A}"/>
            </c:ext>
          </c:extLst>
        </c:ser>
        <c:ser>
          <c:idx val="2"/>
          <c:order val="2"/>
          <c:tx>
            <c:v>Distribution of Mean</c:v>
          </c:tx>
          <c:trendline>
            <c:trendlineType val="poly"/>
            <c:order val="3"/>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Feuil1!$O$41:$O$46</c:f>
              <c:numCache>
                <c:formatCode>General</c:formatCode>
                <c:ptCount val="6"/>
                <c:pt idx="3">
                  <c:v>9.0957934335569625E-3</c:v>
                </c:pt>
                <c:pt idx="4">
                  <c:v>35.705774199096005</c:v>
                </c:pt>
                <c:pt idx="5">
                  <c:v>9.0957934335569625E-3</c:v>
                </c:pt>
              </c:numCache>
            </c:numRef>
          </c:val>
          <c:smooth val="0"/>
          <c:extLst>
            <c:ext xmlns:c16="http://schemas.microsoft.com/office/drawing/2014/chart" uri="{C3380CC4-5D6E-409C-BE32-E72D297353CC}">
              <c16:uniqueId val="{00000004-61D9-4F0C-AA32-60A9843E562A}"/>
            </c:ext>
          </c:extLst>
        </c:ser>
        <c:dLbls>
          <c:showLegendKey val="0"/>
          <c:showVal val="0"/>
          <c:showCatName val="0"/>
          <c:showSerName val="0"/>
          <c:showPercent val="0"/>
          <c:showBubbleSize val="0"/>
        </c:dLbls>
        <c:marker val="1"/>
        <c:smooth val="0"/>
        <c:axId val="76372992"/>
        <c:axId val="76415744"/>
      </c:lineChart>
      <c:catAx>
        <c:axId val="76372992"/>
        <c:scaling>
          <c:orientation val="minMax"/>
        </c:scaling>
        <c:delete val="0"/>
        <c:axPos val="b"/>
        <c:numFmt formatCode="0.00" sourceLinked="1"/>
        <c:majorTickMark val="out"/>
        <c:minorTickMark val="none"/>
        <c:tickLblPos val="nextTo"/>
        <c:txPr>
          <a:bodyPr rot="-3600000" vert="horz"/>
          <a:lstStyle/>
          <a:p>
            <a:pPr>
              <a:defRPr lang="fr-CA"/>
            </a:pPr>
            <a:endParaRPr lang="en-US"/>
          </a:p>
        </c:txPr>
        <c:crossAx val="76415744"/>
        <c:crosses val="autoZero"/>
        <c:auto val="1"/>
        <c:lblAlgn val="ctr"/>
        <c:lblOffset val="100"/>
        <c:noMultiLvlLbl val="0"/>
      </c:catAx>
      <c:valAx>
        <c:axId val="76415744"/>
        <c:scaling>
          <c:orientation val="minMax"/>
          <c:min val="0"/>
        </c:scaling>
        <c:delete val="0"/>
        <c:axPos val="l"/>
        <c:majorGridlines/>
        <c:numFmt formatCode="General" sourceLinked="1"/>
        <c:majorTickMark val="out"/>
        <c:minorTickMark val="none"/>
        <c:tickLblPos val="nextTo"/>
        <c:txPr>
          <a:bodyPr/>
          <a:lstStyle/>
          <a:p>
            <a:pPr>
              <a:defRPr lang="fr-CA"/>
            </a:pPr>
            <a:endParaRPr lang="en-US"/>
          </a:p>
        </c:txPr>
        <c:crossAx val="76372992"/>
        <c:crossesAt val="1"/>
        <c:crossBetween val="between"/>
      </c:valAx>
    </c:plotArea>
    <c:plotVisOnly val="1"/>
    <c:dispBlanksAs val="gap"/>
    <c:showDLblsOverMax val="0"/>
  </c:chart>
  <c:txPr>
    <a:bodyPr/>
    <a:lstStyle/>
    <a:p>
      <a:pPr>
        <a:defRPr sz="400"/>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D0555A-D59D-49D9-B571-242A188A169B}" type="doc">
      <dgm:prSet loTypeId="urn:microsoft.com/office/officeart/2008/layout/LinedList" loCatId="list" qsTypeId="urn:microsoft.com/office/officeart/2005/8/quickstyle/simple5" qsCatId="simple" csTypeId="urn:microsoft.com/office/officeart/2005/8/colors/accent1_2" csCatId="accent1" phldr="1"/>
      <dgm:spPr/>
      <dgm:t>
        <a:bodyPr/>
        <a:lstStyle/>
        <a:p>
          <a:endParaRPr lang="en-US"/>
        </a:p>
      </dgm:t>
    </dgm:pt>
    <dgm:pt modelId="{35E92EF7-62FA-4A92-9DA8-51DA5497EA58}">
      <dgm:prSet custT="1"/>
      <dgm:spPr/>
      <dgm:t>
        <a:bodyPr/>
        <a:lstStyle/>
        <a:p>
          <a:r>
            <a:rPr lang="en-US" sz="2400"/>
            <a:t>What is the purpose of measuring and verifying savings?</a:t>
          </a:r>
        </a:p>
      </dgm:t>
    </dgm:pt>
    <dgm:pt modelId="{0B35075C-1928-46A7-B11C-698A580C261B}" type="parTrans" cxnId="{BD561884-1F76-473A-BD03-20F70CAB766F}">
      <dgm:prSet/>
      <dgm:spPr/>
      <dgm:t>
        <a:bodyPr/>
        <a:lstStyle/>
        <a:p>
          <a:endParaRPr lang="en-US" sz="2400"/>
        </a:p>
      </dgm:t>
    </dgm:pt>
    <dgm:pt modelId="{F6D926A6-5200-416C-9D9B-CBA47B030D3B}" type="sibTrans" cxnId="{BD561884-1F76-473A-BD03-20F70CAB766F}">
      <dgm:prSet/>
      <dgm:spPr/>
      <dgm:t>
        <a:bodyPr/>
        <a:lstStyle/>
        <a:p>
          <a:endParaRPr lang="en-US" sz="2400"/>
        </a:p>
      </dgm:t>
    </dgm:pt>
    <dgm:pt modelId="{FD1378D3-EC54-4654-AE72-686CBC6F7335}">
      <dgm:prSet custT="1"/>
      <dgm:spPr/>
      <dgm:t>
        <a:bodyPr/>
        <a:lstStyle/>
        <a:p>
          <a:r>
            <a:rPr lang="en-US" sz="2400"/>
            <a:t>Who cares about the answer?</a:t>
          </a:r>
        </a:p>
      </dgm:t>
    </dgm:pt>
    <dgm:pt modelId="{856C2E45-5A19-4D70-8FA9-B2321E31A128}" type="parTrans" cxnId="{A7A4F24C-361F-46C2-94B4-C64723282FD6}">
      <dgm:prSet/>
      <dgm:spPr/>
      <dgm:t>
        <a:bodyPr/>
        <a:lstStyle/>
        <a:p>
          <a:endParaRPr lang="en-US" sz="2400"/>
        </a:p>
      </dgm:t>
    </dgm:pt>
    <dgm:pt modelId="{07772062-E661-4ACA-8891-49C780558456}" type="sibTrans" cxnId="{A7A4F24C-361F-46C2-94B4-C64723282FD6}">
      <dgm:prSet/>
      <dgm:spPr/>
      <dgm:t>
        <a:bodyPr/>
        <a:lstStyle/>
        <a:p>
          <a:endParaRPr lang="en-US" sz="2400"/>
        </a:p>
      </dgm:t>
    </dgm:pt>
    <dgm:pt modelId="{540BC4A5-BDFF-4F8E-8FFC-37879A3DBFC2}">
      <dgm:prSet custT="1"/>
      <dgm:spPr/>
      <dgm:t>
        <a:bodyPr/>
        <a:lstStyle/>
        <a:p>
          <a:r>
            <a:rPr lang="en-US" sz="2400"/>
            <a:t>Who will look at the results and expect accuracy of the results?</a:t>
          </a:r>
        </a:p>
      </dgm:t>
    </dgm:pt>
    <dgm:pt modelId="{412E80FD-6A5D-469B-8612-D94D644E3571}" type="parTrans" cxnId="{01C8DBFC-B439-4856-9137-EAE21D4F4027}">
      <dgm:prSet/>
      <dgm:spPr/>
      <dgm:t>
        <a:bodyPr/>
        <a:lstStyle/>
        <a:p>
          <a:endParaRPr lang="en-US" sz="2400"/>
        </a:p>
      </dgm:t>
    </dgm:pt>
    <dgm:pt modelId="{FC343F02-DFE1-4815-B2FF-51B3DD2F7433}" type="sibTrans" cxnId="{01C8DBFC-B439-4856-9137-EAE21D4F4027}">
      <dgm:prSet/>
      <dgm:spPr/>
      <dgm:t>
        <a:bodyPr/>
        <a:lstStyle/>
        <a:p>
          <a:endParaRPr lang="en-US" sz="2400"/>
        </a:p>
      </dgm:t>
    </dgm:pt>
    <dgm:pt modelId="{C54E5A47-E918-4B47-8456-AE70A7602CBD}">
      <dgm:prSet custT="1"/>
      <dgm:spPr/>
      <dgm:t>
        <a:bodyPr/>
        <a:lstStyle/>
        <a:p>
          <a:r>
            <a:rPr lang="en-US" sz="2400"/>
            <a:t>What can you learn from the M&amp;V process?</a:t>
          </a:r>
        </a:p>
      </dgm:t>
    </dgm:pt>
    <dgm:pt modelId="{E511F67C-511B-4A9E-92E3-A5B1112B9233}" type="parTrans" cxnId="{328D1ACB-38F7-4EDD-9AAC-44E232D61CC4}">
      <dgm:prSet/>
      <dgm:spPr/>
      <dgm:t>
        <a:bodyPr/>
        <a:lstStyle/>
        <a:p>
          <a:endParaRPr lang="en-US" sz="2400"/>
        </a:p>
      </dgm:t>
    </dgm:pt>
    <dgm:pt modelId="{909E8E8B-0ACD-4BFC-9FF0-AC510A06D8CA}" type="sibTrans" cxnId="{328D1ACB-38F7-4EDD-9AAC-44E232D61CC4}">
      <dgm:prSet/>
      <dgm:spPr/>
      <dgm:t>
        <a:bodyPr/>
        <a:lstStyle/>
        <a:p>
          <a:endParaRPr lang="en-US" sz="2400"/>
        </a:p>
      </dgm:t>
    </dgm:pt>
    <dgm:pt modelId="{78234985-C4D9-4746-89B8-73BDC43779DA}">
      <dgm:prSet custT="1"/>
      <dgm:spPr/>
      <dgm:t>
        <a:bodyPr/>
        <a:lstStyle/>
        <a:p>
          <a:r>
            <a:rPr lang="en-US" sz="2400"/>
            <a:t>What is this M&amp;V for? (ISO 50001 resource management or an ESCO project?)</a:t>
          </a:r>
        </a:p>
      </dgm:t>
    </dgm:pt>
    <dgm:pt modelId="{276D5354-7B73-4033-8D4F-E798702A7B42}" type="parTrans" cxnId="{4CBFE47D-A8CC-4CB5-9AAB-0075AF271C87}">
      <dgm:prSet/>
      <dgm:spPr/>
      <dgm:t>
        <a:bodyPr/>
        <a:lstStyle/>
        <a:p>
          <a:endParaRPr lang="en-US" sz="2400"/>
        </a:p>
      </dgm:t>
    </dgm:pt>
    <dgm:pt modelId="{18D832C4-6052-49EB-9E6D-FE4AA92C1C89}" type="sibTrans" cxnId="{4CBFE47D-A8CC-4CB5-9AAB-0075AF271C87}">
      <dgm:prSet/>
      <dgm:spPr/>
      <dgm:t>
        <a:bodyPr/>
        <a:lstStyle/>
        <a:p>
          <a:endParaRPr lang="en-US" sz="2400"/>
        </a:p>
      </dgm:t>
    </dgm:pt>
    <dgm:pt modelId="{E56DCC93-2032-454D-8737-FA15DFE79955}" type="pres">
      <dgm:prSet presAssocID="{19D0555A-D59D-49D9-B571-242A188A169B}" presName="vert0" presStyleCnt="0">
        <dgm:presLayoutVars>
          <dgm:dir/>
          <dgm:animOne val="branch"/>
          <dgm:animLvl val="lvl"/>
        </dgm:presLayoutVars>
      </dgm:prSet>
      <dgm:spPr/>
    </dgm:pt>
    <dgm:pt modelId="{74EE737F-6E12-4296-A68B-72DA7D680932}" type="pres">
      <dgm:prSet presAssocID="{35E92EF7-62FA-4A92-9DA8-51DA5497EA58}" presName="thickLine" presStyleLbl="alignNode1" presStyleIdx="0" presStyleCnt="5"/>
      <dgm:spPr/>
    </dgm:pt>
    <dgm:pt modelId="{D5653559-B447-4E97-A47A-E9F8E4B02C31}" type="pres">
      <dgm:prSet presAssocID="{35E92EF7-62FA-4A92-9DA8-51DA5497EA58}" presName="horz1" presStyleCnt="0"/>
      <dgm:spPr/>
    </dgm:pt>
    <dgm:pt modelId="{89BCD303-2600-4E50-B394-8E7D04C94917}" type="pres">
      <dgm:prSet presAssocID="{35E92EF7-62FA-4A92-9DA8-51DA5497EA58}" presName="tx1" presStyleLbl="revTx" presStyleIdx="0" presStyleCnt="5"/>
      <dgm:spPr/>
    </dgm:pt>
    <dgm:pt modelId="{1AA6C67E-283C-444D-8E4A-C46E5CEAB903}" type="pres">
      <dgm:prSet presAssocID="{35E92EF7-62FA-4A92-9DA8-51DA5497EA58}" presName="vert1" presStyleCnt="0"/>
      <dgm:spPr/>
    </dgm:pt>
    <dgm:pt modelId="{33F4AAC7-2BB7-4C2F-9025-8465FEB73387}" type="pres">
      <dgm:prSet presAssocID="{FD1378D3-EC54-4654-AE72-686CBC6F7335}" presName="thickLine" presStyleLbl="alignNode1" presStyleIdx="1" presStyleCnt="5"/>
      <dgm:spPr/>
    </dgm:pt>
    <dgm:pt modelId="{96DAC633-8454-4DA4-9E1B-DBB8B5475720}" type="pres">
      <dgm:prSet presAssocID="{FD1378D3-EC54-4654-AE72-686CBC6F7335}" presName="horz1" presStyleCnt="0"/>
      <dgm:spPr/>
    </dgm:pt>
    <dgm:pt modelId="{7AB22FE1-7738-481D-B21C-0863899A4C34}" type="pres">
      <dgm:prSet presAssocID="{FD1378D3-EC54-4654-AE72-686CBC6F7335}" presName="tx1" presStyleLbl="revTx" presStyleIdx="1" presStyleCnt="5"/>
      <dgm:spPr/>
    </dgm:pt>
    <dgm:pt modelId="{EC28F590-D466-4F67-9045-EB900D1563D7}" type="pres">
      <dgm:prSet presAssocID="{FD1378D3-EC54-4654-AE72-686CBC6F7335}" presName="vert1" presStyleCnt="0"/>
      <dgm:spPr/>
    </dgm:pt>
    <dgm:pt modelId="{C3C63582-5697-406B-BCBE-B1E0E59C412E}" type="pres">
      <dgm:prSet presAssocID="{540BC4A5-BDFF-4F8E-8FFC-37879A3DBFC2}" presName="thickLine" presStyleLbl="alignNode1" presStyleIdx="2" presStyleCnt="5"/>
      <dgm:spPr/>
    </dgm:pt>
    <dgm:pt modelId="{9FB0F21D-E695-48BE-B500-9BC92ED86CDD}" type="pres">
      <dgm:prSet presAssocID="{540BC4A5-BDFF-4F8E-8FFC-37879A3DBFC2}" presName="horz1" presStyleCnt="0"/>
      <dgm:spPr/>
    </dgm:pt>
    <dgm:pt modelId="{76E240EC-C887-4447-9375-61372C361DAB}" type="pres">
      <dgm:prSet presAssocID="{540BC4A5-BDFF-4F8E-8FFC-37879A3DBFC2}" presName="tx1" presStyleLbl="revTx" presStyleIdx="2" presStyleCnt="5"/>
      <dgm:spPr/>
    </dgm:pt>
    <dgm:pt modelId="{07F39FE2-D1C7-4879-888D-E37CB4C1F008}" type="pres">
      <dgm:prSet presAssocID="{540BC4A5-BDFF-4F8E-8FFC-37879A3DBFC2}" presName="vert1" presStyleCnt="0"/>
      <dgm:spPr/>
    </dgm:pt>
    <dgm:pt modelId="{34C2AB30-3A38-45FF-89D1-B720BC1E41FD}" type="pres">
      <dgm:prSet presAssocID="{C54E5A47-E918-4B47-8456-AE70A7602CBD}" presName="thickLine" presStyleLbl="alignNode1" presStyleIdx="3" presStyleCnt="5"/>
      <dgm:spPr/>
    </dgm:pt>
    <dgm:pt modelId="{3287401B-F5B0-49D5-8365-C04CDF7AFA1E}" type="pres">
      <dgm:prSet presAssocID="{C54E5A47-E918-4B47-8456-AE70A7602CBD}" presName="horz1" presStyleCnt="0"/>
      <dgm:spPr/>
    </dgm:pt>
    <dgm:pt modelId="{0302689A-ED23-402D-B5AC-4416A1B2907D}" type="pres">
      <dgm:prSet presAssocID="{C54E5A47-E918-4B47-8456-AE70A7602CBD}" presName="tx1" presStyleLbl="revTx" presStyleIdx="3" presStyleCnt="5"/>
      <dgm:spPr/>
    </dgm:pt>
    <dgm:pt modelId="{90C2040C-A2F8-45CD-B670-2F40E3605BD5}" type="pres">
      <dgm:prSet presAssocID="{C54E5A47-E918-4B47-8456-AE70A7602CBD}" presName="vert1" presStyleCnt="0"/>
      <dgm:spPr/>
    </dgm:pt>
    <dgm:pt modelId="{0DC64FBA-5579-4664-A7AF-FF743F07526B}" type="pres">
      <dgm:prSet presAssocID="{78234985-C4D9-4746-89B8-73BDC43779DA}" presName="thickLine" presStyleLbl="alignNode1" presStyleIdx="4" presStyleCnt="5"/>
      <dgm:spPr/>
    </dgm:pt>
    <dgm:pt modelId="{C91AFC1F-ADD3-4C2A-8177-BF62FEB55E7F}" type="pres">
      <dgm:prSet presAssocID="{78234985-C4D9-4746-89B8-73BDC43779DA}" presName="horz1" presStyleCnt="0"/>
      <dgm:spPr/>
    </dgm:pt>
    <dgm:pt modelId="{18AF780A-BF0D-4245-85D3-B74AB1D666C6}" type="pres">
      <dgm:prSet presAssocID="{78234985-C4D9-4746-89B8-73BDC43779DA}" presName="tx1" presStyleLbl="revTx" presStyleIdx="4" presStyleCnt="5"/>
      <dgm:spPr/>
    </dgm:pt>
    <dgm:pt modelId="{233B1A01-492B-4E0E-ABFE-4D94BA00BCA3}" type="pres">
      <dgm:prSet presAssocID="{78234985-C4D9-4746-89B8-73BDC43779DA}" presName="vert1" presStyleCnt="0"/>
      <dgm:spPr/>
    </dgm:pt>
  </dgm:ptLst>
  <dgm:cxnLst>
    <dgm:cxn modelId="{CCE5C065-6036-405A-9FFA-A16E3E15C98E}" type="presOf" srcId="{FD1378D3-EC54-4654-AE72-686CBC6F7335}" destId="{7AB22FE1-7738-481D-B21C-0863899A4C34}" srcOrd="0" destOrd="0" presId="urn:microsoft.com/office/officeart/2008/layout/LinedList"/>
    <dgm:cxn modelId="{057B5568-8318-40C4-AD80-8E3B94E36C2F}" type="presOf" srcId="{78234985-C4D9-4746-89B8-73BDC43779DA}" destId="{18AF780A-BF0D-4245-85D3-B74AB1D666C6}" srcOrd="0" destOrd="0" presId="urn:microsoft.com/office/officeart/2008/layout/LinedList"/>
    <dgm:cxn modelId="{A7A4F24C-361F-46C2-94B4-C64723282FD6}" srcId="{19D0555A-D59D-49D9-B571-242A188A169B}" destId="{FD1378D3-EC54-4654-AE72-686CBC6F7335}" srcOrd="1" destOrd="0" parTransId="{856C2E45-5A19-4D70-8FA9-B2321E31A128}" sibTransId="{07772062-E661-4ACA-8891-49C780558456}"/>
    <dgm:cxn modelId="{F355A159-F578-4C4C-82C5-0988F010C254}" type="presOf" srcId="{C54E5A47-E918-4B47-8456-AE70A7602CBD}" destId="{0302689A-ED23-402D-B5AC-4416A1B2907D}" srcOrd="0" destOrd="0" presId="urn:microsoft.com/office/officeart/2008/layout/LinedList"/>
    <dgm:cxn modelId="{5C69767B-ACA2-4490-971A-15353C427656}" type="presOf" srcId="{19D0555A-D59D-49D9-B571-242A188A169B}" destId="{E56DCC93-2032-454D-8737-FA15DFE79955}" srcOrd="0" destOrd="0" presId="urn:microsoft.com/office/officeart/2008/layout/LinedList"/>
    <dgm:cxn modelId="{4CBFE47D-A8CC-4CB5-9AAB-0075AF271C87}" srcId="{19D0555A-D59D-49D9-B571-242A188A169B}" destId="{78234985-C4D9-4746-89B8-73BDC43779DA}" srcOrd="4" destOrd="0" parTransId="{276D5354-7B73-4033-8D4F-E798702A7B42}" sibTransId="{18D832C4-6052-49EB-9E6D-FE4AA92C1C89}"/>
    <dgm:cxn modelId="{BD561884-1F76-473A-BD03-20F70CAB766F}" srcId="{19D0555A-D59D-49D9-B571-242A188A169B}" destId="{35E92EF7-62FA-4A92-9DA8-51DA5497EA58}" srcOrd="0" destOrd="0" parTransId="{0B35075C-1928-46A7-B11C-698A580C261B}" sibTransId="{F6D926A6-5200-416C-9D9B-CBA47B030D3B}"/>
    <dgm:cxn modelId="{328D1ACB-38F7-4EDD-9AAC-44E232D61CC4}" srcId="{19D0555A-D59D-49D9-B571-242A188A169B}" destId="{C54E5A47-E918-4B47-8456-AE70A7602CBD}" srcOrd="3" destOrd="0" parTransId="{E511F67C-511B-4A9E-92E3-A5B1112B9233}" sibTransId="{909E8E8B-0ACD-4BFC-9FF0-AC510A06D8CA}"/>
    <dgm:cxn modelId="{B82887F1-877B-4F24-A14B-AF8F9D477375}" type="presOf" srcId="{540BC4A5-BDFF-4F8E-8FFC-37879A3DBFC2}" destId="{76E240EC-C887-4447-9375-61372C361DAB}" srcOrd="0" destOrd="0" presId="urn:microsoft.com/office/officeart/2008/layout/LinedList"/>
    <dgm:cxn modelId="{BB5E0CF4-6BF8-4450-8CBF-8A9A70972855}" type="presOf" srcId="{35E92EF7-62FA-4A92-9DA8-51DA5497EA58}" destId="{89BCD303-2600-4E50-B394-8E7D04C94917}" srcOrd="0" destOrd="0" presId="urn:microsoft.com/office/officeart/2008/layout/LinedList"/>
    <dgm:cxn modelId="{01C8DBFC-B439-4856-9137-EAE21D4F4027}" srcId="{19D0555A-D59D-49D9-B571-242A188A169B}" destId="{540BC4A5-BDFF-4F8E-8FFC-37879A3DBFC2}" srcOrd="2" destOrd="0" parTransId="{412E80FD-6A5D-469B-8612-D94D644E3571}" sibTransId="{FC343F02-DFE1-4815-B2FF-51B3DD2F7433}"/>
    <dgm:cxn modelId="{7768E0F4-9B07-4454-826D-F635D7B23563}" type="presParOf" srcId="{E56DCC93-2032-454D-8737-FA15DFE79955}" destId="{74EE737F-6E12-4296-A68B-72DA7D680932}" srcOrd="0" destOrd="0" presId="urn:microsoft.com/office/officeart/2008/layout/LinedList"/>
    <dgm:cxn modelId="{E1A7A0B3-3C13-459A-BCF9-7F81B80F6D0B}" type="presParOf" srcId="{E56DCC93-2032-454D-8737-FA15DFE79955}" destId="{D5653559-B447-4E97-A47A-E9F8E4B02C31}" srcOrd="1" destOrd="0" presId="urn:microsoft.com/office/officeart/2008/layout/LinedList"/>
    <dgm:cxn modelId="{FA3C9FB3-DBA4-41C7-8637-B413D5A988F5}" type="presParOf" srcId="{D5653559-B447-4E97-A47A-E9F8E4B02C31}" destId="{89BCD303-2600-4E50-B394-8E7D04C94917}" srcOrd="0" destOrd="0" presId="urn:microsoft.com/office/officeart/2008/layout/LinedList"/>
    <dgm:cxn modelId="{F31FC7CB-CD62-4B3C-8D29-C8AEE889F117}" type="presParOf" srcId="{D5653559-B447-4E97-A47A-E9F8E4B02C31}" destId="{1AA6C67E-283C-444D-8E4A-C46E5CEAB903}" srcOrd="1" destOrd="0" presId="urn:microsoft.com/office/officeart/2008/layout/LinedList"/>
    <dgm:cxn modelId="{6B063F1C-18C4-4DE3-85CB-ECF753A1A94D}" type="presParOf" srcId="{E56DCC93-2032-454D-8737-FA15DFE79955}" destId="{33F4AAC7-2BB7-4C2F-9025-8465FEB73387}" srcOrd="2" destOrd="0" presId="urn:microsoft.com/office/officeart/2008/layout/LinedList"/>
    <dgm:cxn modelId="{9B5B7530-5C9C-47DF-8688-D449E66C7962}" type="presParOf" srcId="{E56DCC93-2032-454D-8737-FA15DFE79955}" destId="{96DAC633-8454-4DA4-9E1B-DBB8B5475720}" srcOrd="3" destOrd="0" presId="urn:microsoft.com/office/officeart/2008/layout/LinedList"/>
    <dgm:cxn modelId="{906C7FEB-D0E3-4A9D-B22D-624109B6BC48}" type="presParOf" srcId="{96DAC633-8454-4DA4-9E1B-DBB8B5475720}" destId="{7AB22FE1-7738-481D-B21C-0863899A4C34}" srcOrd="0" destOrd="0" presId="urn:microsoft.com/office/officeart/2008/layout/LinedList"/>
    <dgm:cxn modelId="{780C9AF3-6C28-414D-B6DA-0B2E676EDDC8}" type="presParOf" srcId="{96DAC633-8454-4DA4-9E1B-DBB8B5475720}" destId="{EC28F590-D466-4F67-9045-EB900D1563D7}" srcOrd="1" destOrd="0" presId="urn:microsoft.com/office/officeart/2008/layout/LinedList"/>
    <dgm:cxn modelId="{6C26224A-FA32-4986-B721-7C771DDF7801}" type="presParOf" srcId="{E56DCC93-2032-454D-8737-FA15DFE79955}" destId="{C3C63582-5697-406B-BCBE-B1E0E59C412E}" srcOrd="4" destOrd="0" presId="urn:microsoft.com/office/officeart/2008/layout/LinedList"/>
    <dgm:cxn modelId="{5C9B76CC-2E11-41DC-AA96-8802AAC72C80}" type="presParOf" srcId="{E56DCC93-2032-454D-8737-FA15DFE79955}" destId="{9FB0F21D-E695-48BE-B500-9BC92ED86CDD}" srcOrd="5" destOrd="0" presId="urn:microsoft.com/office/officeart/2008/layout/LinedList"/>
    <dgm:cxn modelId="{2F7B63B6-F540-4521-A1D8-86BA6909A55F}" type="presParOf" srcId="{9FB0F21D-E695-48BE-B500-9BC92ED86CDD}" destId="{76E240EC-C887-4447-9375-61372C361DAB}" srcOrd="0" destOrd="0" presId="urn:microsoft.com/office/officeart/2008/layout/LinedList"/>
    <dgm:cxn modelId="{6184B882-4082-443F-8B52-A6C5529FF3AA}" type="presParOf" srcId="{9FB0F21D-E695-48BE-B500-9BC92ED86CDD}" destId="{07F39FE2-D1C7-4879-888D-E37CB4C1F008}" srcOrd="1" destOrd="0" presId="urn:microsoft.com/office/officeart/2008/layout/LinedList"/>
    <dgm:cxn modelId="{71FC9A10-A0D8-43C5-9D98-2AD3F45402F3}" type="presParOf" srcId="{E56DCC93-2032-454D-8737-FA15DFE79955}" destId="{34C2AB30-3A38-45FF-89D1-B720BC1E41FD}" srcOrd="6" destOrd="0" presId="urn:microsoft.com/office/officeart/2008/layout/LinedList"/>
    <dgm:cxn modelId="{B1A68638-EFA8-4A62-B3B6-2C387F3E8390}" type="presParOf" srcId="{E56DCC93-2032-454D-8737-FA15DFE79955}" destId="{3287401B-F5B0-49D5-8365-C04CDF7AFA1E}" srcOrd="7" destOrd="0" presId="urn:microsoft.com/office/officeart/2008/layout/LinedList"/>
    <dgm:cxn modelId="{1552191F-6642-4531-B261-60889D72DADF}" type="presParOf" srcId="{3287401B-F5B0-49D5-8365-C04CDF7AFA1E}" destId="{0302689A-ED23-402D-B5AC-4416A1B2907D}" srcOrd="0" destOrd="0" presId="urn:microsoft.com/office/officeart/2008/layout/LinedList"/>
    <dgm:cxn modelId="{047B80CA-76CC-4217-AC79-094FCDEB3FB7}" type="presParOf" srcId="{3287401B-F5B0-49D5-8365-C04CDF7AFA1E}" destId="{90C2040C-A2F8-45CD-B670-2F40E3605BD5}" srcOrd="1" destOrd="0" presId="urn:microsoft.com/office/officeart/2008/layout/LinedList"/>
    <dgm:cxn modelId="{2F075981-A62E-4EB4-B0A5-22F9D0FAA58C}" type="presParOf" srcId="{E56DCC93-2032-454D-8737-FA15DFE79955}" destId="{0DC64FBA-5579-4664-A7AF-FF743F07526B}" srcOrd="8" destOrd="0" presId="urn:microsoft.com/office/officeart/2008/layout/LinedList"/>
    <dgm:cxn modelId="{AF8686C6-FF1A-4E7C-87D9-062C08B4226D}" type="presParOf" srcId="{E56DCC93-2032-454D-8737-FA15DFE79955}" destId="{C91AFC1F-ADD3-4C2A-8177-BF62FEB55E7F}" srcOrd="9" destOrd="0" presId="urn:microsoft.com/office/officeart/2008/layout/LinedList"/>
    <dgm:cxn modelId="{62A1C8AA-9621-4FB6-8968-B1E061845D42}" type="presParOf" srcId="{C91AFC1F-ADD3-4C2A-8177-BF62FEB55E7F}" destId="{18AF780A-BF0D-4245-85D3-B74AB1D666C6}" srcOrd="0" destOrd="0" presId="urn:microsoft.com/office/officeart/2008/layout/LinedList"/>
    <dgm:cxn modelId="{1873756A-A354-4D03-8CE7-DA42AD5A77EF}" type="presParOf" srcId="{C91AFC1F-ADD3-4C2A-8177-BF62FEB55E7F}" destId="{233B1A01-492B-4E0E-ABFE-4D94BA00BCA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EE737F-6E12-4296-A68B-72DA7D680932}">
      <dsp:nvSpPr>
        <dsp:cNvPr id="0" name=""/>
        <dsp:cNvSpPr/>
      </dsp:nvSpPr>
      <dsp:spPr>
        <a:xfrm>
          <a:off x="0" y="582"/>
          <a:ext cx="10972800" cy="0"/>
        </a:xfrm>
        <a:prstGeom prst="lin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89BCD303-2600-4E50-B394-8E7D04C94917}">
      <dsp:nvSpPr>
        <dsp:cNvPr id="0" name=""/>
        <dsp:cNvSpPr/>
      </dsp:nvSpPr>
      <dsp:spPr>
        <a:xfrm>
          <a:off x="0" y="582"/>
          <a:ext cx="10972800" cy="954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What is the purpose of measuring and verifying savings?</a:t>
          </a:r>
        </a:p>
      </dsp:txBody>
      <dsp:txXfrm>
        <a:off x="0" y="582"/>
        <a:ext cx="10972800" cy="954326"/>
      </dsp:txXfrm>
    </dsp:sp>
    <dsp:sp modelId="{33F4AAC7-2BB7-4C2F-9025-8465FEB73387}">
      <dsp:nvSpPr>
        <dsp:cNvPr id="0" name=""/>
        <dsp:cNvSpPr/>
      </dsp:nvSpPr>
      <dsp:spPr>
        <a:xfrm>
          <a:off x="0" y="954909"/>
          <a:ext cx="10972800" cy="0"/>
        </a:xfrm>
        <a:prstGeom prst="lin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7AB22FE1-7738-481D-B21C-0863899A4C34}">
      <dsp:nvSpPr>
        <dsp:cNvPr id="0" name=""/>
        <dsp:cNvSpPr/>
      </dsp:nvSpPr>
      <dsp:spPr>
        <a:xfrm>
          <a:off x="0" y="954909"/>
          <a:ext cx="10972800" cy="954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Who cares about the answer?</a:t>
          </a:r>
        </a:p>
      </dsp:txBody>
      <dsp:txXfrm>
        <a:off x="0" y="954909"/>
        <a:ext cx="10972800" cy="954326"/>
      </dsp:txXfrm>
    </dsp:sp>
    <dsp:sp modelId="{C3C63582-5697-406B-BCBE-B1E0E59C412E}">
      <dsp:nvSpPr>
        <dsp:cNvPr id="0" name=""/>
        <dsp:cNvSpPr/>
      </dsp:nvSpPr>
      <dsp:spPr>
        <a:xfrm>
          <a:off x="0" y="1909236"/>
          <a:ext cx="10972800" cy="0"/>
        </a:xfrm>
        <a:prstGeom prst="lin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76E240EC-C887-4447-9375-61372C361DAB}">
      <dsp:nvSpPr>
        <dsp:cNvPr id="0" name=""/>
        <dsp:cNvSpPr/>
      </dsp:nvSpPr>
      <dsp:spPr>
        <a:xfrm>
          <a:off x="0" y="1909236"/>
          <a:ext cx="10972800" cy="954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Who will look at the results and expect accuracy of the results?</a:t>
          </a:r>
        </a:p>
      </dsp:txBody>
      <dsp:txXfrm>
        <a:off x="0" y="1909236"/>
        <a:ext cx="10972800" cy="954326"/>
      </dsp:txXfrm>
    </dsp:sp>
    <dsp:sp modelId="{34C2AB30-3A38-45FF-89D1-B720BC1E41FD}">
      <dsp:nvSpPr>
        <dsp:cNvPr id="0" name=""/>
        <dsp:cNvSpPr/>
      </dsp:nvSpPr>
      <dsp:spPr>
        <a:xfrm>
          <a:off x="0" y="2863563"/>
          <a:ext cx="10972800" cy="0"/>
        </a:xfrm>
        <a:prstGeom prst="lin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0302689A-ED23-402D-B5AC-4416A1B2907D}">
      <dsp:nvSpPr>
        <dsp:cNvPr id="0" name=""/>
        <dsp:cNvSpPr/>
      </dsp:nvSpPr>
      <dsp:spPr>
        <a:xfrm>
          <a:off x="0" y="2863563"/>
          <a:ext cx="10972800" cy="954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What can you learn from the M&amp;V process?</a:t>
          </a:r>
        </a:p>
      </dsp:txBody>
      <dsp:txXfrm>
        <a:off x="0" y="2863563"/>
        <a:ext cx="10972800" cy="954326"/>
      </dsp:txXfrm>
    </dsp:sp>
    <dsp:sp modelId="{0DC64FBA-5579-4664-A7AF-FF743F07526B}">
      <dsp:nvSpPr>
        <dsp:cNvPr id="0" name=""/>
        <dsp:cNvSpPr/>
      </dsp:nvSpPr>
      <dsp:spPr>
        <a:xfrm>
          <a:off x="0" y="3817890"/>
          <a:ext cx="10972800" cy="0"/>
        </a:xfrm>
        <a:prstGeom prst="lin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18AF780A-BF0D-4245-85D3-B74AB1D666C6}">
      <dsp:nvSpPr>
        <dsp:cNvPr id="0" name=""/>
        <dsp:cNvSpPr/>
      </dsp:nvSpPr>
      <dsp:spPr>
        <a:xfrm>
          <a:off x="0" y="3817890"/>
          <a:ext cx="10972800" cy="954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a:t>What is this M&amp;V for? (ISO 50001 resource management or an ESCO project?)</a:t>
          </a:r>
        </a:p>
      </dsp:txBody>
      <dsp:txXfrm>
        <a:off x="0" y="3817890"/>
        <a:ext cx="10972800" cy="954326"/>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0.45246</cdr:x>
      <cdr:y>0.81722</cdr:y>
    </cdr:from>
    <cdr:to>
      <cdr:x>0.65103</cdr:x>
      <cdr:y>0.99078</cdr:y>
    </cdr:to>
    <cdr:sp macro="" textlink="">
      <cdr:nvSpPr>
        <cdr:cNvPr id="2" name="TextBox 6">
          <a:extLst xmlns:a="http://schemas.openxmlformats.org/drawingml/2006/main">
            <a:ext uri="{FF2B5EF4-FFF2-40B4-BE49-F238E27FC236}">
              <a16:creationId xmlns:a16="http://schemas.microsoft.com/office/drawing/2014/main" id="{F07F0D3C-E248-0FDB-D547-C1C3D166128F}"/>
            </a:ext>
          </a:extLst>
        </cdr:cNvPr>
        <cdr:cNvSpPr txBox="1"/>
      </cdr:nvSpPr>
      <cdr:spPr>
        <a:xfrm xmlns:a="http://schemas.openxmlformats.org/drawingml/2006/main">
          <a:off x="3021039" y="3043274"/>
          <a:ext cx="1325881" cy="646331"/>
        </a:xfrm>
        <a:prstGeom xmlns:a="http://schemas.openxmlformats.org/drawingml/2006/main" prst="rect">
          <a:avLst/>
        </a:prstGeom>
        <a:solidFill xmlns:a="http://schemas.openxmlformats.org/drawingml/2006/main">
          <a:schemeClr val="bg1"/>
        </a:solidFill>
      </cdr:spPr>
      <cdr:txBody>
        <a:bodyPr xmlns:a="http://schemas.openxmlformats.org/drawingml/2006/main" wrap="square">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xmlns:a="http://schemas.openxmlformats.org/drawingml/2006/main">
          <a:pPr algn="ctr"/>
          <a:r>
            <a:rPr lang="en-US" sz="1800" dirty="0"/>
            <a:t>After 2 year</a:t>
          </a:r>
          <a:endParaRPr lang="en-VN" sz="1800" dirty="0"/>
        </a:p>
      </cdr:txBody>
    </cdr:sp>
  </cdr:relSizeAnchor>
  <cdr:relSizeAnchor xmlns:cdr="http://schemas.openxmlformats.org/drawingml/2006/chartDrawing">
    <cdr:from>
      <cdr:x>0.69858</cdr:x>
      <cdr:y>0.67088</cdr:y>
    </cdr:from>
    <cdr:to>
      <cdr:x>1</cdr:x>
      <cdr:y>0.75353</cdr:y>
    </cdr:to>
    <cdr:sp macro="" textlink="">
      <cdr:nvSpPr>
        <cdr:cNvPr id="3" name="TextBox 9">
          <a:extLst xmlns:a="http://schemas.openxmlformats.org/drawingml/2006/main">
            <a:ext uri="{FF2B5EF4-FFF2-40B4-BE49-F238E27FC236}">
              <a16:creationId xmlns:a16="http://schemas.microsoft.com/office/drawing/2014/main" id="{3C8E61B6-08B0-5BBE-BEA6-CC9903DE78E6}"/>
            </a:ext>
          </a:extLst>
        </cdr:cNvPr>
        <cdr:cNvSpPr txBox="1"/>
      </cdr:nvSpPr>
      <cdr:spPr>
        <a:xfrm xmlns:a="http://schemas.openxmlformats.org/drawingml/2006/main">
          <a:off x="4664348" y="2498325"/>
          <a:ext cx="2012593" cy="307777"/>
        </a:xfrm>
        <a:prstGeom xmlns:a="http://schemas.openxmlformats.org/drawingml/2006/main" prst="rect">
          <a:avLst/>
        </a:prstGeom>
        <a:solidFill xmlns:a="http://schemas.openxmlformats.org/drawingml/2006/main">
          <a:schemeClr val="bg1"/>
        </a:solidFill>
      </cdr:spPr>
      <cdr:txBody>
        <a:bodyPr xmlns:a="http://schemas.openxmlformats.org/drawingml/2006/main" wrap="square">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xmlns:a="http://schemas.openxmlformats.org/drawingml/2006/main">
          <a:pPr algn="ctr"/>
          <a:r>
            <a:rPr lang="en-US" sz="1400" dirty="0"/>
            <a:t>Energy consumption</a:t>
          </a:r>
          <a:endParaRPr lang="en-VN" sz="1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95247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1914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7666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2E77BBFF-8A1C-D086-9B55-3A4365681F75}"/>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AE1064D4-727D-9BFB-5481-00AFADEA11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4D15C21C-0A6F-24D0-814E-8421113E969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3456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7920E3F2-A062-0DEC-77CE-9FEA20F0C1B1}"/>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061ADB4C-622F-C86E-3E58-27551E9A30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C891D33C-299E-B5FD-1A66-930A978792F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5165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88193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4318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040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7"/>
        <p:cNvGrpSpPr/>
        <p:nvPr/>
      </p:nvGrpSpPr>
      <p:grpSpPr>
        <a:xfrm>
          <a:off x="0" y="0"/>
          <a:ext cx="0" cy="0"/>
          <a:chOff x="0" y="0"/>
          <a:chExt cx="0" cy="0"/>
        </a:xfrm>
      </p:grpSpPr>
      <p:sp>
        <p:nvSpPr>
          <p:cNvPr id="1578" name="Google Shape;1578;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9" name="Google Shape;1579;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8"/>
        <p:cNvGrpSpPr/>
        <p:nvPr/>
      </p:nvGrpSpPr>
      <p:grpSpPr>
        <a:xfrm>
          <a:off x="0" y="0"/>
          <a:ext cx="0" cy="0"/>
          <a:chOff x="0" y="0"/>
          <a:chExt cx="0" cy="0"/>
        </a:xfrm>
      </p:grpSpPr>
      <p:sp>
        <p:nvSpPr>
          <p:cNvPr id="1609" name="Google Shape;1609;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0" name="Google Shape;1610;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8"/>
        <p:cNvGrpSpPr/>
        <p:nvPr/>
      </p:nvGrpSpPr>
      <p:grpSpPr>
        <a:xfrm>
          <a:off x="0" y="0"/>
          <a:ext cx="0" cy="0"/>
          <a:chOff x="0" y="0"/>
          <a:chExt cx="0" cy="0"/>
        </a:xfrm>
      </p:grpSpPr>
      <p:sp>
        <p:nvSpPr>
          <p:cNvPr id="1619" name="Google Shape;1619;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0" name="Google Shape;1620;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8"/>
        <p:cNvGrpSpPr/>
        <p:nvPr/>
      </p:nvGrpSpPr>
      <p:grpSpPr>
        <a:xfrm>
          <a:off x="0" y="0"/>
          <a:ext cx="0" cy="0"/>
          <a:chOff x="0" y="0"/>
          <a:chExt cx="0" cy="0"/>
        </a:xfrm>
      </p:grpSpPr>
      <p:sp>
        <p:nvSpPr>
          <p:cNvPr id="1629" name="Google Shape;1629;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0" name="Google Shape;1630;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9"/>
        <p:cNvGrpSpPr/>
        <p:nvPr/>
      </p:nvGrpSpPr>
      <p:grpSpPr>
        <a:xfrm>
          <a:off x="0" y="0"/>
          <a:ext cx="0" cy="0"/>
          <a:chOff x="0" y="0"/>
          <a:chExt cx="0" cy="0"/>
        </a:xfrm>
      </p:grpSpPr>
      <p:sp>
        <p:nvSpPr>
          <p:cNvPr id="1640" name="Google Shape;164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1" name="Google Shape;164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1779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8" name="Google Shape;858;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1" name="Google Shape;87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8" name="Google Shape;88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0" name="Google Shape;90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Google Shape;92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1" name="Google Shape;921;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6" name="Google Shape;1066;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5" name="Google Shape;1085;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955097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3" name="Google Shape;1103;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2" name="Google Shape;1112;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0"/>
        <p:cNvGrpSpPr/>
        <p:nvPr/>
      </p:nvGrpSpPr>
      <p:grpSpPr>
        <a:xfrm>
          <a:off x="0" y="0"/>
          <a:ext cx="0" cy="0"/>
          <a:chOff x="0" y="0"/>
          <a:chExt cx="0" cy="0"/>
        </a:xfrm>
      </p:grpSpPr>
      <p:sp>
        <p:nvSpPr>
          <p:cNvPr id="1121" name="Google Shape;112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2" name="Google Shape;1122;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2" name="Google Shape;1132;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2" name="Google Shape;1142;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0"/>
        <p:cNvGrpSpPr/>
        <p:nvPr/>
      </p:nvGrpSpPr>
      <p:grpSpPr>
        <a:xfrm>
          <a:off x="0" y="0"/>
          <a:ext cx="0" cy="0"/>
          <a:chOff x="0" y="0"/>
          <a:chExt cx="0" cy="0"/>
        </a:xfrm>
      </p:grpSpPr>
      <p:sp>
        <p:nvSpPr>
          <p:cNvPr id="1151" name="Google Shape;1151;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2" name="Google Shape;1152;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2" name="Google Shape;11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Google Shape;1171;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2" name="Google Shape;1172;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5" name="Google Shape;1195;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2"/>
        <p:cNvGrpSpPr/>
        <p:nvPr/>
      </p:nvGrpSpPr>
      <p:grpSpPr>
        <a:xfrm>
          <a:off x="0" y="0"/>
          <a:ext cx="0" cy="0"/>
          <a:chOff x="0" y="0"/>
          <a:chExt cx="0" cy="0"/>
        </a:xfrm>
      </p:grpSpPr>
      <p:sp>
        <p:nvSpPr>
          <p:cNvPr id="1203" name="Google Shape;1203;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4" name="Google Shape;1204;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603279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4" name="Google Shape;1214;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4" name="Google Shape;1224;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6" name="Google Shape;1386;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4"/>
        <p:cNvGrpSpPr/>
        <p:nvPr/>
      </p:nvGrpSpPr>
      <p:grpSpPr>
        <a:xfrm>
          <a:off x="0" y="0"/>
          <a:ext cx="0" cy="0"/>
          <a:chOff x="0" y="0"/>
          <a:chExt cx="0" cy="0"/>
        </a:xfrm>
      </p:grpSpPr>
      <p:sp>
        <p:nvSpPr>
          <p:cNvPr id="1395" name="Google Shape;1395;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6" name="Google Shape;1396;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6" name="Google Shape;1416;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6" name="Google Shape;1426;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2405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3C36134E-79CF-D960-A672-70B4C676C6C3}"/>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1CCE8974-9241-5416-D344-79320AFA49E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BE78276A-4163-4498-80D5-D06BEBD12F8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3957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72746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a:latin typeface="Arial" charset="0"/>
              </a:rPr>
              <a:t>© EVO Oct 2010</a:t>
            </a:r>
          </a:p>
        </p:txBody>
      </p:sp>
      <p:sp>
        <p:nvSpPr>
          <p:cNvPr id="563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fld id="{1127B823-E5BB-418A-BC51-5848D2CDF67D}" type="slidenum">
              <a:rPr lang="en-US" smtClean="0">
                <a:latin typeface="Arial" charset="0"/>
              </a:rPr>
              <a:pPr eaLnBrk="1" hangingPunct="1"/>
              <a:t>16</a:t>
            </a:fld>
            <a:endParaRPr lang="en-US">
              <a:latin typeface="Arial" charset="0"/>
            </a:endParaRPr>
          </a:p>
        </p:txBody>
      </p:sp>
      <p:sp>
        <p:nvSpPr>
          <p:cNvPr id="56324" name="Rectangle 2"/>
          <p:cNvSpPr>
            <a:spLocks noGrp="1" noRot="1" noChangeAspect="1" noChangeArrowheads="1" noTextEdit="1"/>
          </p:cNvSpPr>
          <p:nvPr>
            <p:ph type="sldImg"/>
          </p:nvPr>
        </p:nvSpPr>
        <p:spPr>
          <a:xfrm>
            <a:off x="460375" y="722313"/>
            <a:ext cx="6396038" cy="3598862"/>
          </a:xfrm>
          <a:ln/>
        </p:spPr>
      </p:sp>
      <p:sp>
        <p:nvSpPr>
          <p:cNvPr id="56325" name="Rectangle 3"/>
          <p:cNvSpPr>
            <a:spLocks noGrp="1" noChangeArrowheads="1"/>
          </p:cNvSpPr>
          <p:nvPr>
            <p:ph type="body" idx="1"/>
          </p:nvPr>
        </p:nvSpPr>
        <p:spPr>
          <a:xfrm>
            <a:off x="974725" y="4560888"/>
            <a:ext cx="5365750"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p>
        </p:txBody>
      </p:sp>
    </p:spTree>
    <p:extLst>
      <p:ext uri="{BB962C8B-B14F-4D97-AF65-F5344CB8AC3E}">
        <p14:creationId xmlns:p14="http://schemas.microsoft.com/office/powerpoint/2010/main" val="1426056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a:latin typeface="Arial" charset="0"/>
              </a:rPr>
              <a:t>© EVO Oct 2010</a:t>
            </a:r>
          </a:p>
        </p:txBody>
      </p:sp>
      <p:sp>
        <p:nvSpPr>
          <p:cNvPr id="593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fld id="{62F2FA2A-8793-4EC7-8963-9C23D86B6CE8}" type="slidenum">
              <a:rPr lang="en-US" smtClean="0">
                <a:latin typeface="Arial" charset="0"/>
              </a:rPr>
              <a:pPr eaLnBrk="1" hangingPunct="1"/>
              <a:t>17</a:t>
            </a:fld>
            <a:endParaRPr lang="en-US">
              <a:latin typeface="Arial" charset="0"/>
            </a:endParaRPr>
          </a:p>
        </p:txBody>
      </p:sp>
      <p:sp>
        <p:nvSpPr>
          <p:cNvPr id="59396" name="Rectangle 2"/>
          <p:cNvSpPr>
            <a:spLocks noChangeArrowheads="1"/>
          </p:cNvSpPr>
          <p:nvPr/>
        </p:nvSpPr>
        <p:spPr bwMode="auto">
          <a:xfrm>
            <a:off x="4144963" y="0"/>
            <a:ext cx="317023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397" name="Rectangle 3"/>
          <p:cNvSpPr>
            <a:spLocks noChangeArrowheads="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40</a:t>
            </a:r>
          </a:p>
        </p:txBody>
      </p:sp>
      <p:sp>
        <p:nvSpPr>
          <p:cNvPr id="59398" name="Rectangle 4"/>
          <p:cNvSpPr>
            <a:spLocks noChangeArrowheads="1"/>
          </p:cNvSpPr>
          <p:nvPr/>
        </p:nvSpPr>
        <p:spPr bwMode="auto">
          <a:xfrm>
            <a:off x="0" y="9120188"/>
            <a:ext cx="3170238"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399" name="Rectangle 5"/>
          <p:cNvSpPr>
            <a:spLocks noChangeArrowheads="1"/>
          </p:cNvSpPr>
          <p:nvPr/>
        </p:nvSpPr>
        <p:spPr bwMode="auto">
          <a:xfrm>
            <a:off x="0" y="0"/>
            <a:ext cx="3170238"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0" name="Rectangle 6"/>
          <p:cNvSpPr>
            <a:spLocks noChangeArrowheads="1"/>
          </p:cNvSpPr>
          <p:nvPr/>
        </p:nvSpPr>
        <p:spPr bwMode="auto">
          <a:xfrm>
            <a:off x="4144963" y="0"/>
            <a:ext cx="317023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1" name="Rectangle 7"/>
          <p:cNvSpPr>
            <a:spLocks noChangeArrowheads="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12</a:t>
            </a:r>
          </a:p>
        </p:txBody>
      </p:sp>
      <p:sp>
        <p:nvSpPr>
          <p:cNvPr id="59402" name="Rectangle 8"/>
          <p:cNvSpPr>
            <a:spLocks noChangeArrowheads="1"/>
          </p:cNvSpPr>
          <p:nvPr/>
        </p:nvSpPr>
        <p:spPr bwMode="auto">
          <a:xfrm>
            <a:off x="0" y="9120188"/>
            <a:ext cx="3170238"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3" name="Rectangle 9"/>
          <p:cNvSpPr>
            <a:spLocks noChangeArrowheads="1"/>
          </p:cNvSpPr>
          <p:nvPr/>
        </p:nvSpPr>
        <p:spPr bwMode="auto">
          <a:xfrm>
            <a:off x="0" y="0"/>
            <a:ext cx="3170238"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4" name="Rectangle 10"/>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5" name="Rectangle 11"/>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10</a:t>
            </a:r>
          </a:p>
        </p:txBody>
      </p:sp>
      <p:sp>
        <p:nvSpPr>
          <p:cNvPr id="59406" name="Rectangle 12"/>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7" name="Rectangle 13"/>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8" name="Rectangle 14"/>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9" name="Rectangle 15"/>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10" name="Rectangle 16"/>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1" name="Rectangle 17"/>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2" name="Rectangle 18"/>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3" name="Rectangle 19"/>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14" name="Rectangle 20"/>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5" name="Rectangle 21"/>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6" name="Rectangle 22"/>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7" name="Rectangle 23"/>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18" name="Rectangle 24"/>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9" name="Rectangle 25"/>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0" name="Rectangle 26"/>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1" name="Rectangle 27"/>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22" name="Rectangle 28"/>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3" name="Rectangle 29"/>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4" name="Rectangle 30"/>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5" name="Rectangle 31"/>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26" name="Rectangle 32"/>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7" name="Rectangle 33"/>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8" name="Rectangle 34"/>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9" name="Rectangle 35"/>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30" name="Rectangle 36"/>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1" name="Rectangle 37"/>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2" name="Rectangle 38"/>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3" name="Rectangle 39"/>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34" name="Rectangle 40"/>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5" name="Rectangle 41"/>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6" name="Rectangle 42"/>
          <p:cNvSpPr>
            <a:spLocks noGrp="1" noRot="1" noChangeAspect="1" noChangeArrowheads="1" noTextEdit="1"/>
          </p:cNvSpPr>
          <p:nvPr>
            <p:ph type="sldImg"/>
          </p:nvPr>
        </p:nvSpPr>
        <p:spPr>
          <a:xfrm>
            <a:off x="469900" y="727075"/>
            <a:ext cx="6375400" cy="3586163"/>
          </a:xfrm>
          <a:ln w="12700" cap="flat">
            <a:solidFill>
              <a:schemeClr val="tx1"/>
            </a:solidFill>
          </a:ln>
        </p:spPr>
      </p:sp>
      <p:sp>
        <p:nvSpPr>
          <p:cNvPr id="59437" name="Rectangle 43"/>
          <p:cNvSpPr>
            <a:spLocks noGrp="1" noChangeArrowheads="1"/>
          </p:cNvSpPr>
          <p:nvPr>
            <p:ph type="body" idx="1"/>
          </p:nvPr>
        </p:nvSpPr>
        <p:spPr>
          <a:xfrm>
            <a:off x="989013" y="4564063"/>
            <a:ext cx="5343525" cy="43307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818" tIns="47068" rIns="95818" bIns="47068"/>
          <a:lstStyle/>
          <a:p>
            <a:pPr eaLnBrk="1" hangingPunct="1">
              <a:spcAft>
                <a:spcPct val="20000"/>
              </a:spcAft>
            </a:pPr>
            <a:r>
              <a:rPr lang="en-GB" dirty="0"/>
              <a:t>Dwell on the wide </a:t>
            </a:r>
            <a:r>
              <a:rPr lang="en-GB" dirty="0" err="1"/>
              <a:t>vs</a:t>
            </a:r>
            <a:r>
              <a:rPr lang="en-GB" dirty="0"/>
              <a:t> narrow boundary issue</a:t>
            </a:r>
          </a:p>
        </p:txBody>
      </p:sp>
    </p:spTree>
    <p:extLst>
      <p:ext uri="{BB962C8B-B14F-4D97-AF65-F5344CB8AC3E}">
        <p14:creationId xmlns:p14="http://schemas.microsoft.com/office/powerpoint/2010/main" val="760206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935794C3-44AC-B170-6F60-3FB83C33B60F}"/>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0C66C113-FF52-43E6-AEA8-DA263BAD6E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0411EF6F-FC34-E275-48AA-A39B30FDBB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24450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3200">
                <a:latin typeface="+mj-lt"/>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4" name="Picture 3">
            <a:extLst>
              <a:ext uri="{FF2B5EF4-FFF2-40B4-BE49-F238E27FC236}">
                <a16:creationId xmlns:a16="http://schemas.microsoft.com/office/drawing/2014/main" id="{69BE69F9-C21F-0FE8-CF29-6C4F57CCA08A}"/>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861677"/>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718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FF8CFDC-09A6-4B1C-DB1D-E2FDBFBCFF74}"/>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0" name="Picture 9">
            <a:extLst>
              <a:ext uri="{FF2B5EF4-FFF2-40B4-BE49-F238E27FC236}">
                <a16:creationId xmlns:a16="http://schemas.microsoft.com/office/drawing/2014/main" id="{20E7EBF2-DAF5-668F-798E-BB2960ADA05D}"/>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2653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03447" y="140635"/>
            <a:ext cx="10177132" cy="1080120"/>
          </a:xfrm>
        </p:spPr>
        <p:txBody>
          <a:bodyPr>
            <a:normAutofit/>
          </a:bodyPr>
          <a:lstStyle>
            <a:lvl1pPr>
              <a:defRPr sz="3200">
                <a:solidFill>
                  <a:schemeClr val="accent1">
                    <a:lumMod val="50000"/>
                  </a:schemeClr>
                </a:solidFill>
                <a:effectLst/>
                <a:latin typeface="+mj-lt"/>
                <a:ea typeface="Cambria" panose="02040503050406030204" pitchFamily="18"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1103447" y="1412776"/>
            <a:ext cx="10177132" cy="4896544"/>
          </a:xfrm>
        </p:spPr>
        <p:txBody>
          <a:bodyPr>
            <a:normAutofit/>
          </a:bodyPr>
          <a:lstStyle>
            <a:lvl1pPr marL="332169" indent="-332169">
              <a:buClrTx/>
              <a:buFont typeface="Wingdings" panose="05000000000000000000" pitchFamily="2" charset="2"/>
              <a:buChar char="§"/>
              <a:tabLst>
                <a:tab pos="332169" algn="l"/>
              </a:tabLst>
              <a:defRPr lang="en-US" sz="2000" smtClean="0">
                <a:solidFill>
                  <a:schemeClr val="tx1"/>
                </a:solidFill>
                <a:effectLst/>
                <a:latin typeface="+mn-lt"/>
                <a:ea typeface="Cambria" panose="02040503050406030204" pitchFamily="18" charset="0"/>
                <a:cs typeface="Arial" panose="020B0604020202020204" pitchFamily="34" charset="0"/>
              </a:defRPr>
            </a:lvl1pPr>
            <a:lvl2pPr marL="671479" indent="-339312">
              <a:buClrTx/>
              <a:buFont typeface="Wingdings" panose="05000000000000000000" pitchFamily="2" charset="2"/>
              <a:buChar char="§"/>
              <a:defRPr lang="en-US" sz="2000" smtClean="0">
                <a:solidFill>
                  <a:schemeClr val="tx1"/>
                </a:solidFill>
                <a:effectLst/>
                <a:latin typeface="+mn-lt"/>
                <a:ea typeface="Cambria" panose="02040503050406030204" pitchFamily="18" charset="0"/>
                <a:cs typeface="Arial" panose="020B0604020202020204" pitchFamily="34" charset="0"/>
              </a:defRPr>
            </a:lvl2pPr>
            <a:lvl3pPr marL="941739" indent="-270260">
              <a:buClrTx/>
              <a:buFont typeface="Wingdings" panose="05000000000000000000" pitchFamily="2" charset="2"/>
              <a:buChar char="§"/>
              <a:defRPr lang="en-US" sz="2000" smtClean="0">
                <a:solidFill>
                  <a:schemeClr val="tx1"/>
                </a:solidFill>
                <a:effectLst/>
                <a:latin typeface="+mn-lt"/>
                <a:ea typeface="Cambria" panose="02040503050406030204" pitchFamily="18" charset="0"/>
                <a:cs typeface="Arial" panose="020B0604020202020204" pitchFamily="34" charset="0"/>
              </a:defRPr>
            </a:lvl3pPr>
            <a:lvl4pPr marL="1275096" indent="-264307">
              <a:buClr>
                <a:srgbClr val="00B050"/>
              </a:buClr>
              <a:buFont typeface="Wingdings" panose="05000000000000000000" pitchFamily="2" charset="2"/>
              <a:buChar char="§"/>
              <a:defRPr lang="en-US" sz="2000" smtClean="0">
                <a:solidFill>
                  <a:schemeClr val="tx2">
                    <a:lumMod val="50000"/>
                  </a:schemeClr>
                </a:solidFill>
                <a:effectLst/>
                <a:latin typeface="Arial" panose="020B0604020202020204" pitchFamily="34" charset="0"/>
                <a:cs typeface="Arial" panose="020B0604020202020204" pitchFamily="34" charset="0"/>
              </a:defRPr>
            </a:lvl4pPr>
            <a:lvl5pPr marL="1614408" indent="-270260">
              <a:buClr>
                <a:srgbClr val="00B050"/>
              </a:buClr>
              <a:buFont typeface="Wingdings" panose="05000000000000000000" pitchFamily="2" charset="2"/>
              <a:buChar char="§"/>
              <a:tabLst>
                <a:tab pos="1614408" algn="l"/>
              </a:tabLst>
              <a:defRPr lang="en-GB" sz="1500">
                <a:solidFill>
                  <a:schemeClr val="accent2">
                    <a:lumMod val="50000"/>
                  </a:schemeClr>
                </a:solidFill>
                <a:effectLst/>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2" name="Slide Number Placeholder 5">
            <a:extLst>
              <a:ext uri="{FF2B5EF4-FFF2-40B4-BE49-F238E27FC236}">
                <a16:creationId xmlns:a16="http://schemas.microsoft.com/office/drawing/2014/main" id="{486EE1A6-3A19-4544-AD6C-E0E6112484F1}"/>
              </a:ext>
            </a:extLst>
          </p:cNvPr>
          <p:cNvSpPr>
            <a:spLocks noGrp="1"/>
          </p:cNvSpPr>
          <p:nvPr>
            <p:ph type="sldNum" sz="quarter" idx="4"/>
          </p:nvPr>
        </p:nvSpPr>
        <p:spPr>
          <a:xfrm>
            <a:off x="11064552" y="6597384"/>
            <a:ext cx="792088" cy="288000"/>
          </a:xfrm>
          <a:prstGeom prst="rect">
            <a:avLst/>
          </a:prstGeom>
        </p:spPr>
        <p:txBody>
          <a:bodyPr vert="horz" lIns="68580" tIns="0" rIns="68580" bIns="0" rtlCol="0" anchor="ctr" anchorCtr="0"/>
          <a:lstStyle>
            <a:lvl1pPr algn="r">
              <a:defRPr sz="900" b="1">
                <a:solidFill>
                  <a:schemeClr val="bg1"/>
                </a:solidFill>
                <a:latin typeface="+mn-lt"/>
              </a:defRPr>
            </a:lvl1pPr>
          </a:lstStyle>
          <a:p>
            <a:fld id="{A70E8B96-6C17-404C-B209-86071FBA2009}" type="slidenum">
              <a:rPr lang="en-GB" smtClean="0"/>
              <a:pPr/>
              <a:t>‹#›</a:t>
            </a:fld>
            <a:endParaRPr lang="en-GB"/>
          </a:p>
        </p:txBody>
      </p:sp>
      <p:pic>
        <p:nvPicPr>
          <p:cNvPr id="6" name="Picture 5">
            <a:extLst>
              <a:ext uri="{FF2B5EF4-FFF2-40B4-BE49-F238E27FC236}">
                <a16:creationId xmlns:a16="http://schemas.microsoft.com/office/drawing/2014/main" id="{D0CC5161-CB40-310A-AEF8-193314BA91C4}"/>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15AC9BFC-9E2D-ADAE-993C-E5C614D83BF8}"/>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8" name="Picture 7">
            <a:extLst>
              <a:ext uri="{FF2B5EF4-FFF2-40B4-BE49-F238E27FC236}">
                <a16:creationId xmlns:a16="http://schemas.microsoft.com/office/drawing/2014/main" id="{C8935989-CB8E-F473-6C2B-D0FAD018C27B}"/>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6E406268-57D7-1EDC-05A7-7BC9AA57DEDE}"/>
              </a:ext>
            </a:extLst>
          </p:cNvPr>
          <p:cNvPicPr>
            <a:picLocks noChangeAspect="1"/>
          </p:cNvPicPr>
          <p:nvPr userDrawn="1"/>
        </p:nvPicPr>
        <p:blipFill>
          <a:blip r:embed="rId5"/>
          <a:stretch>
            <a:fillRect/>
          </a:stretch>
        </p:blipFill>
        <p:spPr>
          <a:xfrm>
            <a:off x="1519891" y="6446232"/>
            <a:ext cx="385109" cy="340996"/>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3028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5" r:id="rId4"/>
    <p:sldLayoutId id="2147483656" r:id="rId5"/>
    <p:sldLayoutId id="2147483657" r:id="rId6"/>
    <p:sldLayoutId id="2147483661" r:id="rId7"/>
    <p:sldLayoutId id="2147483662" r:id="rId8"/>
    <p:sldLayoutId id="2147483663" r:id="rId9"/>
    <p:sldLayoutId id="2147483664"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chart" Target="../charts/chart7.xml"/></Relationships>
</file>

<file path=ppt/slides/_rels/slide42.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package" Target="../embeddings/Microsoft_Excel_Worksheet1.xlsx"/><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04674" y="1927317"/>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08691" y="3718976"/>
            <a:ext cx="6316832" cy="1629255"/>
          </a:xfrm>
        </p:spPr>
        <p:txBody>
          <a:bodyPr>
            <a:normAutofit/>
          </a:bodyPr>
          <a:lstStyle/>
          <a:p>
            <a:r>
              <a:rPr lang="en-US" sz="2000" b="1" u="sng">
                <a:solidFill>
                  <a:schemeClr val="accent1">
                    <a:lumMod val="50000"/>
                  </a:schemeClr>
                </a:solidFill>
              </a:rPr>
              <a:t>Module 19: </a:t>
            </a:r>
            <a:endParaRPr lang="en-US" sz="2000" b="1" u="sng" dirty="0">
              <a:solidFill>
                <a:schemeClr val="accent1">
                  <a:lumMod val="50000"/>
                </a:schemeClr>
              </a:solidFill>
            </a:endParaRPr>
          </a:p>
          <a:p>
            <a:pPr algn="just"/>
            <a:r>
              <a:rPr lang="en-US" sz="2000">
                <a:solidFill>
                  <a:schemeClr val="accent1">
                    <a:lumMod val="50000"/>
                  </a:schemeClr>
                </a:solidFill>
              </a:rPr>
              <a:t>Measurement and verification</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2267" y="2423523"/>
            <a:ext cx="5443733"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0C0"/>
                </a:solidFill>
                <a:effectLst/>
                <a:uLnTx/>
                <a:uFillTx/>
                <a:latin typeface="Arial"/>
                <a:ea typeface="+mn-ea"/>
                <a:cs typeface="+mn-cs"/>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590000" y="1261045"/>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TRAINING PROGRAMME </a:t>
            </a:r>
            <a:b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b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FOR </a:t>
            </a:r>
            <a:r>
              <a:rPr kumimoji="0" lang="en-US" sz="36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INDUSTRIAL ENTERPRISES</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3460051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F9921CB-273B-AA4F-9B4D-BBC6A3C3E755}"/>
              </a:ext>
            </a:extLst>
          </p:cNvPr>
          <p:cNvSpPr>
            <a:spLocks noGrp="1"/>
          </p:cNvSpPr>
          <p:nvPr>
            <p:ph type="body" idx="1"/>
          </p:nvPr>
        </p:nvSpPr>
        <p:spPr>
          <a:xfrm>
            <a:off x="399835" y="1417519"/>
            <a:ext cx="5859076" cy="4555200"/>
          </a:xfrm>
        </p:spPr>
        <p:txBody>
          <a:bodyPr>
            <a:noAutofit/>
          </a:bodyPr>
          <a:lstStyle/>
          <a:p>
            <a:pPr marL="186262" indent="0" algn="just">
              <a:buNone/>
            </a:pPr>
            <a:r>
              <a:rPr lang="en-US" sz="1600" b="1">
                <a:solidFill>
                  <a:srgbClr val="0E0E0E"/>
                </a:solidFill>
                <a:effectLst/>
                <a:latin typeface="+mn-lt"/>
              </a:rPr>
              <a:t>IPMVP</a:t>
            </a:r>
          </a:p>
          <a:p>
            <a:pPr marL="186262" indent="0" algn="just">
              <a:buNone/>
            </a:pPr>
            <a:endParaRPr lang="en-US" sz="1600" dirty="0">
              <a:solidFill>
                <a:srgbClr val="0E0E0E"/>
              </a:solidFill>
              <a:effectLst/>
              <a:latin typeface="+mn-lt"/>
            </a:endParaRPr>
          </a:p>
          <a:p>
            <a:pPr algn="just">
              <a:spcBef>
                <a:spcPts val="900"/>
              </a:spcBef>
              <a:buFont typeface="Wingdings" pitchFamily="2" charset="2"/>
              <a:buChar char="v"/>
            </a:pPr>
            <a:r>
              <a:rPr lang="en-US" sz="1600" dirty="0">
                <a:solidFill>
                  <a:srgbClr val="0E0E0E"/>
                </a:solidFill>
                <a:effectLst/>
                <a:latin typeface="+mn-lt"/>
              </a:rPr>
              <a:t>Suitable for ESCO projects, focusing on the energy savings of specific solutions.</a:t>
            </a:r>
          </a:p>
          <a:p>
            <a:pPr algn="just">
              <a:spcBef>
                <a:spcPts val="900"/>
              </a:spcBef>
              <a:buFont typeface="Wingdings" pitchFamily="2" charset="2"/>
              <a:buChar char="v"/>
            </a:pPr>
            <a:r>
              <a:rPr lang="en-US" sz="1600" dirty="0">
                <a:solidFill>
                  <a:srgbClr val="0E0E0E"/>
                </a:solidFill>
                <a:effectLst/>
                <a:latin typeface="+mn-lt"/>
              </a:rPr>
              <a:t>There are 4 specific methods for M&amp;V (Option A, B, C, D).</a:t>
            </a:r>
          </a:p>
          <a:p>
            <a:pPr algn="just">
              <a:spcBef>
                <a:spcPts val="900"/>
              </a:spcBef>
              <a:buFont typeface="Arial" panose="020B0604020202020204" pitchFamily="34" charset="0"/>
              <a:buChar char="•"/>
            </a:pPr>
            <a:r>
              <a:rPr lang="en-US" sz="1600" dirty="0">
                <a:solidFill>
                  <a:srgbClr val="0E0E0E"/>
                </a:solidFill>
                <a:effectLst/>
                <a:latin typeface="+mn-lt"/>
              </a:rPr>
              <a:t>Option A: Measure key parameters of the equipment or solution.</a:t>
            </a:r>
          </a:p>
          <a:p>
            <a:pPr algn="just">
              <a:spcBef>
                <a:spcPts val="900"/>
              </a:spcBef>
              <a:buFont typeface="Arial" panose="020B0604020202020204" pitchFamily="34" charset="0"/>
              <a:buChar char="•"/>
            </a:pPr>
            <a:r>
              <a:rPr lang="en-US" sz="1600" dirty="0">
                <a:solidFill>
                  <a:srgbClr val="0E0E0E"/>
                </a:solidFill>
                <a:effectLst/>
                <a:latin typeface="+mn-lt"/>
              </a:rPr>
              <a:t>Option B: Measure all parameters of the equipment or solution.</a:t>
            </a:r>
          </a:p>
          <a:p>
            <a:pPr algn="just">
              <a:spcBef>
                <a:spcPts val="900"/>
              </a:spcBef>
              <a:buFont typeface="Arial" panose="020B0604020202020204" pitchFamily="34" charset="0"/>
              <a:buChar char="•"/>
            </a:pPr>
            <a:r>
              <a:rPr lang="en-US" sz="1600" dirty="0">
                <a:solidFill>
                  <a:srgbClr val="0E0E0E"/>
                </a:solidFill>
                <a:effectLst/>
                <a:latin typeface="+mn-lt"/>
              </a:rPr>
              <a:t>Option C: Measure the entire plant.</a:t>
            </a:r>
          </a:p>
          <a:p>
            <a:pPr algn="just">
              <a:spcBef>
                <a:spcPts val="900"/>
              </a:spcBef>
              <a:buFont typeface="Arial" panose="020B0604020202020204" pitchFamily="34" charset="0"/>
              <a:buChar char="•"/>
            </a:pPr>
            <a:r>
              <a:rPr lang="en-US" sz="1600" dirty="0">
                <a:solidFill>
                  <a:srgbClr val="0E0E0E"/>
                </a:solidFill>
                <a:effectLst/>
                <a:latin typeface="+mn-lt"/>
              </a:rPr>
              <a:t>Option D: Simulate the entire plant.</a:t>
            </a:r>
          </a:p>
          <a:p>
            <a:pPr algn="just">
              <a:spcBef>
                <a:spcPts val="900"/>
              </a:spcBef>
              <a:buFont typeface="Wingdings" pitchFamily="2" charset="2"/>
              <a:buChar char="v"/>
            </a:pPr>
            <a:r>
              <a:rPr lang="en-US" sz="1600" dirty="0">
                <a:solidFill>
                  <a:srgbClr val="0E0E0E"/>
                </a:solidFill>
                <a:effectLst/>
                <a:latin typeface="+mn-lt"/>
              </a:rPr>
              <a:t>Focus on measurements after the project implementation.</a:t>
            </a:r>
          </a:p>
          <a:p>
            <a:pPr algn="just">
              <a:spcBef>
                <a:spcPts val="900"/>
              </a:spcBef>
              <a:buFont typeface="Wingdings" pitchFamily="2" charset="2"/>
              <a:buChar char="v"/>
            </a:pPr>
            <a:r>
              <a:rPr lang="en-US" sz="1600" dirty="0">
                <a:solidFill>
                  <a:srgbClr val="0E0E0E"/>
                </a:solidFill>
                <a:effectLst/>
                <a:latin typeface="+mn-lt"/>
              </a:rPr>
              <a:t>Detailed and specific for each equipment and project.</a:t>
            </a:r>
          </a:p>
        </p:txBody>
      </p:sp>
      <p:sp>
        <p:nvSpPr>
          <p:cNvPr id="6" name="Text Placeholder 5">
            <a:extLst>
              <a:ext uri="{FF2B5EF4-FFF2-40B4-BE49-F238E27FC236}">
                <a16:creationId xmlns:a16="http://schemas.microsoft.com/office/drawing/2014/main" id="{8A2AC108-AB2B-53DB-0203-B139A6FC3744}"/>
              </a:ext>
            </a:extLst>
          </p:cNvPr>
          <p:cNvSpPr>
            <a:spLocks noGrp="1"/>
          </p:cNvSpPr>
          <p:nvPr>
            <p:ph type="body" idx="2"/>
          </p:nvPr>
        </p:nvSpPr>
        <p:spPr>
          <a:xfrm>
            <a:off x="6258911" y="1417519"/>
            <a:ext cx="5420701" cy="4555200"/>
          </a:xfrm>
          <a:noFill/>
          <a:ln>
            <a:noFill/>
          </a:ln>
        </p:spPr>
        <p:txBody>
          <a:bodyPr spcFirstLastPara="1" wrap="square" lIns="91425" tIns="91425" rIns="91425" bIns="91425" anchor="t" anchorCtr="0">
            <a:normAutofit/>
          </a:bodyPr>
          <a:lstStyle/>
          <a:p>
            <a:pPr marL="186262" indent="0" algn="just">
              <a:buNone/>
            </a:pPr>
            <a:r>
              <a:rPr lang="en-US" sz="1600" b="1" dirty="0">
                <a:solidFill>
                  <a:srgbClr val="0E0E0E"/>
                </a:solidFill>
                <a:effectLst/>
                <a:latin typeface="+mn-lt"/>
              </a:rPr>
              <a:t>ISO 50015</a:t>
            </a:r>
            <a:endParaRPr lang="en-US" sz="1600" dirty="0">
              <a:solidFill>
                <a:srgbClr val="0E0E0E"/>
              </a:solidFill>
              <a:effectLst/>
              <a:latin typeface="+mn-lt"/>
            </a:endParaRPr>
          </a:p>
          <a:p>
            <a:pPr algn="just">
              <a:spcBef>
                <a:spcPts val="900"/>
              </a:spcBef>
              <a:buFont typeface="Wingdings" pitchFamily="2" charset="2"/>
              <a:buChar char="v"/>
            </a:pPr>
            <a:r>
              <a:rPr lang="en-US" sz="1600" dirty="0">
                <a:solidFill>
                  <a:srgbClr val="0E0E0E"/>
                </a:solidFill>
                <a:effectLst/>
                <a:latin typeface="+mn-lt"/>
              </a:rPr>
              <a:t>Serves comprehensive energy management, in compliance with ISO 50001. </a:t>
            </a:r>
          </a:p>
          <a:p>
            <a:pPr algn="just">
              <a:spcBef>
                <a:spcPts val="900"/>
              </a:spcBef>
              <a:buFont typeface="Wingdings" pitchFamily="2" charset="2"/>
              <a:buChar char="v"/>
            </a:pPr>
            <a:r>
              <a:rPr lang="en-US" sz="1600" dirty="0">
                <a:solidFill>
                  <a:srgbClr val="0E0E0E"/>
                </a:solidFill>
                <a:effectLst/>
                <a:latin typeface="+mn-lt"/>
              </a:rPr>
              <a:t>Does not specify a particular method but focuses on standard processes.</a:t>
            </a:r>
          </a:p>
          <a:p>
            <a:pPr algn="just">
              <a:spcBef>
                <a:spcPts val="900"/>
              </a:spcBef>
              <a:buFont typeface="Wingdings" pitchFamily="2" charset="2"/>
              <a:buChar char="v"/>
            </a:pPr>
            <a:r>
              <a:rPr lang="en-US" sz="1600" dirty="0">
                <a:solidFill>
                  <a:srgbClr val="0E0E0E"/>
                </a:solidFill>
                <a:effectLst/>
                <a:latin typeface="+mn-lt"/>
              </a:rPr>
              <a:t>Focuses on both the management process and energy improvement.</a:t>
            </a:r>
          </a:p>
          <a:p>
            <a:pPr algn="just">
              <a:spcBef>
                <a:spcPts val="900"/>
              </a:spcBef>
              <a:buFont typeface="Wingdings" pitchFamily="2" charset="2"/>
              <a:buChar char="v"/>
            </a:pPr>
            <a:r>
              <a:rPr lang="en-US" sz="1600">
                <a:solidFill>
                  <a:srgbClr val="0E0E0E"/>
                </a:solidFill>
                <a:effectLst/>
                <a:latin typeface="+mn-lt"/>
              </a:rPr>
              <a:t>More generally, </a:t>
            </a:r>
            <a:r>
              <a:rPr lang="en-US" sz="1600" dirty="0">
                <a:solidFill>
                  <a:srgbClr val="0E0E0E"/>
                </a:solidFill>
                <a:effectLst/>
                <a:latin typeface="+mn-lt"/>
              </a:rPr>
              <a:t>suitable for various types of organizations.</a:t>
            </a:r>
          </a:p>
          <a:p>
            <a:pPr marL="186262" indent="0" algn="just">
              <a:spcBef>
                <a:spcPts val="300"/>
              </a:spcBef>
              <a:spcAft>
                <a:spcPts val="300"/>
              </a:spcAft>
              <a:buNone/>
            </a:pPr>
            <a:endParaRPr lang="en-US" sz="1600" dirty="0">
              <a:latin typeface="+mn-lt"/>
            </a:endParaRPr>
          </a:p>
        </p:txBody>
      </p:sp>
      <p:sp>
        <p:nvSpPr>
          <p:cNvPr id="12" name="TextBox 11">
            <a:extLst>
              <a:ext uri="{FF2B5EF4-FFF2-40B4-BE49-F238E27FC236}">
                <a16:creationId xmlns:a16="http://schemas.microsoft.com/office/drawing/2014/main" id="{827E7306-F637-AAA2-2E46-031465E2452F}"/>
              </a:ext>
            </a:extLst>
          </p:cNvPr>
          <p:cNvSpPr txBox="1"/>
          <p:nvPr/>
        </p:nvSpPr>
        <p:spPr>
          <a:xfrm>
            <a:off x="6637283" y="4957056"/>
            <a:ext cx="5244662" cy="1015663"/>
          </a:xfrm>
          <a:prstGeom prst="rect">
            <a:avLst/>
          </a:prstGeom>
          <a:noFill/>
        </p:spPr>
        <p:txBody>
          <a:bodyPr wrap="square" rtlCol="0">
            <a:spAutoFit/>
          </a:bodyPr>
          <a:lstStyle/>
          <a:p>
            <a:pPr algn="just"/>
            <a:r>
              <a:rPr lang="en-US" sz="2000" b="1" dirty="0">
                <a:solidFill>
                  <a:srgbClr val="FF0000"/>
                </a:solidFill>
                <a:effectLst/>
                <a:latin typeface="+mn-lt"/>
              </a:rPr>
              <a:t>IPMVP</a:t>
            </a:r>
            <a:r>
              <a:rPr lang="en-US" sz="2000" dirty="0">
                <a:solidFill>
                  <a:srgbClr val="FF0000"/>
                </a:solidFill>
                <a:effectLst/>
                <a:latin typeface="+mn-lt"/>
              </a:rPr>
              <a:t> is the appropriate method for the goals of ESCO projects and is therefore the focus of this module.</a:t>
            </a:r>
          </a:p>
        </p:txBody>
      </p:sp>
      <p:sp>
        <p:nvSpPr>
          <p:cNvPr id="8" name="Title 1">
            <a:extLst>
              <a:ext uri="{FF2B5EF4-FFF2-40B4-BE49-F238E27FC236}">
                <a16:creationId xmlns:a16="http://schemas.microsoft.com/office/drawing/2014/main" id="{B73733CA-2165-72BB-0A1B-7A995CE3597A}"/>
              </a:ext>
            </a:extLst>
          </p:cNvPr>
          <p:cNvSpPr>
            <a:spLocks noGrp="1"/>
          </p:cNvSpPr>
          <p:nvPr>
            <p:ph type="title"/>
          </p:nvPr>
        </p:nvSpPr>
        <p:spPr>
          <a:xfrm>
            <a:off x="609600" y="428263"/>
            <a:ext cx="10972800" cy="615570"/>
          </a:xfrm>
        </p:spPr>
        <p:txBody>
          <a:bodyPr spcFirstLastPara="1" wrap="square" lIns="91425" tIns="91425" rIns="91425" bIns="91425" anchor="ctr" anchorCtr="0">
            <a:noAutofit/>
          </a:bodyPr>
          <a:lstStyle/>
          <a:p>
            <a:pPr algn="ctr"/>
            <a:r>
              <a:rPr lang="en-US" sz="3200" b="1" i="0" u="none" strike="noStrike" cap="none">
                <a:solidFill>
                  <a:schemeClr val="accent1">
                    <a:lumMod val="50000"/>
                  </a:schemeClr>
                </a:solidFill>
                <a:latin typeface="+mn-lt"/>
                <a:ea typeface="Fira Sans Extra Condensed"/>
                <a:cs typeface="Fira Sans Extra Condensed"/>
                <a:sym typeface="Fira Sans Extra Condensed"/>
              </a:rPr>
              <a:t>IPMVP AND ISO 50015</a:t>
            </a:r>
            <a:endParaRPr lang="en-US" sz="3200" b="1" i="0" u="none" strike="noStrike" cap="none" dirty="0">
              <a:solidFill>
                <a:schemeClr val="accent1">
                  <a:lumMod val="50000"/>
                </a:schemeClr>
              </a:solidFill>
              <a:latin typeface="+mn-lt"/>
              <a:ea typeface="Fira Sans Extra Condensed"/>
              <a:cs typeface="Fira Sans Extra Condensed"/>
              <a:sym typeface="Fira Sans Extra Condensed"/>
            </a:endParaRPr>
          </a:p>
        </p:txBody>
      </p:sp>
    </p:spTree>
    <p:extLst>
      <p:ext uri="{BB962C8B-B14F-4D97-AF65-F5344CB8AC3E}">
        <p14:creationId xmlns:p14="http://schemas.microsoft.com/office/powerpoint/2010/main" val="1507839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4EBF7-1E63-405F-7968-DA53D72A9014}"/>
              </a:ext>
            </a:extLst>
          </p:cNvPr>
          <p:cNvSpPr>
            <a:spLocks noGrp="1"/>
          </p:cNvSpPr>
          <p:nvPr>
            <p:ph type="title"/>
          </p:nvPr>
        </p:nvSpPr>
        <p:spPr/>
        <p:txBody>
          <a:bodyPr/>
          <a:lstStyle/>
          <a:p>
            <a:r>
              <a:rPr lang="en-US" sz="2800">
                <a:solidFill>
                  <a:schemeClr val="accent1">
                    <a:lumMod val="50000"/>
                  </a:schemeClr>
                </a:solidFill>
              </a:rPr>
              <a:t>M&amp;V FOR ISO 50001 SYSTEM AND FOR ESCO PROJECT</a:t>
            </a:r>
            <a:endParaRPr lang="en-US" sz="2800"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90E938E4-7107-3BCC-2475-254FBA939CBD}"/>
              </a:ext>
            </a:extLst>
          </p:cNvPr>
          <p:cNvGraphicFramePr>
            <a:graphicFrameLocks noGrp="1"/>
          </p:cNvGraphicFramePr>
          <p:nvPr>
            <p:extLst>
              <p:ext uri="{D42A27DB-BD31-4B8C-83A1-F6EECF244321}">
                <p14:modId xmlns:p14="http://schemas.microsoft.com/office/powerpoint/2010/main" val="62874060"/>
              </p:ext>
            </p:extLst>
          </p:nvPr>
        </p:nvGraphicFramePr>
        <p:xfrm>
          <a:off x="609600" y="1395813"/>
          <a:ext cx="11002436" cy="4421046"/>
        </p:xfrm>
        <a:graphic>
          <a:graphicData uri="http://schemas.openxmlformats.org/drawingml/2006/table">
            <a:tbl>
              <a:tblPr firstRow="1" bandRow="1">
                <a:tableStyleId>{35758FB7-9AC5-4552-8A53-C91805E547FA}</a:tableStyleId>
              </a:tblPr>
              <a:tblGrid>
                <a:gridCol w="2385200">
                  <a:extLst>
                    <a:ext uri="{9D8B030D-6E8A-4147-A177-3AD203B41FA5}">
                      <a16:colId xmlns:a16="http://schemas.microsoft.com/office/drawing/2014/main" val="3880301109"/>
                    </a:ext>
                  </a:extLst>
                </a:gridCol>
                <a:gridCol w="4102897">
                  <a:extLst>
                    <a:ext uri="{9D8B030D-6E8A-4147-A177-3AD203B41FA5}">
                      <a16:colId xmlns:a16="http://schemas.microsoft.com/office/drawing/2014/main" val="2257508228"/>
                    </a:ext>
                  </a:extLst>
                </a:gridCol>
                <a:gridCol w="4514339">
                  <a:extLst>
                    <a:ext uri="{9D8B030D-6E8A-4147-A177-3AD203B41FA5}">
                      <a16:colId xmlns:a16="http://schemas.microsoft.com/office/drawing/2014/main" val="3884936589"/>
                    </a:ext>
                  </a:extLst>
                </a:gridCol>
              </a:tblGrid>
              <a:tr h="400675">
                <a:tc>
                  <a:txBody>
                    <a:bodyPr/>
                    <a:lstStyle/>
                    <a:p>
                      <a:pPr algn="ctr"/>
                      <a:endParaRPr lang="en-US" sz="2400" b="1" dirty="0"/>
                    </a:p>
                  </a:txBody>
                  <a:tcPr/>
                </a:tc>
                <a:tc>
                  <a:txBody>
                    <a:bodyPr/>
                    <a:lstStyle/>
                    <a:p>
                      <a:pPr algn="ctr"/>
                      <a:r>
                        <a:rPr lang="vi-VN" sz="2400" b="1" dirty="0"/>
                        <a:t>ISO 50001</a:t>
                      </a:r>
                      <a:endParaRPr lang="en-US" sz="2400" b="1" dirty="0"/>
                    </a:p>
                  </a:txBody>
                  <a:tcPr/>
                </a:tc>
                <a:tc>
                  <a:txBody>
                    <a:bodyPr/>
                    <a:lstStyle/>
                    <a:p>
                      <a:pPr algn="ctr"/>
                      <a:r>
                        <a:rPr lang="vi-VN" sz="2400" b="1"/>
                        <a:t>ESCO Project</a:t>
                      </a:r>
                      <a:endParaRPr lang="en-US" sz="2400" b="1" dirty="0"/>
                    </a:p>
                  </a:txBody>
                  <a:tcPr/>
                </a:tc>
                <a:extLst>
                  <a:ext uri="{0D108BD9-81ED-4DB2-BD59-A6C34878D82A}">
                    <a16:rowId xmlns:a16="http://schemas.microsoft.com/office/drawing/2014/main" val="350034292"/>
                  </a:ext>
                </a:extLst>
              </a:tr>
              <a:tr h="347252">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b="1"/>
                        <a:t>Scope</a:t>
                      </a:r>
                      <a:endParaRPr lang="en-US" sz="2000" b="1" dirty="0"/>
                    </a:p>
                  </a:txBody>
                  <a:tcPr/>
                </a:tc>
                <a:tc>
                  <a:txBody>
                    <a:bodyPr/>
                    <a:lstStyle/>
                    <a:p>
                      <a:r>
                        <a:rPr lang="vi-VN"/>
                        <a:t>Project or field</a:t>
                      </a:r>
                      <a:endParaRPr lang="en-US" dirty="0"/>
                    </a:p>
                  </a:txBody>
                  <a:tcPr/>
                </a:tc>
                <a:tc>
                  <a:txBody>
                    <a:bodyPr/>
                    <a:lstStyle/>
                    <a:p>
                      <a:r>
                        <a:rPr lang="vi-VN"/>
                        <a:t>Project or field</a:t>
                      </a:r>
                      <a:endParaRPr lang="en-US" dirty="0"/>
                    </a:p>
                  </a:txBody>
                  <a:tcPr/>
                </a:tc>
                <a:extLst>
                  <a:ext uri="{0D108BD9-81ED-4DB2-BD59-A6C34878D82A}">
                    <a16:rowId xmlns:a16="http://schemas.microsoft.com/office/drawing/2014/main" val="3099464178"/>
                  </a:ext>
                </a:extLst>
              </a:tr>
              <a:tr h="1195546">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2000" b="1"/>
                        <a:t>Purpose of M&amp;V</a:t>
                      </a:r>
                      <a:endParaRPr lang="en-US" sz="2000" b="1" dirty="0"/>
                    </a:p>
                  </a:txBody>
                  <a:tcPr/>
                </a:tc>
                <a:tc>
                  <a:txBody>
                    <a:bodyPr/>
                    <a:lstStyle/>
                    <a:p>
                      <a:r>
                        <a:rPr lang="en-US"/>
                        <a:t>Determine the energy performance savings and improvements of energy performance improvement actions (EPIA)</a:t>
                      </a:r>
                      <a:endParaRPr lang="en-US" dirty="0"/>
                    </a:p>
                  </a:txBody>
                  <a:tcPr/>
                </a:tc>
                <a:tc>
                  <a:txBody>
                    <a:bodyPr/>
                    <a:lstStyle/>
                    <a:p>
                      <a:r>
                        <a:rPr lang="en-US"/>
                        <a:t>Establish specific energy efficiency figures of energy performance improvement actions (EPIA) for corresponding payments to ESCO</a:t>
                      </a:r>
                      <a:endParaRPr lang="en-US" dirty="0"/>
                    </a:p>
                  </a:txBody>
                  <a:tcPr/>
                </a:tc>
                <a:extLst>
                  <a:ext uri="{0D108BD9-81ED-4DB2-BD59-A6C34878D82A}">
                    <a16:rowId xmlns:a16="http://schemas.microsoft.com/office/drawing/2014/main" val="1501451252"/>
                  </a:ext>
                </a:extLst>
              </a:tr>
              <a:tr h="970876">
                <a:tc>
                  <a:txBody>
                    <a:bodyPr/>
                    <a:lstStyle/>
                    <a:p>
                      <a:pPr algn="ctr"/>
                      <a:r>
                        <a:rPr lang="vi-VN" sz="2000" b="1"/>
                        <a:t>What we measure</a:t>
                      </a:r>
                      <a:endParaRPr lang="en-US" sz="2000" b="1" dirty="0"/>
                    </a:p>
                  </a:txBody>
                  <a:tcPr/>
                </a:tc>
                <a:tc>
                  <a:txBody>
                    <a:bodyPr/>
                    <a:lstStyle/>
                    <a:p>
                      <a:r>
                        <a:rPr lang="en-US"/>
                        <a:t>Energy saved from EPIA improvements; CO2 or related costs</a:t>
                      </a:r>
                      <a:endParaRPr lang="en-US" dirty="0"/>
                    </a:p>
                  </a:txBody>
                  <a:tcPr/>
                </a:tc>
                <a:tc>
                  <a:txBody>
                    <a:bodyPr/>
                    <a:lstStyle/>
                    <a:p>
                      <a:r>
                        <a:rPr lang="en-US"/>
                        <a:t>Energy saved, CO2 or related value to be able to determine value terms in the ESCO contract</a:t>
                      </a:r>
                      <a:endParaRPr lang="en-US" dirty="0"/>
                    </a:p>
                  </a:txBody>
                  <a:tcPr/>
                </a:tc>
                <a:extLst>
                  <a:ext uri="{0D108BD9-81ED-4DB2-BD59-A6C34878D82A}">
                    <a16:rowId xmlns:a16="http://schemas.microsoft.com/office/drawing/2014/main" val="3502776293"/>
                  </a:ext>
                </a:extLst>
              </a:tr>
              <a:tr h="970876">
                <a:tc>
                  <a:txBody>
                    <a:bodyPr/>
                    <a:lstStyle/>
                    <a:p>
                      <a:pPr algn="ctr"/>
                      <a:r>
                        <a:rPr lang="vi-VN" sz="2000" b="1"/>
                        <a:t>Priorities</a:t>
                      </a:r>
                      <a:endParaRPr lang="en-US" sz="2000" b="1" dirty="0"/>
                    </a:p>
                  </a:txBody>
                  <a:tcPr/>
                </a:tc>
                <a:tc>
                  <a:txBody>
                    <a:bodyPr/>
                    <a:lstStyle/>
                    <a:p>
                      <a:r>
                        <a:rPr lang="en-US"/>
                        <a:t>Verify energy savings and improve energy performance for the organization</a:t>
                      </a:r>
                      <a:endParaRPr lang="en-US" dirty="0"/>
                    </a:p>
                  </a:txBody>
                  <a:tcPr/>
                </a:tc>
                <a:tc>
                  <a:txBody>
                    <a:bodyPr/>
                    <a:lstStyle/>
                    <a:p>
                      <a:r>
                        <a:rPr lang="en-US"/>
                        <a:t>Clearly define, unambiguous, mutually agreed energy savings and largely use IPMVP</a:t>
                      </a:r>
                      <a:endParaRPr lang="en-US" dirty="0"/>
                    </a:p>
                  </a:txBody>
                  <a:tcPr/>
                </a:tc>
                <a:extLst>
                  <a:ext uri="{0D108BD9-81ED-4DB2-BD59-A6C34878D82A}">
                    <a16:rowId xmlns:a16="http://schemas.microsoft.com/office/drawing/2014/main" val="273751362"/>
                  </a:ext>
                </a:extLst>
              </a:tr>
              <a:tr h="347252">
                <a:tc>
                  <a:txBody>
                    <a:bodyPr/>
                    <a:lstStyle/>
                    <a:p>
                      <a:pPr algn="ctr"/>
                      <a:r>
                        <a:rPr lang="vi-VN" sz="2000" b="1"/>
                        <a:t>Independence</a:t>
                      </a:r>
                      <a:endParaRPr lang="en-US" sz="2000" b="1" dirty="0"/>
                    </a:p>
                  </a:txBody>
                  <a:tcPr/>
                </a:tc>
                <a:tc>
                  <a:txBody>
                    <a:bodyPr/>
                    <a:lstStyle/>
                    <a:p>
                      <a:r>
                        <a:rPr lang="en-US"/>
                        <a:t>Important</a:t>
                      </a:r>
                      <a:endParaRPr lang="en-US" dirty="0"/>
                    </a:p>
                  </a:txBody>
                  <a:tcPr/>
                </a:tc>
                <a:tc>
                  <a:txBody>
                    <a:bodyPr/>
                    <a:lstStyle/>
                    <a:p>
                      <a:r>
                        <a:rPr lang="vi-VN"/>
                        <a:t>Extremely important</a:t>
                      </a:r>
                      <a:endParaRPr lang="en-US" dirty="0"/>
                    </a:p>
                  </a:txBody>
                  <a:tcPr/>
                </a:tc>
                <a:extLst>
                  <a:ext uri="{0D108BD9-81ED-4DB2-BD59-A6C34878D82A}">
                    <a16:rowId xmlns:a16="http://schemas.microsoft.com/office/drawing/2014/main" val="1733140463"/>
                  </a:ext>
                </a:extLst>
              </a:tr>
            </a:tbl>
          </a:graphicData>
        </a:graphic>
      </p:graphicFrame>
    </p:spTree>
    <p:extLst>
      <p:ext uri="{BB962C8B-B14F-4D97-AF65-F5344CB8AC3E}">
        <p14:creationId xmlns:p14="http://schemas.microsoft.com/office/powerpoint/2010/main" val="2970199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8" name="Google Shape;658;p20"/>
          <p:cNvSpPr txBox="1">
            <a:spLocks noGrp="1"/>
          </p:cNvSpPr>
          <p:nvPr>
            <p:ph type="title"/>
          </p:nvPr>
        </p:nvSpPr>
        <p:spPr>
          <a:xfrm>
            <a:off x="731521" y="565909"/>
            <a:ext cx="10972800" cy="495200"/>
          </a:xfrm>
          <a:prstGeom prst="rect">
            <a:avLst/>
          </a:prstGeom>
        </p:spPr>
        <p:txBody>
          <a:bodyPr spcFirstLastPara="1" wrap="square" lIns="121900" tIns="121900" rIns="121900" bIns="121900" anchor="ctr" anchorCtr="0">
            <a:noAutofit/>
          </a:bodyPr>
          <a:lstStyle/>
          <a:p>
            <a:r>
              <a:rPr lang="vi-VN">
                <a:latin typeface="+mn-lt"/>
              </a:rPr>
              <a:t>CONCEPT OF M ...&amp;….V</a:t>
            </a:r>
            <a:endParaRPr lang="fr-FR" dirty="0">
              <a:latin typeface="+mn-lt"/>
            </a:endParaRPr>
          </a:p>
        </p:txBody>
      </p:sp>
      <p:sp>
        <p:nvSpPr>
          <p:cNvPr id="4" name="Google Shape;712;p8">
            <a:extLst>
              <a:ext uri="{FF2B5EF4-FFF2-40B4-BE49-F238E27FC236}">
                <a16:creationId xmlns:a16="http://schemas.microsoft.com/office/drawing/2014/main" id="{FF341A81-99ED-3EA7-5806-DFE8E597BE8F}"/>
              </a:ext>
            </a:extLst>
          </p:cNvPr>
          <p:cNvSpPr txBox="1"/>
          <p:nvPr/>
        </p:nvSpPr>
        <p:spPr>
          <a:xfrm>
            <a:off x="487679" y="1519200"/>
            <a:ext cx="5093314" cy="4214965"/>
          </a:xfrm>
          <a:prstGeom prst="rect">
            <a:avLst/>
          </a:prstGeom>
          <a:noFill/>
          <a:ln>
            <a:noFill/>
          </a:ln>
        </p:spPr>
        <p:txBody>
          <a:bodyPr spcFirstLastPara="1" wrap="square" lIns="121900" tIns="60933" rIns="121900" bIns="60933" anchor="t" anchorCtr="0">
            <a:noAutofit/>
          </a:bodyPr>
          <a:lstStyle/>
          <a:p>
            <a:pPr algn="just">
              <a:buClr>
                <a:srgbClr val="008000"/>
              </a:buClr>
              <a:buSzPts val="2800"/>
            </a:pPr>
            <a:r>
              <a:rPr lang="en-US" sz="2400" b="1" dirty="0">
                <a:solidFill>
                  <a:schemeClr val="dk1"/>
                </a:solidFill>
                <a:latin typeface="+mn-lt"/>
                <a:ea typeface="Fira Sans Extra Condensed"/>
                <a:cs typeface="Fira Sans Extra Condensed"/>
                <a:sym typeface="Fira Sans Extra Condensed"/>
              </a:rPr>
              <a:t>M: Measurement</a:t>
            </a:r>
            <a:endParaRPr lang="en-US" sz="2400" dirty="0">
              <a:latin typeface="+mn-lt"/>
              <a:ea typeface="Calibri"/>
              <a:cs typeface="Calibri"/>
              <a:sym typeface="Calibri"/>
            </a:endParaRPr>
          </a:p>
          <a:p>
            <a:pPr lvl="0" algn="just">
              <a:buClr>
                <a:srgbClr val="008000"/>
              </a:buClr>
              <a:buSzPts val="2800"/>
            </a:pPr>
            <a:r>
              <a:rPr lang="en-US" sz="2400" dirty="0">
                <a:latin typeface="+mn-lt"/>
                <a:ea typeface="Calibri"/>
                <a:cs typeface="Calibri"/>
                <a:sym typeface="Calibri"/>
              </a:rPr>
              <a:t>“</a:t>
            </a:r>
            <a:r>
              <a:rPr lang="en-US" sz="2400" dirty="0" err="1">
                <a:latin typeface="+mn-lt"/>
                <a:ea typeface="Calibri"/>
                <a:cs typeface="Calibri"/>
                <a:sym typeface="Calibri"/>
              </a:rPr>
              <a:t>Đo</a:t>
            </a:r>
            <a:r>
              <a:rPr lang="en-US" sz="2400" dirty="0">
                <a:latin typeface="+mn-lt"/>
                <a:ea typeface="Calibri"/>
                <a:cs typeface="Calibri"/>
                <a:sym typeface="Calibri"/>
              </a:rPr>
              <a:t> </a:t>
            </a:r>
            <a:r>
              <a:rPr lang="en-US" sz="2400" dirty="0" err="1">
                <a:latin typeface="+mn-lt"/>
                <a:ea typeface="Calibri"/>
                <a:cs typeface="Calibri"/>
                <a:sym typeface="Calibri"/>
              </a:rPr>
              <a:t>lường</a:t>
            </a:r>
            <a:r>
              <a:rPr lang="en-US" sz="2400" dirty="0">
                <a:latin typeface="+mn-lt"/>
                <a:ea typeface="Calibri"/>
                <a:cs typeface="Calibri"/>
                <a:sym typeface="Calibri"/>
              </a:rPr>
              <a:t>” is Measurement</a:t>
            </a:r>
            <a:endParaRPr sz="2400" dirty="0">
              <a:latin typeface="+mn-lt"/>
              <a:ea typeface="Calibri"/>
              <a:cs typeface="Calibri"/>
              <a:sym typeface="Calibri"/>
            </a:endParaRPr>
          </a:p>
          <a:p>
            <a:pPr algn="just">
              <a:spcBef>
                <a:spcPts val="853"/>
              </a:spcBef>
              <a:buClr>
                <a:srgbClr val="008000"/>
              </a:buClr>
              <a:buSzPts val="3200"/>
            </a:pPr>
            <a:r>
              <a:rPr lang="en-US" sz="2400" b="1" dirty="0">
                <a:latin typeface="+mn-lt"/>
                <a:ea typeface="Calibri"/>
                <a:cs typeface="Calibri"/>
                <a:sym typeface="Calibri"/>
              </a:rPr>
              <a:t>Not </a:t>
            </a:r>
            <a:r>
              <a:rPr lang="en-US" sz="2400" i="1" dirty="0">
                <a:latin typeface="+mn-lt"/>
                <a:ea typeface="Calibri"/>
                <a:cs typeface="Calibri"/>
                <a:sym typeface="Calibri"/>
              </a:rPr>
              <a:t>monitoring</a:t>
            </a:r>
            <a:endParaRPr sz="2400" dirty="0">
              <a:latin typeface="+mn-lt"/>
            </a:endParaRPr>
          </a:p>
          <a:p>
            <a:pPr algn="just">
              <a:spcBef>
                <a:spcPts val="853"/>
              </a:spcBef>
              <a:buClr>
                <a:srgbClr val="008000"/>
              </a:buClr>
              <a:buSzPts val="3200"/>
            </a:pPr>
            <a:endParaRPr sz="2400" i="1" dirty="0">
              <a:latin typeface="+mn-lt"/>
              <a:ea typeface="Calibri"/>
              <a:cs typeface="Calibri"/>
              <a:sym typeface="Calibri"/>
            </a:endParaRPr>
          </a:p>
          <a:p>
            <a:pPr algn="just">
              <a:spcBef>
                <a:spcPts val="640"/>
              </a:spcBef>
              <a:buClr>
                <a:srgbClr val="008000"/>
              </a:buClr>
              <a:buSzPts val="2400"/>
            </a:pPr>
            <a:r>
              <a:rPr lang="en-US" sz="2400" dirty="0">
                <a:latin typeface="+mn-lt"/>
                <a:ea typeface="Calibri"/>
                <a:cs typeface="Calibri"/>
                <a:sym typeface="Calibri"/>
              </a:rPr>
              <a:t>(</a:t>
            </a:r>
            <a:r>
              <a:rPr lang="en-US" sz="2000" dirty="0">
                <a:latin typeface="+mn-lt"/>
                <a:ea typeface="Calibri"/>
                <a:cs typeface="Calibri"/>
                <a:sym typeface="Calibri"/>
              </a:rPr>
              <a:t>Monitoring is a separate activity to determine savings. It is the process of observing energy usage for the purposes of forecasting, cost control and diagnosis.)</a:t>
            </a:r>
            <a:endParaRPr sz="2000" dirty="0">
              <a:latin typeface="+mn-lt"/>
            </a:endParaRPr>
          </a:p>
        </p:txBody>
      </p:sp>
      <p:sp>
        <p:nvSpPr>
          <p:cNvPr id="5" name="Google Shape;756;p10">
            <a:extLst>
              <a:ext uri="{FF2B5EF4-FFF2-40B4-BE49-F238E27FC236}">
                <a16:creationId xmlns:a16="http://schemas.microsoft.com/office/drawing/2014/main" id="{8B18A761-E87D-D92D-3A33-9CFEAB4878CA}"/>
              </a:ext>
            </a:extLst>
          </p:cNvPr>
          <p:cNvSpPr txBox="1"/>
          <p:nvPr/>
        </p:nvSpPr>
        <p:spPr>
          <a:xfrm>
            <a:off x="6217921" y="1519200"/>
            <a:ext cx="5754934" cy="332595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chemeClr val="dk1"/>
                </a:solidFill>
                <a:latin typeface="+mn-lt"/>
                <a:ea typeface="Fira Sans Extra Condensed"/>
                <a:cs typeface="Fira Sans Extra Condensed"/>
                <a:sym typeface="Fira Sans Extra Condensed"/>
              </a:rPr>
              <a:t>V: Verification</a:t>
            </a:r>
          </a:p>
          <a:p>
            <a:pPr lvl="0" algn="ctr">
              <a:buClr>
                <a:srgbClr val="008000"/>
              </a:buClr>
              <a:buSzPts val="2800"/>
            </a:pPr>
            <a:r>
              <a:rPr lang="en-US" sz="2400" dirty="0">
                <a:latin typeface="+mn-lt"/>
                <a:ea typeface="Calibri"/>
                <a:cs typeface="Calibri"/>
                <a:sym typeface="Calibri"/>
              </a:rPr>
              <a:t>“</a:t>
            </a:r>
            <a:r>
              <a:rPr lang="en-US" sz="2400" dirty="0" err="1">
                <a:latin typeface="+mn-lt"/>
                <a:ea typeface="Calibri"/>
                <a:cs typeface="Calibri"/>
                <a:sym typeface="Calibri"/>
              </a:rPr>
              <a:t>Xác</a:t>
            </a:r>
            <a:r>
              <a:rPr lang="en-US" sz="2400" dirty="0">
                <a:latin typeface="+mn-lt"/>
                <a:ea typeface="Calibri"/>
                <a:cs typeface="Calibri"/>
                <a:sym typeface="Calibri"/>
              </a:rPr>
              <a:t> </a:t>
            </a:r>
            <a:r>
              <a:rPr lang="en-US" sz="2400" dirty="0" err="1">
                <a:latin typeface="+mn-lt"/>
                <a:ea typeface="Calibri"/>
                <a:cs typeface="Calibri"/>
                <a:sym typeface="Calibri"/>
              </a:rPr>
              <a:t>nhận</a:t>
            </a:r>
            <a:r>
              <a:rPr lang="en-US" sz="2400" dirty="0">
                <a:latin typeface="+mn-lt"/>
                <a:ea typeface="Calibri"/>
                <a:cs typeface="Calibri"/>
                <a:sym typeface="Calibri"/>
              </a:rPr>
              <a:t>” is Verification </a:t>
            </a:r>
          </a:p>
          <a:p>
            <a:pPr indent="-270927" algn="ctr">
              <a:spcBef>
                <a:spcPts val="853"/>
              </a:spcBef>
              <a:buClr>
                <a:srgbClr val="008000"/>
              </a:buClr>
              <a:buSzPts val="3200"/>
              <a:buFont typeface="Arial"/>
              <a:buChar char="•"/>
            </a:pPr>
            <a:r>
              <a:rPr lang="en-US" sz="2400" dirty="0">
                <a:solidFill>
                  <a:schemeClr val="dk1"/>
                </a:solidFill>
                <a:latin typeface="+mn-lt"/>
                <a:ea typeface="Calibri"/>
                <a:cs typeface="Calibri"/>
                <a:sym typeface="Calibri"/>
              </a:rPr>
              <a:t>Verify operation</a:t>
            </a:r>
          </a:p>
          <a:p>
            <a:pPr indent="-270927" algn="ctr">
              <a:spcBef>
                <a:spcPts val="853"/>
              </a:spcBef>
              <a:buClr>
                <a:srgbClr val="008000"/>
              </a:buClr>
              <a:buSzPts val="3200"/>
              <a:buFont typeface="Arial"/>
              <a:buChar char="•"/>
            </a:pPr>
            <a:r>
              <a:rPr lang="en-US" sz="2400" dirty="0">
                <a:solidFill>
                  <a:schemeClr val="dk1"/>
                </a:solidFill>
                <a:latin typeface="+mn-lt"/>
                <a:ea typeface="Calibri"/>
                <a:cs typeface="Calibri"/>
                <a:sym typeface="Calibri"/>
              </a:rPr>
              <a:t>Verify independence:</a:t>
            </a:r>
            <a:endParaRPr lang="en-US" sz="2400" dirty="0">
              <a:latin typeface="+mn-lt"/>
            </a:endParaRPr>
          </a:p>
          <a:p>
            <a:pPr algn="ctr">
              <a:spcBef>
                <a:spcPts val="853"/>
              </a:spcBef>
              <a:buClr>
                <a:srgbClr val="008000"/>
              </a:buClr>
              <a:buSzPts val="3200"/>
            </a:pPr>
            <a:r>
              <a:rPr lang="en-US" sz="2400" dirty="0">
                <a:solidFill>
                  <a:schemeClr val="dk1"/>
                </a:solidFill>
                <a:latin typeface="+mn-lt"/>
                <a:ea typeface="Calibri"/>
                <a:cs typeface="Calibri"/>
                <a:sym typeface="Calibri"/>
              </a:rPr>
              <a:t>Why, Who, What, When?	</a:t>
            </a:r>
          </a:p>
          <a:p>
            <a:pPr>
              <a:buSzPts val="2400"/>
            </a:pPr>
            <a:endParaRPr sz="2400" b="1" dirty="0">
              <a:solidFill>
                <a:schemeClr val="dk1"/>
              </a:solidFill>
              <a:latin typeface="+mn-lt"/>
              <a:ea typeface="Fira Sans Extra Condensed"/>
              <a:cs typeface="Fira Sans Extra Condensed"/>
              <a:sym typeface="Fira Sans Extra Condensed"/>
            </a:endParaRPr>
          </a:p>
        </p:txBody>
      </p:sp>
    </p:spTree>
    <p:extLst>
      <p:ext uri="{BB962C8B-B14F-4D97-AF65-F5344CB8AC3E}">
        <p14:creationId xmlns:p14="http://schemas.microsoft.com/office/powerpoint/2010/main" val="3089436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53E1EC1B-8619-8EB9-2EF0-9A135E6BBB22}"/>
            </a:ext>
          </a:extLst>
        </p:cNvPr>
        <p:cNvGrpSpPr/>
        <p:nvPr/>
      </p:nvGrpSpPr>
      <p:grpSpPr>
        <a:xfrm>
          <a:off x="0" y="0"/>
          <a:ext cx="0" cy="0"/>
          <a:chOff x="0" y="0"/>
          <a:chExt cx="0" cy="0"/>
        </a:xfrm>
      </p:grpSpPr>
      <p:sp>
        <p:nvSpPr>
          <p:cNvPr id="2" name="Google Shape;736;p9">
            <a:extLst>
              <a:ext uri="{FF2B5EF4-FFF2-40B4-BE49-F238E27FC236}">
                <a16:creationId xmlns:a16="http://schemas.microsoft.com/office/drawing/2014/main" id="{19E37FFA-BAF2-3F87-D192-477C4F4D702A}"/>
              </a:ext>
            </a:extLst>
          </p:cNvPr>
          <p:cNvSpPr txBox="1"/>
          <p:nvPr/>
        </p:nvSpPr>
        <p:spPr>
          <a:xfrm>
            <a:off x="501170" y="1201513"/>
            <a:ext cx="5316306" cy="4840472"/>
          </a:xfrm>
          <a:prstGeom prst="rect">
            <a:avLst/>
          </a:prstGeom>
          <a:noFill/>
          <a:ln>
            <a:noFill/>
          </a:ln>
        </p:spPr>
        <p:txBody>
          <a:bodyPr spcFirstLastPara="1" wrap="square" lIns="121900" tIns="121900" rIns="121900" bIns="121900" anchor="ctr" anchorCtr="0">
            <a:noAutofit/>
          </a:bodyPr>
          <a:lstStyle/>
          <a:p>
            <a:pPr algn="just">
              <a:lnSpc>
                <a:spcPct val="150000"/>
              </a:lnSpc>
              <a:buSzPts val="2400"/>
            </a:pPr>
            <a:r>
              <a:rPr lang="en-US" sz="2000" b="1" dirty="0">
                <a:solidFill>
                  <a:schemeClr val="dk1"/>
                </a:solidFill>
                <a:latin typeface="+mn-lt"/>
                <a:ea typeface="Fira Sans Extra Condensed"/>
                <a:cs typeface="Fira Sans Extra Condensed"/>
                <a:sym typeface="Fira Sans Extra Condensed"/>
              </a:rPr>
              <a:t>Measure savings:</a:t>
            </a:r>
          </a:p>
          <a:p>
            <a:pPr marL="457200" indent="-457200" algn="just">
              <a:lnSpc>
                <a:spcPct val="150000"/>
              </a:lnSpc>
              <a:buClr>
                <a:srgbClr val="008000"/>
              </a:buClr>
              <a:buSzPts val="2800"/>
              <a:buFont typeface="Wingdings" pitchFamily="2" charset="2"/>
              <a:buChar char="v"/>
            </a:pPr>
            <a:r>
              <a:rPr lang="en-US" sz="2000" dirty="0">
                <a:latin typeface="+mn-lt"/>
                <a:ea typeface="Calibri"/>
                <a:cs typeface="Calibri"/>
                <a:sym typeface="Calibri"/>
              </a:rPr>
              <a:t>Saving is not using energy so we cannot measure what we do not have.</a:t>
            </a:r>
          </a:p>
          <a:p>
            <a:pPr marL="457200" indent="-457200" algn="just">
              <a:lnSpc>
                <a:spcPct val="150000"/>
              </a:lnSpc>
              <a:buClr>
                <a:srgbClr val="008000"/>
              </a:buClr>
              <a:buSzPts val="2800"/>
              <a:buFont typeface="Wingdings" pitchFamily="2" charset="2"/>
              <a:buChar char="v"/>
            </a:pPr>
            <a:r>
              <a:rPr lang="en-US" sz="2000" dirty="0">
                <a:latin typeface="+mn-lt"/>
                <a:ea typeface="Calibri"/>
                <a:cs typeface="Calibri"/>
                <a:sym typeface="Calibri"/>
              </a:rPr>
              <a:t>We cannot ‘measure’ savings!</a:t>
            </a:r>
          </a:p>
          <a:p>
            <a:pPr marL="457200" indent="-457200" algn="just">
              <a:lnSpc>
                <a:spcPct val="150000"/>
              </a:lnSpc>
              <a:buClr>
                <a:srgbClr val="008000"/>
              </a:buClr>
              <a:buSzPts val="2800"/>
              <a:buFont typeface="Wingdings" pitchFamily="2" charset="2"/>
              <a:buChar char="v"/>
            </a:pPr>
            <a:r>
              <a:rPr lang="en-US" dirty="0"/>
              <a:t>We measure energy use before and after implementation of an EEM and calculate the savings</a:t>
            </a:r>
            <a:r>
              <a:rPr lang="en-US" sz="2000" dirty="0">
                <a:latin typeface="+mn-lt"/>
                <a:ea typeface="Calibri"/>
                <a:cs typeface="Calibri"/>
                <a:sym typeface="Calibri"/>
              </a:rPr>
              <a:t>.</a:t>
            </a:r>
          </a:p>
          <a:p>
            <a:pPr marL="457200" indent="-457200" algn="just">
              <a:lnSpc>
                <a:spcPct val="150000"/>
              </a:lnSpc>
              <a:buClr>
                <a:srgbClr val="008000"/>
              </a:buClr>
              <a:buSzPts val="2800"/>
              <a:buFont typeface="Wingdings" pitchFamily="2" charset="2"/>
              <a:buChar char="v"/>
            </a:pPr>
            <a:r>
              <a:rPr lang="en-US" sz="2000" dirty="0">
                <a:latin typeface="+mn-lt"/>
                <a:ea typeface="Calibri"/>
                <a:cs typeface="Calibri"/>
                <a:sym typeface="Calibri"/>
              </a:rPr>
              <a:t>We analyze measured energy usage to determine savings.</a:t>
            </a:r>
            <a:endParaRPr lang="en-US" sz="2000" dirty="0">
              <a:latin typeface="+mn-lt"/>
            </a:endParaRPr>
          </a:p>
          <a:p>
            <a:pPr algn="just">
              <a:lnSpc>
                <a:spcPct val="150000"/>
              </a:lnSpc>
              <a:buSzPts val="2400"/>
            </a:pPr>
            <a:endParaRPr sz="2000" b="1" dirty="0">
              <a:solidFill>
                <a:schemeClr val="dk1"/>
              </a:solidFill>
              <a:latin typeface="+mn-lt"/>
              <a:ea typeface="Fira Sans Extra Condensed"/>
              <a:cs typeface="Fira Sans Extra Condensed"/>
              <a:sym typeface="Fira Sans Extra Condensed"/>
            </a:endParaRPr>
          </a:p>
        </p:txBody>
      </p:sp>
      <p:sp>
        <p:nvSpPr>
          <p:cNvPr id="6" name="Rectangle 5">
            <a:extLst>
              <a:ext uri="{FF2B5EF4-FFF2-40B4-BE49-F238E27FC236}">
                <a16:creationId xmlns:a16="http://schemas.microsoft.com/office/drawing/2014/main" id="{E405B0A5-11E5-3683-ED95-7FE45B098058}"/>
              </a:ext>
            </a:extLst>
          </p:cNvPr>
          <p:cNvSpPr/>
          <p:nvPr/>
        </p:nvSpPr>
        <p:spPr>
          <a:xfrm>
            <a:off x="6217922" y="1449583"/>
            <a:ext cx="5486400" cy="4708981"/>
          </a:xfrm>
          <a:prstGeom prst="rect">
            <a:avLst/>
          </a:prstGeom>
        </p:spPr>
        <p:txBody>
          <a:bodyPr wrap="square">
            <a:spAutoFit/>
          </a:bodyPr>
          <a:lstStyle/>
          <a:p>
            <a:pPr algn="just">
              <a:lnSpc>
                <a:spcPct val="150000"/>
              </a:lnSpc>
            </a:pPr>
            <a:r>
              <a:rPr lang="en-VN" sz="2000" b="1" dirty="0"/>
              <a:t>Confirm savings</a:t>
            </a:r>
            <a:r>
              <a:rPr lang="en-VN" sz="2000" dirty="0"/>
              <a:t>
Measurement and calculations are used to </a:t>
            </a:r>
            <a:r>
              <a:rPr lang="en-VN" sz="2000" b="1" dirty="0"/>
              <a:t>Confirm</a:t>
            </a:r>
            <a:r>
              <a:rPr lang="en-VN" sz="2000" dirty="0"/>
              <a:t> that the energy saving idea has worked.
There were three issues that were discussed:
- Confirm the operation;
- The role of independent 'certification officers’;
- Continuously validate the effectiveness of unmeasured parts by isolating the created system.</a:t>
            </a:r>
          </a:p>
        </p:txBody>
      </p:sp>
      <p:sp>
        <p:nvSpPr>
          <p:cNvPr id="7" name="Google Shape;658;p20"/>
          <p:cNvSpPr txBox="1">
            <a:spLocks noGrp="1"/>
          </p:cNvSpPr>
          <p:nvPr>
            <p:ph type="title"/>
          </p:nvPr>
        </p:nvSpPr>
        <p:spPr>
          <a:xfrm>
            <a:off x="731521" y="565909"/>
            <a:ext cx="10972800" cy="495200"/>
          </a:xfrm>
          <a:prstGeom prst="rect">
            <a:avLst/>
          </a:prstGeom>
        </p:spPr>
        <p:txBody>
          <a:bodyPr spcFirstLastPara="1" wrap="square" lIns="121900" tIns="121900" rIns="121900" bIns="121900" anchor="ctr" anchorCtr="0">
            <a:noAutofit/>
          </a:bodyPr>
          <a:lstStyle/>
          <a:p>
            <a:r>
              <a:rPr lang="vi-VN">
                <a:latin typeface="+mn-lt"/>
              </a:rPr>
              <a:t>CONCEPT OF M ...&amp;….V</a:t>
            </a:r>
            <a:endParaRPr lang="fr-FR" dirty="0">
              <a:latin typeface="+mn-lt"/>
            </a:endParaRPr>
          </a:p>
        </p:txBody>
      </p:sp>
    </p:spTree>
    <p:extLst>
      <p:ext uri="{BB962C8B-B14F-4D97-AF65-F5344CB8AC3E}">
        <p14:creationId xmlns:p14="http://schemas.microsoft.com/office/powerpoint/2010/main" val="871570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8" name="Google Shape;658;p20"/>
          <p:cNvSpPr txBox="1">
            <a:spLocks noGrp="1"/>
          </p:cNvSpPr>
          <p:nvPr>
            <p:ph type="title"/>
          </p:nvPr>
        </p:nvSpPr>
        <p:spPr>
          <a:xfrm>
            <a:off x="609599" y="566161"/>
            <a:ext cx="10972800" cy="495200"/>
          </a:xfrm>
          <a:prstGeom prst="rect">
            <a:avLst/>
          </a:prstGeom>
        </p:spPr>
        <p:txBody>
          <a:bodyPr spcFirstLastPara="1" wrap="square" lIns="121900" tIns="121900" rIns="121900" bIns="121900" anchor="ctr" anchorCtr="0">
            <a:noAutofit/>
          </a:bodyPr>
          <a:lstStyle/>
          <a:p>
            <a:r>
              <a:rPr lang="vi-VN">
                <a:latin typeface="+mn-lt"/>
              </a:rPr>
              <a:t>ENERGY SAVING LEVEL</a:t>
            </a:r>
            <a:endParaRPr lang="fr-FR" dirty="0">
              <a:latin typeface="+mn-lt"/>
            </a:endParaRPr>
          </a:p>
        </p:txBody>
      </p:sp>
      <p:pic>
        <p:nvPicPr>
          <p:cNvPr id="2" name="Picture 1">
            <a:extLst>
              <a:ext uri="{FF2B5EF4-FFF2-40B4-BE49-F238E27FC236}">
                <a16:creationId xmlns:a16="http://schemas.microsoft.com/office/drawing/2014/main" id="{5BDF369A-8BA1-3165-D2C5-A29FB4231FA3}"/>
              </a:ext>
            </a:extLst>
          </p:cNvPr>
          <p:cNvPicPr>
            <a:picLocks noChangeAspect="1"/>
          </p:cNvPicPr>
          <p:nvPr/>
        </p:nvPicPr>
        <p:blipFill>
          <a:blip r:embed="rId3"/>
          <a:stretch>
            <a:fillRect/>
          </a:stretch>
        </p:blipFill>
        <p:spPr>
          <a:xfrm>
            <a:off x="3042463" y="2350277"/>
            <a:ext cx="7320737" cy="4240194"/>
          </a:xfrm>
          <a:prstGeom prst="rect">
            <a:avLst/>
          </a:prstGeom>
        </p:spPr>
      </p:pic>
      <p:sp>
        <p:nvSpPr>
          <p:cNvPr id="3" name="Rectangle 3">
            <a:extLst>
              <a:ext uri="{FF2B5EF4-FFF2-40B4-BE49-F238E27FC236}">
                <a16:creationId xmlns:a16="http://schemas.microsoft.com/office/drawing/2014/main" id="{01A64564-B957-B500-1CDC-08E19F965880}"/>
              </a:ext>
            </a:extLst>
          </p:cNvPr>
          <p:cNvSpPr txBox="1">
            <a:spLocks noChangeArrowheads="1"/>
          </p:cNvSpPr>
          <p:nvPr/>
        </p:nvSpPr>
        <p:spPr>
          <a:xfrm>
            <a:off x="444439" y="1396030"/>
            <a:ext cx="11303121" cy="109551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buFontTx/>
              <a:buNone/>
            </a:pPr>
            <a:r>
              <a:rPr lang="vi-VN" sz="2000" b="1" dirty="0"/>
              <a:t>IPMVP Base Savings:</a:t>
            </a:r>
            <a:endParaRPr lang="en-US" sz="2000" dirty="0"/>
          </a:p>
          <a:p>
            <a:pPr algn="ctr">
              <a:buFontTx/>
              <a:buNone/>
            </a:pPr>
            <a:r>
              <a:rPr lang="en-US" sz="2000" b="1" dirty="0"/>
              <a:t>Savings = energy of the base stage - energy of the reporting period +/- Adjustment</a:t>
            </a:r>
            <a:endParaRPr lang="en-US" sz="3200" dirty="0"/>
          </a:p>
        </p:txBody>
      </p:sp>
      <p:sp>
        <p:nvSpPr>
          <p:cNvPr id="5" name="TextBox 4">
            <a:extLst>
              <a:ext uri="{FF2B5EF4-FFF2-40B4-BE49-F238E27FC236}">
                <a16:creationId xmlns:a16="http://schemas.microsoft.com/office/drawing/2014/main" id="{07102818-5976-C96B-61D5-8818B8B88BFC}"/>
              </a:ext>
            </a:extLst>
          </p:cNvPr>
          <p:cNvSpPr txBox="1"/>
          <p:nvPr/>
        </p:nvSpPr>
        <p:spPr>
          <a:xfrm>
            <a:off x="7132780" y="2367862"/>
            <a:ext cx="3230420" cy="400110"/>
          </a:xfrm>
          <a:prstGeom prst="rect">
            <a:avLst/>
          </a:prstGeom>
          <a:solidFill>
            <a:schemeClr val="bg1"/>
          </a:solidFill>
        </p:spPr>
        <p:txBody>
          <a:bodyPr wrap="square">
            <a:spAutoFit/>
          </a:bodyPr>
          <a:lstStyle/>
          <a:p>
            <a:r>
              <a:rPr lang="vi-VN" sz="2000" b="1" dirty="0"/>
              <a:t>Baseline + Adjustment</a:t>
            </a:r>
            <a:endParaRPr lang="en-VN" sz="2000" dirty="0"/>
          </a:p>
        </p:txBody>
      </p:sp>
      <p:sp>
        <p:nvSpPr>
          <p:cNvPr id="6" name="TextBox 5">
            <a:extLst>
              <a:ext uri="{FF2B5EF4-FFF2-40B4-BE49-F238E27FC236}">
                <a16:creationId xmlns:a16="http://schemas.microsoft.com/office/drawing/2014/main" id="{0AAC2CDE-6CC1-8E54-C13B-B6555FEA8F8D}"/>
              </a:ext>
            </a:extLst>
          </p:cNvPr>
          <p:cNvSpPr txBox="1"/>
          <p:nvPr/>
        </p:nvSpPr>
        <p:spPr>
          <a:xfrm>
            <a:off x="9713654" y="4429943"/>
            <a:ext cx="1940769" cy="646331"/>
          </a:xfrm>
          <a:prstGeom prst="rect">
            <a:avLst/>
          </a:prstGeom>
          <a:solidFill>
            <a:schemeClr val="bg1"/>
          </a:solidFill>
        </p:spPr>
        <p:txBody>
          <a:bodyPr wrap="square">
            <a:spAutoFit/>
          </a:bodyPr>
          <a:lstStyle/>
          <a:p>
            <a:r>
              <a:rPr lang="vi-VN" sz="3600" b="1" dirty="0"/>
              <a:t>Saving</a:t>
            </a:r>
            <a:endParaRPr lang="en-VN" sz="3600" dirty="0"/>
          </a:p>
        </p:txBody>
      </p:sp>
      <p:sp>
        <p:nvSpPr>
          <p:cNvPr id="7" name="TextBox 6">
            <a:extLst>
              <a:ext uri="{FF2B5EF4-FFF2-40B4-BE49-F238E27FC236}">
                <a16:creationId xmlns:a16="http://schemas.microsoft.com/office/drawing/2014/main" id="{D2FBD498-18EA-6E49-7EAE-21C8FBE2AE80}"/>
              </a:ext>
            </a:extLst>
          </p:cNvPr>
          <p:cNvSpPr txBox="1"/>
          <p:nvPr/>
        </p:nvSpPr>
        <p:spPr>
          <a:xfrm>
            <a:off x="6863150" y="6003925"/>
            <a:ext cx="3230420" cy="400110"/>
          </a:xfrm>
          <a:prstGeom prst="rect">
            <a:avLst/>
          </a:prstGeom>
          <a:solidFill>
            <a:schemeClr val="bg1"/>
          </a:solidFill>
        </p:spPr>
        <p:txBody>
          <a:bodyPr wrap="square">
            <a:spAutoFit/>
          </a:bodyPr>
          <a:lstStyle/>
          <a:p>
            <a:r>
              <a:rPr lang="vi-VN" sz="2000" b="1" dirty="0"/>
              <a:t>Measured Energy</a:t>
            </a:r>
            <a:endParaRPr lang="en-VN" sz="2000" dirty="0"/>
          </a:p>
        </p:txBody>
      </p:sp>
      <p:sp>
        <p:nvSpPr>
          <p:cNvPr id="8" name="TextBox 7">
            <a:extLst>
              <a:ext uri="{FF2B5EF4-FFF2-40B4-BE49-F238E27FC236}">
                <a16:creationId xmlns:a16="http://schemas.microsoft.com/office/drawing/2014/main" id="{E292765E-B674-36E2-39C0-35D590DFF622}"/>
              </a:ext>
            </a:extLst>
          </p:cNvPr>
          <p:cNvSpPr txBox="1"/>
          <p:nvPr/>
        </p:nvSpPr>
        <p:spPr>
          <a:xfrm>
            <a:off x="5425229" y="4865321"/>
            <a:ext cx="1585384" cy="379656"/>
          </a:xfrm>
          <a:prstGeom prst="rect">
            <a:avLst/>
          </a:prstGeom>
          <a:solidFill>
            <a:schemeClr val="bg1"/>
          </a:solidFill>
        </p:spPr>
        <p:txBody>
          <a:bodyPr wrap="square">
            <a:spAutoFit/>
          </a:bodyPr>
          <a:lstStyle/>
          <a:p>
            <a:r>
              <a:rPr lang="vi-VN" dirty="0"/>
              <a:t>Base Period</a:t>
            </a:r>
            <a:endParaRPr lang="en-VN" dirty="0"/>
          </a:p>
        </p:txBody>
      </p:sp>
      <p:sp>
        <p:nvSpPr>
          <p:cNvPr id="9" name="TextBox 8">
            <a:extLst>
              <a:ext uri="{FF2B5EF4-FFF2-40B4-BE49-F238E27FC236}">
                <a16:creationId xmlns:a16="http://schemas.microsoft.com/office/drawing/2014/main" id="{9EC6B8C5-8EB3-4BEA-AE55-CF52AB762713}"/>
              </a:ext>
            </a:extLst>
          </p:cNvPr>
          <p:cNvSpPr txBox="1"/>
          <p:nvPr/>
        </p:nvSpPr>
        <p:spPr>
          <a:xfrm>
            <a:off x="7705480" y="4865321"/>
            <a:ext cx="2016044" cy="379656"/>
          </a:xfrm>
          <a:prstGeom prst="rect">
            <a:avLst/>
          </a:prstGeom>
          <a:solidFill>
            <a:schemeClr val="bg1"/>
          </a:solidFill>
        </p:spPr>
        <p:txBody>
          <a:bodyPr wrap="square">
            <a:spAutoFit/>
          </a:bodyPr>
          <a:lstStyle/>
          <a:p>
            <a:r>
              <a:rPr lang="vi-VN" dirty="0"/>
              <a:t>Reporting Period</a:t>
            </a:r>
            <a:endParaRPr lang="en-VN" dirty="0"/>
          </a:p>
        </p:txBody>
      </p:sp>
    </p:spTree>
    <p:extLst>
      <p:ext uri="{BB962C8B-B14F-4D97-AF65-F5344CB8AC3E}">
        <p14:creationId xmlns:p14="http://schemas.microsoft.com/office/powerpoint/2010/main" val="1440192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27778-3A4F-F260-B0FA-B916889C3574}"/>
              </a:ext>
            </a:extLst>
          </p:cNvPr>
          <p:cNvSpPr>
            <a:spLocks noGrp="1"/>
          </p:cNvSpPr>
          <p:nvPr>
            <p:ph type="title"/>
          </p:nvPr>
        </p:nvSpPr>
        <p:spPr/>
        <p:txBody>
          <a:bodyPr/>
          <a:lstStyle/>
          <a:p>
            <a:r>
              <a:rPr lang="vi-VN">
                <a:latin typeface="+mn-lt"/>
              </a:rPr>
              <a:t>ADJUST</a:t>
            </a:r>
            <a:endParaRPr lang="en-US" dirty="0">
              <a:latin typeface="+mn-lt"/>
            </a:endParaRPr>
          </a:p>
        </p:txBody>
      </p:sp>
      <p:graphicFrame>
        <p:nvGraphicFramePr>
          <p:cNvPr id="4" name="Espace réservé du contenu 4">
            <a:extLst>
              <a:ext uri="{FF2B5EF4-FFF2-40B4-BE49-F238E27FC236}">
                <a16:creationId xmlns:a16="http://schemas.microsoft.com/office/drawing/2014/main" id="{C69F9B14-553C-EE1B-6E2C-9477B512C2C3}"/>
              </a:ext>
            </a:extLst>
          </p:cNvPr>
          <p:cNvGraphicFramePr>
            <a:graphicFrameLocks/>
          </p:cNvGraphicFramePr>
          <p:nvPr>
            <p:extLst>
              <p:ext uri="{D42A27DB-BD31-4B8C-83A1-F6EECF244321}">
                <p14:modId xmlns:p14="http://schemas.microsoft.com/office/powerpoint/2010/main" val="1400805883"/>
              </p:ext>
            </p:extLst>
          </p:nvPr>
        </p:nvGraphicFramePr>
        <p:xfrm>
          <a:off x="5303519" y="1687158"/>
          <a:ext cx="6676943" cy="3723938"/>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a:extLst>
              <a:ext uri="{FF2B5EF4-FFF2-40B4-BE49-F238E27FC236}">
                <a16:creationId xmlns:a16="http://schemas.microsoft.com/office/drawing/2014/main" id="{531E3B3B-3B01-1632-4324-8CAC9C103670}"/>
              </a:ext>
            </a:extLst>
          </p:cNvPr>
          <p:cNvSpPr txBox="1">
            <a:spLocks noChangeArrowheads="1"/>
          </p:cNvSpPr>
          <p:nvPr/>
        </p:nvSpPr>
        <p:spPr>
          <a:xfrm>
            <a:off x="609600" y="1687158"/>
            <a:ext cx="4309242" cy="306500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r>
              <a:rPr lang="en-US" sz="2000" dirty="0"/>
              <a:t>Can be adjusted little, simply or complexly. Adjustments can include technical calculations. The degree of adjustment depends on:
- The need for accuracy,
- The complexity of the factors that drive energy use, 
- The number of devices whose effectiveness is assessed (e.g. 'measurement range'), 
- Budget available.</a:t>
            </a:r>
          </a:p>
        </p:txBody>
      </p:sp>
      <p:sp>
        <p:nvSpPr>
          <p:cNvPr id="5" name="TextBox 4">
            <a:extLst>
              <a:ext uri="{FF2B5EF4-FFF2-40B4-BE49-F238E27FC236}">
                <a16:creationId xmlns:a16="http://schemas.microsoft.com/office/drawing/2014/main" id="{BDEA77D7-11FC-E45E-104C-2BD168C9A3F4}"/>
              </a:ext>
            </a:extLst>
          </p:cNvPr>
          <p:cNvSpPr txBox="1"/>
          <p:nvPr/>
        </p:nvSpPr>
        <p:spPr>
          <a:xfrm>
            <a:off x="5672796" y="4752161"/>
            <a:ext cx="1325881" cy="646331"/>
          </a:xfrm>
          <a:prstGeom prst="rect">
            <a:avLst/>
          </a:prstGeom>
          <a:solidFill>
            <a:schemeClr val="bg1"/>
          </a:solidFill>
        </p:spPr>
        <p:txBody>
          <a:bodyPr wrap="square">
            <a:spAutoFit/>
          </a:bodyPr>
          <a:lstStyle/>
          <a:p>
            <a:r>
              <a:rPr lang="en-US" sz="1800" dirty="0"/>
              <a:t>Before the project</a:t>
            </a:r>
            <a:endParaRPr lang="en-VN" sz="1800" dirty="0"/>
          </a:p>
        </p:txBody>
      </p:sp>
      <p:sp>
        <p:nvSpPr>
          <p:cNvPr id="7" name="TextBox 6">
            <a:extLst>
              <a:ext uri="{FF2B5EF4-FFF2-40B4-BE49-F238E27FC236}">
                <a16:creationId xmlns:a16="http://schemas.microsoft.com/office/drawing/2014/main" id="{F07F0D3C-E248-0FDB-D547-C1C3D166128F}"/>
              </a:ext>
            </a:extLst>
          </p:cNvPr>
          <p:cNvSpPr txBox="1"/>
          <p:nvPr/>
        </p:nvSpPr>
        <p:spPr>
          <a:xfrm>
            <a:off x="6998677" y="4708703"/>
            <a:ext cx="1325881" cy="646331"/>
          </a:xfrm>
          <a:prstGeom prst="rect">
            <a:avLst/>
          </a:prstGeom>
          <a:solidFill>
            <a:schemeClr val="bg1"/>
          </a:solidFill>
        </p:spPr>
        <p:txBody>
          <a:bodyPr wrap="square">
            <a:spAutoFit/>
          </a:bodyPr>
          <a:lstStyle/>
          <a:p>
            <a:pPr algn="ctr"/>
            <a:r>
              <a:rPr lang="en-US" sz="1800" dirty="0"/>
              <a:t>After 1 year</a:t>
            </a:r>
            <a:endParaRPr lang="en-VN" sz="1800" dirty="0"/>
          </a:p>
        </p:txBody>
      </p:sp>
      <p:sp>
        <p:nvSpPr>
          <p:cNvPr id="8" name="TextBox 7">
            <a:extLst>
              <a:ext uri="{FF2B5EF4-FFF2-40B4-BE49-F238E27FC236}">
                <a16:creationId xmlns:a16="http://schemas.microsoft.com/office/drawing/2014/main" id="{B4C4F421-6D1E-5DA8-90C4-BBCBE300A8E2}"/>
              </a:ext>
            </a:extLst>
          </p:cNvPr>
          <p:cNvSpPr txBox="1"/>
          <p:nvPr/>
        </p:nvSpPr>
        <p:spPr>
          <a:xfrm>
            <a:off x="9967868" y="2286790"/>
            <a:ext cx="2012593" cy="523220"/>
          </a:xfrm>
          <a:prstGeom prst="rect">
            <a:avLst/>
          </a:prstGeom>
          <a:solidFill>
            <a:schemeClr val="bg1"/>
          </a:solidFill>
        </p:spPr>
        <p:txBody>
          <a:bodyPr wrap="square">
            <a:spAutoFit/>
          </a:bodyPr>
          <a:lstStyle/>
          <a:p>
            <a:pPr algn="ctr"/>
            <a:r>
              <a:rPr lang="en-US" sz="1400" dirty="0"/>
              <a:t>Reduced energy due to less production</a:t>
            </a:r>
            <a:endParaRPr lang="en-VN" sz="1400" dirty="0"/>
          </a:p>
        </p:txBody>
      </p:sp>
      <p:sp>
        <p:nvSpPr>
          <p:cNvPr id="9" name="TextBox 8">
            <a:extLst>
              <a:ext uri="{FF2B5EF4-FFF2-40B4-BE49-F238E27FC236}">
                <a16:creationId xmlns:a16="http://schemas.microsoft.com/office/drawing/2014/main" id="{105A1D0A-0FE9-4849-9091-C08E3E154230}"/>
              </a:ext>
            </a:extLst>
          </p:cNvPr>
          <p:cNvSpPr txBox="1"/>
          <p:nvPr/>
        </p:nvSpPr>
        <p:spPr>
          <a:xfrm>
            <a:off x="9967868" y="2947700"/>
            <a:ext cx="2012593" cy="523220"/>
          </a:xfrm>
          <a:prstGeom prst="rect">
            <a:avLst/>
          </a:prstGeom>
          <a:solidFill>
            <a:schemeClr val="bg1"/>
          </a:solidFill>
        </p:spPr>
        <p:txBody>
          <a:bodyPr wrap="square">
            <a:spAutoFit/>
          </a:bodyPr>
          <a:lstStyle/>
          <a:p>
            <a:pPr algn="ctr"/>
            <a:r>
              <a:rPr lang="en-US" sz="1400" dirty="0"/>
              <a:t>Saving energy due to the project</a:t>
            </a:r>
            <a:endParaRPr lang="en-VN" sz="1400" dirty="0"/>
          </a:p>
        </p:txBody>
      </p:sp>
      <p:sp>
        <p:nvSpPr>
          <p:cNvPr id="10" name="TextBox 9">
            <a:extLst>
              <a:ext uri="{FF2B5EF4-FFF2-40B4-BE49-F238E27FC236}">
                <a16:creationId xmlns:a16="http://schemas.microsoft.com/office/drawing/2014/main" id="{3C8E61B6-08B0-5BBE-BEA6-CC9903DE78E6}"/>
              </a:ext>
            </a:extLst>
          </p:cNvPr>
          <p:cNvSpPr txBox="1"/>
          <p:nvPr/>
        </p:nvSpPr>
        <p:spPr>
          <a:xfrm>
            <a:off x="9967868" y="3584297"/>
            <a:ext cx="2012593" cy="523220"/>
          </a:xfrm>
          <a:prstGeom prst="rect">
            <a:avLst/>
          </a:prstGeom>
          <a:solidFill>
            <a:schemeClr val="bg1"/>
          </a:solidFill>
        </p:spPr>
        <p:txBody>
          <a:bodyPr wrap="square">
            <a:spAutoFit/>
          </a:bodyPr>
          <a:lstStyle/>
          <a:p>
            <a:pPr algn="ctr"/>
            <a:r>
              <a:rPr lang="en-US" sz="1400" dirty="0"/>
              <a:t>Additional energy consumption</a:t>
            </a:r>
            <a:endParaRPr lang="en-VN" sz="1400" dirty="0"/>
          </a:p>
        </p:txBody>
      </p:sp>
    </p:spTree>
    <p:extLst>
      <p:ext uri="{BB962C8B-B14F-4D97-AF65-F5344CB8AC3E}">
        <p14:creationId xmlns:p14="http://schemas.microsoft.com/office/powerpoint/2010/main" val="2845189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4"/>
          <p:cNvSpPr>
            <a:spLocks noGrp="1"/>
          </p:cNvSpPr>
          <p:nvPr>
            <p:ph type="sldNum" sz="quarter" idx="11"/>
          </p:nvPr>
        </p:nvSpPr>
        <p:spPr bwMode="auto">
          <a:xfrm>
            <a:off x="304800" y="6324600"/>
            <a:ext cx="1676400" cy="3238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algn="ctr" rtl="0" fontAlgn="base">
              <a:spcBef>
                <a:spcPct val="0"/>
              </a:spcBef>
              <a:spcAft>
                <a:spcPct val="0"/>
              </a:spcAft>
              <a:defRPr lang="en-US" sz="1400" kern="1200" baseline="0" smtClean="0">
                <a:solidFill>
                  <a:srgbClr val="009206"/>
                </a:solidFill>
                <a:latin typeface="Calibri" pitchFamily="34" charset="0"/>
                <a:ea typeface="+mn-ea"/>
                <a:cs typeface="Calibri" pitchFamily="34" charset="0"/>
              </a:defRPr>
            </a:lvl1pPr>
            <a:lvl2pPr marL="457200" algn="l" rtl="0" fontAlgn="base">
              <a:spcBef>
                <a:spcPct val="0"/>
              </a:spcBef>
              <a:spcAft>
                <a:spcPct val="0"/>
              </a:spcAft>
              <a:defRPr kern="1200">
                <a:solidFill>
                  <a:schemeClr val="tx1"/>
                </a:solidFill>
                <a:latin typeface="Times New Roman" charset="0"/>
                <a:ea typeface="+mn-ea"/>
                <a:cs typeface="Arial" charset="0"/>
              </a:defRPr>
            </a:lvl2pPr>
            <a:lvl3pPr marL="914400" algn="l" rtl="0" fontAlgn="base">
              <a:spcBef>
                <a:spcPct val="0"/>
              </a:spcBef>
              <a:spcAft>
                <a:spcPct val="0"/>
              </a:spcAft>
              <a:defRPr kern="1200">
                <a:solidFill>
                  <a:schemeClr val="tx1"/>
                </a:solidFill>
                <a:latin typeface="Times New Roman" charset="0"/>
                <a:ea typeface="+mn-ea"/>
                <a:cs typeface="Arial" charset="0"/>
              </a:defRPr>
            </a:lvl3pPr>
            <a:lvl4pPr marL="1371600" algn="l" rtl="0" fontAlgn="base">
              <a:spcBef>
                <a:spcPct val="0"/>
              </a:spcBef>
              <a:spcAft>
                <a:spcPct val="0"/>
              </a:spcAft>
              <a:defRPr kern="1200">
                <a:solidFill>
                  <a:schemeClr val="tx1"/>
                </a:solidFill>
                <a:latin typeface="Times New Roman" charset="0"/>
                <a:ea typeface="+mn-ea"/>
                <a:cs typeface="Arial" charset="0"/>
              </a:defRPr>
            </a:lvl4pPr>
            <a:lvl5pPr marL="1828800" algn="l" rtl="0" fontAlgn="base">
              <a:spcBef>
                <a:spcPct val="0"/>
              </a:spcBef>
              <a:spcAft>
                <a:spcPct val="0"/>
              </a:spcAft>
              <a:defRPr kern="1200">
                <a:solidFill>
                  <a:schemeClr val="tx1"/>
                </a:solidFill>
                <a:latin typeface="Times New Roman" charset="0"/>
                <a:ea typeface="+mn-ea"/>
                <a:cs typeface="Arial" charset="0"/>
              </a:defRPr>
            </a:lvl5pPr>
            <a:lvl6pPr marL="2286000" algn="l" defTabSz="914400" rtl="0" eaLnBrk="1" latinLnBrk="0" hangingPunct="1">
              <a:defRPr kern="1200">
                <a:solidFill>
                  <a:schemeClr val="tx1"/>
                </a:solidFill>
                <a:latin typeface="Times New Roman" charset="0"/>
                <a:ea typeface="+mn-ea"/>
                <a:cs typeface="Arial" charset="0"/>
              </a:defRPr>
            </a:lvl6pPr>
            <a:lvl7pPr marL="2743200" algn="l" defTabSz="914400" rtl="0" eaLnBrk="1" latinLnBrk="0" hangingPunct="1">
              <a:defRPr kern="1200">
                <a:solidFill>
                  <a:schemeClr val="tx1"/>
                </a:solidFill>
                <a:latin typeface="Times New Roman" charset="0"/>
                <a:ea typeface="+mn-ea"/>
                <a:cs typeface="Arial" charset="0"/>
              </a:defRPr>
            </a:lvl7pPr>
            <a:lvl8pPr marL="3200400" algn="l" defTabSz="914400" rtl="0" eaLnBrk="1" latinLnBrk="0" hangingPunct="1">
              <a:defRPr kern="1200">
                <a:solidFill>
                  <a:schemeClr val="tx1"/>
                </a:solidFill>
                <a:latin typeface="Times New Roman" charset="0"/>
                <a:ea typeface="+mn-ea"/>
                <a:cs typeface="Arial" charset="0"/>
              </a:defRPr>
            </a:lvl8pPr>
            <a:lvl9pPr marL="3657600" algn="l" defTabSz="914400" rtl="0" eaLnBrk="1" latinLnBrk="0" hangingPunct="1">
              <a:defRPr kern="1200">
                <a:solidFill>
                  <a:schemeClr val="tx1"/>
                </a:solidFill>
                <a:latin typeface="Times New Roman" charset="0"/>
                <a:ea typeface="+mn-ea"/>
                <a:cs typeface="Arial" charset="0"/>
              </a:defRPr>
            </a:lvl9pPr>
          </a:lstStyle>
          <a:p>
            <a:pPr eaLnBrk="1" hangingPunct="1">
              <a:defRPr/>
            </a:pPr>
            <a:r>
              <a:rPr lang="en-US"/>
              <a:t>Introduction </a:t>
            </a:r>
            <a:fld id="{2482D9BC-616D-4BCC-B9C0-CBF48DA4398A}" type="slidenum">
              <a:rPr smtClean="0"/>
              <a:pPr eaLnBrk="1" hangingPunct="1">
                <a:defRPr/>
              </a:pPr>
              <a:t>16</a:t>
            </a:fld>
            <a:endParaRPr lang="en-US" dirty="0">
              <a:solidFill>
                <a:srgbClr val="008000"/>
              </a:solidFill>
              <a:latin typeface="Calibri" pitchFamily="34" charset="0"/>
            </a:endParaRPr>
          </a:p>
        </p:txBody>
      </p:sp>
      <p:sp>
        <p:nvSpPr>
          <p:cNvPr id="12291" name="Rectangle 2"/>
          <p:cNvSpPr>
            <a:spLocks noGrp="1" noChangeArrowheads="1"/>
          </p:cNvSpPr>
          <p:nvPr>
            <p:ph type="title"/>
          </p:nvPr>
        </p:nvSpPr>
        <p:spPr>
          <a:xfrm>
            <a:off x="1103447" y="315309"/>
            <a:ext cx="10177132" cy="905445"/>
          </a:xfrm>
        </p:spPr>
        <p:txBody>
          <a:bodyPr/>
          <a:lstStyle/>
          <a:p>
            <a:pPr algn="ctr" eaLnBrk="1" hangingPunct="1"/>
            <a:r>
              <a:rPr lang="en-US" b="1"/>
              <a:t>“SAVINGS” OR “AVOIDANCE”?</a:t>
            </a:r>
            <a:endParaRPr lang="en-US" b="1" dirty="0"/>
          </a:p>
        </p:txBody>
      </p:sp>
      <p:sp>
        <p:nvSpPr>
          <p:cNvPr id="386051" name="Rectangle 3"/>
          <p:cNvSpPr>
            <a:spLocks noGrp="1" noChangeArrowheads="1"/>
          </p:cNvSpPr>
          <p:nvPr>
            <p:ph type="body" idx="1"/>
          </p:nvPr>
        </p:nvSpPr>
        <p:spPr>
          <a:xfrm>
            <a:off x="594360" y="1381125"/>
            <a:ext cx="5755640" cy="5105400"/>
          </a:xfrm>
        </p:spPr>
        <p:txBody>
          <a:bodyPr>
            <a:noAutofit/>
          </a:bodyPr>
          <a:lstStyle/>
          <a:p>
            <a:pPr algn="just" eaLnBrk="1" hangingPunct="1">
              <a:lnSpc>
                <a:spcPct val="120000"/>
              </a:lnSpc>
              <a:defRPr/>
            </a:pPr>
            <a:r>
              <a:rPr lang="en-US" dirty="0"/>
              <a:t>Energy users often want to know how much they would have to pay for their energy bills if they did not take energy-saving actions. They want to know how much energy costs they have </a:t>
            </a:r>
            <a:r>
              <a:rPr lang="en-US" b="1" u="sng" dirty="0"/>
              <a:t>avoided</a:t>
            </a:r>
            <a:r>
              <a:rPr lang="en-US" dirty="0"/>
              <a:t>.</a:t>
            </a:r>
          </a:p>
          <a:p>
            <a:pPr algn="just" eaLnBrk="1" hangingPunct="1">
              <a:lnSpc>
                <a:spcPct val="120000"/>
              </a:lnSpc>
              <a:defRPr/>
            </a:pPr>
            <a:endParaRPr lang="en-US" dirty="0"/>
          </a:p>
          <a:p>
            <a:pPr algn="just" eaLnBrk="1" hangingPunct="1">
              <a:lnSpc>
                <a:spcPct val="120000"/>
              </a:lnSpc>
              <a:defRPr/>
            </a:pPr>
            <a:r>
              <a:rPr lang="en-US" dirty="0"/>
              <a:t>To report avoided costs, M&amp;V engineers adjust baseline energy usage to match the reporting period. They sometimes simply refer to this as “savings” to mean avoided costs, as using this term risks confusion with accounting terminology.</a:t>
            </a:r>
          </a:p>
        </p:txBody>
      </p:sp>
      <p:sp>
        <p:nvSpPr>
          <p:cNvPr id="13316" name="Rectangle 3"/>
          <p:cNvSpPr txBox="1">
            <a:spLocks noChangeArrowheads="1"/>
          </p:cNvSpPr>
          <p:nvPr/>
        </p:nvSpPr>
        <p:spPr>
          <a:xfrm>
            <a:off x="6639560" y="1381125"/>
            <a:ext cx="4916564" cy="40386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332169" marR="0" lvl="0" indent="-332169" algn="l" rtl="0">
              <a:lnSpc>
                <a:spcPct val="100000"/>
              </a:lnSpc>
              <a:spcBef>
                <a:spcPts val="0"/>
              </a:spcBef>
              <a:spcAft>
                <a:spcPts val="0"/>
              </a:spcAft>
              <a:buClrTx/>
              <a:buSzPts val="1400"/>
              <a:buFont typeface="Wingdings" panose="05000000000000000000" pitchFamily="2" charset="2"/>
              <a:buChar char="§"/>
              <a:tabLst>
                <a:tab pos="332169" algn="l"/>
              </a:tabLst>
              <a:defRPr lang="en-US" sz="2000" b="0" i="0" u="none" strike="noStrike" cap="none" smtClean="0">
                <a:solidFill>
                  <a:schemeClr val="tx1"/>
                </a:solidFill>
                <a:effectLst/>
                <a:latin typeface="+mn-lt"/>
                <a:ea typeface="Cambria" panose="02040503050406030204" pitchFamily="18" charset="0"/>
                <a:cs typeface="Arial" panose="020B0604020202020204" pitchFamily="34" charset="0"/>
                <a:sym typeface="Roboto"/>
              </a:defRPr>
            </a:lvl1pPr>
            <a:lvl2pPr marL="671479" marR="0" lvl="1" indent="-339312" algn="l" rtl="0">
              <a:lnSpc>
                <a:spcPct val="100000"/>
              </a:lnSpc>
              <a:spcBef>
                <a:spcPts val="0"/>
              </a:spcBef>
              <a:spcAft>
                <a:spcPts val="0"/>
              </a:spcAft>
              <a:buClrTx/>
              <a:buSzPts val="1400"/>
              <a:buFont typeface="Wingdings" panose="05000000000000000000" pitchFamily="2" charset="2"/>
              <a:buChar char="§"/>
              <a:defRPr lang="en-US" sz="2000" b="0" i="0" u="none" strike="noStrike" cap="none" smtClean="0">
                <a:solidFill>
                  <a:schemeClr val="tx1"/>
                </a:solidFill>
                <a:effectLst/>
                <a:latin typeface="+mn-lt"/>
                <a:ea typeface="Cambria" panose="02040503050406030204" pitchFamily="18" charset="0"/>
                <a:cs typeface="Arial" panose="020B0604020202020204" pitchFamily="34" charset="0"/>
                <a:sym typeface="Roboto"/>
              </a:defRPr>
            </a:lvl2pPr>
            <a:lvl3pPr marL="941739" marR="0" lvl="2" indent="-270260" algn="l" rtl="0">
              <a:lnSpc>
                <a:spcPct val="100000"/>
              </a:lnSpc>
              <a:spcBef>
                <a:spcPts val="0"/>
              </a:spcBef>
              <a:spcAft>
                <a:spcPts val="0"/>
              </a:spcAft>
              <a:buClrTx/>
              <a:buSzPts val="1400"/>
              <a:buFont typeface="Wingdings" panose="05000000000000000000" pitchFamily="2" charset="2"/>
              <a:buChar char="§"/>
              <a:defRPr lang="en-US" sz="2000" b="0" i="0" u="none" strike="noStrike" cap="none" smtClean="0">
                <a:solidFill>
                  <a:schemeClr val="tx1"/>
                </a:solidFill>
                <a:effectLst/>
                <a:latin typeface="+mn-lt"/>
                <a:ea typeface="Cambria" panose="02040503050406030204" pitchFamily="18" charset="0"/>
                <a:cs typeface="Arial" panose="020B0604020202020204" pitchFamily="34" charset="0"/>
                <a:sym typeface="Roboto"/>
              </a:defRPr>
            </a:lvl3pPr>
            <a:lvl4pPr marL="1275096" marR="0" lvl="3" indent="-264307" algn="l" rtl="0">
              <a:lnSpc>
                <a:spcPct val="100000"/>
              </a:lnSpc>
              <a:spcBef>
                <a:spcPts val="0"/>
              </a:spcBef>
              <a:spcAft>
                <a:spcPts val="0"/>
              </a:spcAft>
              <a:buClr>
                <a:srgbClr val="00B050"/>
              </a:buClr>
              <a:buSzPts val="1400"/>
              <a:buFont typeface="Wingdings" panose="05000000000000000000" pitchFamily="2" charset="2"/>
              <a:buChar char="§"/>
              <a:defRPr lang="en-US" sz="2000" b="0" i="0" u="none" strike="noStrike" cap="none" smtClean="0">
                <a:solidFill>
                  <a:schemeClr val="tx2">
                    <a:lumMod val="50000"/>
                  </a:schemeClr>
                </a:solidFill>
                <a:effectLst/>
                <a:latin typeface="Arial" panose="020B0604020202020204" pitchFamily="34" charset="0"/>
                <a:ea typeface="Roboto"/>
                <a:cs typeface="Arial" panose="020B0604020202020204" pitchFamily="34" charset="0"/>
                <a:sym typeface="Roboto"/>
              </a:defRPr>
            </a:lvl4pPr>
            <a:lvl5pPr marL="1614408" marR="0" lvl="4" indent="-270260" algn="l" rtl="0">
              <a:lnSpc>
                <a:spcPct val="100000"/>
              </a:lnSpc>
              <a:spcBef>
                <a:spcPts val="0"/>
              </a:spcBef>
              <a:spcAft>
                <a:spcPts val="0"/>
              </a:spcAft>
              <a:buClr>
                <a:srgbClr val="00B050"/>
              </a:buClr>
              <a:buSzPts val="1400"/>
              <a:buFont typeface="Wingdings" panose="05000000000000000000" pitchFamily="2" charset="2"/>
              <a:buChar char="§"/>
              <a:tabLst>
                <a:tab pos="1614408" algn="l"/>
              </a:tabLst>
              <a:defRPr lang="en-GB" sz="1500" b="0" i="0" u="none" strike="noStrike" cap="none">
                <a:solidFill>
                  <a:schemeClr val="accent2">
                    <a:lumMod val="50000"/>
                  </a:schemeClr>
                </a:solidFill>
                <a:effectLst/>
                <a:latin typeface="Arial" panose="020B0604020202020204" pitchFamily="34" charset="0"/>
                <a:ea typeface="Roboto"/>
                <a:cs typeface="Arial" panose="020B0604020202020204" pitchFamily="34" charset="0"/>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lgn="just">
              <a:lnSpc>
                <a:spcPct val="110000"/>
              </a:lnSpc>
              <a:buFont typeface="Arial" panose="020B0604020202020204" pitchFamily="34" charset="0"/>
              <a:buChar char="•"/>
            </a:pPr>
            <a:r>
              <a:rPr lang="vi-VN" dirty="0"/>
              <a:t>Accountants typically use the word “savings” to mean “cost reduction.” They do not perform adjustments.</a:t>
            </a:r>
          </a:p>
          <a:p>
            <a:pPr algn="just">
              <a:lnSpc>
                <a:spcPct val="110000"/>
              </a:lnSpc>
              <a:buFont typeface="Arial" panose="020B0604020202020204" pitchFamily="34" charset="0"/>
              <a:buChar char="•"/>
            </a:pPr>
            <a:endParaRPr lang="vi-VN" dirty="0"/>
          </a:p>
          <a:p>
            <a:pPr algn="just">
              <a:lnSpc>
                <a:spcPct val="110000"/>
              </a:lnSpc>
              <a:buFont typeface="Arial" panose="020B0604020202020204" pitchFamily="34" charset="0"/>
              <a:buChar char="•"/>
            </a:pPr>
            <a:r>
              <a:rPr lang="vi-VN" dirty="0"/>
              <a:t>Therefore, when discussing “savings,” we </a:t>
            </a:r>
            <a:r>
              <a:rPr lang="vi-VN" b="1" dirty="0"/>
              <a:t>must be very careful to explain </a:t>
            </a:r>
            <a:r>
              <a:rPr lang="vi-VN" dirty="0"/>
              <a:t>what we mean.</a:t>
            </a:r>
          </a:p>
          <a:p>
            <a:pPr algn="just">
              <a:lnSpc>
                <a:spcPct val="110000"/>
              </a:lnSpc>
              <a:buFont typeface="Arial" panose="020B0604020202020204" pitchFamily="34" charset="0"/>
              <a:buChar char="•"/>
            </a:pPr>
            <a:r>
              <a:rPr lang="vi-VN" dirty="0"/>
              <a:t>We must report the set of conditions we are using to define “savings.”</a:t>
            </a:r>
            <a:endParaRPr lang="vi-VN" sz="1400" dirty="0"/>
          </a:p>
        </p:txBody>
      </p:sp>
    </p:spTree>
    <p:extLst>
      <p:ext uri="{BB962C8B-B14F-4D97-AF65-F5344CB8AC3E}">
        <p14:creationId xmlns:p14="http://schemas.microsoft.com/office/powerpoint/2010/main" val="3004545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4"/>
          <p:cNvSpPr>
            <a:spLocks noGrp="1"/>
          </p:cNvSpPr>
          <p:nvPr>
            <p:ph type="sldNum" sz="quarter" idx="11"/>
          </p:nvPr>
        </p:nvSpPr>
        <p:spPr bwMode="auto">
          <a:xfrm>
            <a:off x="304800" y="6324600"/>
            <a:ext cx="1676400" cy="3238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algn="ctr" rtl="0" fontAlgn="base">
              <a:spcBef>
                <a:spcPct val="0"/>
              </a:spcBef>
              <a:spcAft>
                <a:spcPct val="0"/>
              </a:spcAft>
              <a:defRPr lang="en-US" sz="1400" kern="1200" baseline="0" smtClean="0">
                <a:solidFill>
                  <a:srgbClr val="009206"/>
                </a:solidFill>
                <a:latin typeface="Calibri" pitchFamily="34" charset="0"/>
                <a:ea typeface="+mn-ea"/>
                <a:cs typeface="Calibri" pitchFamily="34" charset="0"/>
              </a:defRPr>
            </a:lvl1pPr>
            <a:lvl2pPr marL="457200" algn="l" rtl="0" fontAlgn="base">
              <a:spcBef>
                <a:spcPct val="0"/>
              </a:spcBef>
              <a:spcAft>
                <a:spcPct val="0"/>
              </a:spcAft>
              <a:defRPr kern="1200">
                <a:solidFill>
                  <a:schemeClr val="tx1"/>
                </a:solidFill>
                <a:latin typeface="Times New Roman" charset="0"/>
                <a:ea typeface="+mn-ea"/>
                <a:cs typeface="Arial" charset="0"/>
              </a:defRPr>
            </a:lvl2pPr>
            <a:lvl3pPr marL="914400" algn="l" rtl="0" fontAlgn="base">
              <a:spcBef>
                <a:spcPct val="0"/>
              </a:spcBef>
              <a:spcAft>
                <a:spcPct val="0"/>
              </a:spcAft>
              <a:defRPr kern="1200">
                <a:solidFill>
                  <a:schemeClr val="tx1"/>
                </a:solidFill>
                <a:latin typeface="Times New Roman" charset="0"/>
                <a:ea typeface="+mn-ea"/>
                <a:cs typeface="Arial" charset="0"/>
              </a:defRPr>
            </a:lvl3pPr>
            <a:lvl4pPr marL="1371600" algn="l" rtl="0" fontAlgn="base">
              <a:spcBef>
                <a:spcPct val="0"/>
              </a:spcBef>
              <a:spcAft>
                <a:spcPct val="0"/>
              </a:spcAft>
              <a:defRPr kern="1200">
                <a:solidFill>
                  <a:schemeClr val="tx1"/>
                </a:solidFill>
                <a:latin typeface="Times New Roman" charset="0"/>
                <a:ea typeface="+mn-ea"/>
                <a:cs typeface="Arial" charset="0"/>
              </a:defRPr>
            </a:lvl4pPr>
            <a:lvl5pPr marL="1828800" algn="l" rtl="0" fontAlgn="base">
              <a:spcBef>
                <a:spcPct val="0"/>
              </a:spcBef>
              <a:spcAft>
                <a:spcPct val="0"/>
              </a:spcAft>
              <a:defRPr kern="1200">
                <a:solidFill>
                  <a:schemeClr val="tx1"/>
                </a:solidFill>
                <a:latin typeface="Times New Roman" charset="0"/>
                <a:ea typeface="+mn-ea"/>
                <a:cs typeface="Arial" charset="0"/>
              </a:defRPr>
            </a:lvl5pPr>
            <a:lvl6pPr marL="2286000" algn="l" defTabSz="914400" rtl="0" eaLnBrk="1" latinLnBrk="0" hangingPunct="1">
              <a:defRPr kern="1200">
                <a:solidFill>
                  <a:schemeClr val="tx1"/>
                </a:solidFill>
                <a:latin typeface="Times New Roman" charset="0"/>
                <a:ea typeface="+mn-ea"/>
                <a:cs typeface="Arial" charset="0"/>
              </a:defRPr>
            </a:lvl6pPr>
            <a:lvl7pPr marL="2743200" algn="l" defTabSz="914400" rtl="0" eaLnBrk="1" latinLnBrk="0" hangingPunct="1">
              <a:defRPr kern="1200">
                <a:solidFill>
                  <a:schemeClr val="tx1"/>
                </a:solidFill>
                <a:latin typeface="Times New Roman" charset="0"/>
                <a:ea typeface="+mn-ea"/>
                <a:cs typeface="Arial" charset="0"/>
              </a:defRPr>
            </a:lvl7pPr>
            <a:lvl8pPr marL="3200400" algn="l" defTabSz="914400" rtl="0" eaLnBrk="1" latinLnBrk="0" hangingPunct="1">
              <a:defRPr kern="1200">
                <a:solidFill>
                  <a:schemeClr val="tx1"/>
                </a:solidFill>
                <a:latin typeface="Times New Roman" charset="0"/>
                <a:ea typeface="+mn-ea"/>
                <a:cs typeface="Arial" charset="0"/>
              </a:defRPr>
            </a:lvl8pPr>
            <a:lvl9pPr marL="3657600" algn="l" defTabSz="914400" rtl="0" eaLnBrk="1" latinLnBrk="0" hangingPunct="1">
              <a:defRPr kern="1200">
                <a:solidFill>
                  <a:schemeClr val="tx1"/>
                </a:solidFill>
                <a:latin typeface="Times New Roman" charset="0"/>
                <a:ea typeface="+mn-ea"/>
                <a:cs typeface="Arial" charset="0"/>
              </a:defRPr>
            </a:lvl9pPr>
          </a:lstStyle>
          <a:p>
            <a:pPr eaLnBrk="1" hangingPunct="1">
              <a:defRPr/>
            </a:pPr>
            <a:r>
              <a:rPr lang="en-US"/>
              <a:t>Introduction </a:t>
            </a:r>
            <a:fld id="{2482D9BC-616D-4BCC-B9C0-CBF48DA4398A}" type="slidenum">
              <a:rPr smtClean="0"/>
              <a:pPr eaLnBrk="1" hangingPunct="1">
                <a:defRPr/>
              </a:pPr>
              <a:t>17</a:t>
            </a:fld>
            <a:endParaRPr lang="en-US" dirty="0">
              <a:solidFill>
                <a:srgbClr val="008000"/>
              </a:solidFill>
              <a:latin typeface="Calibri" pitchFamily="34" charset="0"/>
            </a:endParaRPr>
          </a:p>
        </p:txBody>
      </p:sp>
      <p:sp>
        <p:nvSpPr>
          <p:cNvPr id="15363" name="Rectangle 2"/>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64" name="Rectangle 3"/>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65" name="Rectangle 4"/>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66" name="Rectangle 5"/>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67" name="Rectangle 6"/>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68" name="Rectangle 7"/>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69" name="Rectangle 8"/>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0" name="Rectangle 9"/>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1" name="Rectangle 10"/>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2" name="Rectangle 11"/>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3" name="Rectangle 12"/>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4" name="Rectangle 13"/>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5" name="Rectangle 14"/>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6" name="Rectangle 15"/>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7" name="Rectangle 16"/>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8" name="Rectangle 17"/>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9" name="Rectangle 18"/>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80" name="Rectangle 19"/>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81" name="Rectangle 20"/>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82" name="Rectangle 21"/>
          <p:cNvSpPr>
            <a:spLocks noChangeArrowheads="1"/>
          </p:cNvSpPr>
          <p:nvPr/>
        </p:nvSpPr>
        <p:spPr bwMode="auto">
          <a:xfrm>
            <a:off x="1905001" y="1892300"/>
            <a:ext cx="8702675"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83" name="Rectangle 22"/>
          <p:cNvSpPr>
            <a:spLocks noGrp="1" noChangeArrowheads="1"/>
          </p:cNvSpPr>
          <p:nvPr>
            <p:ph type="title"/>
          </p:nvPr>
        </p:nvSpPr>
        <p:spPr>
          <a:xfrm>
            <a:off x="1045846" y="491743"/>
            <a:ext cx="10177132" cy="589825"/>
          </a:xfrm>
        </p:spPr>
        <p:txBody>
          <a:bodyPr spcFirstLastPara="1" wrap="square" lIns="90488" tIns="44450" rIns="90488" bIns="44450" anchor="ctr" anchorCtr="0">
            <a:normAutofit/>
          </a:bodyPr>
          <a:lstStyle/>
          <a:p>
            <a:pPr algn="ctr"/>
            <a:r>
              <a:rPr lang="en-US" b="1">
                <a:effectLst/>
                <a:latin typeface="+mn-lt"/>
              </a:rPr>
              <a:t>M&amp;V OPTIONS</a:t>
            </a:r>
            <a:endParaRPr lang="en-US" dirty="0">
              <a:effectLst/>
              <a:latin typeface="+mn-lt"/>
            </a:endParaRPr>
          </a:p>
        </p:txBody>
      </p:sp>
      <p:grpSp>
        <p:nvGrpSpPr>
          <p:cNvPr id="15384" name="Group 133"/>
          <p:cNvGrpSpPr>
            <a:grpSpLocks noChangeAspect="1"/>
          </p:cNvGrpSpPr>
          <p:nvPr/>
        </p:nvGrpSpPr>
        <p:grpSpPr bwMode="auto">
          <a:xfrm>
            <a:off x="6420148" y="1656948"/>
            <a:ext cx="5622366" cy="4240045"/>
            <a:chOff x="1620" y="2798"/>
            <a:chExt cx="8550" cy="6633"/>
          </a:xfrm>
        </p:grpSpPr>
        <p:sp>
          <p:nvSpPr>
            <p:cNvPr id="15385" name="AutoShape 134"/>
            <p:cNvSpPr>
              <a:spLocks noChangeAspect="1" noChangeArrowheads="1"/>
            </p:cNvSpPr>
            <p:nvPr/>
          </p:nvSpPr>
          <p:spPr bwMode="auto">
            <a:xfrm>
              <a:off x="1620" y="2798"/>
              <a:ext cx="8550" cy="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n-CA">
                <a:latin typeface="Calibri" pitchFamily="34" charset="0"/>
                <a:cs typeface="Calibri" pitchFamily="34" charset="0"/>
              </a:endParaRPr>
            </a:p>
          </p:txBody>
        </p:sp>
        <p:sp>
          <p:nvSpPr>
            <p:cNvPr id="15386" name="Rectangle 135"/>
            <p:cNvSpPr>
              <a:spLocks noChangeArrowheads="1"/>
            </p:cNvSpPr>
            <p:nvPr/>
          </p:nvSpPr>
          <p:spPr bwMode="auto">
            <a:xfrm>
              <a:off x="3120" y="3878"/>
              <a:ext cx="4950" cy="3240"/>
            </a:xfrm>
            <a:prstGeom prst="rect">
              <a:avLst/>
            </a:prstGeom>
            <a:solidFill>
              <a:srgbClr val="FFFFFF"/>
            </a:solidFill>
            <a:ln w="38100">
              <a:solidFill>
                <a:srgbClr val="000000"/>
              </a:solidFill>
              <a:miter lim="800000"/>
              <a:headEnd/>
              <a:tailEnd/>
            </a:ln>
          </p:spPr>
          <p:txBody>
            <a:bodyPr/>
            <a:lstStyle/>
            <a:p>
              <a:pPr algn="ctr"/>
              <a:endParaRPr lang="en-CA">
                <a:latin typeface="Calibri" pitchFamily="34" charset="0"/>
                <a:cs typeface="Calibri" pitchFamily="34" charset="0"/>
              </a:endParaRPr>
            </a:p>
          </p:txBody>
        </p:sp>
        <p:sp>
          <p:nvSpPr>
            <p:cNvPr id="15387" name="Line 136"/>
            <p:cNvSpPr>
              <a:spLocks noChangeShapeType="1"/>
            </p:cNvSpPr>
            <p:nvPr/>
          </p:nvSpPr>
          <p:spPr bwMode="auto">
            <a:xfrm>
              <a:off x="3120" y="6192"/>
              <a:ext cx="49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88" name="Line 137"/>
            <p:cNvSpPr>
              <a:spLocks noChangeShapeType="1"/>
            </p:cNvSpPr>
            <p:nvPr/>
          </p:nvSpPr>
          <p:spPr bwMode="auto">
            <a:xfrm>
              <a:off x="3120" y="5421"/>
              <a:ext cx="49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89" name="Line 138"/>
            <p:cNvSpPr>
              <a:spLocks noChangeShapeType="1"/>
            </p:cNvSpPr>
            <p:nvPr/>
          </p:nvSpPr>
          <p:spPr bwMode="auto">
            <a:xfrm>
              <a:off x="3120" y="4649"/>
              <a:ext cx="49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0" name="Rectangle 139"/>
            <p:cNvSpPr>
              <a:spLocks noChangeArrowheads="1"/>
            </p:cNvSpPr>
            <p:nvPr/>
          </p:nvSpPr>
          <p:spPr bwMode="auto">
            <a:xfrm>
              <a:off x="4920" y="6655"/>
              <a:ext cx="750" cy="463"/>
            </a:xfrm>
            <a:prstGeom prst="rect">
              <a:avLst/>
            </a:prstGeom>
            <a:solidFill>
              <a:srgbClr val="FFFFFF"/>
            </a:solidFill>
            <a:ln w="9525">
              <a:solidFill>
                <a:srgbClr val="000000"/>
              </a:solidFill>
              <a:miter lim="800000"/>
              <a:headEnd/>
              <a:tailEnd/>
            </a:ln>
          </p:spPr>
          <p:txBody>
            <a:bodyPr/>
            <a:lstStyle/>
            <a:p>
              <a:pPr algn="ctr"/>
              <a:endParaRPr lang="en-CA">
                <a:latin typeface="Calibri" pitchFamily="34" charset="0"/>
                <a:cs typeface="Calibri" pitchFamily="34" charset="0"/>
              </a:endParaRPr>
            </a:p>
          </p:txBody>
        </p:sp>
        <p:sp>
          <p:nvSpPr>
            <p:cNvPr id="15391" name="Line 140"/>
            <p:cNvSpPr>
              <a:spLocks noChangeShapeType="1"/>
            </p:cNvSpPr>
            <p:nvPr/>
          </p:nvSpPr>
          <p:spPr bwMode="auto">
            <a:xfrm>
              <a:off x="5370" y="6655"/>
              <a:ext cx="1" cy="4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2" name="Rectangle 141"/>
            <p:cNvSpPr>
              <a:spLocks noChangeArrowheads="1"/>
            </p:cNvSpPr>
            <p:nvPr/>
          </p:nvSpPr>
          <p:spPr bwMode="auto">
            <a:xfrm>
              <a:off x="4470" y="3107"/>
              <a:ext cx="2400" cy="771"/>
            </a:xfrm>
            <a:prstGeom prst="rect">
              <a:avLst/>
            </a:prstGeom>
            <a:solidFill>
              <a:srgbClr val="FFFFFF"/>
            </a:solidFill>
            <a:ln w="9525">
              <a:solidFill>
                <a:srgbClr val="000000"/>
              </a:solidFill>
              <a:miter lim="800000"/>
              <a:headEnd/>
              <a:tailEnd/>
            </a:ln>
          </p:spPr>
          <p:txBody>
            <a:bodyPr/>
            <a:lstStyle/>
            <a:p>
              <a:pPr algn="ctr"/>
              <a:endParaRPr lang="en-CA">
                <a:latin typeface="Calibri" pitchFamily="34" charset="0"/>
                <a:cs typeface="Calibri" pitchFamily="34" charset="0"/>
              </a:endParaRPr>
            </a:p>
          </p:txBody>
        </p:sp>
        <p:sp>
          <p:nvSpPr>
            <p:cNvPr id="15393" name="Line 142"/>
            <p:cNvSpPr>
              <a:spLocks noChangeShapeType="1"/>
            </p:cNvSpPr>
            <p:nvPr/>
          </p:nvSpPr>
          <p:spPr bwMode="auto">
            <a:xfrm>
              <a:off x="9120" y="5730"/>
              <a:ext cx="1" cy="1541"/>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4" name="Line 143"/>
            <p:cNvSpPr>
              <a:spLocks noChangeShapeType="1"/>
            </p:cNvSpPr>
            <p:nvPr/>
          </p:nvSpPr>
          <p:spPr bwMode="auto">
            <a:xfrm flipH="1" flipV="1">
              <a:off x="8820" y="5884"/>
              <a:ext cx="7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5" name="Line 144"/>
            <p:cNvSpPr>
              <a:spLocks noChangeShapeType="1"/>
            </p:cNvSpPr>
            <p:nvPr/>
          </p:nvSpPr>
          <p:spPr bwMode="auto">
            <a:xfrm>
              <a:off x="8820" y="6038"/>
              <a:ext cx="7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6" name="Freeform 145"/>
            <p:cNvSpPr>
              <a:spLocks/>
            </p:cNvSpPr>
            <p:nvPr/>
          </p:nvSpPr>
          <p:spPr bwMode="auto">
            <a:xfrm>
              <a:off x="8070" y="5884"/>
              <a:ext cx="900" cy="462"/>
            </a:xfrm>
            <a:custGeom>
              <a:avLst/>
              <a:gdLst>
                <a:gd name="T0" fmla="*/ 175 w 1080"/>
                <a:gd name="T1" fmla="*/ 0 h 540"/>
                <a:gd name="T2" fmla="*/ 88 w 1080"/>
                <a:gd name="T3" fmla="*/ 76 h 540"/>
                <a:gd name="T4" fmla="*/ 0 w 1080"/>
                <a:gd name="T5" fmla="*/ 114 h 540"/>
                <a:gd name="T6" fmla="*/ 0 60000 65536"/>
                <a:gd name="T7" fmla="*/ 0 60000 65536"/>
                <a:gd name="T8" fmla="*/ 0 60000 65536"/>
                <a:gd name="T9" fmla="*/ 0 w 1080"/>
                <a:gd name="T10" fmla="*/ 0 h 540"/>
                <a:gd name="T11" fmla="*/ 1080 w 1080"/>
                <a:gd name="T12" fmla="*/ 540 h 540"/>
              </a:gdLst>
              <a:ahLst/>
              <a:cxnLst>
                <a:cxn ang="T6">
                  <a:pos x="T0" y="T1"/>
                </a:cxn>
                <a:cxn ang="T7">
                  <a:pos x="T2" y="T3"/>
                </a:cxn>
                <a:cxn ang="T8">
                  <a:pos x="T4" y="T5"/>
                </a:cxn>
              </a:cxnLst>
              <a:rect l="T9" t="T10" r="T11" b="T12"/>
              <a:pathLst>
                <a:path w="1080" h="540">
                  <a:moveTo>
                    <a:pt x="1080" y="0"/>
                  </a:moveTo>
                  <a:cubicBezTo>
                    <a:pt x="900" y="135"/>
                    <a:pt x="720" y="270"/>
                    <a:pt x="540" y="360"/>
                  </a:cubicBezTo>
                  <a:cubicBezTo>
                    <a:pt x="360" y="450"/>
                    <a:pt x="90" y="510"/>
                    <a:pt x="0" y="54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CA">
                <a:latin typeface="Calibri" pitchFamily="34" charset="0"/>
                <a:cs typeface="Calibri" pitchFamily="34" charset="0"/>
              </a:endParaRPr>
            </a:p>
          </p:txBody>
        </p:sp>
        <p:sp>
          <p:nvSpPr>
            <p:cNvPr id="15397" name="Freeform 146"/>
            <p:cNvSpPr>
              <a:spLocks/>
            </p:cNvSpPr>
            <p:nvPr/>
          </p:nvSpPr>
          <p:spPr bwMode="auto">
            <a:xfrm>
              <a:off x="8070" y="5884"/>
              <a:ext cx="1500" cy="617"/>
            </a:xfrm>
            <a:custGeom>
              <a:avLst/>
              <a:gdLst>
                <a:gd name="T0" fmla="*/ 28840 w 1080"/>
                <a:gd name="T1" fmla="*/ 0 h 540"/>
                <a:gd name="T2" fmla="*/ 14431 w 1080"/>
                <a:gd name="T3" fmla="*/ 1367 h 540"/>
                <a:gd name="T4" fmla="*/ 0 w 1080"/>
                <a:gd name="T5" fmla="*/ 2049 h 540"/>
                <a:gd name="T6" fmla="*/ 0 60000 65536"/>
                <a:gd name="T7" fmla="*/ 0 60000 65536"/>
                <a:gd name="T8" fmla="*/ 0 60000 65536"/>
                <a:gd name="T9" fmla="*/ 0 w 1080"/>
                <a:gd name="T10" fmla="*/ 0 h 540"/>
                <a:gd name="T11" fmla="*/ 1080 w 1080"/>
                <a:gd name="T12" fmla="*/ 540 h 540"/>
              </a:gdLst>
              <a:ahLst/>
              <a:cxnLst>
                <a:cxn ang="T6">
                  <a:pos x="T0" y="T1"/>
                </a:cxn>
                <a:cxn ang="T7">
                  <a:pos x="T2" y="T3"/>
                </a:cxn>
                <a:cxn ang="T8">
                  <a:pos x="T4" y="T5"/>
                </a:cxn>
              </a:cxnLst>
              <a:rect l="T9" t="T10" r="T11" b="T12"/>
              <a:pathLst>
                <a:path w="1080" h="540">
                  <a:moveTo>
                    <a:pt x="1080" y="0"/>
                  </a:moveTo>
                  <a:cubicBezTo>
                    <a:pt x="900" y="135"/>
                    <a:pt x="720" y="270"/>
                    <a:pt x="540" y="360"/>
                  </a:cubicBezTo>
                  <a:cubicBezTo>
                    <a:pt x="360" y="450"/>
                    <a:pt x="90" y="510"/>
                    <a:pt x="0" y="54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CA">
                <a:latin typeface="Calibri" pitchFamily="34" charset="0"/>
                <a:cs typeface="Calibri" pitchFamily="34" charset="0"/>
              </a:endParaRPr>
            </a:p>
          </p:txBody>
        </p:sp>
        <p:pic>
          <p:nvPicPr>
            <p:cNvPr id="15398" name="Picture 147" descr="MPj03859900000[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0" y="6192"/>
              <a:ext cx="63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99" name="Picture 148" descr="Diaphragm gas met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70" y="6192"/>
              <a:ext cx="708" cy="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00" name="Line 149"/>
            <p:cNvSpPr>
              <a:spLocks noChangeShapeType="1"/>
            </p:cNvSpPr>
            <p:nvPr/>
          </p:nvSpPr>
          <p:spPr bwMode="auto">
            <a:xfrm>
              <a:off x="1920" y="7426"/>
              <a:ext cx="900" cy="0"/>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1" name="Line 150"/>
            <p:cNvSpPr>
              <a:spLocks noChangeShapeType="1"/>
            </p:cNvSpPr>
            <p:nvPr/>
          </p:nvSpPr>
          <p:spPr bwMode="auto">
            <a:xfrm flipV="1">
              <a:off x="2820" y="6964"/>
              <a:ext cx="0" cy="462"/>
            </a:xfrm>
            <a:prstGeom prst="line">
              <a:avLst/>
            </a:prstGeom>
            <a:noFill/>
            <a:ln w="12700">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2" name="Line 151"/>
            <p:cNvSpPr>
              <a:spLocks noChangeShapeType="1"/>
            </p:cNvSpPr>
            <p:nvPr/>
          </p:nvSpPr>
          <p:spPr bwMode="auto">
            <a:xfrm>
              <a:off x="2970" y="6655"/>
              <a:ext cx="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3" name="Line 152"/>
            <p:cNvSpPr>
              <a:spLocks noChangeShapeType="1"/>
            </p:cNvSpPr>
            <p:nvPr/>
          </p:nvSpPr>
          <p:spPr bwMode="auto">
            <a:xfrm flipH="1">
              <a:off x="7470" y="6655"/>
              <a:ext cx="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4" name="Oval 153"/>
            <p:cNvSpPr>
              <a:spLocks noChangeArrowheads="1"/>
            </p:cNvSpPr>
            <p:nvPr/>
          </p:nvSpPr>
          <p:spPr bwMode="auto">
            <a:xfrm>
              <a:off x="2520" y="2798"/>
              <a:ext cx="6300" cy="5709"/>
            </a:xfrm>
            <a:prstGeom prst="ellipse">
              <a:avLst/>
            </a:prstGeom>
            <a:noFill/>
            <a:ln w="28575" cap="rnd">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CA">
                <a:latin typeface="Calibri" pitchFamily="34" charset="0"/>
                <a:cs typeface="Calibri" pitchFamily="34" charset="0"/>
              </a:endParaRPr>
            </a:p>
          </p:txBody>
        </p:sp>
        <p:sp>
          <p:nvSpPr>
            <p:cNvPr id="15405" name="Text Box 154"/>
            <p:cNvSpPr txBox="1">
              <a:spLocks noChangeArrowheads="1"/>
            </p:cNvSpPr>
            <p:nvPr/>
          </p:nvSpPr>
          <p:spPr bwMode="auto">
            <a:xfrm>
              <a:off x="5970" y="7890"/>
              <a:ext cx="3433" cy="15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sz="2000" dirty="0">
                  <a:latin typeface="Calibri" pitchFamily="34" charset="0"/>
                  <a:cs typeface="Calibri" pitchFamily="34" charset="0"/>
                </a:rPr>
                <a:t>The measurement range is the whole plant</a:t>
              </a:r>
              <a:endParaRPr lang="en-US" sz="2800" dirty="0">
                <a:latin typeface="Calibri" pitchFamily="34" charset="0"/>
                <a:cs typeface="Calibri" pitchFamily="34" charset="0"/>
              </a:endParaRPr>
            </a:p>
          </p:txBody>
        </p:sp>
        <p:sp>
          <p:nvSpPr>
            <p:cNvPr id="15406" name="Text Box 155"/>
            <p:cNvSpPr txBox="1">
              <a:spLocks noChangeArrowheads="1"/>
            </p:cNvSpPr>
            <p:nvPr/>
          </p:nvSpPr>
          <p:spPr bwMode="auto">
            <a:xfrm>
              <a:off x="5070" y="3261"/>
              <a:ext cx="1050" cy="6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sz="1200" dirty="0">
                  <a:latin typeface="Calibri" pitchFamily="34" charset="0"/>
                  <a:cs typeface="Calibri" pitchFamily="34" charset="0"/>
                </a:rPr>
                <a:t>Engine+ VSDs</a:t>
              </a:r>
              <a:endParaRPr lang="en-US" dirty="0">
                <a:latin typeface="Calibri" pitchFamily="34" charset="0"/>
                <a:cs typeface="Calibri" pitchFamily="34" charset="0"/>
              </a:endParaRPr>
            </a:p>
          </p:txBody>
        </p:sp>
        <p:sp>
          <p:nvSpPr>
            <p:cNvPr id="15407" name="Oval 156"/>
            <p:cNvSpPr>
              <a:spLocks noChangeArrowheads="1"/>
            </p:cNvSpPr>
            <p:nvPr/>
          </p:nvSpPr>
          <p:spPr bwMode="auto">
            <a:xfrm>
              <a:off x="4920" y="3107"/>
              <a:ext cx="1200" cy="1081"/>
            </a:xfrm>
            <a:prstGeom prst="ellipse">
              <a:avLst/>
            </a:prstGeom>
            <a:noFill/>
            <a:ln w="28575" cap="rnd">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CA">
                <a:latin typeface="Calibri" pitchFamily="34" charset="0"/>
                <a:cs typeface="Calibri" pitchFamily="34" charset="0"/>
              </a:endParaRPr>
            </a:p>
          </p:txBody>
        </p:sp>
        <p:pic>
          <p:nvPicPr>
            <p:cNvPr id="15408" name="Picture 157" descr="MPj03859900000[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20" y="3569"/>
              <a:ext cx="315" cy="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09" name="Text Box 158"/>
            <p:cNvSpPr txBox="1">
              <a:spLocks noChangeArrowheads="1"/>
            </p:cNvSpPr>
            <p:nvPr/>
          </p:nvSpPr>
          <p:spPr bwMode="auto">
            <a:xfrm>
              <a:off x="3420" y="4488"/>
              <a:ext cx="1950"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rIns="18000"/>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sz="1600" dirty="0">
                  <a:latin typeface="Calibri" pitchFamily="34" charset="0"/>
                  <a:cs typeface="Calibri" pitchFamily="34" charset="0"/>
                </a:rPr>
                <a:t>Scope of the system to be renovated</a:t>
              </a:r>
            </a:p>
          </p:txBody>
        </p:sp>
        <p:sp>
          <p:nvSpPr>
            <p:cNvPr id="15410" name="Line 159"/>
            <p:cNvSpPr>
              <a:spLocks noChangeShapeType="1"/>
            </p:cNvSpPr>
            <p:nvPr/>
          </p:nvSpPr>
          <p:spPr bwMode="auto">
            <a:xfrm flipV="1">
              <a:off x="4770" y="4187"/>
              <a:ext cx="60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grpSp>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536028" y="1208475"/>
            <a:ext cx="6158440" cy="526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defTabSz="1219170" eaLnBrk="1" hangingPunct="1">
              <a:spcAft>
                <a:spcPct val="0"/>
              </a:spcAft>
              <a:buClrTx/>
              <a:defRPr/>
            </a:pPr>
            <a:endParaRPr lang="en-US" sz="1800" dirty="0">
              <a:solidFill>
                <a:srgbClr val="000000"/>
              </a:solidFill>
              <a:latin typeface="+mn-lt"/>
              <a:ea typeface="+mn-ea"/>
              <a:cs typeface="Calibri" pitchFamily="34" charset="0"/>
            </a:endParaRPr>
          </a:p>
          <a:p>
            <a:pPr algn="just"/>
            <a:r>
              <a:rPr lang="en-US" sz="1800" b="1" dirty="0">
                <a:solidFill>
                  <a:srgbClr val="0E0E0E"/>
                </a:solidFill>
                <a:effectLst/>
                <a:latin typeface="+mn-lt"/>
              </a:rPr>
              <a:t>Retrofit Isolation Methods (Options A and B):</a:t>
            </a:r>
            <a:r>
              <a:rPr lang="en-US" sz="1800" b="1" dirty="0">
                <a:solidFill>
                  <a:srgbClr val="0E0E0E"/>
                </a:solidFill>
                <a:latin typeface="+mn-lt"/>
              </a:rPr>
              <a:t> </a:t>
            </a:r>
            <a:r>
              <a:rPr lang="en-US" sz="1800" dirty="0">
                <a:solidFill>
                  <a:srgbClr val="0E0E0E"/>
                </a:solidFill>
                <a:effectLst/>
                <a:latin typeface="+mn-lt"/>
              </a:rPr>
              <a:t>Measure only the impact of the upgrades.</a:t>
            </a:r>
          </a:p>
          <a:p>
            <a:pPr marL="171450" indent="-171450" algn="just">
              <a:spcBef>
                <a:spcPts val="900"/>
              </a:spcBef>
              <a:buFont typeface="Arial" panose="020B0604020202020204" pitchFamily="34" charset="0"/>
              <a:buChar char="•"/>
            </a:pPr>
            <a:r>
              <a:rPr lang="en-US" sz="1800" dirty="0">
                <a:solidFill>
                  <a:srgbClr val="0E0E0E"/>
                </a:solidFill>
                <a:effectLst/>
                <a:latin typeface="+mn-lt"/>
              </a:rPr>
              <a:t>Savings are unaffected by changes outside the measurement boundary.</a:t>
            </a:r>
          </a:p>
          <a:p>
            <a:pPr marL="171450" indent="-171450" algn="just">
              <a:spcBef>
                <a:spcPts val="900"/>
              </a:spcBef>
              <a:buFont typeface="Arial" panose="020B0604020202020204" pitchFamily="34" charset="0"/>
              <a:buChar char="•"/>
            </a:pPr>
            <a:r>
              <a:rPr lang="en-US" sz="1800" dirty="0">
                <a:solidFill>
                  <a:srgbClr val="0E0E0E"/>
                </a:solidFill>
                <a:effectLst/>
                <a:latin typeface="+mn-lt"/>
              </a:rPr>
              <a:t>Typically requires specialized metering equipment for the isolated system.</a:t>
            </a:r>
          </a:p>
          <a:p>
            <a:pPr marL="171450" indent="-171450" algn="just">
              <a:spcBef>
                <a:spcPts val="900"/>
              </a:spcBef>
              <a:buFont typeface="Arial" panose="020B0604020202020204" pitchFamily="34" charset="0"/>
              <a:buChar char="•"/>
            </a:pPr>
            <a:r>
              <a:rPr lang="en-US" sz="1800" dirty="0">
                <a:solidFill>
                  <a:srgbClr val="0E0E0E"/>
                </a:solidFill>
                <a:effectLst/>
                <a:latin typeface="+mn-lt"/>
              </a:rPr>
              <a:t>Adjustments can be simpler.</a:t>
            </a:r>
            <a:endParaRPr lang="vi-VN" sz="1800" dirty="0">
              <a:solidFill>
                <a:srgbClr val="0E0E0E"/>
              </a:solidFill>
              <a:effectLst/>
              <a:latin typeface="+mn-lt"/>
            </a:endParaRPr>
          </a:p>
          <a:p>
            <a:pPr algn="just"/>
            <a:r>
              <a:rPr lang="en-US" sz="1800" b="1" dirty="0">
                <a:solidFill>
                  <a:srgbClr val="0E0E0E"/>
                </a:solidFill>
              </a:rPr>
              <a:t>Whole Facility Methods (Options C and D): </a:t>
            </a:r>
            <a:r>
              <a:rPr lang="en-US" sz="1800" dirty="0">
                <a:solidFill>
                  <a:srgbClr val="0E0E0E"/>
                </a:solidFill>
              </a:rPr>
              <a:t>Measure all effects resulting from facility upgrades:</a:t>
            </a:r>
          </a:p>
          <a:p>
            <a:pPr marL="285750" indent="-285750" algn="just">
              <a:spcBef>
                <a:spcPts val="900"/>
              </a:spcBef>
              <a:buFont typeface="Arial" panose="020B0604020202020204" pitchFamily="34" charset="0"/>
              <a:buChar char="•"/>
            </a:pPr>
            <a:r>
              <a:rPr lang="en-US" sz="1800" dirty="0">
                <a:solidFill>
                  <a:srgbClr val="0E0E0E"/>
                </a:solidFill>
              </a:rPr>
              <a:t>Includes upgrades </a:t>
            </a:r>
            <a:r>
              <a:rPr lang="en-US" sz="1800" b="1" dirty="0">
                <a:solidFill>
                  <a:srgbClr val="0E0E0E"/>
                </a:solidFill>
              </a:rPr>
              <a:t>and</a:t>
            </a:r>
            <a:r>
              <a:rPr lang="en-US" sz="1800" dirty="0">
                <a:solidFill>
                  <a:srgbClr val="0E0E0E"/>
                </a:solidFill>
              </a:rPr>
              <a:t> other changes (intentional and unintentional).</a:t>
            </a:r>
          </a:p>
          <a:p>
            <a:pPr marL="285750" indent="-285750" algn="just">
              <a:spcBef>
                <a:spcPts val="900"/>
              </a:spcBef>
              <a:buFont typeface="Arial" panose="020B0604020202020204" pitchFamily="34" charset="0"/>
              <a:buChar char="•"/>
            </a:pPr>
            <a:r>
              <a:rPr lang="en-US" sz="1800" dirty="0">
                <a:solidFill>
                  <a:srgbClr val="0E0E0E"/>
                </a:solidFill>
              </a:rPr>
              <a:t>Commonly uses metering at the energy source.</a:t>
            </a:r>
          </a:p>
          <a:p>
            <a:pPr marL="285750" indent="-285750" algn="just">
              <a:spcBef>
                <a:spcPts val="900"/>
              </a:spcBef>
              <a:buFont typeface="Arial" panose="020B0604020202020204" pitchFamily="34" charset="0"/>
              <a:buChar char="•"/>
            </a:pPr>
            <a:r>
              <a:rPr lang="en-US" sz="1800" dirty="0">
                <a:solidFill>
                  <a:srgbClr val="0E0E0E"/>
                </a:solidFill>
              </a:rPr>
              <a:t>Adjustments can be complex.</a:t>
            </a:r>
          </a:p>
          <a:p>
            <a:pPr marL="171450" indent="-171450" algn="just">
              <a:spcBef>
                <a:spcPts val="900"/>
              </a:spcBef>
              <a:buFont typeface="Arial" panose="020B0604020202020204" pitchFamily="34" charset="0"/>
              <a:buChar char="•"/>
            </a:pPr>
            <a:endParaRPr lang="en-US" sz="1800" dirty="0">
              <a:solidFill>
                <a:srgbClr val="0E0E0E"/>
              </a:solidFill>
              <a:effectLst/>
              <a:latin typeface="+mn-lt"/>
            </a:endParaRPr>
          </a:p>
        </p:txBody>
      </p:sp>
    </p:spTree>
    <p:extLst>
      <p:ext uri="{BB962C8B-B14F-4D97-AF65-F5344CB8AC3E}">
        <p14:creationId xmlns:p14="http://schemas.microsoft.com/office/powerpoint/2010/main" val="137506638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19F272-CBDA-7FAD-B527-628B0FA25A1F}"/>
              </a:ext>
            </a:extLst>
          </p:cNvPr>
          <p:cNvGraphicFramePr>
            <a:graphicFrameLocks noGrp="1"/>
          </p:cNvGraphicFramePr>
          <p:nvPr>
            <p:extLst>
              <p:ext uri="{D42A27DB-BD31-4B8C-83A1-F6EECF244321}">
                <p14:modId xmlns:p14="http://schemas.microsoft.com/office/powerpoint/2010/main" val="1517967216"/>
              </p:ext>
            </p:extLst>
          </p:nvPr>
        </p:nvGraphicFramePr>
        <p:xfrm>
          <a:off x="609600" y="1581634"/>
          <a:ext cx="10773103" cy="4345633"/>
        </p:xfrm>
        <a:graphic>
          <a:graphicData uri="http://schemas.openxmlformats.org/drawingml/2006/table">
            <a:tbl>
              <a:tblPr firstRow="1" bandRow="1">
                <a:tableStyleId>{3C2FFA5D-87B4-456A-9821-1D502468CF0F}</a:tableStyleId>
              </a:tblPr>
              <a:tblGrid>
                <a:gridCol w="2041838">
                  <a:extLst>
                    <a:ext uri="{9D8B030D-6E8A-4147-A177-3AD203B41FA5}">
                      <a16:colId xmlns:a16="http://schemas.microsoft.com/office/drawing/2014/main" val="3336029857"/>
                    </a:ext>
                  </a:extLst>
                </a:gridCol>
                <a:gridCol w="2167651">
                  <a:extLst>
                    <a:ext uri="{9D8B030D-6E8A-4147-A177-3AD203B41FA5}">
                      <a16:colId xmlns:a16="http://schemas.microsoft.com/office/drawing/2014/main" val="3352071902"/>
                    </a:ext>
                  </a:extLst>
                </a:gridCol>
                <a:gridCol w="2174570">
                  <a:extLst>
                    <a:ext uri="{9D8B030D-6E8A-4147-A177-3AD203B41FA5}">
                      <a16:colId xmlns:a16="http://schemas.microsoft.com/office/drawing/2014/main" val="807412670"/>
                    </a:ext>
                  </a:extLst>
                </a:gridCol>
                <a:gridCol w="2104745">
                  <a:extLst>
                    <a:ext uri="{9D8B030D-6E8A-4147-A177-3AD203B41FA5}">
                      <a16:colId xmlns:a16="http://schemas.microsoft.com/office/drawing/2014/main" val="1651649698"/>
                    </a:ext>
                  </a:extLst>
                </a:gridCol>
                <a:gridCol w="2284299">
                  <a:extLst>
                    <a:ext uri="{9D8B030D-6E8A-4147-A177-3AD203B41FA5}">
                      <a16:colId xmlns:a16="http://schemas.microsoft.com/office/drawing/2014/main" val="2549040923"/>
                    </a:ext>
                  </a:extLst>
                </a:gridCol>
              </a:tblGrid>
              <a:tr h="1007013">
                <a:tc>
                  <a:txBody>
                    <a:bodyPr/>
                    <a:lstStyle/>
                    <a:p>
                      <a:pPr algn="ctr" fontAlgn="ctr"/>
                      <a:r>
                        <a:rPr lang="en-US" sz="2400" b="1" u="none" strike="noStrike" cap="none" spc="0" dirty="0">
                          <a:solidFill>
                            <a:schemeClr val="tx1"/>
                          </a:solidFill>
                          <a:effectLst/>
                        </a:rPr>
                        <a:t>Criteria</a:t>
                      </a:r>
                      <a:endParaRPr lang="en-US" sz="2400" b="1" i="0" u="none" strike="noStrike" cap="none" spc="0" dirty="0">
                        <a:solidFill>
                          <a:schemeClr val="tx1"/>
                        </a:solidFill>
                        <a:effectLst/>
                        <a:latin typeface="Aptos Narrow" panose="020B0004020202020204" pitchFamily="34" charset="0"/>
                      </a:endParaRPr>
                    </a:p>
                  </a:txBody>
                  <a:tcPr marL="117771" marR="14020" marT="33649" marB="252366" anchor="b"/>
                </a:tc>
                <a:tc>
                  <a:txBody>
                    <a:bodyPr/>
                    <a:lstStyle/>
                    <a:p>
                      <a:pPr algn="ctr" fontAlgn="ctr"/>
                      <a:r>
                        <a:rPr lang="vi-VN" sz="2400" b="1" u="none" strike="noStrike" cap="none" spc="0" dirty="0">
                          <a:solidFill>
                            <a:schemeClr val="tx1"/>
                          </a:solidFill>
                          <a:effectLst/>
                        </a:rPr>
                        <a:t>Option A</a:t>
                      </a:r>
                      <a:endParaRPr lang="vi-VN" sz="2400" b="1" i="0" u="none" strike="noStrike" cap="none" spc="0" dirty="0">
                        <a:solidFill>
                          <a:schemeClr val="tx1"/>
                        </a:solidFill>
                        <a:effectLst/>
                        <a:latin typeface="Aptos Narrow" panose="020B0004020202020204" pitchFamily="34" charset="0"/>
                      </a:endParaRPr>
                    </a:p>
                  </a:txBody>
                  <a:tcPr marL="117771" marR="14020" marT="33649" marB="252366" anchor="b"/>
                </a:tc>
                <a:tc>
                  <a:txBody>
                    <a:bodyPr/>
                    <a:lstStyle/>
                    <a:p>
                      <a:pPr algn="ctr" fontAlgn="ctr"/>
                      <a:r>
                        <a:rPr lang="vi-VN" sz="2400" b="1" u="none" strike="noStrike" cap="none" spc="0" dirty="0">
                          <a:solidFill>
                            <a:schemeClr val="tx1"/>
                          </a:solidFill>
                          <a:effectLst/>
                        </a:rPr>
                        <a:t>Option B</a:t>
                      </a:r>
                      <a:endParaRPr lang="vi-VN" sz="2400" b="1" i="0" u="none" strike="noStrike" cap="none" spc="0" dirty="0">
                        <a:solidFill>
                          <a:schemeClr val="tx1"/>
                        </a:solidFill>
                        <a:effectLst/>
                        <a:latin typeface="Aptos Narrow" panose="020B0004020202020204" pitchFamily="34" charset="0"/>
                      </a:endParaRPr>
                    </a:p>
                  </a:txBody>
                  <a:tcPr marL="117771" marR="14020" marT="33649" marB="252366" anchor="b"/>
                </a:tc>
                <a:tc>
                  <a:txBody>
                    <a:bodyPr/>
                    <a:lstStyle/>
                    <a:p>
                      <a:pPr algn="ctr" fontAlgn="ctr"/>
                      <a:r>
                        <a:rPr lang="vi-VN" sz="2400" b="1" u="none" strike="noStrike" cap="none" spc="0" dirty="0">
                          <a:solidFill>
                            <a:schemeClr val="tx1"/>
                          </a:solidFill>
                          <a:effectLst/>
                        </a:rPr>
                        <a:t>Option C</a:t>
                      </a:r>
                      <a:endParaRPr lang="vi-VN" sz="2400" b="1" i="0" u="none" strike="noStrike" cap="none" spc="0" dirty="0">
                        <a:solidFill>
                          <a:schemeClr val="tx1"/>
                        </a:solidFill>
                        <a:effectLst/>
                        <a:latin typeface="Aptos Narrow" panose="020B0004020202020204" pitchFamily="34" charset="0"/>
                      </a:endParaRPr>
                    </a:p>
                  </a:txBody>
                  <a:tcPr marL="117771" marR="14020" marT="33649" marB="252366" anchor="b"/>
                </a:tc>
                <a:tc>
                  <a:txBody>
                    <a:bodyPr/>
                    <a:lstStyle/>
                    <a:p>
                      <a:pPr algn="ctr" fontAlgn="ctr"/>
                      <a:r>
                        <a:rPr lang="vi-VN" sz="2400" b="1" u="none" strike="noStrike" cap="none" spc="0" dirty="0">
                          <a:solidFill>
                            <a:schemeClr val="tx1"/>
                          </a:solidFill>
                          <a:effectLst/>
                        </a:rPr>
                        <a:t>Option D</a:t>
                      </a:r>
                      <a:endParaRPr lang="vi-VN" sz="2400" b="1" i="0" u="none" strike="noStrike" cap="none" spc="0" dirty="0">
                        <a:solidFill>
                          <a:schemeClr val="tx1"/>
                        </a:solidFill>
                        <a:effectLst/>
                        <a:latin typeface="Aptos Narrow" panose="020B0004020202020204" pitchFamily="34" charset="0"/>
                      </a:endParaRPr>
                    </a:p>
                  </a:txBody>
                  <a:tcPr marL="117771" marR="14020" marT="33649" marB="252366" anchor="b"/>
                </a:tc>
                <a:extLst>
                  <a:ext uri="{0D108BD9-81ED-4DB2-BD59-A6C34878D82A}">
                    <a16:rowId xmlns:a16="http://schemas.microsoft.com/office/drawing/2014/main" val="663279325"/>
                  </a:ext>
                </a:extLst>
              </a:tr>
              <a:tr h="931219">
                <a:tc>
                  <a:txBody>
                    <a:bodyPr/>
                    <a:lstStyle/>
                    <a:p>
                      <a:pPr algn="l" fontAlgn="ctr"/>
                      <a:r>
                        <a:rPr lang="vi-VN" sz="2400" u="none" strike="noStrike" cap="none" spc="0" dirty="0">
                          <a:solidFill>
                            <a:schemeClr val="tx1"/>
                          </a:solidFill>
                          <a:effectLst/>
                        </a:rPr>
                        <a:t>Measure</a:t>
                      </a:r>
                      <a:endParaRPr lang="vi-VN"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vi-VN" sz="2400" u="none" strike="noStrike" cap="none" spc="0" dirty="0">
                          <a:solidFill>
                            <a:schemeClr val="tx1"/>
                          </a:solidFill>
                          <a:effectLst/>
                        </a:rPr>
                        <a:t>Partial + Estimate</a:t>
                      </a:r>
                      <a:endParaRPr lang="vi-VN"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vi-VN" sz="2400" u="none" strike="noStrike" cap="none" spc="0" dirty="0">
                          <a:solidFill>
                            <a:schemeClr val="tx1"/>
                          </a:solidFill>
                          <a:effectLst/>
                        </a:rPr>
                        <a:t>Full Measurement</a:t>
                      </a:r>
                      <a:endParaRPr lang="vi-VN"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vi-VN" sz="2400" u="none" strike="noStrike" cap="none" spc="0" dirty="0">
                          <a:solidFill>
                            <a:schemeClr val="tx1"/>
                          </a:solidFill>
                          <a:effectLst/>
                        </a:rPr>
                        <a:t>Facility-wide measurement</a:t>
                      </a:r>
                      <a:endParaRPr lang="vi-VN"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System-wide simulation</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4222698376"/>
                  </a:ext>
                </a:extLst>
              </a:tr>
              <a:tr h="596486">
                <a:tc>
                  <a:txBody>
                    <a:bodyPr/>
                    <a:lstStyle/>
                    <a:p>
                      <a:pPr algn="l" fontAlgn="ctr"/>
                      <a:r>
                        <a:rPr lang="en-US" sz="2400" u="none" strike="noStrike" cap="none" spc="0" dirty="0">
                          <a:solidFill>
                            <a:schemeClr val="tx1"/>
                          </a:solidFill>
                          <a:effectLst/>
                        </a:rPr>
                        <a:t>Accuracy</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Average</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High</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High</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High</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1415006739"/>
                  </a:ext>
                </a:extLst>
              </a:tr>
              <a:tr h="931219">
                <a:tc>
                  <a:txBody>
                    <a:bodyPr/>
                    <a:lstStyle/>
                    <a:p>
                      <a:pPr algn="l" fontAlgn="ctr"/>
                      <a:r>
                        <a:rPr lang="vi-VN" sz="2400" u="none" strike="noStrike" cap="none" spc="0" dirty="0">
                          <a:solidFill>
                            <a:schemeClr val="tx1"/>
                          </a:solidFill>
                          <a:effectLst/>
                        </a:rPr>
                        <a:t>Measurement Cost</a:t>
                      </a:r>
                      <a:endParaRPr lang="vi-VN"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Low</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Average</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High</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Very High</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2936500057"/>
                  </a:ext>
                </a:extLst>
              </a:tr>
              <a:tr h="596486">
                <a:tc>
                  <a:txBody>
                    <a:bodyPr/>
                    <a:lstStyle/>
                    <a:p>
                      <a:pPr algn="l" fontAlgn="ctr"/>
                      <a:r>
                        <a:rPr lang="en-US" sz="2400" u="none" strike="noStrike" cap="none" spc="0" dirty="0">
                          <a:solidFill>
                            <a:schemeClr val="tx1"/>
                          </a:solidFill>
                          <a:effectLst/>
                        </a:rPr>
                        <a:t>Complexity</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vi-VN" sz="2400" u="none" strike="noStrike" cap="none" spc="0" dirty="0">
                          <a:solidFill>
                            <a:schemeClr val="tx1"/>
                          </a:solidFill>
                          <a:effectLst/>
                        </a:rPr>
                        <a:t>Simple</a:t>
                      </a:r>
                      <a:endParaRPr lang="vi-VN"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Average</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High</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tc>
                  <a:txBody>
                    <a:bodyPr/>
                    <a:lstStyle/>
                    <a:p>
                      <a:pPr algn="l" fontAlgn="ctr"/>
                      <a:r>
                        <a:rPr lang="en-US" sz="2400" u="none" strike="noStrike" cap="none" spc="0" dirty="0">
                          <a:solidFill>
                            <a:schemeClr val="tx1"/>
                          </a:solidFill>
                          <a:effectLst/>
                        </a:rPr>
                        <a:t>Very High</a:t>
                      </a:r>
                      <a:endParaRPr lang="en-US" sz="2400" b="0" i="0" u="none" strike="noStrike" cap="none" spc="0" dirty="0">
                        <a:solidFill>
                          <a:schemeClr val="tx1"/>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395785032"/>
                  </a:ext>
                </a:extLst>
              </a:tr>
            </a:tbl>
          </a:graphicData>
        </a:graphic>
      </p:graphicFrame>
      <p:sp>
        <p:nvSpPr>
          <p:cNvPr id="2" name="Rectangle 22">
            <a:extLst>
              <a:ext uri="{FF2B5EF4-FFF2-40B4-BE49-F238E27FC236}">
                <a16:creationId xmlns:a16="http://schemas.microsoft.com/office/drawing/2014/main" id="{BC34EB23-999A-AC7B-384B-AF291EBBE22B}"/>
              </a:ext>
            </a:extLst>
          </p:cNvPr>
          <p:cNvSpPr>
            <a:spLocks noGrp="1" noChangeArrowheads="1"/>
          </p:cNvSpPr>
          <p:nvPr>
            <p:ph type="title"/>
          </p:nvPr>
        </p:nvSpPr>
        <p:spPr>
          <a:xfrm>
            <a:off x="1045846" y="491743"/>
            <a:ext cx="10177132" cy="589825"/>
          </a:xfrm>
        </p:spPr>
        <p:txBody>
          <a:bodyPr spcFirstLastPara="1" wrap="square" lIns="90488" tIns="44450" rIns="90488" bIns="44450" anchor="ctr" anchorCtr="0">
            <a:normAutofit/>
          </a:bodyPr>
          <a:lstStyle/>
          <a:p>
            <a:pPr algn="ctr"/>
            <a:r>
              <a:rPr lang="en-US" b="1">
                <a:solidFill>
                  <a:schemeClr val="accent1">
                    <a:lumMod val="50000"/>
                  </a:schemeClr>
                </a:solidFill>
                <a:effectLst/>
              </a:rPr>
              <a:t>M&amp;V OPTIONS</a:t>
            </a:r>
            <a:endParaRPr lang="en-US" dirty="0">
              <a:solidFill>
                <a:schemeClr val="accent1">
                  <a:lumMod val="50000"/>
                </a:schemeClr>
              </a:solidFill>
              <a:effectLst/>
            </a:endParaRPr>
          </a:p>
        </p:txBody>
      </p:sp>
    </p:spTree>
    <p:extLst>
      <p:ext uri="{BB962C8B-B14F-4D97-AF65-F5344CB8AC3E}">
        <p14:creationId xmlns:p14="http://schemas.microsoft.com/office/powerpoint/2010/main" val="1334882191"/>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EC18E5FF-D055-0588-A2E8-061ED86350C0}"/>
            </a:ext>
          </a:extLst>
        </p:cNvPr>
        <p:cNvGrpSpPr/>
        <p:nvPr/>
      </p:nvGrpSpPr>
      <p:grpSpPr>
        <a:xfrm>
          <a:off x="0" y="0"/>
          <a:ext cx="0" cy="0"/>
          <a:chOff x="0" y="0"/>
          <a:chExt cx="0" cy="0"/>
        </a:xfrm>
      </p:grpSpPr>
      <p:sp>
        <p:nvSpPr>
          <p:cNvPr id="7" name="Content Placeholder 4">
            <a:extLst>
              <a:ext uri="{FF2B5EF4-FFF2-40B4-BE49-F238E27FC236}">
                <a16:creationId xmlns:a16="http://schemas.microsoft.com/office/drawing/2014/main" id="{EA9BEF34-E397-4773-64E7-7FD5B85A50F2}"/>
              </a:ext>
            </a:extLst>
          </p:cNvPr>
          <p:cNvSpPr txBox="1">
            <a:spLocks/>
          </p:cNvSpPr>
          <p:nvPr/>
        </p:nvSpPr>
        <p:spPr bwMode="auto">
          <a:xfrm>
            <a:off x="549604" y="1463407"/>
            <a:ext cx="11092791" cy="421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defTabSz="1219170" eaLnBrk="1" hangingPunct="1">
              <a:lnSpc>
                <a:spcPct val="130000"/>
              </a:lnSpc>
              <a:spcBef>
                <a:spcPts val="600"/>
              </a:spcBef>
              <a:spcAft>
                <a:spcPct val="0"/>
              </a:spcAft>
              <a:buClrTx/>
              <a:defRPr/>
            </a:pPr>
            <a:r>
              <a:rPr lang="vi-VN" sz="2000" b="1" dirty="0">
                <a:solidFill>
                  <a:srgbClr val="0070C0"/>
                </a:solidFill>
                <a:latin typeface="+mn-lt"/>
                <a:ea typeface="Fira Sans Extra Condensed"/>
                <a:cs typeface="Fira Sans Extra Condensed"/>
                <a:sym typeface="Fira Sans Extra Condensed"/>
              </a:rPr>
              <a:t>Option A: Measure Key Parameters and Estimate Remaining Variables</a:t>
            </a:r>
          </a:p>
          <a:p>
            <a:pPr algn="just" defTabSz="1219170" eaLnBrk="1" hangingPunct="1">
              <a:lnSpc>
                <a:spcPct val="130000"/>
              </a:lnSpc>
              <a:spcBef>
                <a:spcPts val="600"/>
              </a:spcBef>
              <a:spcAft>
                <a:spcPct val="0"/>
              </a:spcAft>
              <a:buClrTx/>
              <a:defRPr/>
            </a:pPr>
            <a:r>
              <a:rPr lang="vi-VN" sz="2000" dirty="0">
                <a:solidFill>
                  <a:schemeClr val="tx1"/>
                </a:solidFill>
                <a:latin typeface="+mn-lt"/>
                <a:ea typeface="Fira Sans Extra Condensed"/>
                <a:cs typeface="Fira Sans Extra Condensed"/>
                <a:sym typeface="Fira Sans Extra Condensed"/>
              </a:rPr>
              <a:t>This method combines partial measurement with the estimation of unmeasured variables.</a:t>
            </a:r>
          </a:p>
          <a:p>
            <a:pPr algn="just" defTabSz="1219170" eaLnBrk="1" hangingPunct="1">
              <a:lnSpc>
                <a:spcPct val="130000"/>
              </a:lnSpc>
              <a:spcBef>
                <a:spcPts val="600"/>
              </a:spcBef>
              <a:spcAft>
                <a:spcPct val="0"/>
              </a:spcAft>
              <a:buClrTx/>
              <a:defRPr/>
            </a:pPr>
            <a:r>
              <a:rPr lang="vi-VN" sz="2000" b="1">
                <a:solidFill>
                  <a:schemeClr val="tx1"/>
                </a:solidFill>
                <a:latin typeface="+mn-lt"/>
                <a:ea typeface="Fira Sans Extra Condensed"/>
                <a:cs typeface="Fira Sans Extra Condensed"/>
                <a:sym typeface="Fira Sans Extra Condensed"/>
              </a:rPr>
              <a:t>Advantages:</a:t>
            </a:r>
            <a:r>
              <a:rPr lang="en-US" sz="2000" b="1">
                <a:solidFill>
                  <a:schemeClr val="tx1"/>
                </a:solidFill>
                <a:latin typeface="+mn-lt"/>
                <a:ea typeface="Fira Sans Extra Condensed"/>
                <a:cs typeface="Fira Sans Extra Condensed"/>
                <a:sym typeface="Fira Sans Extra Condensed"/>
              </a:rPr>
              <a:t> </a:t>
            </a:r>
            <a:r>
              <a:rPr lang="vi-VN" sz="2000">
                <a:solidFill>
                  <a:schemeClr val="tx1"/>
                </a:solidFill>
                <a:latin typeface="+mn-lt"/>
                <a:ea typeface="Fira Sans Extra Condensed"/>
                <a:cs typeface="Fira Sans Extra Condensed"/>
                <a:sym typeface="Fira Sans Extra Condensed"/>
              </a:rPr>
              <a:t>Low </a:t>
            </a:r>
            <a:r>
              <a:rPr lang="vi-VN" sz="2000" dirty="0">
                <a:solidFill>
                  <a:schemeClr val="tx1"/>
                </a:solidFill>
                <a:latin typeface="+mn-lt"/>
                <a:ea typeface="Fira Sans Extra Condensed"/>
                <a:cs typeface="Fira Sans Extra Condensed"/>
                <a:sym typeface="Fira Sans Extra Condensed"/>
              </a:rPr>
              <a:t>cost, Easy to implement, Suitable for simple equipment such as LED lights or small motors</a:t>
            </a:r>
          </a:p>
          <a:p>
            <a:pPr algn="just" defTabSz="1219170" eaLnBrk="1" hangingPunct="1">
              <a:lnSpc>
                <a:spcPct val="130000"/>
              </a:lnSpc>
              <a:spcBef>
                <a:spcPts val="600"/>
              </a:spcBef>
              <a:spcAft>
                <a:spcPct val="0"/>
              </a:spcAft>
              <a:buClrTx/>
              <a:defRPr/>
            </a:pPr>
            <a:r>
              <a:rPr lang="vi-VN" sz="2000" b="1">
                <a:solidFill>
                  <a:schemeClr val="tx1"/>
                </a:solidFill>
                <a:latin typeface="+mn-lt"/>
                <a:ea typeface="Fira Sans Extra Condensed"/>
                <a:cs typeface="Fira Sans Extra Condensed"/>
                <a:sym typeface="Fira Sans Extra Condensed"/>
              </a:rPr>
              <a:t>Disadvantages:</a:t>
            </a:r>
            <a:r>
              <a:rPr lang="en-US" sz="2000" b="1">
                <a:solidFill>
                  <a:schemeClr val="tx1"/>
                </a:solidFill>
                <a:latin typeface="+mn-lt"/>
                <a:ea typeface="Fira Sans Extra Condensed"/>
                <a:cs typeface="Fira Sans Extra Condensed"/>
                <a:sym typeface="Fira Sans Extra Condensed"/>
              </a:rPr>
              <a:t> </a:t>
            </a:r>
            <a:r>
              <a:rPr lang="vi-VN" sz="2000">
                <a:solidFill>
                  <a:schemeClr val="tx1"/>
                </a:solidFill>
                <a:latin typeface="+mn-lt"/>
                <a:ea typeface="Fira Sans Extra Condensed"/>
                <a:cs typeface="Fira Sans Extra Condensed"/>
                <a:sym typeface="Fira Sans Extra Condensed"/>
              </a:rPr>
              <a:t>Low </a:t>
            </a:r>
            <a:r>
              <a:rPr lang="vi-VN" sz="2000" dirty="0">
                <a:solidFill>
                  <a:schemeClr val="tx1"/>
                </a:solidFill>
                <a:latin typeface="+mn-lt"/>
                <a:ea typeface="Fira Sans Extra Condensed"/>
                <a:cs typeface="Fira Sans Extra Condensed"/>
                <a:sym typeface="Fira Sans Extra Condensed"/>
              </a:rPr>
              <a:t>accuracy due to the inclusion of </a:t>
            </a:r>
            <a:r>
              <a:rPr lang="vi-VN" sz="2000">
                <a:solidFill>
                  <a:schemeClr val="tx1"/>
                </a:solidFill>
                <a:latin typeface="+mn-lt"/>
                <a:ea typeface="Fira Sans Extra Condensed"/>
                <a:cs typeface="Fira Sans Extra Condensed"/>
                <a:sym typeface="Fira Sans Extra Condensed"/>
              </a:rPr>
              <a:t>estimated factors</a:t>
            </a:r>
            <a:r>
              <a:rPr lang="en-US" sz="2000">
                <a:solidFill>
                  <a:schemeClr val="tx1"/>
                </a:solidFill>
                <a:latin typeface="+mn-lt"/>
                <a:ea typeface="Fira Sans Extra Condensed"/>
                <a:cs typeface="Fira Sans Extra Condensed"/>
                <a:sym typeface="Fira Sans Extra Condensed"/>
              </a:rPr>
              <a:t>, n</a:t>
            </a:r>
            <a:r>
              <a:rPr lang="vi-VN" sz="2000">
                <a:solidFill>
                  <a:schemeClr val="tx1"/>
                </a:solidFill>
                <a:latin typeface="+mn-lt"/>
                <a:ea typeface="Fira Sans Extra Condensed"/>
                <a:cs typeface="Fira Sans Extra Condensed"/>
                <a:sym typeface="Fira Sans Extra Condensed"/>
              </a:rPr>
              <a:t>ot </a:t>
            </a:r>
            <a:r>
              <a:rPr lang="vi-VN" sz="2000" dirty="0">
                <a:solidFill>
                  <a:schemeClr val="tx1"/>
                </a:solidFill>
                <a:latin typeface="+mn-lt"/>
                <a:ea typeface="Fira Sans Extra Condensed"/>
                <a:cs typeface="Fira Sans Extra Condensed"/>
                <a:sym typeface="Fira Sans Extra Condensed"/>
              </a:rPr>
              <a:t>suitable for </a:t>
            </a:r>
            <a:r>
              <a:rPr lang="vi-VN" sz="2000">
                <a:solidFill>
                  <a:schemeClr val="tx1"/>
                </a:solidFill>
                <a:latin typeface="+mn-lt"/>
                <a:ea typeface="Fira Sans Extra Condensed"/>
                <a:cs typeface="Fira Sans Extra Condensed"/>
                <a:sym typeface="Fira Sans Extra Condensed"/>
              </a:rPr>
              <a:t>complex systems</a:t>
            </a:r>
            <a:r>
              <a:rPr lang="en-US" sz="2000">
                <a:solidFill>
                  <a:schemeClr val="tx1"/>
                </a:solidFill>
                <a:latin typeface="+mn-lt"/>
                <a:ea typeface="Fira Sans Extra Condensed"/>
                <a:cs typeface="Fira Sans Extra Condensed"/>
                <a:sym typeface="Fira Sans Extra Condensed"/>
              </a:rPr>
              <a:t>, r</a:t>
            </a:r>
            <a:r>
              <a:rPr lang="vi-VN" sz="2000">
                <a:solidFill>
                  <a:schemeClr val="tx1"/>
                </a:solidFill>
                <a:latin typeface="+mn-lt"/>
                <a:ea typeface="Fira Sans Extra Condensed"/>
                <a:cs typeface="Fira Sans Extra Condensed"/>
                <a:sym typeface="Fira Sans Extra Condensed"/>
              </a:rPr>
              <a:t>elies </a:t>
            </a:r>
            <a:r>
              <a:rPr lang="vi-VN" sz="2000" dirty="0">
                <a:solidFill>
                  <a:schemeClr val="tx1"/>
                </a:solidFill>
                <a:latin typeface="+mn-lt"/>
                <a:ea typeface="Fira Sans Extra Condensed"/>
                <a:cs typeface="Fira Sans Extra Condensed"/>
                <a:sym typeface="Fira Sans Extra Condensed"/>
              </a:rPr>
              <a:t>on assumptions and </a:t>
            </a:r>
            <a:r>
              <a:rPr lang="vi-VN" sz="2000">
                <a:solidFill>
                  <a:schemeClr val="tx1"/>
                </a:solidFill>
                <a:latin typeface="+mn-lt"/>
                <a:ea typeface="Fira Sans Extra Condensed"/>
                <a:cs typeface="Fira Sans Extra Condensed"/>
                <a:sym typeface="Fira Sans Extra Condensed"/>
              </a:rPr>
              <a:t>technical documentation</a:t>
            </a:r>
            <a:endParaRPr lang="en-US" sz="2000">
              <a:solidFill>
                <a:schemeClr val="tx1"/>
              </a:solidFill>
              <a:latin typeface="+mn-lt"/>
              <a:ea typeface="Fira Sans Extra Condensed"/>
              <a:cs typeface="Fira Sans Extra Condensed"/>
              <a:sym typeface="Fira Sans Extra Condensed"/>
            </a:endParaRPr>
          </a:p>
          <a:p>
            <a:pPr algn="just" defTabSz="1219170" eaLnBrk="1" hangingPunct="1">
              <a:lnSpc>
                <a:spcPct val="130000"/>
              </a:lnSpc>
              <a:spcBef>
                <a:spcPts val="600"/>
              </a:spcBef>
              <a:spcAft>
                <a:spcPct val="0"/>
              </a:spcAft>
              <a:buClrTx/>
              <a:defRPr/>
            </a:pPr>
            <a:r>
              <a:rPr lang="vi-VN" sz="2000" b="1">
                <a:solidFill>
                  <a:schemeClr val="tx1"/>
                </a:solidFill>
                <a:latin typeface="+mn-lt"/>
                <a:ea typeface="Fira Sans Extra Condensed"/>
                <a:cs typeface="Fira Sans Extra Condensed"/>
                <a:sym typeface="Fira Sans Extra Condensed"/>
              </a:rPr>
              <a:t>Recommendations</a:t>
            </a:r>
            <a:r>
              <a:rPr lang="vi-VN" sz="2000" b="1" dirty="0">
                <a:solidFill>
                  <a:schemeClr val="tx1"/>
                </a:solidFill>
                <a:latin typeface="+mn-lt"/>
                <a:ea typeface="Fira Sans Extra Condensed"/>
                <a:cs typeface="Fira Sans Extra Condensed"/>
                <a:sym typeface="Fira Sans Extra Condensed"/>
              </a:rPr>
              <a:t>:</a:t>
            </a:r>
          </a:p>
          <a:p>
            <a:pPr marL="342900" indent="-342900" algn="just" defTabSz="1219170" eaLnBrk="1" hangingPunct="1">
              <a:lnSpc>
                <a:spcPct val="130000"/>
              </a:lnSpc>
              <a:spcBef>
                <a:spcPts val="600"/>
              </a:spcBef>
              <a:spcAft>
                <a:spcPct val="0"/>
              </a:spcAft>
              <a:buClrTx/>
              <a:buFont typeface="Arial" panose="020B0604020202020204" pitchFamily="34" charset="0"/>
              <a:buChar char="•"/>
              <a:defRPr/>
            </a:pPr>
            <a:r>
              <a:rPr lang="vi-VN" sz="2000" dirty="0">
                <a:solidFill>
                  <a:schemeClr val="tx1"/>
                </a:solidFill>
                <a:latin typeface="+mn-lt"/>
                <a:ea typeface="Fira Sans Extra Condensed"/>
                <a:cs typeface="Fira Sans Extra Condensed"/>
                <a:sym typeface="Fira Sans Extra Condensed"/>
              </a:rPr>
              <a:t>Use when controlling measurement costs is a priority.</a:t>
            </a:r>
          </a:p>
          <a:p>
            <a:pPr marL="342900" indent="-342900" algn="just" defTabSz="1219170" eaLnBrk="1" hangingPunct="1">
              <a:lnSpc>
                <a:spcPct val="130000"/>
              </a:lnSpc>
              <a:spcBef>
                <a:spcPts val="600"/>
              </a:spcBef>
              <a:spcAft>
                <a:spcPct val="0"/>
              </a:spcAft>
              <a:buClrTx/>
              <a:buFont typeface="Arial" panose="020B0604020202020204" pitchFamily="34" charset="0"/>
              <a:buChar char="•"/>
              <a:defRPr/>
            </a:pPr>
            <a:r>
              <a:rPr lang="vi-VN" sz="2000" dirty="0">
                <a:solidFill>
                  <a:schemeClr val="tx1"/>
                </a:solidFill>
                <a:latin typeface="+mn-lt"/>
                <a:ea typeface="Fira Sans Extra Condensed"/>
                <a:cs typeface="Fira Sans Extra Condensed"/>
                <a:sym typeface="Fira Sans Extra Condensed"/>
              </a:rPr>
              <a:t>Avoid using for complex systems requiring high accuracy.</a:t>
            </a:r>
            <a:endParaRPr lang="vi-VN" sz="2000" dirty="0">
              <a:solidFill>
                <a:schemeClr val="tx1"/>
              </a:solidFill>
              <a:latin typeface="+mn-lt"/>
              <a:ea typeface="+mn-ea"/>
              <a:cs typeface="Calibri" pitchFamily="34" charset="0"/>
            </a:endParaRPr>
          </a:p>
          <a:p>
            <a:pPr algn="just" defTabSz="1219170" eaLnBrk="1" hangingPunct="1">
              <a:lnSpc>
                <a:spcPct val="130000"/>
              </a:lnSpc>
              <a:spcBef>
                <a:spcPts val="600"/>
              </a:spcBef>
              <a:spcAft>
                <a:spcPct val="0"/>
              </a:spcAft>
              <a:buClrTx/>
              <a:defRPr/>
            </a:pPr>
            <a:endParaRPr lang="vi-VN" sz="2000" dirty="0">
              <a:solidFill>
                <a:srgbClr val="0070C0"/>
              </a:solidFill>
              <a:latin typeface="+mn-lt"/>
              <a:ea typeface="Fira Sans Extra Condensed"/>
              <a:cs typeface="Fira Sans Extra Condensed"/>
              <a:sym typeface="Fira Sans Extra Condensed"/>
            </a:endParaRPr>
          </a:p>
          <a:p>
            <a:pPr algn="just" defTabSz="1219170" eaLnBrk="1" hangingPunct="1">
              <a:lnSpc>
                <a:spcPct val="130000"/>
              </a:lnSpc>
              <a:spcBef>
                <a:spcPts val="600"/>
              </a:spcBef>
              <a:spcAft>
                <a:spcPct val="0"/>
              </a:spcAft>
              <a:buClrTx/>
              <a:defRPr/>
            </a:pPr>
            <a:endParaRPr lang="vi-VN" sz="2000" b="1" dirty="0">
              <a:solidFill>
                <a:srgbClr val="0070C0"/>
              </a:solidFill>
              <a:latin typeface="+mn-lt"/>
              <a:ea typeface="Fira Sans Extra Condensed"/>
              <a:cs typeface="Fira Sans Extra Condensed"/>
              <a:sym typeface="Fira Sans Extra Condensed"/>
            </a:endParaRPr>
          </a:p>
        </p:txBody>
      </p:sp>
      <p:sp>
        <p:nvSpPr>
          <p:cNvPr id="5" name="Rectangle 22">
            <a:extLst>
              <a:ext uri="{FF2B5EF4-FFF2-40B4-BE49-F238E27FC236}">
                <a16:creationId xmlns:a16="http://schemas.microsoft.com/office/drawing/2014/main" id="{9F47EECB-1E88-D57A-8F01-06029FA597B9}"/>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effectLst/>
                <a:latin typeface="+mn-lt"/>
              </a:rPr>
              <a:t>M&amp;V OPTIONS</a:t>
            </a:r>
            <a:endParaRPr lang="en-US" dirty="0">
              <a:effectLst/>
              <a:latin typeface="+mn-lt"/>
            </a:endParaRPr>
          </a:p>
        </p:txBody>
      </p:sp>
    </p:spTree>
    <p:extLst>
      <p:ext uri="{BB962C8B-B14F-4D97-AF65-F5344CB8AC3E}">
        <p14:creationId xmlns:p14="http://schemas.microsoft.com/office/powerpoint/2010/main" val="3649721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2"/>
          <p:cNvSpPr txBox="1">
            <a:spLocks noGrp="1"/>
          </p:cNvSpPr>
          <p:nvPr>
            <p:ph type="title"/>
          </p:nvPr>
        </p:nvSpPr>
        <p:spPr>
          <a:xfrm>
            <a:off x="609600" y="362607"/>
            <a:ext cx="10972800" cy="715535"/>
          </a:xfrm>
          <a:prstGeom prst="rect">
            <a:avLst/>
          </a:prstGeom>
          <a:noFill/>
          <a:ln>
            <a:noFill/>
          </a:ln>
        </p:spPr>
        <p:txBody>
          <a:bodyPr spcFirstLastPara="1" wrap="square" lIns="121900" tIns="121900" rIns="121900" bIns="121900" anchor="ctr" anchorCtr="0">
            <a:noAutofit/>
          </a:bodyPr>
          <a:lstStyle/>
          <a:p>
            <a:pPr>
              <a:buSzPct val="111111"/>
            </a:pPr>
            <a:r>
              <a:rPr lang="en-US" dirty="0"/>
              <a:t>CONTENT</a:t>
            </a:r>
            <a:endParaRPr dirty="0"/>
          </a:p>
        </p:txBody>
      </p:sp>
      <p:sp>
        <p:nvSpPr>
          <p:cNvPr id="381" name="Google Shape;381;p2"/>
          <p:cNvSpPr txBox="1"/>
          <p:nvPr/>
        </p:nvSpPr>
        <p:spPr>
          <a:xfrm>
            <a:off x="609600" y="1396722"/>
            <a:ext cx="7683875" cy="3339341"/>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3200"/>
            </a:pPr>
            <a:r>
              <a:rPr lang="en-US" sz="2400" dirty="0">
                <a:latin typeface="+mn-lt"/>
                <a:ea typeface="Calibri"/>
                <a:cs typeface="Calibri"/>
                <a:sym typeface="Calibri"/>
              </a:rPr>
              <a:t>1. Introduce</a:t>
            </a:r>
          </a:p>
          <a:p>
            <a:pPr>
              <a:lnSpc>
                <a:spcPct val="150000"/>
              </a:lnSpc>
              <a:buClr>
                <a:srgbClr val="008000"/>
              </a:buClr>
              <a:buSzPts val="3200"/>
            </a:pPr>
            <a:r>
              <a:rPr lang="en-US" sz="2400" dirty="0">
                <a:latin typeface="+mn-lt"/>
                <a:ea typeface="Calibri"/>
                <a:cs typeface="Calibri"/>
                <a:sym typeface="Calibri"/>
              </a:rPr>
              <a:t>2.</a:t>
            </a:r>
            <a:r>
              <a:rPr lang="en-US" sz="2400" dirty="0">
                <a:latin typeface="+mn-lt"/>
                <a:ea typeface="Calibri"/>
              </a:rPr>
              <a:t> </a:t>
            </a:r>
            <a:r>
              <a:rPr lang="en-US" sz="2400" dirty="0">
                <a:latin typeface="+mn-lt"/>
                <a:ea typeface="Calibri"/>
                <a:cs typeface="Calibri"/>
                <a:sym typeface="Calibri"/>
              </a:rPr>
              <a:t>Main concept</a:t>
            </a:r>
            <a:endParaRPr sz="2400" dirty="0">
              <a:latin typeface="+mn-lt"/>
              <a:ea typeface="Calibri"/>
              <a:cs typeface="Calibri"/>
              <a:sym typeface="Calibri"/>
            </a:endParaRPr>
          </a:p>
          <a:p>
            <a:pPr>
              <a:lnSpc>
                <a:spcPct val="150000"/>
              </a:lnSpc>
              <a:buClr>
                <a:srgbClr val="008000"/>
              </a:buClr>
              <a:buSzPts val="3200"/>
            </a:pPr>
            <a:r>
              <a:rPr lang="en-US" sz="2400" dirty="0">
                <a:latin typeface="+mn-lt"/>
                <a:ea typeface="Calibri"/>
                <a:cs typeface="Calibri"/>
                <a:sym typeface="Calibri"/>
              </a:rPr>
              <a:t>3. M&amp;V planning</a:t>
            </a:r>
            <a:endParaRPr sz="2400" dirty="0">
              <a:latin typeface="+mn-lt"/>
            </a:endParaRPr>
          </a:p>
          <a:p>
            <a:pPr>
              <a:lnSpc>
                <a:spcPct val="150000"/>
              </a:lnSpc>
              <a:buClr>
                <a:srgbClr val="008000"/>
              </a:buClr>
              <a:buSzPts val="3200"/>
            </a:pPr>
            <a:r>
              <a:rPr lang="en-US" sz="2400" dirty="0">
                <a:latin typeface="+mn-lt"/>
                <a:ea typeface="Calibri"/>
                <a:cs typeface="Calibri"/>
                <a:sym typeface="Calibri"/>
              </a:rPr>
              <a:t>4. Key issues</a:t>
            </a:r>
            <a:endParaRPr sz="2400" dirty="0">
              <a:latin typeface="+mn-lt"/>
              <a:ea typeface="Calibri"/>
              <a:cs typeface="Calibri"/>
              <a:sym typeface="Calibri"/>
            </a:endParaRPr>
          </a:p>
          <a:p>
            <a:pPr>
              <a:lnSpc>
                <a:spcPct val="150000"/>
              </a:lnSpc>
              <a:buClr>
                <a:srgbClr val="008000"/>
              </a:buClr>
              <a:buSzPts val="3200"/>
            </a:pPr>
            <a:r>
              <a:rPr lang="en-US" sz="2400">
                <a:latin typeface="+mn-lt"/>
                <a:ea typeface="Calibri"/>
                <a:cs typeface="Calibri"/>
                <a:sym typeface="Calibri"/>
              </a:rPr>
              <a:t>5. Statistic</a:t>
            </a:r>
            <a:endParaRPr sz="2400" dirty="0">
              <a:latin typeface="+mn-lt"/>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486715" y="1292773"/>
            <a:ext cx="11095685" cy="5174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spcAft>
                <a:spcPts val="0"/>
              </a:spcAft>
            </a:pPr>
            <a:r>
              <a:rPr lang="en-US" sz="1800" b="1" dirty="0"/>
              <a:t>Option B: Fully Measure the Necessary Parameters of the </a:t>
            </a:r>
            <a:r>
              <a:rPr lang="en-US" sz="1800" b="1"/>
              <a:t>Retrofitted Equipment/System</a:t>
            </a:r>
            <a:endParaRPr lang="en-US" sz="1800">
              <a:solidFill>
                <a:schemeClr val="tx1"/>
              </a:solidFill>
            </a:endParaRPr>
          </a:p>
          <a:p>
            <a:pPr algn="just">
              <a:lnSpc>
                <a:spcPct val="130000"/>
              </a:lnSpc>
              <a:spcBef>
                <a:spcPts val="900"/>
              </a:spcBef>
              <a:spcAft>
                <a:spcPts val="0"/>
              </a:spcAft>
            </a:pPr>
            <a:r>
              <a:rPr lang="en-US" sz="1800">
                <a:solidFill>
                  <a:schemeClr val="tx1"/>
                </a:solidFill>
              </a:rPr>
              <a:t>Fully </a:t>
            </a:r>
            <a:r>
              <a:rPr lang="en-US" sz="1800" dirty="0">
                <a:solidFill>
                  <a:schemeClr val="tx1"/>
                </a:solidFill>
              </a:rPr>
              <a:t>measures all variables to accurately assess energy savings performance.</a:t>
            </a:r>
          </a:p>
          <a:p>
            <a:pPr algn="just">
              <a:lnSpc>
                <a:spcPct val="130000"/>
              </a:lnSpc>
              <a:spcAft>
                <a:spcPts val="0"/>
              </a:spcAft>
            </a:pPr>
            <a:r>
              <a:rPr lang="en-US" sz="1800" b="1" dirty="0">
                <a:solidFill>
                  <a:schemeClr val="tx1"/>
                </a:solidFill>
              </a:rPr>
              <a:t>Advantages:</a:t>
            </a:r>
          </a:p>
          <a:p>
            <a:pPr marL="285750" indent="-285750" algn="just">
              <a:lnSpc>
                <a:spcPct val="130000"/>
              </a:lnSpc>
              <a:spcBef>
                <a:spcPts val="900"/>
              </a:spcBef>
              <a:spcAft>
                <a:spcPts val="0"/>
              </a:spcAft>
              <a:buFont typeface="Arial" panose="020B0604020202020204" pitchFamily="34" charset="0"/>
              <a:buChar char="•"/>
            </a:pPr>
            <a:r>
              <a:rPr lang="en-US" sz="1800" dirty="0">
                <a:solidFill>
                  <a:schemeClr val="tx1"/>
                </a:solidFill>
              </a:rPr>
              <a:t>High accuracy: Actual measurements, not reliant on estimations.</a:t>
            </a:r>
          </a:p>
          <a:p>
            <a:pPr marL="285750" indent="-285750" algn="just">
              <a:lnSpc>
                <a:spcPct val="130000"/>
              </a:lnSpc>
              <a:spcBef>
                <a:spcPts val="900"/>
              </a:spcBef>
              <a:spcAft>
                <a:spcPts val="0"/>
              </a:spcAft>
              <a:buFont typeface="Arial" panose="020B0604020202020204" pitchFamily="34" charset="0"/>
              <a:buChar char="•"/>
            </a:pPr>
            <a:r>
              <a:rPr lang="en-US" sz="1800" dirty="0">
                <a:solidFill>
                  <a:schemeClr val="tx1"/>
                </a:solidFill>
              </a:rPr>
              <a:t>Suitable for complex systems: Such as HVAC, pumping systems, and production lines.</a:t>
            </a:r>
          </a:p>
          <a:p>
            <a:pPr marL="285750" indent="-285750" algn="just">
              <a:lnSpc>
                <a:spcPct val="130000"/>
              </a:lnSpc>
              <a:spcBef>
                <a:spcPts val="900"/>
              </a:spcBef>
              <a:spcAft>
                <a:spcPts val="0"/>
              </a:spcAft>
              <a:buFont typeface="Arial" panose="020B0604020202020204" pitchFamily="34" charset="0"/>
              <a:buChar char="•"/>
            </a:pPr>
            <a:r>
              <a:rPr lang="en-US" sz="1800" dirty="0">
                <a:solidFill>
                  <a:schemeClr val="tx1"/>
                </a:solidFill>
              </a:rPr>
              <a:t>Optimal for ESCO projects: Ensures transparency in energy performance contracts.</a:t>
            </a:r>
          </a:p>
          <a:p>
            <a:pPr algn="just">
              <a:lnSpc>
                <a:spcPct val="130000"/>
              </a:lnSpc>
              <a:spcAft>
                <a:spcPts val="0"/>
              </a:spcAft>
            </a:pPr>
            <a:r>
              <a:rPr lang="en-US" sz="1800" b="1" dirty="0">
                <a:solidFill>
                  <a:schemeClr val="tx1"/>
                </a:solidFill>
              </a:rPr>
              <a:t>Disadvantages:</a:t>
            </a:r>
          </a:p>
          <a:p>
            <a:pPr marL="285750" indent="-285750" algn="just">
              <a:lnSpc>
                <a:spcPct val="130000"/>
              </a:lnSpc>
              <a:spcBef>
                <a:spcPts val="900"/>
              </a:spcBef>
              <a:spcAft>
                <a:spcPts val="0"/>
              </a:spcAft>
              <a:buFont typeface="Arial" panose="020B0604020202020204" pitchFamily="34" charset="0"/>
              <a:buChar char="•"/>
            </a:pPr>
            <a:r>
              <a:rPr lang="en-US" sz="1800" dirty="0">
                <a:solidFill>
                  <a:schemeClr val="tx1"/>
                </a:solidFill>
              </a:rPr>
              <a:t>High measurement costs: Requires extensive metering equipment.</a:t>
            </a:r>
          </a:p>
          <a:p>
            <a:pPr marL="285750" indent="-285750" algn="just">
              <a:lnSpc>
                <a:spcPct val="130000"/>
              </a:lnSpc>
              <a:spcBef>
                <a:spcPts val="900"/>
              </a:spcBef>
              <a:spcAft>
                <a:spcPts val="0"/>
              </a:spcAft>
              <a:buFont typeface="Arial" panose="020B0604020202020204" pitchFamily="34" charset="0"/>
              <a:buChar char="•"/>
            </a:pPr>
            <a:r>
              <a:rPr lang="en-US" sz="1800" dirty="0">
                <a:solidFill>
                  <a:schemeClr val="tx1"/>
                </a:solidFill>
              </a:rPr>
              <a:t>Complex procedures: Demands a highly skilled technical team.</a:t>
            </a:r>
          </a:p>
          <a:p>
            <a:pPr marL="285750" indent="-285750" algn="just">
              <a:lnSpc>
                <a:spcPct val="130000"/>
              </a:lnSpc>
              <a:spcBef>
                <a:spcPts val="900"/>
              </a:spcBef>
              <a:spcAft>
                <a:spcPts val="0"/>
              </a:spcAft>
              <a:buFont typeface="Arial" panose="020B0604020202020204" pitchFamily="34" charset="0"/>
              <a:buChar char="•"/>
            </a:pPr>
            <a:r>
              <a:rPr lang="en-US" sz="1800" dirty="0">
                <a:solidFill>
                  <a:schemeClr val="tx1"/>
                </a:solidFill>
              </a:rPr>
              <a:t>Limited applicability for small systems: Inefficient for simple or low-consumption </a:t>
            </a:r>
            <a:r>
              <a:rPr lang="en-US" sz="1800">
                <a:solidFill>
                  <a:schemeClr val="tx1"/>
                </a:solidFill>
              </a:rPr>
              <a:t>equipment.</a:t>
            </a:r>
            <a:endParaRPr lang="en-US" sz="1800" dirty="0">
              <a:solidFill>
                <a:schemeClr val="tx1"/>
              </a:solidFill>
            </a:endParaRPr>
          </a:p>
        </p:txBody>
      </p:sp>
      <p:sp>
        <p:nvSpPr>
          <p:cNvPr id="4" name="Rectangle 22">
            <a:extLst>
              <a:ext uri="{FF2B5EF4-FFF2-40B4-BE49-F238E27FC236}">
                <a16:creationId xmlns:a16="http://schemas.microsoft.com/office/drawing/2014/main" id="{3A9356D6-DD02-E77B-A812-E09C2455D0C8}"/>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effectLst/>
                <a:latin typeface="+mn-lt"/>
              </a:rPr>
              <a:t>M&amp;V OPTIONS</a:t>
            </a:r>
            <a:endParaRPr lang="en-US" dirty="0">
              <a:effectLst/>
              <a:latin typeface="+mn-lt"/>
            </a:endParaRPr>
          </a:p>
        </p:txBody>
      </p:sp>
    </p:spTree>
    <p:extLst>
      <p:ext uri="{BB962C8B-B14F-4D97-AF65-F5344CB8AC3E}">
        <p14:creationId xmlns:p14="http://schemas.microsoft.com/office/powerpoint/2010/main" val="2883415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486715" y="1513490"/>
            <a:ext cx="11218569" cy="5205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spcAft>
                <a:spcPts val="0"/>
              </a:spcAft>
            </a:pPr>
            <a:r>
              <a:rPr lang="en-US" sz="2000" b="1" dirty="0"/>
              <a:t>Option B: Fully Measure the Necessary Parameters of the Retrofitted Equipment/System</a:t>
            </a:r>
          </a:p>
          <a:p>
            <a:pPr algn="just">
              <a:lnSpc>
                <a:spcPct val="130000"/>
              </a:lnSpc>
              <a:spcAft>
                <a:spcPts val="0"/>
              </a:spcAft>
            </a:pPr>
            <a:endParaRPr lang="en-US" sz="2000" b="1">
              <a:solidFill>
                <a:schemeClr val="tx1"/>
              </a:solidFill>
            </a:endParaRPr>
          </a:p>
          <a:p>
            <a:pPr algn="just">
              <a:lnSpc>
                <a:spcPct val="130000"/>
              </a:lnSpc>
              <a:spcAft>
                <a:spcPts val="0"/>
              </a:spcAft>
            </a:pPr>
            <a:r>
              <a:rPr lang="en-US" sz="2000" b="1">
                <a:solidFill>
                  <a:schemeClr val="tx1"/>
                </a:solidFill>
              </a:rPr>
              <a:t>Recommendations</a:t>
            </a:r>
            <a:r>
              <a:rPr lang="en-US" sz="2000" b="1" dirty="0">
                <a:solidFill>
                  <a:schemeClr val="tx1"/>
                </a:solidFill>
              </a:rPr>
              <a:t>:</a:t>
            </a:r>
          </a:p>
          <a:p>
            <a:pPr marL="285750" indent="-285750" algn="just">
              <a:lnSpc>
                <a:spcPct val="130000"/>
              </a:lnSpc>
              <a:spcBef>
                <a:spcPts val="900"/>
              </a:spcBef>
              <a:spcAft>
                <a:spcPts val="0"/>
              </a:spcAft>
              <a:buFont typeface="Arial" panose="020B0604020202020204" pitchFamily="34" charset="0"/>
              <a:buChar char="•"/>
            </a:pPr>
            <a:r>
              <a:rPr lang="en-US" sz="2000" dirty="0">
                <a:solidFill>
                  <a:schemeClr val="tx1"/>
                </a:solidFill>
              </a:rPr>
              <a:t>The optimal choice for large projects requiring high measurement accuracy.</a:t>
            </a:r>
          </a:p>
          <a:p>
            <a:pPr marL="285750" indent="-285750" algn="just">
              <a:lnSpc>
                <a:spcPct val="130000"/>
              </a:lnSpc>
              <a:spcBef>
                <a:spcPts val="900"/>
              </a:spcBef>
              <a:spcAft>
                <a:spcPts val="0"/>
              </a:spcAft>
              <a:buFont typeface="Arial" panose="020B0604020202020204" pitchFamily="34" charset="0"/>
              <a:buChar char="•"/>
            </a:pPr>
            <a:r>
              <a:rPr lang="en-US" sz="2000" dirty="0">
                <a:solidFill>
                  <a:schemeClr val="tx1"/>
                </a:solidFill>
              </a:rPr>
              <a:t>Ensures transparency, making it suitable for ESCO projects.</a:t>
            </a:r>
          </a:p>
          <a:p>
            <a:pPr marL="285750" indent="-285750" algn="just">
              <a:lnSpc>
                <a:spcPct val="130000"/>
              </a:lnSpc>
              <a:spcBef>
                <a:spcPts val="900"/>
              </a:spcBef>
              <a:spcAft>
                <a:spcPts val="0"/>
              </a:spcAft>
              <a:buFont typeface="Arial" panose="020B0604020202020204" pitchFamily="34" charset="0"/>
              <a:buChar char="•"/>
            </a:pPr>
            <a:r>
              <a:rPr lang="en-US" sz="2000" dirty="0">
                <a:solidFill>
                  <a:schemeClr val="tx1"/>
                </a:solidFill>
              </a:rPr>
              <a:t>Use when comprehensive measurement is needed to eliminate estimation factors.</a:t>
            </a:r>
          </a:p>
          <a:p>
            <a:pPr marL="285750" indent="-285750" algn="just">
              <a:lnSpc>
                <a:spcPct val="130000"/>
              </a:lnSpc>
              <a:spcBef>
                <a:spcPts val="900"/>
              </a:spcBef>
              <a:spcAft>
                <a:spcPts val="0"/>
              </a:spcAft>
              <a:buFont typeface="Arial" panose="020B0604020202020204" pitchFamily="34" charset="0"/>
              <a:buChar char="•"/>
            </a:pPr>
            <a:r>
              <a:rPr lang="en-US" sz="2000" dirty="0">
                <a:solidFill>
                  <a:schemeClr val="tx1"/>
                </a:solidFill>
              </a:rPr>
              <a:t>Combine with other standards, such as ISO 50015, to enhance reliability.</a:t>
            </a:r>
          </a:p>
        </p:txBody>
      </p:sp>
      <p:sp>
        <p:nvSpPr>
          <p:cNvPr id="4" name="Rectangle 22">
            <a:extLst>
              <a:ext uri="{FF2B5EF4-FFF2-40B4-BE49-F238E27FC236}">
                <a16:creationId xmlns:a16="http://schemas.microsoft.com/office/drawing/2014/main" id="{3A9356D6-DD02-E77B-A812-E09C2455D0C8}"/>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effectLst/>
                <a:latin typeface="+mn-lt"/>
              </a:rPr>
              <a:t>M&amp;V OPTIONS</a:t>
            </a:r>
            <a:endParaRPr lang="en-US" dirty="0">
              <a:effectLst/>
              <a:latin typeface="+mn-lt"/>
            </a:endParaRPr>
          </a:p>
        </p:txBody>
      </p:sp>
    </p:spTree>
    <p:extLst>
      <p:ext uri="{BB962C8B-B14F-4D97-AF65-F5344CB8AC3E}">
        <p14:creationId xmlns:p14="http://schemas.microsoft.com/office/powerpoint/2010/main" val="2421220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C1EB6909-67DB-E3FB-3891-A3E0742A5942}"/>
            </a:ext>
          </a:extLst>
        </p:cNvPr>
        <p:cNvGrpSpPr/>
        <p:nvPr/>
      </p:nvGrpSpPr>
      <p:grpSpPr>
        <a:xfrm>
          <a:off x="0" y="0"/>
          <a:ext cx="0" cy="0"/>
          <a:chOff x="0" y="0"/>
          <a:chExt cx="0" cy="0"/>
        </a:xfrm>
      </p:grpSpPr>
      <p:sp>
        <p:nvSpPr>
          <p:cNvPr id="7" name="Content Placeholder 4">
            <a:extLst>
              <a:ext uri="{FF2B5EF4-FFF2-40B4-BE49-F238E27FC236}">
                <a16:creationId xmlns:a16="http://schemas.microsoft.com/office/drawing/2014/main" id="{59DBA278-9B9F-4665-1A6E-45D937CA02CE}"/>
              </a:ext>
            </a:extLst>
          </p:cNvPr>
          <p:cNvSpPr txBox="1">
            <a:spLocks/>
          </p:cNvSpPr>
          <p:nvPr/>
        </p:nvSpPr>
        <p:spPr bwMode="auto">
          <a:xfrm>
            <a:off x="499237" y="1194196"/>
            <a:ext cx="10972801" cy="525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defTabSz="914400">
              <a:lnSpc>
                <a:spcPct val="130000"/>
              </a:lnSpc>
              <a:spcAft>
                <a:spcPts val="0"/>
              </a:spcAft>
              <a:buClrTx/>
            </a:pPr>
            <a:r>
              <a:rPr lang="vi-VN" sz="2000" b="1" dirty="0">
                <a:solidFill>
                  <a:srgbClr val="0070C0"/>
                </a:solidFill>
                <a:latin typeface="+mn-lt"/>
                <a:ea typeface="Fira Sans Extra Condensed"/>
                <a:cs typeface="Fira Sans Extra Condensed"/>
                <a:sym typeface="Fira Sans Extra Condensed"/>
              </a:rPr>
              <a:t>Option C: Whole-Facility Measurement Method</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This method focuses on analyzing aggregate data for the entire energy-consuming system.</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Uses overall data such as electricity bills, output production, or readings from main utility meters.</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Focuses on changes in total energy consumption for the entire system.</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Applied when individual equipment measurement is not feasible.</a:t>
            </a:r>
          </a:p>
          <a:p>
            <a:pPr algn="just" defTabSz="914400">
              <a:lnSpc>
                <a:spcPct val="130000"/>
              </a:lnSpc>
              <a:spcAft>
                <a:spcPts val="0"/>
              </a:spcAft>
              <a:buClrTx/>
            </a:pPr>
            <a:r>
              <a:rPr lang="vi-VN" sz="2000" b="1" dirty="0">
                <a:solidFill>
                  <a:schemeClr val="tx1"/>
                </a:solidFill>
                <a:latin typeface="+mn-lt"/>
                <a:ea typeface="Fira Sans Extra Condensed"/>
                <a:cs typeface="Fira Sans Extra Condensed"/>
                <a:sym typeface="Fira Sans Extra Condensed"/>
              </a:rPr>
              <a:t>How to Implement Option C</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Collect overall energy data: Electricity bills or main meter readings.</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Establish a baseline: Analyze energy consumption data before implementing improvements.</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Measure and compare: Compare energy consumption levels before and after deploying solutions.</a:t>
            </a:r>
          </a:p>
          <a:p>
            <a:pPr marL="342900" indent="-342900" algn="just" defTabSz="914400">
              <a:lnSpc>
                <a:spcPct val="13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Adjust for variations: Account for factors like weather, production output, or occupancy changes.</a:t>
            </a:r>
            <a:endParaRPr lang="en-US" sz="2000" dirty="0">
              <a:solidFill>
                <a:schemeClr val="tx1"/>
              </a:solidFill>
              <a:latin typeface="+mn-lt"/>
              <a:ea typeface="+mn-ea"/>
              <a:cs typeface="Calibri" pitchFamily="34" charset="0"/>
            </a:endParaRPr>
          </a:p>
        </p:txBody>
      </p:sp>
      <p:sp>
        <p:nvSpPr>
          <p:cNvPr id="5" name="Rectangle 22">
            <a:extLst>
              <a:ext uri="{FF2B5EF4-FFF2-40B4-BE49-F238E27FC236}">
                <a16:creationId xmlns:a16="http://schemas.microsoft.com/office/drawing/2014/main" id="{1E9FA24A-C13D-914D-ABDA-0915F64AC1E0}"/>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effectLst/>
                <a:latin typeface="+mn-lt"/>
              </a:rPr>
              <a:t>M&amp;V OPTIONS</a:t>
            </a:r>
            <a:endParaRPr lang="en-US" dirty="0">
              <a:effectLst/>
              <a:latin typeface="+mn-lt"/>
            </a:endParaRPr>
          </a:p>
        </p:txBody>
      </p:sp>
    </p:spTree>
    <p:extLst>
      <p:ext uri="{BB962C8B-B14F-4D97-AF65-F5344CB8AC3E}">
        <p14:creationId xmlns:p14="http://schemas.microsoft.com/office/powerpoint/2010/main" val="74079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08A8420A-A328-97D7-8786-99CFB01BB010}"/>
            </a:ext>
          </a:extLst>
        </p:cNvPr>
        <p:cNvGrpSpPr/>
        <p:nvPr/>
      </p:nvGrpSpPr>
      <p:grpSpPr>
        <a:xfrm>
          <a:off x="0" y="0"/>
          <a:ext cx="0" cy="0"/>
          <a:chOff x="0" y="0"/>
          <a:chExt cx="0" cy="0"/>
        </a:xfrm>
      </p:grpSpPr>
      <p:sp>
        <p:nvSpPr>
          <p:cNvPr id="7" name="Content Placeholder 4">
            <a:extLst>
              <a:ext uri="{FF2B5EF4-FFF2-40B4-BE49-F238E27FC236}">
                <a16:creationId xmlns:a16="http://schemas.microsoft.com/office/drawing/2014/main" id="{22812AEA-7409-18CD-A738-1997A3A1FA5A}"/>
              </a:ext>
            </a:extLst>
          </p:cNvPr>
          <p:cNvSpPr txBox="1">
            <a:spLocks/>
          </p:cNvSpPr>
          <p:nvPr/>
        </p:nvSpPr>
        <p:spPr bwMode="auto">
          <a:xfrm>
            <a:off x="609600" y="1210241"/>
            <a:ext cx="10972800" cy="499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r>
              <a:rPr lang="vi-VN" sz="2000" b="1" dirty="0">
                <a:solidFill>
                  <a:srgbClr val="0070C0"/>
                </a:solidFill>
                <a:latin typeface="+mn-lt"/>
                <a:ea typeface="Fira Sans Extra Condensed"/>
                <a:cs typeface="Fira Sans Extra Condensed"/>
                <a:sym typeface="Fira Sans Extra Condensed"/>
              </a:rPr>
              <a:t>Option C:</a:t>
            </a:r>
            <a:endParaRPr lang="en-US" sz="2000" b="1" dirty="0">
              <a:solidFill>
                <a:srgbClr val="0E0E0E"/>
              </a:solidFill>
              <a:effectLst/>
              <a:latin typeface="+mn-lt"/>
            </a:endParaRPr>
          </a:p>
          <a:p>
            <a:pPr algn="just"/>
            <a:r>
              <a:rPr lang="en-US" sz="2000" b="1" dirty="0">
                <a:solidFill>
                  <a:srgbClr val="0E0E0E"/>
                </a:solidFill>
                <a:effectLst/>
                <a:latin typeface="+mn-lt"/>
              </a:rPr>
              <a:t>Advantages</a:t>
            </a:r>
            <a:endParaRPr lang="en-US" sz="2000" dirty="0">
              <a:solidFill>
                <a:srgbClr val="0E0E0E"/>
              </a:solidFill>
              <a:effectLst/>
              <a:latin typeface="+mn-lt"/>
            </a:endParaRPr>
          </a:p>
          <a:p>
            <a:pPr marL="285750" indent="-285750" algn="just">
              <a:spcBef>
                <a:spcPts val="900"/>
              </a:spcBef>
              <a:buFont typeface="Arial" panose="020B0604020202020204" pitchFamily="34" charset="0"/>
              <a:buChar char="•"/>
            </a:pPr>
            <a:r>
              <a:rPr lang="en-US" sz="2000" b="1" dirty="0">
                <a:solidFill>
                  <a:srgbClr val="0E0E0E"/>
                </a:solidFill>
                <a:effectLst/>
                <a:latin typeface="+mn-lt"/>
              </a:rPr>
              <a:t>Wide scope:</a:t>
            </a:r>
            <a:r>
              <a:rPr lang="en-US" sz="2000" dirty="0">
                <a:solidFill>
                  <a:srgbClr val="0E0E0E"/>
                </a:solidFill>
                <a:effectLst/>
                <a:latin typeface="+mn-lt"/>
              </a:rPr>
              <a:t> Evaluates the entire facility, not limited to specific equipment.</a:t>
            </a:r>
          </a:p>
          <a:p>
            <a:pPr marL="285750" indent="-285750" algn="just">
              <a:spcBef>
                <a:spcPts val="900"/>
              </a:spcBef>
              <a:buFont typeface="Arial" panose="020B0604020202020204" pitchFamily="34" charset="0"/>
              <a:buChar char="•"/>
            </a:pPr>
            <a:r>
              <a:rPr lang="en-US" sz="2000" b="1" dirty="0">
                <a:solidFill>
                  <a:srgbClr val="0E0E0E"/>
                </a:solidFill>
                <a:effectLst/>
                <a:latin typeface="+mn-lt"/>
              </a:rPr>
              <a:t>Low cost:</a:t>
            </a:r>
            <a:r>
              <a:rPr lang="en-US" sz="2000" dirty="0">
                <a:solidFill>
                  <a:srgbClr val="0E0E0E"/>
                </a:solidFill>
                <a:effectLst/>
                <a:latin typeface="+mn-lt"/>
              </a:rPr>
              <a:t> No need for extensive metering installations.</a:t>
            </a:r>
          </a:p>
          <a:p>
            <a:pPr marL="285750" indent="-285750" algn="just">
              <a:spcBef>
                <a:spcPts val="900"/>
              </a:spcBef>
              <a:buFont typeface="Arial" panose="020B0604020202020204" pitchFamily="34" charset="0"/>
              <a:buChar char="•"/>
            </a:pPr>
            <a:r>
              <a:rPr lang="en-US" sz="2000" b="1" dirty="0">
                <a:solidFill>
                  <a:srgbClr val="0E0E0E"/>
                </a:solidFill>
                <a:effectLst/>
                <a:latin typeface="+mn-lt"/>
              </a:rPr>
              <a:t>Ease of implementation:</a:t>
            </a:r>
            <a:r>
              <a:rPr lang="en-US" sz="2000" dirty="0">
                <a:solidFill>
                  <a:srgbClr val="0E0E0E"/>
                </a:solidFill>
                <a:effectLst/>
                <a:latin typeface="+mn-lt"/>
              </a:rPr>
              <a:t> Requires only aggregate data from utility meters or bills.</a:t>
            </a:r>
          </a:p>
          <a:p>
            <a:pPr marL="285750" indent="-285750" algn="just">
              <a:spcBef>
                <a:spcPts val="900"/>
              </a:spcBef>
              <a:buFont typeface="Arial" panose="020B0604020202020204" pitchFamily="34" charset="0"/>
              <a:buChar char="•"/>
            </a:pPr>
            <a:r>
              <a:rPr lang="en-US" sz="2000" b="1" dirty="0">
                <a:solidFill>
                  <a:srgbClr val="0E0E0E"/>
                </a:solidFill>
                <a:effectLst/>
                <a:latin typeface="+mn-lt"/>
              </a:rPr>
              <a:t>Suitable for large facilities:</a:t>
            </a:r>
            <a:r>
              <a:rPr lang="en-US" sz="2000" dirty="0">
                <a:solidFill>
                  <a:srgbClr val="0E0E0E"/>
                </a:solidFill>
                <a:effectLst/>
                <a:latin typeface="+mn-lt"/>
              </a:rPr>
              <a:t> Office buildings, hotels, and industrial plants.</a:t>
            </a:r>
          </a:p>
          <a:p>
            <a:pPr algn="just"/>
            <a:r>
              <a:rPr lang="en-US" sz="2000" b="1" dirty="0">
                <a:solidFill>
                  <a:srgbClr val="0E0E0E"/>
                </a:solidFill>
                <a:effectLst/>
                <a:latin typeface="+mn-lt"/>
              </a:rPr>
              <a:t>Disadvantages</a:t>
            </a:r>
            <a:endParaRPr lang="en-US" sz="2000" dirty="0">
              <a:solidFill>
                <a:srgbClr val="0E0E0E"/>
              </a:solidFill>
              <a:effectLst/>
              <a:latin typeface="+mn-lt"/>
            </a:endParaRPr>
          </a:p>
          <a:p>
            <a:pPr marL="285750" indent="-285750" algn="just">
              <a:spcBef>
                <a:spcPts val="900"/>
              </a:spcBef>
              <a:buFont typeface="Arial" panose="020B0604020202020204" pitchFamily="34" charset="0"/>
              <a:buChar char="•"/>
            </a:pPr>
            <a:r>
              <a:rPr lang="en-US" sz="2000" b="1" dirty="0">
                <a:solidFill>
                  <a:srgbClr val="0E0E0E"/>
                </a:solidFill>
                <a:effectLst/>
                <a:latin typeface="+mn-lt"/>
              </a:rPr>
              <a:t>Moderate accuracy:</a:t>
            </a:r>
            <a:r>
              <a:rPr lang="en-US" sz="2000" dirty="0">
                <a:solidFill>
                  <a:srgbClr val="0E0E0E"/>
                </a:solidFill>
                <a:effectLst/>
                <a:latin typeface="+mn-lt"/>
              </a:rPr>
              <a:t> Cannot precisely attribute savings to individual equipment.</a:t>
            </a:r>
          </a:p>
          <a:p>
            <a:pPr marL="285750" indent="-285750" algn="just">
              <a:spcBef>
                <a:spcPts val="900"/>
              </a:spcBef>
              <a:buFont typeface="Arial" panose="020B0604020202020204" pitchFamily="34" charset="0"/>
              <a:buChar char="•"/>
            </a:pPr>
            <a:r>
              <a:rPr lang="en-US" sz="2000" b="1" dirty="0">
                <a:solidFill>
                  <a:srgbClr val="0E0E0E"/>
                </a:solidFill>
                <a:effectLst/>
                <a:latin typeface="+mn-lt"/>
              </a:rPr>
              <a:t>Susceptible to external fluctuations:</a:t>
            </a:r>
            <a:r>
              <a:rPr lang="en-US" sz="2000" dirty="0">
                <a:solidFill>
                  <a:srgbClr val="0E0E0E"/>
                </a:solidFill>
                <a:effectLst/>
                <a:latin typeface="+mn-lt"/>
              </a:rPr>
              <a:t> Influenced by changes in weather, production capacity, or staffing levels.</a:t>
            </a:r>
          </a:p>
          <a:p>
            <a:pPr marL="285750" indent="-285750" algn="just">
              <a:spcBef>
                <a:spcPts val="900"/>
              </a:spcBef>
              <a:buFont typeface="Arial" panose="020B0604020202020204" pitchFamily="34" charset="0"/>
              <a:buChar char="•"/>
            </a:pPr>
            <a:r>
              <a:rPr lang="en-US" sz="2000" b="1" dirty="0">
                <a:solidFill>
                  <a:srgbClr val="0E0E0E"/>
                </a:solidFill>
                <a:effectLst/>
                <a:latin typeface="+mn-lt"/>
              </a:rPr>
              <a:t>Not suitable for small projects or individual equipment</a:t>
            </a:r>
            <a:endParaRPr lang="en-US" sz="2000" dirty="0">
              <a:solidFill>
                <a:srgbClr val="0E0E0E"/>
              </a:solidFill>
              <a:effectLst/>
              <a:latin typeface="+mn-lt"/>
            </a:endParaRPr>
          </a:p>
        </p:txBody>
      </p:sp>
      <p:sp>
        <p:nvSpPr>
          <p:cNvPr id="5" name="Rectangle 22">
            <a:extLst>
              <a:ext uri="{FF2B5EF4-FFF2-40B4-BE49-F238E27FC236}">
                <a16:creationId xmlns:a16="http://schemas.microsoft.com/office/drawing/2014/main" id="{5C2D4DE4-B2AD-2E62-9F44-F31B236577B4}"/>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effectLst/>
                <a:latin typeface="+mn-lt"/>
              </a:rPr>
              <a:t>M&amp;V OPTIONS</a:t>
            </a:r>
            <a:endParaRPr lang="en-US" dirty="0">
              <a:effectLst/>
              <a:latin typeface="+mn-lt"/>
            </a:endParaRPr>
          </a:p>
        </p:txBody>
      </p:sp>
    </p:spTree>
    <p:extLst>
      <p:ext uri="{BB962C8B-B14F-4D97-AF65-F5344CB8AC3E}">
        <p14:creationId xmlns:p14="http://schemas.microsoft.com/office/powerpoint/2010/main" val="4148538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D06076E-302C-BE8A-55F9-DD73CA0FBBA3}"/>
              </a:ext>
            </a:extLst>
          </p:cNvPr>
          <p:cNvSpPr>
            <a:spLocks noGrp="1"/>
          </p:cNvSpPr>
          <p:nvPr>
            <p:ph type="body" idx="1"/>
          </p:nvPr>
        </p:nvSpPr>
        <p:spPr>
          <a:xfrm>
            <a:off x="609600" y="1340057"/>
            <a:ext cx="11115554" cy="5675603"/>
          </a:xfrm>
        </p:spPr>
        <p:txBody>
          <a:bodyPr>
            <a:noAutofit/>
          </a:bodyPr>
          <a:lstStyle/>
          <a:p>
            <a:pPr marL="186262" indent="0">
              <a:buNone/>
            </a:pPr>
            <a:r>
              <a:rPr lang="en-US" sz="1800" b="1" dirty="0">
                <a:solidFill>
                  <a:srgbClr val="0070C0"/>
                </a:solidFill>
                <a:effectLst/>
                <a:latin typeface="+mn-lt"/>
              </a:rPr>
              <a:t>When to Use Option C</a:t>
            </a:r>
            <a:endParaRPr lang="en-US" sz="1800" dirty="0">
              <a:solidFill>
                <a:srgbClr val="0070C0"/>
              </a:solidFill>
              <a:effectLst/>
              <a:latin typeface="+mn-lt"/>
            </a:endParaRPr>
          </a:p>
          <a:p>
            <a:pPr>
              <a:spcBef>
                <a:spcPts val="900"/>
              </a:spcBef>
              <a:buFont typeface="Arial" panose="020B0604020202020204" pitchFamily="34" charset="0"/>
              <a:buChar char="•"/>
            </a:pPr>
            <a:r>
              <a:rPr lang="en-US" sz="1800" dirty="0">
                <a:solidFill>
                  <a:srgbClr val="0E0E0E"/>
                </a:solidFill>
                <a:effectLst/>
                <a:latin typeface="+mn-lt"/>
              </a:rPr>
              <a:t>Assessing energy efficiency for an entire facility or building.</a:t>
            </a:r>
          </a:p>
          <a:p>
            <a:pPr>
              <a:spcBef>
                <a:spcPts val="900"/>
              </a:spcBef>
              <a:buFont typeface="Arial" panose="020B0604020202020204" pitchFamily="34" charset="0"/>
              <a:buChar char="•"/>
            </a:pPr>
            <a:r>
              <a:rPr lang="en-US" sz="1800" dirty="0">
                <a:solidFill>
                  <a:srgbClr val="0E0E0E"/>
                </a:solidFill>
                <a:effectLst/>
                <a:latin typeface="+mn-lt"/>
              </a:rPr>
              <a:t>When aggregate energy consumption data is available (e.g., bills, main meters).</a:t>
            </a:r>
          </a:p>
          <a:p>
            <a:pPr>
              <a:spcBef>
                <a:spcPts val="900"/>
              </a:spcBef>
              <a:buFont typeface="Arial" panose="020B0604020202020204" pitchFamily="34" charset="0"/>
              <a:buChar char="•"/>
            </a:pPr>
            <a:r>
              <a:rPr lang="en-US" sz="1800" dirty="0">
                <a:solidFill>
                  <a:srgbClr val="0E0E0E"/>
                </a:solidFill>
                <a:effectLst/>
                <a:latin typeface="+mn-lt"/>
              </a:rPr>
              <a:t>When detailed measurement of individual equipment is not required.</a:t>
            </a:r>
          </a:p>
          <a:p>
            <a:pPr marL="186262" indent="0">
              <a:spcBef>
                <a:spcPts val="900"/>
              </a:spcBef>
              <a:buNone/>
            </a:pPr>
            <a:r>
              <a:rPr lang="en-US" sz="1800" b="1" dirty="0">
                <a:solidFill>
                  <a:srgbClr val="0E0E0E"/>
                </a:solidFill>
                <a:effectLst/>
                <a:latin typeface="+mn-lt"/>
              </a:rPr>
              <a:t>Examples:</a:t>
            </a:r>
            <a:endParaRPr lang="en-US" sz="1800" dirty="0">
              <a:solidFill>
                <a:srgbClr val="0E0E0E"/>
              </a:solidFill>
              <a:effectLst/>
              <a:latin typeface="+mn-lt"/>
            </a:endParaRPr>
          </a:p>
          <a:p>
            <a:pPr>
              <a:spcBef>
                <a:spcPts val="900"/>
              </a:spcBef>
              <a:buFont typeface="Arial" panose="020B0604020202020204" pitchFamily="34" charset="0"/>
              <a:buChar char="•"/>
            </a:pPr>
            <a:r>
              <a:rPr lang="en-US" sz="1800" dirty="0">
                <a:solidFill>
                  <a:srgbClr val="0E0E0E"/>
                </a:solidFill>
                <a:effectLst/>
                <a:latin typeface="+mn-lt"/>
              </a:rPr>
              <a:t>Evaluating EE improvements after upgrading an entire HVAC system in a building.</a:t>
            </a:r>
          </a:p>
          <a:p>
            <a:pPr>
              <a:spcBef>
                <a:spcPts val="900"/>
              </a:spcBef>
              <a:buFont typeface="Arial" panose="020B0604020202020204" pitchFamily="34" charset="0"/>
              <a:buChar char="•"/>
            </a:pPr>
            <a:r>
              <a:rPr lang="en-US" sz="1800" dirty="0">
                <a:solidFill>
                  <a:srgbClr val="0E0E0E"/>
                </a:solidFill>
                <a:effectLst/>
                <a:latin typeface="+mn-lt"/>
              </a:rPr>
              <a:t>EE projects for a large manufacturing facility.</a:t>
            </a:r>
          </a:p>
          <a:p>
            <a:pPr marL="186262" indent="0">
              <a:buNone/>
            </a:pPr>
            <a:r>
              <a:rPr lang="en-US" sz="1800" b="1" dirty="0">
                <a:solidFill>
                  <a:srgbClr val="0E0E0E"/>
                </a:solidFill>
                <a:effectLst/>
                <a:latin typeface="+mn-lt"/>
              </a:rPr>
              <a:t>Conclusion</a:t>
            </a:r>
            <a:endParaRPr lang="en-US" sz="1800" dirty="0">
              <a:solidFill>
                <a:srgbClr val="0E0E0E"/>
              </a:solidFill>
              <a:effectLst/>
              <a:latin typeface="+mn-lt"/>
            </a:endParaRPr>
          </a:p>
          <a:p>
            <a:pPr>
              <a:buFont typeface="Arial" panose="020B0604020202020204" pitchFamily="34" charset="0"/>
              <a:buChar char="•"/>
            </a:pPr>
            <a:r>
              <a:rPr lang="en-US" sz="1800" dirty="0">
                <a:solidFill>
                  <a:srgbClr val="0E0E0E"/>
                </a:solidFill>
                <a:effectLst/>
                <a:latin typeface="+mn-lt"/>
              </a:rPr>
              <a:t>Option C is an ideal choice for comprehensive energy performance evaluations.</a:t>
            </a:r>
          </a:p>
          <a:p>
            <a:pPr>
              <a:spcBef>
                <a:spcPts val="900"/>
              </a:spcBef>
              <a:buFont typeface="Arial" panose="020B0604020202020204" pitchFamily="34" charset="0"/>
              <a:buChar char="•"/>
            </a:pPr>
            <a:r>
              <a:rPr lang="en-US" sz="1800" dirty="0">
                <a:solidFill>
                  <a:srgbClr val="0E0E0E"/>
                </a:solidFill>
                <a:effectLst/>
                <a:latin typeface="+mn-lt"/>
              </a:rPr>
              <a:t>Suitable for large facilities where aggregate energy data is available.</a:t>
            </a:r>
          </a:p>
          <a:p>
            <a:pPr>
              <a:spcBef>
                <a:spcPts val="900"/>
              </a:spcBef>
              <a:buFont typeface="Arial" panose="020B0604020202020204" pitchFamily="34" charset="0"/>
              <a:buChar char="•"/>
            </a:pPr>
            <a:r>
              <a:rPr lang="en-US" sz="1800" dirty="0">
                <a:solidFill>
                  <a:srgbClr val="0E0E0E"/>
                </a:solidFill>
                <a:effectLst/>
                <a:latin typeface="+mn-lt"/>
              </a:rPr>
              <a:t>Applied when a holistic evaluation is needed without detailed measurements of individual equipment.</a:t>
            </a:r>
          </a:p>
          <a:p>
            <a:pPr>
              <a:spcBef>
                <a:spcPts val="900"/>
              </a:spcBef>
              <a:buFont typeface="Arial" panose="020B0604020202020204" pitchFamily="34" charset="0"/>
              <a:buChar char="•"/>
            </a:pPr>
            <a:r>
              <a:rPr lang="en-US" sz="1800" dirty="0">
                <a:solidFill>
                  <a:srgbClr val="0E0E0E"/>
                </a:solidFill>
                <a:effectLst/>
                <a:latin typeface="+mn-lt"/>
              </a:rPr>
              <a:t>Can be combined with other options (A, B) to enhance accuracy for deeper analysis.</a:t>
            </a:r>
          </a:p>
        </p:txBody>
      </p:sp>
      <p:sp>
        <p:nvSpPr>
          <p:cNvPr id="7" name="Rectangle 22">
            <a:extLst>
              <a:ext uri="{FF2B5EF4-FFF2-40B4-BE49-F238E27FC236}">
                <a16:creationId xmlns:a16="http://schemas.microsoft.com/office/drawing/2014/main" id="{38D4CDED-B251-14AC-C581-AD40A59BED66}"/>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570412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829EF-C9F2-7827-7D71-C3780F5E05C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D2204062-4771-81ED-01C5-C3159C63DBFF}"/>
              </a:ext>
            </a:extLst>
          </p:cNvPr>
          <p:cNvSpPr>
            <a:spLocks noGrp="1"/>
          </p:cNvSpPr>
          <p:nvPr>
            <p:ph type="body" idx="1"/>
          </p:nvPr>
        </p:nvSpPr>
        <p:spPr>
          <a:xfrm>
            <a:off x="609600" y="1327942"/>
            <a:ext cx="10972800" cy="4981425"/>
          </a:xfrm>
        </p:spPr>
        <p:txBody>
          <a:bodyPr>
            <a:noAutofit/>
          </a:bodyPr>
          <a:lstStyle/>
          <a:p>
            <a:pPr marL="186262" indent="0" algn="just">
              <a:lnSpc>
                <a:spcPct val="130000"/>
              </a:lnSpc>
              <a:buNone/>
            </a:pPr>
            <a:r>
              <a:rPr lang="en-US" sz="1800" b="1" dirty="0">
                <a:solidFill>
                  <a:srgbClr val="0070C0"/>
                </a:solidFill>
                <a:effectLst/>
                <a:latin typeface="+mn-lt"/>
              </a:rPr>
              <a:t>Option D: Simulation-Based Method</a:t>
            </a:r>
            <a:endParaRPr lang="en-US" sz="1800" dirty="0">
              <a:solidFill>
                <a:srgbClr val="0070C0"/>
              </a:solidFill>
              <a:effectLst/>
              <a:latin typeface="+mn-lt"/>
            </a:endParaRPr>
          </a:p>
          <a:p>
            <a:pPr algn="just">
              <a:lnSpc>
                <a:spcPct val="130000"/>
              </a:lnSpc>
              <a:buFont typeface="Arial" panose="020B0604020202020204" pitchFamily="34" charset="0"/>
              <a:buChar char="•"/>
            </a:pPr>
            <a:r>
              <a:rPr lang="en-US" sz="1800" dirty="0">
                <a:solidFill>
                  <a:srgbClr val="0E0E0E"/>
                </a:solidFill>
                <a:effectLst/>
                <a:latin typeface="+mn-lt"/>
              </a:rPr>
              <a:t>This method uses energy simulation with specialized software to evaluate energy consumption and estimate savings.</a:t>
            </a:r>
          </a:p>
          <a:p>
            <a:pPr algn="just">
              <a:lnSpc>
                <a:spcPct val="130000"/>
              </a:lnSpc>
              <a:buFont typeface="Arial" panose="020B0604020202020204" pitchFamily="34" charset="0"/>
              <a:buChar char="•"/>
            </a:pPr>
            <a:r>
              <a:rPr lang="en-US" sz="1800" dirty="0">
                <a:solidFill>
                  <a:srgbClr val="0E0E0E"/>
                </a:solidFill>
                <a:effectLst/>
                <a:latin typeface="+mn-lt"/>
              </a:rPr>
              <a:t>Applied when direct measurement is not feasible or for large-scale retrofits.</a:t>
            </a:r>
          </a:p>
          <a:p>
            <a:pPr algn="just">
              <a:lnSpc>
                <a:spcPct val="130000"/>
              </a:lnSpc>
              <a:spcBef>
                <a:spcPts val="900"/>
              </a:spcBef>
              <a:buFont typeface="Arial" panose="020B0604020202020204" pitchFamily="34" charset="0"/>
              <a:buChar char="•"/>
            </a:pPr>
            <a:r>
              <a:rPr lang="en-US" sz="1800" dirty="0">
                <a:solidFill>
                  <a:srgbClr val="0E0E0E"/>
                </a:solidFill>
                <a:effectLst/>
                <a:latin typeface="+mn-lt"/>
              </a:rPr>
              <a:t>Commonly used in new construction or major renovation projects.</a:t>
            </a:r>
          </a:p>
          <a:p>
            <a:pPr marL="186262" indent="0" algn="just">
              <a:lnSpc>
                <a:spcPct val="130000"/>
              </a:lnSpc>
              <a:buNone/>
            </a:pPr>
            <a:r>
              <a:rPr lang="en-US" sz="1800" b="1" dirty="0">
                <a:solidFill>
                  <a:srgbClr val="0E0E0E"/>
                </a:solidFill>
                <a:effectLst/>
                <a:latin typeface="+mn-lt"/>
              </a:rPr>
              <a:t>How to Implement Option D</a:t>
            </a:r>
            <a:endParaRPr lang="en-US" sz="1800" dirty="0">
              <a:solidFill>
                <a:srgbClr val="0E0E0E"/>
              </a:solidFill>
              <a:effectLst/>
              <a:latin typeface="+mn-lt"/>
            </a:endParaRPr>
          </a:p>
          <a:p>
            <a:pPr algn="just">
              <a:lnSpc>
                <a:spcPct val="130000"/>
              </a:lnSpc>
              <a:spcBef>
                <a:spcPts val="900"/>
              </a:spcBef>
              <a:buFont typeface="Arial" panose="020B0604020202020204" pitchFamily="34" charset="0"/>
              <a:buChar char="•"/>
            </a:pPr>
            <a:r>
              <a:rPr lang="en-US" sz="1800" b="1" dirty="0">
                <a:solidFill>
                  <a:srgbClr val="0E0E0E"/>
                </a:solidFill>
                <a:effectLst/>
                <a:latin typeface="+mn-lt"/>
              </a:rPr>
              <a:t>Gather input data:</a:t>
            </a:r>
            <a:r>
              <a:rPr lang="en-US" sz="1800" dirty="0">
                <a:solidFill>
                  <a:srgbClr val="0E0E0E"/>
                </a:solidFill>
                <a:effectLst/>
                <a:latin typeface="+mn-lt"/>
              </a:rPr>
              <a:t> Equipment specifications, technical drawings, and building characteristics.</a:t>
            </a:r>
          </a:p>
          <a:p>
            <a:pPr algn="just">
              <a:lnSpc>
                <a:spcPct val="130000"/>
              </a:lnSpc>
              <a:spcBef>
                <a:spcPts val="900"/>
              </a:spcBef>
              <a:buFont typeface="Arial" panose="020B0604020202020204" pitchFamily="34" charset="0"/>
              <a:buChar char="•"/>
            </a:pPr>
            <a:r>
              <a:rPr lang="en-US" sz="1800" b="1" dirty="0">
                <a:solidFill>
                  <a:srgbClr val="0E0E0E"/>
                </a:solidFill>
                <a:effectLst/>
                <a:latin typeface="+mn-lt"/>
              </a:rPr>
              <a:t>Develop a simulation model:</a:t>
            </a:r>
            <a:r>
              <a:rPr lang="en-US" sz="1800" dirty="0">
                <a:solidFill>
                  <a:srgbClr val="0E0E0E"/>
                </a:solidFill>
                <a:effectLst/>
                <a:latin typeface="+mn-lt"/>
              </a:rPr>
              <a:t> Use specialized software such as </a:t>
            </a:r>
            <a:r>
              <a:rPr lang="en-US" sz="1800" dirty="0" err="1">
                <a:solidFill>
                  <a:srgbClr val="0E0E0E"/>
                </a:solidFill>
                <a:effectLst/>
                <a:latin typeface="+mn-lt"/>
              </a:rPr>
              <a:t>EnergyPlus</a:t>
            </a:r>
            <a:r>
              <a:rPr lang="en-US" sz="1800" dirty="0">
                <a:solidFill>
                  <a:srgbClr val="0E0E0E"/>
                </a:solidFill>
                <a:effectLst/>
                <a:latin typeface="+mn-lt"/>
              </a:rPr>
              <a:t>, </a:t>
            </a:r>
            <a:r>
              <a:rPr lang="en-US" sz="1800" dirty="0" err="1">
                <a:solidFill>
                  <a:srgbClr val="0E0E0E"/>
                </a:solidFill>
                <a:effectLst/>
                <a:latin typeface="+mn-lt"/>
              </a:rPr>
              <a:t>eQUEST</a:t>
            </a:r>
            <a:r>
              <a:rPr lang="en-US" sz="1800" dirty="0">
                <a:solidFill>
                  <a:srgbClr val="0E0E0E"/>
                </a:solidFill>
                <a:effectLst/>
                <a:latin typeface="+mn-lt"/>
              </a:rPr>
              <a:t>, or </a:t>
            </a:r>
            <a:r>
              <a:rPr lang="en-US" sz="1800" dirty="0" err="1">
                <a:solidFill>
                  <a:srgbClr val="0E0E0E"/>
                </a:solidFill>
                <a:effectLst/>
                <a:latin typeface="+mn-lt"/>
              </a:rPr>
              <a:t>DesignBuilder</a:t>
            </a:r>
            <a:r>
              <a:rPr lang="en-US" sz="1800" dirty="0">
                <a:solidFill>
                  <a:srgbClr val="0E0E0E"/>
                </a:solidFill>
                <a:effectLst/>
                <a:latin typeface="+mn-lt"/>
              </a:rPr>
              <a:t>.</a:t>
            </a:r>
          </a:p>
          <a:p>
            <a:pPr algn="just">
              <a:lnSpc>
                <a:spcPct val="130000"/>
              </a:lnSpc>
              <a:spcBef>
                <a:spcPts val="900"/>
              </a:spcBef>
              <a:buFont typeface="Arial" panose="020B0604020202020204" pitchFamily="34" charset="0"/>
              <a:buChar char="•"/>
            </a:pPr>
            <a:r>
              <a:rPr lang="en-US" sz="1800" b="1" dirty="0">
                <a:solidFill>
                  <a:srgbClr val="0E0E0E"/>
                </a:solidFill>
                <a:effectLst/>
                <a:latin typeface="+mn-lt"/>
              </a:rPr>
              <a:t>Establish a baseline:</a:t>
            </a:r>
            <a:r>
              <a:rPr lang="en-US" sz="1800" dirty="0">
                <a:solidFill>
                  <a:srgbClr val="0E0E0E"/>
                </a:solidFill>
                <a:effectLst/>
                <a:latin typeface="+mn-lt"/>
              </a:rPr>
              <a:t> Simulate energy consumption before implementing improvements.</a:t>
            </a:r>
          </a:p>
          <a:p>
            <a:pPr algn="just">
              <a:lnSpc>
                <a:spcPct val="130000"/>
              </a:lnSpc>
              <a:spcBef>
                <a:spcPts val="900"/>
              </a:spcBef>
              <a:buFont typeface="Arial" panose="020B0604020202020204" pitchFamily="34" charset="0"/>
              <a:buChar char="•"/>
            </a:pPr>
            <a:r>
              <a:rPr lang="en-US" sz="1800" b="1" dirty="0">
                <a:solidFill>
                  <a:srgbClr val="0E0E0E"/>
                </a:solidFill>
                <a:effectLst/>
                <a:latin typeface="+mn-lt"/>
              </a:rPr>
              <a:t>Verify results:</a:t>
            </a:r>
            <a:r>
              <a:rPr lang="en-US" sz="1800" dirty="0">
                <a:solidFill>
                  <a:srgbClr val="0E0E0E"/>
                </a:solidFill>
                <a:effectLst/>
                <a:latin typeface="+mn-lt"/>
              </a:rPr>
              <a:t> Compare simulated data with actual data (if available).</a:t>
            </a:r>
          </a:p>
        </p:txBody>
      </p:sp>
      <p:sp>
        <p:nvSpPr>
          <p:cNvPr id="5" name="Rectangle 22">
            <a:extLst>
              <a:ext uri="{FF2B5EF4-FFF2-40B4-BE49-F238E27FC236}">
                <a16:creationId xmlns:a16="http://schemas.microsoft.com/office/drawing/2014/main" id="{7742C49C-AA80-5A11-CD5B-B66DEB40708B}"/>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3007342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A8F9B-141D-A0E1-A1B7-BF635C8AB80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8F72FE3-A9F6-09FC-9BDE-4B659636CF82}"/>
              </a:ext>
            </a:extLst>
          </p:cNvPr>
          <p:cNvSpPr>
            <a:spLocks noGrp="1"/>
          </p:cNvSpPr>
          <p:nvPr>
            <p:ph type="body" idx="1"/>
          </p:nvPr>
        </p:nvSpPr>
        <p:spPr>
          <a:xfrm>
            <a:off x="609600" y="1374509"/>
            <a:ext cx="10972800" cy="5704208"/>
          </a:xfrm>
        </p:spPr>
        <p:txBody>
          <a:bodyPr>
            <a:noAutofit/>
          </a:bodyPr>
          <a:lstStyle/>
          <a:p>
            <a:pPr marL="186262" indent="0">
              <a:lnSpc>
                <a:spcPct val="110000"/>
              </a:lnSpc>
              <a:buNone/>
            </a:pPr>
            <a:r>
              <a:rPr lang="en-US" sz="1800" b="1" dirty="0">
                <a:solidFill>
                  <a:srgbClr val="0070C0"/>
                </a:solidFill>
                <a:effectLst/>
                <a:latin typeface="+mn-lt"/>
              </a:rPr>
              <a:t>Option D: Simulation-Based Method</a:t>
            </a:r>
            <a:endParaRPr lang="en-US" sz="1800" b="1" dirty="0">
              <a:latin typeface="+mn-lt"/>
            </a:endParaRPr>
          </a:p>
          <a:p>
            <a:pPr marL="186262" indent="0">
              <a:lnSpc>
                <a:spcPct val="110000"/>
              </a:lnSpc>
              <a:buNone/>
            </a:pPr>
            <a:r>
              <a:rPr lang="en-US" sz="1800" b="1" dirty="0">
                <a:latin typeface="+mn-lt"/>
              </a:rPr>
              <a:t>Advantages</a:t>
            </a:r>
          </a:p>
          <a:p>
            <a:pPr>
              <a:lnSpc>
                <a:spcPct val="110000"/>
              </a:lnSpc>
              <a:buFont typeface="Arial" panose="020B0604020202020204" pitchFamily="34" charset="0"/>
              <a:buChar char="•"/>
            </a:pPr>
            <a:r>
              <a:rPr lang="en-US" sz="1800" dirty="0">
                <a:latin typeface="+mn-lt"/>
              </a:rPr>
              <a:t>High accuracy: Provides detailed analysis of multiple variables.</a:t>
            </a:r>
          </a:p>
          <a:p>
            <a:pPr>
              <a:lnSpc>
                <a:spcPct val="110000"/>
              </a:lnSpc>
              <a:buFont typeface="Arial" panose="020B0604020202020204" pitchFamily="34" charset="0"/>
              <a:buChar char="•"/>
            </a:pPr>
            <a:r>
              <a:rPr lang="en-US" sz="1800" dirty="0">
                <a:latin typeface="+mn-lt"/>
              </a:rPr>
              <a:t>Suitable for large projects: Especially for new buildings or major retrofits.</a:t>
            </a:r>
          </a:p>
          <a:p>
            <a:pPr>
              <a:lnSpc>
                <a:spcPct val="110000"/>
              </a:lnSpc>
              <a:buFont typeface="Arial" panose="020B0604020202020204" pitchFamily="34" charset="0"/>
              <a:buChar char="•"/>
            </a:pPr>
            <a:r>
              <a:rPr lang="en-US" sz="1800" dirty="0">
                <a:latin typeface="+mn-lt"/>
              </a:rPr>
              <a:t>Applicable when actual data is unavailable: Simulated data can serve as a baseline.</a:t>
            </a:r>
          </a:p>
          <a:p>
            <a:pPr marL="186262" indent="0">
              <a:lnSpc>
                <a:spcPct val="110000"/>
              </a:lnSpc>
              <a:buNone/>
            </a:pPr>
            <a:r>
              <a:rPr lang="en-US" sz="1800" b="1" dirty="0">
                <a:latin typeface="+mn-lt"/>
              </a:rPr>
              <a:t>Disadvantages</a:t>
            </a:r>
          </a:p>
          <a:p>
            <a:pPr>
              <a:lnSpc>
                <a:spcPct val="110000"/>
              </a:lnSpc>
              <a:buFont typeface="Arial" panose="020B0604020202020204" pitchFamily="34" charset="0"/>
              <a:buChar char="•"/>
            </a:pPr>
            <a:r>
              <a:rPr lang="en-US" sz="1800" dirty="0">
                <a:latin typeface="+mn-lt"/>
              </a:rPr>
              <a:t>High cost: Requires specialized software and a highly skilled technical team.</a:t>
            </a:r>
          </a:p>
          <a:p>
            <a:pPr>
              <a:lnSpc>
                <a:spcPct val="110000"/>
              </a:lnSpc>
              <a:buFont typeface="Arial" panose="020B0604020202020204" pitchFamily="34" charset="0"/>
              <a:buChar char="•"/>
            </a:pPr>
            <a:r>
              <a:rPr lang="en-US" sz="1800" dirty="0">
                <a:latin typeface="+mn-lt"/>
              </a:rPr>
              <a:t>Complex: Time-intensive to build and validate the model.</a:t>
            </a:r>
          </a:p>
          <a:p>
            <a:pPr>
              <a:lnSpc>
                <a:spcPct val="110000"/>
              </a:lnSpc>
              <a:buFont typeface="Arial" panose="020B0604020202020204" pitchFamily="34" charset="0"/>
              <a:buChar char="•"/>
            </a:pPr>
            <a:r>
              <a:rPr lang="en-US" sz="1800" dirty="0">
                <a:latin typeface="+mn-lt"/>
              </a:rPr>
              <a:t>Reliant on model accuracy: Errors may occur if the model does not accurately reflect real-world conditions.</a:t>
            </a:r>
          </a:p>
          <a:p>
            <a:pPr marL="186262" indent="0">
              <a:lnSpc>
                <a:spcPct val="110000"/>
              </a:lnSpc>
              <a:buNone/>
            </a:pPr>
            <a:r>
              <a:rPr lang="en-US" sz="1800" b="1" dirty="0">
                <a:latin typeface="+mn-lt"/>
              </a:rPr>
              <a:t>When to Use Option D</a:t>
            </a:r>
          </a:p>
          <a:p>
            <a:pPr>
              <a:lnSpc>
                <a:spcPct val="110000"/>
              </a:lnSpc>
              <a:spcBef>
                <a:spcPts val="900"/>
              </a:spcBef>
              <a:buFont typeface="Arial" panose="020B0604020202020204" pitchFamily="34" charset="0"/>
              <a:buChar char="•"/>
            </a:pPr>
            <a:r>
              <a:rPr lang="en-US" sz="1800" dirty="0">
                <a:latin typeface="+mn-lt"/>
              </a:rPr>
              <a:t>When direct measurement is not possible.</a:t>
            </a:r>
          </a:p>
          <a:p>
            <a:pPr>
              <a:lnSpc>
                <a:spcPct val="110000"/>
              </a:lnSpc>
              <a:spcBef>
                <a:spcPts val="900"/>
              </a:spcBef>
              <a:buFont typeface="Arial" panose="020B0604020202020204" pitchFamily="34" charset="0"/>
              <a:buChar char="•"/>
            </a:pPr>
            <a:r>
              <a:rPr lang="en-US" sz="1800" dirty="0">
                <a:latin typeface="+mn-lt"/>
              </a:rPr>
              <a:t>To evaluate energy performance for new construction.</a:t>
            </a:r>
          </a:p>
          <a:p>
            <a:pPr>
              <a:lnSpc>
                <a:spcPct val="110000"/>
              </a:lnSpc>
              <a:spcBef>
                <a:spcPts val="900"/>
              </a:spcBef>
              <a:buFont typeface="Arial" panose="020B0604020202020204" pitchFamily="34" charset="0"/>
              <a:buChar char="•"/>
            </a:pPr>
            <a:r>
              <a:rPr lang="en-US" sz="1800" dirty="0">
                <a:latin typeface="+mn-lt"/>
              </a:rPr>
              <a:t>For major renovation projects requiring detailed analysis.</a:t>
            </a:r>
          </a:p>
        </p:txBody>
      </p:sp>
      <p:sp>
        <p:nvSpPr>
          <p:cNvPr id="7" name="Rectangle 22">
            <a:extLst>
              <a:ext uri="{FF2B5EF4-FFF2-40B4-BE49-F238E27FC236}">
                <a16:creationId xmlns:a16="http://schemas.microsoft.com/office/drawing/2014/main" id="{245D580F-6693-CF86-B9D0-4E85A71CA1F7}"/>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35736215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74B8A-72BE-3CBC-825D-8F960B51009D}"/>
            </a:ext>
          </a:extLst>
        </p:cNvPr>
        <p:cNvGrpSpPr/>
        <p:nvPr/>
      </p:nvGrpSpPr>
      <p:grpSpPr>
        <a:xfrm>
          <a:off x="0" y="0"/>
          <a:ext cx="0" cy="0"/>
          <a:chOff x="0" y="0"/>
          <a:chExt cx="0" cy="0"/>
        </a:xfrm>
      </p:grpSpPr>
      <p:sp>
        <p:nvSpPr>
          <p:cNvPr id="7" name="Rectangle 22">
            <a:extLst>
              <a:ext uri="{FF2B5EF4-FFF2-40B4-BE49-F238E27FC236}">
                <a16:creationId xmlns:a16="http://schemas.microsoft.com/office/drawing/2014/main" id="{8FD9B197-4FA7-757A-3885-3BD68BCA4F7F}"/>
              </a:ext>
            </a:extLst>
          </p:cNvPr>
          <p:cNvSpPr>
            <a:spLocks noGrp="1" noChangeArrowheads="1"/>
          </p:cNvSpPr>
          <p:nvPr>
            <p:ph type="title"/>
          </p:nvPr>
        </p:nvSpPr>
        <p:spPr/>
        <p:txBody>
          <a:bodyPr spcFirstLastPara="1" wrap="square" lIns="90488" tIns="44450" rIns="90488" bIns="44450" anchor="ctr" anchorCtr="0">
            <a:noAutofit/>
          </a:bodyPr>
          <a:lstStyle/>
          <a:p>
            <a:pPr algn="ctr"/>
            <a:r>
              <a:rPr lang="en-US" b="1">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
        <p:nvSpPr>
          <p:cNvPr id="9" name="TextBox 8">
            <a:extLst>
              <a:ext uri="{FF2B5EF4-FFF2-40B4-BE49-F238E27FC236}">
                <a16:creationId xmlns:a16="http://schemas.microsoft.com/office/drawing/2014/main" id="{DBF53E3A-2866-83D8-7322-067FE3ABF08E}"/>
              </a:ext>
            </a:extLst>
          </p:cNvPr>
          <p:cNvSpPr txBox="1"/>
          <p:nvPr/>
        </p:nvSpPr>
        <p:spPr>
          <a:xfrm>
            <a:off x="609600" y="1772318"/>
            <a:ext cx="10972800" cy="2805320"/>
          </a:xfrm>
          <a:prstGeom prst="rect">
            <a:avLst/>
          </a:prstGeom>
          <a:noFill/>
        </p:spPr>
        <p:txBody>
          <a:bodyPr wrap="square">
            <a:spAutoFit/>
          </a:bodyPr>
          <a:lstStyle/>
          <a:p>
            <a:pPr lvl="1" algn="just">
              <a:lnSpc>
                <a:spcPct val="150000"/>
              </a:lnSpc>
            </a:pPr>
            <a:r>
              <a:rPr lang="vi-VN" sz="2000" b="1" dirty="0">
                <a:solidFill>
                  <a:srgbClr val="0070C0"/>
                </a:solidFill>
                <a:latin typeface="+mn-lt"/>
                <a:ea typeface="Fira Sans Extra Condensed"/>
                <a:cs typeface="Fira Sans Extra Condensed"/>
                <a:sym typeface="Fira Sans Extra Condensed"/>
              </a:rPr>
              <a:t>Conclusion</a:t>
            </a:r>
            <a:endParaRPr lang="vi-VN" sz="2000" dirty="0">
              <a:solidFill>
                <a:srgbClr val="0070C0"/>
              </a:solidFill>
              <a:latin typeface="+mn-lt"/>
              <a:ea typeface="Fira Sans Extra Condensed"/>
              <a:cs typeface="Fira Sans Extra Condensed"/>
              <a:sym typeface="Fira Sans Extra Condensed"/>
            </a:endParaRPr>
          </a:p>
          <a:p>
            <a:pPr lvl="1" algn="just">
              <a:lnSpc>
                <a:spcPct val="150000"/>
              </a:lnSpc>
            </a:pPr>
            <a:r>
              <a:rPr lang="vi-VN" sz="2000" dirty="0">
                <a:solidFill>
                  <a:schemeClr val="tx1"/>
                </a:solidFill>
                <a:latin typeface="+mn-lt"/>
                <a:ea typeface="Fira Sans Extra Condensed"/>
                <a:cs typeface="Fira Sans Extra Condensed"/>
                <a:sym typeface="Fira Sans Extra Condensed"/>
              </a:rPr>
              <a:t>Option D is a suitable method for new construction or major retrofits requiring comprehensive simulations.</a:t>
            </a:r>
          </a:p>
          <a:p>
            <a:pPr marL="285750" lvl="1" indent="-285750" algn="just">
              <a:lnSpc>
                <a:spcPct val="150000"/>
              </a:lnSpc>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Ensures high accuracy but demands significant cost and technical expertise.</a:t>
            </a:r>
          </a:p>
          <a:p>
            <a:pPr marL="285750" lvl="1" indent="-285750" algn="just">
              <a:lnSpc>
                <a:spcPct val="150000"/>
              </a:lnSpc>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Ideal when comprehensive modeling is needed and actual data is unavailable.</a:t>
            </a:r>
          </a:p>
          <a:p>
            <a:pPr marL="285750" lvl="1" indent="-285750" algn="just">
              <a:lnSpc>
                <a:spcPct val="150000"/>
              </a:lnSpc>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Can be combined with Options A, B, and C in large-scale projects to enhance accuracy.</a:t>
            </a:r>
            <a:endParaRPr lang="en-US" sz="2000" dirty="0">
              <a:solidFill>
                <a:schemeClr val="tx1"/>
              </a:solidFill>
              <a:effectLst/>
              <a:latin typeface="+mn-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99231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8" name="Google Shape;658;p20"/>
          <p:cNvSpPr txBox="1">
            <a:spLocks noGrp="1"/>
          </p:cNvSpPr>
          <p:nvPr>
            <p:ph type="title"/>
          </p:nvPr>
        </p:nvSpPr>
        <p:spPr>
          <a:xfrm>
            <a:off x="609600" y="512320"/>
            <a:ext cx="10972800" cy="495200"/>
          </a:xfrm>
          <a:prstGeom prst="rect">
            <a:avLst/>
          </a:prstGeom>
        </p:spPr>
        <p:txBody>
          <a:bodyPr spcFirstLastPara="1" wrap="square" lIns="121900" tIns="121900" rIns="121900" bIns="121900" anchor="ctr" anchorCtr="0">
            <a:noAutofit/>
          </a:bodyPr>
          <a:lstStyle/>
          <a:p>
            <a:r>
              <a:rPr lang="fr-FR">
                <a:latin typeface="+mn-lt"/>
              </a:rPr>
              <a:t>M&amp;V COSTS</a:t>
            </a:r>
            <a:endParaRPr lang="fr-FR" dirty="0">
              <a:latin typeface="+mn-lt"/>
            </a:endParaRPr>
          </a:p>
        </p:txBody>
      </p:sp>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609601" y="1443922"/>
            <a:ext cx="10972800" cy="4908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defTabSz="1219170">
              <a:lnSpc>
                <a:spcPct val="130000"/>
              </a:lnSpc>
              <a:spcAft>
                <a:spcPct val="0"/>
              </a:spcAft>
              <a:buClr>
                <a:srgbClr val="008000"/>
              </a:buClr>
              <a:defRPr/>
            </a:pPr>
            <a:r>
              <a:rPr lang="vi-VN" sz="1800" kern="0" dirty="0">
                <a:solidFill>
                  <a:srgbClr val="000000"/>
                </a:solidFill>
                <a:latin typeface="+mn-lt"/>
                <a:ea typeface="ＭＳ Ｐゴシック" charset="-128"/>
                <a:cs typeface="Calibri" pitchFamily="34" charset="0"/>
              </a:rPr>
              <a:t>One of the critical factors in implementing M&amp;V is the cost. This is a significant concern because, in many cases, M&amp;V costs can be substantial and do not directly contribute to energy savings. However, they serve as an essential basis for ESCOs to receive payment from the facility.</a:t>
            </a:r>
          </a:p>
          <a:p>
            <a:pPr algn="just" defTabSz="1219170">
              <a:lnSpc>
                <a:spcPct val="130000"/>
              </a:lnSpc>
              <a:spcAft>
                <a:spcPct val="0"/>
              </a:spcAft>
              <a:buClr>
                <a:srgbClr val="008000"/>
              </a:buClr>
              <a:defRPr/>
            </a:pPr>
            <a:r>
              <a:rPr lang="vi-VN" sz="1800" b="1" kern="0" dirty="0">
                <a:solidFill>
                  <a:srgbClr val="000000"/>
                </a:solidFill>
                <a:latin typeface="+mn-lt"/>
                <a:ea typeface="ＭＳ Ｐゴシック" charset="-128"/>
                <a:cs typeface="Calibri" pitchFamily="34" charset="0"/>
              </a:rPr>
              <a:t>Key Factors Influencing M&amp;V Costs:</a:t>
            </a:r>
          </a:p>
          <a:p>
            <a:pPr marL="342900" indent="-342900" algn="just" defTabSz="1219170">
              <a:lnSpc>
                <a:spcPct val="130000"/>
              </a:lnSpc>
              <a:spcAft>
                <a:spcPct val="0"/>
              </a:spcAft>
              <a:buClr>
                <a:srgbClr val="008000"/>
              </a:buClr>
              <a:buFont typeface="Arial" panose="020B0604020202020204" pitchFamily="34" charset="0"/>
              <a:buChar char="•"/>
              <a:defRPr/>
            </a:pPr>
            <a:r>
              <a:rPr lang="vi-VN" sz="1800" kern="0" dirty="0">
                <a:solidFill>
                  <a:srgbClr val="000000"/>
                </a:solidFill>
                <a:latin typeface="+mn-lt"/>
                <a:ea typeface="ＭＳ Ｐゴシック" charset="-128"/>
                <a:cs typeface="Calibri" pitchFamily="34" charset="0"/>
              </a:rPr>
              <a:t>Quality of meters: The precision and reliability of measurement equipment.</a:t>
            </a:r>
          </a:p>
          <a:p>
            <a:pPr marL="342900" indent="-342900" algn="just" defTabSz="1219170">
              <a:lnSpc>
                <a:spcPct val="130000"/>
              </a:lnSpc>
              <a:spcAft>
                <a:spcPct val="0"/>
              </a:spcAft>
              <a:buClr>
                <a:srgbClr val="008000"/>
              </a:buClr>
              <a:buFont typeface="Arial" panose="020B0604020202020204" pitchFamily="34" charset="0"/>
              <a:buChar char="•"/>
              <a:defRPr/>
            </a:pPr>
            <a:r>
              <a:rPr lang="vi-VN" sz="1800" kern="0" dirty="0">
                <a:solidFill>
                  <a:srgbClr val="000000"/>
                </a:solidFill>
                <a:latin typeface="+mn-lt"/>
                <a:ea typeface="ＭＳ Ｐゴシック" charset="-128"/>
                <a:cs typeface="Calibri" pitchFamily="34" charset="0"/>
              </a:rPr>
              <a:t>Number of independent variables to be monitored: More variables increase complexity and cost.</a:t>
            </a:r>
          </a:p>
          <a:p>
            <a:pPr marL="342900" indent="-342900" algn="just" defTabSz="1219170">
              <a:lnSpc>
                <a:spcPct val="130000"/>
              </a:lnSpc>
              <a:spcAft>
                <a:spcPct val="0"/>
              </a:spcAft>
              <a:buClr>
                <a:srgbClr val="008000"/>
              </a:buClr>
              <a:buFont typeface="Arial" panose="020B0604020202020204" pitchFamily="34" charset="0"/>
              <a:buChar char="•"/>
              <a:defRPr/>
            </a:pPr>
            <a:r>
              <a:rPr lang="vi-VN" sz="1800" kern="0" dirty="0">
                <a:solidFill>
                  <a:srgbClr val="000000"/>
                </a:solidFill>
                <a:latin typeface="+mn-lt"/>
                <a:ea typeface="ＭＳ Ｐゴシック" charset="-128"/>
                <a:cs typeface="Calibri" pitchFamily="34" charset="0"/>
              </a:rPr>
              <a:t>Measurement and reporting frequency: Higher frequency requires more resources and increases costs.</a:t>
            </a:r>
          </a:p>
          <a:p>
            <a:pPr marL="342900" indent="-342900" algn="just" defTabSz="1219170">
              <a:lnSpc>
                <a:spcPct val="130000"/>
              </a:lnSpc>
              <a:spcAft>
                <a:spcPct val="0"/>
              </a:spcAft>
              <a:buClr>
                <a:srgbClr val="008000"/>
              </a:buClr>
              <a:buFont typeface="Arial" panose="020B0604020202020204" pitchFamily="34" charset="0"/>
              <a:buChar char="•"/>
              <a:defRPr/>
            </a:pPr>
            <a:r>
              <a:rPr lang="vi-VN" sz="1800" kern="0" dirty="0">
                <a:solidFill>
                  <a:srgbClr val="000000"/>
                </a:solidFill>
                <a:latin typeface="+mn-lt"/>
                <a:ea typeface="ＭＳ Ｐゴシック" charset="-128"/>
                <a:cs typeface="Calibri" pitchFamily="34" charset="0"/>
              </a:rPr>
              <a:t>Duration of the baseline and reporting periods: Longer periods require extended monitoring efforts.</a:t>
            </a:r>
          </a:p>
          <a:p>
            <a:pPr marL="342900" indent="-342900" algn="just" defTabSz="1219170">
              <a:lnSpc>
                <a:spcPct val="130000"/>
              </a:lnSpc>
              <a:spcAft>
                <a:spcPct val="0"/>
              </a:spcAft>
              <a:buClr>
                <a:srgbClr val="008000"/>
              </a:buClr>
              <a:buFont typeface="Arial" panose="020B0604020202020204" pitchFamily="34" charset="0"/>
              <a:buChar char="•"/>
              <a:defRPr/>
            </a:pPr>
            <a:r>
              <a:rPr lang="vi-VN" sz="1800" kern="0" dirty="0">
                <a:solidFill>
                  <a:srgbClr val="000000"/>
                </a:solidFill>
                <a:latin typeface="+mn-lt"/>
                <a:ea typeface="ＭＳ Ｐゴシック" charset="-128"/>
                <a:cs typeface="Calibri" pitchFamily="34" charset="0"/>
              </a:rPr>
              <a:t>Sample size: If not all equipment is measured, the sample size affects the cost and accuracy.</a:t>
            </a:r>
          </a:p>
          <a:p>
            <a:pPr marL="342900" indent="-342900" algn="just" defTabSz="1219170">
              <a:lnSpc>
                <a:spcPct val="130000"/>
              </a:lnSpc>
              <a:spcAft>
                <a:spcPct val="0"/>
              </a:spcAft>
              <a:buClr>
                <a:srgbClr val="008000"/>
              </a:buClr>
              <a:buFont typeface="Arial" panose="020B0604020202020204" pitchFamily="34" charset="0"/>
              <a:buChar char="•"/>
              <a:defRPr/>
            </a:pPr>
            <a:r>
              <a:rPr lang="vi-VN" sz="1800" kern="0" dirty="0">
                <a:solidFill>
                  <a:srgbClr val="000000"/>
                </a:solidFill>
                <a:latin typeface="+mn-lt"/>
                <a:ea typeface="ＭＳ Ｐゴシック" charset="-128"/>
                <a:cs typeface="Calibri" pitchFamily="34" charset="0"/>
              </a:rPr>
              <a:t>Shared use of meter information: Costs can be reduced by sharing meter data for multiple purposes.</a:t>
            </a:r>
          </a:p>
          <a:p>
            <a:pPr marL="342900" indent="-342900" algn="just" defTabSz="1219170">
              <a:lnSpc>
                <a:spcPct val="130000"/>
              </a:lnSpc>
              <a:spcAft>
                <a:spcPct val="0"/>
              </a:spcAft>
              <a:buClr>
                <a:srgbClr val="008000"/>
              </a:buClr>
              <a:buFont typeface="Arial" panose="020B0604020202020204" pitchFamily="34" charset="0"/>
              <a:buChar char="•"/>
              <a:defRPr/>
            </a:pPr>
            <a:r>
              <a:rPr lang="vi-VN" sz="1800" kern="0" dirty="0">
                <a:solidFill>
                  <a:srgbClr val="000000"/>
                </a:solidFill>
                <a:latin typeface="+mn-lt"/>
                <a:ea typeface="ＭＳ Ｐゴシック" charset="-128"/>
                <a:cs typeface="Calibri" pitchFamily="34" charset="0"/>
              </a:rPr>
              <a:t>Skill level required: Skilled personnel are often necessary, which can increase costs.</a:t>
            </a:r>
            <a:endParaRPr lang="en-US" sz="2000" kern="0" dirty="0">
              <a:solidFill>
                <a:srgbClr val="000000"/>
              </a:solidFill>
              <a:latin typeface="+mn-lt"/>
              <a:ea typeface="ＭＳ Ｐゴシック" charset="-128"/>
              <a:cs typeface="Calibri" pitchFamily="34" charset="0"/>
            </a:endParaRPr>
          </a:p>
        </p:txBody>
      </p:sp>
    </p:spTree>
    <p:extLst>
      <p:ext uri="{BB962C8B-B14F-4D97-AF65-F5344CB8AC3E}">
        <p14:creationId xmlns:p14="http://schemas.microsoft.com/office/powerpoint/2010/main" val="3464449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8" name="Google Shape;437;p17">
            <a:extLst>
              <a:ext uri="{FF2B5EF4-FFF2-40B4-BE49-F238E27FC236}">
                <a16:creationId xmlns:a16="http://schemas.microsoft.com/office/drawing/2014/main" id="{8312974E-1C78-41EF-BA88-43229D4B6B0D}"/>
              </a:ext>
            </a:extLst>
          </p:cNvPr>
          <p:cNvSpPr txBox="1"/>
          <p:nvPr/>
        </p:nvSpPr>
        <p:spPr>
          <a:xfrm>
            <a:off x="609600" y="1580952"/>
            <a:ext cx="5665324" cy="569845"/>
          </a:xfrm>
          <a:prstGeom prst="rect">
            <a:avLst/>
          </a:prstGeom>
          <a:noFill/>
          <a:ln>
            <a:noFill/>
          </a:ln>
        </p:spPr>
        <p:txBody>
          <a:bodyPr spcFirstLastPara="1" wrap="square" lIns="121900" tIns="121900" rIns="121900" bIns="121900" anchor="ctr" anchorCtr="0">
            <a:noAutofit/>
          </a:bodyPr>
          <a:lstStyle/>
          <a:p>
            <a:r>
              <a:rPr lang="en" sz="2400" b="1" dirty="0">
                <a:solidFill>
                  <a:srgbClr val="0070C0"/>
                </a:solidFill>
                <a:latin typeface="+mn-lt"/>
                <a:ea typeface="Fira Sans Extra Condensed"/>
                <a:cs typeface="Fira Sans Extra Condensed"/>
                <a:sym typeface="Fira Sans Extra Condensed"/>
              </a:rPr>
              <a:t>Limit M&amp;V cost</a:t>
            </a:r>
            <a:endParaRPr sz="2400" b="1" dirty="0">
              <a:solidFill>
                <a:srgbClr val="0070C0"/>
              </a:solidFill>
              <a:latin typeface="+mn-lt"/>
              <a:ea typeface="Fira Sans Extra Condensed"/>
              <a:cs typeface="Fira Sans Extra Condensed"/>
              <a:sym typeface="Fira Sans Extra Condensed"/>
            </a:endParaRPr>
          </a:p>
        </p:txBody>
      </p:sp>
      <p:pic>
        <p:nvPicPr>
          <p:cNvPr id="3" name="Picture 2">
            <a:extLst>
              <a:ext uri="{FF2B5EF4-FFF2-40B4-BE49-F238E27FC236}">
                <a16:creationId xmlns:a16="http://schemas.microsoft.com/office/drawing/2014/main" id="{F7F7815E-5F6D-4F2B-94D9-9CFB805B95FD}"/>
              </a:ext>
            </a:extLst>
          </p:cNvPr>
          <p:cNvPicPr>
            <a:picLocks noChangeAspect="1"/>
          </p:cNvPicPr>
          <p:nvPr/>
        </p:nvPicPr>
        <p:blipFill>
          <a:blip r:embed="rId3"/>
          <a:stretch>
            <a:fillRect/>
          </a:stretch>
        </p:blipFill>
        <p:spPr>
          <a:xfrm>
            <a:off x="4982396" y="1518833"/>
            <a:ext cx="6370419" cy="5168685"/>
          </a:xfrm>
          <a:prstGeom prst="rect">
            <a:avLst/>
          </a:prstGeom>
        </p:spPr>
      </p:pic>
      <p:sp>
        <p:nvSpPr>
          <p:cNvPr id="4" name="Google Shape;658;p20">
            <a:extLst>
              <a:ext uri="{FF2B5EF4-FFF2-40B4-BE49-F238E27FC236}">
                <a16:creationId xmlns:a16="http://schemas.microsoft.com/office/drawing/2014/main" id="{E5CEDDB2-C2EB-818E-BF1A-07041E4D3C4C}"/>
              </a:ext>
            </a:extLst>
          </p:cNvPr>
          <p:cNvSpPr txBox="1">
            <a:spLocks noGrp="1"/>
          </p:cNvSpPr>
          <p:nvPr>
            <p:ph type="title"/>
          </p:nvPr>
        </p:nvSpPr>
        <p:spPr>
          <a:xfrm>
            <a:off x="609600" y="568462"/>
            <a:ext cx="10972800" cy="495300"/>
          </a:xfrm>
          <a:prstGeom prst="rect">
            <a:avLst/>
          </a:prstGeom>
        </p:spPr>
        <p:txBody>
          <a:bodyPr spcFirstLastPara="1" wrap="square" lIns="121900" tIns="121900" rIns="121900" bIns="121900" anchor="ctr" anchorCtr="0">
            <a:noAutofit/>
          </a:bodyPr>
          <a:lstStyle/>
          <a:p>
            <a:r>
              <a:rPr lang="fr-FR">
                <a:latin typeface="+mn-lt"/>
              </a:rPr>
              <a:t>M&amp;V COSTS</a:t>
            </a:r>
            <a:endParaRPr lang="fr-FR" dirty="0">
              <a:latin typeface="+mn-lt"/>
            </a:endParaRPr>
          </a:p>
        </p:txBody>
      </p:sp>
      <p:sp>
        <p:nvSpPr>
          <p:cNvPr id="5" name="Google Shape;437;p17">
            <a:extLst>
              <a:ext uri="{FF2B5EF4-FFF2-40B4-BE49-F238E27FC236}">
                <a16:creationId xmlns:a16="http://schemas.microsoft.com/office/drawing/2014/main" id="{7044B67A-4852-A113-5BB5-654F47C1DDC4}"/>
              </a:ext>
            </a:extLst>
          </p:cNvPr>
          <p:cNvSpPr txBox="1"/>
          <p:nvPr/>
        </p:nvSpPr>
        <p:spPr>
          <a:xfrm>
            <a:off x="7086797" y="1871386"/>
            <a:ext cx="1663736" cy="382331"/>
          </a:xfrm>
          <a:prstGeom prst="rect">
            <a:avLst/>
          </a:prstGeom>
          <a:solidFill>
            <a:schemeClr val="bg1"/>
          </a:solidFill>
          <a:ln>
            <a:noFill/>
          </a:ln>
        </p:spPr>
        <p:txBody>
          <a:bodyPr spcFirstLastPara="1" wrap="square" lIns="121900" tIns="121900" rIns="121900" bIns="121900" anchor="ctr" anchorCtr="0">
            <a:noAutofit/>
          </a:bodyPr>
          <a:lstStyle/>
          <a:p>
            <a:r>
              <a:rPr lang="en" sz="2400" b="1" dirty="0">
                <a:solidFill>
                  <a:schemeClr val="tx1"/>
                </a:solidFill>
                <a:latin typeface="+mn-lt"/>
                <a:ea typeface="Fira Sans Extra Condensed"/>
                <a:cs typeface="Fira Sans Extra Condensed"/>
                <a:sym typeface="Fira Sans Extra Condensed"/>
              </a:rPr>
              <a:t>Saving</a:t>
            </a:r>
            <a:endParaRPr sz="2400" b="1" dirty="0">
              <a:solidFill>
                <a:schemeClr val="tx1"/>
              </a:solidFill>
              <a:latin typeface="+mn-lt"/>
              <a:ea typeface="Fira Sans Extra Condensed"/>
              <a:cs typeface="Fira Sans Extra Condensed"/>
              <a:sym typeface="Fira Sans Extra Condensed"/>
            </a:endParaRPr>
          </a:p>
        </p:txBody>
      </p:sp>
      <p:sp>
        <p:nvSpPr>
          <p:cNvPr id="7" name="TextBox 6">
            <a:extLst>
              <a:ext uri="{FF2B5EF4-FFF2-40B4-BE49-F238E27FC236}">
                <a16:creationId xmlns:a16="http://schemas.microsoft.com/office/drawing/2014/main" id="{C6CB43FF-9600-1172-ADB3-B78EB56368FE}"/>
              </a:ext>
            </a:extLst>
          </p:cNvPr>
          <p:cNvSpPr txBox="1"/>
          <p:nvPr/>
        </p:nvSpPr>
        <p:spPr>
          <a:xfrm>
            <a:off x="7279872" y="4724708"/>
            <a:ext cx="2242951" cy="461665"/>
          </a:xfrm>
          <a:prstGeom prst="rect">
            <a:avLst/>
          </a:prstGeom>
          <a:solidFill>
            <a:schemeClr val="bg1"/>
          </a:solidFill>
        </p:spPr>
        <p:txBody>
          <a:bodyPr wrap="square">
            <a:spAutoFit/>
          </a:bodyPr>
          <a:lstStyle/>
          <a:p>
            <a:r>
              <a:rPr lang="en" sz="2400" b="1" dirty="0">
                <a:solidFill>
                  <a:schemeClr val="tx1"/>
                </a:solidFill>
                <a:latin typeface="+mn-lt"/>
                <a:ea typeface="Fira Sans Extra Condensed"/>
                <a:cs typeface="Fira Sans Extra Condensed"/>
                <a:sym typeface="Fira Sans Extra Condensed"/>
              </a:rPr>
              <a:t>M&amp;V cost</a:t>
            </a:r>
            <a:endParaRPr lang="en-VN" sz="2000" dirty="0">
              <a:solidFill>
                <a:schemeClr val="tx1"/>
              </a:solidFill>
              <a:latin typeface="+mn-lt"/>
            </a:endParaRPr>
          </a:p>
        </p:txBody>
      </p:sp>
      <p:sp>
        <p:nvSpPr>
          <p:cNvPr id="9" name="TextBox 8">
            <a:extLst>
              <a:ext uri="{FF2B5EF4-FFF2-40B4-BE49-F238E27FC236}">
                <a16:creationId xmlns:a16="http://schemas.microsoft.com/office/drawing/2014/main" id="{FF1DE29D-949F-9C43-F34C-D620D3151BC8}"/>
              </a:ext>
            </a:extLst>
          </p:cNvPr>
          <p:cNvSpPr txBox="1"/>
          <p:nvPr/>
        </p:nvSpPr>
        <p:spPr>
          <a:xfrm>
            <a:off x="5485907" y="6225853"/>
            <a:ext cx="4036916" cy="461665"/>
          </a:xfrm>
          <a:prstGeom prst="rect">
            <a:avLst/>
          </a:prstGeom>
          <a:solidFill>
            <a:schemeClr val="bg1"/>
          </a:solidFill>
        </p:spPr>
        <p:txBody>
          <a:bodyPr wrap="square">
            <a:spAutoFit/>
          </a:bodyPr>
          <a:lstStyle/>
          <a:p>
            <a:r>
              <a:rPr lang="en" sz="2400" b="1" dirty="0">
                <a:solidFill>
                  <a:schemeClr val="tx1"/>
                </a:solidFill>
                <a:latin typeface="+mn-lt"/>
                <a:cs typeface="Fira Sans Extra Condensed"/>
                <a:sym typeface="Fira Sans Extra Condensed"/>
              </a:rPr>
              <a:t>So how much is enough?</a:t>
            </a:r>
            <a:endParaRPr lang="en-VN" sz="2000" dirty="0">
              <a:solidFill>
                <a:schemeClr val="tx1"/>
              </a:solidFill>
              <a:latin typeface="+mn-lt"/>
            </a:endParaRPr>
          </a:p>
        </p:txBody>
      </p:sp>
      <p:sp>
        <p:nvSpPr>
          <p:cNvPr id="10" name="Google Shape;437;p17">
            <a:extLst>
              <a:ext uri="{FF2B5EF4-FFF2-40B4-BE49-F238E27FC236}">
                <a16:creationId xmlns:a16="http://schemas.microsoft.com/office/drawing/2014/main" id="{03BA236F-8998-76AD-AFF5-35232B5F3E9E}"/>
              </a:ext>
            </a:extLst>
          </p:cNvPr>
          <p:cNvSpPr txBox="1"/>
          <p:nvPr/>
        </p:nvSpPr>
        <p:spPr>
          <a:xfrm>
            <a:off x="6429300" y="5579616"/>
            <a:ext cx="3093523" cy="382331"/>
          </a:xfrm>
          <a:prstGeom prst="rect">
            <a:avLst/>
          </a:prstGeom>
          <a:solidFill>
            <a:schemeClr val="bg1"/>
          </a:solidFill>
          <a:ln>
            <a:noFill/>
          </a:ln>
        </p:spPr>
        <p:txBody>
          <a:bodyPr spcFirstLastPara="1" wrap="square" lIns="121900" tIns="121900" rIns="121900" bIns="121900" anchor="ctr" anchorCtr="0">
            <a:noAutofit/>
          </a:bodyPr>
          <a:lstStyle/>
          <a:p>
            <a:r>
              <a:rPr lang="en-US" sz="1800" dirty="0">
                <a:solidFill>
                  <a:schemeClr val="accent2">
                    <a:lumMod val="75000"/>
                  </a:schemeClr>
                </a:solidFill>
                <a:latin typeface="+mn-lt"/>
                <a:ea typeface="Fira Sans Extra Condensed"/>
                <a:cs typeface="Fira Sans Extra Condensed"/>
                <a:sym typeface="Fira Sans Extra Condensed"/>
              </a:rPr>
              <a:t>Complexity of the process</a:t>
            </a:r>
            <a:endParaRPr sz="1800" dirty="0">
              <a:solidFill>
                <a:schemeClr val="accent2">
                  <a:lumMod val="75000"/>
                </a:schemeClr>
              </a:solidFill>
              <a:latin typeface="+mn-lt"/>
              <a:ea typeface="Fira Sans Extra Condensed"/>
              <a:cs typeface="Fira Sans Extra Condensed"/>
              <a:sym typeface="Fira Sans Extra Condensed"/>
            </a:endParaRPr>
          </a:p>
        </p:txBody>
      </p:sp>
      <p:sp>
        <p:nvSpPr>
          <p:cNvPr id="11" name="Google Shape;437;p17">
            <a:extLst>
              <a:ext uri="{FF2B5EF4-FFF2-40B4-BE49-F238E27FC236}">
                <a16:creationId xmlns:a16="http://schemas.microsoft.com/office/drawing/2014/main" id="{1A88A2E6-E58B-59EF-EB3B-843EFB2CC707}"/>
              </a:ext>
            </a:extLst>
          </p:cNvPr>
          <p:cNvSpPr txBox="1"/>
          <p:nvPr/>
        </p:nvSpPr>
        <p:spPr>
          <a:xfrm>
            <a:off x="8870672" y="3237834"/>
            <a:ext cx="2482143" cy="382331"/>
          </a:xfrm>
          <a:prstGeom prst="rect">
            <a:avLst/>
          </a:prstGeom>
          <a:solidFill>
            <a:schemeClr val="bg1"/>
          </a:solidFill>
          <a:ln>
            <a:noFill/>
          </a:ln>
        </p:spPr>
        <p:txBody>
          <a:bodyPr spcFirstLastPara="1" wrap="square" lIns="121900" tIns="121900" rIns="121900" bIns="121900" anchor="ctr" anchorCtr="0">
            <a:noAutofit/>
          </a:bodyPr>
          <a:lstStyle/>
          <a:p>
            <a:r>
              <a:rPr lang="en" sz="1800" dirty="0">
                <a:solidFill>
                  <a:schemeClr val="tx1"/>
                </a:solidFill>
                <a:latin typeface="+mn-lt"/>
                <a:ea typeface="Fira Sans Extra Condensed"/>
                <a:cs typeface="Fira Sans Extra Condensed"/>
                <a:sym typeface="Fira Sans Extra Condensed"/>
              </a:rPr>
              <a:t>Monthly check</a:t>
            </a:r>
            <a:endParaRPr sz="1800" dirty="0">
              <a:solidFill>
                <a:schemeClr val="tx1"/>
              </a:solidFill>
              <a:latin typeface="+mn-lt"/>
              <a:ea typeface="Fira Sans Extra Condensed"/>
              <a:cs typeface="Fira Sans Extra Condensed"/>
              <a:sym typeface="Fira Sans Extra Condensed"/>
            </a:endParaRPr>
          </a:p>
        </p:txBody>
      </p:sp>
      <p:sp>
        <p:nvSpPr>
          <p:cNvPr id="12" name="Google Shape;437;p17">
            <a:extLst>
              <a:ext uri="{FF2B5EF4-FFF2-40B4-BE49-F238E27FC236}">
                <a16:creationId xmlns:a16="http://schemas.microsoft.com/office/drawing/2014/main" id="{4EF69DCF-25DD-A365-C516-2E517E6D1329}"/>
              </a:ext>
            </a:extLst>
          </p:cNvPr>
          <p:cNvSpPr txBox="1"/>
          <p:nvPr/>
        </p:nvSpPr>
        <p:spPr>
          <a:xfrm>
            <a:off x="5649315" y="3528974"/>
            <a:ext cx="1890994" cy="1256582"/>
          </a:xfrm>
          <a:prstGeom prst="rect">
            <a:avLst/>
          </a:prstGeom>
          <a:solidFill>
            <a:schemeClr val="bg1"/>
          </a:solidFill>
          <a:ln>
            <a:noFill/>
          </a:ln>
        </p:spPr>
        <p:txBody>
          <a:bodyPr spcFirstLastPara="1" wrap="square" lIns="121900" tIns="121900" rIns="121900" bIns="121900" anchor="ctr" anchorCtr="0">
            <a:noAutofit/>
          </a:bodyPr>
          <a:lstStyle/>
          <a:p>
            <a:r>
              <a:rPr lang="en" sz="1800" dirty="0">
                <a:solidFill>
                  <a:schemeClr val="tx1"/>
                </a:solidFill>
                <a:latin typeface="+mn-lt"/>
                <a:ea typeface="Fira Sans Extra Condensed"/>
                <a:cs typeface="Fira Sans Extra Condensed"/>
                <a:sym typeface="Fira Sans Extra Condensed"/>
              </a:rPr>
              <a:t>Check 1 simple time</a:t>
            </a:r>
            <a:endParaRPr sz="1800" dirty="0">
              <a:solidFill>
                <a:schemeClr val="tx1"/>
              </a:solidFill>
              <a:latin typeface="+mn-lt"/>
              <a:ea typeface="Fira Sans Extra Condensed"/>
              <a:cs typeface="Fira Sans Extra Condensed"/>
              <a:sym typeface="Fira Sans Extra Condensed"/>
            </a:endParaRPr>
          </a:p>
        </p:txBody>
      </p:sp>
    </p:spTree>
    <p:extLst>
      <p:ext uri="{BB962C8B-B14F-4D97-AF65-F5344CB8AC3E}">
        <p14:creationId xmlns:p14="http://schemas.microsoft.com/office/powerpoint/2010/main" val="2980745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2AD918-8A1A-BCFE-5583-D5A3E5D9A55A}"/>
              </a:ext>
            </a:extLst>
          </p:cNvPr>
          <p:cNvSpPr>
            <a:spLocks noGrp="1"/>
          </p:cNvSpPr>
          <p:nvPr>
            <p:ph type="title"/>
          </p:nvPr>
        </p:nvSpPr>
        <p:spPr>
          <a:xfrm>
            <a:off x="609600" y="505871"/>
            <a:ext cx="10972800" cy="618164"/>
          </a:xfrm>
        </p:spPr>
        <p:txBody>
          <a:bodyPr>
            <a:normAutofit fontScale="90000"/>
          </a:bodyPr>
          <a:lstStyle/>
          <a:p>
            <a:pPr algn="ctr"/>
            <a:r>
              <a:rPr lang="vi-VN" sz="3600">
                <a:solidFill>
                  <a:schemeClr val="accent1">
                    <a:lumMod val="50000"/>
                  </a:schemeClr>
                </a:solidFill>
                <a:latin typeface="+mn-lt"/>
              </a:rPr>
              <a:t>NECESSITY OF MEASUREMENT &amp; VALIDATION</a:t>
            </a:r>
            <a:endParaRPr lang="en-US" sz="3600" dirty="0">
              <a:solidFill>
                <a:schemeClr val="accent1">
                  <a:lumMod val="50000"/>
                </a:schemeClr>
              </a:solidFill>
              <a:latin typeface="+mn-lt"/>
            </a:endParaRPr>
          </a:p>
        </p:txBody>
      </p:sp>
      <p:sp>
        <p:nvSpPr>
          <p:cNvPr id="4" name="Text Placeholder 3">
            <a:extLst>
              <a:ext uri="{FF2B5EF4-FFF2-40B4-BE49-F238E27FC236}">
                <a16:creationId xmlns:a16="http://schemas.microsoft.com/office/drawing/2014/main" id="{D0B036BF-2884-8B26-8646-3E4FA662AA31}"/>
              </a:ext>
            </a:extLst>
          </p:cNvPr>
          <p:cNvSpPr>
            <a:spLocks noGrp="1"/>
          </p:cNvSpPr>
          <p:nvPr>
            <p:ph type="body" idx="1"/>
          </p:nvPr>
        </p:nvSpPr>
        <p:spPr>
          <a:xfrm>
            <a:off x="609600" y="1491947"/>
            <a:ext cx="5833600" cy="4555200"/>
          </a:xfrm>
        </p:spPr>
        <p:txBody>
          <a:bodyPr>
            <a:noAutofit/>
          </a:bodyPr>
          <a:lstStyle/>
          <a:p>
            <a:pPr marL="396875" indent="-285750" algn="just">
              <a:lnSpc>
                <a:spcPct val="130000"/>
              </a:lnSpc>
              <a:spcAft>
                <a:spcPts val="800"/>
              </a:spcAft>
            </a:pPr>
            <a:r>
              <a:rPr lang="pt-BR" sz="1800" b="0" i="0">
                <a:solidFill>
                  <a:srgbClr val="577E8E"/>
                </a:solidFill>
                <a:effectLst/>
                <a:latin typeface="+mn-lt"/>
              </a:rPr>
              <a:t> </a:t>
            </a:r>
            <a:r>
              <a:rPr lang="en-US" sz="1800" kern="100">
                <a:latin typeface="+mn-lt"/>
                <a:cs typeface="Times New Roman" panose="02020603050405020304" pitchFamily="18" charset="0"/>
              </a:rPr>
              <a:t>M</a:t>
            </a:r>
            <a:r>
              <a:rPr lang="en-US" sz="1800" kern="100">
                <a:latin typeface="+mn-lt"/>
                <a:ea typeface="Aptos" panose="020B0004020202020204" pitchFamily="34" charset="0"/>
                <a:cs typeface="Times New Roman" panose="02020603050405020304" pitchFamily="18" charset="0"/>
              </a:rPr>
              <a:t>easurement &amp; validation are an important and essential part in the context of implementing and operating the iso 500014 energy management system.</a:t>
            </a:r>
            <a:endParaRPr lang="en-US" sz="1800" kern="100">
              <a:effectLst/>
              <a:latin typeface="+mn-lt"/>
              <a:ea typeface="Aptos" panose="020B0004020202020204" pitchFamily="34" charset="0"/>
              <a:cs typeface="Times New Roman" panose="02020603050405020304" pitchFamily="18" charset="0"/>
            </a:endParaRPr>
          </a:p>
          <a:p>
            <a:pPr marL="396875" indent="-285750" algn="just">
              <a:lnSpc>
                <a:spcPct val="130000"/>
              </a:lnSpc>
              <a:spcAft>
                <a:spcPts val="800"/>
              </a:spcAft>
            </a:pPr>
            <a:r>
              <a:rPr lang="en-US" sz="1800" kern="100">
                <a:latin typeface="+mn-lt"/>
                <a:ea typeface="Aptos" panose="020B0004020202020204" pitchFamily="34" charset="0"/>
                <a:cs typeface="Times New Roman" panose="02020603050405020304" pitchFamily="18" charset="0"/>
              </a:rPr>
              <a:t> Measurement &amp; validation also play an indispensable role in projects of energy service companies (ESCOs).</a:t>
            </a:r>
          </a:p>
          <a:p>
            <a:pPr marL="396875" indent="-285750" algn="just">
              <a:lnSpc>
                <a:spcPct val="130000"/>
              </a:lnSpc>
              <a:spcAft>
                <a:spcPts val="800"/>
              </a:spcAft>
            </a:pPr>
            <a:r>
              <a:rPr lang="en-US" sz="1800" kern="100">
                <a:latin typeface="+mn-lt"/>
                <a:ea typeface="Aptos" panose="020B0004020202020204" pitchFamily="34" charset="0"/>
                <a:cs typeface="Times New Roman" panose="02020603050405020304" pitchFamily="18" charset="0"/>
              </a:rPr>
              <a:t>The implementation of measurement and verification involves important steps such as planning, calculation and reporting, showing that it is a structured and necessary process for evaluating energy efficiency interventions.</a:t>
            </a:r>
            <a:endParaRPr lang="en-US" sz="1800" dirty="0">
              <a:latin typeface="+mn-lt"/>
            </a:endParaRPr>
          </a:p>
        </p:txBody>
      </p:sp>
      <p:sp>
        <p:nvSpPr>
          <p:cNvPr id="5" name="Text Placeholder 4">
            <a:extLst>
              <a:ext uri="{FF2B5EF4-FFF2-40B4-BE49-F238E27FC236}">
                <a16:creationId xmlns:a16="http://schemas.microsoft.com/office/drawing/2014/main" id="{F418D824-6D4F-C52A-6D3F-2DD9396351F0}"/>
              </a:ext>
            </a:extLst>
          </p:cNvPr>
          <p:cNvSpPr>
            <a:spLocks noGrp="1"/>
          </p:cNvSpPr>
          <p:nvPr>
            <p:ph type="body" idx="2"/>
          </p:nvPr>
        </p:nvSpPr>
        <p:spPr>
          <a:xfrm>
            <a:off x="7121200" y="1491947"/>
            <a:ext cx="4461200" cy="1054167"/>
          </a:xfrm>
        </p:spPr>
        <p:txBody>
          <a:bodyPr>
            <a:noAutofit/>
          </a:bodyPr>
          <a:lstStyle/>
          <a:p>
            <a:pPr marL="186262" indent="0" algn="just">
              <a:buNone/>
            </a:pPr>
            <a:r>
              <a:rPr lang="en-US" sz="2000" b="1">
                <a:latin typeface="+mn-lt"/>
              </a:rPr>
              <a:t>Measurement and validation help you know what you're getting in return for what you paid for.</a:t>
            </a:r>
            <a:endParaRPr lang="en-US" sz="2000" b="1" dirty="0">
              <a:latin typeface="+mn-lt"/>
            </a:endParaRPr>
          </a:p>
        </p:txBody>
      </p:sp>
      <p:pic>
        <p:nvPicPr>
          <p:cNvPr id="8" name="Picture 7">
            <a:extLst>
              <a:ext uri="{FF2B5EF4-FFF2-40B4-BE49-F238E27FC236}">
                <a16:creationId xmlns:a16="http://schemas.microsoft.com/office/drawing/2014/main" id="{CE183013-5F28-8959-F3DC-3EB6F36D3290}"/>
              </a:ext>
            </a:extLst>
          </p:cNvPr>
          <p:cNvPicPr>
            <a:picLocks noChangeAspect="1"/>
          </p:cNvPicPr>
          <p:nvPr/>
        </p:nvPicPr>
        <p:blipFill>
          <a:blip r:embed="rId2"/>
          <a:stretch>
            <a:fillRect/>
          </a:stretch>
        </p:blipFill>
        <p:spPr>
          <a:xfrm>
            <a:off x="6786879" y="2924568"/>
            <a:ext cx="4565761" cy="3100470"/>
          </a:xfrm>
          <a:prstGeom prst="rect">
            <a:avLst/>
          </a:prstGeom>
        </p:spPr>
      </p:pic>
    </p:spTree>
    <p:extLst>
      <p:ext uri="{BB962C8B-B14F-4D97-AF65-F5344CB8AC3E}">
        <p14:creationId xmlns:p14="http://schemas.microsoft.com/office/powerpoint/2010/main" val="2453785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526942" y="1330379"/>
            <a:ext cx="11138115" cy="47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2000" b="1" dirty="0">
                <a:solidFill>
                  <a:srgbClr val="0070C0"/>
                </a:solidFill>
                <a:effectLst/>
                <a:latin typeface="+mn-lt"/>
              </a:rPr>
              <a:t>How Much Should M&amp;V Cost?</a:t>
            </a:r>
            <a:endParaRPr lang="en-US" sz="2000" dirty="0">
              <a:solidFill>
                <a:srgbClr val="0E0E0E"/>
              </a:solidFill>
              <a:effectLst/>
              <a:latin typeface="+mn-lt"/>
            </a:endParaRPr>
          </a:p>
          <a:p>
            <a:pPr>
              <a:lnSpc>
                <a:spcPct val="130000"/>
              </a:lnSpc>
            </a:pPr>
            <a:r>
              <a:rPr lang="en-US" sz="2000" dirty="0">
                <a:solidFill>
                  <a:srgbClr val="0E0E0E"/>
                </a:solidFill>
                <a:effectLst/>
                <a:latin typeface="+mn-lt"/>
              </a:rPr>
              <a:t>Typically, the total annual cost for determining savings should be less than 10% of the annual savings. However, it may exceed this maximum in special circumstances.</a:t>
            </a:r>
          </a:p>
          <a:p>
            <a:pPr marL="285750" indent="-285750">
              <a:lnSpc>
                <a:spcPct val="130000"/>
              </a:lnSpc>
              <a:spcBef>
                <a:spcPts val="900"/>
              </a:spcBef>
              <a:buFont typeface="Arial" panose="020B0604020202020204" pitchFamily="34" charset="0"/>
              <a:buChar char="•"/>
            </a:pPr>
            <a:r>
              <a:rPr lang="en-US" sz="2000" b="1" dirty="0">
                <a:solidFill>
                  <a:srgbClr val="0E0E0E"/>
                </a:solidFill>
                <a:effectLst/>
                <a:latin typeface="+mn-lt"/>
              </a:rPr>
              <a:t>3-5%</a:t>
            </a:r>
            <a:r>
              <a:rPr lang="en-US" sz="2000" dirty="0">
                <a:solidFill>
                  <a:srgbClr val="0E0E0E"/>
                </a:solidFill>
                <a:effectLst/>
                <a:latin typeface="+mn-lt"/>
              </a:rPr>
              <a:t> is a more common range for ESCO projects.</a:t>
            </a:r>
          </a:p>
          <a:p>
            <a:pPr marL="285750" indent="-285750">
              <a:lnSpc>
                <a:spcPct val="130000"/>
              </a:lnSpc>
              <a:spcBef>
                <a:spcPts val="900"/>
              </a:spcBef>
              <a:buFont typeface="Arial" panose="020B0604020202020204" pitchFamily="34" charset="0"/>
              <a:buChar char="•"/>
            </a:pPr>
            <a:r>
              <a:rPr lang="en-US" sz="2000" b="1" dirty="0">
                <a:solidFill>
                  <a:srgbClr val="0E0E0E"/>
                </a:solidFill>
                <a:effectLst/>
                <a:latin typeface="+mn-lt"/>
              </a:rPr>
              <a:t>0%</a:t>
            </a:r>
            <a:r>
              <a:rPr lang="en-US" sz="2000" dirty="0">
                <a:solidFill>
                  <a:srgbClr val="0E0E0E"/>
                </a:solidFill>
                <a:effectLst/>
                <a:latin typeface="+mn-lt"/>
              </a:rPr>
              <a:t> is </a:t>
            </a:r>
            <a:r>
              <a:rPr lang="en-US" sz="2000" dirty="0">
                <a:solidFill>
                  <a:srgbClr val="0E0E0E"/>
                </a:solidFill>
                <a:latin typeface="+mn-lt"/>
              </a:rPr>
              <a:t>often</a:t>
            </a:r>
            <a:r>
              <a:rPr lang="en-US" sz="2000" dirty="0">
                <a:solidFill>
                  <a:srgbClr val="0E0E0E"/>
                </a:solidFill>
                <a:effectLst/>
                <a:latin typeface="+mn-lt"/>
              </a:rPr>
              <a:t> chosen (considered as “deemed savings”). No measurement means uncertain savings. This is NOT an IPMVP method</a:t>
            </a:r>
            <a:r>
              <a:rPr lang="vi-VN" sz="2000" dirty="0">
                <a:solidFill>
                  <a:srgbClr val="0E0E0E"/>
                </a:solidFill>
                <a:effectLst/>
                <a:latin typeface="+mn-lt"/>
              </a:rPr>
              <a:t> </a:t>
            </a:r>
            <a:r>
              <a:rPr lang="en-US" sz="2000" dirty="0">
                <a:solidFill>
                  <a:srgbClr val="0E0E0E"/>
                </a:solidFill>
                <a:latin typeface="+mn-lt"/>
              </a:rPr>
              <a:t>but is sometimes agreed upon in advance for simple EE measures</a:t>
            </a:r>
          </a:p>
          <a:p>
            <a:pPr>
              <a:lnSpc>
                <a:spcPct val="130000"/>
              </a:lnSpc>
            </a:pPr>
            <a:endParaRPr lang="en-US" sz="2000" dirty="0">
              <a:solidFill>
                <a:srgbClr val="0E0E0E"/>
              </a:solidFill>
              <a:effectLst/>
              <a:latin typeface="+mn-lt"/>
            </a:endParaRPr>
          </a:p>
          <a:p>
            <a:pPr>
              <a:lnSpc>
                <a:spcPct val="130000"/>
              </a:lnSpc>
            </a:pPr>
            <a:r>
              <a:rPr lang="en-US" sz="2000" b="1" dirty="0">
                <a:solidFill>
                  <a:srgbClr val="0E0E0E"/>
                </a:solidFill>
                <a:effectLst/>
                <a:latin typeface="+mn-lt"/>
              </a:rPr>
              <a:t>Recommendation:</a:t>
            </a:r>
            <a:endParaRPr lang="en-US" sz="2000" dirty="0">
              <a:solidFill>
                <a:srgbClr val="0E0E0E"/>
              </a:solidFill>
              <a:effectLst/>
              <a:latin typeface="+mn-lt"/>
            </a:endParaRPr>
          </a:p>
          <a:p>
            <a:pPr>
              <a:lnSpc>
                <a:spcPct val="130000"/>
              </a:lnSpc>
            </a:pPr>
            <a:r>
              <a:rPr lang="en-US" sz="2000" dirty="0">
                <a:solidFill>
                  <a:srgbClr val="0E0E0E"/>
                </a:solidFill>
                <a:effectLst/>
                <a:latin typeface="+mn-lt"/>
              </a:rPr>
              <a:t>There should be a balance between cost and accuracy, tailored to each project’s specific needs.</a:t>
            </a:r>
          </a:p>
        </p:txBody>
      </p:sp>
      <p:sp>
        <p:nvSpPr>
          <p:cNvPr id="4" name="Title 3">
            <a:extLst>
              <a:ext uri="{FF2B5EF4-FFF2-40B4-BE49-F238E27FC236}">
                <a16:creationId xmlns:a16="http://schemas.microsoft.com/office/drawing/2014/main" id="{D86895F9-770F-F0B5-F84A-8CDEE1C5FD5C}"/>
              </a:ext>
            </a:extLst>
          </p:cNvPr>
          <p:cNvSpPr>
            <a:spLocks noGrp="1"/>
          </p:cNvSpPr>
          <p:nvPr>
            <p:ph type="title"/>
          </p:nvPr>
        </p:nvSpPr>
        <p:spPr/>
        <p:txBody>
          <a:bodyPr/>
          <a:lstStyle/>
          <a:p>
            <a:r>
              <a:rPr lang="fr-FR"/>
              <a:t>M&amp;V COSTS</a:t>
            </a:r>
            <a:endParaRPr lang="en-VN" dirty="0"/>
          </a:p>
        </p:txBody>
      </p:sp>
    </p:spTree>
    <p:extLst>
      <p:ext uri="{BB962C8B-B14F-4D97-AF65-F5344CB8AC3E}">
        <p14:creationId xmlns:p14="http://schemas.microsoft.com/office/powerpoint/2010/main" val="23010681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809997" y="1891863"/>
            <a:ext cx="6479361" cy="4603529"/>
          </a:xfrm>
          <a:prstGeom prst="rect">
            <a:avLst/>
          </a:prstGeom>
        </p:spPr>
      </p:pic>
      <p:sp>
        <p:nvSpPr>
          <p:cNvPr id="2" name="Title 1">
            <a:extLst>
              <a:ext uri="{FF2B5EF4-FFF2-40B4-BE49-F238E27FC236}">
                <a16:creationId xmlns:a16="http://schemas.microsoft.com/office/drawing/2014/main" id="{18814E07-1286-FF0F-4C39-730A61D63AA5}"/>
              </a:ext>
            </a:extLst>
          </p:cNvPr>
          <p:cNvSpPr>
            <a:spLocks noGrp="1"/>
          </p:cNvSpPr>
          <p:nvPr>
            <p:ph type="title"/>
          </p:nvPr>
        </p:nvSpPr>
        <p:spPr/>
        <p:txBody>
          <a:bodyPr/>
          <a:lstStyle/>
          <a:p>
            <a:r>
              <a:rPr lang="vi-VN">
                <a:latin typeface="+mn-lt"/>
              </a:rPr>
              <a:t>STATISTICAL</a:t>
            </a:r>
            <a:endParaRPr lang="en-US" dirty="0">
              <a:latin typeface="+mn-lt"/>
            </a:endParaRPr>
          </a:p>
        </p:txBody>
      </p:sp>
      <p:pic>
        <p:nvPicPr>
          <p:cNvPr id="4" name="Picture 3"/>
          <p:cNvPicPr>
            <a:picLocks noChangeAspect="1"/>
          </p:cNvPicPr>
          <p:nvPr/>
        </p:nvPicPr>
        <p:blipFill>
          <a:blip r:embed="rId3"/>
          <a:stretch>
            <a:fillRect/>
          </a:stretch>
        </p:blipFill>
        <p:spPr>
          <a:xfrm>
            <a:off x="1996965" y="1275200"/>
            <a:ext cx="7330981" cy="3345427"/>
          </a:xfrm>
          <a:prstGeom prst="rect">
            <a:avLst/>
          </a:prstGeom>
        </p:spPr>
      </p:pic>
    </p:spTree>
    <p:extLst>
      <p:ext uri="{BB962C8B-B14F-4D97-AF65-F5344CB8AC3E}">
        <p14:creationId xmlns:p14="http://schemas.microsoft.com/office/powerpoint/2010/main" val="33848528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80"/>
        <p:cNvGrpSpPr/>
        <p:nvPr/>
      </p:nvGrpSpPr>
      <p:grpSpPr>
        <a:xfrm>
          <a:off x="0" y="0"/>
          <a:ext cx="0" cy="0"/>
          <a:chOff x="0" y="0"/>
          <a:chExt cx="0" cy="0"/>
        </a:xfrm>
      </p:grpSpPr>
      <p:sp>
        <p:nvSpPr>
          <p:cNvPr id="1581" name="Google Shape;1581;p50"/>
          <p:cNvSpPr txBox="1">
            <a:spLocks noGrp="1"/>
          </p:cNvSpPr>
          <p:nvPr>
            <p:ph type="title"/>
          </p:nvPr>
        </p:nvSpPr>
        <p:spPr>
          <a:xfrm>
            <a:off x="485304" y="586535"/>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STATISTICAL</a:t>
            </a:r>
            <a:endParaRPr lang="en-US" dirty="0">
              <a:latin typeface="+mj-lt"/>
            </a:endParaRPr>
          </a:p>
        </p:txBody>
      </p:sp>
      <p:sp>
        <p:nvSpPr>
          <p:cNvPr id="1585" name="Google Shape;1585;p50"/>
          <p:cNvSpPr txBox="1"/>
          <p:nvPr/>
        </p:nvSpPr>
        <p:spPr>
          <a:xfrm>
            <a:off x="633348" y="1506751"/>
            <a:ext cx="10676712" cy="380557"/>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What is statistic?</a:t>
            </a:r>
            <a:endParaRPr sz="2400" b="1" dirty="0">
              <a:solidFill>
                <a:srgbClr val="0070C0"/>
              </a:solidFill>
              <a:latin typeface="+mn-lt"/>
              <a:ea typeface="Fira Sans Extra Condensed"/>
              <a:cs typeface="Fira Sans Extra Condensed"/>
              <a:sym typeface="Fira Sans Extra Condensed"/>
            </a:endParaRPr>
          </a:p>
        </p:txBody>
      </p:sp>
      <p:sp>
        <p:nvSpPr>
          <p:cNvPr id="1586" name="Google Shape;1586;p50"/>
          <p:cNvSpPr txBox="1"/>
          <p:nvPr/>
        </p:nvSpPr>
        <p:spPr>
          <a:xfrm>
            <a:off x="585852" y="2012568"/>
            <a:ext cx="10972800" cy="3083384"/>
          </a:xfrm>
          <a:prstGeom prst="rect">
            <a:avLst/>
          </a:prstGeom>
          <a:noFill/>
          <a:ln>
            <a:noFill/>
          </a:ln>
        </p:spPr>
        <p:txBody>
          <a:bodyPr spcFirstLastPara="1" wrap="square" lIns="121900" tIns="60933" rIns="121900" bIns="60933" anchor="t" anchorCtr="0">
            <a:normAutofit/>
          </a:bodyPr>
          <a:lstStyle/>
          <a:p>
            <a:pPr marL="457189" indent="-457189">
              <a:buClr>
                <a:srgbClr val="008000"/>
              </a:buClr>
              <a:buSzPts val="2400"/>
              <a:buFont typeface="Arial"/>
              <a:buChar char="•"/>
            </a:pPr>
            <a:r>
              <a:rPr lang="en-US" sz="2400" dirty="0">
                <a:latin typeface="+mn-lt"/>
                <a:ea typeface="Calibri"/>
                <a:cs typeface="Calibri"/>
                <a:sym typeface="Calibri"/>
              </a:rPr>
              <a:t>Statistics = Data Analysis Tools</a:t>
            </a:r>
          </a:p>
          <a:p>
            <a:pPr marL="457189" indent="-457189">
              <a:buClr>
                <a:srgbClr val="008000"/>
              </a:buClr>
              <a:buSzPts val="2400"/>
              <a:buFont typeface="Arial"/>
              <a:buChar char="•"/>
            </a:pPr>
            <a:r>
              <a:rPr lang="en-US" sz="2400" dirty="0">
                <a:latin typeface="+mn-lt"/>
                <a:ea typeface="Calibri"/>
                <a:cs typeface="Calibri"/>
                <a:sym typeface="Calibri"/>
              </a:rPr>
              <a:t>Why do we use statistics?</a:t>
            </a:r>
          </a:p>
          <a:p>
            <a:pPr marL="990575" lvl="1" indent="-380990">
              <a:spcBef>
                <a:spcPts val="533"/>
              </a:spcBef>
              <a:buSzPts val="2000"/>
              <a:buFont typeface="Arial"/>
              <a:buChar char="–"/>
            </a:pPr>
            <a:r>
              <a:rPr lang="en-US" sz="2400" dirty="0">
                <a:latin typeface="+mn-lt"/>
              </a:rPr>
              <a:t>To better understand measurement data.</a:t>
            </a:r>
          </a:p>
          <a:p>
            <a:pPr marL="990575" lvl="1" indent="-380990">
              <a:spcBef>
                <a:spcPts val="533"/>
              </a:spcBef>
              <a:buSzPts val="2000"/>
              <a:buFont typeface="Arial"/>
              <a:buChar char="–"/>
            </a:pPr>
            <a:r>
              <a:rPr lang="en-US" sz="2400" dirty="0">
                <a:latin typeface="+mn-lt"/>
              </a:rPr>
              <a:t>To describe them in a consistent and unified way.</a:t>
            </a:r>
          </a:p>
          <a:p>
            <a:pPr marL="990575" lvl="1" indent="-380990">
              <a:spcBef>
                <a:spcPts val="533"/>
              </a:spcBef>
              <a:buSzPts val="2000"/>
              <a:buFont typeface="Arial"/>
              <a:buChar char="–"/>
            </a:pPr>
            <a:r>
              <a:rPr lang="en-US" sz="2400" dirty="0">
                <a:latin typeface="+mn-lt"/>
              </a:rPr>
              <a:t>To decide on goals</a:t>
            </a:r>
            <a:endParaRPr sz="2400" dirty="0">
              <a:latin typeface="+mn-lt"/>
            </a:endParaRPr>
          </a:p>
          <a:p>
            <a:pPr marL="457189" indent="-457189">
              <a:spcBef>
                <a:spcPts val="640"/>
              </a:spcBef>
              <a:buClr>
                <a:srgbClr val="008000"/>
              </a:buClr>
              <a:buSzPts val="2400"/>
              <a:buFont typeface="Arial"/>
              <a:buChar char="•"/>
            </a:pPr>
            <a:r>
              <a:rPr lang="en-US" sz="2400" dirty="0">
                <a:latin typeface="+mn-lt"/>
                <a:ea typeface="Calibri"/>
                <a:cs typeface="Calibri"/>
                <a:sym typeface="Calibri"/>
              </a:rPr>
              <a:t>Statistics is concerned with the collection, analysis, interpretation, and presentation of numerical data.</a:t>
            </a:r>
            <a:endParaRPr sz="2400" dirty="0">
              <a:latin typeface="+mn-lt"/>
              <a:ea typeface="Calibri"/>
              <a:cs typeface="Calibri"/>
              <a:sym typeface="Calibri"/>
            </a:endParaRPr>
          </a:p>
          <a:p>
            <a:pPr marL="990575" lvl="1" indent="-211661">
              <a:spcBef>
                <a:spcPts val="533"/>
              </a:spcBef>
              <a:buClr>
                <a:schemeClr val="dk1"/>
              </a:buClr>
              <a:buSzPts val="2000"/>
            </a:pPr>
            <a:endParaRPr sz="2400" dirty="0">
              <a:latin typeface="+mn-lt"/>
              <a:ea typeface="Calibri"/>
              <a:cs typeface="Calibri"/>
              <a:sym typeface="Calibri"/>
            </a:endParaRPr>
          </a:p>
          <a:p>
            <a:pPr marL="457189" indent="-253994">
              <a:spcBef>
                <a:spcPts val="640"/>
              </a:spcBef>
              <a:buClr>
                <a:srgbClr val="008000"/>
              </a:buClr>
              <a:buSzPts val="2400"/>
            </a:pPr>
            <a:endParaRPr sz="2400" dirty="0">
              <a:latin typeface="+mn-lt"/>
              <a:ea typeface="Calibri"/>
              <a:cs typeface="Calibri"/>
              <a:sym typeface="Calibri"/>
            </a:endParaRPr>
          </a:p>
          <a:p>
            <a:pPr marL="990575" lvl="1" indent="-211661">
              <a:spcBef>
                <a:spcPts val="533"/>
              </a:spcBef>
              <a:buClr>
                <a:schemeClr val="dk1"/>
              </a:buClr>
              <a:buSzPts val="2000"/>
            </a:pPr>
            <a:endParaRPr sz="2400" dirty="0">
              <a:latin typeface="+mn-lt"/>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611"/>
        <p:cNvGrpSpPr/>
        <p:nvPr/>
      </p:nvGrpSpPr>
      <p:grpSpPr>
        <a:xfrm>
          <a:off x="0" y="0"/>
          <a:ext cx="0" cy="0"/>
          <a:chOff x="0" y="0"/>
          <a:chExt cx="0" cy="0"/>
        </a:xfrm>
      </p:grpSpPr>
      <p:sp>
        <p:nvSpPr>
          <p:cNvPr id="1612" name="Google Shape;1612;p53"/>
          <p:cNvSpPr txBox="1">
            <a:spLocks noGrp="1"/>
          </p:cNvSpPr>
          <p:nvPr>
            <p:ph type="title"/>
          </p:nvPr>
        </p:nvSpPr>
        <p:spPr>
          <a:xfrm>
            <a:off x="609600" y="626964"/>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STATISTICAL</a:t>
            </a:r>
            <a:endParaRPr lang="en-US" dirty="0"/>
          </a:p>
        </p:txBody>
      </p:sp>
      <p:sp>
        <p:nvSpPr>
          <p:cNvPr id="1616" name="Google Shape;1616;p53"/>
          <p:cNvSpPr txBox="1"/>
          <p:nvPr/>
        </p:nvSpPr>
        <p:spPr>
          <a:xfrm>
            <a:off x="570013" y="1389570"/>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Sampling procedure</a:t>
            </a:r>
            <a:endParaRPr sz="2400" b="1" dirty="0">
              <a:solidFill>
                <a:srgbClr val="0070C0"/>
              </a:solidFill>
              <a:latin typeface="+mn-lt"/>
              <a:ea typeface="Fira Sans Extra Condensed"/>
              <a:cs typeface="Fira Sans Extra Condensed"/>
              <a:sym typeface="Fira Sans Extra Condensed"/>
            </a:endParaRPr>
          </a:p>
        </p:txBody>
      </p:sp>
      <p:sp>
        <p:nvSpPr>
          <p:cNvPr id="1617" name="Google Shape;1617;p53"/>
          <p:cNvSpPr txBox="1"/>
          <p:nvPr/>
        </p:nvSpPr>
        <p:spPr>
          <a:xfrm>
            <a:off x="649187" y="1884770"/>
            <a:ext cx="10972800" cy="4602483"/>
          </a:xfrm>
          <a:prstGeom prst="rect">
            <a:avLst/>
          </a:prstGeom>
          <a:noFill/>
          <a:ln>
            <a:noFill/>
          </a:ln>
        </p:spPr>
        <p:txBody>
          <a:bodyPr spcFirstLastPara="1" wrap="square" lIns="121900" tIns="60933" rIns="121900" bIns="60933" anchor="t" anchorCtr="0">
            <a:normAutofit/>
          </a:bodyPr>
          <a:lstStyle/>
          <a:p>
            <a:pPr marL="457189" indent="-457189">
              <a:lnSpc>
                <a:spcPct val="150000"/>
              </a:lnSpc>
              <a:buClr>
                <a:srgbClr val="008000"/>
              </a:buClr>
              <a:buSzPts val="2000"/>
              <a:buFont typeface="Wingdings" pitchFamily="2" charset="2"/>
              <a:buChar char="v"/>
            </a:pPr>
            <a:r>
              <a:rPr lang="en-US" sz="2000" dirty="0">
                <a:latin typeface="+mn-lt"/>
                <a:ea typeface="Calibri"/>
                <a:cs typeface="Calibri"/>
                <a:sym typeface="Calibri"/>
              </a:rPr>
              <a:t>Determine the overall.</a:t>
            </a:r>
          </a:p>
          <a:p>
            <a:pPr marL="457189" indent="-457189">
              <a:lnSpc>
                <a:spcPct val="150000"/>
              </a:lnSpc>
              <a:buClr>
                <a:srgbClr val="008000"/>
              </a:buClr>
              <a:buSzPts val="2000"/>
              <a:buFont typeface="Wingdings" pitchFamily="2" charset="2"/>
              <a:buChar char="v"/>
            </a:pPr>
            <a:r>
              <a:rPr lang="en-US" sz="2000" dirty="0">
                <a:latin typeface="+mn-lt"/>
                <a:ea typeface="Calibri"/>
                <a:cs typeface="Calibri"/>
                <a:sym typeface="Calibri"/>
              </a:rPr>
              <a:t>Determine if the overall is homogeneous or heterogeneous. If heterogeneous:</a:t>
            </a:r>
          </a:p>
          <a:p>
            <a:pPr marL="342900" indent="-342900">
              <a:lnSpc>
                <a:spcPct val="150000"/>
              </a:lnSpc>
              <a:buClr>
                <a:srgbClr val="008000"/>
              </a:buClr>
              <a:buSzPts val="2000"/>
              <a:buFont typeface="Arial" panose="020B0604020202020204" pitchFamily="34" charset="0"/>
              <a:buChar char="•"/>
            </a:pPr>
            <a:r>
              <a:rPr lang="en-US" sz="2000" dirty="0">
                <a:latin typeface="+mn-lt"/>
                <a:ea typeface="Calibri"/>
                <a:cs typeface="Calibri"/>
                <a:sym typeface="Calibri"/>
              </a:rPr>
              <a:t> Separate the overall in groups.</a:t>
            </a:r>
          </a:p>
          <a:p>
            <a:pPr marL="342900" indent="-342900">
              <a:lnSpc>
                <a:spcPct val="150000"/>
              </a:lnSpc>
              <a:buClr>
                <a:srgbClr val="008000"/>
              </a:buClr>
              <a:buSzPts val="2000"/>
              <a:buFont typeface="Arial" panose="020B0604020202020204" pitchFamily="34" charset="0"/>
              <a:buChar char="•"/>
            </a:pPr>
            <a:r>
              <a:rPr lang="en-US" sz="2000" dirty="0">
                <a:latin typeface="+mn-lt"/>
                <a:ea typeface="Calibri"/>
                <a:cs typeface="Calibri"/>
                <a:sym typeface="Calibri"/>
              </a:rPr>
              <a:t> Choose a simple or stratified method.</a:t>
            </a:r>
          </a:p>
          <a:p>
            <a:pPr marL="457189" indent="-457189">
              <a:lnSpc>
                <a:spcPct val="150000"/>
              </a:lnSpc>
              <a:buClr>
                <a:srgbClr val="008000"/>
              </a:buClr>
              <a:buSzPts val="2000"/>
              <a:buFont typeface="Wingdings" pitchFamily="2" charset="2"/>
              <a:buChar char="v"/>
            </a:pPr>
            <a:r>
              <a:rPr lang="en-US" sz="2000" dirty="0">
                <a:latin typeface="+mn-lt"/>
                <a:ea typeface="Calibri"/>
                <a:cs typeface="Calibri"/>
                <a:sym typeface="Calibri"/>
              </a:rPr>
              <a:t>Decide on acceptable precision and reliability.</a:t>
            </a:r>
          </a:p>
          <a:p>
            <a:pPr marL="457189" indent="-457189">
              <a:lnSpc>
                <a:spcPct val="150000"/>
              </a:lnSpc>
              <a:buClr>
                <a:srgbClr val="008000"/>
              </a:buClr>
              <a:buSzPts val="2000"/>
              <a:buFont typeface="Wingdings" pitchFamily="2" charset="2"/>
              <a:buChar char="v"/>
            </a:pPr>
            <a:r>
              <a:rPr lang="en-US" sz="2000" dirty="0">
                <a:latin typeface="+mn-lt"/>
                <a:ea typeface="Calibri"/>
                <a:cs typeface="Calibri"/>
                <a:sym typeface="Calibri"/>
              </a:rPr>
              <a:t>Estimate or assume the c</a:t>
            </a:r>
            <a:r>
              <a:rPr lang="en-US" sz="2000" baseline="-25000" dirty="0">
                <a:latin typeface="+mn-lt"/>
                <a:ea typeface="Calibri"/>
                <a:cs typeface="Calibri"/>
                <a:sym typeface="Calibri"/>
              </a:rPr>
              <a:t>v</a:t>
            </a:r>
            <a:r>
              <a:rPr lang="en-US" sz="2000" dirty="0">
                <a:latin typeface="+mn-lt"/>
                <a:ea typeface="Calibri"/>
                <a:cs typeface="Calibri"/>
                <a:sym typeface="Calibri"/>
              </a:rPr>
              <a:t> value; calculate the sample size.</a:t>
            </a:r>
          </a:p>
          <a:p>
            <a:pPr marL="457189" indent="-457189">
              <a:lnSpc>
                <a:spcPct val="150000"/>
              </a:lnSpc>
              <a:buClr>
                <a:srgbClr val="008000"/>
              </a:buClr>
              <a:buSzPts val="2000"/>
              <a:buFont typeface="Wingdings" pitchFamily="2" charset="2"/>
              <a:buChar char="v"/>
            </a:pPr>
            <a:r>
              <a:rPr lang="en-US" sz="2000" dirty="0">
                <a:latin typeface="+mn-lt"/>
                <a:ea typeface="Calibri"/>
                <a:cs typeface="Calibri"/>
                <a:sym typeface="Calibri"/>
              </a:rPr>
              <a:t>Perform the sampling.</a:t>
            </a:r>
          </a:p>
          <a:p>
            <a:pPr marL="457189" indent="-457189">
              <a:lnSpc>
                <a:spcPct val="150000"/>
              </a:lnSpc>
              <a:buClr>
                <a:srgbClr val="008000"/>
              </a:buClr>
              <a:buSzPts val="2000"/>
              <a:buFont typeface="Wingdings" pitchFamily="2" charset="2"/>
              <a:buChar char="v"/>
            </a:pPr>
            <a:r>
              <a:rPr lang="en-US" sz="2000" dirty="0">
                <a:latin typeface="+mn-lt"/>
                <a:ea typeface="Calibri"/>
                <a:cs typeface="Calibri"/>
                <a:sym typeface="Calibri"/>
              </a:rPr>
              <a:t>Calculate and report the actual c</a:t>
            </a:r>
            <a:r>
              <a:rPr lang="en-US" sz="2000" baseline="-25000" dirty="0">
                <a:latin typeface="+mn-lt"/>
                <a:ea typeface="Calibri"/>
                <a:cs typeface="Calibri"/>
                <a:sym typeface="Calibri"/>
              </a:rPr>
              <a:t>v</a:t>
            </a:r>
            <a:r>
              <a:rPr lang="en-US" sz="2000" dirty="0">
                <a:latin typeface="+mn-lt"/>
                <a:ea typeface="Calibri"/>
                <a:cs typeface="Calibri"/>
                <a:sym typeface="Calibri"/>
              </a:rPr>
              <a:t> value and the precision of the c</a:t>
            </a:r>
            <a:r>
              <a:rPr lang="en-US" sz="2000" baseline="-25000" dirty="0">
                <a:latin typeface="+mn-lt"/>
                <a:ea typeface="Calibri"/>
                <a:cs typeface="Calibri"/>
                <a:sym typeface="Calibri"/>
              </a:rPr>
              <a:t>v</a:t>
            </a:r>
            <a:r>
              <a:rPr lang="en-US" sz="2000" dirty="0">
                <a:latin typeface="+mn-lt"/>
                <a:ea typeface="Calibri"/>
                <a:cs typeface="Calibri"/>
                <a:sym typeface="Calibri"/>
              </a:rPr>
              <a:t> value.</a:t>
            </a:r>
            <a:endParaRPr sz="2000" dirty="0">
              <a:latin typeface="+mn-lt"/>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621"/>
        <p:cNvGrpSpPr/>
        <p:nvPr/>
      </p:nvGrpSpPr>
      <p:grpSpPr>
        <a:xfrm>
          <a:off x="0" y="0"/>
          <a:ext cx="0" cy="0"/>
          <a:chOff x="0" y="0"/>
          <a:chExt cx="0" cy="0"/>
        </a:xfrm>
      </p:grpSpPr>
      <p:sp>
        <p:nvSpPr>
          <p:cNvPr id="1622" name="Google Shape;1622;p54"/>
          <p:cNvSpPr txBox="1">
            <a:spLocks noGrp="1"/>
          </p:cNvSpPr>
          <p:nvPr>
            <p:ph type="title"/>
          </p:nvPr>
        </p:nvSpPr>
        <p:spPr>
          <a:xfrm>
            <a:off x="609600" y="588811"/>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STATISTICAL</a:t>
            </a:r>
            <a:endParaRPr lang="en-US" dirty="0"/>
          </a:p>
        </p:txBody>
      </p:sp>
      <p:sp>
        <p:nvSpPr>
          <p:cNvPr id="1626" name="Google Shape;1626;p54"/>
          <p:cNvSpPr txBox="1"/>
          <p:nvPr/>
        </p:nvSpPr>
        <p:spPr>
          <a:xfrm>
            <a:off x="485304" y="1317334"/>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Regression analysis</a:t>
            </a:r>
            <a:endParaRPr sz="2400" b="1" dirty="0">
              <a:solidFill>
                <a:srgbClr val="0070C0"/>
              </a:solidFill>
              <a:latin typeface="+mn-lt"/>
              <a:ea typeface="Fira Sans Extra Condensed"/>
              <a:cs typeface="Fira Sans Extra Condensed"/>
              <a:sym typeface="Fira Sans Extra Condensed"/>
            </a:endParaRPr>
          </a:p>
        </p:txBody>
      </p:sp>
      <p:sp>
        <p:nvSpPr>
          <p:cNvPr id="1627" name="Google Shape;1627;p54"/>
          <p:cNvSpPr txBox="1"/>
          <p:nvPr/>
        </p:nvSpPr>
        <p:spPr>
          <a:xfrm>
            <a:off x="485304" y="2045857"/>
            <a:ext cx="10972800" cy="3769514"/>
          </a:xfrm>
          <a:prstGeom prst="rect">
            <a:avLst/>
          </a:prstGeom>
          <a:noFill/>
          <a:ln>
            <a:noFill/>
          </a:ln>
        </p:spPr>
        <p:txBody>
          <a:bodyPr spcFirstLastPara="1" wrap="square" lIns="121900" tIns="60933" rIns="121900" bIns="60933" anchor="t" anchorCtr="0">
            <a:noAutofit/>
          </a:bodyPr>
          <a:lstStyle/>
          <a:p>
            <a:pPr marL="457189" indent="-457189">
              <a:buClr>
                <a:srgbClr val="008000"/>
              </a:buClr>
              <a:buSzPts val="2000"/>
              <a:buFont typeface="Wingdings" pitchFamily="2" charset="2"/>
              <a:buChar char="v"/>
            </a:pPr>
            <a:r>
              <a:rPr lang="en-US" sz="2400" dirty="0">
                <a:latin typeface="+mn-lt"/>
                <a:ea typeface="Calibri"/>
                <a:cs typeface="Calibri"/>
                <a:sym typeface="Calibri"/>
              </a:rPr>
              <a:t>The statistical method used is to find the relationship between a set of variables:</a:t>
            </a:r>
          </a:p>
          <a:p>
            <a:pPr marL="457189" indent="-457189">
              <a:buClr>
                <a:srgbClr val="008000"/>
              </a:buClr>
              <a:buSzPts val="2000"/>
              <a:buFont typeface="Wingdings" pitchFamily="2" charset="2"/>
              <a:buChar char="v"/>
            </a:pPr>
            <a:r>
              <a:rPr lang="en-US" sz="2400" dirty="0">
                <a:latin typeface="+mn-lt"/>
                <a:ea typeface="Calibri"/>
                <a:cs typeface="Calibri"/>
                <a:sym typeface="Calibri"/>
              </a:rPr>
              <a:t>Dependent variables:</a:t>
            </a:r>
          </a:p>
          <a:p>
            <a:pPr marL="342900" indent="-342900">
              <a:buClr>
                <a:srgbClr val="008000"/>
              </a:buClr>
              <a:buSzPts val="2000"/>
              <a:buFont typeface="Wingdings" pitchFamily="2" charset="2"/>
              <a:buChar char="v"/>
            </a:pPr>
            <a:r>
              <a:rPr lang="en-US" sz="2400" dirty="0">
                <a:latin typeface="+mn-lt"/>
                <a:ea typeface="Calibri"/>
                <a:cs typeface="Calibri"/>
                <a:sym typeface="Calibri"/>
              </a:rPr>
              <a:t>      - Energy</a:t>
            </a:r>
          </a:p>
          <a:p>
            <a:pPr marL="457189" indent="-457189">
              <a:buClr>
                <a:srgbClr val="008000"/>
              </a:buClr>
              <a:buSzPts val="2000"/>
              <a:buFont typeface="Wingdings" pitchFamily="2" charset="2"/>
              <a:buChar char="v"/>
            </a:pPr>
            <a:r>
              <a:rPr lang="en-US" sz="2400" dirty="0">
                <a:latin typeface="+mn-lt"/>
                <a:ea typeface="Calibri"/>
                <a:cs typeface="Calibri"/>
                <a:sym typeface="Calibri"/>
              </a:rPr>
              <a:t>Independent variables:</a:t>
            </a:r>
          </a:p>
          <a:p>
            <a:pPr>
              <a:buClr>
                <a:srgbClr val="008000"/>
              </a:buClr>
              <a:buSzPts val="2000"/>
            </a:pPr>
            <a:r>
              <a:rPr lang="en-US" sz="2400" dirty="0">
                <a:latin typeface="+mn-lt"/>
                <a:ea typeface="Calibri"/>
                <a:cs typeface="Calibri"/>
                <a:sym typeface="Calibri"/>
              </a:rPr>
              <a:t>      - Weather</a:t>
            </a:r>
          </a:p>
          <a:p>
            <a:pPr>
              <a:buClr>
                <a:srgbClr val="008000"/>
              </a:buClr>
              <a:buSzPts val="2000"/>
            </a:pPr>
            <a:r>
              <a:rPr lang="en-US" sz="2400" dirty="0">
                <a:latin typeface="+mn-lt"/>
                <a:ea typeface="Calibri"/>
                <a:cs typeface="Calibri"/>
                <a:sym typeface="Calibri"/>
              </a:rPr>
              <a:t>      - Usage</a:t>
            </a:r>
          </a:p>
          <a:p>
            <a:pPr>
              <a:buClr>
                <a:srgbClr val="008000"/>
              </a:buClr>
              <a:buSzPts val="2000"/>
            </a:pPr>
            <a:r>
              <a:rPr lang="en-US" sz="2400" dirty="0">
                <a:latin typeface="+mn-lt"/>
                <a:ea typeface="Calibri"/>
                <a:cs typeface="Calibri"/>
                <a:sym typeface="Calibri"/>
              </a:rPr>
              <a:t>      - Production volume</a:t>
            </a:r>
          </a:p>
          <a:p>
            <a:pPr>
              <a:buClr>
                <a:srgbClr val="008000"/>
              </a:buClr>
              <a:buSzPts val="2000"/>
            </a:pPr>
            <a:r>
              <a:rPr lang="en-US" sz="2400" dirty="0">
                <a:latin typeface="+mn-lt"/>
                <a:ea typeface="Calibri"/>
                <a:cs typeface="Calibri"/>
                <a:sym typeface="Calibri"/>
              </a:rPr>
              <a:t>      - Time</a:t>
            </a:r>
          </a:p>
          <a:p>
            <a:pPr>
              <a:buClr>
                <a:srgbClr val="008000"/>
              </a:buClr>
              <a:buSzPts val="2000"/>
            </a:pPr>
            <a:r>
              <a:rPr lang="en-US" sz="2400" dirty="0">
                <a:latin typeface="+mn-lt"/>
                <a:ea typeface="Calibri"/>
                <a:cs typeface="Calibri"/>
                <a:sym typeface="Calibri"/>
              </a:rPr>
              <a:t>      - ...</a:t>
            </a:r>
            <a:endParaRPr sz="2400" dirty="0">
              <a:latin typeface="+mn-lt"/>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631"/>
        <p:cNvGrpSpPr/>
        <p:nvPr/>
      </p:nvGrpSpPr>
      <p:grpSpPr>
        <a:xfrm>
          <a:off x="0" y="0"/>
          <a:ext cx="0" cy="0"/>
          <a:chOff x="0" y="0"/>
          <a:chExt cx="0" cy="0"/>
        </a:xfrm>
      </p:grpSpPr>
      <p:sp>
        <p:nvSpPr>
          <p:cNvPr id="1632" name="Google Shape;1632;p55"/>
          <p:cNvSpPr txBox="1">
            <a:spLocks noGrp="1"/>
          </p:cNvSpPr>
          <p:nvPr>
            <p:ph type="title"/>
          </p:nvPr>
        </p:nvSpPr>
        <p:spPr>
          <a:xfrm>
            <a:off x="570014" y="632560"/>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STATISTICAL</a:t>
            </a:r>
            <a:endParaRPr lang="en-US" dirty="0"/>
          </a:p>
        </p:txBody>
      </p:sp>
      <p:sp>
        <p:nvSpPr>
          <p:cNvPr id="1636" name="Google Shape;1636;p55"/>
          <p:cNvSpPr txBox="1"/>
          <p:nvPr/>
        </p:nvSpPr>
        <p:spPr>
          <a:xfrm>
            <a:off x="430676" y="1251784"/>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Regression steps</a:t>
            </a:r>
            <a:endParaRPr sz="2400" b="1" dirty="0">
              <a:solidFill>
                <a:srgbClr val="0070C0"/>
              </a:solidFill>
              <a:latin typeface="+mn-lt"/>
              <a:ea typeface="Fira Sans Extra Condensed"/>
              <a:cs typeface="Fira Sans Extra Condensed"/>
              <a:sym typeface="Fira Sans Extra Condensed"/>
            </a:endParaRPr>
          </a:p>
        </p:txBody>
      </p:sp>
      <p:sp>
        <p:nvSpPr>
          <p:cNvPr id="1637" name="Google Shape;1637;p55"/>
          <p:cNvSpPr txBox="1"/>
          <p:nvPr/>
        </p:nvSpPr>
        <p:spPr>
          <a:xfrm>
            <a:off x="570014" y="1977131"/>
            <a:ext cx="5179433" cy="4248309"/>
          </a:xfrm>
          <a:prstGeom prst="rect">
            <a:avLst/>
          </a:prstGeom>
          <a:solidFill>
            <a:schemeClr val="accent1">
              <a:lumMod val="40000"/>
              <a:lumOff val="60000"/>
            </a:schemeClr>
          </a:solidFill>
          <a:ln w="9525" cap="flat" cmpd="sng">
            <a:no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t" anchorCtr="0">
            <a:noAutofit/>
          </a:bodyPr>
          <a:lstStyle/>
          <a:p>
            <a:pPr marL="457189" indent="-457189">
              <a:buClr>
                <a:srgbClr val="008000"/>
              </a:buClr>
              <a:buSzPts val="1800"/>
              <a:buFont typeface="Arial"/>
              <a:buChar char="•"/>
            </a:pPr>
            <a:r>
              <a:rPr lang="en-US" sz="2400" dirty="0">
                <a:latin typeface="+mn-lt"/>
                <a:ea typeface="Calibri"/>
                <a:cs typeface="Calibri"/>
                <a:sym typeface="Calibri"/>
              </a:rPr>
              <a:t>Step 1: Collect data</a:t>
            </a:r>
            <a:endParaRPr sz="2400" dirty="0">
              <a:latin typeface="+mn-lt"/>
              <a:ea typeface="Calibri"/>
              <a:cs typeface="Calibri"/>
              <a:sym typeface="Calibri"/>
            </a:endParaRPr>
          </a:p>
          <a:p>
            <a:pPr marL="1523962" lvl="2" indent="-304792">
              <a:spcBef>
                <a:spcPts val="373"/>
              </a:spcBef>
              <a:buClr>
                <a:srgbClr val="008000"/>
              </a:buClr>
              <a:buSzPts val="1400"/>
              <a:buFont typeface="Arial"/>
              <a:buChar char="•"/>
            </a:pPr>
            <a:r>
              <a:rPr lang="en-US" sz="2400" dirty="0">
                <a:latin typeface="+mn-lt"/>
              </a:rPr>
              <a:t>Collect Important Data</a:t>
            </a:r>
          </a:p>
          <a:p>
            <a:pPr marL="1523962" lvl="2" indent="-304792">
              <a:spcBef>
                <a:spcPts val="373"/>
              </a:spcBef>
              <a:buClr>
                <a:srgbClr val="008000"/>
              </a:buClr>
              <a:buSzPts val="1400"/>
              <a:buFont typeface="Arial"/>
              <a:buChar char="•"/>
            </a:pPr>
            <a:r>
              <a:rPr lang="en-US" sz="2400" dirty="0">
                <a:latin typeface="+mn-lt"/>
              </a:rPr>
              <a:t>Check for Correlations</a:t>
            </a:r>
          </a:p>
          <a:p>
            <a:pPr marL="1523962" lvl="2" indent="-304792">
              <a:spcBef>
                <a:spcPts val="373"/>
              </a:spcBef>
              <a:buClr>
                <a:srgbClr val="008000"/>
              </a:buClr>
              <a:buSzPts val="1400"/>
              <a:buFont typeface="Arial"/>
              <a:buChar char="•"/>
            </a:pPr>
            <a:r>
              <a:rPr lang="en-US" sz="2400" dirty="0">
                <a:latin typeface="+mn-lt"/>
              </a:rPr>
              <a:t>Input Data</a:t>
            </a:r>
            <a:endParaRPr lang="vi-VN" sz="2400" dirty="0">
              <a:latin typeface="+mn-lt"/>
            </a:endParaRPr>
          </a:p>
          <a:p>
            <a:pPr marL="457189" indent="-457189">
              <a:spcBef>
                <a:spcPts val="480"/>
              </a:spcBef>
              <a:buClr>
                <a:srgbClr val="008000"/>
              </a:buClr>
              <a:buSzPts val="1800"/>
              <a:buFont typeface="Arial"/>
              <a:buChar char="•"/>
            </a:pPr>
            <a:r>
              <a:rPr lang="vi-VN" sz="2400" dirty="0">
                <a:latin typeface="+mn-lt"/>
              </a:rPr>
              <a:t>Step 2: Review data</a:t>
            </a:r>
          </a:p>
          <a:p>
            <a:pPr marL="1523962" lvl="2" indent="-304792">
              <a:spcBef>
                <a:spcPts val="373"/>
              </a:spcBef>
              <a:buClr>
                <a:srgbClr val="008000"/>
              </a:buClr>
              <a:buSzPts val="1400"/>
              <a:buFont typeface="Arial"/>
              <a:buChar char="•"/>
            </a:pPr>
            <a:r>
              <a:rPr lang="en-US" sz="2400" dirty="0">
                <a:latin typeface="+mn-lt"/>
                <a:ea typeface="Calibri"/>
                <a:cs typeface="Calibri"/>
                <a:sym typeface="Calibri"/>
              </a:rPr>
              <a:t>Check the summary table</a:t>
            </a:r>
            <a:endParaRPr sz="2400" dirty="0">
              <a:latin typeface="+mn-lt"/>
              <a:ea typeface="Calibri"/>
              <a:cs typeface="Calibri"/>
              <a:sym typeface="Calibri"/>
            </a:endParaRPr>
          </a:p>
          <a:p>
            <a:pPr marL="457189" indent="-457189">
              <a:spcBef>
                <a:spcPts val="480"/>
              </a:spcBef>
              <a:buClr>
                <a:srgbClr val="008000"/>
              </a:buClr>
              <a:buSzPts val="1800"/>
              <a:buFont typeface="Arial"/>
              <a:buChar char="•"/>
            </a:pPr>
            <a:r>
              <a:rPr lang="en-US" sz="2400" dirty="0">
                <a:latin typeface="+mn-lt"/>
                <a:ea typeface="Calibri"/>
                <a:cs typeface="Calibri"/>
                <a:sym typeface="Calibri"/>
              </a:rPr>
              <a:t>Step 3: Check the energy curve and cycle</a:t>
            </a:r>
            <a:endParaRPr sz="2400" dirty="0">
              <a:latin typeface="+mn-lt"/>
              <a:ea typeface="Calibri"/>
              <a:cs typeface="Calibri"/>
              <a:sym typeface="Calibri"/>
            </a:endParaRPr>
          </a:p>
        </p:txBody>
      </p:sp>
      <p:sp>
        <p:nvSpPr>
          <p:cNvPr id="1638" name="Google Shape;1638;p55"/>
          <p:cNvSpPr txBox="1"/>
          <p:nvPr/>
        </p:nvSpPr>
        <p:spPr>
          <a:xfrm>
            <a:off x="6212910" y="1977130"/>
            <a:ext cx="5409077" cy="4248310"/>
          </a:xfrm>
          <a:prstGeom prst="rect">
            <a:avLst/>
          </a:prstGeom>
          <a:solidFill>
            <a:schemeClr val="accent1">
              <a:lumMod val="40000"/>
              <a:lumOff val="60000"/>
            </a:schemeClr>
          </a:solidFill>
          <a:ln w="9525" cap="flat" cmpd="sng">
            <a:no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t" anchorCtr="0">
            <a:noAutofit/>
          </a:bodyPr>
          <a:lstStyle/>
          <a:p>
            <a:pPr marL="457189" indent="-457189">
              <a:buClr>
                <a:srgbClr val="008000"/>
              </a:buClr>
              <a:buSzPts val="2000"/>
              <a:buFont typeface="Arial"/>
              <a:buChar char="•"/>
            </a:pPr>
            <a:r>
              <a:rPr lang="vi-VN" sz="2400" dirty="0">
                <a:latin typeface="+mn-lt"/>
                <a:ea typeface="Calibri"/>
                <a:cs typeface="Calibri"/>
                <a:sym typeface="Calibri"/>
              </a:rPr>
              <a:t>Step 4: Scatter Points</a:t>
            </a:r>
          </a:p>
          <a:p>
            <a:pPr marL="990575" lvl="1" indent="-380990">
              <a:spcBef>
                <a:spcPts val="480"/>
              </a:spcBef>
              <a:buSzPts val="1800"/>
              <a:buFont typeface="Arial"/>
              <a:buChar char="–"/>
            </a:pPr>
            <a:r>
              <a:rPr lang="vi-VN" sz="2400" dirty="0">
                <a:latin typeface="+mn-lt"/>
                <a:ea typeface="Calibri"/>
                <a:cs typeface="Calibri"/>
                <a:sym typeface="Calibri"/>
              </a:rPr>
              <a:t>Graphical representation of data</a:t>
            </a:r>
          </a:p>
          <a:p>
            <a:pPr marL="457189" indent="-457189">
              <a:spcBef>
                <a:spcPts val="533"/>
              </a:spcBef>
              <a:buClr>
                <a:srgbClr val="008000"/>
              </a:buClr>
              <a:buSzPts val="2000"/>
              <a:buFont typeface="Arial"/>
              <a:buChar char="•"/>
            </a:pPr>
            <a:r>
              <a:rPr lang="en-US" sz="2400" dirty="0">
                <a:latin typeface="+mn-lt"/>
                <a:ea typeface="Calibri"/>
                <a:cs typeface="Calibri"/>
                <a:sym typeface="Calibri"/>
              </a:rPr>
              <a:t>Step 5: Correlation</a:t>
            </a:r>
            <a:endParaRPr sz="2400" dirty="0">
              <a:latin typeface="+mn-lt"/>
              <a:ea typeface="Calibri"/>
              <a:cs typeface="Calibri"/>
              <a:sym typeface="Calibri"/>
            </a:endParaRPr>
          </a:p>
          <a:p>
            <a:pPr marL="990575" lvl="1" indent="-380990">
              <a:spcBef>
                <a:spcPts val="480"/>
              </a:spcBef>
              <a:buSzPts val="1800"/>
              <a:buFont typeface="Arial"/>
              <a:buChar char="–"/>
            </a:pPr>
            <a:r>
              <a:rPr lang="en-US" sz="2400" dirty="0">
                <a:latin typeface="+mn-lt"/>
                <a:ea typeface="Calibri"/>
                <a:cs typeface="Calibri"/>
                <a:sym typeface="Calibri"/>
              </a:rPr>
              <a:t>Measure of the strength and direction of the relationship between variables</a:t>
            </a:r>
            <a:endParaRPr sz="2400" dirty="0">
              <a:latin typeface="+mn-lt"/>
              <a:ea typeface="Calibri"/>
              <a:cs typeface="Calibri"/>
              <a:sym typeface="Calibri"/>
            </a:endParaRPr>
          </a:p>
          <a:p>
            <a:pPr marL="457189" indent="-457189">
              <a:spcBef>
                <a:spcPts val="533"/>
              </a:spcBef>
              <a:buClr>
                <a:srgbClr val="008000"/>
              </a:buClr>
              <a:buSzPts val="2000"/>
              <a:buFont typeface="Arial"/>
              <a:buChar char="•"/>
            </a:pPr>
            <a:r>
              <a:rPr lang="en-US" sz="2400" dirty="0">
                <a:latin typeface="+mn-lt"/>
              </a:rPr>
              <a:t>Step 6: Regression</a:t>
            </a:r>
            <a:endParaRPr sz="2400" dirty="0">
              <a:latin typeface="+mn-lt"/>
            </a:endParaRPr>
          </a:p>
          <a:p>
            <a:pPr marL="990575" lvl="1" indent="-380990">
              <a:spcBef>
                <a:spcPts val="480"/>
              </a:spcBef>
              <a:buSzPts val="1800"/>
              <a:buFont typeface="Arial"/>
              <a:buChar char="–"/>
            </a:pPr>
            <a:r>
              <a:rPr lang="en-US" sz="2400" dirty="0">
                <a:latin typeface="+mn-lt"/>
                <a:ea typeface="Calibri"/>
                <a:cs typeface="Calibri"/>
                <a:sym typeface="Calibri"/>
              </a:rPr>
              <a:t>A model predicts one variable from other variables.</a:t>
            </a:r>
            <a:endParaRPr sz="2400" dirty="0">
              <a:latin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642"/>
        <p:cNvGrpSpPr/>
        <p:nvPr/>
      </p:nvGrpSpPr>
      <p:grpSpPr>
        <a:xfrm>
          <a:off x="0" y="0"/>
          <a:ext cx="0" cy="0"/>
          <a:chOff x="0" y="0"/>
          <a:chExt cx="0" cy="0"/>
        </a:xfrm>
      </p:grpSpPr>
      <p:sp>
        <p:nvSpPr>
          <p:cNvPr id="1643" name="Google Shape;1643;p56"/>
          <p:cNvSpPr txBox="1">
            <a:spLocks noGrp="1"/>
          </p:cNvSpPr>
          <p:nvPr>
            <p:ph type="title"/>
          </p:nvPr>
        </p:nvSpPr>
        <p:spPr>
          <a:xfrm>
            <a:off x="485304" y="544649"/>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STATISTICAL</a:t>
            </a:r>
            <a:endParaRPr lang="en-US" dirty="0"/>
          </a:p>
        </p:txBody>
      </p:sp>
      <p:sp>
        <p:nvSpPr>
          <p:cNvPr id="1647" name="Google Shape;1647;p56"/>
          <p:cNvSpPr txBox="1"/>
          <p:nvPr/>
        </p:nvSpPr>
        <p:spPr>
          <a:xfrm>
            <a:off x="430676" y="1251784"/>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Scatter Points</a:t>
            </a:r>
            <a:endParaRPr sz="2400" b="1" dirty="0">
              <a:solidFill>
                <a:srgbClr val="0070C0"/>
              </a:solidFill>
              <a:latin typeface="+mn-lt"/>
              <a:ea typeface="Fira Sans Extra Condensed"/>
              <a:cs typeface="Fira Sans Extra Condensed"/>
              <a:sym typeface="Fira Sans Extra Condensed"/>
            </a:endParaRPr>
          </a:p>
        </p:txBody>
      </p:sp>
      <p:sp>
        <p:nvSpPr>
          <p:cNvPr id="1648" name="Google Shape;1648;p56"/>
          <p:cNvSpPr txBox="1"/>
          <p:nvPr/>
        </p:nvSpPr>
        <p:spPr>
          <a:xfrm>
            <a:off x="485304" y="1977131"/>
            <a:ext cx="4665803" cy="5543415"/>
          </a:xfrm>
          <a:prstGeom prst="rect">
            <a:avLst/>
          </a:prstGeom>
          <a:noFill/>
          <a:ln>
            <a:noFill/>
          </a:ln>
        </p:spPr>
        <p:txBody>
          <a:bodyPr spcFirstLastPara="1" wrap="square" lIns="121900" tIns="60933" rIns="121900" bIns="60933" anchor="t" anchorCtr="0">
            <a:normAutofit/>
          </a:bodyPr>
          <a:lstStyle/>
          <a:p>
            <a:pPr marL="457189" indent="-457189">
              <a:buClr>
                <a:srgbClr val="008000"/>
              </a:buClr>
              <a:buSzPts val="2000"/>
              <a:buFont typeface="Arial"/>
              <a:buChar char="•"/>
            </a:pPr>
            <a:r>
              <a:rPr lang="en-US" sz="2400" dirty="0">
                <a:latin typeface="+mn-lt"/>
              </a:rPr>
              <a:t>Visual display:</a:t>
            </a:r>
          </a:p>
          <a:p>
            <a:pPr marL="990575" lvl="1" indent="-380990">
              <a:spcBef>
                <a:spcPts val="480"/>
              </a:spcBef>
              <a:buSzPts val="1800"/>
              <a:buFont typeface="Arial"/>
              <a:buChar char="–"/>
            </a:pPr>
            <a:r>
              <a:rPr lang="en-US" sz="2400" dirty="0">
                <a:latin typeface="+mn-lt"/>
                <a:ea typeface="Calibri"/>
                <a:cs typeface="Calibri"/>
                <a:sym typeface="Calibri"/>
              </a:rPr>
              <a:t>Strength of the Relationship Between Variables</a:t>
            </a:r>
          </a:p>
          <a:p>
            <a:pPr marL="990575" lvl="1" indent="-380990">
              <a:spcBef>
                <a:spcPts val="480"/>
              </a:spcBef>
              <a:buSzPts val="1800"/>
              <a:buFont typeface="Arial"/>
              <a:buChar char="–"/>
            </a:pPr>
            <a:r>
              <a:rPr lang="en-US" sz="2400" dirty="0">
                <a:latin typeface="+mn-lt"/>
                <a:ea typeface="Calibri"/>
                <a:cs typeface="Calibri"/>
                <a:sym typeface="Calibri"/>
              </a:rPr>
              <a:t>Direction of the relationship between variables</a:t>
            </a:r>
          </a:p>
          <a:p>
            <a:pPr marL="990575" lvl="1" indent="-380990">
              <a:spcBef>
                <a:spcPts val="480"/>
              </a:spcBef>
              <a:buSzPts val="1800"/>
              <a:buFont typeface="Arial"/>
              <a:buChar char="–"/>
            </a:pPr>
            <a:r>
              <a:rPr lang="en-US" sz="2400" dirty="0">
                <a:latin typeface="+mn-lt"/>
                <a:ea typeface="Calibri"/>
                <a:cs typeface="Calibri"/>
                <a:sym typeface="Calibri"/>
              </a:rPr>
              <a:t>Linear and nonlinear relationships</a:t>
            </a:r>
          </a:p>
          <a:p>
            <a:pPr marL="990575" lvl="1" indent="-380990">
              <a:spcBef>
                <a:spcPts val="480"/>
              </a:spcBef>
              <a:buSzPts val="1800"/>
              <a:buFont typeface="Arial"/>
              <a:buChar char="–"/>
            </a:pPr>
            <a:r>
              <a:rPr lang="en-US" sz="2400" dirty="0">
                <a:latin typeface="+mn-lt"/>
                <a:ea typeface="Calibri"/>
                <a:cs typeface="Calibri"/>
                <a:sym typeface="Calibri"/>
              </a:rPr>
              <a:t>Existence of outliers</a:t>
            </a:r>
            <a:endParaRPr sz="2400" dirty="0">
              <a:latin typeface="+mn-lt"/>
              <a:ea typeface="Calibri"/>
              <a:cs typeface="Calibri"/>
              <a:sym typeface="Calibri"/>
            </a:endParaRPr>
          </a:p>
        </p:txBody>
      </p:sp>
      <p:graphicFrame>
        <p:nvGraphicFramePr>
          <p:cNvPr id="1649" name="Google Shape;1649;p56"/>
          <p:cNvGraphicFramePr/>
          <p:nvPr/>
        </p:nvGraphicFramePr>
        <p:xfrm>
          <a:off x="5616641" y="1958919"/>
          <a:ext cx="6144683" cy="412845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609600" y="1377492"/>
            <a:ext cx="11338408" cy="455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solidFill>
                  <a:srgbClr val="0070C0"/>
                </a:solidFill>
                <a:effectLst/>
                <a:latin typeface="+mn-lt"/>
              </a:rPr>
              <a:t>Why Does It Matter?</a:t>
            </a:r>
            <a:endParaRPr lang="en-US" sz="2400" dirty="0">
              <a:solidFill>
                <a:srgbClr val="0070C0"/>
              </a:solidFill>
              <a:effectLst/>
              <a:latin typeface="+mn-lt"/>
            </a:endParaRPr>
          </a:p>
          <a:p>
            <a:r>
              <a:rPr lang="en-US" sz="2400" dirty="0">
                <a:solidFill>
                  <a:srgbClr val="0E0E0E"/>
                </a:solidFill>
                <a:effectLst/>
                <a:latin typeface="+mn-lt"/>
              </a:rPr>
              <a:t>Savings are calculated as:</a:t>
            </a:r>
          </a:p>
          <a:p>
            <a:r>
              <a:rPr lang="en-US" sz="2400" b="1" dirty="0">
                <a:solidFill>
                  <a:srgbClr val="0E0E0E"/>
                </a:solidFill>
                <a:effectLst/>
                <a:latin typeface="+mn-lt"/>
              </a:rPr>
              <a:t>Savings = (Baseline energy - Reporting period energy)</a:t>
            </a:r>
            <a:endParaRPr lang="en-US" sz="2400" dirty="0">
              <a:solidFill>
                <a:srgbClr val="0E0E0E"/>
              </a:solidFill>
              <a:effectLst/>
              <a:latin typeface="+mn-lt"/>
            </a:endParaRPr>
          </a:p>
          <a:p>
            <a:r>
              <a:rPr lang="en-US" sz="2400" dirty="0">
                <a:solidFill>
                  <a:srgbClr val="0E0E0E"/>
                </a:solidFill>
                <a:effectLst/>
                <a:latin typeface="+mn-lt"/>
              </a:rPr>
              <a:t>  </a:t>
            </a:r>
            <a:r>
              <a:rPr lang="en-US" sz="2400" b="1" dirty="0">
                <a:solidFill>
                  <a:srgbClr val="0E0E0E"/>
                </a:solidFill>
                <a:effectLst/>
                <a:latin typeface="+mn-lt"/>
              </a:rPr>
              <a:t>+/- Routine adjustments</a:t>
            </a:r>
            <a:endParaRPr lang="en-US" sz="2400" dirty="0">
              <a:solidFill>
                <a:srgbClr val="0E0E0E"/>
              </a:solidFill>
              <a:effectLst/>
              <a:latin typeface="+mn-lt"/>
            </a:endParaRPr>
          </a:p>
          <a:p>
            <a:r>
              <a:rPr lang="en-US" sz="2400" dirty="0">
                <a:solidFill>
                  <a:srgbClr val="0E0E0E"/>
                </a:solidFill>
                <a:effectLst/>
                <a:latin typeface="+mn-lt"/>
              </a:rPr>
              <a:t>  </a:t>
            </a:r>
            <a:r>
              <a:rPr lang="en-US" sz="2400" b="1" dirty="0">
                <a:solidFill>
                  <a:srgbClr val="0E0E0E"/>
                </a:solidFill>
                <a:effectLst/>
                <a:latin typeface="+mn-lt"/>
              </a:rPr>
              <a:t>+/- Non-routine adjustments</a:t>
            </a:r>
            <a:endParaRPr lang="en-US" sz="2400" dirty="0">
              <a:solidFill>
                <a:srgbClr val="0E0E0E"/>
              </a:solidFill>
              <a:effectLst/>
              <a:latin typeface="+mn-lt"/>
            </a:endParaRPr>
          </a:p>
          <a:p>
            <a:pPr marL="457200" indent="-457200">
              <a:spcBef>
                <a:spcPts val="900"/>
              </a:spcBef>
              <a:buFont typeface="Wingdings" pitchFamily="2" charset="2"/>
              <a:buChar char="v"/>
            </a:pPr>
            <a:r>
              <a:rPr lang="en-US" sz="2400" b="1" dirty="0">
                <a:solidFill>
                  <a:srgbClr val="0E0E0E"/>
                </a:solidFill>
                <a:effectLst/>
                <a:latin typeface="+mn-lt"/>
              </a:rPr>
              <a:t>Baseline energy + routine adjustments</a:t>
            </a:r>
            <a:r>
              <a:rPr lang="en-US" sz="2400" dirty="0">
                <a:solidFill>
                  <a:srgbClr val="0E0E0E"/>
                </a:solidFill>
                <a:effectLst/>
                <a:latin typeface="+mn-lt"/>
              </a:rPr>
              <a:t> can be derived from baseline data using different modeling approaches.</a:t>
            </a:r>
          </a:p>
          <a:p>
            <a:pPr marL="457200" indent="-457200">
              <a:spcBef>
                <a:spcPts val="900"/>
              </a:spcBef>
              <a:buFont typeface="Wingdings" pitchFamily="2" charset="2"/>
              <a:buChar char="v"/>
            </a:pPr>
            <a:r>
              <a:rPr lang="en-US" sz="2400" dirty="0">
                <a:solidFill>
                  <a:srgbClr val="0E0E0E"/>
                </a:solidFill>
                <a:effectLst/>
                <a:latin typeface="+mn-lt"/>
              </a:rPr>
              <a:t>Baseline energy data can be sampled to minimize costs.</a:t>
            </a:r>
          </a:p>
          <a:p>
            <a:pPr marL="457200" indent="-457200">
              <a:spcBef>
                <a:spcPts val="900"/>
              </a:spcBef>
              <a:buFont typeface="Wingdings" pitchFamily="2" charset="2"/>
              <a:buChar char="v"/>
            </a:pPr>
            <a:r>
              <a:rPr lang="en-US" sz="2400" dirty="0">
                <a:solidFill>
                  <a:srgbClr val="0E0E0E"/>
                </a:solidFill>
                <a:effectLst/>
                <a:latin typeface="+mn-lt"/>
              </a:rPr>
              <a:t>Savings are calculated from measured data, which, by nature, may not be entirely accurate and inherently carry some level of uncertainty.</a:t>
            </a:r>
          </a:p>
        </p:txBody>
      </p:sp>
      <p:sp>
        <p:nvSpPr>
          <p:cNvPr id="4" name="Google Shape;1643;p56">
            <a:extLst>
              <a:ext uri="{FF2B5EF4-FFF2-40B4-BE49-F238E27FC236}">
                <a16:creationId xmlns:a16="http://schemas.microsoft.com/office/drawing/2014/main" id="{B71C5E8D-2075-B517-4BE7-B2E572B6081A}"/>
              </a:ext>
            </a:extLst>
          </p:cNvPr>
          <p:cNvSpPr txBox="1">
            <a:spLocks noGrp="1"/>
          </p:cNvSpPr>
          <p:nvPr>
            <p:ph type="title"/>
          </p:nvPr>
        </p:nvSpPr>
        <p:spPr>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STATISTICAL</a:t>
            </a:r>
            <a:endParaRPr lang="en-US" dirty="0"/>
          </a:p>
        </p:txBody>
      </p:sp>
    </p:spTree>
    <p:extLst>
      <p:ext uri="{BB962C8B-B14F-4D97-AF65-F5344CB8AC3E}">
        <p14:creationId xmlns:p14="http://schemas.microsoft.com/office/powerpoint/2010/main" val="38462161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21"/>
          <p:cNvSpPr txBox="1">
            <a:spLocks noGrp="1"/>
          </p:cNvSpPr>
          <p:nvPr>
            <p:ph type="title"/>
          </p:nvPr>
        </p:nvSpPr>
        <p:spPr>
          <a:xfrm>
            <a:off x="609600" y="569392"/>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t>STATISTICAL</a:t>
            </a:r>
            <a:endParaRPr lang="en-US" dirty="0"/>
          </a:p>
        </p:txBody>
      </p:sp>
      <p:sp>
        <p:nvSpPr>
          <p:cNvPr id="861" name="Google Shape;861;p21"/>
          <p:cNvSpPr txBox="1"/>
          <p:nvPr/>
        </p:nvSpPr>
        <p:spPr>
          <a:xfrm>
            <a:off x="534251" y="1257699"/>
            <a:ext cx="5764949" cy="4104069"/>
          </a:xfrm>
          <a:prstGeom prst="rect">
            <a:avLst/>
          </a:prstGeom>
          <a:noFill/>
          <a:ln>
            <a:noFill/>
          </a:ln>
        </p:spPr>
        <p:txBody>
          <a:bodyPr spcFirstLastPara="1" wrap="square" lIns="121900" tIns="60933" rIns="121900" bIns="60933" anchor="t" anchorCtr="0">
            <a:noAutofit/>
          </a:bodyPr>
          <a:lstStyle/>
          <a:p>
            <a:pPr algn="just">
              <a:buSzPts val="1500"/>
            </a:pPr>
            <a:r>
              <a:rPr lang="en-US" sz="2000" b="1" dirty="0">
                <a:solidFill>
                  <a:schemeClr val="dk1"/>
                </a:solidFill>
                <a:latin typeface="+mn-lt"/>
                <a:ea typeface="Fira Sans Extra Condensed"/>
                <a:cs typeface="Fira Sans Extra Condensed"/>
                <a:sym typeface="Fira Sans Extra Condensed"/>
              </a:rPr>
              <a:t>Modeling</a:t>
            </a:r>
            <a:endParaRPr lang="en-US" sz="2000" dirty="0">
              <a:latin typeface="+mn-lt"/>
              <a:ea typeface="Calibri"/>
              <a:cs typeface="Calibri"/>
              <a:sym typeface="Calibri"/>
            </a:endParaRPr>
          </a:p>
          <a:p>
            <a:pPr marL="342900" indent="-342900" algn="just">
              <a:buSzPts val="1500"/>
              <a:buFont typeface="Wingdings" pitchFamily="2" charset="2"/>
              <a:buChar char="v"/>
            </a:pPr>
            <a:r>
              <a:rPr lang="en-US" sz="2000" dirty="0">
                <a:latin typeface="+mn-lt"/>
                <a:ea typeface="Calibri"/>
                <a:cs typeface="Calibri"/>
                <a:sym typeface="Calibri"/>
              </a:rPr>
              <a:t>We may not have a specific basis to determine exact energy consumption.</a:t>
            </a:r>
          </a:p>
          <a:p>
            <a:pPr marL="342900" indent="-342900" algn="just">
              <a:buSzPts val="1500"/>
              <a:buFont typeface="Wingdings" pitchFamily="2" charset="2"/>
              <a:buChar char="v"/>
            </a:pPr>
            <a:r>
              <a:rPr lang="en-US" sz="2000" dirty="0">
                <a:latin typeface="+mn-lt"/>
                <a:ea typeface="Calibri"/>
                <a:cs typeface="Calibri"/>
                <a:sym typeface="Calibri"/>
              </a:rPr>
              <a:t>However, we can observe the relationship between energy use and changes in production rates, which can lead to an empirical model that assumes how energy consumption varies with production levels.</a:t>
            </a:r>
          </a:p>
          <a:p>
            <a:pPr marL="342900" indent="-342900" algn="just">
              <a:buSzPts val="1500"/>
              <a:buFont typeface="Wingdings" pitchFamily="2" charset="2"/>
              <a:buChar char="v"/>
            </a:pPr>
            <a:r>
              <a:rPr lang="en-US" sz="2000" dirty="0">
                <a:latin typeface="+mn-lt"/>
                <a:ea typeface="Calibri"/>
                <a:cs typeface="Calibri"/>
                <a:sym typeface="Calibri"/>
              </a:rPr>
              <a:t>Considering seasonal variations throughout the year also provides a quantitative understanding of energy consumption.</a:t>
            </a:r>
          </a:p>
          <a:p>
            <a:pPr marL="342900" indent="-342900" algn="just">
              <a:buSzPts val="1500"/>
              <a:buFont typeface="Wingdings" pitchFamily="2" charset="2"/>
              <a:buChar char="v"/>
            </a:pPr>
            <a:r>
              <a:rPr lang="en-US" sz="2000" dirty="0">
                <a:latin typeface="+mn-lt"/>
                <a:ea typeface="Calibri"/>
                <a:cs typeface="Calibri"/>
                <a:sym typeface="Calibri"/>
              </a:rPr>
              <a:t>Establishing a baseline using statistical methods is extremely useful.</a:t>
            </a:r>
            <a:endParaRPr sz="2000" i="1" dirty="0">
              <a:latin typeface="+mn-lt"/>
              <a:ea typeface="Calibri"/>
              <a:cs typeface="Calibri"/>
              <a:sym typeface="Calibri"/>
            </a:endParaRPr>
          </a:p>
        </p:txBody>
      </p:sp>
      <p:sp>
        <p:nvSpPr>
          <p:cNvPr id="866" name="Google Shape;866;p21"/>
          <p:cNvSpPr txBox="1"/>
          <p:nvPr/>
        </p:nvSpPr>
        <p:spPr>
          <a:xfrm>
            <a:off x="6096000" y="1257699"/>
            <a:ext cx="5892800" cy="580063"/>
          </a:xfrm>
          <a:prstGeom prst="rect">
            <a:avLst/>
          </a:prstGeom>
          <a:noFill/>
          <a:ln>
            <a:noFill/>
          </a:ln>
        </p:spPr>
        <p:txBody>
          <a:bodyPr spcFirstLastPara="1" wrap="square" lIns="121900" tIns="60933" rIns="121900" bIns="60933" anchor="t" anchorCtr="0">
            <a:noAutofit/>
          </a:bodyPr>
          <a:lstStyle/>
          <a:p>
            <a:pPr algn="ctr">
              <a:buSzPts val="1400"/>
            </a:pPr>
            <a:r>
              <a:rPr lang="en-US" sz="1800" b="1" i="1" dirty="0"/>
              <a:t> All models are wrong, some models are useful</a:t>
            </a:r>
            <a:endParaRPr sz="2400" dirty="0"/>
          </a:p>
        </p:txBody>
      </p:sp>
      <p:graphicFrame>
        <p:nvGraphicFramePr>
          <p:cNvPr id="867" name="Google Shape;867;p21"/>
          <p:cNvGraphicFramePr/>
          <p:nvPr>
            <p:extLst>
              <p:ext uri="{D42A27DB-BD31-4B8C-83A1-F6EECF244321}">
                <p14:modId xmlns:p14="http://schemas.microsoft.com/office/powerpoint/2010/main" val="894007791"/>
              </p:ext>
            </p:extLst>
          </p:nvPr>
        </p:nvGraphicFramePr>
        <p:xfrm>
          <a:off x="6687999" y="1619015"/>
          <a:ext cx="4549948" cy="3717853"/>
        </p:xfrm>
        <a:graphic>
          <a:graphicData uri="http://schemas.openxmlformats.org/drawingml/2006/chart">
            <c:chart xmlns:c="http://schemas.openxmlformats.org/drawingml/2006/chart" xmlns:r="http://schemas.openxmlformats.org/officeDocument/2006/relationships" r:id="rId3"/>
          </a:graphicData>
        </a:graphic>
      </p:graphicFrame>
      <p:sp>
        <p:nvSpPr>
          <p:cNvPr id="868" name="Google Shape;868;p21"/>
          <p:cNvSpPr txBox="1"/>
          <p:nvPr/>
        </p:nvSpPr>
        <p:spPr>
          <a:xfrm>
            <a:off x="609600" y="5336868"/>
            <a:ext cx="10972800" cy="861720"/>
          </a:xfrm>
          <a:prstGeom prst="rect">
            <a:avLst/>
          </a:prstGeom>
          <a:noFill/>
          <a:ln>
            <a:noFill/>
          </a:ln>
        </p:spPr>
        <p:txBody>
          <a:bodyPr spcFirstLastPara="1" wrap="square" lIns="121900" tIns="60933" rIns="121900" bIns="60933" anchor="t" anchorCtr="0">
            <a:spAutoFit/>
          </a:bodyPr>
          <a:lstStyle/>
          <a:p>
            <a:r>
              <a:rPr lang="en-US" sz="1600" b="1" dirty="0">
                <a:solidFill>
                  <a:srgbClr val="953735"/>
                </a:solidFill>
                <a:latin typeface="+mn-lt"/>
                <a:ea typeface="Calibri"/>
                <a:cs typeface="Calibri"/>
                <a:sym typeface="Calibri"/>
              </a:rPr>
              <a:t>This type of question has been answered through regression analysis of statistical techniques. We will later cover useful aspects of statistical techniques in the chapter on statistics and how this descriptive tool and method can help.</a:t>
            </a:r>
            <a:endParaRPr sz="2489" dirty="0">
              <a:latin typeface="+mn-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3" name="Google Shape;873;p22"/>
          <p:cNvSpPr txBox="1">
            <a:spLocks noGrp="1"/>
          </p:cNvSpPr>
          <p:nvPr>
            <p:ph type="title"/>
          </p:nvPr>
        </p:nvSpPr>
        <p:spPr>
          <a:xfrm>
            <a:off x="575694" y="589830"/>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t>STATISTICAL</a:t>
            </a:r>
            <a:endParaRPr lang="en-US" dirty="0"/>
          </a:p>
        </p:txBody>
      </p:sp>
      <p:sp>
        <p:nvSpPr>
          <p:cNvPr id="874" name="Google Shape;874;p22"/>
          <p:cNvSpPr txBox="1"/>
          <p:nvPr/>
        </p:nvSpPr>
        <p:spPr>
          <a:xfrm>
            <a:off x="430677" y="1816528"/>
            <a:ext cx="4850771" cy="3219844"/>
          </a:xfrm>
          <a:prstGeom prst="rect">
            <a:avLst/>
          </a:prstGeom>
          <a:noFill/>
          <a:ln>
            <a:noFill/>
          </a:ln>
        </p:spPr>
        <p:txBody>
          <a:bodyPr spcFirstLastPara="1" wrap="square" lIns="121900" tIns="60933" rIns="121900" bIns="60933" anchor="t" anchorCtr="0">
            <a:noAutofit/>
          </a:bodyPr>
          <a:lstStyle/>
          <a:p>
            <a:pPr marL="342900" indent="-342900" algn="just">
              <a:lnSpc>
                <a:spcPct val="92000"/>
              </a:lnSpc>
              <a:buClr>
                <a:srgbClr val="008000"/>
              </a:buClr>
              <a:buSzPts val="1600"/>
              <a:buFont typeface="Wingdings" pitchFamily="2" charset="2"/>
              <a:buChar char="v"/>
            </a:pPr>
            <a:r>
              <a:rPr lang="en-US" sz="2000" dirty="0">
                <a:latin typeface="+mn-lt"/>
                <a:ea typeface="Calibri"/>
                <a:cs typeface="Calibri"/>
                <a:sym typeface="Calibri"/>
              </a:rPr>
              <a:t>Construction of energy use facilities:</a:t>
            </a:r>
          </a:p>
          <a:p>
            <a:pPr marL="342900" indent="-342900" algn="just">
              <a:lnSpc>
                <a:spcPct val="92000"/>
              </a:lnSpc>
              <a:buClr>
                <a:srgbClr val="008000"/>
              </a:buClr>
              <a:buSzPts val="1600"/>
              <a:buFont typeface="Wingdings" pitchFamily="2" charset="2"/>
              <a:buChar char="v"/>
            </a:pPr>
            <a:r>
              <a:rPr lang="en-US" sz="2000" dirty="0">
                <a:latin typeface="+mn-lt"/>
                <a:ea typeface="Calibri"/>
                <a:cs typeface="Calibri"/>
                <a:sym typeface="Calibri"/>
              </a:rPr>
              <a:t>Let's look at measuring the power of 1288 identical fluorescent light bulbs in a building. </a:t>
            </a:r>
          </a:p>
          <a:p>
            <a:pPr marL="342900" indent="-342900" algn="just">
              <a:lnSpc>
                <a:spcPct val="92000"/>
              </a:lnSpc>
              <a:buClr>
                <a:srgbClr val="008000"/>
              </a:buClr>
              <a:buSzPts val="1600"/>
              <a:buFont typeface="Wingdings" pitchFamily="2" charset="2"/>
              <a:buChar char="v"/>
            </a:pPr>
            <a:r>
              <a:rPr lang="en-US" sz="2000" dirty="0">
                <a:latin typeface="+mn-lt"/>
                <a:ea typeface="Calibri"/>
                <a:cs typeface="Calibri"/>
                <a:sym typeface="Calibri"/>
              </a:rPr>
              <a:t>Can we measure each type of lamp separately? </a:t>
            </a:r>
          </a:p>
          <a:p>
            <a:pPr marL="342900" indent="-342900" algn="just">
              <a:lnSpc>
                <a:spcPct val="92000"/>
              </a:lnSpc>
              <a:buClr>
                <a:srgbClr val="008000"/>
              </a:buClr>
              <a:buSzPts val="1600"/>
              <a:buFont typeface="Wingdings" pitchFamily="2" charset="2"/>
              <a:buChar char="v"/>
            </a:pPr>
            <a:r>
              <a:rPr lang="en-US" sz="2000" dirty="0">
                <a:latin typeface="+mn-lt"/>
                <a:ea typeface="Calibri"/>
                <a:cs typeface="Calibri"/>
                <a:sym typeface="Calibri"/>
              </a:rPr>
              <a:t>Is there a way to limit the number of measurements by sampling a small sample without increasing the uncertainty in our assessment if it goes beyond some acceptable limit?</a:t>
            </a:r>
            <a:endParaRPr sz="2000" dirty="0">
              <a:latin typeface="+mn-lt"/>
              <a:ea typeface="Calibri"/>
              <a:cs typeface="Calibri"/>
              <a:sym typeface="Calibri"/>
            </a:endParaRPr>
          </a:p>
        </p:txBody>
      </p:sp>
      <p:sp>
        <p:nvSpPr>
          <p:cNvPr id="878" name="Google Shape;878;p22"/>
          <p:cNvSpPr txBox="1"/>
          <p:nvPr/>
        </p:nvSpPr>
        <p:spPr>
          <a:xfrm>
            <a:off x="430677" y="1251784"/>
            <a:ext cx="5665324" cy="569845"/>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Taking sample</a:t>
            </a:r>
            <a:endParaRPr sz="2400" b="1" dirty="0">
              <a:solidFill>
                <a:srgbClr val="0070C0"/>
              </a:solidFill>
              <a:latin typeface="+mn-lt"/>
              <a:ea typeface="Fira Sans Extra Condensed"/>
              <a:cs typeface="Fira Sans Extra Condensed"/>
              <a:sym typeface="Fira Sans Extra Condensed"/>
            </a:endParaRPr>
          </a:p>
        </p:txBody>
      </p:sp>
      <p:sp>
        <p:nvSpPr>
          <p:cNvPr id="879" name="Google Shape;879;p22"/>
          <p:cNvSpPr txBox="1"/>
          <p:nvPr/>
        </p:nvSpPr>
        <p:spPr>
          <a:xfrm>
            <a:off x="2537454" y="5833846"/>
            <a:ext cx="9489967" cy="369277"/>
          </a:xfrm>
          <a:prstGeom prst="rect">
            <a:avLst/>
          </a:prstGeom>
          <a:noFill/>
          <a:ln>
            <a:noFill/>
          </a:ln>
        </p:spPr>
        <p:txBody>
          <a:bodyPr spcFirstLastPara="1" wrap="square" lIns="121900" tIns="60933" rIns="121900" bIns="60933" anchor="t" anchorCtr="0">
            <a:spAutoFit/>
          </a:bodyPr>
          <a:lstStyle/>
          <a:p>
            <a:pPr>
              <a:buSzPts val="1400"/>
            </a:pPr>
            <a:r>
              <a:rPr lang="en-US" sz="1600" b="1" dirty="0">
                <a:latin typeface="+mn-lt"/>
                <a:ea typeface="Calibri"/>
                <a:cs typeface="Calibri"/>
                <a:sym typeface="Calibri"/>
              </a:rPr>
              <a:t>This question is answered through sampling analysis of statistical techniques. </a:t>
            </a:r>
            <a:endParaRPr sz="2000" dirty="0">
              <a:latin typeface="+mn-lt"/>
            </a:endParaRPr>
          </a:p>
        </p:txBody>
      </p:sp>
      <p:pic>
        <p:nvPicPr>
          <p:cNvPr id="880" name="Google Shape;880;p22"/>
          <p:cNvPicPr preferRelativeResize="0"/>
          <p:nvPr/>
        </p:nvPicPr>
        <p:blipFill rotWithShape="1">
          <a:blip r:embed="rId3">
            <a:alphaModFix/>
          </a:blip>
          <a:srcRect/>
          <a:stretch/>
        </p:blipFill>
        <p:spPr>
          <a:xfrm>
            <a:off x="9711227" y="1361575"/>
            <a:ext cx="1837267" cy="1900767"/>
          </a:xfrm>
          <a:prstGeom prst="rect">
            <a:avLst/>
          </a:prstGeom>
          <a:noFill/>
          <a:ln>
            <a:noFill/>
          </a:ln>
        </p:spPr>
      </p:pic>
      <p:pic>
        <p:nvPicPr>
          <p:cNvPr id="881" name="Google Shape;881;p22"/>
          <p:cNvPicPr preferRelativeResize="0"/>
          <p:nvPr/>
        </p:nvPicPr>
        <p:blipFill rotWithShape="1">
          <a:blip r:embed="rId4">
            <a:alphaModFix/>
          </a:blip>
          <a:srcRect/>
          <a:stretch/>
        </p:blipFill>
        <p:spPr>
          <a:xfrm>
            <a:off x="5672627" y="1322417"/>
            <a:ext cx="2967567" cy="1979084"/>
          </a:xfrm>
          <a:prstGeom prst="rect">
            <a:avLst/>
          </a:prstGeom>
          <a:noFill/>
          <a:ln>
            <a:noFill/>
          </a:ln>
        </p:spPr>
      </p:pic>
      <p:graphicFrame>
        <p:nvGraphicFramePr>
          <p:cNvPr id="882" name="Google Shape;882;p22"/>
          <p:cNvGraphicFramePr/>
          <p:nvPr/>
        </p:nvGraphicFramePr>
        <p:xfrm>
          <a:off x="8974601" y="3489546"/>
          <a:ext cx="3052820" cy="189026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83" name="Google Shape;883;p22"/>
          <p:cNvGraphicFramePr/>
          <p:nvPr/>
        </p:nvGraphicFramePr>
        <p:xfrm>
          <a:off x="5747653" y="3437288"/>
          <a:ext cx="3186664" cy="2353116"/>
        </p:xfrm>
        <a:graphic>
          <a:graphicData uri="http://schemas.openxmlformats.org/drawingml/2006/chart">
            <c:chart xmlns:c="http://schemas.openxmlformats.org/drawingml/2006/chart" xmlns:r="http://schemas.openxmlformats.org/officeDocument/2006/relationships" r:id="rId6"/>
          </a:graphicData>
        </a:graphic>
      </p:graphicFrame>
      <p:sp>
        <p:nvSpPr>
          <p:cNvPr id="884" name="Google Shape;884;p22"/>
          <p:cNvSpPr/>
          <p:nvPr/>
        </p:nvSpPr>
        <p:spPr>
          <a:xfrm>
            <a:off x="8640194" y="1572814"/>
            <a:ext cx="1273591" cy="402717"/>
          </a:xfrm>
          <a:prstGeom prst="curvedDownArrow">
            <a:avLst>
              <a:gd name="adj1" fmla="val 67006"/>
              <a:gd name="adj2" fmla="val 134028"/>
              <a:gd name="adj3" fmla="val 33333"/>
            </a:avLst>
          </a:prstGeom>
          <a:solidFill>
            <a:schemeClr val="accent1"/>
          </a:solidFill>
          <a:ln w="12700" cap="flat" cmpd="sng">
            <a:solidFill>
              <a:schemeClr val="dk1"/>
            </a:solidFill>
            <a:prstDash val="solid"/>
            <a:miter lim="800000"/>
            <a:headEnd type="none" w="sm" len="sm"/>
            <a:tailEnd type="none" w="sm" len="sm"/>
          </a:ln>
        </p:spPr>
        <p:txBody>
          <a:bodyPr spcFirstLastPara="1" wrap="square" lIns="121900" tIns="60933" rIns="121900" bIns="60933" anchor="ctr" anchorCtr="0">
            <a:noAutofit/>
          </a:bodyPr>
          <a:lstStyle/>
          <a:p>
            <a:endParaRPr>
              <a:latin typeface="Calibri"/>
              <a:ea typeface="Calibri"/>
              <a:cs typeface="Calibri"/>
              <a:sym typeface="Calibri"/>
            </a:endParaRPr>
          </a:p>
        </p:txBody>
      </p:sp>
      <p:sp>
        <p:nvSpPr>
          <p:cNvPr id="885" name="Google Shape;885;p22"/>
          <p:cNvSpPr/>
          <p:nvPr/>
        </p:nvSpPr>
        <p:spPr>
          <a:xfrm rot="10800000">
            <a:off x="8502788" y="2773005"/>
            <a:ext cx="1292237" cy="404792"/>
          </a:xfrm>
          <a:prstGeom prst="curvedDownArrow">
            <a:avLst>
              <a:gd name="adj1" fmla="val 47319"/>
              <a:gd name="adj2" fmla="val 87859"/>
              <a:gd name="adj3" fmla="val 33333"/>
            </a:avLst>
          </a:prstGeom>
          <a:solidFill>
            <a:schemeClr val="accent1"/>
          </a:solidFill>
          <a:ln w="12700" cap="flat" cmpd="sng">
            <a:solidFill>
              <a:schemeClr val="dk1"/>
            </a:solidFill>
            <a:prstDash val="solid"/>
            <a:miter lim="800000"/>
            <a:headEnd type="none" w="sm" len="sm"/>
            <a:tailEnd type="none" w="sm" len="sm"/>
          </a:ln>
        </p:spPr>
        <p:txBody>
          <a:bodyPr spcFirstLastPara="1" wrap="square" lIns="121900" tIns="60933" rIns="121900" bIns="60933" anchor="ctr" anchorCtr="0">
            <a:noAutofit/>
          </a:bodyPr>
          <a:lstStyle/>
          <a:p>
            <a:endParaRPr>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ext Placeholder 5">
            <a:extLst>
              <a:ext uri="{FF2B5EF4-FFF2-40B4-BE49-F238E27FC236}">
                <a16:creationId xmlns:a16="http://schemas.microsoft.com/office/drawing/2014/main" id="{A3B8DEAF-6C05-EDD2-C92C-A73BAB15A86E}"/>
              </a:ext>
            </a:extLst>
          </p:cNvPr>
          <p:cNvGraphicFramePr/>
          <p:nvPr>
            <p:extLst>
              <p:ext uri="{D42A27DB-BD31-4B8C-83A1-F6EECF244321}">
                <p14:modId xmlns:p14="http://schemas.microsoft.com/office/powerpoint/2010/main" val="281877363"/>
              </p:ext>
            </p:extLst>
          </p:nvPr>
        </p:nvGraphicFramePr>
        <p:xfrm>
          <a:off x="609600" y="1536633"/>
          <a:ext cx="10972800" cy="4772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2">
            <a:extLst>
              <a:ext uri="{FF2B5EF4-FFF2-40B4-BE49-F238E27FC236}">
                <a16:creationId xmlns:a16="http://schemas.microsoft.com/office/drawing/2014/main" id="{612AD918-8A1A-BCFE-5583-D5A3E5D9A55A}"/>
              </a:ext>
            </a:extLst>
          </p:cNvPr>
          <p:cNvSpPr>
            <a:spLocks noGrp="1"/>
          </p:cNvSpPr>
          <p:nvPr>
            <p:ph type="title"/>
          </p:nvPr>
        </p:nvSpPr>
        <p:spPr>
          <a:xfrm>
            <a:off x="609600" y="505871"/>
            <a:ext cx="10972800" cy="618164"/>
          </a:xfrm>
        </p:spPr>
        <p:txBody>
          <a:bodyPr>
            <a:normAutofit fontScale="90000"/>
          </a:bodyPr>
          <a:lstStyle/>
          <a:p>
            <a:pPr algn="ctr"/>
            <a:r>
              <a:rPr lang="vi-VN" sz="3600">
                <a:solidFill>
                  <a:schemeClr val="accent1">
                    <a:lumMod val="50000"/>
                  </a:schemeClr>
                </a:solidFill>
                <a:latin typeface="+mn-lt"/>
              </a:rPr>
              <a:t>NECESSITY OF MEASUREMENT &amp; VALIDATION</a:t>
            </a:r>
            <a:endParaRPr lang="en-US" sz="3600" dirty="0">
              <a:solidFill>
                <a:schemeClr val="accent1">
                  <a:lumMod val="50000"/>
                </a:schemeClr>
              </a:solidFill>
              <a:latin typeface="+mn-lt"/>
            </a:endParaRPr>
          </a:p>
        </p:txBody>
      </p:sp>
    </p:spTree>
    <p:extLst>
      <p:ext uri="{BB962C8B-B14F-4D97-AF65-F5344CB8AC3E}">
        <p14:creationId xmlns:p14="http://schemas.microsoft.com/office/powerpoint/2010/main" val="3962160943"/>
      </p:ext>
    </p:extLst>
  </p:cSld>
  <p:clrMapOvr>
    <a:masterClrMapping/>
  </p:clrMapOvr>
  <p:transition advClick="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23"/>
          <p:cNvSpPr txBox="1">
            <a:spLocks noGrp="1"/>
          </p:cNvSpPr>
          <p:nvPr>
            <p:ph type="title"/>
          </p:nvPr>
        </p:nvSpPr>
        <p:spPr>
          <a:xfrm>
            <a:off x="485305" y="574473"/>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t>STATISTICAL</a:t>
            </a:r>
            <a:endParaRPr lang="en-US" dirty="0"/>
          </a:p>
        </p:txBody>
      </p:sp>
      <p:sp>
        <p:nvSpPr>
          <p:cNvPr id="891" name="Google Shape;891;p23"/>
          <p:cNvSpPr txBox="1"/>
          <p:nvPr/>
        </p:nvSpPr>
        <p:spPr>
          <a:xfrm>
            <a:off x="588881" y="2117231"/>
            <a:ext cx="4881753" cy="2933251"/>
          </a:xfrm>
          <a:prstGeom prst="rect">
            <a:avLst/>
          </a:prstGeom>
          <a:noFill/>
          <a:ln>
            <a:noFill/>
          </a:ln>
        </p:spPr>
        <p:txBody>
          <a:bodyPr spcFirstLastPara="1" wrap="square" lIns="121900" tIns="60933" rIns="121900" bIns="60933" anchor="t" anchorCtr="0">
            <a:noAutofit/>
          </a:bodyPr>
          <a:lstStyle/>
          <a:p>
            <a:pPr marL="342900" indent="-342900" algn="just">
              <a:buClr>
                <a:srgbClr val="008000"/>
              </a:buClr>
              <a:buSzPts val="2000"/>
              <a:buFont typeface="Wingdings" pitchFamily="2" charset="2"/>
              <a:buChar char="v"/>
            </a:pPr>
            <a:r>
              <a:rPr lang="en-US" sz="2000" dirty="0">
                <a:latin typeface="+mn-lt"/>
                <a:ea typeface="Calibri"/>
                <a:cs typeface="Calibri"/>
                <a:sym typeface="Calibri"/>
              </a:rPr>
              <a:t>There is no "correct" value measuring device. Any device used for measurement may have some measurement uncertainty.</a:t>
            </a:r>
          </a:p>
          <a:p>
            <a:pPr marL="342900" indent="-342900" algn="just">
              <a:buClr>
                <a:srgbClr val="008000"/>
              </a:buClr>
              <a:buSzPts val="2000"/>
              <a:buFont typeface="Wingdings" pitchFamily="2" charset="2"/>
              <a:buChar char="v"/>
            </a:pPr>
            <a:r>
              <a:rPr lang="en-US" sz="2000" dirty="0">
                <a:latin typeface="+mn-lt"/>
                <a:ea typeface="Calibri"/>
                <a:cs typeface="Calibri"/>
                <a:sym typeface="Calibri"/>
              </a:rPr>
              <a:t>Resolution, accuracy and precision (plus measurement error) are the most common influencing factors.</a:t>
            </a:r>
            <a:endParaRPr sz="2000" dirty="0">
              <a:latin typeface="+mn-lt"/>
              <a:ea typeface="Calibri"/>
              <a:cs typeface="Calibri"/>
              <a:sym typeface="Calibri"/>
            </a:endParaRPr>
          </a:p>
        </p:txBody>
      </p:sp>
      <p:sp>
        <p:nvSpPr>
          <p:cNvPr id="895" name="Google Shape;895;p23"/>
          <p:cNvSpPr txBox="1"/>
          <p:nvPr/>
        </p:nvSpPr>
        <p:spPr>
          <a:xfrm>
            <a:off x="485305" y="1547384"/>
            <a:ext cx="6179885" cy="569845"/>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Uncertainty in measurement</a:t>
            </a:r>
            <a:endParaRPr sz="2400" b="1" dirty="0">
              <a:solidFill>
                <a:srgbClr val="0070C0"/>
              </a:solidFill>
              <a:latin typeface="+mn-lt"/>
              <a:ea typeface="Fira Sans Extra Condensed"/>
              <a:cs typeface="Fira Sans Extra Condensed"/>
              <a:sym typeface="Fira Sans Extra Condensed"/>
            </a:endParaRPr>
          </a:p>
        </p:txBody>
      </p:sp>
      <p:pic>
        <p:nvPicPr>
          <p:cNvPr id="896" name="Google Shape;896;p23"/>
          <p:cNvPicPr preferRelativeResize="0"/>
          <p:nvPr/>
        </p:nvPicPr>
        <p:blipFill rotWithShape="1">
          <a:blip r:embed="rId3">
            <a:alphaModFix/>
          </a:blip>
          <a:srcRect/>
          <a:stretch/>
        </p:blipFill>
        <p:spPr>
          <a:xfrm>
            <a:off x="5710971" y="1682568"/>
            <a:ext cx="6372400" cy="335380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24"/>
          <p:cNvSpPr txBox="1">
            <a:spLocks noGrp="1"/>
          </p:cNvSpPr>
          <p:nvPr>
            <p:ph type="title"/>
          </p:nvPr>
        </p:nvSpPr>
        <p:spPr>
          <a:xfrm>
            <a:off x="534252" y="593395"/>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t>STATISTICAL</a:t>
            </a:r>
            <a:endParaRPr lang="en-US" dirty="0"/>
          </a:p>
        </p:txBody>
      </p:sp>
      <p:sp>
        <p:nvSpPr>
          <p:cNvPr id="903" name="Google Shape;903;p24"/>
          <p:cNvSpPr txBox="1"/>
          <p:nvPr/>
        </p:nvSpPr>
        <p:spPr>
          <a:xfrm>
            <a:off x="534252" y="1871597"/>
            <a:ext cx="6022707" cy="3201940"/>
          </a:xfrm>
          <a:prstGeom prst="rect">
            <a:avLst/>
          </a:prstGeom>
          <a:noFill/>
          <a:ln>
            <a:noFill/>
          </a:ln>
        </p:spPr>
        <p:txBody>
          <a:bodyPr spcFirstLastPara="1" wrap="square" lIns="121900" tIns="60933" rIns="121900" bIns="60933" anchor="t" anchorCtr="0">
            <a:noAutofit/>
          </a:bodyPr>
          <a:lstStyle/>
          <a:p>
            <a:pPr>
              <a:buClr>
                <a:srgbClr val="008000"/>
              </a:buClr>
              <a:buSzPts val="1700"/>
            </a:pPr>
            <a:r>
              <a:rPr lang="en-US" sz="2000" dirty="0">
                <a:latin typeface="+mn-lt"/>
                <a:ea typeface="Calibri"/>
                <a:cs typeface="Calibri"/>
                <a:sym typeface="Calibri"/>
              </a:rPr>
              <a:t>In general, measurement uncertainty consists of many components. </a:t>
            </a:r>
          </a:p>
          <a:p>
            <a:pPr>
              <a:buClr>
                <a:srgbClr val="008000"/>
              </a:buClr>
              <a:buSzPts val="1700"/>
            </a:pPr>
            <a:r>
              <a:rPr lang="en-US" sz="2000" dirty="0">
                <a:latin typeface="+mn-lt"/>
                <a:ea typeface="Calibri"/>
                <a:cs typeface="Calibri"/>
                <a:sym typeface="Calibri"/>
              </a:rPr>
              <a:t>We always consider:</a:t>
            </a:r>
          </a:p>
          <a:p>
            <a:pPr marL="342900" lvl="0" indent="-342900">
              <a:buClr>
                <a:srgbClr val="008000"/>
              </a:buClr>
              <a:buSzPts val="1700"/>
              <a:buFont typeface="Wingdings" pitchFamily="2" charset="2"/>
              <a:buChar char="v"/>
            </a:pPr>
            <a:r>
              <a:rPr lang="en-US" sz="2000" dirty="0">
                <a:latin typeface="+mn-lt"/>
                <a:ea typeface="Calibri"/>
                <a:cs typeface="Calibri"/>
                <a:sym typeface="Calibri"/>
              </a:rPr>
              <a:t>Uncertainty of model</a:t>
            </a:r>
          </a:p>
          <a:p>
            <a:pPr marL="342900" lvl="0" indent="-342900">
              <a:buClr>
                <a:srgbClr val="008000"/>
              </a:buClr>
              <a:buSzPts val="1700"/>
              <a:buFont typeface="Wingdings" pitchFamily="2" charset="2"/>
              <a:buChar char="v"/>
            </a:pPr>
            <a:r>
              <a:rPr lang="en-US" sz="2000" dirty="0">
                <a:latin typeface="+mn-lt"/>
                <a:ea typeface="Calibri"/>
                <a:cs typeface="Calibri"/>
                <a:sym typeface="Calibri"/>
              </a:rPr>
              <a:t>Uncertainty when taking sample</a:t>
            </a:r>
          </a:p>
          <a:p>
            <a:pPr marL="342900" lvl="0" indent="-342900">
              <a:buClr>
                <a:srgbClr val="008000"/>
              </a:buClr>
              <a:buSzPts val="1700"/>
              <a:buFont typeface="Wingdings" pitchFamily="2" charset="2"/>
              <a:buChar char="v"/>
            </a:pPr>
            <a:r>
              <a:rPr lang="en-US" sz="2000" dirty="0">
                <a:latin typeface="+mn-lt"/>
                <a:ea typeface="Calibri"/>
                <a:cs typeface="Calibri"/>
                <a:sym typeface="Calibri"/>
              </a:rPr>
              <a:t>Uncertainty when measure</a:t>
            </a:r>
          </a:p>
          <a:p>
            <a:pPr>
              <a:buClr>
                <a:srgbClr val="008000"/>
              </a:buClr>
              <a:buSzPts val="1700"/>
            </a:pPr>
            <a:r>
              <a:rPr lang="en-US" sz="2000" dirty="0">
                <a:latin typeface="+mn-lt"/>
                <a:ea typeface="Calibri"/>
                <a:cs typeface="Calibri"/>
                <a:sym typeface="Calibri"/>
              </a:rPr>
              <a:t>Because these contribute greatly to the uncertainty in determining the overall savings level.</a:t>
            </a:r>
            <a:endParaRPr sz="2400" dirty="0">
              <a:latin typeface="+mn-lt"/>
            </a:endParaRPr>
          </a:p>
        </p:txBody>
      </p:sp>
      <p:sp>
        <p:nvSpPr>
          <p:cNvPr id="907" name="Google Shape;907;p24"/>
          <p:cNvSpPr txBox="1"/>
          <p:nvPr/>
        </p:nvSpPr>
        <p:spPr>
          <a:xfrm>
            <a:off x="485304" y="1363901"/>
            <a:ext cx="9323996"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Uncertainty in determining the level of savings</a:t>
            </a:r>
            <a:endParaRPr sz="2400" b="1" dirty="0">
              <a:solidFill>
                <a:srgbClr val="0070C0"/>
              </a:solidFill>
              <a:latin typeface="+mn-lt"/>
              <a:ea typeface="Fira Sans Extra Condensed"/>
              <a:cs typeface="Fira Sans Extra Condensed"/>
              <a:sym typeface="Fira Sans Extra Condensed"/>
            </a:endParaRPr>
          </a:p>
        </p:txBody>
      </p:sp>
      <p:sp>
        <p:nvSpPr>
          <p:cNvPr id="909" name="Google Shape;909;p24"/>
          <p:cNvSpPr/>
          <p:nvPr/>
        </p:nvSpPr>
        <p:spPr>
          <a:xfrm>
            <a:off x="5368220" y="1999286"/>
            <a:ext cx="7112000" cy="1354162"/>
          </a:xfrm>
          <a:prstGeom prst="rect">
            <a:avLst/>
          </a:prstGeom>
          <a:noFill/>
          <a:ln>
            <a:noFill/>
          </a:ln>
        </p:spPr>
        <p:txBody>
          <a:bodyPr spcFirstLastPara="1" wrap="square" lIns="121900" tIns="60933" rIns="121900" bIns="60933" anchor="t" anchorCtr="0">
            <a:spAutoFit/>
          </a:bodyPr>
          <a:lstStyle/>
          <a:p>
            <a:pPr marL="609585" lvl="1" algn="ctr">
              <a:buClr>
                <a:srgbClr val="008000"/>
              </a:buClr>
              <a:buSzPts val="1600"/>
            </a:pPr>
            <a:r>
              <a:rPr lang="en-US" sz="2000" b="1" dirty="0">
                <a:solidFill>
                  <a:srgbClr val="008000"/>
                </a:solidFill>
                <a:latin typeface="+mn-lt"/>
                <a:ea typeface="Calibri"/>
                <a:cs typeface="Calibri"/>
                <a:sym typeface="Calibri"/>
              </a:rPr>
              <a:t>Savings = (baseline energy - reporting period energy)</a:t>
            </a:r>
          </a:p>
          <a:p>
            <a:pPr marL="609585" lvl="1" algn="ctr">
              <a:buClr>
                <a:srgbClr val="008000"/>
              </a:buClr>
              <a:buSzPts val="1600"/>
            </a:pPr>
            <a:r>
              <a:rPr lang="en-US" sz="2000" b="1" dirty="0">
                <a:solidFill>
                  <a:srgbClr val="008000"/>
                </a:solidFill>
                <a:latin typeface="+mn-lt"/>
                <a:ea typeface="Calibri"/>
                <a:cs typeface="Calibri"/>
                <a:sym typeface="Calibri"/>
              </a:rPr>
              <a:t>	+/- common adjustments</a:t>
            </a:r>
          </a:p>
          <a:p>
            <a:pPr marL="609585" lvl="1" algn="ctr">
              <a:buClr>
                <a:srgbClr val="008000"/>
              </a:buClr>
              <a:buSzPts val="1600"/>
            </a:pPr>
            <a:r>
              <a:rPr lang="en-US" sz="2000" b="1" dirty="0">
                <a:solidFill>
                  <a:srgbClr val="008000"/>
                </a:solidFill>
                <a:latin typeface="+mn-lt"/>
                <a:ea typeface="Calibri"/>
                <a:cs typeface="Calibri"/>
                <a:sym typeface="Calibri"/>
              </a:rPr>
              <a:t>	+/- unusual adjustments</a:t>
            </a:r>
            <a:endParaRPr sz="2000" dirty="0">
              <a:solidFill>
                <a:srgbClr val="008000"/>
              </a:solidFill>
              <a:latin typeface="+mn-lt"/>
              <a:ea typeface="Calibri"/>
              <a:cs typeface="Calibri"/>
              <a:sym typeface="Calibri"/>
            </a:endParaRPr>
          </a:p>
        </p:txBody>
      </p:sp>
      <p:sp>
        <p:nvSpPr>
          <p:cNvPr id="914" name="Google Shape;914;p24"/>
          <p:cNvSpPr/>
          <p:nvPr/>
        </p:nvSpPr>
        <p:spPr>
          <a:xfrm>
            <a:off x="8644472" y="3548359"/>
            <a:ext cx="1524725" cy="621753"/>
          </a:xfrm>
          <a:prstGeom prst="upDownArrow">
            <a:avLst>
              <a:gd name="adj1" fmla="val 50000"/>
              <a:gd name="adj2" fmla="val 29495"/>
            </a:avLst>
          </a:prstGeom>
          <a:gradFill>
            <a:gsLst>
              <a:gs pos="0">
                <a:srgbClr val="9BC1FF"/>
              </a:gs>
              <a:gs pos="100000">
                <a:srgbClr val="3F80CD"/>
              </a:gs>
            </a:gsLst>
            <a:lin ang="5400000" scaled="0"/>
          </a:gradFill>
          <a:ln w="9525" cap="flat" cmpd="sng">
            <a:solidFill>
              <a:srgbClr val="4A7EBB"/>
            </a:solidFill>
            <a:prstDash val="solid"/>
            <a:miter lim="800000"/>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graphicFrame>
        <p:nvGraphicFramePr>
          <p:cNvPr id="910" name="Google Shape;910;p24"/>
          <p:cNvGraphicFramePr/>
          <p:nvPr>
            <p:extLst>
              <p:ext uri="{D42A27DB-BD31-4B8C-83A1-F6EECF244321}">
                <p14:modId xmlns:p14="http://schemas.microsoft.com/office/powerpoint/2010/main" val="1762919123"/>
              </p:ext>
            </p:extLst>
          </p:nvPr>
        </p:nvGraphicFramePr>
        <p:xfrm>
          <a:off x="5720192" y="4551062"/>
          <a:ext cx="1697395" cy="12040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11" name="Google Shape;911;p24"/>
          <p:cNvGraphicFramePr/>
          <p:nvPr>
            <p:extLst>
              <p:ext uri="{D42A27DB-BD31-4B8C-83A1-F6EECF244321}">
                <p14:modId xmlns:p14="http://schemas.microsoft.com/office/powerpoint/2010/main" val="2235463669"/>
              </p:ext>
            </p:extLst>
          </p:nvPr>
        </p:nvGraphicFramePr>
        <p:xfrm>
          <a:off x="8118166" y="4628149"/>
          <a:ext cx="1331035" cy="1022499"/>
        </p:xfrm>
        <a:graphic>
          <a:graphicData uri="http://schemas.openxmlformats.org/drawingml/2006/chart">
            <c:chart xmlns:c="http://schemas.openxmlformats.org/drawingml/2006/chart" xmlns:r="http://schemas.openxmlformats.org/officeDocument/2006/relationships" r:id="rId4"/>
          </a:graphicData>
        </a:graphic>
      </p:graphicFrame>
      <p:sp>
        <p:nvSpPr>
          <p:cNvPr id="912" name="Google Shape;912;p24"/>
          <p:cNvSpPr/>
          <p:nvPr/>
        </p:nvSpPr>
        <p:spPr>
          <a:xfrm>
            <a:off x="7545533" y="4850395"/>
            <a:ext cx="376111" cy="498507"/>
          </a:xfrm>
          <a:custGeom>
            <a:avLst/>
            <a:gdLst/>
            <a:ahLst/>
            <a:cxnLst/>
            <a:rect l="l" t="t" r="r" b="b"/>
            <a:pathLst>
              <a:path w="323850" h="430213" extrusionOk="0">
                <a:moveTo>
                  <a:pt x="42926" y="177022"/>
                </a:moveTo>
                <a:lnTo>
                  <a:pt x="123840" y="177022"/>
                </a:lnTo>
                <a:lnTo>
                  <a:pt x="123840" y="57025"/>
                </a:lnTo>
                <a:lnTo>
                  <a:pt x="200010" y="57025"/>
                </a:lnTo>
                <a:lnTo>
                  <a:pt x="200010" y="177022"/>
                </a:lnTo>
                <a:lnTo>
                  <a:pt x="280924" y="177022"/>
                </a:lnTo>
                <a:lnTo>
                  <a:pt x="280924" y="253191"/>
                </a:lnTo>
                <a:lnTo>
                  <a:pt x="200010" y="253191"/>
                </a:lnTo>
                <a:lnTo>
                  <a:pt x="200010" y="373188"/>
                </a:lnTo>
                <a:lnTo>
                  <a:pt x="123840" y="373188"/>
                </a:lnTo>
                <a:lnTo>
                  <a:pt x="123840" y="253191"/>
                </a:lnTo>
                <a:lnTo>
                  <a:pt x="42926" y="253191"/>
                </a:lnTo>
                <a:lnTo>
                  <a:pt x="42926" y="177022"/>
                </a:lnTo>
                <a:close/>
              </a:path>
            </a:pathLst>
          </a:custGeom>
          <a:gradFill>
            <a:gsLst>
              <a:gs pos="0">
                <a:srgbClr val="9BC1FF"/>
              </a:gs>
              <a:gs pos="100000">
                <a:srgbClr val="3F80CD"/>
              </a:gs>
            </a:gsLst>
            <a:lin ang="5400000" scaled="0"/>
          </a:gradFill>
          <a:ln w="9525" cap="flat" cmpd="sng">
            <a:solidFill>
              <a:srgbClr val="4A7EBB"/>
            </a:solidFill>
            <a:prstDash val="solid"/>
            <a:miter lim="800000"/>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3" name="Google Shape;913;p24"/>
          <p:cNvSpPr/>
          <p:nvPr/>
        </p:nvSpPr>
        <p:spPr>
          <a:xfrm>
            <a:off x="9505293" y="4767845"/>
            <a:ext cx="374268" cy="498505"/>
          </a:xfrm>
          <a:custGeom>
            <a:avLst/>
            <a:gdLst/>
            <a:ahLst/>
            <a:cxnLst/>
            <a:rect l="l" t="t" r="r" b="b"/>
            <a:pathLst>
              <a:path w="322262" h="430212" extrusionOk="0">
                <a:moveTo>
                  <a:pt x="42716" y="177208"/>
                </a:moveTo>
                <a:lnTo>
                  <a:pt x="123233" y="177208"/>
                </a:lnTo>
                <a:lnTo>
                  <a:pt x="123233" y="57025"/>
                </a:lnTo>
                <a:lnTo>
                  <a:pt x="199029" y="57025"/>
                </a:lnTo>
                <a:lnTo>
                  <a:pt x="199029" y="177208"/>
                </a:lnTo>
                <a:lnTo>
                  <a:pt x="279546" y="177208"/>
                </a:lnTo>
                <a:lnTo>
                  <a:pt x="279546" y="253004"/>
                </a:lnTo>
                <a:lnTo>
                  <a:pt x="199029" y="253004"/>
                </a:lnTo>
                <a:lnTo>
                  <a:pt x="199029" y="373187"/>
                </a:lnTo>
                <a:lnTo>
                  <a:pt x="123233" y="373187"/>
                </a:lnTo>
                <a:lnTo>
                  <a:pt x="123233" y="253004"/>
                </a:lnTo>
                <a:lnTo>
                  <a:pt x="42716" y="253004"/>
                </a:lnTo>
                <a:lnTo>
                  <a:pt x="42716" y="177208"/>
                </a:lnTo>
                <a:close/>
              </a:path>
            </a:pathLst>
          </a:custGeom>
          <a:gradFill>
            <a:gsLst>
              <a:gs pos="0">
                <a:srgbClr val="9BC1FF"/>
              </a:gs>
              <a:gs pos="100000">
                <a:srgbClr val="3F80CD"/>
              </a:gs>
            </a:gsLst>
            <a:lin ang="5400000" scaled="0"/>
          </a:gradFill>
          <a:ln w="9525" cap="flat" cmpd="sng">
            <a:solidFill>
              <a:srgbClr val="4A7EBB"/>
            </a:solidFill>
            <a:prstDash val="solid"/>
            <a:miter lim="800000"/>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5" name="Google Shape;915;p24"/>
          <p:cNvSpPr/>
          <p:nvPr/>
        </p:nvSpPr>
        <p:spPr>
          <a:xfrm>
            <a:off x="5572410" y="4235535"/>
            <a:ext cx="1879335" cy="1830311"/>
          </a:xfrm>
          <a:prstGeom prst="ellipse">
            <a:avLst/>
          </a:prstGeom>
          <a:noFill/>
          <a:ln w="9525" cap="flat" cmpd="sng">
            <a:solidFill>
              <a:srgbClr val="953735"/>
            </a:solidFill>
            <a:prstDash val="solid"/>
            <a:round/>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6" name="Google Shape;916;p24"/>
          <p:cNvSpPr/>
          <p:nvPr/>
        </p:nvSpPr>
        <p:spPr>
          <a:xfrm>
            <a:off x="8118738" y="4473164"/>
            <a:ext cx="1331140" cy="1282137"/>
          </a:xfrm>
          <a:prstGeom prst="ellipse">
            <a:avLst/>
          </a:prstGeom>
          <a:noFill/>
          <a:ln w="9525" cap="flat" cmpd="sng">
            <a:solidFill>
              <a:srgbClr val="953735"/>
            </a:solidFill>
            <a:prstDash val="solid"/>
            <a:round/>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7" name="Google Shape;917;p24"/>
          <p:cNvSpPr/>
          <p:nvPr/>
        </p:nvSpPr>
        <p:spPr>
          <a:xfrm>
            <a:off x="10169197" y="4345757"/>
            <a:ext cx="1956148" cy="1686828"/>
          </a:xfrm>
          <a:prstGeom prst="ellipse">
            <a:avLst/>
          </a:prstGeom>
          <a:noFill/>
          <a:ln w="9525" cap="flat" cmpd="sng">
            <a:solidFill>
              <a:srgbClr val="953735"/>
            </a:solidFill>
            <a:prstDash val="solid"/>
            <a:round/>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pic>
        <p:nvPicPr>
          <p:cNvPr id="918" name="Google Shape;918;p24"/>
          <p:cNvPicPr preferRelativeResize="0"/>
          <p:nvPr/>
        </p:nvPicPr>
        <p:blipFill rotWithShape="1">
          <a:blip r:embed="rId5">
            <a:alphaModFix/>
          </a:blip>
          <a:srcRect/>
          <a:stretch/>
        </p:blipFill>
        <p:spPr>
          <a:xfrm>
            <a:off x="9888838" y="4683224"/>
            <a:ext cx="1897840" cy="89216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486B9-6A4A-F9F9-F095-F9DFCE22D7BA}"/>
              </a:ext>
            </a:extLst>
          </p:cNvPr>
          <p:cNvSpPr>
            <a:spLocks noGrp="1"/>
          </p:cNvSpPr>
          <p:nvPr>
            <p:ph type="title"/>
          </p:nvPr>
        </p:nvSpPr>
        <p:spPr/>
        <p:txBody>
          <a:bodyPr/>
          <a:lstStyle/>
          <a:p>
            <a:r>
              <a:rPr lang="vi-VN">
                <a:solidFill>
                  <a:schemeClr val="accent1">
                    <a:lumMod val="50000"/>
                  </a:schemeClr>
                </a:solidFill>
                <a:latin typeface="+mn-lt"/>
              </a:rPr>
              <a:t>EXERCISES FOR STATISTICAL PROBLEMS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FC7A7B01-10B8-1F20-99EB-28371B1F31CD}"/>
              </a:ext>
            </a:extLst>
          </p:cNvPr>
          <p:cNvSpPr>
            <a:spLocks noGrp="1"/>
          </p:cNvSpPr>
          <p:nvPr>
            <p:ph type="body" idx="1"/>
          </p:nvPr>
        </p:nvSpPr>
        <p:spPr/>
        <p:txBody>
          <a:bodyPr/>
          <a:lstStyle/>
          <a:p>
            <a:r>
              <a:rPr lang="en-US" dirty="0">
                <a:latin typeface="+mn-lt"/>
              </a:rPr>
              <a:t>Excel spreadsheets are set up to explain Linear Regression, Multiple Regression, CUSUM etc. to further explain statistical problems.</a:t>
            </a:r>
          </a:p>
        </p:txBody>
      </p:sp>
      <p:graphicFrame>
        <p:nvGraphicFramePr>
          <p:cNvPr id="5" name="Object 4"/>
          <p:cNvGraphicFramePr>
            <a:graphicFrameLocks noChangeAspect="1"/>
          </p:cNvGraphicFramePr>
          <p:nvPr>
            <p:extLst>
              <p:ext uri="{D42A27DB-BD31-4B8C-83A1-F6EECF244321}">
                <p14:modId xmlns:p14="http://schemas.microsoft.com/office/powerpoint/2010/main" val="4207338539"/>
              </p:ext>
            </p:extLst>
          </p:nvPr>
        </p:nvGraphicFramePr>
        <p:xfrm>
          <a:off x="4479925" y="3133725"/>
          <a:ext cx="2433638" cy="2052638"/>
        </p:xfrm>
        <a:graphic>
          <a:graphicData uri="http://schemas.openxmlformats.org/presentationml/2006/ole">
            <mc:AlternateContent xmlns:mc="http://schemas.openxmlformats.org/markup-compatibility/2006">
              <mc:Choice xmlns:v="urn:schemas-microsoft-com:vml" Requires="v">
                <p:oleObj name="Worksheet" showAsIcon="1" r:id="rId2" imgW="914400" imgH="771480" progId="Excel.Sheet.12">
                  <p:embed/>
                </p:oleObj>
              </mc:Choice>
              <mc:Fallback>
                <p:oleObj name="Worksheet" showAsIcon="1" r:id="rId2" imgW="914400" imgH="771480" progId="Excel.Sheet.12">
                  <p:embed/>
                  <p:pic>
                    <p:nvPicPr>
                      <p:cNvPr id="0" name=""/>
                      <p:cNvPicPr/>
                      <p:nvPr/>
                    </p:nvPicPr>
                    <p:blipFill>
                      <a:blip r:embed="rId3"/>
                      <a:stretch>
                        <a:fillRect/>
                      </a:stretch>
                    </p:blipFill>
                    <p:spPr>
                      <a:xfrm>
                        <a:off x="4479925" y="3133725"/>
                        <a:ext cx="2433638" cy="2052638"/>
                      </a:xfrm>
                      <a:prstGeom prst="rect">
                        <a:avLst/>
                      </a:prstGeom>
                    </p:spPr>
                  </p:pic>
                </p:oleObj>
              </mc:Fallback>
            </mc:AlternateContent>
          </a:graphicData>
        </a:graphic>
      </p:graphicFrame>
    </p:spTree>
    <p:extLst>
      <p:ext uri="{BB962C8B-B14F-4D97-AF65-F5344CB8AC3E}">
        <p14:creationId xmlns:p14="http://schemas.microsoft.com/office/powerpoint/2010/main" val="5214218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22"/>
        <p:cNvGrpSpPr/>
        <p:nvPr/>
      </p:nvGrpSpPr>
      <p:grpSpPr>
        <a:xfrm>
          <a:off x="0" y="0"/>
          <a:ext cx="0" cy="0"/>
          <a:chOff x="0" y="0"/>
          <a:chExt cx="0" cy="0"/>
        </a:xfrm>
      </p:grpSpPr>
      <p:sp>
        <p:nvSpPr>
          <p:cNvPr id="1062" name="Google Shape;1062;p25"/>
          <p:cNvSpPr txBox="1"/>
          <p:nvPr/>
        </p:nvSpPr>
        <p:spPr>
          <a:xfrm>
            <a:off x="747577" y="1402368"/>
            <a:ext cx="6517062" cy="3703129"/>
          </a:xfrm>
          <a:prstGeom prst="rect">
            <a:avLst/>
          </a:prstGeom>
          <a:noFill/>
          <a:ln>
            <a:noFill/>
          </a:ln>
        </p:spPr>
        <p:txBody>
          <a:bodyPr spcFirstLastPara="1" wrap="square" lIns="0" tIns="121900" rIns="121900" bIns="121900" anchor="ctr" anchorCtr="0">
            <a:noAutofit/>
          </a:bodyPr>
          <a:lstStyle/>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Why and when to perform M&amp;V planning? </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Basic principles</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Set measurement range</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Base data</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Measuring equipment</a:t>
            </a:r>
            <a:endParaRPr sz="2400" dirty="0">
              <a:latin typeface="+mn-lt"/>
              <a:ea typeface="Calibri"/>
              <a:cs typeface="Calibri"/>
              <a:sym typeface="Calibri"/>
            </a:endParaRPr>
          </a:p>
        </p:txBody>
      </p:sp>
      <p:sp>
        <p:nvSpPr>
          <p:cNvPr id="2" name="Google Shape;1063;p25">
            <a:extLst>
              <a:ext uri="{FF2B5EF4-FFF2-40B4-BE49-F238E27FC236}">
                <a16:creationId xmlns:a16="http://schemas.microsoft.com/office/drawing/2014/main" id="{83B4192E-B5D9-D9A8-2234-12216C2A8B1E}"/>
              </a:ext>
            </a:extLst>
          </p:cNvPr>
          <p:cNvSpPr txBox="1"/>
          <p:nvPr/>
        </p:nvSpPr>
        <p:spPr>
          <a:xfrm>
            <a:off x="2767392" y="482666"/>
            <a:ext cx="6657216" cy="642104"/>
          </a:xfrm>
          <a:prstGeom prst="rect">
            <a:avLst/>
          </a:prstGeom>
          <a:noFill/>
          <a:ln>
            <a:noFill/>
          </a:ln>
        </p:spPr>
        <p:txBody>
          <a:bodyPr spcFirstLastPara="1" wrap="square" lIns="0" tIns="121900" rIns="121900" bIns="121900" anchor="ctr" anchorCtr="0">
            <a:noAutofit/>
          </a:bodyPr>
          <a:lstStyle/>
          <a:p>
            <a:pPr marL="313259" indent="-313259" algn="ctr">
              <a:buSzPts val="3200"/>
            </a:pPr>
            <a:r>
              <a:rPr lang="en-US" sz="3200" b="1">
                <a:solidFill>
                  <a:schemeClr val="accent1">
                    <a:lumMod val="50000"/>
                  </a:schemeClr>
                </a:solidFill>
                <a:latin typeface="+mn-lt"/>
                <a:ea typeface="Fira Sans Extra Condensed"/>
                <a:cs typeface="Fira Sans Extra Condensed"/>
                <a:sym typeface="Fira Sans Extra Condensed"/>
              </a:rPr>
              <a:t>M&amp;V PLANNING</a:t>
            </a:r>
            <a:endParaRPr lang="en-US" sz="1800" dirty="0">
              <a:solidFill>
                <a:schemeClr val="accent1">
                  <a:lumMod val="50000"/>
                </a:schemeClr>
              </a:solidFill>
              <a:latin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67"/>
        <p:cNvGrpSpPr/>
        <p:nvPr/>
      </p:nvGrpSpPr>
      <p:grpSpPr>
        <a:xfrm>
          <a:off x="0" y="0"/>
          <a:ext cx="0" cy="0"/>
          <a:chOff x="0" y="0"/>
          <a:chExt cx="0" cy="0"/>
        </a:xfrm>
      </p:grpSpPr>
      <p:sp>
        <p:nvSpPr>
          <p:cNvPr id="1068" name="Google Shape;1068;p26"/>
          <p:cNvSpPr txBox="1">
            <a:spLocks noGrp="1"/>
          </p:cNvSpPr>
          <p:nvPr>
            <p:ph type="title"/>
          </p:nvPr>
        </p:nvSpPr>
        <p:spPr>
          <a:xfrm>
            <a:off x="609600" y="639490"/>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WHY SHOULD WE MAKE M&amp;V PLAN?</a:t>
            </a:r>
            <a:endParaRPr lang="en-US" dirty="0">
              <a:latin typeface="+mj-lt"/>
            </a:endParaRPr>
          </a:p>
        </p:txBody>
      </p:sp>
      <p:sp>
        <p:nvSpPr>
          <p:cNvPr id="1072" name="Google Shape;1072;p26"/>
          <p:cNvSpPr txBox="1"/>
          <p:nvPr/>
        </p:nvSpPr>
        <p:spPr>
          <a:xfrm>
            <a:off x="609600" y="1308713"/>
            <a:ext cx="10972800" cy="4909797"/>
          </a:xfrm>
          <a:prstGeom prst="rect">
            <a:avLst/>
          </a:prstGeom>
          <a:noFill/>
          <a:ln>
            <a:noFill/>
          </a:ln>
        </p:spPr>
        <p:txBody>
          <a:bodyPr spcFirstLastPara="1" wrap="square" lIns="121900" tIns="60933" rIns="121900" bIns="60933" anchor="t" anchorCtr="0">
            <a:noAutofit/>
          </a:bodyPr>
          <a:lstStyle/>
          <a:p>
            <a:pPr algn="just">
              <a:lnSpc>
                <a:spcPct val="150000"/>
              </a:lnSpc>
              <a:buClr>
                <a:srgbClr val="008000"/>
              </a:buClr>
              <a:buSzPts val="2800"/>
            </a:pPr>
            <a:r>
              <a:rPr lang="en-US" sz="1800" dirty="0">
                <a:latin typeface="+mn-lt"/>
                <a:ea typeface="Calibri"/>
                <a:cs typeface="Calibri"/>
                <a:sym typeface="Calibri"/>
              </a:rPr>
              <a:t>The preparation of an M&amp;V Plan is a recommended part of savings determination. It also allows to:</a:t>
            </a:r>
          </a:p>
          <a:p>
            <a:pPr marL="342900" indent="-342900" algn="just">
              <a:lnSpc>
                <a:spcPct val="150000"/>
              </a:lnSpc>
              <a:buClr>
                <a:srgbClr val="008000"/>
              </a:buClr>
              <a:buSzPts val="2800"/>
              <a:buFont typeface="Wingdings" pitchFamily="2" charset="2"/>
              <a:buChar char="v"/>
            </a:pPr>
            <a:r>
              <a:rPr lang="en-US" sz="1800" dirty="0">
                <a:latin typeface="+mn-lt"/>
                <a:ea typeface="Calibri"/>
                <a:cs typeface="Calibri"/>
                <a:sym typeface="Calibri"/>
              </a:rPr>
              <a:t>Direct actions.</a:t>
            </a:r>
          </a:p>
          <a:p>
            <a:pPr marL="342900" indent="-342900" algn="just">
              <a:lnSpc>
                <a:spcPct val="150000"/>
              </a:lnSpc>
              <a:buClr>
                <a:srgbClr val="008000"/>
              </a:buClr>
              <a:buSzPts val="2800"/>
              <a:buFont typeface="Wingdings" pitchFamily="2" charset="2"/>
              <a:buChar char="v"/>
            </a:pPr>
            <a:r>
              <a:rPr lang="en-US" sz="1800" dirty="0">
                <a:latin typeface="+mn-lt"/>
                <a:ea typeface="Calibri"/>
                <a:cs typeface="Calibri"/>
                <a:sym typeface="Calibri"/>
              </a:rPr>
              <a:t>Ensure proper information is archived for later use.</a:t>
            </a:r>
          </a:p>
          <a:p>
            <a:pPr marL="342900" indent="-342900" algn="just">
              <a:lnSpc>
                <a:spcPct val="150000"/>
              </a:lnSpc>
              <a:buClr>
                <a:srgbClr val="008000"/>
              </a:buClr>
              <a:buSzPts val="2800"/>
              <a:buFont typeface="Wingdings" pitchFamily="2" charset="2"/>
              <a:buChar char="v"/>
            </a:pPr>
            <a:r>
              <a:rPr lang="en-US" sz="1800" dirty="0">
                <a:latin typeface="+mn-lt"/>
                <a:ea typeface="Calibri"/>
                <a:cs typeface="Calibri"/>
                <a:sym typeface="Calibri"/>
              </a:rPr>
              <a:t>Resolve major issues in cold blood, before “money is on the table.”</a:t>
            </a:r>
          </a:p>
          <a:p>
            <a:pPr algn="just">
              <a:lnSpc>
                <a:spcPct val="150000"/>
              </a:lnSpc>
              <a:buClr>
                <a:srgbClr val="008000"/>
              </a:buClr>
              <a:buSzPts val="2200"/>
            </a:pPr>
            <a:r>
              <a:rPr lang="en-US" sz="1800" dirty="0">
                <a:latin typeface="+mn-lt"/>
                <a:ea typeface="Calibri"/>
                <a:cs typeface="Calibri"/>
                <a:sym typeface="Calibri"/>
              </a:rPr>
              <a:t>The M&amp;V Plan should be developed while energy conservation measures (ECMs) are being designed in order to:</a:t>
            </a:r>
          </a:p>
          <a:p>
            <a:pPr marL="457189" indent="-457189" algn="just">
              <a:lnSpc>
                <a:spcPct val="150000"/>
              </a:lnSpc>
              <a:buClr>
                <a:srgbClr val="008000"/>
              </a:buClr>
              <a:buSzPts val="2200"/>
              <a:buFont typeface="Wingdings" pitchFamily="2" charset="2"/>
              <a:buChar char="v"/>
            </a:pPr>
            <a:r>
              <a:rPr lang="en-US" sz="1800" dirty="0">
                <a:latin typeface="+mn-lt"/>
                <a:ea typeface="Calibri"/>
                <a:cs typeface="Calibri"/>
                <a:sym typeface="Calibri"/>
              </a:rPr>
              <a:t>include the cost of M&amp;V when deciding project economics, and</a:t>
            </a:r>
          </a:p>
          <a:p>
            <a:pPr marL="457189" indent="-457189" algn="just">
              <a:lnSpc>
                <a:spcPct val="150000"/>
              </a:lnSpc>
              <a:buClr>
                <a:srgbClr val="008000"/>
              </a:buClr>
              <a:buSzPts val="2200"/>
              <a:buFont typeface="Wingdings" pitchFamily="2" charset="2"/>
              <a:buChar char="v"/>
            </a:pPr>
            <a:r>
              <a:rPr lang="en-US" sz="1800" dirty="0">
                <a:latin typeface="+mn-lt"/>
                <a:ea typeface="Calibri"/>
                <a:cs typeface="Calibri"/>
                <a:sym typeface="Calibri"/>
              </a:rPr>
              <a:t>record baseline data and methodology for savings calculations while baseline conditions are still measurable, while memories are fresh and before any savings happen.</a:t>
            </a:r>
          </a:p>
          <a:p>
            <a:pPr algn="just">
              <a:lnSpc>
                <a:spcPct val="150000"/>
              </a:lnSpc>
              <a:buClr>
                <a:srgbClr val="008000"/>
              </a:buClr>
              <a:buSzPts val="2200"/>
            </a:pPr>
            <a:r>
              <a:rPr lang="en-US" sz="1800" dirty="0">
                <a:latin typeface="+mn-lt"/>
                <a:ea typeface="Calibri"/>
                <a:cs typeface="Calibri"/>
                <a:sym typeface="Calibri"/>
              </a:rPr>
              <a:t>You complete the design of any new metering equipment while the ECM design is being completed.</a:t>
            </a:r>
          </a:p>
          <a:p>
            <a:pPr marL="342900" indent="-342900" algn="just">
              <a:lnSpc>
                <a:spcPct val="150000"/>
              </a:lnSpc>
              <a:buClr>
                <a:srgbClr val="008000"/>
              </a:buClr>
              <a:buSzPts val="2800"/>
              <a:buFont typeface="Wingdings" pitchFamily="2" charset="2"/>
              <a:buChar char="v"/>
            </a:pPr>
            <a:endParaRPr sz="1800" dirty="0">
              <a:latin typeface="+mn-lt"/>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28"/>
          <p:cNvSpPr txBox="1">
            <a:spLocks noGrp="1"/>
          </p:cNvSpPr>
          <p:nvPr>
            <p:ph type="title"/>
          </p:nvPr>
        </p:nvSpPr>
        <p:spPr>
          <a:xfrm>
            <a:off x="510356" y="564334"/>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a:latin typeface="+mj-lt"/>
              </a:rPr>
              <a:t>M&amp;V PRINCIPLES</a:t>
            </a:r>
            <a:endParaRPr lang="en-US" dirty="0">
              <a:latin typeface="+mj-lt"/>
            </a:endParaRPr>
          </a:p>
        </p:txBody>
      </p:sp>
      <p:sp>
        <p:nvSpPr>
          <p:cNvPr id="1091" name="Google Shape;1091;p28"/>
          <p:cNvSpPr txBox="1"/>
          <p:nvPr/>
        </p:nvSpPr>
        <p:spPr>
          <a:xfrm>
            <a:off x="611811" y="1239054"/>
            <a:ext cx="10871345" cy="5164679"/>
          </a:xfrm>
          <a:prstGeom prst="rect">
            <a:avLst/>
          </a:prstGeom>
          <a:noFill/>
          <a:ln>
            <a:noFill/>
          </a:ln>
        </p:spPr>
        <p:txBody>
          <a:bodyPr spcFirstLastPara="1" wrap="square" lIns="121900" tIns="60933" rIns="121900" bIns="60933" anchor="t" anchorCtr="0">
            <a:noAutofit/>
          </a:bodyPr>
          <a:lstStyle/>
          <a:p>
            <a:pPr marL="457189" indent="-457189" algn="just">
              <a:lnSpc>
                <a:spcPct val="150000"/>
              </a:lnSpc>
              <a:buClr>
                <a:srgbClr val="008000"/>
              </a:buClr>
              <a:buSzPts val="2000"/>
            </a:pPr>
            <a:r>
              <a:rPr lang="en-US" sz="2000" dirty="0">
                <a:latin typeface="+mn-lt"/>
                <a:ea typeface="Calibri"/>
                <a:cs typeface="Calibri"/>
                <a:sym typeface="Calibri"/>
              </a:rPr>
              <a:t>In alphabetical order (English):</a:t>
            </a:r>
          </a:p>
          <a:p>
            <a:pPr marL="457189" indent="-457189" algn="just">
              <a:lnSpc>
                <a:spcPct val="150000"/>
              </a:lnSpc>
              <a:buClr>
                <a:srgbClr val="008000"/>
              </a:buClr>
              <a:buSzPts val="2000"/>
              <a:buFont typeface="Wingdings" pitchFamily="2" charset="2"/>
              <a:buChar char="v"/>
            </a:pPr>
            <a:r>
              <a:rPr lang="en-US" sz="2000" dirty="0">
                <a:latin typeface="+mn-lt"/>
                <a:ea typeface="Calibri"/>
                <a:cs typeface="Calibri"/>
                <a:sym typeface="Calibri"/>
              </a:rPr>
              <a:t>Accurate – as limited by budget</a:t>
            </a:r>
          </a:p>
          <a:p>
            <a:pPr marL="457189" indent="-457189" algn="just">
              <a:lnSpc>
                <a:spcPct val="150000"/>
              </a:lnSpc>
              <a:buClr>
                <a:srgbClr val="008000"/>
              </a:buClr>
              <a:buSzPts val="2000"/>
              <a:buFont typeface="Wingdings" pitchFamily="2" charset="2"/>
              <a:buChar char="v"/>
            </a:pPr>
            <a:r>
              <a:rPr lang="en-US" sz="2000" dirty="0">
                <a:latin typeface="+mn-lt"/>
                <a:ea typeface="Calibri"/>
                <a:cs typeface="Calibri"/>
                <a:sym typeface="Calibri"/>
              </a:rPr>
              <a:t>Complete – consider all effects, measure significant effects</a:t>
            </a:r>
          </a:p>
          <a:p>
            <a:pPr marL="457189" indent="-457189" algn="just">
              <a:lnSpc>
                <a:spcPct val="150000"/>
              </a:lnSpc>
              <a:buClr>
                <a:srgbClr val="008000"/>
              </a:buClr>
              <a:buSzPts val="2000"/>
              <a:buFont typeface="Wingdings" pitchFamily="2" charset="2"/>
              <a:buChar char="v"/>
            </a:pPr>
            <a:r>
              <a:rPr lang="en-US" sz="2000" dirty="0">
                <a:latin typeface="+mn-lt"/>
                <a:ea typeface="Calibri"/>
                <a:cs typeface="Calibri"/>
                <a:sym typeface="Calibri"/>
              </a:rPr>
              <a:t>Conservative – errors on low sides</a:t>
            </a:r>
          </a:p>
          <a:p>
            <a:pPr marL="457189" indent="-457189" algn="just">
              <a:lnSpc>
                <a:spcPct val="150000"/>
              </a:lnSpc>
              <a:buClr>
                <a:srgbClr val="008000"/>
              </a:buClr>
              <a:buSzPts val="2000"/>
              <a:buFont typeface="Wingdings" pitchFamily="2" charset="2"/>
              <a:buChar char="v"/>
            </a:pPr>
            <a:r>
              <a:rPr lang="en-US" sz="2000" dirty="0">
                <a:latin typeface="+mn-lt"/>
                <a:ea typeface="Calibri"/>
                <a:cs typeface="Calibri"/>
                <a:sym typeface="Calibri"/>
              </a:rPr>
              <a:t>Consistent – amongst reports and energy types</a:t>
            </a:r>
          </a:p>
          <a:p>
            <a:pPr marL="457189" indent="-457189" algn="just">
              <a:lnSpc>
                <a:spcPct val="150000"/>
              </a:lnSpc>
              <a:buClr>
                <a:srgbClr val="008000"/>
              </a:buClr>
              <a:buSzPts val="2000"/>
              <a:buFont typeface="Wingdings" pitchFamily="2" charset="2"/>
              <a:buChar char="v"/>
            </a:pPr>
            <a:r>
              <a:rPr lang="en-US" sz="2000" dirty="0">
                <a:latin typeface="+mn-lt"/>
                <a:ea typeface="Calibri"/>
                <a:cs typeface="Calibri"/>
                <a:sym typeface="Calibri"/>
              </a:rPr>
              <a:t>Relevant – focus on measuring selected key performance parameters</a:t>
            </a:r>
          </a:p>
          <a:p>
            <a:pPr marL="457189" indent="-457189" algn="just">
              <a:lnSpc>
                <a:spcPct val="150000"/>
              </a:lnSpc>
              <a:buClr>
                <a:srgbClr val="008000"/>
              </a:buClr>
              <a:buSzPts val="2000"/>
              <a:buFont typeface="Wingdings" pitchFamily="2" charset="2"/>
              <a:buChar char="v"/>
            </a:pPr>
            <a:r>
              <a:rPr lang="en-US" sz="2000" dirty="0">
                <a:latin typeface="+mn-lt"/>
                <a:ea typeface="Calibri"/>
                <a:cs typeface="Calibri"/>
                <a:sym typeface="Calibri"/>
              </a:rPr>
              <a:t>Transparency – full disclosure as defined in IPMVP Vol. I 2012, Chapters 5 and 6</a:t>
            </a:r>
            <a:endParaRPr lang="en-US" sz="2000" dirty="0">
              <a:latin typeface="+mn-lt"/>
            </a:endParaRPr>
          </a:p>
        </p:txBody>
      </p:sp>
      <p:sp>
        <p:nvSpPr>
          <p:cNvPr id="3" name="TextBox 2">
            <a:extLst>
              <a:ext uri="{FF2B5EF4-FFF2-40B4-BE49-F238E27FC236}">
                <a16:creationId xmlns:a16="http://schemas.microsoft.com/office/drawing/2014/main" id="{5B61A2D7-7A05-6325-058D-78EFC30B52EB}"/>
              </a:ext>
            </a:extLst>
          </p:cNvPr>
          <p:cNvSpPr txBox="1"/>
          <p:nvPr/>
        </p:nvSpPr>
        <p:spPr>
          <a:xfrm>
            <a:off x="4787537" y="6093611"/>
            <a:ext cx="6100354" cy="400110"/>
          </a:xfrm>
          <a:prstGeom prst="rect">
            <a:avLst/>
          </a:prstGeom>
          <a:noFill/>
        </p:spPr>
        <p:txBody>
          <a:bodyPr wrap="square">
            <a:spAutoFit/>
          </a:bodyPr>
          <a:lstStyle/>
          <a:p>
            <a:pPr marL="457189" indent="-457189" algn="ctr" defTabSz="1219170" eaLnBrk="1" hangingPunct="1">
              <a:spcBef>
                <a:spcPts val="667"/>
              </a:spcBef>
              <a:buNone/>
              <a:defRPr/>
            </a:pPr>
            <a:r>
              <a:rPr lang="en-US" sz="2000" dirty="0">
                <a:solidFill>
                  <a:srgbClr val="009206"/>
                </a:solidFill>
                <a:latin typeface="+mn-lt"/>
              </a:rPr>
              <a:t>See IPMVP Core Concepts 2014, Chapters 7 and 8</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04"/>
        <p:cNvGrpSpPr/>
        <p:nvPr/>
      </p:nvGrpSpPr>
      <p:grpSpPr>
        <a:xfrm>
          <a:off x="0" y="0"/>
          <a:ext cx="0" cy="0"/>
          <a:chOff x="0" y="0"/>
          <a:chExt cx="0" cy="0"/>
        </a:xfrm>
      </p:grpSpPr>
      <p:sp>
        <p:nvSpPr>
          <p:cNvPr id="1105" name="Google Shape;1105;p30"/>
          <p:cNvSpPr txBox="1">
            <a:spLocks noGrp="1"/>
          </p:cNvSpPr>
          <p:nvPr>
            <p:ph type="title"/>
          </p:nvPr>
        </p:nvSpPr>
        <p:spPr>
          <a:xfrm>
            <a:off x="609600" y="614438"/>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vi-VN">
                <a:latin typeface="+mn-lt"/>
              </a:rPr>
              <a:t>MEASUREMENT RANGE</a:t>
            </a:r>
            <a:endParaRPr lang="vi-VN" dirty="0">
              <a:latin typeface="+mn-lt"/>
            </a:endParaRPr>
          </a:p>
        </p:txBody>
      </p:sp>
      <p:sp>
        <p:nvSpPr>
          <p:cNvPr id="1109" name="Google Shape;1109;p30"/>
          <p:cNvSpPr txBox="1"/>
          <p:nvPr/>
        </p:nvSpPr>
        <p:spPr>
          <a:xfrm>
            <a:off x="609600" y="1481728"/>
            <a:ext cx="10972800" cy="4155802"/>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2400"/>
            </a:pPr>
            <a:r>
              <a:rPr lang="en-US" sz="2000" b="1" dirty="0">
                <a:latin typeface="+mn-lt"/>
                <a:ea typeface="Calibri"/>
                <a:cs typeface="Calibri"/>
                <a:sym typeface="Calibri"/>
              </a:rPr>
              <a:t>Are we assessing the current energy usage of:</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The whole factory?</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A system or group of systems (lighting, HVAC, compressed air, steel mill heaters...)?</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A part or group of parts (boiler, chiller, motor, lighting set, pump and fan...)?</a:t>
            </a:r>
          </a:p>
          <a:p>
            <a:pPr>
              <a:lnSpc>
                <a:spcPct val="150000"/>
              </a:lnSpc>
              <a:buClr>
                <a:srgbClr val="008000"/>
              </a:buClr>
              <a:buSzPts val="2400"/>
            </a:pPr>
            <a:r>
              <a:rPr lang="en-US" sz="2000" b="1" dirty="0">
                <a:latin typeface="+mn-lt"/>
                <a:ea typeface="Calibri"/>
                <a:cs typeface="Calibri"/>
                <a:sym typeface="Calibri"/>
              </a:rPr>
              <a:t>To set the scope, you need to consider:</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The parties' responsibilities for energy use and equipment renovation may vary;</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Ability to track plant changes and changes in plant usage – within selected ranges; </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The importance of influences beyond the chosen scope are called ‘Interactive Effects’.</a:t>
            </a:r>
            <a:endParaRPr sz="1800" dirty="0">
              <a:latin typeface="+mn-l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31"/>
          <p:cNvSpPr txBox="1">
            <a:spLocks noGrp="1"/>
          </p:cNvSpPr>
          <p:nvPr>
            <p:ph type="title"/>
          </p:nvPr>
        </p:nvSpPr>
        <p:spPr>
          <a:xfrm>
            <a:off x="609600" y="547804"/>
            <a:ext cx="10972800" cy="495200"/>
          </a:xfrm>
          <a:prstGeom prst="rect">
            <a:avLst/>
          </a:prstGeom>
          <a:noFill/>
          <a:ln>
            <a:noFill/>
          </a:ln>
        </p:spPr>
        <p:txBody>
          <a:bodyPr spcFirstLastPara="1" wrap="square" lIns="121900" tIns="121900" rIns="121900" bIns="121900" anchor="ctr" anchorCtr="0">
            <a:noAutofit/>
          </a:bodyPr>
          <a:lstStyle/>
          <a:p>
            <a:pPr lvl="0">
              <a:buSzPct val="111111"/>
            </a:pPr>
            <a:r>
              <a:rPr lang="en-US">
                <a:latin typeface="+mj-lt"/>
              </a:rPr>
              <a:t>BASELINE DATA</a:t>
            </a:r>
            <a:endParaRPr lang="en-US" dirty="0">
              <a:latin typeface="+mj-lt"/>
            </a:endParaRPr>
          </a:p>
        </p:txBody>
      </p:sp>
      <p:sp>
        <p:nvSpPr>
          <p:cNvPr id="1118" name="Google Shape;1118;p31"/>
          <p:cNvSpPr txBox="1"/>
          <p:nvPr/>
        </p:nvSpPr>
        <p:spPr>
          <a:xfrm>
            <a:off x="609600" y="1385275"/>
            <a:ext cx="10676712" cy="4572819"/>
          </a:xfrm>
          <a:prstGeom prst="rect">
            <a:avLst/>
          </a:prstGeom>
          <a:noFill/>
          <a:ln>
            <a:noFill/>
          </a:ln>
        </p:spPr>
        <p:txBody>
          <a:bodyPr spcFirstLastPara="1" wrap="square" lIns="121900" tIns="121900" rIns="121900" bIns="121900" anchor="ctr" anchorCtr="0">
            <a:noAutofit/>
          </a:bodyPr>
          <a:lstStyle/>
          <a:p>
            <a:pPr lvl="0" algn="just">
              <a:lnSpc>
                <a:spcPct val="150000"/>
              </a:lnSpc>
              <a:buSzPts val="2400"/>
            </a:pPr>
            <a:r>
              <a:rPr lang="en-US" sz="2400" b="1" dirty="0">
                <a:solidFill>
                  <a:srgbClr val="0070C0"/>
                </a:solidFill>
                <a:latin typeface="+mn-lt"/>
                <a:ea typeface="Fira Sans Extra Condensed"/>
                <a:cs typeface="Fira Sans Extra Condensed"/>
                <a:sym typeface="Fira Sans Extra Condensed"/>
              </a:rPr>
              <a:t>What is baseline data?</a:t>
            </a:r>
          </a:p>
          <a:p>
            <a:pPr marL="457189" indent="-457189" algn="just">
              <a:lnSpc>
                <a:spcPct val="150000"/>
              </a:lnSpc>
              <a:buClr>
                <a:srgbClr val="008000"/>
              </a:buClr>
              <a:buSzPts val="2400"/>
            </a:pPr>
            <a:r>
              <a:rPr lang="en-US" sz="2400" dirty="0">
                <a:solidFill>
                  <a:schemeClr val="dk1"/>
                </a:solidFill>
                <a:latin typeface="+mn-lt"/>
                <a:ea typeface="Calibri"/>
                <a:cs typeface="Calibri"/>
                <a:sym typeface="Calibri"/>
              </a:rPr>
              <a:t>Baseline data that must be included in the base phase:</a:t>
            </a:r>
          </a:p>
          <a:p>
            <a:pPr marL="457189" indent="-457189" algn="just">
              <a:lnSpc>
                <a:spcPct val="150000"/>
              </a:lnSpc>
              <a:buClr>
                <a:srgbClr val="008000"/>
              </a:buClr>
              <a:buSzPts val="2400"/>
              <a:buFont typeface="Wingdings" pitchFamily="2" charset="2"/>
              <a:buChar char="v"/>
            </a:pPr>
            <a:r>
              <a:rPr lang="en-US" sz="2400" dirty="0">
                <a:solidFill>
                  <a:schemeClr val="dk1"/>
                </a:solidFill>
                <a:latin typeface="+mn-lt"/>
                <a:ea typeface="Calibri"/>
                <a:cs typeface="Calibri"/>
                <a:sym typeface="Calibri"/>
              </a:rPr>
              <a:t>All energy use (and demand) data;</a:t>
            </a:r>
          </a:p>
          <a:p>
            <a:pPr marL="457189" indent="-457189" algn="just">
              <a:lnSpc>
                <a:spcPct val="150000"/>
              </a:lnSpc>
              <a:buClr>
                <a:srgbClr val="008000"/>
              </a:buClr>
              <a:buSzPts val="2400"/>
              <a:buFont typeface="Wingdings" pitchFamily="2" charset="2"/>
              <a:buChar char="v"/>
            </a:pPr>
            <a:r>
              <a:rPr lang="en-US" sz="2400" dirty="0">
                <a:solidFill>
                  <a:schemeClr val="dk1"/>
                </a:solidFill>
                <a:latin typeface="+mn-lt"/>
                <a:ea typeface="Calibri"/>
                <a:cs typeface="Calibri"/>
                <a:sym typeface="Calibri"/>
              </a:rPr>
              <a:t>All independent variable data (for daily adjustments);</a:t>
            </a:r>
          </a:p>
          <a:p>
            <a:pPr marL="457189" indent="-457189" algn="just">
              <a:lnSpc>
                <a:spcPct val="150000"/>
              </a:lnSpc>
              <a:buClr>
                <a:srgbClr val="008000"/>
              </a:buClr>
              <a:buSzPts val="2400"/>
              <a:buFont typeface="Wingdings" pitchFamily="2" charset="2"/>
              <a:buChar char="v"/>
            </a:pPr>
            <a:r>
              <a:rPr lang="en-US" sz="2400" dirty="0">
                <a:solidFill>
                  <a:schemeClr val="dk1"/>
                </a:solidFill>
                <a:latin typeface="+mn-lt"/>
                <a:ea typeface="Calibri"/>
                <a:cs typeface="Calibri"/>
                <a:sym typeface="Calibri"/>
              </a:rPr>
              <a:t>All other factors that have a significant effect on energy upon changes in base conditions (need occasional adjustment). These factors are called static coefficients, to distinguish them from variables that change from day to day.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1124" name="Google Shape;1124;p32"/>
          <p:cNvSpPr txBox="1">
            <a:spLocks noGrp="1"/>
          </p:cNvSpPr>
          <p:nvPr>
            <p:ph type="title"/>
          </p:nvPr>
        </p:nvSpPr>
        <p:spPr>
          <a:xfrm>
            <a:off x="609600" y="654454"/>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BASELINE DATA</a:t>
            </a:r>
            <a:endParaRPr lang="en-US" dirty="0">
              <a:latin typeface="+mj-lt"/>
            </a:endParaRPr>
          </a:p>
        </p:txBody>
      </p:sp>
      <p:sp>
        <p:nvSpPr>
          <p:cNvPr id="1129" name="Google Shape;1129;p32"/>
          <p:cNvSpPr txBox="1"/>
          <p:nvPr/>
        </p:nvSpPr>
        <p:spPr>
          <a:xfrm>
            <a:off x="609600" y="1460807"/>
            <a:ext cx="10363200" cy="4972980"/>
          </a:xfrm>
          <a:prstGeom prst="rect">
            <a:avLst/>
          </a:prstGeom>
          <a:noFill/>
          <a:ln>
            <a:noFill/>
          </a:ln>
        </p:spPr>
        <p:txBody>
          <a:bodyPr spcFirstLastPara="1" wrap="square" lIns="121900" tIns="60933" rIns="121900" bIns="60933" anchor="t" anchorCtr="0">
            <a:noAutofit/>
          </a:bodyPr>
          <a:lstStyle/>
          <a:p>
            <a:pPr marL="457189" indent="-457189">
              <a:lnSpc>
                <a:spcPct val="150000"/>
              </a:lnSpc>
              <a:buClr>
                <a:srgbClr val="008000"/>
              </a:buClr>
              <a:buSzPts val="2800"/>
            </a:pPr>
            <a:r>
              <a:rPr lang="en-US" sz="2400" b="1" dirty="0">
                <a:solidFill>
                  <a:srgbClr val="0070C0"/>
                </a:solidFill>
                <a:latin typeface="+mn-lt"/>
                <a:ea typeface="Fira Sans Extra Condensed"/>
                <a:cs typeface="Fira Sans Extra Condensed"/>
                <a:sym typeface="Fira Sans Extra Condensed"/>
              </a:rPr>
              <a:t>Independent variables</a:t>
            </a:r>
            <a:endParaRPr lang="en-US" sz="2400" u="sng" dirty="0">
              <a:solidFill>
                <a:srgbClr val="0070C0"/>
              </a:solidFill>
              <a:latin typeface="+mn-lt"/>
              <a:ea typeface="Calibri"/>
              <a:cs typeface="Calibri"/>
              <a:sym typeface="Calibri"/>
            </a:endParaRPr>
          </a:p>
          <a:p>
            <a:pPr marL="457189" indent="-457189">
              <a:lnSpc>
                <a:spcPct val="150000"/>
              </a:lnSpc>
              <a:buClr>
                <a:srgbClr val="008000"/>
              </a:buClr>
              <a:buSzPts val="2800"/>
            </a:pPr>
            <a:r>
              <a:rPr lang="en-US" sz="2400" u="sng" dirty="0">
                <a:latin typeface="+mn-lt"/>
                <a:ea typeface="Calibri"/>
                <a:cs typeface="Calibri"/>
                <a:sym typeface="Calibri"/>
              </a:rPr>
              <a:t>Independent variables </a:t>
            </a:r>
            <a:r>
              <a:rPr lang="en-US" sz="2400" dirty="0">
                <a:latin typeface="+mn-lt"/>
                <a:ea typeface="Calibri"/>
                <a:cs typeface="Calibri"/>
                <a:sym typeface="Calibri"/>
              </a:rPr>
              <a:t>are energy drivers that change frequently and have a significant impact on energy.</a:t>
            </a:r>
          </a:p>
          <a:p>
            <a:pPr marL="609585" indent="-609585">
              <a:lnSpc>
                <a:spcPct val="150000"/>
              </a:lnSpc>
              <a:buClr>
                <a:srgbClr val="008000"/>
              </a:buClr>
              <a:buSzPts val="2800"/>
              <a:buFont typeface="Wingdings" pitchFamily="2" charset="2"/>
              <a:buChar char="v"/>
            </a:pPr>
            <a:r>
              <a:rPr lang="en-US" sz="2400" dirty="0">
                <a:latin typeface="+mn-lt"/>
                <a:ea typeface="Calibri"/>
                <a:cs typeface="Calibri"/>
                <a:sym typeface="Calibri"/>
              </a:rPr>
              <a:t>What frequent changes affect your plant's energy use?</a:t>
            </a:r>
          </a:p>
          <a:p>
            <a:pPr marL="609585" indent="-609585">
              <a:lnSpc>
                <a:spcPct val="150000"/>
              </a:lnSpc>
              <a:buClr>
                <a:srgbClr val="008000"/>
              </a:buClr>
              <a:buSzPts val="2800"/>
              <a:buFont typeface="Wingdings" pitchFamily="2" charset="2"/>
              <a:buChar char="v"/>
            </a:pPr>
            <a:r>
              <a:rPr lang="en-US" sz="2400" dirty="0">
                <a:latin typeface="+mn-lt"/>
                <a:ea typeface="Calibri"/>
                <a:cs typeface="Calibri"/>
                <a:sym typeface="Calibri"/>
              </a:rPr>
              <a:t>How important is each influence?</a:t>
            </a:r>
          </a:p>
          <a:p>
            <a:pPr marL="609585" indent="-609585">
              <a:lnSpc>
                <a:spcPct val="150000"/>
              </a:lnSpc>
              <a:buClr>
                <a:srgbClr val="008000"/>
              </a:buClr>
              <a:buSzPts val="2800"/>
              <a:buFont typeface="Wingdings" pitchFamily="2" charset="2"/>
              <a:buChar char="v"/>
            </a:pPr>
            <a:r>
              <a:rPr lang="en-US" sz="2400" dirty="0">
                <a:latin typeface="+mn-lt"/>
                <a:ea typeface="Calibri"/>
                <a:cs typeface="Calibri"/>
                <a:sym typeface="Calibri"/>
              </a:rPr>
              <a:t>How much does it cost to obtain data on each influence?</a:t>
            </a:r>
          </a:p>
          <a:p>
            <a:pPr marL="457189" indent="-457189" algn="ctr">
              <a:lnSpc>
                <a:spcPct val="150000"/>
              </a:lnSpc>
              <a:buClr>
                <a:srgbClr val="008000"/>
              </a:buClr>
              <a:buSzPts val="2800"/>
            </a:pPr>
            <a:endParaRPr lang="en-US" sz="2800" dirty="0">
              <a:solidFill>
                <a:schemeClr val="accent1">
                  <a:lumMod val="50000"/>
                </a:schemeClr>
              </a:solidFill>
              <a:latin typeface="+mn-lt"/>
              <a:ea typeface="Calibri"/>
              <a:cs typeface="Calibri"/>
              <a:sym typeface="Calibri"/>
            </a:endParaRPr>
          </a:p>
          <a:p>
            <a:pPr marL="457189" indent="-457189" algn="ctr">
              <a:lnSpc>
                <a:spcPct val="150000"/>
              </a:lnSpc>
              <a:buClr>
                <a:srgbClr val="008000"/>
              </a:buClr>
              <a:buSzPts val="2800"/>
            </a:pPr>
            <a:r>
              <a:rPr lang="en-US" sz="2400" dirty="0">
                <a:solidFill>
                  <a:schemeClr val="accent1">
                    <a:lumMod val="50000"/>
                  </a:schemeClr>
                </a:solidFill>
                <a:latin typeface="+mn-lt"/>
                <a:ea typeface="Calibri"/>
                <a:cs typeface="Calibri"/>
                <a:sym typeface="Calibri"/>
              </a:rPr>
              <a:t>Choose wisely!</a:t>
            </a:r>
            <a:endParaRPr sz="2400" dirty="0">
              <a:solidFill>
                <a:schemeClr val="accent1">
                  <a:lumMod val="50000"/>
                </a:schemeClr>
              </a:solidFill>
              <a:latin typeface="+mn-l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33"/>
          <p:cNvSpPr txBox="1">
            <a:spLocks noGrp="1"/>
          </p:cNvSpPr>
          <p:nvPr>
            <p:ph type="title"/>
          </p:nvPr>
        </p:nvSpPr>
        <p:spPr>
          <a:xfrm>
            <a:off x="0" y="631133"/>
            <a:ext cx="121920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BASELINE DATA</a:t>
            </a:r>
            <a:endParaRPr lang="en-US" dirty="0">
              <a:latin typeface="+mj-lt"/>
            </a:endParaRPr>
          </a:p>
        </p:txBody>
      </p:sp>
      <p:sp>
        <p:nvSpPr>
          <p:cNvPr id="1139" name="Google Shape;1139;p33"/>
          <p:cNvSpPr txBox="1"/>
          <p:nvPr/>
        </p:nvSpPr>
        <p:spPr>
          <a:xfrm>
            <a:off x="633875" y="1528833"/>
            <a:ext cx="10972799" cy="4384883"/>
          </a:xfrm>
          <a:prstGeom prst="rect">
            <a:avLst/>
          </a:prstGeom>
          <a:noFill/>
          <a:ln>
            <a:noFill/>
          </a:ln>
        </p:spPr>
        <p:txBody>
          <a:bodyPr spcFirstLastPara="1" wrap="square" lIns="121900" tIns="60933" rIns="121900" bIns="60933" anchor="t" anchorCtr="0">
            <a:noAutofit/>
          </a:bodyPr>
          <a:lstStyle/>
          <a:p>
            <a:pPr algn="just">
              <a:lnSpc>
                <a:spcPct val="150000"/>
              </a:lnSpc>
              <a:buClr>
                <a:srgbClr val="008000"/>
              </a:buClr>
              <a:buSzPts val="2400"/>
            </a:pPr>
            <a:r>
              <a:rPr lang="en-US" sz="2400" b="1" dirty="0">
                <a:solidFill>
                  <a:schemeClr val="dk1"/>
                </a:solidFill>
                <a:latin typeface="+mn-lt"/>
                <a:ea typeface="Fira Sans Extra Condensed"/>
                <a:cs typeface="Fira Sans Extra Condensed"/>
                <a:sym typeface="Fira Sans Extra Condensed"/>
              </a:rPr>
              <a:t>Select independent variables</a:t>
            </a:r>
            <a:endParaRPr lang="en-US" sz="2400" dirty="0">
              <a:latin typeface="+mn-lt"/>
              <a:ea typeface="Calibri"/>
              <a:cs typeface="Calibri"/>
              <a:sym typeface="Calibri"/>
            </a:endParaRPr>
          </a:p>
          <a:p>
            <a:pPr algn="just">
              <a:lnSpc>
                <a:spcPct val="150000"/>
              </a:lnSpc>
              <a:buClr>
                <a:srgbClr val="008000"/>
              </a:buClr>
              <a:buSzPts val="2400"/>
            </a:pPr>
            <a:r>
              <a:rPr lang="en-US" sz="2400" dirty="0">
                <a:latin typeface="+mn-lt"/>
                <a:ea typeface="Calibri"/>
                <a:cs typeface="Calibri"/>
                <a:sym typeface="Calibri"/>
              </a:rPr>
              <a:t>Choose as many parameters as possible to explain changes in the baseline.</a:t>
            </a:r>
          </a:p>
          <a:p>
            <a:pPr algn="just">
              <a:lnSpc>
                <a:spcPct val="150000"/>
              </a:lnSpc>
              <a:buClr>
                <a:srgbClr val="008000"/>
              </a:buClr>
              <a:buSzPts val="2400"/>
            </a:pPr>
            <a:r>
              <a:rPr lang="en-US" sz="2400" b="1" dirty="0">
                <a:latin typeface="+mn-lt"/>
                <a:ea typeface="Calibri"/>
                <a:cs typeface="Calibri"/>
                <a:sym typeface="Calibri"/>
              </a:rPr>
              <a:t>Recommendation: </a:t>
            </a:r>
            <a:r>
              <a:rPr lang="en-US" sz="2400" dirty="0">
                <a:latin typeface="+mn-lt"/>
                <a:ea typeface="Calibri"/>
                <a:cs typeface="Calibri"/>
                <a:sym typeface="Calibri"/>
              </a:rPr>
              <a:t>choose only those parameters that are needed to reasonably explain changes in the baseline data.</a:t>
            </a:r>
            <a:endParaRPr sz="2400" dirty="0">
              <a:latin typeface="+mn-lt"/>
              <a:ea typeface="Calibri"/>
              <a:cs typeface="Calibri"/>
              <a:sym typeface="Calibri"/>
            </a:endParaRPr>
          </a:p>
          <a:p>
            <a:pPr marL="706949" lvl="1" indent="-467772" algn="just">
              <a:lnSpc>
                <a:spcPct val="150000"/>
              </a:lnSpc>
              <a:spcBef>
                <a:spcPts val="533"/>
              </a:spcBef>
              <a:buSzPts val="2000"/>
            </a:pPr>
            <a:r>
              <a:rPr lang="en-US" sz="2400" dirty="0">
                <a:latin typeface="+mn-lt"/>
                <a:ea typeface="Calibri"/>
                <a:cs typeface="Calibri"/>
                <a:sym typeface="Calibri"/>
              </a:rPr>
              <a:t>Q. What is reasonable?</a:t>
            </a:r>
          </a:p>
          <a:p>
            <a:pPr marL="706949" lvl="1" indent="-467772" algn="just">
              <a:lnSpc>
                <a:spcPct val="150000"/>
              </a:lnSpc>
              <a:spcBef>
                <a:spcPts val="533"/>
              </a:spcBef>
              <a:buSzPts val="2000"/>
            </a:pPr>
            <a:r>
              <a:rPr lang="en-US" sz="2400" dirty="0">
                <a:latin typeface="+mn-lt"/>
                <a:ea typeface="Calibri"/>
                <a:cs typeface="Calibri"/>
                <a:sym typeface="Calibri"/>
              </a:rPr>
              <a:t>A. Statistics and uncertainty in IPMVP 1:2014 presents statistical terminology to help define “reasonableness” and techniques for selecting independent variables.</a:t>
            </a:r>
            <a:endParaRPr sz="2400" dirty="0">
              <a:solidFill>
                <a:srgbClr val="FF0000"/>
              </a:solidFill>
              <a:latin typeface="+mn-lt"/>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20" name="Google Shape;437;p17">
            <a:extLst>
              <a:ext uri="{FF2B5EF4-FFF2-40B4-BE49-F238E27FC236}">
                <a16:creationId xmlns:a16="http://schemas.microsoft.com/office/drawing/2014/main" id="{D42762C2-B4C7-45F9-A682-FE42BC5FC568}"/>
              </a:ext>
            </a:extLst>
          </p:cNvPr>
          <p:cNvSpPr txBox="1"/>
          <p:nvPr/>
        </p:nvSpPr>
        <p:spPr>
          <a:xfrm>
            <a:off x="609601" y="1493113"/>
            <a:ext cx="10972800" cy="2152911"/>
          </a:xfrm>
          <a:prstGeom prst="rect">
            <a:avLst/>
          </a:prstGeom>
          <a:noFill/>
          <a:ln>
            <a:noFill/>
          </a:ln>
        </p:spPr>
        <p:txBody>
          <a:bodyPr spcFirstLastPara="1" wrap="square" lIns="121900" tIns="121900" rIns="121900" bIns="121900" anchor="ctr" anchorCtr="0">
            <a:noAutofit/>
          </a:bodyPr>
          <a:lstStyle/>
          <a:p>
            <a:pPr algn="just"/>
            <a:r>
              <a:rPr lang="en-US" sz="2000" b="1" dirty="0">
                <a:solidFill>
                  <a:schemeClr val="accent1">
                    <a:lumMod val="50000"/>
                  </a:schemeClr>
                </a:solidFill>
                <a:effectLst/>
                <a:latin typeface="+mn-lt"/>
              </a:rPr>
              <a:t>What is the concept of M&amp;V?</a:t>
            </a:r>
            <a:endParaRPr lang="en-US" sz="2000" dirty="0">
              <a:solidFill>
                <a:schemeClr val="accent1">
                  <a:lumMod val="50000"/>
                </a:schemeClr>
              </a:solidFill>
              <a:effectLst/>
              <a:latin typeface="+mn-lt"/>
            </a:endParaRPr>
          </a:p>
          <a:p>
            <a:pPr algn="just"/>
            <a:r>
              <a:rPr lang="en-US" sz="2000" dirty="0">
                <a:solidFill>
                  <a:srgbClr val="0E0E0E"/>
                </a:solidFill>
                <a:effectLst/>
                <a:latin typeface="+mn-lt"/>
              </a:rPr>
              <a:t>M = Measurement</a:t>
            </a:r>
          </a:p>
          <a:p>
            <a:pPr algn="just"/>
            <a:r>
              <a:rPr lang="en-US" sz="2000" dirty="0">
                <a:solidFill>
                  <a:srgbClr val="0E0E0E"/>
                </a:solidFill>
                <a:effectLst/>
                <a:latin typeface="+mn-lt"/>
              </a:rPr>
              <a:t>V = Verification</a:t>
            </a:r>
          </a:p>
          <a:p>
            <a:pPr algn="just"/>
            <a:r>
              <a:rPr lang="en-US" sz="2000" dirty="0">
                <a:solidFill>
                  <a:srgbClr val="0E0E0E"/>
                </a:solidFill>
                <a:effectLst/>
                <a:latin typeface="+mn-lt"/>
              </a:rPr>
              <a:t>“Measurement &amp; Verification (M&amp;V) is the process of using measurements to determine the actual savings achieved in a business through an energy management program.”</a:t>
            </a:r>
          </a:p>
          <a:p>
            <a:pPr algn="just"/>
            <a:r>
              <a:rPr lang="en-US" sz="2000" dirty="0">
                <a:solidFill>
                  <a:srgbClr val="0E0E0E"/>
                </a:solidFill>
                <a:effectLst/>
                <a:latin typeface="+mn-lt"/>
              </a:rPr>
              <a:t>Source: IPMVP Core Concepts 2014, Chapter 3, 3.5</a:t>
            </a:r>
          </a:p>
          <a:p>
            <a:pPr algn="just"/>
            <a:endParaRPr lang="en-US" sz="2000" dirty="0">
              <a:solidFill>
                <a:srgbClr val="0E0E0E"/>
              </a:solidFill>
              <a:effectLst/>
              <a:latin typeface="+mn-lt"/>
            </a:endParaRPr>
          </a:p>
        </p:txBody>
      </p:sp>
      <p:sp>
        <p:nvSpPr>
          <p:cNvPr id="3" name="TextBox 2">
            <a:extLst>
              <a:ext uri="{FF2B5EF4-FFF2-40B4-BE49-F238E27FC236}">
                <a16:creationId xmlns:a16="http://schemas.microsoft.com/office/drawing/2014/main" id="{A0FD255D-6441-851C-61E9-A80346E6FAD2}"/>
              </a:ext>
            </a:extLst>
          </p:cNvPr>
          <p:cNvSpPr txBox="1"/>
          <p:nvPr/>
        </p:nvSpPr>
        <p:spPr>
          <a:xfrm>
            <a:off x="609600" y="3646024"/>
            <a:ext cx="10972800" cy="1631216"/>
          </a:xfrm>
          <a:prstGeom prst="rect">
            <a:avLst/>
          </a:prstGeom>
          <a:noFill/>
        </p:spPr>
        <p:txBody>
          <a:bodyPr wrap="square">
            <a:spAutoFit/>
          </a:bodyPr>
          <a:lstStyle/>
          <a:p>
            <a:r>
              <a:rPr lang="en-US" sz="2000" b="1" dirty="0">
                <a:solidFill>
                  <a:srgbClr val="0E0E0E"/>
                </a:solidFill>
                <a:effectLst/>
                <a:latin typeface="+mn-lt"/>
              </a:rPr>
              <a:t>IPMVP</a:t>
            </a:r>
            <a:r>
              <a:rPr lang="en-US" sz="2000" dirty="0">
                <a:solidFill>
                  <a:srgbClr val="0E0E0E"/>
                </a:solidFill>
                <a:effectLst/>
                <a:latin typeface="+mn-lt"/>
              </a:rPr>
              <a:t>: </a:t>
            </a:r>
            <a:r>
              <a:rPr lang="en-US" sz="2000">
                <a:solidFill>
                  <a:srgbClr val="0E0E0E"/>
                </a:solidFill>
                <a:effectLst/>
                <a:latin typeface="+mn-lt"/>
              </a:rPr>
              <a:t>International Performance </a:t>
            </a:r>
            <a:r>
              <a:rPr lang="en-US" sz="2000" dirty="0">
                <a:solidFill>
                  <a:srgbClr val="0E0E0E"/>
                </a:solidFill>
                <a:effectLst/>
                <a:latin typeface="+mn-lt"/>
              </a:rPr>
              <a:t>Measurement and Verification Protocol</a:t>
            </a:r>
          </a:p>
          <a:p>
            <a:r>
              <a:rPr lang="en-US" sz="2000" dirty="0">
                <a:solidFill>
                  <a:srgbClr val="0E0E0E"/>
                </a:solidFill>
                <a:effectLst/>
                <a:latin typeface="+mn-lt"/>
              </a:rPr>
              <a:t>Developed by the organization EVO (Efficiency Valuation Organization)</a:t>
            </a:r>
          </a:p>
          <a:p>
            <a:r>
              <a:rPr lang="en-US" sz="2000" dirty="0">
                <a:solidFill>
                  <a:srgbClr val="0E0E0E"/>
                </a:solidFill>
                <a:effectLst/>
                <a:latin typeface="+mn-lt"/>
              </a:rPr>
              <a:t>It provides 4 M&amp;V methods: Option A, B, C, D.</a:t>
            </a:r>
          </a:p>
          <a:p>
            <a:endParaRPr lang="en-US" sz="2000" dirty="0">
              <a:solidFill>
                <a:srgbClr val="0E0E0E"/>
              </a:solidFill>
              <a:effectLst/>
              <a:latin typeface="+mn-lt"/>
            </a:endParaRPr>
          </a:p>
          <a:p>
            <a:r>
              <a:rPr lang="en-US" sz="2000" b="1" dirty="0">
                <a:solidFill>
                  <a:srgbClr val="0E0E0E"/>
                </a:solidFill>
                <a:effectLst/>
                <a:latin typeface="+mn-lt"/>
              </a:rPr>
              <a:t>Objective</a:t>
            </a:r>
            <a:r>
              <a:rPr lang="en-US" sz="2000" dirty="0">
                <a:solidFill>
                  <a:srgbClr val="0E0E0E"/>
                </a:solidFill>
                <a:effectLst/>
                <a:latin typeface="+mn-lt"/>
              </a:rPr>
              <a:t>: To verify energy savings results transparently and accurately</a:t>
            </a:r>
          </a:p>
        </p:txBody>
      </p:sp>
      <p:sp>
        <p:nvSpPr>
          <p:cNvPr id="6" name="Title 1">
            <a:extLst>
              <a:ext uri="{FF2B5EF4-FFF2-40B4-BE49-F238E27FC236}">
                <a16:creationId xmlns:a16="http://schemas.microsoft.com/office/drawing/2014/main" id="{9C15D601-16B5-CFA4-9078-6348936A877A}"/>
              </a:ext>
            </a:extLst>
          </p:cNvPr>
          <p:cNvSpPr>
            <a:spLocks noGrp="1"/>
          </p:cNvSpPr>
          <p:nvPr>
            <p:ph type="title"/>
          </p:nvPr>
        </p:nvSpPr>
        <p:spPr/>
        <p:txBody>
          <a:bodyPr/>
          <a:lstStyle/>
          <a:p>
            <a:r>
              <a:rPr lang="en-US">
                <a:latin typeface="+mn-lt"/>
              </a:rPr>
              <a:t>C</a:t>
            </a:r>
            <a:r>
              <a:rPr lang="en-US" b="1">
                <a:effectLst/>
                <a:latin typeface="+mn-lt"/>
              </a:rPr>
              <a:t>ONCEPT OF M&amp;V</a:t>
            </a:r>
            <a:endParaRPr lang="en-US" dirty="0">
              <a:effectLst/>
              <a:latin typeface="+mn-lt"/>
            </a:endParaRPr>
          </a:p>
        </p:txBody>
      </p:sp>
    </p:spTree>
    <p:extLst>
      <p:ext uri="{BB962C8B-B14F-4D97-AF65-F5344CB8AC3E}">
        <p14:creationId xmlns:p14="http://schemas.microsoft.com/office/powerpoint/2010/main" val="35425058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34"/>
          <p:cNvSpPr txBox="1">
            <a:spLocks noGrp="1"/>
          </p:cNvSpPr>
          <p:nvPr>
            <p:ph type="title"/>
          </p:nvPr>
        </p:nvSpPr>
        <p:spPr>
          <a:xfrm>
            <a:off x="532838" y="531292"/>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BASELINE DATA</a:t>
            </a:r>
            <a:endParaRPr lang="en-US" dirty="0">
              <a:latin typeface="+mj-lt"/>
            </a:endParaRPr>
          </a:p>
        </p:txBody>
      </p:sp>
      <p:sp>
        <p:nvSpPr>
          <p:cNvPr id="1149" name="Google Shape;1149;p34"/>
          <p:cNvSpPr txBox="1"/>
          <p:nvPr/>
        </p:nvSpPr>
        <p:spPr>
          <a:xfrm>
            <a:off x="686361" y="1397000"/>
            <a:ext cx="10819277" cy="4064000"/>
          </a:xfrm>
          <a:prstGeom prst="rect">
            <a:avLst/>
          </a:prstGeom>
          <a:noFill/>
          <a:ln>
            <a:noFill/>
          </a:ln>
        </p:spPr>
        <p:txBody>
          <a:bodyPr spcFirstLastPara="1" wrap="square" lIns="121900" tIns="60933" rIns="121900" bIns="60933" anchor="t" anchorCtr="0">
            <a:noAutofit/>
          </a:bodyPr>
          <a:lstStyle/>
          <a:p>
            <a:pPr algn="just">
              <a:lnSpc>
                <a:spcPct val="150000"/>
              </a:lnSpc>
              <a:buClr>
                <a:srgbClr val="008000"/>
              </a:buClr>
              <a:buSzPts val="2400"/>
            </a:pPr>
            <a:r>
              <a:rPr lang="en-US" sz="2000" b="1" dirty="0">
                <a:solidFill>
                  <a:srgbClr val="0070C0"/>
                </a:solidFill>
                <a:latin typeface="+mn-lt"/>
                <a:ea typeface="Fira Sans Extra Condensed"/>
                <a:cs typeface="Fira Sans Extra Condensed"/>
                <a:sym typeface="Fira Sans Extra Condensed"/>
              </a:rPr>
              <a:t>Definition of static elements</a:t>
            </a:r>
            <a:endParaRPr lang="en-US" sz="2000" dirty="0">
              <a:solidFill>
                <a:srgbClr val="0070C0"/>
              </a:solidFill>
              <a:latin typeface="+mn-lt"/>
              <a:ea typeface="Calibri"/>
              <a:cs typeface="Calibri"/>
              <a:sym typeface="Calibri"/>
            </a:endParaRPr>
          </a:p>
          <a:p>
            <a:pPr algn="just">
              <a:lnSpc>
                <a:spcPct val="150000"/>
              </a:lnSpc>
              <a:buClr>
                <a:srgbClr val="008000"/>
              </a:buClr>
              <a:buSzPts val="2400"/>
            </a:pPr>
            <a:r>
              <a:rPr lang="en-US" sz="2000" dirty="0">
                <a:latin typeface="+mn-lt"/>
                <a:ea typeface="Calibri"/>
                <a:cs typeface="Calibri"/>
                <a:sym typeface="Calibri"/>
              </a:rPr>
              <a:t>Plant characteristics that influence energy use within the selected measurement range, but are not used as a basis for any permanent adjustment. These characteristics include constant characteristics, environmental characteristics, operation and maintenance. They may be constant or variable. </a:t>
            </a:r>
            <a:endParaRPr sz="2000" dirty="0">
              <a:latin typeface="+mn-lt"/>
              <a:ea typeface="Calibri"/>
              <a:cs typeface="Calibri"/>
              <a:sym typeface="Calibri"/>
            </a:endParaRPr>
          </a:p>
          <a:p>
            <a:pPr algn="just">
              <a:lnSpc>
                <a:spcPct val="150000"/>
              </a:lnSpc>
              <a:spcBef>
                <a:spcPts val="533"/>
              </a:spcBef>
              <a:buClr>
                <a:srgbClr val="008000"/>
              </a:buClr>
              <a:buSzPts val="2000"/>
            </a:pPr>
            <a:endParaRPr sz="2000" dirty="0">
              <a:solidFill>
                <a:srgbClr val="008000"/>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4" name="Google Shape;1154;p35"/>
          <p:cNvSpPr txBox="1">
            <a:spLocks noGrp="1"/>
          </p:cNvSpPr>
          <p:nvPr>
            <p:ph type="title"/>
          </p:nvPr>
        </p:nvSpPr>
        <p:spPr>
          <a:xfrm>
            <a:off x="558800" y="526437"/>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BASELINE DATA</a:t>
            </a:r>
            <a:endParaRPr lang="en-US" dirty="0">
              <a:latin typeface="+mj-lt"/>
            </a:endParaRPr>
          </a:p>
        </p:txBody>
      </p:sp>
      <p:sp>
        <p:nvSpPr>
          <p:cNvPr id="1159" name="Google Shape;1159;p35"/>
          <p:cNvSpPr txBox="1"/>
          <p:nvPr/>
        </p:nvSpPr>
        <p:spPr>
          <a:xfrm>
            <a:off x="558800" y="1311315"/>
            <a:ext cx="11312901" cy="5020247"/>
          </a:xfrm>
          <a:prstGeom prst="rect">
            <a:avLst/>
          </a:prstGeom>
          <a:noFill/>
          <a:ln>
            <a:noFill/>
          </a:ln>
        </p:spPr>
        <p:txBody>
          <a:bodyPr spcFirstLastPara="1" wrap="square" lIns="121900" tIns="60933" rIns="121900" bIns="60933" anchor="t" anchorCtr="0">
            <a:noAutofit/>
          </a:bodyPr>
          <a:lstStyle/>
          <a:p>
            <a:pPr marL="457189" indent="-457189" algn="just">
              <a:buClr>
                <a:srgbClr val="008000"/>
              </a:buClr>
              <a:buSzPts val="1800"/>
            </a:pPr>
            <a:r>
              <a:rPr lang="en-US" sz="2400" b="1" dirty="0">
                <a:solidFill>
                  <a:srgbClr val="0070C0"/>
                </a:solidFill>
                <a:latin typeface="+mn-lt"/>
                <a:ea typeface="Fira Sans Extra Condensed"/>
                <a:cs typeface="Fira Sans Extra Condensed"/>
                <a:sym typeface="Fira Sans Extra Condensed"/>
              </a:rPr>
              <a:t>Where do we get the data?</a:t>
            </a:r>
            <a:endParaRPr lang="en-US" sz="2400" b="1" dirty="0">
              <a:solidFill>
                <a:srgbClr val="0070C0"/>
              </a:solidFill>
              <a:latin typeface="+mn-lt"/>
              <a:ea typeface="Calibri"/>
              <a:cs typeface="Calibri"/>
              <a:sym typeface="Calibri"/>
            </a:endParaRPr>
          </a:p>
          <a:p>
            <a:pPr marL="457189" indent="-457189" algn="just">
              <a:buClr>
                <a:srgbClr val="008000"/>
              </a:buClr>
              <a:buSzPts val="1800"/>
              <a:buFont typeface="Wingdings" pitchFamily="2" charset="2"/>
              <a:buChar char="v"/>
            </a:pPr>
            <a:r>
              <a:rPr lang="en-US" sz="2400" b="1" dirty="0">
                <a:latin typeface="+mn-lt"/>
                <a:ea typeface="Calibri"/>
                <a:cs typeface="Calibri"/>
                <a:sym typeface="Calibri"/>
              </a:rPr>
              <a:t>Energy data </a:t>
            </a:r>
            <a:r>
              <a:rPr lang="en-US" sz="2400" dirty="0">
                <a:latin typeface="+mn-lt"/>
                <a:ea typeface="Calibri"/>
                <a:cs typeface="Calibri"/>
                <a:sym typeface="Calibri"/>
              </a:rPr>
              <a:t>are obtained from electricity meters or energy bills, or insulation meters</a:t>
            </a:r>
          </a:p>
          <a:p>
            <a:pPr marL="457189" indent="-457189" algn="just">
              <a:buClr>
                <a:srgbClr val="008000"/>
              </a:buClr>
              <a:buSzPts val="1800"/>
              <a:buFont typeface="Wingdings" pitchFamily="2" charset="2"/>
              <a:buChar char="v"/>
            </a:pPr>
            <a:r>
              <a:rPr lang="en-US" sz="2400" b="1" dirty="0">
                <a:latin typeface="+mn-lt"/>
                <a:ea typeface="Calibri"/>
                <a:cs typeface="Calibri"/>
                <a:sym typeface="Calibri"/>
              </a:rPr>
              <a:t>Independent variable data </a:t>
            </a:r>
            <a:r>
              <a:rPr lang="en-US" sz="2400" dirty="0">
                <a:latin typeface="+mn-lt"/>
                <a:ea typeface="Calibri"/>
                <a:cs typeface="Calibri"/>
                <a:sym typeface="Calibri"/>
              </a:rPr>
              <a:t>are obtained from government weather stations, factory records, control systems, etc.</a:t>
            </a:r>
          </a:p>
          <a:p>
            <a:pPr marL="457189" indent="-457189" algn="just">
              <a:buClr>
                <a:srgbClr val="008000"/>
              </a:buClr>
              <a:buSzPts val="1800"/>
              <a:buFont typeface="Wingdings" pitchFamily="2" charset="2"/>
              <a:buChar char="v"/>
            </a:pPr>
            <a:r>
              <a:rPr lang="en-US" sz="2400" b="1" dirty="0">
                <a:latin typeface="+mn-lt"/>
                <a:ea typeface="Calibri"/>
                <a:cs typeface="Calibri"/>
                <a:sym typeface="Calibri"/>
              </a:rPr>
              <a:t>Static coefficients </a:t>
            </a:r>
            <a:r>
              <a:rPr lang="en-US" sz="2400" dirty="0">
                <a:latin typeface="+mn-lt"/>
                <a:ea typeface="Calibri"/>
                <a:cs typeface="Calibri"/>
                <a:sym typeface="Calibri"/>
              </a:rPr>
              <a:t>are obtained from factory records, control systems, etc.</a:t>
            </a:r>
          </a:p>
          <a:p>
            <a:pPr marL="457189" indent="-457189" algn="just">
              <a:buClr>
                <a:srgbClr val="008000"/>
              </a:buClr>
              <a:buSzPts val="1800"/>
            </a:pPr>
            <a:r>
              <a:rPr lang="en-US" sz="2400" dirty="0">
                <a:latin typeface="+mn-lt"/>
                <a:ea typeface="Calibri"/>
                <a:cs typeface="Calibri"/>
                <a:sym typeface="Calibri"/>
              </a:rPr>
              <a:t>For each data source, four factors should be considered:</a:t>
            </a:r>
          </a:p>
          <a:p>
            <a:pPr marL="1562070" lvl="2" indent="-342900" algn="just">
              <a:spcBef>
                <a:spcPts val="800"/>
              </a:spcBef>
              <a:buClr>
                <a:srgbClr val="008000"/>
              </a:buClr>
              <a:buSzPts val="1800"/>
              <a:buFont typeface="Wingdings" pitchFamily="2" charset="2"/>
              <a:buChar char="v"/>
            </a:pPr>
            <a:r>
              <a:rPr lang="en-US" sz="2400" dirty="0">
                <a:latin typeface="+mn-lt"/>
                <a:ea typeface="Calibri"/>
                <a:cs typeface="Calibri"/>
                <a:sym typeface="Calibri"/>
              </a:rPr>
              <a:t>Data accuracy data</a:t>
            </a:r>
          </a:p>
          <a:p>
            <a:pPr marL="1562070" lvl="2" indent="-342900" algn="just">
              <a:spcBef>
                <a:spcPts val="800"/>
              </a:spcBef>
              <a:buClr>
                <a:srgbClr val="008000"/>
              </a:buClr>
              <a:buSzPts val="1800"/>
              <a:buFont typeface="Wingdings" pitchFamily="2" charset="2"/>
              <a:buChar char="v"/>
            </a:pPr>
            <a:r>
              <a:rPr lang="en-US" sz="2400" dirty="0">
                <a:latin typeface="+mn-lt"/>
                <a:ea typeface="Calibri"/>
                <a:cs typeface="Calibri"/>
                <a:sym typeface="Calibri"/>
              </a:rPr>
              <a:t> Availability when we need </a:t>
            </a:r>
          </a:p>
          <a:p>
            <a:pPr marL="1562070" lvl="2" indent="-342900" algn="just">
              <a:spcBef>
                <a:spcPts val="800"/>
              </a:spcBef>
              <a:buClr>
                <a:srgbClr val="008000"/>
              </a:buClr>
              <a:buSzPts val="1800"/>
              <a:buFont typeface="Wingdings" pitchFamily="2" charset="2"/>
              <a:buChar char="v"/>
            </a:pPr>
            <a:r>
              <a:rPr lang="en-US" sz="2400" dirty="0">
                <a:latin typeface="+mn-lt"/>
                <a:ea typeface="Calibri"/>
                <a:cs typeface="Calibri"/>
                <a:sym typeface="Calibri"/>
              </a:rPr>
              <a:t>Data reliability</a:t>
            </a:r>
          </a:p>
          <a:p>
            <a:pPr marL="1562070" lvl="2" indent="-342900" algn="just">
              <a:spcBef>
                <a:spcPts val="800"/>
              </a:spcBef>
              <a:buClr>
                <a:srgbClr val="008000"/>
              </a:buClr>
              <a:buSzPts val="1800"/>
              <a:buFont typeface="Wingdings" pitchFamily="2" charset="2"/>
              <a:buChar char="v"/>
            </a:pPr>
            <a:r>
              <a:rPr lang="en-US" sz="2400" dirty="0">
                <a:latin typeface="+mn-lt"/>
                <a:ea typeface="Calibri"/>
                <a:cs typeface="Calibri"/>
                <a:sym typeface="Calibri"/>
              </a:rPr>
              <a:t>Cost of data collection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63"/>
        <p:cNvGrpSpPr/>
        <p:nvPr/>
      </p:nvGrpSpPr>
      <p:grpSpPr>
        <a:xfrm>
          <a:off x="0" y="0"/>
          <a:ext cx="0" cy="0"/>
          <a:chOff x="0" y="0"/>
          <a:chExt cx="0" cy="0"/>
        </a:xfrm>
      </p:grpSpPr>
      <p:sp>
        <p:nvSpPr>
          <p:cNvPr id="1164" name="Google Shape;1164;p36"/>
          <p:cNvSpPr txBox="1">
            <a:spLocks noGrp="1"/>
          </p:cNvSpPr>
          <p:nvPr>
            <p:ph type="title"/>
          </p:nvPr>
        </p:nvSpPr>
        <p:spPr>
          <a:xfrm>
            <a:off x="623090" y="483996"/>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BASELINE DATA</a:t>
            </a:r>
            <a:endParaRPr lang="en-US" dirty="0">
              <a:latin typeface="+mj-lt"/>
            </a:endParaRPr>
          </a:p>
        </p:txBody>
      </p:sp>
      <p:sp>
        <p:nvSpPr>
          <p:cNvPr id="1168" name="Google Shape;1168;p36"/>
          <p:cNvSpPr txBox="1"/>
          <p:nvPr/>
        </p:nvSpPr>
        <p:spPr>
          <a:xfrm>
            <a:off x="623090" y="1489778"/>
            <a:ext cx="10972799" cy="4184512"/>
          </a:xfrm>
          <a:prstGeom prst="rect">
            <a:avLst/>
          </a:prstGeom>
          <a:noFill/>
          <a:ln>
            <a:noFill/>
          </a:ln>
        </p:spPr>
        <p:txBody>
          <a:bodyPr spcFirstLastPara="1" wrap="square" lIns="121900" tIns="121900" rIns="121900" bIns="121900" anchor="ctr" anchorCtr="0">
            <a:noAutofit/>
          </a:bodyPr>
          <a:lstStyle/>
          <a:p>
            <a:pPr algn="just">
              <a:lnSpc>
                <a:spcPct val="150000"/>
              </a:lnSpc>
              <a:buSzPts val="2400"/>
            </a:pPr>
            <a:r>
              <a:rPr lang="en-US" sz="2400" b="1" dirty="0">
                <a:solidFill>
                  <a:schemeClr val="dk1"/>
                </a:solidFill>
                <a:latin typeface="+mn-lt"/>
                <a:ea typeface="Fira Sans Extra Condensed"/>
                <a:cs typeface="Fira Sans Extra Condensed"/>
                <a:sym typeface="Fira Sans Extra Condensed"/>
              </a:rPr>
              <a:t>Example</a:t>
            </a:r>
          </a:p>
          <a:p>
            <a:pPr algn="just">
              <a:lnSpc>
                <a:spcPct val="150000"/>
              </a:lnSpc>
              <a:buClr>
                <a:srgbClr val="008000"/>
              </a:buClr>
              <a:buSzPts val="2400"/>
            </a:pPr>
            <a:r>
              <a:rPr lang="en-US" sz="2400" dirty="0">
                <a:latin typeface="+mn-lt"/>
                <a:ea typeface="Calibri"/>
                <a:cs typeface="Calibri"/>
                <a:sym typeface="Calibri"/>
              </a:rPr>
              <a:t>You are planning M&amp;V for a recreation center. The improvements to be installed are high efficiency condensing boilers, efficient controls, etc. The old boilers are standard boilers. The boilers provide heat for the recreation center and for the swimming pool. It is estimated that 65% of the heat is used for the swimming pool, 35% is for space heating.</a:t>
            </a:r>
          </a:p>
          <a:p>
            <a:pPr algn="just">
              <a:lnSpc>
                <a:spcPct val="150000"/>
              </a:lnSpc>
              <a:buClr>
                <a:srgbClr val="008000"/>
              </a:buClr>
              <a:buSzPts val="2400"/>
            </a:pPr>
            <a:r>
              <a:rPr lang="en-US" sz="2400" b="1" dirty="0">
                <a:solidFill>
                  <a:srgbClr val="00B050"/>
                </a:solidFill>
                <a:latin typeface="+mn-lt"/>
                <a:ea typeface="Calibri"/>
                <a:cs typeface="Calibri"/>
                <a:sym typeface="Calibri"/>
              </a:rPr>
              <a:t>What are the independent variables and static coefficients here?</a:t>
            </a:r>
            <a:endParaRPr lang="en-US" sz="2400" b="1" dirty="0">
              <a:solidFill>
                <a:srgbClr val="00B050"/>
              </a:solidFill>
              <a:latin typeface="+mn-lt"/>
            </a:endParaRPr>
          </a:p>
          <a:p>
            <a:pPr algn="just">
              <a:lnSpc>
                <a:spcPct val="150000"/>
              </a:lnSpc>
              <a:buSzPts val="2400"/>
            </a:pPr>
            <a:endParaRPr sz="2400" b="1" dirty="0">
              <a:solidFill>
                <a:schemeClr val="dk1"/>
              </a:solidFill>
              <a:latin typeface="+mn-lt"/>
              <a:ea typeface="Fira Sans Extra Condensed"/>
              <a:cs typeface="Fira Sans Extra Condensed"/>
              <a:sym typeface="Fira Sans Extra Condensed"/>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73"/>
        <p:cNvGrpSpPr/>
        <p:nvPr/>
      </p:nvGrpSpPr>
      <p:grpSpPr>
        <a:xfrm>
          <a:off x="0" y="0"/>
          <a:ext cx="0" cy="0"/>
          <a:chOff x="0" y="0"/>
          <a:chExt cx="0" cy="0"/>
        </a:xfrm>
      </p:grpSpPr>
      <p:sp>
        <p:nvSpPr>
          <p:cNvPr id="1174" name="Google Shape;1174;p37"/>
          <p:cNvSpPr txBox="1">
            <a:spLocks noGrp="1"/>
          </p:cNvSpPr>
          <p:nvPr>
            <p:ph type="title"/>
          </p:nvPr>
        </p:nvSpPr>
        <p:spPr>
          <a:xfrm>
            <a:off x="609600" y="576958"/>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BASELINE DATA</a:t>
            </a:r>
            <a:endParaRPr lang="en-US" dirty="0">
              <a:latin typeface="+mj-lt"/>
            </a:endParaRPr>
          </a:p>
        </p:txBody>
      </p:sp>
      <p:sp>
        <p:nvSpPr>
          <p:cNvPr id="1178" name="Google Shape;1178;p37"/>
          <p:cNvSpPr txBox="1"/>
          <p:nvPr/>
        </p:nvSpPr>
        <p:spPr>
          <a:xfrm>
            <a:off x="447121" y="1439347"/>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chemeClr val="dk1"/>
                </a:solidFill>
                <a:latin typeface="+mn-lt"/>
                <a:ea typeface="Fira Sans Extra Condensed"/>
                <a:cs typeface="Fira Sans Extra Condensed"/>
                <a:sym typeface="Fira Sans Extra Condensed"/>
              </a:rPr>
              <a:t>Separating the layers - onion shape graph</a:t>
            </a:r>
            <a:endParaRPr sz="2400" b="1" dirty="0">
              <a:solidFill>
                <a:schemeClr val="dk1"/>
              </a:solidFill>
              <a:latin typeface="+mn-lt"/>
              <a:ea typeface="Fira Sans Extra Condensed"/>
              <a:cs typeface="Fira Sans Extra Condensed"/>
              <a:sym typeface="Fira Sans Extra Condensed"/>
            </a:endParaRPr>
          </a:p>
        </p:txBody>
      </p:sp>
      <p:sp>
        <p:nvSpPr>
          <p:cNvPr id="1179" name="Google Shape;1179;p37"/>
          <p:cNvSpPr txBox="1"/>
          <p:nvPr/>
        </p:nvSpPr>
        <p:spPr>
          <a:xfrm>
            <a:off x="553512" y="2093005"/>
            <a:ext cx="4918017" cy="1600384"/>
          </a:xfrm>
          <a:prstGeom prst="rect">
            <a:avLst/>
          </a:prstGeom>
          <a:noFill/>
          <a:ln>
            <a:noFill/>
          </a:ln>
        </p:spPr>
        <p:txBody>
          <a:bodyPr spcFirstLastPara="1" wrap="square" lIns="121900" tIns="60933" rIns="121900" bIns="60933" anchor="t" anchorCtr="0">
            <a:spAutoFit/>
          </a:bodyPr>
          <a:lstStyle/>
          <a:p>
            <a:r>
              <a:rPr lang="en-US" sz="2400" dirty="0">
                <a:latin typeface="+mn-lt"/>
                <a:ea typeface="Calibri"/>
                <a:cs typeface="Calibri"/>
                <a:sym typeface="Calibri"/>
              </a:rPr>
              <a:t>A method to consider all independent variables and potential static coefficients throughout plant operations</a:t>
            </a:r>
            <a:endParaRPr sz="2400" dirty="0">
              <a:latin typeface="+mn-lt"/>
              <a:ea typeface="Calibri"/>
              <a:cs typeface="Calibri"/>
              <a:sym typeface="Calibri"/>
            </a:endParaRPr>
          </a:p>
        </p:txBody>
      </p:sp>
      <p:grpSp>
        <p:nvGrpSpPr>
          <p:cNvPr id="1180" name="Google Shape;1180;p37"/>
          <p:cNvGrpSpPr/>
          <p:nvPr/>
        </p:nvGrpSpPr>
        <p:grpSpPr>
          <a:xfrm>
            <a:off x="5471531" y="1251785"/>
            <a:ext cx="6551963" cy="5471377"/>
            <a:chOff x="1061052" y="0"/>
            <a:chExt cx="4103533" cy="4103533"/>
          </a:xfrm>
        </p:grpSpPr>
        <p:sp>
          <p:nvSpPr>
            <p:cNvPr id="1181" name="Google Shape;1181;p37"/>
            <p:cNvSpPr/>
            <p:nvPr/>
          </p:nvSpPr>
          <p:spPr>
            <a:xfrm>
              <a:off x="1061052" y="0"/>
              <a:ext cx="4103533" cy="4103533"/>
            </a:xfrm>
            <a:prstGeom prst="ellipse">
              <a:avLst/>
            </a:prstGeom>
            <a:solidFill>
              <a:srgbClr val="E4F2F2"/>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82" name="Google Shape;1182;p37"/>
            <p:cNvSpPr txBox="1"/>
            <p:nvPr/>
          </p:nvSpPr>
          <p:spPr>
            <a:xfrm>
              <a:off x="2568763" y="265271"/>
              <a:ext cx="1088112" cy="290163"/>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Good internal management</a:t>
              </a:r>
              <a:endParaRPr sz="1600" b="1" dirty="0">
                <a:solidFill>
                  <a:schemeClr val="dk1"/>
                </a:solidFill>
                <a:latin typeface="+mn-lt"/>
                <a:ea typeface="Calibri"/>
                <a:cs typeface="Calibri"/>
                <a:sym typeface="Calibri"/>
              </a:endParaRPr>
            </a:p>
          </p:txBody>
        </p:sp>
        <p:sp>
          <p:nvSpPr>
            <p:cNvPr id="1183" name="Google Shape;1183;p37"/>
            <p:cNvSpPr/>
            <p:nvPr/>
          </p:nvSpPr>
          <p:spPr>
            <a:xfrm>
              <a:off x="1368817" y="615529"/>
              <a:ext cx="3488003" cy="3488003"/>
            </a:xfrm>
            <a:prstGeom prst="ellipse">
              <a:avLst/>
            </a:prstGeom>
            <a:solidFill>
              <a:srgbClr val="B5DCE0"/>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84" name="Google Shape;1184;p37"/>
            <p:cNvSpPr txBox="1"/>
            <p:nvPr/>
          </p:nvSpPr>
          <p:spPr>
            <a:xfrm>
              <a:off x="2581003" y="874833"/>
              <a:ext cx="1063631" cy="283634"/>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Operation &amp; Maintenance</a:t>
              </a:r>
              <a:endParaRPr sz="1600" b="1" dirty="0">
                <a:solidFill>
                  <a:schemeClr val="dk1"/>
                </a:solidFill>
                <a:latin typeface="+mn-lt"/>
                <a:ea typeface="Calibri"/>
                <a:cs typeface="Calibri"/>
                <a:sym typeface="Calibri"/>
              </a:endParaRPr>
            </a:p>
          </p:txBody>
        </p:sp>
        <p:sp>
          <p:nvSpPr>
            <p:cNvPr id="1185" name="Google Shape;1185;p37"/>
            <p:cNvSpPr/>
            <p:nvPr/>
          </p:nvSpPr>
          <p:spPr>
            <a:xfrm>
              <a:off x="1676582" y="1231059"/>
              <a:ext cx="2872473" cy="2872473"/>
            </a:xfrm>
            <a:prstGeom prst="ellipse">
              <a:avLst/>
            </a:prstGeom>
            <a:solidFill>
              <a:srgbClr val="C9E5E6"/>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600">
                <a:latin typeface="+mn-lt"/>
              </a:endParaRPr>
            </a:p>
          </p:txBody>
        </p:sp>
        <p:sp>
          <p:nvSpPr>
            <p:cNvPr id="1186" name="Google Shape;1186;p37"/>
            <p:cNvSpPr txBox="1"/>
            <p:nvPr/>
          </p:nvSpPr>
          <p:spPr>
            <a:xfrm>
              <a:off x="2587260" y="1487312"/>
              <a:ext cx="1051118" cy="280297"/>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Control</a:t>
              </a:r>
              <a:endParaRPr sz="1600" b="1" dirty="0">
                <a:solidFill>
                  <a:schemeClr val="dk1"/>
                </a:solidFill>
                <a:latin typeface="+mn-lt"/>
                <a:ea typeface="Calibri"/>
                <a:cs typeface="Calibri"/>
                <a:sym typeface="Calibri"/>
              </a:endParaRPr>
            </a:p>
          </p:txBody>
        </p:sp>
        <p:sp>
          <p:nvSpPr>
            <p:cNvPr id="1187" name="Google Shape;1187;p37"/>
            <p:cNvSpPr/>
            <p:nvPr/>
          </p:nvSpPr>
          <p:spPr>
            <a:xfrm>
              <a:off x="1984347" y="1846589"/>
              <a:ext cx="2256943" cy="2256943"/>
            </a:xfrm>
            <a:prstGeom prst="ellipse">
              <a:avLst/>
            </a:prstGeom>
            <a:solidFill>
              <a:srgbClr val="4BA9B2"/>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88" name="Google Shape;1188;p37"/>
            <p:cNvSpPr txBox="1"/>
            <p:nvPr/>
          </p:nvSpPr>
          <p:spPr>
            <a:xfrm>
              <a:off x="2681926" y="2109208"/>
              <a:ext cx="861785" cy="287261"/>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Device</a:t>
              </a:r>
              <a:endParaRPr sz="1600" b="1" dirty="0">
                <a:solidFill>
                  <a:schemeClr val="dk1"/>
                </a:solidFill>
                <a:latin typeface="+mn-lt"/>
                <a:ea typeface="Calibri"/>
                <a:cs typeface="Calibri"/>
                <a:sym typeface="Calibri"/>
              </a:endParaRPr>
            </a:p>
          </p:txBody>
        </p:sp>
        <p:sp>
          <p:nvSpPr>
            <p:cNvPr id="1189" name="Google Shape;1189;p37"/>
            <p:cNvSpPr/>
            <p:nvPr/>
          </p:nvSpPr>
          <p:spPr>
            <a:xfrm>
              <a:off x="2292112" y="2462119"/>
              <a:ext cx="1641413" cy="1641413"/>
            </a:xfrm>
            <a:prstGeom prst="ellipse">
              <a:avLst/>
            </a:prstGeom>
            <a:solidFill>
              <a:srgbClr val="4C9DA1"/>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90" name="Google Shape;1190;p37"/>
            <p:cNvSpPr txBox="1"/>
            <p:nvPr/>
          </p:nvSpPr>
          <p:spPr>
            <a:xfrm>
              <a:off x="2599877" y="2727391"/>
              <a:ext cx="890155" cy="290163"/>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Procedure</a:t>
              </a:r>
            </a:p>
          </p:txBody>
        </p:sp>
        <p:sp>
          <p:nvSpPr>
            <p:cNvPr id="1191" name="Google Shape;1191;p37"/>
            <p:cNvSpPr/>
            <p:nvPr/>
          </p:nvSpPr>
          <p:spPr>
            <a:xfrm>
              <a:off x="2548583" y="3077649"/>
              <a:ext cx="1025883" cy="1025883"/>
            </a:xfrm>
            <a:prstGeom prst="ellipse">
              <a:avLst/>
            </a:prstGeom>
            <a:solidFill>
              <a:srgbClr val="32696B"/>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92" name="Google Shape;1192;p37"/>
            <p:cNvSpPr txBox="1"/>
            <p:nvPr/>
          </p:nvSpPr>
          <p:spPr>
            <a:xfrm>
              <a:off x="2856348" y="3409238"/>
              <a:ext cx="633685" cy="362705"/>
            </a:xfrm>
            <a:prstGeom prst="rect">
              <a:avLst/>
            </a:prstGeom>
            <a:noFill/>
            <a:ln>
              <a:noFill/>
            </a:ln>
          </p:spPr>
          <p:txBody>
            <a:bodyPr spcFirstLastPara="1" wrap="square" lIns="113767" tIns="113767" rIns="113767" bIns="113767" anchor="ctr" anchorCtr="0">
              <a:noAutofit/>
            </a:bodyPr>
            <a:lstStyle/>
            <a:p>
              <a:pPr algn="ctr">
                <a:lnSpc>
                  <a:spcPct val="90000"/>
                </a:lnSpc>
                <a:buSzPts val="1200"/>
              </a:pPr>
              <a:r>
                <a:rPr lang="en-US" sz="1600" b="1" dirty="0">
                  <a:solidFill>
                    <a:schemeClr val="dk1"/>
                  </a:solidFill>
                  <a:latin typeface="+mn-lt"/>
                  <a:ea typeface="Calibri"/>
                  <a:cs typeface="Calibri"/>
                  <a:sym typeface="Calibri"/>
                </a:rPr>
                <a:t>Service</a:t>
              </a:r>
              <a:endParaRPr sz="1600" b="1" dirty="0">
                <a:solidFill>
                  <a:schemeClr val="dk1"/>
                </a:solidFill>
                <a:latin typeface="+mn-lt"/>
                <a:ea typeface="Calibri"/>
                <a:cs typeface="Calibri"/>
                <a:sym typeface="Calibri"/>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38"/>
          <p:cNvSpPr txBox="1">
            <a:spLocks noGrp="1"/>
          </p:cNvSpPr>
          <p:nvPr>
            <p:ph type="title"/>
          </p:nvPr>
        </p:nvSpPr>
        <p:spPr>
          <a:xfrm>
            <a:off x="609600" y="614438"/>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MEASURING EQUIPMENT</a:t>
            </a:r>
            <a:endParaRPr lang="en-US" dirty="0">
              <a:latin typeface="+mj-lt"/>
            </a:endParaRPr>
          </a:p>
        </p:txBody>
      </p:sp>
      <p:sp>
        <p:nvSpPr>
          <p:cNvPr id="1201" name="Google Shape;1201;p38"/>
          <p:cNvSpPr txBox="1"/>
          <p:nvPr/>
        </p:nvSpPr>
        <p:spPr>
          <a:xfrm>
            <a:off x="609600" y="1482941"/>
            <a:ext cx="11082867" cy="4091140"/>
          </a:xfrm>
          <a:prstGeom prst="rect">
            <a:avLst/>
          </a:prstGeom>
          <a:noFill/>
          <a:ln>
            <a:noFill/>
          </a:ln>
        </p:spPr>
        <p:txBody>
          <a:bodyPr spcFirstLastPara="1" wrap="square" lIns="121900" tIns="60933" rIns="121900" bIns="60933" anchor="t" anchorCtr="0">
            <a:noAutofit/>
          </a:bodyPr>
          <a:lstStyle/>
          <a:p>
            <a:pPr marL="457200" indent="-457200">
              <a:lnSpc>
                <a:spcPct val="150000"/>
              </a:lnSpc>
              <a:buClr>
                <a:srgbClr val="008000"/>
              </a:buClr>
              <a:buSzPts val="2400"/>
              <a:buFont typeface="Wingdings" pitchFamily="2" charset="2"/>
              <a:buChar char="v"/>
            </a:pPr>
            <a:r>
              <a:rPr lang="en-US" sz="2400" b="1" dirty="0">
                <a:latin typeface="+mn-lt"/>
                <a:ea typeface="Calibri"/>
                <a:cs typeface="Calibri"/>
                <a:sym typeface="Calibri"/>
              </a:rPr>
              <a:t>Size </a:t>
            </a:r>
            <a:r>
              <a:rPr lang="en-US" sz="2400" dirty="0">
                <a:latin typeface="+mn-lt"/>
                <a:ea typeface="Calibri"/>
                <a:cs typeface="Calibri"/>
                <a:sym typeface="Calibri"/>
              </a:rPr>
              <a:t>the meter for the measurement range</a:t>
            </a:r>
            <a:r>
              <a:rPr lang="en-US" sz="2400" b="1" dirty="0">
                <a:latin typeface="+mn-lt"/>
                <a:ea typeface="Calibri"/>
                <a:cs typeface="Calibri"/>
                <a:sym typeface="Calibri"/>
              </a:rPr>
              <a:t>.</a:t>
            </a:r>
          </a:p>
          <a:p>
            <a:pPr marL="457200" indent="-457200">
              <a:lnSpc>
                <a:spcPct val="150000"/>
              </a:lnSpc>
              <a:buClr>
                <a:srgbClr val="008000"/>
              </a:buClr>
              <a:buSzPts val="2400"/>
              <a:buFont typeface="Wingdings" pitchFamily="2" charset="2"/>
              <a:buChar char="v"/>
            </a:pPr>
            <a:r>
              <a:rPr lang="en-US" sz="2400" b="1" dirty="0">
                <a:latin typeface="+mn-lt"/>
                <a:ea typeface="Calibri"/>
                <a:cs typeface="Calibri"/>
                <a:sym typeface="Calibri"/>
              </a:rPr>
              <a:t>Select </a:t>
            </a:r>
            <a:r>
              <a:rPr lang="en-US" sz="2400" dirty="0">
                <a:latin typeface="+mn-lt"/>
                <a:ea typeface="Calibri"/>
                <a:cs typeface="Calibri"/>
                <a:sym typeface="Calibri"/>
              </a:rPr>
              <a:t>the meter most of the time.</a:t>
            </a:r>
          </a:p>
          <a:p>
            <a:pPr marL="457200" indent="-457200">
              <a:lnSpc>
                <a:spcPct val="150000"/>
              </a:lnSpc>
              <a:buClr>
                <a:srgbClr val="008000"/>
              </a:buClr>
              <a:buSzPts val="2400"/>
              <a:buFont typeface="Wingdings" pitchFamily="2" charset="2"/>
              <a:buChar char="v"/>
            </a:pPr>
            <a:r>
              <a:rPr lang="en-US" sz="2400" dirty="0">
                <a:latin typeface="+mn-lt"/>
                <a:ea typeface="Calibri"/>
                <a:cs typeface="Calibri"/>
                <a:sym typeface="Calibri"/>
              </a:rPr>
              <a:t>If accuracy beyond the available measurement range is important, use a two-stage flow meter: high flow and low flow</a:t>
            </a:r>
          </a:p>
          <a:p>
            <a:pPr marL="457200" indent="-457200">
              <a:lnSpc>
                <a:spcPct val="150000"/>
              </a:lnSpc>
              <a:buClr>
                <a:srgbClr val="008000"/>
              </a:buClr>
              <a:buSzPts val="2400"/>
              <a:buFont typeface="Wingdings" pitchFamily="2" charset="2"/>
              <a:buChar char="v"/>
            </a:pPr>
            <a:r>
              <a:rPr lang="en-US" sz="2400" dirty="0">
                <a:latin typeface="+mn-lt"/>
                <a:ea typeface="Calibri"/>
                <a:cs typeface="Calibri"/>
                <a:sym typeface="Calibri"/>
              </a:rPr>
              <a:t>Prevent loss of accuracy if the data line is ‘cut off’ or software changes (8-bit data vs. 16-bit data)</a:t>
            </a:r>
          </a:p>
          <a:p>
            <a:pPr marL="457200" indent="-457200">
              <a:lnSpc>
                <a:spcPct val="150000"/>
              </a:lnSpc>
              <a:buClr>
                <a:srgbClr val="008000"/>
              </a:buClr>
              <a:buSzPts val="2400"/>
              <a:buFont typeface="Wingdings" pitchFamily="2" charset="2"/>
              <a:buChar char="v"/>
            </a:pPr>
            <a:r>
              <a:rPr lang="en-US" sz="2400" dirty="0">
                <a:latin typeface="+mn-lt"/>
                <a:ea typeface="Calibri"/>
                <a:cs typeface="Calibri"/>
                <a:sym typeface="Calibri"/>
              </a:rPr>
              <a:t>Use the same meter for ‘before’ and ‘after’ data recording.</a:t>
            </a:r>
            <a:endParaRPr sz="2400" dirty="0">
              <a:latin typeface="+mn-lt"/>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6" name="Google Shape;1206;p39"/>
          <p:cNvSpPr txBox="1">
            <a:spLocks noGrp="1"/>
          </p:cNvSpPr>
          <p:nvPr>
            <p:ph type="title"/>
          </p:nvPr>
        </p:nvSpPr>
        <p:spPr>
          <a:xfrm>
            <a:off x="485304" y="612610"/>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MEASURING EQUIPMENT</a:t>
            </a:r>
            <a:endParaRPr lang="en-US" dirty="0">
              <a:latin typeface="+mj-lt"/>
            </a:endParaRPr>
          </a:p>
        </p:txBody>
      </p:sp>
      <p:sp>
        <p:nvSpPr>
          <p:cNvPr id="1210" name="Google Shape;1210;p39"/>
          <p:cNvSpPr txBox="1"/>
          <p:nvPr/>
        </p:nvSpPr>
        <p:spPr>
          <a:xfrm>
            <a:off x="485304" y="1439674"/>
            <a:ext cx="2596099"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chemeClr val="dk1"/>
                </a:solidFill>
                <a:latin typeface="+mn-lt"/>
                <a:ea typeface="Fira Sans Extra Condensed"/>
                <a:cs typeface="Fira Sans Extra Condensed"/>
                <a:sym typeface="Fira Sans Extra Condensed"/>
              </a:rPr>
              <a:t>Meters</a:t>
            </a:r>
            <a:endParaRPr sz="2400" b="1" dirty="0">
              <a:solidFill>
                <a:schemeClr val="dk1"/>
              </a:solidFill>
              <a:latin typeface="+mn-lt"/>
              <a:ea typeface="Fira Sans Extra Condensed"/>
              <a:cs typeface="Fira Sans Extra Condensed"/>
              <a:sym typeface="Fira Sans Extra Condensed"/>
            </a:endParaRPr>
          </a:p>
        </p:txBody>
      </p:sp>
      <p:graphicFrame>
        <p:nvGraphicFramePr>
          <p:cNvPr id="1211" name="Google Shape;1211;p39"/>
          <p:cNvGraphicFramePr/>
          <p:nvPr/>
        </p:nvGraphicFramePr>
        <p:xfrm>
          <a:off x="3463393" y="1439674"/>
          <a:ext cx="7994711" cy="5283369"/>
        </p:xfrm>
        <a:graphic>
          <a:graphicData uri="http://schemas.openxmlformats.org/drawingml/2006/table">
            <a:tbl>
              <a:tblPr>
                <a:noFill/>
              </a:tblPr>
              <a:tblGrid>
                <a:gridCol w="2145592">
                  <a:extLst>
                    <a:ext uri="{9D8B030D-6E8A-4147-A177-3AD203B41FA5}">
                      <a16:colId xmlns:a16="http://schemas.microsoft.com/office/drawing/2014/main" val="20000"/>
                    </a:ext>
                  </a:extLst>
                </a:gridCol>
                <a:gridCol w="5849119">
                  <a:extLst>
                    <a:ext uri="{9D8B030D-6E8A-4147-A177-3AD203B41FA5}">
                      <a16:colId xmlns:a16="http://schemas.microsoft.com/office/drawing/2014/main" val="20001"/>
                    </a:ext>
                  </a:extLst>
                </a:gridCol>
              </a:tblGrid>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Application</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B050"/>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Tools</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Electricity</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True RMS Wattmeter, Power 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1"/>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Illumination</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Lux Meter, Hour 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2"/>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Hours of use</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Utilization Sensor (Data Logger)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3"/>
                  </a:ext>
                </a:extLst>
              </a:tr>
              <a:tr h="406413">
                <a:tc>
                  <a:txBody>
                    <a:bodyPr/>
                    <a:lstStyle/>
                    <a:p>
                      <a:pPr marL="0" marR="0" lvl="1" indent="0" algn="l" rtl="0">
                        <a:lnSpc>
                          <a:spcPct val="100000"/>
                        </a:lnSpc>
                        <a:spcBef>
                          <a:spcPts val="0"/>
                        </a:spcBef>
                        <a:spcAft>
                          <a:spcPts val="0"/>
                        </a:spcAft>
                        <a:buClr>
                          <a:srgbClr val="000000"/>
                        </a:buClr>
                        <a:buSzPts val="1400"/>
                        <a:buFont typeface="Arial"/>
                        <a:buNone/>
                      </a:pPr>
                      <a:r>
                        <a:rPr lang="en-US" sz="1800" u="none" strike="noStrike" cap="none" dirty="0">
                          <a:latin typeface="+mn-lt"/>
                          <a:ea typeface="Calibri"/>
                          <a:cs typeface="Calibri"/>
                          <a:sym typeface="Calibri"/>
                        </a:rPr>
                        <a:t>Rotation speed</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Revolution Meter (Contact, Strobe, and Visual)</a:t>
                      </a:r>
                      <a:endParaRPr sz="2400" dirty="0">
                        <a:latin typeface="+mn-lt"/>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4"/>
                  </a:ext>
                </a:extLst>
              </a:tr>
              <a:tr h="406413">
                <a:tc>
                  <a:txBody>
                    <a:bodyPr/>
                    <a:lstStyle/>
                    <a:p>
                      <a:pPr marL="0" marR="0" lvl="1" indent="0" algn="l" rtl="0">
                        <a:lnSpc>
                          <a:spcPct val="100000"/>
                        </a:lnSpc>
                        <a:spcBef>
                          <a:spcPts val="0"/>
                        </a:spcBef>
                        <a:spcAft>
                          <a:spcPts val="0"/>
                        </a:spcAft>
                        <a:buClr>
                          <a:srgbClr val="000000"/>
                        </a:buClr>
                        <a:buSzPts val="1400"/>
                        <a:buFont typeface="Arial"/>
                        <a:buNone/>
                      </a:pPr>
                      <a:r>
                        <a:rPr lang="en-US" sz="1800" u="none" strike="noStrike" cap="none" dirty="0">
                          <a:latin typeface="+mn-lt"/>
                          <a:ea typeface="Calibri"/>
                          <a:cs typeface="Calibri"/>
                          <a:sym typeface="Calibri"/>
                        </a:rPr>
                        <a:t>Air flow</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Anemometer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5"/>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Pressure</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Digital Manometer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6"/>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Temperature</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Digital Thermometer or Digital Data Logger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7"/>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Humidity</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Digital Humidity 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8"/>
                  </a:ext>
                </a:extLst>
              </a:tr>
              <a:tr h="406413">
                <a:tc>
                  <a:txBody>
                    <a:bodyPr/>
                    <a:lstStyle/>
                    <a:p>
                      <a:pPr marL="0" marR="0" lvl="1" indent="0" algn="l" rtl="0">
                        <a:lnSpc>
                          <a:spcPct val="100000"/>
                        </a:lnSpc>
                        <a:spcBef>
                          <a:spcPts val="0"/>
                        </a:spcBef>
                        <a:spcAft>
                          <a:spcPts val="0"/>
                        </a:spcAft>
                        <a:buClr>
                          <a:srgbClr val="000000"/>
                        </a:buClr>
                        <a:buSzPts val="1400"/>
                        <a:buFont typeface="Arial"/>
                        <a:buNone/>
                      </a:pPr>
                      <a:r>
                        <a:rPr lang="en-US" sz="1800" u="none" strike="noStrike" cap="none" dirty="0">
                          <a:latin typeface="+mn-lt"/>
                          <a:ea typeface="Calibri"/>
                          <a:cs typeface="Calibri"/>
                          <a:sym typeface="Calibri"/>
                        </a:rPr>
                        <a:t>Air quality</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Gas Analyzer: CO2</a:t>
                      </a:r>
                      <a:endParaRPr sz="2400" dirty="0">
                        <a:latin typeface="+mn-lt"/>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9"/>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Combustion</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Combustion Analyzer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10"/>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Process</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Data Logger – Process Signal</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11"/>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Liquid flow</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Flow Meter – Continue in the next part</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sp>
        <p:nvSpPr>
          <p:cNvPr id="1216" name="Google Shape;1216;p40"/>
          <p:cNvSpPr txBox="1">
            <a:spLocks noGrp="1"/>
          </p:cNvSpPr>
          <p:nvPr>
            <p:ph type="title"/>
          </p:nvPr>
        </p:nvSpPr>
        <p:spPr>
          <a:xfrm>
            <a:off x="485304" y="526437"/>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MEASURING EQUIPMENT</a:t>
            </a:r>
            <a:endParaRPr lang="en-US" dirty="0">
              <a:latin typeface="+mj-lt"/>
            </a:endParaRPr>
          </a:p>
        </p:txBody>
      </p:sp>
      <p:sp>
        <p:nvSpPr>
          <p:cNvPr id="1221" name="Google Shape;1221;p40"/>
          <p:cNvSpPr txBox="1"/>
          <p:nvPr/>
        </p:nvSpPr>
        <p:spPr>
          <a:xfrm>
            <a:off x="633348" y="1434184"/>
            <a:ext cx="10676711" cy="3801695"/>
          </a:xfrm>
          <a:prstGeom prst="rect">
            <a:avLst/>
          </a:prstGeom>
          <a:noFill/>
          <a:ln>
            <a:noFill/>
          </a:ln>
        </p:spPr>
        <p:txBody>
          <a:bodyPr spcFirstLastPara="1" wrap="square" lIns="121900" tIns="60933" rIns="121900" bIns="60933" anchor="t" anchorCtr="0">
            <a:noAutofit/>
          </a:bodyPr>
          <a:lstStyle/>
          <a:p>
            <a:pPr>
              <a:spcBef>
                <a:spcPts val="587"/>
              </a:spcBef>
              <a:buClr>
                <a:srgbClr val="008000"/>
              </a:buClr>
              <a:buSzPts val="2200"/>
            </a:pPr>
            <a:r>
              <a:rPr lang="en-US" sz="2000" b="1" dirty="0">
                <a:solidFill>
                  <a:srgbClr val="0070C0"/>
                </a:solidFill>
                <a:latin typeface="+mn-lt"/>
                <a:ea typeface="Fira Sans Extra Condensed"/>
                <a:cs typeface="Fira Sans Extra Condensed"/>
                <a:sym typeface="Fira Sans Extra Condensed"/>
              </a:rPr>
              <a:t>Meter data management</a:t>
            </a:r>
            <a:endParaRPr lang="en-US" sz="2000" dirty="0">
              <a:latin typeface="+mn-lt"/>
              <a:ea typeface="Calibri"/>
              <a:cs typeface="Calibri"/>
            </a:endParaRPr>
          </a:p>
          <a:p>
            <a:pPr marL="457189" indent="-457189">
              <a:spcBef>
                <a:spcPts val="587"/>
              </a:spcBef>
              <a:buClr>
                <a:srgbClr val="008000"/>
              </a:buClr>
              <a:buSzPts val="2200"/>
              <a:buFont typeface="Wingdings" pitchFamily="2" charset="2"/>
              <a:buChar char="v"/>
            </a:pPr>
            <a:r>
              <a:rPr lang="en-US" sz="2000" dirty="0">
                <a:latin typeface="+mn-lt"/>
                <a:ea typeface="Calibri"/>
                <a:cs typeface="Calibri"/>
              </a:rPr>
              <a:t>Record all adjusted data on raw data;</a:t>
            </a:r>
          </a:p>
          <a:p>
            <a:pPr marL="457189" indent="-457189">
              <a:spcBef>
                <a:spcPts val="587"/>
              </a:spcBef>
              <a:buClr>
                <a:srgbClr val="008000"/>
              </a:buClr>
              <a:buSzPts val="2200"/>
              <a:buFont typeface="Wingdings" pitchFamily="2" charset="2"/>
              <a:buChar char="v"/>
            </a:pPr>
            <a:r>
              <a:rPr lang="en-US" sz="2000" dirty="0">
                <a:latin typeface="+mn-lt"/>
                <a:ea typeface="Calibri"/>
                <a:cs typeface="Calibri"/>
              </a:rPr>
              <a:t>Record all meter system maintenance activities;</a:t>
            </a:r>
          </a:p>
          <a:p>
            <a:pPr marL="457189" indent="-457189">
              <a:spcBef>
                <a:spcPts val="587"/>
              </a:spcBef>
              <a:buClr>
                <a:srgbClr val="008000"/>
              </a:buClr>
              <a:buSzPts val="2200"/>
              <a:buFont typeface="Wingdings" pitchFamily="2" charset="2"/>
              <a:buChar char="v"/>
            </a:pPr>
            <a:r>
              <a:rPr lang="en-US" sz="2000" dirty="0">
                <a:latin typeface="+mn-lt"/>
                <a:ea typeface="Calibri"/>
                <a:cs typeface="Calibri"/>
              </a:rPr>
              <a:t>Convert data into useful information by doing the following two ways:</a:t>
            </a:r>
            <a:endParaRPr sz="2000" dirty="0">
              <a:latin typeface="+mn-lt"/>
              <a:ea typeface="Calibri"/>
              <a:cs typeface="Calibri"/>
            </a:endParaRPr>
          </a:p>
          <a:p>
            <a:pPr marL="990575" lvl="1" indent="-380990">
              <a:spcBef>
                <a:spcPts val="587"/>
              </a:spcBef>
              <a:buSzPts val="2200"/>
              <a:buFont typeface="Wingdings" pitchFamily="2" charset="2"/>
              <a:buChar char="ü"/>
            </a:pPr>
            <a:r>
              <a:rPr lang="en-US" sz="2000" dirty="0">
                <a:latin typeface="+mn-lt"/>
                <a:ea typeface="Calibri"/>
                <a:cs typeface="Calibri"/>
                <a:sym typeface="Calibri"/>
              </a:rPr>
              <a:t>Time function to check the value of the data;</a:t>
            </a:r>
          </a:p>
          <a:p>
            <a:pPr marL="990575" lvl="1" indent="-380990">
              <a:spcBef>
                <a:spcPts val="587"/>
              </a:spcBef>
              <a:buSzPts val="2200"/>
              <a:buFont typeface="Wingdings" pitchFamily="2" charset="2"/>
              <a:buChar char="ü"/>
            </a:pPr>
            <a:r>
              <a:rPr lang="en-US" sz="2000" dirty="0">
                <a:latin typeface="+mn-lt"/>
                <a:ea typeface="Calibri"/>
                <a:cs typeface="Calibri"/>
                <a:sym typeface="Calibri"/>
              </a:rPr>
              <a:t>The device function can change, for example fuel used compared to production or outdoor temperature;</a:t>
            </a:r>
            <a:endParaRPr lang="vi-VN" sz="2000" dirty="0">
              <a:latin typeface="+mn-lt"/>
              <a:ea typeface="Calibri"/>
              <a:cs typeface="Calibri"/>
              <a:sym typeface="Calibri"/>
            </a:endParaRPr>
          </a:p>
          <a:p>
            <a:pPr marL="457189" indent="-457189">
              <a:spcBef>
                <a:spcPts val="587"/>
              </a:spcBef>
              <a:buClr>
                <a:srgbClr val="008000"/>
              </a:buClr>
              <a:buSzPts val="2200"/>
              <a:buFont typeface="Wingdings" pitchFamily="2" charset="2"/>
              <a:buChar char="v"/>
            </a:pPr>
            <a:r>
              <a:rPr lang="vi-VN" sz="2000" dirty="0">
                <a:latin typeface="+mn-lt"/>
                <a:ea typeface="Calibri"/>
                <a:cs typeface="Calibri"/>
                <a:sym typeface="Calibri"/>
              </a:rPr>
              <a:t>Building stored procedures</a:t>
            </a:r>
            <a:endParaRPr sz="2000" dirty="0">
              <a:latin typeface="+mn-lt"/>
              <a:ea typeface="Calibri"/>
              <a:cs typeface="Calibri"/>
              <a:sym typeface="Calibri"/>
            </a:endParaRPr>
          </a:p>
          <a:p>
            <a:pPr marL="609585" lvl="1">
              <a:spcBef>
                <a:spcPts val="480"/>
              </a:spcBef>
              <a:buClr>
                <a:schemeClr val="dk1"/>
              </a:buClr>
              <a:buSzPts val="1800"/>
            </a:pPr>
            <a:endParaRPr sz="2000" dirty="0">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41"/>
          <p:cNvSpPr txBox="1">
            <a:spLocks noGrp="1"/>
          </p:cNvSpPr>
          <p:nvPr>
            <p:ph type="title"/>
          </p:nvPr>
        </p:nvSpPr>
        <p:spPr>
          <a:xfrm>
            <a:off x="609600" y="641511"/>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MEASURING EQUIPMENT</a:t>
            </a:r>
            <a:endParaRPr lang="en-US" dirty="0">
              <a:latin typeface="+mj-lt"/>
            </a:endParaRPr>
          </a:p>
        </p:txBody>
      </p:sp>
      <p:sp>
        <p:nvSpPr>
          <p:cNvPr id="1231" name="Google Shape;1231;p41"/>
          <p:cNvSpPr txBox="1"/>
          <p:nvPr/>
        </p:nvSpPr>
        <p:spPr>
          <a:xfrm>
            <a:off x="505097" y="1453035"/>
            <a:ext cx="10972800" cy="3568127"/>
          </a:xfrm>
          <a:prstGeom prst="rect">
            <a:avLst/>
          </a:prstGeom>
          <a:noFill/>
          <a:ln>
            <a:noFill/>
          </a:ln>
        </p:spPr>
        <p:txBody>
          <a:bodyPr spcFirstLastPara="1" wrap="square" lIns="121900" tIns="60933" rIns="121900" bIns="60933" anchor="t" anchorCtr="0">
            <a:noAutofit/>
          </a:bodyPr>
          <a:lstStyle/>
          <a:p>
            <a:pPr marL="719649" indent="-368291">
              <a:lnSpc>
                <a:spcPct val="150000"/>
              </a:lnSpc>
              <a:buClr>
                <a:srgbClr val="008000"/>
              </a:buClr>
              <a:buSzPts val="2400"/>
            </a:pPr>
            <a:r>
              <a:rPr lang="en-US" sz="2400" b="1" dirty="0">
                <a:solidFill>
                  <a:srgbClr val="0070C0"/>
                </a:solidFill>
                <a:latin typeface="+mj-lt"/>
                <a:ea typeface="Fira Sans Extra Condensed"/>
                <a:cs typeface="Fira Sans Extra Condensed"/>
                <a:sym typeface="Fira Sans Extra Condensed"/>
              </a:rPr>
              <a:t>How long does it take to measure?</a:t>
            </a:r>
            <a:endParaRPr lang="en-US" sz="2400" dirty="0">
              <a:latin typeface="+mn-lt"/>
              <a:ea typeface="Calibri"/>
              <a:cs typeface="Calibri"/>
            </a:endParaRPr>
          </a:p>
          <a:p>
            <a:pPr marL="719649" indent="-368291">
              <a:lnSpc>
                <a:spcPct val="150000"/>
              </a:lnSpc>
              <a:buClr>
                <a:srgbClr val="008000"/>
              </a:buClr>
              <a:buSzPts val="2400"/>
            </a:pPr>
            <a:r>
              <a:rPr lang="en-US" sz="2400" dirty="0">
                <a:latin typeface="+mn-lt"/>
                <a:ea typeface="Calibri"/>
                <a:cs typeface="Calibri"/>
              </a:rPr>
              <a:t>The length of the reporting period depends on your objective:</a:t>
            </a:r>
            <a:endParaRPr sz="2400" dirty="0">
              <a:latin typeface="+mn-lt"/>
              <a:ea typeface="Calibri"/>
              <a:cs typeface="Calibri"/>
              <a:sym typeface="Calibri"/>
            </a:endParaRPr>
          </a:p>
          <a:p>
            <a:pPr marL="719649" indent="-368291">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If you want to control the efficiency =&gt; measurement forever.</a:t>
            </a:r>
          </a:p>
          <a:p>
            <a:pPr marL="719649" indent="-368291">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If you want to report the savings results =&gt; measure until satisfied.</a:t>
            </a:r>
            <a:endParaRPr sz="2400" dirty="0">
              <a:latin typeface="+mn-lt"/>
              <a:ea typeface="Calibri"/>
              <a:cs typeface="Calibri"/>
              <a:sym typeface="Calibri"/>
            </a:endParaRPr>
          </a:p>
          <a:p>
            <a:pPr marL="719649" indent="-368291">
              <a:lnSpc>
                <a:spcPct val="150000"/>
              </a:lnSpc>
              <a:spcBef>
                <a:spcPts val="640"/>
              </a:spcBef>
              <a:buClr>
                <a:srgbClr val="008000"/>
              </a:buClr>
              <a:buSzPts val="2400"/>
            </a:pPr>
            <a:r>
              <a:rPr lang="en-US" sz="2400" dirty="0">
                <a:latin typeface="+mn-lt"/>
                <a:ea typeface="Calibri"/>
                <a:cs typeface="Calibri"/>
              </a:rPr>
              <a:t>Requires costs for management and maintenance of measuring equipment</a:t>
            </a:r>
            <a:endParaRPr sz="2400" dirty="0">
              <a:latin typeface="+mn-lt"/>
              <a:ea typeface="Calibri"/>
              <a:cs typeface="Calibri"/>
            </a:endParaRPr>
          </a:p>
          <a:p>
            <a:pPr marL="719649" indent="-368291" algn="ctr">
              <a:lnSpc>
                <a:spcPct val="150000"/>
              </a:lnSpc>
              <a:spcBef>
                <a:spcPts val="747"/>
              </a:spcBef>
              <a:buClr>
                <a:srgbClr val="008000"/>
              </a:buClr>
              <a:buSzPts val="2800"/>
            </a:pPr>
            <a:r>
              <a:rPr lang="en-US" sz="2400" b="1" dirty="0">
                <a:latin typeface="+mn-lt"/>
                <a:ea typeface="Calibri"/>
                <a:cs typeface="Calibri"/>
                <a:sym typeface="Calibri"/>
              </a:rPr>
              <a:t>Choose wisely!</a:t>
            </a:r>
            <a:endParaRPr sz="2400" b="1" dirty="0">
              <a:latin typeface="+mn-lt"/>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1388" name="Google Shape;1388;p44"/>
          <p:cNvSpPr txBox="1">
            <a:spLocks noGrp="1"/>
          </p:cNvSpPr>
          <p:nvPr>
            <p:ph type="title"/>
          </p:nvPr>
        </p:nvSpPr>
        <p:spPr>
          <a:xfrm>
            <a:off x="609600" y="613934"/>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KEY ISSUES</a:t>
            </a:r>
            <a:endParaRPr lang="en-US" dirty="0">
              <a:latin typeface="+mj-lt"/>
            </a:endParaRPr>
          </a:p>
        </p:txBody>
      </p:sp>
      <p:sp>
        <p:nvSpPr>
          <p:cNvPr id="1393" name="Google Shape;1393;p44"/>
          <p:cNvSpPr txBox="1"/>
          <p:nvPr/>
        </p:nvSpPr>
        <p:spPr>
          <a:xfrm>
            <a:off x="740230" y="1496481"/>
            <a:ext cx="10363200" cy="3865037"/>
          </a:xfrm>
          <a:prstGeom prst="rect">
            <a:avLst/>
          </a:prstGeom>
          <a:noFill/>
          <a:ln>
            <a:noFill/>
          </a:ln>
        </p:spPr>
        <p:txBody>
          <a:bodyPr spcFirstLastPara="1" wrap="square" lIns="121900" tIns="60933" rIns="121900" bIns="60933" anchor="t" anchorCtr="0">
            <a:noAutofit/>
          </a:bodyPr>
          <a:lstStyle/>
          <a:p>
            <a:pPr marL="609585" lvl="1">
              <a:lnSpc>
                <a:spcPct val="150000"/>
              </a:lnSpc>
              <a:buSzPts val="2400"/>
            </a:pPr>
            <a:r>
              <a:rPr lang="en-US" sz="2400" b="1" dirty="0">
                <a:solidFill>
                  <a:srgbClr val="0070C0"/>
                </a:solidFill>
                <a:latin typeface="+mj-lt"/>
                <a:ea typeface="Fira Sans Extra Condensed"/>
                <a:cs typeface="Fira Sans Extra Condensed"/>
                <a:sym typeface="Fira Sans Extra Condensed"/>
              </a:rPr>
              <a:t>Missing data</a:t>
            </a:r>
            <a:endParaRPr lang="en-US" sz="2400" dirty="0">
              <a:solidFill>
                <a:srgbClr val="0070C0"/>
              </a:solidFill>
              <a:latin typeface="+mn-lt"/>
              <a:ea typeface="Calibri"/>
              <a:cs typeface="Calibri"/>
              <a:sym typeface="Calibri"/>
            </a:endParaRPr>
          </a:p>
          <a:p>
            <a:pPr marL="990575" lvl="1" indent="-380990">
              <a:lnSpc>
                <a:spcPct val="150000"/>
              </a:lnSpc>
              <a:buSzPts val="2400"/>
              <a:buFont typeface="Wingdings" pitchFamily="2" charset="2"/>
              <a:buChar char="v"/>
            </a:pPr>
            <a:r>
              <a:rPr lang="en-US" sz="2400" dirty="0">
                <a:latin typeface="+mn-lt"/>
                <a:ea typeface="Calibri"/>
                <a:cs typeface="Calibri"/>
                <a:sym typeface="Calibri"/>
              </a:rPr>
              <a:t>Failed sensors </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Data collection systems that lose connection or power off</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Incorrect meter readings</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Lost electric bills</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Electricity companies that estimate meter readings</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a:t>
            </a:r>
            <a:endParaRPr lang="en-US" sz="2000" dirty="0">
              <a:latin typeface="+mn-l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397"/>
        <p:cNvGrpSpPr/>
        <p:nvPr/>
      </p:nvGrpSpPr>
      <p:grpSpPr>
        <a:xfrm>
          <a:off x="0" y="0"/>
          <a:ext cx="0" cy="0"/>
          <a:chOff x="0" y="0"/>
          <a:chExt cx="0" cy="0"/>
        </a:xfrm>
      </p:grpSpPr>
      <p:sp>
        <p:nvSpPr>
          <p:cNvPr id="1398" name="Google Shape;1398;p45"/>
          <p:cNvSpPr txBox="1">
            <a:spLocks noGrp="1"/>
          </p:cNvSpPr>
          <p:nvPr>
            <p:ph type="title"/>
          </p:nvPr>
        </p:nvSpPr>
        <p:spPr>
          <a:xfrm>
            <a:off x="485304" y="596007"/>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KEY ISSUES</a:t>
            </a:r>
            <a:endParaRPr lang="en-US" dirty="0">
              <a:latin typeface="+mj-lt"/>
            </a:endParaRPr>
          </a:p>
        </p:txBody>
      </p:sp>
      <p:sp>
        <p:nvSpPr>
          <p:cNvPr id="1403" name="Google Shape;1403;p45"/>
          <p:cNvSpPr txBox="1"/>
          <p:nvPr/>
        </p:nvSpPr>
        <p:spPr>
          <a:xfrm>
            <a:off x="851338" y="1251873"/>
            <a:ext cx="10767848" cy="5338113"/>
          </a:xfrm>
          <a:prstGeom prst="rect">
            <a:avLst/>
          </a:prstGeom>
          <a:noFill/>
          <a:ln>
            <a:noFill/>
          </a:ln>
        </p:spPr>
        <p:txBody>
          <a:bodyPr spcFirstLastPara="1" wrap="square" lIns="121900" tIns="60933" rIns="121900" bIns="60933" anchor="t" anchorCtr="0">
            <a:noAutofit/>
          </a:bodyPr>
          <a:lstStyle/>
          <a:p>
            <a:pPr marL="472006" indent="-472006">
              <a:buClr>
                <a:srgbClr val="008000"/>
              </a:buClr>
              <a:buSzPts val="2000"/>
            </a:pPr>
            <a:r>
              <a:rPr lang="en-US" sz="2000" b="1" dirty="0">
                <a:solidFill>
                  <a:srgbClr val="0070C0"/>
                </a:solidFill>
                <a:latin typeface="+mn-lt"/>
                <a:ea typeface="Calibri"/>
                <a:cs typeface="Calibri"/>
              </a:rPr>
              <a:t>M&amp;V costs depend on M&amp;V:</a:t>
            </a:r>
            <a:endParaRPr sz="2000" b="1" dirty="0">
              <a:solidFill>
                <a:srgbClr val="0070C0"/>
              </a:solidFill>
              <a:latin typeface="+mn-lt"/>
              <a:ea typeface="Calibri"/>
              <a:cs typeface="Calibri"/>
            </a:endParaRP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Amount of required data and difficulty in obtaining good data</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Installation/maintenance of new meters</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Analysis of amount of required data </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Reporting format and frequency</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Length of reporting period</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Complexity of systems and </a:t>
            </a:r>
            <a:r>
              <a:rPr lang="en-US" sz="2000">
                <a:latin typeface="+mn-lt"/>
                <a:ea typeface="Calibri"/>
                <a:cs typeface="Calibri"/>
                <a:sym typeface="Calibri"/>
              </a:rPr>
              <a:t>energy efficiency </a:t>
            </a:r>
            <a:r>
              <a:rPr lang="en-US" sz="2000" dirty="0">
                <a:latin typeface="+mn-lt"/>
                <a:ea typeface="Calibri"/>
                <a:cs typeface="Calibri"/>
                <a:sym typeface="Calibri"/>
              </a:rPr>
              <a:t>solutions</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Required uncertainty</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 Selected IPMVP option.</a:t>
            </a:r>
          </a:p>
          <a:p>
            <a:pPr marL="472006" indent="-472006">
              <a:buClr>
                <a:srgbClr val="008000"/>
              </a:buClr>
              <a:buSzPts val="2800"/>
            </a:pPr>
            <a:r>
              <a:rPr lang="en-US" sz="2000" b="1" dirty="0">
                <a:solidFill>
                  <a:srgbClr val="0070C0"/>
                </a:solidFill>
                <a:latin typeface="+mn-lt"/>
                <a:ea typeface="Calibri"/>
                <a:cs typeface="Calibri"/>
              </a:rPr>
              <a:t>M&amp;V budget should depend on:</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much is the savings?</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long is the payback period?</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carefully will this project be researched?</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much uncertainty can you accept?</a:t>
            </a:r>
          </a:p>
          <a:p>
            <a:pPr marL="1286901" lvl="1" indent="-457189">
              <a:spcBef>
                <a:spcPts val="480"/>
              </a:spcBef>
              <a:buClr>
                <a:srgbClr val="008000"/>
              </a:buClr>
              <a:buSzPts val="1800"/>
              <a:buFont typeface="Wingdings" pitchFamily="2" charset="2"/>
              <a:buChar char="v"/>
            </a:pPr>
            <a:endParaRPr sz="2000" dirty="0">
              <a:latin typeface="+mn-lt"/>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7B5F-FA87-F708-09F8-6188EAB2AAD2}"/>
              </a:ext>
            </a:extLst>
          </p:cNvPr>
          <p:cNvSpPr>
            <a:spLocks noGrp="1"/>
          </p:cNvSpPr>
          <p:nvPr>
            <p:ph type="title"/>
          </p:nvPr>
        </p:nvSpPr>
        <p:spPr/>
        <p:txBody>
          <a:bodyPr/>
          <a:lstStyle/>
          <a:p>
            <a:r>
              <a:rPr lang="en-US">
                <a:latin typeface="+mn-lt"/>
              </a:rPr>
              <a:t>C</a:t>
            </a:r>
            <a:r>
              <a:rPr lang="en-US" b="1">
                <a:effectLst/>
                <a:latin typeface="+mn-lt"/>
              </a:rPr>
              <a:t>ONCEPT OF M&amp;V</a:t>
            </a:r>
            <a:endParaRPr lang="en-US" dirty="0">
              <a:effectLst/>
              <a:latin typeface="+mn-lt"/>
            </a:endParaRPr>
          </a:p>
        </p:txBody>
      </p:sp>
      <p:sp>
        <p:nvSpPr>
          <p:cNvPr id="4" name="Content Placeholder 4">
            <a:extLst>
              <a:ext uri="{FF2B5EF4-FFF2-40B4-BE49-F238E27FC236}">
                <a16:creationId xmlns:a16="http://schemas.microsoft.com/office/drawing/2014/main" id="{50068F48-624C-1F56-7865-A68D8411DC91}"/>
              </a:ext>
            </a:extLst>
          </p:cNvPr>
          <p:cNvSpPr txBox="1">
            <a:spLocks/>
          </p:cNvSpPr>
          <p:nvPr/>
        </p:nvSpPr>
        <p:spPr bwMode="auto">
          <a:xfrm>
            <a:off x="609600" y="1325137"/>
            <a:ext cx="10778836" cy="3340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solidFill>
                  <a:schemeClr val="accent1">
                    <a:lumMod val="50000"/>
                  </a:schemeClr>
                </a:solidFill>
                <a:effectLst/>
                <a:latin typeface="+mn-lt"/>
              </a:rPr>
              <a:t>What is the concept of M&amp;V?</a:t>
            </a:r>
            <a:endParaRPr lang="en-US" sz="2000" dirty="0">
              <a:solidFill>
                <a:schemeClr val="accent1">
                  <a:lumMod val="50000"/>
                </a:schemeClr>
              </a:solidFill>
              <a:effectLst/>
              <a:latin typeface="+mn-lt"/>
            </a:endParaRPr>
          </a:p>
          <a:p>
            <a:r>
              <a:rPr lang="en-US" sz="2000" dirty="0">
                <a:solidFill>
                  <a:srgbClr val="0E0E0E"/>
                </a:solidFill>
                <a:effectLst/>
                <a:latin typeface="+mn-lt"/>
              </a:rPr>
              <a:t>“Measurement &amp; Verification (M&amp;V) is the process of planning, measuring, collecting data, analyzing, measuring, verifying, and reporting energy performance or improvements in energy efficiency within a defined M&amp;V boundary.”</a:t>
            </a:r>
          </a:p>
          <a:p>
            <a:r>
              <a:rPr lang="en-US" sz="2000" dirty="0">
                <a:solidFill>
                  <a:srgbClr val="0E0E0E"/>
                </a:solidFill>
                <a:effectLst/>
                <a:latin typeface="+mn-lt"/>
              </a:rPr>
              <a:t>Source: TCVN ISO 2015:2016, equivalent to ISO 50015:2014</a:t>
            </a:r>
          </a:p>
          <a:p>
            <a:r>
              <a:rPr lang="en-US" sz="2000" dirty="0">
                <a:solidFill>
                  <a:srgbClr val="0E0E0E"/>
                </a:solidFill>
                <a:effectLst/>
                <a:latin typeface="+mn-lt"/>
              </a:rPr>
              <a:t>ISO 50015 is an international standard within the ISO 50000 series on energy management.</a:t>
            </a:r>
          </a:p>
          <a:p>
            <a:r>
              <a:rPr lang="en-US" sz="2000" dirty="0">
                <a:solidFill>
                  <a:srgbClr val="0E0E0E"/>
                </a:solidFill>
                <a:effectLst/>
                <a:latin typeface="+mn-lt"/>
              </a:rPr>
              <a:t>It provides guidelines for implementing M&amp;V in the context of energy management systems.</a:t>
            </a:r>
          </a:p>
          <a:p>
            <a:r>
              <a:rPr lang="en-US" sz="2000" dirty="0">
                <a:solidFill>
                  <a:srgbClr val="0E0E0E"/>
                </a:solidFill>
                <a:effectLst/>
                <a:latin typeface="+mn-lt"/>
              </a:rPr>
              <a:t>It focuses on the entire process from establishing a baseline, collecting data, and reporting results.</a:t>
            </a:r>
          </a:p>
          <a:p>
            <a:endParaRPr lang="en-US" sz="2000" dirty="0">
              <a:solidFill>
                <a:srgbClr val="0E0E0E"/>
              </a:solidFill>
              <a:effectLst/>
              <a:latin typeface="+mn-lt"/>
            </a:endParaRPr>
          </a:p>
        </p:txBody>
      </p:sp>
      <p:sp>
        <p:nvSpPr>
          <p:cNvPr id="9" name="TextBox 8">
            <a:extLst>
              <a:ext uri="{FF2B5EF4-FFF2-40B4-BE49-F238E27FC236}">
                <a16:creationId xmlns:a16="http://schemas.microsoft.com/office/drawing/2014/main" id="{659B4D66-1D0C-1C5C-3073-07BC7273480F}"/>
              </a:ext>
            </a:extLst>
          </p:cNvPr>
          <p:cNvSpPr txBox="1"/>
          <p:nvPr/>
        </p:nvSpPr>
        <p:spPr>
          <a:xfrm>
            <a:off x="706582" y="4895253"/>
            <a:ext cx="1077883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marR="0" lvl="0" algn="l" rtl="0">
              <a:lnSpc>
                <a:spcPct val="100000"/>
              </a:lnSpc>
              <a:spcBef>
                <a:spcPts val="0"/>
              </a:spcBef>
              <a:spcAft>
                <a:spcPts val="0"/>
              </a:spcAft>
            </a:defPPr>
            <a:lvl1pPr marL="342900" indent="-342900" defTabSz="1219170" eaLnBrk="0" fontAlgn="base" hangingPunct="0">
              <a:spcBef>
                <a:spcPct val="20000"/>
              </a:spcBef>
              <a:spcAft>
                <a:spcPct val="0"/>
              </a:spcAft>
              <a:buClr>
                <a:srgbClr val="008000"/>
              </a:buClr>
              <a:buFont typeface="Arial" panose="020B0604020202020204" pitchFamily="34" charset="0"/>
              <a:buChar char="•"/>
              <a:defRPr sz="2000">
                <a:latin typeface="+mn-lt"/>
                <a:ea typeface="ＭＳ Ｐゴシック" charset="-128"/>
                <a:cs typeface="Calibri" pitchFamily="34" charset="0"/>
              </a:defRPr>
            </a:lvl1pPr>
          </a:lstStyle>
          <a:p>
            <a:pPr marL="0" indent="0">
              <a:buNone/>
            </a:pPr>
            <a:r>
              <a:rPr lang="vi-VN" i="1" dirty="0">
                <a:solidFill>
                  <a:schemeClr val="accent1">
                    <a:lumMod val="50000"/>
                  </a:schemeClr>
                </a:solidFill>
              </a:rPr>
              <a:t>Two different sources provide procedures, processes, and methods for measuring and verifying energy performance with similar and different goals to serve different purposes for measuring and verifying the effectiveness of Energy Saving solutions.</a:t>
            </a:r>
          </a:p>
        </p:txBody>
      </p:sp>
    </p:spTree>
    <p:extLst>
      <p:ext uri="{BB962C8B-B14F-4D97-AF65-F5344CB8AC3E}">
        <p14:creationId xmlns:p14="http://schemas.microsoft.com/office/powerpoint/2010/main" val="42344112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47"/>
          <p:cNvSpPr txBox="1">
            <a:spLocks noGrp="1"/>
          </p:cNvSpPr>
          <p:nvPr>
            <p:ph type="title"/>
          </p:nvPr>
        </p:nvSpPr>
        <p:spPr>
          <a:xfrm>
            <a:off x="485304" y="589386"/>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KEY ISSUES</a:t>
            </a:r>
            <a:endParaRPr lang="en-US" dirty="0">
              <a:latin typeface="+mj-lt"/>
            </a:endParaRPr>
          </a:p>
        </p:txBody>
      </p:sp>
      <p:sp>
        <p:nvSpPr>
          <p:cNvPr id="1423" name="Google Shape;1423;p47"/>
          <p:cNvSpPr txBox="1"/>
          <p:nvPr/>
        </p:nvSpPr>
        <p:spPr>
          <a:xfrm>
            <a:off x="597663" y="1385072"/>
            <a:ext cx="11053054" cy="4978400"/>
          </a:xfrm>
          <a:prstGeom prst="rect">
            <a:avLst/>
          </a:prstGeom>
          <a:noFill/>
          <a:ln>
            <a:noFill/>
          </a:ln>
        </p:spPr>
        <p:txBody>
          <a:bodyPr spcFirstLastPara="1" wrap="square" lIns="121900" tIns="60933" rIns="121900" bIns="60933" anchor="t" anchorCtr="0">
            <a:noAutofit/>
          </a:bodyPr>
          <a:lstStyle/>
          <a:p>
            <a:pPr algn="just">
              <a:lnSpc>
                <a:spcPct val="150000"/>
              </a:lnSpc>
              <a:buClr>
                <a:srgbClr val="008000"/>
              </a:buClr>
              <a:buSzPts val="2000"/>
            </a:pPr>
            <a:r>
              <a:rPr lang="en-US" sz="2400" b="1" dirty="0">
                <a:solidFill>
                  <a:srgbClr val="0070C0"/>
                </a:solidFill>
                <a:latin typeface="+mn-lt"/>
                <a:ea typeface="Fira Sans Extra Condensed"/>
                <a:cs typeface="Fira Sans Extra Condensed"/>
                <a:sym typeface="Fira Sans Extra Condensed"/>
              </a:rPr>
              <a:t>Apply electricity prices to evaluate savings</a:t>
            </a:r>
            <a:endParaRPr lang="en-US" sz="2400" dirty="0">
              <a:solidFill>
                <a:srgbClr val="0070C0"/>
              </a:solidFill>
              <a:latin typeface="+mn-lt"/>
              <a:ea typeface="Calibri"/>
              <a:cs typeface="Calibri"/>
              <a:sym typeface="Calibri"/>
            </a:endParaRPr>
          </a:p>
          <a:p>
            <a:pPr marL="457189" indent="-457189" algn="just">
              <a:lnSpc>
                <a:spcPct val="150000"/>
              </a:lnSpc>
              <a:buClr>
                <a:srgbClr val="008000"/>
              </a:buClr>
              <a:buSzPts val="2000"/>
              <a:buFont typeface="Wingdings" pitchFamily="2" charset="2"/>
              <a:buChar char="v"/>
            </a:pPr>
            <a:r>
              <a:rPr lang="en-US" sz="2400" dirty="0">
                <a:latin typeface="+mn-lt"/>
                <a:ea typeface="Calibri"/>
                <a:cs typeface="Calibri"/>
                <a:sym typeface="Calibri"/>
              </a:rPr>
              <a:t>Energy prices are complex and often change.</a:t>
            </a:r>
          </a:p>
          <a:p>
            <a:pPr marL="457189" indent="-457189" algn="just">
              <a:lnSpc>
                <a:spcPct val="150000"/>
              </a:lnSpc>
              <a:buClr>
                <a:srgbClr val="008000"/>
              </a:buClr>
              <a:buSzPts val="2000"/>
              <a:buFont typeface="Wingdings" pitchFamily="2" charset="2"/>
              <a:buChar char="v"/>
            </a:pPr>
            <a:r>
              <a:rPr lang="en-US" sz="2400" dirty="0">
                <a:latin typeface="+mn-lt"/>
                <a:ea typeface="Calibri"/>
                <a:cs typeface="Calibri"/>
                <a:sym typeface="Calibri"/>
              </a:rPr>
              <a:t>Use a full electricity price plan or carefully select an appropriate marginal price.</a:t>
            </a:r>
          </a:p>
          <a:p>
            <a:pPr marL="457189" indent="-457189" algn="just">
              <a:lnSpc>
                <a:spcPct val="150000"/>
              </a:lnSpc>
              <a:buClr>
                <a:srgbClr val="008000"/>
              </a:buClr>
              <a:buSzPts val="2000"/>
              <a:buFont typeface="Wingdings" pitchFamily="2" charset="2"/>
              <a:buChar char="v"/>
            </a:pPr>
            <a:r>
              <a:rPr lang="en-US" sz="2400" dirty="0">
                <a:latin typeface="+mn-lt"/>
                <a:ea typeface="Calibri"/>
                <a:cs typeface="Calibri"/>
                <a:sym typeface="Calibri"/>
              </a:rPr>
              <a:t>The ESCO contract should set a minimum price or may use an inflation factor.</a:t>
            </a:r>
          </a:p>
          <a:p>
            <a:pPr marL="457189" indent="-457189" algn="just">
              <a:lnSpc>
                <a:spcPct val="150000"/>
              </a:lnSpc>
              <a:buClr>
                <a:srgbClr val="008000"/>
              </a:buClr>
              <a:buSzPts val="2000"/>
              <a:buFont typeface="Wingdings" pitchFamily="2" charset="2"/>
              <a:buChar char="v"/>
            </a:pPr>
            <a:r>
              <a:rPr lang="en-US" sz="2400" dirty="0">
                <a:latin typeface="+mn-lt"/>
                <a:ea typeface="Calibri"/>
                <a:cs typeface="Calibri"/>
                <a:sym typeface="Calibri"/>
              </a:rPr>
              <a:t>The M&amp;V plan should identify the energy price that will be used to evaluate savings and whether or how savings will be adjusted if prices change in the future.</a:t>
            </a:r>
            <a:endParaRPr sz="2400" dirty="0">
              <a:latin typeface="+mn-l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48"/>
          <p:cNvSpPr txBox="1">
            <a:spLocks noGrp="1"/>
          </p:cNvSpPr>
          <p:nvPr>
            <p:ph type="title"/>
          </p:nvPr>
        </p:nvSpPr>
        <p:spPr>
          <a:xfrm>
            <a:off x="609600" y="641511"/>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a:latin typeface="+mj-lt"/>
              </a:rPr>
              <a:t>KEY ISSUES</a:t>
            </a:r>
            <a:endParaRPr lang="en-US" dirty="0">
              <a:latin typeface="+mj-lt"/>
            </a:endParaRPr>
          </a:p>
        </p:txBody>
      </p:sp>
      <p:sp>
        <p:nvSpPr>
          <p:cNvPr id="1432" name="Google Shape;1432;p48"/>
          <p:cNvSpPr txBox="1"/>
          <p:nvPr/>
        </p:nvSpPr>
        <p:spPr>
          <a:xfrm>
            <a:off x="430676" y="1251784"/>
            <a:ext cx="10676712" cy="495200"/>
          </a:xfrm>
          <a:prstGeom prst="rect">
            <a:avLst/>
          </a:prstGeom>
          <a:noFill/>
          <a:ln>
            <a:noFill/>
          </a:ln>
        </p:spPr>
        <p:txBody>
          <a:bodyPr spcFirstLastPara="1" wrap="square" lIns="121900" tIns="121900" rIns="121900" bIns="121900" anchor="ctr" anchorCtr="0">
            <a:noAutofit/>
          </a:bodyPr>
          <a:lstStyle/>
          <a:p>
            <a:pPr>
              <a:lnSpc>
                <a:spcPct val="150000"/>
              </a:lnSpc>
              <a:buSzPts val="2400"/>
            </a:pPr>
            <a:r>
              <a:rPr lang="en-US" sz="2400" b="1" dirty="0">
                <a:solidFill>
                  <a:srgbClr val="0070C0"/>
                </a:solidFill>
                <a:latin typeface="+mn-lt"/>
                <a:ea typeface="Fira Sans Extra Condensed"/>
                <a:cs typeface="Fira Sans Extra Condensed"/>
                <a:sym typeface="Fira Sans Extra Condensed"/>
              </a:rPr>
              <a:t>Apply electricity prices to evaluate savings</a:t>
            </a:r>
            <a:endParaRPr sz="2400" b="1" dirty="0">
              <a:solidFill>
                <a:srgbClr val="0070C0"/>
              </a:solidFill>
              <a:latin typeface="+mn-lt"/>
              <a:ea typeface="Fira Sans Extra Condensed"/>
              <a:cs typeface="Fira Sans Extra Condensed"/>
              <a:sym typeface="Fira Sans Extra Condensed"/>
            </a:endParaRPr>
          </a:p>
        </p:txBody>
      </p:sp>
      <p:sp>
        <p:nvSpPr>
          <p:cNvPr id="1433" name="Google Shape;1433;p48"/>
          <p:cNvSpPr txBox="1"/>
          <p:nvPr/>
        </p:nvSpPr>
        <p:spPr>
          <a:xfrm>
            <a:off x="748497" y="1642770"/>
            <a:ext cx="10464800" cy="4573719"/>
          </a:xfrm>
          <a:prstGeom prst="rect">
            <a:avLst/>
          </a:prstGeom>
          <a:noFill/>
          <a:ln>
            <a:noFill/>
          </a:ln>
        </p:spPr>
        <p:txBody>
          <a:bodyPr spcFirstLastPara="1" wrap="square" lIns="121900" tIns="60933" rIns="121900" bIns="60933" anchor="t" anchorCtr="0">
            <a:noAutofit/>
          </a:bodyPr>
          <a:lstStyle/>
          <a:p>
            <a:pPr marL="342900" indent="-342900" algn="ctr">
              <a:lnSpc>
                <a:spcPct val="150000"/>
              </a:lnSpc>
              <a:buClr>
                <a:srgbClr val="008000"/>
              </a:buClr>
              <a:buSzPts val="2800"/>
              <a:buFont typeface="Wingdings" pitchFamily="2" charset="2"/>
              <a:buChar char="v"/>
            </a:pPr>
            <a:r>
              <a:rPr lang="en-US" sz="2400" b="1" dirty="0">
                <a:latin typeface="+mn-lt"/>
                <a:ea typeface="Calibri"/>
                <a:cs typeface="Calibri"/>
                <a:sym typeface="Calibri"/>
              </a:rPr>
              <a:t>CAREFUL!</a:t>
            </a:r>
            <a:endParaRPr sz="2400" b="1" dirty="0">
              <a:latin typeface="+mn-lt"/>
              <a:ea typeface="Calibri"/>
              <a:cs typeface="Calibri"/>
              <a:sym typeface="Calibri"/>
            </a:endParaRPr>
          </a:p>
          <a:p>
            <a:pPr marL="478355" indent="-478355">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Option C or D – To use a simplified single price, each month’s consumption must be the same price and must include all additional activities. It is safer to always use the full price structure.</a:t>
            </a:r>
          </a:p>
          <a:p>
            <a:pPr marL="478355" indent="-478355">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 Option A or B – Carefully choose the marginal price, possibly making some assumptions.</a:t>
            </a:r>
            <a:endParaRPr lang="vi-VN" sz="2400" dirty="0">
              <a:latin typeface="+mn-lt"/>
              <a:ea typeface="Calibri"/>
              <a:cs typeface="Calibri"/>
              <a:sym typeface="Calibri"/>
            </a:endParaRPr>
          </a:p>
          <a:p>
            <a:pPr marL="478355" indent="-478355">
              <a:lnSpc>
                <a:spcPct val="150000"/>
              </a:lnSpc>
              <a:spcBef>
                <a:spcPts val="640"/>
              </a:spcBef>
              <a:buClr>
                <a:srgbClr val="008000"/>
              </a:buClr>
              <a:buSzPts val="2400"/>
              <a:buFont typeface="Wingdings" pitchFamily="2" charset="2"/>
              <a:buChar char="v"/>
            </a:pPr>
            <a:r>
              <a:rPr lang="vi-VN" sz="2400" dirty="0">
                <a:latin typeface="+mn-lt"/>
                <a:ea typeface="Calibri"/>
                <a:cs typeface="Calibri"/>
              </a:rPr>
              <a:t>G</a:t>
            </a:r>
            <a:r>
              <a:rPr lang="en-US" sz="2400" dirty="0" err="1">
                <a:latin typeface="+mn-lt"/>
                <a:ea typeface="Calibri"/>
                <a:cs typeface="Calibri"/>
              </a:rPr>
              <a:t>enerally</a:t>
            </a:r>
            <a:r>
              <a:rPr lang="en-US" sz="2400" dirty="0">
                <a:latin typeface="+mn-lt"/>
                <a:ea typeface="Calibri"/>
                <a:cs typeface="Calibri"/>
              </a:rPr>
              <a:t> the cost savings calculations are based on an agreed upon fixed price – usually the baseline price.</a:t>
            </a:r>
            <a:endParaRPr sz="2400" dirty="0">
              <a:latin typeface="+mn-lt"/>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THANK YOU</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860435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73A613-CD15-D1D0-23E1-5B45E69D39EC}"/>
              </a:ext>
            </a:extLst>
          </p:cNvPr>
          <p:cNvSpPr>
            <a:spLocks noGrp="1"/>
          </p:cNvSpPr>
          <p:nvPr>
            <p:ph type="title"/>
          </p:nvPr>
        </p:nvSpPr>
        <p:spPr/>
        <p:txBody>
          <a:bodyPr/>
          <a:lstStyle/>
          <a:p>
            <a:r>
              <a:rPr lang="en-US" b="1">
                <a:solidFill>
                  <a:schemeClr val="accent1">
                    <a:lumMod val="50000"/>
                  </a:schemeClr>
                </a:solidFill>
                <a:effectLst/>
                <a:latin typeface="+mn-lt"/>
              </a:rPr>
              <a:t>THE PURPOSE OF M&amp;V</a:t>
            </a:r>
            <a:endParaRPr lang="en-US" dirty="0">
              <a:solidFill>
                <a:schemeClr val="accent1">
                  <a:lumMod val="50000"/>
                </a:schemeClr>
              </a:solidFill>
              <a:effectLst/>
              <a:latin typeface="+mn-lt"/>
            </a:endParaRPr>
          </a:p>
        </p:txBody>
      </p:sp>
      <p:sp>
        <p:nvSpPr>
          <p:cNvPr id="4" name="Text Placeholder 3">
            <a:extLst>
              <a:ext uri="{FF2B5EF4-FFF2-40B4-BE49-F238E27FC236}">
                <a16:creationId xmlns:a16="http://schemas.microsoft.com/office/drawing/2014/main" id="{2145C4F8-488D-C8A5-089B-7FDA060B8AE0}"/>
              </a:ext>
            </a:extLst>
          </p:cNvPr>
          <p:cNvSpPr>
            <a:spLocks noGrp="1"/>
          </p:cNvSpPr>
          <p:nvPr>
            <p:ph type="body" idx="1"/>
          </p:nvPr>
        </p:nvSpPr>
        <p:spPr>
          <a:xfrm>
            <a:off x="609600" y="1126701"/>
            <a:ext cx="10972800" cy="5199544"/>
          </a:xfrm>
        </p:spPr>
        <p:txBody>
          <a:bodyPr>
            <a:noAutofit/>
          </a:bodyPr>
          <a:lstStyle/>
          <a:p>
            <a:pPr>
              <a:lnSpc>
                <a:spcPct val="150000"/>
              </a:lnSpc>
              <a:spcBef>
                <a:spcPts val="900"/>
              </a:spcBef>
              <a:buFont typeface="Wingdings" pitchFamily="2" charset="2"/>
              <a:buChar char="v"/>
            </a:pPr>
            <a:r>
              <a:rPr lang="vi-VN" sz="2000" dirty="0" err="1">
                <a:solidFill>
                  <a:srgbClr val="0E0E0E"/>
                </a:solidFill>
                <a:effectLst/>
                <a:latin typeface="+mn-lt"/>
              </a:rPr>
              <a:t>Prove</a:t>
            </a:r>
            <a:r>
              <a:rPr lang="en-US" sz="2000" dirty="0">
                <a:solidFill>
                  <a:srgbClr val="0E0E0E"/>
                </a:solidFill>
                <a:effectLst/>
                <a:latin typeface="+mn-lt"/>
              </a:rPr>
              <a:t> energy saving</a:t>
            </a:r>
          </a:p>
          <a:p>
            <a:pPr>
              <a:lnSpc>
                <a:spcPct val="150000"/>
              </a:lnSpc>
              <a:spcBef>
                <a:spcPts val="900"/>
              </a:spcBef>
              <a:buFont typeface="Wingdings" pitchFamily="2" charset="2"/>
              <a:buChar char="v"/>
            </a:pPr>
            <a:r>
              <a:rPr lang="vi-VN" dirty="0">
                <a:solidFill>
                  <a:srgbClr val="0E0E0E"/>
                </a:solidFill>
                <a:latin typeface="+mn-lt"/>
              </a:rPr>
              <a:t>D</a:t>
            </a:r>
            <a:r>
              <a:rPr lang="en-US" dirty="0" err="1">
                <a:solidFill>
                  <a:srgbClr val="0E0E0E"/>
                </a:solidFill>
                <a:latin typeface="+mn-lt"/>
              </a:rPr>
              <a:t>ocuments</a:t>
            </a:r>
            <a:r>
              <a:rPr lang="en-US" dirty="0">
                <a:solidFill>
                  <a:srgbClr val="0E0E0E"/>
                </a:solidFill>
                <a:latin typeface="+mn-lt"/>
              </a:rPr>
              <a:t> to borrow from banks to implement energy-saving projects</a:t>
            </a:r>
            <a:endParaRPr lang="vi-VN" dirty="0">
              <a:solidFill>
                <a:srgbClr val="0E0E0E"/>
              </a:solidFill>
              <a:latin typeface="+mn-lt"/>
            </a:endParaRPr>
          </a:p>
          <a:p>
            <a:pPr>
              <a:lnSpc>
                <a:spcPct val="150000"/>
              </a:lnSpc>
              <a:spcBef>
                <a:spcPts val="900"/>
              </a:spcBef>
              <a:buFont typeface="Wingdings" pitchFamily="2" charset="2"/>
              <a:buChar char="v"/>
            </a:pPr>
            <a:r>
              <a:rPr lang="en-US" sz="2000" dirty="0">
                <a:solidFill>
                  <a:srgbClr val="0E0E0E"/>
                </a:solidFill>
                <a:effectLst/>
                <a:latin typeface="+mn-lt"/>
              </a:rPr>
              <a:t>Improve design, operation, and maintenance</a:t>
            </a:r>
            <a:r>
              <a:rPr lang="vi-VN" sz="2000" dirty="0">
                <a:solidFill>
                  <a:srgbClr val="0E0E0E"/>
                </a:solidFill>
                <a:effectLst/>
                <a:latin typeface="+mn-lt"/>
              </a:rPr>
              <a:t> in the </a:t>
            </a:r>
            <a:r>
              <a:rPr lang="vi-VN" sz="2000" dirty="0" err="1">
                <a:solidFill>
                  <a:srgbClr val="0E0E0E"/>
                </a:solidFill>
                <a:effectLst/>
                <a:latin typeface="+mn-lt"/>
              </a:rPr>
              <a:t>future</a:t>
            </a:r>
            <a:endParaRPr lang="en-US" sz="2000" dirty="0">
              <a:solidFill>
                <a:srgbClr val="0E0E0E"/>
              </a:solidFill>
              <a:effectLst/>
              <a:latin typeface="+mn-lt"/>
            </a:endParaRPr>
          </a:p>
          <a:p>
            <a:pPr>
              <a:lnSpc>
                <a:spcPct val="150000"/>
              </a:lnSpc>
              <a:spcBef>
                <a:spcPts val="900"/>
              </a:spcBef>
              <a:buFont typeface="Wingdings" pitchFamily="2" charset="2"/>
              <a:buChar char="v"/>
            </a:pPr>
            <a:r>
              <a:rPr lang="en-US" sz="2000" dirty="0">
                <a:solidFill>
                  <a:srgbClr val="0E0E0E"/>
                </a:solidFill>
                <a:effectLst/>
                <a:latin typeface="+mn-lt"/>
              </a:rPr>
              <a:t>Support the evaluation of the program’s effectiveness</a:t>
            </a:r>
          </a:p>
          <a:p>
            <a:pPr>
              <a:lnSpc>
                <a:spcPct val="150000"/>
              </a:lnSpc>
              <a:spcBef>
                <a:spcPts val="900"/>
              </a:spcBef>
              <a:buFont typeface="Wingdings" pitchFamily="2" charset="2"/>
              <a:buChar char="v"/>
            </a:pPr>
            <a:r>
              <a:rPr lang="en-US" sz="2000" dirty="0">
                <a:solidFill>
                  <a:srgbClr val="0E0E0E"/>
                </a:solidFill>
                <a:effectLst/>
                <a:latin typeface="+mn-lt"/>
              </a:rPr>
              <a:t>Provide training for company staff on the impacts of energy</a:t>
            </a:r>
          </a:p>
          <a:p>
            <a:pPr>
              <a:lnSpc>
                <a:spcPct val="150000"/>
              </a:lnSpc>
              <a:spcBef>
                <a:spcPts val="900"/>
              </a:spcBef>
              <a:buFont typeface="Wingdings" pitchFamily="2" charset="2"/>
              <a:buChar char="v"/>
            </a:pPr>
            <a:r>
              <a:rPr lang="en-US" sz="2000" dirty="0">
                <a:solidFill>
                  <a:srgbClr val="0E0E0E"/>
                </a:solidFill>
                <a:effectLst/>
                <a:latin typeface="+mn-lt"/>
              </a:rPr>
              <a:t>Improve the score in Green Building Certification or sustainability rating systems such as LEED (Leadership in Energy and Environmental Design).</a:t>
            </a:r>
          </a:p>
        </p:txBody>
      </p:sp>
    </p:spTree>
    <p:extLst>
      <p:ext uri="{BB962C8B-B14F-4D97-AF65-F5344CB8AC3E}">
        <p14:creationId xmlns:p14="http://schemas.microsoft.com/office/powerpoint/2010/main" val="3821582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C8F44-EC59-1C5A-617E-6F8B505EC8CB}"/>
              </a:ext>
            </a:extLst>
          </p:cNvPr>
          <p:cNvSpPr>
            <a:spLocks noGrp="1"/>
          </p:cNvSpPr>
          <p:nvPr>
            <p:ph type="title"/>
          </p:nvPr>
        </p:nvSpPr>
        <p:spPr/>
        <p:txBody>
          <a:bodyPr/>
          <a:lstStyle/>
          <a:p>
            <a:r>
              <a:rPr lang="vi-VN">
                <a:solidFill>
                  <a:schemeClr val="accent1">
                    <a:lumMod val="50000"/>
                  </a:schemeClr>
                </a:solidFill>
                <a:latin typeface="+mn-lt"/>
              </a:rPr>
              <a:t>STANDARDS AND PROTOCOLS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F4173863-12FD-D3C7-58DB-0849CBD61FAA}"/>
              </a:ext>
            </a:extLst>
          </p:cNvPr>
          <p:cNvSpPr>
            <a:spLocks noGrp="1"/>
          </p:cNvSpPr>
          <p:nvPr>
            <p:ph type="body" idx="1"/>
          </p:nvPr>
        </p:nvSpPr>
        <p:spPr>
          <a:xfrm>
            <a:off x="609600" y="1663933"/>
            <a:ext cx="3931920" cy="4038800"/>
          </a:xfrm>
        </p:spPr>
        <p:txBody>
          <a:bodyPr>
            <a:normAutofit/>
          </a:bodyPr>
          <a:lstStyle/>
          <a:p>
            <a:r>
              <a:rPr lang="vi-VN" sz="2400" dirty="0">
                <a:solidFill>
                  <a:schemeClr val="tx1"/>
                </a:solidFill>
                <a:latin typeface="+mn-lt"/>
              </a:rPr>
              <a:t>ISO 50015 -2014</a:t>
            </a:r>
          </a:p>
          <a:p>
            <a:endParaRPr lang="vi-VN" sz="2400" dirty="0">
              <a:solidFill>
                <a:schemeClr val="tx1"/>
              </a:solidFill>
              <a:latin typeface="+mn-lt"/>
            </a:endParaRPr>
          </a:p>
          <a:p>
            <a:r>
              <a:rPr lang="vi-VN" sz="2400" dirty="0">
                <a:solidFill>
                  <a:schemeClr val="tx1"/>
                </a:solidFill>
                <a:latin typeface="+mn-lt"/>
              </a:rPr>
              <a:t>IPMVP</a:t>
            </a:r>
          </a:p>
          <a:p>
            <a:endParaRPr lang="vi-VN" sz="2400" dirty="0">
              <a:solidFill>
                <a:schemeClr val="tx1"/>
              </a:solidFill>
              <a:latin typeface="+mn-lt"/>
            </a:endParaRPr>
          </a:p>
          <a:p>
            <a:r>
              <a:rPr lang="vi-VN" sz="2400">
                <a:solidFill>
                  <a:schemeClr val="tx1"/>
                </a:solidFill>
                <a:latin typeface="+mn-lt"/>
              </a:rPr>
              <a:t>Other….</a:t>
            </a:r>
            <a:endParaRPr lang="en-US" sz="2400" dirty="0">
              <a:solidFill>
                <a:schemeClr val="tx1"/>
              </a:solidFill>
              <a:latin typeface="+mn-lt"/>
            </a:endParaRPr>
          </a:p>
        </p:txBody>
      </p:sp>
      <p:pic>
        <p:nvPicPr>
          <p:cNvPr id="5" name="Picture 4">
            <a:extLst>
              <a:ext uri="{FF2B5EF4-FFF2-40B4-BE49-F238E27FC236}">
                <a16:creationId xmlns:a16="http://schemas.microsoft.com/office/drawing/2014/main" id="{1925B32D-750C-4FCE-936D-1D5B3F5CE2EB}"/>
              </a:ext>
            </a:extLst>
          </p:cNvPr>
          <p:cNvPicPr>
            <a:picLocks noChangeAspect="1"/>
          </p:cNvPicPr>
          <p:nvPr/>
        </p:nvPicPr>
        <p:blipFill>
          <a:blip r:embed="rId2"/>
          <a:stretch>
            <a:fillRect/>
          </a:stretch>
        </p:blipFill>
        <p:spPr>
          <a:xfrm>
            <a:off x="4460810" y="1548279"/>
            <a:ext cx="7348916" cy="4270107"/>
          </a:xfrm>
          <a:prstGeom prst="rect">
            <a:avLst/>
          </a:prstGeom>
        </p:spPr>
      </p:pic>
    </p:spTree>
    <p:extLst>
      <p:ext uri="{BB962C8B-B14F-4D97-AF65-F5344CB8AC3E}">
        <p14:creationId xmlns:p14="http://schemas.microsoft.com/office/powerpoint/2010/main" val="3742818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1B207-BE5F-CBC1-B001-27579F577F3B}"/>
              </a:ext>
            </a:extLst>
          </p:cNvPr>
          <p:cNvSpPr>
            <a:spLocks noGrp="1"/>
          </p:cNvSpPr>
          <p:nvPr>
            <p:ph type="title"/>
          </p:nvPr>
        </p:nvSpPr>
        <p:spPr>
          <a:xfrm>
            <a:off x="609600" y="428263"/>
            <a:ext cx="10972800" cy="615570"/>
          </a:xfrm>
        </p:spPr>
        <p:txBody>
          <a:bodyPr spcFirstLastPara="1" wrap="square" lIns="91425" tIns="91425" rIns="91425" bIns="91425" anchor="ctr" anchorCtr="0">
            <a:noAutofit/>
          </a:bodyPr>
          <a:lstStyle/>
          <a:p>
            <a:pPr>
              <a:lnSpc>
                <a:spcPct val="90000"/>
              </a:lnSpc>
            </a:pPr>
            <a:r>
              <a:rPr lang="en-US" b="1" i="0" u="none" strike="noStrike" cap="none">
                <a:solidFill>
                  <a:schemeClr val="accent1">
                    <a:lumMod val="50000"/>
                  </a:schemeClr>
                </a:solidFill>
                <a:latin typeface="+mj-lt"/>
                <a:ea typeface="Fira Sans Extra Condensed"/>
                <a:cs typeface="Fira Sans Extra Condensed"/>
                <a:sym typeface="Fira Sans Extra Condensed"/>
              </a:rPr>
              <a:t>IPMVP AND ISO 50015</a:t>
            </a:r>
            <a:endParaRPr lang="en-US" b="1" i="0" u="none" strike="noStrike" cap="none" dirty="0">
              <a:solidFill>
                <a:schemeClr val="accent1">
                  <a:lumMod val="50000"/>
                </a:schemeClr>
              </a:solidFill>
              <a:latin typeface="+mj-lt"/>
              <a:ea typeface="Fira Sans Extra Condensed"/>
              <a:cs typeface="Fira Sans Extra Condensed"/>
              <a:sym typeface="Fira Sans Extra Condensed"/>
            </a:endParaRPr>
          </a:p>
        </p:txBody>
      </p:sp>
      <p:sp>
        <p:nvSpPr>
          <p:cNvPr id="3" name="Rectangle 1">
            <a:extLst>
              <a:ext uri="{FF2B5EF4-FFF2-40B4-BE49-F238E27FC236}">
                <a16:creationId xmlns:a16="http://schemas.microsoft.com/office/drawing/2014/main" id="{8844AB1F-A1E0-99D7-B721-54EEDED79258}"/>
              </a:ext>
            </a:extLst>
          </p:cNvPr>
          <p:cNvSpPr>
            <a:spLocks noChangeArrowheads="1"/>
          </p:cNvSpPr>
          <p:nvPr/>
        </p:nvSpPr>
        <p:spPr bwMode="auto">
          <a:xfrm>
            <a:off x="609600" y="1663933"/>
            <a:ext cx="10972800" cy="3405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25" tIns="91425" rIns="91425" bIns="91425" numCol="1" anchor="t" anchorCtr="0" compatLnSpc="1">
            <a:prstTxWarp prst="textNoShape">
              <a:avLst/>
            </a:prstTxWarp>
            <a:normAutofit/>
          </a:bodyPr>
          <a:lstStyle/>
          <a:p>
            <a:pPr marL="342900" indent="-342900">
              <a:buFont typeface="Wingdings" pitchFamily="2" charset="2"/>
              <a:buChar char="v"/>
            </a:pPr>
            <a:r>
              <a:rPr lang="en-US" sz="2400" dirty="0">
                <a:solidFill>
                  <a:srgbClr val="0E0E0E"/>
                </a:solidFill>
                <a:effectLst/>
                <a:latin typeface="+mn-lt"/>
              </a:rPr>
              <a:t>Define the Energy Baseline (</a:t>
            </a:r>
            <a:r>
              <a:rPr lang="en-US" sz="2400" dirty="0" err="1">
                <a:solidFill>
                  <a:srgbClr val="0E0E0E"/>
                </a:solidFill>
                <a:effectLst/>
                <a:latin typeface="+mn-lt"/>
              </a:rPr>
              <a:t>EnB</a:t>
            </a:r>
            <a:r>
              <a:rPr lang="en-US" sz="2400" dirty="0">
                <a:solidFill>
                  <a:srgbClr val="0E0E0E"/>
                </a:solidFill>
                <a:effectLst/>
                <a:latin typeface="+mn-lt"/>
              </a:rPr>
              <a:t>).</a:t>
            </a:r>
            <a:br>
              <a:rPr lang="en-US" sz="2400" dirty="0">
                <a:solidFill>
                  <a:srgbClr val="0E0E0E"/>
                </a:solidFill>
                <a:effectLst/>
                <a:latin typeface="+mn-lt"/>
              </a:rPr>
            </a:br>
            <a:endParaRPr lang="en-US" sz="2400" dirty="0">
              <a:solidFill>
                <a:srgbClr val="0E0E0E"/>
              </a:solidFill>
              <a:effectLst/>
              <a:latin typeface="+mn-lt"/>
            </a:endParaRPr>
          </a:p>
          <a:p>
            <a:pPr marL="342900" indent="-342900">
              <a:buFont typeface="Wingdings" pitchFamily="2" charset="2"/>
              <a:buChar char="v"/>
            </a:pPr>
            <a:r>
              <a:rPr lang="en-US" sz="2400" dirty="0">
                <a:solidFill>
                  <a:srgbClr val="0E0E0E"/>
                </a:solidFill>
                <a:effectLst/>
                <a:latin typeface="+mn-lt"/>
              </a:rPr>
              <a:t>Focus on accurate, transparent, and repeatable data.</a:t>
            </a:r>
            <a:br>
              <a:rPr lang="en-US" sz="2400" dirty="0">
                <a:solidFill>
                  <a:srgbClr val="0E0E0E"/>
                </a:solidFill>
                <a:effectLst/>
                <a:latin typeface="+mn-lt"/>
              </a:rPr>
            </a:br>
            <a:endParaRPr lang="en-US" sz="2400" dirty="0">
              <a:solidFill>
                <a:srgbClr val="0E0E0E"/>
              </a:solidFill>
              <a:effectLst/>
              <a:latin typeface="+mn-lt"/>
            </a:endParaRPr>
          </a:p>
          <a:p>
            <a:pPr marL="342900" indent="-342900">
              <a:buFont typeface="Wingdings" pitchFamily="2" charset="2"/>
              <a:buChar char="v"/>
            </a:pPr>
            <a:r>
              <a:rPr lang="en-US" sz="2400" dirty="0">
                <a:solidFill>
                  <a:srgbClr val="0E0E0E"/>
                </a:solidFill>
                <a:effectLst/>
                <a:latin typeface="+mn-lt"/>
              </a:rPr>
              <a:t>Used to measure and report energy savings performance.</a:t>
            </a:r>
            <a:br>
              <a:rPr lang="en-US" sz="2400" dirty="0">
                <a:solidFill>
                  <a:srgbClr val="0E0E0E"/>
                </a:solidFill>
                <a:effectLst/>
                <a:latin typeface="+mn-lt"/>
              </a:rPr>
            </a:br>
            <a:endParaRPr lang="en-US" sz="2400" dirty="0">
              <a:solidFill>
                <a:srgbClr val="0E0E0E"/>
              </a:solidFill>
              <a:effectLst/>
              <a:latin typeface="+mn-lt"/>
            </a:endParaRPr>
          </a:p>
          <a:p>
            <a:pPr marL="342900" indent="-342900">
              <a:buFont typeface="Wingdings" pitchFamily="2" charset="2"/>
              <a:buChar char="v"/>
            </a:pPr>
            <a:r>
              <a:rPr lang="en-US" sz="2400" dirty="0">
                <a:solidFill>
                  <a:srgbClr val="0E0E0E"/>
                </a:solidFill>
                <a:effectLst/>
                <a:latin typeface="+mn-lt"/>
              </a:rPr>
              <a:t>Requires comprehensive data collection and processing to avoid result discrepancies.</a:t>
            </a:r>
          </a:p>
        </p:txBody>
      </p:sp>
    </p:spTree>
    <p:extLst>
      <p:ext uri="{BB962C8B-B14F-4D97-AF65-F5344CB8AC3E}">
        <p14:creationId xmlns:p14="http://schemas.microsoft.com/office/powerpoint/2010/main" val="376546624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VO ppt template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VO ppt template_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12141</TotalTime>
  <Words>4691</Words>
  <Application>Microsoft Office PowerPoint</Application>
  <PresentationFormat>Widescreen</PresentationFormat>
  <Paragraphs>568</Paragraphs>
  <Slides>62</Slides>
  <Notes>46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62</vt:i4>
      </vt:variant>
    </vt:vector>
  </HeadingPairs>
  <TitlesOfParts>
    <vt:vector size="71" baseType="lpstr">
      <vt:lpstr>Fira Sans Extra Condensed</vt:lpstr>
      <vt:lpstr>MS PGothic</vt:lpstr>
      <vt:lpstr>Calibri</vt:lpstr>
      <vt:lpstr>Arial</vt:lpstr>
      <vt:lpstr>Aptos Narrow</vt:lpstr>
      <vt:lpstr>Wingdings</vt:lpstr>
      <vt:lpstr>Roboto</vt:lpstr>
      <vt:lpstr>Energy Saving Infographics by Slidesgo</vt:lpstr>
      <vt:lpstr>Microsoft Excel Worksheet</vt:lpstr>
      <vt:lpstr>PowerPoint Presentation</vt:lpstr>
      <vt:lpstr>CONTENT</vt:lpstr>
      <vt:lpstr>NECESSITY OF MEASUREMENT &amp; VALIDATION</vt:lpstr>
      <vt:lpstr>NECESSITY OF MEASUREMENT &amp; VALIDATION</vt:lpstr>
      <vt:lpstr>CONCEPT OF M&amp;V</vt:lpstr>
      <vt:lpstr>CONCEPT OF M&amp;V</vt:lpstr>
      <vt:lpstr>THE PURPOSE OF M&amp;V</vt:lpstr>
      <vt:lpstr>STANDARDS AND PROTOCOLS</vt:lpstr>
      <vt:lpstr>IPMVP AND ISO 50015</vt:lpstr>
      <vt:lpstr>IPMVP AND ISO 50015</vt:lpstr>
      <vt:lpstr>M&amp;V FOR ISO 50001 SYSTEM AND FOR ESCO PROJECT</vt:lpstr>
      <vt:lpstr>CONCEPT OF M ...&amp;….V</vt:lpstr>
      <vt:lpstr>CONCEPT OF M ...&amp;….V</vt:lpstr>
      <vt:lpstr>ENERGY SAVING LEVEL</vt:lpstr>
      <vt:lpstr>ADJUST</vt:lpstr>
      <vt:lpstr>“SAVINGS” OR “AVOIDANCE”?</vt:lpstr>
      <vt:lpstr>M&amp;V OPTIONS</vt:lpstr>
      <vt:lpstr>M&amp;V OPTIONS</vt:lpstr>
      <vt:lpstr>M&amp;V OPTIONS</vt:lpstr>
      <vt:lpstr>M&amp;V OPTIONS</vt:lpstr>
      <vt:lpstr>M&amp;V OPTIONS</vt:lpstr>
      <vt:lpstr>M&amp;V OPTIONS</vt:lpstr>
      <vt:lpstr>M&amp;V OPTIONS</vt:lpstr>
      <vt:lpstr>M&amp;V OPTIONS</vt:lpstr>
      <vt:lpstr>M&amp;V OPTIONS</vt:lpstr>
      <vt:lpstr>M&amp;V OPTIONS</vt:lpstr>
      <vt:lpstr>M&amp;V OPTIONS</vt:lpstr>
      <vt:lpstr>M&amp;V COSTS</vt:lpstr>
      <vt:lpstr>M&amp;V COSTS</vt:lpstr>
      <vt:lpstr>M&amp;V COSTS</vt:lpstr>
      <vt:lpstr>STATISTICAL</vt:lpstr>
      <vt:lpstr>STATISTICAL</vt:lpstr>
      <vt:lpstr>STATISTICAL</vt:lpstr>
      <vt:lpstr>STATISTICAL</vt:lpstr>
      <vt:lpstr>STATISTICAL</vt:lpstr>
      <vt:lpstr>STATISTICAL</vt:lpstr>
      <vt:lpstr>STATISTICAL</vt:lpstr>
      <vt:lpstr>STATISTICAL</vt:lpstr>
      <vt:lpstr>STATISTICAL</vt:lpstr>
      <vt:lpstr>STATISTICAL</vt:lpstr>
      <vt:lpstr>STATISTICAL</vt:lpstr>
      <vt:lpstr>EXERCISES FOR STATISTICAL PROBLEMS</vt:lpstr>
      <vt:lpstr>PowerPoint Presentation</vt:lpstr>
      <vt:lpstr>WHY SHOULD WE MAKE M&amp;V PLAN?</vt:lpstr>
      <vt:lpstr>M&amp;V PRINCIPLES</vt:lpstr>
      <vt:lpstr>MEASUREMENT RANGE</vt:lpstr>
      <vt:lpstr>BASELINE DATA</vt:lpstr>
      <vt:lpstr>BASELINE DATA</vt:lpstr>
      <vt:lpstr>BASELINE DATA</vt:lpstr>
      <vt:lpstr>BASELINE DATA</vt:lpstr>
      <vt:lpstr>BASELINE DATA</vt:lpstr>
      <vt:lpstr>BASELINE DATA</vt:lpstr>
      <vt:lpstr>BASELINE DATA</vt:lpstr>
      <vt:lpstr>MEASURING EQUIPMENT</vt:lpstr>
      <vt:lpstr>MEASURING EQUIPMENT</vt:lpstr>
      <vt:lpstr>MEASURING EQUIPMENT</vt:lpstr>
      <vt:lpstr>MEASURING EQUIPMENT</vt:lpstr>
      <vt:lpstr>KEY ISSUES</vt:lpstr>
      <vt:lpstr>KEY ISSUES</vt:lpstr>
      <vt:lpstr>KEY ISSUES</vt:lpstr>
      <vt:lpstr>KEY ISSUES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Nguyễn Xuân Quang</cp:lastModifiedBy>
  <cp:revision>134</cp:revision>
  <dcterms:modified xsi:type="dcterms:W3CDTF">2025-08-15T10:42:33Z</dcterms:modified>
</cp:coreProperties>
</file>