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6FB_FF42309A.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6F9_36EC996F.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674_0.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6C5_0.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comments/modernComment_66E_547073E1.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5E_D73F33DB.xml" ContentType="application/vnd.ms-powerpoint.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701_574D2153.xml" ContentType="application/vnd.ms-powerpoint.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omments/modernComment_704_986B052A.xml" ContentType="application/vnd.ms-powerpoint.comment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omments/modernComment_706_31101048.xml" ContentType="application/vnd.ms-powerpoint.comments+xml"/>
  <Override PartName="/ppt/notesSlides/notesSlide38.xml" ContentType="application/vnd.openxmlformats-officedocument.presentationml.notesSlide+xml"/>
  <Override PartName="/ppt/comments/modernComment_167_E325EFA7.xml" ContentType="application/vnd.ms-powerpoint.comments+xml"/>
  <Override PartName="/ppt/notesSlides/notesSlide3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4956" r:id="rId1"/>
    <p:sldMasterId id="2147484972" r:id="rId2"/>
  </p:sldMasterIdLst>
  <p:notesMasterIdLst>
    <p:notesMasterId r:id="rId45"/>
  </p:notesMasterIdLst>
  <p:handoutMasterIdLst>
    <p:handoutMasterId r:id="rId46"/>
  </p:handoutMasterIdLst>
  <p:sldIdLst>
    <p:sldId id="1810" r:id="rId3"/>
    <p:sldId id="1801" r:id="rId4"/>
    <p:sldId id="1787" r:id="rId5"/>
    <p:sldId id="1802" r:id="rId6"/>
    <p:sldId id="1786" r:id="rId7"/>
    <p:sldId id="1649" r:id="rId8"/>
    <p:sldId id="1650" r:id="rId9"/>
    <p:sldId id="1651" r:id="rId10"/>
    <p:sldId id="352" r:id="rId11"/>
    <p:sldId id="1785" r:id="rId12"/>
    <p:sldId id="1806" r:id="rId13"/>
    <p:sldId id="1807" r:id="rId14"/>
    <p:sldId id="1652" r:id="rId15"/>
    <p:sldId id="1803" r:id="rId16"/>
    <p:sldId id="1653" r:id="rId17"/>
    <p:sldId id="1654" r:id="rId18"/>
    <p:sldId id="1805" r:id="rId19"/>
    <p:sldId id="1804" r:id="rId20"/>
    <p:sldId id="1733" r:id="rId21"/>
    <p:sldId id="1646" r:id="rId22"/>
    <p:sldId id="1647" r:id="rId23"/>
    <p:sldId id="1732" r:id="rId24"/>
    <p:sldId id="1648" r:id="rId25"/>
    <p:sldId id="1780" r:id="rId26"/>
    <p:sldId id="1673" r:id="rId27"/>
    <p:sldId id="350" r:id="rId28"/>
    <p:sldId id="1788" r:id="rId29"/>
    <p:sldId id="1789" r:id="rId30"/>
    <p:sldId id="1790" r:id="rId31"/>
    <p:sldId id="1791" r:id="rId32"/>
    <p:sldId id="1792" r:id="rId33"/>
    <p:sldId id="1793" r:id="rId34"/>
    <p:sldId id="1794" r:id="rId35"/>
    <p:sldId id="1795" r:id="rId36"/>
    <p:sldId id="1808" r:id="rId37"/>
    <p:sldId id="1809" r:id="rId38"/>
    <p:sldId id="1796" r:id="rId39"/>
    <p:sldId id="1797" r:id="rId40"/>
    <p:sldId id="1798" r:id="rId41"/>
    <p:sldId id="359" r:id="rId42"/>
    <p:sldId id="1784" r:id="rId43"/>
    <p:sldId id="1799" r:id="rId44"/>
  </p:sldIdLst>
  <p:sldSz cx="12192000" cy="6858000"/>
  <p:notesSz cx="6735763" cy="9866313"/>
  <p:embeddedFontLst>
    <p:embeddedFont>
      <p:font typeface="Fira Sans Extra Condensed" panose="020F0502020204030204" pitchFamily="34" charset="0"/>
      <p:regular r:id="rId47"/>
      <p:bold r:id="rId48"/>
      <p:italic r:id="rId49"/>
      <p:boldItalic r:id="rId50"/>
    </p:embeddedFont>
    <p:embeddedFont>
      <p:font typeface="Noto Sans" panose="020B0502040504020204" pitchFamily="34" charset="0"/>
      <p:regular r:id="rId51"/>
      <p:bold r:id="rId52"/>
      <p:italic r:id="rId53"/>
      <p:boldItalic r:id="rId54"/>
    </p:embeddedFont>
    <p:embeddedFont>
      <p:font typeface="Roboto" panose="02000000000000000000" pitchFamily="2"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477">
          <p15:clr>
            <a:srgbClr val="A4A3A4"/>
          </p15:clr>
        </p15:guide>
        <p15:guide id="2" pos="4452">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7CE1DD-17D7-00C8-845C-65009CFA17E7}" name="Hà Quang Thịnh" initials="" userId="S::thinh.haquang@hust.edu.vn::1cf5e5fd-df86-49dc-a73f-83fec480bd5f"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7C6CC"/>
    <a:srgbClr val="EC1302"/>
    <a:srgbClr val="A50021"/>
    <a:srgbClr val="EAEAEA"/>
    <a:srgbClr val="FFCC99"/>
    <a:srgbClr val="BF841E"/>
    <a:srgbClr val="426290"/>
    <a:srgbClr val="456595"/>
    <a:srgbClr val="926485"/>
    <a:srgbClr val="9D9D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22" autoAdjust="0"/>
    <p:restoredTop sz="90378" autoAdjust="0"/>
  </p:normalViewPr>
  <p:slideViewPr>
    <p:cSldViewPr snapToGrid="0">
      <p:cViewPr varScale="1">
        <p:scale>
          <a:sx n="116" d="100"/>
          <a:sy n="116" d="100"/>
        </p:scale>
        <p:origin x="728" y="192"/>
      </p:cViewPr>
      <p:guideLst>
        <p:guide orient="horz" pos="3477"/>
        <p:guide pos="44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904" y="54"/>
      </p:cViewPr>
      <p:guideLst>
        <p:guide orient="horz" pos="3108"/>
        <p:guide pos="2122"/>
        <p:guide pos="575"/>
        <p:guide pos="367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3"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7.fntdata"/><Relationship Id="rId58" Type="http://schemas.openxmlformats.org/officeDocument/2006/relationships/font" Target="fonts/font12.fntdata"/><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8.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47"/>
    </mc:Choice>
    <mc:Fallback>
      <c:style val="47"/>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manualLayout>
          <c:layoutTarget val="inner"/>
          <c:xMode val="edge"/>
          <c:yMode val="edge"/>
          <c:x val="2.361111111111111E-2"/>
          <c:y val="5.3240740740740741E-2"/>
          <c:w val="0.97222222222222221"/>
          <c:h val="0.92592592592592593"/>
        </c:manualLayout>
      </c:layout>
      <c:pie3DChart>
        <c:varyColors val="1"/>
        <c:ser>
          <c:idx val="0"/>
          <c:order val="0"/>
          <c:dLbls>
            <c:dLbl>
              <c:idx val="0"/>
              <c:layout>
                <c:manualLayout>
                  <c:x val="-0.28497193864653664"/>
                  <c:y val="8.6085280349085982E-2"/>
                </c:manualLayout>
              </c:layout>
              <c:tx>
                <c:rich>
                  <a:bodyPr/>
                  <a:lstStyle/>
                  <a:p>
                    <a:r>
                      <a:rPr lang="vi-VN" sz="1600" dirty="0">
                        <a:solidFill>
                          <a:schemeClr val="tx1"/>
                        </a:solidFill>
                      </a:rPr>
                      <a:t>Chi phí đầu tư ban đầu</a:t>
                    </a:r>
                    <a:r>
                      <a:rPr lang="vi-VN" sz="1400" dirty="0">
                        <a:solidFill>
                          <a:schemeClr val="tx1"/>
                        </a:solidFill>
                      </a:rPr>
                      <a:t>, </a:t>
                    </a:r>
                    <a:r>
                      <a:rPr lang="vi-VN" sz="2400" b="1" dirty="0">
                        <a:solidFill>
                          <a:srgbClr val="FF0000"/>
                        </a:solidFill>
                      </a:rPr>
                      <a:t>14%</a:t>
                    </a:r>
                  </a:p>
                </c:rich>
              </c:tx>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060E-4D29-B7E2-FEB55A7A82E9}"/>
                </c:ext>
              </c:extLst>
            </c:dLbl>
            <c:dLbl>
              <c:idx val="1"/>
              <c:layout>
                <c:manualLayout>
                  <c:x val="-4.1485811705774145E-2"/>
                  <c:y val="-0.14935958005249345"/>
                </c:manualLayout>
              </c:layout>
              <c:tx>
                <c:rich>
                  <a:bodyPr/>
                  <a:lstStyle/>
                  <a:p>
                    <a:r>
                      <a:rPr lang="it-IT" sz="1600" dirty="0">
                        <a:solidFill>
                          <a:schemeClr val="tx1"/>
                        </a:solidFill>
                      </a:rPr>
                      <a:t>Chi phí bảo dưỡng</a:t>
                    </a:r>
                    <a:r>
                      <a:rPr lang="it-IT" sz="1400" dirty="0"/>
                      <a:t>, </a:t>
                    </a:r>
                    <a:r>
                      <a:rPr lang="it-IT" sz="2400" b="1" dirty="0">
                        <a:solidFill>
                          <a:srgbClr val="FF0000"/>
                        </a:solidFill>
                      </a:rPr>
                      <a:t>3%</a:t>
                    </a:r>
                  </a:p>
                </c:rich>
              </c:tx>
              <c:showLegendKey val="0"/>
              <c:showVal val="1"/>
              <c:showCatName val="1"/>
              <c:showSerName val="0"/>
              <c:showPercent val="0"/>
              <c:showBubbleSize val="0"/>
              <c:extLst>
                <c:ext xmlns:c15="http://schemas.microsoft.com/office/drawing/2012/chart" uri="{CE6537A1-D6FC-4f65-9D91-7224C49458BB}">
                  <c15:layout>
                    <c:manualLayout>
                      <c:w val="0.1985241647775958"/>
                      <c:h val="0.34286731130681708"/>
                    </c:manualLayout>
                  </c15:layout>
                  <c15:showDataLabelsRange val="0"/>
                </c:ext>
                <c:ext xmlns:c16="http://schemas.microsoft.com/office/drawing/2014/chart" uri="{C3380CC4-5D6E-409C-BE32-E72D297353CC}">
                  <c16:uniqueId val="{00000001-060E-4D29-B7E2-FEB55A7A82E9}"/>
                </c:ext>
              </c:extLst>
            </c:dLbl>
            <c:dLbl>
              <c:idx val="2"/>
              <c:layout>
                <c:manualLayout>
                  <c:x val="0.22898859169746605"/>
                  <c:y val="-0.21373804752010528"/>
                </c:manualLayout>
              </c:layout>
              <c:tx>
                <c:rich>
                  <a:bodyPr/>
                  <a:lstStyle/>
                  <a:p>
                    <a:r>
                      <a:rPr lang="en-US" sz="1600" dirty="0">
                        <a:solidFill>
                          <a:schemeClr val="tx1"/>
                        </a:solidFill>
                        <a:latin typeface="Arial" pitchFamily="34" charset="0"/>
                        <a:cs typeface="Arial" pitchFamily="34" charset="0"/>
                      </a:rPr>
                      <a:t>Chi phí điện, </a:t>
                    </a:r>
                    <a:r>
                      <a:rPr lang="en-US" sz="2400" b="1" dirty="0">
                        <a:solidFill>
                          <a:srgbClr val="FF0000"/>
                        </a:solidFill>
                        <a:latin typeface="Arial" pitchFamily="34" charset="0"/>
                        <a:cs typeface="Arial" pitchFamily="34" charset="0"/>
                      </a:rPr>
                      <a:t>83%</a:t>
                    </a:r>
                    <a:endParaRPr lang="en-US" sz="2400" b="1" dirty="0">
                      <a:solidFill>
                        <a:srgbClr val="FF0000"/>
                      </a:solidFill>
                    </a:endParaRPr>
                  </a:p>
                </c:rich>
              </c:tx>
              <c:showLegendKey val="0"/>
              <c:showVal val="1"/>
              <c:showCatName val="1"/>
              <c:showSerName val="0"/>
              <c:showPercent val="0"/>
              <c:showBubbleSize val="0"/>
              <c:extLst>
                <c:ext xmlns:c15="http://schemas.microsoft.com/office/drawing/2012/chart" uri="{CE6537A1-D6FC-4f65-9D91-7224C49458BB}">
                  <c15:layout>
                    <c:manualLayout>
                      <c:w val="0.23045047226615181"/>
                      <c:h val="0.23658413095201009"/>
                    </c:manualLayout>
                  </c15:layout>
                  <c15:showDataLabelsRange val="0"/>
                </c:ext>
                <c:ext xmlns:c16="http://schemas.microsoft.com/office/drawing/2014/chart" uri="{C3380CC4-5D6E-409C-BE32-E72D297353CC}">
                  <c16:uniqueId val="{00000002-060E-4D29-B7E2-FEB55A7A82E9}"/>
                </c:ext>
              </c:extLst>
            </c:dLbl>
            <c:spPr>
              <a:noFill/>
              <a:ln>
                <a:noFill/>
              </a:ln>
              <a:effectLst/>
            </c:spPr>
            <c:showLegendKey val="0"/>
            <c:showVal val="1"/>
            <c:showCatName val="1"/>
            <c:showSerName val="0"/>
            <c:showPercent val="0"/>
            <c:showBubbleSize val="0"/>
            <c:showLeaderLines val="1"/>
            <c:extLst>
              <c:ext xmlns:c15="http://schemas.microsoft.com/office/drawing/2012/chart" uri="{CE6537A1-D6FC-4f65-9D91-7224C49458BB}"/>
            </c:extLst>
          </c:dLbls>
          <c:cat>
            <c:strRef>
              <c:f>'[lich giao phong ki thuat.xlsx]Sheet2'!$B$7:$B$9</c:f>
              <c:strCache>
                <c:ptCount val="3"/>
                <c:pt idx="0">
                  <c:v>Chi phí đầu tư ban đầu</c:v>
                </c:pt>
                <c:pt idx="1">
                  <c:v>Chi phí bảo dưỡng</c:v>
                </c:pt>
                <c:pt idx="2">
                  <c:v>Chi phí điện</c:v>
                </c:pt>
              </c:strCache>
            </c:strRef>
          </c:cat>
          <c:val>
            <c:numRef>
              <c:f>'[lich giao phong ki thuat.xlsx]Sheet2'!$C$7:$C$9</c:f>
              <c:numCache>
                <c:formatCode>0%</c:formatCode>
                <c:ptCount val="3"/>
                <c:pt idx="0">
                  <c:v>0.2</c:v>
                </c:pt>
                <c:pt idx="1">
                  <c:v>0.12</c:v>
                </c:pt>
                <c:pt idx="2">
                  <c:v>0.68</c:v>
                </c:pt>
              </c:numCache>
            </c:numRef>
          </c:val>
          <c:extLst>
            <c:ext xmlns:c16="http://schemas.microsoft.com/office/drawing/2014/chart" uri="{C3380CC4-5D6E-409C-BE32-E72D297353CC}">
              <c16:uniqueId val="{00000003-060E-4D29-B7E2-FEB55A7A82E9}"/>
            </c:ext>
          </c:extLst>
        </c:ser>
        <c:dLbls>
          <c:showLegendKey val="0"/>
          <c:showVal val="1"/>
          <c:showCatName val="1"/>
          <c:showSerName val="0"/>
          <c:showPercent val="0"/>
          <c:showBubbleSize val="0"/>
          <c:showLeaderLines val="1"/>
        </c:dLbls>
      </c:pie3DChart>
      <c:spPr>
        <a:solidFill>
          <a:srgbClr val="EEECE1">
            <a:lumMod val="25000"/>
          </a:srgbClr>
        </a:solidFill>
      </c:spPr>
    </c:plotArea>
    <c:plotVisOnly val="1"/>
    <c:dispBlanksAs val="gap"/>
    <c:showDLblsOverMax val="0"/>
  </c:chart>
  <c:spPr>
    <a:solidFill>
      <a:srgbClr val="EEECE1">
        <a:lumMod val="25000"/>
      </a:srgbClr>
    </a:solidFill>
  </c:spPr>
  <c:txPr>
    <a:bodyPr/>
    <a:lstStyle/>
    <a:p>
      <a:pPr>
        <a:defRPr sz="1800">
          <a:latin typeface="Arial" panose="020B0604020202020204" pitchFamily="34" charset="0"/>
          <a:cs typeface="Arial" panose="020B0604020202020204" pitchFamily="34" charset="0"/>
        </a:defRPr>
      </a:pPr>
      <a:endParaRPr lang="en-US"/>
    </a:p>
  </c:txPr>
  <c:externalData r:id="rId2">
    <c:autoUpdate val="0"/>
  </c:externalData>
  <c:userShapes r:id="rId3"/>
</c:chartSpace>
</file>

<file path=ppt/comments/modernComment_15E_D73F33DB.xml><?xml version="1.0" encoding="utf-8"?>
<p188:cmLst xmlns:a="http://schemas.openxmlformats.org/drawingml/2006/main" xmlns:r="http://schemas.openxmlformats.org/officeDocument/2006/relationships" xmlns:p188="http://schemas.microsoft.com/office/powerpoint/2018/8/main">
  <p188:cm id="{1E6D82A8-306B-4333-AA18-5357C3D5BAEA}" authorId="{382977E8-7337-0E45-A259-40AB65035B46}" created="2025-03-23T18:31:13.204">
    <ac:txMkLst xmlns:ac="http://schemas.microsoft.com/office/drawing/2013/main/command">
      <pc:docMk xmlns:pc="http://schemas.microsoft.com/office/powerpoint/2013/main/command"/>
      <pc:sldMk xmlns:pc="http://schemas.microsoft.com/office/powerpoint/2013/main/command" cId="3611243483" sldId="350"/>
      <ac:spMk id="3" creationId="{AB78D34E-B7C6-2BEB-8BB5-31F63AE653CC}"/>
      <ac:txMk cp="1" len="45">
        <ac:context len="780" hash="2135131045"/>
      </ac:txMk>
    </ac:txMkLst>
    <p188:pos x="5386793" y="276991"/>
    <p188:replyLst>
      <p188:reply id="{9BCB968A-872D-4BE1-BE27-D24A3C3E3223}" authorId="{AC7CE1DD-17D7-00C8-845C-65009CFA17E7}" created="2025-05-08T10:59:20.445">
        <p188:txBody>
          <a:bodyPr/>
          <a:lstStyle/>
          <a:p>
            <a:r>
              <a:rPr lang="en-US"/>
              <a:t>Suggests for use trasformer near load (keep contents)</a:t>
            </a:r>
          </a:p>
        </p188:txBody>
      </p188:reply>
    </p188:replyLst>
    <p188:txBody>
      <a:bodyPr/>
      <a:lstStyle/>
      <a:p>
        <a:r>
          <a:rPr lang="en-US"/>
          <a:t>For an existing facility, this is not a practical suggestion. ,moving the transformer would cost a lot more than the cots savings from reduced losses.</a:t>
        </a:r>
      </a:p>
    </p188:txBody>
  </p188:cm>
</p188:cmLst>
</file>

<file path=ppt/comments/modernComment_167_E325EFA7.xml><?xml version="1.0" encoding="utf-8"?>
<p188:cmLst xmlns:a="http://schemas.openxmlformats.org/drawingml/2006/main" xmlns:r="http://schemas.openxmlformats.org/officeDocument/2006/relationships" xmlns:p188="http://schemas.microsoft.com/office/powerpoint/2018/8/main">
  <p188:cm id="{E789515F-52CB-4F79-A5E2-72BDA5C79A75}" authorId="{382977E8-7337-0E45-A259-40AB65035B46}" created="2025-03-23T18:47:26.271">
    <ac:txMkLst xmlns:ac="http://schemas.microsoft.com/office/drawing/2013/main/command">
      <pc:docMk xmlns:pc="http://schemas.microsoft.com/office/powerpoint/2013/main/command"/>
      <pc:sldMk xmlns:pc="http://schemas.microsoft.com/office/powerpoint/2013/main/command" cId="3810914215" sldId="359"/>
      <ac:spMk id="5" creationId="{70C98676-D98A-3B5B-0ED2-9E3A88B5966E}"/>
      <ac:txMk cp="31" len="18">
        <ac:context len="54" hash="2180722145"/>
      </ac:txMk>
    </ac:txMkLst>
    <p188:pos x="2167574" y="903492"/>
    <p188:txBody>
      <a:bodyPr/>
      <a:lstStyle/>
      <a:p>
        <a:r>
          <a:rPr lang="en-US"/>
          <a:t>Better to have a VFD rather than inverter.</a:t>
        </a:r>
      </a:p>
    </p188:txBody>
  </p188:cm>
</p188:cmLst>
</file>

<file path=ppt/comments/modernComment_66E_547073E1.xml><?xml version="1.0" encoding="utf-8"?>
<p188:cmLst xmlns:a="http://schemas.openxmlformats.org/drawingml/2006/main" xmlns:r="http://schemas.openxmlformats.org/officeDocument/2006/relationships" xmlns:p188="http://schemas.microsoft.com/office/powerpoint/2018/8/main">
  <p188:cm id="{42459F82-F2B4-44B5-BAB6-675249CF6E9A}" authorId="{382977E8-7337-0E45-A259-40AB65035B46}" created="2025-03-23T18:19:29.030">
    <pc:sldMkLst xmlns:pc="http://schemas.microsoft.com/office/powerpoint/2013/main/command">
      <pc:docMk/>
      <pc:sldMk cId="0" sldId="1646"/>
    </pc:sldMkLst>
    <p188:replyLst>
      <p188:reply id="{820F0DB6-B209-471F-B7E8-65EC7C35B3E3}" authorId="{AC7CE1DD-17D7-00C8-845C-65009CFA17E7}" created="2025-05-08T10:57:09.047">
        <p188:txBody>
          <a:bodyPr/>
          <a:lstStyle/>
          <a:p>
            <a:r>
              <a:rPr lang="en-US"/>
              <a:t>done</a:t>
            </a:r>
          </a:p>
        </p188:txBody>
      </p188:reply>
    </p188:replyLst>
    <p188:txBody>
      <a:bodyPr/>
      <a:lstStyle/>
      <a:p>
        <a:r>
          <a:rPr lang="en-US"/>
          <a:t>Define the hours that are peak, off-peak and normal</a:t>
        </a:r>
      </a:p>
    </p188:txBody>
  </p188:cm>
  <p188:cm id="{961CBF97-8E02-474E-8C34-C0A6BDF93F28}" authorId="{382977E8-7337-0E45-A259-40AB65035B46}" created="2025-03-23T18:29:29.817">
    <ac:txMkLst xmlns:ac="http://schemas.microsoft.com/office/drawing/2013/main/command">
      <pc:docMk xmlns:pc="http://schemas.microsoft.com/office/powerpoint/2013/main/command"/>
      <pc:sldMk xmlns:pc="http://schemas.microsoft.com/office/powerpoint/2013/main/command" cId="1416655841" sldId="1646"/>
      <ac:spMk id="32770" creationId="{011EC733-8E94-3D85-F3D4-D6087D5B34E2}"/>
      <ac:txMk cp="0" len="15">
        <ac:context len="16" hash="3451559210"/>
      </ac:txMk>
    </ac:txMkLst>
    <p188:replyLst>
      <p188:reply id="{E6F5CAAC-41B3-4E38-BD43-EC5BC971E5A9}" authorId="{AC7CE1DD-17D7-00C8-845C-65009CFA17E7}" created="2025-05-08T10:57:20.577">
        <p188:txBody>
          <a:bodyPr/>
          <a:lstStyle/>
          <a:p>
            <a:r>
              <a:rPr lang="en-US"/>
              <a:t>Move here</a:t>
            </a:r>
          </a:p>
        </p188:txBody>
      </p188:reply>
    </p188:replyLst>
    <p188:txBody>
      <a:bodyPr/>
      <a:lstStyle/>
      <a:p>
        <a:r>
          <a:rPr lang="en-US"/>
          <a:t>Load management is very important but it is NOT a power quality issue. So it should be listed separately from the power quality issues discussion. Move it either in the beginning or after all the power quality discission.</a:t>
        </a:r>
      </a:p>
    </p188:txBody>
  </p188:cm>
</p188:cmLst>
</file>

<file path=ppt/comments/modernComment_674_0.xml><?xml version="1.0" encoding="utf-8"?>
<p188:cmLst xmlns:a="http://schemas.openxmlformats.org/drawingml/2006/main" xmlns:r="http://schemas.openxmlformats.org/officeDocument/2006/relationships" xmlns:p188="http://schemas.microsoft.com/office/powerpoint/2018/8/main">
  <p188:cm id="{625E23F6-06B3-43A6-A0A6-D40570F6792B}" authorId="{382977E8-7337-0E45-A259-40AB65035B46}" created="2025-03-23T18:24:41.998">
    <ac:txMkLst xmlns:ac="http://schemas.microsoft.com/office/drawing/2013/main/command">
      <pc:docMk xmlns:pc="http://schemas.microsoft.com/office/powerpoint/2013/main/command"/>
      <pc:sldMk xmlns:pc="http://schemas.microsoft.com/office/powerpoint/2013/main/command" cId="0" sldId="1652"/>
      <ac:spMk id="49154" creationId="{9C062540-7246-2C0E-35D0-D9BC66E0F98D}"/>
      <ac:txMk cp="11" len="9">
        <ac:context len="21" hash="2926391436"/>
      </ac:txMk>
    </ac:txMkLst>
    <p188:pos x="7027156" y="268126"/>
    <p188:replyLst>
      <p188:reply id="{AA574488-EA3F-41B8-8176-24E8015DE08E}" authorId="{AC7CE1DD-17D7-00C8-845C-65009CFA17E7}" created="2025-05-08T10:56:28.525">
        <p188:txBody>
          <a:bodyPr/>
          <a:lstStyle/>
          <a:p>
            <a:r>
              <a:rPr lang="en-US"/>
              <a:t>done</a:t>
            </a:r>
          </a:p>
        </p188:txBody>
      </p188:reply>
    </p188:replyLst>
    <p188:txBody>
      <a:bodyPr/>
      <a:lstStyle/>
      <a:p>
        <a:r>
          <a:rPr lang="en-US"/>
          <a:t>Define harmonics </a:t>
        </a:r>
      </a:p>
    </p188:txBody>
  </p188:cm>
</p188:cmLst>
</file>

<file path=ppt/comments/modernComment_6C5_0.xml><?xml version="1.0" encoding="utf-8"?>
<p188:cmLst xmlns:a="http://schemas.openxmlformats.org/drawingml/2006/main" xmlns:r="http://schemas.openxmlformats.org/officeDocument/2006/relationships" xmlns:p188="http://schemas.microsoft.com/office/powerpoint/2018/8/main">
  <p188:cm id="{E5D7C632-78F1-46E5-AE45-65E34FA76195}" authorId="{382977E8-7337-0E45-A259-40AB65035B46}" created="2025-03-23T18:32:36.634">
    <pc:sldMkLst xmlns:pc="http://schemas.microsoft.com/office/powerpoint/2013/main/command">
      <pc:docMk/>
      <pc:sldMk cId="0" sldId="1733"/>
    </pc:sldMkLst>
    <p188:txBody>
      <a:bodyPr/>
      <a:lstStyle/>
      <a:p>
        <a:r>
          <a:rPr lang="en-US"/>
          <a:t>There should be some mention of why phase imbalance is undesirable.</a:t>
        </a:r>
      </a:p>
    </p188:txBody>
  </p188:cm>
</p188:cmLst>
</file>

<file path=ppt/comments/modernComment_6F9_36EC996F.xml><?xml version="1.0" encoding="utf-8"?>
<p188:cmLst xmlns:a="http://schemas.openxmlformats.org/drawingml/2006/main" xmlns:r="http://schemas.openxmlformats.org/officeDocument/2006/relationships" xmlns:p188="http://schemas.microsoft.com/office/powerpoint/2018/8/main">
  <p188:cm id="{2BC1AB50-11C0-4C7E-A81F-675C2539B0D1}" authorId="{382977E8-7337-0E45-A259-40AB65035B46}" created="2025-03-23T18:24:00.397">
    <ac:txMkLst xmlns:ac="http://schemas.microsoft.com/office/drawing/2013/main/command">
      <pc:docMk xmlns:pc="http://schemas.microsoft.com/office/powerpoint/2013/main/command"/>
      <pc:sldMk xmlns:pc="http://schemas.microsoft.com/office/powerpoint/2013/main/command" cId="921475439" sldId="1785"/>
      <ac:spMk id="47106" creationId="{0907810D-23E2-ECC7-FF2D-0F028BFCDA62}"/>
      <ac:txMk cp="0" len="9">
        <ac:context len="32" hash="2916798958"/>
      </ac:txMk>
    </ac:txMkLst>
    <p188:pos x="4394301" y="338650"/>
    <p188:replyLst>
      <p188:reply id="{8D105C79-A4BD-48BF-87EF-0351EE7D317D}" authorId="{AC7CE1DD-17D7-00C8-845C-65009CFA17E7}" created="2025-05-08T10:51:52.980">
        <p188:txBody>
          <a:bodyPr/>
          <a:lstStyle/>
          <a:p>
            <a:r>
              <a:rPr lang="en-US"/>
              <a:t>done</a:t>
            </a:r>
          </a:p>
        </p188:txBody>
      </p188:reply>
    </p188:replyLst>
    <p188:txBody>
      <a:bodyPr/>
      <a:lstStyle/>
      <a:p>
        <a:r>
          <a:rPr lang="en-US"/>
          <a:t>Define here of=r in a previous slide what a capacitor is and how it helps improve power factor.</a:t>
        </a:r>
      </a:p>
    </p188:txBody>
  </p188:cm>
</p188:cmLst>
</file>

<file path=ppt/comments/modernComment_6FB_FF42309A.xml><?xml version="1.0" encoding="utf-8"?>
<p188:cmLst xmlns:a="http://schemas.openxmlformats.org/drawingml/2006/main" xmlns:r="http://schemas.openxmlformats.org/officeDocument/2006/relationships" xmlns:p188="http://schemas.microsoft.com/office/powerpoint/2018/8/main">
  <p188:cm id="{07FE1C65-BABD-49A7-845E-76DE686FE9D2}" authorId="{382977E8-7337-0E45-A259-40AB65035B46}" created="2025-03-23T18:15:41.996">
    <pc:sldMkLst xmlns:pc="http://schemas.microsoft.com/office/powerpoint/2013/main/command">
      <pc:docMk/>
      <pc:sldMk cId="4282527898" sldId="1787"/>
    </pc:sldMkLst>
    <p188:replyLst>
      <p188:reply id="{30108CC1-98E3-4C2E-B67E-CCB493054BE9}" authorId="{AC7CE1DD-17D7-00C8-845C-65009CFA17E7}" created="2025-05-08T10:40:32.895">
        <p188:txBody>
          <a:bodyPr/>
          <a:lstStyle/>
          <a:p>
            <a:r>
              <a:rPr lang="en-US"/>
              <a:t>Slide below</a:t>
            </a:r>
          </a:p>
        </p188:txBody>
      </p188:reply>
    </p188:replyLst>
    <p188:txBody>
      <a:bodyPr/>
      <a:lstStyle/>
      <a:p>
        <a:r>
          <a:rPr lang="en-US"/>
          <a:t>Need to say why power quality in important and the effect of poor power quality on efficiency and equipment life.</a:t>
        </a:r>
      </a:p>
    </p188:txBody>
  </p188:cm>
  <p188:cm id="{60BB04F7-A2AF-4A13-8C6D-3592BC710FDF}" authorId="{382977E8-7337-0E45-A259-40AB65035B46}" created="2025-03-23T18:27:23.676">
    <pc:sldMkLst xmlns:pc="http://schemas.microsoft.com/office/powerpoint/2013/main/command">
      <pc:docMk/>
      <pc:sldMk cId="4282527898" sldId="1787"/>
    </pc:sldMkLst>
    <p188:replyLst>
      <p188:reply id="{012E0ACC-DA3D-4980-A687-65BAF271A8D8}" authorId="{AC7CE1DD-17D7-00C8-845C-65009CFA17E7}" created="2025-05-08T10:44:05.677">
        <p188:txBody>
          <a:bodyPr/>
          <a:lstStyle/>
          <a:p>
            <a:r>
              <a:rPr lang="en-US"/>
              <a:t>done</a:t>
            </a:r>
          </a:p>
        </p188:txBody>
      </p188:reply>
    </p188:replyLst>
    <p188:txBody>
      <a:bodyPr/>
      <a:lstStyle/>
      <a:p>
        <a:r>
          <a:rPr lang="en-US"/>
          <a:t>Also it would be useful to list some of the main PQ issues - voltage fluctuation, power factor, harmonics, phase balance etc.</a:t>
        </a:r>
      </a:p>
    </p188:txBody>
  </p188:cm>
</p188:cmLst>
</file>

<file path=ppt/comments/modernComment_701_574D2153.xml><?xml version="1.0" encoding="utf-8"?>
<p188:cmLst xmlns:a="http://schemas.openxmlformats.org/drawingml/2006/main" xmlns:r="http://schemas.openxmlformats.org/officeDocument/2006/relationships" xmlns:p188="http://schemas.microsoft.com/office/powerpoint/2018/8/main">
  <p188:cm id="{E25D6C66-1639-4A07-8AD2-3B480FE35254}" authorId="{382977E8-7337-0E45-A259-40AB65035B46}" created="2025-03-23T18:34:59.864">
    <ac:txMkLst xmlns:ac="http://schemas.microsoft.com/office/drawing/2013/main/command">
      <pc:docMk xmlns:pc="http://schemas.microsoft.com/office/powerpoint/2013/main/command"/>
      <pc:sldMk xmlns:pc="http://schemas.microsoft.com/office/powerpoint/2013/main/command" cId="1464672595" sldId="1793"/>
      <ac:spMk id="5" creationId="{5B1AE2A5-0394-7C1F-AB86-CCF0C6C87909}"/>
      <ac:txMk cp="92" len="8">
        <ac:context len="102" hash="3079373631"/>
      </ac:txMk>
    </ac:txMkLst>
    <p188:pos x="11343691" y="270259"/>
    <p188:replyLst>
      <p188:reply id="{10145DC7-58EC-42B7-955F-2095DA608405}" authorId="{AC7CE1DD-17D7-00C8-845C-65009CFA17E7}" created="2025-05-08T10:59:53.929">
        <p188:txBody>
          <a:bodyPr/>
          <a:lstStyle/>
          <a:p>
            <a:r>
              <a:rPr lang="en-US"/>
              <a:t>done</a:t>
            </a:r>
          </a:p>
        </p188:txBody>
      </p188:reply>
    </p188:replyLst>
    <p188:txBody>
      <a:bodyPr/>
      <a:lstStyle/>
      <a:p>
        <a:r>
          <a:rPr lang="en-US"/>
          <a:t>Better to say “low load”</a:t>
        </a:r>
      </a:p>
    </p188:txBody>
  </p188:cm>
</p188:cmLst>
</file>

<file path=ppt/comments/modernComment_704_986B052A.xml><?xml version="1.0" encoding="utf-8"?>
<p188:cmLst xmlns:a="http://schemas.openxmlformats.org/drawingml/2006/main" xmlns:r="http://schemas.openxmlformats.org/officeDocument/2006/relationships" xmlns:p188="http://schemas.microsoft.com/office/powerpoint/2018/8/main">
  <p188:cm id="{444DE6FD-BB70-4FE2-B5A2-8B93A83457AE}" authorId="{382977E8-7337-0E45-A259-40AB65035B46}" created="2025-03-23T18:42:38.391">
    <pc:sldMkLst xmlns:pc="http://schemas.microsoft.com/office/powerpoint/2013/main/command">
      <pc:docMk/>
      <pc:sldMk cId="2557150506" sldId="1796"/>
    </pc:sldMkLst>
    <p188:replyLst>
      <p188:reply id="{8686FC09-E18F-485A-BFEB-D551EC199E49}" authorId="{AC7CE1DD-17D7-00C8-845C-65009CFA17E7}" created="2025-05-08T11:02:26.757">
        <p188:txBody>
          <a:bodyPr/>
          <a:lstStyle/>
          <a:p>
            <a:r>
              <a:rPr lang="en-US"/>
              <a:t>In Việt Nam we call INVERTER same VFD</a:t>
            </a:r>
          </a:p>
        </p188:txBody>
      </p188:reply>
      <p188:reply id="{EC950ABD-3112-4CB1-A562-07CC763BE27A}" authorId="{AC7CE1DD-17D7-00C8-845C-65009CFA17E7}" created="2025-05-08T11:02:53.272">
        <p188:txBody>
          <a:bodyPr/>
          <a:lstStyle/>
          <a:p>
            <a:r>
              <a:rPr lang="en-US"/>
              <a:t>Your comment true</a:t>
            </a:r>
          </a:p>
        </p188:txBody>
      </p188:reply>
    </p188:replyLst>
    <p188:txBody>
      <a:bodyPr/>
      <a:lstStyle/>
      <a:p>
        <a:r>
          <a:rPr lang="en-US"/>
          <a:t>Check this statement. I may be wrong but I am not convinced that an inverter does what is claimed here. As I understand it an , Inverter converts DC power to AC at a fixed or adjustable frequency. Used mainly in renewable energy systems (e.g., solar inverters) and uninterruptible power supplies (UPS).
A VFD (Variable Frequency Drive) is specifically designed to control the speed and torque of AC motors by varying the frequency and voltage of the power supply.
For motor control in industrial settings, a VFD is far superior to a simple inverter. VFDs can provide energy savings of 20 to 40%^ or more e-when the loads on the motor are variable.</a:t>
        </a:r>
      </a:p>
    </p188:txBody>
  </p188:cm>
</p188:cmLst>
</file>

<file path=ppt/comments/modernComment_706_31101048.xml><?xml version="1.0" encoding="utf-8"?>
<p188:cmLst xmlns:a="http://schemas.openxmlformats.org/drawingml/2006/main" xmlns:r="http://schemas.openxmlformats.org/officeDocument/2006/relationships" xmlns:p188="http://schemas.microsoft.com/office/powerpoint/2018/8/main">
  <p188:cm id="{A2E8A3B7-B83F-4711-BF8B-709F5BC2FF8D}" authorId="{382977E8-7337-0E45-A259-40AB65035B46}" created="2025-03-23T18:45:54.158">
    <ac:txMkLst xmlns:ac="http://schemas.microsoft.com/office/drawing/2013/main/command">
      <pc:docMk xmlns:pc="http://schemas.microsoft.com/office/powerpoint/2013/main/command"/>
      <pc:sldMk xmlns:pc="http://schemas.microsoft.com/office/powerpoint/2013/main/command" cId="823136328" sldId="1798"/>
      <ac:spMk id="3" creationId="{AB78D34E-B7C6-2BEB-8BB5-31F63AE653CC}"/>
      <ac:txMk cp="185" len="28">
        <ac:context len="275" hash="1602918744"/>
      </ac:txMk>
    </ac:txMkLst>
    <p188:pos x="3973528" y="3167169"/>
    <p188:txBody>
      <a:bodyPr/>
      <a:lstStyle/>
      <a:p>
        <a:r>
          <a:rPr lang="en-US"/>
          <a:t>Simply measuring does not provide savings.  </a:t>
        </a:r>
      </a:p>
    </p188:txBody>
  </p188:cm>
</p188:cmLst>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DA119A-871F-4C70-8F80-3503B2AF423B}" type="doc">
      <dgm:prSet loTypeId="urn:microsoft.com/office/officeart/2005/8/layout/radial4" loCatId="relationship" qsTypeId="urn:microsoft.com/office/officeart/2005/8/quickstyle/simple1" qsCatId="simple" csTypeId="urn:microsoft.com/office/officeart/2005/8/colors/accent1_1" csCatId="accent1" phldr="1"/>
      <dgm:spPr/>
      <dgm:t>
        <a:bodyPr/>
        <a:lstStyle/>
        <a:p>
          <a:endParaRPr lang="en-US"/>
        </a:p>
      </dgm:t>
    </dgm:pt>
    <dgm:pt modelId="{C6C65664-C414-4C61-AC37-277557BF2613}">
      <dgm:prSet phldrT="[Text]" custT="1"/>
      <dgm:spPr>
        <a:solidFill>
          <a:schemeClr val="accent1">
            <a:lumMod val="75000"/>
          </a:schemeClr>
        </a:solidFill>
      </dgm:spPr>
      <dgm:t>
        <a:bodyPr/>
        <a:lstStyle/>
        <a:p>
          <a:pPr algn="ctr"/>
          <a:r>
            <a:rPr lang="en-US" sz="2400" dirty="0">
              <a:solidFill>
                <a:schemeClr val="bg1"/>
              </a:solidFill>
              <a:latin typeface="Arial" panose="020B0604020202020204" pitchFamily="34" charset="0"/>
              <a:cs typeface="Arial" panose="020B0604020202020204" pitchFamily="34" charset="0"/>
            </a:rPr>
            <a:t>Phase load balancing</a:t>
          </a:r>
        </a:p>
      </dgm:t>
    </dgm:pt>
    <dgm:pt modelId="{CE3D7466-5477-453C-9885-9FF2CCC4AE2F}" type="parTrans" cxnId="{66B60C23-8C35-438B-ADE3-A2C66BE129F2}">
      <dgm:prSet/>
      <dgm:spPr/>
      <dgm:t>
        <a:bodyPr/>
        <a:lstStyle/>
        <a:p>
          <a:endParaRPr lang="en-US" sz="2400"/>
        </a:p>
      </dgm:t>
    </dgm:pt>
    <dgm:pt modelId="{D2C83F82-362C-4AA8-B360-0613B770C8EF}" type="sibTrans" cxnId="{66B60C23-8C35-438B-ADE3-A2C66BE129F2}">
      <dgm:prSet/>
      <dgm:spPr/>
      <dgm:t>
        <a:bodyPr/>
        <a:lstStyle/>
        <a:p>
          <a:endParaRPr lang="en-US" sz="2400"/>
        </a:p>
      </dgm:t>
    </dgm:pt>
    <dgm:pt modelId="{5F6283B8-3BE4-499F-8B16-758DB08F562C}">
      <dgm:prSet phldrT="[Text]" custT="1"/>
      <dgm:spPr/>
      <dgm:t>
        <a:bodyPr/>
        <a:lstStyle/>
        <a:p>
          <a:pPr algn="l"/>
          <a:r>
            <a:rPr lang="en-US" sz="2400" dirty="0">
              <a:latin typeface="Arial" panose="020B0604020202020204" pitchFamily="34" charset="0"/>
              <a:cs typeface="Arial" panose="020B0604020202020204" pitchFamily="34" charset="0"/>
            </a:rPr>
            <a:t>Periodic measurement of neutral line current/phase current.	</a:t>
          </a:r>
        </a:p>
      </dgm:t>
    </dgm:pt>
    <dgm:pt modelId="{18A51A13-D716-429F-99E6-541F4A09DC56}" type="parTrans" cxnId="{55A64FAA-186F-45CB-ABBF-F9890B102551}">
      <dgm:prSet/>
      <dgm:spPr/>
      <dgm:t>
        <a:bodyPr/>
        <a:lstStyle/>
        <a:p>
          <a:endParaRPr lang="en-US" sz="2400"/>
        </a:p>
      </dgm:t>
    </dgm:pt>
    <dgm:pt modelId="{6DCAE347-2A59-4C36-9F62-BCB339445672}" type="sibTrans" cxnId="{55A64FAA-186F-45CB-ABBF-F9890B102551}">
      <dgm:prSet/>
      <dgm:spPr/>
      <dgm:t>
        <a:bodyPr/>
        <a:lstStyle/>
        <a:p>
          <a:endParaRPr lang="en-US" sz="2400"/>
        </a:p>
      </dgm:t>
    </dgm:pt>
    <dgm:pt modelId="{B55D179D-489D-4DF1-8816-2DA57077559D}">
      <dgm:prSet phldrT="[Text]" custT="1"/>
      <dgm:spPr/>
      <dgm:t>
        <a:bodyPr/>
        <a:lstStyle/>
        <a:p>
          <a:pPr algn="just"/>
          <a:r>
            <a:rPr lang="en-US" sz="2400" b="0" dirty="0">
              <a:latin typeface="Arial" panose="020B0604020202020204" pitchFamily="34" charset="0"/>
              <a:cs typeface="Arial" panose="020B0604020202020204" pitchFamily="34" charset="0"/>
            </a:rPr>
            <a:t>Measure at different times of the day</a:t>
          </a:r>
        </a:p>
      </dgm:t>
    </dgm:pt>
    <dgm:pt modelId="{EA597443-29EB-439B-9EEB-FC4D6BE49B60}" type="parTrans" cxnId="{BF59282A-949D-42DB-9E67-FFFD821639D3}">
      <dgm:prSet/>
      <dgm:spPr/>
      <dgm:t>
        <a:bodyPr/>
        <a:lstStyle/>
        <a:p>
          <a:endParaRPr lang="en-US" sz="2400"/>
        </a:p>
      </dgm:t>
    </dgm:pt>
    <dgm:pt modelId="{4A5EE071-4045-43DA-9B03-7FD4263893ED}" type="sibTrans" cxnId="{BF59282A-949D-42DB-9E67-FFFD821639D3}">
      <dgm:prSet/>
      <dgm:spPr/>
      <dgm:t>
        <a:bodyPr/>
        <a:lstStyle/>
        <a:p>
          <a:endParaRPr lang="en-US" sz="2400"/>
        </a:p>
      </dgm:t>
    </dgm:pt>
    <dgm:pt modelId="{207E352A-7EA3-436A-BA43-0396FD9581F3}" type="pres">
      <dgm:prSet presAssocID="{54DA119A-871F-4C70-8F80-3503B2AF423B}" presName="cycle" presStyleCnt="0">
        <dgm:presLayoutVars>
          <dgm:chMax val="1"/>
          <dgm:dir/>
          <dgm:animLvl val="ctr"/>
          <dgm:resizeHandles val="exact"/>
        </dgm:presLayoutVars>
      </dgm:prSet>
      <dgm:spPr/>
    </dgm:pt>
    <dgm:pt modelId="{A38526FB-4782-48C0-BEFE-92FEA2BD2869}" type="pres">
      <dgm:prSet presAssocID="{C6C65664-C414-4C61-AC37-277557BF2613}" presName="centerShape" presStyleLbl="node0" presStyleIdx="0" presStyleCnt="1" custScaleX="150385" custScaleY="118572" custLinFactNeighborX="-1459" custLinFactNeighborY="232"/>
      <dgm:spPr/>
    </dgm:pt>
    <dgm:pt modelId="{318AD33A-2FF1-4699-893C-95DB346BE79A}" type="pres">
      <dgm:prSet presAssocID="{18A51A13-D716-429F-99E6-541F4A09DC56}" presName="parTrans" presStyleLbl="bgSibTrans2D1" presStyleIdx="0" presStyleCnt="2" custLinFactY="7021" custLinFactNeighborX="-25277" custLinFactNeighborY="100000" custRadScaleRad="54886"/>
      <dgm:spPr/>
    </dgm:pt>
    <dgm:pt modelId="{1BE52A11-BD9E-4259-A977-105D6688C681}" type="pres">
      <dgm:prSet presAssocID="{5F6283B8-3BE4-499F-8B16-758DB08F562C}" presName="node" presStyleLbl="node1" presStyleIdx="0" presStyleCnt="2" custScaleX="170464" custScaleY="97201" custRadScaleRad="100118" custRadScaleInc="107">
        <dgm:presLayoutVars>
          <dgm:bulletEnabled val="1"/>
        </dgm:presLayoutVars>
      </dgm:prSet>
      <dgm:spPr/>
    </dgm:pt>
    <dgm:pt modelId="{63EBC6F5-8A84-474C-B8C9-A770A8212481}" type="pres">
      <dgm:prSet presAssocID="{EA597443-29EB-439B-9EEB-FC4D6BE49B60}" presName="parTrans" presStyleLbl="bgSibTrans2D1" presStyleIdx="1" presStyleCnt="2" custLinFactY="18037" custLinFactNeighborX="22952" custLinFactNeighborY="100000" custRadScaleRad="54886"/>
      <dgm:spPr/>
    </dgm:pt>
    <dgm:pt modelId="{C5B6B09F-0A4D-4782-8E13-C35EE31DE246}" type="pres">
      <dgm:prSet presAssocID="{B55D179D-489D-4DF1-8816-2DA57077559D}" presName="node" presStyleLbl="node1" presStyleIdx="1" presStyleCnt="2" custScaleX="166612" custRadScaleRad="99897" custRadScaleInc="93">
        <dgm:presLayoutVars>
          <dgm:bulletEnabled val="1"/>
        </dgm:presLayoutVars>
      </dgm:prSet>
      <dgm:spPr/>
    </dgm:pt>
  </dgm:ptLst>
  <dgm:cxnLst>
    <dgm:cxn modelId="{F0590407-29C6-4550-B2DB-FF5FF6C4D65D}" type="presOf" srcId="{18A51A13-D716-429F-99E6-541F4A09DC56}" destId="{318AD33A-2FF1-4699-893C-95DB346BE79A}" srcOrd="0" destOrd="0" presId="urn:microsoft.com/office/officeart/2005/8/layout/radial4"/>
    <dgm:cxn modelId="{2B4E6C0B-E2F1-432B-82B2-A1D11D7D13AE}" type="presOf" srcId="{EA597443-29EB-439B-9EEB-FC4D6BE49B60}" destId="{63EBC6F5-8A84-474C-B8C9-A770A8212481}" srcOrd="0" destOrd="0" presId="urn:microsoft.com/office/officeart/2005/8/layout/radial4"/>
    <dgm:cxn modelId="{38671A1B-8BC6-4735-BA42-98A8EBBC60DB}" type="presOf" srcId="{C6C65664-C414-4C61-AC37-277557BF2613}" destId="{A38526FB-4782-48C0-BEFE-92FEA2BD2869}" srcOrd="0" destOrd="0" presId="urn:microsoft.com/office/officeart/2005/8/layout/radial4"/>
    <dgm:cxn modelId="{222D2F20-B060-4204-BE60-AA9877148C00}" type="presOf" srcId="{54DA119A-871F-4C70-8F80-3503B2AF423B}" destId="{207E352A-7EA3-436A-BA43-0396FD9581F3}" srcOrd="0" destOrd="0" presId="urn:microsoft.com/office/officeart/2005/8/layout/radial4"/>
    <dgm:cxn modelId="{66B60C23-8C35-438B-ADE3-A2C66BE129F2}" srcId="{54DA119A-871F-4C70-8F80-3503B2AF423B}" destId="{C6C65664-C414-4C61-AC37-277557BF2613}" srcOrd="0" destOrd="0" parTransId="{CE3D7466-5477-453C-9885-9FF2CCC4AE2F}" sibTransId="{D2C83F82-362C-4AA8-B360-0613B770C8EF}"/>
    <dgm:cxn modelId="{BF59282A-949D-42DB-9E67-FFFD821639D3}" srcId="{C6C65664-C414-4C61-AC37-277557BF2613}" destId="{B55D179D-489D-4DF1-8816-2DA57077559D}" srcOrd="1" destOrd="0" parTransId="{EA597443-29EB-439B-9EEB-FC4D6BE49B60}" sibTransId="{4A5EE071-4045-43DA-9B03-7FD4263893ED}"/>
    <dgm:cxn modelId="{C83EB17B-0C43-4E4A-A436-90F8A21166CB}" type="presOf" srcId="{5F6283B8-3BE4-499F-8B16-758DB08F562C}" destId="{1BE52A11-BD9E-4259-A977-105D6688C681}" srcOrd="0" destOrd="0" presId="urn:microsoft.com/office/officeart/2005/8/layout/radial4"/>
    <dgm:cxn modelId="{E3F3D396-B3D7-4A33-85D7-3B98604EFECE}" type="presOf" srcId="{B55D179D-489D-4DF1-8816-2DA57077559D}" destId="{C5B6B09F-0A4D-4782-8E13-C35EE31DE246}" srcOrd="0" destOrd="0" presId="urn:microsoft.com/office/officeart/2005/8/layout/radial4"/>
    <dgm:cxn modelId="{55A64FAA-186F-45CB-ABBF-F9890B102551}" srcId="{C6C65664-C414-4C61-AC37-277557BF2613}" destId="{5F6283B8-3BE4-499F-8B16-758DB08F562C}" srcOrd="0" destOrd="0" parTransId="{18A51A13-D716-429F-99E6-541F4A09DC56}" sibTransId="{6DCAE347-2A59-4C36-9F62-BCB339445672}"/>
    <dgm:cxn modelId="{E942C581-F6B8-4CEC-9315-EB206FF5B2DA}" type="presParOf" srcId="{207E352A-7EA3-436A-BA43-0396FD9581F3}" destId="{A38526FB-4782-48C0-BEFE-92FEA2BD2869}" srcOrd="0" destOrd="0" presId="urn:microsoft.com/office/officeart/2005/8/layout/radial4"/>
    <dgm:cxn modelId="{046C95C5-E5C3-4ACA-B8BE-AC9784951BA6}" type="presParOf" srcId="{207E352A-7EA3-436A-BA43-0396FD9581F3}" destId="{318AD33A-2FF1-4699-893C-95DB346BE79A}" srcOrd="1" destOrd="0" presId="urn:microsoft.com/office/officeart/2005/8/layout/radial4"/>
    <dgm:cxn modelId="{81AB47A2-BCAF-4C38-B4D8-DCC60AC9A72C}" type="presParOf" srcId="{207E352A-7EA3-436A-BA43-0396FD9581F3}" destId="{1BE52A11-BD9E-4259-A977-105D6688C681}" srcOrd="2" destOrd="0" presId="urn:microsoft.com/office/officeart/2005/8/layout/radial4"/>
    <dgm:cxn modelId="{128FACDE-31B9-413C-8432-118D7878334E}" type="presParOf" srcId="{207E352A-7EA3-436A-BA43-0396FD9581F3}" destId="{63EBC6F5-8A84-474C-B8C9-A770A8212481}" srcOrd="3" destOrd="0" presId="urn:microsoft.com/office/officeart/2005/8/layout/radial4"/>
    <dgm:cxn modelId="{1692CE0A-2BA2-4DB1-9188-ED8CFD3A8AC7}" type="presParOf" srcId="{207E352A-7EA3-436A-BA43-0396FD9581F3}" destId="{C5B6B09F-0A4D-4782-8E13-C35EE31DE246}" srcOrd="4"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8526FB-4782-48C0-BEFE-92FEA2BD2869}">
      <dsp:nvSpPr>
        <dsp:cNvPr id="0" name=""/>
        <dsp:cNvSpPr/>
      </dsp:nvSpPr>
      <dsp:spPr>
        <a:xfrm>
          <a:off x="2261360" y="1393382"/>
          <a:ext cx="4234748" cy="3338914"/>
        </a:xfrm>
        <a:prstGeom prst="ellipse">
          <a:avLst/>
        </a:prstGeom>
        <a:solidFill>
          <a:schemeClr val="accent1">
            <a:lumMod val="75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bg1"/>
              </a:solidFill>
              <a:latin typeface="Arial" panose="020B0604020202020204" pitchFamily="34" charset="0"/>
              <a:cs typeface="Arial" panose="020B0604020202020204" pitchFamily="34" charset="0"/>
            </a:rPr>
            <a:t>Phase load balancing</a:t>
          </a:r>
        </a:p>
      </dsp:txBody>
      <dsp:txXfrm>
        <a:off x="2881524" y="1882355"/>
        <a:ext cx="2994420" cy="2360968"/>
      </dsp:txXfrm>
    </dsp:sp>
    <dsp:sp modelId="{318AD33A-2FF1-4699-893C-95DB346BE79A}">
      <dsp:nvSpPr>
        <dsp:cNvPr id="0" name=""/>
        <dsp:cNvSpPr/>
      </dsp:nvSpPr>
      <dsp:spPr>
        <a:xfrm rot="12958941">
          <a:off x="902474" y="1867114"/>
          <a:ext cx="1592988" cy="80254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E52A11-BD9E-4259-A977-105D6688C681}">
      <dsp:nvSpPr>
        <dsp:cNvPr id="0" name=""/>
        <dsp:cNvSpPr/>
      </dsp:nvSpPr>
      <dsp:spPr>
        <a:xfrm>
          <a:off x="-822969" y="-98577"/>
          <a:ext cx="4560152" cy="2080211"/>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Arial" panose="020B0604020202020204" pitchFamily="34" charset="0"/>
              <a:cs typeface="Arial" panose="020B0604020202020204" pitchFamily="34" charset="0"/>
            </a:rPr>
            <a:t>Periodic measurement of neutral line current/phase current.	</a:t>
          </a:r>
        </a:p>
      </dsp:txBody>
      <dsp:txXfrm>
        <a:off x="-762042" y="-37650"/>
        <a:ext cx="4438298" cy="1958357"/>
      </dsp:txXfrm>
    </dsp:sp>
    <dsp:sp modelId="{63EBC6F5-8A84-474C-B8C9-A770A8212481}">
      <dsp:nvSpPr>
        <dsp:cNvPr id="0" name=""/>
        <dsp:cNvSpPr/>
      </dsp:nvSpPr>
      <dsp:spPr>
        <a:xfrm rot="19561149">
          <a:off x="6323198" y="1980791"/>
          <a:ext cx="1741332" cy="80254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5B6B09F-0A4D-4782-8E13-C35EE31DE246}">
      <dsp:nvSpPr>
        <dsp:cNvPr id="0" name=""/>
        <dsp:cNvSpPr/>
      </dsp:nvSpPr>
      <dsp:spPr>
        <a:xfrm>
          <a:off x="5287618" y="-121919"/>
          <a:ext cx="4457106" cy="2140112"/>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1066800">
            <a:lnSpc>
              <a:spcPct val="90000"/>
            </a:lnSpc>
            <a:spcBef>
              <a:spcPct val="0"/>
            </a:spcBef>
            <a:spcAft>
              <a:spcPct val="35000"/>
            </a:spcAft>
            <a:buNone/>
          </a:pPr>
          <a:r>
            <a:rPr lang="en-US" sz="2400" b="0" kern="1200" dirty="0">
              <a:latin typeface="Arial" panose="020B0604020202020204" pitchFamily="34" charset="0"/>
              <a:cs typeface="Arial" panose="020B0604020202020204" pitchFamily="34" charset="0"/>
            </a:rPr>
            <a:t>Measure at different times of the day</a:t>
          </a:r>
        </a:p>
      </dsp:txBody>
      <dsp:txXfrm>
        <a:off x="5350300" y="-59237"/>
        <a:ext cx="4331742" cy="201474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0.23742</cdr:x>
      <cdr:y>0.42543</cdr:y>
    </cdr:from>
    <cdr:to>
      <cdr:x>0.45345</cdr:x>
      <cdr:y>0.52294</cdr:y>
    </cdr:to>
    <cdr:sp macro="" textlink="">
      <cdr:nvSpPr>
        <cdr:cNvPr id="2" name="Rectangle 1">
          <a:extLst xmlns:a="http://schemas.openxmlformats.org/drawingml/2006/main">
            <a:ext uri="{FF2B5EF4-FFF2-40B4-BE49-F238E27FC236}">
              <a16:creationId xmlns:a16="http://schemas.microsoft.com/office/drawing/2014/main" id="{946CB456-8B8E-17FB-AB88-DBFF111883BA}"/>
            </a:ext>
          </a:extLst>
        </cdr:cNvPr>
        <cdr:cNvSpPr/>
      </cdr:nvSpPr>
      <cdr:spPr>
        <a:xfrm xmlns:a="http://schemas.openxmlformats.org/drawingml/2006/main">
          <a:off x="1272626" y="1506299"/>
          <a:ext cx="1157989" cy="345251"/>
        </a:xfrm>
        <a:prstGeom xmlns:a="http://schemas.openxmlformats.org/drawingml/2006/main" prst="rect">
          <a:avLst/>
        </a:prstGeom>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a:t>Electricity cost</a:t>
          </a:r>
        </a:p>
      </cdr:txBody>
    </cdr:sp>
  </cdr:relSizeAnchor>
  <cdr:relSizeAnchor xmlns:cdr="http://schemas.openxmlformats.org/drawingml/2006/chartDrawing">
    <cdr:from>
      <cdr:x>0.47112</cdr:x>
      <cdr:y>0.10227</cdr:y>
    </cdr:from>
    <cdr:to>
      <cdr:x>0.66262</cdr:x>
      <cdr:y>0.30302</cdr:y>
    </cdr:to>
    <cdr:sp macro="" textlink="">
      <cdr:nvSpPr>
        <cdr:cNvPr id="3" name="Rectangle 2">
          <a:extLst xmlns:a="http://schemas.openxmlformats.org/drawingml/2006/main">
            <a:ext uri="{FF2B5EF4-FFF2-40B4-BE49-F238E27FC236}">
              <a16:creationId xmlns:a16="http://schemas.microsoft.com/office/drawing/2014/main" id="{FACB9347-5371-064F-7504-F3D1612E9044}"/>
            </a:ext>
          </a:extLst>
        </cdr:cNvPr>
        <cdr:cNvSpPr/>
      </cdr:nvSpPr>
      <cdr:spPr>
        <a:xfrm xmlns:a="http://schemas.openxmlformats.org/drawingml/2006/main">
          <a:off x="2525307" y="362105"/>
          <a:ext cx="1026496" cy="710800"/>
        </a:xfrm>
        <a:prstGeom xmlns:a="http://schemas.openxmlformats.org/drawingml/2006/main" prst="rect">
          <a:avLst/>
        </a:prstGeom>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t>Initial </a:t>
          </a:r>
          <a:r>
            <a:rPr lang="en-US"/>
            <a:t>investment cost</a:t>
          </a:r>
        </a:p>
      </cdr:txBody>
    </cdr:sp>
  </cdr:relSizeAnchor>
  <cdr:relSizeAnchor xmlns:cdr="http://schemas.openxmlformats.org/drawingml/2006/chartDrawing">
    <cdr:from>
      <cdr:x>0.75834</cdr:x>
      <cdr:y>0.2393</cdr:y>
    </cdr:from>
    <cdr:to>
      <cdr:x>0.94111</cdr:x>
      <cdr:y>0.42904</cdr:y>
    </cdr:to>
    <cdr:sp macro="" textlink="">
      <cdr:nvSpPr>
        <cdr:cNvPr id="4" name="Rectangle 3">
          <a:extLst xmlns:a="http://schemas.openxmlformats.org/drawingml/2006/main">
            <a:ext uri="{FF2B5EF4-FFF2-40B4-BE49-F238E27FC236}">
              <a16:creationId xmlns:a16="http://schemas.microsoft.com/office/drawing/2014/main" id="{4E81A390-6EAE-B93F-08B4-63E133CAA3A3}"/>
            </a:ext>
          </a:extLst>
        </cdr:cNvPr>
        <cdr:cNvSpPr/>
      </cdr:nvSpPr>
      <cdr:spPr>
        <a:xfrm xmlns:a="http://schemas.openxmlformats.org/drawingml/2006/main">
          <a:off x="4064846" y="847299"/>
          <a:ext cx="979715" cy="671804"/>
        </a:xfrm>
        <a:prstGeom xmlns:a="http://schemas.openxmlformats.org/drawingml/2006/main" prst="rect">
          <a:avLst/>
        </a:prstGeom>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vi-VN" dirty="0"/>
            <a:t>Maitenance cost</a:t>
          </a:r>
          <a:endParaRPr 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3090"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14" tIns="45705" rIns="91414" bIns="45705" numCol="1" anchor="t" anchorCtr="0" compatLnSpc="1">
            <a:prstTxWarp prst="textNoShape">
              <a:avLst/>
            </a:prstTxWarp>
          </a:bodyPr>
          <a:lstStyle>
            <a:lvl1pPr eaLnBrk="1" hangingPunct="1">
              <a:lnSpc>
                <a:spcPct val="100000"/>
              </a:lnSpc>
              <a:spcBef>
                <a:spcPct val="0"/>
              </a:spcBef>
              <a:buFontTx/>
              <a:buNone/>
              <a:defRPr sz="1200">
                <a:effectLst/>
              </a:defRPr>
            </a:lvl1pPr>
          </a:lstStyle>
          <a:p>
            <a:pPr>
              <a:defRPr/>
            </a:pPr>
            <a:endParaRPr lang="en-GB" altLang="en-US">
              <a:latin typeface="Calibri" panose="020F0502020204030204" pitchFamily="34" charset="0"/>
            </a:endParaRPr>
          </a:p>
        </p:txBody>
      </p:sp>
      <p:sp>
        <p:nvSpPr>
          <p:cNvPr id="473093" name="Rectangle 5"/>
          <p:cNvSpPr>
            <a:spLocks noGrp="1" noChangeArrowheads="1"/>
          </p:cNvSpPr>
          <p:nvPr>
            <p:ph type="sldNum" sz="quarter" idx="3"/>
          </p:nvPr>
        </p:nvSpPr>
        <p:spPr bwMode="auto">
          <a:xfrm>
            <a:off x="3814763" y="9371013"/>
            <a:ext cx="2919412" cy="493712"/>
          </a:xfrm>
          <a:prstGeom prst="rect">
            <a:avLst/>
          </a:prstGeom>
          <a:noFill/>
          <a:ln w="9525">
            <a:noFill/>
            <a:miter lim="800000"/>
            <a:headEnd/>
            <a:tailEnd/>
          </a:ln>
          <a:effectLst/>
        </p:spPr>
        <p:txBody>
          <a:bodyPr vert="horz" wrap="square" lIns="91414" tIns="45705" rIns="91414" bIns="45705" numCol="1" anchor="b" anchorCtr="0" compatLnSpc="1">
            <a:prstTxWarp prst="textNoShape">
              <a:avLst/>
            </a:prstTxWarp>
          </a:bodyPr>
          <a:lstStyle>
            <a:lvl1pPr algn="r" eaLnBrk="1" hangingPunct="1">
              <a:lnSpc>
                <a:spcPct val="100000"/>
              </a:lnSpc>
              <a:spcBef>
                <a:spcPct val="0"/>
              </a:spcBef>
              <a:buFontTx/>
              <a:buNone/>
              <a:defRPr sz="1200">
                <a:effectLst/>
              </a:defRPr>
            </a:lvl1pPr>
          </a:lstStyle>
          <a:p>
            <a:pPr>
              <a:defRPr/>
            </a:pPr>
            <a:fld id="{44A3DCD6-9D06-4351-9B41-0E7AAB172DEE}" type="slidenum">
              <a:rPr lang="en-GB" altLang="en-US">
                <a:latin typeface="Calibri" panose="020F0502020204030204" pitchFamily="34" charset="0"/>
              </a:rPr>
              <a:pPr>
                <a:defRPr/>
              </a:pPr>
              <a:t>‹#›</a:t>
            </a:fld>
            <a:endParaRPr lang="en-GB" altLang="en-US">
              <a:latin typeface="Calibri" panose="020F0502020204030204" pitchFamily="34" charset="0"/>
            </a:endParaRPr>
          </a:p>
        </p:txBody>
      </p:sp>
    </p:spTree>
    <p:extLst>
      <p:ext uri="{BB962C8B-B14F-4D97-AF65-F5344CB8AC3E}">
        <p14:creationId xmlns:p14="http://schemas.microsoft.com/office/powerpoint/2010/main" val="38838457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Rot="1" noChangeAspect="1" noChangeArrowheads="1" noTextEdit="1"/>
          </p:cNvSpPr>
          <p:nvPr>
            <p:ph type="sldImg" idx="2"/>
          </p:nvPr>
        </p:nvSpPr>
        <p:spPr bwMode="auto">
          <a:xfrm>
            <a:off x="80963" y="739775"/>
            <a:ext cx="6573837" cy="36988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gray">
          <a:xfrm>
            <a:off x="993775" y="4997450"/>
            <a:ext cx="4851400" cy="4371975"/>
          </a:xfrm>
          <a:prstGeom prst="rect">
            <a:avLst/>
          </a:prstGeom>
          <a:noFill/>
          <a:ln w="9525">
            <a:noFill/>
            <a:miter lim="800000"/>
            <a:headEnd/>
            <a:tailEnd/>
          </a:ln>
          <a:effectLst/>
        </p:spPr>
        <p:txBody>
          <a:bodyPr vert="horz" wrap="square" lIns="91422" tIns="45712" rIns="91422" bIns="45712" numCol="1" anchor="t" anchorCtr="0" compatLnSpc="1">
            <a:prstTxWarp prst="textNoShape">
              <a:avLst/>
            </a:prstTxWarp>
          </a:bodyPr>
          <a:lstStyle/>
          <a:p>
            <a:pPr lvl="0"/>
            <a:r>
              <a:rPr lang="fr-FR" noProof="0"/>
              <a:t>Cliquez pour modifier les styles du texte du masque</a:t>
            </a:r>
          </a:p>
          <a:p>
            <a:pPr lvl="1"/>
            <a:r>
              <a:rPr lang="fr-FR" noProof="0"/>
              <a:t>Deuxième niveau</a:t>
            </a:r>
          </a:p>
          <a:p>
            <a:pPr lvl="2"/>
            <a:r>
              <a:rPr lang="fr-FR" noProof="0"/>
              <a:t>Troisième niveau</a:t>
            </a:r>
          </a:p>
        </p:txBody>
      </p:sp>
      <p:sp>
        <p:nvSpPr>
          <p:cNvPr id="10247" name="Rectangle 7"/>
          <p:cNvSpPr>
            <a:spLocks noGrp="1" noChangeArrowheads="1"/>
          </p:cNvSpPr>
          <p:nvPr>
            <p:ph type="sldNum" sz="quarter" idx="5"/>
          </p:nvPr>
        </p:nvSpPr>
        <p:spPr bwMode="auto">
          <a:xfrm>
            <a:off x="3028950" y="9371013"/>
            <a:ext cx="677863" cy="493712"/>
          </a:xfrm>
          <a:prstGeom prst="rect">
            <a:avLst/>
          </a:prstGeom>
          <a:noFill/>
          <a:ln w="9525">
            <a:noFill/>
            <a:miter lim="800000"/>
            <a:headEnd/>
            <a:tailEnd/>
          </a:ln>
          <a:effectLst/>
        </p:spPr>
        <p:txBody>
          <a:bodyPr vert="horz" wrap="square" lIns="94889" tIns="47444" rIns="94889" bIns="47444" numCol="1" anchor="b" anchorCtr="0" compatLnSpc="1">
            <a:prstTxWarp prst="textNoShape">
              <a:avLst/>
            </a:prstTxWarp>
          </a:bodyPr>
          <a:lstStyle>
            <a:lvl1pPr algn="ctr" defTabSz="946150" eaLnBrk="1" hangingPunct="1">
              <a:lnSpc>
                <a:spcPct val="100000"/>
              </a:lnSpc>
              <a:spcBef>
                <a:spcPct val="0"/>
              </a:spcBef>
              <a:buFontTx/>
              <a:buNone/>
              <a:defRPr sz="1000">
                <a:solidFill>
                  <a:srgbClr val="B0002D"/>
                </a:solidFill>
                <a:effectLst/>
                <a:latin typeface="Calibri" panose="020F0502020204030204" pitchFamily="34" charset="0"/>
              </a:defRPr>
            </a:lvl1pPr>
          </a:lstStyle>
          <a:p>
            <a:pPr>
              <a:defRPr/>
            </a:pPr>
            <a:fld id="{355570F2-3F9D-4E1B-9A62-C62902EEB6F0}" type="slidenum">
              <a:rPr lang="fr-FR" altLang="en-US" smtClean="0"/>
              <a:pPr>
                <a:defRPr/>
              </a:pPr>
              <a:t>‹#›</a:t>
            </a:fld>
            <a:endParaRPr lang="fr-FR" altLang="en-US"/>
          </a:p>
        </p:txBody>
      </p:sp>
      <p:sp>
        <p:nvSpPr>
          <p:cNvPr id="56325" name="Line 8"/>
          <p:cNvSpPr>
            <a:spLocks noChangeShapeType="1"/>
          </p:cNvSpPr>
          <p:nvPr/>
        </p:nvSpPr>
        <p:spPr bwMode="gray">
          <a:xfrm>
            <a:off x="901700" y="4743450"/>
            <a:ext cx="0" cy="49720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6" name="Line 9"/>
          <p:cNvSpPr>
            <a:spLocks noChangeShapeType="1"/>
          </p:cNvSpPr>
          <p:nvPr/>
        </p:nvSpPr>
        <p:spPr bwMode="gray">
          <a:xfrm rot="16200000">
            <a:off x="3240088" y="2309813"/>
            <a:ext cx="0" cy="5187950"/>
          </a:xfrm>
          <a:prstGeom prst="line">
            <a:avLst/>
          </a:prstGeom>
          <a:noFill/>
          <a:ln w="12700">
            <a:solidFill>
              <a:srgbClr val="B0002D"/>
            </a:solidFill>
            <a:round/>
            <a:headEnd/>
            <a:tailEnd/>
          </a:ln>
        </p:spPr>
        <p:txBody>
          <a:bodyPr lIns="91417" tIns="45709" rIns="91417" bIns="45709">
            <a:spAutoFit/>
          </a:bodyPr>
          <a:lstStyle/>
          <a:p>
            <a:pPr eaLnBrk="1" hangingPunct="1">
              <a:lnSpc>
                <a:spcPct val="90000"/>
              </a:lnSpc>
              <a:spcBef>
                <a:spcPct val="70000"/>
              </a:spcBef>
              <a:buFontTx/>
              <a:buChar char="•"/>
              <a:defRPr/>
            </a:pPr>
            <a:endParaRPr lang="en-US">
              <a:effectLst>
                <a:outerShdw blurRad="38100" dist="38100" dir="2700000" algn="tl">
                  <a:srgbClr val="000000">
                    <a:alpha val="43137"/>
                  </a:srgbClr>
                </a:outerShdw>
              </a:effectLst>
              <a:latin typeface="Calibri" panose="020F0502020204030204" pitchFamily="34" charset="0"/>
              <a:ea typeface="MS PGothic" pitchFamily="34" charset="-128"/>
            </a:endParaRPr>
          </a:p>
        </p:txBody>
      </p:sp>
      <p:sp>
        <p:nvSpPr>
          <p:cNvPr id="56327" name="Text Box 10"/>
          <p:cNvSpPr txBox="1">
            <a:spLocks noChangeArrowheads="1"/>
          </p:cNvSpPr>
          <p:nvPr/>
        </p:nvSpPr>
        <p:spPr bwMode="gray">
          <a:xfrm>
            <a:off x="887413" y="4659313"/>
            <a:ext cx="603250" cy="282575"/>
          </a:xfrm>
          <a:prstGeom prst="rect">
            <a:avLst/>
          </a:prstGeom>
          <a:noFill/>
          <a:ln>
            <a:noFill/>
          </a:ln>
        </p:spPr>
        <p:txBody>
          <a:bodyPr lIns="94889" tIns="47444" rIns="94889" bIns="47444"/>
          <a:lstStyle>
            <a:lvl1pPr defTabSz="949325" eaLnBrk="0" hangingPunct="0">
              <a:defRPr sz="1600">
                <a:solidFill>
                  <a:schemeClr val="tx1"/>
                </a:solidFill>
                <a:latin typeface="Arial" pitchFamily="34" charset="0"/>
                <a:ea typeface="MS PGothic" pitchFamily="34" charset="-128"/>
              </a:defRPr>
            </a:lvl1pPr>
            <a:lvl2pPr marL="742950" indent="-285750" defTabSz="949325" eaLnBrk="0" hangingPunct="0">
              <a:defRPr sz="1600">
                <a:solidFill>
                  <a:schemeClr val="tx1"/>
                </a:solidFill>
                <a:latin typeface="Arial" pitchFamily="34" charset="0"/>
                <a:ea typeface="MS PGothic" pitchFamily="34" charset="-128"/>
              </a:defRPr>
            </a:lvl2pPr>
            <a:lvl3pPr marL="1143000" indent="-228600" defTabSz="949325" eaLnBrk="0" hangingPunct="0">
              <a:defRPr sz="1600">
                <a:solidFill>
                  <a:schemeClr val="tx1"/>
                </a:solidFill>
                <a:latin typeface="Arial" pitchFamily="34" charset="0"/>
                <a:ea typeface="MS PGothic" pitchFamily="34" charset="-128"/>
              </a:defRPr>
            </a:lvl3pPr>
            <a:lvl4pPr marL="1600200" indent="-228600" defTabSz="949325" eaLnBrk="0" hangingPunct="0">
              <a:defRPr sz="1600">
                <a:solidFill>
                  <a:schemeClr val="tx1"/>
                </a:solidFill>
                <a:latin typeface="Arial" pitchFamily="34" charset="0"/>
                <a:ea typeface="MS PGothic" pitchFamily="34" charset="-128"/>
              </a:defRPr>
            </a:lvl4pPr>
            <a:lvl5pPr marL="2057400" indent="-228600" defTabSz="949325" eaLnBrk="0" hangingPunct="0">
              <a:defRPr sz="1600">
                <a:solidFill>
                  <a:schemeClr val="tx1"/>
                </a:solidFill>
                <a:latin typeface="Arial" pitchFamily="34" charset="0"/>
                <a:ea typeface="MS PGothic" pitchFamily="34" charset="-128"/>
              </a:defRPr>
            </a:lvl5pPr>
            <a:lvl6pPr marL="25146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defTabSz="949325"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a:spcBef>
                <a:spcPct val="50000"/>
              </a:spcBef>
              <a:defRPr/>
            </a:pPr>
            <a:r>
              <a:rPr lang="fr-FR" sz="1200" i="1">
                <a:solidFill>
                  <a:srgbClr val="4F74AA"/>
                </a:solidFill>
                <a:latin typeface="Calibri" panose="020F0502020204030204" pitchFamily="34" charset="0"/>
              </a:rPr>
              <a:t>Notes</a:t>
            </a:r>
          </a:p>
        </p:txBody>
      </p:sp>
    </p:spTree>
    <p:extLst>
      <p:ext uri="{BB962C8B-B14F-4D97-AF65-F5344CB8AC3E}">
        <p14:creationId xmlns:p14="http://schemas.microsoft.com/office/powerpoint/2010/main" val="2962968371"/>
      </p:ext>
    </p:extLst>
  </p:cSld>
  <p:clrMap bg1="lt1" tx1="dk1" bg2="lt2" tx2="dk2" accent1="accent1" accent2="accent2" accent3="accent3" accent4="accent4" accent5="accent5" accent6="accent6" hlink="hlink" folHlink="folHlink"/>
  <p:hf/>
  <p:notesStyle>
    <a:lvl1pPr marL="261938" indent="-261938" algn="l" rtl="0" eaLnBrk="0" fontAlgn="base" hangingPunct="0">
      <a:lnSpc>
        <a:spcPct val="90000"/>
      </a:lnSpc>
      <a:spcBef>
        <a:spcPct val="70000"/>
      </a:spcBef>
      <a:spcAft>
        <a:spcPct val="0"/>
      </a:spcAft>
      <a:buClr>
        <a:srgbClr val="B0002D"/>
      </a:buClr>
      <a:buSzPct val="85000"/>
      <a:buFont typeface="Arial" pitchFamily="34" charset="0"/>
      <a:buChar char="►"/>
      <a:defRPr sz="1200" kern="1200">
        <a:solidFill>
          <a:schemeClr val="tx1"/>
        </a:solidFill>
        <a:latin typeface="Calibri" panose="020F0502020204030204" pitchFamily="34" charset="0"/>
        <a:ea typeface="ＭＳ Ｐゴシック" pitchFamily="34" charset="-128"/>
        <a:cs typeface="ＭＳ Ｐゴシック" pitchFamily="34" charset="-128"/>
      </a:defRPr>
    </a:lvl1pPr>
    <a:lvl2pPr marL="438150" indent="-174625" algn="l" rtl="0" eaLnBrk="0" fontAlgn="base" hangingPunct="0">
      <a:lnSpc>
        <a:spcPct val="90000"/>
      </a:lnSpc>
      <a:spcBef>
        <a:spcPct val="70000"/>
      </a:spcBef>
      <a:spcAft>
        <a:spcPct val="0"/>
      </a:spcAft>
      <a:buClr>
        <a:srgbClr val="4F74AA"/>
      </a:buClr>
      <a:buSzPct val="50000"/>
      <a:buFont typeface="Wingdings" pitchFamily="2" charset="2"/>
      <a:buChar char="l"/>
      <a:defRPr sz="1000" kern="1200">
        <a:solidFill>
          <a:schemeClr val="tx1"/>
        </a:solidFill>
        <a:latin typeface="Calibri" panose="020F0502020204030204" pitchFamily="34" charset="0"/>
        <a:ea typeface="ＭＳ Ｐゴシック" pitchFamily="34" charset="-128"/>
        <a:cs typeface="+mn-cs"/>
      </a:defRPr>
    </a:lvl2pPr>
    <a:lvl3pPr marL="766763" indent="-195263" algn="l" rtl="0" eaLnBrk="0" fontAlgn="base" hangingPunct="0">
      <a:lnSpc>
        <a:spcPct val="90000"/>
      </a:lnSpc>
      <a:spcBef>
        <a:spcPct val="70000"/>
      </a:spcBef>
      <a:spcAft>
        <a:spcPct val="0"/>
      </a:spcAft>
      <a:buChar char="•"/>
      <a:defRPr sz="1000" kern="1200">
        <a:solidFill>
          <a:schemeClr val="tx1"/>
        </a:solidFill>
        <a:latin typeface="Calibri" panose="020F0502020204030204" pitchFamily="34" charset="0"/>
        <a:ea typeface="ＭＳ Ｐゴシック" pitchFamily="34" charset="-128"/>
        <a:cs typeface="Geneva" pitchFamily="-108" charset="-128"/>
      </a:defRPr>
    </a:lvl3pPr>
    <a:lvl4pPr marL="16002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Geneva"/>
      </a:defRPr>
    </a:lvl4pPr>
    <a:lvl5pPr marL="2057400" indent="-228600" algn="l" rtl="0" eaLnBrk="0" fontAlgn="base" hangingPunct="0">
      <a:lnSpc>
        <a:spcPct val="90000"/>
      </a:lnSpc>
      <a:spcBef>
        <a:spcPct val="70000"/>
      </a:spcBef>
      <a:spcAft>
        <a:spcPct val="0"/>
      </a:spcAft>
      <a:buChar char="•"/>
      <a:defRPr sz="900" kern="1200">
        <a:solidFill>
          <a:schemeClr val="tx1"/>
        </a:solidFill>
        <a:latin typeface="Arial" pitchFamily="-111" charset="0"/>
        <a:ea typeface="ＭＳ Ｐゴシック"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16186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723190-A83D-E5A8-6CDC-3CC2501FBA1D}"/>
            </a:ext>
          </a:extLst>
        </p:cNvPr>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90CC9570-55A8-8EB8-4A73-ED142D3C97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8F6D9B7A-6EF5-8E01-3805-0340914746FF}"/>
              </a:ext>
            </a:extLst>
          </p:cNvPr>
          <p:cNvSpPr>
            <a:spLocks noGrp="1" noChangeArrowheads="1"/>
          </p:cNvSpPr>
          <p:nvPr>
            <p:ph type="body" idx="1"/>
          </p:nvPr>
        </p:nvSpPr>
        <p:spPr bwMode="auto">
          <a:xfrm>
            <a:off x="701675" y="3508375"/>
            <a:ext cx="6049963" cy="4319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a:t>Giới thiệu bảng tra dung l</a:t>
            </a:r>
            <a:r>
              <a:rPr lang="vi-VN" altLang="en-US"/>
              <a:t>ượ</a:t>
            </a:r>
            <a:r>
              <a:rPr lang="en-US" altLang="en-US"/>
              <a:t>ng bù </a:t>
            </a:r>
            <a:r>
              <a:rPr lang="vi-VN" altLang="en-US"/>
              <a:t>đượ</a:t>
            </a:r>
            <a:r>
              <a:rPr lang="en-US" altLang="en-US"/>
              <a:t>c cung cấp trong tài liệu học viên/</a:t>
            </a:r>
            <a:r>
              <a:rPr lang="vi-VN" altLang="en-US" i="1"/>
              <a:t> Introducing the compensation capacity lookup table provided in the delegates materials</a:t>
            </a:r>
            <a:endParaRPr lang="en-US" altLang="en-US"/>
          </a:p>
          <a:p>
            <a:pPr eaLnBrk="1" hangingPunct="1">
              <a:lnSpc>
                <a:spcPct val="90000"/>
              </a:lnSpc>
              <a:spcBef>
                <a:spcPct val="0"/>
              </a:spcBef>
            </a:pPr>
            <a:r>
              <a:rPr lang="en-US" altLang="en-US"/>
              <a:t>Ví dụ: </a:t>
            </a:r>
            <a:r>
              <a:rPr lang="vi-VN" altLang="en-US"/>
              <a:t>xí nghiệp có P = 0,9 MW; Q = 0,8 MVAr (ứng với cos</a:t>
            </a:r>
            <a:r>
              <a:rPr lang="vi-VN" altLang="en-US">
                <a:sym typeface="Symbol" panose="05050102010706020507" pitchFamily="18" charset="2"/>
              </a:rPr>
              <a:t> = 0,75). Nếu đặt tụ nâng cos lên 0,95 thì sau bao lâu sẽ lấy được vốn? (biết Tmax = 4500 h). Giả sử là khi cos = (0,8-0,9) thì tiền điện là 700 đ/kWh, còn khi cos lớn hơn 0,9 thì giá tiền điện giảm 1% cho mỗi trị cos tăng 0,01 và ngược lại khi cos nhỏ hơn 0,9 thì giá tiền điện tăng 1% cho mỗi trị cos giảm 0,01</a:t>
            </a:r>
          </a:p>
          <a:p>
            <a:pPr eaLnBrk="1" hangingPunct="1">
              <a:lnSpc>
                <a:spcPct val="90000"/>
              </a:lnSpc>
              <a:spcBef>
                <a:spcPct val="0"/>
              </a:spcBef>
            </a:pPr>
            <a:r>
              <a:rPr lang="vi-VN" altLang="en-US" i="1"/>
              <a:t>For example: an enterprise has P = 0.9 MW; Q = 0.8 MVAr (corresponding to cos</a:t>
            </a:r>
            <a:r>
              <a:rPr lang="vi-VN" altLang="en-US" i="1">
                <a:sym typeface="Symbol" panose="05050102010706020507" pitchFamily="18" charset="2"/>
              </a:rPr>
              <a:t></a:t>
            </a:r>
            <a:r>
              <a:rPr lang="vi-VN" altLang="en-US" i="1"/>
              <a:t> = 0.75). If we set the capacitor to raise cos</a:t>
            </a:r>
            <a:r>
              <a:rPr lang="vi-VN" altLang="en-US" i="1">
                <a:sym typeface="Symbol" panose="05050102010706020507" pitchFamily="18" charset="2"/>
              </a:rPr>
              <a:t></a:t>
            </a:r>
            <a:r>
              <a:rPr lang="vi-VN" altLang="en-US" i="1"/>
              <a:t> to 0.95, how long will it take to get the capital back? (know Tmax = 4500 h). Suppose that when cos</a:t>
            </a:r>
            <a:r>
              <a:rPr lang="vi-VN" altLang="en-US" i="1">
                <a:sym typeface="Symbol" panose="05050102010706020507" pitchFamily="18" charset="2"/>
              </a:rPr>
              <a:t></a:t>
            </a:r>
            <a:r>
              <a:rPr lang="vi-VN" altLang="en-US" i="1"/>
              <a:t> = (0.8-0.9), the electricity bill is 700 VND/kWh, and when cos</a:t>
            </a:r>
            <a:r>
              <a:rPr lang="vi-VN" altLang="en-US" i="1">
                <a:sym typeface="Symbol" panose="05050102010706020507" pitchFamily="18" charset="2"/>
              </a:rPr>
              <a:t></a:t>
            </a:r>
            <a:r>
              <a:rPr lang="vi-VN" altLang="en-US" i="1"/>
              <a:t> is greater than 0.9, the electricity price decreases by 1% for each 0.01 increase in cos</a:t>
            </a:r>
            <a:r>
              <a:rPr lang="vi-VN" altLang="en-US" i="1">
                <a:sym typeface="Symbol" panose="05050102010706020507" pitchFamily="18" charset="2"/>
              </a:rPr>
              <a:t></a:t>
            </a:r>
            <a:r>
              <a:rPr lang="vi-VN" altLang="en-US" i="1"/>
              <a:t> And vice versa, when cos</a:t>
            </a:r>
            <a:r>
              <a:rPr lang="vi-VN" altLang="en-US" i="1">
                <a:sym typeface="Symbol" panose="05050102010706020507" pitchFamily="18" charset="2"/>
              </a:rPr>
              <a:t></a:t>
            </a:r>
            <a:r>
              <a:rPr lang="vi-VN" altLang="en-US" i="1"/>
              <a:t> is less than 0.9, the electricity price increases by 1% for each decrease in cos</a:t>
            </a:r>
            <a:r>
              <a:rPr lang="vi-VN" altLang="en-US" i="1">
                <a:sym typeface="Symbol" panose="05050102010706020507" pitchFamily="18" charset="2"/>
              </a:rPr>
              <a:t></a:t>
            </a:r>
            <a:r>
              <a:rPr lang="vi-VN" altLang="en-US" i="1"/>
              <a:t> of 0.01.</a:t>
            </a:r>
            <a:endParaRPr lang="en-US" altLang="en-US">
              <a:sym typeface="Symbol" panose="05050102010706020507" pitchFamily="18" charset="2"/>
            </a:endParaRPr>
          </a:p>
          <a:p>
            <a:pPr eaLnBrk="1" hangingPunct="1">
              <a:lnSpc>
                <a:spcPct val="90000"/>
              </a:lnSpc>
              <a:spcBef>
                <a:spcPct val="0"/>
              </a:spcBef>
            </a:pPr>
            <a:r>
              <a:rPr lang="en-US" altLang="en-US"/>
              <a:t>	</a:t>
            </a:r>
            <a:r>
              <a:rPr lang="vi-VN" altLang="en-US"/>
              <a:t>Dung lượng tụ cần đặt</a:t>
            </a:r>
            <a:r>
              <a:rPr lang="en-US" altLang="en-US"/>
              <a:t>/</a:t>
            </a:r>
            <a:r>
              <a:rPr lang="vi-VN" altLang="en-US" i="1"/>
              <a:t> Capacitor capacity required:</a:t>
            </a:r>
            <a:endParaRPr lang="en-US" altLang="en-US"/>
          </a:p>
          <a:p>
            <a:pPr eaLnBrk="1" hangingPunct="1">
              <a:lnSpc>
                <a:spcPct val="90000"/>
              </a:lnSpc>
              <a:spcBef>
                <a:spcPct val="0"/>
              </a:spcBef>
            </a:pPr>
            <a:r>
              <a:rPr lang="vi-VN" altLang="en-US" i="1"/>
              <a:t>          QC = P(tg</a:t>
            </a:r>
            <a:r>
              <a:rPr lang="vi-VN" altLang="en-US" i="1">
                <a:sym typeface="Symbol" panose="05050102010706020507" pitchFamily="18" charset="2"/>
              </a:rPr>
              <a:t>1 – tg2) với tg1, tg2 là tangen trước và sau khi bù</a:t>
            </a:r>
          </a:p>
          <a:p>
            <a:pPr eaLnBrk="1" hangingPunct="1">
              <a:lnSpc>
                <a:spcPct val="90000"/>
              </a:lnSpc>
              <a:spcBef>
                <a:spcPct val="0"/>
              </a:spcBef>
            </a:pPr>
            <a:r>
              <a:rPr lang="vi-VN" altLang="en-US" i="1"/>
              <a:t>QC = P(tg</a:t>
            </a:r>
            <a:r>
              <a:rPr lang="vi-VN" altLang="en-US" i="1">
                <a:sym typeface="Symbol" panose="05050102010706020507" pitchFamily="18" charset="2"/>
              </a:rPr>
              <a:t></a:t>
            </a:r>
            <a:r>
              <a:rPr lang="vi-VN" altLang="en-US" i="1"/>
              <a:t>1 – tg</a:t>
            </a:r>
            <a:r>
              <a:rPr lang="vi-VN" altLang="en-US" i="1">
                <a:sym typeface="Symbol" panose="05050102010706020507" pitchFamily="18" charset="2"/>
              </a:rPr>
              <a:t></a:t>
            </a:r>
            <a:r>
              <a:rPr lang="vi-VN" altLang="en-US" i="1"/>
              <a:t>2) with tg</a:t>
            </a:r>
            <a:r>
              <a:rPr lang="vi-VN" altLang="en-US" i="1">
                <a:sym typeface="Symbol" panose="05050102010706020507" pitchFamily="18" charset="2"/>
              </a:rPr>
              <a:t></a:t>
            </a:r>
            <a:r>
              <a:rPr lang="vi-VN" altLang="en-US" i="1"/>
              <a:t>1, tg</a:t>
            </a:r>
            <a:r>
              <a:rPr lang="vi-VN" altLang="en-US" i="1">
                <a:sym typeface="Symbol" panose="05050102010706020507" pitchFamily="18" charset="2"/>
              </a:rPr>
              <a:t></a:t>
            </a:r>
            <a:r>
              <a:rPr lang="vi-VN" altLang="en-US" i="1"/>
              <a:t>2 being the tangen before and after compensation</a:t>
            </a:r>
            <a:endParaRPr lang="vi-VN" altLang="en-US" i="1">
              <a:sym typeface="Symbol" panose="05050102010706020507" pitchFamily="18" charset="2"/>
            </a:endParaRPr>
          </a:p>
          <a:p>
            <a:pPr eaLnBrk="1" hangingPunct="1">
              <a:lnSpc>
                <a:spcPct val="90000"/>
              </a:lnSpc>
              <a:spcBef>
                <a:spcPct val="0"/>
              </a:spcBef>
            </a:pPr>
            <a:r>
              <a:rPr lang="en-US" altLang="en-US"/>
              <a:t>			</a:t>
            </a:r>
            <a:r>
              <a:rPr lang="en-US" altLang="en-US" i="1"/>
              <a:t>QC = P(0,89 – 0,33) = 0,5 MVAr</a:t>
            </a:r>
          </a:p>
          <a:p>
            <a:pPr eaLnBrk="1" hangingPunct="1">
              <a:lnSpc>
                <a:spcPct val="90000"/>
              </a:lnSpc>
              <a:spcBef>
                <a:spcPct val="0"/>
              </a:spcBef>
            </a:pPr>
            <a:r>
              <a:rPr lang="en-US" altLang="en-US"/>
              <a:t>	</a:t>
            </a:r>
            <a:r>
              <a:rPr lang="vi-VN" altLang="en-US"/>
              <a:t>Nếu lắp 2 bộ tụ 240 kVAr tổng số tiền đầu tư là</a:t>
            </a:r>
            <a:r>
              <a:rPr lang="en-US" altLang="en-US"/>
              <a:t>: 26.460.000*2 = 52.920.000 </a:t>
            </a:r>
            <a:r>
              <a:rPr lang="vi-VN" altLang="en-US"/>
              <a:t>đ</a:t>
            </a:r>
          </a:p>
          <a:p>
            <a:pPr eaLnBrk="1" hangingPunct="1">
              <a:lnSpc>
                <a:spcPct val="90000"/>
              </a:lnSpc>
              <a:spcBef>
                <a:spcPct val="0"/>
              </a:spcBef>
            </a:pPr>
            <a:r>
              <a:rPr lang="vi-VN" altLang="en-US" i="1"/>
              <a:t>If installing 2 sets of 240 kVAr capacitors, the total investment amount is: 26,460,000*2 = 52,920,000 VND</a:t>
            </a:r>
            <a:endParaRPr lang="en-US" altLang="en-US"/>
          </a:p>
          <a:p>
            <a:pPr eaLnBrk="1" hangingPunct="1">
              <a:lnSpc>
                <a:spcPct val="90000"/>
              </a:lnSpc>
              <a:spcBef>
                <a:spcPct val="0"/>
              </a:spcBef>
            </a:pPr>
            <a:r>
              <a:rPr lang="en-US" altLang="en-US"/>
              <a:t>	</a:t>
            </a:r>
            <a:r>
              <a:rPr lang="vi-VN" altLang="en-US"/>
              <a:t>Với hệ số cos</a:t>
            </a:r>
            <a:r>
              <a:rPr lang="vi-VN" altLang="en-US">
                <a:sym typeface="Symbol" panose="05050102010706020507" pitchFamily="18" charset="2"/>
              </a:rPr>
              <a:t> = 0,75, giá tiền điện hiện tại là: 700đ (1 + 5%) = 735 đ/kWh</a:t>
            </a:r>
          </a:p>
          <a:p>
            <a:pPr eaLnBrk="1" hangingPunct="1">
              <a:lnSpc>
                <a:spcPct val="90000"/>
              </a:lnSpc>
              <a:spcBef>
                <a:spcPct val="0"/>
              </a:spcBef>
            </a:pPr>
            <a:r>
              <a:rPr lang="vi-VN" altLang="en-US" i="1"/>
              <a:t>With the coefficient cos</a:t>
            </a:r>
            <a:r>
              <a:rPr lang="vi-VN" altLang="en-US" i="1">
                <a:sym typeface="Symbol" panose="05050102010706020507" pitchFamily="18" charset="2"/>
              </a:rPr>
              <a:t></a:t>
            </a:r>
            <a:r>
              <a:rPr lang="vi-VN" altLang="en-US" i="1"/>
              <a:t> = 0.75, the current electricity price is: 700 VND (1 + 5%) = 735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Nếu như nâng cos</a:t>
            </a:r>
            <a:r>
              <a:rPr lang="vi-VN" altLang="en-US">
                <a:sym typeface="Symbol" panose="05050102010706020507" pitchFamily="18" charset="2"/>
              </a:rPr>
              <a:t> lên 0,95, giá điện là: 665 đ/kWh</a:t>
            </a:r>
          </a:p>
          <a:p>
            <a:pPr eaLnBrk="1" hangingPunct="1">
              <a:lnSpc>
                <a:spcPct val="90000"/>
              </a:lnSpc>
              <a:spcBef>
                <a:spcPct val="0"/>
              </a:spcBef>
            </a:pPr>
            <a:r>
              <a:rPr lang="vi-VN" altLang="en-US" i="1"/>
              <a:t>If cos</a:t>
            </a:r>
            <a:r>
              <a:rPr lang="vi-VN" altLang="en-US" i="1">
                <a:sym typeface="Symbol" panose="05050102010706020507" pitchFamily="18" charset="2"/>
              </a:rPr>
              <a:t></a:t>
            </a:r>
            <a:r>
              <a:rPr lang="vi-VN" altLang="en-US" i="1"/>
              <a:t> is raised to 0.95, the electricity price is: 665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Với </a:t>
            </a:r>
            <a:r>
              <a:rPr lang="vi-VN" altLang="en-US" i="1"/>
              <a:t>Tmax = 4500 h, số tiền phải trả trước khi đặt tụ trong một năm là</a:t>
            </a:r>
          </a:p>
          <a:p>
            <a:pPr eaLnBrk="1" hangingPunct="1">
              <a:lnSpc>
                <a:spcPct val="90000"/>
              </a:lnSpc>
              <a:spcBef>
                <a:spcPct val="0"/>
              </a:spcBef>
            </a:pPr>
            <a:r>
              <a:rPr lang="vi-VN" altLang="en-US" i="1"/>
              <a:t>With Tmax = 4500 h, the amount to be paid before placing the capacitor for one year is</a:t>
            </a:r>
          </a:p>
          <a:p>
            <a:pPr eaLnBrk="1" hangingPunct="1">
              <a:lnSpc>
                <a:spcPct val="90000"/>
              </a:lnSpc>
              <a:spcBef>
                <a:spcPct val="0"/>
              </a:spcBef>
            </a:pPr>
            <a:r>
              <a:rPr lang="pl-PL" altLang="en-US"/>
              <a:t>		</a:t>
            </a:r>
            <a:r>
              <a:rPr lang="pl-PL" altLang="en-US" i="1"/>
              <a:t>Z1 = 4500 * 0,9 * 1000 * 735 = 2.976.750.000 đ</a:t>
            </a:r>
          </a:p>
          <a:p>
            <a:pPr eaLnBrk="1" hangingPunct="1">
              <a:lnSpc>
                <a:spcPct val="90000"/>
              </a:lnSpc>
              <a:spcBef>
                <a:spcPct val="0"/>
              </a:spcBef>
            </a:pPr>
            <a:r>
              <a:rPr lang="en-US" altLang="en-US"/>
              <a:t>	</a:t>
            </a:r>
            <a:r>
              <a:rPr lang="vi-VN" altLang="en-US"/>
              <a:t>Sau khi đặt tụ, số tiền điện phải trả trong năm là: (chưa tính giảm tổn thất)</a:t>
            </a:r>
          </a:p>
          <a:p>
            <a:pPr eaLnBrk="1" hangingPunct="1">
              <a:lnSpc>
                <a:spcPct val="90000"/>
              </a:lnSpc>
              <a:spcBef>
                <a:spcPct val="0"/>
              </a:spcBef>
            </a:pPr>
            <a:r>
              <a:rPr lang="vi-VN" altLang="en-US" i="1"/>
              <a:t>After placing the capacitor, the amount of electricity to be paid during the year is: (excluding loss reduction)</a:t>
            </a:r>
            <a:endParaRPr lang="vi-VN" altLang="en-US"/>
          </a:p>
          <a:p>
            <a:pPr eaLnBrk="1" hangingPunct="1">
              <a:lnSpc>
                <a:spcPct val="90000"/>
              </a:lnSpc>
              <a:spcBef>
                <a:spcPct val="0"/>
              </a:spcBef>
            </a:pPr>
            <a:r>
              <a:rPr lang="pl-PL" altLang="en-US"/>
              <a:t>		</a:t>
            </a:r>
            <a:r>
              <a:rPr lang="pl-PL" altLang="en-US" i="1"/>
              <a:t>Z2 = 4500*  0,9 * 1000*  665 = 2.693.250.000 đ</a:t>
            </a:r>
            <a:endParaRPr lang="en-US" altLang="en-US" i="1"/>
          </a:p>
          <a:p>
            <a:pPr eaLnBrk="1" hangingPunct="1">
              <a:lnSpc>
                <a:spcPct val="90000"/>
              </a:lnSpc>
              <a:spcBef>
                <a:spcPct val="0"/>
              </a:spcBef>
            </a:pPr>
            <a:r>
              <a:rPr lang="en-US" altLang="en-US" i="1"/>
              <a:t>	</a:t>
            </a:r>
            <a:r>
              <a:rPr lang="vi-VN" altLang="en-US"/>
              <a:t>Thời gian hoàn vốn là hơn 2 tháng/</a:t>
            </a:r>
            <a:r>
              <a:rPr lang="vi-VN" altLang="en-US" i="1"/>
              <a:t> Payback period is more than 2 months.</a:t>
            </a:r>
            <a:endParaRPr lang="vi-VN" altLang="en-US"/>
          </a:p>
          <a:p>
            <a:pPr eaLnBrk="1" hangingPunct="1">
              <a:lnSpc>
                <a:spcPct val="90000"/>
              </a:lnSpc>
              <a:spcBef>
                <a:spcPct val="0"/>
              </a:spcBef>
            </a:pPr>
            <a:endParaRPr lang="vi-VN" altLang="en-US" i="1"/>
          </a:p>
          <a:p>
            <a:pPr eaLnBrk="1" hangingPunct="1">
              <a:lnSpc>
                <a:spcPct val="90000"/>
              </a:lnSpc>
              <a:spcBef>
                <a:spcPct val="0"/>
              </a:spcBef>
            </a:pPr>
            <a:endParaRPr lang="vi-VN" altLang="en-US" i="1"/>
          </a:p>
        </p:txBody>
      </p:sp>
      <p:sp>
        <p:nvSpPr>
          <p:cNvPr id="48132" name="Slide Number Placeholder 3">
            <a:extLst>
              <a:ext uri="{FF2B5EF4-FFF2-40B4-BE49-F238E27FC236}">
                <a16:creationId xmlns:a16="http://schemas.microsoft.com/office/drawing/2014/main" id="{C95FF4F4-C7B3-B60B-4429-478412F179D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B577950-602B-49D4-B0FC-CAD41BE245E5}" type="slidenum">
              <a:rPr lang="en-US" altLang="en-US" sz="1200" smtClean="0">
                <a:cs typeface="ヒラギノ角ゴ Pro W3"/>
              </a:rPr>
              <a:pPr>
                <a:spcBef>
                  <a:spcPct val="0"/>
                </a:spcBef>
              </a:pPr>
              <a:t>11</a:t>
            </a:fld>
            <a:endParaRPr lang="en-US" altLang="en-US" sz="1200">
              <a:cs typeface="ヒラギノ角ゴ Pro W3"/>
            </a:endParaRPr>
          </a:p>
        </p:txBody>
      </p:sp>
    </p:spTree>
    <p:extLst>
      <p:ext uri="{BB962C8B-B14F-4D97-AF65-F5344CB8AC3E}">
        <p14:creationId xmlns:p14="http://schemas.microsoft.com/office/powerpoint/2010/main" val="3428374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3DC9C-DF33-C22D-A14B-8D4561691EDC}"/>
            </a:ext>
          </a:extLst>
        </p:cNvPr>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0CE6D3F-A615-2F6C-5438-21DA62958D0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AF2DA1E5-D9CF-6C1F-0F6E-50B51BAA62F4}"/>
              </a:ext>
            </a:extLst>
          </p:cNvPr>
          <p:cNvSpPr>
            <a:spLocks noGrp="1" noChangeArrowheads="1"/>
          </p:cNvSpPr>
          <p:nvPr>
            <p:ph type="body" idx="1"/>
          </p:nvPr>
        </p:nvSpPr>
        <p:spPr bwMode="auto">
          <a:xfrm>
            <a:off x="701675" y="3508375"/>
            <a:ext cx="6049963" cy="4319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a:t>Giới thiệu bảng tra dung l</a:t>
            </a:r>
            <a:r>
              <a:rPr lang="vi-VN" altLang="en-US"/>
              <a:t>ượ</a:t>
            </a:r>
            <a:r>
              <a:rPr lang="en-US" altLang="en-US"/>
              <a:t>ng bù </a:t>
            </a:r>
            <a:r>
              <a:rPr lang="vi-VN" altLang="en-US"/>
              <a:t>đượ</a:t>
            </a:r>
            <a:r>
              <a:rPr lang="en-US" altLang="en-US"/>
              <a:t>c cung cấp trong tài liệu học viên/</a:t>
            </a:r>
            <a:r>
              <a:rPr lang="vi-VN" altLang="en-US" i="1"/>
              <a:t> Introducing the compensation capacity lookup table provided in the delegates materials</a:t>
            </a:r>
            <a:endParaRPr lang="en-US" altLang="en-US"/>
          </a:p>
          <a:p>
            <a:pPr eaLnBrk="1" hangingPunct="1">
              <a:lnSpc>
                <a:spcPct val="90000"/>
              </a:lnSpc>
              <a:spcBef>
                <a:spcPct val="0"/>
              </a:spcBef>
            </a:pPr>
            <a:r>
              <a:rPr lang="en-US" altLang="en-US"/>
              <a:t>Ví dụ: </a:t>
            </a:r>
            <a:r>
              <a:rPr lang="vi-VN" altLang="en-US"/>
              <a:t>xí nghiệp có P = 0,9 MW; Q = 0,8 MVAr (ứng với cos</a:t>
            </a:r>
            <a:r>
              <a:rPr lang="vi-VN" altLang="en-US">
                <a:sym typeface="Symbol" panose="05050102010706020507" pitchFamily="18" charset="2"/>
              </a:rPr>
              <a:t> = 0,75). Nếu đặt tụ nâng cos lên 0,95 thì sau bao lâu sẽ lấy được vốn? (biết Tmax = 4500 h). Giả sử là khi cos = (0,8-0,9) thì tiền điện là 700 đ/kWh, còn khi cos lớn hơn 0,9 thì giá tiền điện giảm 1% cho mỗi trị cos tăng 0,01 và ngược lại khi cos nhỏ hơn 0,9 thì giá tiền điện tăng 1% cho mỗi trị cos giảm 0,01</a:t>
            </a:r>
          </a:p>
          <a:p>
            <a:pPr eaLnBrk="1" hangingPunct="1">
              <a:lnSpc>
                <a:spcPct val="90000"/>
              </a:lnSpc>
              <a:spcBef>
                <a:spcPct val="0"/>
              </a:spcBef>
            </a:pPr>
            <a:r>
              <a:rPr lang="vi-VN" altLang="en-US" i="1"/>
              <a:t>For example: an enterprise has P = 0.9 MW; Q = 0.8 MVAr (corresponding to cos</a:t>
            </a:r>
            <a:r>
              <a:rPr lang="vi-VN" altLang="en-US" i="1">
                <a:sym typeface="Symbol" panose="05050102010706020507" pitchFamily="18" charset="2"/>
              </a:rPr>
              <a:t></a:t>
            </a:r>
            <a:r>
              <a:rPr lang="vi-VN" altLang="en-US" i="1"/>
              <a:t> = 0.75). If we set the capacitor to raise cos</a:t>
            </a:r>
            <a:r>
              <a:rPr lang="vi-VN" altLang="en-US" i="1">
                <a:sym typeface="Symbol" panose="05050102010706020507" pitchFamily="18" charset="2"/>
              </a:rPr>
              <a:t></a:t>
            </a:r>
            <a:r>
              <a:rPr lang="vi-VN" altLang="en-US" i="1"/>
              <a:t> to 0.95, how long will it take to get the capital back? (know Tmax = 4500 h). Suppose that when cos</a:t>
            </a:r>
            <a:r>
              <a:rPr lang="vi-VN" altLang="en-US" i="1">
                <a:sym typeface="Symbol" panose="05050102010706020507" pitchFamily="18" charset="2"/>
              </a:rPr>
              <a:t></a:t>
            </a:r>
            <a:r>
              <a:rPr lang="vi-VN" altLang="en-US" i="1"/>
              <a:t> = (0.8-0.9), the electricity bill is 700 VND/kWh, and when cos</a:t>
            </a:r>
            <a:r>
              <a:rPr lang="vi-VN" altLang="en-US" i="1">
                <a:sym typeface="Symbol" panose="05050102010706020507" pitchFamily="18" charset="2"/>
              </a:rPr>
              <a:t></a:t>
            </a:r>
            <a:r>
              <a:rPr lang="vi-VN" altLang="en-US" i="1"/>
              <a:t> is greater than 0.9, the electricity price decreases by 1% for each 0.01 increase in cos</a:t>
            </a:r>
            <a:r>
              <a:rPr lang="vi-VN" altLang="en-US" i="1">
                <a:sym typeface="Symbol" panose="05050102010706020507" pitchFamily="18" charset="2"/>
              </a:rPr>
              <a:t></a:t>
            </a:r>
            <a:r>
              <a:rPr lang="vi-VN" altLang="en-US" i="1"/>
              <a:t> And vice versa, when cos</a:t>
            </a:r>
            <a:r>
              <a:rPr lang="vi-VN" altLang="en-US" i="1">
                <a:sym typeface="Symbol" panose="05050102010706020507" pitchFamily="18" charset="2"/>
              </a:rPr>
              <a:t></a:t>
            </a:r>
            <a:r>
              <a:rPr lang="vi-VN" altLang="en-US" i="1"/>
              <a:t> is less than 0.9, the electricity price increases by 1% for each decrease in cos</a:t>
            </a:r>
            <a:r>
              <a:rPr lang="vi-VN" altLang="en-US" i="1">
                <a:sym typeface="Symbol" panose="05050102010706020507" pitchFamily="18" charset="2"/>
              </a:rPr>
              <a:t></a:t>
            </a:r>
            <a:r>
              <a:rPr lang="vi-VN" altLang="en-US" i="1"/>
              <a:t> of 0.01.</a:t>
            </a:r>
            <a:endParaRPr lang="en-US" altLang="en-US">
              <a:sym typeface="Symbol" panose="05050102010706020507" pitchFamily="18" charset="2"/>
            </a:endParaRPr>
          </a:p>
          <a:p>
            <a:pPr eaLnBrk="1" hangingPunct="1">
              <a:lnSpc>
                <a:spcPct val="90000"/>
              </a:lnSpc>
              <a:spcBef>
                <a:spcPct val="0"/>
              </a:spcBef>
            </a:pPr>
            <a:r>
              <a:rPr lang="en-US" altLang="en-US"/>
              <a:t>	</a:t>
            </a:r>
            <a:r>
              <a:rPr lang="vi-VN" altLang="en-US"/>
              <a:t>Dung lượng tụ cần đặt</a:t>
            </a:r>
            <a:r>
              <a:rPr lang="en-US" altLang="en-US"/>
              <a:t>/</a:t>
            </a:r>
            <a:r>
              <a:rPr lang="vi-VN" altLang="en-US" i="1"/>
              <a:t> Capacitor capacity required:</a:t>
            </a:r>
            <a:endParaRPr lang="en-US" altLang="en-US"/>
          </a:p>
          <a:p>
            <a:pPr eaLnBrk="1" hangingPunct="1">
              <a:lnSpc>
                <a:spcPct val="90000"/>
              </a:lnSpc>
              <a:spcBef>
                <a:spcPct val="0"/>
              </a:spcBef>
            </a:pPr>
            <a:r>
              <a:rPr lang="vi-VN" altLang="en-US" i="1"/>
              <a:t>          QC = P(tg</a:t>
            </a:r>
            <a:r>
              <a:rPr lang="vi-VN" altLang="en-US" i="1">
                <a:sym typeface="Symbol" panose="05050102010706020507" pitchFamily="18" charset="2"/>
              </a:rPr>
              <a:t>1 – tg2) với tg1, tg2 là tangen trước và sau khi bù</a:t>
            </a:r>
          </a:p>
          <a:p>
            <a:pPr eaLnBrk="1" hangingPunct="1">
              <a:lnSpc>
                <a:spcPct val="90000"/>
              </a:lnSpc>
              <a:spcBef>
                <a:spcPct val="0"/>
              </a:spcBef>
            </a:pPr>
            <a:r>
              <a:rPr lang="vi-VN" altLang="en-US" i="1"/>
              <a:t>QC = P(tg</a:t>
            </a:r>
            <a:r>
              <a:rPr lang="vi-VN" altLang="en-US" i="1">
                <a:sym typeface="Symbol" panose="05050102010706020507" pitchFamily="18" charset="2"/>
              </a:rPr>
              <a:t></a:t>
            </a:r>
            <a:r>
              <a:rPr lang="vi-VN" altLang="en-US" i="1"/>
              <a:t>1 – tg</a:t>
            </a:r>
            <a:r>
              <a:rPr lang="vi-VN" altLang="en-US" i="1">
                <a:sym typeface="Symbol" panose="05050102010706020507" pitchFamily="18" charset="2"/>
              </a:rPr>
              <a:t></a:t>
            </a:r>
            <a:r>
              <a:rPr lang="vi-VN" altLang="en-US" i="1"/>
              <a:t>2) with tg</a:t>
            </a:r>
            <a:r>
              <a:rPr lang="vi-VN" altLang="en-US" i="1">
                <a:sym typeface="Symbol" panose="05050102010706020507" pitchFamily="18" charset="2"/>
              </a:rPr>
              <a:t></a:t>
            </a:r>
            <a:r>
              <a:rPr lang="vi-VN" altLang="en-US" i="1"/>
              <a:t>1, tg</a:t>
            </a:r>
            <a:r>
              <a:rPr lang="vi-VN" altLang="en-US" i="1">
                <a:sym typeface="Symbol" panose="05050102010706020507" pitchFamily="18" charset="2"/>
              </a:rPr>
              <a:t></a:t>
            </a:r>
            <a:r>
              <a:rPr lang="vi-VN" altLang="en-US" i="1"/>
              <a:t>2 being the tangen before and after compensation</a:t>
            </a:r>
            <a:endParaRPr lang="vi-VN" altLang="en-US" i="1">
              <a:sym typeface="Symbol" panose="05050102010706020507" pitchFamily="18" charset="2"/>
            </a:endParaRPr>
          </a:p>
          <a:p>
            <a:pPr eaLnBrk="1" hangingPunct="1">
              <a:lnSpc>
                <a:spcPct val="90000"/>
              </a:lnSpc>
              <a:spcBef>
                <a:spcPct val="0"/>
              </a:spcBef>
            </a:pPr>
            <a:r>
              <a:rPr lang="en-US" altLang="en-US"/>
              <a:t>			</a:t>
            </a:r>
            <a:r>
              <a:rPr lang="en-US" altLang="en-US" i="1"/>
              <a:t>QC = P(0,89 – 0,33) = 0,5 MVAr</a:t>
            </a:r>
          </a:p>
          <a:p>
            <a:pPr eaLnBrk="1" hangingPunct="1">
              <a:lnSpc>
                <a:spcPct val="90000"/>
              </a:lnSpc>
              <a:spcBef>
                <a:spcPct val="0"/>
              </a:spcBef>
            </a:pPr>
            <a:r>
              <a:rPr lang="en-US" altLang="en-US"/>
              <a:t>	</a:t>
            </a:r>
            <a:r>
              <a:rPr lang="vi-VN" altLang="en-US"/>
              <a:t>Nếu lắp 2 bộ tụ 240 kVAr tổng số tiền đầu tư là</a:t>
            </a:r>
            <a:r>
              <a:rPr lang="en-US" altLang="en-US"/>
              <a:t>: 26.460.000*2 = 52.920.000 </a:t>
            </a:r>
            <a:r>
              <a:rPr lang="vi-VN" altLang="en-US"/>
              <a:t>đ</a:t>
            </a:r>
          </a:p>
          <a:p>
            <a:pPr eaLnBrk="1" hangingPunct="1">
              <a:lnSpc>
                <a:spcPct val="90000"/>
              </a:lnSpc>
              <a:spcBef>
                <a:spcPct val="0"/>
              </a:spcBef>
            </a:pPr>
            <a:r>
              <a:rPr lang="vi-VN" altLang="en-US" i="1"/>
              <a:t>If installing 2 sets of 240 kVAr capacitors, the total investment amount is: 26,460,000*2 = 52,920,000 VND</a:t>
            </a:r>
            <a:endParaRPr lang="en-US" altLang="en-US"/>
          </a:p>
          <a:p>
            <a:pPr eaLnBrk="1" hangingPunct="1">
              <a:lnSpc>
                <a:spcPct val="90000"/>
              </a:lnSpc>
              <a:spcBef>
                <a:spcPct val="0"/>
              </a:spcBef>
            </a:pPr>
            <a:r>
              <a:rPr lang="en-US" altLang="en-US"/>
              <a:t>	</a:t>
            </a:r>
            <a:r>
              <a:rPr lang="vi-VN" altLang="en-US"/>
              <a:t>Với hệ số cos</a:t>
            </a:r>
            <a:r>
              <a:rPr lang="vi-VN" altLang="en-US">
                <a:sym typeface="Symbol" panose="05050102010706020507" pitchFamily="18" charset="2"/>
              </a:rPr>
              <a:t> = 0,75, giá tiền điện hiện tại là: 700đ (1 + 5%) = 735 đ/kWh</a:t>
            </a:r>
          </a:p>
          <a:p>
            <a:pPr eaLnBrk="1" hangingPunct="1">
              <a:lnSpc>
                <a:spcPct val="90000"/>
              </a:lnSpc>
              <a:spcBef>
                <a:spcPct val="0"/>
              </a:spcBef>
            </a:pPr>
            <a:r>
              <a:rPr lang="vi-VN" altLang="en-US" i="1"/>
              <a:t>With the coefficient cos</a:t>
            </a:r>
            <a:r>
              <a:rPr lang="vi-VN" altLang="en-US" i="1">
                <a:sym typeface="Symbol" panose="05050102010706020507" pitchFamily="18" charset="2"/>
              </a:rPr>
              <a:t></a:t>
            </a:r>
            <a:r>
              <a:rPr lang="vi-VN" altLang="en-US" i="1"/>
              <a:t> = 0.75, the current electricity price is: 700 VND (1 + 5%) = 735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Nếu như nâng cos</a:t>
            </a:r>
            <a:r>
              <a:rPr lang="vi-VN" altLang="en-US">
                <a:sym typeface="Symbol" panose="05050102010706020507" pitchFamily="18" charset="2"/>
              </a:rPr>
              <a:t> lên 0,95, giá điện là: 665 đ/kWh</a:t>
            </a:r>
          </a:p>
          <a:p>
            <a:pPr eaLnBrk="1" hangingPunct="1">
              <a:lnSpc>
                <a:spcPct val="90000"/>
              </a:lnSpc>
              <a:spcBef>
                <a:spcPct val="0"/>
              </a:spcBef>
            </a:pPr>
            <a:r>
              <a:rPr lang="vi-VN" altLang="en-US" i="1"/>
              <a:t>If cos</a:t>
            </a:r>
            <a:r>
              <a:rPr lang="vi-VN" altLang="en-US" i="1">
                <a:sym typeface="Symbol" panose="05050102010706020507" pitchFamily="18" charset="2"/>
              </a:rPr>
              <a:t></a:t>
            </a:r>
            <a:r>
              <a:rPr lang="vi-VN" altLang="en-US" i="1"/>
              <a:t> is raised to 0.95, the electricity price is: 665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Với </a:t>
            </a:r>
            <a:r>
              <a:rPr lang="vi-VN" altLang="en-US" i="1"/>
              <a:t>Tmax = 4500 h, số tiền phải trả trước khi đặt tụ trong một năm là</a:t>
            </a:r>
          </a:p>
          <a:p>
            <a:pPr eaLnBrk="1" hangingPunct="1">
              <a:lnSpc>
                <a:spcPct val="90000"/>
              </a:lnSpc>
              <a:spcBef>
                <a:spcPct val="0"/>
              </a:spcBef>
            </a:pPr>
            <a:r>
              <a:rPr lang="vi-VN" altLang="en-US" i="1"/>
              <a:t>With Tmax = 4500 h, the amount to be paid before placing the capacitor for one year is</a:t>
            </a:r>
          </a:p>
          <a:p>
            <a:pPr eaLnBrk="1" hangingPunct="1">
              <a:lnSpc>
                <a:spcPct val="90000"/>
              </a:lnSpc>
              <a:spcBef>
                <a:spcPct val="0"/>
              </a:spcBef>
            </a:pPr>
            <a:r>
              <a:rPr lang="pl-PL" altLang="en-US"/>
              <a:t>		</a:t>
            </a:r>
            <a:r>
              <a:rPr lang="pl-PL" altLang="en-US" i="1"/>
              <a:t>Z1 = 4500 * 0,9 * 1000 * 735 = 2.976.750.000 đ</a:t>
            </a:r>
          </a:p>
          <a:p>
            <a:pPr eaLnBrk="1" hangingPunct="1">
              <a:lnSpc>
                <a:spcPct val="90000"/>
              </a:lnSpc>
              <a:spcBef>
                <a:spcPct val="0"/>
              </a:spcBef>
            </a:pPr>
            <a:r>
              <a:rPr lang="en-US" altLang="en-US"/>
              <a:t>	</a:t>
            </a:r>
            <a:r>
              <a:rPr lang="vi-VN" altLang="en-US"/>
              <a:t>Sau khi đặt tụ, số tiền điện phải trả trong năm là: (chưa tính giảm tổn thất)</a:t>
            </a:r>
          </a:p>
          <a:p>
            <a:pPr eaLnBrk="1" hangingPunct="1">
              <a:lnSpc>
                <a:spcPct val="90000"/>
              </a:lnSpc>
              <a:spcBef>
                <a:spcPct val="0"/>
              </a:spcBef>
            </a:pPr>
            <a:r>
              <a:rPr lang="vi-VN" altLang="en-US" i="1"/>
              <a:t>After placing the capacitor, the amount of electricity to be paid during the year is: (excluding loss reduction)</a:t>
            </a:r>
            <a:endParaRPr lang="vi-VN" altLang="en-US"/>
          </a:p>
          <a:p>
            <a:pPr eaLnBrk="1" hangingPunct="1">
              <a:lnSpc>
                <a:spcPct val="90000"/>
              </a:lnSpc>
              <a:spcBef>
                <a:spcPct val="0"/>
              </a:spcBef>
            </a:pPr>
            <a:r>
              <a:rPr lang="pl-PL" altLang="en-US"/>
              <a:t>		</a:t>
            </a:r>
            <a:r>
              <a:rPr lang="pl-PL" altLang="en-US" i="1"/>
              <a:t>Z2 = 4500*  0,9 * 1000*  665 = 2.693.250.000 đ</a:t>
            </a:r>
            <a:endParaRPr lang="en-US" altLang="en-US" i="1"/>
          </a:p>
          <a:p>
            <a:pPr eaLnBrk="1" hangingPunct="1">
              <a:lnSpc>
                <a:spcPct val="90000"/>
              </a:lnSpc>
              <a:spcBef>
                <a:spcPct val="0"/>
              </a:spcBef>
            </a:pPr>
            <a:r>
              <a:rPr lang="en-US" altLang="en-US" i="1"/>
              <a:t>	</a:t>
            </a:r>
            <a:r>
              <a:rPr lang="vi-VN" altLang="en-US"/>
              <a:t>Thời gian hoàn vốn là hơn 2 tháng/</a:t>
            </a:r>
            <a:r>
              <a:rPr lang="vi-VN" altLang="en-US" i="1"/>
              <a:t> Payback period is more than 2 months.</a:t>
            </a:r>
            <a:endParaRPr lang="vi-VN" altLang="en-US"/>
          </a:p>
          <a:p>
            <a:pPr eaLnBrk="1" hangingPunct="1">
              <a:lnSpc>
                <a:spcPct val="90000"/>
              </a:lnSpc>
              <a:spcBef>
                <a:spcPct val="0"/>
              </a:spcBef>
            </a:pPr>
            <a:endParaRPr lang="vi-VN" altLang="en-US" i="1"/>
          </a:p>
          <a:p>
            <a:pPr eaLnBrk="1" hangingPunct="1">
              <a:lnSpc>
                <a:spcPct val="90000"/>
              </a:lnSpc>
              <a:spcBef>
                <a:spcPct val="0"/>
              </a:spcBef>
            </a:pPr>
            <a:endParaRPr lang="vi-VN" altLang="en-US" i="1"/>
          </a:p>
        </p:txBody>
      </p:sp>
      <p:sp>
        <p:nvSpPr>
          <p:cNvPr id="48132" name="Slide Number Placeholder 3">
            <a:extLst>
              <a:ext uri="{FF2B5EF4-FFF2-40B4-BE49-F238E27FC236}">
                <a16:creationId xmlns:a16="http://schemas.microsoft.com/office/drawing/2014/main" id="{86121AD6-F453-5F93-F7AB-0D230215ED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B577950-602B-49D4-B0FC-CAD41BE245E5}" type="slidenum">
              <a:rPr lang="en-US" altLang="en-US" sz="1200" smtClean="0">
                <a:cs typeface="ヒラギノ角ゴ Pro W3"/>
              </a:rPr>
              <a:pPr>
                <a:spcBef>
                  <a:spcPct val="0"/>
                </a:spcBef>
              </a:pPr>
              <a:t>12</a:t>
            </a:fld>
            <a:endParaRPr lang="en-US" altLang="en-US" sz="1200">
              <a:cs typeface="ヒラギノ角ゴ Pro W3"/>
            </a:endParaRPr>
          </a:p>
        </p:txBody>
      </p:sp>
    </p:spTree>
    <p:extLst>
      <p:ext uri="{BB962C8B-B14F-4D97-AF65-F5344CB8AC3E}">
        <p14:creationId xmlns:p14="http://schemas.microsoft.com/office/powerpoint/2010/main" val="224750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A062D338-DD07-496E-5DE8-14EBD2359E9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59F79F61-DAF5-9FC4-AC07-796CD7F1963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3A2BFB63-40DF-89D0-BA72-C65DCEFA9131}"/>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4F2E0B7D-F28E-08D9-9883-D41DB7F918A4}"/>
              </a:ext>
            </a:extLst>
          </p:cNvPr>
          <p:cNvSpPr>
            <a:spLocks noGrp="1"/>
          </p:cNvSpPr>
          <p:nvPr>
            <p:ph type="ftr" sz="quarter" idx="4"/>
          </p:nvPr>
        </p:nvSpPr>
        <p:spPr/>
        <p:txBody>
          <a:bodyPr/>
          <a:lstStyle/>
          <a:p>
            <a:pPr>
              <a:defRPr/>
            </a:pPr>
            <a:endParaRPr lang="en-US"/>
          </a:p>
        </p:txBody>
      </p:sp>
      <p:sp>
        <p:nvSpPr>
          <p:cNvPr id="50182" name="Slide Number Placeholder 5">
            <a:extLst>
              <a:ext uri="{FF2B5EF4-FFF2-40B4-BE49-F238E27FC236}">
                <a16:creationId xmlns:a16="http://schemas.microsoft.com/office/drawing/2014/main" id="{E44DB451-4115-32B7-CCDD-B56743046DD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D82BFB3-71F5-436D-A6FD-BC1D7864CEB8}" type="slidenum">
              <a:rPr lang="en-US" altLang="en-US" smtClean="0"/>
              <a:pPr/>
              <a:t>13</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2870D-4947-A40B-39DE-A20188E3FD8D}"/>
            </a:ext>
          </a:extLst>
        </p:cNvPr>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B044F4B4-15A2-3F2D-0785-EBEE79F737F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a:extLst>
              <a:ext uri="{FF2B5EF4-FFF2-40B4-BE49-F238E27FC236}">
                <a16:creationId xmlns:a16="http://schemas.microsoft.com/office/drawing/2014/main" id="{62D32351-38D3-DBD0-2FE5-FF68FE94E72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708D73CA-07B6-313E-95D9-1ECA9669C8C5}"/>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0A0EA0AA-693D-8AAA-3E2D-CA1D2A3A641A}"/>
              </a:ext>
            </a:extLst>
          </p:cNvPr>
          <p:cNvSpPr>
            <a:spLocks noGrp="1"/>
          </p:cNvSpPr>
          <p:nvPr>
            <p:ph type="ftr" sz="quarter" idx="4"/>
          </p:nvPr>
        </p:nvSpPr>
        <p:spPr/>
        <p:txBody>
          <a:bodyPr/>
          <a:lstStyle/>
          <a:p>
            <a:pPr>
              <a:defRPr/>
            </a:pPr>
            <a:endParaRPr lang="en-US"/>
          </a:p>
        </p:txBody>
      </p:sp>
      <p:sp>
        <p:nvSpPr>
          <p:cNvPr id="50182" name="Slide Number Placeholder 5">
            <a:extLst>
              <a:ext uri="{FF2B5EF4-FFF2-40B4-BE49-F238E27FC236}">
                <a16:creationId xmlns:a16="http://schemas.microsoft.com/office/drawing/2014/main" id="{C50BC1A5-5B6E-2B83-AE5F-CFAA9D05C26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D82BFB3-71F5-436D-A6FD-BC1D7864CEB8}" type="slidenum">
              <a:rPr lang="en-US" altLang="en-US" smtClean="0"/>
              <a:pPr/>
              <a:t>14</a:t>
            </a:fld>
            <a:endParaRPr lang="en-US" altLang="en-US"/>
          </a:p>
        </p:txBody>
      </p:sp>
    </p:spTree>
    <p:extLst>
      <p:ext uri="{BB962C8B-B14F-4D97-AF65-F5344CB8AC3E}">
        <p14:creationId xmlns:p14="http://schemas.microsoft.com/office/powerpoint/2010/main" val="3809994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3AF5C409-5E3B-DD82-EBAC-E6707A2DAB5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780A6560-F3F1-637A-CA9D-51FE66237F8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F259A705-E104-2259-D29E-508FE8DCB05C}"/>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CF624970-25FD-0A42-80AD-0AF4C3D04F56}"/>
              </a:ext>
            </a:extLst>
          </p:cNvPr>
          <p:cNvSpPr>
            <a:spLocks noGrp="1"/>
          </p:cNvSpPr>
          <p:nvPr>
            <p:ph type="ftr" sz="quarter" idx="4"/>
          </p:nvPr>
        </p:nvSpPr>
        <p:spPr/>
        <p:txBody>
          <a:bodyPr/>
          <a:lstStyle/>
          <a:p>
            <a:pPr>
              <a:defRPr/>
            </a:pPr>
            <a:endParaRPr lang="en-US"/>
          </a:p>
        </p:txBody>
      </p:sp>
      <p:sp>
        <p:nvSpPr>
          <p:cNvPr id="52230" name="Slide Number Placeholder 5">
            <a:extLst>
              <a:ext uri="{FF2B5EF4-FFF2-40B4-BE49-F238E27FC236}">
                <a16:creationId xmlns:a16="http://schemas.microsoft.com/office/drawing/2014/main" id="{8EA850BD-501D-566E-645E-4FDE4A50ECE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9A111AD-3329-4F74-B486-BF0CE129C1A7}" type="slidenum">
              <a:rPr lang="en-US" altLang="en-US" smtClean="0"/>
              <a:pPr/>
              <a:t>15</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D4B16A36-7679-DDF6-F087-59CDF3D62E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B7CDA0B7-32FF-1F42-9A80-012824F15D8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B92DEF8E-D9F4-4B31-146F-D6B686CC343E}"/>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FB9EAD04-7E25-4FE4-E4EA-CE0A8A4A7A7E}"/>
              </a:ext>
            </a:extLst>
          </p:cNvPr>
          <p:cNvSpPr>
            <a:spLocks noGrp="1"/>
          </p:cNvSpPr>
          <p:nvPr>
            <p:ph type="ftr" sz="quarter" idx="4"/>
          </p:nvPr>
        </p:nvSpPr>
        <p:spPr/>
        <p:txBody>
          <a:bodyPr/>
          <a:lstStyle/>
          <a:p>
            <a:pPr>
              <a:defRPr/>
            </a:pPr>
            <a:endParaRPr lang="en-US"/>
          </a:p>
        </p:txBody>
      </p:sp>
      <p:sp>
        <p:nvSpPr>
          <p:cNvPr id="54278" name="Slide Number Placeholder 5">
            <a:extLst>
              <a:ext uri="{FF2B5EF4-FFF2-40B4-BE49-F238E27FC236}">
                <a16:creationId xmlns:a16="http://schemas.microsoft.com/office/drawing/2014/main" id="{FB994D5F-D7FC-9986-7E7D-162470C3F95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16C984-112B-45C3-A342-7305AEA88189}" type="slidenum">
              <a:rPr lang="en-US" altLang="en-US" smtClean="0"/>
              <a:pPr/>
              <a:t>16</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47891-654B-7626-9886-983B97356040}"/>
            </a:ext>
          </a:extLst>
        </p:cNvPr>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266D4804-8AA1-B4C1-5A5A-84F3DBB7A25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A9236364-22B0-1A78-D02F-3E5DFB45E3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5DCEE337-A090-01DC-8F91-47D86E566E8F}"/>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4FF4B7E9-CEEB-2C0F-7443-1FCCFC3D5F9B}"/>
              </a:ext>
            </a:extLst>
          </p:cNvPr>
          <p:cNvSpPr>
            <a:spLocks noGrp="1"/>
          </p:cNvSpPr>
          <p:nvPr>
            <p:ph type="ftr" sz="quarter" idx="4"/>
          </p:nvPr>
        </p:nvSpPr>
        <p:spPr/>
        <p:txBody>
          <a:bodyPr/>
          <a:lstStyle/>
          <a:p>
            <a:pPr>
              <a:defRPr/>
            </a:pPr>
            <a:endParaRPr lang="en-US"/>
          </a:p>
        </p:txBody>
      </p:sp>
      <p:sp>
        <p:nvSpPr>
          <p:cNvPr id="54278" name="Slide Number Placeholder 5">
            <a:extLst>
              <a:ext uri="{FF2B5EF4-FFF2-40B4-BE49-F238E27FC236}">
                <a16:creationId xmlns:a16="http://schemas.microsoft.com/office/drawing/2014/main" id="{7446011C-2245-1ECD-CA8F-ACE6E933271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16C984-112B-45C3-A342-7305AEA88189}" type="slidenum">
              <a:rPr lang="en-US" altLang="en-US" smtClean="0"/>
              <a:pPr/>
              <a:t>17</a:t>
            </a:fld>
            <a:endParaRPr lang="en-US" altLang="en-US"/>
          </a:p>
        </p:txBody>
      </p:sp>
    </p:spTree>
    <p:extLst>
      <p:ext uri="{BB962C8B-B14F-4D97-AF65-F5344CB8AC3E}">
        <p14:creationId xmlns:p14="http://schemas.microsoft.com/office/powerpoint/2010/main" val="2153018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4EE53-C63A-A70A-0687-7C4B293C637B}"/>
            </a:ext>
          </a:extLst>
        </p:cNvPr>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FBD8B2AD-4A5D-0E99-969F-D55DC8E15B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06412551-FDA9-45D1-4C6B-640F0FF0824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78613D1B-A732-D22F-93BD-A188B6D9F844}"/>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1C456EDF-AF77-5A50-96A4-A70CCA35031E}"/>
              </a:ext>
            </a:extLst>
          </p:cNvPr>
          <p:cNvSpPr>
            <a:spLocks noGrp="1"/>
          </p:cNvSpPr>
          <p:nvPr>
            <p:ph type="ftr" sz="quarter" idx="4"/>
          </p:nvPr>
        </p:nvSpPr>
        <p:spPr/>
        <p:txBody>
          <a:bodyPr/>
          <a:lstStyle/>
          <a:p>
            <a:pPr>
              <a:defRPr/>
            </a:pPr>
            <a:endParaRPr lang="en-US"/>
          </a:p>
        </p:txBody>
      </p:sp>
      <p:sp>
        <p:nvSpPr>
          <p:cNvPr id="54278" name="Slide Number Placeholder 5">
            <a:extLst>
              <a:ext uri="{FF2B5EF4-FFF2-40B4-BE49-F238E27FC236}">
                <a16:creationId xmlns:a16="http://schemas.microsoft.com/office/drawing/2014/main" id="{64403A6F-CDFB-8DD5-2800-C586A87CCE9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16C984-112B-45C3-A342-7305AEA88189}" type="slidenum">
              <a:rPr lang="en-US" altLang="en-US" smtClean="0"/>
              <a:pPr/>
              <a:t>18</a:t>
            </a:fld>
            <a:endParaRPr lang="en-US" altLang="en-US"/>
          </a:p>
        </p:txBody>
      </p:sp>
    </p:spTree>
    <p:extLst>
      <p:ext uri="{BB962C8B-B14F-4D97-AF65-F5344CB8AC3E}">
        <p14:creationId xmlns:p14="http://schemas.microsoft.com/office/powerpoint/2010/main" val="3831633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960341BB-07ED-B493-2689-324491BBB2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Rectangle 3">
            <a:extLst>
              <a:ext uri="{FF2B5EF4-FFF2-40B4-BE49-F238E27FC236}">
                <a16:creationId xmlns:a16="http://schemas.microsoft.com/office/drawing/2014/main" id="{E44E4CDF-F75C-2883-B75A-C965C27778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en-US">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39CCE474-EA52-4C60-55BA-3AC86717E85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4DCAD9CA-7D2B-AFBB-708F-08098E17CC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4AB5957-88FC-4579-BDE6-4706AF76AD70}"/>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8C9A78B3-F9A0-97C3-DCE1-8DFE4AD028FA}"/>
              </a:ext>
            </a:extLst>
          </p:cNvPr>
          <p:cNvSpPr>
            <a:spLocks noGrp="1"/>
          </p:cNvSpPr>
          <p:nvPr>
            <p:ph type="ftr" sz="quarter" idx="4"/>
          </p:nvPr>
        </p:nvSpPr>
        <p:spPr/>
        <p:txBody>
          <a:bodyPr/>
          <a:lstStyle/>
          <a:p>
            <a:pPr>
              <a:defRPr/>
            </a:pPr>
            <a:endParaRPr lang="en-US"/>
          </a:p>
        </p:txBody>
      </p:sp>
      <p:sp>
        <p:nvSpPr>
          <p:cNvPr id="33798" name="Slide Number Placeholder 5">
            <a:extLst>
              <a:ext uri="{FF2B5EF4-FFF2-40B4-BE49-F238E27FC236}">
                <a16:creationId xmlns:a16="http://schemas.microsoft.com/office/drawing/2014/main" id="{45E82E78-15F8-F97C-B942-18C13F3A71B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7E1C303-D887-4F49-81B0-B5D946FE5630}" type="slidenum">
              <a:rPr lang="en-US" altLang="en-US" smtClean="0"/>
              <a:pPr/>
              <a:t>20</a:t>
            </a:fld>
            <a:endParaRPr lang="en-US" altLang="en-US"/>
          </a:p>
        </p:txBody>
      </p:sp>
    </p:spTree>
    <p:extLst>
      <p:ext uri="{BB962C8B-B14F-4D97-AF65-F5344CB8AC3E}">
        <p14:creationId xmlns:p14="http://schemas.microsoft.com/office/powerpoint/2010/main" val="1532387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4A85446-8036-BF39-E4D5-5A3FB3C452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FFFE3409-7BB7-FB9A-16BE-ECD67001AE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B8E88E5-E2AE-69E7-71C5-CBBBCDF0B3C4}"/>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BAABC3E5-7807-273A-B06C-F81C4C9D4002}"/>
              </a:ext>
            </a:extLst>
          </p:cNvPr>
          <p:cNvSpPr>
            <a:spLocks noGrp="1"/>
          </p:cNvSpPr>
          <p:nvPr>
            <p:ph type="ftr" sz="quarter" idx="4"/>
          </p:nvPr>
        </p:nvSpPr>
        <p:spPr/>
        <p:txBody>
          <a:bodyPr/>
          <a:lstStyle/>
          <a:p>
            <a:pPr>
              <a:defRPr/>
            </a:pPr>
            <a:endParaRPr lang="en-US"/>
          </a:p>
        </p:txBody>
      </p:sp>
      <p:sp>
        <p:nvSpPr>
          <p:cNvPr id="27654" name="Slide Number Placeholder 5">
            <a:extLst>
              <a:ext uri="{FF2B5EF4-FFF2-40B4-BE49-F238E27FC236}">
                <a16:creationId xmlns:a16="http://schemas.microsoft.com/office/drawing/2014/main" id="{DF7E0041-B60D-B52D-E60B-C14896001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46D16A-CA6C-4FB6-B240-10BE83D65BEF}" type="slidenum">
              <a:rPr lang="en-US" altLang="en-US" smtClean="0"/>
              <a:pPr/>
              <a:t>3</a:t>
            </a:fld>
            <a:endParaRPr lang="en-US" altLang="en-US"/>
          </a:p>
        </p:txBody>
      </p:sp>
    </p:spTree>
    <p:extLst>
      <p:ext uri="{BB962C8B-B14F-4D97-AF65-F5344CB8AC3E}">
        <p14:creationId xmlns:p14="http://schemas.microsoft.com/office/powerpoint/2010/main" val="2811028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4C67B98F-1F3F-2D32-6D67-9E2D57B084E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6D2E0078-451C-1CEC-2527-234D70B200D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FCE06F3-8D06-ED60-A60C-B8CAC39D9716}"/>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107787E9-9D68-64CC-48BF-07F7298BB365}"/>
              </a:ext>
            </a:extLst>
          </p:cNvPr>
          <p:cNvSpPr>
            <a:spLocks noGrp="1"/>
          </p:cNvSpPr>
          <p:nvPr>
            <p:ph type="ftr" sz="quarter" idx="4"/>
          </p:nvPr>
        </p:nvSpPr>
        <p:spPr/>
        <p:txBody>
          <a:bodyPr/>
          <a:lstStyle/>
          <a:p>
            <a:pPr>
              <a:defRPr/>
            </a:pPr>
            <a:endParaRPr lang="en-US"/>
          </a:p>
        </p:txBody>
      </p:sp>
      <p:sp>
        <p:nvSpPr>
          <p:cNvPr id="35846" name="Slide Number Placeholder 5">
            <a:extLst>
              <a:ext uri="{FF2B5EF4-FFF2-40B4-BE49-F238E27FC236}">
                <a16:creationId xmlns:a16="http://schemas.microsoft.com/office/drawing/2014/main" id="{C79513D7-91C1-61E4-3098-D1430B1C90B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9001C9F-E18B-4BD8-8A56-4D48F387071F}" type="slidenum">
              <a:rPr lang="en-US" altLang="en-US" smtClean="0"/>
              <a:pPr/>
              <a:t>21</a:t>
            </a:fld>
            <a:endParaRPr lang="en-US" altLang="en-US"/>
          </a:p>
        </p:txBody>
      </p:sp>
    </p:spTree>
    <p:extLst>
      <p:ext uri="{BB962C8B-B14F-4D97-AF65-F5344CB8AC3E}">
        <p14:creationId xmlns:p14="http://schemas.microsoft.com/office/powerpoint/2010/main" val="1348879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E6E3362D-244E-60C7-EEAE-6961926C4ED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64D92673-B7BC-3910-3F60-5A32B86576F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1CFBB86E-26C2-29EF-386B-E2B0B722AF24}"/>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815BA5DB-08A9-D311-C141-DE0AD950BCDB}"/>
              </a:ext>
            </a:extLst>
          </p:cNvPr>
          <p:cNvSpPr>
            <a:spLocks noGrp="1"/>
          </p:cNvSpPr>
          <p:nvPr>
            <p:ph type="ftr" sz="quarter" idx="4"/>
          </p:nvPr>
        </p:nvSpPr>
        <p:spPr/>
        <p:txBody>
          <a:bodyPr/>
          <a:lstStyle/>
          <a:p>
            <a:pPr>
              <a:defRPr/>
            </a:pPr>
            <a:endParaRPr lang="en-US"/>
          </a:p>
        </p:txBody>
      </p:sp>
      <p:sp>
        <p:nvSpPr>
          <p:cNvPr id="37894" name="Slide Number Placeholder 5">
            <a:extLst>
              <a:ext uri="{FF2B5EF4-FFF2-40B4-BE49-F238E27FC236}">
                <a16:creationId xmlns:a16="http://schemas.microsoft.com/office/drawing/2014/main" id="{AE29C897-5CA8-9C28-8D27-9055097ACE6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CACA2A-AD25-44E5-993E-F7880620EFC0}" type="slidenum">
              <a:rPr lang="en-US" altLang="en-US" smtClean="0"/>
              <a:pPr/>
              <a:t>22</a:t>
            </a:fld>
            <a:endParaRPr lang="en-US" altLang="en-US"/>
          </a:p>
        </p:txBody>
      </p:sp>
    </p:spTree>
    <p:extLst>
      <p:ext uri="{BB962C8B-B14F-4D97-AF65-F5344CB8AC3E}">
        <p14:creationId xmlns:p14="http://schemas.microsoft.com/office/powerpoint/2010/main" val="4232146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BF272CD2-2E45-4006-B87A-C7EB6F3746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AEECEB6F-4249-3C73-F63C-9DCD3BBE9DA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CE07B6F4-2A07-5990-D792-2CC00E714869}"/>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A034723E-5AAC-29CD-A9FB-6D9640123740}"/>
              </a:ext>
            </a:extLst>
          </p:cNvPr>
          <p:cNvSpPr>
            <a:spLocks noGrp="1"/>
          </p:cNvSpPr>
          <p:nvPr>
            <p:ph type="ftr" sz="quarter" idx="4"/>
          </p:nvPr>
        </p:nvSpPr>
        <p:spPr/>
        <p:txBody>
          <a:bodyPr/>
          <a:lstStyle/>
          <a:p>
            <a:pPr>
              <a:defRPr/>
            </a:pPr>
            <a:endParaRPr lang="en-US"/>
          </a:p>
        </p:txBody>
      </p:sp>
      <p:sp>
        <p:nvSpPr>
          <p:cNvPr id="39942" name="Slide Number Placeholder 5">
            <a:extLst>
              <a:ext uri="{FF2B5EF4-FFF2-40B4-BE49-F238E27FC236}">
                <a16:creationId xmlns:a16="http://schemas.microsoft.com/office/drawing/2014/main" id="{722F1A91-7236-CDD7-C4D8-145C834DBCA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5A53201-833B-4902-90E3-C61535156F54}" type="slidenum">
              <a:rPr lang="en-US" altLang="en-US" smtClean="0"/>
              <a:pPr/>
              <a:t>23</a:t>
            </a:fld>
            <a:endParaRPr lang="en-US" altLang="en-US"/>
          </a:p>
        </p:txBody>
      </p:sp>
    </p:spTree>
    <p:extLst>
      <p:ext uri="{BB962C8B-B14F-4D97-AF65-F5344CB8AC3E}">
        <p14:creationId xmlns:p14="http://schemas.microsoft.com/office/powerpoint/2010/main" val="50980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797D3E90-9875-4F10-6179-13300A990F6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1EEECB94-9CEE-0F05-4AF6-4694D070270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3BEBDBBB-DF5C-4649-7FC0-79AD8EAAC9B2}"/>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B21D6FB4-FA04-55C4-1652-5B66B701314F}"/>
              </a:ext>
            </a:extLst>
          </p:cNvPr>
          <p:cNvSpPr>
            <a:spLocks noGrp="1"/>
          </p:cNvSpPr>
          <p:nvPr>
            <p:ph type="ftr" sz="quarter" idx="4"/>
          </p:nvPr>
        </p:nvSpPr>
        <p:spPr/>
        <p:txBody>
          <a:bodyPr/>
          <a:lstStyle/>
          <a:p>
            <a:pPr>
              <a:defRPr/>
            </a:pPr>
            <a:endParaRPr lang="en-US"/>
          </a:p>
        </p:txBody>
      </p:sp>
      <p:sp>
        <p:nvSpPr>
          <p:cNvPr id="59398" name="Slide Number Placeholder 5">
            <a:extLst>
              <a:ext uri="{FF2B5EF4-FFF2-40B4-BE49-F238E27FC236}">
                <a16:creationId xmlns:a16="http://schemas.microsoft.com/office/drawing/2014/main" id="{EE1FAFAF-7EBE-1D55-AD15-2950894A50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C087621-8AEB-4E89-942B-8D2A01002645}" type="slidenum">
              <a:rPr lang="en-US" altLang="en-US" smtClean="0"/>
              <a:pPr/>
              <a:t>25</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26</a:t>
            </a:fld>
            <a:endParaRPr lang="en-US" altLang="en-US"/>
          </a:p>
        </p:txBody>
      </p:sp>
    </p:spTree>
    <p:extLst>
      <p:ext uri="{BB962C8B-B14F-4D97-AF65-F5344CB8AC3E}">
        <p14:creationId xmlns:p14="http://schemas.microsoft.com/office/powerpoint/2010/main" val="15059656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27</a:t>
            </a:fld>
            <a:endParaRPr lang="en-US" altLang="en-US"/>
          </a:p>
        </p:txBody>
      </p:sp>
    </p:spTree>
    <p:extLst>
      <p:ext uri="{BB962C8B-B14F-4D97-AF65-F5344CB8AC3E}">
        <p14:creationId xmlns:p14="http://schemas.microsoft.com/office/powerpoint/2010/main" val="20773711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28</a:t>
            </a:fld>
            <a:endParaRPr lang="en-US" altLang="en-US"/>
          </a:p>
        </p:txBody>
      </p:sp>
    </p:spTree>
    <p:extLst>
      <p:ext uri="{BB962C8B-B14F-4D97-AF65-F5344CB8AC3E}">
        <p14:creationId xmlns:p14="http://schemas.microsoft.com/office/powerpoint/2010/main" val="24764367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29</a:t>
            </a:fld>
            <a:endParaRPr lang="en-US" altLang="en-US"/>
          </a:p>
        </p:txBody>
      </p:sp>
    </p:spTree>
    <p:extLst>
      <p:ext uri="{BB962C8B-B14F-4D97-AF65-F5344CB8AC3E}">
        <p14:creationId xmlns:p14="http://schemas.microsoft.com/office/powerpoint/2010/main" val="937456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30</a:t>
            </a:fld>
            <a:endParaRPr lang="en-US" altLang="en-US"/>
          </a:p>
        </p:txBody>
      </p:sp>
    </p:spTree>
    <p:extLst>
      <p:ext uri="{BB962C8B-B14F-4D97-AF65-F5344CB8AC3E}">
        <p14:creationId xmlns:p14="http://schemas.microsoft.com/office/powerpoint/2010/main" val="1415237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31</a:t>
            </a:fld>
            <a:endParaRPr lang="en-US" altLang="en-US"/>
          </a:p>
        </p:txBody>
      </p:sp>
    </p:spTree>
    <p:extLst>
      <p:ext uri="{BB962C8B-B14F-4D97-AF65-F5344CB8AC3E}">
        <p14:creationId xmlns:p14="http://schemas.microsoft.com/office/powerpoint/2010/main" val="2151105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4462F-5E73-C063-8A47-735D66A7C924}"/>
            </a:ext>
          </a:extLst>
        </p:cNvPr>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2FFA4B43-81AE-F6A4-3B02-5AC14B759FF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9F50E5FB-205A-992F-3C28-AC5F10C88E3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EBA2C16-43F3-A138-29ED-5EC29C3AAD11}"/>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FE91BD0C-A806-6AE6-BC47-04F8D5581138}"/>
              </a:ext>
            </a:extLst>
          </p:cNvPr>
          <p:cNvSpPr>
            <a:spLocks noGrp="1"/>
          </p:cNvSpPr>
          <p:nvPr>
            <p:ph type="ftr" sz="quarter" idx="4"/>
          </p:nvPr>
        </p:nvSpPr>
        <p:spPr/>
        <p:txBody>
          <a:bodyPr/>
          <a:lstStyle/>
          <a:p>
            <a:pPr>
              <a:defRPr/>
            </a:pPr>
            <a:endParaRPr lang="en-US"/>
          </a:p>
        </p:txBody>
      </p:sp>
      <p:sp>
        <p:nvSpPr>
          <p:cNvPr id="27654" name="Slide Number Placeholder 5">
            <a:extLst>
              <a:ext uri="{FF2B5EF4-FFF2-40B4-BE49-F238E27FC236}">
                <a16:creationId xmlns:a16="http://schemas.microsoft.com/office/drawing/2014/main" id="{4B75306F-022D-1B65-B07F-DD30416740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46D16A-CA6C-4FB6-B240-10BE83D65BEF}" type="slidenum">
              <a:rPr lang="en-US" altLang="en-US" smtClean="0"/>
              <a:pPr/>
              <a:t>4</a:t>
            </a:fld>
            <a:endParaRPr lang="en-US" altLang="en-US"/>
          </a:p>
        </p:txBody>
      </p:sp>
    </p:spTree>
    <p:extLst>
      <p:ext uri="{BB962C8B-B14F-4D97-AF65-F5344CB8AC3E}">
        <p14:creationId xmlns:p14="http://schemas.microsoft.com/office/powerpoint/2010/main" val="36414543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32</a:t>
            </a:fld>
            <a:endParaRPr lang="en-US" altLang="en-US"/>
          </a:p>
        </p:txBody>
      </p:sp>
    </p:spTree>
    <p:extLst>
      <p:ext uri="{BB962C8B-B14F-4D97-AF65-F5344CB8AC3E}">
        <p14:creationId xmlns:p14="http://schemas.microsoft.com/office/powerpoint/2010/main" val="631991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33</a:t>
            </a:fld>
            <a:endParaRPr lang="en-US" altLang="en-US"/>
          </a:p>
        </p:txBody>
      </p:sp>
    </p:spTree>
    <p:extLst>
      <p:ext uri="{BB962C8B-B14F-4D97-AF65-F5344CB8AC3E}">
        <p14:creationId xmlns:p14="http://schemas.microsoft.com/office/powerpoint/2010/main" val="1391716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34</a:t>
            </a:fld>
            <a:endParaRPr lang="en-US" altLang="en-US"/>
          </a:p>
        </p:txBody>
      </p:sp>
    </p:spTree>
    <p:extLst>
      <p:ext uri="{BB962C8B-B14F-4D97-AF65-F5344CB8AC3E}">
        <p14:creationId xmlns:p14="http://schemas.microsoft.com/office/powerpoint/2010/main" val="2697767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A10EF-4920-771C-2481-784CA2DD7ED2}"/>
            </a:ext>
          </a:extLst>
        </p:cNvPr>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C9753C06-C546-352A-849C-8967BB3458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BDDB6AEA-B960-BBFE-7E1A-CF92FFCA3B8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9308305D-D772-147D-8905-4B3A84E8D30F}"/>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B4A9AA4C-457F-B966-47D0-B30F4CFF5CDA}"/>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2C89A789-AE94-647E-2152-30D3CAA381C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35</a:t>
            </a:fld>
            <a:endParaRPr lang="en-US" altLang="en-US"/>
          </a:p>
        </p:txBody>
      </p:sp>
    </p:spTree>
    <p:extLst>
      <p:ext uri="{BB962C8B-B14F-4D97-AF65-F5344CB8AC3E}">
        <p14:creationId xmlns:p14="http://schemas.microsoft.com/office/powerpoint/2010/main" val="37113969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8F4F9-7D17-4086-82F0-4D71D54290FE}"/>
            </a:ext>
          </a:extLst>
        </p:cNvPr>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E90D74A6-BC07-3000-B5FA-25C33A7DB9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EA06324A-BB98-25D2-D17C-350395DA00B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5E43BC6E-4978-07A3-401E-E8542482B1DE}"/>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4053324C-5639-7972-28CA-E176FC3AE786}"/>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39D8313C-AA24-C246-27F8-6140C787C80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36</a:t>
            </a:fld>
            <a:endParaRPr lang="en-US" altLang="en-US"/>
          </a:p>
        </p:txBody>
      </p:sp>
    </p:spTree>
    <p:extLst>
      <p:ext uri="{BB962C8B-B14F-4D97-AF65-F5344CB8AC3E}">
        <p14:creationId xmlns:p14="http://schemas.microsoft.com/office/powerpoint/2010/main" val="15262864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37</a:t>
            </a:fld>
            <a:endParaRPr lang="en-US" altLang="en-US"/>
          </a:p>
        </p:txBody>
      </p:sp>
    </p:spTree>
    <p:extLst>
      <p:ext uri="{BB962C8B-B14F-4D97-AF65-F5344CB8AC3E}">
        <p14:creationId xmlns:p14="http://schemas.microsoft.com/office/powerpoint/2010/main" val="15364392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38</a:t>
            </a:fld>
            <a:endParaRPr lang="en-US" altLang="en-US"/>
          </a:p>
        </p:txBody>
      </p:sp>
    </p:spTree>
    <p:extLst>
      <p:ext uri="{BB962C8B-B14F-4D97-AF65-F5344CB8AC3E}">
        <p14:creationId xmlns:p14="http://schemas.microsoft.com/office/powerpoint/2010/main" val="7355421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6DEB587D-5BA3-95D0-79F2-1526F45B439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a:extLst>
              <a:ext uri="{FF2B5EF4-FFF2-40B4-BE49-F238E27FC236}">
                <a16:creationId xmlns:a16="http://schemas.microsoft.com/office/drawing/2014/main" id="{3339409F-FF08-3D65-0564-2740F883FA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C0D00ED-260E-F5C9-2877-8C0005796248}"/>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31C2C433-D99B-C348-E6EA-1108E0E50C35}"/>
              </a:ext>
            </a:extLst>
          </p:cNvPr>
          <p:cNvSpPr>
            <a:spLocks noGrp="1"/>
          </p:cNvSpPr>
          <p:nvPr>
            <p:ph type="ftr" sz="quarter" idx="4"/>
          </p:nvPr>
        </p:nvSpPr>
        <p:spPr/>
        <p:txBody>
          <a:bodyPr/>
          <a:lstStyle/>
          <a:p>
            <a:pPr>
              <a:defRPr/>
            </a:pPr>
            <a:endParaRPr lang="en-US"/>
          </a:p>
        </p:txBody>
      </p:sp>
      <p:sp>
        <p:nvSpPr>
          <p:cNvPr id="31750" name="Slide Number Placeholder 5">
            <a:extLst>
              <a:ext uri="{FF2B5EF4-FFF2-40B4-BE49-F238E27FC236}">
                <a16:creationId xmlns:a16="http://schemas.microsoft.com/office/drawing/2014/main" id="{DACA0046-45E1-BB45-9DF0-2E93722FE8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C6B18A5-C125-4B6E-8732-BDFF5E94E554}" type="slidenum">
              <a:rPr lang="en-US" altLang="en-US" smtClean="0"/>
              <a:pPr/>
              <a:t>39</a:t>
            </a:fld>
            <a:endParaRPr lang="en-US" altLang="en-US"/>
          </a:p>
        </p:txBody>
      </p:sp>
    </p:spTree>
    <p:extLst>
      <p:ext uri="{BB962C8B-B14F-4D97-AF65-F5344CB8AC3E}">
        <p14:creationId xmlns:p14="http://schemas.microsoft.com/office/powerpoint/2010/main" val="11873605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7">
            <a:extLst>
              <a:ext uri="{FF2B5EF4-FFF2-40B4-BE49-F238E27FC236}">
                <a16:creationId xmlns:a16="http://schemas.microsoft.com/office/drawing/2014/main" id="{E900E11A-95B4-B904-87DD-F63AB7C3C7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ED8E8526-7C30-4817-BA74-0E36C1D5BBDF}" type="slidenum">
              <a:rPr lang="en-US" altLang="en-US" sz="1200" smtClean="0">
                <a:cs typeface="ヒラギノ角ゴ Pro W3"/>
              </a:rPr>
              <a:pPr>
                <a:spcBef>
                  <a:spcPct val="0"/>
                </a:spcBef>
              </a:pPr>
              <a:t>40</a:t>
            </a:fld>
            <a:endParaRPr lang="en-US" altLang="en-US" sz="1200">
              <a:cs typeface="ヒラギノ角ゴ Pro W3"/>
            </a:endParaRPr>
          </a:p>
        </p:txBody>
      </p:sp>
      <p:sp>
        <p:nvSpPr>
          <p:cNvPr id="62467" name="Slide Image Placeholder 1">
            <a:extLst>
              <a:ext uri="{FF2B5EF4-FFF2-40B4-BE49-F238E27FC236}">
                <a16:creationId xmlns:a16="http://schemas.microsoft.com/office/drawing/2014/main" id="{8749E037-474D-AA10-0A55-5C974DCD59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Notes Placeholder 2">
            <a:extLst>
              <a:ext uri="{FF2B5EF4-FFF2-40B4-BE49-F238E27FC236}">
                <a16:creationId xmlns:a16="http://schemas.microsoft.com/office/drawing/2014/main" id="{B831BF7D-E735-6366-6658-56DE5F9A8B6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82550" indent="0">
              <a:buNone/>
            </a:pPr>
            <a:endParaRPr lang="en-US" altLang="en-US" i="1" dirty="0"/>
          </a:p>
        </p:txBody>
      </p:sp>
      <p:sp>
        <p:nvSpPr>
          <p:cNvPr id="62469" name="Slide Number Placeholder 3">
            <a:extLst>
              <a:ext uri="{FF2B5EF4-FFF2-40B4-BE49-F238E27FC236}">
                <a16:creationId xmlns:a16="http://schemas.microsoft.com/office/drawing/2014/main" id="{82A7C4DD-6CCB-D3DF-FA11-0657D2E2B3FA}"/>
              </a:ext>
            </a:extLst>
          </p:cNvPr>
          <p:cNvSpPr txBox="1">
            <a:spLocks noGrp="1" noChangeArrowheads="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942654C3-3D8A-40E4-8298-A88B0FD65A61}" type="slidenum">
              <a:rPr lang="en-US" altLang="en-US" sz="1200">
                <a:latin typeface="Calibri" panose="020F0502020204030204" pitchFamily="34" charset="0"/>
                <a:cs typeface="ヒラギノ角ゴ Pro W3"/>
              </a:rPr>
              <a:pPr algn="r" eaLnBrk="1" hangingPunct="1">
                <a:spcBef>
                  <a:spcPct val="0"/>
                </a:spcBef>
              </a:pPr>
              <a:t>40</a:t>
            </a:fld>
            <a:endParaRPr lang="en-US" altLang="en-US" sz="1200">
              <a:latin typeface="Calibri" panose="020F0502020204030204" pitchFamily="34" charset="0"/>
              <a:cs typeface="ヒラギノ角ゴ Pro W3"/>
            </a:endParaRPr>
          </a:p>
        </p:txBody>
      </p:sp>
    </p:spTree>
    <p:extLst>
      <p:ext uri="{BB962C8B-B14F-4D97-AF65-F5344CB8AC3E}">
        <p14:creationId xmlns:p14="http://schemas.microsoft.com/office/powerpoint/2010/main" val="8789654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4706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34A85446-8036-BF39-E4D5-5A3FB3C452E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FFFE3409-7BB7-FB9A-16BE-ECD67001AED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B8E88E5-E2AE-69E7-71C5-CBBBCDF0B3C4}"/>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BAABC3E5-7807-273A-B06C-F81C4C9D4002}"/>
              </a:ext>
            </a:extLst>
          </p:cNvPr>
          <p:cNvSpPr>
            <a:spLocks noGrp="1"/>
          </p:cNvSpPr>
          <p:nvPr>
            <p:ph type="ftr" sz="quarter" idx="4"/>
          </p:nvPr>
        </p:nvSpPr>
        <p:spPr/>
        <p:txBody>
          <a:bodyPr/>
          <a:lstStyle/>
          <a:p>
            <a:pPr>
              <a:defRPr/>
            </a:pPr>
            <a:endParaRPr lang="en-US"/>
          </a:p>
        </p:txBody>
      </p:sp>
      <p:sp>
        <p:nvSpPr>
          <p:cNvPr id="27654" name="Slide Number Placeholder 5">
            <a:extLst>
              <a:ext uri="{FF2B5EF4-FFF2-40B4-BE49-F238E27FC236}">
                <a16:creationId xmlns:a16="http://schemas.microsoft.com/office/drawing/2014/main" id="{DF7E0041-B60D-B52D-E60B-C14896001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846D16A-CA6C-4FB6-B240-10BE83D65BEF}" type="slidenum">
              <a:rPr lang="en-US" altLang="en-US" smtClean="0"/>
              <a:pPr/>
              <a:t>5</a:t>
            </a:fld>
            <a:endParaRPr lang="en-US" altLang="en-US"/>
          </a:p>
        </p:txBody>
      </p:sp>
    </p:spTree>
    <p:extLst>
      <p:ext uri="{BB962C8B-B14F-4D97-AF65-F5344CB8AC3E}">
        <p14:creationId xmlns:p14="http://schemas.microsoft.com/office/powerpoint/2010/main" val="3703711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819EC583-532B-4A0D-9912-87D08C8E6FC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a:extLst>
              <a:ext uri="{FF2B5EF4-FFF2-40B4-BE49-F238E27FC236}">
                <a16:creationId xmlns:a16="http://schemas.microsoft.com/office/drawing/2014/main" id="{F17CA530-1A4E-B95C-8790-CC4B435849F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E1F0051C-976F-B2AD-6BA7-6110B7606002}"/>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7A14A9C4-75C3-BFB2-2E62-A02948275488}"/>
              </a:ext>
            </a:extLst>
          </p:cNvPr>
          <p:cNvSpPr>
            <a:spLocks noGrp="1"/>
          </p:cNvSpPr>
          <p:nvPr>
            <p:ph type="ftr" sz="quarter" idx="4"/>
          </p:nvPr>
        </p:nvSpPr>
        <p:spPr/>
        <p:txBody>
          <a:bodyPr/>
          <a:lstStyle/>
          <a:p>
            <a:pPr>
              <a:defRPr/>
            </a:pPr>
            <a:endParaRPr lang="en-US"/>
          </a:p>
        </p:txBody>
      </p:sp>
      <p:sp>
        <p:nvSpPr>
          <p:cNvPr id="41990" name="Slide Number Placeholder 5">
            <a:extLst>
              <a:ext uri="{FF2B5EF4-FFF2-40B4-BE49-F238E27FC236}">
                <a16:creationId xmlns:a16="http://schemas.microsoft.com/office/drawing/2014/main" id="{7655506E-798E-30C5-C643-38F5915F113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DC86D37-49D7-4FD0-83DD-95CA7CE14F70}" type="slidenum">
              <a:rPr lang="en-US" altLang="en-US" smtClean="0"/>
              <a:pPr/>
              <a:t>6</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54FB435A-9E58-51D7-C4DC-2F4EBA9FAD5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7F5BC5C2-2523-DA47-8944-0A08AC42D21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26A972AF-BA2F-2DB9-FADA-225D4CAF0711}"/>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1200FF31-7803-09FE-BD61-626A23537379}"/>
              </a:ext>
            </a:extLst>
          </p:cNvPr>
          <p:cNvSpPr>
            <a:spLocks noGrp="1"/>
          </p:cNvSpPr>
          <p:nvPr>
            <p:ph type="ftr" sz="quarter" idx="4"/>
          </p:nvPr>
        </p:nvSpPr>
        <p:spPr/>
        <p:txBody>
          <a:bodyPr/>
          <a:lstStyle/>
          <a:p>
            <a:pPr>
              <a:defRPr/>
            </a:pPr>
            <a:endParaRPr lang="en-US"/>
          </a:p>
        </p:txBody>
      </p:sp>
      <p:sp>
        <p:nvSpPr>
          <p:cNvPr id="44038" name="Slide Number Placeholder 5">
            <a:extLst>
              <a:ext uri="{FF2B5EF4-FFF2-40B4-BE49-F238E27FC236}">
                <a16:creationId xmlns:a16="http://schemas.microsoft.com/office/drawing/2014/main" id="{ED7DC87A-6C6D-60E6-3246-7A918C462D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4327BAA-FDC0-4C50-BFFC-A2232996FE8D}" type="slidenum">
              <a:rPr lang="en-US" altLang="en-US" smtClean="0"/>
              <a:pPr/>
              <a:t>7</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89C282BC-0D8A-DA71-3508-6AE6B96211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40AF5FB-2AE4-F679-9FD4-049A29BFC8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D9C83110-300A-E863-D701-7C0468CEA877}"/>
              </a:ext>
            </a:extLst>
          </p:cNvPr>
          <p:cNvSpPr>
            <a:spLocks noGrp="1"/>
          </p:cNvSpPr>
          <p:nvPr>
            <p:ph type="dt" sz="quarter" idx="1"/>
          </p:nvPr>
        </p:nvSpPr>
        <p:spPr/>
        <p:txBody>
          <a:bodyPr/>
          <a:lstStyle/>
          <a:p>
            <a:pPr>
              <a:defRPr/>
            </a:pPr>
            <a:fld id="{6540772D-A99C-A445-B1E5-4DEEA1ACD9EB}" type="datetime1">
              <a:rPr lang="en-GB"/>
              <a:pPr>
                <a:defRPr/>
              </a:pPr>
              <a:t>21/05/2025</a:t>
            </a:fld>
            <a:endParaRPr lang="en-US" dirty="0"/>
          </a:p>
        </p:txBody>
      </p:sp>
      <p:sp>
        <p:nvSpPr>
          <p:cNvPr id="5" name="Footer Placeholder 4">
            <a:extLst>
              <a:ext uri="{FF2B5EF4-FFF2-40B4-BE49-F238E27FC236}">
                <a16:creationId xmlns:a16="http://schemas.microsoft.com/office/drawing/2014/main" id="{C8120D9A-9DF3-6E98-FEE5-10CB7B570DAA}"/>
              </a:ext>
            </a:extLst>
          </p:cNvPr>
          <p:cNvSpPr>
            <a:spLocks noGrp="1"/>
          </p:cNvSpPr>
          <p:nvPr>
            <p:ph type="ftr" sz="quarter" idx="4"/>
          </p:nvPr>
        </p:nvSpPr>
        <p:spPr/>
        <p:txBody>
          <a:bodyPr/>
          <a:lstStyle/>
          <a:p>
            <a:pPr>
              <a:defRPr/>
            </a:pPr>
            <a:endParaRPr lang="en-US"/>
          </a:p>
        </p:txBody>
      </p:sp>
      <p:sp>
        <p:nvSpPr>
          <p:cNvPr id="46086" name="Slide Number Placeholder 5">
            <a:extLst>
              <a:ext uri="{FF2B5EF4-FFF2-40B4-BE49-F238E27FC236}">
                <a16:creationId xmlns:a16="http://schemas.microsoft.com/office/drawing/2014/main" id="{853CD370-B4BF-34AF-22A1-450A22C626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E4A8CDF-5468-4EFE-9EC3-FDDAD68A56FF}" type="slidenum">
              <a:rPr lang="en-US" altLang="en-US" smtClean="0"/>
              <a:pPr/>
              <a:t>8</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F564FED2-6F1C-3F0A-5FF2-73993EF05A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A9AEDE81-103C-F699-72BC-9CEAF4AD7791}"/>
              </a:ext>
            </a:extLst>
          </p:cNvPr>
          <p:cNvSpPr>
            <a:spLocks noGrp="1" noChangeArrowheads="1"/>
          </p:cNvSpPr>
          <p:nvPr>
            <p:ph type="body" idx="1"/>
          </p:nvPr>
        </p:nvSpPr>
        <p:spPr bwMode="auto">
          <a:xfrm>
            <a:off x="701675" y="3508375"/>
            <a:ext cx="6049963" cy="4319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a:t>Giới thiệu bảng tra dung l</a:t>
            </a:r>
            <a:r>
              <a:rPr lang="vi-VN" altLang="en-US"/>
              <a:t>ượ</a:t>
            </a:r>
            <a:r>
              <a:rPr lang="en-US" altLang="en-US"/>
              <a:t>ng bù </a:t>
            </a:r>
            <a:r>
              <a:rPr lang="vi-VN" altLang="en-US"/>
              <a:t>đượ</a:t>
            </a:r>
            <a:r>
              <a:rPr lang="en-US" altLang="en-US"/>
              <a:t>c cung cấp trong tài liệu học viên/</a:t>
            </a:r>
            <a:r>
              <a:rPr lang="vi-VN" altLang="en-US" i="1"/>
              <a:t> Introducing the compensation capacity lookup table provided in the delegates materials</a:t>
            </a:r>
            <a:endParaRPr lang="en-US" altLang="en-US"/>
          </a:p>
          <a:p>
            <a:pPr eaLnBrk="1" hangingPunct="1">
              <a:lnSpc>
                <a:spcPct val="90000"/>
              </a:lnSpc>
              <a:spcBef>
                <a:spcPct val="0"/>
              </a:spcBef>
            </a:pPr>
            <a:r>
              <a:rPr lang="en-US" altLang="en-US"/>
              <a:t>Ví dụ: </a:t>
            </a:r>
            <a:r>
              <a:rPr lang="vi-VN" altLang="en-US"/>
              <a:t>xí nghiệp có P = 0,9 MW; Q = 0,8 MVAr (ứng với cos</a:t>
            </a:r>
            <a:r>
              <a:rPr lang="vi-VN" altLang="en-US">
                <a:sym typeface="Symbol" panose="05050102010706020507" pitchFamily="18" charset="2"/>
              </a:rPr>
              <a:t> = 0,75). Nếu đặt tụ nâng cos lên 0,95 thì sau bao lâu sẽ lấy được vốn? (biết Tmax = 4500 h). Giả sử là khi cos = (0,8-0,9) thì tiền điện là 700 đ/kWh, còn khi cos lớn hơn 0,9 thì giá tiền điện giảm 1% cho mỗi trị cos tăng 0,01 và ngược lại khi cos nhỏ hơn 0,9 thì giá tiền điện tăng 1% cho mỗi trị cos giảm 0,01</a:t>
            </a:r>
          </a:p>
          <a:p>
            <a:pPr eaLnBrk="1" hangingPunct="1">
              <a:lnSpc>
                <a:spcPct val="90000"/>
              </a:lnSpc>
              <a:spcBef>
                <a:spcPct val="0"/>
              </a:spcBef>
            </a:pPr>
            <a:r>
              <a:rPr lang="vi-VN" altLang="en-US" i="1"/>
              <a:t>For example: an enterprise has P = 0.9 MW; Q = 0.8 MVAr (corresponding to cos</a:t>
            </a:r>
            <a:r>
              <a:rPr lang="vi-VN" altLang="en-US" i="1">
                <a:sym typeface="Symbol" panose="05050102010706020507" pitchFamily="18" charset="2"/>
              </a:rPr>
              <a:t></a:t>
            </a:r>
            <a:r>
              <a:rPr lang="vi-VN" altLang="en-US" i="1"/>
              <a:t> = 0.75). If we set the capacitor to raise cos</a:t>
            </a:r>
            <a:r>
              <a:rPr lang="vi-VN" altLang="en-US" i="1">
                <a:sym typeface="Symbol" panose="05050102010706020507" pitchFamily="18" charset="2"/>
              </a:rPr>
              <a:t></a:t>
            </a:r>
            <a:r>
              <a:rPr lang="vi-VN" altLang="en-US" i="1"/>
              <a:t> to 0.95, how long will it take to get the capital back? (know Tmax = 4500 h). Suppose that when cos</a:t>
            </a:r>
            <a:r>
              <a:rPr lang="vi-VN" altLang="en-US" i="1">
                <a:sym typeface="Symbol" panose="05050102010706020507" pitchFamily="18" charset="2"/>
              </a:rPr>
              <a:t></a:t>
            </a:r>
            <a:r>
              <a:rPr lang="vi-VN" altLang="en-US" i="1"/>
              <a:t> = (0.8-0.9), the electricity bill is 700 VND/kWh, and when cos</a:t>
            </a:r>
            <a:r>
              <a:rPr lang="vi-VN" altLang="en-US" i="1">
                <a:sym typeface="Symbol" panose="05050102010706020507" pitchFamily="18" charset="2"/>
              </a:rPr>
              <a:t></a:t>
            </a:r>
            <a:r>
              <a:rPr lang="vi-VN" altLang="en-US" i="1"/>
              <a:t> is greater than 0.9, the electricity price decreases by 1% for each 0.01 increase in cos</a:t>
            </a:r>
            <a:r>
              <a:rPr lang="vi-VN" altLang="en-US" i="1">
                <a:sym typeface="Symbol" panose="05050102010706020507" pitchFamily="18" charset="2"/>
              </a:rPr>
              <a:t></a:t>
            </a:r>
            <a:r>
              <a:rPr lang="vi-VN" altLang="en-US" i="1"/>
              <a:t> And vice versa, when cos</a:t>
            </a:r>
            <a:r>
              <a:rPr lang="vi-VN" altLang="en-US" i="1">
                <a:sym typeface="Symbol" panose="05050102010706020507" pitchFamily="18" charset="2"/>
              </a:rPr>
              <a:t></a:t>
            </a:r>
            <a:r>
              <a:rPr lang="vi-VN" altLang="en-US" i="1"/>
              <a:t> is less than 0.9, the electricity price increases by 1% for each decrease in cos</a:t>
            </a:r>
            <a:r>
              <a:rPr lang="vi-VN" altLang="en-US" i="1">
                <a:sym typeface="Symbol" panose="05050102010706020507" pitchFamily="18" charset="2"/>
              </a:rPr>
              <a:t></a:t>
            </a:r>
            <a:r>
              <a:rPr lang="vi-VN" altLang="en-US" i="1"/>
              <a:t> of 0.01.</a:t>
            </a:r>
            <a:endParaRPr lang="en-US" altLang="en-US">
              <a:sym typeface="Symbol" panose="05050102010706020507" pitchFamily="18" charset="2"/>
            </a:endParaRPr>
          </a:p>
          <a:p>
            <a:pPr eaLnBrk="1" hangingPunct="1">
              <a:lnSpc>
                <a:spcPct val="90000"/>
              </a:lnSpc>
              <a:spcBef>
                <a:spcPct val="0"/>
              </a:spcBef>
            </a:pPr>
            <a:r>
              <a:rPr lang="en-US" altLang="en-US"/>
              <a:t>	</a:t>
            </a:r>
            <a:r>
              <a:rPr lang="vi-VN" altLang="en-US"/>
              <a:t>Dung lượng tụ cần đặt</a:t>
            </a:r>
            <a:r>
              <a:rPr lang="en-US" altLang="en-US"/>
              <a:t>/</a:t>
            </a:r>
            <a:r>
              <a:rPr lang="vi-VN" altLang="en-US" i="1"/>
              <a:t> Capacitor capacity required:</a:t>
            </a:r>
            <a:endParaRPr lang="en-US" altLang="en-US"/>
          </a:p>
          <a:p>
            <a:pPr eaLnBrk="1" hangingPunct="1">
              <a:lnSpc>
                <a:spcPct val="90000"/>
              </a:lnSpc>
              <a:spcBef>
                <a:spcPct val="0"/>
              </a:spcBef>
            </a:pPr>
            <a:r>
              <a:rPr lang="vi-VN" altLang="en-US" i="1"/>
              <a:t>          QC = P(tg</a:t>
            </a:r>
            <a:r>
              <a:rPr lang="vi-VN" altLang="en-US" i="1">
                <a:sym typeface="Symbol" panose="05050102010706020507" pitchFamily="18" charset="2"/>
              </a:rPr>
              <a:t>1 – tg2) với tg1, tg2 là tangen trước và sau khi bù</a:t>
            </a:r>
          </a:p>
          <a:p>
            <a:pPr eaLnBrk="1" hangingPunct="1">
              <a:lnSpc>
                <a:spcPct val="90000"/>
              </a:lnSpc>
              <a:spcBef>
                <a:spcPct val="0"/>
              </a:spcBef>
            </a:pPr>
            <a:r>
              <a:rPr lang="vi-VN" altLang="en-US" i="1"/>
              <a:t>QC = P(tg</a:t>
            </a:r>
            <a:r>
              <a:rPr lang="vi-VN" altLang="en-US" i="1">
                <a:sym typeface="Symbol" panose="05050102010706020507" pitchFamily="18" charset="2"/>
              </a:rPr>
              <a:t></a:t>
            </a:r>
            <a:r>
              <a:rPr lang="vi-VN" altLang="en-US" i="1"/>
              <a:t>1 – tg</a:t>
            </a:r>
            <a:r>
              <a:rPr lang="vi-VN" altLang="en-US" i="1">
                <a:sym typeface="Symbol" panose="05050102010706020507" pitchFamily="18" charset="2"/>
              </a:rPr>
              <a:t></a:t>
            </a:r>
            <a:r>
              <a:rPr lang="vi-VN" altLang="en-US" i="1"/>
              <a:t>2) with tg</a:t>
            </a:r>
            <a:r>
              <a:rPr lang="vi-VN" altLang="en-US" i="1">
                <a:sym typeface="Symbol" panose="05050102010706020507" pitchFamily="18" charset="2"/>
              </a:rPr>
              <a:t></a:t>
            </a:r>
            <a:r>
              <a:rPr lang="vi-VN" altLang="en-US" i="1"/>
              <a:t>1, tg</a:t>
            </a:r>
            <a:r>
              <a:rPr lang="vi-VN" altLang="en-US" i="1">
                <a:sym typeface="Symbol" panose="05050102010706020507" pitchFamily="18" charset="2"/>
              </a:rPr>
              <a:t></a:t>
            </a:r>
            <a:r>
              <a:rPr lang="vi-VN" altLang="en-US" i="1"/>
              <a:t>2 being the tangen before and after compensation</a:t>
            </a:r>
            <a:endParaRPr lang="vi-VN" altLang="en-US" i="1">
              <a:sym typeface="Symbol" panose="05050102010706020507" pitchFamily="18" charset="2"/>
            </a:endParaRPr>
          </a:p>
          <a:p>
            <a:pPr eaLnBrk="1" hangingPunct="1">
              <a:lnSpc>
                <a:spcPct val="90000"/>
              </a:lnSpc>
              <a:spcBef>
                <a:spcPct val="0"/>
              </a:spcBef>
            </a:pPr>
            <a:r>
              <a:rPr lang="en-US" altLang="en-US"/>
              <a:t>			</a:t>
            </a:r>
            <a:r>
              <a:rPr lang="en-US" altLang="en-US" i="1"/>
              <a:t>QC = P(0,89 – 0,33) = 0,5 MVAr</a:t>
            </a:r>
          </a:p>
          <a:p>
            <a:pPr eaLnBrk="1" hangingPunct="1">
              <a:lnSpc>
                <a:spcPct val="90000"/>
              </a:lnSpc>
              <a:spcBef>
                <a:spcPct val="0"/>
              </a:spcBef>
            </a:pPr>
            <a:r>
              <a:rPr lang="en-US" altLang="en-US"/>
              <a:t>	</a:t>
            </a:r>
            <a:r>
              <a:rPr lang="vi-VN" altLang="en-US"/>
              <a:t>Nếu lắp 2 bộ tụ 240 kVAr tổng số tiền đầu tư là</a:t>
            </a:r>
            <a:r>
              <a:rPr lang="en-US" altLang="en-US"/>
              <a:t>: 26.460.000*2 = 52.920.000 </a:t>
            </a:r>
            <a:r>
              <a:rPr lang="vi-VN" altLang="en-US"/>
              <a:t>đ</a:t>
            </a:r>
          </a:p>
          <a:p>
            <a:pPr eaLnBrk="1" hangingPunct="1">
              <a:lnSpc>
                <a:spcPct val="90000"/>
              </a:lnSpc>
              <a:spcBef>
                <a:spcPct val="0"/>
              </a:spcBef>
            </a:pPr>
            <a:r>
              <a:rPr lang="vi-VN" altLang="en-US" i="1"/>
              <a:t>If installing 2 sets of 240 kVAr capacitors, the total investment amount is: 26,460,000*2 = 52,920,000 VND</a:t>
            </a:r>
            <a:endParaRPr lang="en-US" altLang="en-US"/>
          </a:p>
          <a:p>
            <a:pPr eaLnBrk="1" hangingPunct="1">
              <a:lnSpc>
                <a:spcPct val="90000"/>
              </a:lnSpc>
              <a:spcBef>
                <a:spcPct val="0"/>
              </a:spcBef>
            </a:pPr>
            <a:r>
              <a:rPr lang="en-US" altLang="en-US"/>
              <a:t>	</a:t>
            </a:r>
            <a:r>
              <a:rPr lang="vi-VN" altLang="en-US"/>
              <a:t>Với hệ số cos</a:t>
            </a:r>
            <a:r>
              <a:rPr lang="vi-VN" altLang="en-US">
                <a:sym typeface="Symbol" panose="05050102010706020507" pitchFamily="18" charset="2"/>
              </a:rPr>
              <a:t> = 0,75, giá tiền điện hiện tại là: 700đ (1 + 5%) = 735 đ/kWh</a:t>
            </a:r>
          </a:p>
          <a:p>
            <a:pPr eaLnBrk="1" hangingPunct="1">
              <a:lnSpc>
                <a:spcPct val="90000"/>
              </a:lnSpc>
              <a:spcBef>
                <a:spcPct val="0"/>
              </a:spcBef>
            </a:pPr>
            <a:r>
              <a:rPr lang="vi-VN" altLang="en-US" i="1"/>
              <a:t>With the coefficient cos</a:t>
            </a:r>
            <a:r>
              <a:rPr lang="vi-VN" altLang="en-US" i="1">
                <a:sym typeface="Symbol" panose="05050102010706020507" pitchFamily="18" charset="2"/>
              </a:rPr>
              <a:t></a:t>
            </a:r>
            <a:r>
              <a:rPr lang="vi-VN" altLang="en-US" i="1"/>
              <a:t> = 0.75, the current electricity price is: 700 VND (1 + 5%) = 735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Nếu như nâng cos</a:t>
            </a:r>
            <a:r>
              <a:rPr lang="vi-VN" altLang="en-US">
                <a:sym typeface="Symbol" panose="05050102010706020507" pitchFamily="18" charset="2"/>
              </a:rPr>
              <a:t> lên 0,95, giá điện là: 665 đ/kWh</a:t>
            </a:r>
          </a:p>
          <a:p>
            <a:pPr eaLnBrk="1" hangingPunct="1">
              <a:lnSpc>
                <a:spcPct val="90000"/>
              </a:lnSpc>
              <a:spcBef>
                <a:spcPct val="0"/>
              </a:spcBef>
            </a:pPr>
            <a:r>
              <a:rPr lang="vi-VN" altLang="en-US" i="1"/>
              <a:t>If cos</a:t>
            </a:r>
            <a:r>
              <a:rPr lang="vi-VN" altLang="en-US" i="1">
                <a:sym typeface="Symbol" panose="05050102010706020507" pitchFamily="18" charset="2"/>
              </a:rPr>
              <a:t></a:t>
            </a:r>
            <a:r>
              <a:rPr lang="vi-VN" altLang="en-US" i="1"/>
              <a:t> is raised to 0.95, the electricity price is: 665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Với </a:t>
            </a:r>
            <a:r>
              <a:rPr lang="vi-VN" altLang="en-US" i="1"/>
              <a:t>Tmax = 4500 h, số tiền phải trả trước khi đặt tụ trong một năm là</a:t>
            </a:r>
          </a:p>
          <a:p>
            <a:pPr eaLnBrk="1" hangingPunct="1">
              <a:lnSpc>
                <a:spcPct val="90000"/>
              </a:lnSpc>
              <a:spcBef>
                <a:spcPct val="0"/>
              </a:spcBef>
            </a:pPr>
            <a:r>
              <a:rPr lang="vi-VN" altLang="en-US" i="1"/>
              <a:t>With Tmax = 4500 h, the amount to be paid before placing the capacitor for one year is</a:t>
            </a:r>
          </a:p>
          <a:p>
            <a:pPr eaLnBrk="1" hangingPunct="1">
              <a:lnSpc>
                <a:spcPct val="90000"/>
              </a:lnSpc>
              <a:spcBef>
                <a:spcPct val="0"/>
              </a:spcBef>
            </a:pPr>
            <a:r>
              <a:rPr lang="pl-PL" altLang="en-US"/>
              <a:t>		</a:t>
            </a:r>
            <a:r>
              <a:rPr lang="pl-PL" altLang="en-US" i="1"/>
              <a:t>Z1 = 4500 * 0,9 * 1000 * 735 = 2.976.750.000 đ</a:t>
            </a:r>
          </a:p>
          <a:p>
            <a:pPr eaLnBrk="1" hangingPunct="1">
              <a:lnSpc>
                <a:spcPct val="90000"/>
              </a:lnSpc>
              <a:spcBef>
                <a:spcPct val="0"/>
              </a:spcBef>
            </a:pPr>
            <a:r>
              <a:rPr lang="en-US" altLang="en-US"/>
              <a:t>	</a:t>
            </a:r>
            <a:r>
              <a:rPr lang="vi-VN" altLang="en-US"/>
              <a:t>Sau khi đặt tụ, số tiền điện phải trả trong năm là: (chưa tính giảm tổn thất)</a:t>
            </a:r>
          </a:p>
          <a:p>
            <a:pPr eaLnBrk="1" hangingPunct="1">
              <a:lnSpc>
                <a:spcPct val="90000"/>
              </a:lnSpc>
              <a:spcBef>
                <a:spcPct val="0"/>
              </a:spcBef>
            </a:pPr>
            <a:r>
              <a:rPr lang="vi-VN" altLang="en-US" i="1"/>
              <a:t>After placing the capacitor, the amount of electricity to be paid during the year is: (excluding loss reduction)</a:t>
            </a:r>
            <a:endParaRPr lang="vi-VN" altLang="en-US"/>
          </a:p>
          <a:p>
            <a:pPr eaLnBrk="1" hangingPunct="1">
              <a:lnSpc>
                <a:spcPct val="90000"/>
              </a:lnSpc>
              <a:spcBef>
                <a:spcPct val="0"/>
              </a:spcBef>
            </a:pPr>
            <a:r>
              <a:rPr lang="pl-PL" altLang="en-US"/>
              <a:t>		</a:t>
            </a:r>
            <a:r>
              <a:rPr lang="pl-PL" altLang="en-US" i="1"/>
              <a:t>Z2 = 4500*  0,9 * 1000*  665 = 2.693.250.000 đ</a:t>
            </a:r>
            <a:endParaRPr lang="en-US" altLang="en-US" i="1"/>
          </a:p>
          <a:p>
            <a:pPr eaLnBrk="1" hangingPunct="1">
              <a:lnSpc>
                <a:spcPct val="90000"/>
              </a:lnSpc>
              <a:spcBef>
                <a:spcPct val="0"/>
              </a:spcBef>
            </a:pPr>
            <a:r>
              <a:rPr lang="en-US" altLang="en-US" i="1"/>
              <a:t>	</a:t>
            </a:r>
            <a:r>
              <a:rPr lang="vi-VN" altLang="en-US"/>
              <a:t>Thời gian hoàn vốn là hơn 2 tháng/</a:t>
            </a:r>
            <a:r>
              <a:rPr lang="vi-VN" altLang="en-US" i="1"/>
              <a:t> Payback period is more than 2 months.</a:t>
            </a:r>
            <a:endParaRPr lang="vi-VN" altLang="en-US"/>
          </a:p>
          <a:p>
            <a:pPr eaLnBrk="1" hangingPunct="1">
              <a:lnSpc>
                <a:spcPct val="90000"/>
              </a:lnSpc>
              <a:spcBef>
                <a:spcPct val="0"/>
              </a:spcBef>
            </a:pPr>
            <a:endParaRPr lang="vi-VN" altLang="en-US" i="1"/>
          </a:p>
          <a:p>
            <a:pPr eaLnBrk="1" hangingPunct="1">
              <a:lnSpc>
                <a:spcPct val="90000"/>
              </a:lnSpc>
              <a:spcBef>
                <a:spcPct val="0"/>
              </a:spcBef>
            </a:pPr>
            <a:endParaRPr lang="vi-VN" altLang="en-US" i="1"/>
          </a:p>
        </p:txBody>
      </p:sp>
      <p:sp>
        <p:nvSpPr>
          <p:cNvPr id="48132" name="Slide Number Placeholder 3">
            <a:extLst>
              <a:ext uri="{FF2B5EF4-FFF2-40B4-BE49-F238E27FC236}">
                <a16:creationId xmlns:a16="http://schemas.microsoft.com/office/drawing/2014/main" id="{C4241A1E-5AD8-20F3-58B3-ABEAF9372E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B577950-602B-49D4-B0FC-CAD41BE245E5}" type="slidenum">
              <a:rPr lang="en-US" altLang="en-US" sz="1200" smtClean="0">
                <a:cs typeface="ヒラギノ角ゴ Pro W3"/>
              </a:rPr>
              <a:pPr>
                <a:spcBef>
                  <a:spcPct val="0"/>
                </a:spcBef>
              </a:pPr>
              <a:t>9</a:t>
            </a:fld>
            <a:endParaRPr lang="en-US" altLang="en-US" sz="1200">
              <a:cs typeface="ヒラギノ角ゴ Pro W3"/>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F564FED2-6F1C-3F0A-5FF2-73993EF05A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A9AEDE81-103C-F699-72BC-9CEAF4AD7791}"/>
              </a:ext>
            </a:extLst>
          </p:cNvPr>
          <p:cNvSpPr>
            <a:spLocks noGrp="1" noChangeArrowheads="1"/>
          </p:cNvSpPr>
          <p:nvPr>
            <p:ph type="body" idx="1"/>
          </p:nvPr>
        </p:nvSpPr>
        <p:spPr bwMode="auto">
          <a:xfrm>
            <a:off x="701675" y="3508375"/>
            <a:ext cx="6049963" cy="4319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altLang="en-US"/>
              <a:t>Giới thiệu bảng tra dung l</a:t>
            </a:r>
            <a:r>
              <a:rPr lang="vi-VN" altLang="en-US"/>
              <a:t>ượ</a:t>
            </a:r>
            <a:r>
              <a:rPr lang="en-US" altLang="en-US"/>
              <a:t>ng bù </a:t>
            </a:r>
            <a:r>
              <a:rPr lang="vi-VN" altLang="en-US"/>
              <a:t>đượ</a:t>
            </a:r>
            <a:r>
              <a:rPr lang="en-US" altLang="en-US"/>
              <a:t>c cung cấp trong tài liệu học viên/</a:t>
            </a:r>
            <a:r>
              <a:rPr lang="vi-VN" altLang="en-US" i="1"/>
              <a:t> Introducing the compensation capacity lookup table provided in the delegates materials</a:t>
            </a:r>
            <a:endParaRPr lang="en-US" altLang="en-US"/>
          </a:p>
          <a:p>
            <a:pPr eaLnBrk="1" hangingPunct="1">
              <a:lnSpc>
                <a:spcPct val="90000"/>
              </a:lnSpc>
              <a:spcBef>
                <a:spcPct val="0"/>
              </a:spcBef>
            </a:pPr>
            <a:r>
              <a:rPr lang="en-US" altLang="en-US"/>
              <a:t>Ví dụ: </a:t>
            </a:r>
            <a:r>
              <a:rPr lang="vi-VN" altLang="en-US"/>
              <a:t>xí nghiệp có P = 0,9 MW; Q = 0,8 MVAr (ứng với cos</a:t>
            </a:r>
            <a:r>
              <a:rPr lang="vi-VN" altLang="en-US">
                <a:sym typeface="Symbol" panose="05050102010706020507" pitchFamily="18" charset="2"/>
              </a:rPr>
              <a:t> = 0,75). Nếu đặt tụ nâng cos lên 0,95 thì sau bao lâu sẽ lấy được vốn? (biết Tmax = 4500 h). Giả sử là khi cos = (0,8-0,9) thì tiền điện là 700 đ/kWh, còn khi cos lớn hơn 0,9 thì giá tiền điện giảm 1% cho mỗi trị cos tăng 0,01 và ngược lại khi cos nhỏ hơn 0,9 thì giá tiền điện tăng 1% cho mỗi trị cos giảm 0,01</a:t>
            </a:r>
          </a:p>
          <a:p>
            <a:pPr eaLnBrk="1" hangingPunct="1">
              <a:lnSpc>
                <a:spcPct val="90000"/>
              </a:lnSpc>
              <a:spcBef>
                <a:spcPct val="0"/>
              </a:spcBef>
            </a:pPr>
            <a:r>
              <a:rPr lang="vi-VN" altLang="en-US" i="1"/>
              <a:t>For example: an enterprise has P = 0.9 MW; Q = 0.8 MVAr (corresponding to cos</a:t>
            </a:r>
            <a:r>
              <a:rPr lang="vi-VN" altLang="en-US" i="1">
                <a:sym typeface="Symbol" panose="05050102010706020507" pitchFamily="18" charset="2"/>
              </a:rPr>
              <a:t></a:t>
            </a:r>
            <a:r>
              <a:rPr lang="vi-VN" altLang="en-US" i="1"/>
              <a:t> = 0.75). If we set the capacitor to raise cos</a:t>
            </a:r>
            <a:r>
              <a:rPr lang="vi-VN" altLang="en-US" i="1">
                <a:sym typeface="Symbol" panose="05050102010706020507" pitchFamily="18" charset="2"/>
              </a:rPr>
              <a:t></a:t>
            </a:r>
            <a:r>
              <a:rPr lang="vi-VN" altLang="en-US" i="1"/>
              <a:t> to 0.95, how long will it take to get the capital back? (know Tmax = 4500 h). Suppose that when cos</a:t>
            </a:r>
            <a:r>
              <a:rPr lang="vi-VN" altLang="en-US" i="1">
                <a:sym typeface="Symbol" panose="05050102010706020507" pitchFamily="18" charset="2"/>
              </a:rPr>
              <a:t></a:t>
            </a:r>
            <a:r>
              <a:rPr lang="vi-VN" altLang="en-US" i="1"/>
              <a:t> = (0.8-0.9), the electricity bill is 700 VND/kWh, and when cos</a:t>
            </a:r>
            <a:r>
              <a:rPr lang="vi-VN" altLang="en-US" i="1">
                <a:sym typeface="Symbol" panose="05050102010706020507" pitchFamily="18" charset="2"/>
              </a:rPr>
              <a:t></a:t>
            </a:r>
            <a:r>
              <a:rPr lang="vi-VN" altLang="en-US" i="1"/>
              <a:t> is greater than 0.9, the electricity price decreases by 1% for each 0.01 increase in cos</a:t>
            </a:r>
            <a:r>
              <a:rPr lang="vi-VN" altLang="en-US" i="1">
                <a:sym typeface="Symbol" panose="05050102010706020507" pitchFamily="18" charset="2"/>
              </a:rPr>
              <a:t></a:t>
            </a:r>
            <a:r>
              <a:rPr lang="vi-VN" altLang="en-US" i="1"/>
              <a:t> And vice versa, when cos</a:t>
            </a:r>
            <a:r>
              <a:rPr lang="vi-VN" altLang="en-US" i="1">
                <a:sym typeface="Symbol" panose="05050102010706020507" pitchFamily="18" charset="2"/>
              </a:rPr>
              <a:t></a:t>
            </a:r>
            <a:r>
              <a:rPr lang="vi-VN" altLang="en-US" i="1"/>
              <a:t> is less than 0.9, the electricity price increases by 1% for each decrease in cos</a:t>
            </a:r>
            <a:r>
              <a:rPr lang="vi-VN" altLang="en-US" i="1">
                <a:sym typeface="Symbol" panose="05050102010706020507" pitchFamily="18" charset="2"/>
              </a:rPr>
              <a:t></a:t>
            </a:r>
            <a:r>
              <a:rPr lang="vi-VN" altLang="en-US" i="1"/>
              <a:t> of 0.01.</a:t>
            </a:r>
            <a:endParaRPr lang="en-US" altLang="en-US">
              <a:sym typeface="Symbol" panose="05050102010706020507" pitchFamily="18" charset="2"/>
            </a:endParaRPr>
          </a:p>
          <a:p>
            <a:pPr eaLnBrk="1" hangingPunct="1">
              <a:lnSpc>
                <a:spcPct val="90000"/>
              </a:lnSpc>
              <a:spcBef>
                <a:spcPct val="0"/>
              </a:spcBef>
            </a:pPr>
            <a:r>
              <a:rPr lang="en-US" altLang="en-US"/>
              <a:t>	</a:t>
            </a:r>
            <a:r>
              <a:rPr lang="vi-VN" altLang="en-US"/>
              <a:t>Dung lượng tụ cần đặt</a:t>
            </a:r>
            <a:r>
              <a:rPr lang="en-US" altLang="en-US"/>
              <a:t>/</a:t>
            </a:r>
            <a:r>
              <a:rPr lang="vi-VN" altLang="en-US" i="1"/>
              <a:t> Capacitor capacity required:</a:t>
            </a:r>
            <a:endParaRPr lang="en-US" altLang="en-US"/>
          </a:p>
          <a:p>
            <a:pPr eaLnBrk="1" hangingPunct="1">
              <a:lnSpc>
                <a:spcPct val="90000"/>
              </a:lnSpc>
              <a:spcBef>
                <a:spcPct val="0"/>
              </a:spcBef>
            </a:pPr>
            <a:r>
              <a:rPr lang="vi-VN" altLang="en-US" i="1"/>
              <a:t>          QC = P(tg</a:t>
            </a:r>
            <a:r>
              <a:rPr lang="vi-VN" altLang="en-US" i="1">
                <a:sym typeface="Symbol" panose="05050102010706020507" pitchFamily="18" charset="2"/>
              </a:rPr>
              <a:t>1 – tg2) với tg1, tg2 là tangen trước và sau khi bù</a:t>
            </a:r>
          </a:p>
          <a:p>
            <a:pPr eaLnBrk="1" hangingPunct="1">
              <a:lnSpc>
                <a:spcPct val="90000"/>
              </a:lnSpc>
              <a:spcBef>
                <a:spcPct val="0"/>
              </a:spcBef>
            </a:pPr>
            <a:r>
              <a:rPr lang="vi-VN" altLang="en-US" i="1"/>
              <a:t>QC = P(tg</a:t>
            </a:r>
            <a:r>
              <a:rPr lang="vi-VN" altLang="en-US" i="1">
                <a:sym typeface="Symbol" panose="05050102010706020507" pitchFamily="18" charset="2"/>
              </a:rPr>
              <a:t></a:t>
            </a:r>
            <a:r>
              <a:rPr lang="vi-VN" altLang="en-US" i="1"/>
              <a:t>1 – tg</a:t>
            </a:r>
            <a:r>
              <a:rPr lang="vi-VN" altLang="en-US" i="1">
                <a:sym typeface="Symbol" panose="05050102010706020507" pitchFamily="18" charset="2"/>
              </a:rPr>
              <a:t></a:t>
            </a:r>
            <a:r>
              <a:rPr lang="vi-VN" altLang="en-US" i="1"/>
              <a:t>2) with tg</a:t>
            </a:r>
            <a:r>
              <a:rPr lang="vi-VN" altLang="en-US" i="1">
                <a:sym typeface="Symbol" panose="05050102010706020507" pitchFamily="18" charset="2"/>
              </a:rPr>
              <a:t></a:t>
            </a:r>
            <a:r>
              <a:rPr lang="vi-VN" altLang="en-US" i="1"/>
              <a:t>1, tg</a:t>
            </a:r>
            <a:r>
              <a:rPr lang="vi-VN" altLang="en-US" i="1">
                <a:sym typeface="Symbol" panose="05050102010706020507" pitchFamily="18" charset="2"/>
              </a:rPr>
              <a:t></a:t>
            </a:r>
            <a:r>
              <a:rPr lang="vi-VN" altLang="en-US" i="1"/>
              <a:t>2 being the tangen before and after compensation</a:t>
            </a:r>
            <a:endParaRPr lang="vi-VN" altLang="en-US" i="1">
              <a:sym typeface="Symbol" panose="05050102010706020507" pitchFamily="18" charset="2"/>
            </a:endParaRPr>
          </a:p>
          <a:p>
            <a:pPr eaLnBrk="1" hangingPunct="1">
              <a:lnSpc>
                <a:spcPct val="90000"/>
              </a:lnSpc>
              <a:spcBef>
                <a:spcPct val="0"/>
              </a:spcBef>
            </a:pPr>
            <a:r>
              <a:rPr lang="en-US" altLang="en-US"/>
              <a:t>			</a:t>
            </a:r>
            <a:r>
              <a:rPr lang="en-US" altLang="en-US" i="1"/>
              <a:t>QC = P(0,89 – 0,33) = 0,5 MVAr</a:t>
            </a:r>
          </a:p>
          <a:p>
            <a:pPr eaLnBrk="1" hangingPunct="1">
              <a:lnSpc>
                <a:spcPct val="90000"/>
              </a:lnSpc>
              <a:spcBef>
                <a:spcPct val="0"/>
              </a:spcBef>
            </a:pPr>
            <a:r>
              <a:rPr lang="en-US" altLang="en-US"/>
              <a:t>	</a:t>
            </a:r>
            <a:r>
              <a:rPr lang="vi-VN" altLang="en-US"/>
              <a:t>Nếu lắp 2 bộ tụ 240 kVAr tổng số tiền đầu tư là</a:t>
            </a:r>
            <a:r>
              <a:rPr lang="en-US" altLang="en-US"/>
              <a:t>: 26.460.000*2 = 52.920.000 </a:t>
            </a:r>
            <a:r>
              <a:rPr lang="vi-VN" altLang="en-US"/>
              <a:t>đ</a:t>
            </a:r>
          </a:p>
          <a:p>
            <a:pPr eaLnBrk="1" hangingPunct="1">
              <a:lnSpc>
                <a:spcPct val="90000"/>
              </a:lnSpc>
              <a:spcBef>
                <a:spcPct val="0"/>
              </a:spcBef>
            </a:pPr>
            <a:r>
              <a:rPr lang="vi-VN" altLang="en-US" i="1"/>
              <a:t>If installing 2 sets of 240 kVAr capacitors, the total investment amount is: 26,460,000*2 = 52,920,000 VND</a:t>
            </a:r>
            <a:endParaRPr lang="en-US" altLang="en-US"/>
          </a:p>
          <a:p>
            <a:pPr eaLnBrk="1" hangingPunct="1">
              <a:lnSpc>
                <a:spcPct val="90000"/>
              </a:lnSpc>
              <a:spcBef>
                <a:spcPct val="0"/>
              </a:spcBef>
            </a:pPr>
            <a:r>
              <a:rPr lang="en-US" altLang="en-US"/>
              <a:t>	</a:t>
            </a:r>
            <a:r>
              <a:rPr lang="vi-VN" altLang="en-US"/>
              <a:t>Với hệ số cos</a:t>
            </a:r>
            <a:r>
              <a:rPr lang="vi-VN" altLang="en-US">
                <a:sym typeface="Symbol" panose="05050102010706020507" pitchFamily="18" charset="2"/>
              </a:rPr>
              <a:t> = 0,75, giá tiền điện hiện tại là: 700đ (1 + 5%) = 735 đ/kWh</a:t>
            </a:r>
          </a:p>
          <a:p>
            <a:pPr eaLnBrk="1" hangingPunct="1">
              <a:lnSpc>
                <a:spcPct val="90000"/>
              </a:lnSpc>
              <a:spcBef>
                <a:spcPct val="0"/>
              </a:spcBef>
            </a:pPr>
            <a:r>
              <a:rPr lang="vi-VN" altLang="en-US" i="1"/>
              <a:t>With the coefficient cos</a:t>
            </a:r>
            <a:r>
              <a:rPr lang="vi-VN" altLang="en-US" i="1">
                <a:sym typeface="Symbol" panose="05050102010706020507" pitchFamily="18" charset="2"/>
              </a:rPr>
              <a:t></a:t>
            </a:r>
            <a:r>
              <a:rPr lang="vi-VN" altLang="en-US" i="1"/>
              <a:t> = 0.75, the current electricity price is: 700 VND (1 + 5%) = 735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Nếu như nâng cos</a:t>
            </a:r>
            <a:r>
              <a:rPr lang="vi-VN" altLang="en-US">
                <a:sym typeface="Symbol" panose="05050102010706020507" pitchFamily="18" charset="2"/>
              </a:rPr>
              <a:t> lên 0,95, giá điện là: 665 đ/kWh</a:t>
            </a:r>
          </a:p>
          <a:p>
            <a:pPr eaLnBrk="1" hangingPunct="1">
              <a:lnSpc>
                <a:spcPct val="90000"/>
              </a:lnSpc>
              <a:spcBef>
                <a:spcPct val="0"/>
              </a:spcBef>
            </a:pPr>
            <a:r>
              <a:rPr lang="vi-VN" altLang="en-US" i="1"/>
              <a:t>If cos</a:t>
            </a:r>
            <a:r>
              <a:rPr lang="vi-VN" altLang="en-US" i="1">
                <a:sym typeface="Symbol" panose="05050102010706020507" pitchFamily="18" charset="2"/>
              </a:rPr>
              <a:t></a:t>
            </a:r>
            <a:r>
              <a:rPr lang="vi-VN" altLang="en-US" i="1"/>
              <a:t> is raised to 0.95, the electricity price is: 665 VND/kWh</a:t>
            </a:r>
            <a:endParaRPr lang="vi-VN" altLang="en-US">
              <a:sym typeface="Symbol" panose="05050102010706020507" pitchFamily="18" charset="2"/>
            </a:endParaRPr>
          </a:p>
          <a:p>
            <a:pPr eaLnBrk="1" hangingPunct="1">
              <a:lnSpc>
                <a:spcPct val="90000"/>
              </a:lnSpc>
              <a:spcBef>
                <a:spcPct val="0"/>
              </a:spcBef>
            </a:pPr>
            <a:r>
              <a:rPr lang="en-US" altLang="en-US"/>
              <a:t>	</a:t>
            </a:r>
            <a:r>
              <a:rPr lang="vi-VN" altLang="en-US"/>
              <a:t>Với </a:t>
            </a:r>
            <a:r>
              <a:rPr lang="vi-VN" altLang="en-US" i="1"/>
              <a:t>Tmax = 4500 h, số tiền phải trả trước khi đặt tụ trong một năm là</a:t>
            </a:r>
          </a:p>
          <a:p>
            <a:pPr eaLnBrk="1" hangingPunct="1">
              <a:lnSpc>
                <a:spcPct val="90000"/>
              </a:lnSpc>
              <a:spcBef>
                <a:spcPct val="0"/>
              </a:spcBef>
            </a:pPr>
            <a:r>
              <a:rPr lang="vi-VN" altLang="en-US" i="1"/>
              <a:t>With Tmax = 4500 h, the amount to be paid before placing the capacitor for one year is</a:t>
            </a:r>
          </a:p>
          <a:p>
            <a:pPr eaLnBrk="1" hangingPunct="1">
              <a:lnSpc>
                <a:spcPct val="90000"/>
              </a:lnSpc>
              <a:spcBef>
                <a:spcPct val="0"/>
              </a:spcBef>
            </a:pPr>
            <a:r>
              <a:rPr lang="pl-PL" altLang="en-US"/>
              <a:t>		</a:t>
            </a:r>
            <a:r>
              <a:rPr lang="pl-PL" altLang="en-US" i="1"/>
              <a:t>Z1 = 4500 * 0,9 * 1000 * 735 = 2.976.750.000 đ</a:t>
            </a:r>
          </a:p>
          <a:p>
            <a:pPr eaLnBrk="1" hangingPunct="1">
              <a:lnSpc>
                <a:spcPct val="90000"/>
              </a:lnSpc>
              <a:spcBef>
                <a:spcPct val="0"/>
              </a:spcBef>
            </a:pPr>
            <a:r>
              <a:rPr lang="en-US" altLang="en-US"/>
              <a:t>	</a:t>
            </a:r>
            <a:r>
              <a:rPr lang="vi-VN" altLang="en-US"/>
              <a:t>Sau khi đặt tụ, số tiền điện phải trả trong năm là: (chưa tính giảm tổn thất)</a:t>
            </a:r>
          </a:p>
          <a:p>
            <a:pPr eaLnBrk="1" hangingPunct="1">
              <a:lnSpc>
                <a:spcPct val="90000"/>
              </a:lnSpc>
              <a:spcBef>
                <a:spcPct val="0"/>
              </a:spcBef>
            </a:pPr>
            <a:r>
              <a:rPr lang="vi-VN" altLang="en-US" i="1"/>
              <a:t>After placing the capacitor, the amount of electricity to be paid during the year is: (excluding loss reduction)</a:t>
            </a:r>
            <a:endParaRPr lang="vi-VN" altLang="en-US"/>
          </a:p>
          <a:p>
            <a:pPr eaLnBrk="1" hangingPunct="1">
              <a:lnSpc>
                <a:spcPct val="90000"/>
              </a:lnSpc>
              <a:spcBef>
                <a:spcPct val="0"/>
              </a:spcBef>
            </a:pPr>
            <a:r>
              <a:rPr lang="pl-PL" altLang="en-US"/>
              <a:t>		</a:t>
            </a:r>
            <a:r>
              <a:rPr lang="pl-PL" altLang="en-US" i="1"/>
              <a:t>Z2 = 4500*  0,9 * 1000*  665 = 2.693.250.000 đ</a:t>
            </a:r>
            <a:endParaRPr lang="en-US" altLang="en-US" i="1"/>
          </a:p>
          <a:p>
            <a:pPr eaLnBrk="1" hangingPunct="1">
              <a:lnSpc>
                <a:spcPct val="90000"/>
              </a:lnSpc>
              <a:spcBef>
                <a:spcPct val="0"/>
              </a:spcBef>
            </a:pPr>
            <a:r>
              <a:rPr lang="en-US" altLang="en-US" i="1"/>
              <a:t>	</a:t>
            </a:r>
            <a:r>
              <a:rPr lang="vi-VN" altLang="en-US"/>
              <a:t>Thời gian hoàn vốn là hơn 2 tháng/</a:t>
            </a:r>
            <a:r>
              <a:rPr lang="vi-VN" altLang="en-US" i="1"/>
              <a:t> Payback period is more than 2 months.</a:t>
            </a:r>
            <a:endParaRPr lang="vi-VN" altLang="en-US"/>
          </a:p>
          <a:p>
            <a:pPr eaLnBrk="1" hangingPunct="1">
              <a:lnSpc>
                <a:spcPct val="90000"/>
              </a:lnSpc>
              <a:spcBef>
                <a:spcPct val="0"/>
              </a:spcBef>
            </a:pPr>
            <a:endParaRPr lang="vi-VN" altLang="en-US" i="1"/>
          </a:p>
          <a:p>
            <a:pPr eaLnBrk="1" hangingPunct="1">
              <a:lnSpc>
                <a:spcPct val="90000"/>
              </a:lnSpc>
              <a:spcBef>
                <a:spcPct val="0"/>
              </a:spcBef>
            </a:pPr>
            <a:endParaRPr lang="vi-VN" altLang="en-US" i="1"/>
          </a:p>
        </p:txBody>
      </p:sp>
      <p:sp>
        <p:nvSpPr>
          <p:cNvPr id="48132" name="Slide Number Placeholder 3">
            <a:extLst>
              <a:ext uri="{FF2B5EF4-FFF2-40B4-BE49-F238E27FC236}">
                <a16:creationId xmlns:a16="http://schemas.microsoft.com/office/drawing/2014/main" id="{C4241A1E-5AD8-20F3-58B3-ABEAF9372E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B577950-602B-49D4-B0FC-CAD41BE245E5}" type="slidenum">
              <a:rPr lang="en-US" altLang="en-US" sz="1200" smtClean="0">
                <a:cs typeface="ヒラギノ角ゴ Pro W3"/>
              </a:rPr>
              <a:pPr>
                <a:spcBef>
                  <a:spcPct val="0"/>
                </a:spcBef>
              </a:pPr>
              <a:t>10</a:t>
            </a:fld>
            <a:endParaRPr lang="en-US" altLang="en-US" sz="1200">
              <a:cs typeface="ヒラギノ角ゴ Pro W3"/>
            </a:endParaRPr>
          </a:p>
        </p:txBody>
      </p:sp>
    </p:spTree>
    <p:extLst>
      <p:ext uri="{BB962C8B-B14F-4D97-AF65-F5344CB8AC3E}">
        <p14:creationId xmlns:p14="http://schemas.microsoft.com/office/powerpoint/2010/main" val="24866755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r>
              <a:rPr lang="en-US"/>
              <a:t>Click to edit Master title style</a:t>
            </a:r>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7839019" y="236232"/>
            <a:ext cx="2038178" cy="42044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10541253" y="-170072"/>
            <a:ext cx="1233052" cy="1233052"/>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519891" y="6446232"/>
            <a:ext cx="385109" cy="340996"/>
          </a:xfrm>
          <a:prstGeom prst="rect">
            <a:avLst/>
          </a:prstGeom>
        </p:spPr>
      </p:pic>
    </p:spTree>
    <p:extLst>
      <p:ext uri="{BB962C8B-B14F-4D97-AF65-F5344CB8AC3E}">
        <p14:creationId xmlns:p14="http://schemas.microsoft.com/office/powerpoint/2010/main" val="1318014933"/>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607F22C5-FC12-6EFC-47FC-9E6439A33E5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BF44163E-13B2-05CF-3C8C-629A3A160B75}"/>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63889AAC-6101-2F5C-776F-321DE8544589}"/>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A3006E52-ECAE-2F38-6D93-973D0101CEAF}"/>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41491886"/>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37"/>
        <p:cNvGrpSpPr/>
        <p:nvPr/>
      </p:nvGrpSpPr>
      <p:grpSpPr>
        <a:xfrm>
          <a:off x="0" y="0"/>
          <a:ext cx="0" cy="0"/>
          <a:chOff x="0" y="0"/>
          <a:chExt cx="0" cy="0"/>
        </a:xfrm>
      </p:grpSpPr>
      <p:pic>
        <p:nvPicPr>
          <p:cNvPr id="6" name="Picture 5">
            <a:extLst>
              <a:ext uri="{FF2B5EF4-FFF2-40B4-BE49-F238E27FC236}">
                <a16:creationId xmlns:a16="http://schemas.microsoft.com/office/drawing/2014/main" id="{D0FD58E8-60AF-6055-FF7B-CD264B01A5F8}"/>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CE11087-F363-A716-65A2-DBC9C49AE2A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595F96C8-702C-6052-3BFA-D484FAD83D7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5B79757D-85A4-667B-67A0-44193A646B20}"/>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2634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lstStyle/>
          <a:p>
            <a:r>
              <a:rPr lang="en-US"/>
              <a:t>Click to edit Master title style</a:t>
            </a:r>
            <a:endParaRPr lang="fr-FR" dirty="0"/>
          </a:p>
        </p:txBody>
      </p:sp>
      <p:sp>
        <p:nvSpPr>
          <p:cNvPr id="3" name="Espace réservé du contenu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4" name="Picture 3">
            <a:extLst>
              <a:ext uri="{FF2B5EF4-FFF2-40B4-BE49-F238E27FC236}">
                <a16:creationId xmlns:a16="http://schemas.microsoft.com/office/drawing/2014/main" id="{69BE69F9-C21F-0FE8-CF29-6C4F57CCA08A}"/>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4559038"/>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C0CBE84-1042-D814-239D-85AF3B3A2814}"/>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9" name="Picture 8">
            <a:extLst>
              <a:ext uri="{FF2B5EF4-FFF2-40B4-BE49-F238E27FC236}">
                <a16:creationId xmlns:a16="http://schemas.microsoft.com/office/drawing/2014/main" id="{753F5E52-F00A-F614-07E7-C97257FAE98D}"/>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10" name="Picture 9">
            <a:extLst>
              <a:ext uri="{FF2B5EF4-FFF2-40B4-BE49-F238E27FC236}">
                <a16:creationId xmlns:a16="http://schemas.microsoft.com/office/drawing/2014/main" id="{21076364-637C-2A74-8152-AC4A4D1C11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11" name="Picture 10">
            <a:extLst>
              <a:ext uri="{FF2B5EF4-FFF2-40B4-BE49-F238E27FC236}">
                <a16:creationId xmlns:a16="http://schemas.microsoft.com/office/drawing/2014/main" id="{71AC57FD-6DE3-9C5F-02C0-1ECE85064B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2" name="Straight Connector 11">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1990604"/>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name="1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AE9FD3-0CC2-F80A-8E65-6C262A92F4AD}"/>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EBD0D55F-1127-8464-9FC2-AF9963DB07F7}"/>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FA2B7F1E-4DB3-4F6E-A725-231FEBDC0BE4}"/>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E31BA03E-5C01-7E10-C6AA-CB8F4DCC2D7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33379052"/>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9E32C76-FA4E-135C-6143-6D6335926F43}"/>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3" name="Picture 2">
            <a:extLst>
              <a:ext uri="{FF2B5EF4-FFF2-40B4-BE49-F238E27FC236}">
                <a16:creationId xmlns:a16="http://schemas.microsoft.com/office/drawing/2014/main" id="{49455587-6FAC-72D6-3364-352A7BDF5216}"/>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4" name="Picture 3">
            <a:extLst>
              <a:ext uri="{FF2B5EF4-FFF2-40B4-BE49-F238E27FC236}">
                <a16:creationId xmlns:a16="http://schemas.microsoft.com/office/drawing/2014/main" id="{4CBE33C5-5F37-8BB2-6883-933E47FD15E5}"/>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C9B8AFBB-B10E-F8A8-06FD-A9ED670F9A52}"/>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7304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Diapositive de titr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9E32C76-FA4E-135C-6143-6D6335926F43}"/>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3" name="Picture 2">
            <a:extLst>
              <a:ext uri="{FF2B5EF4-FFF2-40B4-BE49-F238E27FC236}">
                <a16:creationId xmlns:a16="http://schemas.microsoft.com/office/drawing/2014/main" id="{49455587-6FAC-72D6-3364-352A7BDF5216}"/>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4" name="Picture 3">
            <a:extLst>
              <a:ext uri="{FF2B5EF4-FFF2-40B4-BE49-F238E27FC236}">
                <a16:creationId xmlns:a16="http://schemas.microsoft.com/office/drawing/2014/main" id="{5AC543DF-0BC5-961A-664E-C5CCBB88240C}"/>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FFC98C3B-429A-15DB-918D-315439167D47}"/>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30100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E0EB04-116E-C27A-FD27-7D9A0C577299}"/>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58EF973E-2C18-F0C1-29D7-B860F8BF5780}"/>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BF8D0623-D34F-7EED-EB8F-9096AA3D28A7}"/>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329F9B6C-FDE0-A947-B4EB-033D73B6F639}"/>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28127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71979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5492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r>
              <a:rPr lang="en-US"/>
              <a:t>Click to edit Master title style</a:t>
            </a:r>
            <a:endParaRPr/>
          </a:p>
        </p:txBody>
      </p:sp>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2"/>
          <a:stretch>
            <a:fillRect/>
          </a:stretch>
        </p:blipFill>
        <p:spPr>
          <a:xfrm>
            <a:off x="9569489" y="121155"/>
            <a:ext cx="1380797" cy="284836"/>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3"/>
          <a:stretch>
            <a:fillRect/>
          </a:stretch>
        </p:blipFill>
        <p:spPr>
          <a:xfrm>
            <a:off x="11172782" y="-154103"/>
            <a:ext cx="835353" cy="835353"/>
          </a:xfrm>
          <a:prstGeom prst="rect">
            <a:avLst/>
          </a:prstGeom>
        </p:spPr>
      </p:pic>
      <p:pic>
        <p:nvPicPr>
          <p:cNvPr id="6" name="Picture 5">
            <a:extLst>
              <a:ext uri="{FF2B5EF4-FFF2-40B4-BE49-F238E27FC236}">
                <a16:creationId xmlns:a16="http://schemas.microsoft.com/office/drawing/2014/main" id="{E181E4CD-6DDA-77FD-3559-7FFD6E835428}"/>
              </a:ext>
            </a:extLst>
          </p:cNvPr>
          <p:cNvPicPr>
            <a:picLocks noChangeAspect="1"/>
          </p:cNvPicPr>
          <p:nvPr/>
        </p:nvPicPr>
        <p:blipFill>
          <a:blip r:embed="rId4"/>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AA2340E3-09AB-8A5F-9DCB-B040FFA2513D}"/>
              </a:ext>
            </a:extLst>
          </p:cNvPr>
          <p:cNvPicPr>
            <a:picLocks noChangeAspect="1"/>
          </p:cNvPicPr>
          <p:nvPr/>
        </p:nvPicPr>
        <p:blipFill>
          <a:blip r:embed="rId5"/>
          <a:stretch>
            <a:fillRect/>
          </a:stretch>
        </p:blipFill>
        <p:spPr>
          <a:xfrm>
            <a:off x="1519891" y="6446232"/>
            <a:ext cx="385109" cy="340996"/>
          </a:xfrm>
          <a:prstGeom prst="rect">
            <a:avLst/>
          </a:prstGeom>
        </p:spPr>
      </p:pic>
      <p:cxnSp>
        <p:nvCxnSpPr>
          <p:cNvPr id="16" name="Straight Connector 15">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6189652"/>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86115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75519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9028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7185821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539418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98676861"/>
      </p:ext>
    </p:extLst>
  </p:cSld>
  <p:clrMapOvr>
    <a:masterClrMapping/>
  </p:clrMapOvr>
  <p:transition advClick="0"/>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97314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5244111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882427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52401"/>
            <a:ext cx="11277600" cy="563563"/>
          </a:xfrm>
        </p:spPr>
        <p:txBody>
          <a:bodyPr/>
          <a:lstStyle/>
          <a:p>
            <a:r>
              <a:rPr lang="en-US"/>
              <a:t>Click to edit Master title style</a:t>
            </a:r>
          </a:p>
        </p:txBody>
      </p:sp>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9051" y="838200"/>
            <a:ext cx="11277600" cy="228600"/>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17434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4" name="Picture 3">
            <a:extLst>
              <a:ext uri="{FF2B5EF4-FFF2-40B4-BE49-F238E27FC236}">
                <a16:creationId xmlns:a16="http://schemas.microsoft.com/office/drawing/2014/main" id="{6E2B6BB8-B43B-533C-A397-0E461929E315}"/>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CBC0B092-FE47-6D2B-35B8-4C32EC709C72}"/>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C5CBB2A5-5355-5025-06AD-2B56A133396A}"/>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3456068-54ED-313A-6576-7CFA12A9376B}"/>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3043695"/>
      </p:ext>
    </p:extLst>
  </p:cSld>
  <p:clrMapOvr>
    <a:masterClrMapping/>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024441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520560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573943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73826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4" name="Picture 3">
            <a:extLst>
              <a:ext uri="{FF2B5EF4-FFF2-40B4-BE49-F238E27FC236}">
                <a16:creationId xmlns:a16="http://schemas.microsoft.com/office/drawing/2014/main" id="{AD788901-7BFC-FA80-2C4B-5B0C8C6AB73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AEEB7CDA-777E-157A-9D80-C0C2C9A76A2E}"/>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09877B-46B8-9597-FC03-8985C99BC5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8D79182-52FA-14F8-37E2-0A7028B3B698}"/>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1924244"/>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a:p>
        </p:txBody>
      </p:sp>
      <p:pic>
        <p:nvPicPr>
          <p:cNvPr id="6" name="Picture 5">
            <a:extLst>
              <a:ext uri="{FF2B5EF4-FFF2-40B4-BE49-F238E27FC236}">
                <a16:creationId xmlns:a16="http://schemas.microsoft.com/office/drawing/2014/main" id="{2D2AEE0D-BD24-6FE8-3973-427E7571A719}"/>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E43B8AF5-7B89-5740-EB49-9F1D60D763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A093869D-E665-E7E4-63C7-8E1651AA86B3}"/>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831A4C69-1780-5D7E-7832-E811F4EA19F5}"/>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07094491"/>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r>
              <a:rPr lang="en-US"/>
              <a:t>Click to edit Master title style</a:t>
            </a:r>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pPr lvl="0"/>
            <a:r>
              <a:rPr lang="en-US"/>
              <a:t>Click to edit Master text styles</a:t>
            </a:r>
          </a:p>
        </p:txBody>
      </p:sp>
      <p:pic>
        <p:nvPicPr>
          <p:cNvPr id="6" name="Picture 5">
            <a:extLst>
              <a:ext uri="{FF2B5EF4-FFF2-40B4-BE49-F238E27FC236}">
                <a16:creationId xmlns:a16="http://schemas.microsoft.com/office/drawing/2014/main" id="{D04FEE1A-643F-90A8-5668-E25DC8AABED2}"/>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41A956BD-9F1D-6855-2234-E6BF7ADDE6E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ED41BBA6-C048-31BA-EDF7-59743E6AE042}"/>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1F70DE9F-8E96-27CA-8856-771BBD36AF82}"/>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7774678"/>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r>
              <a:rPr lang="en-US"/>
              <a:t>Click to edit Master title style</a:t>
            </a:r>
            <a:endParaRPr/>
          </a:p>
        </p:txBody>
      </p:sp>
      <p:pic>
        <p:nvPicPr>
          <p:cNvPr id="6" name="Picture 5">
            <a:extLst>
              <a:ext uri="{FF2B5EF4-FFF2-40B4-BE49-F238E27FC236}">
                <a16:creationId xmlns:a16="http://schemas.microsoft.com/office/drawing/2014/main" id="{70810E9F-8B10-8D4F-F9E3-BD2AE9084936}"/>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975CF678-E865-774A-B09E-F5FB0EF3212F}"/>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6ED4175-3B96-1DFA-0B11-B9B6EFD4082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6A7C943-4256-9E43-0691-2A322983E6CC}"/>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2315061"/>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r>
              <a:rPr lang="en-US"/>
              <a:t>Click to edit Master title style</a:t>
            </a:r>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r>
              <a:rPr lang="en-US"/>
              <a:t>Click to edit Master subtitle style</a:t>
            </a:r>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pPr lvl="0"/>
            <a:r>
              <a:rPr lang="en-US"/>
              <a:t>Click to edit Master text styles</a:t>
            </a:r>
          </a:p>
        </p:txBody>
      </p:sp>
      <p:pic>
        <p:nvPicPr>
          <p:cNvPr id="6" name="Picture 5">
            <a:extLst>
              <a:ext uri="{FF2B5EF4-FFF2-40B4-BE49-F238E27FC236}">
                <a16:creationId xmlns:a16="http://schemas.microsoft.com/office/drawing/2014/main" id="{18C10AA1-99EC-FF0C-7DA0-BD2AAD77620B}"/>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80E3C73B-8550-004C-212E-5E97C95DA9B6}"/>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FB70C8EE-6BF1-20B1-EBBB-B007AC53318E}"/>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C18905E0-71D3-14C9-8CBD-705C9D9D5D29}"/>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1" name="Straight Connector 10">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78413216"/>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pPr lvl="0"/>
            <a:r>
              <a:rPr lang="en-US"/>
              <a:t>Click to edit Master text styles</a:t>
            </a:r>
          </a:p>
        </p:txBody>
      </p:sp>
      <p:pic>
        <p:nvPicPr>
          <p:cNvPr id="6" name="Picture 5">
            <a:extLst>
              <a:ext uri="{FF2B5EF4-FFF2-40B4-BE49-F238E27FC236}">
                <a16:creationId xmlns:a16="http://schemas.microsoft.com/office/drawing/2014/main" id="{A3A48567-5E52-8A76-210A-5D989D07BBEC}"/>
              </a:ext>
            </a:extLst>
          </p:cNvPr>
          <p:cNvPicPr>
            <a:picLocks noChangeAspect="1"/>
          </p:cNvPicPr>
          <p:nvPr/>
        </p:nvPicPr>
        <p:blipFill>
          <a:blip r:embed="rId2"/>
          <a:stretch>
            <a:fillRect/>
          </a:stretch>
        </p:blipFill>
        <p:spPr>
          <a:xfrm>
            <a:off x="284589" y="6467123"/>
            <a:ext cx="1012373" cy="331926"/>
          </a:xfrm>
          <a:prstGeom prst="rect">
            <a:avLst/>
          </a:prstGeom>
        </p:spPr>
      </p:pic>
      <p:pic>
        <p:nvPicPr>
          <p:cNvPr id="7" name="Picture 6">
            <a:extLst>
              <a:ext uri="{FF2B5EF4-FFF2-40B4-BE49-F238E27FC236}">
                <a16:creationId xmlns:a16="http://schemas.microsoft.com/office/drawing/2014/main" id="{C3AFB02A-2E43-5C9E-1047-AE975F5070F3}"/>
              </a:ext>
            </a:extLst>
          </p:cNvPr>
          <p:cNvPicPr>
            <a:picLocks noChangeAspect="1"/>
          </p:cNvPicPr>
          <p:nvPr/>
        </p:nvPicPr>
        <p:blipFill>
          <a:blip r:embed="rId3"/>
          <a:stretch>
            <a:fillRect/>
          </a:stretch>
        </p:blipFill>
        <p:spPr>
          <a:xfrm>
            <a:off x="1519891" y="6446232"/>
            <a:ext cx="385109" cy="340996"/>
          </a:xfrm>
          <a:prstGeom prst="rect">
            <a:avLst/>
          </a:prstGeom>
        </p:spPr>
      </p:pic>
      <p:pic>
        <p:nvPicPr>
          <p:cNvPr id="8" name="Picture 7">
            <a:extLst>
              <a:ext uri="{FF2B5EF4-FFF2-40B4-BE49-F238E27FC236}">
                <a16:creationId xmlns:a16="http://schemas.microsoft.com/office/drawing/2014/main" id="{7B4B3A45-FE0A-7E8C-1C92-0F9556925C9C}"/>
              </a:ext>
            </a:extLst>
          </p:cNvPr>
          <p:cNvPicPr>
            <a:picLocks noChangeAspect="1"/>
          </p:cNvPicPr>
          <p:nvPr/>
        </p:nvPicPr>
        <p:blipFill>
          <a:blip r:embed="rId4"/>
          <a:stretch>
            <a:fillRect/>
          </a:stretch>
        </p:blipFill>
        <p:spPr>
          <a:xfrm>
            <a:off x="9569489" y="121155"/>
            <a:ext cx="1380797" cy="284836"/>
          </a:xfrm>
          <a:prstGeom prst="rect">
            <a:avLst/>
          </a:prstGeom>
        </p:spPr>
      </p:pic>
      <p:pic>
        <p:nvPicPr>
          <p:cNvPr id="9" name="Picture 8">
            <a:extLst>
              <a:ext uri="{FF2B5EF4-FFF2-40B4-BE49-F238E27FC236}">
                <a16:creationId xmlns:a16="http://schemas.microsoft.com/office/drawing/2014/main" id="{E6BB6D65-94B2-C054-43D6-2DA88907CE4E}"/>
              </a:ext>
            </a:extLst>
          </p:cNvPr>
          <p:cNvPicPr>
            <a:picLocks noChangeAspect="1"/>
          </p:cNvPicPr>
          <p:nvPr/>
        </p:nvPicPr>
        <p:blipFill>
          <a:blip r:embed="rId5"/>
          <a:stretch>
            <a:fillRect/>
          </a:stretch>
        </p:blipFill>
        <p:spPr>
          <a:xfrm>
            <a:off x="11172782" y="-154103"/>
            <a:ext cx="835353" cy="835353"/>
          </a:xfrm>
          <a:prstGeom prst="rect">
            <a:avLst/>
          </a:prstGeom>
        </p:spPr>
      </p:pic>
      <p:cxnSp>
        <p:nvCxnSpPr>
          <p:cNvPr id="10" name="Straight Connector 9">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7162264"/>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2" name="Text Box 435">
            <a:extLst>
              <a:ext uri="{FF2B5EF4-FFF2-40B4-BE49-F238E27FC236}">
                <a16:creationId xmlns:a16="http://schemas.microsoft.com/office/drawing/2014/main" id="{778E096F-B255-697B-3F07-95201BA052F1}"/>
              </a:ext>
            </a:extLst>
          </p:cNvPr>
          <p:cNvSpPr txBox="1">
            <a:spLocks noChangeArrowheads="1"/>
          </p:cNvSpPr>
          <p:nvPr/>
        </p:nvSpPr>
        <p:spPr bwMode="gray">
          <a:xfrm>
            <a:off x="11143593" y="6496328"/>
            <a:ext cx="842962" cy="274637"/>
          </a:xfrm>
          <a:prstGeom prst="rect">
            <a:avLst/>
          </a:prstGeom>
          <a:noFill/>
          <a:ln w="9525">
            <a:noFill/>
            <a:miter lim="800000"/>
            <a:headEnd/>
            <a:tailEnd/>
          </a:ln>
          <a:effectLst/>
        </p:spPr>
        <p:txBody>
          <a:bodyPr>
            <a:spAutoFit/>
          </a:bodyPr>
          <a:lstStyle>
            <a:lvl1pPr eaLnBrk="0" hangingPunct="0">
              <a:defRPr sz="16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16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16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16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16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defRPr/>
            </a:pPr>
            <a:fld id="{A230CB4C-379D-4135-AA69-22D273F2D0F4}" type="slidenum">
              <a:rPr lang="en-GB" altLang="en-US" sz="1200" smtClean="0">
                <a:solidFill>
                  <a:schemeClr val="hlink"/>
                </a:solidFill>
                <a:latin typeface="Calibri" panose="020F0502020204030204" pitchFamily="34" charset="0"/>
              </a:rPr>
              <a:pPr algn="ctr" eaLnBrk="1" hangingPunct="1">
                <a:spcBef>
                  <a:spcPct val="50000"/>
                </a:spcBef>
                <a:defRPr/>
              </a:pPr>
              <a:t>‹#›</a:t>
            </a:fld>
            <a:endParaRPr lang="en-GB" altLang="en-US" sz="1200" dirty="0">
              <a:solidFill>
                <a:srgbClr val="800000"/>
              </a:solidFill>
              <a:latin typeface="Calibri" panose="020F0502020204030204" pitchFamily="34" charset="0"/>
            </a:endParaRPr>
          </a:p>
        </p:txBody>
      </p:sp>
      <p:cxnSp>
        <p:nvCxnSpPr>
          <p:cNvPr id="3" name="Straight Connector 2">
            <a:extLst>
              <a:ext uri="{FF2B5EF4-FFF2-40B4-BE49-F238E27FC236}">
                <a16:creationId xmlns:a16="http://schemas.microsoft.com/office/drawing/2014/main" id="{8AC60EE9-D88C-1CFE-4B4F-522B2A6FD77C}"/>
              </a:ext>
            </a:extLst>
          </p:cNvPr>
          <p:cNvCxnSpPr/>
          <p:nvPr/>
        </p:nvCxnSpPr>
        <p:spPr>
          <a:xfrm>
            <a:off x="0" y="6410067"/>
            <a:ext cx="12192000" cy="0"/>
          </a:xfrm>
          <a:prstGeom prst="line">
            <a:avLst/>
          </a:prstGeom>
          <a:ln w="19050" cmpd="dbl">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89C78DFB-9B30-1966-447D-5413EA4B764A}"/>
              </a:ext>
            </a:extLst>
          </p:cNvPr>
          <p:cNvCxnSpPr/>
          <p:nvPr/>
        </p:nvCxnSpPr>
        <p:spPr>
          <a:xfrm>
            <a:off x="0" y="759430"/>
            <a:ext cx="12192000" cy="0"/>
          </a:xfrm>
          <a:prstGeom prst="line">
            <a:avLst/>
          </a:prstGeom>
          <a:ln w="19050" cmpd="dbl">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7D7FFEF-5C92-488C-82B6-8829E847D077}"/>
              </a:ext>
            </a:extLst>
          </p:cNvPr>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52021" y="6546830"/>
            <a:ext cx="726826" cy="225316"/>
          </a:xfrm>
          <a:prstGeom prst="rect">
            <a:avLst/>
          </a:prstGeom>
        </p:spPr>
      </p:pic>
      <p:sp>
        <p:nvSpPr>
          <p:cNvPr id="8" name="Text Box 447">
            <a:extLst>
              <a:ext uri="{FF2B5EF4-FFF2-40B4-BE49-F238E27FC236}">
                <a16:creationId xmlns:a16="http://schemas.microsoft.com/office/drawing/2014/main" id="{AC3396B8-9E33-EB06-7B25-247A64B38689}"/>
              </a:ext>
            </a:extLst>
          </p:cNvPr>
          <p:cNvSpPr txBox="1">
            <a:spLocks noChangeArrowheads="1"/>
          </p:cNvSpPr>
          <p:nvPr userDrawn="1"/>
        </p:nvSpPr>
        <p:spPr bwMode="auto">
          <a:xfrm>
            <a:off x="386419" y="6495147"/>
            <a:ext cx="11349311" cy="276999"/>
          </a:xfrm>
          <a:prstGeom prst="rect">
            <a:avLst/>
          </a:prstGeom>
          <a:noFill/>
          <a:ln>
            <a:noFill/>
          </a:ln>
        </p:spPr>
        <p:txBody>
          <a:bodyPr wrap="square">
            <a:spAutoFit/>
          </a:bodyPr>
          <a:lstStyle>
            <a:lvl1pPr eaLnBrk="0" hangingPunct="0">
              <a:defRPr sz="1600">
                <a:solidFill>
                  <a:schemeClr val="tx1"/>
                </a:solidFill>
                <a:latin typeface="Arial" pitchFamily="34" charset="0"/>
                <a:ea typeface="MS PGothic" pitchFamily="34" charset="-128"/>
              </a:defRPr>
            </a:lvl1pPr>
            <a:lvl2pPr marL="742950" indent="-285750" eaLnBrk="0" hangingPunct="0">
              <a:defRPr sz="1600">
                <a:solidFill>
                  <a:schemeClr val="tx1"/>
                </a:solidFill>
                <a:latin typeface="Arial" pitchFamily="34" charset="0"/>
                <a:ea typeface="MS PGothic" pitchFamily="34" charset="-128"/>
              </a:defRPr>
            </a:lvl2pPr>
            <a:lvl3pPr marL="1143000" indent="-228600" eaLnBrk="0" hangingPunct="0">
              <a:defRPr sz="1600">
                <a:solidFill>
                  <a:schemeClr val="tx1"/>
                </a:solidFill>
                <a:latin typeface="Arial" pitchFamily="34" charset="0"/>
                <a:ea typeface="MS PGothic" pitchFamily="34" charset="-128"/>
              </a:defRPr>
            </a:lvl3pPr>
            <a:lvl4pPr marL="1600200" indent="-228600" eaLnBrk="0" hangingPunct="0">
              <a:defRPr sz="1600">
                <a:solidFill>
                  <a:schemeClr val="tx1"/>
                </a:solidFill>
                <a:latin typeface="Arial" pitchFamily="34" charset="0"/>
                <a:ea typeface="MS PGothic" pitchFamily="34" charset="-128"/>
              </a:defRPr>
            </a:lvl4pPr>
            <a:lvl5pPr marL="2057400" indent="-228600" eaLnBrk="0" hangingPunct="0">
              <a:defRPr sz="1600">
                <a:solidFill>
                  <a:schemeClr val="tx1"/>
                </a:solidFill>
                <a:latin typeface="Arial" pitchFamily="34" charset="0"/>
                <a:ea typeface="MS PGothic" pitchFamily="34" charset="-128"/>
              </a:defRPr>
            </a:lvl5pPr>
            <a:lvl6pPr marL="25146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6pPr>
            <a:lvl7pPr marL="29718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7pPr>
            <a:lvl8pPr marL="34290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8pPr>
            <a:lvl9pPr marL="3886200" indent="-228600" eaLnBrk="0" fontAlgn="base" hangingPunct="0">
              <a:lnSpc>
                <a:spcPct val="90000"/>
              </a:lnSpc>
              <a:spcBef>
                <a:spcPct val="70000"/>
              </a:spcBef>
              <a:spcAft>
                <a:spcPct val="0"/>
              </a:spcAft>
              <a:buChar char="•"/>
              <a:defRPr sz="1600">
                <a:solidFill>
                  <a:schemeClr val="tx1"/>
                </a:solidFill>
                <a:latin typeface="Arial" pitchFamily="34" charset="0"/>
                <a:ea typeface="MS PGothic" pitchFamily="34" charset="-128"/>
              </a:defRPr>
            </a:lvl9pPr>
          </a:lstStyle>
          <a:p>
            <a:pPr algn="ctr" eaLnBrk="1" hangingPunct="1">
              <a:spcBef>
                <a:spcPct val="50000"/>
              </a:spcBef>
              <a:defRPr/>
            </a:pPr>
            <a:r>
              <a:rPr lang="en-GB" sz="1200" b="1" dirty="0">
                <a:solidFill>
                  <a:schemeClr val="hlink"/>
                </a:solidFill>
                <a:latin typeface="+mj-lt"/>
              </a:rPr>
              <a:t>Trung </a:t>
            </a:r>
            <a:r>
              <a:rPr lang="en-GB" sz="1200" b="1" dirty="0" err="1">
                <a:solidFill>
                  <a:schemeClr val="hlink"/>
                </a:solidFill>
                <a:latin typeface="+mj-lt"/>
              </a:rPr>
              <a:t>tâm</a:t>
            </a:r>
            <a:r>
              <a:rPr lang="en-GB" sz="1200" b="1" dirty="0">
                <a:solidFill>
                  <a:schemeClr val="hlink"/>
                </a:solidFill>
                <a:latin typeface="+mj-lt"/>
              </a:rPr>
              <a:t> </a:t>
            </a:r>
            <a:r>
              <a:rPr lang="en-GB" sz="1200" b="1" dirty="0" err="1">
                <a:solidFill>
                  <a:schemeClr val="hlink"/>
                </a:solidFill>
                <a:latin typeface="+mj-lt"/>
              </a:rPr>
              <a:t>Phát</a:t>
            </a:r>
            <a:r>
              <a:rPr lang="en-GB" sz="1200" b="1" dirty="0">
                <a:solidFill>
                  <a:schemeClr val="hlink"/>
                </a:solidFill>
                <a:latin typeface="+mj-lt"/>
              </a:rPr>
              <a:t> </a:t>
            </a:r>
            <a:r>
              <a:rPr lang="en-GB" sz="1200" b="1" dirty="0" err="1">
                <a:solidFill>
                  <a:schemeClr val="hlink"/>
                </a:solidFill>
                <a:latin typeface="+mj-lt"/>
              </a:rPr>
              <a:t>Triển</a:t>
            </a:r>
            <a:r>
              <a:rPr lang="en-GB" sz="1200" b="1" dirty="0">
                <a:solidFill>
                  <a:schemeClr val="hlink"/>
                </a:solidFill>
                <a:latin typeface="+mj-lt"/>
              </a:rPr>
              <a:t> </a:t>
            </a:r>
            <a:r>
              <a:rPr lang="en-GB" sz="1200" b="1" dirty="0" err="1">
                <a:solidFill>
                  <a:schemeClr val="hlink"/>
                </a:solidFill>
                <a:latin typeface="+mj-lt"/>
              </a:rPr>
              <a:t>Xanh-GreenDC</a:t>
            </a:r>
            <a:r>
              <a:rPr lang="en-GB" sz="1200" b="1" dirty="0">
                <a:solidFill>
                  <a:schemeClr val="hlink"/>
                </a:solidFill>
                <a:latin typeface="+mj-lt"/>
              </a:rPr>
              <a:t> </a:t>
            </a:r>
          </a:p>
        </p:txBody>
      </p:sp>
      <p:cxnSp>
        <p:nvCxnSpPr>
          <p:cNvPr id="9" name="Straight Connector 8">
            <a:extLst>
              <a:ext uri="{FF2B5EF4-FFF2-40B4-BE49-F238E27FC236}">
                <a16:creationId xmlns:a16="http://schemas.microsoft.com/office/drawing/2014/main" id="{FB01F021-99E3-E974-CFEA-A9040D9A5C52}"/>
              </a:ext>
            </a:extLst>
          </p:cNvPr>
          <p:cNvCxnSpPr/>
          <p:nvPr userDrawn="1"/>
        </p:nvCxnSpPr>
        <p:spPr>
          <a:xfrm>
            <a:off x="0" y="759430"/>
            <a:ext cx="12192000"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9D86072-8A98-6B9C-6F16-9318E89A2E54}"/>
              </a:ext>
            </a:extLst>
          </p:cNvPr>
          <p:cNvCxnSpPr/>
          <p:nvPr userDrawn="1"/>
        </p:nvCxnSpPr>
        <p:spPr>
          <a:xfrm>
            <a:off x="0" y="6410067"/>
            <a:ext cx="12192000" cy="0"/>
          </a:xfrm>
          <a:prstGeom prst="line">
            <a:avLst/>
          </a:prstGeo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0277569"/>
      </p:ext>
    </p:extLst>
  </p:cSld>
  <p:clrMap bg1="lt1" tx1="dk1" bg2="dk2" tx2="lt2" accent1="accent1" accent2="accent2" accent3="accent3" accent4="accent4" accent5="accent5" accent6="accent6" hlink="hlink" folHlink="folHlink"/>
  <p:sldLayoutIdLst>
    <p:sldLayoutId id="2147484957" r:id="rId1"/>
    <p:sldLayoutId id="2147484958" r:id="rId2"/>
    <p:sldLayoutId id="2147484959" r:id="rId3"/>
    <p:sldLayoutId id="2147484960" r:id="rId4"/>
    <p:sldLayoutId id="2147484961" r:id="rId5"/>
    <p:sldLayoutId id="2147484962" r:id="rId6"/>
    <p:sldLayoutId id="2147484963" r:id="rId7"/>
    <p:sldLayoutId id="2147484964" r:id="rId8"/>
    <p:sldLayoutId id="2147484965" r:id="rId9"/>
    <p:sldLayoutId id="2147484966" r:id="rId10"/>
    <p:sldLayoutId id="2147484967" r:id="rId11"/>
    <p:sldLayoutId id="2147484968" r:id="rId12"/>
    <p:sldLayoutId id="2147484969" r:id="rId13"/>
    <p:sldLayoutId id="2147484970" r:id="rId14"/>
    <p:sldLayoutId id="2147484952" r:id="rId15"/>
    <p:sldLayoutId id="2147484971" r:id="rId16"/>
    <p:sldLayoutId id="2147484955" r:id="rId17"/>
  </p:sldLayoutIdLst>
  <p:hf hd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054084223"/>
      </p:ext>
    </p:extLst>
  </p:cSld>
  <p:clrMap bg1="lt1" tx1="dk1" bg2="dk2" tx2="lt2" accent1="accent1" accent2="accent2" accent3="accent3" accent4="accent4" accent5="accent5" accent6="accent6" hlink="hlink" folHlink="folHlink"/>
  <p:sldLayoutIdLst>
    <p:sldLayoutId id="2147484973" r:id="rId1"/>
    <p:sldLayoutId id="2147484974" r:id="rId2"/>
    <p:sldLayoutId id="2147484975" r:id="rId3"/>
    <p:sldLayoutId id="2147484976" r:id="rId4"/>
    <p:sldLayoutId id="2147484977" r:id="rId5"/>
    <p:sldLayoutId id="2147484978" r:id="rId6"/>
    <p:sldLayoutId id="2147484979" r:id="rId7"/>
    <p:sldLayoutId id="2147484980" r:id="rId8"/>
    <p:sldLayoutId id="2147484981" r:id="rId9"/>
    <p:sldLayoutId id="2147484982" r:id="rId10"/>
    <p:sldLayoutId id="2147484983" r:id="rId11"/>
    <p:sldLayoutId id="2147484984" r:id="rId12"/>
    <p:sldLayoutId id="2147484985" r:id="rId13"/>
    <p:sldLayoutId id="2147484986" r:id="rId14"/>
    <p:sldLayoutId id="2147484987" r:id="rId15"/>
    <p:sldLayoutId id="2147484988"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6F9_36EC996F.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microsoft.com/office/2018/10/relationships/comments" Target="../comments/modernComment_674_0.xml"/><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18/10/relationships/comments" Target="../comments/modernComment_6C5_0.xml"/><Relationship Id="rId7" Type="http://schemas.openxmlformats.org/officeDocument/2006/relationships/diagramColors" Target="../diagrams/colors1.xm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microsoft.com/office/2018/10/relationships/comments" Target="../comments/modernComment_66E_547073E1.xml"/><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emf"/></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microsoft.com/office/2018/10/relationships/comments" Target="../comments/modernComment_15E_D73F33DB.xml"/><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18/10/relationships/comments" Target="../comments/modernComment_6FB_FF42309A.xml"/><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microsoft.com/office/2018/10/relationships/comments" Target="../comments/modernComment_701_574D2153.xml"/><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microsoft.com/office/2018/10/relationships/comments" Target="../comments/modernComment_704_986B052A.xml"/><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microsoft.com/office/2018/10/relationships/comments" Target="../comments/modernComment_706_31101048.xml"/><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51.png"/><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microsoft.com/office/2018/10/relationships/comments" Target="../comments/modernComment_167_E325EFA7.xml"/><Relationship Id="rId2" Type="http://schemas.openxmlformats.org/officeDocument/2006/relationships/notesSlide" Target="../notesSlides/notesSlide38.xml"/><Relationship Id="rId1" Type="http://schemas.openxmlformats.org/officeDocument/2006/relationships/slideLayout" Target="../slideLayouts/slideLayout11.xml"/><Relationship Id="rId4" Type="http://schemas.openxmlformats.org/officeDocument/2006/relationships/image" Target="../media/image5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04674" y="1927317"/>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08691" y="3718976"/>
            <a:ext cx="6316832" cy="1629255"/>
          </a:xfrm>
        </p:spPr>
        <p:txBody>
          <a:bodyPr>
            <a:normAutofit/>
          </a:bodyPr>
          <a:lstStyle/>
          <a:p>
            <a:r>
              <a:rPr lang="en-US" sz="2000" b="1" u="sng">
                <a:solidFill>
                  <a:schemeClr val="accent1">
                    <a:lumMod val="50000"/>
                  </a:schemeClr>
                </a:solidFill>
              </a:rPr>
              <a:t>Module 11: </a:t>
            </a:r>
            <a:endParaRPr lang="en-US" sz="2000" b="1" u="sng" dirty="0">
              <a:solidFill>
                <a:schemeClr val="accent1">
                  <a:lumMod val="50000"/>
                </a:schemeClr>
              </a:solidFill>
            </a:endParaRPr>
          </a:p>
          <a:p>
            <a:pPr marL="177800" indent="-38100" algn="just"/>
            <a:r>
              <a:rPr lang="en-US" sz="2000">
                <a:solidFill>
                  <a:schemeClr val="accent1">
                    <a:lumMod val="50000"/>
                  </a:schemeClr>
                </a:solidFill>
              </a:rPr>
              <a:t>Energy efficiency in electrical systems and electric motors</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2267" y="2450537"/>
            <a:ext cx="5443733"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0C0"/>
                </a:solidFill>
                <a:effectLst/>
                <a:uLnTx/>
                <a:uFillTx/>
                <a:latin typeface="Arial"/>
                <a:ea typeface="+mn-ea"/>
                <a:cs typeface="+mn-cs"/>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590000" y="1261045"/>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TRAINING PROGRAMME </a:t>
            </a:r>
            <a:b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b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FOR </a:t>
            </a:r>
            <a:r>
              <a:rPr kumimoji="0" lang="en-US" sz="36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INDUSTRIAL ENTERPRISES</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585387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5">
            <a:extLst>
              <a:ext uri="{FF2B5EF4-FFF2-40B4-BE49-F238E27FC236}">
                <a16:creationId xmlns:a16="http://schemas.microsoft.com/office/drawing/2014/main" id="{0907810D-23E2-ECC7-FF2D-0F028BFCDA62}"/>
              </a:ext>
            </a:extLst>
          </p:cNvPr>
          <p:cNvSpPr>
            <a:spLocks noGrp="1"/>
          </p:cNvSpPr>
          <p:nvPr>
            <p:ph type="title"/>
          </p:nvPr>
        </p:nvSpPr>
        <p:spPr>
          <a:xfrm>
            <a:off x="874799" y="415426"/>
            <a:ext cx="10524067" cy="654050"/>
          </a:xfrm>
        </p:spPr>
        <p:txBody>
          <a:bodyPr>
            <a:noAutofit/>
          </a:bodyPr>
          <a:lstStyle/>
          <a:p>
            <a:pPr algn="ctr" eaLnBrk="1" hangingPunct="1"/>
            <a:r>
              <a:rPr lang="en-US" sz="3200">
                <a:solidFill>
                  <a:schemeClr val="accent1">
                    <a:lumMod val="50000"/>
                  </a:schemeClr>
                </a:solidFill>
                <a:latin typeface="Arial" panose="020B0604020202020204" pitchFamily="34" charset="0"/>
                <a:cs typeface="Arial" panose="020B0604020202020204" pitchFamily="34" charset="0"/>
              </a:rPr>
              <a:t>CAPACITOR INSTALLATION LOCATION</a:t>
            </a:r>
            <a:endParaRPr lang="en-US" alt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47109" name="Rectangle 2">
            <a:extLst>
              <a:ext uri="{FF2B5EF4-FFF2-40B4-BE49-F238E27FC236}">
                <a16:creationId xmlns:a16="http://schemas.microsoft.com/office/drawing/2014/main" id="{18EB9FC7-E8A8-C6B1-F277-8CF51864C33A}"/>
              </a:ext>
            </a:extLst>
          </p:cNvPr>
          <p:cNvSpPr>
            <a:spLocks noChangeArrowheads="1"/>
          </p:cNvSpPr>
          <p:nvPr/>
        </p:nvSpPr>
        <p:spPr bwMode="auto">
          <a:xfrm>
            <a:off x="518616" y="1350246"/>
            <a:ext cx="406703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 typeface="Arial" panose="020B0604020202020204" pitchFamily="34" charset="0"/>
              <a:buNone/>
            </a:pPr>
            <a:r>
              <a:rPr lang="en-US" sz="1800" b="1">
                <a:solidFill>
                  <a:srgbClr val="000000"/>
                </a:solidFill>
                <a:latin typeface="+mn-lt"/>
                <a:cs typeface="Arial" panose="020B0604020202020204" pitchFamily="34" charset="0"/>
              </a:rPr>
              <a:t>Centralized compensation</a:t>
            </a:r>
            <a:r>
              <a:rPr lang="en-US" sz="1800">
                <a:latin typeface="+mn-lt"/>
              </a:rPr>
              <a:t>:</a:t>
            </a:r>
          </a:p>
          <a:p>
            <a:pPr algn="just" eaLnBrk="1" hangingPunct="1">
              <a:spcBef>
                <a:spcPct val="0"/>
              </a:spcBef>
              <a:buClrTx/>
              <a:buFont typeface="Arial" panose="020B0604020202020204" pitchFamily="34" charset="0"/>
              <a:buNone/>
            </a:pPr>
            <a:r>
              <a:rPr lang="en-US" sz="1800">
                <a:solidFill>
                  <a:srgbClr val="000000"/>
                </a:solidFill>
                <a:latin typeface="+mn-lt"/>
                <a:cs typeface="Arial" panose="020B0604020202020204" pitchFamily="34" charset="0"/>
              </a:rPr>
              <a:t>Installed </a:t>
            </a:r>
            <a:r>
              <a:rPr lang="en-US" sz="1800" dirty="0">
                <a:solidFill>
                  <a:srgbClr val="000000"/>
                </a:solidFill>
                <a:latin typeface="+mn-lt"/>
                <a:cs typeface="Arial" panose="020B0604020202020204" pitchFamily="34" charset="0"/>
              </a:rPr>
              <a:t>at the substation, only compensates the power factor (</a:t>
            </a:r>
            <a:r>
              <a:rPr lang="en-US" sz="1800" dirty="0" err="1">
                <a:solidFill>
                  <a:srgbClr val="000000"/>
                </a:solidFill>
                <a:latin typeface="+mn-lt"/>
                <a:cs typeface="Arial" panose="020B0604020202020204" pitchFamily="34" charset="0"/>
              </a:rPr>
              <a:t>cosφ</a:t>
            </a:r>
            <a:r>
              <a:rPr lang="en-US" sz="1800" dirty="0">
                <a:solidFill>
                  <a:srgbClr val="000000"/>
                </a:solidFill>
                <a:latin typeface="+mn-lt"/>
                <a:cs typeface="Arial" panose="020B0604020202020204" pitchFamily="34" charset="0"/>
              </a:rPr>
              <a:t>) for the transformer</a:t>
            </a:r>
            <a:r>
              <a:rPr lang="en-US" sz="1800" dirty="0">
                <a:latin typeface="+mn-lt"/>
              </a:rPr>
              <a:t>.</a:t>
            </a:r>
            <a:endParaRPr lang="en-US" altLang="en-US" sz="1800" dirty="0">
              <a:solidFill>
                <a:srgbClr val="000000"/>
              </a:solidFill>
              <a:latin typeface="+mn-lt"/>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sz="1800" dirty="0">
                <a:solidFill>
                  <a:srgbClr val="000000"/>
                </a:solidFill>
                <a:latin typeface="+mn-lt"/>
                <a:cs typeface="Arial" panose="020B0604020202020204" pitchFamily="34" charset="0"/>
              </a:rPr>
              <a:t>Advantages: Simple</a:t>
            </a:r>
            <a:endParaRPr lang="vi-VN" sz="1800" dirty="0">
              <a:solidFill>
                <a:srgbClr val="000000"/>
              </a:solidFill>
              <a:latin typeface="+mn-lt"/>
              <a:cs typeface="Arial" panose="020B0604020202020204" pitchFamily="34" charset="0"/>
            </a:endParaRPr>
          </a:p>
          <a:p>
            <a:pPr marL="457200" indent="-457200" algn="just" eaLnBrk="1" hangingPunct="1">
              <a:spcBef>
                <a:spcPct val="0"/>
              </a:spcBef>
              <a:buClrTx/>
              <a:buFont typeface="Wingdings" panose="05000000000000000000" pitchFamily="2" charset="2"/>
              <a:buChar char="v"/>
            </a:pPr>
            <a:r>
              <a:rPr lang="en-US" sz="1800" dirty="0">
                <a:solidFill>
                  <a:srgbClr val="000000"/>
                </a:solidFill>
                <a:latin typeface="+mn-lt"/>
                <a:cs typeface="Arial" panose="020B0604020202020204" pitchFamily="34" charset="0"/>
              </a:rPr>
              <a:t>Disadvantages: Only reduces electricity costs. Does not reduce transmission losses for the plant</a:t>
            </a:r>
            <a:endParaRPr lang="en-US" altLang="en-US" sz="1800" dirty="0">
              <a:solidFill>
                <a:srgbClr val="000000"/>
              </a:solidFill>
              <a:latin typeface="+mn-lt"/>
              <a:cs typeface="Arial" panose="020B0604020202020204" pitchFamily="34" charset="0"/>
            </a:endParaRPr>
          </a:p>
        </p:txBody>
      </p:sp>
      <p:sp>
        <p:nvSpPr>
          <p:cNvPr id="2" name="Rectangle 2">
            <a:extLst>
              <a:ext uri="{FF2B5EF4-FFF2-40B4-BE49-F238E27FC236}">
                <a16:creationId xmlns:a16="http://schemas.microsoft.com/office/drawing/2014/main" id="{954F69DA-5F60-6CD0-27AC-114863805983}"/>
              </a:ext>
            </a:extLst>
          </p:cNvPr>
          <p:cNvSpPr>
            <a:spLocks noChangeArrowheads="1"/>
          </p:cNvSpPr>
          <p:nvPr/>
        </p:nvSpPr>
        <p:spPr bwMode="auto">
          <a:xfrm>
            <a:off x="7437089" y="1350246"/>
            <a:ext cx="423174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 typeface="Arial" panose="020B0604020202020204" pitchFamily="34" charset="0"/>
              <a:buNone/>
            </a:pPr>
            <a:r>
              <a:rPr lang="en-US" sz="1800" b="1" dirty="0">
                <a:solidFill>
                  <a:srgbClr val="000000"/>
                </a:solidFill>
                <a:latin typeface="+mn-lt"/>
                <a:cs typeface="Arial" panose="020B0604020202020204" pitchFamily="34" charset="0"/>
              </a:rPr>
              <a:t>Group compensation</a:t>
            </a:r>
            <a:r>
              <a:rPr lang="en-US" sz="1800" dirty="0">
                <a:latin typeface="+mn-lt"/>
              </a:rPr>
              <a:t>: </a:t>
            </a:r>
            <a:r>
              <a:rPr lang="en-US" sz="1800" dirty="0">
                <a:solidFill>
                  <a:srgbClr val="000000"/>
                </a:solidFill>
                <a:latin typeface="+mn-lt"/>
                <a:cs typeface="Arial" panose="020B0604020202020204" pitchFamily="34" charset="0"/>
              </a:rPr>
              <a:t>Installed at the distribution panel in the plant's workshops.</a:t>
            </a:r>
            <a:endParaRPr lang="en-US" altLang="en-US" sz="1800" dirty="0">
              <a:solidFill>
                <a:srgbClr val="000000"/>
              </a:solidFill>
              <a:latin typeface="+mn-lt"/>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sz="1800" dirty="0">
                <a:solidFill>
                  <a:srgbClr val="000000"/>
                </a:solidFill>
                <a:latin typeface="+mn-lt"/>
                <a:cs typeface="Arial" panose="020B0604020202020204" pitchFamily="34" charset="0"/>
              </a:rPr>
              <a:t>Advantages: Reduces losses at the substation and wiring to the workshops.</a:t>
            </a:r>
            <a:endParaRPr lang="vi-VN" sz="1800" dirty="0">
              <a:solidFill>
                <a:srgbClr val="000000"/>
              </a:solidFill>
              <a:latin typeface="+mn-lt"/>
              <a:cs typeface="Arial" panose="020B0604020202020204" pitchFamily="34" charset="0"/>
            </a:endParaRPr>
          </a:p>
          <a:p>
            <a:pPr marL="457200" indent="-457200" algn="just" eaLnBrk="1" hangingPunct="1">
              <a:spcBef>
                <a:spcPct val="0"/>
              </a:spcBef>
              <a:buClrTx/>
              <a:buFont typeface="Wingdings" panose="05000000000000000000" pitchFamily="2" charset="2"/>
              <a:buChar char="v"/>
            </a:pPr>
            <a:r>
              <a:rPr lang="en-US" sz="1800" dirty="0">
                <a:solidFill>
                  <a:srgbClr val="000000"/>
                </a:solidFill>
                <a:latin typeface="+mn-lt"/>
                <a:cs typeface="Arial" panose="020B0604020202020204" pitchFamily="34" charset="0"/>
              </a:rPr>
              <a:t>Disadvantages: Does not reduce transmission losses for equipment, difficult to maintain and control</a:t>
            </a:r>
            <a:r>
              <a:rPr lang="en-US" altLang="en-US" sz="1800" dirty="0">
                <a:solidFill>
                  <a:srgbClr val="000000"/>
                </a:solidFill>
                <a:latin typeface="+mn-lt"/>
                <a:cs typeface="Arial" panose="020B0604020202020204" pitchFamily="34" charset="0"/>
                <a:sym typeface="Symbol" panose="05050102010706020507" pitchFamily="18" charset="2"/>
              </a:rPr>
              <a:t>. </a:t>
            </a:r>
          </a:p>
          <a:p>
            <a:pPr marL="457200" indent="-457200" algn="just" eaLnBrk="1" hangingPunct="1">
              <a:spcBef>
                <a:spcPct val="0"/>
              </a:spcBef>
              <a:buClrTx/>
              <a:buFont typeface="Wingdings" panose="05000000000000000000" pitchFamily="2" charset="2"/>
              <a:buChar char="v"/>
            </a:pPr>
            <a:endParaRPr lang="en-US" altLang="en-US" sz="1800" dirty="0">
              <a:solidFill>
                <a:srgbClr val="000000"/>
              </a:solidFill>
              <a:latin typeface="+mn-lt"/>
              <a:cs typeface="Arial" panose="020B0604020202020204" pitchFamily="34" charset="0"/>
            </a:endParaRPr>
          </a:p>
        </p:txBody>
      </p:sp>
      <p:sp>
        <p:nvSpPr>
          <p:cNvPr id="3" name="Rectangle 2">
            <a:extLst>
              <a:ext uri="{FF2B5EF4-FFF2-40B4-BE49-F238E27FC236}">
                <a16:creationId xmlns:a16="http://schemas.microsoft.com/office/drawing/2014/main" id="{10A9F5EF-345D-D6F2-A3D9-E2DACAD38AA4}"/>
              </a:ext>
            </a:extLst>
          </p:cNvPr>
          <p:cNvSpPr>
            <a:spLocks noChangeArrowheads="1"/>
          </p:cNvSpPr>
          <p:nvPr/>
        </p:nvSpPr>
        <p:spPr bwMode="auto">
          <a:xfrm>
            <a:off x="518616" y="4212568"/>
            <a:ext cx="445985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spcBef>
                <a:spcPct val="0"/>
              </a:spcBef>
              <a:buClrTx/>
              <a:buFont typeface="Arial" panose="020B0604020202020204" pitchFamily="34" charset="0"/>
              <a:buNone/>
            </a:pPr>
            <a:r>
              <a:rPr lang="en-US" sz="1800" b="1">
                <a:solidFill>
                  <a:srgbClr val="000000"/>
                </a:solidFill>
                <a:latin typeface="+mn-lt"/>
                <a:cs typeface="Arial" panose="020B0604020202020204" pitchFamily="34" charset="0"/>
              </a:rPr>
              <a:t>Individual compensation</a:t>
            </a:r>
            <a:r>
              <a:rPr lang="en-US" sz="1800">
                <a:latin typeface="+mn-lt"/>
              </a:rPr>
              <a:t>:</a:t>
            </a:r>
          </a:p>
          <a:p>
            <a:pPr algn="just" eaLnBrk="1" hangingPunct="1">
              <a:spcBef>
                <a:spcPct val="0"/>
              </a:spcBef>
              <a:buClrTx/>
              <a:buFont typeface="Arial" panose="020B0604020202020204" pitchFamily="34" charset="0"/>
              <a:buNone/>
            </a:pPr>
            <a:r>
              <a:rPr lang="en-US" sz="1800">
                <a:solidFill>
                  <a:srgbClr val="000000"/>
                </a:solidFill>
                <a:latin typeface="+mn-lt"/>
                <a:cs typeface="Arial" panose="020B0604020202020204" pitchFamily="34" charset="0"/>
              </a:rPr>
              <a:t>Installed </a:t>
            </a:r>
            <a:r>
              <a:rPr lang="en-US" sz="1800" dirty="0">
                <a:solidFill>
                  <a:srgbClr val="000000"/>
                </a:solidFill>
                <a:latin typeface="+mn-lt"/>
                <a:cs typeface="Arial" panose="020B0604020202020204" pitchFamily="34" charset="0"/>
              </a:rPr>
              <a:t>at the motor</a:t>
            </a:r>
            <a:endParaRPr lang="en-US" altLang="en-US" sz="1800" dirty="0">
              <a:solidFill>
                <a:srgbClr val="000000"/>
              </a:solidFill>
              <a:latin typeface="+mn-lt"/>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sz="1800" dirty="0">
                <a:solidFill>
                  <a:srgbClr val="000000"/>
                </a:solidFill>
                <a:latin typeface="+mn-lt"/>
                <a:cs typeface="Arial" panose="020B0604020202020204" pitchFamily="34" charset="0"/>
              </a:rPr>
              <a:t>Advantages</a:t>
            </a:r>
            <a:r>
              <a:rPr lang="en-US" sz="1800">
                <a:solidFill>
                  <a:srgbClr val="000000"/>
                </a:solidFill>
                <a:latin typeface="+mn-lt"/>
                <a:cs typeface="Arial" panose="020B0604020202020204" pitchFamily="34" charset="0"/>
              </a:rPr>
              <a:t>: Reduces transmission </a:t>
            </a:r>
            <a:r>
              <a:rPr lang="en-US" sz="1800" dirty="0">
                <a:solidFill>
                  <a:srgbClr val="000000"/>
                </a:solidFill>
                <a:latin typeface="+mn-lt"/>
                <a:cs typeface="Arial" panose="020B0604020202020204" pitchFamily="34" charset="0"/>
              </a:rPr>
              <a:t>losses on the power supply grid to the plant.</a:t>
            </a:r>
            <a:endParaRPr lang="en-US" altLang="en-US" sz="1800" dirty="0">
              <a:solidFill>
                <a:srgbClr val="000000"/>
              </a:solidFill>
              <a:latin typeface="+mn-lt"/>
              <a:cs typeface="Arial" panose="020B0604020202020204" pitchFamily="34" charset="0"/>
              <a:sym typeface="Symbol" panose="05050102010706020507" pitchFamily="18" charset="2"/>
            </a:endParaRPr>
          </a:p>
          <a:p>
            <a:pPr marL="457200" indent="-457200" algn="just" eaLnBrk="1" hangingPunct="1">
              <a:spcBef>
                <a:spcPct val="0"/>
              </a:spcBef>
              <a:buClrTx/>
              <a:buFont typeface="Wingdings" panose="05000000000000000000" pitchFamily="2" charset="2"/>
              <a:buChar char="v"/>
            </a:pPr>
            <a:r>
              <a:rPr lang="en-US" sz="1800" dirty="0">
                <a:solidFill>
                  <a:srgbClr val="000000"/>
                </a:solidFill>
                <a:latin typeface="+mn-lt"/>
                <a:cs typeface="Arial" panose="020B0604020202020204" pitchFamily="34" charset="0"/>
              </a:rPr>
              <a:t>Disadvantages: Difficult to maintain and control</a:t>
            </a:r>
            <a:endParaRPr lang="en-US" altLang="en-US" sz="1800" dirty="0">
              <a:solidFill>
                <a:srgbClr val="000000"/>
              </a:solidFill>
              <a:latin typeface="+mn-lt"/>
              <a:cs typeface="Arial" panose="020B0604020202020204" pitchFamily="34" charset="0"/>
            </a:endParaRPr>
          </a:p>
        </p:txBody>
      </p:sp>
      <p:pic>
        <p:nvPicPr>
          <p:cNvPr id="5" name="Picture 4">
            <a:extLst>
              <a:ext uri="{FF2B5EF4-FFF2-40B4-BE49-F238E27FC236}">
                <a16:creationId xmlns:a16="http://schemas.microsoft.com/office/drawing/2014/main" id="{D0B55B05-EB95-E8D4-58EC-B2A58094C67C}"/>
              </a:ext>
            </a:extLst>
          </p:cNvPr>
          <p:cNvPicPr>
            <a:picLocks noChangeAspect="1"/>
          </p:cNvPicPr>
          <p:nvPr/>
        </p:nvPicPr>
        <p:blipFill>
          <a:blip r:embed="rId4"/>
          <a:stretch>
            <a:fillRect/>
          </a:stretch>
        </p:blipFill>
        <p:spPr>
          <a:xfrm>
            <a:off x="4978467" y="1911786"/>
            <a:ext cx="2316733" cy="2097812"/>
          </a:xfrm>
          <a:prstGeom prst="rect">
            <a:avLst/>
          </a:prstGeom>
        </p:spPr>
      </p:pic>
      <p:pic>
        <p:nvPicPr>
          <p:cNvPr id="7" name="Picture 6">
            <a:extLst>
              <a:ext uri="{FF2B5EF4-FFF2-40B4-BE49-F238E27FC236}">
                <a16:creationId xmlns:a16="http://schemas.microsoft.com/office/drawing/2014/main" id="{A2D1FC61-2E41-BA3A-0D28-80C931EACEB1}"/>
              </a:ext>
            </a:extLst>
          </p:cNvPr>
          <p:cNvPicPr>
            <a:picLocks noChangeAspect="1"/>
          </p:cNvPicPr>
          <p:nvPr/>
        </p:nvPicPr>
        <p:blipFill>
          <a:blip r:embed="rId5"/>
          <a:stretch>
            <a:fillRect/>
          </a:stretch>
        </p:blipFill>
        <p:spPr>
          <a:xfrm>
            <a:off x="5336015" y="4493338"/>
            <a:ext cx="2316733" cy="2126160"/>
          </a:xfrm>
          <a:prstGeom prst="rect">
            <a:avLst/>
          </a:prstGeom>
        </p:spPr>
      </p:pic>
      <p:pic>
        <p:nvPicPr>
          <p:cNvPr id="9" name="Picture 8">
            <a:extLst>
              <a:ext uri="{FF2B5EF4-FFF2-40B4-BE49-F238E27FC236}">
                <a16:creationId xmlns:a16="http://schemas.microsoft.com/office/drawing/2014/main" id="{3CE6DD43-9A00-58FD-D302-95C3E70210D0}"/>
              </a:ext>
            </a:extLst>
          </p:cNvPr>
          <p:cNvPicPr>
            <a:picLocks noChangeAspect="1"/>
          </p:cNvPicPr>
          <p:nvPr/>
        </p:nvPicPr>
        <p:blipFill>
          <a:blip r:embed="rId6"/>
          <a:stretch>
            <a:fillRect/>
          </a:stretch>
        </p:blipFill>
        <p:spPr>
          <a:xfrm>
            <a:off x="9217024" y="4571138"/>
            <a:ext cx="2451812" cy="2126160"/>
          </a:xfrm>
          <a:prstGeom prst="rect">
            <a:avLst/>
          </a:prstGeom>
        </p:spPr>
      </p:pic>
    </p:spTree>
    <p:extLst>
      <p:ext uri="{BB962C8B-B14F-4D97-AF65-F5344CB8AC3E}">
        <p14:creationId xmlns:p14="http://schemas.microsoft.com/office/powerpoint/2010/main" val="921475439"/>
      </p:ext>
    </p:extLst>
  </p:cSld>
  <p:clrMapOvr>
    <a:masterClrMapping/>
  </p:clrMapOvr>
  <p:transition/>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4A541-6250-6536-F8C3-9EB9BA3BFA64}"/>
            </a:ext>
          </a:extLst>
        </p:cNvPr>
        <p:cNvGrpSpPr/>
        <p:nvPr/>
      </p:nvGrpSpPr>
      <p:grpSpPr>
        <a:xfrm>
          <a:off x="0" y="0"/>
          <a:ext cx="0" cy="0"/>
          <a:chOff x="0" y="0"/>
          <a:chExt cx="0" cy="0"/>
        </a:xfrm>
      </p:grpSpPr>
      <p:sp>
        <p:nvSpPr>
          <p:cNvPr id="47106" name="Title 5">
            <a:extLst>
              <a:ext uri="{FF2B5EF4-FFF2-40B4-BE49-F238E27FC236}">
                <a16:creationId xmlns:a16="http://schemas.microsoft.com/office/drawing/2014/main" id="{FF471BD7-4346-9A2D-A181-FCE5DB0A6C50}"/>
              </a:ext>
            </a:extLst>
          </p:cNvPr>
          <p:cNvSpPr>
            <a:spLocks noGrp="1"/>
          </p:cNvSpPr>
          <p:nvPr>
            <p:ph type="title"/>
          </p:nvPr>
        </p:nvSpPr>
        <p:spPr>
          <a:xfrm>
            <a:off x="559558" y="395785"/>
            <a:ext cx="11001359" cy="773466"/>
          </a:xfrm>
        </p:spPr>
        <p:txBody>
          <a:bodyPr>
            <a:noAutofit/>
          </a:bodyPr>
          <a:lstStyle/>
          <a:p>
            <a:pPr algn="ctr"/>
            <a:r>
              <a:rPr lang="en-US" altLang="zh-CN" sz="3200">
                <a:solidFill>
                  <a:schemeClr val="accent1">
                    <a:lumMod val="50000"/>
                  </a:schemeClr>
                </a:solidFill>
                <a:latin typeface="+mn-lt"/>
                <a:cs typeface="Arial" panose="020B0604020202020204" pitchFamily="34" charset="0"/>
              </a:rPr>
              <a:t>STATIC VAR GENERATORS (SVG)</a:t>
            </a:r>
            <a:endParaRPr lang="en-US" altLang="en-US" sz="3200" dirty="0">
              <a:solidFill>
                <a:schemeClr val="accent1">
                  <a:lumMod val="50000"/>
                </a:schemeClr>
              </a:solidFill>
              <a:latin typeface="+mn-lt"/>
              <a:cs typeface="Arial" panose="020B0604020202020204" pitchFamily="34" charset="0"/>
            </a:endParaRPr>
          </a:p>
        </p:txBody>
      </p:sp>
      <p:pic>
        <p:nvPicPr>
          <p:cNvPr id="6" name="Picture 5">
            <a:extLst>
              <a:ext uri="{FF2B5EF4-FFF2-40B4-BE49-F238E27FC236}">
                <a16:creationId xmlns:a16="http://schemas.microsoft.com/office/drawing/2014/main" id="{00219604-9E2E-EFC1-A6EC-5E21AE714673}"/>
              </a:ext>
            </a:extLst>
          </p:cNvPr>
          <p:cNvPicPr>
            <a:picLocks noChangeAspect="1"/>
          </p:cNvPicPr>
          <p:nvPr/>
        </p:nvPicPr>
        <p:blipFill>
          <a:blip r:embed="rId3"/>
          <a:stretch>
            <a:fillRect/>
          </a:stretch>
        </p:blipFill>
        <p:spPr>
          <a:xfrm>
            <a:off x="7279126" y="1452629"/>
            <a:ext cx="4281791" cy="2320415"/>
          </a:xfrm>
          <a:prstGeom prst="rect">
            <a:avLst/>
          </a:prstGeom>
        </p:spPr>
      </p:pic>
      <p:pic>
        <p:nvPicPr>
          <p:cNvPr id="10" name="Picture 9">
            <a:extLst>
              <a:ext uri="{FF2B5EF4-FFF2-40B4-BE49-F238E27FC236}">
                <a16:creationId xmlns:a16="http://schemas.microsoft.com/office/drawing/2014/main" id="{1CC6F356-C7F8-EE0D-ADB4-2F15B6CAE0D3}"/>
              </a:ext>
            </a:extLst>
          </p:cNvPr>
          <p:cNvPicPr>
            <a:picLocks noChangeAspect="1"/>
          </p:cNvPicPr>
          <p:nvPr/>
        </p:nvPicPr>
        <p:blipFill>
          <a:blip r:embed="rId4"/>
          <a:stretch>
            <a:fillRect/>
          </a:stretch>
        </p:blipFill>
        <p:spPr>
          <a:xfrm>
            <a:off x="7279126" y="4028059"/>
            <a:ext cx="4281792" cy="2485862"/>
          </a:xfrm>
          <a:prstGeom prst="rect">
            <a:avLst/>
          </a:prstGeom>
        </p:spPr>
      </p:pic>
      <p:sp>
        <p:nvSpPr>
          <p:cNvPr id="14" name="TextBox 13">
            <a:extLst>
              <a:ext uri="{FF2B5EF4-FFF2-40B4-BE49-F238E27FC236}">
                <a16:creationId xmlns:a16="http://schemas.microsoft.com/office/drawing/2014/main" id="{6B8662D6-185C-545A-754E-9B7F68CEF131}"/>
              </a:ext>
            </a:extLst>
          </p:cNvPr>
          <p:cNvSpPr txBox="1"/>
          <p:nvPr/>
        </p:nvSpPr>
        <p:spPr>
          <a:xfrm>
            <a:off x="559558" y="1434968"/>
            <a:ext cx="6498216" cy="4676152"/>
          </a:xfrm>
          <a:prstGeom prst="rect">
            <a:avLst/>
          </a:prstGeom>
          <a:noFill/>
        </p:spPr>
        <p:txBody>
          <a:bodyPr wrap="square">
            <a:spAutoFit/>
          </a:bodyPr>
          <a:lstStyle/>
          <a:p>
            <a:pPr algn="just">
              <a:lnSpc>
                <a:spcPct val="115000"/>
              </a:lnSpc>
              <a:spcAft>
                <a:spcPts val="800"/>
              </a:spcAft>
            </a:pPr>
            <a:r>
              <a:rPr lang="en-US" sz="2000" kern="100" dirty="0">
                <a:effectLst/>
                <a:latin typeface="Aptos" panose="020B0004020202020204" pitchFamily="34" charset="0"/>
                <a:ea typeface="DengXian" panose="02010600030101010101" pitchFamily="2" charset="-122"/>
                <a:cs typeface="Times New Roman" panose="02020603050405020304" pitchFamily="18" charset="0"/>
              </a:rPr>
              <a:t>The SVG operates by determining the load current in real time through an externally mounted current transformer (CT) and determining the reactive component in the load current. The data is analyzed and then through the controller, the SVG adjusts the internal IGBTs using a pulse width modulation (PWM) signal so that the inverter generates a reactive current opposite to the reactive current of the load. This current is fed into the grid to compensate for the reactive component of the load current. By adjusting the voltage and phase angle or directly controlling the AC current, the SVG can consume or generate reactive power in accordance with the system demand or grid voltage</a:t>
            </a:r>
          </a:p>
        </p:txBody>
      </p:sp>
    </p:spTree>
    <p:extLst>
      <p:ext uri="{BB962C8B-B14F-4D97-AF65-F5344CB8AC3E}">
        <p14:creationId xmlns:p14="http://schemas.microsoft.com/office/powerpoint/2010/main" val="325534571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0E5B-8DF2-B9AE-EF07-8A074E27AB9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BAF2B6A-7F21-086C-A427-E65DED793BBE}"/>
              </a:ext>
            </a:extLst>
          </p:cNvPr>
          <p:cNvPicPr>
            <a:picLocks noChangeAspect="1"/>
          </p:cNvPicPr>
          <p:nvPr/>
        </p:nvPicPr>
        <p:blipFill>
          <a:blip r:embed="rId3"/>
          <a:stretch>
            <a:fillRect/>
          </a:stretch>
        </p:blipFill>
        <p:spPr>
          <a:xfrm>
            <a:off x="1509773" y="1459778"/>
            <a:ext cx="4685662" cy="2246550"/>
          </a:xfrm>
          <a:prstGeom prst="rect">
            <a:avLst/>
          </a:prstGeom>
        </p:spPr>
      </p:pic>
      <p:pic>
        <p:nvPicPr>
          <p:cNvPr id="5" name="Picture 4">
            <a:extLst>
              <a:ext uri="{FF2B5EF4-FFF2-40B4-BE49-F238E27FC236}">
                <a16:creationId xmlns:a16="http://schemas.microsoft.com/office/drawing/2014/main" id="{C08957CD-4740-09F4-DECC-1A9E8730F2E7}"/>
              </a:ext>
            </a:extLst>
          </p:cNvPr>
          <p:cNvPicPr>
            <a:picLocks noChangeAspect="1"/>
          </p:cNvPicPr>
          <p:nvPr/>
        </p:nvPicPr>
        <p:blipFill>
          <a:blip r:embed="rId4"/>
          <a:stretch>
            <a:fillRect/>
          </a:stretch>
        </p:blipFill>
        <p:spPr>
          <a:xfrm>
            <a:off x="7145649" y="1455689"/>
            <a:ext cx="3745264" cy="5104278"/>
          </a:xfrm>
          <a:prstGeom prst="rect">
            <a:avLst/>
          </a:prstGeom>
        </p:spPr>
      </p:pic>
      <p:pic>
        <p:nvPicPr>
          <p:cNvPr id="8" name="Picture 7">
            <a:extLst>
              <a:ext uri="{FF2B5EF4-FFF2-40B4-BE49-F238E27FC236}">
                <a16:creationId xmlns:a16="http://schemas.microsoft.com/office/drawing/2014/main" id="{0C09F79E-B7CC-02BC-5976-914E11A352EC}"/>
              </a:ext>
            </a:extLst>
          </p:cNvPr>
          <p:cNvPicPr>
            <a:picLocks noChangeAspect="1"/>
          </p:cNvPicPr>
          <p:nvPr/>
        </p:nvPicPr>
        <p:blipFill>
          <a:blip r:embed="rId5"/>
          <a:stretch>
            <a:fillRect/>
          </a:stretch>
        </p:blipFill>
        <p:spPr>
          <a:xfrm>
            <a:off x="2101821" y="4059087"/>
            <a:ext cx="2919208" cy="2246550"/>
          </a:xfrm>
          <a:prstGeom prst="rect">
            <a:avLst/>
          </a:prstGeom>
        </p:spPr>
      </p:pic>
      <p:sp>
        <p:nvSpPr>
          <p:cNvPr id="7" name="Title 5">
            <a:extLst>
              <a:ext uri="{FF2B5EF4-FFF2-40B4-BE49-F238E27FC236}">
                <a16:creationId xmlns:a16="http://schemas.microsoft.com/office/drawing/2014/main" id="{FF471BD7-4346-9A2D-A181-FCE5DB0A6C50}"/>
              </a:ext>
            </a:extLst>
          </p:cNvPr>
          <p:cNvSpPr>
            <a:spLocks noGrp="1"/>
          </p:cNvSpPr>
          <p:nvPr>
            <p:ph type="title"/>
          </p:nvPr>
        </p:nvSpPr>
        <p:spPr>
          <a:xfrm>
            <a:off x="559558" y="395785"/>
            <a:ext cx="11001359" cy="773466"/>
          </a:xfrm>
        </p:spPr>
        <p:txBody>
          <a:bodyPr>
            <a:noAutofit/>
          </a:bodyPr>
          <a:lstStyle/>
          <a:p>
            <a:pPr algn="ctr"/>
            <a:r>
              <a:rPr lang="en-US" altLang="zh-CN" sz="3200">
                <a:solidFill>
                  <a:schemeClr val="accent1">
                    <a:lumMod val="50000"/>
                  </a:schemeClr>
                </a:solidFill>
                <a:latin typeface="+mn-lt"/>
                <a:cs typeface="Arial" panose="020B0604020202020204" pitchFamily="34" charset="0"/>
              </a:rPr>
              <a:t>STATIC VAR GENERATORS (SVG)</a:t>
            </a:r>
            <a:endParaRPr lang="en-US" altLang="en-US" sz="3200"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184917779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a16="http://schemas.microsoft.com/office/drawing/2014/main" id="{9C062540-7246-2C0E-35D0-D9BC66E0F98D}"/>
              </a:ext>
            </a:extLst>
          </p:cNvPr>
          <p:cNvSpPr>
            <a:spLocks noChangeArrowheads="1"/>
          </p:cNvSpPr>
          <p:nvPr/>
        </p:nvSpPr>
        <p:spPr bwMode="auto">
          <a:xfrm>
            <a:off x="0" y="461295"/>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sz="3200" b="1">
                <a:solidFill>
                  <a:schemeClr val="accent1">
                    <a:lumMod val="50000"/>
                  </a:schemeClr>
                </a:solidFill>
                <a:latin typeface="Arial" panose="020B0604020202020204" pitchFamily="34" charset="0"/>
                <a:cs typeface="Arial" panose="020B0604020202020204" pitchFamily="34" charset="0"/>
              </a:rPr>
              <a:t>MINIMIZING HARMONICS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A1DA6F42-A510-5BE8-491C-256BA7B1113D}"/>
              </a:ext>
            </a:extLst>
          </p:cNvPr>
          <p:cNvSpPr txBox="1"/>
          <p:nvPr/>
        </p:nvSpPr>
        <p:spPr>
          <a:xfrm>
            <a:off x="532263" y="1245979"/>
            <a:ext cx="6588915" cy="5252143"/>
          </a:xfrm>
          <a:prstGeom prst="rect">
            <a:avLst/>
          </a:prstGeom>
          <a:noFill/>
        </p:spPr>
        <p:txBody>
          <a:bodyPr wrap="square">
            <a:spAutoFit/>
          </a:bodyPr>
          <a:lstStyle/>
          <a:p>
            <a:pPr algn="just">
              <a:lnSpc>
                <a:spcPct val="130000"/>
              </a:lnSpc>
              <a:buNone/>
            </a:pPr>
            <a:r>
              <a:rPr lang="en-US" sz="2000" b="1" dirty="0"/>
              <a:t>Definition of Harmonics (in Power Systems)</a:t>
            </a:r>
          </a:p>
          <a:p>
            <a:pPr algn="just">
              <a:lnSpc>
                <a:spcPct val="130000"/>
              </a:lnSpc>
              <a:buNone/>
            </a:pPr>
            <a:r>
              <a:rPr lang="en-US" sz="2000" b="1" dirty="0"/>
              <a:t>Harmonics</a:t>
            </a:r>
            <a:r>
              <a:rPr lang="en-US" sz="2000" dirty="0"/>
              <a:t> are </a:t>
            </a:r>
            <a:r>
              <a:rPr lang="en-US" sz="2000" b="1" dirty="0"/>
              <a:t>voltage or current waveforms</a:t>
            </a:r>
            <a:r>
              <a:rPr lang="en-US" sz="2000" dirty="0"/>
              <a:t> in an electrical system that operate at </a:t>
            </a:r>
            <a:r>
              <a:rPr lang="en-US" sz="2000" b="1" dirty="0"/>
              <a:t>integer multiples</a:t>
            </a:r>
            <a:r>
              <a:rPr lang="en-US" sz="2000" dirty="0"/>
              <a:t> of the fundamental frequency (50 Hz in Vietnam, 60 Hz in some other countries).</a:t>
            </a:r>
          </a:p>
          <a:p>
            <a:pPr marL="342900" indent="-342900" algn="just">
              <a:lnSpc>
                <a:spcPct val="130000"/>
              </a:lnSpc>
              <a:buFont typeface="Arial" panose="020B0604020202020204" pitchFamily="34" charset="0"/>
              <a:buChar char="•"/>
            </a:pPr>
            <a:r>
              <a:rPr lang="en-US" sz="2000" dirty="0"/>
              <a:t>The </a:t>
            </a:r>
            <a:r>
              <a:rPr lang="en-US" sz="2000" b="1" dirty="0"/>
              <a:t>fundamental frequency</a:t>
            </a:r>
            <a:r>
              <a:rPr lang="en-US" sz="2000" dirty="0"/>
              <a:t> is the standard sinusoidal waveform (e.g., 50 Hz).</a:t>
            </a:r>
          </a:p>
          <a:p>
            <a:pPr marL="342900" indent="-342900" algn="just">
              <a:lnSpc>
                <a:spcPct val="130000"/>
              </a:lnSpc>
              <a:buFont typeface="Arial" panose="020B0604020202020204" pitchFamily="34" charset="0"/>
              <a:buChar char="•"/>
            </a:pPr>
            <a:r>
              <a:rPr lang="en-US" sz="2000" b="1" dirty="0"/>
              <a:t>Harmonics</a:t>
            </a:r>
            <a:r>
              <a:rPr lang="en-US" sz="2000" dirty="0"/>
              <a:t> are distortions of this waveform and occur at:</a:t>
            </a:r>
          </a:p>
          <a:p>
            <a:pPr marL="742950" lvl="1" indent="-285750" algn="just">
              <a:lnSpc>
                <a:spcPct val="130000"/>
              </a:lnSpc>
              <a:buFont typeface="Arial" panose="020B0604020202020204" pitchFamily="34" charset="0"/>
              <a:buChar char="•"/>
            </a:pPr>
            <a:r>
              <a:rPr lang="en-US" sz="2000" dirty="0"/>
              <a:t>2nd harmonic: 100 Hz</a:t>
            </a:r>
          </a:p>
          <a:p>
            <a:pPr marL="742950" lvl="1" indent="-285750" algn="just">
              <a:lnSpc>
                <a:spcPct val="130000"/>
              </a:lnSpc>
              <a:buFont typeface="Arial" panose="020B0604020202020204" pitchFamily="34" charset="0"/>
              <a:buChar char="•"/>
            </a:pPr>
            <a:r>
              <a:rPr lang="en-US" sz="2000" dirty="0"/>
              <a:t>3rd harmonic: 150 Hz</a:t>
            </a:r>
          </a:p>
          <a:p>
            <a:pPr marL="742950" lvl="1" indent="-285750" algn="just">
              <a:lnSpc>
                <a:spcPct val="130000"/>
              </a:lnSpc>
              <a:buFont typeface="Arial" panose="020B0604020202020204" pitchFamily="34" charset="0"/>
              <a:buChar char="•"/>
            </a:pPr>
            <a:r>
              <a:rPr lang="en-US" sz="2000" dirty="0"/>
              <a:t>4th harmonic: 200 Hz</a:t>
            </a:r>
          </a:p>
          <a:p>
            <a:pPr marL="742950" lvl="1" indent="-285750" algn="just">
              <a:lnSpc>
                <a:spcPct val="130000"/>
              </a:lnSpc>
              <a:buFont typeface="Arial" panose="020B0604020202020204" pitchFamily="34" charset="0"/>
              <a:buChar char="•"/>
            </a:pPr>
            <a:r>
              <a:rPr lang="en-US" sz="2000" dirty="0"/>
              <a:t>... and so on.</a:t>
            </a:r>
          </a:p>
        </p:txBody>
      </p:sp>
      <p:pic>
        <p:nvPicPr>
          <p:cNvPr id="10" name="Picture 9">
            <a:extLst>
              <a:ext uri="{FF2B5EF4-FFF2-40B4-BE49-F238E27FC236}">
                <a16:creationId xmlns:a16="http://schemas.microsoft.com/office/drawing/2014/main" id="{50AB865B-C93A-8541-BA6D-EA5DCC7627E5}"/>
              </a:ext>
            </a:extLst>
          </p:cNvPr>
          <p:cNvPicPr>
            <a:picLocks noChangeAspect="1"/>
          </p:cNvPicPr>
          <p:nvPr/>
        </p:nvPicPr>
        <p:blipFill>
          <a:blip r:embed="rId4"/>
          <a:stretch>
            <a:fillRect/>
          </a:stretch>
        </p:blipFill>
        <p:spPr>
          <a:xfrm>
            <a:off x="7230360" y="1245979"/>
            <a:ext cx="4506716" cy="4623438"/>
          </a:xfrm>
          <a:prstGeom prst="rect">
            <a:avLst/>
          </a:prstGeom>
        </p:spPr>
      </p:pic>
    </p:spTree>
  </p:cSld>
  <p:clrMapOvr>
    <a:masterClrMapping/>
  </p:clrMapOvr>
  <p:transition/>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7486F-F24C-B2D2-96CE-70FF196ADDBD}"/>
            </a:ext>
          </a:extLst>
        </p:cNvPr>
        <p:cNvGrpSpPr/>
        <p:nvPr/>
      </p:nvGrpSpPr>
      <p:grpSpPr>
        <a:xfrm>
          <a:off x="0" y="0"/>
          <a:ext cx="0" cy="0"/>
          <a:chOff x="0" y="0"/>
          <a:chExt cx="0" cy="0"/>
        </a:xfrm>
      </p:grpSpPr>
      <p:sp>
        <p:nvSpPr>
          <p:cNvPr id="49155" name="Title 1">
            <a:extLst>
              <a:ext uri="{FF2B5EF4-FFF2-40B4-BE49-F238E27FC236}">
                <a16:creationId xmlns:a16="http://schemas.microsoft.com/office/drawing/2014/main" id="{B0521026-78E7-6814-6ADA-3AA87EA7C05B}"/>
              </a:ext>
            </a:extLst>
          </p:cNvPr>
          <p:cNvSpPr txBox="1">
            <a:spLocks noChangeArrowheads="1"/>
          </p:cNvSpPr>
          <p:nvPr/>
        </p:nvSpPr>
        <p:spPr bwMode="auto">
          <a:xfrm>
            <a:off x="486770" y="1247054"/>
            <a:ext cx="1121846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marL="285750" indent="-28575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50000"/>
              </a:lnSpc>
              <a:spcBef>
                <a:spcPts val="600"/>
              </a:spcBef>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Harmonics cause overload on the power lines and transformers; increase the system temperature and cause interference on the power grid; lead to overload in the electrical system.</a:t>
            </a:r>
            <a:endParaRPr lang="en-US" altLang="en-US" sz="2000" dirty="0">
              <a:solidFill>
                <a:srgbClr val="000000"/>
              </a:solidFill>
              <a:latin typeface="Arial" panose="020B0604020202020204" pitchFamily="34" charset="0"/>
              <a:cs typeface="Arial" panose="020B0604020202020204" pitchFamily="34" charset="0"/>
            </a:endParaRPr>
          </a:p>
          <a:p>
            <a:pPr algn="just" defTabSz="1219170" eaLnBrk="1" hangingPunct="1">
              <a:lnSpc>
                <a:spcPct val="150000"/>
              </a:lnSpc>
              <a:spcBef>
                <a:spcPts val="600"/>
              </a:spcBef>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When the total harmonic currents exceed the allowable limit, it can cause unexpected damage to machinery, delay operations, and pose a risk of fire and explosion, as well as energy losses</a:t>
            </a:r>
            <a:r>
              <a:rPr lang="en-US" altLang="en-US" sz="2000" dirty="0">
                <a:solidFill>
                  <a:srgbClr val="000000"/>
                </a:solidFill>
                <a:latin typeface="Arial" panose="020B0604020202020204" pitchFamily="34" charset="0"/>
                <a:cs typeface="Arial" panose="020B0604020202020204" pitchFamily="34" charset="0"/>
              </a:rPr>
              <a:t>.</a:t>
            </a:r>
          </a:p>
        </p:txBody>
      </p:sp>
      <p:pic>
        <p:nvPicPr>
          <p:cNvPr id="49156" name="Picture 6">
            <a:extLst>
              <a:ext uri="{FF2B5EF4-FFF2-40B4-BE49-F238E27FC236}">
                <a16:creationId xmlns:a16="http://schemas.microsoft.com/office/drawing/2014/main" id="{774B16DF-DBD8-60CB-6CF3-D335D466F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9337" y="3880950"/>
            <a:ext cx="3876092" cy="2365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4">
            <a:extLst>
              <a:ext uri="{FF2B5EF4-FFF2-40B4-BE49-F238E27FC236}">
                <a16:creationId xmlns:a16="http://schemas.microsoft.com/office/drawing/2014/main" id="{C80E01AB-2B3E-3107-4293-77FE785DD5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9137" y="3880949"/>
            <a:ext cx="4186723" cy="269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2B2980A5-0D67-1D9C-2B2E-FF2E97532FA0}"/>
              </a:ext>
            </a:extLst>
          </p:cNvPr>
          <p:cNvSpPr/>
          <p:nvPr/>
        </p:nvSpPr>
        <p:spPr>
          <a:xfrm>
            <a:off x="2513046" y="5195266"/>
            <a:ext cx="2155371" cy="1492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00" dirty="0"/>
              <a:t>fundamental frequency waveform</a:t>
            </a:r>
          </a:p>
        </p:txBody>
      </p:sp>
      <p:sp>
        <p:nvSpPr>
          <p:cNvPr id="3" name="Rectangle 2">
            <a:extLst>
              <a:ext uri="{FF2B5EF4-FFF2-40B4-BE49-F238E27FC236}">
                <a16:creationId xmlns:a16="http://schemas.microsoft.com/office/drawing/2014/main" id="{78A77CC9-3CD2-1CFF-BF5B-99C5CC0970F7}"/>
              </a:ext>
            </a:extLst>
          </p:cNvPr>
          <p:cNvSpPr/>
          <p:nvPr/>
        </p:nvSpPr>
        <p:spPr>
          <a:xfrm>
            <a:off x="2513046" y="5382815"/>
            <a:ext cx="951722" cy="1492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00" dirty="0"/>
              <a:t>3rd harmonic</a:t>
            </a:r>
          </a:p>
        </p:txBody>
      </p:sp>
      <p:sp>
        <p:nvSpPr>
          <p:cNvPr id="4" name="Rectangle 3">
            <a:extLst>
              <a:ext uri="{FF2B5EF4-FFF2-40B4-BE49-F238E27FC236}">
                <a16:creationId xmlns:a16="http://schemas.microsoft.com/office/drawing/2014/main" id="{B998C340-DC2E-03CF-93CC-236CB0FCA847}"/>
              </a:ext>
            </a:extLst>
          </p:cNvPr>
          <p:cNvSpPr/>
          <p:nvPr/>
        </p:nvSpPr>
        <p:spPr>
          <a:xfrm>
            <a:off x="2513046" y="5560740"/>
            <a:ext cx="951722" cy="1492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00" dirty="0"/>
              <a:t>5nd harmonic</a:t>
            </a:r>
          </a:p>
        </p:txBody>
      </p:sp>
      <p:sp>
        <p:nvSpPr>
          <p:cNvPr id="5" name="Rectangle 4">
            <a:extLst>
              <a:ext uri="{FF2B5EF4-FFF2-40B4-BE49-F238E27FC236}">
                <a16:creationId xmlns:a16="http://schemas.microsoft.com/office/drawing/2014/main" id="{723E6C66-5B0B-2838-930A-2C611683EB1C}"/>
              </a:ext>
            </a:extLst>
          </p:cNvPr>
          <p:cNvSpPr/>
          <p:nvPr/>
        </p:nvSpPr>
        <p:spPr>
          <a:xfrm>
            <a:off x="2513046" y="5735877"/>
            <a:ext cx="951722" cy="14929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00" dirty="0"/>
              <a:t>7rd harmonic</a:t>
            </a:r>
          </a:p>
        </p:txBody>
      </p:sp>
      <p:sp>
        <p:nvSpPr>
          <p:cNvPr id="6" name="Rectangle 5">
            <a:extLst>
              <a:ext uri="{FF2B5EF4-FFF2-40B4-BE49-F238E27FC236}">
                <a16:creationId xmlns:a16="http://schemas.microsoft.com/office/drawing/2014/main" id="{135A5667-469F-2CB2-11A9-7870A11A8415}"/>
              </a:ext>
            </a:extLst>
          </p:cNvPr>
          <p:cNvSpPr/>
          <p:nvPr/>
        </p:nvSpPr>
        <p:spPr>
          <a:xfrm>
            <a:off x="2513045" y="5911014"/>
            <a:ext cx="1429367" cy="16170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000" dirty="0"/>
              <a:t>composite waveform</a:t>
            </a:r>
          </a:p>
        </p:txBody>
      </p:sp>
      <p:sp>
        <p:nvSpPr>
          <p:cNvPr id="11" name="Rectangle 1">
            <a:extLst>
              <a:ext uri="{FF2B5EF4-FFF2-40B4-BE49-F238E27FC236}">
                <a16:creationId xmlns:a16="http://schemas.microsoft.com/office/drawing/2014/main" id="{9C062540-7246-2C0E-35D0-D9BC66E0F98D}"/>
              </a:ext>
            </a:extLst>
          </p:cNvPr>
          <p:cNvSpPr>
            <a:spLocks noChangeArrowheads="1"/>
          </p:cNvSpPr>
          <p:nvPr/>
        </p:nvSpPr>
        <p:spPr bwMode="auto">
          <a:xfrm>
            <a:off x="0" y="461295"/>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sz="3200" b="1">
                <a:solidFill>
                  <a:schemeClr val="accent1">
                    <a:lumMod val="50000"/>
                  </a:schemeClr>
                </a:solidFill>
                <a:latin typeface="Arial" panose="020B0604020202020204" pitchFamily="34" charset="0"/>
                <a:cs typeface="Arial" panose="020B0604020202020204" pitchFamily="34" charset="0"/>
              </a:rPr>
              <a:t>MINIMIZING HARMONICS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212185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1EC87A70-1622-AF3E-CB6B-17A2DF2EB728}"/>
              </a:ext>
            </a:extLst>
          </p:cNvPr>
          <p:cNvSpPr txBox="1">
            <a:spLocks noChangeArrowheads="1"/>
          </p:cNvSpPr>
          <p:nvPr/>
        </p:nvSpPr>
        <p:spPr bwMode="auto">
          <a:xfrm>
            <a:off x="2691610" y="1757102"/>
            <a:ext cx="9031817" cy="46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defTabSz="1219170" eaLnBrk="1" hangingPunct="1">
              <a:lnSpc>
                <a:spcPct val="150000"/>
              </a:lnSpc>
            </a:pPr>
            <a:r>
              <a:rPr lang="en-US" sz="2000" dirty="0">
                <a:solidFill>
                  <a:srgbClr val="000000"/>
                </a:solidFill>
                <a:latin typeface="Arial" panose="020B0604020202020204" pitchFamily="34" charset="0"/>
                <a:cs typeface="Arial" panose="020B0604020202020204" pitchFamily="34" charset="0"/>
              </a:rPr>
              <a:t>It is necessary to apply measures to reduce harmonics</a:t>
            </a:r>
            <a:endParaRPr lang="en-US" altLang="en-US" sz="2000" dirty="0">
              <a:solidFill>
                <a:srgbClr val="000000"/>
              </a:solidFill>
              <a:latin typeface="Arial" panose="020B0604020202020204" pitchFamily="34" charset="0"/>
              <a:cs typeface="Arial" panose="020B0604020202020204" pitchFamily="34" charset="0"/>
            </a:endParaRPr>
          </a:p>
        </p:txBody>
      </p:sp>
      <p:pic>
        <p:nvPicPr>
          <p:cNvPr id="51204" name="Picture 3">
            <a:extLst>
              <a:ext uri="{FF2B5EF4-FFF2-40B4-BE49-F238E27FC236}">
                <a16:creationId xmlns:a16="http://schemas.microsoft.com/office/drawing/2014/main" id="{7E336FA4-2EE1-E475-E107-D0643B81F9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368" y="1368694"/>
            <a:ext cx="1145116" cy="1238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0" name="Title 1">
            <a:extLst>
              <a:ext uri="{FF2B5EF4-FFF2-40B4-BE49-F238E27FC236}">
                <a16:creationId xmlns:a16="http://schemas.microsoft.com/office/drawing/2014/main" id="{6AAF9B9F-DBD3-547F-FDE7-6F73567C4501}"/>
              </a:ext>
            </a:extLst>
          </p:cNvPr>
          <p:cNvSpPr txBox="1">
            <a:spLocks noChangeArrowheads="1"/>
          </p:cNvSpPr>
          <p:nvPr/>
        </p:nvSpPr>
        <p:spPr bwMode="auto">
          <a:xfrm>
            <a:off x="600501" y="2415654"/>
            <a:ext cx="11122926" cy="3864013"/>
          </a:xfrm>
          <a:prstGeom prst="rect">
            <a:avLst/>
          </a:prstGeom>
          <a:noFill/>
          <a:ln>
            <a:noFill/>
          </a:ln>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50000"/>
              </a:lnSpc>
              <a:spcBef>
                <a:spcPts val="600"/>
              </a:spcBef>
              <a:spcAft>
                <a:spcPts val="600"/>
              </a:spcAft>
              <a:defRPr/>
            </a:pPr>
            <a:r>
              <a:rPr lang="en-US" sz="2000" b="1" i="1" dirty="0">
                <a:solidFill>
                  <a:srgbClr val="000000"/>
                </a:solidFill>
                <a:latin typeface="Arial" panose="020B0604020202020204" pitchFamily="34" charset="0"/>
                <a:cs typeface="Arial" panose="020B0604020202020204" pitchFamily="34" charset="0"/>
              </a:rPr>
              <a:t>Implementation method</a:t>
            </a:r>
            <a:endParaRPr lang="en-US" altLang="en-VN" sz="2000" b="1" i="1" dirty="0">
              <a:solidFill>
                <a:srgbClr val="000000"/>
              </a:solidFill>
              <a:latin typeface="Arial" panose="020B0604020202020204" pitchFamily="34" charset="0"/>
              <a:cs typeface="Arial" panose="020B0604020202020204" pitchFamily="34" charset="0"/>
            </a:endParaRPr>
          </a:p>
          <a:p>
            <a:pPr marL="457189" indent="-457189" algn="just" defTabSz="1219170" eaLnBrk="1" hangingPunct="1">
              <a:lnSpc>
                <a:spcPct val="150000"/>
              </a:lnSpc>
              <a:spcBef>
                <a:spcPts val="533"/>
              </a:spcBef>
              <a:spcAft>
                <a:spcPts val="0"/>
              </a:spcAft>
              <a:buFont typeface="Arial" panose="020B0604020202020204" pitchFamily="34" charset="0"/>
              <a:buChar char="•"/>
              <a:defRPr/>
            </a:pPr>
            <a:r>
              <a:rPr lang="en-US" sz="2000" dirty="0">
                <a:solidFill>
                  <a:srgbClr val="000000"/>
                </a:solidFill>
                <a:latin typeface="Arial" panose="020B0604020202020204" pitchFamily="34" charset="0"/>
                <a:cs typeface="Arial" panose="020B0604020202020204" pitchFamily="34" charset="0"/>
              </a:rPr>
              <a:t>Using harmonic filter reactors: This is the most widely trusted and used method</a:t>
            </a:r>
            <a:endParaRPr lang="vi-VN" altLang="en-VN" sz="2000" dirty="0">
              <a:solidFill>
                <a:srgbClr val="000000"/>
              </a:solidFill>
              <a:latin typeface="Arial" panose="020B0604020202020204" pitchFamily="34" charset="0"/>
              <a:cs typeface="Arial" panose="020B0604020202020204" pitchFamily="34" charset="0"/>
            </a:endParaRPr>
          </a:p>
          <a:p>
            <a:pPr marL="457189" indent="-457189" algn="just" defTabSz="1219170" eaLnBrk="1" hangingPunct="1">
              <a:lnSpc>
                <a:spcPct val="150000"/>
              </a:lnSpc>
              <a:spcBef>
                <a:spcPts val="533"/>
              </a:spcBef>
              <a:spcAft>
                <a:spcPts val="0"/>
              </a:spcAft>
              <a:buFont typeface="Arial" panose="020B0604020202020204" pitchFamily="34" charset="0"/>
              <a:buChar char="•"/>
              <a:defRPr/>
            </a:pPr>
            <a:r>
              <a:rPr lang="en-US" sz="2000" dirty="0">
                <a:solidFill>
                  <a:srgbClr val="000000"/>
                </a:solidFill>
                <a:latin typeface="Arial" panose="020B0604020202020204" pitchFamily="34" charset="0"/>
                <a:cs typeface="Arial" panose="020B0604020202020204" pitchFamily="34" charset="0"/>
              </a:rPr>
              <a:t>Using passive filters: There are two types, the zero-sequence filter and the active filter. The zero-sequence filter reduces or eliminates harmonic currents compatible with the transformer winding. Meanwhile, the active filter reduces harmonic currents by generating opposing harmonic waves</a:t>
            </a:r>
            <a:endParaRPr lang="vi-VN" altLang="en-VN" sz="2000" dirty="0">
              <a:solidFill>
                <a:srgbClr val="000000"/>
              </a:solidFill>
              <a:latin typeface="Arial" panose="020B0604020202020204" pitchFamily="34" charset="0"/>
              <a:cs typeface="Arial" panose="020B0604020202020204" pitchFamily="34" charset="0"/>
            </a:endParaRPr>
          </a:p>
          <a:p>
            <a:pPr marL="457189" indent="-457189" algn="just" defTabSz="1219170" eaLnBrk="1" hangingPunct="1">
              <a:lnSpc>
                <a:spcPct val="150000"/>
              </a:lnSpc>
              <a:spcBef>
                <a:spcPts val="533"/>
              </a:spcBef>
              <a:spcAft>
                <a:spcPts val="0"/>
              </a:spcAft>
              <a:buFont typeface="Arial" panose="020B0604020202020204" pitchFamily="34" charset="0"/>
              <a:buChar char="•"/>
              <a:defRPr/>
            </a:pPr>
            <a:r>
              <a:rPr lang="en-US" sz="2000" dirty="0">
                <a:solidFill>
                  <a:srgbClr val="000000"/>
                </a:solidFill>
                <a:latin typeface="Arial" panose="020B0604020202020204" pitchFamily="34" charset="0"/>
                <a:cs typeface="Arial" panose="020B0604020202020204" pitchFamily="34" charset="0"/>
              </a:rPr>
              <a:t>Using inverters with low harmonic waves</a:t>
            </a:r>
            <a:endParaRPr lang="vi-VN" altLang="en-VN" sz="2000" dirty="0">
              <a:solidFill>
                <a:srgbClr val="000000"/>
              </a:solidFill>
              <a:latin typeface="Arial" panose="020B0604020202020204" pitchFamily="34" charset="0"/>
              <a:cs typeface="Arial" panose="020B0604020202020204" pitchFamily="34" charset="0"/>
            </a:endParaRPr>
          </a:p>
        </p:txBody>
      </p:sp>
      <p:sp>
        <p:nvSpPr>
          <p:cNvPr id="6" name="Rectangle 1">
            <a:extLst>
              <a:ext uri="{FF2B5EF4-FFF2-40B4-BE49-F238E27FC236}">
                <a16:creationId xmlns:a16="http://schemas.microsoft.com/office/drawing/2014/main" id="{9C062540-7246-2C0E-35D0-D9BC66E0F98D}"/>
              </a:ext>
            </a:extLst>
          </p:cNvPr>
          <p:cNvSpPr>
            <a:spLocks noChangeArrowheads="1"/>
          </p:cNvSpPr>
          <p:nvPr/>
        </p:nvSpPr>
        <p:spPr bwMode="auto">
          <a:xfrm>
            <a:off x="0" y="461295"/>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sz="3200" b="1">
                <a:solidFill>
                  <a:schemeClr val="accent1">
                    <a:lumMod val="50000"/>
                  </a:schemeClr>
                </a:solidFill>
                <a:latin typeface="Arial" panose="020B0604020202020204" pitchFamily="34" charset="0"/>
                <a:cs typeface="Arial" panose="020B0604020202020204" pitchFamily="34" charset="0"/>
              </a:rPr>
              <a:t>MINIMIZING HARMONICS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10089130-CA0B-5BD5-AF2B-3B45D62A817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20101F4D-805B-72C7-382A-FF3AD3FB6D1F}"/>
              </a:ext>
            </a:extLst>
          </p:cNvPr>
          <p:cNvSpPr txBox="1">
            <a:spLocks/>
          </p:cNvSpPr>
          <p:nvPr/>
        </p:nvSpPr>
        <p:spPr>
          <a:xfrm>
            <a:off x="641445" y="1460310"/>
            <a:ext cx="10918209" cy="3138986"/>
          </a:xfrm>
          <a:prstGeom prst="rect">
            <a:avLst/>
          </a:prstGeom>
          <a:solidFill>
            <a:schemeClr val="accent5">
              <a:lumMod val="20000"/>
              <a:lumOff val="80000"/>
            </a:schemeClr>
          </a:solid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just">
              <a:lnSpc>
                <a:spcPct val="150000"/>
              </a:lnSpc>
              <a:spcBef>
                <a:spcPts val="600"/>
              </a:spcBef>
              <a:spcAft>
                <a:spcPts val="0"/>
              </a:spcAft>
              <a:defRPr/>
            </a:pPr>
            <a:r>
              <a:rPr lang="en-US" sz="2000" i="1" dirty="0">
                <a:solidFill>
                  <a:srgbClr val="000000"/>
                </a:solidFill>
                <a:latin typeface="Arial" panose="020B0604020202020204" pitchFamily="34" charset="0"/>
                <a:cs typeface="Arial" panose="020B0604020202020204" pitchFamily="34" charset="0"/>
              </a:rPr>
              <a:t>Economic efficiency</a:t>
            </a:r>
          </a:p>
          <a:p>
            <a:pPr marL="342900" indent="-342900" algn="just">
              <a:lnSpc>
                <a:spcPct val="150000"/>
              </a:lnSpc>
              <a:spcBef>
                <a:spcPts val="600"/>
              </a:spcBef>
              <a:spcAft>
                <a:spcPts val="0"/>
              </a:spcAft>
              <a:buFont typeface="Wingdings" pitchFamily="2" charset="2"/>
              <a:buChar char="v"/>
              <a:defRPr/>
            </a:pPr>
            <a:r>
              <a:rPr lang="en-US" sz="2000" b="0" dirty="0">
                <a:solidFill>
                  <a:srgbClr val="000000"/>
                </a:solidFill>
                <a:latin typeface="Arial" panose="020B0604020202020204" pitchFamily="34" charset="0"/>
                <a:cs typeface="Arial" panose="020B0604020202020204" pitchFamily="34" charset="0"/>
              </a:rPr>
              <a:t>Reducing energy costs: Power quality improvement solutions can reduce heat, vibration, and noise in induction motors. As a result, energy costs decrease, and the efficiency of energy-consuming equipment improves.“</a:t>
            </a:r>
            <a:endParaRPr lang="vi-VN" sz="2000" b="0" dirty="0">
              <a:solidFill>
                <a:srgbClr val="000000"/>
              </a:solidFill>
              <a:latin typeface="Arial" panose="020B0604020202020204" pitchFamily="34" charset="0"/>
              <a:cs typeface="Arial" panose="020B0604020202020204" pitchFamily="34" charset="0"/>
            </a:endParaRPr>
          </a:p>
          <a:p>
            <a:pPr marL="342900" indent="-342900" algn="just">
              <a:lnSpc>
                <a:spcPct val="150000"/>
              </a:lnSpc>
              <a:spcBef>
                <a:spcPts val="600"/>
              </a:spcBef>
              <a:spcAft>
                <a:spcPts val="0"/>
              </a:spcAft>
              <a:buFont typeface="Wingdings" pitchFamily="2" charset="2"/>
              <a:buChar char="v"/>
              <a:defRPr/>
            </a:pPr>
            <a:r>
              <a:rPr lang="en-US" sz="2000" b="0" dirty="0">
                <a:solidFill>
                  <a:srgbClr val="000000"/>
                </a:solidFill>
                <a:latin typeface="Arial" panose="020B0604020202020204" pitchFamily="34" charset="0"/>
                <a:cs typeface="Arial" panose="020B0604020202020204" pitchFamily="34" charset="0"/>
              </a:rPr>
              <a:t>Extending equipment lifespan: The lifespan of equipment is also affected by poor power quality, leading to higher costs associated with maintenance and asset replacement</a:t>
            </a:r>
            <a:endParaRPr lang="vi-VN" sz="2000" b="0" dirty="0">
              <a:solidFill>
                <a:srgbClr val="000000"/>
              </a:solidFill>
              <a:latin typeface="Arial" panose="020B0604020202020204" pitchFamily="34" charset="0"/>
              <a:cs typeface="Arial" panose="020B0604020202020204" pitchFamily="34" charset="0"/>
            </a:endParaRPr>
          </a:p>
        </p:txBody>
      </p:sp>
      <p:sp>
        <p:nvSpPr>
          <p:cNvPr id="5" name="Rectangle 1">
            <a:extLst>
              <a:ext uri="{FF2B5EF4-FFF2-40B4-BE49-F238E27FC236}">
                <a16:creationId xmlns:a16="http://schemas.microsoft.com/office/drawing/2014/main" id="{9C062540-7246-2C0E-35D0-D9BC66E0F98D}"/>
              </a:ext>
            </a:extLst>
          </p:cNvPr>
          <p:cNvSpPr>
            <a:spLocks noChangeArrowheads="1"/>
          </p:cNvSpPr>
          <p:nvPr/>
        </p:nvSpPr>
        <p:spPr bwMode="auto">
          <a:xfrm>
            <a:off x="0" y="461295"/>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sz="3200" b="1">
                <a:solidFill>
                  <a:schemeClr val="accent1">
                    <a:lumMod val="50000"/>
                  </a:schemeClr>
                </a:solidFill>
                <a:latin typeface="Arial" panose="020B0604020202020204" pitchFamily="34" charset="0"/>
                <a:cs typeface="Arial" panose="020B0604020202020204" pitchFamily="34" charset="0"/>
              </a:rPr>
              <a:t>MINIMIZING HARMONICS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AACA5-78B5-19F9-3957-8AFB84C268D0}"/>
            </a:ext>
          </a:extLst>
        </p:cNvPr>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CB02259C-D9A5-FCE4-4976-37C847269C7A}"/>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pic>
        <p:nvPicPr>
          <p:cNvPr id="3" name="Picture 2">
            <a:extLst>
              <a:ext uri="{FF2B5EF4-FFF2-40B4-BE49-F238E27FC236}">
                <a16:creationId xmlns:a16="http://schemas.microsoft.com/office/drawing/2014/main" id="{BF9CABA9-81C5-64A4-1E76-D4814E94A7D3}"/>
              </a:ext>
            </a:extLst>
          </p:cNvPr>
          <p:cNvPicPr>
            <a:picLocks noChangeAspect="1"/>
          </p:cNvPicPr>
          <p:nvPr/>
        </p:nvPicPr>
        <p:blipFill>
          <a:blip r:embed="rId3"/>
          <a:stretch>
            <a:fillRect/>
          </a:stretch>
        </p:blipFill>
        <p:spPr>
          <a:xfrm>
            <a:off x="6699936" y="1705645"/>
            <a:ext cx="5128704" cy="3657917"/>
          </a:xfrm>
          <a:prstGeom prst="rect">
            <a:avLst/>
          </a:prstGeom>
        </p:spPr>
      </p:pic>
      <p:sp>
        <p:nvSpPr>
          <p:cNvPr id="5" name="TextBox 4">
            <a:extLst>
              <a:ext uri="{FF2B5EF4-FFF2-40B4-BE49-F238E27FC236}">
                <a16:creationId xmlns:a16="http://schemas.microsoft.com/office/drawing/2014/main" id="{CED6A52F-9ADC-0887-26DA-0696D2B094B6}"/>
              </a:ext>
            </a:extLst>
          </p:cNvPr>
          <p:cNvSpPr txBox="1"/>
          <p:nvPr/>
        </p:nvSpPr>
        <p:spPr>
          <a:xfrm>
            <a:off x="586853" y="1476610"/>
            <a:ext cx="5966068" cy="830997"/>
          </a:xfrm>
          <a:prstGeom prst="rect">
            <a:avLst/>
          </a:prstGeom>
          <a:noFill/>
        </p:spPr>
        <p:txBody>
          <a:bodyPr wrap="square">
            <a:spAutoFit/>
          </a:bodyPr>
          <a:lstStyle/>
          <a:p>
            <a:r>
              <a:rPr lang="en-US" sz="2400" b="0" i="0" dirty="0">
                <a:solidFill>
                  <a:srgbClr val="181717"/>
                </a:solidFill>
                <a:effectLst/>
                <a:latin typeface="+mn-lt"/>
              </a:rPr>
              <a:t>AHF - Active Harmonic Filter</a:t>
            </a:r>
            <a:r>
              <a:rPr lang="en-US" sz="2400" dirty="0">
                <a:latin typeface="+mn-lt"/>
              </a:rPr>
              <a:t> </a:t>
            </a:r>
            <a:br>
              <a:rPr lang="en-US" sz="2400" dirty="0">
                <a:latin typeface="+mn-lt"/>
              </a:rPr>
            </a:br>
            <a:endParaRPr lang="en-US" sz="2400" dirty="0">
              <a:latin typeface="+mn-lt"/>
            </a:endParaRPr>
          </a:p>
        </p:txBody>
      </p:sp>
      <p:sp>
        <p:nvSpPr>
          <p:cNvPr id="2" name="Rectangle 1"/>
          <p:cNvSpPr/>
          <p:nvPr/>
        </p:nvSpPr>
        <p:spPr>
          <a:xfrm>
            <a:off x="586853" y="2075897"/>
            <a:ext cx="5962957" cy="4015971"/>
          </a:xfrm>
          <a:prstGeom prst="rect">
            <a:avLst/>
          </a:prstGeom>
        </p:spPr>
        <p:txBody>
          <a:bodyPr wrap="square">
            <a:spAutoFit/>
          </a:bodyPr>
          <a:lstStyle/>
          <a:p>
            <a:pPr lvl="0" algn="just" eaLnBrk="0" fontAlgn="base" hangingPunct="0">
              <a:lnSpc>
                <a:spcPct val="130000"/>
              </a:lnSpc>
              <a:spcBef>
                <a:spcPct val="0"/>
              </a:spcBef>
              <a:spcAft>
                <a:spcPct val="0"/>
              </a:spcAft>
              <a:buClrTx/>
            </a:pPr>
            <a:r>
              <a:rPr lang="en-US" altLang="en-US" sz="1800">
                <a:solidFill>
                  <a:schemeClr val="tx1"/>
                </a:solidFill>
                <a:ea typeface="inherit"/>
              </a:rPr>
              <a:t>When harmonic suppression is required, the operating circuit will measure and calculate the harmonic current spectrum using advanced algorithms programmed into the DSP. The processor will then determine the compensation current intensity corresponding to each harmonic level. The compensation current generation circuit will generate a control signal to the IGBT using the pulse modulation (PWM) method, thereby generating a current that is in phase with each harmonic level existing in the system. As a result, the harmonic current on the source side will be greatly reduce</a:t>
            </a:r>
            <a:r>
              <a:rPr lang="en-US" altLang="en-US" sz="1800">
                <a:solidFill>
                  <a:schemeClr val="tx1"/>
                </a:solidFill>
              </a:rPr>
              <a:t> </a:t>
            </a:r>
            <a:endParaRPr lang="en-US" altLang="en-US" sz="1800" dirty="0">
              <a:solidFill>
                <a:schemeClr val="tx1"/>
              </a:solidFill>
            </a:endParaRPr>
          </a:p>
        </p:txBody>
      </p:sp>
      <p:sp>
        <p:nvSpPr>
          <p:cNvPr id="8" name="Rectangle 1">
            <a:extLst>
              <a:ext uri="{FF2B5EF4-FFF2-40B4-BE49-F238E27FC236}">
                <a16:creationId xmlns:a16="http://schemas.microsoft.com/office/drawing/2014/main" id="{9C062540-7246-2C0E-35D0-D9BC66E0F98D}"/>
              </a:ext>
            </a:extLst>
          </p:cNvPr>
          <p:cNvSpPr>
            <a:spLocks noChangeArrowheads="1"/>
          </p:cNvSpPr>
          <p:nvPr/>
        </p:nvSpPr>
        <p:spPr bwMode="auto">
          <a:xfrm>
            <a:off x="0" y="461295"/>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sz="3200" b="1">
                <a:solidFill>
                  <a:schemeClr val="accent1">
                    <a:lumMod val="50000"/>
                  </a:schemeClr>
                </a:solidFill>
                <a:latin typeface="Arial" panose="020B0604020202020204" pitchFamily="34" charset="0"/>
                <a:cs typeface="Arial" panose="020B0604020202020204" pitchFamily="34" charset="0"/>
              </a:rPr>
              <a:t>MINIMIZING HARMONICS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786755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99B71-81FB-14FB-0434-05C36FE392D8}"/>
            </a:ext>
          </a:extLst>
        </p:cNvPr>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3B3A834F-F8EF-26F6-D478-BEAD9A33FEEE}"/>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pic>
        <p:nvPicPr>
          <p:cNvPr id="6" name="Picture 5">
            <a:extLst>
              <a:ext uri="{FF2B5EF4-FFF2-40B4-BE49-F238E27FC236}">
                <a16:creationId xmlns:a16="http://schemas.microsoft.com/office/drawing/2014/main" id="{00644E56-1E16-864E-9F56-BB13FCD12BD8}"/>
              </a:ext>
            </a:extLst>
          </p:cNvPr>
          <p:cNvPicPr>
            <a:picLocks noChangeAspect="1"/>
          </p:cNvPicPr>
          <p:nvPr/>
        </p:nvPicPr>
        <p:blipFill>
          <a:blip r:embed="rId3"/>
          <a:stretch>
            <a:fillRect/>
          </a:stretch>
        </p:blipFill>
        <p:spPr>
          <a:xfrm>
            <a:off x="7968775" y="1576125"/>
            <a:ext cx="3454400" cy="4845982"/>
          </a:xfrm>
          <a:prstGeom prst="rect">
            <a:avLst/>
          </a:prstGeom>
        </p:spPr>
      </p:pic>
      <p:sp>
        <p:nvSpPr>
          <p:cNvPr id="8" name="TextBox 7">
            <a:extLst>
              <a:ext uri="{FF2B5EF4-FFF2-40B4-BE49-F238E27FC236}">
                <a16:creationId xmlns:a16="http://schemas.microsoft.com/office/drawing/2014/main" id="{80F5F301-6B57-7FE7-5D2D-388ECBAE0C1C}"/>
              </a:ext>
            </a:extLst>
          </p:cNvPr>
          <p:cNvSpPr txBox="1"/>
          <p:nvPr/>
        </p:nvSpPr>
        <p:spPr>
          <a:xfrm>
            <a:off x="1471591" y="1225648"/>
            <a:ext cx="6102220" cy="830997"/>
          </a:xfrm>
          <a:prstGeom prst="rect">
            <a:avLst/>
          </a:prstGeom>
          <a:noFill/>
        </p:spPr>
        <p:txBody>
          <a:bodyPr wrap="square">
            <a:spAutoFit/>
          </a:bodyPr>
          <a:lstStyle/>
          <a:p>
            <a:r>
              <a:rPr lang="en-US" sz="2400" b="0" i="0" dirty="0">
                <a:solidFill>
                  <a:srgbClr val="181717"/>
                </a:solidFill>
                <a:effectLst/>
                <a:latin typeface="+mn-lt"/>
              </a:rPr>
              <a:t>AHF - Active Harmonic Filter</a:t>
            </a:r>
            <a:r>
              <a:rPr lang="en-US" sz="2400" dirty="0">
                <a:latin typeface="+mn-lt"/>
              </a:rPr>
              <a:t> </a:t>
            </a:r>
            <a:br>
              <a:rPr lang="en-US" sz="2400" dirty="0">
                <a:latin typeface="+mn-lt"/>
              </a:rPr>
            </a:br>
            <a:endParaRPr lang="en-US" sz="2400" dirty="0">
              <a:latin typeface="+mn-lt"/>
            </a:endParaRPr>
          </a:p>
        </p:txBody>
      </p:sp>
      <p:pic>
        <p:nvPicPr>
          <p:cNvPr id="11" name="Picture 10">
            <a:extLst>
              <a:ext uri="{FF2B5EF4-FFF2-40B4-BE49-F238E27FC236}">
                <a16:creationId xmlns:a16="http://schemas.microsoft.com/office/drawing/2014/main" id="{B254E9BF-056E-962D-C385-FA2B11AF2800}"/>
              </a:ext>
            </a:extLst>
          </p:cNvPr>
          <p:cNvPicPr>
            <a:picLocks noChangeAspect="1"/>
          </p:cNvPicPr>
          <p:nvPr/>
        </p:nvPicPr>
        <p:blipFill>
          <a:blip r:embed="rId4"/>
          <a:stretch>
            <a:fillRect/>
          </a:stretch>
        </p:blipFill>
        <p:spPr>
          <a:xfrm>
            <a:off x="1184988" y="3916907"/>
            <a:ext cx="4699470" cy="2505200"/>
          </a:xfrm>
          <a:prstGeom prst="rect">
            <a:avLst/>
          </a:prstGeom>
        </p:spPr>
      </p:pic>
      <p:pic>
        <p:nvPicPr>
          <p:cNvPr id="13" name="Picture 12">
            <a:extLst>
              <a:ext uri="{FF2B5EF4-FFF2-40B4-BE49-F238E27FC236}">
                <a16:creationId xmlns:a16="http://schemas.microsoft.com/office/drawing/2014/main" id="{131FCBC2-C25A-A667-6C53-7F17131FD692}"/>
              </a:ext>
            </a:extLst>
          </p:cNvPr>
          <p:cNvPicPr>
            <a:picLocks noChangeAspect="1"/>
          </p:cNvPicPr>
          <p:nvPr/>
        </p:nvPicPr>
        <p:blipFill>
          <a:blip r:embed="rId5"/>
          <a:stretch>
            <a:fillRect/>
          </a:stretch>
        </p:blipFill>
        <p:spPr>
          <a:xfrm>
            <a:off x="2291700" y="1764864"/>
            <a:ext cx="2486046" cy="2065869"/>
          </a:xfrm>
          <a:prstGeom prst="rect">
            <a:avLst/>
          </a:prstGeom>
        </p:spPr>
      </p:pic>
      <p:sp>
        <p:nvSpPr>
          <p:cNvPr id="9" name="Rectangle 1">
            <a:extLst>
              <a:ext uri="{FF2B5EF4-FFF2-40B4-BE49-F238E27FC236}">
                <a16:creationId xmlns:a16="http://schemas.microsoft.com/office/drawing/2014/main" id="{9C062540-7246-2C0E-35D0-D9BC66E0F98D}"/>
              </a:ext>
            </a:extLst>
          </p:cNvPr>
          <p:cNvSpPr>
            <a:spLocks noChangeArrowheads="1"/>
          </p:cNvSpPr>
          <p:nvPr/>
        </p:nvSpPr>
        <p:spPr bwMode="auto">
          <a:xfrm>
            <a:off x="0" y="461295"/>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sz="3200" b="1">
                <a:solidFill>
                  <a:schemeClr val="accent1">
                    <a:lumMod val="50000"/>
                  </a:schemeClr>
                </a:solidFill>
                <a:latin typeface="Arial" panose="020B0604020202020204" pitchFamily="34" charset="0"/>
                <a:cs typeface="Arial" panose="020B0604020202020204" pitchFamily="34" charset="0"/>
              </a:rPr>
              <a:t>MINIMIZING HARMONICS</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138556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BE710D91-0E26-EE04-1C1A-BE85049B42E3}"/>
              </a:ext>
            </a:extLst>
          </p:cNvPr>
          <p:cNvSpPr>
            <a:spLocks noGrp="1"/>
          </p:cNvSpPr>
          <p:nvPr>
            <p:ph type="title"/>
          </p:nvPr>
        </p:nvSpPr>
        <p:spPr>
          <a:xfrm>
            <a:off x="0" y="553845"/>
            <a:ext cx="12192000" cy="563033"/>
          </a:xfrm>
        </p:spPr>
        <p:txBody>
          <a:bodyPr>
            <a:noAutofit/>
          </a:bodyPr>
          <a:lstStyle/>
          <a:p>
            <a:pPr algn="ctr" eaLnBrk="1" hangingPunct="1"/>
            <a:r>
              <a:rPr lang="en-US" sz="3200">
                <a:solidFill>
                  <a:schemeClr val="accent1">
                    <a:lumMod val="50000"/>
                  </a:schemeClr>
                </a:solidFill>
                <a:latin typeface="Arial" panose="020B0604020202020204" pitchFamily="34" charset="0"/>
                <a:cs typeface="Arial" panose="020B0604020202020204" pitchFamily="34" charset="0"/>
              </a:rPr>
              <a:t>ELIMINATING CURRENT ON THE NEUTRAL LINE</a:t>
            </a:r>
            <a:endParaRPr lang="en-US" altLang="en-US" sz="32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6" name="Diagram 5">
            <a:extLst>
              <a:ext uri="{FF2B5EF4-FFF2-40B4-BE49-F238E27FC236}">
                <a16:creationId xmlns:a16="http://schemas.microsoft.com/office/drawing/2014/main" id="{69EAA13C-442A-0456-21DA-EE4DBFEF3190}"/>
              </a:ext>
            </a:extLst>
          </p:cNvPr>
          <p:cNvGraphicFramePr/>
          <p:nvPr>
            <p:extLst>
              <p:ext uri="{D42A27DB-BD31-4B8C-83A1-F6EECF244321}">
                <p14:modId xmlns:p14="http://schemas.microsoft.com/office/powerpoint/2010/main" val="2096193402"/>
              </p:ext>
            </p:extLst>
          </p:nvPr>
        </p:nvGraphicFramePr>
        <p:xfrm>
          <a:off x="1635108" y="1647100"/>
          <a:ext cx="8921784" cy="4603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FBF47-C91C-A8A2-7481-5BA3A7970B78}"/>
              </a:ext>
            </a:extLst>
          </p:cNvPr>
          <p:cNvSpPr>
            <a:spLocks noGrp="1"/>
          </p:cNvSpPr>
          <p:nvPr>
            <p:ph type="title"/>
          </p:nvPr>
        </p:nvSpPr>
        <p:spPr>
          <a:xfrm>
            <a:off x="833966" y="445424"/>
            <a:ext cx="10524067" cy="654050"/>
          </a:xfrm>
        </p:spPr>
        <p:txBody>
          <a:bodyPr>
            <a:noAutofit/>
          </a:bodyPr>
          <a:lstStyle/>
          <a:p>
            <a:pPr algn="ctr"/>
            <a:r>
              <a:rPr lang="en-US" sz="3200" b="1">
                <a:solidFill>
                  <a:schemeClr val="accent1">
                    <a:lumMod val="50000"/>
                  </a:schemeClr>
                </a:solidFill>
                <a:latin typeface="+mn-lt"/>
              </a:rPr>
              <a:t>CASE STUDIES &amp; </a:t>
            </a:r>
            <a:r>
              <a:rPr lang="en-VN" sz="3200">
                <a:solidFill>
                  <a:schemeClr val="accent1">
                    <a:lumMod val="50000"/>
                  </a:schemeClr>
                </a:solidFill>
                <a:latin typeface="+mn-lt"/>
                <a:cs typeface="Arial" panose="020B0604020202020204" pitchFamily="34" charset="0"/>
              </a:rPr>
              <a:t>DISCUSSION</a:t>
            </a:r>
            <a:endParaRPr lang="en-VN" sz="3200" dirty="0">
              <a:solidFill>
                <a:schemeClr val="accent1">
                  <a:lumMod val="50000"/>
                </a:schemeClr>
              </a:solidFill>
              <a:latin typeface="+mn-lt"/>
              <a:cs typeface="Arial" panose="020B0604020202020204" pitchFamily="34" charset="0"/>
            </a:endParaRPr>
          </a:p>
        </p:txBody>
      </p:sp>
      <p:sp>
        <p:nvSpPr>
          <p:cNvPr id="3" name="Content Placeholder 2">
            <a:extLst>
              <a:ext uri="{FF2B5EF4-FFF2-40B4-BE49-F238E27FC236}">
                <a16:creationId xmlns:a16="http://schemas.microsoft.com/office/drawing/2014/main" id="{10890E8F-6B4F-A9C7-8091-DEC3DC7CCF04}"/>
              </a:ext>
            </a:extLst>
          </p:cNvPr>
          <p:cNvSpPr>
            <a:spLocks noGrp="1"/>
          </p:cNvSpPr>
          <p:nvPr>
            <p:ph idx="1"/>
          </p:nvPr>
        </p:nvSpPr>
        <p:spPr>
          <a:xfrm>
            <a:off x="609600" y="1536633"/>
            <a:ext cx="10972800" cy="2817003"/>
          </a:xfrm>
        </p:spPr>
        <p:txBody>
          <a:bodyPr>
            <a:normAutofit/>
          </a:bodyPr>
          <a:lstStyle/>
          <a:p>
            <a:pPr algn="just">
              <a:lnSpc>
                <a:spcPct val="150000"/>
              </a:lnSpc>
            </a:pPr>
            <a:r>
              <a:rPr lang="en-US" sz="2000" b="1" dirty="0">
                <a:latin typeface="+mn-lt"/>
              </a:rPr>
              <a:t>Do you think your electrical system and electric motor</a:t>
            </a:r>
            <a:r>
              <a:rPr lang="en-US" sz="2000" b="1" dirty="0">
                <a:solidFill>
                  <a:schemeClr val="tx1"/>
                </a:solidFill>
                <a:latin typeface="+mn-lt"/>
              </a:rPr>
              <a:t>s</a:t>
            </a:r>
            <a:r>
              <a:rPr lang="en-US" sz="2000" b="1" dirty="0">
                <a:latin typeface="+mn-lt"/>
              </a:rPr>
              <a:t> in your company are </a:t>
            </a:r>
            <a:r>
              <a:rPr lang="en-US" sz="2000" b="1" dirty="0">
                <a:solidFill>
                  <a:schemeClr val="tx1"/>
                </a:solidFill>
                <a:latin typeface="+mn-lt"/>
              </a:rPr>
              <a:t>efficient?</a:t>
            </a:r>
          </a:p>
          <a:p>
            <a:pPr algn="just">
              <a:lnSpc>
                <a:spcPct val="150000"/>
              </a:lnSpc>
            </a:pPr>
            <a:r>
              <a:rPr lang="en-US" sz="2000" b="1" dirty="0">
                <a:latin typeface="+mn-lt"/>
              </a:rPr>
              <a:t>Please share a success story </a:t>
            </a:r>
            <a:r>
              <a:rPr lang="en-US" sz="2000" dirty="0">
                <a:latin typeface="+mn-lt"/>
              </a:rPr>
              <a:t>: Review industry cases where energy efficiency measures led to cost savings.</a:t>
            </a:r>
          </a:p>
          <a:p>
            <a:pPr algn="just">
              <a:lnSpc>
                <a:spcPct val="150000"/>
              </a:lnSpc>
            </a:pPr>
            <a:r>
              <a:rPr lang="en-US" sz="2000" b="1" dirty="0">
                <a:latin typeface="+mn-lt"/>
              </a:rPr>
              <a:t>Failure Review</a:t>
            </a:r>
            <a:r>
              <a:rPr lang="en-US" sz="2000" dirty="0">
                <a:latin typeface="+mn-lt"/>
              </a:rPr>
              <a:t>: Discuss cases where inefficiencies persisted despite interventions.</a:t>
            </a:r>
          </a:p>
        </p:txBody>
      </p:sp>
    </p:spTree>
    <p:extLst>
      <p:ext uri="{BB962C8B-B14F-4D97-AF65-F5344CB8AC3E}">
        <p14:creationId xmlns:p14="http://schemas.microsoft.com/office/powerpoint/2010/main" val="1412729968"/>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2">
            <a:extLst>
              <a:ext uri="{FF2B5EF4-FFF2-40B4-BE49-F238E27FC236}">
                <a16:creationId xmlns:a16="http://schemas.microsoft.com/office/drawing/2014/main" id="{4BFC861C-4CE9-AA66-AF11-998B7929E2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9322"/>
          <a:stretch>
            <a:fillRect/>
          </a:stretch>
        </p:blipFill>
        <p:spPr bwMode="auto">
          <a:xfrm>
            <a:off x="4762814" y="2133154"/>
            <a:ext cx="7118349"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Rectangle 2">
            <a:extLst>
              <a:ext uri="{FF2B5EF4-FFF2-40B4-BE49-F238E27FC236}">
                <a16:creationId xmlns:a16="http://schemas.microsoft.com/office/drawing/2014/main" id="{CBD066D0-7885-309E-EFDF-D4C7BA66E1C4}"/>
              </a:ext>
            </a:extLst>
          </p:cNvPr>
          <p:cNvSpPr>
            <a:spLocks noChangeArrowheads="1"/>
          </p:cNvSpPr>
          <p:nvPr/>
        </p:nvSpPr>
        <p:spPr bwMode="auto">
          <a:xfrm>
            <a:off x="2123145" y="6211410"/>
            <a:ext cx="90859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dirty="0"/>
              <a:t>Retail electricity prices for the manufacturing sector effective from May 4, 2023</a:t>
            </a:r>
            <a:endParaRPr lang="en-US" altLang="en-US" sz="2000" i="1" dirty="0">
              <a:solidFill>
                <a:srgbClr val="000000"/>
              </a:solidFill>
              <a:cs typeface="Arial" panose="020B0604020202020204" pitchFamily="34" charset="0"/>
            </a:endParaRPr>
          </a:p>
        </p:txBody>
      </p:sp>
      <p:sp>
        <p:nvSpPr>
          <p:cNvPr id="32773" name="Title 1">
            <a:extLst>
              <a:ext uri="{FF2B5EF4-FFF2-40B4-BE49-F238E27FC236}">
                <a16:creationId xmlns:a16="http://schemas.microsoft.com/office/drawing/2014/main" id="{BDCBC755-48E9-A5C9-C653-E2D6CD0BAA11}"/>
              </a:ext>
            </a:extLst>
          </p:cNvPr>
          <p:cNvSpPr txBox="1">
            <a:spLocks noChangeArrowheads="1"/>
          </p:cNvSpPr>
          <p:nvPr/>
        </p:nvSpPr>
        <p:spPr bwMode="auto">
          <a:xfrm>
            <a:off x="561587" y="1309928"/>
            <a:ext cx="11107249" cy="994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r>
              <a:rPr lang="en-US" sz="2000" dirty="0">
                <a:solidFill>
                  <a:srgbClr val="000000"/>
                </a:solidFill>
                <a:latin typeface="Arial" panose="020B0604020202020204" pitchFamily="34" charset="0"/>
                <a:cs typeface="Arial" panose="020B0604020202020204" pitchFamily="34" charset="0"/>
              </a:rPr>
              <a:t>Enterprises purchase electricity at the regulated three-tier tariff, including: peak hours, normal hours, and off-peak hours</a:t>
            </a:r>
            <a:endParaRPr lang="en-US" altLang="en-US" sz="2000" dirty="0">
              <a:solidFill>
                <a:srgbClr val="000000"/>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BAA2D709-4B6E-36C0-4F71-DD62C87F4107}"/>
              </a:ext>
            </a:extLst>
          </p:cNvPr>
          <p:cNvSpPr/>
          <p:nvPr/>
        </p:nvSpPr>
        <p:spPr>
          <a:xfrm>
            <a:off x="5450471" y="2157252"/>
            <a:ext cx="4002832" cy="39429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Time frame</a:t>
            </a:r>
          </a:p>
        </p:txBody>
      </p:sp>
      <p:sp>
        <p:nvSpPr>
          <p:cNvPr id="3" name="Rectangle 2">
            <a:extLst>
              <a:ext uri="{FF2B5EF4-FFF2-40B4-BE49-F238E27FC236}">
                <a16:creationId xmlns:a16="http://schemas.microsoft.com/office/drawing/2014/main" id="{AFD81D45-67AC-80B8-63AD-8368782C329C}"/>
              </a:ext>
            </a:extLst>
          </p:cNvPr>
          <p:cNvSpPr/>
          <p:nvPr/>
        </p:nvSpPr>
        <p:spPr>
          <a:xfrm>
            <a:off x="4762814" y="2151433"/>
            <a:ext cx="687657" cy="4001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No</a:t>
            </a:r>
          </a:p>
        </p:txBody>
      </p:sp>
      <p:sp>
        <p:nvSpPr>
          <p:cNvPr id="4" name="Rectangle 3">
            <a:extLst>
              <a:ext uri="{FF2B5EF4-FFF2-40B4-BE49-F238E27FC236}">
                <a16:creationId xmlns:a16="http://schemas.microsoft.com/office/drawing/2014/main" id="{3D0431AE-DC18-9C3C-2BC4-5325A759C75A}"/>
              </a:ext>
            </a:extLst>
          </p:cNvPr>
          <p:cNvSpPr/>
          <p:nvPr/>
        </p:nvSpPr>
        <p:spPr>
          <a:xfrm>
            <a:off x="9453303" y="2151433"/>
            <a:ext cx="2369695" cy="4001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Electricity price</a:t>
            </a:r>
          </a:p>
        </p:txBody>
      </p:sp>
      <p:sp>
        <p:nvSpPr>
          <p:cNvPr id="5" name="Rectangle 4">
            <a:extLst>
              <a:ext uri="{FF2B5EF4-FFF2-40B4-BE49-F238E27FC236}">
                <a16:creationId xmlns:a16="http://schemas.microsoft.com/office/drawing/2014/main" id="{F4C12D02-175A-DBFD-AAC7-BC18A1EB31D5}"/>
              </a:ext>
            </a:extLst>
          </p:cNvPr>
          <p:cNvSpPr/>
          <p:nvPr/>
        </p:nvSpPr>
        <p:spPr>
          <a:xfrm>
            <a:off x="5450471" y="2547026"/>
            <a:ext cx="4002832" cy="4265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Voltage level from below 6 kV to below 22 kV</a:t>
            </a:r>
          </a:p>
        </p:txBody>
      </p:sp>
      <p:sp>
        <p:nvSpPr>
          <p:cNvPr id="6" name="Rectangle 5">
            <a:extLst>
              <a:ext uri="{FF2B5EF4-FFF2-40B4-BE49-F238E27FC236}">
                <a16:creationId xmlns:a16="http://schemas.microsoft.com/office/drawing/2014/main" id="{D9631044-3F3D-9430-CD91-FF87ACE8F8F7}"/>
              </a:ext>
            </a:extLst>
          </p:cNvPr>
          <p:cNvSpPr/>
          <p:nvPr/>
        </p:nvSpPr>
        <p:spPr>
          <a:xfrm>
            <a:off x="5450471" y="2973597"/>
            <a:ext cx="4002832" cy="42657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a) Normal hours</a:t>
            </a:r>
          </a:p>
        </p:txBody>
      </p:sp>
      <p:sp>
        <p:nvSpPr>
          <p:cNvPr id="7" name="Rectangle 6">
            <a:extLst>
              <a:ext uri="{FF2B5EF4-FFF2-40B4-BE49-F238E27FC236}">
                <a16:creationId xmlns:a16="http://schemas.microsoft.com/office/drawing/2014/main" id="{C105A640-5BFD-AF57-DCED-47A736103253}"/>
              </a:ext>
            </a:extLst>
          </p:cNvPr>
          <p:cNvSpPr/>
          <p:nvPr/>
        </p:nvSpPr>
        <p:spPr>
          <a:xfrm>
            <a:off x="5450471" y="3387469"/>
            <a:ext cx="4002832" cy="42657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b) Off-peak hours</a:t>
            </a:r>
          </a:p>
        </p:txBody>
      </p:sp>
      <p:sp>
        <p:nvSpPr>
          <p:cNvPr id="8" name="Rectangle 7">
            <a:extLst>
              <a:ext uri="{FF2B5EF4-FFF2-40B4-BE49-F238E27FC236}">
                <a16:creationId xmlns:a16="http://schemas.microsoft.com/office/drawing/2014/main" id="{E2C993F3-5506-F151-627F-6D6953BF65A0}"/>
              </a:ext>
            </a:extLst>
          </p:cNvPr>
          <p:cNvSpPr/>
          <p:nvPr/>
        </p:nvSpPr>
        <p:spPr>
          <a:xfrm>
            <a:off x="5450471" y="3788641"/>
            <a:ext cx="4002832" cy="43708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c) Peak hours</a:t>
            </a:r>
          </a:p>
        </p:txBody>
      </p:sp>
      <p:sp>
        <p:nvSpPr>
          <p:cNvPr id="9" name="Rectangle 8">
            <a:extLst>
              <a:ext uri="{FF2B5EF4-FFF2-40B4-BE49-F238E27FC236}">
                <a16:creationId xmlns:a16="http://schemas.microsoft.com/office/drawing/2014/main" id="{BBF2D750-F9F1-D4BC-FF2B-0D07998AE5A1}"/>
              </a:ext>
            </a:extLst>
          </p:cNvPr>
          <p:cNvSpPr/>
          <p:nvPr/>
        </p:nvSpPr>
        <p:spPr>
          <a:xfrm>
            <a:off x="5450471" y="4199911"/>
            <a:ext cx="4002832" cy="42657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Voltage level below 6kV</a:t>
            </a:r>
          </a:p>
        </p:txBody>
      </p:sp>
      <p:sp>
        <p:nvSpPr>
          <p:cNvPr id="10" name="Rectangle 9">
            <a:extLst>
              <a:ext uri="{FF2B5EF4-FFF2-40B4-BE49-F238E27FC236}">
                <a16:creationId xmlns:a16="http://schemas.microsoft.com/office/drawing/2014/main" id="{327378A7-10F7-9B9C-9E3A-58530DA6051D}"/>
              </a:ext>
            </a:extLst>
          </p:cNvPr>
          <p:cNvSpPr/>
          <p:nvPr/>
        </p:nvSpPr>
        <p:spPr>
          <a:xfrm>
            <a:off x="5450471" y="4613782"/>
            <a:ext cx="4002832" cy="42657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a:t>a) Normal hours</a:t>
            </a:r>
            <a:endParaRPr lang="en-US" sz="1500" dirty="0"/>
          </a:p>
        </p:txBody>
      </p:sp>
      <p:sp>
        <p:nvSpPr>
          <p:cNvPr id="11" name="Rectangle 10">
            <a:extLst>
              <a:ext uri="{FF2B5EF4-FFF2-40B4-BE49-F238E27FC236}">
                <a16:creationId xmlns:a16="http://schemas.microsoft.com/office/drawing/2014/main" id="{AA62E0A5-792A-7CC5-1B15-00DD21B2937F}"/>
              </a:ext>
            </a:extLst>
          </p:cNvPr>
          <p:cNvSpPr/>
          <p:nvPr/>
        </p:nvSpPr>
        <p:spPr>
          <a:xfrm>
            <a:off x="5450471" y="5040353"/>
            <a:ext cx="4002832" cy="42657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b)Off-peak hours</a:t>
            </a:r>
          </a:p>
        </p:txBody>
      </p:sp>
      <p:sp>
        <p:nvSpPr>
          <p:cNvPr id="12" name="Rectangle 11">
            <a:extLst>
              <a:ext uri="{FF2B5EF4-FFF2-40B4-BE49-F238E27FC236}">
                <a16:creationId xmlns:a16="http://schemas.microsoft.com/office/drawing/2014/main" id="{D74892EE-DF1D-8BC5-FA82-1FC43E525C1C}"/>
              </a:ext>
            </a:extLst>
          </p:cNvPr>
          <p:cNvSpPr/>
          <p:nvPr/>
        </p:nvSpPr>
        <p:spPr>
          <a:xfrm>
            <a:off x="5450471" y="5441112"/>
            <a:ext cx="4002832" cy="42909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dirty="0"/>
              <a:t>c)Peak hours</a:t>
            </a:r>
          </a:p>
        </p:txBody>
      </p:sp>
      <p:cxnSp>
        <p:nvCxnSpPr>
          <p:cNvPr id="15" name="Straight Connector 14"/>
          <p:cNvCxnSpPr/>
          <p:nvPr/>
        </p:nvCxnSpPr>
        <p:spPr>
          <a:xfrm>
            <a:off x="11822998" y="2142679"/>
            <a:ext cx="9525" cy="3724353"/>
          </a:xfrm>
          <a:prstGeom prst="line">
            <a:avLst/>
          </a:prstGeom>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a:off x="4762814" y="2151433"/>
            <a:ext cx="9525" cy="3725124"/>
          </a:xfrm>
          <a:prstGeom prst="line">
            <a:avLst/>
          </a:prstGeom>
        </p:spPr>
        <p:style>
          <a:lnRef idx="3">
            <a:schemeClr val="dk1"/>
          </a:lnRef>
          <a:fillRef idx="0">
            <a:schemeClr val="dk1"/>
          </a:fillRef>
          <a:effectRef idx="2">
            <a:schemeClr val="dk1"/>
          </a:effectRef>
          <a:fontRef idx="minor">
            <a:schemeClr val="tx1"/>
          </a:fontRef>
        </p:style>
      </p:cxnSp>
      <p:cxnSp>
        <p:nvCxnSpPr>
          <p:cNvPr id="25" name="Straight Connector 24"/>
          <p:cNvCxnSpPr/>
          <p:nvPr/>
        </p:nvCxnSpPr>
        <p:spPr>
          <a:xfrm flipH="1">
            <a:off x="4762814" y="5854983"/>
            <a:ext cx="7069709" cy="12050"/>
          </a:xfrm>
          <a:prstGeom prst="line">
            <a:avLst/>
          </a:prstGeom>
        </p:spPr>
        <p:style>
          <a:lnRef idx="3">
            <a:schemeClr val="dk1"/>
          </a:lnRef>
          <a:fillRef idx="0">
            <a:schemeClr val="dk1"/>
          </a:fillRef>
          <a:effectRef idx="2">
            <a:schemeClr val="dk1"/>
          </a:effectRef>
          <a:fontRef idx="minor">
            <a:schemeClr val="tx1"/>
          </a:fontRef>
        </p:style>
      </p:cxnSp>
      <p:cxnSp>
        <p:nvCxnSpPr>
          <p:cNvPr id="30" name="Straight Connector 29"/>
          <p:cNvCxnSpPr/>
          <p:nvPr/>
        </p:nvCxnSpPr>
        <p:spPr>
          <a:xfrm flipH="1">
            <a:off x="4762814" y="2146386"/>
            <a:ext cx="7069710" cy="10865"/>
          </a:xfrm>
          <a:prstGeom prst="line">
            <a:avLst/>
          </a:prstGeom>
        </p:spPr>
        <p:style>
          <a:lnRef idx="3">
            <a:schemeClr val="dk1"/>
          </a:lnRef>
          <a:fillRef idx="0">
            <a:schemeClr val="dk1"/>
          </a:fillRef>
          <a:effectRef idx="2">
            <a:schemeClr val="dk1"/>
          </a:effectRef>
          <a:fontRef idx="minor">
            <a:schemeClr val="tx1"/>
          </a:fontRef>
        </p:style>
      </p:cxnSp>
      <p:pic>
        <p:nvPicPr>
          <p:cNvPr id="14" name="Picture 13">
            <a:extLst>
              <a:ext uri="{FF2B5EF4-FFF2-40B4-BE49-F238E27FC236}">
                <a16:creationId xmlns:a16="http://schemas.microsoft.com/office/drawing/2014/main" id="{C15FCE6F-23A7-2D8B-FC5D-087A5A0BB8C7}"/>
              </a:ext>
            </a:extLst>
          </p:cNvPr>
          <p:cNvPicPr>
            <a:picLocks noChangeAspect="1"/>
          </p:cNvPicPr>
          <p:nvPr/>
        </p:nvPicPr>
        <p:blipFill>
          <a:blip r:embed="rId5"/>
          <a:stretch>
            <a:fillRect/>
          </a:stretch>
        </p:blipFill>
        <p:spPr>
          <a:xfrm>
            <a:off x="750336" y="2536637"/>
            <a:ext cx="3850632" cy="2821140"/>
          </a:xfrm>
          <a:prstGeom prst="rect">
            <a:avLst/>
          </a:prstGeom>
        </p:spPr>
      </p:pic>
      <p:sp>
        <p:nvSpPr>
          <p:cNvPr id="13" name="TextBox 10">
            <a:extLst>
              <a:ext uri="{FF2B5EF4-FFF2-40B4-BE49-F238E27FC236}">
                <a16:creationId xmlns:a16="http://schemas.microsoft.com/office/drawing/2014/main" id="{3F22E44B-8889-655E-5C1B-94EA5527B8D6}"/>
              </a:ext>
            </a:extLst>
          </p:cNvPr>
          <p:cNvSpPr txBox="1">
            <a:spLocks noChangeArrowheads="1"/>
          </p:cNvSpPr>
          <p:nvPr/>
        </p:nvSpPr>
        <p:spPr bwMode="auto">
          <a:xfrm>
            <a:off x="5563" y="492412"/>
            <a:ext cx="121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eaLnBrk="1" hangingPunct="1"/>
            <a:r>
              <a:rPr lang="en-US" sz="3200" b="1">
                <a:solidFill>
                  <a:schemeClr val="accent1">
                    <a:lumMod val="50000"/>
                  </a:schemeClr>
                </a:solidFill>
                <a:latin typeface="Arial" panose="020B0604020202020204" pitchFamily="34" charset="0"/>
                <a:cs typeface="Arial" panose="020B0604020202020204" pitchFamily="34" charset="0"/>
              </a:rPr>
              <a:t>LOAD MANAGEMENT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6655841"/>
      </p:ext>
    </p:extLst>
  </p:cSld>
  <p:clrMapOvr>
    <a:masterClrMapping/>
  </p:clrMapOvr>
  <p:transition/>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FA91A592-E80E-C88D-F6AD-3478EFF55E4B}"/>
              </a:ext>
            </a:extLst>
          </p:cNvPr>
          <p:cNvSpPr txBox="1">
            <a:spLocks noChangeArrowheads="1"/>
          </p:cNvSpPr>
          <p:nvPr/>
        </p:nvSpPr>
        <p:spPr bwMode="auto">
          <a:xfrm>
            <a:off x="3225802" y="1380068"/>
            <a:ext cx="85280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defTabSz="1219170" eaLnBrk="1" hangingPunct="1"/>
            <a:r>
              <a:rPr lang="en-US" sz="2000" dirty="0">
                <a:solidFill>
                  <a:srgbClr val="000000"/>
                </a:solidFill>
                <a:latin typeface="Arial" panose="020B0604020202020204" pitchFamily="34" charset="0"/>
                <a:cs typeface="Arial" panose="020B0604020202020204" pitchFamily="34" charset="0"/>
              </a:rPr>
              <a:t>Managing load operation to avoid peak hours =&gt; Reducing energy costs</a:t>
            </a:r>
            <a:endParaRPr lang="en-US" altLang="en-US" sz="2000" dirty="0">
              <a:solidFill>
                <a:srgbClr val="000000"/>
              </a:solidFill>
              <a:latin typeface="Arial" panose="020B0604020202020204" pitchFamily="34" charset="0"/>
              <a:cs typeface="Arial" panose="020B0604020202020204" pitchFamily="34" charset="0"/>
            </a:endParaRPr>
          </a:p>
        </p:txBody>
      </p:sp>
      <p:sp>
        <p:nvSpPr>
          <p:cNvPr id="4" name="AutoShape 2" descr="SÁNG KIẾN KINH NGHIỆM | Trường TH&amp;THCS Trung Mỹ">
            <a:extLst>
              <a:ext uri="{FF2B5EF4-FFF2-40B4-BE49-F238E27FC236}">
                <a16:creationId xmlns:a16="http://schemas.microsoft.com/office/drawing/2014/main" id="{ACF963CC-CECB-2C0D-837B-0C6DD7B2C181}"/>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2000">
              <a:latin typeface="Noto Sans" panose="020B0502040504020204" pitchFamily="34" charset="0"/>
            </a:endParaRPr>
          </a:p>
        </p:txBody>
      </p:sp>
      <p:pic>
        <p:nvPicPr>
          <p:cNvPr id="34820" name="Picture 3">
            <a:extLst>
              <a:ext uri="{FF2B5EF4-FFF2-40B4-BE49-F238E27FC236}">
                <a16:creationId xmlns:a16="http://schemas.microsoft.com/office/drawing/2014/main" id="{3CC4BC53-C423-683E-390B-3CA47A7BC9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359" y="1408732"/>
            <a:ext cx="1145116" cy="1238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Title 1">
            <a:extLst>
              <a:ext uri="{FF2B5EF4-FFF2-40B4-BE49-F238E27FC236}">
                <a16:creationId xmlns:a16="http://schemas.microsoft.com/office/drawing/2014/main" id="{2CF0F8E8-16A1-DE1F-05B8-E2688176EF5A}"/>
              </a:ext>
            </a:extLst>
          </p:cNvPr>
          <p:cNvSpPr txBox="1">
            <a:spLocks noChangeArrowheads="1"/>
          </p:cNvSpPr>
          <p:nvPr/>
        </p:nvSpPr>
        <p:spPr bwMode="auto">
          <a:xfrm>
            <a:off x="438151" y="2523068"/>
            <a:ext cx="11315700" cy="3484033"/>
          </a:xfrm>
          <a:prstGeom prst="rect">
            <a:avLst/>
          </a:prstGeom>
          <a:noFill/>
          <a:ln>
            <a:noFill/>
          </a:ln>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lnSpc>
                <a:spcPct val="130000"/>
              </a:lnSpc>
              <a:spcBef>
                <a:spcPts val="600"/>
              </a:spcBef>
              <a:defRPr/>
            </a:pPr>
            <a:r>
              <a:rPr lang="en-US" sz="2000" b="1" i="1" dirty="0">
                <a:solidFill>
                  <a:srgbClr val="000000"/>
                </a:solidFill>
                <a:latin typeface="Arial" panose="020B0604020202020204" pitchFamily="34" charset="0"/>
                <a:cs typeface="Arial" panose="020B0604020202020204" pitchFamily="34" charset="0"/>
              </a:rPr>
              <a:t>Implementation method</a:t>
            </a:r>
            <a:endParaRPr lang="en-US" altLang="en-VN" sz="2000" b="1" i="1" dirty="0">
              <a:solidFill>
                <a:srgbClr val="000000"/>
              </a:solidFill>
              <a:latin typeface="Arial" panose="020B0604020202020204" pitchFamily="34" charset="0"/>
              <a:cs typeface="Arial" panose="020B0604020202020204" pitchFamily="34" charset="0"/>
            </a:endParaRPr>
          </a:p>
          <a:p>
            <a:pPr marL="380990" indent="-380990" algn="just" defTabSz="1219170" eaLnBrk="1" hangingPunct="1">
              <a:lnSpc>
                <a:spcPct val="130000"/>
              </a:lnSpc>
              <a:spcBef>
                <a:spcPts val="600"/>
              </a:spcBef>
              <a:buFont typeface="Arial" panose="020B0604020202020204" pitchFamily="34" charset="0"/>
              <a:buChar char="•"/>
              <a:defRPr/>
            </a:pPr>
            <a:r>
              <a:rPr lang="en-US" sz="2000" dirty="0">
                <a:solidFill>
                  <a:srgbClr val="000000"/>
                </a:solidFill>
                <a:latin typeface="Arial" panose="020B0604020202020204" pitchFamily="34" charset="0"/>
                <a:cs typeface="Arial" panose="020B0604020202020204" pitchFamily="34" charset="0"/>
              </a:rPr>
              <a:t>Scheduling the operation of large-capacity equipment to avoid operating during peak hours with high electricity prices</a:t>
            </a:r>
          </a:p>
          <a:p>
            <a:pPr marL="380990" indent="-380990" algn="just" defTabSz="1219170" eaLnBrk="1" hangingPunct="1">
              <a:lnSpc>
                <a:spcPct val="130000"/>
              </a:lnSpc>
              <a:spcBef>
                <a:spcPts val="600"/>
              </a:spcBef>
              <a:buFont typeface="Arial" panose="020B0604020202020204" pitchFamily="34" charset="0"/>
              <a:buChar char="•"/>
              <a:defRPr/>
            </a:pPr>
            <a:r>
              <a:rPr lang="en-US" sz="2000" dirty="0">
                <a:solidFill>
                  <a:srgbClr val="000000"/>
                </a:solidFill>
                <a:latin typeface="Arial" panose="020B0604020202020204" pitchFamily="34" charset="0"/>
                <a:cs typeface="Arial" panose="020B0604020202020204" pitchFamily="34" charset="0"/>
              </a:rPr>
              <a:t>Analyzing and reviewing the operation diagrams and processes to improve the load factor, thereby reducing the maximum demand</a:t>
            </a:r>
          </a:p>
          <a:p>
            <a:pPr marL="380990" indent="-380990" algn="just" defTabSz="1219170" eaLnBrk="1" hangingPunct="1">
              <a:lnSpc>
                <a:spcPct val="130000"/>
              </a:lnSpc>
              <a:spcBef>
                <a:spcPts val="600"/>
              </a:spcBef>
              <a:buFont typeface="Arial" panose="020B0604020202020204" pitchFamily="34" charset="0"/>
              <a:buChar char="•"/>
              <a:defRPr/>
            </a:pPr>
            <a:r>
              <a:rPr lang="en-US" sz="2000" dirty="0">
                <a:solidFill>
                  <a:srgbClr val="000000"/>
                </a:solidFill>
                <a:latin typeface="Arial" panose="020B0604020202020204" pitchFamily="34" charset="0"/>
                <a:cs typeface="Arial" panose="020B0604020202020204" pitchFamily="34" charset="0"/>
              </a:rPr>
              <a:t>Temporarily shut down unnecessary loads when the maximum demand is approaching the established limit.</a:t>
            </a:r>
            <a:endParaRPr lang="vi-VN" altLang="en-VN" sz="2000" dirty="0">
              <a:solidFill>
                <a:srgbClr val="000000"/>
              </a:solidFill>
              <a:latin typeface="Arial" panose="020B0604020202020204" pitchFamily="34" charset="0"/>
              <a:cs typeface="Arial" panose="020B0604020202020204" pitchFamily="34" charset="0"/>
            </a:endParaRPr>
          </a:p>
        </p:txBody>
      </p:sp>
      <p:sp>
        <p:nvSpPr>
          <p:cNvPr id="7" name="TextBox 10">
            <a:extLst>
              <a:ext uri="{FF2B5EF4-FFF2-40B4-BE49-F238E27FC236}">
                <a16:creationId xmlns:a16="http://schemas.microsoft.com/office/drawing/2014/main" id="{3F22E44B-8889-655E-5C1B-94EA5527B8D6}"/>
              </a:ext>
            </a:extLst>
          </p:cNvPr>
          <p:cNvSpPr txBox="1">
            <a:spLocks noChangeArrowheads="1"/>
          </p:cNvSpPr>
          <p:nvPr/>
        </p:nvSpPr>
        <p:spPr bwMode="auto">
          <a:xfrm>
            <a:off x="5563" y="492412"/>
            <a:ext cx="121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eaLnBrk="1" hangingPunct="1"/>
            <a:r>
              <a:rPr lang="en-US" sz="3200" b="1">
                <a:solidFill>
                  <a:schemeClr val="accent1">
                    <a:lumMod val="50000"/>
                  </a:schemeClr>
                </a:solidFill>
                <a:latin typeface="Arial" panose="020B0604020202020204" pitchFamily="34" charset="0"/>
                <a:cs typeface="Arial" panose="020B0604020202020204" pitchFamily="34" charset="0"/>
              </a:rPr>
              <a:t>LOAD MANAGEMENT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416374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9D18382D-59A4-892A-F6EB-0351D5D6F22D}"/>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pic>
        <p:nvPicPr>
          <p:cNvPr id="36868" name="Picture 2">
            <a:extLst>
              <a:ext uri="{FF2B5EF4-FFF2-40B4-BE49-F238E27FC236}">
                <a16:creationId xmlns:a16="http://schemas.microsoft.com/office/drawing/2014/main" id="{B81D575A-4B08-6390-0F45-EE95769BC0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666"/>
          <a:stretch>
            <a:fillRect/>
          </a:stretch>
        </p:blipFill>
        <p:spPr bwMode="auto">
          <a:xfrm>
            <a:off x="1983317" y="2107491"/>
            <a:ext cx="8332678" cy="4254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Content Placeholder 2">
            <a:extLst>
              <a:ext uri="{FF2B5EF4-FFF2-40B4-BE49-F238E27FC236}">
                <a16:creationId xmlns:a16="http://schemas.microsoft.com/office/drawing/2014/main" id="{0FEC826B-218E-E60F-F45E-6103FD0203D8}"/>
              </a:ext>
            </a:extLst>
          </p:cNvPr>
          <p:cNvSpPr>
            <a:spLocks noGrp="1"/>
          </p:cNvSpPr>
          <p:nvPr>
            <p:ph idx="1"/>
          </p:nvPr>
        </p:nvSpPr>
        <p:spPr>
          <a:xfrm>
            <a:off x="424187" y="1548628"/>
            <a:ext cx="9455149" cy="436033"/>
          </a:xfrm>
        </p:spPr>
        <p:txBody>
          <a:bodyPr vert="horz" wrap="square" lIns="91440" tIns="45720" rIns="91440" bIns="45720" numCol="1" anchor="t" anchorCtr="0" compatLnSpc="1">
            <a:prstTxWarp prst="textNoShape">
              <a:avLst/>
            </a:prstTxWarp>
            <a:normAutofit/>
          </a:bodyPr>
          <a:lstStyle/>
          <a:p>
            <a:pPr eaLnBrk="1" hangingPunct="1">
              <a:buFontTx/>
              <a:buNone/>
            </a:pPr>
            <a:r>
              <a:rPr lang="en-US" sz="2000" dirty="0">
                <a:solidFill>
                  <a:srgbClr val="000000"/>
                </a:solidFill>
                <a:latin typeface="Arial" panose="020B0604020202020204" pitchFamily="34" charset="0"/>
                <a:ea typeface="Noto Sans" panose="020B0502040504020204" pitchFamily="34" charset="0"/>
                <a:cs typeface="Arial" panose="020B0604020202020204" pitchFamily="34" charset="0"/>
              </a:rPr>
              <a:t>Monitoring a typical load</a:t>
            </a:r>
            <a:endParaRPr lang="vi-VN" altLang="en-US" sz="2000" dirty="0">
              <a:solidFill>
                <a:srgbClr val="000000"/>
              </a:solidFill>
              <a:latin typeface="Arial" panose="020B0604020202020204" pitchFamily="34" charset="0"/>
              <a:ea typeface="Noto Sans" panose="020B0502040504020204" pitchFamily="34" charset="0"/>
              <a:cs typeface="Arial" panose="020B0604020202020204" pitchFamily="34" charset="0"/>
            </a:endParaRPr>
          </a:p>
        </p:txBody>
      </p:sp>
      <p:sp>
        <p:nvSpPr>
          <p:cNvPr id="7" name="TextBox 10">
            <a:extLst>
              <a:ext uri="{FF2B5EF4-FFF2-40B4-BE49-F238E27FC236}">
                <a16:creationId xmlns:a16="http://schemas.microsoft.com/office/drawing/2014/main" id="{3F22E44B-8889-655E-5C1B-94EA5527B8D6}"/>
              </a:ext>
            </a:extLst>
          </p:cNvPr>
          <p:cNvSpPr txBox="1">
            <a:spLocks noChangeArrowheads="1"/>
          </p:cNvSpPr>
          <p:nvPr/>
        </p:nvSpPr>
        <p:spPr bwMode="auto">
          <a:xfrm>
            <a:off x="5563" y="492412"/>
            <a:ext cx="121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eaLnBrk="1" hangingPunct="1"/>
            <a:r>
              <a:rPr lang="en-US" sz="3200" b="1">
                <a:solidFill>
                  <a:schemeClr val="accent1">
                    <a:lumMod val="50000"/>
                  </a:schemeClr>
                </a:solidFill>
                <a:latin typeface="Arial" panose="020B0604020202020204" pitchFamily="34" charset="0"/>
                <a:cs typeface="Arial" panose="020B0604020202020204" pitchFamily="34" charset="0"/>
              </a:rPr>
              <a:t>LOAD MANAGEMENT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796512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E2A92B51-2C82-F6FF-6BED-1E1E0D743EE9}"/>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A0C9C7A8-FFE4-06F2-E3D1-78196CDAA665}"/>
              </a:ext>
            </a:extLst>
          </p:cNvPr>
          <p:cNvSpPr txBox="1">
            <a:spLocks/>
          </p:cNvSpPr>
          <p:nvPr/>
        </p:nvSpPr>
        <p:spPr>
          <a:xfrm>
            <a:off x="830049" y="1600812"/>
            <a:ext cx="10543026" cy="3312382"/>
          </a:xfrm>
          <a:prstGeom prst="rect">
            <a:avLst/>
          </a:prstGeom>
          <a:solidFill>
            <a:schemeClr val="accent5">
              <a:lumMod val="20000"/>
              <a:lumOff val="80000"/>
            </a:schemeClr>
          </a:solidFill>
          <a:ln>
            <a:solidFill>
              <a:srgbClr val="00B0F0"/>
            </a:solidFill>
          </a:ln>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just">
              <a:lnSpc>
                <a:spcPct val="150000"/>
              </a:lnSpc>
              <a:spcBef>
                <a:spcPts val="0"/>
              </a:spcBef>
              <a:spcAft>
                <a:spcPts val="0"/>
              </a:spcAft>
              <a:defRPr/>
            </a:pPr>
            <a:r>
              <a:rPr lang="en-US" sz="2000" i="1" dirty="0">
                <a:solidFill>
                  <a:srgbClr val="000000"/>
                </a:solidFill>
                <a:latin typeface="Arial" panose="020B0604020202020204" pitchFamily="34" charset="0"/>
                <a:cs typeface="Arial" panose="020B0604020202020204" pitchFamily="34" charset="0"/>
              </a:rPr>
              <a:t>Example of calculating economic efficiency</a:t>
            </a:r>
          </a:p>
          <a:p>
            <a:pPr marL="457189" indent="-457189" algn="just">
              <a:lnSpc>
                <a:spcPct val="150000"/>
              </a:lnSpc>
              <a:spcBef>
                <a:spcPts val="0"/>
              </a:spcBef>
              <a:spcAft>
                <a:spcPts val="0"/>
              </a:spcAft>
              <a:buFont typeface="Arial" panose="020B0604020202020204" pitchFamily="34" charset="0"/>
              <a:buChar char="•"/>
              <a:defRPr/>
            </a:pPr>
            <a:r>
              <a:rPr lang="en-US" sz="2000" b="0" dirty="0">
                <a:solidFill>
                  <a:srgbClr val="000000"/>
                </a:solidFill>
                <a:latin typeface="Arial" panose="020B0604020202020204" pitchFamily="34" charset="0"/>
                <a:cs typeface="Arial" panose="020B0604020202020204" pitchFamily="34" charset="0"/>
              </a:rPr>
              <a:t>Load capacity 100 kW at 0.4 kV voltage level</a:t>
            </a:r>
          </a:p>
          <a:p>
            <a:pPr marL="380990" indent="-380990" algn="just">
              <a:lnSpc>
                <a:spcPct val="150000"/>
              </a:lnSpc>
              <a:spcBef>
                <a:spcPts val="0"/>
              </a:spcBef>
              <a:spcAft>
                <a:spcPts val="0"/>
              </a:spcAft>
              <a:buFont typeface="Arial" panose="020B0604020202020204" pitchFamily="34" charset="0"/>
              <a:buChar char="•"/>
              <a:defRPr/>
            </a:pPr>
            <a:r>
              <a:rPr lang="en-US" sz="2000" b="0" dirty="0">
                <a:solidFill>
                  <a:srgbClr val="000000"/>
                </a:solidFill>
                <a:latin typeface="Arial" panose="020B0604020202020204" pitchFamily="34" charset="0"/>
                <a:cs typeface="Arial" panose="020B0604020202020204" pitchFamily="34" charset="0"/>
              </a:rPr>
              <a:t>The reduced power </a:t>
            </a:r>
            <a:r>
              <a:rPr lang="en-US" sz="2000" b="0" dirty="0">
                <a:solidFill>
                  <a:schemeClr val="tx1"/>
                </a:solidFill>
                <a:latin typeface="Arial" panose="020B0604020202020204" pitchFamily="34" charset="0"/>
                <a:cs typeface="Arial" panose="020B0604020202020204" pitchFamily="34" charset="0"/>
              </a:rPr>
              <a:t>capacity</a:t>
            </a:r>
            <a:r>
              <a:rPr lang="en-US" sz="2000" b="0" dirty="0">
                <a:solidFill>
                  <a:srgbClr val="000000"/>
                </a:solidFill>
                <a:latin typeface="Arial" panose="020B0604020202020204" pitchFamily="34" charset="0"/>
                <a:cs typeface="Arial" panose="020B0604020202020204" pitchFamily="34" charset="0"/>
              </a:rPr>
              <a:t> </a:t>
            </a:r>
            <a:r>
              <a:rPr lang="en-US" sz="2000" b="0" dirty="0">
                <a:solidFill>
                  <a:schemeClr val="tx1"/>
                </a:solidFill>
                <a:latin typeface="Arial" panose="020B0604020202020204" pitchFamily="34" charset="0"/>
                <a:cs typeface="Arial" panose="020B0604020202020204" pitchFamily="34" charset="0"/>
              </a:rPr>
              <a:t>by shifting loads from peak to normal period </a:t>
            </a:r>
            <a:r>
              <a:rPr lang="en-US" sz="2000" b="0" dirty="0">
                <a:solidFill>
                  <a:srgbClr val="000000"/>
                </a:solidFill>
                <a:latin typeface="Arial" panose="020B0604020202020204" pitchFamily="34" charset="0"/>
                <a:cs typeface="Arial" panose="020B0604020202020204" pitchFamily="34" charset="0"/>
              </a:rPr>
              <a:t>is 30 kW</a:t>
            </a:r>
          </a:p>
          <a:p>
            <a:pPr marL="380990" indent="-380990" algn="just">
              <a:lnSpc>
                <a:spcPct val="150000"/>
              </a:lnSpc>
              <a:spcBef>
                <a:spcPts val="0"/>
              </a:spcBef>
              <a:spcAft>
                <a:spcPts val="0"/>
              </a:spcAft>
              <a:buFont typeface="Arial" panose="020B0604020202020204" pitchFamily="34" charset="0"/>
              <a:buChar char="•"/>
              <a:defRPr/>
            </a:pPr>
            <a:r>
              <a:rPr lang="en-US" sz="2000" b="0" dirty="0">
                <a:solidFill>
                  <a:srgbClr val="000000"/>
                </a:solidFill>
                <a:latin typeface="Arial" panose="020B0604020202020204" pitchFamily="34" charset="0"/>
                <a:cs typeface="Arial" panose="020B0604020202020204" pitchFamily="34" charset="0"/>
              </a:rPr>
              <a:t>The reduced time: 4 hours/day during peak hours to shift operation to normal hours</a:t>
            </a:r>
          </a:p>
          <a:p>
            <a:pPr algn="just">
              <a:lnSpc>
                <a:spcPct val="150000"/>
              </a:lnSpc>
              <a:spcBef>
                <a:spcPts val="0"/>
              </a:spcBef>
              <a:spcAft>
                <a:spcPts val="0"/>
              </a:spcAft>
              <a:defRPr/>
            </a:pPr>
            <a:r>
              <a:rPr lang="en-US" sz="2000" b="0" dirty="0">
                <a:solidFill>
                  <a:srgbClr val="000000"/>
                </a:solidFill>
                <a:latin typeface="Arial" panose="020B0604020202020204" pitchFamily="34" charset="0"/>
                <a:cs typeface="Arial" panose="020B0604020202020204" pitchFamily="34" charset="0"/>
              </a:rPr>
              <a:t>   =&gt; The daily cost savings of the factory will be</a:t>
            </a:r>
            <a:endParaRPr lang="vi-VN" sz="2000" b="0" dirty="0">
              <a:solidFill>
                <a:srgbClr val="000000"/>
              </a:solidFill>
              <a:latin typeface="Arial" panose="020B0604020202020204" pitchFamily="34" charset="0"/>
              <a:cs typeface="Arial" panose="020B0604020202020204" pitchFamily="34" charset="0"/>
            </a:endParaRPr>
          </a:p>
          <a:p>
            <a:pPr algn="ctr">
              <a:lnSpc>
                <a:spcPct val="150000"/>
              </a:lnSpc>
              <a:spcBef>
                <a:spcPts val="600"/>
              </a:spcBef>
              <a:spcAft>
                <a:spcPts val="600"/>
              </a:spcAft>
              <a:defRPr/>
            </a:pPr>
            <a:r>
              <a:rPr lang="vi-VN" sz="2000" b="0" dirty="0">
                <a:solidFill>
                  <a:srgbClr val="000000"/>
                </a:solidFill>
                <a:latin typeface="Arial" panose="020B0604020202020204" pitchFamily="34" charset="0"/>
                <a:cs typeface="Arial" panose="020B0604020202020204" pitchFamily="34" charset="0"/>
              </a:rPr>
              <a:t>C = 30 × 4 × (3.</a:t>
            </a:r>
            <a:r>
              <a:rPr lang="en-US" sz="2000" b="0" dirty="0">
                <a:solidFill>
                  <a:srgbClr val="000000"/>
                </a:solidFill>
                <a:latin typeface="Arial" panose="020B0604020202020204" pitchFamily="34" charset="0"/>
                <a:cs typeface="Arial" panose="020B0604020202020204" pitchFamily="34" charset="0"/>
              </a:rPr>
              <a:t>055</a:t>
            </a:r>
            <a:r>
              <a:rPr lang="vi-VN" sz="2000" b="0" dirty="0">
                <a:solidFill>
                  <a:srgbClr val="000000"/>
                </a:solidFill>
                <a:latin typeface="Arial" panose="020B0604020202020204" pitchFamily="34" charset="0"/>
                <a:cs typeface="Arial" panose="020B0604020202020204" pitchFamily="34" charset="0"/>
              </a:rPr>
              <a:t> - 1.</a:t>
            </a:r>
            <a:r>
              <a:rPr lang="en-US" sz="2000" b="0" dirty="0">
                <a:solidFill>
                  <a:srgbClr val="000000"/>
                </a:solidFill>
                <a:latin typeface="Arial" panose="020B0604020202020204" pitchFamily="34" charset="0"/>
                <a:cs typeface="Arial" panose="020B0604020202020204" pitchFamily="34" charset="0"/>
              </a:rPr>
              <a:t>661</a:t>
            </a:r>
            <a:r>
              <a:rPr lang="vi-VN" sz="2000" b="0" dirty="0">
                <a:solidFill>
                  <a:srgbClr val="000000"/>
                </a:solidFill>
                <a:latin typeface="Arial" panose="020B0604020202020204" pitchFamily="34" charset="0"/>
                <a:cs typeface="Arial" panose="020B0604020202020204" pitchFamily="34" charset="0"/>
              </a:rPr>
              <a:t>) = 1</a:t>
            </a:r>
            <a:r>
              <a:rPr lang="en-US" sz="2000" b="0" dirty="0">
                <a:solidFill>
                  <a:srgbClr val="000000"/>
                </a:solidFill>
                <a:latin typeface="Arial" panose="020B0604020202020204" pitchFamily="34" charset="0"/>
                <a:cs typeface="Arial" panose="020B0604020202020204" pitchFamily="34" charset="0"/>
              </a:rPr>
              <a:t>67.280</a:t>
            </a:r>
            <a:r>
              <a:rPr lang="vi-VN" sz="2000" b="0" dirty="0">
                <a:solidFill>
                  <a:srgbClr val="000000"/>
                </a:solidFill>
                <a:latin typeface="Arial" panose="020B0604020202020204" pitchFamily="34" charset="0"/>
                <a:cs typeface="Arial" panose="020B0604020202020204" pitchFamily="34" charset="0"/>
              </a:rPr>
              <a:t> VND/day</a:t>
            </a:r>
            <a:endParaRPr lang="vi-VN" sz="2000" b="0" dirty="0">
              <a:solidFill>
                <a:srgbClr val="00B0F0"/>
              </a:solidFill>
              <a:latin typeface="Arial" panose="020B0604020202020204" pitchFamily="34" charset="0"/>
              <a:cs typeface="Arial" panose="020B0604020202020204" pitchFamily="34" charset="0"/>
            </a:endParaRPr>
          </a:p>
        </p:txBody>
      </p:sp>
      <p:sp>
        <p:nvSpPr>
          <p:cNvPr id="6" name="TextBox 10">
            <a:extLst>
              <a:ext uri="{FF2B5EF4-FFF2-40B4-BE49-F238E27FC236}">
                <a16:creationId xmlns:a16="http://schemas.microsoft.com/office/drawing/2014/main" id="{3F22E44B-8889-655E-5C1B-94EA5527B8D6}"/>
              </a:ext>
            </a:extLst>
          </p:cNvPr>
          <p:cNvSpPr txBox="1">
            <a:spLocks noChangeArrowheads="1"/>
          </p:cNvSpPr>
          <p:nvPr/>
        </p:nvSpPr>
        <p:spPr bwMode="auto">
          <a:xfrm>
            <a:off x="5563" y="492412"/>
            <a:ext cx="121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eaLnBrk="1" hangingPunct="1"/>
            <a:r>
              <a:rPr lang="en-US" sz="3200" b="1">
                <a:solidFill>
                  <a:schemeClr val="accent1">
                    <a:lumMod val="50000"/>
                  </a:schemeClr>
                </a:solidFill>
                <a:latin typeface="Arial" panose="020B0604020202020204" pitchFamily="34" charset="0"/>
                <a:cs typeface="Arial" panose="020B0604020202020204" pitchFamily="34" charset="0"/>
              </a:rPr>
              <a:t>LOAD MANAGEMENT</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578659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FF402FC7-FFF4-9EFC-FFF9-BF412619F4E0}"/>
              </a:ext>
            </a:extLst>
          </p:cNvPr>
          <p:cNvSpPr>
            <a:spLocks noGrp="1"/>
          </p:cNvSpPr>
          <p:nvPr>
            <p:ph type="title"/>
          </p:nvPr>
        </p:nvSpPr>
        <p:spPr>
          <a:xfrm>
            <a:off x="620923" y="1439820"/>
            <a:ext cx="10950154" cy="1873979"/>
          </a:xfrm>
        </p:spPr>
        <p:txBody>
          <a:bodyPr>
            <a:normAutofit/>
          </a:bodyPr>
          <a:lstStyle/>
          <a:p>
            <a:pPr algn="just">
              <a:spcBef>
                <a:spcPts val="600"/>
              </a:spcBef>
            </a:pPr>
            <a:r>
              <a:rPr lang="en-US" sz="2400" b="0" dirty="0">
                <a:solidFill>
                  <a:srgbClr val="000000"/>
                </a:solidFill>
                <a:latin typeface="Arial" panose="020B0604020202020204" pitchFamily="34" charset="0"/>
                <a:cs typeface="Arial" panose="020B0604020202020204" pitchFamily="34" charset="0"/>
              </a:rPr>
              <a:t>How does your unit manage load to reduce energy costs during peak hours?</a:t>
            </a:r>
            <a:endParaRPr lang="en-US" altLang="en-US" sz="2400" b="0" dirty="0">
              <a:solidFill>
                <a:srgbClr val="00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155160F-375A-11BE-29AE-60EE8DB3A062}"/>
              </a:ext>
            </a:extLst>
          </p:cNvPr>
          <p:cNvSpPr txBox="1"/>
          <p:nvPr/>
        </p:nvSpPr>
        <p:spPr>
          <a:xfrm>
            <a:off x="3044328" y="496864"/>
            <a:ext cx="6103344"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Arial" panose="020B0604020202020204" pitchFamily="34" charset="0"/>
                <a:cs typeface="Arial" panose="020B0604020202020204" pitchFamily="34" charset="0"/>
              </a:rPr>
              <a:t>DISCUSS</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125B49FB-DBA3-5A77-A603-801FC72980D0}"/>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mj-lt"/>
            </a:endParaRPr>
          </a:p>
        </p:txBody>
      </p:sp>
      <p:sp>
        <p:nvSpPr>
          <p:cNvPr id="58371" name="Title 1">
            <a:extLst>
              <a:ext uri="{FF2B5EF4-FFF2-40B4-BE49-F238E27FC236}">
                <a16:creationId xmlns:a16="http://schemas.microsoft.com/office/drawing/2014/main" id="{003658E1-3C97-ABDE-E296-40C6D63B5984}"/>
              </a:ext>
            </a:extLst>
          </p:cNvPr>
          <p:cNvSpPr txBox="1">
            <a:spLocks noChangeArrowheads="1"/>
          </p:cNvSpPr>
          <p:nvPr/>
        </p:nvSpPr>
        <p:spPr bwMode="auto">
          <a:xfrm>
            <a:off x="538929" y="1133982"/>
            <a:ext cx="11366500" cy="64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spcBef>
                <a:spcPts val="600"/>
              </a:spcBef>
            </a:pPr>
            <a:r>
              <a:rPr lang="en-US" sz="2000" dirty="0">
                <a:latin typeface="+mj-lt"/>
              </a:rPr>
              <a:t>Your comments on the following electricity bill</a:t>
            </a:r>
            <a:endParaRPr lang="vi-VN" altLang="en-US" sz="2000" dirty="0">
              <a:solidFill>
                <a:srgbClr val="00B0F0"/>
              </a:solidFill>
              <a:latin typeface="+mj-lt"/>
              <a:cs typeface="Arial" panose="020B0604020202020204" pitchFamily="34" charset="0"/>
            </a:endParaRPr>
          </a:p>
        </p:txBody>
      </p:sp>
      <p:pic>
        <p:nvPicPr>
          <p:cNvPr id="58373" name="Picture 3" descr="C:\Users\sangd\OneDrive\Máy tính\bu-cong-suat-vo-cong-cong-suat-phan-khang-cos-phi-11.jpg">
            <a:extLst>
              <a:ext uri="{FF2B5EF4-FFF2-40B4-BE49-F238E27FC236}">
                <a16:creationId xmlns:a16="http://schemas.microsoft.com/office/drawing/2014/main" id="{17F4FC64-1BB1-4479-3066-F0B9F1453D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347" y="1889114"/>
            <a:ext cx="5381102" cy="4384302"/>
          </a:xfrm>
          <a:prstGeom prst="rect">
            <a:avLst/>
          </a:prstGeom>
          <a:noFill/>
          <a:ln w="9525">
            <a:solidFill>
              <a:srgbClr val="00B0F0"/>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6E799E7-5564-5B0B-CD79-3F90A2FDA54F}"/>
              </a:ext>
            </a:extLst>
          </p:cNvPr>
          <p:cNvSpPr txBox="1"/>
          <p:nvPr/>
        </p:nvSpPr>
        <p:spPr>
          <a:xfrm>
            <a:off x="3170507" y="525376"/>
            <a:ext cx="6103344" cy="584775"/>
          </a:xfrm>
          <a:prstGeom prst="rect">
            <a:avLst/>
          </a:prstGeom>
          <a:noFill/>
        </p:spPr>
        <p:txBody>
          <a:bodyPr wrap="square">
            <a:spAutoFit/>
          </a:bodyPr>
          <a:lstStyle/>
          <a:p>
            <a:pPr algn="ctr">
              <a:spcBef>
                <a:spcPts val="600"/>
              </a:spcBef>
              <a:defRPr/>
            </a:pPr>
            <a:r>
              <a:rPr lang="en-US" sz="3200" b="1" dirty="0">
                <a:solidFill>
                  <a:schemeClr val="accent1">
                    <a:lumMod val="50000"/>
                  </a:schemeClr>
                </a:solidFill>
                <a:latin typeface="+mj-lt"/>
                <a:cs typeface="Arial" panose="020B0604020202020204" pitchFamily="34" charset="0"/>
              </a:rPr>
              <a:t>DISCUSS</a:t>
            </a:r>
          </a:p>
        </p:txBody>
      </p:sp>
      <p:pic>
        <p:nvPicPr>
          <p:cNvPr id="5" name="Picture 4">
            <a:extLst>
              <a:ext uri="{FF2B5EF4-FFF2-40B4-BE49-F238E27FC236}">
                <a16:creationId xmlns:a16="http://schemas.microsoft.com/office/drawing/2014/main" id="{C37750E0-F9B0-4BF5-8BC2-8E1C000084BE}"/>
              </a:ext>
            </a:extLst>
          </p:cNvPr>
          <p:cNvPicPr>
            <a:picLocks noChangeAspect="1"/>
          </p:cNvPicPr>
          <p:nvPr/>
        </p:nvPicPr>
        <p:blipFill>
          <a:blip r:embed="rId4"/>
          <a:stretch>
            <a:fillRect/>
          </a:stretch>
        </p:blipFill>
        <p:spPr>
          <a:xfrm>
            <a:off x="7518119" y="1456094"/>
            <a:ext cx="3864116" cy="509039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p:nvPr>
        </p:nvSpPr>
        <p:spPr>
          <a:xfrm>
            <a:off x="0" y="442882"/>
            <a:ext cx="12192000" cy="667408"/>
          </a:xfrm>
        </p:spPr>
        <p:txBody>
          <a:bodyPr>
            <a:normAutofit/>
          </a:bodyPr>
          <a:lstStyle/>
          <a:p>
            <a:pPr algn="ctr" eaLnBrk="1" hangingPunct="1">
              <a:lnSpc>
                <a:spcPct val="85000"/>
              </a:lnSpc>
            </a:pPr>
            <a:r>
              <a:rPr lang="en-US" sz="2400">
                <a:solidFill>
                  <a:schemeClr val="accent1">
                    <a:lumMod val="50000"/>
                  </a:schemeClr>
                </a:solidFill>
                <a:latin typeface="Arial" panose="020B0604020202020204" pitchFamily="34" charset="0"/>
                <a:cs typeface="Arial" panose="020B0604020202020204" pitchFamily="34" charset="0"/>
              </a:rPr>
              <a:t>OPPORTUNITIES FOR ELECTRICITY SAVINGS IN THE ELECTRICAL SYSTEM</a:t>
            </a:r>
            <a:endParaRPr lang="vi-VN" altLang="en-US" sz="2400"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48185" y="1549684"/>
            <a:ext cx="11095630" cy="530831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1800" dirty="0">
                <a:solidFill>
                  <a:schemeClr val="tx1"/>
                </a:solidFill>
              </a:rPr>
              <a:t> Install the transformer near the load center to minimize transmission losses: The voltage drop from the transformer to the load is limited to a maximum of 2.5%</a:t>
            </a:r>
          </a:p>
          <a:p>
            <a:pPr algn="just">
              <a:buClrTx/>
              <a:buFont typeface="Wingdings" pitchFamily="2" charset="2"/>
              <a:buChar char="v"/>
            </a:pPr>
            <a:r>
              <a:rPr lang="en-US" sz="1800" dirty="0">
                <a:solidFill>
                  <a:schemeClr val="tx1"/>
                </a:solidFill>
              </a:rPr>
              <a:t>Identify the transformers operating under no-load conditions and redistribute the load: The transformer operates at its highest efficiency when the load is between 40-50%</a:t>
            </a:r>
          </a:p>
          <a:p>
            <a:pPr algn="just">
              <a:buClrTx/>
              <a:buFont typeface="Wingdings" pitchFamily="2" charset="2"/>
              <a:buChar char="v"/>
            </a:pPr>
            <a:r>
              <a:rPr lang="en-US" sz="1800" dirty="0">
                <a:solidFill>
                  <a:schemeClr val="tx1"/>
                </a:solidFill>
              </a:rPr>
              <a:t> Avoid phase imbalance: Voltage imbalance should be ≤1%, and current imbalance should be ≤10%.</a:t>
            </a:r>
          </a:p>
          <a:p>
            <a:pPr algn="just">
              <a:buClrTx/>
              <a:buFont typeface="Wingdings" pitchFamily="2" charset="2"/>
              <a:buChar char="v"/>
            </a:pPr>
            <a:r>
              <a:rPr lang="en-US" sz="1800" dirty="0">
                <a:solidFill>
                  <a:schemeClr val="tx1"/>
                </a:solidFill>
              </a:rPr>
              <a:t> Use transmission cables with appropriate cross-sectional area</a:t>
            </a:r>
          </a:p>
          <a:p>
            <a:pPr algn="just">
              <a:buClrTx/>
              <a:buFont typeface="Wingdings" pitchFamily="2" charset="2"/>
              <a:buChar char="v"/>
            </a:pPr>
            <a:r>
              <a:rPr lang="en-US" sz="1800" dirty="0">
                <a:solidFill>
                  <a:schemeClr val="tx1"/>
                </a:solidFill>
              </a:rPr>
              <a:t>  Use an appropriate voltage level to avoid overvoltage or undervoltage: The optimal line voltage at the load should be between 370-390V</a:t>
            </a:r>
          </a:p>
          <a:p>
            <a:pPr algn="just">
              <a:buClrTx/>
              <a:buFont typeface="Wingdings" pitchFamily="2" charset="2"/>
              <a:buChar char="v"/>
            </a:pPr>
            <a:r>
              <a:rPr lang="en-US" sz="1800" dirty="0">
                <a:solidFill>
                  <a:schemeClr val="tx1"/>
                </a:solidFill>
              </a:rPr>
              <a:t> Regular maintenance: Check contact points to prevent phase loss...</a:t>
            </a:r>
          </a:p>
          <a:p>
            <a:pPr algn="just">
              <a:buClrTx/>
              <a:buFont typeface="Wingdings" pitchFamily="2" charset="2"/>
              <a:buChar char="v"/>
            </a:pPr>
            <a:r>
              <a:rPr lang="en-US" sz="1800" dirty="0">
                <a:solidFill>
                  <a:schemeClr val="tx1"/>
                </a:solidFill>
              </a:rPr>
              <a:t> Install an appropriate capacitor bank: The optimal power factor at the load is 0.95</a:t>
            </a:r>
          </a:p>
        </p:txBody>
      </p:sp>
    </p:spTree>
    <p:extLst>
      <p:ext uri="{BB962C8B-B14F-4D97-AF65-F5344CB8AC3E}">
        <p14:creationId xmlns:p14="http://schemas.microsoft.com/office/powerpoint/2010/main" val="3611243483"/>
      </p:ext>
    </p:extLst>
  </p:cSld>
  <p:clrMapOvr>
    <a:masterClrMapping/>
  </p:clrMapOvr>
  <p:transition/>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p:nvPr>
        </p:nvSpPr>
        <p:spPr>
          <a:xfrm>
            <a:off x="0" y="458554"/>
            <a:ext cx="12192000" cy="667408"/>
          </a:xfrm>
        </p:spPr>
        <p:txBody>
          <a:bodyPr>
            <a:normAutofit/>
          </a:bodyPr>
          <a:lstStyle/>
          <a:p>
            <a:pPr algn="ctr" eaLnBrk="1" hangingPunct="1">
              <a:lnSpc>
                <a:spcPct val="85000"/>
              </a:lnSpc>
            </a:pPr>
            <a:r>
              <a:rPr lang="en-US" sz="3200">
                <a:solidFill>
                  <a:schemeClr val="accent1">
                    <a:lumMod val="50000"/>
                  </a:schemeClr>
                </a:solidFill>
                <a:latin typeface="Arial" panose="020B0604020202020204" pitchFamily="34" charset="0"/>
                <a:cs typeface="Arial" panose="020B0604020202020204" pitchFamily="34" charset="0"/>
              </a:rPr>
              <a:t>COMMON TYPES OF MOTORS</a:t>
            </a:r>
            <a:endParaRPr lang="vi-VN" alt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59558" y="1369597"/>
            <a:ext cx="11081982"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a:solidFill>
                  <a:schemeClr val="tx1"/>
                </a:solidFill>
              </a:rPr>
              <a:t> Squirrel </a:t>
            </a:r>
            <a:r>
              <a:rPr lang="en-US" sz="2000" dirty="0">
                <a:solidFill>
                  <a:schemeClr val="tx1"/>
                </a:solidFill>
              </a:rPr>
              <a:t>cage rotor motor: Consists of multiple layers of steel stacked inside the core, along with evenly spaced copper or aluminum bars</a:t>
            </a:r>
          </a:p>
        </p:txBody>
      </p:sp>
      <p:pic>
        <p:nvPicPr>
          <p:cNvPr id="4" name="Picture 3">
            <a:extLst>
              <a:ext uri="{FF2B5EF4-FFF2-40B4-BE49-F238E27FC236}">
                <a16:creationId xmlns:a16="http://schemas.microsoft.com/office/drawing/2014/main" id="{B6D7B74F-354C-1FF3-D59F-FB867596AF02}"/>
              </a:ext>
            </a:extLst>
          </p:cNvPr>
          <p:cNvPicPr>
            <a:picLocks noChangeAspect="1"/>
          </p:cNvPicPr>
          <p:nvPr/>
        </p:nvPicPr>
        <p:blipFill>
          <a:blip r:embed="rId3"/>
          <a:stretch>
            <a:fillRect/>
          </a:stretch>
        </p:blipFill>
        <p:spPr>
          <a:xfrm>
            <a:off x="4240924" y="2175292"/>
            <a:ext cx="3651688" cy="1890800"/>
          </a:xfrm>
          <a:prstGeom prst="rect">
            <a:avLst/>
          </a:prstGeom>
        </p:spPr>
      </p:pic>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559559" y="4066092"/>
            <a:ext cx="11081982"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Wound rotor motor: The steel core consists of electrical steel laminations similar to the stator. The winding is placed inside the rotor steel core</a:t>
            </a:r>
          </a:p>
        </p:txBody>
      </p:sp>
      <p:pic>
        <p:nvPicPr>
          <p:cNvPr id="7" name="Picture 6">
            <a:extLst>
              <a:ext uri="{FF2B5EF4-FFF2-40B4-BE49-F238E27FC236}">
                <a16:creationId xmlns:a16="http://schemas.microsoft.com/office/drawing/2014/main" id="{5C5B7BB2-96FE-2620-6FF8-473BEE02956A}"/>
              </a:ext>
            </a:extLst>
          </p:cNvPr>
          <p:cNvPicPr>
            <a:picLocks noChangeAspect="1"/>
          </p:cNvPicPr>
          <p:nvPr/>
        </p:nvPicPr>
        <p:blipFill>
          <a:blip r:embed="rId4"/>
          <a:stretch>
            <a:fillRect/>
          </a:stretch>
        </p:blipFill>
        <p:spPr>
          <a:xfrm>
            <a:off x="4240924" y="4796327"/>
            <a:ext cx="3605048" cy="1827973"/>
          </a:xfrm>
          <a:prstGeom prst="rect">
            <a:avLst/>
          </a:prstGeom>
        </p:spPr>
      </p:pic>
    </p:spTree>
    <p:extLst>
      <p:ext uri="{BB962C8B-B14F-4D97-AF65-F5344CB8AC3E}">
        <p14:creationId xmlns:p14="http://schemas.microsoft.com/office/powerpoint/2010/main" val="421628264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p:nvPr>
        </p:nvSpPr>
        <p:spPr>
          <a:xfrm>
            <a:off x="165470" y="484793"/>
            <a:ext cx="11913559" cy="667408"/>
          </a:xfrm>
        </p:spPr>
        <p:txBody>
          <a:bodyPr>
            <a:normAutofit/>
          </a:bodyPr>
          <a:lstStyle/>
          <a:p>
            <a:pPr algn="ctr" eaLnBrk="1" hangingPunct="1">
              <a:lnSpc>
                <a:spcPct val="85000"/>
              </a:lnSpc>
            </a:pPr>
            <a:r>
              <a:rPr lang="en-US" altLang="en-US" sz="3200">
                <a:solidFill>
                  <a:schemeClr val="accent1">
                    <a:lumMod val="50000"/>
                  </a:schemeClr>
                </a:solidFill>
                <a:latin typeface="Arial" panose="020B0604020202020204" pitchFamily="34" charset="0"/>
                <a:ea typeface="ヒラギノ角ゴ Pro W3"/>
                <a:cs typeface="Arial" panose="020B0604020202020204" pitchFamily="34" charset="0"/>
              </a:rPr>
              <a:t>M</a:t>
            </a:r>
            <a:r>
              <a:rPr lang="en-US" sz="3200">
                <a:solidFill>
                  <a:schemeClr val="accent1">
                    <a:lumMod val="50000"/>
                  </a:schemeClr>
                </a:solidFill>
                <a:latin typeface="Arial" panose="020B0604020202020204" pitchFamily="34" charset="0"/>
                <a:cs typeface="Arial" panose="020B0604020202020204" pitchFamily="34" charset="0"/>
              </a:rPr>
              <a:t>OTOR LIFECYCLE COST</a:t>
            </a:r>
            <a:endParaRPr lang="vi-VN" alt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395785" y="5053876"/>
            <a:ext cx="11259403"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Energy costs account for more than 80% of the total lifecycle cost of the motor. Therefore, optimizing motor usage will significantly reduce the operating costs of the motor</a:t>
            </a:r>
          </a:p>
        </p:txBody>
      </p:sp>
      <p:graphicFrame>
        <p:nvGraphicFramePr>
          <p:cNvPr id="2" name="Chart 1">
            <a:extLst>
              <a:ext uri="{FF2B5EF4-FFF2-40B4-BE49-F238E27FC236}">
                <a16:creationId xmlns:a16="http://schemas.microsoft.com/office/drawing/2014/main" id="{15300D39-DEB3-6730-FFEF-CB8573FED06C}"/>
              </a:ext>
            </a:extLst>
          </p:cNvPr>
          <p:cNvGraphicFramePr>
            <a:graphicFrameLocks/>
          </p:cNvGraphicFramePr>
          <p:nvPr>
            <p:extLst>
              <p:ext uri="{D42A27DB-BD31-4B8C-83A1-F6EECF244321}">
                <p14:modId xmlns:p14="http://schemas.microsoft.com/office/powerpoint/2010/main" val="3173966274"/>
              </p:ext>
            </p:extLst>
          </p:nvPr>
        </p:nvGraphicFramePr>
        <p:xfrm>
          <a:off x="3442141" y="1513201"/>
          <a:ext cx="5360219" cy="35406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3215645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p:nvPr>
        </p:nvSpPr>
        <p:spPr>
          <a:xfrm>
            <a:off x="0" y="473151"/>
            <a:ext cx="12192000" cy="667408"/>
          </a:xfrm>
        </p:spPr>
        <p:txBody>
          <a:bodyPr>
            <a:normAutofit/>
          </a:bodyPr>
          <a:lstStyle/>
          <a:p>
            <a:pPr algn="ctr" eaLnBrk="1" hangingPunct="1">
              <a:lnSpc>
                <a:spcPct val="85000"/>
              </a:lnSpc>
            </a:pPr>
            <a:r>
              <a:rPr lang="en-US" sz="3200">
                <a:solidFill>
                  <a:schemeClr val="accent1">
                    <a:lumMod val="50000"/>
                  </a:schemeClr>
                </a:solidFill>
                <a:latin typeface="Arial" panose="020B0604020202020204" pitchFamily="34" charset="0"/>
                <a:cs typeface="Arial" panose="020B0604020202020204" pitchFamily="34" charset="0"/>
              </a:rPr>
              <a:t>BASIC PARAMETERS OF THE MOTOR</a:t>
            </a:r>
            <a:endParaRPr lang="vi-VN" alt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518615" y="1567030"/>
            <a:ext cx="6114197" cy="447375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Motor speed (RPM): It is the rated speed of the motor</a:t>
            </a:r>
          </a:p>
          <a:p>
            <a:pPr algn="just">
              <a:buClrTx/>
              <a:buFont typeface="Wingdings" pitchFamily="2" charset="2"/>
              <a:buChar char="v"/>
            </a:pPr>
            <a:r>
              <a:rPr lang="en-US" sz="2000" dirty="0">
                <a:solidFill>
                  <a:schemeClr val="tx1"/>
                </a:solidFill>
              </a:rPr>
              <a:t> Frequency (Hz): In Vietnam, it is 50Hz</a:t>
            </a:r>
          </a:p>
          <a:p>
            <a:pPr algn="just">
              <a:buClrTx/>
              <a:buFont typeface="Wingdings" pitchFamily="2" charset="2"/>
              <a:buChar char="v"/>
            </a:pPr>
            <a:r>
              <a:rPr lang="en-US" sz="2000" dirty="0">
                <a:solidFill>
                  <a:schemeClr val="tx1"/>
                </a:solidFill>
              </a:rPr>
              <a:t> Number of poles of the motor: It is essentially the number of windings on the rotor, and the number of pole pairs is usually 2, 4, 6, or 8</a:t>
            </a:r>
          </a:p>
          <a:p>
            <a:pPr algn="just">
              <a:buClrTx/>
              <a:buFont typeface="Wingdings" pitchFamily="2" charset="2"/>
              <a:buChar char="v"/>
            </a:pPr>
            <a:r>
              <a:rPr lang="en-US" sz="2000" dirty="0">
                <a:solidFill>
                  <a:schemeClr val="tx1"/>
                </a:solidFill>
              </a:rPr>
              <a:t> Motor power (P) is the rated power of the motor, measured in kW or HP</a:t>
            </a:r>
          </a:p>
          <a:p>
            <a:pPr algn="just">
              <a:buClrTx/>
              <a:buFont typeface="Wingdings" pitchFamily="2" charset="2"/>
              <a:buChar char="v"/>
            </a:pPr>
            <a:r>
              <a:rPr lang="en-US" sz="2000" dirty="0">
                <a:solidFill>
                  <a:schemeClr val="tx1"/>
                </a:solidFill>
              </a:rPr>
              <a:t> </a:t>
            </a:r>
            <a:r>
              <a:rPr lang="pt-BR" sz="2000" dirty="0">
                <a:solidFill>
                  <a:schemeClr val="tx1"/>
                </a:solidFill>
              </a:rPr>
              <a:t>Voltage U (V), Current I (A)</a:t>
            </a:r>
            <a:endParaRPr lang="en-US" sz="2000" dirty="0">
              <a:solidFill>
                <a:schemeClr val="tx1"/>
              </a:solidFill>
            </a:endParaRPr>
          </a:p>
        </p:txBody>
      </p:sp>
      <p:pic>
        <p:nvPicPr>
          <p:cNvPr id="4" name="Picture 3">
            <a:extLst>
              <a:ext uri="{FF2B5EF4-FFF2-40B4-BE49-F238E27FC236}">
                <a16:creationId xmlns:a16="http://schemas.microsoft.com/office/drawing/2014/main" id="{CCAC66E7-2B74-025B-9A42-04EBDF0CC91B}"/>
              </a:ext>
            </a:extLst>
          </p:cNvPr>
          <p:cNvPicPr>
            <a:picLocks noChangeAspect="1"/>
          </p:cNvPicPr>
          <p:nvPr/>
        </p:nvPicPr>
        <p:blipFill>
          <a:blip r:embed="rId3"/>
          <a:stretch>
            <a:fillRect/>
          </a:stretch>
        </p:blipFill>
        <p:spPr>
          <a:xfrm>
            <a:off x="6837529" y="1567030"/>
            <a:ext cx="4757665" cy="3311416"/>
          </a:xfrm>
          <a:prstGeom prst="rect">
            <a:avLst/>
          </a:prstGeom>
        </p:spPr>
      </p:pic>
    </p:spTree>
    <p:extLst>
      <p:ext uri="{BB962C8B-B14F-4D97-AF65-F5344CB8AC3E}">
        <p14:creationId xmlns:p14="http://schemas.microsoft.com/office/powerpoint/2010/main" val="1706761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a:extLst>
              <a:ext uri="{FF2B5EF4-FFF2-40B4-BE49-F238E27FC236}">
                <a16:creationId xmlns:a16="http://schemas.microsoft.com/office/drawing/2014/main" id="{700D0EB1-6916-845D-C93D-E1514A7AE797}"/>
              </a:ext>
            </a:extLst>
          </p:cNvPr>
          <p:cNvSpPr>
            <a:spLocks noGrp="1"/>
          </p:cNvSpPr>
          <p:nvPr>
            <p:ph idx="1"/>
          </p:nvPr>
        </p:nvSpPr>
        <p:spPr>
          <a:xfrm>
            <a:off x="0" y="401131"/>
            <a:ext cx="12192000" cy="631568"/>
          </a:xfrm>
        </p:spPr>
        <p:txBody>
          <a:bodyPr>
            <a:noAutofit/>
          </a:bodyPr>
          <a:lstStyle/>
          <a:p>
            <a:pPr algn="ctr" eaLnBrk="1" hangingPunct="1">
              <a:buFont typeface="Arial" panose="020B0604020202020204" pitchFamily="34" charset="0"/>
              <a:buNone/>
            </a:pPr>
            <a:r>
              <a:rPr lang="en-US" sz="3200" b="1">
                <a:solidFill>
                  <a:schemeClr val="accent1">
                    <a:lumMod val="50000"/>
                  </a:schemeClr>
                </a:solidFill>
                <a:latin typeface="Arial" panose="020B0604020202020204" pitchFamily="34" charset="0"/>
                <a:cs typeface="Arial" panose="020B0604020202020204" pitchFamily="34" charset="0"/>
              </a:rPr>
              <a:t>POWER QUALITY ASSESSMENT</a:t>
            </a:r>
            <a:endParaRPr lang="vi-VN"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EDE01432-5E5F-35A2-6683-AD639163453D}"/>
              </a:ext>
            </a:extLst>
          </p:cNvPr>
          <p:cNvSpPr txBox="1">
            <a:spLocks/>
          </p:cNvSpPr>
          <p:nvPr/>
        </p:nvSpPr>
        <p:spPr>
          <a:xfrm>
            <a:off x="573206" y="1542197"/>
            <a:ext cx="7328848" cy="463788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anose="05000000000000000000" pitchFamily="2" charset="2"/>
              <a:buChar char="Ø"/>
            </a:pPr>
            <a:r>
              <a:rPr lang="en-US" sz="2000" dirty="0">
                <a:solidFill>
                  <a:schemeClr val="tx1"/>
                </a:solidFill>
              </a:rPr>
              <a:t> Power Quality:</a:t>
            </a:r>
          </a:p>
          <a:p>
            <a:pPr algn="just">
              <a:buClrTx/>
              <a:buFont typeface="Wingdings" panose="05000000000000000000" pitchFamily="2" charset="2"/>
              <a:buChar char="v"/>
            </a:pPr>
            <a:r>
              <a:rPr lang="en-US" sz="2000" dirty="0">
                <a:solidFill>
                  <a:schemeClr val="tx1"/>
                </a:solidFill>
              </a:rPr>
              <a:t> The term used to refer to the stability of voltage and frequency</a:t>
            </a:r>
          </a:p>
          <a:p>
            <a:pPr algn="just">
              <a:buClrTx/>
              <a:buFont typeface="Wingdings" panose="05000000000000000000" pitchFamily="2" charset="2"/>
              <a:buChar char="v"/>
            </a:pPr>
            <a:r>
              <a:rPr lang="en-US" altLang="en-US" sz="2000" dirty="0">
                <a:solidFill>
                  <a:schemeClr val="tx1"/>
                </a:solidFill>
              </a:rPr>
              <a:t> </a:t>
            </a:r>
            <a:r>
              <a:rPr lang="en-US" sz="2000" dirty="0">
                <a:solidFill>
                  <a:schemeClr val="tx1"/>
                </a:solidFill>
              </a:rPr>
              <a:t>Power quality: A set of limits on electrical parameters that allows the power system to operate most efficiently and ensures the longest lifespan of equipment</a:t>
            </a:r>
            <a:endParaRPr lang="en-US" altLang="en-US" sz="2000" dirty="0">
              <a:solidFill>
                <a:schemeClr val="tx1"/>
              </a:solidFill>
            </a:endParaRPr>
          </a:p>
          <a:p>
            <a:pPr algn="just">
              <a:buClrTx/>
              <a:buFont typeface="Wingdings" panose="05000000000000000000" pitchFamily="2" charset="2"/>
              <a:buChar char="Ø"/>
            </a:pPr>
            <a:r>
              <a:rPr lang="en-US" sz="2000" dirty="0">
                <a:solidFill>
                  <a:schemeClr val="tx1"/>
                </a:solidFill>
              </a:rPr>
              <a:t> Power Quality Indicators:</a:t>
            </a:r>
          </a:p>
          <a:p>
            <a:pPr algn="just">
              <a:buClrTx/>
              <a:buFont typeface="Wingdings" panose="05000000000000000000" pitchFamily="2" charset="2"/>
              <a:buChar char="v"/>
            </a:pPr>
            <a:r>
              <a:rPr lang="en-US" sz="2000" dirty="0">
                <a:solidFill>
                  <a:schemeClr val="tx1"/>
                </a:solidFill>
              </a:rPr>
              <a:t> Voltage</a:t>
            </a:r>
          </a:p>
          <a:p>
            <a:pPr algn="just">
              <a:buClrTx/>
              <a:buFont typeface="Wingdings" panose="05000000000000000000" pitchFamily="2" charset="2"/>
              <a:buChar char="v"/>
            </a:pPr>
            <a:r>
              <a:rPr lang="en-US" sz="2000" dirty="0">
                <a:solidFill>
                  <a:schemeClr val="tx1"/>
                </a:solidFill>
              </a:rPr>
              <a:t> Frequency</a:t>
            </a:r>
          </a:p>
        </p:txBody>
      </p:sp>
      <p:pic>
        <p:nvPicPr>
          <p:cNvPr id="7" name="Picture 6">
            <a:extLst>
              <a:ext uri="{FF2B5EF4-FFF2-40B4-BE49-F238E27FC236}">
                <a16:creationId xmlns:a16="http://schemas.microsoft.com/office/drawing/2014/main" id="{60801320-52D6-304B-8054-94B65F5C8800}"/>
              </a:ext>
            </a:extLst>
          </p:cNvPr>
          <p:cNvPicPr>
            <a:picLocks noChangeAspect="1"/>
          </p:cNvPicPr>
          <p:nvPr/>
        </p:nvPicPr>
        <p:blipFill>
          <a:blip r:embed="rId4"/>
          <a:stretch>
            <a:fillRect/>
          </a:stretch>
        </p:blipFill>
        <p:spPr>
          <a:xfrm>
            <a:off x="5139596" y="4175093"/>
            <a:ext cx="6504732" cy="2565074"/>
          </a:xfrm>
          <a:prstGeom prst="rect">
            <a:avLst/>
          </a:prstGeom>
        </p:spPr>
      </p:pic>
      <p:pic>
        <p:nvPicPr>
          <p:cNvPr id="9" name="Picture 8">
            <a:extLst>
              <a:ext uri="{FF2B5EF4-FFF2-40B4-BE49-F238E27FC236}">
                <a16:creationId xmlns:a16="http://schemas.microsoft.com/office/drawing/2014/main" id="{281D15FA-105E-F331-5D74-287C00491025}"/>
              </a:ext>
            </a:extLst>
          </p:cNvPr>
          <p:cNvPicPr>
            <a:picLocks noChangeAspect="1"/>
          </p:cNvPicPr>
          <p:nvPr/>
        </p:nvPicPr>
        <p:blipFill>
          <a:blip r:embed="rId5"/>
          <a:stretch>
            <a:fillRect/>
          </a:stretch>
        </p:blipFill>
        <p:spPr>
          <a:xfrm>
            <a:off x="8186965" y="1307633"/>
            <a:ext cx="3457363" cy="2581956"/>
          </a:xfrm>
          <a:prstGeom prst="rect">
            <a:avLst/>
          </a:prstGeom>
        </p:spPr>
      </p:pic>
    </p:spTree>
    <p:extLst>
      <p:ext uri="{BB962C8B-B14F-4D97-AF65-F5344CB8AC3E}">
        <p14:creationId xmlns:p14="http://schemas.microsoft.com/office/powerpoint/2010/main" val="4282527898"/>
      </p:ext>
    </p:extLst>
  </p:cSld>
  <p:clrMapOvr>
    <a:masterClrMapping/>
  </p:clrMapOvr>
  <p:transition/>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425889" y="1429789"/>
            <a:ext cx="11215651" cy="66740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a:solidFill>
                  <a:schemeClr val="tx1"/>
                </a:solidFill>
              </a:rPr>
              <a:t> Power </a:t>
            </a:r>
            <a:r>
              <a:rPr lang="en-US" sz="2000" dirty="0">
                <a:solidFill>
                  <a:schemeClr val="tx1"/>
                </a:solidFill>
              </a:rPr>
              <a:t>factor </a:t>
            </a:r>
            <a:r>
              <a:rPr lang="en-US" sz="2000" dirty="0" err="1">
                <a:solidFill>
                  <a:schemeClr val="tx1"/>
                </a:solidFill>
              </a:rPr>
              <a:t>Cosφ</a:t>
            </a:r>
            <a:r>
              <a:rPr lang="en-US" sz="2000" dirty="0">
                <a:solidFill>
                  <a:schemeClr val="tx1"/>
                </a:solidFill>
              </a:rPr>
              <a:t>: The motor's power factor can indicate whether the motor is operating under no-load, part-load, or full-load conditions</a:t>
            </a:r>
          </a:p>
        </p:txBody>
      </p:sp>
      <p:pic>
        <p:nvPicPr>
          <p:cNvPr id="3" name="Picture 2">
            <a:extLst>
              <a:ext uri="{FF2B5EF4-FFF2-40B4-BE49-F238E27FC236}">
                <a16:creationId xmlns:a16="http://schemas.microsoft.com/office/drawing/2014/main" id="{7C734C08-6021-4F34-4E44-9D6D6692BC78}"/>
              </a:ext>
            </a:extLst>
          </p:cNvPr>
          <p:cNvPicPr>
            <a:picLocks noChangeAspect="1"/>
          </p:cNvPicPr>
          <p:nvPr/>
        </p:nvPicPr>
        <p:blipFill>
          <a:blip r:embed="rId3"/>
          <a:stretch>
            <a:fillRect/>
          </a:stretch>
        </p:blipFill>
        <p:spPr>
          <a:xfrm>
            <a:off x="6216555" y="2607104"/>
            <a:ext cx="5424985" cy="3429000"/>
          </a:xfrm>
          <a:prstGeom prst="rect">
            <a:avLst/>
          </a:prstGeom>
        </p:spPr>
      </p:pic>
      <p:pic>
        <p:nvPicPr>
          <p:cNvPr id="7" name="Picture 6">
            <a:extLst>
              <a:ext uri="{FF2B5EF4-FFF2-40B4-BE49-F238E27FC236}">
                <a16:creationId xmlns:a16="http://schemas.microsoft.com/office/drawing/2014/main" id="{68F0E312-2515-FDF2-CCBA-8A2476F9A785}"/>
              </a:ext>
            </a:extLst>
          </p:cNvPr>
          <p:cNvPicPr>
            <a:picLocks noChangeAspect="1"/>
          </p:cNvPicPr>
          <p:nvPr/>
        </p:nvPicPr>
        <p:blipFill>
          <a:blip r:embed="rId4"/>
          <a:stretch>
            <a:fillRect/>
          </a:stretch>
        </p:blipFill>
        <p:spPr>
          <a:xfrm>
            <a:off x="644253" y="2386427"/>
            <a:ext cx="4065571" cy="3649677"/>
          </a:xfrm>
          <a:prstGeom prst="rect">
            <a:avLst/>
          </a:prstGeom>
        </p:spPr>
      </p:pic>
      <p:sp>
        <p:nvSpPr>
          <p:cNvPr id="2" name="Rectangle 1">
            <a:extLst>
              <a:ext uri="{FF2B5EF4-FFF2-40B4-BE49-F238E27FC236}">
                <a16:creationId xmlns:a16="http://schemas.microsoft.com/office/drawing/2014/main" id="{1B019FF7-9358-D5DB-ACAA-22A25923B6FA}"/>
              </a:ext>
            </a:extLst>
          </p:cNvPr>
          <p:cNvSpPr/>
          <p:nvPr/>
        </p:nvSpPr>
        <p:spPr>
          <a:xfrm>
            <a:off x="777922" y="2811438"/>
            <a:ext cx="2006221" cy="471823"/>
          </a:xfrm>
          <a:prstGeom prst="rect">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a:t>Motor load</a:t>
            </a:r>
          </a:p>
        </p:txBody>
      </p:sp>
      <p:sp>
        <p:nvSpPr>
          <p:cNvPr id="9" name="Title 1">
            <a:extLst>
              <a:ext uri="{FF2B5EF4-FFF2-40B4-BE49-F238E27FC236}">
                <a16:creationId xmlns:a16="http://schemas.microsoft.com/office/drawing/2014/main" id="{EF8A6FEF-B4CE-4C1D-764F-3B147F06191B}"/>
              </a:ext>
            </a:extLst>
          </p:cNvPr>
          <p:cNvSpPr>
            <a:spLocks noGrp="1"/>
          </p:cNvSpPr>
          <p:nvPr>
            <p:ph type="title"/>
          </p:nvPr>
        </p:nvSpPr>
        <p:spPr>
          <a:xfrm>
            <a:off x="0" y="473151"/>
            <a:ext cx="12192000" cy="667408"/>
          </a:xfrm>
        </p:spPr>
        <p:txBody>
          <a:bodyPr>
            <a:normAutofit/>
          </a:bodyPr>
          <a:lstStyle/>
          <a:p>
            <a:pPr algn="ctr" eaLnBrk="1" hangingPunct="1">
              <a:lnSpc>
                <a:spcPct val="85000"/>
              </a:lnSpc>
            </a:pPr>
            <a:r>
              <a:rPr lang="en-US" sz="3200">
                <a:solidFill>
                  <a:schemeClr val="accent1">
                    <a:lumMod val="50000"/>
                  </a:schemeClr>
                </a:solidFill>
                <a:latin typeface="Arial" panose="020B0604020202020204" pitchFamily="34" charset="0"/>
                <a:cs typeface="Arial" panose="020B0604020202020204" pitchFamily="34" charset="0"/>
              </a:rPr>
              <a:t>BASIC PARAMETERS OF THE MOTOR</a:t>
            </a:r>
            <a:endParaRPr lang="vi-VN" altLang="en-US" sz="32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250635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B7765A6-ABF8-5CBE-3B8B-AA75D7FB2075}"/>
              </a:ext>
            </a:extLst>
          </p:cNvPr>
          <p:cNvSpPr txBox="1">
            <a:spLocks/>
          </p:cNvSpPr>
          <p:nvPr/>
        </p:nvSpPr>
        <p:spPr>
          <a:xfrm>
            <a:off x="491468" y="1334614"/>
            <a:ext cx="11225005" cy="106614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a:solidFill>
                  <a:schemeClr val="tx1"/>
                </a:solidFill>
              </a:rPr>
              <a:t> Motor </a:t>
            </a:r>
            <a:r>
              <a:rPr lang="en-US" sz="2000" dirty="0">
                <a:solidFill>
                  <a:schemeClr val="tx1"/>
                </a:solidFill>
              </a:rPr>
              <a:t>efficiency (h): It is a measure of the motor's ability to convert electrical energy into mechanical energy. In other words, it is the ratio of output mechanical power (Pout) to the input electrical power (Pin). Pout is usually listed on the motor's label</a:t>
            </a:r>
          </a:p>
        </p:txBody>
      </p:sp>
      <p:pic>
        <p:nvPicPr>
          <p:cNvPr id="8" name="Picture 7">
            <a:extLst>
              <a:ext uri="{FF2B5EF4-FFF2-40B4-BE49-F238E27FC236}">
                <a16:creationId xmlns:a16="http://schemas.microsoft.com/office/drawing/2014/main" id="{B57F49BB-04CC-907C-6621-AA6335AECDF9}"/>
              </a:ext>
            </a:extLst>
          </p:cNvPr>
          <p:cNvPicPr>
            <a:picLocks noChangeAspect="1"/>
          </p:cNvPicPr>
          <p:nvPr/>
        </p:nvPicPr>
        <p:blipFill>
          <a:blip r:embed="rId3"/>
          <a:stretch>
            <a:fillRect/>
          </a:stretch>
        </p:blipFill>
        <p:spPr>
          <a:xfrm>
            <a:off x="7560640" y="2365432"/>
            <a:ext cx="3749455" cy="2023243"/>
          </a:xfrm>
          <a:prstGeom prst="rect">
            <a:avLst/>
          </a:prstGeom>
        </p:spPr>
      </p:pic>
      <p:sp>
        <p:nvSpPr>
          <p:cNvPr id="9" name="AutoShape 54">
            <a:extLst>
              <a:ext uri="{FF2B5EF4-FFF2-40B4-BE49-F238E27FC236}">
                <a16:creationId xmlns:a16="http://schemas.microsoft.com/office/drawing/2014/main" id="{693F7020-233E-C3F5-1B7A-927C6E4AC67D}"/>
              </a:ext>
            </a:extLst>
          </p:cNvPr>
          <p:cNvSpPr>
            <a:spLocks noChangeArrowheads="1"/>
          </p:cNvSpPr>
          <p:nvPr/>
        </p:nvSpPr>
        <p:spPr bwMode="auto">
          <a:xfrm>
            <a:off x="491468" y="2764206"/>
            <a:ext cx="5035826" cy="1053275"/>
          </a:xfrm>
          <a:prstGeom prst="roundRect">
            <a:avLst>
              <a:gd name="adj" fmla="val 50000"/>
            </a:avLst>
          </a:prstGeom>
          <a:solidFill>
            <a:srgbClr val="00B050"/>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buClrTx/>
            </a:pP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0" name="Title 1">
            <a:extLst>
              <a:ext uri="{FF2B5EF4-FFF2-40B4-BE49-F238E27FC236}">
                <a16:creationId xmlns:a16="http://schemas.microsoft.com/office/drawing/2014/main" id="{7DCF5343-84FD-8720-FD97-31987FE90444}"/>
              </a:ext>
            </a:extLst>
          </p:cNvPr>
          <p:cNvSpPr txBox="1">
            <a:spLocks/>
          </p:cNvSpPr>
          <p:nvPr/>
        </p:nvSpPr>
        <p:spPr>
          <a:xfrm>
            <a:off x="1419382" y="3019926"/>
            <a:ext cx="3179997" cy="541833"/>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pPr algn="ctr">
              <a:buClrTx/>
            </a:pPr>
            <a:r>
              <a:rPr lang="en-US" altLang="ko-KR" dirty="0">
                <a:solidFill>
                  <a:schemeClr val="bg1"/>
                </a:solidFill>
              </a:rPr>
              <a:t>h = Pout/Pin</a:t>
            </a:r>
          </a:p>
        </p:txBody>
      </p:sp>
      <p:sp>
        <p:nvSpPr>
          <p:cNvPr id="11" name="Content Placeholder 2">
            <a:extLst>
              <a:ext uri="{FF2B5EF4-FFF2-40B4-BE49-F238E27FC236}">
                <a16:creationId xmlns:a16="http://schemas.microsoft.com/office/drawing/2014/main" id="{1896674B-4266-E45C-24CC-57F0DD76E007}"/>
              </a:ext>
            </a:extLst>
          </p:cNvPr>
          <p:cNvSpPr txBox="1">
            <a:spLocks/>
          </p:cNvSpPr>
          <p:nvPr/>
        </p:nvSpPr>
        <p:spPr>
          <a:xfrm>
            <a:off x="491468" y="3942350"/>
            <a:ext cx="5678104" cy="246932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a:solidFill>
                  <a:schemeClr val="tx1"/>
                </a:solidFill>
              </a:rPr>
              <a:t> Reasons </a:t>
            </a:r>
            <a:r>
              <a:rPr lang="en-US" sz="2000" dirty="0">
                <a:solidFill>
                  <a:schemeClr val="tx1"/>
                </a:solidFill>
              </a:rPr>
              <a:t>for reducing motor efficiency:</a:t>
            </a:r>
          </a:p>
          <a:p>
            <a:pPr algn="just">
              <a:buClrTx/>
              <a:buFont typeface="Wingdings" panose="05000000000000000000" pitchFamily="2" charset="2"/>
              <a:buChar char="v"/>
            </a:pPr>
            <a:r>
              <a:rPr lang="en-US" sz="2000" dirty="0">
                <a:solidFill>
                  <a:schemeClr val="tx1"/>
                </a:solidFill>
              </a:rPr>
              <a:t> Motor repeatedly rewound.</a:t>
            </a:r>
          </a:p>
          <a:p>
            <a:pPr algn="just">
              <a:buClrTx/>
              <a:buFont typeface="Wingdings" panose="05000000000000000000" pitchFamily="2" charset="2"/>
              <a:buChar char="v"/>
            </a:pPr>
            <a:r>
              <a:rPr lang="en-US" sz="2000" dirty="0">
                <a:solidFill>
                  <a:schemeClr val="tx1"/>
                </a:solidFill>
              </a:rPr>
              <a:t> Motor running under no-load conditions 	</a:t>
            </a:r>
          </a:p>
          <a:p>
            <a:pPr algn="just">
              <a:buClrTx/>
              <a:buFont typeface="Wingdings" panose="05000000000000000000" pitchFamily="2" charset="2"/>
              <a:buChar char="v"/>
            </a:pPr>
            <a:r>
              <a:rPr lang="en-US" sz="2000" dirty="0">
                <a:solidFill>
                  <a:schemeClr val="tx1"/>
                </a:solidFill>
              </a:rPr>
              <a:t> Poor maintenance practices</a:t>
            </a:r>
          </a:p>
        </p:txBody>
      </p:sp>
      <p:sp>
        <p:nvSpPr>
          <p:cNvPr id="12" name="Content Placeholder 2">
            <a:extLst>
              <a:ext uri="{FF2B5EF4-FFF2-40B4-BE49-F238E27FC236}">
                <a16:creationId xmlns:a16="http://schemas.microsoft.com/office/drawing/2014/main" id="{E323C8CA-1491-928A-5CCB-15E3E6EE75E3}"/>
              </a:ext>
            </a:extLst>
          </p:cNvPr>
          <p:cNvSpPr txBox="1">
            <a:spLocks/>
          </p:cNvSpPr>
          <p:nvPr/>
        </p:nvSpPr>
        <p:spPr>
          <a:xfrm>
            <a:off x="6346993" y="4388675"/>
            <a:ext cx="6176751" cy="246932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Solutions to reduce motor losses :</a:t>
            </a:r>
          </a:p>
          <a:p>
            <a:pPr algn="just">
              <a:buClrTx/>
              <a:buFont typeface="Wingdings" panose="05000000000000000000" pitchFamily="2" charset="2"/>
              <a:buChar char="v"/>
            </a:pPr>
            <a:r>
              <a:rPr lang="en-US" sz="2000" dirty="0">
                <a:solidFill>
                  <a:schemeClr val="tx1"/>
                </a:solidFill>
              </a:rPr>
              <a:t> Choosing a high-efficiency motor</a:t>
            </a:r>
          </a:p>
          <a:p>
            <a:pPr algn="just">
              <a:buClrTx/>
              <a:buFont typeface="Wingdings" panose="05000000000000000000" pitchFamily="2" charset="2"/>
              <a:buChar char="v"/>
            </a:pPr>
            <a:r>
              <a:rPr lang="en-US" sz="2000" dirty="0">
                <a:solidFill>
                  <a:schemeClr val="tx1"/>
                </a:solidFill>
              </a:rPr>
              <a:t> Choosing a new motor</a:t>
            </a:r>
          </a:p>
          <a:p>
            <a:pPr algn="just">
              <a:buClrTx/>
              <a:buFont typeface="Wingdings" panose="05000000000000000000" pitchFamily="2" charset="2"/>
              <a:buChar char="v"/>
            </a:pPr>
            <a:r>
              <a:rPr lang="en-US" sz="2000" dirty="0">
                <a:solidFill>
                  <a:schemeClr val="tx1"/>
                </a:solidFill>
              </a:rPr>
              <a:t> Do not rewind the old motor multiple times.</a:t>
            </a:r>
          </a:p>
        </p:txBody>
      </p:sp>
      <p:sp>
        <p:nvSpPr>
          <p:cNvPr id="14" name="Title 1">
            <a:extLst>
              <a:ext uri="{FF2B5EF4-FFF2-40B4-BE49-F238E27FC236}">
                <a16:creationId xmlns:a16="http://schemas.microsoft.com/office/drawing/2014/main" id="{EF8A6FEF-B4CE-4C1D-764F-3B147F06191B}"/>
              </a:ext>
            </a:extLst>
          </p:cNvPr>
          <p:cNvSpPr>
            <a:spLocks noGrp="1"/>
          </p:cNvSpPr>
          <p:nvPr>
            <p:ph type="title"/>
          </p:nvPr>
        </p:nvSpPr>
        <p:spPr>
          <a:xfrm>
            <a:off x="0" y="473151"/>
            <a:ext cx="12192000" cy="667408"/>
          </a:xfrm>
        </p:spPr>
        <p:txBody>
          <a:bodyPr>
            <a:normAutofit/>
          </a:bodyPr>
          <a:lstStyle/>
          <a:p>
            <a:pPr algn="ctr" eaLnBrk="1" hangingPunct="1">
              <a:lnSpc>
                <a:spcPct val="85000"/>
              </a:lnSpc>
            </a:pPr>
            <a:r>
              <a:rPr lang="en-US" sz="3200">
                <a:solidFill>
                  <a:schemeClr val="accent1">
                    <a:lumMod val="50000"/>
                  </a:schemeClr>
                </a:solidFill>
                <a:latin typeface="Arial" panose="020B0604020202020204" pitchFamily="34" charset="0"/>
                <a:cs typeface="Arial" panose="020B0604020202020204" pitchFamily="34" charset="0"/>
              </a:rPr>
              <a:t>BASIC PARAMETERS OF THE MOTOR</a:t>
            </a:r>
            <a:endParaRPr lang="vi-VN" altLang="en-US" sz="32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01828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F8A6FEF-B4CE-4C1D-764F-3B147F06191B}"/>
              </a:ext>
            </a:extLst>
          </p:cNvPr>
          <p:cNvSpPr>
            <a:spLocks noGrp="1"/>
          </p:cNvSpPr>
          <p:nvPr>
            <p:ph type="title"/>
          </p:nvPr>
        </p:nvSpPr>
        <p:spPr>
          <a:xfrm>
            <a:off x="0" y="633844"/>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59558" y="1451010"/>
            <a:ext cx="11081982" cy="82565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Choosing the right motor: Selecting a motor with a capacity larger than the requirement will reduce the motor's operating efficiency</a:t>
            </a:r>
          </a:p>
        </p:txBody>
      </p:sp>
      <p:pic>
        <p:nvPicPr>
          <p:cNvPr id="4" name="Picture 3">
            <a:extLst>
              <a:ext uri="{FF2B5EF4-FFF2-40B4-BE49-F238E27FC236}">
                <a16:creationId xmlns:a16="http://schemas.microsoft.com/office/drawing/2014/main" id="{403AB36E-2E6B-40F2-B750-7B93E6361601}"/>
              </a:ext>
            </a:extLst>
          </p:cNvPr>
          <p:cNvPicPr>
            <a:picLocks noChangeAspect="1"/>
          </p:cNvPicPr>
          <p:nvPr/>
        </p:nvPicPr>
        <p:blipFill>
          <a:blip r:embed="rId4"/>
          <a:stretch>
            <a:fillRect/>
          </a:stretch>
        </p:blipFill>
        <p:spPr>
          <a:xfrm>
            <a:off x="3010849" y="2276664"/>
            <a:ext cx="5558911" cy="3353173"/>
          </a:xfrm>
          <a:prstGeom prst="rect">
            <a:avLst/>
          </a:prstGeom>
        </p:spPr>
      </p:pic>
      <p:sp>
        <p:nvSpPr>
          <p:cNvPr id="5" name="Content Placeholder 2">
            <a:extLst>
              <a:ext uri="{FF2B5EF4-FFF2-40B4-BE49-F238E27FC236}">
                <a16:creationId xmlns:a16="http://schemas.microsoft.com/office/drawing/2014/main" id="{5B1AE2A5-0394-7C1F-AB86-CCF0C6C87909}"/>
              </a:ext>
            </a:extLst>
          </p:cNvPr>
          <p:cNvSpPr txBox="1">
            <a:spLocks/>
          </p:cNvSpPr>
          <p:nvPr/>
        </p:nvSpPr>
        <p:spPr>
          <a:xfrm>
            <a:off x="555009" y="5647510"/>
            <a:ext cx="11081982" cy="82565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The motor's efficiency significantly decreases when operating at 30-40% of its rated load (Low-load)</a:t>
            </a:r>
          </a:p>
        </p:txBody>
      </p:sp>
      <p:sp>
        <p:nvSpPr>
          <p:cNvPr id="2" name="Rectangle 1">
            <a:extLst>
              <a:ext uri="{FF2B5EF4-FFF2-40B4-BE49-F238E27FC236}">
                <a16:creationId xmlns:a16="http://schemas.microsoft.com/office/drawing/2014/main" id="{DF2B3A7E-9E1B-91B8-6AB5-62AC045EC9CA}"/>
              </a:ext>
            </a:extLst>
          </p:cNvPr>
          <p:cNvSpPr/>
          <p:nvPr/>
        </p:nvSpPr>
        <p:spPr>
          <a:xfrm>
            <a:off x="2634688" y="2294337"/>
            <a:ext cx="752323" cy="254725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t>% full-load efficiency</a:t>
            </a:r>
          </a:p>
        </p:txBody>
      </p:sp>
    </p:spTree>
    <p:extLst>
      <p:ext uri="{BB962C8B-B14F-4D97-AF65-F5344CB8AC3E}">
        <p14:creationId xmlns:p14="http://schemas.microsoft.com/office/powerpoint/2010/main" val="1464672595"/>
      </p:ext>
    </p:extLst>
  </p:cSld>
  <p:clrMapOvr>
    <a:masterClrMapping/>
  </p:clrMapOvr>
  <p:transition/>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81258" y="1454691"/>
            <a:ext cx="11766461" cy="531955"/>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Reducing the motor's no-load operating time</a:t>
            </a:r>
          </a:p>
        </p:txBody>
      </p:sp>
      <p:sp>
        <p:nvSpPr>
          <p:cNvPr id="5" name="Content Placeholder 2">
            <a:extLst>
              <a:ext uri="{FF2B5EF4-FFF2-40B4-BE49-F238E27FC236}">
                <a16:creationId xmlns:a16="http://schemas.microsoft.com/office/drawing/2014/main" id="{5B1AE2A5-0394-7C1F-AB86-CCF0C6C87909}"/>
              </a:ext>
            </a:extLst>
          </p:cNvPr>
          <p:cNvSpPr txBox="1">
            <a:spLocks/>
          </p:cNvSpPr>
          <p:nvPr/>
        </p:nvSpPr>
        <p:spPr>
          <a:xfrm>
            <a:off x="581258" y="5573606"/>
            <a:ext cx="11766461" cy="82565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Consider replacing the motor when the load is less than 40% of the rated capacity</a:t>
            </a:r>
          </a:p>
        </p:txBody>
      </p:sp>
      <p:pic>
        <p:nvPicPr>
          <p:cNvPr id="6" name="Picture 5">
            <a:extLst>
              <a:ext uri="{FF2B5EF4-FFF2-40B4-BE49-F238E27FC236}">
                <a16:creationId xmlns:a16="http://schemas.microsoft.com/office/drawing/2014/main" id="{FBE83E97-FFAD-ED30-09B7-B822E4914F55}"/>
              </a:ext>
            </a:extLst>
          </p:cNvPr>
          <p:cNvPicPr>
            <a:picLocks noChangeAspect="1"/>
          </p:cNvPicPr>
          <p:nvPr/>
        </p:nvPicPr>
        <p:blipFill>
          <a:blip r:embed="rId3"/>
          <a:stretch>
            <a:fillRect/>
          </a:stretch>
        </p:blipFill>
        <p:spPr>
          <a:xfrm>
            <a:off x="3028941" y="2093897"/>
            <a:ext cx="5870028" cy="3374539"/>
          </a:xfrm>
          <a:prstGeom prst="rect">
            <a:avLst/>
          </a:prstGeom>
        </p:spPr>
      </p:pic>
      <p:sp>
        <p:nvSpPr>
          <p:cNvPr id="2" name="Rectangle 1">
            <a:extLst>
              <a:ext uri="{FF2B5EF4-FFF2-40B4-BE49-F238E27FC236}">
                <a16:creationId xmlns:a16="http://schemas.microsoft.com/office/drawing/2014/main" id="{24E6F85A-D0F8-1BBD-A4DC-BF8E50637053}"/>
              </a:ext>
            </a:extLst>
          </p:cNvPr>
          <p:cNvSpPr/>
          <p:nvPr/>
        </p:nvSpPr>
        <p:spPr>
          <a:xfrm>
            <a:off x="2576781" y="2093897"/>
            <a:ext cx="1464906" cy="2873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efficiency</a:t>
            </a:r>
          </a:p>
        </p:txBody>
      </p:sp>
      <p:sp>
        <p:nvSpPr>
          <p:cNvPr id="4" name="Rectangle 3">
            <a:extLst>
              <a:ext uri="{FF2B5EF4-FFF2-40B4-BE49-F238E27FC236}">
                <a16:creationId xmlns:a16="http://schemas.microsoft.com/office/drawing/2014/main" id="{AED7AD4C-D48C-3959-91B6-B02823917FC9}"/>
              </a:ext>
            </a:extLst>
          </p:cNvPr>
          <p:cNvSpPr/>
          <p:nvPr/>
        </p:nvSpPr>
        <p:spPr>
          <a:xfrm>
            <a:off x="6001116" y="3370997"/>
            <a:ext cx="1399592" cy="2628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load level</a:t>
            </a:r>
          </a:p>
        </p:txBody>
      </p:sp>
      <p:sp>
        <p:nvSpPr>
          <p:cNvPr id="7" name="Rectangle 6">
            <a:extLst>
              <a:ext uri="{FF2B5EF4-FFF2-40B4-BE49-F238E27FC236}">
                <a16:creationId xmlns:a16="http://schemas.microsoft.com/office/drawing/2014/main" id="{A0D8F9A2-53E6-9E71-63C4-8E6B69BDF660}"/>
              </a:ext>
            </a:extLst>
          </p:cNvPr>
          <p:cNvSpPr/>
          <p:nvPr/>
        </p:nvSpPr>
        <p:spPr>
          <a:xfrm>
            <a:off x="5236006" y="3657518"/>
            <a:ext cx="3153746" cy="2146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accept in the short term</a:t>
            </a:r>
          </a:p>
        </p:txBody>
      </p:sp>
      <p:sp>
        <p:nvSpPr>
          <p:cNvPr id="8" name="Rectangle 7">
            <a:extLst>
              <a:ext uri="{FF2B5EF4-FFF2-40B4-BE49-F238E27FC236}">
                <a16:creationId xmlns:a16="http://schemas.microsoft.com/office/drawing/2014/main" id="{42625EB2-35E4-10CA-D70E-DBD460E9540A}"/>
              </a:ext>
            </a:extLst>
          </p:cNvPr>
          <p:cNvSpPr/>
          <p:nvPr/>
        </p:nvSpPr>
        <p:spPr>
          <a:xfrm>
            <a:off x="5730528" y="3951085"/>
            <a:ext cx="2743200" cy="2146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acceptable operation</a:t>
            </a:r>
          </a:p>
        </p:txBody>
      </p:sp>
      <p:sp>
        <p:nvSpPr>
          <p:cNvPr id="9" name="Rectangle 8">
            <a:extLst>
              <a:ext uri="{FF2B5EF4-FFF2-40B4-BE49-F238E27FC236}">
                <a16:creationId xmlns:a16="http://schemas.microsoft.com/office/drawing/2014/main" id="{5154292D-4857-B962-1561-E2270614C6EB}"/>
              </a:ext>
            </a:extLst>
          </p:cNvPr>
          <p:cNvSpPr/>
          <p:nvPr/>
        </p:nvSpPr>
        <p:spPr>
          <a:xfrm>
            <a:off x="6337018" y="4217158"/>
            <a:ext cx="1063690" cy="2377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optimal</a:t>
            </a:r>
          </a:p>
        </p:txBody>
      </p:sp>
      <p:sp>
        <p:nvSpPr>
          <p:cNvPr id="10" name="Rectangle 9">
            <a:extLst>
              <a:ext uri="{FF2B5EF4-FFF2-40B4-BE49-F238E27FC236}">
                <a16:creationId xmlns:a16="http://schemas.microsoft.com/office/drawing/2014/main" id="{825D5975-EEEE-D90F-56A9-4044847930F1}"/>
              </a:ext>
            </a:extLst>
          </p:cNvPr>
          <p:cNvSpPr/>
          <p:nvPr/>
        </p:nvSpPr>
        <p:spPr>
          <a:xfrm>
            <a:off x="8389752" y="4310314"/>
            <a:ext cx="895739" cy="2892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Level</a:t>
            </a:r>
          </a:p>
        </p:txBody>
      </p:sp>
      <p:sp>
        <p:nvSpPr>
          <p:cNvPr id="14" name="Title 1">
            <a:extLst>
              <a:ext uri="{FF2B5EF4-FFF2-40B4-BE49-F238E27FC236}">
                <a16:creationId xmlns:a16="http://schemas.microsoft.com/office/drawing/2014/main" id="{EF8A6FEF-B4CE-4C1D-764F-3B147F06191B}"/>
              </a:ext>
            </a:extLst>
          </p:cNvPr>
          <p:cNvSpPr>
            <a:spLocks noGrp="1"/>
          </p:cNvSpPr>
          <p:nvPr>
            <p:ph type="title"/>
          </p:nvPr>
        </p:nvSpPr>
        <p:spPr>
          <a:xfrm>
            <a:off x="0" y="633844"/>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822125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475053" y="1573656"/>
            <a:ext cx="6124969" cy="370897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Choosing high-efficiency motors: High-efficiency motors should be used in the following cases</a:t>
            </a:r>
          </a:p>
          <a:p>
            <a:pPr algn="just">
              <a:buClrTx/>
              <a:buFont typeface="Wingdings" panose="05000000000000000000" pitchFamily="2" charset="2"/>
              <a:buChar char="v"/>
            </a:pPr>
            <a:r>
              <a:rPr lang="en-US" sz="2000" dirty="0">
                <a:solidFill>
                  <a:schemeClr val="tx1"/>
                </a:solidFill>
              </a:rPr>
              <a:t> Installing new equipment</a:t>
            </a:r>
          </a:p>
          <a:p>
            <a:pPr algn="just">
              <a:buClrTx/>
              <a:buFont typeface="Wingdings" panose="05000000000000000000" pitchFamily="2" charset="2"/>
              <a:buChar char="v"/>
            </a:pPr>
            <a:r>
              <a:rPr lang="en-US" sz="2000" dirty="0">
                <a:solidFill>
                  <a:schemeClr val="tx1"/>
                </a:solidFill>
              </a:rPr>
              <a:t> There are significant adjustments to the production line</a:t>
            </a:r>
          </a:p>
          <a:p>
            <a:pPr algn="just">
              <a:buClrTx/>
              <a:buFont typeface="Wingdings" panose="05000000000000000000" pitchFamily="2" charset="2"/>
              <a:buChar char="v"/>
            </a:pPr>
            <a:r>
              <a:rPr lang="en-US" sz="2000" dirty="0">
                <a:solidFill>
                  <a:schemeClr val="tx1"/>
                </a:solidFill>
              </a:rPr>
              <a:t> Investing in a backup motor</a:t>
            </a:r>
          </a:p>
          <a:p>
            <a:pPr algn="just">
              <a:buClrTx/>
              <a:buFont typeface="Wingdings" panose="05000000000000000000" pitchFamily="2" charset="2"/>
              <a:buChar char="v"/>
            </a:pPr>
            <a:r>
              <a:rPr lang="en-US" sz="2000" dirty="0">
                <a:solidFill>
                  <a:schemeClr val="tx1"/>
                </a:solidFill>
              </a:rPr>
              <a:t> Instead of rewinding a damaged old motor, consider investing in a high-efficiency motor</a:t>
            </a:r>
          </a:p>
        </p:txBody>
      </p:sp>
      <p:pic>
        <p:nvPicPr>
          <p:cNvPr id="4" name="Picture 3">
            <a:extLst>
              <a:ext uri="{FF2B5EF4-FFF2-40B4-BE49-F238E27FC236}">
                <a16:creationId xmlns:a16="http://schemas.microsoft.com/office/drawing/2014/main" id="{528520CF-3350-0047-5231-32865D4DD445}"/>
              </a:ext>
            </a:extLst>
          </p:cNvPr>
          <p:cNvPicPr>
            <a:picLocks noChangeAspect="1"/>
          </p:cNvPicPr>
          <p:nvPr/>
        </p:nvPicPr>
        <p:blipFill>
          <a:blip r:embed="rId3"/>
          <a:stretch>
            <a:fillRect/>
          </a:stretch>
        </p:blipFill>
        <p:spPr>
          <a:xfrm>
            <a:off x="6719680" y="1595629"/>
            <a:ext cx="4979268" cy="4064845"/>
          </a:xfrm>
          <a:prstGeom prst="rect">
            <a:avLst/>
          </a:prstGeom>
        </p:spPr>
      </p:pic>
      <p:sp>
        <p:nvSpPr>
          <p:cNvPr id="2" name="Rectangle 1">
            <a:extLst>
              <a:ext uri="{FF2B5EF4-FFF2-40B4-BE49-F238E27FC236}">
                <a16:creationId xmlns:a16="http://schemas.microsoft.com/office/drawing/2014/main" id="{2A8FE486-A836-CF51-F99C-FFAA7162132A}"/>
              </a:ext>
            </a:extLst>
          </p:cNvPr>
          <p:cNvSpPr/>
          <p:nvPr/>
        </p:nvSpPr>
        <p:spPr>
          <a:xfrm>
            <a:off x="7659692" y="1856609"/>
            <a:ext cx="1769125" cy="3845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High efficiency</a:t>
            </a:r>
          </a:p>
        </p:txBody>
      </p:sp>
      <p:sp>
        <p:nvSpPr>
          <p:cNvPr id="5" name="Rectangle 4">
            <a:extLst>
              <a:ext uri="{FF2B5EF4-FFF2-40B4-BE49-F238E27FC236}">
                <a16:creationId xmlns:a16="http://schemas.microsoft.com/office/drawing/2014/main" id="{76621A11-A2FC-F37C-44E0-79792A0298A6}"/>
              </a:ext>
            </a:extLst>
          </p:cNvPr>
          <p:cNvSpPr/>
          <p:nvPr/>
        </p:nvSpPr>
        <p:spPr>
          <a:xfrm>
            <a:off x="9335277" y="3059736"/>
            <a:ext cx="2267339" cy="49452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Standard efficiency</a:t>
            </a:r>
          </a:p>
        </p:txBody>
      </p:sp>
      <p:sp>
        <p:nvSpPr>
          <p:cNvPr id="6" name="Rectangle 5">
            <a:extLst>
              <a:ext uri="{FF2B5EF4-FFF2-40B4-BE49-F238E27FC236}">
                <a16:creationId xmlns:a16="http://schemas.microsoft.com/office/drawing/2014/main" id="{8EA63CE5-47B1-BD71-DD47-18E0E18CA4E2}"/>
              </a:ext>
            </a:extLst>
          </p:cNvPr>
          <p:cNvSpPr/>
          <p:nvPr/>
        </p:nvSpPr>
        <p:spPr>
          <a:xfrm>
            <a:off x="6772323" y="1650222"/>
            <a:ext cx="365458" cy="391806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00" dirty="0"/>
          </a:p>
        </p:txBody>
      </p:sp>
      <p:sp>
        <p:nvSpPr>
          <p:cNvPr id="8" name="Rectangle 7">
            <a:extLst>
              <a:ext uri="{FF2B5EF4-FFF2-40B4-BE49-F238E27FC236}">
                <a16:creationId xmlns:a16="http://schemas.microsoft.com/office/drawing/2014/main" id="{5EA922C5-B516-A9F6-AFC2-0CD8791A9C46}"/>
              </a:ext>
            </a:extLst>
          </p:cNvPr>
          <p:cNvSpPr/>
          <p:nvPr/>
        </p:nvSpPr>
        <p:spPr>
          <a:xfrm>
            <a:off x="8706018" y="5228989"/>
            <a:ext cx="1762928" cy="3452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1500" dirty="0">
                <a:solidFill>
                  <a:schemeClr val="tx1"/>
                </a:solidFill>
              </a:rPr>
              <a:t>Power(Hp)</a:t>
            </a:r>
            <a:endParaRPr lang="en-US" sz="1500" dirty="0">
              <a:solidFill>
                <a:schemeClr val="tx1"/>
              </a:solidFill>
            </a:endParaRPr>
          </a:p>
        </p:txBody>
      </p:sp>
      <p:sp>
        <p:nvSpPr>
          <p:cNvPr id="9" name="Rectangle 8">
            <a:extLst>
              <a:ext uri="{FF2B5EF4-FFF2-40B4-BE49-F238E27FC236}">
                <a16:creationId xmlns:a16="http://schemas.microsoft.com/office/drawing/2014/main" id="{25F36FF1-221A-5A29-114C-DA08A96C3120}"/>
              </a:ext>
            </a:extLst>
          </p:cNvPr>
          <p:cNvSpPr/>
          <p:nvPr/>
        </p:nvSpPr>
        <p:spPr>
          <a:xfrm>
            <a:off x="9837390" y="4372811"/>
            <a:ext cx="930694" cy="5724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vi-VN" sz="1500" i="1" dirty="0">
                <a:solidFill>
                  <a:schemeClr val="tx1"/>
                </a:solidFill>
              </a:rPr>
              <a:t>Source</a:t>
            </a:r>
            <a:r>
              <a:rPr lang="en-US" sz="1500" i="1" dirty="0">
                <a:solidFill>
                  <a:schemeClr val="tx1"/>
                </a:solidFill>
              </a:rPr>
              <a:t>:</a:t>
            </a:r>
          </a:p>
        </p:txBody>
      </p:sp>
      <p:sp>
        <p:nvSpPr>
          <p:cNvPr id="12" name="Content Placeholder 2">
            <a:extLst>
              <a:ext uri="{FF2B5EF4-FFF2-40B4-BE49-F238E27FC236}">
                <a16:creationId xmlns:a16="http://schemas.microsoft.com/office/drawing/2014/main" id="{AB78D34E-B7C6-2BEB-8BB5-31F63AE653CC}"/>
              </a:ext>
            </a:extLst>
          </p:cNvPr>
          <p:cNvSpPr txBox="1">
            <a:spLocks/>
          </p:cNvSpPr>
          <p:nvPr/>
        </p:nvSpPr>
        <p:spPr>
          <a:xfrm rot="16200000">
            <a:off x="5058708" y="3361076"/>
            <a:ext cx="3792688" cy="38636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dirty="0">
                <a:solidFill>
                  <a:schemeClr val="tx1"/>
                </a:solidFill>
              </a:rPr>
              <a:t>E</a:t>
            </a:r>
            <a:r>
              <a:rPr lang="vi-VN" sz="1800" dirty="0">
                <a:solidFill>
                  <a:schemeClr val="tx1"/>
                </a:solidFill>
              </a:rPr>
              <a:t>fficiency</a:t>
            </a:r>
            <a:endParaRPr lang="en-US" sz="1800" dirty="0">
              <a:solidFill>
                <a:schemeClr val="tx1"/>
              </a:solidFill>
            </a:endParaRPr>
          </a:p>
        </p:txBody>
      </p:sp>
      <p:sp>
        <p:nvSpPr>
          <p:cNvPr id="13" name="Title 1">
            <a:extLst>
              <a:ext uri="{FF2B5EF4-FFF2-40B4-BE49-F238E27FC236}">
                <a16:creationId xmlns:a16="http://schemas.microsoft.com/office/drawing/2014/main" id="{EF8A6FEF-B4CE-4C1D-764F-3B147F06191B}"/>
              </a:ext>
            </a:extLst>
          </p:cNvPr>
          <p:cNvSpPr>
            <a:spLocks noGrp="1"/>
          </p:cNvSpPr>
          <p:nvPr>
            <p:ph type="title"/>
          </p:nvPr>
        </p:nvSpPr>
        <p:spPr>
          <a:xfrm>
            <a:off x="0" y="633844"/>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373827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7F4B9-F563-75DD-92FD-FE63CB0725EB}"/>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EFB3CBA5-254E-010A-9F01-D28BCDEA510F}"/>
              </a:ext>
            </a:extLst>
          </p:cNvPr>
          <p:cNvSpPr txBox="1"/>
          <p:nvPr/>
        </p:nvSpPr>
        <p:spPr>
          <a:xfrm>
            <a:off x="419877" y="1404768"/>
            <a:ext cx="7977674" cy="379656"/>
          </a:xfrm>
          <a:prstGeom prst="rect">
            <a:avLst/>
          </a:prstGeom>
          <a:noFill/>
        </p:spPr>
        <p:txBody>
          <a:bodyPr wrap="square">
            <a:spAutoFit/>
          </a:bodyPr>
          <a:lstStyle/>
          <a:p>
            <a:r>
              <a:rPr lang="en-US" sz="1800" dirty="0"/>
              <a:t>C</a:t>
            </a:r>
            <a:r>
              <a:rPr lang="en-US" sz="1800"/>
              <a:t>alculate </a:t>
            </a:r>
            <a:r>
              <a:rPr lang="en-US" sz="1800" dirty="0"/>
              <a:t>when replacing from IE1 to IE3 for motor 75kW</a:t>
            </a:r>
          </a:p>
        </p:txBody>
      </p:sp>
      <p:graphicFrame>
        <p:nvGraphicFramePr>
          <p:cNvPr id="13" name="Table 12">
            <a:extLst>
              <a:ext uri="{FF2B5EF4-FFF2-40B4-BE49-F238E27FC236}">
                <a16:creationId xmlns:a16="http://schemas.microsoft.com/office/drawing/2014/main" id="{3A7AE64A-336F-2D10-F6C8-B2CB9007841A}"/>
              </a:ext>
            </a:extLst>
          </p:cNvPr>
          <p:cNvGraphicFramePr>
            <a:graphicFrameLocks noGrp="1"/>
          </p:cNvGraphicFramePr>
          <p:nvPr>
            <p:extLst>
              <p:ext uri="{D42A27DB-BD31-4B8C-83A1-F6EECF244321}">
                <p14:modId xmlns:p14="http://schemas.microsoft.com/office/powerpoint/2010/main" val="3493796282"/>
              </p:ext>
            </p:extLst>
          </p:nvPr>
        </p:nvGraphicFramePr>
        <p:xfrm>
          <a:off x="609600" y="2230221"/>
          <a:ext cx="10972800" cy="1097280"/>
        </p:xfrm>
        <a:graphic>
          <a:graphicData uri="http://schemas.openxmlformats.org/drawingml/2006/table">
            <a:tbl>
              <a:tblPr/>
              <a:tblGrid>
                <a:gridCol w="5486400">
                  <a:extLst>
                    <a:ext uri="{9D8B030D-6E8A-4147-A177-3AD203B41FA5}">
                      <a16:colId xmlns:a16="http://schemas.microsoft.com/office/drawing/2014/main" val="2492381579"/>
                    </a:ext>
                  </a:extLst>
                </a:gridCol>
                <a:gridCol w="5486400">
                  <a:extLst>
                    <a:ext uri="{9D8B030D-6E8A-4147-A177-3AD203B41FA5}">
                      <a16:colId xmlns:a16="http://schemas.microsoft.com/office/drawing/2014/main" val="2983509788"/>
                    </a:ext>
                  </a:extLst>
                </a:gridCol>
              </a:tblGrid>
              <a:tr h="0">
                <a:tc>
                  <a:txBody>
                    <a:bodyPr/>
                    <a:lstStyle/>
                    <a:p>
                      <a:r>
                        <a:rPr lang="en-US" sz="1800"/>
                        <a:t>Motor Efficiency Class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Efficiency (</a:t>
                      </a:r>
                      <a:r>
                        <a:rPr lang="el-GR" sz="1800"/>
                        <a:t>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8974796"/>
                  </a:ext>
                </a:extLst>
              </a:tr>
              <a:tr h="0">
                <a:tc>
                  <a:txBody>
                    <a:bodyPr/>
                    <a:lstStyle/>
                    <a:p>
                      <a:r>
                        <a:rPr lang="en-US" sz="1800"/>
                        <a:t>IE1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93.0% (0.930)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6808701"/>
                  </a:ext>
                </a:extLst>
              </a:tr>
              <a:tr h="0">
                <a:tc>
                  <a:txBody>
                    <a:bodyPr/>
                    <a:lstStyle/>
                    <a:p>
                      <a:r>
                        <a:rPr lang="en-US" sz="1800" dirty="0"/>
                        <a:t>IE3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95.4% (0.954)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9722112"/>
                  </a:ext>
                </a:extLst>
              </a:tr>
            </a:tbl>
          </a:graphicData>
        </a:graphic>
      </p:graphicFrame>
      <p:sp>
        <p:nvSpPr>
          <p:cNvPr id="15" name="TextBox 14">
            <a:extLst>
              <a:ext uri="{FF2B5EF4-FFF2-40B4-BE49-F238E27FC236}">
                <a16:creationId xmlns:a16="http://schemas.microsoft.com/office/drawing/2014/main" id="{512929AC-C32D-86D3-3208-D3217ABCA5BD}"/>
              </a:ext>
            </a:extLst>
          </p:cNvPr>
          <p:cNvSpPr txBox="1"/>
          <p:nvPr/>
        </p:nvSpPr>
        <p:spPr>
          <a:xfrm>
            <a:off x="419877" y="1759336"/>
            <a:ext cx="6102220" cy="379656"/>
          </a:xfrm>
          <a:prstGeom prst="rect">
            <a:avLst/>
          </a:prstGeom>
          <a:noFill/>
        </p:spPr>
        <p:txBody>
          <a:bodyPr wrap="square">
            <a:spAutoFit/>
          </a:bodyPr>
          <a:lstStyle/>
          <a:p>
            <a:r>
              <a:rPr lang="en-US" b="1" dirty="0"/>
              <a:t>1. Motor Efficiency Comparison</a:t>
            </a:r>
          </a:p>
        </p:txBody>
      </p:sp>
      <p:sp>
        <p:nvSpPr>
          <p:cNvPr id="17" name="TextBox 16">
            <a:extLst>
              <a:ext uri="{FF2B5EF4-FFF2-40B4-BE49-F238E27FC236}">
                <a16:creationId xmlns:a16="http://schemas.microsoft.com/office/drawing/2014/main" id="{7CD859B7-CC00-ACBE-E828-509689780924}"/>
              </a:ext>
            </a:extLst>
          </p:cNvPr>
          <p:cNvSpPr txBox="1"/>
          <p:nvPr/>
        </p:nvSpPr>
        <p:spPr>
          <a:xfrm>
            <a:off x="419877" y="3343693"/>
            <a:ext cx="6102220" cy="1241622"/>
          </a:xfrm>
          <a:prstGeom prst="rect">
            <a:avLst/>
          </a:prstGeom>
          <a:noFill/>
        </p:spPr>
        <p:txBody>
          <a:bodyPr wrap="square">
            <a:spAutoFit/>
          </a:bodyPr>
          <a:lstStyle/>
          <a:p>
            <a:pPr>
              <a:buNone/>
            </a:pPr>
            <a:r>
              <a:rPr lang="en-US" sz="1800" b="1" dirty="0"/>
              <a:t>2. Input Power Required</a:t>
            </a:r>
          </a:p>
          <a:p>
            <a:pPr>
              <a:buNone/>
            </a:pPr>
            <a:r>
              <a:rPr lang="en-US" sz="1800" dirty="0"/>
              <a:t>Let’s calculate input power for each motor:</a:t>
            </a:r>
          </a:p>
          <a:p>
            <a:pPr marL="285750" indent="-285750">
              <a:buFont typeface="Arial" panose="020B0604020202020204" pitchFamily="34" charset="0"/>
              <a:buChar char="•"/>
            </a:pPr>
            <a:r>
              <a:rPr lang="en-US" sz="1800" dirty="0"/>
              <a:t>Output Power (Pₒ) = 75 kW</a:t>
            </a:r>
          </a:p>
          <a:p>
            <a:pPr marL="285750" indent="-285750">
              <a:buFont typeface="Arial" panose="020B0604020202020204" pitchFamily="34" charset="0"/>
              <a:buChar char="•"/>
            </a:pPr>
            <a:r>
              <a:rPr lang="en-US" sz="1800" dirty="0"/>
              <a:t>Input Power (Pᵢ) = Pₒ / η</a:t>
            </a:r>
          </a:p>
        </p:txBody>
      </p:sp>
      <p:graphicFrame>
        <p:nvGraphicFramePr>
          <p:cNvPr id="18" name="Table 17">
            <a:extLst>
              <a:ext uri="{FF2B5EF4-FFF2-40B4-BE49-F238E27FC236}">
                <a16:creationId xmlns:a16="http://schemas.microsoft.com/office/drawing/2014/main" id="{620E7138-7175-87F5-FE2D-20437594B5A5}"/>
              </a:ext>
            </a:extLst>
          </p:cNvPr>
          <p:cNvGraphicFramePr>
            <a:graphicFrameLocks noGrp="1"/>
          </p:cNvGraphicFramePr>
          <p:nvPr>
            <p:extLst>
              <p:ext uri="{D42A27DB-BD31-4B8C-83A1-F6EECF244321}">
                <p14:modId xmlns:p14="http://schemas.microsoft.com/office/powerpoint/2010/main" val="4125329892"/>
              </p:ext>
            </p:extLst>
          </p:nvPr>
        </p:nvGraphicFramePr>
        <p:xfrm>
          <a:off x="6285722" y="3703697"/>
          <a:ext cx="5296678" cy="1097280"/>
        </p:xfrm>
        <a:graphic>
          <a:graphicData uri="http://schemas.openxmlformats.org/drawingml/2006/table">
            <a:tbl>
              <a:tblPr/>
              <a:tblGrid>
                <a:gridCol w="2648339">
                  <a:extLst>
                    <a:ext uri="{9D8B030D-6E8A-4147-A177-3AD203B41FA5}">
                      <a16:colId xmlns:a16="http://schemas.microsoft.com/office/drawing/2014/main" val="4054771256"/>
                    </a:ext>
                  </a:extLst>
                </a:gridCol>
                <a:gridCol w="2648339">
                  <a:extLst>
                    <a:ext uri="{9D8B030D-6E8A-4147-A177-3AD203B41FA5}">
                      <a16:colId xmlns:a16="http://schemas.microsoft.com/office/drawing/2014/main" val="2610890584"/>
                    </a:ext>
                  </a:extLst>
                </a:gridCol>
              </a:tblGrid>
              <a:tr h="0">
                <a:tc>
                  <a:txBody>
                    <a:bodyPr/>
                    <a:lstStyle/>
                    <a:p>
                      <a:r>
                        <a:rPr lang="en-US" sz="1800"/>
                        <a:t>Motor Class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a:t>Input Power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2727828"/>
                  </a:ext>
                </a:extLst>
              </a:tr>
              <a:tr h="0">
                <a:tc>
                  <a:txBody>
                    <a:bodyPr/>
                    <a:lstStyle/>
                    <a:p>
                      <a:r>
                        <a:rPr lang="en-US" sz="1800"/>
                        <a:t>IE1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75 / 0.93 ≈ </a:t>
                      </a:r>
                      <a:r>
                        <a:rPr lang="en-US" sz="1800" b="1" dirty="0"/>
                        <a:t>80.65</a:t>
                      </a:r>
                      <a:r>
                        <a:rPr lang="en-US" sz="1800" dirty="0"/>
                        <a:t>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92863661"/>
                  </a:ext>
                </a:extLst>
              </a:tr>
              <a:tr h="0">
                <a:tc>
                  <a:txBody>
                    <a:bodyPr/>
                    <a:lstStyle/>
                    <a:p>
                      <a:r>
                        <a:rPr lang="en-US" sz="1800"/>
                        <a:t>IE3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t>75 / 0.954 ≈ </a:t>
                      </a:r>
                      <a:r>
                        <a:rPr lang="en-US" sz="1800" b="1" dirty="0"/>
                        <a:t>78.61</a:t>
                      </a:r>
                      <a:r>
                        <a:rPr lang="en-US" sz="1800" dirty="0"/>
                        <a:t>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0473502"/>
                  </a:ext>
                </a:extLst>
              </a:tr>
            </a:tbl>
          </a:graphicData>
        </a:graphic>
      </p:graphicFrame>
      <p:sp>
        <p:nvSpPr>
          <p:cNvPr id="20" name="TextBox 19">
            <a:extLst>
              <a:ext uri="{FF2B5EF4-FFF2-40B4-BE49-F238E27FC236}">
                <a16:creationId xmlns:a16="http://schemas.microsoft.com/office/drawing/2014/main" id="{6EC2340D-097F-2733-EB30-5E518277CCE2}"/>
              </a:ext>
            </a:extLst>
          </p:cNvPr>
          <p:cNvSpPr txBox="1"/>
          <p:nvPr/>
        </p:nvSpPr>
        <p:spPr>
          <a:xfrm>
            <a:off x="419877" y="4558400"/>
            <a:ext cx="6102220" cy="379656"/>
          </a:xfrm>
          <a:prstGeom prst="rect">
            <a:avLst/>
          </a:prstGeom>
          <a:noFill/>
        </p:spPr>
        <p:txBody>
          <a:bodyPr wrap="square">
            <a:spAutoFit/>
          </a:bodyPr>
          <a:lstStyle/>
          <a:p>
            <a:r>
              <a:rPr lang="en-US" sz="1800" dirty="0"/>
              <a:t>⇒ Savings per hour = 80.65 – 78.61 = 2.04 kWh</a:t>
            </a:r>
          </a:p>
        </p:txBody>
      </p:sp>
      <p:sp>
        <p:nvSpPr>
          <p:cNvPr id="22" name="TextBox 21">
            <a:extLst>
              <a:ext uri="{FF2B5EF4-FFF2-40B4-BE49-F238E27FC236}">
                <a16:creationId xmlns:a16="http://schemas.microsoft.com/office/drawing/2014/main" id="{CAC5C0B2-D03C-DA5B-9E9B-33B64AA84F9F}"/>
              </a:ext>
            </a:extLst>
          </p:cNvPr>
          <p:cNvSpPr txBox="1"/>
          <p:nvPr/>
        </p:nvSpPr>
        <p:spPr>
          <a:xfrm>
            <a:off x="419877" y="4892206"/>
            <a:ext cx="5462308" cy="1528945"/>
          </a:xfrm>
          <a:prstGeom prst="rect">
            <a:avLst/>
          </a:prstGeom>
          <a:noFill/>
        </p:spPr>
        <p:txBody>
          <a:bodyPr wrap="square">
            <a:spAutoFit/>
          </a:bodyPr>
          <a:lstStyle/>
          <a:p>
            <a:pPr algn="just">
              <a:buNone/>
            </a:pPr>
            <a:r>
              <a:rPr lang="en-US" sz="1800" b="1" dirty="0"/>
              <a:t>3. Annual Energy Saving</a:t>
            </a:r>
          </a:p>
          <a:p>
            <a:pPr algn="just">
              <a:buNone/>
            </a:pPr>
            <a:r>
              <a:rPr lang="en-US" sz="1800" dirty="0"/>
              <a:t>Assume operating time:</a:t>
            </a:r>
          </a:p>
          <a:p>
            <a:pPr marL="285750" indent="-285750" algn="just">
              <a:buFont typeface="Arial" panose="020B0604020202020204" pitchFamily="34" charset="0"/>
              <a:buChar char="•"/>
            </a:pPr>
            <a:r>
              <a:rPr lang="en-US" sz="1800" dirty="0"/>
              <a:t>12 hours/day, 290 days/year = 3,480 hours/year</a:t>
            </a:r>
          </a:p>
          <a:p>
            <a:pPr algn="just"/>
            <a:r>
              <a:rPr lang="en-US" sz="1800" dirty="0"/>
              <a:t>Then:</a:t>
            </a:r>
          </a:p>
          <a:p>
            <a:pPr marL="285750" indent="-285750" algn="just">
              <a:buFont typeface="Arial" panose="020B0604020202020204" pitchFamily="34" charset="0"/>
              <a:buChar char="•"/>
            </a:pPr>
            <a:r>
              <a:rPr lang="en-US" sz="1800" dirty="0"/>
              <a:t>Annual savings = 2.04 × 3,480 ≈ 7,099 kWh/year</a:t>
            </a:r>
          </a:p>
        </p:txBody>
      </p:sp>
      <p:sp>
        <p:nvSpPr>
          <p:cNvPr id="24" name="TextBox 23">
            <a:extLst>
              <a:ext uri="{FF2B5EF4-FFF2-40B4-BE49-F238E27FC236}">
                <a16:creationId xmlns:a16="http://schemas.microsoft.com/office/drawing/2014/main" id="{987A9D71-8EDA-A1F9-90FB-8B7CB0680F98}"/>
              </a:ext>
            </a:extLst>
          </p:cNvPr>
          <p:cNvSpPr txBox="1"/>
          <p:nvPr/>
        </p:nvSpPr>
        <p:spPr>
          <a:xfrm>
            <a:off x="6285722" y="4892206"/>
            <a:ext cx="5296678" cy="954300"/>
          </a:xfrm>
          <a:prstGeom prst="rect">
            <a:avLst/>
          </a:prstGeom>
          <a:noFill/>
        </p:spPr>
        <p:txBody>
          <a:bodyPr wrap="square">
            <a:spAutoFit/>
          </a:bodyPr>
          <a:lstStyle/>
          <a:p>
            <a:pPr algn="just">
              <a:buNone/>
            </a:pPr>
            <a:r>
              <a:rPr lang="en-US" sz="1800" b="1" dirty="0"/>
              <a:t>4. Cost Savings</a:t>
            </a:r>
          </a:p>
          <a:p>
            <a:pPr algn="just"/>
            <a:r>
              <a:rPr lang="en-US" sz="1800" dirty="0"/>
              <a:t>Assume electricity price: </a:t>
            </a:r>
            <a:r>
              <a:rPr lang="en-US" sz="1800" b="1" dirty="0"/>
              <a:t>2,000 VND/kWh</a:t>
            </a:r>
            <a:br>
              <a:rPr lang="en-US" sz="1800" dirty="0"/>
            </a:br>
            <a:r>
              <a:rPr lang="en-US" sz="1800" dirty="0"/>
              <a:t>→ </a:t>
            </a:r>
            <a:r>
              <a:rPr lang="en-US" sz="1800" b="1" dirty="0"/>
              <a:t>7,099 × 2,000 = ~14.2 </a:t>
            </a:r>
            <a:r>
              <a:rPr lang="en-US" sz="1800" b="1" dirty="0" err="1"/>
              <a:t>triệu</a:t>
            </a:r>
            <a:r>
              <a:rPr lang="en-US" sz="1800" b="1" dirty="0"/>
              <a:t> VND/year saved</a:t>
            </a:r>
            <a:endParaRPr lang="en-US" sz="1800" dirty="0"/>
          </a:p>
        </p:txBody>
      </p:sp>
      <p:sp>
        <p:nvSpPr>
          <p:cNvPr id="12" name="Title 1">
            <a:extLst>
              <a:ext uri="{FF2B5EF4-FFF2-40B4-BE49-F238E27FC236}">
                <a16:creationId xmlns:a16="http://schemas.microsoft.com/office/drawing/2014/main" id="{EF8A6FEF-B4CE-4C1D-764F-3B147F06191B}"/>
              </a:ext>
            </a:extLst>
          </p:cNvPr>
          <p:cNvSpPr>
            <a:spLocks noGrp="1"/>
          </p:cNvSpPr>
          <p:nvPr>
            <p:ph type="title"/>
          </p:nvPr>
        </p:nvSpPr>
        <p:spPr>
          <a:xfrm>
            <a:off x="0" y="633844"/>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532414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AB2BF-BF8E-0B22-7738-477DB690D499}"/>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9CD606BE-88F9-1719-AC12-D58612980841}"/>
              </a:ext>
            </a:extLst>
          </p:cNvPr>
          <p:cNvSpPr txBox="1"/>
          <p:nvPr/>
        </p:nvSpPr>
        <p:spPr>
          <a:xfrm>
            <a:off x="5136617" y="1487707"/>
            <a:ext cx="1918766" cy="461665"/>
          </a:xfrm>
          <a:prstGeom prst="rect">
            <a:avLst/>
          </a:prstGeom>
          <a:noFill/>
        </p:spPr>
        <p:txBody>
          <a:bodyPr wrap="square">
            <a:spAutoFit/>
          </a:bodyPr>
          <a:lstStyle/>
          <a:p>
            <a:r>
              <a:rPr lang="en-US" sz="2400" b="1"/>
              <a:t>QUESTION</a:t>
            </a:r>
            <a:endParaRPr lang="en-US" sz="2400" b="1" dirty="0"/>
          </a:p>
        </p:txBody>
      </p:sp>
      <p:sp>
        <p:nvSpPr>
          <p:cNvPr id="4" name="TextBox 3">
            <a:extLst>
              <a:ext uri="{FF2B5EF4-FFF2-40B4-BE49-F238E27FC236}">
                <a16:creationId xmlns:a16="http://schemas.microsoft.com/office/drawing/2014/main" id="{6027E08E-53FF-2C64-FF9E-9E3A22DEA5A1}"/>
              </a:ext>
            </a:extLst>
          </p:cNvPr>
          <p:cNvSpPr txBox="1"/>
          <p:nvPr/>
        </p:nvSpPr>
        <p:spPr>
          <a:xfrm>
            <a:off x="593421" y="2113145"/>
            <a:ext cx="10494410" cy="902811"/>
          </a:xfrm>
          <a:prstGeom prst="rect">
            <a:avLst/>
          </a:prstGeom>
          <a:noFill/>
        </p:spPr>
        <p:txBody>
          <a:bodyPr wrap="square">
            <a:spAutoFit/>
          </a:bodyPr>
          <a:lstStyle/>
          <a:p>
            <a:pPr>
              <a:lnSpc>
                <a:spcPct val="115000"/>
              </a:lnSpc>
              <a:spcAft>
                <a:spcPts val="800"/>
              </a:spcAft>
              <a:buNone/>
            </a:pPr>
            <a:r>
              <a:rPr lang="en-US" sz="2000" kern="100" dirty="0">
                <a:effectLst/>
                <a:latin typeface="+mj-lt"/>
                <a:ea typeface="DengXian" panose="02010600030101010101" pitchFamily="2" charset="-122"/>
                <a:cs typeface="Times New Roman" panose="02020603050405020304" pitchFamily="18" charset="0"/>
              </a:rPr>
              <a:t>1. Select and calculate the replacement for your Company's motor?</a:t>
            </a:r>
          </a:p>
          <a:p>
            <a:pPr>
              <a:lnSpc>
                <a:spcPct val="115000"/>
              </a:lnSpc>
              <a:spcAft>
                <a:spcPts val="800"/>
              </a:spcAft>
            </a:pPr>
            <a:r>
              <a:rPr lang="en-US" sz="2000" kern="100" dirty="0">
                <a:effectLst/>
                <a:latin typeface="+mj-lt"/>
                <a:ea typeface="DengXian" panose="02010600030101010101" pitchFamily="2" charset="-122"/>
                <a:cs typeface="Times New Roman" panose="02020603050405020304" pitchFamily="18" charset="0"/>
              </a:rPr>
              <a:t>2. Find a quote for a high efficiency motor locally and calculate a simple </a:t>
            </a:r>
            <a:r>
              <a:rPr lang="en-US" sz="2000" kern="100">
                <a:effectLst/>
                <a:latin typeface="+mj-lt"/>
                <a:ea typeface="DengXian" panose="02010600030101010101" pitchFamily="2" charset="-122"/>
                <a:cs typeface="Times New Roman" panose="02020603050405020304" pitchFamily="18" charset="0"/>
              </a:rPr>
              <a:t>payback period?</a:t>
            </a:r>
            <a:endParaRPr lang="en-US" sz="2000" kern="100" dirty="0">
              <a:effectLst/>
              <a:latin typeface="+mj-lt"/>
              <a:ea typeface="DengXian" panose="02010600030101010101" pitchFamily="2" charset="-122"/>
              <a:cs typeface="Times New Roman" panose="02020603050405020304" pitchFamily="18" charset="0"/>
            </a:endParaRPr>
          </a:p>
        </p:txBody>
      </p:sp>
      <p:sp>
        <p:nvSpPr>
          <p:cNvPr id="6" name="Title 1">
            <a:extLst>
              <a:ext uri="{FF2B5EF4-FFF2-40B4-BE49-F238E27FC236}">
                <a16:creationId xmlns:a16="http://schemas.microsoft.com/office/drawing/2014/main" id="{EF8A6FEF-B4CE-4C1D-764F-3B147F06191B}"/>
              </a:ext>
            </a:extLst>
          </p:cNvPr>
          <p:cNvSpPr>
            <a:spLocks noGrp="1"/>
          </p:cNvSpPr>
          <p:nvPr>
            <p:ph type="title"/>
          </p:nvPr>
        </p:nvSpPr>
        <p:spPr>
          <a:xfrm>
            <a:off x="0" y="633844"/>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356488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45909" y="1380928"/>
            <a:ext cx="11109279" cy="490425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ClrTx/>
            </a:pPr>
            <a:r>
              <a:rPr lang="en-US" sz="2000" dirty="0">
                <a:solidFill>
                  <a:schemeClr val="tx1"/>
                </a:solidFill>
              </a:rPr>
              <a:t> Using an inverter (or VFD) to control the motor speed: The inverter enhances energy efficiency by adjusting the motor's speed to match the variation in load</a:t>
            </a:r>
          </a:p>
          <a:p>
            <a:pPr algn="just">
              <a:lnSpc>
                <a:spcPct val="150000"/>
              </a:lnSpc>
              <a:buClrTx/>
            </a:pPr>
            <a:r>
              <a:rPr lang="en-US" sz="2000" dirty="0">
                <a:solidFill>
                  <a:schemeClr val="tx1"/>
                </a:solidFill>
              </a:rPr>
              <a:t>Inverters are most effectively applied in the following cases</a:t>
            </a:r>
          </a:p>
          <a:p>
            <a:pPr algn="just">
              <a:lnSpc>
                <a:spcPct val="150000"/>
              </a:lnSpc>
              <a:buClrTx/>
              <a:buFont typeface="Wingdings" panose="05000000000000000000" pitchFamily="2" charset="2"/>
              <a:buChar char="v"/>
            </a:pPr>
            <a:r>
              <a:rPr lang="en-US" sz="2000" dirty="0">
                <a:solidFill>
                  <a:schemeClr val="tx1"/>
                </a:solidFill>
              </a:rPr>
              <a:t> When there is a need to change the speed/flow rate of the fluid: the system includes throttle valves and bypass valves</a:t>
            </a:r>
          </a:p>
          <a:p>
            <a:pPr algn="just">
              <a:lnSpc>
                <a:spcPct val="150000"/>
              </a:lnSpc>
              <a:buClrTx/>
              <a:buFont typeface="Wingdings" panose="05000000000000000000" pitchFamily="2" charset="2"/>
              <a:buChar char="v"/>
            </a:pPr>
            <a:r>
              <a:rPr lang="en-US" sz="2000" dirty="0">
                <a:solidFill>
                  <a:schemeClr val="tx1"/>
                </a:solidFill>
              </a:rPr>
              <a:t> When the equipment's power is much larger than the required load current</a:t>
            </a:r>
          </a:p>
          <a:p>
            <a:pPr algn="just">
              <a:lnSpc>
                <a:spcPct val="150000"/>
              </a:lnSpc>
              <a:buClrTx/>
              <a:buFont typeface="Wingdings" panose="05000000000000000000" pitchFamily="2" charset="2"/>
              <a:buChar char="v"/>
            </a:pPr>
            <a:r>
              <a:rPr lang="en-US" sz="2000" dirty="0">
                <a:solidFill>
                  <a:schemeClr val="tx1"/>
                </a:solidFill>
              </a:rPr>
              <a:t>The system has a flow controlled by periodic on/off cycles</a:t>
            </a:r>
          </a:p>
        </p:txBody>
      </p:sp>
      <p:sp>
        <p:nvSpPr>
          <p:cNvPr id="6" name="Title 1">
            <a:extLst>
              <a:ext uri="{FF2B5EF4-FFF2-40B4-BE49-F238E27FC236}">
                <a16:creationId xmlns:a16="http://schemas.microsoft.com/office/drawing/2014/main" id="{EF8A6FEF-B4CE-4C1D-764F-3B147F06191B}"/>
              </a:ext>
            </a:extLst>
          </p:cNvPr>
          <p:cNvSpPr>
            <a:spLocks noGrp="1"/>
          </p:cNvSpPr>
          <p:nvPr>
            <p:ph type="title"/>
          </p:nvPr>
        </p:nvSpPr>
        <p:spPr>
          <a:xfrm>
            <a:off x="0" y="633844"/>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7150506"/>
      </p:ext>
    </p:extLst>
  </p:cSld>
  <p:clrMapOvr>
    <a:masterClrMapping/>
  </p:clrMapOvr>
  <p:transition/>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12314" y="1371505"/>
            <a:ext cx="11679686" cy="47940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Using direct drive</a:t>
            </a:r>
          </a:p>
        </p:txBody>
      </p:sp>
      <p:pic>
        <p:nvPicPr>
          <p:cNvPr id="4" name="Picture 3">
            <a:extLst>
              <a:ext uri="{FF2B5EF4-FFF2-40B4-BE49-F238E27FC236}">
                <a16:creationId xmlns:a16="http://schemas.microsoft.com/office/drawing/2014/main" id="{C99303EF-12C5-B41B-8577-F60ACE2CE265}"/>
              </a:ext>
            </a:extLst>
          </p:cNvPr>
          <p:cNvPicPr>
            <a:picLocks noChangeAspect="1"/>
          </p:cNvPicPr>
          <p:nvPr/>
        </p:nvPicPr>
        <p:blipFill>
          <a:blip r:embed="rId3"/>
          <a:stretch>
            <a:fillRect/>
          </a:stretch>
        </p:blipFill>
        <p:spPr>
          <a:xfrm>
            <a:off x="2166083" y="1855076"/>
            <a:ext cx="2025047" cy="2443819"/>
          </a:xfrm>
          <a:prstGeom prst="rect">
            <a:avLst/>
          </a:prstGeom>
        </p:spPr>
      </p:pic>
      <p:pic>
        <p:nvPicPr>
          <p:cNvPr id="6" name="Picture 5">
            <a:extLst>
              <a:ext uri="{FF2B5EF4-FFF2-40B4-BE49-F238E27FC236}">
                <a16:creationId xmlns:a16="http://schemas.microsoft.com/office/drawing/2014/main" id="{5F35229B-D4B8-C161-5E89-1C094515031F}"/>
              </a:ext>
            </a:extLst>
          </p:cNvPr>
          <p:cNvPicPr>
            <a:picLocks noChangeAspect="1"/>
          </p:cNvPicPr>
          <p:nvPr/>
        </p:nvPicPr>
        <p:blipFill>
          <a:blip r:embed="rId4"/>
          <a:stretch>
            <a:fillRect/>
          </a:stretch>
        </p:blipFill>
        <p:spPr>
          <a:xfrm>
            <a:off x="2166083" y="4353646"/>
            <a:ext cx="2025047" cy="2504354"/>
          </a:xfrm>
          <a:prstGeom prst="rect">
            <a:avLst/>
          </a:prstGeom>
        </p:spPr>
      </p:pic>
      <p:pic>
        <p:nvPicPr>
          <p:cNvPr id="8" name="Picture 7">
            <a:extLst>
              <a:ext uri="{FF2B5EF4-FFF2-40B4-BE49-F238E27FC236}">
                <a16:creationId xmlns:a16="http://schemas.microsoft.com/office/drawing/2014/main" id="{BC7317A2-5FC8-8EBF-DD30-94585DC1E87A}"/>
              </a:ext>
            </a:extLst>
          </p:cNvPr>
          <p:cNvPicPr>
            <a:picLocks noChangeAspect="1"/>
          </p:cNvPicPr>
          <p:nvPr/>
        </p:nvPicPr>
        <p:blipFill>
          <a:blip r:embed="rId5"/>
          <a:stretch>
            <a:fillRect/>
          </a:stretch>
        </p:blipFill>
        <p:spPr>
          <a:xfrm>
            <a:off x="8007513" y="1833194"/>
            <a:ext cx="3025938" cy="2364828"/>
          </a:xfrm>
          <a:prstGeom prst="rect">
            <a:avLst/>
          </a:prstGeom>
        </p:spPr>
      </p:pic>
      <p:pic>
        <p:nvPicPr>
          <p:cNvPr id="10" name="Picture 9">
            <a:extLst>
              <a:ext uri="{FF2B5EF4-FFF2-40B4-BE49-F238E27FC236}">
                <a16:creationId xmlns:a16="http://schemas.microsoft.com/office/drawing/2014/main" id="{71BC5442-6EED-9254-31CB-2DEA0377585B}"/>
              </a:ext>
            </a:extLst>
          </p:cNvPr>
          <p:cNvPicPr>
            <a:picLocks noChangeAspect="1"/>
          </p:cNvPicPr>
          <p:nvPr/>
        </p:nvPicPr>
        <p:blipFill>
          <a:blip r:embed="rId6"/>
          <a:stretch>
            <a:fillRect/>
          </a:stretch>
        </p:blipFill>
        <p:spPr>
          <a:xfrm>
            <a:off x="8007513" y="4225347"/>
            <a:ext cx="3025938" cy="2673834"/>
          </a:xfrm>
          <a:prstGeom prst="rect">
            <a:avLst/>
          </a:prstGeom>
        </p:spPr>
      </p:pic>
      <p:sp>
        <p:nvSpPr>
          <p:cNvPr id="11" name="Content Placeholder 2">
            <a:extLst>
              <a:ext uri="{FF2B5EF4-FFF2-40B4-BE49-F238E27FC236}">
                <a16:creationId xmlns:a16="http://schemas.microsoft.com/office/drawing/2014/main" id="{BD78253B-D75E-DA16-7CCD-EC650CD3DF3D}"/>
              </a:ext>
            </a:extLst>
          </p:cNvPr>
          <p:cNvSpPr txBox="1">
            <a:spLocks/>
          </p:cNvSpPr>
          <p:nvPr/>
        </p:nvSpPr>
        <p:spPr>
          <a:xfrm>
            <a:off x="4725752" y="4225347"/>
            <a:ext cx="3710574" cy="85439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ClrTx/>
              <a:buNone/>
            </a:pPr>
            <a:r>
              <a:rPr lang="en-US" sz="2000" dirty="0">
                <a:solidFill>
                  <a:schemeClr val="tx1"/>
                </a:solidFill>
              </a:rPr>
              <a:t>Energy savings: 5-15%</a:t>
            </a:r>
          </a:p>
        </p:txBody>
      </p:sp>
      <p:sp>
        <p:nvSpPr>
          <p:cNvPr id="12" name="Arrow: Right 11">
            <a:extLst>
              <a:ext uri="{FF2B5EF4-FFF2-40B4-BE49-F238E27FC236}">
                <a16:creationId xmlns:a16="http://schemas.microsoft.com/office/drawing/2014/main" id="{A351A886-773D-AA65-5C8D-B0A36C6C3511}"/>
              </a:ext>
            </a:extLst>
          </p:cNvPr>
          <p:cNvSpPr/>
          <p:nvPr/>
        </p:nvSpPr>
        <p:spPr bwMode="auto">
          <a:xfrm>
            <a:off x="5188670" y="3670349"/>
            <a:ext cx="1638325" cy="520262"/>
          </a:xfrm>
          <a:prstGeom prst="rightArrow">
            <a:avLst/>
          </a:prstGeom>
          <a:solidFill>
            <a:srgbClr val="FF000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2000" b="0" i="0" u="none" strike="noStrike" cap="none" normalizeH="0" baseline="0">
              <a:ln>
                <a:solidFill>
                  <a:srgbClr val="FF0000"/>
                </a:solidFill>
              </a:ln>
              <a:solidFill>
                <a:srgbClr val="FF0000"/>
              </a:solidFill>
              <a:effectLst/>
              <a:latin typeface="Arial" pitchFamily="-111" charset="0"/>
            </a:endParaRPr>
          </a:p>
        </p:txBody>
      </p:sp>
      <p:sp>
        <p:nvSpPr>
          <p:cNvPr id="14" name="Title 1">
            <a:extLst>
              <a:ext uri="{FF2B5EF4-FFF2-40B4-BE49-F238E27FC236}">
                <a16:creationId xmlns:a16="http://schemas.microsoft.com/office/drawing/2014/main" id="{EF8A6FEF-B4CE-4C1D-764F-3B147F06191B}"/>
              </a:ext>
            </a:extLst>
          </p:cNvPr>
          <p:cNvSpPr>
            <a:spLocks noGrp="1"/>
          </p:cNvSpPr>
          <p:nvPr>
            <p:ph type="title"/>
          </p:nvPr>
        </p:nvSpPr>
        <p:spPr>
          <a:xfrm>
            <a:off x="0" y="651462"/>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204716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78D34E-B7C6-2BEB-8BB5-31F63AE653CC}"/>
              </a:ext>
            </a:extLst>
          </p:cNvPr>
          <p:cNvSpPr txBox="1">
            <a:spLocks/>
          </p:cNvSpPr>
          <p:nvPr/>
        </p:nvSpPr>
        <p:spPr>
          <a:xfrm>
            <a:off x="546060" y="1401637"/>
            <a:ext cx="7615302" cy="4751162"/>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pPr>
            <a:r>
              <a:rPr lang="en-US" sz="2000" dirty="0">
                <a:solidFill>
                  <a:schemeClr val="tx1"/>
                </a:solidFill>
              </a:rPr>
              <a:t> Periodic maintenance of electric motors</a:t>
            </a:r>
          </a:p>
          <a:p>
            <a:pPr algn="just">
              <a:buClrTx/>
              <a:buFont typeface="Wingdings" panose="05000000000000000000" pitchFamily="2" charset="2"/>
              <a:buChar char="v"/>
            </a:pPr>
            <a:r>
              <a:rPr lang="en-US" sz="2000" dirty="0">
                <a:solidFill>
                  <a:schemeClr val="tx1"/>
                </a:solidFill>
              </a:rPr>
              <a:t> Monitoring the machine's sound</a:t>
            </a:r>
          </a:p>
          <a:p>
            <a:pPr algn="just">
              <a:buClrTx/>
              <a:buFont typeface="Wingdings" panose="05000000000000000000" pitchFamily="2" charset="2"/>
              <a:buChar char="v"/>
            </a:pPr>
            <a:r>
              <a:rPr lang="en-US" sz="2000" dirty="0">
                <a:solidFill>
                  <a:schemeClr val="tx1"/>
                </a:solidFill>
              </a:rPr>
              <a:t> Checking the motor's temperature</a:t>
            </a:r>
          </a:p>
          <a:p>
            <a:pPr algn="just">
              <a:buClrTx/>
              <a:buFont typeface="Wingdings" panose="05000000000000000000" pitchFamily="2" charset="2"/>
              <a:buChar char="v"/>
            </a:pPr>
            <a:r>
              <a:rPr lang="en-US" sz="2000" dirty="0">
                <a:solidFill>
                  <a:schemeClr val="tx1"/>
                </a:solidFill>
              </a:rPr>
              <a:t> Cleaning the exterior of the motor</a:t>
            </a:r>
          </a:p>
          <a:p>
            <a:pPr algn="just">
              <a:buClrTx/>
              <a:buFont typeface="Wingdings" panose="05000000000000000000" pitchFamily="2" charset="2"/>
              <a:buChar char="v"/>
            </a:pPr>
            <a:r>
              <a:rPr lang="en-US" sz="2000" dirty="0">
                <a:solidFill>
                  <a:schemeClr val="tx1"/>
                </a:solidFill>
              </a:rPr>
              <a:t> Lubricating the bearings/shaft bearings</a:t>
            </a:r>
          </a:p>
          <a:p>
            <a:pPr algn="just">
              <a:buClrTx/>
              <a:buFont typeface="Wingdings" panose="05000000000000000000" pitchFamily="2" charset="2"/>
              <a:buChar char="v"/>
            </a:pPr>
            <a:r>
              <a:rPr lang="en-US" sz="2000" dirty="0">
                <a:solidFill>
                  <a:schemeClr val="tx1"/>
                </a:solidFill>
              </a:rPr>
              <a:t> Measuring energy consumption</a:t>
            </a:r>
          </a:p>
          <a:p>
            <a:pPr algn="just">
              <a:buClrTx/>
              <a:buFont typeface="Wingdings" panose="05000000000000000000" pitchFamily="2" charset="2"/>
              <a:buChar char="v"/>
            </a:pPr>
            <a:r>
              <a:rPr lang="en-US" sz="2000" dirty="0">
                <a:solidFill>
                  <a:schemeClr val="tx1"/>
                </a:solidFill>
              </a:rPr>
              <a:t> Scheduled maintenance according to the specified timetable.</a:t>
            </a:r>
          </a:p>
        </p:txBody>
      </p:sp>
      <p:pic>
        <p:nvPicPr>
          <p:cNvPr id="5" name="Picture 4">
            <a:extLst>
              <a:ext uri="{FF2B5EF4-FFF2-40B4-BE49-F238E27FC236}">
                <a16:creationId xmlns:a16="http://schemas.microsoft.com/office/drawing/2014/main" id="{0BD4CDC6-BB3A-DA2B-9D57-6AD5A9863156}"/>
              </a:ext>
            </a:extLst>
          </p:cNvPr>
          <p:cNvPicPr>
            <a:picLocks noChangeAspect="1"/>
          </p:cNvPicPr>
          <p:nvPr/>
        </p:nvPicPr>
        <p:blipFill>
          <a:blip r:embed="rId4"/>
          <a:stretch>
            <a:fillRect/>
          </a:stretch>
        </p:blipFill>
        <p:spPr>
          <a:xfrm>
            <a:off x="8348389" y="1401637"/>
            <a:ext cx="3256745" cy="2423783"/>
          </a:xfrm>
          <a:prstGeom prst="rect">
            <a:avLst/>
          </a:prstGeom>
        </p:spPr>
      </p:pic>
      <p:pic>
        <p:nvPicPr>
          <p:cNvPr id="9" name="Picture 8">
            <a:extLst>
              <a:ext uri="{FF2B5EF4-FFF2-40B4-BE49-F238E27FC236}">
                <a16:creationId xmlns:a16="http://schemas.microsoft.com/office/drawing/2014/main" id="{AC0610BC-CBEC-CCFC-EF44-29F3F03ADFF6}"/>
              </a:ext>
            </a:extLst>
          </p:cNvPr>
          <p:cNvPicPr>
            <a:picLocks noChangeAspect="1"/>
          </p:cNvPicPr>
          <p:nvPr/>
        </p:nvPicPr>
        <p:blipFill>
          <a:blip r:embed="rId5"/>
          <a:stretch>
            <a:fillRect/>
          </a:stretch>
        </p:blipFill>
        <p:spPr>
          <a:xfrm>
            <a:off x="8388014" y="3927338"/>
            <a:ext cx="3256745" cy="2632841"/>
          </a:xfrm>
          <a:prstGeom prst="rect">
            <a:avLst/>
          </a:prstGeom>
        </p:spPr>
      </p:pic>
      <p:sp>
        <p:nvSpPr>
          <p:cNvPr id="8" name="Title 1">
            <a:extLst>
              <a:ext uri="{FF2B5EF4-FFF2-40B4-BE49-F238E27FC236}">
                <a16:creationId xmlns:a16="http://schemas.microsoft.com/office/drawing/2014/main" id="{EF8A6FEF-B4CE-4C1D-764F-3B147F06191B}"/>
              </a:ext>
            </a:extLst>
          </p:cNvPr>
          <p:cNvSpPr>
            <a:spLocks noGrp="1"/>
          </p:cNvSpPr>
          <p:nvPr>
            <p:ph type="title"/>
          </p:nvPr>
        </p:nvSpPr>
        <p:spPr>
          <a:xfrm>
            <a:off x="0" y="633844"/>
            <a:ext cx="12192000" cy="443581"/>
          </a:xfrm>
        </p:spPr>
        <p:txBody>
          <a:bodyPr>
            <a:noAutofit/>
          </a:bodyPr>
          <a:lstStyle/>
          <a:p>
            <a:pPr algn="ctr" eaLnBrk="1" hangingPunct="1">
              <a:lnSpc>
                <a:spcPct val="85000"/>
              </a:lnSpc>
            </a:pPr>
            <a:r>
              <a:rPr lang="en-US">
                <a:solidFill>
                  <a:schemeClr val="accent1">
                    <a:lumMod val="50000"/>
                  </a:schemeClr>
                </a:solidFill>
                <a:latin typeface="Arial" panose="020B0604020202020204" pitchFamily="34" charset="0"/>
                <a:cs typeface="Arial" panose="020B0604020202020204" pitchFamily="34" charset="0"/>
              </a:rPr>
              <a:t>OPPORTUNITIES FOR ENERGY EFFICIENCY IN ELECTRIC MOTORS</a:t>
            </a:r>
            <a:endParaRPr lang="vi-VN" alt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3136328"/>
      </p:ext>
    </p:extLst>
  </p:cSld>
  <p:clrMapOvr>
    <a:masterClrMapping/>
  </p:clrMapOvr>
  <p:transition/>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10EC0-BE9E-6B44-6E91-96D600D151B4}"/>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7CA6C24F-247D-11FF-51D3-75BF39775464}"/>
              </a:ext>
            </a:extLst>
          </p:cNvPr>
          <p:cNvGraphicFramePr>
            <a:graphicFrameLocks noGrp="1"/>
          </p:cNvGraphicFramePr>
          <p:nvPr>
            <p:extLst>
              <p:ext uri="{D42A27DB-BD31-4B8C-83A1-F6EECF244321}">
                <p14:modId xmlns:p14="http://schemas.microsoft.com/office/powerpoint/2010/main" val="2744657127"/>
              </p:ext>
            </p:extLst>
          </p:nvPr>
        </p:nvGraphicFramePr>
        <p:xfrm>
          <a:off x="909851" y="2058261"/>
          <a:ext cx="10372298" cy="3845620"/>
        </p:xfrm>
        <a:graphic>
          <a:graphicData uri="http://schemas.openxmlformats.org/drawingml/2006/table">
            <a:tbl>
              <a:tblPr/>
              <a:tblGrid>
                <a:gridCol w="3002508">
                  <a:extLst>
                    <a:ext uri="{9D8B030D-6E8A-4147-A177-3AD203B41FA5}">
                      <a16:colId xmlns:a16="http://schemas.microsoft.com/office/drawing/2014/main" val="1525823064"/>
                    </a:ext>
                  </a:extLst>
                </a:gridCol>
                <a:gridCol w="7369790">
                  <a:extLst>
                    <a:ext uri="{9D8B030D-6E8A-4147-A177-3AD203B41FA5}">
                      <a16:colId xmlns:a16="http://schemas.microsoft.com/office/drawing/2014/main" val="3947684977"/>
                    </a:ext>
                  </a:extLst>
                </a:gridCol>
              </a:tblGrid>
              <a:tr h="253911">
                <a:tc>
                  <a:txBody>
                    <a:bodyPr/>
                    <a:lstStyle/>
                    <a:p>
                      <a:r>
                        <a:rPr lang="en-US" sz="1600" b="1" dirty="0"/>
                        <a:t>Issue</a:t>
                      </a:r>
                      <a:endParaRPr lang="en-US" sz="1600" dirty="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dirty="0"/>
                        <a:t>Effect on Equipment &amp; Efficiency</a:t>
                      </a:r>
                      <a:endParaRPr lang="en-US" sz="1600" dirty="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98691561"/>
                  </a:ext>
                </a:extLst>
              </a:tr>
              <a:tr h="440586">
                <a:tc>
                  <a:txBody>
                    <a:bodyPr/>
                    <a:lstStyle/>
                    <a:p>
                      <a:r>
                        <a:rPr lang="en-US" sz="1600" b="1"/>
                        <a:t>Voltage Sags/Dips</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Motors overheat, process interruptions, reset or trip of sensitive devices</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6058159"/>
                  </a:ext>
                </a:extLst>
              </a:tr>
              <a:tr h="440586">
                <a:tc>
                  <a:txBody>
                    <a:bodyPr/>
                    <a:lstStyle/>
                    <a:p>
                      <a:r>
                        <a:rPr lang="en-US" sz="1600" b="1"/>
                        <a:t>Voltage Swells/Surges</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Premature failure of lighting, control systems, and power supplies</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2649390"/>
                  </a:ext>
                </a:extLst>
              </a:tr>
              <a:tr h="440586">
                <a:tc>
                  <a:txBody>
                    <a:bodyPr/>
                    <a:lstStyle/>
                    <a:p>
                      <a:r>
                        <a:rPr lang="en-US" sz="1600" b="1"/>
                        <a:t>Harmonics</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Increased losses in transformers/motors, overheating, false tripping</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5523885"/>
                  </a:ext>
                </a:extLst>
              </a:tr>
              <a:tr h="440586">
                <a:tc>
                  <a:txBody>
                    <a:bodyPr/>
                    <a:lstStyle/>
                    <a:p>
                      <a:r>
                        <a:rPr lang="en-US" sz="1600" b="1"/>
                        <a:t>Voltage Imbalance</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Motor inefficiency, vibration, increased energy use, shortened lifespan</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7419559"/>
                  </a:ext>
                </a:extLst>
              </a:tr>
              <a:tr h="440586">
                <a:tc>
                  <a:txBody>
                    <a:bodyPr/>
                    <a:lstStyle/>
                    <a:p>
                      <a:r>
                        <a:rPr lang="en-US" sz="1600" b="1"/>
                        <a:t>Frequency Variations</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Timing errors in clocks, controllers, and sensitive electronics</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3316968"/>
                  </a:ext>
                </a:extLst>
              </a:tr>
              <a:tr h="440586">
                <a:tc>
                  <a:txBody>
                    <a:bodyPr/>
                    <a:lstStyle/>
                    <a:p>
                      <a:r>
                        <a:rPr lang="en-US" sz="1600" b="1"/>
                        <a:t>Flicker</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Lighting instability, operator discomfort, potential safety risks</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8199283"/>
                  </a:ext>
                </a:extLst>
              </a:tr>
              <a:tr h="440586">
                <a:tc>
                  <a:txBody>
                    <a:bodyPr/>
                    <a:lstStyle/>
                    <a:p>
                      <a:r>
                        <a:rPr lang="en-US" sz="1600" b="1"/>
                        <a:t>Transients/Spikes</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Damaged electronics, data loss, malfunction of digital systems</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1940799"/>
                  </a:ext>
                </a:extLst>
              </a:tr>
              <a:tr h="440586">
                <a:tc>
                  <a:txBody>
                    <a:bodyPr/>
                    <a:lstStyle/>
                    <a:p>
                      <a:r>
                        <a:rPr lang="en-US" sz="1600" b="1"/>
                        <a:t>Poor Power Factor</a:t>
                      </a:r>
                      <a:endParaRPr lang="en-US" sz="1600"/>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Higher energy bills, need for oversized cables/equipment, energy waste</a:t>
                      </a:r>
                    </a:p>
                  </a:txBody>
                  <a:tcPr marL="77092" marR="77092" marT="38546" marB="3854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9668119"/>
                  </a:ext>
                </a:extLst>
              </a:tr>
            </a:tbl>
          </a:graphicData>
        </a:graphic>
      </p:graphicFrame>
      <p:sp>
        <p:nvSpPr>
          <p:cNvPr id="4" name="Rectangle 1">
            <a:extLst>
              <a:ext uri="{FF2B5EF4-FFF2-40B4-BE49-F238E27FC236}">
                <a16:creationId xmlns:a16="http://schemas.microsoft.com/office/drawing/2014/main" id="{507E3EBA-4D36-60D7-5427-840B8A625182}"/>
              </a:ext>
            </a:extLst>
          </p:cNvPr>
          <p:cNvSpPr>
            <a:spLocks noChangeArrowheads="1"/>
          </p:cNvSpPr>
          <p:nvPr/>
        </p:nvSpPr>
        <p:spPr bwMode="auto">
          <a:xfrm>
            <a:off x="556119" y="1411930"/>
            <a:ext cx="68475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Effects of Poor Power Quality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Content Placeholder 2">
            <a:extLst>
              <a:ext uri="{FF2B5EF4-FFF2-40B4-BE49-F238E27FC236}">
                <a16:creationId xmlns:a16="http://schemas.microsoft.com/office/drawing/2014/main" id="{700D0EB1-6916-845D-C93D-E1514A7AE797}"/>
              </a:ext>
            </a:extLst>
          </p:cNvPr>
          <p:cNvSpPr txBox="1">
            <a:spLocks/>
          </p:cNvSpPr>
          <p:nvPr/>
        </p:nvSpPr>
        <p:spPr>
          <a:xfrm>
            <a:off x="0" y="401131"/>
            <a:ext cx="12192000" cy="63156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eaLnBrk="1" hangingPunct="1">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lgn="ctr">
              <a:buFont typeface="Arial" panose="020B0604020202020204" pitchFamily="34" charset="0"/>
              <a:buNone/>
            </a:pPr>
            <a:r>
              <a:rPr lang="en-US" sz="3200" b="1">
                <a:solidFill>
                  <a:schemeClr val="accent1">
                    <a:lumMod val="50000"/>
                  </a:schemeClr>
                </a:solidFill>
                <a:latin typeface="Arial" panose="020B0604020202020204" pitchFamily="34" charset="0"/>
                <a:cs typeface="Arial" panose="020B0604020202020204" pitchFamily="34" charset="0"/>
              </a:rPr>
              <a:t>POWER QUALITY ASSESSMENT</a:t>
            </a:r>
            <a:endParaRPr lang="vi-VN" altLang="en-US" sz="32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205910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2007F929-1100-A0B9-6790-C09F1376AF96}"/>
              </a:ext>
            </a:extLst>
          </p:cNvPr>
          <p:cNvSpPr/>
          <p:nvPr/>
        </p:nvSpPr>
        <p:spPr>
          <a:xfrm>
            <a:off x="238919" y="1627956"/>
            <a:ext cx="4112683" cy="1231900"/>
          </a:xfrm>
          <a:custGeom>
            <a:avLst/>
            <a:gdLst>
              <a:gd name="connsiteX0" fmla="*/ 0 w 3085333"/>
              <a:gd name="connsiteY0" fmla="*/ 0 h 1234133"/>
              <a:gd name="connsiteX1" fmla="*/ 2468267 w 3085333"/>
              <a:gd name="connsiteY1" fmla="*/ 0 h 1234133"/>
              <a:gd name="connsiteX2" fmla="*/ 3085333 w 3085333"/>
              <a:gd name="connsiteY2" fmla="*/ 617067 h 1234133"/>
              <a:gd name="connsiteX3" fmla="*/ 2468267 w 3085333"/>
              <a:gd name="connsiteY3" fmla="*/ 1234133 h 1234133"/>
              <a:gd name="connsiteX4" fmla="*/ 0 w 3085333"/>
              <a:gd name="connsiteY4" fmla="*/ 1234133 h 1234133"/>
              <a:gd name="connsiteX5" fmla="*/ 617067 w 3085333"/>
              <a:gd name="connsiteY5" fmla="*/ 617067 h 1234133"/>
              <a:gd name="connsiteX6" fmla="*/ 0 w 3085333"/>
              <a:gd name="connsiteY6" fmla="*/ 0 h 123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333" h="1234133">
                <a:moveTo>
                  <a:pt x="0" y="0"/>
                </a:moveTo>
                <a:lnTo>
                  <a:pt x="2468267" y="0"/>
                </a:lnTo>
                <a:lnTo>
                  <a:pt x="3085333" y="617067"/>
                </a:lnTo>
                <a:lnTo>
                  <a:pt x="2468267" y="1234133"/>
                </a:lnTo>
                <a:lnTo>
                  <a:pt x="0" y="1234133"/>
                </a:lnTo>
                <a:lnTo>
                  <a:pt x="617067" y="617067"/>
                </a:lnTo>
                <a:lnTo>
                  <a:pt x="0" y="0"/>
                </a:lnTo>
                <a:close/>
              </a:path>
            </a:pathLst>
          </a:custGeom>
          <a:solidFill>
            <a:srgbClr val="00B050"/>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918768" tIns="32004" rIns="854759" bIns="32004" spcCol="1270" anchor="ctr"/>
          <a:lstStyle/>
          <a:p>
            <a:pPr algn="ctr" defTabSz="1066747" eaLnBrk="1" hangingPunct="1">
              <a:lnSpc>
                <a:spcPct val="110000"/>
              </a:lnSpc>
              <a:spcAft>
                <a:spcPts val="0"/>
              </a:spcAft>
              <a:defRPr/>
            </a:pP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cơ</a:t>
            </a:r>
            <a:r>
              <a:rPr lang="en-US" sz="2000" dirty="0">
                <a:solidFill>
                  <a:schemeClr val="bg1"/>
                </a:solidFill>
                <a:latin typeface="Arial" panose="020B0604020202020204" pitchFamily="34" charset="0"/>
                <a:cs typeface="Arial" panose="020B0604020202020204" pitchFamily="34" charset="0"/>
              </a:rPr>
              <a:t> 55 kW, </a:t>
            </a:r>
            <a:r>
              <a:rPr lang="en-US" sz="2000" dirty="0" err="1">
                <a:solidFill>
                  <a:schemeClr val="bg1"/>
                </a:solidFill>
                <a:latin typeface="Arial" panose="020B0604020202020204" pitchFamily="34" charset="0"/>
                <a:cs typeface="Arial" panose="020B0604020202020204" pitchFamily="34" charset="0"/>
              </a:rPr>
              <a:t>hoạt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20-40% </a:t>
            </a:r>
            <a:r>
              <a:rPr lang="en-US" sz="2000" dirty="0" err="1">
                <a:solidFill>
                  <a:schemeClr val="bg1"/>
                </a:solidFill>
                <a:latin typeface="Arial" panose="020B0604020202020204" pitchFamily="34" charset="0"/>
                <a:cs typeface="Arial" panose="020B0604020202020204" pitchFamily="34" charset="0"/>
              </a:rPr>
              <a:t>công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suất</a:t>
            </a:r>
            <a:endParaRPr lang="en-US" sz="2000" dirty="0">
              <a:solidFill>
                <a:schemeClr val="bg1"/>
              </a:solidFill>
              <a:latin typeface="Arial" panose="020B0604020202020204" pitchFamily="34" charset="0"/>
              <a:cs typeface="Arial" panose="020B0604020202020204" pitchFamily="34" charset="0"/>
            </a:endParaRPr>
          </a:p>
        </p:txBody>
      </p:sp>
      <p:sp>
        <p:nvSpPr>
          <p:cNvPr id="9" name="Freeform 8">
            <a:extLst>
              <a:ext uri="{FF2B5EF4-FFF2-40B4-BE49-F238E27FC236}">
                <a16:creationId xmlns:a16="http://schemas.microsoft.com/office/drawing/2014/main" id="{FC94DA53-91E1-DE48-90A6-C1DB916D54C8}"/>
              </a:ext>
            </a:extLst>
          </p:cNvPr>
          <p:cNvSpPr/>
          <p:nvPr/>
        </p:nvSpPr>
        <p:spPr>
          <a:xfrm>
            <a:off x="4183729" y="1584152"/>
            <a:ext cx="4112683" cy="1231900"/>
          </a:xfrm>
          <a:custGeom>
            <a:avLst/>
            <a:gdLst>
              <a:gd name="connsiteX0" fmla="*/ 0 w 3085333"/>
              <a:gd name="connsiteY0" fmla="*/ 0 h 1234133"/>
              <a:gd name="connsiteX1" fmla="*/ 2468267 w 3085333"/>
              <a:gd name="connsiteY1" fmla="*/ 0 h 1234133"/>
              <a:gd name="connsiteX2" fmla="*/ 3085333 w 3085333"/>
              <a:gd name="connsiteY2" fmla="*/ 617067 h 1234133"/>
              <a:gd name="connsiteX3" fmla="*/ 2468267 w 3085333"/>
              <a:gd name="connsiteY3" fmla="*/ 1234133 h 1234133"/>
              <a:gd name="connsiteX4" fmla="*/ 0 w 3085333"/>
              <a:gd name="connsiteY4" fmla="*/ 1234133 h 1234133"/>
              <a:gd name="connsiteX5" fmla="*/ 617067 w 3085333"/>
              <a:gd name="connsiteY5" fmla="*/ 617067 h 1234133"/>
              <a:gd name="connsiteX6" fmla="*/ 0 w 3085333"/>
              <a:gd name="connsiteY6" fmla="*/ 0 h 123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333" h="1234133">
                <a:moveTo>
                  <a:pt x="0" y="0"/>
                </a:moveTo>
                <a:lnTo>
                  <a:pt x="2468267" y="0"/>
                </a:lnTo>
                <a:lnTo>
                  <a:pt x="3085333" y="617067"/>
                </a:lnTo>
                <a:lnTo>
                  <a:pt x="2468267" y="1234133"/>
                </a:lnTo>
                <a:lnTo>
                  <a:pt x="0" y="1234133"/>
                </a:lnTo>
                <a:lnTo>
                  <a:pt x="617067" y="617067"/>
                </a:lnTo>
                <a:lnTo>
                  <a:pt x="0" y="0"/>
                </a:lnTo>
                <a:close/>
              </a:path>
            </a:pathLst>
          </a:custGeom>
          <a:solidFill>
            <a:srgbClr val="00B0F0"/>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918768" tIns="32004" rIns="854759" bIns="32004" spcCol="1270" anchor="ctr"/>
          <a:lstStyle/>
          <a:p>
            <a:pPr algn="ctr" defTabSz="1066747" eaLnBrk="1" hangingPunct="1">
              <a:lnSpc>
                <a:spcPct val="110000"/>
              </a:lnSpc>
              <a:spcAft>
                <a:spcPts val="0"/>
              </a:spcAft>
              <a:defRPr/>
            </a:pPr>
            <a:r>
              <a:rPr lang="en-US" sz="2000" dirty="0" err="1">
                <a:solidFill>
                  <a:schemeClr val="bg1"/>
                </a:solidFill>
                <a:latin typeface="Arial" panose="020B0604020202020204" pitchFamily="34" charset="0"/>
                <a:cs typeface="Arial" panose="020B0604020202020204" pitchFamily="34" charset="0"/>
              </a:rPr>
              <a:t>Động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cơ</a:t>
            </a:r>
            <a:r>
              <a:rPr lang="en-US" sz="2000" dirty="0">
                <a:solidFill>
                  <a:schemeClr val="bg1"/>
                </a:solidFill>
                <a:latin typeface="Arial" panose="020B0604020202020204" pitchFamily="34" charset="0"/>
                <a:cs typeface="Arial" panose="020B0604020202020204" pitchFamily="34" charset="0"/>
              </a:rPr>
              <a:t> 37kW, </a:t>
            </a:r>
            <a:r>
              <a:rPr lang="en-US" sz="2000" dirty="0" err="1">
                <a:solidFill>
                  <a:schemeClr val="bg1"/>
                </a:solidFill>
                <a:latin typeface="Arial" panose="020B0604020202020204" pitchFamily="34" charset="0"/>
                <a:cs typeface="Arial" panose="020B0604020202020204" pitchFamily="34" charset="0"/>
              </a:rPr>
              <a:t>kết</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hợp</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sử</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dụng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biến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tần</a:t>
            </a:r>
            <a:endParaRPr lang="en-US" sz="2000" dirty="0">
              <a:solidFill>
                <a:schemeClr val="bg1"/>
              </a:solidFill>
              <a:latin typeface="Arial" panose="020B0604020202020204" pitchFamily="34" charset="0"/>
              <a:cs typeface="Arial" panose="020B0604020202020204" pitchFamily="34" charset="0"/>
            </a:endParaRPr>
          </a:p>
        </p:txBody>
      </p:sp>
      <p:sp>
        <p:nvSpPr>
          <p:cNvPr id="10" name="Freeform 9">
            <a:extLst>
              <a:ext uri="{FF2B5EF4-FFF2-40B4-BE49-F238E27FC236}">
                <a16:creationId xmlns:a16="http://schemas.microsoft.com/office/drawing/2014/main" id="{ACC59540-CC11-7D5D-FFCD-EA46C94225F7}"/>
              </a:ext>
            </a:extLst>
          </p:cNvPr>
          <p:cNvSpPr/>
          <p:nvPr/>
        </p:nvSpPr>
        <p:spPr>
          <a:xfrm>
            <a:off x="7933406" y="1552074"/>
            <a:ext cx="4112684" cy="1231900"/>
          </a:xfrm>
          <a:custGeom>
            <a:avLst/>
            <a:gdLst>
              <a:gd name="connsiteX0" fmla="*/ 0 w 3085333"/>
              <a:gd name="connsiteY0" fmla="*/ 0 h 1234133"/>
              <a:gd name="connsiteX1" fmla="*/ 2468267 w 3085333"/>
              <a:gd name="connsiteY1" fmla="*/ 0 h 1234133"/>
              <a:gd name="connsiteX2" fmla="*/ 3085333 w 3085333"/>
              <a:gd name="connsiteY2" fmla="*/ 617067 h 1234133"/>
              <a:gd name="connsiteX3" fmla="*/ 2468267 w 3085333"/>
              <a:gd name="connsiteY3" fmla="*/ 1234133 h 1234133"/>
              <a:gd name="connsiteX4" fmla="*/ 0 w 3085333"/>
              <a:gd name="connsiteY4" fmla="*/ 1234133 h 1234133"/>
              <a:gd name="connsiteX5" fmla="*/ 617067 w 3085333"/>
              <a:gd name="connsiteY5" fmla="*/ 617067 h 1234133"/>
              <a:gd name="connsiteX6" fmla="*/ 0 w 3085333"/>
              <a:gd name="connsiteY6" fmla="*/ 0 h 123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5333" h="1234133">
                <a:moveTo>
                  <a:pt x="0" y="0"/>
                </a:moveTo>
                <a:lnTo>
                  <a:pt x="2468267" y="0"/>
                </a:lnTo>
                <a:lnTo>
                  <a:pt x="3085333" y="617067"/>
                </a:lnTo>
                <a:lnTo>
                  <a:pt x="2468267" y="1234133"/>
                </a:lnTo>
                <a:lnTo>
                  <a:pt x="0" y="1234133"/>
                </a:lnTo>
                <a:lnTo>
                  <a:pt x="617067" y="617067"/>
                </a:lnTo>
                <a:lnTo>
                  <a:pt x="0" y="0"/>
                </a:lnTo>
                <a:close/>
              </a:path>
            </a:pathLst>
          </a:custGeom>
          <a:solidFill>
            <a:srgbClr val="FF0000"/>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918768" tIns="32004" rIns="854759" bIns="32004" spcCol="1270" anchor="ctr"/>
          <a:lstStyle/>
          <a:p>
            <a:pPr algn="ctr" defTabSz="1066747" eaLnBrk="1" hangingPunct="1">
              <a:lnSpc>
                <a:spcPct val="110000"/>
              </a:lnSpc>
              <a:spcAft>
                <a:spcPts val="0"/>
              </a:spcAft>
              <a:defRPr/>
            </a:pPr>
            <a:r>
              <a:rPr lang="en-US" sz="2000" dirty="0" err="1">
                <a:solidFill>
                  <a:schemeClr val="bg1"/>
                </a:solidFill>
                <a:latin typeface="Arial" panose="020B0604020202020204" pitchFamily="34" charset="0"/>
                <a:cs typeface="Arial" panose="020B0604020202020204" pitchFamily="34" charset="0"/>
              </a:rPr>
              <a:t>Giảm</a:t>
            </a:r>
            <a:r>
              <a:rPr lang="en-US" sz="2000" dirty="0">
                <a:solidFill>
                  <a:schemeClr val="bg1"/>
                </a:solidFill>
                <a:latin typeface="Arial" panose="020B0604020202020204" pitchFamily="34" charset="0"/>
                <a:cs typeface="Arial" panose="020B0604020202020204" pitchFamily="34" charset="0"/>
              </a:rPr>
              <a:t> </a:t>
            </a:r>
            <a:r>
              <a:rPr lang="en-US" sz="2000" b="1" dirty="0">
                <a:solidFill>
                  <a:schemeClr val="bg1"/>
                </a:solidFill>
                <a:latin typeface="Arial" panose="020B0604020202020204" pitchFamily="34" charset="0"/>
                <a:cs typeface="Arial" panose="020B0604020202020204" pitchFamily="34" charset="0"/>
              </a:rPr>
              <a:t>63%</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điện</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năng</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tiêu</a:t>
            </a:r>
            <a:r>
              <a:rPr lang="en-US" sz="2000" dirty="0">
                <a:solidFill>
                  <a:schemeClr val="bg1"/>
                </a:solidFill>
                <a:latin typeface="Arial" panose="020B0604020202020204" pitchFamily="34" charset="0"/>
                <a:cs typeface="Arial" panose="020B0604020202020204" pitchFamily="34" charset="0"/>
              </a:rPr>
              <a:t> </a:t>
            </a:r>
            <a:r>
              <a:rPr lang="en-US" sz="2000" dirty="0" err="1">
                <a:solidFill>
                  <a:schemeClr val="bg1"/>
                </a:solidFill>
                <a:latin typeface="Arial" panose="020B0604020202020204" pitchFamily="34" charset="0"/>
                <a:cs typeface="Arial" panose="020B0604020202020204" pitchFamily="34" charset="0"/>
              </a:rPr>
              <a:t>thụ</a:t>
            </a:r>
            <a:endParaRPr lang="en-US" sz="2000" dirty="0">
              <a:solidFill>
                <a:schemeClr val="bg1"/>
              </a:solidFill>
              <a:latin typeface="Arial" panose="020B0604020202020204" pitchFamily="34" charset="0"/>
              <a:cs typeface="Arial" panose="020B0604020202020204" pitchFamily="34" charset="0"/>
            </a:endParaRPr>
          </a:p>
        </p:txBody>
      </p:sp>
      <p:pic>
        <p:nvPicPr>
          <p:cNvPr id="2" name="Picture 2">
            <a:extLst>
              <a:ext uri="{FF2B5EF4-FFF2-40B4-BE49-F238E27FC236}">
                <a16:creationId xmlns:a16="http://schemas.microsoft.com/office/drawing/2014/main" id="{3CB5BC8D-5894-3DBF-F3C6-0C617631A1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0048" y="3275603"/>
            <a:ext cx="7759700" cy="2065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a:extLst>
              <a:ext uri="{FF2B5EF4-FFF2-40B4-BE49-F238E27FC236}">
                <a16:creationId xmlns:a16="http://schemas.microsoft.com/office/drawing/2014/main" id="{F3A4B260-7F87-3864-63F6-FFDE8C9EB9DC}"/>
              </a:ext>
            </a:extLst>
          </p:cNvPr>
          <p:cNvSpPr>
            <a:spLocks noChangeArrowheads="1"/>
          </p:cNvSpPr>
          <p:nvPr/>
        </p:nvSpPr>
        <p:spPr bwMode="auto">
          <a:xfrm>
            <a:off x="13898" y="551553"/>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indent="-685800">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lvl="2" algn="ctr"/>
            <a:r>
              <a:rPr lang="en-US" sz="3200" b="1">
                <a:solidFill>
                  <a:schemeClr val="accent1">
                    <a:lumMod val="50000"/>
                  </a:schemeClr>
                </a:solidFill>
                <a:latin typeface="Arial" panose="020B0604020202020204" pitchFamily="34" charset="0"/>
                <a:cs typeface="Arial" panose="020B0604020202020204" pitchFamily="34" charset="0"/>
              </a:rPr>
              <a:t>TYPICAL EXAMPLE</a:t>
            </a:r>
            <a:endParaRPr lang="en-US" altLang="en-US" sz="3200" b="1" dirty="0">
              <a:solidFill>
                <a:schemeClr val="accent1">
                  <a:lumMod val="50000"/>
                </a:schemeClr>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35B7159D-8722-54B7-E7E9-9B0AEF3078FA}"/>
              </a:ext>
            </a:extLst>
          </p:cNvPr>
          <p:cNvSpPr/>
          <p:nvPr/>
        </p:nvSpPr>
        <p:spPr>
          <a:xfrm>
            <a:off x="1151386" y="1748543"/>
            <a:ext cx="2323323" cy="982053"/>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55 kW motor, operating at 20-40% power capacity</a:t>
            </a:r>
          </a:p>
        </p:txBody>
      </p:sp>
      <p:sp>
        <p:nvSpPr>
          <p:cNvPr id="5" name="Rectangle 4">
            <a:extLst>
              <a:ext uri="{FF2B5EF4-FFF2-40B4-BE49-F238E27FC236}">
                <a16:creationId xmlns:a16="http://schemas.microsoft.com/office/drawing/2014/main" id="{70C98676-D98A-3B5B-0ED2-9E3A88B5966E}"/>
              </a:ext>
            </a:extLst>
          </p:cNvPr>
          <p:cNvSpPr/>
          <p:nvPr/>
        </p:nvSpPr>
        <p:spPr>
          <a:xfrm>
            <a:off x="5060622" y="1668899"/>
            <a:ext cx="2437518" cy="1062826"/>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37 kW motor, combined with the </a:t>
            </a:r>
            <a:r>
              <a:rPr lang="en-US" dirty="0">
                <a:solidFill>
                  <a:schemeClr val="tx1"/>
                </a:solidFill>
              </a:rPr>
              <a:t>use of an inverter-VFD</a:t>
            </a:r>
          </a:p>
        </p:txBody>
      </p:sp>
      <p:sp>
        <p:nvSpPr>
          <p:cNvPr id="6" name="Rectangle 5">
            <a:extLst>
              <a:ext uri="{FF2B5EF4-FFF2-40B4-BE49-F238E27FC236}">
                <a16:creationId xmlns:a16="http://schemas.microsoft.com/office/drawing/2014/main" id="{F7D0C3A0-8DF7-625E-0615-4CA52574EA70}"/>
              </a:ext>
            </a:extLst>
          </p:cNvPr>
          <p:cNvSpPr/>
          <p:nvPr/>
        </p:nvSpPr>
        <p:spPr>
          <a:xfrm>
            <a:off x="8907397" y="1738816"/>
            <a:ext cx="2164702" cy="858416"/>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Reduce 63% of energy consumption</a:t>
            </a:r>
          </a:p>
        </p:txBody>
      </p:sp>
    </p:spTree>
    <p:extLst>
      <p:ext uri="{BB962C8B-B14F-4D97-AF65-F5344CB8AC3E}">
        <p14:creationId xmlns:p14="http://schemas.microsoft.com/office/powerpoint/2010/main" val="38109142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extLst>
    <p:ext uri="{6950BFC3-D8DA-4A85-94F7-54DA5524770B}">
      <p188:commentRel xmlns:p188="http://schemas.microsoft.com/office/powerpoint/2018/8/main" r:id="rId3"/>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1A11C795-BA8F-BF04-8358-E98D6CE0A43E}"/>
              </a:ext>
            </a:extLst>
          </p:cNvPr>
          <p:cNvSpPr>
            <a:spLocks noGrp="1"/>
          </p:cNvSpPr>
          <p:nvPr>
            <p:ph type="title"/>
          </p:nvPr>
        </p:nvSpPr>
        <p:spPr>
          <a:xfrm>
            <a:off x="573205" y="422782"/>
            <a:ext cx="11000096" cy="5012705"/>
          </a:xfrm>
        </p:spPr>
        <p:txBody>
          <a:bodyPr>
            <a:normAutofit/>
          </a:bodyPr>
          <a:lstStyle/>
          <a:p>
            <a:pPr algn="just">
              <a:lnSpc>
                <a:spcPct val="130000"/>
              </a:lnSpc>
            </a:pPr>
            <a:br>
              <a:rPr lang="vi-VN" sz="2000" b="1" dirty="0">
                <a:latin typeface="+mn-lt"/>
              </a:rPr>
            </a:br>
            <a:r>
              <a:rPr lang="en-US" sz="2000" b="0" dirty="0">
                <a:solidFill>
                  <a:srgbClr val="000000"/>
                </a:solidFill>
                <a:latin typeface="+mn-lt"/>
                <a:cs typeface="Arial" panose="020B0604020202020204" pitchFamily="34" charset="0"/>
              </a:rPr>
              <a:t>Factory A is using a transformer station with a rated capacity of 3,000 kVA. The current load of the station is 2,500 kVA. The current power factor at the transformer station is </a:t>
            </a:r>
            <a:r>
              <a:rPr lang="en-US" sz="2000" b="0" dirty="0" err="1">
                <a:solidFill>
                  <a:srgbClr val="000000"/>
                </a:solidFill>
                <a:latin typeface="+mn-lt"/>
                <a:cs typeface="Arial" panose="020B0604020202020204" pitchFamily="34" charset="0"/>
              </a:rPr>
              <a:t>Cosφ</a:t>
            </a:r>
            <a:r>
              <a:rPr lang="en-US" sz="2000" b="0" dirty="0">
                <a:solidFill>
                  <a:srgbClr val="000000"/>
                </a:solidFill>
                <a:latin typeface="+mn-lt"/>
                <a:cs typeface="Arial" panose="020B0604020202020204" pitchFamily="34" charset="0"/>
              </a:rPr>
              <a:t> = 0.80. The total losses under full load at the station are 3.5 kW, and the total installed capacity of the entire factory is </a:t>
            </a:r>
            <a:r>
              <a:rPr lang="en-US" sz="2000" b="0" dirty="0" err="1">
                <a:solidFill>
                  <a:srgbClr val="000000"/>
                </a:solidFill>
                <a:latin typeface="+mn-lt"/>
                <a:cs typeface="Arial" panose="020B0604020202020204" pitchFamily="34" charset="0"/>
              </a:rPr>
              <a:t>Pdm</a:t>
            </a:r>
            <a:r>
              <a:rPr lang="en-US" sz="2000" b="0" dirty="0">
                <a:solidFill>
                  <a:srgbClr val="000000"/>
                </a:solidFill>
                <a:latin typeface="+mn-lt"/>
                <a:cs typeface="Arial" panose="020B0604020202020204" pitchFamily="34" charset="0"/>
              </a:rPr>
              <a:t> = 4,000 kW. The factory plans to install capacitors to improve the power factor from Cosφ1 = 0.80 to Cosφ2 = 0.98. Calculate the required capacitor size and estimate the amount of CO2e reduction annually, given that the station operates 24 hours a day and 350 days a year, electricity price is 3,000 VND/kWh, and the estimated investment cost for each capacitor unit is 200,000 VND. The simultaneous factor is 80%. The load factor is 50%."</a:t>
            </a:r>
            <a:endParaRPr lang="en-US" altLang="en-US" sz="2000" b="0" dirty="0">
              <a:solidFill>
                <a:srgbClr val="000000"/>
              </a:solidFill>
              <a:latin typeface="+mn-lt"/>
              <a:cs typeface="Arial" panose="020B0604020202020204" pitchFamily="34" charset="0"/>
            </a:endParaRPr>
          </a:p>
        </p:txBody>
      </p:sp>
      <p:sp>
        <p:nvSpPr>
          <p:cNvPr id="2" name="Title 1">
            <a:extLst>
              <a:ext uri="{FF2B5EF4-FFF2-40B4-BE49-F238E27FC236}">
                <a16:creationId xmlns:a16="http://schemas.microsoft.com/office/drawing/2014/main" id="{228E7B22-E4D6-7472-52CD-B0AD944B75B9}"/>
              </a:ext>
            </a:extLst>
          </p:cNvPr>
          <p:cNvSpPr txBox="1">
            <a:spLocks/>
          </p:cNvSpPr>
          <p:nvPr/>
        </p:nvSpPr>
        <p:spPr>
          <a:xfrm>
            <a:off x="1958453" y="422782"/>
            <a:ext cx="8229600" cy="645583"/>
          </a:xfrm>
          <a:prstGeom prst="rect">
            <a:avLst/>
          </a:prstGeom>
          <a:noFill/>
          <a:ln>
            <a:noFill/>
          </a:ln>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3200" dirty="0">
                <a:solidFill>
                  <a:schemeClr val="accent1">
                    <a:lumMod val="50000"/>
                  </a:schemeClr>
                </a:solidFill>
                <a:latin typeface="Arial" panose="020B0604020202020204" pitchFamily="34" charset="0"/>
                <a:cs typeface="Arial" panose="020B0604020202020204" pitchFamily="34" charset="0"/>
              </a:rPr>
              <a:t>DISCUSS</a:t>
            </a:r>
          </a:p>
        </p:txBody>
      </p:sp>
    </p:spTree>
    <p:extLst>
      <p:ext uri="{BB962C8B-B14F-4D97-AF65-F5344CB8AC3E}">
        <p14:creationId xmlns:p14="http://schemas.microsoft.com/office/powerpoint/2010/main" val="308585209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3470963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a:extLst>
              <a:ext uri="{FF2B5EF4-FFF2-40B4-BE49-F238E27FC236}">
                <a16:creationId xmlns:a16="http://schemas.microsoft.com/office/drawing/2014/main" id="{700D0EB1-6916-845D-C93D-E1514A7AE797}"/>
              </a:ext>
            </a:extLst>
          </p:cNvPr>
          <p:cNvSpPr>
            <a:spLocks noGrp="1"/>
          </p:cNvSpPr>
          <p:nvPr>
            <p:ph idx="1"/>
          </p:nvPr>
        </p:nvSpPr>
        <p:spPr>
          <a:xfrm>
            <a:off x="-13646" y="475593"/>
            <a:ext cx="12192000" cy="631568"/>
          </a:xfrm>
        </p:spPr>
        <p:txBody>
          <a:bodyPr>
            <a:noAutofit/>
          </a:bodyPr>
          <a:lstStyle/>
          <a:p>
            <a:pPr algn="ctr">
              <a:buNone/>
            </a:pPr>
            <a:r>
              <a:rPr lang="en-US" sz="3200" b="1">
                <a:solidFill>
                  <a:schemeClr val="accent1">
                    <a:lumMod val="50000"/>
                  </a:schemeClr>
                </a:solidFill>
                <a:latin typeface="+mj-lt"/>
                <a:cs typeface="Arial" panose="020B0604020202020204" pitchFamily="34" charset="0"/>
              </a:rPr>
              <a:t>PARAMETERS TO BE COLLECTED</a:t>
            </a:r>
            <a:endParaRPr lang="en-US" sz="3200">
              <a:latin typeface="+mj-lt"/>
            </a:endParaRPr>
          </a:p>
          <a:p>
            <a:pPr algn="ctr" eaLnBrk="1" hangingPunct="1">
              <a:buFont typeface="Arial" panose="020B0604020202020204" pitchFamily="34" charset="0"/>
              <a:buNone/>
            </a:pPr>
            <a:endParaRPr lang="vi-VN" altLang="en-US" sz="3200" b="1" dirty="0">
              <a:solidFill>
                <a:schemeClr val="accent1">
                  <a:lumMod val="50000"/>
                </a:schemeClr>
              </a:solidFill>
              <a:latin typeface="+mj-lt"/>
              <a:ea typeface="ヒラギノ角ゴ Pro W3"/>
              <a:cs typeface="Arial" panose="020B0604020202020204" pitchFamily="34" charset="0"/>
            </a:endParaRPr>
          </a:p>
        </p:txBody>
      </p:sp>
      <p:sp>
        <p:nvSpPr>
          <p:cNvPr id="2" name="Content Placeholder 2">
            <a:extLst>
              <a:ext uri="{FF2B5EF4-FFF2-40B4-BE49-F238E27FC236}">
                <a16:creationId xmlns:a16="http://schemas.microsoft.com/office/drawing/2014/main" id="{EDE01432-5E5F-35A2-6683-AD639163453D}"/>
              </a:ext>
            </a:extLst>
          </p:cNvPr>
          <p:cNvSpPr txBox="1">
            <a:spLocks/>
          </p:cNvSpPr>
          <p:nvPr/>
        </p:nvSpPr>
        <p:spPr>
          <a:xfrm>
            <a:off x="527909" y="1365411"/>
            <a:ext cx="5281684" cy="533955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100000"/>
              </a:lnSpc>
              <a:spcBef>
                <a:spcPts val="1200"/>
              </a:spcBef>
              <a:spcAft>
                <a:spcPts val="1200"/>
              </a:spcAft>
              <a:buClr>
                <a:srgbClr val="FF0000"/>
              </a:buClr>
              <a:buSzPct val="100000"/>
              <a:buFont typeface="Wingdings" panose="05000000000000000000" pitchFamily="2" charset="2"/>
              <a:buChar char="q"/>
              <a:tabLst/>
              <a:defRPr sz="2400" kern="1200" baseline="0">
                <a:solidFill>
                  <a:srgbClr val="0070C0"/>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600"/>
              </a:spcBef>
              <a:spcAft>
                <a:spcPts val="600"/>
              </a:spcAft>
              <a:buFont typeface="Wingdings" panose="05000000000000000000" pitchFamily="2" charset="2"/>
              <a:buNone/>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600"/>
              </a:spcBef>
              <a:spcAft>
                <a:spcPts val="600"/>
              </a:spcAft>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60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Tx/>
              <a:buFont typeface="Wingdings" pitchFamily="2" charset="2"/>
              <a:buChar char="v"/>
            </a:pPr>
            <a:r>
              <a:rPr lang="en-US" sz="2000" dirty="0">
                <a:solidFill>
                  <a:schemeClr val="tx1"/>
                </a:solidFill>
              </a:rPr>
              <a:t> Max, min, average operating power</a:t>
            </a:r>
          </a:p>
          <a:p>
            <a:pPr algn="just">
              <a:buClrTx/>
              <a:buFont typeface="Wingdings" pitchFamily="2" charset="2"/>
              <a:buChar char="v"/>
            </a:pPr>
            <a:r>
              <a:rPr lang="en-US" sz="2000" dirty="0">
                <a:solidFill>
                  <a:schemeClr val="tx1"/>
                </a:solidFill>
              </a:rPr>
              <a:t> Power factor (cos</a:t>
            </a:r>
            <a:r>
              <a:rPr lang="el-GR" sz="2000" dirty="0">
                <a:solidFill>
                  <a:schemeClr val="tx1"/>
                </a:solidFill>
              </a:rPr>
              <a:t>φ).</a:t>
            </a:r>
            <a:endParaRPr lang="en-US" sz="2000" dirty="0">
              <a:solidFill>
                <a:schemeClr val="tx1"/>
              </a:solidFill>
            </a:endParaRPr>
          </a:p>
          <a:p>
            <a:pPr algn="just">
              <a:buClrTx/>
              <a:buFont typeface="Wingdings" pitchFamily="2" charset="2"/>
              <a:buChar char="v"/>
            </a:pPr>
            <a:r>
              <a:rPr lang="en-US" sz="2000" dirty="0">
                <a:solidFill>
                  <a:schemeClr val="tx1"/>
                </a:solidFill>
              </a:rPr>
              <a:t> Phase balance</a:t>
            </a:r>
          </a:p>
          <a:p>
            <a:pPr algn="just">
              <a:buClrTx/>
              <a:buFont typeface="Wingdings" pitchFamily="2" charset="2"/>
              <a:buChar char="v"/>
            </a:pPr>
            <a:r>
              <a:rPr lang="en-US" sz="2000" dirty="0">
                <a:solidFill>
                  <a:schemeClr val="tx1"/>
                </a:solidFill>
              </a:rPr>
              <a:t> Harmonic distortion</a:t>
            </a:r>
          </a:p>
          <a:p>
            <a:pPr algn="just">
              <a:buClrTx/>
              <a:buFont typeface="Wingdings" pitchFamily="2" charset="2"/>
              <a:buChar char="v"/>
            </a:pPr>
            <a:r>
              <a:rPr lang="en-US" sz="2000" dirty="0">
                <a:solidFill>
                  <a:schemeClr val="tx1"/>
                </a:solidFill>
              </a:rPr>
              <a:t> Electricity consumption of each system, area.</a:t>
            </a:r>
          </a:p>
          <a:p>
            <a:pPr marL="0" indent="0" algn="just">
              <a:buClrTx/>
              <a:buNone/>
            </a:pPr>
            <a:r>
              <a:rPr lang="en-US" sz="2000" dirty="0">
                <a:solidFill>
                  <a:schemeClr val="tx1"/>
                </a:solidFill>
              </a:rPr>
              <a:t>It is necessary to install meters at the main distribution panels, main load lines, and large electricity-consuming loads...</a:t>
            </a:r>
          </a:p>
        </p:txBody>
      </p:sp>
      <p:pic>
        <p:nvPicPr>
          <p:cNvPr id="3" name="Picture 2" descr="E:\LIEN\QLNL\Cuoc thi 2010\KHANH HOI\Giai phap 1 nam 2009-1.JPG">
            <a:extLst>
              <a:ext uri="{FF2B5EF4-FFF2-40B4-BE49-F238E27FC236}">
                <a16:creationId xmlns:a16="http://schemas.microsoft.com/office/drawing/2014/main" id="{30D8BADE-1721-5993-D978-A57A2DF85D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142" b="17637"/>
          <a:stretch/>
        </p:blipFill>
        <p:spPr bwMode="gray">
          <a:xfrm>
            <a:off x="9322676" y="1628807"/>
            <a:ext cx="2291123" cy="1601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24798DB5-E8FA-447D-0E02-48A6EC7BD2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6200769" y="3614242"/>
            <a:ext cx="5413030" cy="3147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1C42CCB2-737A-E6C9-20B5-F426CA2698D3}"/>
              </a:ext>
            </a:extLst>
          </p:cNvPr>
          <p:cNvPicPr>
            <a:picLocks noChangeAspect="1"/>
          </p:cNvPicPr>
          <p:nvPr/>
        </p:nvPicPr>
        <p:blipFill>
          <a:blip r:embed="rId5"/>
          <a:stretch>
            <a:fillRect/>
          </a:stretch>
        </p:blipFill>
        <p:spPr>
          <a:xfrm>
            <a:off x="6096000" y="1365411"/>
            <a:ext cx="2653861" cy="1864403"/>
          </a:xfrm>
          <a:prstGeom prst="rect">
            <a:avLst/>
          </a:prstGeom>
        </p:spPr>
      </p:pic>
    </p:spTree>
    <p:extLst>
      <p:ext uri="{BB962C8B-B14F-4D97-AF65-F5344CB8AC3E}">
        <p14:creationId xmlns:p14="http://schemas.microsoft.com/office/powerpoint/2010/main" val="4395579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890C353B-D940-690A-F352-E69760F159E9}"/>
              </a:ext>
            </a:extLst>
          </p:cNvPr>
          <p:cNvSpPr txBox="1">
            <a:spLocks noChangeArrowheads="1"/>
          </p:cNvSpPr>
          <p:nvPr/>
        </p:nvSpPr>
        <p:spPr bwMode="auto">
          <a:xfrm>
            <a:off x="571930" y="1126794"/>
            <a:ext cx="5228367"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342900" indent="-342900" algn="just" defTabSz="1219170" eaLnBrk="1" hangingPunct="1">
              <a:lnSpc>
                <a:spcPct val="150000"/>
              </a:lnSpc>
              <a:spcBef>
                <a:spcPts val="533"/>
              </a:spcBef>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 low power factor causes negative economic and technical impacts, leading to voltage drops on transmission lines and power losses during transmission.</a:t>
            </a:r>
            <a:endParaRPr lang="en-US" altLang="en-US" sz="2000" dirty="0">
              <a:solidFill>
                <a:srgbClr val="000000"/>
              </a:solidFill>
              <a:latin typeface="Arial" panose="020B0604020202020204" pitchFamily="34" charset="0"/>
              <a:cs typeface="Arial" panose="020B0604020202020204" pitchFamily="34" charset="0"/>
            </a:endParaRPr>
          </a:p>
          <a:p>
            <a:pPr marL="342900" indent="-342900" algn="just" defTabSz="1219170" eaLnBrk="1" hangingPunct="1">
              <a:lnSpc>
                <a:spcPct val="150000"/>
              </a:lnSpc>
              <a:spcBef>
                <a:spcPts val="533"/>
              </a:spcBef>
              <a:buFont typeface="Arial" panose="020B0604020202020204" pitchFamily="34" charset="0"/>
              <a:buChar char="•"/>
            </a:pPr>
            <a:r>
              <a:rPr lang="en-US" sz="2000">
                <a:solidFill>
                  <a:srgbClr val="000000"/>
                </a:solidFill>
                <a:latin typeface="Arial" panose="020B0604020202020204" pitchFamily="34" charset="0"/>
                <a:cs typeface="Arial" panose="020B0604020202020204" pitchFamily="34" charset="0"/>
              </a:rPr>
              <a:t>Power from 40 kW and above with a power factor cosφ &lt; 0.9 must purchase reactive power according to Circular 15/2014/TT-BCT</a:t>
            </a:r>
            <a:endParaRPr lang="en-US" altLang="en-US" sz="2000" dirty="0">
              <a:solidFill>
                <a:srgbClr val="000000"/>
              </a:solidFill>
              <a:latin typeface="Arial" panose="020B0604020202020204" pitchFamily="34" charset="0"/>
              <a:cs typeface="Arial" panose="020B0604020202020204" pitchFamily="34" charset="0"/>
            </a:endParaRPr>
          </a:p>
        </p:txBody>
      </p:sp>
      <p:pic>
        <p:nvPicPr>
          <p:cNvPr id="40963" name="Picture 3" descr="Screen Clipping">
            <a:extLst>
              <a:ext uri="{FF2B5EF4-FFF2-40B4-BE49-F238E27FC236}">
                <a16:creationId xmlns:a16="http://schemas.microsoft.com/office/drawing/2014/main" id="{CBF32EBF-3016-82B8-6E13-4A0C2D883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5241" y="1389497"/>
            <a:ext cx="5367867" cy="5468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extBox 1">
            <a:extLst>
              <a:ext uri="{FF2B5EF4-FFF2-40B4-BE49-F238E27FC236}">
                <a16:creationId xmlns:a16="http://schemas.microsoft.com/office/drawing/2014/main" id="{047B3448-1A30-ACB8-D203-3C4BC823822A}"/>
              </a:ext>
            </a:extLst>
          </p:cNvPr>
          <p:cNvSpPr txBox="1">
            <a:spLocks noChangeArrowheads="1"/>
          </p:cNvSpPr>
          <p:nvPr/>
        </p:nvSpPr>
        <p:spPr bwMode="auto">
          <a:xfrm>
            <a:off x="0" y="528371"/>
            <a:ext cx="12192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ts val="600"/>
              </a:spcBef>
              <a:spcAft>
                <a:spcPts val="600"/>
              </a:spcAft>
            </a:pPr>
            <a:r>
              <a:rPr lang="en-US" sz="3200" b="1">
                <a:solidFill>
                  <a:schemeClr val="accent1">
                    <a:lumMod val="50000"/>
                  </a:schemeClr>
                </a:solidFill>
                <a:cs typeface="Arial" panose="020B0604020202020204" pitchFamily="34" charset="0"/>
              </a:rPr>
              <a:t>REACTIVE POWER COMPENSATION</a:t>
            </a:r>
            <a:endParaRPr lang="en-US" altLang="en-US" sz="3200" b="1" dirty="0">
              <a:solidFill>
                <a:schemeClr val="accent1">
                  <a:lumMod val="50000"/>
                </a:schemeClr>
              </a:solidFill>
              <a:cs typeface="Arial" panose="020B0604020202020204" pitchFamily="34" charset="0"/>
            </a:endParaRPr>
          </a:p>
        </p:txBody>
      </p:sp>
      <p:sp>
        <p:nvSpPr>
          <p:cNvPr id="6" name="Rectangle 5"/>
          <p:cNvSpPr/>
          <p:nvPr/>
        </p:nvSpPr>
        <p:spPr>
          <a:xfrm>
            <a:off x="9029175" y="1451074"/>
            <a:ext cx="1164708" cy="2332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chemeClr val="tx1"/>
                </a:solidFill>
              </a:rPr>
              <a:t>Power factor</a:t>
            </a:r>
          </a:p>
        </p:txBody>
      </p:sp>
      <p:sp>
        <p:nvSpPr>
          <p:cNvPr id="7" name="Rectangle 6"/>
          <p:cNvSpPr/>
          <p:nvPr/>
        </p:nvSpPr>
        <p:spPr>
          <a:xfrm>
            <a:off x="6354591" y="1451074"/>
            <a:ext cx="1200867" cy="2046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chemeClr val="tx1"/>
                </a:solidFill>
              </a:rPr>
              <a:t>Power factor</a:t>
            </a:r>
          </a:p>
        </p:txBody>
      </p:sp>
      <p:sp>
        <p:nvSpPr>
          <p:cNvPr id="8" name="Rectangle 7"/>
          <p:cNvSpPr/>
          <p:nvPr/>
        </p:nvSpPr>
        <p:spPr>
          <a:xfrm>
            <a:off x="6364116" y="2022380"/>
            <a:ext cx="1181817" cy="1504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From 0.9 and above</a:t>
            </a:r>
          </a:p>
        </p:txBody>
      </p:sp>
      <p:sp>
        <p:nvSpPr>
          <p:cNvPr id="9" name="Rectangle 8"/>
          <p:cNvSpPr/>
          <p:nvPr/>
        </p:nvSpPr>
        <p:spPr>
          <a:xfrm>
            <a:off x="9074211" y="6563386"/>
            <a:ext cx="1074635" cy="212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a:solidFill>
                  <a:schemeClr val="tx1"/>
                </a:solidFill>
              </a:rPr>
              <a:t>Below 0.6</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33A913C4-A88D-1B7A-C8F0-47A036869308}"/>
              </a:ext>
            </a:extLst>
          </p:cNvPr>
          <p:cNvSpPr txBox="1">
            <a:spLocks noChangeArrowheads="1"/>
          </p:cNvSpPr>
          <p:nvPr/>
        </p:nvSpPr>
        <p:spPr bwMode="auto">
          <a:xfrm>
            <a:off x="2501553" y="1102610"/>
            <a:ext cx="8665633" cy="1481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just" defTabSz="1219170" eaLnBrk="1" hangingPunct="1">
              <a:spcBef>
                <a:spcPts val="600"/>
              </a:spcBef>
            </a:pPr>
            <a:r>
              <a:rPr lang="en-US" sz="2000" dirty="0">
                <a:solidFill>
                  <a:srgbClr val="000000"/>
                </a:solidFill>
                <a:latin typeface="Arial" panose="020B0604020202020204" pitchFamily="34" charset="0"/>
                <a:cs typeface="Arial" panose="020B0604020202020204" pitchFamily="34" charset="0"/>
              </a:rPr>
              <a:t>Compensating reactive power ensures</a:t>
            </a:r>
            <a:endParaRPr lang="en-US" altLang="en-US" sz="2000" dirty="0">
              <a:solidFill>
                <a:srgbClr val="000000"/>
              </a:solidFill>
              <a:latin typeface="Arial" panose="020B0604020202020204" pitchFamily="34" charset="0"/>
              <a:cs typeface="Arial" panose="020B0604020202020204" pitchFamily="34" charset="0"/>
            </a:endParaRPr>
          </a:p>
          <a:p>
            <a:pPr algn="just" defTabSz="1219170" eaLnBrk="1" hangingPunct="1">
              <a:spcBef>
                <a:spcPts val="600"/>
              </a:spcBef>
            </a:pPr>
            <a:r>
              <a:rPr lang="en-US" altLang="en-US" sz="2000" dirty="0">
                <a:solidFill>
                  <a:srgbClr val="000000"/>
                </a:solidFill>
                <a:latin typeface="Arial" panose="020B0604020202020204" pitchFamily="34" charset="0"/>
                <a:cs typeface="Arial" panose="020B0604020202020204" pitchFamily="34" charset="0"/>
              </a:rPr>
              <a:t>=&gt; </a:t>
            </a:r>
            <a:r>
              <a:rPr lang="en-US" sz="2000" dirty="0">
                <a:solidFill>
                  <a:srgbClr val="000000"/>
                </a:solidFill>
                <a:latin typeface="Arial" panose="020B0604020202020204" pitchFamily="34" charset="0"/>
                <a:cs typeface="Arial" panose="020B0604020202020204" pitchFamily="34" charset="0"/>
              </a:rPr>
              <a:t>Reduce electricity bill costs, ensuring economic and technical factors in the transmission system</a:t>
            </a:r>
            <a:endParaRPr lang="en-US" altLang="en-US" sz="2000" dirty="0">
              <a:solidFill>
                <a:srgbClr val="000000"/>
              </a:solidFill>
              <a:latin typeface="Arial" panose="020B0604020202020204" pitchFamily="34" charset="0"/>
              <a:cs typeface="Arial" panose="020B0604020202020204" pitchFamily="34" charset="0"/>
            </a:endParaRPr>
          </a:p>
        </p:txBody>
      </p:sp>
      <p:sp>
        <p:nvSpPr>
          <p:cNvPr id="4" name="AutoShape 2" descr="SÁNG KIẾN KINH NGHIỆM | Trường TH&amp;THCS Trung Mỹ">
            <a:extLst>
              <a:ext uri="{FF2B5EF4-FFF2-40B4-BE49-F238E27FC236}">
                <a16:creationId xmlns:a16="http://schemas.microsoft.com/office/drawing/2014/main" id="{CA27E076-8272-B26A-8440-BD9281EE818B}"/>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0FBF5822-D160-A2C1-1F8A-52FA27DD9C53}"/>
              </a:ext>
            </a:extLst>
          </p:cNvPr>
          <p:cNvSpPr txBox="1">
            <a:spLocks/>
          </p:cNvSpPr>
          <p:nvPr/>
        </p:nvSpPr>
        <p:spPr>
          <a:xfrm>
            <a:off x="2426585" y="2313517"/>
            <a:ext cx="3716867" cy="3797300"/>
          </a:xfrm>
          <a:prstGeom prst="rect">
            <a:avLst/>
          </a:prstGeom>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spcBef>
                <a:spcPts val="600"/>
              </a:spcBef>
              <a:defRPr/>
            </a:pPr>
            <a:r>
              <a:rPr lang="en-US" sz="2000" i="1" dirty="0">
                <a:solidFill>
                  <a:srgbClr val="000000"/>
                </a:solidFill>
                <a:latin typeface="Arial" panose="020B0604020202020204" pitchFamily="34" charset="0"/>
                <a:cs typeface="Arial" panose="020B0604020202020204" pitchFamily="34" charset="0"/>
              </a:rPr>
              <a:t>Implementation method</a:t>
            </a:r>
          </a:p>
          <a:p>
            <a:pPr>
              <a:spcBef>
                <a:spcPts val="600"/>
              </a:spcBef>
              <a:defRPr/>
            </a:pPr>
            <a:r>
              <a:rPr lang="en-US" sz="2000" b="0" dirty="0">
                <a:solidFill>
                  <a:srgbClr val="000000"/>
                </a:solidFill>
                <a:latin typeface="Arial" panose="020B0604020202020204" pitchFamily="34" charset="0"/>
                <a:cs typeface="Arial" panose="020B0604020202020204" pitchFamily="34" charset="0"/>
              </a:rPr>
              <a:t>Compensating power</a:t>
            </a:r>
          </a:p>
          <a:p>
            <a:pPr algn="ctr">
              <a:spcBef>
                <a:spcPts val="600"/>
              </a:spcBef>
              <a:defRPr/>
            </a:pPr>
            <a:r>
              <a:rPr lang="vi-VN" sz="2000" b="0" dirty="0">
                <a:solidFill>
                  <a:srgbClr val="000000"/>
                </a:solidFill>
                <a:latin typeface="Arial" panose="020B0604020202020204" pitchFamily="34" charset="0"/>
                <a:cs typeface="Arial" panose="020B0604020202020204" pitchFamily="34" charset="0"/>
              </a:rPr>
              <a:t>Q = P*k.</a:t>
            </a:r>
          </a:p>
          <a:p>
            <a:pPr algn="just">
              <a:spcBef>
                <a:spcPts val="600"/>
              </a:spcBef>
              <a:defRPr/>
            </a:pPr>
            <a:r>
              <a:rPr lang="vi-VN" sz="2000" b="0" dirty="0">
                <a:solidFill>
                  <a:srgbClr val="000000"/>
                </a:solidFill>
                <a:latin typeface="Arial" panose="020B0604020202020204" pitchFamily="34" charset="0"/>
                <a:cs typeface="Arial" panose="020B0604020202020204" pitchFamily="34" charset="0"/>
              </a:rPr>
              <a:t>Whereby</a:t>
            </a:r>
            <a:endParaRPr lang="en-US" sz="2000" b="0" dirty="0">
              <a:solidFill>
                <a:srgbClr val="00B0F0"/>
              </a:solidFill>
              <a:latin typeface="Arial" panose="020B0604020202020204" pitchFamily="34" charset="0"/>
              <a:cs typeface="Arial" panose="020B0604020202020204" pitchFamily="34" charset="0"/>
            </a:endParaRPr>
          </a:p>
          <a:p>
            <a:pPr marL="186262" indent="-186262" algn="just">
              <a:spcBef>
                <a:spcPts val="600"/>
              </a:spcBef>
              <a:buFont typeface="Arial" panose="020B0604020202020204" pitchFamily="34" charset="0"/>
              <a:buChar char="•"/>
              <a:defRPr/>
            </a:pPr>
            <a:r>
              <a:rPr lang="vi-VN" sz="2000" b="0" dirty="0">
                <a:solidFill>
                  <a:srgbClr val="000000"/>
                </a:solidFill>
                <a:latin typeface="Arial" panose="020B0604020202020204" pitchFamily="34" charset="0"/>
                <a:cs typeface="Arial" panose="020B0604020202020204" pitchFamily="34" charset="0"/>
              </a:rPr>
              <a:t>P (kW): </a:t>
            </a:r>
            <a:r>
              <a:rPr lang="en-US" sz="2000" b="0" dirty="0">
                <a:solidFill>
                  <a:srgbClr val="000000"/>
                </a:solidFill>
                <a:latin typeface="Arial" panose="020B0604020202020204" pitchFamily="34" charset="0"/>
                <a:cs typeface="Arial" panose="020B0604020202020204" pitchFamily="34" charset="0"/>
              </a:rPr>
              <a:t>power of the device</a:t>
            </a:r>
          </a:p>
          <a:p>
            <a:pPr marL="186262" indent="-186262" algn="just">
              <a:spcBef>
                <a:spcPts val="600"/>
              </a:spcBef>
              <a:buFont typeface="Arial" panose="020B0604020202020204" pitchFamily="34" charset="0"/>
              <a:buChar char="•"/>
              <a:defRPr/>
            </a:pPr>
            <a:r>
              <a:rPr lang="vi-VN" sz="2000" b="0" dirty="0">
                <a:solidFill>
                  <a:srgbClr val="000000"/>
                </a:solidFill>
                <a:latin typeface="Arial" panose="020B0604020202020204" pitchFamily="34" charset="0"/>
                <a:cs typeface="Arial" panose="020B0604020202020204" pitchFamily="34" charset="0"/>
              </a:rPr>
              <a:t>k: </a:t>
            </a:r>
            <a:r>
              <a:rPr lang="en-US" sz="2000" b="0" dirty="0">
                <a:solidFill>
                  <a:srgbClr val="000000"/>
                </a:solidFill>
                <a:latin typeface="Arial" panose="020B0604020202020204" pitchFamily="34" charset="0"/>
                <a:cs typeface="Arial" panose="020B0604020202020204" pitchFamily="34" charset="0"/>
              </a:rPr>
              <a:t>compensation factor</a:t>
            </a:r>
          </a:p>
        </p:txBody>
      </p:sp>
      <p:pic>
        <p:nvPicPr>
          <p:cNvPr id="43013" name="Table 1">
            <a:extLst>
              <a:ext uri="{FF2B5EF4-FFF2-40B4-BE49-F238E27FC236}">
                <a16:creationId xmlns:a16="http://schemas.microsoft.com/office/drawing/2014/main" id="{D0D2DF97-D30A-0B94-BA2B-631E545AF9E7}"/>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420" y="2146301"/>
            <a:ext cx="5446183" cy="413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TextBox 4">
            <a:extLst>
              <a:ext uri="{FF2B5EF4-FFF2-40B4-BE49-F238E27FC236}">
                <a16:creationId xmlns:a16="http://schemas.microsoft.com/office/drawing/2014/main" id="{D551EA76-89EA-2F01-C4F2-8EAF7DB7FB25}"/>
              </a:ext>
            </a:extLst>
          </p:cNvPr>
          <p:cNvSpPr txBox="1">
            <a:spLocks noChangeArrowheads="1"/>
          </p:cNvSpPr>
          <p:nvPr/>
        </p:nvSpPr>
        <p:spPr bwMode="auto">
          <a:xfrm>
            <a:off x="6508" y="535276"/>
            <a:ext cx="121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ts val="600"/>
              </a:spcBef>
              <a:spcAft>
                <a:spcPts val="600"/>
              </a:spcAft>
            </a:pPr>
            <a:r>
              <a:rPr lang="en-US" sz="3200" b="1">
                <a:solidFill>
                  <a:schemeClr val="accent1">
                    <a:lumMod val="50000"/>
                  </a:schemeClr>
                </a:solidFill>
                <a:cs typeface="Arial" panose="020B0604020202020204" pitchFamily="34" charset="0"/>
              </a:rPr>
              <a:t>REACTIVE POWER COMPENSATION</a:t>
            </a:r>
            <a:endParaRPr lang="en-US" altLang="en-US" sz="3200" b="1" dirty="0">
              <a:solidFill>
                <a:schemeClr val="accent1">
                  <a:lumMod val="50000"/>
                </a:schemeClr>
              </a:solidFill>
              <a:cs typeface="Arial" panose="020B0604020202020204" pitchFamily="34" charset="0"/>
            </a:endParaRPr>
          </a:p>
        </p:txBody>
      </p:sp>
      <p:pic>
        <p:nvPicPr>
          <p:cNvPr id="43015" name="Picture 6" descr="Reactive Power">
            <a:extLst>
              <a:ext uri="{FF2B5EF4-FFF2-40B4-BE49-F238E27FC236}">
                <a16:creationId xmlns:a16="http://schemas.microsoft.com/office/drawing/2014/main" id="{C20BF322-CBE5-2A7F-2483-5A5DA4B8D7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417" y="1818218"/>
            <a:ext cx="16002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243820" y="2434041"/>
            <a:ext cx="397332" cy="3780493"/>
          </a:xfrm>
          <a:prstGeom prst="rect">
            <a:avLst/>
          </a:prstGeom>
          <a:solidFill>
            <a:srgbClr val="87C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bg1"/>
              </a:solidFill>
            </a:endParaRPr>
          </a:p>
        </p:txBody>
      </p:sp>
      <p:sp>
        <p:nvSpPr>
          <p:cNvPr id="2" name="Rectangle 1">
            <a:extLst>
              <a:ext uri="{FF2B5EF4-FFF2-40B4-BE49-F238E27FC236}">
                <a16:creationId xmlns:a16="http://schemas.microsoft.com/office/drawing/2014/main" id="{FF554F09-3C8A-E18B-8D07-E94ECC16DA3A}"/>
              </a:ext>
            </a:extLst>
          </p:cNvPr>
          <p:cNvSpPr/>
          <p:nvPr/>
        </p:nvSpPr>
        <p:spPr>
          <a:xfrm>
            <a:off x="6243820" y="2146301"/>
            <a:ext cx="5407135" cy="3512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tx1"/>
                </a:solidFill>
              </a:rPr>
              <a:t>Expected power factor</a:t>
            </a:r>
          </a:p>
        </p:txBody>
      </p:sp>
      <p:sp>
        <p:nvSpPr>
          <p:cNvPr id="11" name="Title 1">
            <a:extLst>
              <a:ext uri="{FF2B5EF4-FFF2-40B4-BE49-F238E27FC236}">
                <a16:creationId xmlns:a16="http://schemas.microsoft.com/office/drawing/2014/main" id="{0FBF5822-D160-A2C1-1F8A-52FA27DD9C53}"/>
              </a:ext>
            </a:extLst>
          </p:cNvPr>
          <p:cNvSpPr txBox="1">
            <a:spLocks/>
          </p:cNvSpPr>
          <p:nvPr/>
        </p:nvSpPr>
        <p:spPr>
          <a:xfrm rot="16200000">
            <a:off x="5062246" y="2707089"/>
            <a:ext cx="2760480" cy="3010158"/>
          </a:xfrm>
          <a:prstGeom prst="rect">
            <a:avLst/>
          </a:prstGeom>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r>
              <a:rPr lang="en-US" sz="1500" dirty="0">
                <a:solidFill>
                  <a:schemeClr val="tx1"/>
                </a:solidFill>
                <a:latin typeface="+mj-lt"/>
              </a:rPr>
              <a:t>Current power factor</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5F71F1E3-EC90-7E4D-476C-66ABD9C1C4D6}"/>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BD7B1EE4-2331-3FE3-0FE5-C78B48950EE5}"/>
              </a:ext>
            </a:extLst>
          </p:cNvPr>
          <p:cNvSpPr txBox="1">
            <a:spLocks/>
          </p:cNvSpPr>
          <p:nvPr/>
        </p:nvSpPr>
        <p:spPr>
          <a:xfrm>
            <a:off x="586854" y="1337481"/>
            <a:ext cx="11000095" cy="4366936"/>
          </a:xfrm>
          <a:prstGeom prst="rect">
            <a:avLst/>
          </a:prstGeom>
          <a:solidFill>
            <a:schemeClr val="accent5">
              <a:lumMod val="20000"/>
              <a:lumOff val="80000"/>
            </a:schemeClr>
          </a:solidFill>
          <a:ln>
            <a:solidFill>
              <a:srgbClr val="00B0F0"/>
            </a:solidFill>
          </a:ln>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just">
              <a:spcBef>
                <a:spcPts val="600"/>
              </a:spcBef>
              <a:spcAft>
                <a:spcPts val="600"/>
              </a:spcAft>
              <a:defRPr/>
            </a:pPr>
            <a:r>
              <a:rPr lang="en-US" sz="2000" i="1" dirty="0">
                <a:solidFill>
                  <a:srgbClr val="000000"/>
                </a:solidFill>
                <a:latin typeface="Arial" panose="020B0604020202020204" pitchFamily="34" charset="0"/>
                <a:cs typeface="Arial" panose="020B0604020202020204" pitchFamily="34" charset="0"/>
              </a:rPr>
              <a:t>Example of calculating economic efficiency</a:t>
            </a:r>
          </a:p>
          <a:p>
            <a:pPr algn="just">
              <a:spcBef>
                <a:spcPts val="600"/>
              </a:spcBef>
              <a:spcAft>
                <a:spcPts val="0"/>
              </a:spcAft>
              <a:defRPr/>
            </a:pPr>
            <a:r>
              <a:rPr lang="en-US" sz="2000" b="0" dirty="0">
                <a:solidFill>
                  <a:srgbClr val="000000"/>
                </a:solidFill>
                <a:latin typeface="Arial" panose="020B0604020202020204" pitchFamily="34" charset="0"/>
                <a:cs typeface="Arial" panose="020B0604020202020204" pitchFamily="34" charset="0"/>
              </a:rPr>
              <a:t>- </a:t>
            </a:r>
            <a:r>
              <a:rPr lang="en-US" sz="2000" b="0" dirty="0">
                <a:solidFill>
                  <a:schemeClr val="tx1"/>
                </a:solidFill>
                <a:latin typeface="Arial" panose="020B0604020202020204" pitchFamily="34" charset="0"/>
                <a:cs typeface="Arial" panose="020B0604020202020204" pitchFamily="34" charset="0"/>
              </a:rPr>
              <a:t>The load power is 30 kW; the power factor is 0.7</a:t>
            </a:r>
          </a:p>
          <a:p>
            <a:pPr algn="just">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Energy bill cost is 252 million VND/year</a:t>
            </a:r>
          </a:p>
          <a:p>
            <a:pPr algn="just">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The power factor after compensation is 0.95</a:t>
            </a:r>
          </a:p>
          <a:p>
            <a:pPr algn="just">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Compensation factor: k = 0,69</a:t>
            </a:r>
          </a:p>
          <a:p>
            <a:pPr algn="just">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Compensating power</a:t>
            </a:r>
            <a:endParaRPr lang="vi-VN" sz="2000" b="0" dirty="0">
              <a:solidFill>
                <a:schemeClr val="tx1"/>
              </a:solidFill>
              <a:latin typeface="Arial" panose="020B0604020202020204" pitchFamily="34" charset="0"/>
              <a:cs typeface="Arial" panose="020B0604020202020204" pitchFamily="34" charset="0"/>
            </a:endParaRPr>
          </a:p>
          <a:p>
            <a:pPr algn="ctr">
              <a:spcBef>
                <a:spcPts val="600"/>
              </a:spcBef>
              <a:spcAft>
                <a:spcPts val="600"/>
              </a:spcAft>
              <a:defRPr/>
            </a:pPr>
            <a:r>
              <a:rPr lang="en-US" sz="2000" b="0" dirty="0">
                <a:solidFill>
                  <a:schemeClr val="tx1"/>
                </a:solidFill>
                <a:latin typeface="Arial" panose="020B0604020202020204" pitchFamily="34" charset="0"/>
                <a:cs typeface="Arial" panose="020B0604020202020204" pitchFamily="34" charset="0"/>
              </a:rPr>
              <a:t>Q</a:t>
            </a:r>
            <a:r>
              <a:rPr lang="vi-VN" sz="2000" b="0" dirty="0">
                <a:solidFill>
                  <a:schemeClr val="tx1"/>
                </a:solidFill>
                <a:latin typeface="Arial" panose="020B0604020202020204" pitchFamily="34" charset="0"/>
                <a:cs typeface="Arial" panose="020B0604020202020204" pitchFamily="34" charset="0"/>
              </a:rPr>
              <a:t> = 30 × 0,69 = 20,7 KVAr</a:t>
            </a:r>
            <a:r>
              <a:rPr lang="en-US" sz="2000" b="0" dirty="0">
                <a:solidFill>
                  <a:schemeClr val="tx1"/>
                </a:solidFill>
                <a:latin typeface="Arial" panose="020B0604020202020204" pitchFamily="34" charset="0"/>
                <a:cs typeface="Arial" panose="020B0604020202020204" pitchFamily="34" charset="0"/>
              </a:rPr>
              <a:t>.</a:t>
            </a:r>
          </a:p>
          <a:p>
            <a:pPr algn="just">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Compensation cost factor: k = </a:t>
            </a:r>
            <a:r>
              <a:rPr lang="vi-VN" sz="2000" b="0" dirty="0">
                <a:solidFill>
                  <a:schemeClr val="tx1"/>
                </a:solidFill>
                <a:latin typeface="Arial" panose="020B0604020202020204" pitchFamily="34" charset="0"/>
                <a:cs typeface="Arial" panose="020B0604020202020204" pitchFamily="34" charset="0"/>
              </a:rPr>
              <a:t>28,57%</a:t>
            </a:r>
            <a:r>
              <a:rPr lang="en-US" sz="2000" b="0" dirty="0">
                <a:solidFill>
                  <a:schemeClr val="tx1"/>
                </a:solidFill>
                <a:latin typeface="Arial" panose="020B0604020202020204" pitchFamily="34" charset="0"/>
                <a:cs typeface="Arial" panose="020B0604020202020204" pitchFamily="34" charset="0"/>
              </a:rPr>
              <a:t>.</a:t>
            </a:r>
          </a:p>
          <a:p>
            <a:pPr algn="just">
              <a:spcBef>
                <a:spcPts val="600"/>
              </a:spcBef>
              <a:spcAft>
                <a:spcPts val="0"/>
              </a:spcAft>
              <a:defRPr/>
            </a:pPr>
            <a:r>
              <a:rPr lang="en-US" sz="2000" b="0" dirty="0">
                <a:solidFill>
                  <a:schemeClr val="tx1"/>
                </a:solidFill>
                <a:latin typeface="Arial" panose="020B0604020202020204" pitchFamily="34" charset="0"/>
                <a:cs typeface="Arial" panose="020B0604020202020204" pitchFamily="34" charset="0"/>
              </a:rPr>
              <a:t>   =&gt; Savings in cost:</a:t>
            </a:r>
          </a:p>
          <a:p>
            <a:pPr algn="ctr">
              <a:spcBef>
                <a:spcPts val="600"/>
              </a:spcBef>
              <a:spcAft>
                <a:spcPts val="600"/>
              </a:spcAft>
              <a:defRPr/>
            </a:pPr>
            <a:r>
              <a:rPr lang="en-US" sz="2000" b="0" dirty="0">
                <a:solidFill>
                  <a:schemeClr val="tx1"/>
                </a:solidFill>
                <a:latin typeface="Arial" panose="020B0604020202020204" pitchFamily="34" charset="0"/>
                <a:cs typeface="Arial" panose="020B0604020202020204" pitchFamily="34" charset="0"/>
              </a:rPr>
              <a:t>C = </a:t>
            </a:r>
            <a:r>
              <a:rPr lang="vi-VN" sz="2000" b="0" dirty="0">
                <a:solidFill>
                  <a:schemeClr val="tx1"/>
                </a:solidFill>
                <a:latin typeface="Arial" panose="020B0604020202020204" pitchFamily="34" charset="0"/>
                <a:cs typeface="Arial" panose="020B0604020202020204" pitchFamily="34" charset="0"/>
              </a:rPr>
              <a:t>252 x 28,57% = 72 million VND/year</a:t>
            </a:r>
            <a:r>
              <a:rPr lang="en-US" sz="2000" b="0" dirty="0">
                <a:solidFill>
                  <a:schemeClr val="tx1"/>
                </a:solidFill>
                <a:latin typeface="Arial" panose="020B0604020202020204" pitchFamily="34" charset="0"/>
                <a:cs typeface="Arial" panose="020B0604020202020204" pitchFamily="34" charset="0"/>
              </a:rPr>
              <a:t>.</a:t>
            </a:r>
            <a:endParaRPr lang="vi-VN" sz="2000" b="0" i="1" dirty="0">
              <a:solidFill>
                <a:schemeClr val="tx1"/>
              </a:solidFill>
              <a:latin typeface="Arial" panose="020B0604020202020204" pitchFamily="34" charset="0"/>
              <a:cs typeface="Arial" panose="020B0604020202020204" pitchFamily="34" charset="0"/>
            </a:endParaRPr>
          </a:p>
        </p:txBody>
      </p:sp>
      <p:sp>
        <p:nvSpPr>
          <p:cNvPr id="45061" name="Title 1">
            <a:extLst>
              <a:ext uri="{FF2B5EF4-FFF2-40B4-BE49-F238E27FC236}">
                <a16:creationId xmlns:a16="http://schemas.microsoft.com/office/drawing/2014/main" id="{C079446D-D91B-3523-4140-FFC6888E4C0A}"/>
              </a:ext>
            </a:extLst>
          </p:cNvPr>
          <p:cNvSpPr txBox="1">
            <a:spLocks noChangeArrowheads="1"/>
          </p:cNvSpPr>
          <p:nvPr/>
        </p:nvSpPr>
        <p:spPr bwMode="auto">
          <a:xfrm>
            <a:off x="0" y="5704417"/>
            <a:ext cx="121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lvl1pPr>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algn="ctr" defTabSz="1219170" eaLnBrk="1" hangingPunct="1"/>
            <a:r>
              <a:rPr lang="en-US" sz="1800" dirty="0">
                <a:solidFill>
                  <a:srgbClr val="000000"/>
                </a:solidFill>
                <a:latin typeface="Arial" panose="020B0604020202020204" pitchFamily="34" charset="0"/>
                <a:cs typeface="Arial" panose="020B0604020202020204" pitchFamily="34" charset="0"/>
              </a:rPr>
              <a:t>Circular 15/2014/TT-BCT dated May 28, 2014, of the Ministry of Industry and Trade</a:t>
            </a:r>
            <a:endParaRPr lang="en-US" altLang="en-US" sz="1800" dirty="0">
              <a:solidFill>
                <a:srgbClr val="000000"/>
              </a:solidFill>
              <a:latin typeface="Arial" panose="020B0604020202020204" pitchFamily="34" charset="0"/>
              <a:cs typeface="Arial" panose="020B0604020202020204" pitchFamily="34" charset="0"/>
            </a:endParaRPr>
          </a:p>
        </p:txBody>
      </p:sp>
      <p:sp>
        <p:nvSpPr>
          <p:cNvPr id="6" name="TextBox 4">
            <a:extLst>
              <a:ext uri="{FF2B5EF4-FFF2-40B4-BE49-F238E27FC236}">
                <a16:creationId xmlns:a16="http://schemas.microsoft.com/office/drawing/2014/main" id="{D551EA76-89EA-2F01-C4F2-8EAF7DB7FB25}"/>
              </a:ext>
            </a:extLst>
          </p:cNvPr>
          <p:cNvSpPr txBox="1">
            <a:spLocks noChangeArrowheads="1"/>
          </p:cNvSpPr>
          <p:nvPr/>
        </p:nvSpPr>
        <p:spPr bwMode="auto">
          <a:xfrm>
            <a:off x="6508" y="535276"/>
            <a:ext cx="1219199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ts val="600"/>
              </a:spcBef>
              <a:spcAft>
                <a:spcPts val="600"/>
              </a:spcAft>
            </a:pPr>
            <a:r>
              <a:rPr lang="en-US" sz="3200" b="1">
                <a:solidFill>
                  <a:schemeClr val="accent1">
                    <a:lumMod val="50000"/>
                  </a:schemeClr>
                </a:solidFill>
                <a:cs typeface="Arial" panose="020B0604020202020204" pitchFamily="34" charset="0"/>
              </a:rPr>
              <a:t>REACTIVE POWER COMPENSATION</a:t>
            </a:r>
            <a:endParaRPr lang="en-US" altLang="en-US" sz="3200" b="1" dirty="0">
              <a:solidFill>
                <a:schemeClr val="accent1">
                  <a:lumMod val="50000"/>
                </a:schemeClr>
              </a:solidFill>
              <a:cs typeface="Arial" panose="020B06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5">
            <a:extLst>
              <a:ext uri="{FF2B5EF4-FFF2-40B4-BE49-F238E27FC236}">
                <a16:creationId xmlns:a16="http://schemas.microsoft.com/office/drawing/2014/main" id="{0907810D-23E2-ECC7-FF2D-0F028BFCDA62}"/>
              </a:ext>
            </a:extLst>
          </p:cNvPr>
          <p:cNvSpPr>
            <a:spLocks noGrp="1"/>
          </p:cNvSpPr>
          <p:nvPr>
            <p:ph type="title"/>
          </p:nvPr>
        </p:nvSpPr>
        <p:spPr>
          <a:xfrm>
            <a:off x="0" y="401103"/>
            <a:ext cx="12191999" cy="654050"/>
          </a:xfrm>
        </p:spPr>
        <p:txBody>
          <a:bodyPr>
            <a:noAutofit/>
          </a:bodyPr>
          <a:lstStyle/>
          <a:p>
            <a:pPr algn="ctr" eaLnBrk="1" hangingPunct="1"/>
            <a:r>
              <a:rPr lang="en-US" sz="3200">
                <a:solidFill>
                  <a:schemeClr val="accent1">
                    <a:lumMod val="50000"/>
                  </a:schemeClr>
                </a:solidFill>
                <a:latin typeface="Arial" panose="020B0604020202020204" pitchFamily="34" charset="0"/>
                <a:cs typeface="Arial" panose="020B0604020202020204" pitchFamily="34" charset="0"/>
              </a:rPr>
              <a:t>POWER FACTOR IMPROVEMENT</a:t>
            </a:r>
            <a:endParaRPr lang="en-US" alt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47107" name="Rectangle 1">
            <a:extLst>
              <a:ext uri="{FF2B5EF4-FFF2-40B4-BE49-F238E27FC236}">
                <a16:creationId xmlns:a16="http://schemas.microsoft.com/office/drawing/2014/main" id="{959C89B0-6E82-5BAC-2FEB-035D66A702A2}"/>
              </a:ext>
            </a:extLst>
          </p:cNvPr>
          <p:cNvSpPr>
            <a:spLocks noChangeArrowheads="1"/>
          </p:cNvSpPr>
          <p:nvPr/>
        </p:nvSpPr>
        <p:spPr bwMode="auto">
          <a:xfrm>
            <a:off x="7814270" y="4953811"/>
            <a:ext cx="2528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spcAft>
                <a:spcPts val="3200"/>
              </a:spcAft>
              <a:buClrTx/>
              <a:buNone/>
            </a:pPr>
            <a:r>
              <a:rPr lang="vi-VN" altLang="en-US" sz="2000" b="1" i="1" dirty="0">
                <a:solidFill>
                  <a:srgbClr val="000000"/>
                </a:solidFill>
                <a:latin typeface="Arial" panose="020B0604020202020204" pitchFamily="34" charset="0"/>
                <a:cs typeface="Arial" panose="020B0604020202020204" pitchFamily="34" charset="0"/>
              </a:rPr>
              <a:t>Q</a:t>
            </a:r>
            <a:r>
              <a:rPr lang="en-US" altLang="en-US" sz="2000" b="1" i="1" baseline="-25000" dirty="0">
                <a:solidFill>
                  <a:srgbClr val="000000"/>
                </a:solidFill>
                <a:latin typeface="Arial" panose="020B0604020202020204" pitchFamily="34" charset="0"/>
                <a:cs typeface="Arial" panose="020B0604020202020204" pitchFamily="34" charset="0"/>
              </a:rPr>
              <a:t>b</a:t>
            </a:r>
            <a:r>
              <a:rPr lang="vi-VN" altLang="en-US" sz="2000" b="1" i="1" dirty="0">
                <a:solidFill>
                  <a:srgbClr val="000000"/>
                </a:solidFill>
                <a:latin typeface="Arial" panose="020B0604020202020204" pitchFamily="34" charset="0"/>
                <a:cs typeface="Arial" panose="020B0604020202020204" pitchFamily="34" charset="0"/>
              </a:rPr>
              <a:t> = P</a:t>
            </a:r>
            <a:r>
              <a:rPr lang="en-US" altLang="en-US" sz="2000" b="1" i="1" dirty="0">
                <a:solidFill>
                  <a:srgbClr val="000000"/>
                </a:solidFill>
                <a:latin typeface="Arial" panose="020B0604020202020204" pitchFamily="34" charset="0"/>
                <a:cs typeface="Arial" panose="020B0604020202020204" pitchFamily="34" charset="0"/>
              </a:rPr>
              <a:t>.</a:t>
            </a:r>
            <a:r>
              <a:rPr lang="vi-VN" altLang="en-US" sz="2000" b="1" i="1" dirty="0">
                <a:solidFill>
                  <a:srgbClr val="000000"/>
                </a:solidFill>
                <a:latin typeface="Arial" panose="020B0604020202020204" pitchFamily="34" charset="0"/>
                <a:cs typeface="Arial" panose="020B0604020202020204" pitchFamily="34" charset="0"/>
              </a:rPr>
              <a:t>(tg</a:t>
            </a:r>
            <a:r>
              <a:rPr lang="vi-VN" altLang="en-US" sz="2000" b="1" i="1" dirty="0">
                <a:solidFill>
                  <a:srgbClr val="000000"/>
                </a:solidFill>
                <a:latin typeface="Arial" panose="020B0604020202020204" pitchFamily="34" charset="0"/>
                <a:cs typeface="Arial" panose="020B0604020202020204" pitchFamily="34" charset="0"/>
                <a:sym typeface="Symbol" panose="05050102010706020507" pitchFamily="18" charset="2"/>
              </a:rPr>
              <a:t></a:t>
            </a:r>
            <a:r>
              <a:rPr lang="vi-VN" altLang="en-US" sz="2000" b="1"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1</a:t>
            </a:r>
            <a:r>
              <a:rPr lang="vi-VN" altLang="en-US" sz="2000" b="1" i="1" dirty="0">
                <a:solidFill>
                  <a:srgbClr val="000000"/>
                </a:solidFill>
                <a:latin typeface="Arial" panose="020B0604020202020204" pitchFamily="34" charset="0"/>
                <a:cs typeface="Arial" panose="020B0604020202020204" pitchFamily="34" charset="0"/>
                <a:sym typeface="Symbol" panose="05050102010706020507" pitchFamily="18" charset="2"/>
              </a:rPr>
              <a:t> – tg</a:t>
            </a:r>
            <a:r>
              <a:rPr lang="vi-VN" altLang="en-US" sz="2000" b="1"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2</a:t>
            </a:r>
            <a:r>
              <a:rPr lang="vi-VN" altLang="en-US" sz="2000" b="1" i="1" dirty="0">
                <a:solidFill>
                  <a:srgbClr val="000000"/>
                </a:solidFill>
                <a:latin typeface="Arial" panose="020B0604020202020204" pitchFamily="34" charset="0"/>
                <a:cs typeface="Arial" panose="020B0604020202020204" pitchFamily="34" charset="0"/>
                <a:sym typeface="Symbol" panose="05050102010706020507" pitchFamily="18" charset="2"/>
              </a:rPr>
              <a:t>) </a:t>
            </a:r>
            <a:endParaRPr lang="en-US" altLang="en-US" sz="2000" b="1" i="1" dirty="0">
              <a:solidFill>
                <a:srgbClr val="000000"/>
              </a:solidFill>
              <a:latin typeface="Arial" panose="020B0604020202020204" pitchFamily="34" charset="0"/>
              <a:cs typeface="Arial" panose="020B0604020202020204" pitchFamily="34" charset="0"/>
              <a:sym typeface="Symbol" panose="05050102010706020507" pitchFamily="18" charset="2"/>
            </a:endParaRPr>
          </a:p>
        </p:txBody>
      </p:sp>
      <p:pic>
        <p:nvPicPr>
          <p:cNvPr id="47108" name="Picture 51">
            <a:extLst>
              <a:ext uri="{FF2B5EF4-FFF2-40B4-BE49-F238E27FC236}">
                <a16:creationId xmlns:a16="http://schemas.microsoft.com/office/drawing/2014/main" id="{F16A59AC-8E06-5910-1569-A7331620E8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7511" y="1360787"/>
            <a:ext cx="5001777" cy="359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Rectangle 2">
            <a:extLst>
              <a:ext uri="{FF2B5EF4-FFF2-40B4-BE49-F238E27FC236}">
                <a16:creationId xmlns:a16="http://schemas.microsoft.com/office/drawing/2014/main" id="{18EB9FC7-E8A8-C6B1-F277-8CF51864C33A}"/>
              </a:ext>
            </a:extLst>
          </p:cNvPr>
          <p:cNvSpPr>
            <a:spLocks noChangeArrowheads="1"/>
          </p:cNvSpPr>
          <p:nvPr/>
        </p:nvSpPr>
        <p:spPr bwMode="auto">
          <a:xfrm>
            <a:off x="7399439" y="5565079"/>
            <a:ext cx="335791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 typeface="Arial" panose="020B0604020202020204" pitchFamily="34" charset="0"/>
              <a:buNone/>
            </a:pPr>
            <a:r>
              <a:rPr lang="vi-VN" altLang="en-US" sz="2000" i="1" dirty="0">
                <a:solidFill>
                  <a:srgbClr val="000000"/>
                </a:solidFill>
                <a:latin typeface="Arial" panose="020B0604020202020204" pitchFamily="34" charset="0"/>
                <a:cs typeface="Arial" panose="020B0604020202020204" pitchFamily="34" charset="0"/>
                <a:sym typeface="Symbol" panose="05050102010706020507" pitchFamily="18" charset="2"/>
              </a:rPr>
              <a:t>tg</a:t>
            </a:r>
            <a:r>
              <a:rPr lang="vi-VN" altLang="en-US" sz="2000"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1</a:t>
            </a:r>
            <a:r>
              <a:rPr lang="vi-VN" altLang="en-US" sz="2000" i="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altLang="en-US" sz="2000" i="1" dirty="0">
                <a:solidFill>
                  <a:srgbClr val="000000"/>
                </a:solidFill>
                <a:latin typeface="Arial" panose="020B0604020202020204" pitchFamily="34" charset="0"/>
                <a:cs typeface="Arial" panose="020B0604020202020204" pitchFamily="34" charset="0"/>
                <a:sym typeface="Symbol" panose="05050102010706020507" pitchFamily="18" charset="2"/>
              </a:rPr>
              <a:t>: </a:t>
            </a:r>
            <a:r>
              <a:rPr lang="en-US" sz="2000" i="1" dirty="0">
                <a:solidFill>
                  <a:srgbClr val="000000"/>
                </a:solidFill>
                <a:latin typeface="Arial" panose="020B0604020202020204" pitchFamily="34" charset="0"/>
                <a:cs typeface="Arial" panose="020B0604020202020204" pitchFamily="34" charset="0"/>
              </a:rPr>
              <a:t>before compensation</a:t>
            </a:r>
            <a:endParaRPr lang="en-US" altLang="en-US" sz="2000" i="1" dirty="0">
              <a:solidFill>
                <a:srgbClr val="000000"/>
              </a:solidFill>
              <a:latin typeface="Arial" panose="020B0604020202020204" pitchFamily="34" charset="0"/>
              <a:cs typeface="Arial" panose="020B0604020202020204" pitchFamily="34" charset="0"/>
              <a:sym typeface="Symbol" panose="05050102010706020507" pitchFamily="18" charset="2"/>
            </a:endParaRPr>
          </a:p>
          <a:p>
            <a:pPr eaLnBrk="1" hangingPunct="1">
              <a:spcBef>
                <a:spcPct val="0"/>
              </a:spcBef>
              <a:buClrTx/>
              <a:buFont typeface="Arial" panose="020B0604020202020204" pitchFamily="34" charset="0"/>
              <a:buNone/>
            </a:pPr>
            <a:r>
              <a:rPr lang="vi-VN" altLang="en-US" sz="2000" i="1" dirty="0">
                <a:solidFill>
                  <a:srgbClr val="000000"/>
                </a:solidFill>
                <a:latin typeface="Arial" panose="020B0604020202020204" pitchFamily="34" charset="0"/>
                <a:cs typeface="Arial" panose="020B0604020202020204" pitchFamily="34" charset="0"/>
                <a:sym typeface="Symbol" panose="05050102010706020507" pitchFamily="18" charset="2"/>
              </a:rPr>
              <a:t>tg</a:t>
            </a:r>
            <a:r>
              <a:rPr lang="en-US" altLang="en-US" sz="2000" i="1" baseline="-25000" dirty="0">
                <a:solidFill>
                  <a:srgbClr val="000000"/>
                </a:solidFill>
                <a:latin typeface="Arial" panose="020B0604020202020204" pitchFamily="34" charset="0"/>
                <a:cs typeface="Arial" panose="020B0604020202020204" pitchFamily="34" charset="0"/>
                <a:sym typeface="Symbol" panose="05050102010706020507" pitchFamily="18" charset="2"/>
              </a:rPr>
              <a:t>2</a:t>
            </a:r>
            <a:r>
              <a:rPr lang="en-US" altLang="en-US" sz="2000" i="1" dirty="0">
                <a:solidFill>
                  <a:srgbClr val="000000"/>
                </a:solidFill>
                <a:latin typeface="Arial" panose="020B0604020202020204" pitchFamily="34" charset="0"/>
                <a:cs typeface="Arial" panose="020B0604020202020204" pitchFamily="34" charset="0"/>
                <a:sym typeface="Symbol" panose="05050102010706020507" pitchFamily="18" charset="2"/>
              </a:rPr>
              <a:t> : </a:t>
            </a:r>
            <a:r>
              <a:rPr lang="vi-VN" altLang="en-US" sz="2000" i="1" dirty="0">
                <a:solidFill>
                  <a:srgbClr val="000000"/>
                </a:solidFill>
                <a:latin typeface="Arial" panose="020B0604020202020204" pitchFamily="34" charset="0"/>
                <a:cs typeface="Arial" panose="020B0604020202020204" pitchFamily="34" charset="0"/>
                <a:sym typeface="Symbol" panose="05050102010706020507" pitchFamily="18" charset="2"/>
              </a:rPr>
              <a:t>after</a:t>
            </a:r>
            <a:r>
              <a:rPr lang="en-US" sz="2000" i="1" dirty="0">
                <a:solidFill>
                  <a:srgbClr val="000000"/>
                </a:solidFill>
                <a:latin typeface="Arial" panose="020B0604020202020204" pitchFamily="34" charset="0"/>
                <a:cs typeface="Arial" panose="020B0604020202020204" pitchFamily="34" charset="0"/>
              </a:rPr>
              <a:t> compensation</a:t>
            </a:r>
            <a:endParaRPr lang="en-US" altLang="en-US" sz="2000" dirty="0">
              <a:solidFill>
                <a:srgbClr val="00B0F0"/>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9FBAFDAB-A5CD-767A-6B5C-CD494FAB22F7}"/>
              </a:ext>
            </a:extLst>
          </p:cNvPr>
          <p:cNvSpPr txBox="1"/>
          <p:nvPr/>
        </p:nvSpPr>
        <p:spPr>
          <a:xfrm>
            <a:off x="540645" y="1360787"/>
            <a:ext cx="6036863" cy="4015971"/>
          </a:xfrm>
          <a:prstGeom prst="rect">
            <a:avLst/>
          </a:prstGeom>
          <a:noFill/>
        </p:spPr>
        <p:txBody>
          <a:bodyPr wrap="square">
            <a:spAutoFit/>
          </a:bodyPr>
          <a:lstStyle/>
          <a:p>
            <a:pPr algn="just">
              <a:lnSpc>
                <a:spcPct val="130000"/>
              </a:lnSpc>
              <a:buNone/>
            </a:pPr>
            <a:r>
              <a:rPr lang="en-US" sz="1800" b="1" dirty="0"/>
              <a:t>What Is Reactive Power?</a:t>
            </a:r>
          </a:p>
          <a:p>
            <a:pPr algn="just">
              <a:lnSpc>
                <a:spcPct val="130000"/>
              </a:lnSpc>
            </a:pPr>
            <a:r>
              <a:rPr lang="en-US" sz="1800" dirty="0"/>
              <a:t>In AC systems, power consists of:</a:t>
            </a:r>
          </a:p>
          <a:p>
            <a:pPr marL="742950" lvl="1" indent="-285750" algn="just">
              <a:lnSpc>
                <a:spcPct val="130000"/>
              </a:lnSpc>
              <a:buFont typeface="Arial" panose="020B0604020202020204" pitchFamily="34" charset="0"/>
              <a:buChar char="•"/>
            </a:pPr>
            <a:r>
              <a:rPr lang="en-US" sz="1800" b="1" dirty="0"/>
              <a:t>Active (Real) Power (P, kW)</a:t>
            </a:r>
            <a:r>
              <a:rPr lang="en-US" sz="1800" dirty="0"/>
              <a:t> – does useful work like turning motors.</a:t>
            </a:r>
          </a:p>
          <a:p>
            <a:pPr marL="742950" lvl="1" indent="-285750" algn="just">
              <a:lnSpc>
                <a:spcPct val="130000"/>
              </a:lnSpc>
              <a:buFont typeface="Arial" panose="020B0604020202020204" pitchFamily="34" charset="0"/>
              <a:buChar char="•"/>
            </a:pPr>
            <a:r>
              <a:rPr lang="en-US" sz="1800" b="1" dirty="0"/>
              <a:t>Reactive Power (Q, </a:t>
            </a:r>
            <a:r>
              <a:rPr lang="en-US" sz="1800" b="1" dirty="0" err="1"/>
              <a:t>kvar</a:t>
            </a:r>
            <a:r>
              <a:rPr lang="en-US" sz="1800" b="1" dirty="0"/>
              <a:t>)</a:t>
            </a:r>
            <a:r>
              <a:rPr lang="en-US" sz="1800" dirty="0"/>
              <a:t> – supports magnetic fields in inductive loads (like motors, transformers), but does </a:t>
            </a:r>
            <a:r>
              <a:rPr lang="en-US" sz="1800" b="1" dirty="0"/>
              <a:t>not</a:t>
            </a:r>
            <a:r>
              <a:rPr lang="en-US" sz="1800" dirty="0"/>
              <a:t> perform useful work.</a:t>
            </a:r>
          </a:p>
          <a:p>
            <a:pPr marL="742950" lvl="1" indent="-285750" algn="just">
              <a:lnSpc>
                <a:spcPct val="130000"/>
              </a:lnSpc>
              <a:buFont typeface="Arial" panose="020B0604020202020204" pitchFamily="34" charset="0"/>
              <a:buChar char="•"/>
            </a:pPr>
            <a:r>
              <a:rPr lang="en-US" sz="1800" b="1" dirty="0"/>
              <a:t>Apparent Power (S, kVA)</a:t>
            </a:r>
            <a:r>
              <a:rPr lang="en-US" sz="1800" dirty="0"/>
              <a:t> – combination of both.</a:t>
            </a:r>
          </a:p>
          <a:p>
            <a:pPr algn="just">
              <a:lnSpc>
                <a:spcPct val="130000"/>
              </a:lnSpc>
            </a:pPr>
            <a:r>
              <a:rPr lang="en-US" sz="1800" b="1" dirty="0"/>
              <a:t>Inductive loads</a:t>
            </a:r>
            <a:r>
              <a:rPr lang="en-US" sz="1800" dirty="0"/>
              <a:t> (e.g., motors) </a:t>
            </a:r>
            <a:r>
              <a:rPr lang="en-US" sz="1800" b="1" dirty="0"/>
              <a:t>consume reactive power</a:t>
            </a:r>
            <a:r>
              <a:rPr lang="en-US" sz="1800" dirty="0"/>
              <a:t>, lowering the system’s </a:t>
            </a:r>
            <a:r>
              <a:rPr lang="en-US" sz="1800" b="1" dirty="0"/>
              <a:t>power factor (PF)</a:t>
            </a:r>
            <a:r>
              <a:rPr lang="en-US" sz="1800" dirty="0"/>
              <a:t> — the ratio of active to apparent power.</a:t>
            </a:r>
          </a:p>
        </p:txBody>
      </p:sp>
      <p:sp>
        <p:nvSpPr>
          <p:cNvPr id="5" name="TextBox 4">
            <a:extLst>
              <a:ext uri="{FF2B5EF4-FFF2-40B4-BE49-F238E27FC236}">
                <a16:creationId xmlns:a16="http://schemas.microsoft.com/office/drawing/2014/main" id="{0317CA2C-92BC-FC65-DC42-9EE04BDB39A6}"/>
              </a:ext>
            </a:extLst>
          </p:cNvPr>
          <p:cNvSpPr txBox="1"/>
          <p:nvPr/>
        </p:nvSpPr>
        <p:spPr>
          <a:xfrm>
            <a:off x="540645" y="5353921"/>
            <a:ext cx="6410088" cy="800476"/>
          </a:xfrm>
          <a:prstGeom prst="rect">
            <a:avLst/>
          </a:prstGeom>
          <a:noFill/>
        </p:spPr>
        <p:txBody>
          <a:bodyPr wrap="square">
            <a:spAutoFit/>
          </a:bodyPr>
          <a:lstStyle/>
          <a:p>
            <a:pPr>
              <a:lnSpc>
                <a:spcPct val="130000"/>
              </a:lnSpc>
            </a:pPr>
            <a:r>
              <a:rPr lang="en-US" b="1" dirty="0"/>
              <a:t>Capacitors generate reactive power</a:t>
            </a:r>
            <a:r>
              <a:rPr lang="en-US" dirty="0"/>
              <a:t> (capacitive </a:t>
            </a:r>
            <a:r>
              <a:rPr lang="en-US" dirty="0" err="1"/>
              <a:t>kvar</a:t>
            </a:r>
            <a:r>
              <a:rPr lang="en-US" dirty="0"/>
              <a:t>) that </a:t>
            </a:r>
            <a:r>
              <a:rPr lang="en-US" b="1" dirty="0"/>
              <a:t>cancels out the inductive reactive power</a:t>
            </a:r>
            <a:r>
              <a:rPr lang="en-US" dirty="0"/>
              <a:t>.</a:t>
            </a:r>
          </a:p>
        </p:txBody>
      </p:sp>
    </p:spTree>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Hop phan 2.Chinh sach NL-CB quan ly.35 phut</Template>
  <TotalTime>11193</TotalTime>
  <Words>5281</Words>
  <Application>Microsoft Macintosh PowerPoint</Application>
  <PresentationFormat>Widescreen</PresentationFormat>
  <Paragraphs>436</Paragraphs>
  <Slides>42</Slides>
  <Notes>39</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42</vt:i4>
      </vt:variant>
    </vt:vector>
  </HeadingPairs>
  <TitlesOfParts>
    <vt:vector size="54" baseType="lpstr">
      <vt:lpstr>Wingdings</vt:lpstr>
      <vt:lpstr>ヒラギノ角ゴ Pro W3</vt:lpstr>
      <vt:lpstr>Aptos</vt:lpstr>
      <vt:lpstr>Roboto</vt:lpstr>
      <vt:lpstr>Symbol</vt:lpstr>
      <vt:lpstr>Arial</vt:lpstr>
      <vt:lpstr>inherit</vt:lpstr>
      <vt:lpstr>Fira Sans Extra Condensed</vt:lpstr>
      <vt:lpstr>Calibri</vt:lpstr>
      <vt:lpstr>Noto Sans</vt:lpstr>
      <vt:lpstr>Energy Saving Infographics by Slidesgo</vt:lpstr>
      <vt:lpstr>1_Energy Saving Infographics by Slidesgo</vt:lpstr>
      <vt:lpstr>PowerPoint Presentation</vt:lpstr>
      <vt:lpstr>CASE STUDIES &amp; DISCUSSION</vt:lpstr>
      <vt:lpstr>PowerPoint Presentation</vt:lpstr>
      <vt:lpstr>PowerPoint Presentation</vt:lpstr>
      <vt:lpstr>PowerPoint Presentation</vt:lpstr>
      <vt:lpstr>PowerPoint Presentation</vt:lpstr>
      <vt:lpstr>PowerPoint Presentation</vt:lpstr>
      <vt:lpstr>PowerPoint Presentation</vt:lpstr>
      <vt:lpstr>POWER FACTOR IMPROVEMENT</vt:lpstr>
      <vt:lpstr>CAPACITOR INSTALLATION LOCATION</vt:lpstr>
      <vt:lpstr>STATIC VAR GENERATORS (SVG)</vt:lpstr>
      <vt:lpstr>STATIC VAR GENERATORS (SVG)</vt:lpstr>
      <vt:lpstr>PowerPoint Presentation</vt:lpstr>
      <vt:lpstr>PowerPoint Presentation</vt:lpstr>
      <vt:lpstr>PowerPoint Presentation</vt:lpstr>
      <vt:lpstr>PowerPoint Presentation</vt:lpstr>
      <vt:lpstr>PowerPoint Presentation</vt:lpstr>
      <vt:lpstr>PowerPoint Presentation</vt:lpstr>
      <vt:lpstr>ELIMINATING CURRENT ON THE NEUTRAL LINE</vt:lpstr>
      <vt:lpstr>PowerPoint Presentation</vt:lpstr>
      <vt:lpstr>PowerPoint Presentation</vt:lpstr>
      <vt:lpstr>PowerPoint Presentation</vt:lpstr>
      <vt:lpstr>PowerPoint Presentation</vt:lpstr>
      <vt:lpstr>How does your unit manage load to reduce energy costs during peak hours?</vt:lpstr>
      <vt:lpstr>PowerPoint Presentation</vt:lpstr>
      <vt:lpstr>OPPORTUNITIES FOR ELECTRICITY SAVINGS IN THE ELECTRICAL SYSTEM</vt:lpstr>
      <vt:lpstr>COMMON TYPES OF MOTORS</vt:lpstr>
      <vt:lpstr>MOTOR LIFECYCLE COST</vt:lpstr>
      <vt:lpstr>BASIC PARAMETERS OF THE MOTOR</vt:lpstr>
      <vt:lpstr>BASIC PARAMETERS OF THE MOTOR</vt:lpstr>
      <vt:lpstr>BASIC PARAMETERS OF THE MOTOR</vt:lpstr>
      <vt:lpstr>OPPORTUNITIES FOR ENERGY EFFICIENCY IN ELECTRIC MOTORS</vt:lpstr>
      <vt:lpstr>OPPORTUNITIES FOR ENERGY EFFICIENCY IN ELECTRIC MOTORS</vt:lpstr>
      <vt:lpstr>OPPORTUNITIES FOR ENERGY EFFICIENCY IN ELECTRIC MOTORS</vt:lpstr>
      <vt:lpstr>OPPORTUNITIES FOR ENERGY EFFICIENCY IN ELECTRIC MOTORS</vt:lpstr>
      <vt:lpstr>OPPORTUNITIES FOR ENERGY EFFICIENCY IN ELECTRIC MOTORS</vt:lpstr>
      <vt:lpstr>OPPORTUNITIES FOR ENERGY EFFICIENCY IN ELECTRIC MOTORS</vt:lpstr>
      <vt:lpstr>OPPORTUNITIES FOR ENERGY EFFICIENCY IN ELECTRIC MOTORS</vt:lpstr>
      <vt:lpstr>OPPORTUNITIES FOR ENERGY EFFICIENCY IN ELECTRIC MOTORS</vt:lpstr>
      <vt:lpstr>PowerPoint Presentation</vt:lpstr>
      <vt:lpstr> Factory A is using a transformer station with a rated capacity of 3,000 kVA. The current load of the station is 2,500 kVA. The current power factor at the transformer station is Cosφ = 0.80. The total losses under full load at the station are 3.5 kW, and the total installed capacity of the entire factory is Pdm = 4,000 kW. The factory plans to install capacitors to improve the power factor from Cosφ1 = 0.80 to Cosφ2 = 0.98. Calculate the required capacitor size and estimate the amount of CO2e reduction annually, given that the station operates 24 hours a day and 350 days a year, electricity price is 3,000 VND/kWh, and the estimated investment cost for each capacitor unit is 200,000 VND. The simultaneous factor is 80%. The load factor is 50%."</vt:lpstr>
      <vt:lpstr>PowerPoint Presentation</vt:lpstr>
    </vt:vector>
  </TitlesOfParts>
  <Company>Bureau Veritas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opi009</dc:creator>
  <cp:lastModifiedBy>823417-Nguyễn Mạnh Hùng</cp:lastModifiedBy>
  <cp:revision>597</cp:revision>
  <cp:lastPrinted>2021-09-18T14:13:18Z</cp:lastPrinted>
  <dcterms:created xsi:type="dcterms:W3CDTF">2010-03-01T03:06:52Z</dcterms:created>
  <dcterms:modified xsi:type="dcterms:W3CDTF">2025-05-21T03:11:53Z</dcterms:modified>
</cp:coreProperties>
</file>