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87" r:id="rId3"/>
    <p:sldMasterId id="2147483704" r:id="rId4"/>
  </p:sldMasterIdLst>
  <p:notesMasterIdLst>
    <p:notesMasterId r:id="rId51"/>
  </p:notesMasterIdLst>
  <p:sldIdLst>
    <p:sldId id="304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4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5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5B96"/>
    <a:srgbClr val="2B5C95"/>
    <a:srgbClr val="4E4D4E"/>
    <a:srgbClr val="646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F241A3-72A5-4FBC-B9AD-51E4BF914028}" type="datetimeFigureOut">
              <a:rPr lang="en-US" smtClean="0"/>
              <a:t>8/11/25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CFC26-A295-4DE4-8282-ACFF7B1269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45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21931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86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6FEC4-96C2-757F-6B4E-1A53991CC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AC590F-8586-CE57-EF34-56BC3C3CAF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2AA93F-F3BB-A470-BDA2-9BBE85B0D5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7E3FE2-89F1-2B11-730E-9B66125BCD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665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2832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475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B68D054-4A44-B920-FE27-8756A1EDB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D7563C-9FC8-1AC2-0D96-9228B7150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08FD8B-E854-1F82-CF16-FD2CBFDB5352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B41C246-8F03-7163-D298-5044CDABE1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6026CD-4790-D1DD-EC54-1824E36BD1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941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 b="1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A5D615-0A23-1F02-B340-BA84ACF71A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EADC86-86F9-2293-2229-7419BC4D27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748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52401"/>
            <a:ext cx="11277600" cy="563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FF23D0F5-9F99-4BB8-B298-36FF69D4643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CA8605F-DBD1-54E8-78D7-D7822BCBAA59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xfrm>
            <a:off x="19051" y="838200"/>
            <a:ext cx="11277600" cy="22860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E6D21042-4C28-4C32-88AA-A114B0D48643}" type="datetimeFigureOut">
              <a:rPr lang="en-US" smtClean="0"/>
              <a:t>8/11/25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73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FF23D0F5-9F99-4BB8-B298-36FF69D46433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363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FF23D0F5-9F99-4BB8-B298-36FF69D46433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73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FF23D0F5-9F99-4BB8-B298-36FF69D46433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17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FF23D0F5-9F99-4BB8-B298-36FF69D46433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282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220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3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17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95623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9111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836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1483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9140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141417"/>
      </p:ext>
    </p:extLst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7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0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ECF2DCF-3FB2-4886-B9A2-C1E0050B20B1}" type="slidenum">
              <a:rPr kumimoji="0" lang="en-GB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8198" y="151572"/>
            <a:ext cx="1589281" cy="327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01661" y="-165245"/>
            <a:ext cx="961479" cy="9614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 userDrawn="1"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283266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35264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55172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91582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7732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4481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12141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86807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351130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045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7E2DED-C2AE-E955-8AD6-5B883E8042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F2410B-D205-1AA5-5BF4-557ED67DE8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2B5A13-6E09-2E20-7BCA-A23E2B6485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2DD8D9-F6BF-C988-59EF-FA1E7B9ECFA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35119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630289"/>
      </p:ext>
    </p:extLst>
  </p:cSld>
  <p:clrMapOvr>
    <a:masterClrMapping/>
  </p:clrMapOvr>
  <p:transition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231936-1297-1748-B431-7A65D950E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488A13-50B4-B198-A45D-28C5841287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C03EFC-ACAB-F9C7-AFB8-38904DEAA83C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2497140-7AE0-F828-6520-0B4E16FCC0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7A6FEA-B124-D7A3-9864-59595CD2011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202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B68D054-4A44-B920-FE27-8756A1EDBA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D7563C-9FC8-1AC2-0D96-9228B71507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08FD8B-E854-1F82-CF16-FD2CBFDB535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B41C246-8F03-7163-D298-5044CDABE1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6026CD-4790-D1DD-EC54-1824E36BD1D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8841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 b="1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A5D615-0A23-1F02-B340-BA84ACF71A7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EADC86-86F9-2293-2229-7419BC4D27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8360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52401"/>
            <a:ext cx="11277600" cy="563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4590B5-A5FA-4EC3-92AC-AD566F78E6A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CA8605F-DBD1-54E8-78D7-D7822BCBAA59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xfrm>
            <a:off x="19051" y="838200"/>
            <a:ext cx="11277600" cy="22860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249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4590B5-A5FA-4EC3-92AC-AD566F78E6A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2491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4590B5-A5FA-4EC3-92AC-AD566F78E6A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84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9719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4590B5-A5FA-4EC3-92AC-AD566F78E6A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783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4590B5-A5FA-4EC3-92AC-AD566F78E6A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97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4965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26657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456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82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364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528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5984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48051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6902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9139"/>
            <a:ext cx="5513917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8920" y="1989139"/>
            <a:ext cx="5516033" cy="4392612"/>
          </a:xfrm>
        </p:spPr>
        <p:txBody>
          <a:bodyPr/>
          <a:lstStyle>
            <a:lvl1pPr>
              <a:defRPr sz="2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ECF2DCF-3FB2-4886-B9A2-C1E0050B20B1}" type="slidenum">
              <a:rPr kumimoji="0" lang="en-GB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8198" y="151572"/>
            <a:ext cx="1589281" cy="327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01661" y="-165245"/>
            <a:ext cx="961479" cy="9614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 userDrawn="1"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18291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F17E2DED-C2AE-E955-8AD6-5B883E8042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F2410B-D205-1AA5-5BF4-557ED67DE8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72B5A13-6E09-2E20-7BCA-A23E2B6485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2DD8D9-F6BF-C988-59EF-FA1E7B9ECFA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3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7E2DED-C2AE-E955-8AD6-5B883E804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F2410B-D205-1AA5-5BF4-557ED67DE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2B5A13-6E09-2E20-7BCA-A23E2B648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2DD8D9-F6BF-C988-59EF-FA1E7B9EC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12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71524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231936-1297-1748-B431-7A65D950E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488A13-50B4-B198-A45D-28C584128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C03EFC-ACAB-F9C7-AFB8-38904DEAA83C}"/>
              </a:ext>
            </a:extLst>
          </p:cNvPr>
          <p:cNvCxnSpPr/>
          <p:nvPr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2497140-7AE0-F828-6520-0B4E16FCC0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7A6FEA-B124-D7A3-9864-59595CD20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853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103740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05343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203501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5528688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shrae.org/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6604674" y="1927317"/>
            <a:ext cx="5010091" cy="4258959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CF8BC7D1-17D2-7144-7D21-58C10DB2C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8691" y="3718976"/>
            <a:ext cx="6316832" cy="1629255"/>
          </a:xfrm>
        </p:spPr>
        <p:txBody>
          <a:bodyPr>
            <a:normAutofit/>
          </a:bodyPr>
          <a:lstStyle/>
          <a:p>
            <a:pPr marL="114300" indent="0"/>
            <a:r>
              <a:rPr lang="en-US" sz="2000" b="1" u="sng">
                <a:solidFill>
                  <a:schemeClr val="accent1">
                    <a:lumMod val="50000"/>
                  </a:schemeClr>
                </a:solidFill>
              </a:rPr>
              <a:t>Module 6: </a:t>
            </a:r>
            <a:endParaRPr lang="en-US" sz="2000" b="1" u="sng" dirty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 algn="just"/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Efficient operation and maintenance of energy-using equipment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64" name="Picture 3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8160" y="5996280"/>
            <a:ext cx="1000211" cy="8617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700BCA-B241-F378-79B3-6CC35DAF2ED5}"/>
              </a:ext>
            </a:extLst>
          </p:cNvPr>
          <p:cNvSpPr txBox="1"/>
          <p:nvPr/>
        </p:nvSpPr>
        <p:spPr>
          <a:xfrm>
            <a:off x="608691" y="2439520"/>
            <a:ext cx="544373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Technical staffs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6" name="Google Shape;46;p15">
            <a:extLst>
              <a:ext uri="{FF2B5EF4-FFF2-40B4-BE49-F238E27FC236}">
                <a16:creationId xmlns:a16="http://schemas.microsoft.com/office/drawing/2014/main" id="{BE2AF1DF-5460-4372-AFE9-31C9823D72B4}"/>
              </a:ext>
            </a:extLst>
          </p:cNvPr>
          <p:cNvSpPr txBox="1">
            <a:spLocks/>
          </p:cNvSpPr>
          <p:nvPr/>
        </p:nvSpPr>
        <p:spPr>
          <a:xfrm>
            <a:off x="590000" y="1261045"/>
            <a:ext cx="8519720" cy="881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768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TRAINING PROGRAMME </a:t>
            </a:r>
            <a:b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</a:b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FOR </a:t>
            </a: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INDUSTRIAL ENTERPRISES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4173298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F1D08-C8D5-0549-D2B8-D79560D89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19CC5-B06F-5B4B-FB5F-947BB01867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072" y="485918"/>
            <a:ext cx="10931855" cy="706437"/>
          </a:xfrm>
        </p:spPr>
        <p:txBody>
          <a:bodyPr/>
          <a:lstStyle/>
          <a:p>
            <a:pPr algn="ctr"/>
            <a:r>
              <a:rPr lang="en" sz="2800">
                <a:solidFill>
                  <a:schemeClr val="accent1">
                    <a:lumMod val="50000"/>
                  </a:schemeClr>
                </a:solidFill>
              </a:rPr>
              <a:t>RELEVANT STANDARDS AND GUIDELINES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F1083A-E0D6-D2D7-82EF-B479E27EAA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71" y="2142699"/>
            <a:ext cx="10931855" cy="4256676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>
                <a:solidFill>
                  <a:schemeClr val="tx1"/>
                </a:solidFill>
              </a:rPr>
              <a:t>ISO 50001: Energy management systems - requirements for effective planning of operations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>
                <a:solidFill>
                  <a:schemeClr val="tx1"/>
                </a:solidFill>
              </a:rPr>
              <a:t>Circular 38/2023/TT-BCT: Regulations on efficient operation for key energy-using facilities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>
                <a:solidFill>
                  <a:schemeClr val="tx1"/>
                </a:solidFill>
              </a:rPr>
              <a:t>ISO 55000: Asset management - Application in equipment maintenance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>
                <a:solidFill>
                  <a:schemeClr val="tx1"/>
                </a:solidFill>
              </a:rPr>
              <a:t>ASME/ASHRAE: International standards for the maintenance of steam and refrigeration systems.</a:t>
            </a:r>
          </a:p>
          <a:p>
            <a:pPr algn="r">
              <a:lnSpc>
                <a:spcPct val="150000"/>
              </a:lnSpc>
            </a:pPr>
            <a:r>
              <a:rPr lang="en" sz="2000">
                <a:solidFill>
                  <a:schemeClr val="tx1"/>
                </a:solidFill>
              </a:rPr>
              <a:t>Source: http://www.ashrae.org/</a:t>
            </a:r>
            <a:r>
              <a:rPr lang="en" sz="2000">
                <a:solidFill>
                  <a:schemeClr val="tx1"/>
                </a:solidFill>
                <a:hlinkClick r:id="rId2"/>
              </a:rPr>
              <a:t>​</a:t>
            </a:r>
            <a:endParaRPr lang="en-US" sz="2000">
              <a:solidFill>
                <a:schemeClr val="tx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en" sz="2000">
                <a:solidFill>
                  <a:schemeClr val="tx1"/>
                </a:solidFill>
              </a:rPr>
              <a:t>Source: https://www.asme.org/</a:t>
            </a:r>
          </a:p>
          <a:p>
            <a:pPr algn="just">
              <a:lnSpc>
                <a:spcPct val="150000"/>
              </a:lnSpc>
            </a:pPr>
            <a:endParaRPr lang="en-US">
              <a:solidFill>
                <a:schemeClr val="tx1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834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487606" y="2801257"/>
            <a:ext cx="9580728" cy="19449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PART 2: OPERATION OF MAIN SYSTEMS</a:t>
            </a:r>
          </a:p>
        </p:txBody>
      </p:sp>
    </p:spTree>
    <p:extLst>
      <p:ext uri="{BB962C8B-B14F-4D97-AF65-F5344CB8AC3E}">
        <p14:creationId xmlns:p14="http://schemas.microsoft.com/office/powerpoint/2010/main" val="2808102696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Generated image">
            <a:extLst>
              <a:ext uri="{FF2B5EF4-FFF2-40B4-BE49-F238E27FC236}">
                <a16:creationId xmlns:a16="http://schemas.microsoft.com/office/drawing/2014/main" id="{536DEEE8-49BF-0562-A20E-41D39BD36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281" y="3067636"/>
            <a:ext cx="6006888" cy="379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400D483-0E67-4656-9CE9-3A543BCF380F}"/>
              </a:ext>
            </a:extLst>
          </p:cNvPr>
          <p:cNvSpPr txBox="1">
            <a:spLocks/>
          </p:cNvSpPr>
          <p:nvPr/>
        </p:nvSpPr>
        <p:spPr>
          <a:xfrm>
            <a:off x="1676400" y="1007117"/>
            <a:ext cx="8190099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en-US" sz="2800" b="1" dirty="0">
              <a:solidFill>
                <a:srgbClr val="005091"/>
              </a:solidFill>
              <a:cs typeface="Arial" panose="020B0604020202020204" pitchFamily="34" charset="0"/>
            </a:endParaRPr>
          </a:p>
        </p:txBody>
      </p:sp>
      <p:sp>
        <p:nvSpPr>
          <p:cNvPr id="7" name="AutoShape 2" descr="Phát triển đô thị Việt Nam ứng phó với biến đổi khí hậu"/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295A67-E8FB-7A8A-9832-45E5F5295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501" y="464024"/>
            <a:ext cx="10986448" cy="745766"/>
          </a:xfrm>
        </p:spPr>
        <p:txBody>
          <a:bodyPr>
            <a:normAutofit/>
          </a:bodyPr>
          <a:lstStyle/>
          <a:p>
            <a:pPr algn="ctr"/>
            <a:r>
              <a:rPr lang="en-US" sz="2800">
                <a:solidFill>
                  <a:schemeClr val="accent1">
                    <a:lumMod val="50000"/>
                  </a:schemeClr>
                </a:solidFill>
              </a:rPr>
              <a:t>OPERATION OF BOILER AND STEAM DISTRIBUTION SYSTEM</a:t>
            </a:r>
            <a:endParaRPr lang="en" sz="28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D4F35B97-8872-26C3-6C87-4F4BF3070F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600501" y="1290858"/>
            <a:ext cx="1098644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82600" lvl="0" indent="-342900"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000">
                <a:solidFill>
                  <a:schemeClr val="tx1"/>
                </a:solidFill>
              </a:rPr>
              <a:t>Control steam output pressure and temperature</a:t>
            </a:r>
          </a:p>
          <a:p>
            <a:pPr marL="482600" lvl="0" indent="-342900"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000">
                <a:solidFill>
                  <a:schemeClr val="tx1"/>
                </a:solidFill>
              </a:rPr>
              <a:t>Ensure boiler feed water quality (TDS, pH, alkalinity)</a:t>
            </a:r>
          </a:p>
          <a:p>
            <a:pPr marL="482600" lvl="0" indent="-19050"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2000">
                <a:solidFill>
                  <a:schemeClr val="tx1"/>
                </a:solidFill>
              </a:rPr>
              <a:t> Inspect safety valves, pressure gauges, and condensate units</a:t>
            </a:r>
          </a:p>
          <a:p>
            <a:pPr marL="482600" lvl="0" indent="-19050"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US" altLang="en-US" sz="2000">
                <a:solidFill>
                  <a:schemeClr val="tx1"/>
                </a:solidFill>
              </a:rPr>
              <a:t> Monitor combustion ratio and optimize load distribution</a:t>
            </a:r>
          </a:p>
        </p:txBody>
      </p:sp>
    </p:spTree>
    <p:extLst>
      <p:ext uri="{BB962C8B-B14F-4D97-AF65-F5344CB8AC3E}">
        <p14:creationId xmlns:p14="http://schemas.microsoft.com/office/powerpoint/2010/main" val="574269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FBBDC-E01B-F28F-7155-1037B4A67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D9F0A66-F4FE-8980-AECD-D0A5439FF9BC}"/>
              </a:ext>
            </a:extLst>
          </p:cNvPr>
          <p:cNvSpPr txBox="1">
            <a:spLocks/>
          </p:cNvSpPr>
          <p:nvPr/>
        </p:nvSpPr>
        <p:spPr>
          <a:xfrm>
            <a:off x="0" y="143347"/>
            <a:ext cx="12191999" cy="923018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HEAT BALANCE &amp; OPTIMIZATION IN BOILER SYSTEM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181B6D-2AD2-E5EA-A0AF-2C19B372FF78}"/>
              </a:ext>
            </a:extLst>
          </p:cNvPr>
          <p:cNvSpPr txBox="1"/>
          <p:nvPr/>
        </p:nvSpPr>
        <p:spPr>
          <a:xfrm>
            <a:off x="623246" y="1393306"/>
            <a:ext cx="10945505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Monitor: fuel calorific value, combustion efficiency, flue gas losses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Calculate heat balance (input-output): fuel, water, steam, exhaust gas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Use Excel tools or measurement software</a:t>
            </a:r>
          </a:p>
          <a:p>
            <a:pPr algn="just">
              <a:lnSpc>
                <a:spcPct val="150000"/>
              </a:lnSpc>
            </a:pPr>
            <a:r>
              <a:rPr lang="en-US" sz="2400"/>
              <a:t>Example: Boiler efficiency &lt; 80% → need optimization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Maintain stable pressure (+-0.2 bar)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Distribute load between multiple boilers to improve efficiency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Apply automatic control (PID valve, inverter for feed pump)</a:t>
            </a:r>
          </a:p>
          <a:p>
            <a:pPr algn="just">
              <a:lnSpc>
                <a:spcPct val="150000"/>
              </a:lnSpc>
            </a:pP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935FA37C-1E87-A014-6ECE-0BB9D0E56D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95400" y="9298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3393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D3E13-1EE5-44F8-41B9-2B68A1692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7EA058C-E849-4E8E-1D4E-081C349BD786}"/>
              </a:ext>
            </a:extLst>
          </p:cNvPr>
          <p:cNvSpPr txBox="1">
            <a:spLocks/>
          </p:cNvSpPr>
          <p:nvPr/>
        </p:nvSpPr>
        <p:spPr>
          <a:xfrm>
            <a:off x="600501" y="431405"/>
            <a:ext cx="11000095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CHILLER OPERATION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9488D4ED-3777-0EFE-6302-3E0B98B6844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F4FA19-EA70-F524-DE78-4E587F3A6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01" y="1582830"/>
            <a:ext cx="1100009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Check condensing and evaporating pressures, temperature difference (ΔT)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Ensure clean heat exchangers (condenser, evaporator)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Monitor COP, EER – cold generation efficiency indicators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Adjust cooling load to match demand (load matching)</a:t>
            </a:r>
          </a:p>
        </p:txBody>
      </p:sp>
      <p:pic>
        <p:nvPicPr>
          <p:cNvPr id="6148" name="Picture 4" descr="Generated image">
            <a:extLst>
              <a:ext uri="{FF2B5EF4-FFF2-40B4-BE49-F238E27FC236}">
                <a16:creationId xmlns:a16="http://schemas.microsoft.com/office/drawing/2014/main" id="{52AAB231-DF69-AC31-E36E-2F7B525ED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621" y="2443144"/>
            <a:ext cx="4107975" cy="410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58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0465B-F928-6C45-030A-F40BF31FF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56F6D40-B148-3C91-C1A6-795983FCD89D}"/>
              </a:ext>
            </a:extLst>
          </p:cNvPr>
          <p:cNvSpPr txBox="1">
            <a:spLocks/>
          </p:cNvSpPr>
          <p:nvPr/>
        </p:nvSpPr>
        <p:spPr>
          <a:xfrm>
            <a:off x="614149" y="554237"/>
            <a:ext cx="11013744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REDUCING LEAKS &amp; OPTIMIZING PRESSURE IN COMPRESSED AIR SYSTEM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DEE5F223-C340-4093-D636-A40E7CECDC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DF4F1A-323B-FD4C-E552-A252F99D4624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14150" y="1514590"/>
            <a:ext cx="1101374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Common leak points: joints, bent pipes, faulty valves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Use ultrasonic detection devices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Reducing pressure by 1 bar → saves ~7% energy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Increase air storage (tanks) to stabilize pressure</a:t>
            </a:r>
          </a:p>
        </p:txBody>
      </p:sp>
    </p:spTree>
    <p:extLst>
      <p:ext uri="{BB962C8B-B14F-4D97-AF65-F5344CB8AC3E}">
        <p14:creationId xmlns:p14="http://schemas.microsoft.com/office/powerpoint/2010/main" val="36933169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DFDFB-8579-A4AB-58EC-894977669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1E1E4EE-579D-380B-8062-138C23DAEA69}"/>
              </a:ext>
            </a:extLst>
          </p:cNvPr>
          <p:cNvSpPr txBox="1">
            <a:spLocks/>
          </p:cNvSpPr>
          <p:nvPr/>
        </p:nvSpPr>
        <p:spPr>
          <a:xfrm>
            <a:off x="0" y="4314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LIGHTING AND ELECTRIC MOTOR SYSTEM OPERATION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7A187DAB-B327-1002-0670-7A5782CA34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68B91BE-3E8F-8C52-9347-8A39ED755B41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02776" y="1514590"/>
            <a:ext cx="1098644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/>
              <a:t>Lighting: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Replace with LED lights, install light/motion sensors</a:t>
            </a:r>
          </a:p>
          <a:p>
            <a:pPr>
              <a:lnSpc>
                <a:spcPct val="150000"/>
              </a:lnSpc>
            </a:pPr>
            <a:r>
              <a:rPr lang="en-US" sz="2400"/>
              <a:t>Motors: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Prevent overload/overheating, lubricate periodically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Use IE3+ motors to improve efficiency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Apply VSD/VFD to adjust power based on load (save 30–50%)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1523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1FE67-0764-B867-900A-9EC8889C1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3462E31-C345-BEB6-8652-7283D22431C9}"/>
              </a:ext>
            </a:extLst>
          </p:cNvPr>
          <p:cNvSpPr txBox="1">
            <a:spLocks/>
          </p:cNvSpPr>
          <p:nvPr/>
        </p:nvSpPr>
        <p:spPr>
          <a:xfrm>
            <a:off x="133815" y="499645"/>
            <a:ext cx="12191999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LOAD MANAGEMENT AND ELECTRICITY LOAD </a:t>
            </a:r>
          </a:p>
          <a:p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PROFILE OPTIMIZATION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28D716A2-6701-E799-0C11-7036BBEF49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B789A03-5FBC-722E-51D5-9CEE75F09511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586853" y="1514590"/>
            <a:ext cx="11013743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Avoid exceeding registered power capacity to prevent demand penalty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Avoid operating multiple high-power devices simultaneously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Install monitoring devices for real-time tracking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0431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E7A6C-1860-9FFD-A7AD-08879314B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ACCC5FE-3964-FA30-0193-995DD7ED3CD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B40821-3F6F-B96A-7939-35F3F82D5972}"/>
              </a:ext>
            </a:extLst>
          </p:cNvPr>
          <p:cNvSpPr txBox="1"/>
          <p:nvPr/>
        </p:nvSpPr>
        <p:spPr>
          <a:xfrm>
            <a:off x="838200" y="351496"/>
            <a:ext cx="104894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DISCUSSION QUESTIONS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1F466F-42AD-CFFC-C908-26E27904C0BF}"/>
              </a:ext>
            </a:extLst>
          </p:cNvPr>
          <p:cNvSpPr txBox="1"/>
          <p:nvPr/>
        </p:nvSpPr>
        <p:spPr>
          <a:xfrm>
            <a:off x="589128" y="1541886"/>
            <a:ext cx="10863173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Please share a situation that you find the mistake during operation in your work. Please give details what did you act/ do and the results?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What should you communication people to avoid this mistake/ false?</a:t>
            </a:r>
          </a:p>
        </p:txBody>
      </p:sp>
    </p:spTree>
    <p:extLst>
      <p:ext uri="{BB962C8B-B14F-4D97-AF65-F5344CB8AC3E}">
        <p14:creationId xmlns:p14="http://schemas.microsoft.com/office/powerpoint/2010/main" val="36964421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5565A-9A47-D478-363B-7A081C396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9F688105-C45D-E9CF-EE3E-6D3B850353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Rounded Rectangle 3"/>
          <p:cNvSpPr/>
          <p:nvPr/>
        </p:nvSpPr>
        <p:spPr>
          <a:xfrm>
            <a:off x="1487606" y="2801257"/>
            <a:ext cx="9580728" cy="19449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PART 3: EFFECTIVE MAINTENANCE</a:t>
            </a:r>
          </a:p>
        </p:txBody>
      </p:sp>
    </p:spTree>
    <p:extLst>
      <p:ext uri="{BB962C8B-B14F-4D97-AF65-F5344CB8AC3E}">
        <p14:creationId xmlns:p14="http://schemas.microsoft.com/office/powerpoint/2010/main" val="2509578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DE62EEA1-A072-5AEA-4031-7BFEE6771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086" y="379164"/>
            <a:ext cx="10987314" cy="854075"/>
          </a:xfrm>
        </p:spPr>
        <p:txBody>
          <a:bodyPr/>
          <a:lstStyle/>
          <a:p>
            <a:r>
              <a:rPr lang="en-US"/>
              <a:t>OBJECTIVES</a:t>
            </a:r>
            <a:endParaRPr lang="en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9CCEE46-1221-B0BF-43C8-51688380E247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95086" y="1455056"/>
            <a:ext cx="10987314" cy="32004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Understand principles and characteristics of operating industrial equipment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Identify main energy-consuming systems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Detect energy waste signals during operation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Master key issues in effective operation and maintenance of energy-using equipment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4510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135BAE-53B0-D46D-13B9-21828D2B9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76446A9-0E92-5B03-23B5-34CE7FE4C0F4}"/>
              </a:ext>
            </a:extLst>
          </p:cNvPr>
          <p:cNvSpPr txBox="1">
            <a:spLocks/>
          </p:cNvSpPr>
          <p:nvPr/>
        </p:nvSpPr>
        <p:spPr>
          <a:xfrm>
            <a:off x="-2844" y="419126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PLANNED PREVENTIVE MAINTENANCE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B5B05B5A-2F8B-D95D-C5CB-B940D9B12A0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39FD52-66B1-F510-5701-68FFC4C33999}"/>
              </a:ext>
            </a:extLst>
          </p:cNvPr>
          <p:cNvSpPr txBox="1">
            <a:spLocks/>
          </p:cNvSpPr>
          <p:nvPr/>
        </p:nvSpPr>
        <p:spPr>
          <a:xfrm>
            <a:off x="653955" y="1624083"/>
            <a:ext cx="10878402" cy="207880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List all equipment requiring maintenance and prioritize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Define maintenance frequency (hours, days, months, years)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Use PM schedules via Excel or CMMS software</a:t>
            </a: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Integrate operational data to flexibly adjust plans</a:t>
            </a:r>
          </a:p>
        </p:txBody>
      </p:sp>
    </p:spTree>
    <p:extLst>
      <p:ext uri="{BB962C8B-B14F-4D97-AF65-F5344CB8AC3E}">
        <p14:creationId xmlns:p14="http://schemas.microsoft.com/office/powerpoint/2010/main" val="4170165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D4F615-3459-438E-A5DA-6BEFE3F45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871B4EF-8930-4A33-B1D4-5F10E1E65ABA}"/>
              </a:ext>
            </a:extLst>
          </p:cNvPr>
          <p:cNvSpPr txBox="1">
            <a:spLocks/>
          </p:cNvSpPr>
          <p:nvPr/>
        </p:nvSpPr>
        <p:spPr>
          <a:xfrm>
            <a:off x="0" y="389557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KEY CHECKPOINTS IN ENERGY SYSTEMS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B76B50BD-B8B8-F22A-2417-3BA0ED7AC0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669A1F-08BF-308A-E492-37623896B25B}"/>
              </a:ext>
            </a:extLst>
          </p:cNvPr>
          <p:cNvSpPr txBox="1">
            <a:spLocks/>
          </p:cNvSpPr>
          <p:nvPr/>
        </p:nvSpPr>
        <p:spPr>
          <a:xfrm>
            <a:off x="914400" y="5985192"/>
            <a:ext cx="10744200" cy="4571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571500" indent="-571500" algn="l">
              <a:buFontTx/>
              <a:buChar char="-"/>
            </a:pPr>
            <a:endParaRPr lang="en-US" sz="3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DBD28CF-19C2-B7E1-D456-178F76DFC9B9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532261" y="1321930"/>
            <a:ext cx="5377219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/>
              <a:t>Steam system: </a:t>
            </a:r>
            <a:r>
              <a:rPr lang="en-US" sz="2000"/>
              <a:t>steam traps, leaks, pressure reducing valves, condensate filters</a:t>
            </a:r>
          </a:p>
          <a:p>
            <a:pPr algn="just">
              <a:lnSpc>
                <a:spcPct val="150000"/>
              </a:lnSpc>
            </a:pPr>
            <a:r>
              <a:rPr lang="en-US" sz="2000" b="1"/>
              <a:t>Compressed air</a:t>
            </a:r>
            <a:r>
              <a:rPr lang="en-US" sz="2000"/>
              <a:t>: oil filter, safety valves, leaks, tank drainage</a:t>
            </a:r>
          </a:p>
          <a:p>
            <a:pPr algn="just">
              <a:lnSpc>
                <a:spcPct val="150000"/>
              </a:lnSpc>
            </a:pPr>
            <a:r>
              <a:rPr lang="en-US" sz="2000" b="1"/>
              <a:t>Chiller: </a:t>
            </a:r>
            <a:r>
              <a:rPr lang="en-US" sz="2000"/>
              <a:t>condensing/evaporating pressures, refrigerant, cooling fan</a:t>
            </a:r>
          </a:p>
          <a:p>
            <a:pPr algn="just">
              <a:lnSpc>
                <a:spcPct val="150000"/>
              </a:lnSpc>
            </a:pPr>
            <a:r>
              <a:rPr lang="en-US" sz="2000" b="1"/>
              <a:t>Pump/fan/motor</a:t>
            </a:r>
            <a:r>
              <a:rPr lang="en-US" sz="2000"/>
              <a:t>: bearings, vibration, lubrication, shaft alignment</a:t>
            </a:r>
          </a:p>
          <a:p>
            <a:pPr algn="just">
              <a:lnSpc>
                <a:spcPct val="150000"/>
              </a:lnSpc>
            </a:pPr>
            <a:r>
              <a:rPr lang="en-US" sz="2000" b="1"/>
              <a:t>Lighting</a:t>
            </a:r>
            <a:r>
              <a:rPr lang="en-US" sz="2000"/>
              <a:t>: replace broken bulbs, check control sensors</a:t>
            </a:r>
          </a:p>
        </p:txBody>
      </p:sp>
      <p:pic>
        <p:nvPicPr>
          <p:cNvPr id="9219" name="Picture 3" descr="Generated image">
            <a:extLst>
              <a:ext uri="{FF2B5EF4-FFF2-40B4-BE49-F238E27FC236}">
                <a16:creationId xmlns:a16="http://schemas.microsoft.com/office/drawing/2014/main" id="{3E61118C-49A9-1137-9613-6A5FB4BDB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042" y="1643409"/>
            <a:ext cx="5463558" cy="364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300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268DB-EF43-9068-40EE-38EE4014C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3000F19-12BA-529B-D88A-218D26439E95}"/>
              </a:ext>
            </a:extLst>
          </p:cNvPr>
          <p:cNvSpPr txBox="1">
            <a:spLocks/>
          </p:cNvSpPr>
          <p:nvPr/>
        </p:nvSpPr>
        <p:spPr>
          <a:xfrm>
            <a:off x="-572" y="389557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COMMON ISSUES IN COMPRESSED AIR SYSTEMS</a:t>
            </a:r>
            <a:endParaRPr lang="e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D9F69561-72E8-56D1-1655-A36C52D540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59CBCB-888D-F263-0E37-8A186CC8AA67}"/>
              </a:ext>
            </a:extLst>
          </p:cNvPr>
          <p:cNvSpPr txBox="1">
            <a:spLocks/>
          </p:cNvSpPr>
          <p:nvPr/>
        </p:nvSpPr>
        <p:spPr>
          <a:xfrm>
            <a:off x="914400" y="5985192"/>
            <a:ext cx="10744200" cy="4571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571500" indent="-571500" algn="l">
              <a:buFontTx/>
              <a:buChar char="-"/>
            </a:pPr>
            <a:endParaRPr lang="en-US" sz="3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5717B89-81CF-E183-E475-1FC797DC28BE}"/>
              </a:ext>
            </a:extLst>
          </p:cNvPr>
          <p:cNvSpPr txBox="1">
            <a:spLocks/>
          </p:cNvSpPr>
          <p:nvPr/>
        </p:nvSpPr>
        <p:spPr>
          <a:xfrm>
            <a:off x="559558" y="1366777"/>
            <a:ext cx="11099042" cy="435133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en" sz="2000" b="1" dirty="0"/>
              <a:t>1. Compressed air leak</a:t>
            </a: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" sz="2000" b="1" dirty="0"/>
              <a:t>Gas loss rates can be up to 20–30% </a:t>
            </a:r>
            <a:r>
              <a:rPr lang="en" sz="2000" dirty="0"/>
              <a:t>if not detected and </a:t>
            </a:r>
            <a:r>
              <a:rPr lang="en" sz="2000"/>
              <a:t>treated promptly.</a:t>
            </a: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000"/>
              <a:t>Common leak points: joints, valves, flexible pipes, rubber gaskets, cylinders</a:t>
            </a:r>
          </a:p>
          <a:p>
            <a:pPr algn="l">
              <a:lnSpc>
                <a:spcPct val="130000"/>
              </a:lnSpc>
            </a:pPr>
            <a:r>
              <a:rPr lang="en" sz="2000" b="1"/>
              <a:t>2</a:t>
            </a:r>
            <a:r>
              <a:rPr lang="en" sz="2000" b="1" dirty="0"/>
              <a:t>. Dust and humidity in the air</a:t>
            </a: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" sz="2000" dirty="0"/>
              <a:t>Corrosion of terminal pneumatic equipment (valves, cylinders, sensors…)</a:t>
            </a: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" sz="2000" dirty="0"/>
              <a:t>Reduced transmission efficiency, increased maintenance costs</a:t>
            </a:r>
          </a:p>
          <a:p>
            <a:pPr algn="l">
              <a:lnSpc>
                <a:spcPct val="130000"/>
              </a:lnSpc>
            </a:pPr>
            <a:r>
              <a:rPr lang="en" sz="2000" b="1" dirty="0"/>
              <a:t>3. Water accumulation in the system</a:t>
            </a: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" sz="2000" dirty="0"/>
              <a:t>Corrosive to pipes and equipment</a:t>
            </a:r>
          </a:p>
          <a:p>
            <a:pPr marL="342900" indent="-3429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" sz="2000" dirty="0"/>
              <a:t>May damage pneumatic actuator</a:t>
            </a:r>
          </a:p>
          <a:p>
            <a:pPr>
              <a:lnSpc>
                <a:spcPct val="13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89225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064FE-488D-D565-C62F-2A6C34B56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0B57D572-20C6-F9B0-5B19-5F904603C35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351181-9449-B09D-547D-849A2ADA126A}"/>
              </a:ext>
            </a:extLst>
          </p:cNvPr>
          <p:cNvSpPr txBox="1">
            <a:spLocks/>
          </p:cNvSpPr>
          <p:nvPr/>
        </p:nvSpPr>
        <p:spPr>
          <a:xfrm>
            <a:off x="914400" y="5985192"/>
            <a:ext cx="10744200" cy="4571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571500" indent="-571500" algn="l">
              <a:buFontTx/>
              <a:buChar char="-"/>
            </a:pPr>
            <a:endParaRPr lang="en-US" sz="3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3D76AF-DADB-656E-C6EB-53B7ABDBC298}"/>
              </a:ext>
            </a:extLst>
          </p:cNvPr>
          <p:cNvSpPr txBox="1">
            <a:spLocks/>
          </p:cNvSpPr>
          <p:nvPr/>
        </p:nvSpPr>
        <p:spPr>
          <a:xfrm>
            <a:off x="573202" y="1431183"/>
            <a:ext cx="11044451" cy="435133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" sz="2000" b="1" dirty="0"/>
              <a:t>4. Poor filtration and lubrication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sz="2000" dirty="0"/>
              <a:t>Filter is clogged or not changed on time → reduces air flow, increases compressor head pressure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sz="2000" dirty="0"/>
              <a:t>Dirty oil → heats up the machine, causing fire or reducing compressor life</a:t>
            </a:r>
          </a:p>
          <a:p>
            <a:pPr algn="just">
              <a:lnSpc>
                <a:spcPct val="150000"/>
              </a:lnSpc>
            </a:pPr>
            <a:r>
              <a:rPr lang="en" sz="2000" b="1" dirty="0"/>
              <a:t>5. Operating the air compressor outside the optimum performance zone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sz="2000" dirty="0"/>
              <a:t>Excessive idling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sz="2000" dirty="0"/>
              <a:t>Set pressure higher than required</a:t>
            </a:r>
          </a:p>
          <a:p>
            <a:pPr algn="just">
              <a:lnSpc>
                <a:spcPct val="150000"/>
              </a:lnSpc>
            </a:pPr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000F19-12BA-529B-D88A-218D26439E95}"/>
              </a:ext>
            </a:extLst>
          </p:cNvPr>
          <p:cNvSpPr txBox="1">
            <a:spLocks/>
          </p:cNvSpPr>
          <p:nvPr/>
        </p:nvSpPr>
        <p:spPr>
          <a:xfrm>
            <a:off x="-572" y="389557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COMMON ISSUES IN COMPRESSED AIR SYSTEMS</a:t>
            </a:r>
            <a:endParaRPr lang="e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091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D702A-EA0E-90DE-7D85-A5CFF4E2D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86560562-14C2-2A8D-6507-9DB23BAB1D5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74D6CA-6FBC-DB34-037F-B717187B7D5B}"/>
              </a:ext>
            </a:extLst>
          </p:cNvPr>
          <p:cNvSpPr txBox="1">
            <a:spLocks/>
          </p:cNvSpPr>
          <p:nvPr/>
        </p:nvSpPr>
        <p:spPr>
          <a:xfrm>
            <a:off x="5622877" y="4982604"/>
            <a:ext cx="5364480" cy="1648361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sz="1800"/>
              <a:t>Use </a:t>
            </a:r>
            <a:r>
              <a:rPr lang="en" sz="1800" dirty="0"/>
              <a:t>an ultrasonic detector or soap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sz="1800" dirty="0"/>
              <a:t> Log the location and extent of leaks.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sz="1800" dirty="0"/>
              <a:t> Priority repair of leaks &gt;5 liters/minute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0AF3677-73F0-E7DC-AE52-7489A92242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701667"/>
              </p:ext>
            </p:extLst>
          </p:nvPr>
        </p:nvGraphicFramePr>
        <p:xfrm>
          <a:off x="2743200" y="2147267"/>
          <a:ext cx="7137778" cy="2926080"/>
        </p:xfrm>
        <a:graphic>
          <a:graphicData uri="http://schemas.openxmlformats.org/drawingml/2006/table">
            <a:tbl>
              <a:tblPr/>
              <a:tblGrid>
                <a:gridCol w="3568889">
                  <a:extLst>
                    <a:ext uri="{9D8B030D-6E8A-4147-A177-3AD203B41FA5}">
                      <a16:colId xmlns:a16="http://schemas.microsoft.com/office/drawing/2014/main" val="1111670432"/>
                    </a:ext>
                  </a:extLst>
                </a:gridCol>
                <a:gridCol w="3568889">
                  <a:extLst>
                    <a:ext uri="{9D8B030D-6E8A-4147-A177-3AD203B41FA5}">
                      <a16:colId xmlns:a16="http://schemas.microsoft.com/office/drawing/2014/main" val="1855781917"/>
                    </a:ext>
                  </a:extLst>
                </a:gridCol>
              </a:tblGrid>
              <a:tr h="293993">
                <a:tc>
                  <a:txBody>
                    <a:bodyPr/>
                    <a:lstStyle/>
                    <a:p>
                      <a:r>
                        <a:rPr lang="en" sz="1800" b="1" dirty="0" err="1"/>
                        <a:t>Class</a:t>
                      </a:r>
                      <a:r>
                        <a:rPr lang="en" sz="1800" b="1" dirty="0"/>
                        <a:t> </a:t>
                      </a:r>
                      <a:r>
                        <a:rPr lang="en" sz="1800" b="1" dirty="0" err="1"/>
                        <a:t>item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 b="1"/>
                        <a:t>Recommended Frequency</a:t>
                      </a:r>
                      <a:endParaRPr lang="en-US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9439347"/>
                  </a:ext>
                </a:extLst>
              </a:tr>
              <a:tr h="293993">
                <a:tc>
                  <a:txBody>
                    <a:bodyPr/>
                    <a:lstStyle/>
                    <a:p>
                      <a:r>
                        <a:rPr lang="en" sz="1800" dirty="0"/>
                        <a:t>Leak </a:t>
                      </a:r>
                      <a:r>
                        <a:rPr lang="en" sz="1800" dirty="0" err="1"/>
                        <a:t>test​</a:t>
                      </a:r>
                      <a:r>
                        <a:rPr lang="en" sz="1800" dirty="0"/>
                        <a:t> gas </a:t>
                      </a:r>
                      <a:r>
                        <a:rPr lang="en" sz="1800" dirty="0" err="1"/>
                        <a:t>leak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/>
                        <a:t>Weekly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627911"/>
                  </a:ext>
                </a:extLst>
              </a:tr>
              <a:tr h="293993">
                <a:tc>
                  <a:txBody>
                    <a:bodyPr/>
                    <a:lstStyle/>
                    <a:p>
                      <a:r>
                        <a:rPr lang="en" sz="1800" dirty="0" err="1"/>
                        <a:t>Do</a:t>
                      </a:r>
                      <a:r>
                        <a:rPr lang="en" sz="1800" dirty="0"/>
                        <a:t> </a:t>
                      </a:r>
                      <a:r>
                        <a:rPr lang="en" sz="1800" dirty="0" err="1"/>
                        <a:t>clean </a:t>
                      </a:r>
                      <a:r>
                        <a:rPr lang="en" sz="1800" dirty="0"/>
                        <a:t>/ </a:t>
                      </a:r>
                      <a:r>
                        <a:rPr lang="en" sz="1800" dirty="0" err="1"/>
                        <a:t>install</a:t>
                      </a:r>
                      <a:r>
                        <a:rPr lang="en" sz="1800" dirty="0"/>
                        <a:t> </a:t>
                      </a:r>
                      <a:r>
                        <a:rPr lang="en" sz="1800" dirty="0" err="1"/>
                        <a:t>new</a:t>
                      </a:r>
                      <a:r>
                        <a:rPr lang="en" sz="1800" dirty="0"/>
                        <a:t> air </a:t>
                      </a:r>
                      <a:r>
                        <a:rPr lang="en" sz="1800" dirty="0" err="1"/>
                        <a:t>filter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/>
                        <a:t>3–6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4270988"/>
                  </a:ext>
                </a:extLst>
              </a:tr>
              <a:tr h="293993">
                <a:tc>
                  <a:txBody>
                    <a:bodyPr/>
                    <a:lstStyle/>
                    <a:p>
                      <a:r>
                        <a:rPr lang="en" sz="1800"/>
                        <a:t>Change lubricant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/>
                        <a:t>2,000–4,000 running hours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6188173"/>
                  </a:ext>
                </a:extLst>
              </a:tr>
              <a:tr h="293993">
                <a:tc>
                  <a:txBody>
                    <a:bodyPr/>
                    <a:lstStyle/>
                    <a:p>
                      <a:r>
                        <a:rPr lang="en" sz="1800"/>
                        <a:t>Check drive belt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 dirty="0"/>
                        <a:t>1–3 </a:t>
                      </a:r>
                      <a:r>
                        <a:rPr lang="en" sz="1800" dirty="0" err="1"/>
                        <a:t>months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752870"/>
                  </a:ext>
                </a:extLst>
              </a:tr>
              <a:tr h="293993">
                <a:tc>
                  <a:txBody>
                    <a:bodyPr/>
                    <a:lstStyle/>
                    <a:p>
                      <a:r>
                        <a:rPr lang="en" sz="1800"/>
                        <a:t>Check gas tank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/>
                        <a:t>1 time/year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4826252"/>
                  </a:ext>
                </a:extLst>
              </a:tr>
              <a:tr h="293993">
                <a:tc>
                  <a:txBody>
                    <a:bodyPr/>
                    <a:lstStyle/>
                    <a:p>
                      <a:r>
                        <a:rPr lang="en" sz="1800" dirty="0" err="1"/>
                        <a:t>Guard</a:t>
                      </a:r>
                      <a:r>
                        <a:rPr lang="en" sz="1800" dirty="0"/>
                        <a:t> </a:t>
                      </a:r>
                      <a:r>
                        <a:rPr lang="en" sz="1800" dirty="0" err="1"/>
                        <a:t>born</a:t>
                      </a:r>
                      <a:r>
                        <a:rPr lang="en" sz="1800" dirty="0"/>
                        <a:t> </a:t>
                      </a:r>
                      <a:r>
                        <a:rPr lang="en" sz="1800" dirty="0" err="1"/>
                        <a:t>rig</a:t>
                      </a:r>
                      <a:r>
                        <a:rPr lang="en" sz="1800" dirty="0"/>
                        <a:t> </a:t>
                      </a:r>
                      <a:r>
                        <a:rPr lang="en" sz="1800" dirty="0" err="1"/>
                        <a:t>do</a:t>
                      </a:r>
                      <a:r>
                        <a:rPr lang="en" sz="1800" dirty="0"/>
                        <a:t> </a:t>
                      </a:r>
                      <a:r>
                        <a:rPr lang="en" sz="1800" dirty="0" err="1"/>
                        <a:t>cool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/>
                        <a:t>3–6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4444294"/>
                  </a:ext>
                </a:extLst>
              </a:tr>
              <a:tr h="293993">
                <a:tc>
                  <a:txBody>
                    <a:bodyPr/>
                    <a:lstStyle/>
                    <a:p>
                      <a:r>
                        <a:rPr lang="en" sz="1800"/>
                        <a:t>Check air dryer, drain water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 dirty="0" err="1"/>
                        <a:t>Row</a:t>
                      </a:r>
                      <a:r>
                        <a:rPr lang="en" sz="1800" dirty="0"/>
                        <a:t> </a:t>
                      </a:r>
                      <a:r>
                        <a:rPr lang="en" sz="1800" dirty="0" err="1"/>
                        <a:t>day </a:t>
                      </a:r>
                      <a:r>
                        <a:rPr lang="en" sz="1800" dirty="0"/>
                        <a:t>- </a:t>
                      </a:r>
                      <a:r>
                        <a:rPr lang="en" sz="1800" dirty="0" err="1"/>
                        <a:t>week</a:t>
                      </a:r>
                      <a:endParaRPr 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5671751"/>
                  </a:ext>
                </a:extLst>
              </a:tr>
            </a:tbl>
          </a:graphicData>
        </a:graphic>
      </p:graphicFrame>
      <p:sp>
        <p:nvSpPr>
          <p:cNvPr id="11" name="Rectangle 4">
            <a:extLst>
              <a:ext uri="{FF2B5EF4-FFF2-40B4-BE49-F238E27FC236}">
                <a16:creationId xmlns:a16="http://schemas.microsoft.com/office/drawing/2014/main" id="{739CD6E2-540F-FA47-17A3-5B46E958A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008" y="1131604"/>
            <a:ext cx="914081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1. </a:t>
            </a:r>
            <a:r>
              <a:rPr kumimoji="0" lang="en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Maintenance</a:t>
            </a:r>
            <a:r>
              <a:rPr kumimoji="0" lang="e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periodically </a:t>
            </a:r>
            <a:r>
              <a:rPr kumimoji="0" lang="e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according </a:t>
            </a:r>
            <a:r>
              <a:rPr kumimoji="0" lang="en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to</a:t>
            </a:r>
            <a:r>
              <a:rPr kumimoji="0" lang="e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calendar</a:t>
            </a:r>
            <a:r>
              <a:rPr kumimoji="0" lang="e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program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5008" y="5309789"/>
            <a:ext cx="4825360" cy="496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" sz="2000" b="1"/>
              <a:t>2. Check for gas leaks with equipment</a:t>
            </a:r>
            <a:endParaRPr lang="en" sz="2000" b="1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8A0903-5E2A-B431-C2A7-AEBA7FE7616F}"/>
              </a:ext>
            </a:extLst>
          </p:cNvPr>
          <p:cNvSpPr txBox="1">
            <a:spLocks/>
          </p:cNvSpPr>
          <p:nvPr/>
        </p:nvSpPr>
        <p:spPr>
          <a:xfrm>
            <a:off x="0" y="883382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COMPRESSED AIR SYSTEMS</a:t>
            </a:r>
            <a:r>
              <a:rPr lang="en" alt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​</a:t>
            </a:r>
            <a:endParaRPr lang="en-US" altLang="en-US" sz="2800" b="1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endParaRPr lang="vi-VN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9339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0E866-3E45-B70F-C962-FE66EF011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28A0903-5E2A-B431-C2A7-AEBA7FE7616F}"/>
              </a:ext>
            </a:extLst>
          </p:cNvPr>
          <p:cNvSpPr txBox="1">
            <a:spLocks/>
          </p:cNvSpPr>
          <p:nvPr/>
        </p:nvSpPr>
        <p:spPr>
          <a:xfrm>
            <a:off x="0" y="883382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COMPRESSED AIR SYSTEMS</a:t>
            </a:r>
            <a:r>
              <a:rPr lang="en" alt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​</a:t>
            </a:r>
            <a:endParaRPr lang="en-US" altLang="en-US" sz="2800" b="1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endParaRPr lang="vi-VN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7222E471-C3F0-15A5-ECCA-02F849EADB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1280D6-8F88-16D6-9E8E-F4F8A450AE60}"/>
              </a:ext>
            </a:extLst>
          </p:cNvPr>
          <p:cNvSpPr txBox="1">
            <a:spLocks/>
          </p:cNvSpPr>
          <p:nvPr/>
        </p:nvSpPr>
        <p:spPr>
          <a:xfrm>
            <a:off x="914400" y="5985192"/>
            <a:ext cx="10744200" cy="4571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571500" indent="-571500" algn="l">
              <a:buFontTx/>
              <a:buChar char="-"/>
            </a:pPr>
            <a:endParaRPr lang="en-US" sz="3600" dirty="0">
              <a:solidFill>
                <a:srgbClr val="00509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958E72-C68F-0C9A-0C67-30007891ABB7}"/>
              </a:ext>
            </a:extLst>
          </p:cNvPr>
          <p:cNvSpPr txBox="1"/>
          <p:nvPr/>
        </p:nvSpPr>
        <p:spPr>
          <a:xfrm>
            <a:off x="586854" y="1322377"/>
            <a:ext cx="11071746" cy="4755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/>
              <a:t>3. Compressor Maintenance</a:t>
            </a:r>
            <a:endParaRPr lang="en-US" sz="200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/>
              <a:t>Clean the cooler, replace oil with correct type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/>
              <a:t>Check the motor and soft starter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/>
              <a:t>Inspect exhaust valve, intake valve, and storage tank</a:t>
            </a:r>
          </a:p>
          <a:p>
            <a:pPr>
              <a:lnSpc>
                <a:spcPct val="150000"/>
              </a:lnSpc>
            </a:pPr>
            <a:r>
              <a:rPr lang="en-US" sz="2000" b="1"/>
              <a:t>4. Maintenance of Dryer and Filter Systems</a:t>
            </a:r>
            <a:endParaRPr lang="en-US" sz="200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/>
              <a:t>Dryer (adsorption/refrigerated): replace desiccant, clean heat exchanger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/>
              <a:t>Low-efficiency filters – pre-filters – activated carbon filters: replace as per schedule</a:t>
            </a:r>
          </a:p>
          <a:p>
            <a:pPr>
              <a:lnSpc>
                <a:spcPct val="150000"/>
              </a:lnSpc>
            </a:pPr>
            <a:r>
              <a:rPr lang="en-US" sz="2000" b="1"/>
              <a:t>5. Calibration and Monitoring</a:t>
            </a:r>
            <a:endParaRPr lang="en-US" sz="200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/>
              <a:t>Install pressure and flow sensors at branch points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/>
              <a:t>Periodically calibrate pressure gauges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/>
              <a:t>Integrate remote monitoring (if available)</a:t>
            </a:r>
          </a:p>
        </p:txBody>
      </p:sp>
    </p:spTree>
    <p:extLst>
      <p:ext uri="{BB962C8B-B14F-4D97-AF65-F5344CB8AC3E}">
        <p14:creationId xmlns:p14="http://schemas.microsoft.com/office/powerpoint/2010/main" val="18925568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34106-B1DC-E1F1-3D05-B551FB8A2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58369806-7B4B-5AD3-43E7-A22CFAC612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14A5EB-526C-230B-56D3-740E6573EE1C}"/>
              </a:ext>
            </a:extLst>
          </p:cNvPr>
          <p:cNvSpPr txBox="1"/>
          <p:nvPr/>
        </p:nvSpPr>
        <p:spPr>
          <a:xfrm>
            <a:off x="595952" y="1593526"/>
            <a:ext cx="1100009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/>
              <a:t>6. Solutions to Improve Maintenance Efficiency</a:t>
            </a:r>
            <a:endParaRPr lang="en-US" sz="200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Develop detailed SOP for maintenance procedures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Train dedicated technical personnel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Apply maintenance management software (CMMS)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Analyze electricity and air consumption to provide early warnings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Plan for replacing old, low-efficiency equipment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8A0903-5E2A-B431-C2A7-AEBA7FE7616F}"/>
              </a:ext>
            </a:extLst>
          </p:cNvPr>
          <p:cNvSpPr txBox="1">
            <a:spLocks/>
          </p:cNvSpPr>
          <p:nvPr/>
        </p:nvSpPr>
        <p:spPr>
          <a:xfrm>
            <a:off x="0" y="883382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COMPRESSED AIR SYSTEMS</a:t>
            </a:r>
            <a:r>
              <a:rPr lang="en" alt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​</a:t>
            </a:r>
            <a:endParaRPr lang="en-US" altLang="en-US" sz="2800" b="1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endParaRPr lang="vi-VN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8027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3C0CD0-2C76-B2B6-CDD9-93BC13B03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CEC89AE-2309-9326-949E-B8A12FE4636D}"/>
              </a:ext>
            </a:extLst>
          </p:cNvPr>
          <p:cNvSpPr txBox="1">
            <a:spLocks/>
          </p:cNvSpPr>
          <p:nvPr/>
        </p:nvSpPr>
        <p:spPr>
          <a:xfrm>
            <a:off x="0" y="392840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PUMP, FAN, MOTOR SYSTEMS</a:t>
            </a:r>
            <a:endParaRPr lang="vi-VN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9BC97BAD-9EC8-7FF5-7F83-9088F3A97BD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6534A74-D9B0-B537-0638-893133368A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243032"/>
              </p:ext>
            </p:extLst>
          </p:nvPr>
        </p:nvGraphicFramePr>
        <p:xfrm>
          <a:off x="838199" y="1425350"/>
          <a:ext cx="10515600" cy="2601688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255230356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643074203"/>
                    </a:ext>
                  </a:extLst>
                </a:gridCol>
              </a:tblGrid>
              <a:tr h="29675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en-US" sz="1800" b="1">
                          <a:latin typeface="+mn-lt"/>
                        </a:rPr>
                        <a:t>1. Electric Motors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2024935"/>
                  </a:ext>
                </a:extLst>
              </a:tr>
              <a:tr h="296756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  <a:latin typeface="+mn-lt"/>
                        </a:rPr>
                        <a:t>Issue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  <a:latin typeface="+mn-lt"/>
                        </a:rPr>
                        <a:t>Consequence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482441"/>
                  </a:ext>
                </a:extLst>
              </a:tr>
              <a:tr h="26695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Dirt buildup, vibration, high temperature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Shorter bearing life, burnt coils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9685312"/>
                  </a:ext>
                </a:extLst>
              </a:tr>
              <a:tr h="26695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Poor ventilation, dirty fan, blocked air flow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Lower efficiency, higher power loss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0892688"/>
                  </a:ext>
                </a:extLst>
              </a:tr>
              <a:tr h="26695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Misalignment between motor and load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Bearing damage, vibration, strong noise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6140086"/>
                  </a:ext>
                </a:extLst>
              </a:tr>
              <a:tr h="407128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Lubricant not suitable or insufficient/excessive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Bearing failure, increased friction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0034623"/>
                  </a:ext>
                </a:extLst>
              </a:tr>
              <a:tr h="26695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Improper startup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High starting current, shorter motor life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800193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88AE6BD0-4967-450B-F6FB-B4052A3968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221518"/>
              </p:ext>
            </p:extLst>
          </p:nvPr>
        </p:nvGraphicFramePr>
        <p:xfrm>
          <a:off x="838197" y="4263286"/>
          <a:ext cx="10515602" cy="1828800"/>
        </p:xfrm>
        <a:graphic>
          <a:graphicData uri="http://schemas.openxmlformats.org/drawingml/2006/table">
            <a:tbl>
              <a:tblPr/>
              <a:tblGrid>
                <a:gridCol w="5257801">
                  <a:extLst>
                    <a:ext uri="{9D8B030D-6E8A-4147-A177-3AD203B41FA5}">
                      <a16:colId xmlns:a16="http://schemas.microsoft.com/office/drawing/2014/main" val="3801462921"/>
                    </a:ext>
                  </a:extLst>
                </a:gridCol>
                <a:gridCol w="5257801">
                  <a:extLst>
                    <a:ext uri="{9D8B030D-6E8A-4147-A177-3AD203B41FA5}">
                      <a16:colId xmlns:a16="http://schemas.microsoft.com/office/drawing/2014/main" val="3339752092"/>
                    </a:ext>
                  </a:extLst>
                </a:gridCol>
              </a:tblGrid>
              <a:tr h="296484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</a:rPr>
                        <a:t>2. Water Pumps / Oil Pumps / Vacuum Pumps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5929784"/>
                  </a:ext>
                </a:extLst>
              </a:tr>
              <a:tr h="296484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</a:rPr>
                        <a:t>Issue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</a:rPr>
                        <a:t>Consequence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1981399"/>
                  </a:ext>
                </a:extLst>
              </a:tr>
              <a:tr h="296484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Shaft seal, mechanical seal, valve leaks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Pressure drop, energy loss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5326825"/>
                  </a:ext>
                </a:extLst>
              </a:tr>
              <a:tr h="296484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Blocked suction filter/strainer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Reduced flow, heat buildup, burnt pump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7289033"/>
                  </a:ext>
                </a:extLst>
              </a:tr>
              <a:tr h="296484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Suction of vapor/air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Impeller cavitation, heat buildup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4043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3410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4C767-7154-D4E0-6CB6-866932E78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3597C6DC-9CF5-F277-16D8-F3EC269692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692C3EE-E708-746B-A6B0-4417967380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533132"/>
              </p:ext>
            </p:extLst>
          </p:nvPr>
        </p:nvGraphicFramePr>
        <p:xfrm>
          <a:off x="571500" y="1885126"/>
          <a:ext cx="11049000" cy="2194560"/>
        </p:xfrm>
        <a:graphic>
          <a:graphicData uri="http://schemas.openxmlformats.org/drawingml/2006/table">
            <a:tbl>
              <a:tblPr/>
              <a:tblGrid>
                <a:gridCol w="5486400">
                  <a:extLst>
                    <a:ext uri="{9D8B030D-6E8A-4147-A177-3AD203B41FA5}">
                      <a16:colId xmlns:a16="http://schemas.microsoft.com/office/drawing/2014/main" val="61489822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3449746330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en-US" sz="1800" b="1">
                          <a:latin typeface="+mn-lt"/>
                        </a:rPr>
                        <a:t>3. Industrial Fans (exhaust fans, supply fans, cooling towers)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8655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  <a:latin typeface="+mn-lt"/>
                        </a:rPr>
                        <a:t>Issue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  <a:latin typeface="+mn-lt"/>
                        </a:rPr>
                        <a:t>Consequence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26366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Dust buildup on blades, imbalance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Vibration, blade breakage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3896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Loose or worn belt drive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Pulley wear, belt damage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0987885"/>
                  </a:ext>
                </a:extLst>
              </a:tr>
              <a:tr h="277468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Over-supply of air volume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Energy loss, excess pressure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004704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No inverter control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  <a:latin typeface="+mn-lt"/>
                        </a:rPr>
                        <a:t>Operation at non-optimal pressure/flow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2308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CEC89AE-2309-9326-949E-B8A12FE4636D}"/>
              </a:ext>
            </a:extLst>
          </p:cNvPr>
          <p:cNvSpPr txBox="1">
            <a:spLocks/>
          </p:cNvSpPr>
          <p:nvPr/>
        </p:nvSpPr>
        <p:spPr>
          <a:xfrm>
            <a:off x="0" y="392840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PUMP, FAN, MOTOR SYSTEMS</a:t>
            </a:r>
            <a:endParaRPr lang="vi-VN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6598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97D3E-D3D6-FDE9-7B71-9BECA3572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8D03155E-1CF6-AB3E-C451-0615C21D50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1D4B92DC-B211-494C-D0A1-22DDB14BB5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798" y="1396789"/>
            <a:ext cx="6604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/>
              <a:t>Key Maintenance Practices: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3899884-2DCE-2E8E-9836-44B009B67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540288"/>
              </p:ext>
            </p:extLst>
          </p:nvPr>
        </p:nvGraphicFramePr>
        <p:xfrm>
          <a:off x="838200" y="2350915"/>
          <a:ext cx="10515600" cy="219456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426900995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867230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" sz="1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" sz="1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Proposal cycle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6854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Clean dust, lubricate bearings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1–3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6468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current, motor temperature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99581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for vibration and noise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447227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Motor shaft and load balance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months </a:t>
                      </a:r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1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10899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Replace belt, maintain gearbox (if any)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6–12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months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6784956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B095B8E4-3BBE-2E01-FCF6-F426AF0F2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798" y="1597364"/>
            <a:ext cx="39624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/>
              <a:t>1. Periodic Inspections</a:t>
            </a:r>
            <a:r>
              <a:rPr kumimoji="0" lang="en" alt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​​</a:t>
            </a:r>
            <a:endParaRPr kumimoji="0" lang="en" altLang="en-U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200E49F4-2531-C9CF-64CA-B8B4A176F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798" y="4619615"/>
            <a:ext cx="4495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/>
              <a:t>2. Installation of Monitoring Sensors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38200" y="4934355"/>
            <a:ext cx="7352731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effectLst/>
              </a:rPr>
              <a:t>Vibration, temperature, and current sensors → early fault detection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effectLst/>
              </a:rPr>
              <a:t>Real-time load current monitoring to optimize operation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effectLst/>
              </a:rPr>
              <a:t>Use of maintenance monitoring software (CMMS or EMS)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EC89AE-2309-9326-949E-B8A12FE4636D}"/>
              </a:ext>
            </a:extLst>
          </p:cNvPr>
          <p:cNvSpPr txBox="1">
            <a:spLocks/>
          </p:cNvSpPr>
          <p:nvPr/>
        </p:nvSpPr>
        <p:spPr>
          <a:xfrm>
            <a:off x="0" y="392840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PUMP, FAN, MOTOR SYSTEMS</a:t>
            </a:r>
            <a:endParaRPr lang="vi-VN" sz="28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867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07DED-B45E-F8E8-5F3B-31656C292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714172" y="2801257"/>
            <a:ext cx="6487885" cy="19449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/>
              <a:t>PART 1: OVERVIEW</a:t>
            </a:r>
          </a:p>
        </p:txBody>
      </p:sp>
    </p:spTree>
    <p:extLst>
      <p:ext uri="{BB962C8B-B14F-4D97-AF65-F5344CB8AC3E}">
        <p14:creationId xmlns:p14="http://schemas.microsoft.com/office/powerpoint/2010/main" val="36923742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2A8F3-2B90-6FD6-568B-C7B7CBC2B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BB61986-63AF-07F7-92FF-137A5413FB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03F383CE-9701-C6C4-7C70-F1259EFEB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920" y="1417997"/>
            <a:ext cx="6604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/>
              <a:t>Key Maintenance Practices: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D4A07A-78BA-CCAC-BEBF-D9FFA6896C03}"/>
              </a:ext>
            </a:extLst>
          </p:cNvPr>
          <p:cNvSpPr txBox="1"/>
          <p:nvPr/>
        </p:nvSpPr>
        <p:spPr>
          <a:xfrm>
            <a:off x="641952" y="1958102"/>
            <a:ext cx="508508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" b="1" dirty="0"/>
              <a:t>3. Lubricate properly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" dirty="0"/>
              <a:t>Use </a:t>
            </a:r>
            <a:r>
              <a:rPr lang="en" b="1" dirty="0"/>
              <a:t>specialized grease </a:t>
            </a:r>
            <a:r>
              <a:rPr lang="en" dirty="0"/>
              <a:t>for high speed bearings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" dirty="0"/>
              <a:t>Apply the correct amount, at the correct cycle → avoid burning the bearing or causing residual friction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" dirty="0"/>
              <a:t>Periodically check the amount of lubricating oil in the pump/gearbox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6961EB-C8E7-3194-EE5E-9B808AE6BE5B}"/>
              </a:ext>
            </a:extLst>
          </p:cNvPr>
          <p:cNvSpPr txBox="1"/>
          <p:nvPr/>
        </p:nvSpPr>
        <p:spPr>
          <a:xfrm>
            <a:off x="6111240" y="1958102"/>
            <a:ext cx="54508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" b="1" dirty="0"/>
              <a:t>4. Alignment and concentricity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" dirty="0"/>
              <a:t>Apply </a:t>
            </a:r>
            <a:r>
              <a:rPr lang="en" b="1" dirty="0"/>
              <a:t>laser alignment </a:t>
            </a:r>
            <a:r>
              <a:rPr lang="en" dirty="0"/>
              <a:t>to precisely align the motor and pump/fan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" dirty="0"/>
              <a:t>Ensure shaft concentricity → reduce wear, reduce vibration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593962-6010-026D-6936-DCC0945B1170}"/>
              </a:ext>
            </a:extLst>
          </p:cNvPr>
          <p:cNvSpPr txBox="1"/>
          <p:nvPr/>
        </p:nvSpPr>
        <p:spPr>
          <a:xfrm>
            <a:off x="641952" y="4406421"/>
            <a:ext cx="508508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" b="1" dirty="0"/>
              <a:t>5. Applying frequency converter (VSD)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" dirty="0"/>
              <a:t>For motors, fans, pumps with variable loads → reduce power consumption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" dirty="0"/>
              <a:t>Smooth operation, reducing mechanical damage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9AB051C-CA88-244D-04CE-32C9CF1AF8D1}"/>
              </a:ext>
            </a:extLst>
          </p:cNvPr>
          <p:cNvSpPr txBox="1"/>
          <p:nvPr/>
        </p:nvSpPr>
        <p:spPr>
          <a:xfrm>
            <a:off x="6111239" y="4406421"/>
            <a:ext cx="545084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" b="1" dirty="0"/>
              <a:t>6. </a:t>
            </a:r>
            <a:r>
              <a:rPr lang="en" b="1" dirty="0" err="1"/>
              <a:t>Check the </a:t>
            </a:r>
            <a:r>
              <a:rPr lang="en" b="1" dirty="0"/>
              <a:t>efficiency </a:t>
            </a:r>
            <a:r>
              <a:rPr lang="en" b="1" dirty="0" err="1"/>
              <a:t>rate</a:t>
            </a:r>
            <a:r>
              <a:rPr lang="en" b="1" dirty="0"/>
              <a:t> </a:t>
            </a:r>
            <a:r>
              <a:rPr lang="en" b="1" dirty="0" err="1"/>
              <a:t>periodic</a:t>
            </a:r>
            <a:r>
              <a:rPr lang="en" b="1" dirty="0"/>
              <a:t>​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" dirty="0" err="1"/>
              <a:t>Power </a:t>
            </a:r>
            <a:r>
              <a:rPr lang="en" dirty="0"/>
              <a:t>measurement </a:t>
            </a:r>
            <a:r>
              <a:rPr lang="en" dirty="0" err="1"/>
              <a:t>pepper</a:t>
            </a:r>
            <a:r>
              <a:rPr lang="en" dirty="0"/>
              <a:t> </a:t>
            </a:r>
            <a:r>
              <a:rPr lang="en" dirty="0" err="1"/>
              <a:t>actual </a:t>
            </a:r>
            <a:r>
              <a:rPr lang="en" dirty="0"/>
              <a:t>→ </a:t>
            </a:r>
            <a:r>
              <a:rPr lang="en" dirty="0" err="1"/>
              <a:t>calculation</a:t>
            </a:r>
            <a:r>
              <a:rPr lang="en" dirty="0"/>
              <a:t>​</a:t>
            </a:r>
            <a:r>
              <a:rPr lang="en" dirty="0" err="1"/>
              <a:t>​</a:t>
            </a:r>
            <a:r>
              <a:rPr lang="en" dirty="0"/>
              <a:t> </a:t>
            </a:r>
            <a:r>
              <a:rPr lang="en" dirty="0" err="1"/>
              <a:t>effect</a:t>
            </a:r>
            <a:r>
              <a:rPr lang="en" dirty="0"/>
              <a:t> </a:t>
            </a:r>
            <a:r>
              <a:rPr lang="en" dirty="0" err="1"/>
              <a:t>rate </a:t>
            </a:r>
            <a:r>
              <a:rPr lang="en" dirty="0"/>
              <a:t>(%)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" dirty="0"/>
              <a:t>Compare</a:t>
            </a:r>
            <a:r>
              <a:rPr lang="en" dirty="0" err="1"/>
              <a:t>​</a:t>
            </a:r>
            <a:r>
              <a:rPr lang="en" dirty="0"/>
              <a:t> </a:t>
            </a:r>
            <a:r>
              <a:rPr lang="en" dirty="0" err="1"/>
              <a:t>with</a:t>
            </a:r>
            <a:r>
              <a:rPr lang="en" dirty="0"/>
              <a:t> </a:t>
            </a:r>
            <a:r>
              <a:rPr lang="en" dirty="0" err="1"/>
              <a:t>effect</a:t>
            </a:r>
            <a:r>
              <a:rPr lang="en" dirty="0"/>
              <a:t> </a:t>
            </a:r>
            <a:r>
              <a:rPr lang="en" dirty="0" err="1"/>
              <a:t>rate</a:t>
            </a:r>
            <a:r>
              <a:rPr lang="en" dirty="0"/>
              <a:t> </a:t>
            </a:r>
            <a:r>
              <a:rPr lang="en" dirty="0" err="1"/>
              <a:t>determine</a:t>
            </a:r>
            <a:r>
              <a:rPr lang="en" dirty="0"/>
              <a:t> </a:t>
            </a:r>
            <a:r>
              <a:rPr lang="en" dirty="0" err="1"/>
              <a:t>level </a:t>
            </a:r>
            <a:r>
              <a:rPr lang="en" dirty="0"/>
              <a:t>→ </a:t>
            </a:r>
            <a:r>
              <a:rPr lang="en" dirty="0" err="1"/>
              <a:t>exact</a:t>
            </a:r>
            <a:r>
              <a:rPr lang="en" dirty="0"/>
              <a:t> </a:t>
            </a:r>
            <a:r>
              <a:rPr lang="en" dirty="0" err="1"/>
              <a:t>identify </a:t>
            </a:r>
            <a:r>
              <a:rPr lang="en" dirty="0"/>
              <a:t>equipment </a:t>
            </a:r>
            <a:r>
              <a:rPr lang="en" dirty="0" err="1"/>
              <a:t>that </a:t>
            </a:r>
            <a:r>
              <a:rPr lang="en" dirty="0"/>
              <a:t>needs to be </a:t>
            </a:r>
            <a:r>
              <a:rPr lang="en" dirty="0" err="1"/>
              <a:t>replaced </a:t>
            </a:r>
            <a:r>
              <a:rPr lang="en" dirty="0"/>
              <a:t>or </a:t>
            </a:r>
            <a:r>
              <a:rPr lang="en" dirty="0" err="1"/>
              <a:t>upgraded</a:t>
            </a:r>
            <a:r>
              <a:rPr lang="en" dirty="0"/>
              <a:t> </a:t>
            </a:r>
            <a:r>
              <a:rPr lang="en" dirty="0" err="1"/>
              <a:t>grant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CEC89AE-2309-9326-949E-B8A12FE4636D}"/>
              </a:ext>
            </a:extLst>
          </p:cNvPr>
          <p:cNvSpPr txBox="1">
            <a:spLocks/>
          </p:cNvSpPr>
          <p:nvPr/>
        </p:nvSpPr>
        <p:spPr>
          <a:xfrm>
            <a:off x="0" y="392840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+mn-lt"/>
                <a:cs typeface="Times New Roman" panose="02020603050405020304" pitchFamily="18" charset="0"/>
              </a:rPr>
              <a:t>EFFICIENT MAINTENANCE OF PUMP, FAN, MOTOR SYSTEMS</a:t>
            </a:r>
            <a:endParaRPr lang="vi-VN" sz="2800" b="1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2257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14BFF-A596-0024-D7CD-AE343061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1D1E3BDB-AB91-FAC3-2295-2B6425CC64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31BE0B-E09D-CA7E-29B6-74B368A63343}"/>
              </a:ext>
            </a:extLst>
          </p:cNvPr>
          <p:cNvSpPr txBox="1"/>
          <p:nvPr/>
        </p:nvSpPr>
        <p:spPr>
          <a:xfrm>
            <a:off x="614150" y="392440"/>
            <a:ext cx="109995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DISCUSSION QUESTIONS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4409E5-17D4-DC57-1B3C-183085C617F2}"/>
              </a:ext>
            </a:extLst>
          </p:cNvPr>
          <p:cNvSpPr txBox="1"/>
          <p:nvPr/>
        </p:nvSpPr>
        <p:spPr>
          <a:xfrm>
            <a:off x="614150" y="1514590"/>
            <a:ext cx="1099959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/>
              <a:t>What actions has your company taken to improve the maintenance operations of the above systems?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/>
              <a:t>What tools or solutions are used to support effective maintenance?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9399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6C93B-29B0-55A8-9F75-BB14AFA0E4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9D09FDF-30A1-0298-034D-857B216FC37C}"/>
              </a:ext>
            </a:extLst>
          </p:cNvPr>
          <p:cNvSpPr txBox="1">
            <a:spLocks/>
          </p:cNvSpPr>
          <p:nvPr/>
        </p:nvSpPr>
        <p:spPr>
          <a:xfrm>
            <a:off x="0" y="1033424"/>
            <a:ext cx="12191999" cy="50877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CHILLER SYSTEMS</a:t>
            </a:r>
            <a:endParaRPr lang="vi-VN" sz="3200" b="1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0890EBE7-1B95-6A03-8824-69DDB0A95C2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9C3F34-3899-21DA-CD7F-BA839940ECD4}"/>
              </a:ext>
            </a:extLst>
          </p:cNvPr>
          <p:cNvSpPr txBox="1"/>
          <p:nvPr/>
        </p:nvSpPr>
        <p:spPr>
          <a:xfrm>
            <a:off x="593676" y="1419367"/>
            <a:ext cx="11004645" cy="4943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b="1"/>
              <a:t>Common Issues in Chiller Systems</a:t>
            </a:r>
            <a:endParaRPr lang="en-US"/>
          </a:p>
          <a:p>
            <a:pPr algn="just">
              <a:lnSpc>
                <a:spcPct val="110000"/>
              </a:lnSpc>
            </a:pPr>
            <a:r>
              <a:rPr lang="en-US" b="1"/>
              <a:t>1. Dust and Fouling in Heat Exchangers</a:t>
            </a:r>
            <a:endParaRPr lang="en-US"/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Fouling of the condenser coil leads to reduced heat dissipation efficiency and increased condensing pressure.</a:t>
            </a:r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Contamination of the evaporator reduces heat exchange efficiency, resulting in chilled water temperatures that fail to meet specifications.</a:t>
            </a:r>
          </a:p>
          <a:p>
            <a:pPr algn="just">
              <a:lnSpc>
                <a:spcPct val="110000"/>
              </a:lnSpc>
            </a:pPr>
            <a:r>
              <a:rPr lang="en-US" b="1"/>
              <a:t>2. Insufficient or Excess Refrigerant (Cooling Gas)</a:t>
            </a:r>
            <a:endParaRPr lang="en-US"/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Refrigerant deficiency causes the chiller to underperform and run continuously, leading to excessive power consumption.</a:t>
            </a:r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Excess refrigerant can cause overpressure and overheating, potentially damaging the compressor.</a:t>
            </a:r>
          </a:p>
          <a:p>
            <a:pPr algn="just">
              <a:lnSpc>
                <a:spcPct val="110000"/>
              </a:lnSpc>
            </a:pPr>
            <a:r>
              <a:rPr lang="en-US" b="1"/>
              <a:t>3. Compressor Malfunction</a:t>
            </a:r>
            <a:endParaRPr lang="en-US"/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Excessive vibration, insufficient lubrication, and improper startup procedures reduce compressor lifespan and increase power consumption.</a:t>
            </a:r>
          </a:p>
          <a:p>
            <a:pPr algn="just">
              <a:lnSpc>
                <a:spcPct val="110000"/>
              </a:lnSpc>
            </a:pPr>
            <a:r>
              <a:rPr lang="en-US" b="1"/>
              <a:t>4. Unsynchronized Operation of Chilled Water and Cooling Water Pumps</a:t>
            </a:r>
            <a:endParaRPr lang="en-US"/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Lack of coordination among pumps, chiller, and cooling tower leads to instability in water pressure and flow rates.</a:t>
            </a:r>
          </a:p>
        </p:txBody>
      </p:sp>
    </p:spTree>
    <p:extLst>
      <p:ext uri="{BB962C8B-B14F-4D97-AF65-F5344CB8AC3E}">
        <p14:creationId xmlns:p14="http://schemas.microsoft.com/office/powerpoint/2010/main" val="20467028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9AFA4-A27D-210E-411C-1665DEF8F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D1B4A2B5-2D32-BCE6-BFB5-FC18B1915B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20972" y="1542197"/>
            <a:ext cx="10950054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5. Cooling tower is dirty, fan is weak</a:t>
            </a:r>
            <a:endParaRPr lang="en-US" altLang="en-US" sz="2000"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Dirty fan blades, unbalanced → reduced cooling capacity → increased load on the chiller</a:t>
            </a:r>
          </a:p>
          <a:p>
            <a:pPr marR="0" lvl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en-US" sz="2000" b="1">
                <a:latin typeface="Arial" panose="020B0604020202020204" pitchFamily="34" charset="0"/>
              </a:rPr>
              <a:t>6</a:t>
            </a:r>
            <a:r>
              <a:rPr kumimoji="0" lang="en-US" altLang="en-US" sz="2000" b="1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. Improper control and load management of the chiller</a:t>
            </a:r>
            <a:endParaRPr lang="en-US" altLang="en-US" sz="2000">
              <a:latin typeface="Arial" panose="020B0604020202020204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Chiller runs at 100% even when the load is low → wastes electricity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Lack of synchronization with BMS/EMS systems or inaccurate temperature/pressure sensors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D09FDF-30A1-0298-034D-857B216FC37C}"/>
              </a:ext>
            </a:extLst>
          </p:cNvPr>
          <p:cNvSpPr txBox="1">
            <a:spLocks/>
          </p:cNvSpPr>
          <p:nvPr/>
        </p:nvSpPr>
        <p:spPr>
          <a:xfrm>
            <a:off x="0" y="1033424"/>
            <a:ext cx="12191999" cy="50877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CHILLER SYSTEMS</a:t>
            </a:r>
            <a:endParaRPr lang="vi-VN" sz="3200" b="1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989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FE1D3-FB27-AA03-B2E4-C08B3E573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625F0449-5CCB-2F76-AEAC-151DCB966B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7C2A18-F4AC-CA68-D057-E3579635F1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19932"/>
              </p:ext>
            </p:extLst>
          </p:nvPr>
        </p:nvGraphicFramePr>
        <p:xfrm>
          <a:off x="685800" y="2110962"/>
          <a:ext cx="10820400" cy="3474720"/>
        </p:xfrm>
        <a:graphic>
          <a:graphicData uri="http://schemas.openxmlformats.org/drawingml/2006/table">
            <a:tbl>
              <a:tblPr/>
              <a:tblGrid>
                <a:gridCol w="5410200">
                  <a:extLst>
                    <a:ext uri="{9D8B030D-6E8A-4147-A177-3AD203B41FA5}">
                      <a16:colId xmlns:a16="http://schemas.microsoft.com/office/drawing/2014/main" val="350326427"/>
                    </a:ext>
                  </a:extLst>
                </a:gridCol>
                <a:gridCol w="5410200">
                  <a:extLst>
                    <a:ext uri="{9D8B030D-6E8A-4147-A177-3AD203B41FA5}">
                      <a16:colId xmlns:a16="http://schemas.microsoft.com/office/drawing/2014/main" val="38478325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" sz="1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" sz="18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Recommended Frequency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9808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Clean the heat exchanger (copper tubes, coils)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3–6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62893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Pressure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test​</a:t>
                      </a:r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gas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pressure </a:t>
                      </a:r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leak</a:t>
                      </a:r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rust</a:t>
                      </a:r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lip</a:t>
                      </a:r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matter</a:t>
                      </a:r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cold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3509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and lubricate bearings and compressor and fan motors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87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current, voltage, relay, contactor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1–3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14903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expansion valve, temperature sensor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348166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BMS calibration/automatic control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months </a:t>
                      </a:r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1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557996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Pump and cooling tower maintenance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3–6 </a:t>
                      </a:r>
                      <a:r>
                        <a:rPr lang="en" sz="18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months</a:t>
                      </a:r>
                      <a:endParaRPr lang="en-US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8460926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92EECD4D-D1F0-ED04-F47C-AE685D239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265" y="1478536"/>
            <a:ext cx="626325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/>
              <a:t>Content of periodic maintenance of chiller system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AutoShape 2" descr="Effective maintenance of chiller system&#10;&#10;WORLD BANK&#10;&#10;VUEE&#10;&#10;IBRDIDA WORLD BANK GROUP&#10;&#10;Content of periodic maintenance of chiller system&#10;&#10;Category&#10;&#10;Clean the heat exchanger (copper pipes, coils)&#10;&#10;Check gas pressure, refrigerant leaks&#10;&#10;Check and lubricate bearings and compressor and fan motors&#10;&#10;Check current, voltage, relay, contactor&#10;&#10;Check expansion valve, temperature sensor&#10;&#10;BMS calibration/automatic control&#10;&#10;Pump and cooling tower maintenance&#10;&#10;Recommended frequency&#10;&#10;3-6 months&#10;&#10;Monthly&#10;&#10;3 months&#10;&#10;1-3 months&#10;&#10;6 months&#10;&#10;6 months – 1 year&#10;&#10;3-6 months&#10;&#10;Green.DC&#10;&#10;GREEN DEVELOPMENT CENTRE&#10;&#10;3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D09FDF-30A1-0298-034D-857B216FC37C}"/>
              </a:ext>
            </a:extLst>
          </p:cNvPr>
          <p:cNvSpPr txBox="1">
            <a:spLocks/>
          </p:cNvSpPr>
          <p:nvPr/>
        </p:nvSpPr>
        <p:spPr>
          <a:xfrm>
            <a:off x="0" y="1033424"/>
            <a:ext cx="12191999" cy="50877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CHILLER SYSTEMS</a:t>
            </a:r>
            <a:endParaRPr lang="vi-VN" sz="3200" b="1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6900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10238-E17D-5D53-285C-68C41A365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D5C0707E-0A03-1528-83DC-1B4B8C8DF7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E625ECD-AABC-5E09-0217-C98A3E69D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342142"/>
            <a:ext cx="652294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2000" b="1"/>
              <a:t>Advanced Solutions to Improve Chiller Maintenance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A7694F-766E-E432-7B14-A4809848ABDD}"/>
              </a:ext>
            </a:extLst>
          </p:cNvPr>
          <p:cNvSpPr txBox="1"/>
          <p:nvPr/>
        </p:nvSpPr>
        <p:spPr>
          <a:xfrm>
            <a:off x="533400" y="1742252"/>
            <a:ext cx="11108141" cy="4382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b="1"/>
              <a:t>1. Condition-Based Maintenance</a:t>
            </a:r>
            <a:endParaRPr lang="en-US"/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/>
              <a:t>Install sensors for current, pressure, and temperature → early detection of anomalies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/>
              <a:t>Monitor </a:t>
            </a:r>
            <a:r>
              <a:rPr lang="en-US" b="1"/>
              <a:t>COP (Coefficient of Performance)</a:t>
            </a:r>
            <a:r>
              <a:rPr lang="en-US"/>
              <a:t> → alerts when efficiency drops</a:t>
            </a:r>
          </a:p>
          <a:p>
            <a:pPr algn="just">
              <a:lnSpc>
                <a:spcPct val="120000"/>
              </a:lnSpc>
            </a:pPr>
            <a:r>
              <a:rPr lang="en-US" b="1"/>
              <a:t>2. Automation and Control</a:t>
            </a:r>
            <a:endParaRPr lang="en-US"/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/>
              <a:t>Use </a:t>
            </a:r>
            <a:r>
              <a:rPr lang="en-US" b="1"/>
              <a:t>Electronic Expansion Valves (EEV)</a:t>
            </a:r>
            <a:r>
              <a:rPr lang="en-US"/>
              <a:t> instead of mechanical ones → more accurate and energy-efficient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/>
              <a:t>Install </a:t>
            </a:r>
            <a:r>
              <a:rPr lang="en-US" b="1"/>
              <a:t>Variable Speed Drives (VSD)</a:t>
            </a:r>
            <a:r>
              <a:rPr lang="en-US"/>
              <a:t> for compressors, pumps, and fans → adjust based on cooling load</a:t>
            </a:r>
          </a:p>
          <a:p>
            <a:pPr algn="just">
              <a:lnSpc>
                <a:spcPct val="120000"/>
              </a:lnSpc>
            </a:pPr>
            <a:r>
              <a:rPr lang="en-US" b="1"/>
              <a:t>3. Cold and Cooling Water Management</a:t>
            </a:r>
            <a:endParaRPr lang="en-US"/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/>
              <a:t>Maintain water quality: check </a:t>
            </a:r>
            <a:r>
              <a:rPr lang="en-US" b="1"/>
              <a:t>pH, hardness</a:t>
            </a:r>
            <a:r>
              <a:rPr lang="en-US"/>
              <a:t>, and prevent </a:t>
            </a:r>
            <a:r>
              <a:rPr lang="en-US" b="1"/>
              <a:t>scaling and algae growth</a:t>
            </a:r>
            <a:endParaRPr lang="en-US"/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/>
              <a:t>Ensure flow rate and temperature match </a:t>
            </a:r>
            <a:r>
              <a:rPr lang="en-US" b="1"/>
              <a:t>design capacity</a:t>
            </a:r>
            <a:endParaRPr lang="en-US"/>
          </a:p>
          <a:p>
            <a:pPr algn="just">
              <a:lnSpc>
                <a:spcPct val="120000"/>
              </a:lnSpc>
            </a:pPr>
            <a:r>
              <a:rPr lang="en-US" b="1"/>
              <a:t>4. Create Operation &amp; Maintenance Logs</a:t>
            </a:r>
            <a:endParaRPr lang="en-US"/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/>
              <a:t>Record power consumption, temperature, current, and system faults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/>
              <a:t>Analyze data to develop </a:t>
            </a:r>
            <a:r>
              <a:rPr lang="en-US" b="1"/>
              <a:t>data-driven maintenance plans</a:t>
            </a: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D09FDF-30A1-0298-034D-857B216FC37C}"/>
              </a:ext>
            </a:extLst>
          </p:cNvPr>
          <p:cNvSpPr txBox="1">
            <a:spLocks/>
          </p:cNvSpPr>
          <p:nvPr/>
        </p:nvSpPr>
        <p:spPr>
          <a:xfrm>
            <a:off x="0" y="1033424"/>
            <a:ext cx="12191999" cy="50877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CHILLER SYSTEMS</a:t>
            </a:r>
            <a:endParaRPr lang="vi-VN" sz="3200" b="1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0273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D7E81-35C3-A885-87FA-AD279DDF9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DD930AF4-E04D-92D4-CC7A-65824F0DD4C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5060654-F5CF-054C-4348-CF89271F51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769" y="1511420"/>
            <a:ext cx="49840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2000" b="1"/>
              <a:t>Key Performance Monitoring Indicators</a:t>
            </a:r>
            <a:endParaRPr lang="en" sz="2000" b="1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73769" y="2020193"/>
            <a:ext cx="10899532" cy="280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COP (Cooling Efficiency):</a:t>
            </a:r>
            <a:br>
              <a:rPr kumimoji="0" lang="en-US" altLang="en-US" sz="200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</a:br>
            <a:r>
              <a:rPr kumimoji="0" lang="en-US" altLang="en-US" sz="200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If COP &lt; 3, it triggers a maintenance alert.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Chilled Water Supply/Return Temperature:</a:t>
            </a:r>
            <a:br>
              <a:rPr kumimoji="0" lang="en-US" altLang="en-US" sz="200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</a:br>
            <a:r>
              <a:rPr kumimoji="0" lang="en-US" altLang="en-US" sz="200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Monitor the ΔT (temperature difference) to assess cooling efficiency.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Chiller Operating Load (%):</a:t>
            </a:r>
            <a:br>
              <a:rPr kumimoji="0" lang="en-US" altLang="en-US" sz="200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</a:br>
            <a:r>
              <a:rPr kumimoji="0" lang="en-US" altLang="en-US" sz="200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If the chiller frequently operates below 30% load, the operating strategy should be adjusted.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D09FDF-30A1-0298-034D-857B216FC37C}"/>
              </a:ext>
            </a:extLst>
          </p:cNvPr>
          <p:cNvSpPr txBox="1">
            <a:spLocks/>
          </p:cNvSpPr>
          <p:nvPr/>
        </p:nvSpPr>
        <p:spPr>
          <a:xfrm>
            <a:off x="0" y="1033424"/>
            <a:ext cx="12191999" cy="50877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CHILLER SYSTEMS</a:t>
            </a:r>
            <a:endParaRPr lang="vi-VN" sz="3200" b="1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  <a:p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0124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5B7ABB-6EA0-6881-A9E3-CC2391377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B0238D59-5734-8EC3-4FA4-D8036ADA07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C701F-6524-67AC-C591-4AFD856ADFC5}"/>
              </a:ext>
            </a:extLst>
          </p:cNvPr>
          <p:cNvSpPr txBox="1"/>
          <p:nvPr/>
        </p:nvSpPr>
        <p:spPr>
          <a:xfrm>
            <a:off x="696036" y="392440"/>
            <a:ext cx="109182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" sz="32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DISCUSSION QUESTIONS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14149" y="1514590"/>
            <a:ext cx="1108198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en-US" altLang="en-US" sz="24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What actions has your company taken to improve the maintenance of the chiller system?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en-US" altLang="en-US" sz="24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What tools or solutions help support effective maintenance?</a:t>
            </a:r>
          </a:p>
        </p:txBody>
      </p:sp>
    </p:spTree>
    <p:extLst>
      <p:ext uri="{BB962C8B-B14F-4D97-AF65-F5344CB8AC3E}">
        <p14:creationId xmlns:p14="http://schemas.microsoft.com/office/powerpoint/2010/main" val="25949514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C24946-A11C-85C8-6794-48855058C4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3DEB076-2FD3-1930-2D91-CF6BD8959E00}"/>
              </a:ext>
            </a:extLst>
          </p:cNvPr>
          <p:cNvSpPr txBox="1">
            <a:spLocks/>
          </p:cNvSpPr>
          <p:nvPr/>
        </p:nvSpPr>
        <p:spPr>
          <a:xfrm>
            <a:off x="0" y="416853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STEAM SYSTEMS</a:t>
            </a:r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F57B0ED5-5AF2-756B-83C2-1EF3AE8F751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DDAABA49-1371-52FD-60E9-836A927B33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048" y="1350992"/>
            <a:ext cx="506218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2000" b="1"/>
              <a:t>Common Issues in Steam Systems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93215F-33C9-10EC-7825-CA9DFBDA32F7}"/>
              </a:ext>
            </a:extLst>
          </p:cNvPr>
          <p:cNvSpPr txBox="1"/>
          <p:nvPr/>
        </p:nvSpPr>
        <p:spPr>
          <a:xfrm>
            <a:off x="547048" y="1735713"/>
            <a:ext cx="1102625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 b="1"/>
              <a:t>1. Steam Leaks</a:t>
            </a:r>
            <a:endParaRPr lang="en-US" sz="16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Leaks at flanges, valves, joints, steam traps → significant energy losses (1 leak = tens of millions VND/year)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Condensate leaks affect steam-using equipment</a:t>
            </a:r>
          </a:p>
          <a:p>
            <a:pPr algn="just"/>
            <a:r>
              <a:rPr lang="en-US" sz="1600" b="1"/>
              <a:t>2. Steam Traps Not Operating Efficiently</a:t>
            </a:r>
            <a:endParaRPr lang="en-US" sz="16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Faulty traps → loss of live steam or condensate accumulation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Lack of periodic checks → hidden faults go undetected</a:t>
            </a:r>
          </a:p>
          <a:p>
            <a:pPr algn="just"/>
            <a:r>
              <a:rPr lang="en-US" sz="1600" b="1"/>
              <a:t>3. Scaling and Corrosion in Boilers</a:t>
            </a:r>
            <a:endParaRPr lang="en-US" sz="16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Scale and sludge in boiler tubes → reduced heat transfer, explosion risk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Corrosion due to low pH or dissolved oxygen → tube damage, shortened boiler life</a:t>
            </a:r>
          </a:p>
          <a:p>
            <a:pPr algn="just"/>
            <a:r>
              <a:rPr lang="en-US" sz="1600" b="1"/>
              <a:t>4. Poor Insulation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Heat loss from pipes, traps, valves, separators → up to 10–20% energy waste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Damaged or unmaintained insulation</a:t>
            </a:r>
          </a:p>
          <a:p>
            <a:pPr algn="just"/>
            <a:r>
              <a:rPr lang="en-US" sz="1600" b="1"/>
              <a:t>5. Poor Steam Pressure and Flow Control</a:t>
            </a:r>
            <a:endParaRPr lang="en-US" sz="16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Uncalibrated pressure/safety valves → unstable pressure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Mismatch between supply and demand → steam waste</a:t>
            </a:r>
          </a:p>
          <a:p>
            <a:pPr algn="just"/>
            <a:r>
              <a:rPr lang="en-US" sz="1600" b="1"/>
              <a:t>6. Ineffective Condensate Recovery</a:t>
            </a:r>
            <a:endParaRPr lang="en-US" sz="16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Unrecovered condensate → heat, water, and chemical waste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/>
              <a:t>No or improperly designed recovery system</a:t>
            </a:r>
          </a:p>
        </p:txBody>
      </p:sp>
    </p:spTree>
    <p:extLst>
      <p:ext uri="{BB962C8B-B14F-4D97-AF65-F5344CB8AC3E}">
        <p14:creationId xmlns:p14="http://schemas.microsoft.com/office/powerpoint/2010/main" val="36954987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385C3-ABE4-C3C4-A4CA-7CC266848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2C37364F-7D31-BF5F-F67A-E5A43BA3921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3A489BB-021E-A3C7-B867-0EC8E02B1C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319" y="3564075"/>
            <a:ext cx="182880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Arial" panose="020B0604020202020204" pitchFamily="34" charset="0"/>
              </a:rPr>
              <a:t>Maintenance Activities</a:t>
            </a:r>
            <a:endParaRPr kumimoji="0" lang="en-US" altLang="en-US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0713F41-E9E8-E8FE-A3FF-E9DF739B3A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146578"/>
              </p:ext>
            </p:extLst>
          </p:nvPr>
        </p:nvGraphicFramePr>
        <p:xfrm>
          <a:off x="2524837" y="1744517"/>
          <a:ext cx="8993874" cy="2703368"/>
        </p:xfrm>
        <a:graphic>
          <a:graphicData uri="http://schemas.openxmlformats.org/drawingml/2006/table">
            <a:tbl>
              <a:tblPr/>
              <a:tblGrid>
                <a:gridCol w="5227091">
                  <a:extLst>
                    <a:ext uri="{9D8B030D-6E8A-4147-A177-3AD203B41FA5}">
                      <a16:colId xmlns:a16="http://schemas.microsoft.com/office/drawing/2014/main" val="2372943303"/>
                    </a:ext>
                  </a:extLst>
                </a:gridCol>
                <a:gridCol w="3766783">
                  <a:extLst>
                    <a:ext uri="{9D8B030D-6E8A-4147-A177-3AD203B41FA5}">
                      <a16:colId xmlns:a16="http://schemas.microsoft.com/office/drawing/2014/main" val="4029919026"/>
                    </a:ext>
                  </a:extLst>
                </a:gridCol>
              </a:tblGrid>
              <a:tr h="321438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</a:rPr>
                        <a:t>Item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</a:rPr>
                        <a:t>Recommended Frequency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213485"/>
                  </a:ext>
                </a:extLst>
              </a:tr>
              <a:tr h="321438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Clean fire/water tubes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Every 1–3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0055604"/>
                  </a:ext>
                </a:extLst>
              </a:tr>
              <a:tr h="321438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Blowdown, sediment check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Daily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8659373"/>
                  </a:ext>
                </a:extLst>
              </a:tr>
              <a:tr h="321438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Check for airtightness and smoke leaks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Every 3–6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393156"/>
                  </a:ext>
                </a:extLst>
              </a:tr>
              <a:tr h="321438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Inspect water supply, pumps, chemicals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Monthly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6519569"/>
                  </a:ext>
                </a:extLst>
              </a:tr>
              <a:tr h="508808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Check pressure, temperature sensors, relays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Every 3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594923"/>
                  </a:ext>
                </a:extLst>
              </a:tr>
              <a:tr h="321438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Calibrate safety/pressure valves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Every 6–12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8288887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01012F66-127D-9A40-3A7C-4F06D1DD4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3109" y="972602"/>
            <a:ext cx="28194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</a:t>
            </a:r>
            <a:r>
              <a:rPr kumimoji="0" lang="en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Boiler</a:t>
            </a:r>
            <a:r>
              <a:rPr kumimoji="0" lang="e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4B84942-870B-B9FC-85B5-353C8E203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616095"/>
              </p:ext>
            </p:extLst>
          </p:nvPr>
        </p:nvGraphicFramePr>
        <p:xfrm>
          <a:off x="2524837" y="5065405"/>
          <a:ext cx="8993874" cy="1463040"/>
        </p:xfrm>
        <a:graphic>
          <a:graphicData uri="http://schemas.openxmlformats.org/drawingml/2006/table">
            <a:tbl>
              <a:tblPr/>
              <a:tblGrid>
                <a:gridCol w="5240739">
                  <a:extLst>
                    <a:ext uri="{9D8B030D-6E8A-4147-A177-3AD203B41FA5}">
                      <a16:colId xmlns:a16="http://schemas.microsoft.com/office/drawing/2014/main" val="489817494"/>
                    </a:ext>
                  </a:extLst>
                </a:gridCol>
                <a:gridCol w="3753135">
                  <a:extLst>
                    <a:ext uri="{9D8B030D-6E8A-4147-A177-3AD203B41FA5}">
                      <a16:colId xmlns:a16="http://schemas.microsoft.com/office/drawing/2014/main" val="30849221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</a:rPr>
                        <a:t>Item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solidFill>
                            <a:schemeClr val="tx1"/>
                          </a:solidFill>
                        </a:rPr>
                        <a:t>Recommended Frequency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2534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Inspect insulation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Every 6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6458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Check for leaks at joints and valves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Every 3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4993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Clean strainers and check valves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Every 3–6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671650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66A01F6F-B5C9-1D39-B1E3-86B0A4721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3109" y="4579738"/>
            <a:ext cx="7239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Arial" panose="020B0604020202020204" pitchFamily="34" charset="0"/>
              </a:rPr>
              <a:t>2. Piping and Accessories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3DEB076-2FD3-1930-2D91-CF6BD8959E00}"/>
              </a:ext>
            </a:extLst>
          </p:cNvPr>
          <p:cNvSpPr txBox="1">
            <a:spLocks/>
          </p:cNvSpPr>
          <p:nvPr/>
        </p:nvSpPr>
        <p:spPr>
          <a:xfrm>
            <a:off x="0" y="416853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STEAM SYSTEMS</a:t>
            </a:r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47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DE62EEA1-A072-5AEA-4031-7BFEE6771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4650"/>
            <a:ext cx="10972800" cy="840036"/>
          </a:xfrm>
        </p:spPr>
        <p:txBody>
          <a:bodyPr/>
          <a:lstStyle/>
          <a:p>
            <a:r>
              <a:rPr lang="en-US" dirty="0"/>
              <a:t>OVERVIEW OF ENERGY USE IN INDUSTRY</a:t>
            </a:r>
            <a:endParaRPr lang="en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9CCEE46-1221-B0BF-43C8-51688380E247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09600" y="1233714"/>
            <a:ext cx="10972800" cy="456741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Energy consumption in  factories: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 Thermal (40–60%)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 Electricity (30–50%)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 Other auxiliary fuels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b="1" dirty="0">
                <a:solidFill>
                  <a:schemeClr val="tx1"/>
                </a:solidFill>
                <a:latin typeface="+mn-lt"/>
              </a:rPr>
              <a:t>Key systems: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 Steam (Boiler, distribution network)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 Cooling (Chiller)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 Compressed air (Air compressors)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 Fans, pumps, motors, lighting</a:t>
            </a:r>
          </a:p>
          <a:p>
            <a:pPr>
              <a:lnSpc>
                <a:spcPct val="150000"/>
              </a:lnSpc>
              <a:buFontTx/>
              <a:buChar char="-"/>
            </a:pPr>
            <a:endParaRPr lang="en-US" sz="20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11368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90CF3-3093-BFA0-24B6-68C18565C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C6FE970E-2FC3-43AD-A0CC-A8C23E17328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8C0AA9F-5552-AA36-F2B8-1E8DAE277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531" y="3111562"/>
            <a:ext cx="190613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Arial" panose="020B0604020202020204" pitchFamily="34" charset="0"/>
              </a:rPr>
              <a:t>Maintenance Activities</a:t>
            </a:r>
            <a:endParaRPr kumimoji="0" lang="en-US" altLang="en-US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A5C1946C-ED45-82D3-EDD9-B53E224FF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1305273"/>
            <a:ext cx="86106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Arial" panose="020B0604020202020204" pitchFamily="34" charset="0"/>
              </a:rPr>
              <a:t>3. Steam Traps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4FB2E9B5-C077-4583-3F9F-2C7452D57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3770093"/>
            <a:ext cx="83058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000" b="1"/>
              <a:t>4. Condensate Recovery and Deaerators</a:t>
            </a:r>
          </a:p>
          <a:p>
            <a:endParaRPr 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Check deaerator: temperature, pressure, water 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Clean condensate return system, floats, and electric valves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Ensure proper pressure and temperature for reusing recovered condensate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438400" y="1868269"/>
            <a:ext cx="9095574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Inspect each trap using ultrasonic devices or temperature checks at inlet/outlet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Replace or repair immediately if leaking or clogged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Maintain diagrams and inspection logs of the entire steam trap system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3DEB076-2FD3-1930-2D91-CF6BD8959E00}"/>
              </a:ext>
            </a:extLst>
          </p:cNvPr>
          <p:cNvSpPr txBox="1">
            <a:spLocks/>
          </p:cNvSpPr>
          <p:nvPr/>
        </p:nvSpPr>
        <p:spPr>
          <a:xfrm>
            <a:off x="0" y="416853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STEAM SYSTEMS</a:t>
            </a:r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8384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7F1E1-4BB6-AB50-1DCD-9F582EE30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1BF0EA71-C737-8914-5621-A53ED2F681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DDEB218-2852-CB63-2C39-0CCDCC0D5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399" y="1365656"/>
            <a:ext cx="9579591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2000" b="1"/>
              <a:t>Solutions to Improve Operation and Maintenance Efficiency</a:t>
            </a:r>
            <a:endParaRPr kumimoji="0" lang="en-US" altLang="en-US" sz="2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E0D1CA-B8BC-E38A-7B1F-8B859E037B75}"/>
              </a:ext>
            </a:extLst>
          </p:cNvPr>
          <p:cNvSpPr txBox="1"/>
          <p:nvPr/>
        </p:nvSpPr>
        <p:spPr>
          <a:xfrm>
            <a:off x="1031240" y="1704210"/>
            <a:ext cx="8877035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dirty="0"/>
              <a:t> </a:t>
            </a:r>
            <a:r>
              <a:rPr lang="en" b="1" dirty="0"/>
              <a:t>Install steam flow and temperature meters</a:t>
            </a:r>
            <a:r>
              <a:rPr lang="en" dirty="0"/>
              <a:t> at each branch in use.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/>
              <a:t> Develop </a:t>
            </a:r>
            <a:r>
              <a:rPr lang="en" b="1"/>
              <a:t>a steam system energy diagram </a:t>
            </a:r>
            <a:r>
              <a:rPr lang="en"/>
              <a:t>( steam balance )</a:t>
            </a:r>
            <a:endParaRPr lang="e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b="1" dirty="0"/>
              <a:t> Automation </a:t>
            </a:r>
            <a:r>
              <a:rPr lang="en" dirty="0"/>
              <a:t>of water supply, chemicals, pressure control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/>
              <a:t> Conduct </a:t>
            </a:r>
            <a:r>
              <a:rPr lang="en-US" b="1"/>
              <a:t>regular operator training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/>
              <a:t> </a:t>
            </a:r>
            <a:r>
              <a:rPr lang="en-US"/>
              <a:t>Use software </a:t>
            </a:r>
            <a:r>
              <a:rPr lang="en-US" b="1"/>
              <a:t>to monitor steam consumption by area or product</a:t>
            </a:r>
            <a:endParaRPr lang="en" b="1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A634BB5-B623-C682-DF6A-36A31D133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01028"/>
              </p:ext>
            </p:extLst>
          </p:nvPr>
        </p:nvGraphicFramePr>
        <p:xfrm>
          <a:off x="1031240" y="4280314"/>
          <a:ext cx="10515600" cy="1873767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201406783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654281303"/>
                    </a:ext>
                  </a:extLst>
                </a:gridCol>
              </a:tblGrid>
              <a:tr h="410727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Indicator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Target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6923038"/>
                  </a:ext>
                </a:extLst>
              </a:tr>
              <a:tr h="35292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Fuel consumption rate (kg fuel/ton steam)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Decreasing trend over time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2988543"/>
                  </a:ext>
                </a:extLst>
              </a:tr>
              <a:tr h="35292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Boiler efficiency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&gt;80% (coal), &gt;85% (DO oil), &gt;90% (gas)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4742553"/>
                  </a:ext>
                </a:extLst>
              </a:tr>
              <a:tr h="35292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Condensate recovery rate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&gt;60%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6030395"/>
                  </a:ext>
                </a:extLst>
              </a:tr>
              <a:tr h="352929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Steam trap failure rate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&lt;5% across the entire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2394251"/>
                  </a:ext>
                </a:extLst>
              </a:tr>
            </a:tbl>
          </a:graphicData>
        </a:graphic>
      </p:graphicFrame>
      <p:sp>
        <p:nvSpPr>
          <p:cNvPr id="9" name="Rectangle 1">
            <a:extLst>
              <a:ext uri="{FF2B5EF4-FFF2-40B4-BE49-F238E27FC236}">
                <a16:creationId xmlns:a16="http://schemas.microsoft.com/office/drawing/2014/main" id="{C8D15691-F1E1-673D-C650-DBE9FD909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399" y="3811966"/>
            <a:ext cx="848868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/>
              <a:t>Key Performance Indicators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3DEB076-2FD3-1930-2D91-CF6BD8959E00}"/>
              </a:ext>
            </a:extLst>
          </p:cNvPr>
          <p:cNvSpPr txBox="1">
            <a:spLocks/>
          </p:cNvSpPr>
          <p:nvPr/>
        </p:nvSpPr>
        <p:spPr>
          <a:xfrm>
            <a:off x="0" y="416853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STEAM SYSTEMS</a:t>
            </a:r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4242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C46F9C-5AAD-D9AE-A104-D74EAD57FC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6F429CB-48A7-2D73-27BA-FAEAE20631B4}"/>
              </a:ext>
            </a:extLst>
          </p:cNvPr>
          <p:cNvSpPr txBox="1">
            <a:spLocks/>
          </p:cNvSpPr>
          <p:nvPr/>
        </p:nvSpPr>
        <p:spPr>
          <a:xfrm>
            <a:off x="0" y="416853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LIGHTING SYSTEMS</a:t>
            </a:r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A75FA711-31D9-6157-E171-BEF11882370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8D714C-B99A-91D1-874F-5A3ED78FC051}"/>
              </a:ext>
            </a:extLst>
          </p:cNvPr>
          <p:cNvSpPr txBox="1"/>
          <p:nvPr/>
        </p:nvSpPr>
        <p:spPr>
          <a:xfrm>
            <a:off x="586854" y="1302373"/>
            <a:ext cx="10959152" cy="4943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buNone/>
            </a:pPr>
            <a:r>
              <a:rPr lang="en-US" b="1"/>
              <a:t>Common Issues in Lighting Systems</a:t>
            </a:r>
          </a:p>
          <a:p>
            <a:pPr algn="just">
              <a:lnSpc>
                <a:spcPct val="110000"/>
              </a:lnSpc>
            </a:pPr>
            <a:r>
              <a:rPr lang="en-US" b="1"/>
              <a:t>1. Light output degradation over time</a:t>
            </a:r>
            <a:endParaRPr lang="en-US"/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Fluorescent, compact, metal halide, and sodium lamps lose 20–40% luminous flux over time</a:t>
            </a:r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Dusty environments reduce light reflection and overall brightness</a:t>
            </a:r>
          </a:p>
          <a:p>
            <a:pPr algn="just">
              <a:lnSpc>
                <a:spcPct val="110000"/>
              </a:lnSpc>
            </a:pPr>
            <a:r>
              <a:rPr lang="en-US" b="1"/>
              <a:t>2. Flickering or premature lamp failure</a:t>
            </a:r>
            <a:endParaRPr lang="en-US"/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Improper installation, unstable voltage, or faulty ballasts (fluorescent lamps)</a:t>
            </a:r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Faulty drivers in LED lamps</a:t>
            </a:r>
          </a:p>
          <a:p>
            <a:pPr algn="just">
              <a:lnSpc>
                <a:spcPct val="110000"/>
              </a:lnSpc>
            </a:pPr>
            <a:r>
              <a:rPr lang="en-US" b="1"/>
              <a:t>3. Uneven lighting or inadequate illuminance</a:t>
            </a:r>
            <a:endParaRPr lang="en-US"/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Poor lamp layout, resulting in dark spots or glare causing eye strain</a:t>
            </a:r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No regular inspections to adjust or add lighting when needed</a:t>
            </a:r>
          </a:p>
          <a:p>
            <a:pPr algn="just">
              <a:lnSpc>
                <a:spcPct val="110000"/>
              </a:lnSpc>
            </a:pPr>
            <a:r>
              <a:rPr lang="en-US" b="1"/>
              <a:t>4. Manual or non-optimized control</a:t>
            </a:r>
            <a:endParaRPr lang="en-US"/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Lights remain on even when daylight is sufficient or area is unoccupied</a:t>
            </a:r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No zoned lighting control by usage area</a:t>
            </a:r>
          </a:p>
          <a:p>
            <a:pPr algn="just">
              <a:lnSpc>
                <a:spcPct val="110000"/>
              </a:lnSpc>
            </a:pPr>
            <a:r>
              <a:rPr lang="en-US" b="1"/>
              <a:t>5. Lack of maintenance of lamps and reflectors</a:t>
            </a:r>
            <a:endParaRPr lang="en-US"/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Dust accumulation reduces lighting efficiency by 10–20%</a:t>
            </a:r>
          </a:p>
          <a:p>
            <a:pPr marL="285750" indent="-2857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/>
              <a:t>Reflectors are dirty, broken, or discolored</a:t>
            </a:r>
          </a:p>
        </p:txBody>
      </p:sp>
    </p:spTree>
    <p:extLst>
      <p:ext uri="{BB962C8B-B14F-4D97-AF65-F5344CB8AC3E}">
        <p14:creationId xmlns:p14="http://schemas.microsoft.com/office/powerpoint/2010/main" val="11571139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2B841-31FE-FCA8-62E0-93F7D5C7C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189016E0-22F8-DF65-149D-0C60776400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7ADB318-A45C-2D8D-C99D-B4FD5DFE43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147838"/>
              </p:ext>
            </p:extLst>
          </p:nvPr>
        </p:nvGraphicFramePr>
        <p:xfrm>
          <a:off x="556145" y="2543723"/>
          <a:ext cx="11079707" cy="2194560"/>
        </p:xfrm>
        <a:graphic>
          <a:graphicData uri="http://schemas.openxmlformats.org/drawingml/2006/table">
            <a:tbl>
              <a:tblPr/>
              <a:tblGrid>
                <a:gridCol w="7091012">
                  <a:extLst>
                    <a:ext uri="{9D8B030D-6E8A-4147-A177-3AD203B41FA5}">
                      <a16:colId xmlns:a16="http://schemas.microsoft.com/office/drawing/2014/main" val="765282021"/>
                    </a:ext>
                  </a:extLst>
                </a:gridCol>
                <a:gridCol w="3988695">
                  <a:extLst>
                    <a:ext uri="{9D8B030D-6E8A-4147-A177-3AD203B41FA5}">
                      <a16:colId xmlns:a16="http://schemas.microsoft.com/office/drawing/2014/main" val="32748955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" sz="1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Cycle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03075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Clean light bulbs and reflectors</a:t>
                      </a:r>
                      <a:endParaRPr lang="en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3–6 </a:t>
                      </a:r>
                      <a:r>
                        <a:rPr lang="en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months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44297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brightness (Lux) with meter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</a:t>
                      </a:r>
                      <a:r>
                        <a:rPr lang="en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months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6726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electrical connections, switches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2687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Replace lamp with light loss &gt;30%</a:t>
                      </a:r>
                      <a:endParaRPr lang="e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When generating electricity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0474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 </a:t>
                      </a:r>
                      <a:r>
                        <a:rPr lang="en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driver, ballast, </a:t>
                      </a:r>
                      <a:r>
                        <a:rPr lang="en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capacitor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</a:t>
                      </a:r>
                      <a:r>
                        <a:rPr lang="en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months</a:t>
                      </a:r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4796392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ABC0951B-2563-8B17-F125-436731E20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238" y="1861942"/>
            <a:ext cx="492985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9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" alt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1. </a:t>
            </a:r>
            <a:r>
              <a:rPr kumimoji="0" lang="en-US" alt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Regular inspection and cleaning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AD7DDC7-41EC-E1AC-DF7B-562B653E5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238" y="1461832"/>
            <a:ext cx="69021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Content of effective maintenance of lighting system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5B8514-5699-D645-E136-5D758D3E5B80}"/>
              </a:ext>
            </a:extLst>
          </p:cNvPr>
          <p:cNvSpPr txBox="1"/>
          <p:nvPr/>
        </p:nvSpPr>
        <p:spPr>
          <a:xfrm>
            <a:off x="556145" y="5234487"/>
            <a:ext cx="110797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/>
              <a:t>Note each position of the lamp type, capacity, hanging height, and required illuminance</a:t>
            </a:r>
            <a:r>
              <a:rPr lang="en"/>
              <a:t>.</a:t>
            </a:r>
            <a:endParaRPr lang="e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dirty="0"/>
              <a:t>Bulb replacement, failure, cleaning log → track history for proactive maintenance</a:t>
            </a: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9F13BCF6-D573-5686-2055-B8353CE1A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687" y="4912233"/>
            <a:ext cx="56783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2. Create lighting diagrams and inspection logs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6F429CB-48A7-2D73-27BA-FAEAE20631B4}"/>
              </a:ext>
            </a:extLst>
          </p:cNvPr>
          <p:cNvSpPr txBox="1">
            <a:spLocks/>
          </p:cNvSpPr>
          <p:nvPr/>
        </p:nvSpPr>
        <p:spPr>
          <a:xfrm>
            <a:off x="0" y="416853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LIGHTING SYSTEMS</a:t>
            </a:r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7061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92B12-7A58-6FD6-F963-F27195ED1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27A7C51E-2DB3-3BB8-F5FA-B8AE8609CF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" y="59222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BD186B2-A303-DB5B-0BC5-44FB03146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563" y="1302373"/>
            <a:ext cx="104394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/>
              <a:t>3. Optimize Control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/>
              <a:t>Install </a:t>
            </a:r>
            <a:r>
              <a:rPr lang="en-US" altLang="en-US" b="1"/>
              <a:t>motion sensors</a:t>
            </a:r>
            <a:r>
              <a:rPr lang="en-US" altLang="en-US"/>
              <a:t> in restrooms, storage areas, and low-traffic corridors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/>
              <a:t>Install </a:t>
            </a:r>
            <a:r>
              <a:rPr lang="en-US" altLang="en-US" b="1"/>
              <a:t>natural light </a:t>
            </a:r>
            <a:r>
              <a:rPr kumimoji="0" lang="en-US" alt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sensors</a:t>
            </a:r>
            <a:r>
              <a:rPr lang="en-US" altLang="en-US"/>
              <a:t> to automatically adjust lighting levels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b="1"/>
              <a:t>Zoned control</a:t>
            </a:r>
            <a:r>
              <a:rPr lang="en-US" altLang="en-US"/>
              <a:t> by area → avoid turning on all lights unnecessarily</a:t>
            </a:r>
          </a:p>
          <a:p>
            <a:r>
              <a:rPr lang="en-US" b="1"/>
              <a:t>4. Upgrade Lighting Equipment</a:t>
            </a: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Replace old bulbs (fluorescent, halogen, metal halide...) with </a:t>
            </a:r>
            <a:r>
              <a:rPr lang="en-US" b="1"/>
              <a:t>high-efficiency LED bulbs</a:t>
            </a:r>
            <a:r>
              <a:rPr lang="en-US"/>
              <a:t> (≥130–160 lm/W)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Use </a:t>
            </a:r>
            <a:r>
              <a:rPr lang="en-US" b="1"/>
              <a:t>LEDs with quality drivers</a:t>
            </a:r>
            <a:r>
              <a:rPr lang="en-US"/>
              <a:t> that ensure surge protection and voltage stability</a:t>
            </a:r>
          </a:p>
          <a:p>
            <a:pPr lvl="0"/>
            <a:r>
              <a:rPr lang="en-US" b="1"/>
              <a:t>5. Key Monitoring Indicators</a:t>
            </a:r>
            <a:endParaRPr kumimoji="0" lang="en-US" altLang="en-US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US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/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b="1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6A628B6-1524-25CC-11EB-D9329D768C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151255"/>
              </p:ext>
            </p:extLst>
          </p:nvPr>
        </p:nvGraphicFramePr>
        <p:xfrm>
          <a:off x="838200" y="4065426"/>
          <a:ext cx="10515600" cy="1828800"/>
        </p:xfrm>
        <a:graphic>
          <a:graphicData uri="http://schemas.openxmlformats.org/drawingml/2006/table">
            <a:tbl>
              <a:tblPr/>
              <a:tblGrid>
                <a:gridCol w="5357884">
                  <a:extLst>
                    <a:ext uri="{9D8B030D-6E8A-4147-A177-3AD203B41FA5}">
                      <a16:colId xmlns:a16="http://schemas.microsoft.com/office/drawing/2014/main" val="1798534716"/>
                    </a:ext>
                  </a:extLst>
                </a:gridCol>
                <a:gridCol w="5157716">
                  <a:extLst>
                    <a:ext uri="{9D8B030D-6E8A-4147-A177-3AD203B41FA5}">
                      <a16:colId xmlns:a16="http://schemas.microsoft.com/office/drawing/2014/main" val="19655826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b="1">
                          <a:solidFill>
                            <a:schemeClr val="tx1"/>
                          </a:solidFill>
                        </a:rPr>
                        <a:t>Indicator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>
                          <a:solidFill>
                            <a:schemeClr val="tx1"/>
                          </a:solidFill>
                        </a:rPr>
                        <a:t>Target Value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6705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Luminous efficacy (lm/W)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a-DK" sz="1800">
                          <a:solidFill>
                            <a:schemeClr val="tx1"/>
                          </a:solidFill>
                        </a:rPr>
                        <a:t>≥130 for LED; ≥60 for fluorescent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7245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Illuminance at work areas (lux)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300–750 lux depending on area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5127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Percentage of failed/degraded lamps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&lt;5% across the system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547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Lighting energy share of total electricity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solidFill>
                            <a:schemeClr val="tx1"/>
                          </a:solidFill>
                        </a:rPr>
                        <a:t>10–20% for factories; &lt;30% for office buildings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45928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06F429CB-48A7-2D73-27BA-FAEAE20631B4}"/>
              </a:ext>
            </a:extLst>
          </p:cNvPr>
          <p:cNvSpPr txBox="1">
            <a:spLocks/>
          </p:cNvSpPr>
          <p:nvPr/>
        </p:nvSpPr>
        <p:spPr>
          <a:xfrm>
            <a:off x="0" y="416853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EFFICIENT MAINTENANCE OF LIGHTING SYSTEMS</a:t>
            </a:r>
            <a:endParaRPr lang="vi-VN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5307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41260-5794-C2F1-A76F-37382F879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3A3BF826-F886-D432-2AC3-B9CC141686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1F71E6-C53E-A6EA-DE56-7BBE043FD63A}"/>
              </a:ext>
            </a:extLst>
          </p:cNvPr>
          <p:cNvSpPr txBox="1"/>
          <p:nvPr/>
        </p:nvSpPr>
        <p:spPr>
          <a:xfrm>
            <a:off x="641444" y="365816"/>
            <a:ext cx="110137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" sz="3200" b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DISCUSSION QUESTIONS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CAB1C0-A88C-E947-8054-8B9D9CCAB541}"/>
              </a:ext>
            </a:extLst>
          </p:cNvPr>
          <p:cNvSpPr txBox="1"/>
          <p:nvPr/>
        </p:nvSpPr>
        <p:spPr>
          <a:xfrm>
            <a:off x="641443" y="1514590"/>
            <a:ext cx="1101374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/>
              <a:t>What factors affect the operating efficiency of energy-consuming equipment in your factory?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/>
              <a:t>Which system in your factory most frequently experiences failures due to a lack of maintenance?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/>
              <a:t>If you have a limited budget, which would you prioritize: a) replacing old equipment; b) optimizing operations; or c) investing in monitoring devices? Why?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0134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THANK YOU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243446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DE62EEA1-A072-5AEA-4031-7BFEE6771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04966"/>
            <a:ext cx="10972800" cy="645128"/>
          </a:xfrm>
          <a:solidFill>
            <a:schemeClr val="bg1"/>
          </a:solidFill>
          <a:ln>
            <a:noFill/>
          </a:ln>
        </p:spPr>
        <p:txBody>
          <a:bodyPr/>
          <a:lstStyle/>
          <a:p>
            <a:r>
              <a:rPr lang="en-US">
                <a:latin typeface="+mn-lt"/>
              </a:rPr>
              <a:t>FACTORY ENERGY OVERVIEW DIAGRAM</a:t>
            </a:r>
            <a:endParaRPr lang="en"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754" y="1424990"/>
            <a:ext cx="6898491" cy="473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643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19466-8252-2C02-EC87-BF733218F1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501" y="594814"/>
            <a:ext cx="10972799" cy="497006"/>
          </a:xfrm>
        </p:spPr>
        <p:txBody>
          <a:bodyPr>
            <a:noAutofit/>
          </a:bodyPr>
          <a:lstStyle/>
          <a:p>
            <a:pPr algn="ctr"/>
            <a:r>
              <a:rPr lang="en" sz="2800">
                <a:solidFill>
                  <a:schemeClr val="accent1">
                    <a:lumMod val="50000"/>
                  </a:schemeClr>
                </a:solidFill>
              </a:rPr>
              <a:t>CLASSIFICATION OF MAIN ENERGY CONSUMPTION SYSTEMS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67499E-F4A5-E25F-F3B3-299EF7B7C0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0500" y="1533099"/>
            <a:ext cx="10972799" cy="3124200"/>
          </a:xfrm>
        </p:spPr>
        <p:txBody>
          <a:bodyPr>
            <a:normAutofit/>
          </a:bodyPr>
          <a:lstStyle/>
          <a:p>
            <a:pPr marL="4826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Thermal systems: boilers, heat exchangers, dryers</a:t>
            </a:r>
          </a:p>
          <a:p>
            <a:pPr marL="4826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Cooling systems: chillers, cooling towers</a:t>
            </a:r>
          </a:p>
          <a:p>
            <a:pPr marL="4826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Compressed air systems: compressors, air tanks, pipelines</a:t>
            </a:r>
          </a:p>
          <a:p>
            <a:pPr marL="4826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Electric motors: fans, pumps, conveyors</a:t>
            </a:r>
          </a:p>
          <a:p>
            <a:pPr marL="4826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Lighting, auxiliary heating equipment</a:t>
            </a:r>
          </a:p>
          <a:p>
            <a:pPr marL="4826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70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4A500-2093-87E7-AF11-2E7A7D601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41F06-230D-2740-9BD2-55D0D680AF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58338"/>
            <a:ext cx="12192000" cy="783609"/>
          </a:xfrm>
        </p:spPr>
        <p:txBody>
          <a:bodyPr>
            <a:normAutofit/>
          </a:bodyPr>
          <a:lstStyle/>
          <a:p>
            <a:pPr algn="ctr"/>
            <a:r>
              <a:rPr lang="en-US" sz="2800">
                <a:solidFill>
                  <a:schemeClr val="accent1">
                    <a:lumMod val="50000"/>
                  </a:schemeClr>
                </a:solidFill>
              </a:rPr>
              <a:t>IMPACT OF IMPROPER OPERATION ON ENERGY CONSUMPTION</a:t>
            </a:r>
            <a:endParaRPr lang="en" sz="28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229B76-6FF9-D26A-E8C8-11734DA6C9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2304" y="1472820"/>
            <a:ext cx="11027391" cy="4381569"/>
          </a:xfrm>
        </p:spPr>
        <p:txBody>
          <a:bodyPr>
            <a:normAutofit lnSpcReduction="10000"/>
          </a:bodyPr>
          <a:lstStyle/>
          <a:p>
            <a:pPr marL="4826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Improper operation and poor maintenance may reduce the operational life of the equipment.</a:t>
            </a:r>
            <a:endParaRPr lang="en-US" dirty="0">
              <a:solidFill>
                <a:schemeClr val="tx1"/>
              </a:solidFill>
            </a:endParaRP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Operating at incorrect load causes waste in electricity/steam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Non-optimized pressure/flow increases cost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Equipment running unnecessarily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Leaks in steam and compressed air not detected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Faulty valves or wrong positions → energy loss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Example: 20% air leak → hundreds of millions VND/year in loss</a:t>
            </a:r>
          </a:p>
          <a:p>
            <a:pPr marL="4826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269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C1A15-95EA-0AC7-C956-D62B4FCD6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35609-9D84-40A7-A73A-EC87B4BCB5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149" y="448102"/>
            <a:ext cx="10959151" cy="698309"/>
          </a:xfrm>
        </p:spPr>
        <p:txBody>
          <a:bodyPr>
            <a:normAutofit/>
          </a:bodyPr>
          <a:lstStyle/>
          <a:p>
            <a:pPr algn="ctr"/>
            <a:r>
              <a:rPr lang="en-US" sz="3200">
                <a:solidFill>
                  <a:schemeClr val="accent1">
                    <a:lumMod val="50000"/>
                  </a:schemeClr>
                </a:solidFill>
              </a:rPr>
              <a:t>IMPORTANCE OF MAINTENANCE</a:t>
            </a:r>
            <a:endParaRPr lang="en" sz="32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020505-2065-F029-FEC3-9D0541C4EC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4148" y="1705970"/>
            <a:ext cx="10959151" cy="4145507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b="1">
                <a:solidFill>
                  <a:schemeClr val="tx1"/>
                </a:solidFill>
              </a:rPr>
              <a:t>Without proper maintenance: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Reduced efficiency, increased energy consumption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Higher risk of breakdowns and downtime</a:t>
            </a:r>
          </a:p>
          <a:p>
            <a:pPr algn="l">
              <a:lnSpc>
                <a:spcPct val="150000"/>
              </a:lnSpc>
            </a:pPr>
            <a:r>
              <a:rPr lang="en-US" b="1">
                <a:solidFill>
                  <a:schemeClr val="tx1"/>
                </a:solidFill>
              </a:rPr>
              <a:t>Proper maintenance helps: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Maintain stable energy performance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Extend equipment lifespan</a:t>
            </a:r>
          </a:p>
          <a:p>
            <a:pPr marL="4826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Reduce repair costs, improve safety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vi-VN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397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FDA4C-8E63-30A8-742D-AF23B43043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enerated image">
            <a:extLst>
              <a:ext uri="{FF2B5EF4-FFF2-40B4-BE49-F238E27FC236}">
                <a16:creationId xmlns:a16="http://schemas.microsoft.com/office/drawing/2014/main" id="{9281EB4E-F682-7C76-7C8E-451001C01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828800"/>
            <a:ext cx="8839200" cy="428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B635609-9D84-40A7-A73A-EC87B4BCB5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149" y="448102"/>
            <a:ext cx="10959151" cy="698309"/>
          </a:xfrm>
        </p:spPr>
        <p:txBody>
          <a:bodyPr>
            <a:normAutofit/>
          </a:bodyPr>
          <a:lstStyle/>
          <a:p>
            <a:pPr algn="ctr"/>
            <a:r>
              <a:rPr lang="en-US" sz="3200">
                <a:solidFill>
                  <a:schemeClr val="accent1">
                    <a:lumMod val="50000"/>
                  </a:schemeClr>
                </a:solidFill>
              </a:rPr>
              <a:t>IMPORTANCE OF MAINTENANCE</a:t>
            </a:r>
            <a:endParaRPr lang="en" sz="32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8800" y="1965278"/>
            <a:ext cx="4271749" cy="682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1"/>
                </a:solidFill>
              </a:rPr>
              <a:t>WELL MAINTAINED EQUIPMENT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98442" y="1965278"/>
            <a:ext cx="4535606" cy="682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tx1"/>
                </a:solidFill>
              </a:rPr>
              <a:t>POORLY MAINTAINED EQUIPMENT</a:t>
            </a:r>
          </a:p>
        </p:txBody>
      </p:sp>
      <p:sp>
        <p:nvSpPr>
          <p:cNvPr id="9" name="Rectangle 8"/>
          <p:cNvSpPr/>
          <p:nvPr/>
        </p:nvSpPr>
        <p:spPr>
          <a:xfrm>
            <a:off x="2395181" y="4735773"/>
            <a:ext cx="3138985" cy="1376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>
                <a:solidFill>
                  <a:schemeClr val="tx1"/>
                </a:solidFill>
              </a:rPr>
              <a:t>High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>
                <a:solidFill>
                  <a:schemeClr val="tx1"/>
                </a:solidFill>
              </a:rPr>
              <a:t>High Reliability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>
                <a:solidFill>
                  <a:schemeClr val="tx1"/>
                </a:solidFill>
              </a:rPr>
              <a:t>Long Life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19330" y="4735773"/>
            <a:ext cx="3457434" cy="1376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>
                <a:solidFill>
                  <a:schemeClr val="tx1"/>
                </a:solidFill>
              </a:rPr>
              <a:t>Low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>
                <a:solidFill>
                  <a:schemeClr val="tx1"/>
                </a:solidFill>
              </a:rPr>
              <a:t>Frequent Breakdowns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>
                <a:solidFill>
                  <a:schemeClr val="tx1"/>
                </a:solidFill>
              </a:rPr>
              <a:t>Unstable Operation</a:t>
            </a:r>
          </a:p>
        </p:txBody>
      </p:sp>
    </p:spTree>
    <p:extLst>
      <p:ext uri="{BB962C8B-B14F-4D97-AF65-F5344CB8AC3E}">
        <p14:creationId xmlns:p14="http://schemas.microsoft.com/office/powerpoint/2010/main" val="3398923585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MD 10 EE in lighting systems (Technical)</Template>
  <TotalTime>184</TotalTime>
  <Words>3088</Words>
  <Application>Microsoft Macintosh PowerPoint</Application>
  <PresentationFormat>Widescreen</PresentationFormat>
  <Paragraphs>440</Paragraphs>
  <Slides>46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46</vt:i4>
      </vt:variant>
    </vt:vector>
  </HeadingPairs>
  <TitlesOfParts>
    <vt:vector size="56" baseType="lpstr">
      <vt:lpstr>Arial</vt:lpstr>
      <vt:lpstr>Calibri</vt:lpstr>
      <vt:lpstr>Fira Sans Extra Condensed</vt:lpstr>
      <vt:lpstr>Roboto</vt:lpstr>
      <vt:lpstr>Times New Roman</vt:lpstr>
      <vt:lpstr>Wingdings</vt:lpstr>
      <vt:lpstr>Energy Saving Infographics by Slidesgo</vt:lpstr>
      <vt:lpstr>1_Energy Saving Infographics by Slidesgo</vt:lpstr>
      <vt:lpstr>2_Energy Saving Infographics by Slidesgo</vt:lpstr>
      <vt:lpstr>3_Energy Saving Infographics by Slidesgo</vt:lpstr>
      <vt:lpstr>PowerPoint Presentation</vt:lpstr>
      <vt:lpstr>OBJECTIVES</vt:lpstr>
      <vt:lpstr>PowerPoint Presentation</vt:lpstr>
      <vt:lpstr>OVERVIEW OF ENERGY USE IN INDUSTRY</vt:lpstr>
      <vt:lpstr>FACTORY ENERGY OVERVIEW DIAGRAM</vt:lpstr>
      <vt:lpstr>CLASSIFICATION OF MAIN ENERGY CONSUMPTION SYSTEMS</vt:lpstr>
      <vt:lpstr>IMPACT OF IMPROPER OPERATION ON ENERGY CONSUMPTION</vt:lpstr>
      <vt:lpstr>IMPORTANCE OF MAINTENANCE</vt:lpstr>
      <vt:lpstr>IMPORTANCE OF MAINTENANCE</vt:lpstr>
      <vt:lpstr>RELEVANT STANDARDS AND GUIDELINES</vt:lpstr>
      <vt:lpstr>PowerPoint Presentation</vt:lpstr>
      <vt:lpstr>OPERATION OF BOILER AND STEAM DISTRIBUTION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823417-Nguyễn Mạnh Hùng</cp:lastModifiedBy>
  <cp:revision>22</cp:revision>
  <dcterms:created xsi:type="dcterms:W3CDTF">2025-05-20T07:36:03Z</dcterms:created>
  <dcterms:modified xsi:type="dcterms:W3CDTF">2025-08-11T04:10:25Z</dcterms:modified>
</cp:coreProperties>
</file>