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 id="2147483683" r:id="rId3"/>
    <p:sldMasterId id="2147483691" r:id="rId4"/>
    <p:sldMasterId id="2147483703" r:id="rId5"/>
    <p:sldMasterId id="2147483717" r:id="rId6"/>
  </p:sldMasterIdLst>
  <p:notesMasterIdLst>
    <p:notesMasterId r:id="rId39"/>
  </p:notesMasterIdLst>
  <p:handoutMasterIdLst>
    <p:handoutMasterId r:id="rId40"/>
  </p:handoutMasterIdLst>
  <p:sldIdLst>
    <p:sldId id="1781" r:id="rId7"/>
    <p:sldId id="314" r:id="rId8"/>
    <p:sldId id="305" r:id="rId9"/>
    <p:sldId id="259" r:id="rId10"/>
    <p:sldId id="265" r:id="rId11"/>
    <p:sldId id="291" r:id="rId12"/>
    <p:sldId id="1783" r:id="rId13"/>
    <p:sldId id="301" r:id="rId14"/>
    <p:sldId id="1773" r:id="rId15"/>
    <p:sldId id="1774" r:id="rId16"/>
    <p:sldId id="1775" r:id="rId17"/>
    <p:sldId id="1776" r:id="rId18"/>
    <p:sldId id="306" r:id="rId19"/>
    <p:sldId id="300" r:id="rId20"/>
    <p:sldId id="299" r:id="rId21"/>
    <p:sldId id="287" r:id="rId22"/>
    <p:sldId id="283" r:id="rId23"/>
    <p:sldId id="288" r:id="rId24"/>
    <p:sldId id="303" r:id="rId25"/>
    <p:sldId id="307" r:id="rId26"/>
    <p:sldId id="1777" r:id="rId27"/>
    <p:sldId id="308" r:id="rId28"/>
    <p:sldId id="717" r:id="rId29"/>
    <p:sldId id="293" r:id="rId30"/>
    <p:sldId id="716" r:id="rId31"/>
    <p:sldId id="309" r:id="rId32"/>
    <p:sldId id="310" r:id="rId33"/>
    <p:sldId id="312" r:id="rId34"/>
    <p:sldId id="1778" r:id="rId35"/>
    <p:sldId id="1779" r:id="rId36"/>
    <p:sldId id="1780" r:id="rId37"/>
    <p:sldId id="1771"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7CE1DD-17D7-00C8-845C-65009CFA17E7}" name="Hà Quang Thịnh" initials="" userId="S::thinh.haquang@hust.edu.vn::1cf5e5fd-df86-49dc-a73f-83fec480bd5f"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7F7F7"/>
    <a:srgbClr val="FAFAFA"/>
    <a:srgbClr val="F4F4F4"/>
    <a:srgbClr val="2828FA"/>
    <a:srgbClr val="0000FF"/>
    <a:srgbClr val="F6F6F6"/>
    <a:srgbClr val="B6B4BC"/>
    <a:srgbClr val="F1F3FA"/>
    <a:srgbClr val="ECE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92" autoAdjust="0"/>
    <p:restoredTop sz="90927" autoAdjust="0"/>
  </p:normalViewPr>
  <p:slideViewPr>
    <p:cSldViewPr showGuides="1">
      <p:cViewPr varScale="1">
        <p:scale>
          <a:sx n="114" d="100"/>
          <a:sy n="114" d="100"/>
        </p:scale>
        <p:origin x="184" y="45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8" d="100"/>
          <a:sy n="58" d="100"/>
        </p:scale>
        <p:origin x="3317"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tableStyles" Target="tableStyles.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6.fntdata"/><Relationship Id="rId59" Type="http://schemas.microsoft.com/office/2018/10/relationships/authors" Target="authors.xml"/><Relationship Id="rId20" Type="http://schemas.openxmlformats.org/officeDocument/2006/relationships/slide" Target="slides/slide14.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9.fntdata"/><Relationship Id="rId5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4.fntdata"/><Relationship Id="rId52" Type="http://schemas.openxmlformats.org/officeDocument/2006/relationships/font" Target="fonts/font12.fntdata"/></Relationships>
</file>

<file path=ppt/charts/_rels/chart1.xml.rels><?xml version="1.0" encoding="UTF-8" standalone="yes"?>
<Relationships xmlns="http://schemas.openxmlformats.org/package/2006/relationships"><Relationship Id="rId2" Type="http://schemas.openxmlformats.org/officeDocument/2006/relationships/oleObject" Target="file:///D:\My%20Documents\01-%20Active%20Projects\03%20-%20ESS\1-%20EE%20for%20technicians\Temp\Book1.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My%20Documents\01-%20Active%20Projects\03%20-%20ESS\1-%20EE%20for%20technicians\Temp\Book1.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v>Chế độ làm việc hiện tại</c:v>
          </c:tx>
          <c:spPr>
            <a:ln w="34925">
              <a:solidFill>
                <a:schemeClr val="tx2"/>
              </a:solidFill>
            </a:ln>
          </c:spPr>
          <c:marker>
            <c:symbol val="none"/>
          </c:marker>
          <c:val>
            <c:numRef>
              <c:f>Sheet1!$B$1:$B$7</c:f>
              <c:numCache>
                <c:formatCode>General</c:formatCode>
                <c:ptCount val="7"/>
                <c:pt idx="0">
                  <c:v>6</c:v>
                </c:pt>
                <c:pt idx="1">
                  <c:v>8</c:v>
                </c:pt>
                <c:pt idx="2">
                  <c:v>6</c:v>
                </c:pt>
                <c:pt idx="3">
                  <c:v>8</c:v>
                </c:pt>
                <c:pt idx="4">
                  <c:v>6</c:v>
                </c:pt>
                <c:pt idx="5">
                  <c:v>8</c:v>
                </c:pt>
                <c:pt idx="6">
                  <c:v>6</c:v>
                </c:pt>
              </c:numCache>
            </c:numRef>
          </c:val>
          <c:smooth val="0"/>
          <c:extLst>
            <c:ext xmlns:c16="http://schemas.microsoft.com/office/drawing/2014/chart" uri="{C3380CC4-5D6E-409C-BE32-E72D297353CC}">
              <c16:uniqueId val="{00000000-64BD-47EE-9353-1601AB0B69C3}"/>
            </c:ext>
          </c:extLst>
        </c:ser>
        <c:ser>
          <c:idx val="1"/>
          <c:order val="1"/>
          <c:tx>
            <c:v>Chế độ làm việc có VSD</c:v>
          </c:tx>
          <c:spPr>
            <a:ln w="34925">
              <a:solidFill>
                <a:srgbClr val="C00000"/>
              </a:solidFill>
            </a:ln>
          </c:spPr>
          <c:marker>
            <c:symbol val="none"/>
          </c:marker>
          <c:val>
            <c:numRef>
              <c:f>Sheet1!$C$1:$C$7</c:f>
              <c:numCache>
                <c:formatCode>General</c:formatCode>
                <c:ptCount val="7"/>
                <c:pt idx="0">
                  <c:v>6.6</c:v>
                </c:pt>
                <c:pt idx="1">
                  <c:v>6.6</c:v>
                </c:pt>
                <c:pt idx="2">
                  <c:v>6.6</c:v>
                </c:pt>
                <c:pt idx="3">
                  <c:v>6.6</c:v>
                </c:pt>
                <c:pt idx="4">
                  <c:v>6.6</c:v>
                </c:pt>
                <c:pt idx="5">
                  <c:v>6.6</c:v>
                </c:pt>
                <c:pt idx="6">
                  <c:v>6.6</c:v>
                </c:pt>
              </c:numCache>
            </c:numRef>
          </c:val>
          <c:smooth val="0"/>
          <c:extLst>
            <c:ext xmlns:c16="http://schemas.microsoft.com/office/drawing/2014/chart" uri="{C3380CC4-5D6E-409C-BE32-E72D297353CC}">
              <c16:uniqueId val="{00000001-64BD-47EE-9353-1601AB0B69C3}"/>
            </c:ext>
          </c:extLst>
        </c:ser>
        <c:dLbls>
          <c:showLegendKey val="0"/>
          <c:showVal val="0"/>
          <c:showCatName val="0"/>
          <c:showSerName val="0"/>
          <c:showPercent val="0"/>
          <c:showBubbleSize val="0"/>
        </c:dLbls>
        <c:smooth val="0"/>
        <c:axId val="190079360"/>
        <c:axId val="190081280"/>
      </c:lineChart>
      <c:catAx>
        <c:axId val="190079360"/>
        <c:scaling>
          <c:orientation val="minMax"/>
        </c:scaling>
        <c:delete val="0"/>
        <c:axPos val="b"/>
        <c:majorGridlines>
          <c:spPr>
            <a:ln w="6350">
              <a:prstDash val="dash"/>
            </a:ln>
          </c:spPr>
        </c:majorGridlines>
        <c:title>
          <c:tx>
            <c:rich>
              <a:bodyPr/>
              <a:lstStyle/>
              <a:p>
                <a:pPr>
                  <a:defRPr sz="1200">
                    <a:latin typeface="Arial" pitchFamily="34" charset="0"/>
                    <a:cs typeface="Arial" pitchFamily="34" charset="0"/>
                  </a:defRPr>
                </a:pPr>
                <a:r>
                  <a:rPr lang="en-US" sz="1200">
                    <a:latin typeface="Arial" pitchFamily="34" charset="0"/>
                    <a:cs typeface="Arial" pitchFamily="34" charset="0"/>
                  </a:rPr>
                  <a:t>Time</a:t>
                </a:r>
              </a:p>
            </c:rich>
          </c:tx>
          <c:layout>
            <c:manualLayout>
              <c:xMode val="edge"/>
              <c:yMode val="edge"/>
              <c:x val="0.89471577343154785"/>
              <c:y val="0.91708684508278049"/>
            </c:manualLayout>
          </c:layout>
          <c:overlay val="0"/>
        </c:title>
        <c:majorTickMark val="none"/>
        <c:minorTickMark val="none"/>
        <c:tickLblPos val="none"/>
        <c:spPr>
          <a:ln w="19050">
            <a:tailEnd type="triangle"/>
          </a:ln>
        </c:spPr>
        <c:crossAx val="190081280"/>
        <c:crossesAt val="0.5"/>
        <c:auto val="1"/>
        <c:lblAlgn val="ctr"/>
        <c:lblOffset val="100"/>
        <c:noMultiLvlLbl val="0"/>
      </c:catAx>
      <c:valAx>
        <c:axId val="190081280"/>
        <c:scaling>
          <c:orientation val="minMax"/>
          <c:max val="8.5"/>
          <c:min val="5"/>
        </c:scaling>
        <c:delete val="0"/>
        <c:axPos val="l"/>
        <c:title>
          <c:tx>
            <c:rich>
              <a:bodyPr rot="0" vert="horz"/>
              <a:lstStyle/>
              <a:p>
                <a:pPr>
                  <a:defRPr sz="1200">
                    <a:latin typeface="Arial" pitchFamily="34" charset="0"/>
                    <a:cs typeface="Arial" pitchFamily="34" charset="0"/>
                  </a:defRPr>
                </a:pPr>
                <a:r>
                  <a:rPr lang="en-US" sz="1200">
                    <a:latin typeface="Arial" pitchFamily="34" charset="0"/>
                    <a:cs typeface="Arial" pitchFamily="34" charset="0"/>
                  </a:rPr>
                  <a:t>Pressure. </a:t>
                </a:r>
                <a:r>
                  <a:rPr lang="en-US" sz="1200">
                    <a:solidFill>
                      <a:srgbClr val="FF0000"/>
                    </a:solidFill>
                    <a:latin typeface="Arial" pitchFamily="34" charset="0"/>
                    <a:cs typeface="Arial" pitchFamily="34" charset="0"/>
                  </a:rPr>
                  <a:t>bar</a:t>
                </a:r>
              </a:p>
            </c:rich>
          </c:tx>
          <c:layout>
            <c:manualLayout>
              <c:xMode val="edge"/>
              <c:yMode val="edge"/>
              <c:x val="2.4312693115698156E-2"/>
              <c:y val="0"/>
            </c:manualLayout>
          </c:layout>
          <c:overlay val="0"/>
        </c:title>
        <c:numFmt formatCode="General" sourceLinked="1"/>
        <c:majorTickMark val="out"/>
        <c:minorTickMark val="none"/>
        <c:tickLblPos val="nextTo"/>
        <c:spPr>
          <a:ln w="19050">
            <a:tailEnd type="triangle"/>
          </a:ln>
        </c:spPr>
        <c:txPr>
          <a:bodyPr/>
          <a:lstStyle/>
          <a:p>
            <a:pPr>
              <a:defRPr sz="1200">
                <a:latin typeface="Arial" pitchFamily="34" charset="0"/>
                <a:cs typeface="Arial" pitchFamily="34" charset="0"/>
              </a:defRPr>
            </a:pPr>
            <a:endParaRPr lang="en-US"/>
          </a:p>
        </c:txPr>
        <c:crossAx val="190079360"/>
        <c:crosses val="autoZero"/>
        <c:crossBetween val="midCat"/>
        <c:majorUnit val="1"/>
      </c:valAx>
    </c:plotArea>
    <c:plotVisOnly val="1"/>
    <c:dispBlanksAs val="span"/>
    <c:showDLblsOverMax val="0"/>
  </c:chart>
  <c:externalData r:id="rId2">
    <c:autoUpdate val="1"/>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6326727193922095"/>
          <c:y val="4.6676533371457843E-2"/>
          <c:w val="0.71319073095794527"/>
          <c:h val="0.83008157169011265"/>
        </c:manualLayout>
      </c:layout>
      <c:barChart>
        <c:barDir val="col"/>
        <c:grouping val="clustered"/>
        <c:varyColors val="0"/>
        <c:ser>
          <c:idx val="0"/>
          <c:order val="0"/>
          <c:spPr>
            <a:solidFill>
              <a:schemeClr val="accent6">
                <a:lumMod val="20000"/>
                <a:lumOff val="80000"/>
              </a:schemeClr>
            </a:solidFill>
            <a:ln w="9525">
              <a:solidFill>
                <a:sysClr val="windowText" lastClr="000000">
                  <a:tint val="75000"/>
                  <a:shade val="95000"/>
                  <a:satMod val="105000"/>
                </a:sysClr>
              </a:solidFill>
            </a:ln>
          </c:spPr>
          <c:invertIfNegative val="0"/>
          <c:dPt>
            <c:idx val="0"/>
            <c:invertIfNegative val="0"/>
            <c:bubble3D val="0"/>
            <c:spPr>
              <a:solidFill>
                <a:schemeClr val="accent6">
                  <a:lumMod val="60000"/>
                  <a:lumOff val="40000"/>
                </a:schemeClr>
              </a:solidFill>
              <a:ln w="9525">
                <a:solidFill>
                  <a:sysClr val="windowText" lastClr="000000">
                    <a:tint val="75000"/>
                    <a:shade val="95000"/>
                    <a:satMod val="105000"/>
                  </a:sysClr>
                </a:solidFill>
              </a:ln>
            </c:spPr>
            <c:extLst>
              <c:ext xmlns:c16="http://schemas.microsoft.com/office/drawing/2014/chart" uri="{C3380CC4-5D6E-409C-BE32-E72D297353CC}">
                <c16:uniqueId val="{00000000-1125-4EF3-98F8-035AB892CE0B}"/>
              </c:ext>
            </c:extLst>
          </c:dPt>
          <c:dPt>
            <c:idx val="1"/>
            <c:invertIfNegative val="0"/>
            <c:bubble3D val="0"/>
            <c:spPr>
              <a:solidFill>
                <a:schemeClr val="accent5">
                  <a:lumMod val="40000"/>
                  <a:lumOff val="60000"/>
                </a:schemeClr>
              </a:solidFill>
              <a:ln w="9525">
                <a:solidFill>
                  <a:sysClr val="windowText" lastClr="000000">
                    <a:tint val="75000"/>
                    <a:shade val="95000"/>
                    <a:satMod val="105000"/>
                  </a:sysClr>
                </a:solidFill>
              </a:ln>
            </c:spPr>
            <c:extLst>
              <c:ext xmlns:c16="http://schemas.microsoft.com/office/drawing/2014/chart" uri="{C3380CC4-5D6E-409C-BE32-E72D297353CC}">
                <c16:uniqueId val="{00000001-1125-4EF3-98F8-035AB892CE0B}"/>
              </c:ext>
            </c:extLst>
          </c:dPt>
          <c:val>
            <c:numRef>
              <c:f>Sheet1!$D$1:$D$6</c:f>
              <c:numCache>
                <c:formatCode>General</c:formatCode>
                <c:ptCount val="6"/>
                <c:pt idx="0">
                  <c:v>20</c:v>
                </c:pt>
                <c:pt idx="1">
                  <c:v>5</c:v>
                </c:pt>
                <c:pt idx="2">
                  <c:v>20</c:v>
                </c:pt>
                <c:pt idx="3">
                  <c:v>5</c:v>
                </c:pt>
                <c:pt idx="4">
                  <c:v>20</c:v>
                </c:pt>
                <c:pt idx="5">
                  <c:v>5</c:v>
                </c:pt>
              </c:numCache>
            </c:numRef>
          </c:val>
          <c:extLst>
            <c:ext xmlns:c16="http://schemas.microsoft.com/office/drawing/2014/chart" uri="{C3380CC4-5D6E-409C-BE32-E72D297353CC}">
              <c16:uniqueId val="{00000002-1125-4EF3-98F8-035AB892CE0B}"/>
            </c:ext>
          </c:extLst>
        </c:ser>
        <c:dLbls>
          <c:showLegendKey val="0"/>
          <c:showVal val="0"/>
          <c:showCatName val="0"/>
          <c:showSerName val="0"/>
          <c:showPercent val="0"/>
          <c:showBubbleSize val="0"/>
        </c:dLbls>
        <c:gapWidth val="0"/>
        <c:axId val="190097664"/>
        <c:axId val="190103936"/>
      </c:barChart>
      <c:catAx>
        <c:axId val="190097664"/>
        <c:scaling>
          <c:orientation val="minMax"/>
        </c:scaling>
        <c:delete val="0"/>
        <c:axPos val="b"/>
        <c:majorGridlines>
          <c:spPr>
            <a:ln w="6350">
              <a:prstDash val="dash"/>
            </a:ln>
          </c:spPr>
        </c:majorGridlines>
        <c:title>
          <c:tx>
            <c:rich>
              <a:bodyPr/>
              <a:lstStyle/>
              <a:p>
                <a:pPr>
                  <a:defRPr/>
                </a:pPr>
                <a:r>
                  <a:rPr lang="en-US"/>
                  <a:t>Time</a:t>
                </a:r>
              </a:p>
            </c:rich>
          </c:tx>
          <c:layout>
            <c:manualLayout>
              <c:xMode val="edge"/>
              <c:yMode val="edge"/>
              <c:x val="0.88396614833203646"/>
              <c:y val="0.90507830629047392"/>
            </c:manualLayout>
          </c:layout>
          <c:overlay val="0"/>
        </c:title>
        <c:majorTickMark val="none"/>
        <c:minorTickMark val="none"/>
        <c:tickLblPos val="none"/>
        <c:spPr>
          <a:ln w="19050">
            <a:tailEnd type="triangle"/>
          </a:ln>
        </c:spPr>
        <c:crossAx val="190103936"/>
        <c:crosses val="autoZero"/>
        <c:auto val="1"/>
        <c:lblAlgn val="ctr"/>
        <c:lblOffset val="100"/>
        <c:tickLblSkip val="1"/>
        <c:noMultiLvlLbl val="0"/>
      </c:catAx>
      <c:valAx>
        <c:axId val="190103936"/>
        <c:scaling>
          <c:orientation val="minMax"/>
          <c:max val="22"/>
          <c:min val="0"/>
        </c:scaling>
        <c:delete val="0"/>
        <c:axPos val="l"/>
        <c:title>
          <c:tx>
            <c:rich>
              <a:bodyPr rot="0" vert="horz"/>
              <a:lstStyle/>
              <a:p>
                <a:pPr>
                  <a:defRPr/>
                </a:pPr>
                <a:r>
                  <a:rPr lang="en-US"/>
                  <a:t>Power. </a:t>
                </a:r>
                <a:r>
                  <a:rPr lang="en-US">
                    <a:solidFill>
                      <a:srgbClr val="FF0000"/>
                    </a:solidFill>
                  </a:rPr>
                  <a:t> kW</a:t>
                </a:r>
              </a:p>
            </c:rich>
          </c:tx>
          <c:layout>
            <c:manualLayout>
              <c:xMode val="edge"/>
              <c:yMode val="edge"/>
              <c:x val="7.5564203784549448E-3"/>
              <c:y val="1.6098088871506242E-2"/>
            </c:manualLayout>
          </c:layout>
          <c:overlay val="0"/>
        </c:title>
        <c:numFmt formatCode="General" sourceLinked="1"/>
        <c:majorTickMark val="out"/>
        <c:minorTickMark val="none"/>
        <c:tickLblPos val="nextTo"/>
        <c:spPr>
          <a:ln w="19050">
            <a:tailEnd type="triangle"/>
          </a:ln>
        </c:spPr>
        <c:crossAx val="190097664"/>
        <c:crosses val="autoZero"/>
        <c:crossBetween val="between"/>
        <c:majorUnit val="10"/>
      </c:valAx>
    </c:plotArea>
    <c:plotVisOnly val="1"/>
    <c:dispBlanksAs val="gap"/>
    <c:showDLblsOverMax val="0"/>
  </c:chart>
  <c:txPr>
    <a:bodyPr/>
    <a:lstStyle/>
    <a:p>
      <a:pPr>
        <a:defRPr sz="1200">
          <a:latin typeface="Arial" pitchFamily="34" charset="0"/>
          <a:cs typeface="Arial" pitchFamily="34" charset="0"/>
        </a:defRPr>
      </a:pPr>
      <a:endParaRPr lang="en-US"/>
    </a:p>
  </c:txPr>
  <c:externalData r:id="rId2">
    <c:autoUpdate val="1"/>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4A0637-86BA-455E-9CF0-F5FE74AE0D3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3FA573C-FB93-4256-8ED9-59EAF809156B}">
      <dgm:prSet phldrT="[Text]" custT="1"/>
      <dgm:spPr/>
      <dgm:t>
        <a:bodyPr/>
        <a:lstStyle/>
        <a:p>
          <a:r>
            <a:rPr lang="en-US" sz="1600" b="1">
              <a:latin typeface="Arial" panose="020B0604020202020204" pitchFamily="34" charset="0"/>
              <a:cs typeface="Arial" panose="020B0604020202020204" pitchFamily="34" charset="0"/>
            </a:rPr>
            <a:t>Friction</a:t>
          </a:r>
          <a:endParaRPr lang="en-US" sz="1600" b="1" dirty="0">
            <a:latin typeface="Arial" panose="020B0604020202020204" pitchFamily="34" charset="0"/>
            <a:cs typeface="Arial" panose="020B0604020202020204" pitchFamily="34" charset="0"/>
          </a:endParaRPr>
        </a:p>
      </dgm:t>
    </dgm:pt>
    <dgm:pt modelId="{CEB96E41-F624-48DC-AE1E-5B41E9BE3F8C}" type="parTrans" cxnId="{F92FEC5D-24AA-4CEA-ADE5-0F2E2D0E75F4}">
      <dgm:prSet/>
      <dgm:spPr/>
      <dgm:t>
        <a:bodyPr/>
        <a:lstStyle/>
        <a:p>
          <a:endParaRPr lang="en-US" sz="2400">
            <a:latin typeface="Arial" panose="020B0604020202020204" pitchFamily="34" charset="0"/>
            <a:cs typeface="Arial" panose="020B0604020202020204" pitchFamily="34" charset="0"/>
          </a:endParaRPr>
        </a:p>
      </dgm:t>
    </dgm:pt>
    <dgm:pt modelId="{CBD4D625-05F8-4DFA-9094-76CEBD53245E}" type="sibTrans" cxnId="{F92FEC5D-24AA-4CEA-ADE5-0F2E2D0E75F4}">
      <dgm:prSet/>
      <dgm:spPr/>
      <dgm:t>
        <a:bodyPr/>
        <a:lstStyle/>
        <a:p>
          <a:endParaRPr lang="en-US" sz="2400">
            <a:latin typeface="Arial" panose="020B0604020202020204" pitchFamily="34" charset="0"/>
            <a:cs typeface="Arial" panose="020B0604020202020204" pitchFamily="34" charset="0"/>
          </a:endParaRPr>
        </a:p>
      </dgm:t>
    </dgm:pt>
    <dgm:pt modelId="{60F26C74-8DB4-42AA-B4EA-7FE9F492A43E}">
      <dgm:prSet phldrT="[Text]" custT="1"/>
      <dgm:spPr/>
      <dgm:t>
        <a:bodyPr/>
        <a:lstStyle/>
        <a:p>
          <a:r>
            <a:rPr lang="en-US" sz="1600" b="1">
              <a:latin typeface="Arial" panose="020B0604020202020204" pitchFamily="34" charset="0"/>
              <a:cs typeface="Arial" panose="020B0604020202020204" pitchFamily="34" charset="0"/>
            </a:rPr>
            <a:t>Leakage</a:t>
          </a:r>
          <a:endParaRPr lang="en-US" sz="1600" b="1" dirty="0">
            <a:latin typeface="Arial" panose="020B0604020202020204" pitchFamily="34" charset="0"/>
            <a:cs typeface="Arial" panose="020B0604020202020204" pitchFamily="34" charset="0"/>
          </a:endParaRPr>
        </a:p>
      </dgm:t>
    </dgm:pt>
    <dgm:pt modelId="{4DEA0210-2230-467A-9F11-4A86107810AD}" type="parTrans" cxnId="{4EE110F0-B3C7-41F6-9F3F-727BE9A53E71}">
      <dgm:prSet/>
      <dgm:spPr/>
      <dgm:t>
        <a:bodyPr/>
        <a:lstStyle/>
        <a:p>
          <a:endParaRPr lang="en-US" sz="2400">
            <a:latin typeface="Arial" panose="020B0604020202020204" pitchFamily="34" charset="0"/>
            <a:cs typeface="Arial" panose="020B0604020202020204" pitchFamily="34" charset="0"/>
          </a:endParaRPr>
        </a:p>
      </dgm:t>
    </dgm:pt>
    <dgm:pt modelId="{38F350C4-2C72-4918-A7FF-5D6C55362509}" type="sibTrans" cxnId="{4EE110F0-B3C7-41F6-9F3F-727BE9A53E71}">
      <dgm:prSet/>
      <dgm:spPr/>
      <dgm:t>
        <a:bodyPr/>
        <a:lstStyle/>
        <a:p>
          <a:endParaRPr lang="en-US" sz="2400">
            <a:latin typeface="Arial" panose="020B0604020202020204" pitchFamily="34" charset="0"/>
            <a:cs typeface="Arial" panose="020B0604020202020204" pitchFamily="34" charset="0"/>
          </a:endParaRPr>
        </a:p>
      </dgm:t>
    </dgm:pt>
    <dgm:pt modelId="{D882BFCB-A6C8-4843-AD31-E41EA6ED9C6F}">
      <dgm:prSet phldrT="[Text]" custT="1"/>
      <dgm:spPr/>
      <dgm:t>
        <a:bodyPr/>
        <a:lstStyle/>
        <a:p>
          <a:r>
            <a:rPr lang="en-US" sz="2000" dirty="0">
              <a:latin typeface="Arial" panose="020B0604020202020204" pitchFamily="34" charset="0"/>
              <a:cs typeface="Arial" panose="020B0604020202020204" pitchFamily="34" charset="0"/>
            </a:rPr>
            <a:t>Poor maintenance</a:t>
          </a:r>
        </a:p>
      </dgm:t>
    </dgm:pt>
    <dgm:pt modelId="{DC457861-6500-46E8-87B2-44A241C97B93}" type="parTrans" cxnId="{C32ECF2D-7AF7-47A4-858B-277E89096407}">
      <dgm:prSet/>
      <dgm:spPr/>
      <dgm:t>
        <a:bodyPr/>
        <a:lstStyle/>
        <a:p>
          <a:endParaRPr lang="en-US" sz="2400">
            <a:latin typeface="Arial" panose="020B0604020202020204" pitchFamily="34" charset="0"/>
            <a:cs typeface="Arial" panose="020B0604020202020204" pitchFamily="34" charset="0"/>
          </a:endParaRPr>
        </a:p>
      </dgm:t>
    </dgm:pt>
    <dgm:pt modelId="{9D8FB4CB-B38E-4BFB-8018-2E3911F8AE48}" type="sibTrans" cxnId="{C32ECF2D-7AF7-47A4-858B-277E89096407}">
      <dgm:prSet/>
      <dgm:spPr/>
      <dgm:t>
        <a:bodyPr/>
        <a:lstStyle/>
        <a:p>
          <a:endParaRPr lang="en-US" sz="2400">
            <a:latin typeface="Arial" panose="020B0604020202020204" pitchFamily="34" charset="0"/>
            <a:cs typeface="Arial" panose="020B0604020202020204" pitchFamily="34" charset="0"/>
          </a:endParaRPr>
        </a:p>
      </dgm:t>
    </dgm:pt>
    <dgm:pt modelId="{6F3386BD-301E-4632-A345-F36F6F8C6630}">
      <dgm:prSet phldrT="[Text]" custT="1"/>
      <dgm:spPr/>
      <dgm:t>
        <a:bodyPr/>
        <a:lstStyle/>
        <a:p>
          <a:r>
            <a:rPr lang="en-US" sz="2000" dirty="0">
              <a:solidFill>
                <a:schemeClr val="tx1"/>
              </a:solidFill>
              <a:latin typeface="Arial" panose="020B0604020202020204" pitchFamily="34" charset="0"/>
              <a:cs typeface="Arial" panose="020B0604020202020204" pitchFamily="34" charset="0"/>
            </a:rPr>
            <a:t>Improper pipe selection</a:t>
          </a:r>
        </a:p>
      </dgm:t>
    </dgm:pt>
    <dgm:pt modelId="{573C0FF6-40E0-4C5C-9900-02FABC5A7739}" type="parTrans" cxnId="{1BB961D4-80C6-42BB-9413-A7DAB58C9BFD}">
      <dgm:prSet/>
      <dgm:spPr/>
      <dgm:t>
        <a:bodyPr/>
        <a:lstStyle/>
        <a:p>
          <a:endParaRPr lang="en-US" sz="2400">
            <a:latin typeface="Arial" panose="020B0604020202020204" pitchFamily="34" charset="0"/>
            <a:cs typeface="Arial" panose="020B0604020202020204" pitchFamily="34" charset="0"/>
          </a:endParaRPr>
        </a:p>
      </dgm:t>
    </dgm:pt>
    <dgm:pt modelId="{3164F33A-18DD-4482-B8EF-AD9BD5EC91B1}" type="sibTrans" cxnId="{1BB961D4-80C6-42BB-9413-A7DAB58C9BFD}">
      <dgm:prSet/>
      <dgm:spPr/>
      <dgm:t>
        <a:bodyPr/>
        <a:lstStyle/>
        <a:p>
          <a:endParaRPr lang="en-US" sz="2400">
            <a:latin typeface="Arial" panose="020B0604020202020204" pitchFamily="34" charset="0"/>
            <a:cs typeface="Arial" panose="020B0604020202020204" pitchFamily="34" charset="0"/>
          </a:endParaRPr>
        </a:p>
      </dgm:t>
    </dgm:pt>
    <dgm:pt modelId="{62618069-0553-41AD-8E57-8E251E59778E}">
      <dgm:prSet phldrT="[Text]" custT="1"/>
      <dgm:spPr/>
      <dgm:t>
        <a:bodyPr/>
        <a:lstStyle/>
        <a:p>
          <a:r>
            <a:rPr lang="en-US" sz="2000" dirty="0">
              <a:latin typeface="Arial" panose="020B0604020202020204" pitchFamily="34" charset="0"/>
              <a:cs typeface="Arial" panose="020B0604020202020204" pitchFamily="34" charset="0"/>
            </a:rPr>
            <a:t>Poor maintenance</a:t>
          </a:r>
        </a:p>
      </dgm:t>
    </dgm:pt>
    <dgm:pt modelId="{8EF80505-7811-4854-B931-A623F3A662AD}" type="parTrans" cxnId="{23BAB052-276B-477A-81D5-0CDE7A2CC0F9}">
      <dgm:prSet/>
      <dgm:spPr/>
      <dgm:t>
        <a:bodyPr/>
        <a:lstStyle/>
        <a:p>
          <a:endParaRPr lang="en-US">
            <a:latin typeface="Arial" panose="020B0604020202020204" pitchFamily="34" charset="0"/>
            <a:cs typeface="Arial" panose="020B0604020202020204" pitchFamily="34" charset="0"/>
          </a:endParaRPr>
        </a:p>
      </dgm:t>
    </dgm:pt>
    <dgm:pt modelId="{B4B20DCE-6611-4AE6-AD14-2781CCAF4915}" type="sibTrans" cxnId="{23BAB052-276B-477A-81D5-0CDE7A2CC0F9}">
      <dgm:prSet/>
      <dgm:spPr/>
      <dgm:t>
        <a:bodyPr/>
        <a:lstStyle/>
        <a:p>
          <a:endParaRPr lang="en-US">
            <a:latin typeface="Arial" panose="020B0604020202020204" pitchFamily="34" charset="0"/>
            <a:cs typeface="Arial" panose="020B0604020202020204" pitchFamily="34" charset="0"/>
          </a:endParaRPr>
        </a:p>
      </dgm:t>
    </dgm:pt>
    <dgm:pt modelId="{44B72608-0B90-45D9-8089-854BF5662016}">
      <dgm:prSet phldrT="[Text]" custT="1"/>
      <dgm:spPr/>
      <dgm:t>
        <a:bodyPr/>
        <a:lstStyle/>
        <a:p>
          <a:r>
            <a:rPr lang="en-US" sz="2000">
              <a:solidFill>
                <a:schemeClr val="tx1"/>
              </a:solidFill>
              <a:latin typeface="Arial" pitchFamily="34" charset="0"/>
              <a:cs typeface="Arial" pitchFamily="34" charset="0"/>
            </a:rPr>
            <a:t>Improper pipe layout</a:t>
          </a:r>
          <a:endParaRPr lang="en-US" sz="2000" dirty="0">
            <a:solidFill>
              <a:schemeClr val="tx1"/>
            </a:solidFill>
            <a:latin typeface="Arial" pitchFamily="34" charset="0"/>
            <a:cs typeface="Arial" pitchFamily="34" charset="0"/>
          </a:endParaRPr>
        </a:p>
      </dgm:t>
    </dgm:pt>
    <dgm:pt modelId="{255AA2F1-286D-4D9B-B098-32607A945CCA}" type="parTrans" cxnId="{14E5D28F-0625-4AA0-9CA4-EEC0D94000C3}">
      <dgm:prSet/>
      <dgm:spPr/>
      <dgm:t>
        <a:bodyPr/>
        <a:lstStyle/>
        <a:p>
          <a:endParaRPr lang="en-US">
            <a:latin typeface="Arial" panose="020B0604020202020204" pitchFamily="34" charset="0"/>
            <a:cs typeface="Arial" panose="020B0604020202020204" pitchFamily="34" charset="0"/>
          </a:endParaRPr>
        </a:p>
      </dgm:t>
    </dgm:pt>
    <dgm:pt modelId="{E8860A8B-3C28-479B-A7C1-8492918993C0}" type="sibTrans" cxnId="{14E5D28F-0625-4AA0-9CA4-EEC0D94000C3}">
      <dgm:prSet/>
      <dgm:spPr/>
      <dgm:t>
        <a:bodyPr/>
        <a:lstStyle/>
        <a:p>
          <a:endParaRPr lang="en-US">
            <a:latin typeface="Arial" panose="020B0604020202020204" pitchFamily="34" charset="0"/>
            <a:cs typeface="Arial" panose="020B0604020202020204" pitchFamily="34" charset="0"/>
          </a:endParaRPr>
        </a:p>
      </dgm:t>
    </dgm:pt>
    <dgm:pt modelId="{6F43BC8B-2CE5-411C-AB5C-5EB9528F42DF}" type="pres">
      <dgm:prSet presAssocID="{014A0637-86BA-455E-9CF0-F5FE74AE0D3C}" presName="Name0" presStyleCnt="0">
        <dgm:presLayoutVars>
          <dgm:dir/>
          <dgm:animLvl val="lvl"/>
          <dgm:resizeHandles val="exact"/>
        </dgm:presLayoutVars>
      </dgm:prSet>
      <dgm:spPr/>
    </dgm:pt>
    <dgm:pt modelId="{6EDACBF0-5695-43A0-9AFC-527BB6548DD3}" type="pres">
      <dgm:prSet presAssocID="{F3FA573C-FB93-4256-8ED9-59EAF809156B}" presName="linNode" presStyleCnt="0"/>
      <dgm:spPr/>
    </dgm:pt>
    <dgm:pt modelId="{F9C4FCCA-E677-4B71-953C-765D8E4CF502}" type="pres">
      <dgm:prSet presAssocID="{F3FA573C-FB93-4256-8ED9-59EAF809156B}" presName="parentText" presStyleLbl="node1" presStyleIdx="0" presStyleCnt="2" custScaleX="87209" custScaleY="137103" custLinFactNeighborX="-8088">
        <dgm:presLayoutVars>
          <dgm:chMax val="1"/>
          <dgm:bulletEnabled val="1"/>
        </dgm:presLayoutVars>
      </dgm:prSet>
      <dgm:spPr/>
    </dgm:pt>
    <dgm:pt modelId="{3221728E-34D6-4A2A-8257-B6CED1FC1141}" type="pres">
      <dgm:prSet presAssocID="{F3FA573C-FB93-4256-8ED9-59EAF809156B}" presName="descendantText" presStyleLbl="alignAccFollowNode1" presStyleIdx="0" presStyleCnt="2" custScaleX="131605" custScaleY="134873" custLinFactNeighborX="-20807">
        <dgm:presLayoutVars>
          <dgm:bulletEnabled val="1"/>
        </dgm:presLayoutVars>
      </dgm:prSet>
      <dgm:spPr/>
    </dgm:pt>
    <dgm:pt modelId="{CDA3A8F0-9A75-4238-9D45-2C4C70F4DB1D}" type="pres">
      <dgm:prSet presAssocID="{CBD4D625-05F8-4DFA-9094-76CEBD53245E}" presName="sp" presStyleCnt="0"/>
      <dgm:spPr/>
    </dgm:pt>
    <dgm:pt modelId="{AE029740-DBEE-41A1-ADA3-50395F5283AC}" type="pres">
      <dgm:prSet presAssocID="{60F26C74-8DB4-42AA-B4EA-7FE9F492A43E}" presName="linNode" presStyleCnt="0"/>
      <dgm:spPr/>
    </dgm:pt>
    <dgm:pt modelId="{8C47D702-886B-49D1-8371-887DC9DF8476}" type="pres">
      <dgm:prSet presAssocID="{60F26C74-8DB4-42AA-B4EA-7FE9F492A43E}" presName="parentText" presStyleLbl="node1" presStyleIdx="1" presStyleCnt="2" custScaleX="87209" custScaleY="87404" custLinFactNeighborX="-8088">
        <dgm:presLayoutVars>
          <dgm:chMax val="1"/>
          <dgm:bulletEnabled val="1"/>
        </dgm:presLayoutVars>
      </dgm:prSet>
      <dgm:spPr/>
    </dgm:pt>
    <dgm:pt modelId="{EEC6985B-7A40-44BE-84AE-03DBBEC960DD}" type="pres">
      <dgm:prSet presAssocID="{60F26C74-8DB4-42AA-B4EA-7FE9F492A43E}" presName="descendantText" presStyleLbl="alignAccFollowNode1" presStyleIdx="1" presStyleCnt="2" custScaleX="131605" custLinFactNeighborX="-20807">
        <dgm:presLayoutVars>
          <dgm:bulletEnabled val="1"/>
        </dgm:presLayoutVars>
      </dgm:prSet>
      <dgm:spPr/>
    </dgm:pt>
  </dgm:ptLst>
  <dgm:cxnLst>
    <dgm:cxn modelId="{6634CE09-D90E-4050-953C-3FA6055CCC44}" type="presOf" srcId="{F3FA573C-FB93-4256-8ED9-59EAF809156B}" destId="{F9C4FCCA-E677-4B71-953C-765D8E4CF502}" srcOrd="0" destOrd="0" presId="urn:microsoft.com/office/officeart/2005/8/layout/vList5"/>
    <dgm:cxn modelId="{8CC18527-69F5-466A-A153-189AD07E766B}" type="presOf" srcId="{44B72608-0B90-45D9-8089-854BF5662016}" destId="{3221728E-34D6-4A2A-8257-B6CED1FC1141}" srcOrd="0" destOrd="2" presId="urn:microsoft.com/office/officeart/2005/8/layout/vList5"/>
    <dgm:cxn modelId="{C32ECF2D-7AF7-47A4-858B-277E89096407}" srcId="{60F26C74-8DB4-42AA-B4EA-7FE9F492A43E}" destId="{D882BFCB-A6C8-4843-AD31-E41EA6ED9C6F}" srcOrd="0" destOrd="0" parTransId="{DC457861-6500-46E8-87B2-44A241C97B93}" sibTransId="{9D8FB4CB-B38E-4BFB-8018-2E3911F8AE48}"/>
    <dgm:cxn modelId="{E2885B36-34CE-439E-9B86-024A067FA20B}" type="presOf" srcId="{62618069-0553-41AD-8E57-8E251E59778E}" destId="{3221728E-34D6-4A2A-8257-B6CED1FC1141}" srcOrd="0" destOrd="0" presId="urn:microsoft.com/office/officeart/2005/8/layout/vList5"/>
    <dgm:cxn modelId="{92AAAF48-C16E-49C4-A25B-5BBDA3B17B07}" type="presOf" srcId="{60F26C74-8DB4-42AA-B4EA-7FE9F492A43E}" destId="{8C47D702-886B-49D1-8371-887DC9DF8476}" srcOrd="0" destOrd="0" presId="urn:microsoft.com/office/officeart/2005/8/layout/vList5"/>
    <dgm:cxn modelId="{23BAB052-276B-477A-81D5-0CDE7A2CC0F9}" srcId="{F3FA573C-FB93-4256-8ED9-59EAF809156B}" destId="{62618069-0553-41AD-8E57-8E251E59778E}" srcOrd="0" destOrd="0" parTransId="{8EF80505-7811-4854-B931-A623F3A662AD}" sibTransId="{B4B20DCE-6611-4AE6-AD14-2781CCAF4915}"/>
    <dgm:cxn modelId="{F92FEC5D-24AA-4CEA-ADE5-0F2E2D0E75F4}" srcId="{014A0637-86BA-455E-9CF0-F5FE74AE0D3C}" destId="{F3FA573C-FB93-4256-8ED9-59EAF809156B}" srcOrd="0" destOrd="0" parTransId="{CEB96E41-F624-48DC-AE1E-5B41E9BE3F8C}" sibTransId="{CBD4D625-05F8-4DFA-9094-76CEBD53245E}"/>
    <dgm:cxn modelId="{27CB9263-B70C-4480-8610-C715E34BBB25}" type="presOf" srcId="{014A0637-86BA-455E-9CF0-F5FE74AE0D3C}" destId="{6F43BC8B-2CE5-411C-AB5C-5EB9528F42DF}" srcOrd="0" destOrd="0" presId="urn:microsoft.com/office/officeart/2005/8/layout/vList5"/>
    <dgm:cxn modelId="{7BF6BE69-E48F-4C72-9652-E9189A7A3473}" type="presOf" srcId="{6F3386BD-301E-4632-A345-F36F6F8C6630}" destId="{3221728E-34D6-4A2A-8257-B6CED1FC1141}" srcOrd="0" destOrd="1" presId="urn:microsoft.com/office/officeart/2005/8/layout/vList5"/>
    <dgm:cxn modelId="{14E5D28F-0625-4AA0-9CA4-EEC0D94000C3}" srcId="{F3FA573C-FB93-4256-8ED9-59EAF809156B}" destId="{44B72608-0B90-45D9-8089-854BF5662016}" srcOrd="2" destOrd="0" parTransId="{255AA2F1-286D-4D9B-B098-32607A945CCA}" sibTransId="{E8860A8B-3C28-479B-A7C1-8492918993C0}"/>
    <dgm:cxn modelId="{1BB961D4-80C6-42BB-9413-A7DAB58C9BFD}" srcId="{F3FA573C-FB93-4256-8ED9-59EAF809156B}" destId="{6F3386BD-301E-4632-A345-F36F6F8C6630}" srcOrd="1" destOrd="0" parTransId="{573C0FF6-40E0-4C5C-9900-02FABC5A7739}" sibTransId="{3164F33A-18DD-4482-B8EF-AD9BD5EC91B1}"/>
    <dgm:cxn modelId="{52D20FEB-7A3A-4D34-8E09-1D041E1511C5}" type="presOf" srcId="{D882BFCB-A6C8-4843-AD31-E41EA6ED9C6F}" destId="{EEC6985B-7A40-44BE-84AE-03DBBEC960DD}" srcOrd="0" destOrd="0" presId="urn:microsoft.com/office/officeart/2005/8/layout/vList5"/>
    <dgm:cxn modelId="{4EE110F0-B3C7-41F6-9F3F-727BE9A53E71}" srcId="{014A0637-86BA-455E-9CF0-F5FE74AE0D3C}" destId="{60F26C74-8DB4-42AA-B4EA-7FE9F492A43E}" srcOrd="1" destOrd="0" parTransId="{4DEA0210-2230-467A-9F11-4A86107810AD}" sibTransId="{38F350C4-2C72-4918-A7FF-5D6C55362509}"/>
    <dgm:cxn modelId="{7E771CDF-E277-4C04-94FF-E38A17E139FA}" type="presParOf" srcId="{6F43BC8B-2CE5-411C-AB5C-5EB9528F42DF}" destId="{6EDACBF0-5695-43A0-9AFC-527BB6548DD3}" srcOrd="0" destOrd="0" presId="urn:microsoft.com/office/officeart/2005/8/layout/vList5"/>
    <dgm:cxn modelId="{76012B06-7955-42E3-BC02-5189D8926C01}" type="presParOf" srcId="{6EDACBF0-5695-43A0-9AFC-527BB6548DD3}" destId="{F9C4FCCA-E677-4B71-953C-765D8E4CF502}" srcOrd="0" destOrd="0" presId="urn:microsoft.com/office/officeart/2005/8/layout/vList5"/>
    <dgm:cxn modelId="{17E09A3D-13CA-4C4F-B05C-DB8C3CDB2CE4}" type="presParOf" srcId="{6EDACBF0-5695-43A0-9AFC-527BB6548DD3}" destId="{3221728E-34D6-4A2A-8257-B6CED1FC1141}" srcOrd="1" destOrd="0" presId="urn:microsoft.com/office/officeart/2005/8/layout/vList5"/>
    <dgm:cxn modelId="{0FA37FFA-9E47-4A92-B632-665A886F7DF7}" type="presParOf" srcId="{6F43BC8B-2CE5-411C-AB5C-5EB9528F42DF}" destId="{CDA3A8F0-9A75-4238-9D45-2C4C70F4DB1D}" srcOrd="1" destOrd="0" presId="urn:microsoft.com/office/officeart/2005/8/layout/vList5"/>
    <dgm:cxn modelId="{6A765AF8-EF30-4D40-B48B-9AD41AF92A7C}" type="presParOf" srcId="{6F43BC8B-2CE5-411C-AB5C-5EB9528F42DF}" destId="{AE029740-DBEE-41A1-ADA3-50395F5283AC}" srcOrd="2" destOrd="0" presId="urn:microsoft.com/office/officeart/2005/8/layout/vList5"/>
    <dgm:cxn modelId="{9308E4C8-E65B-4F09-8B82-DEB3EEB44D0A}" type="presParOf" srcId="{AE029740-DBEE-41A1-ADA3-50395F5283AC}" destId="{8C47D702-886B-49D1-8371-887DC9DF8476}" srcOrd="0" destOrd="0" presId="urn:microsoft.com/office/officeart/2005/8/layout/vList5"/>
    <dgm:cxn modelId="{5A9AABEF-8F70-462D-AA4B-61B921978AE8}" type="presParOf" srcId="{AE029740-DBEE-41A1-ADA3-50395F5283AC}" destId="{EEC6985B-7A40-44BE-84AE-03DBBEC960D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21728E-34D6-4A2A-8257-B6CED1FC1141}">
      <dsp:nvSpPr>
        <dsp:cNvPr id="0" name=""/>
        <dsp:cNvSpPr/>
      </dsp:nvSpPr>
      <dsp:spPr>
        <a:xfrm rot="5400000">
          <a:off x="1328720" y="-222495"/>
          <a:ext cx="1970269" cy="295018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Poor maintenance</a:t>
          </a:r>
        </a:p>
        <a:p>
          <a:pPr marL="228600" lvl="1" indent="-228600" algn="l" defTabSz="889000">
            <a:lnSpc>
              <a:spcPct val="90000"/>
            </a:lnSpc>
            <a:spcBef>
              <a:spcPct val="0"/>
            </a:spcBef>
            <a:spcAft>
              <a:spcPct val="15000"/>
            </a:spcAft>
            <a:buChar char="•"/>
          </a:pPr>
          <a:r>
            <a:rPr lang="en-US" sz="2000" kern="1200" dirty="0">
              <a:solidFill>
                <a:schemeClr val="tx1"/>
              </a:solidFill>
              <a:latin typeface="Arial" panose="020B0604020202020204" pitchFamily="34" charset="0"/>
              <a:cs typeface="Arial" panose="020B0604020202020204" pitchFamily="34" charset="0"/>
            </a:rPr>
            <a:t>Improper pipe selection</a:t>
          </a:r>
        </a:p>
        <a:p>
          <a:pPr marL="228600" lvl="1" indent="-228600" algn="l" defTabSz="889000">
            <a:lnSpc>
              <a:spcPct val="90000"/>
            </a:lnSpc>
            <a:spcBef>
              <a:spcPct val="0"/>
            </a:spcBef>
            <a:spcAft>
              <a:spcPct val="15000"/>
            </a:spcAft>
            <a:buChar char="•"/>
          </a:pPr>
          <a:r>
            <a:rPr lang="en-US" sz="2000" kern="1200">
              <a:solidFill>
                <a:schemeClr val="tx1"/>
              </a:solidFill>
              <a:latin typeface="Arial" pitchFamily="34" charset="0"/>
              <a:cs typeface="Arial" pitchFamily="34" charset="0"/>
            </a:rPr>
            <a:t>Improper pipe layout</a:t>
          </a:r>
          <a:endParaRPr lang="en-US" sz="2000" kern="1200" dirty="0">
            <a:solidFill>
              <a:schemeClr val="tx1"/>
            </a:solidFill>
            <a:latin typeface="Arial" pitchFamily="34" charset="0"/>
            <a:cs typeface="Arial" pitchFamily="34" charset="0"/>
          </a:endParaRPr>
        </a:p>
      </dsp:txBody>
      <dsp:txXfrm rot="-5400000">
        <a:off x="838765" y="363641"/>
        <a:ext cx="2853999" cy="1777907"/>
      </dsp:txXfrm>
    </dsp:sp>
    <dsp:sp modelId="{F9C4FCCA-E677-4B71-953C-765D8E4CF502}">
      <dsp:nvSpPr>
        <dsp:cNvPr id="0" name=""/>
        <dsp:cNvSpPr/>
      </dsp:nvSpPr>
      <dsp:spPr>
        <a:xfrm>
          <a:off x="0" y="816"/>
          <a:ext cx="1099664" cy="2503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Friction</a:t>
          </a:r>
          <a:endParaRPr lang="en-US" sz="1600" b="1" kern="1200" dirty="0">
            <a:latin typeface="Arial" panose="020B0604020202020204" pitchFamily="34" charset="0"/>
            <a:cs typeface="Arial" panose="020B0604020202020204" pitchFamily="34" charset="0"/>
          </a:endParaRPr>
        </a:p>
      </dsp:txBody>
      <dsp:txXfrm>
        <a:off x="53681" y="54497"/>
        <a:ext cx="992302" cy="2396195"/>
      </dsp:txXfrm>
    </dsp:sp>
    <dsp:sp modelId="{EEC6985B-7A40-44BE-84AE-03DBBEC960DD}">
      <dsp:nvSpPr>
        <dsp:cNvPr id="0" name=""/>
        <dsp:cNvSpPr/>
      </dsp:nvSpPr>
      <dsp:spPr>
        <a:xfrm rot="5400000">
          <a:off x="1583438" y="1918601"/>
          <a:ext cx="1460832" cy="295018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latin typeface="Arial" panose="020B0604020202020204" pitchFamily="34" charset="0"/>
              <a:cs typeface="Arial" panose="020B0604020202020204" pitchFamily="34" charset="0"/>
            </a:rPr>
            <a:t>Poor maintenance</a:t>
          </a:r>
        </a:p>
      </dsp:txBody>
      <dsp:txXfrm rot="-5400000">
        <a:off x="838764" y="2734587"/>
        <a:ext cx="2878868" cy="1318208"/>
      </dsp:txXfrm>
    </dsp:sp>
    <dsp:sp modelId="{8C47D702-886B-49D1-8371-887DC9DF8476}">
      <dsp:nvSpPr>
        <dsp:cNvPr id="0" name=""/>
        <dsp:cNvSpPr/>
      </dsp:nvSpPr>
      <dsp:spPr>
        <a:xfrm>
          <a:off x="0" y="2595675"/>
          <a:ext cx="1099664" cy="159603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Leakage</a:t>
          </a:r>
          <a:endParaRPr lang="en-US" sz="1600" b="1" kern="1200" dirty="0">
            <a:latin typeface="Arial" panose="020B0604020202020204" pitchFamily="34" charset="0"/>
            <a:cs typeface="Arial" panose="020B0604020202020204" pitchFamily="34" charset="0"/>
          </a:endParaRPr>
        </a:p>
      </dsp:txBody>
      <dsp:txXfrm>
        <a:off x="53681" y="2649356"/>
        <a:ext cx="992302" cy="148867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t>8/15/25</a:t>
            </a:fld>
            <a:endParaRPr lang="en-US"/>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t>‹#›</a:t>
            </a:fld>
            <a:endParaRPr lang="en-US"/>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75BAF9-0B1D-4B8F-9B70-82DA2FF62AAB}" type="datetimeFigureOut">
              <a:rPr lang="en-US" smtClean="0"/>
              <a:t>8/15/25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270C4-5166-4AC5-86A0-5BCB4425EB66}" type="slidenum">
              <a:rPr lang="en-US" smtClean="0"/>
              <a:t>‹#›</a:t>
            </a:fld>
            <a:endParaRPr lang="en-US"/>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33175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19B70B9-587C-F39D-EBFA-419FA2C9B982}"/>
              </a:ext>
            </a:extLst>
          </p:cNvPr>
          <p:cNvSpPr>
            <a:spLocks noGrp="1" noRot="1" noChangeAspect="1" noTextEdit="1"/>
          </p:cNvSpPr>
          <p:nvPr>
            <p:ph type="sldImg"/>
          </p:nvPr>
        </p:nvSpPr>
        <p:spPr>
          <a:xfrm>
            <a:off x="80963" y="741363"/>
            <a:ext cx="6573837" cy="3698875"/>
          </a:xfrm>
          <a:ln/>
        </p:spPr>
      </p:sp>
      <p:sp>
        <p:nvSpPr>
          <p:cNvPr id="34819" name="Notes Placeholder 2">
            <a:extLst>
              <a:ext uri="{FF2B5EF4-FFF2-40B4-BE49-F238E27FC236}">
                <a16:creationId xmlns:a16="http://schemas.microsoft.com/office/drawing/2014/main" id="{70E78346-0958-CEDB-A749-701C574F46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800"/>
              <a:t>Quá trình nén lý thuyết Đoạn nhiệt: là quá trình nén mà KK nén không trao đổi nhiệt với môi trường. QT này có công nén lớn nhất </a:t>
            </a:r>
            <a:r>
              <a:rPr lang="en-US" altLang="en-US" sz="800">
                <a:sym typeface="Wingdings" panose="05000000000000000000" pitchFamily="2" charset="2"/>
              </a:rPr>
              <a:t> không mong muốn.</a:t>
            </a:r>
            <a:endParaRPr lang="en-US" altLang="en-US" sz="800"/>
          </a:p>
          <a:p>
            <a:pPr eaLnBrk="1" hangingPunct="1">
              <a:lnSpc>
                <a:spcPct val="80000"/>
              </a:lnSpc>
            </a:pPr>
            <a:r>
              <a:rPr lang="en-US" altLang="en-US" sz="800"/>
              <a:t>Quá trình nén lý thuyết Đẳng nhiệt: là quá trình nén mà KK nén được giải nhiệt hoàn toàn. nhiệt độ KK trước và sau khi nén như nhau. QT này có công nén nhỏ nhất </a:t>
            </a:r>
            <a:r>
              <a:rPr lang="en-US" altLang="en-US" sz="800">
                <a:sym typeface="Wingdings" panose="05000000000000000000" pitchFamily="2" charset="2"/>
              </a:rPr>
              <a:t> mong muốn.</a:t>
            </a:r>
          </a:p>
          <a:p>
            <a:pPr eaLnBrk="1" hangingPunct="1">
              <a:lnSpc>
                <a:spcPct val="80000"/>
              </a:lnSpc>
            </a:pPr>
            <a:r>
              <a:rPr lang="vi-VN" altLang="en-US" sz="800"/>
              <a:t>Trong thực tế </a:t>
            </a:r>
            <a:r>
              <a:rPr lang="en-US" altLang="en-US" sz="800"/>
              <a:t>MNK</a:t>
            </a:r>
            <a:r>
              <a:rPr lang="vi-VN" altLang="en-US" sz="800"/>
              <a:t> sẽ nén theo </a:t>
            </a:r>
            <a:r>
              <a:rPr lang="en-US" altLang="en-US" sz="800"/>
              <a:t>quá trình</a:t>
            </a:r>
            <a:r>
              <a:rPr lang="vi-VN" altLang="en-US" sz="800"/>
              <a:t> đa biến (</a:t>
            </a:r>
            <a:r>
              <a:rPr lang="en-US" altLang="en-US" sz="800">
                <a:sym typeface="Symbol" panose="05050102010706020507" pitchFamily="18" charset="2"/>
              </a:rPr>
              <a:t>1&lt;n&lt;1.4</a:t>
            </a:r>
            <a:r>
              <a:rPr lang="vi-VN" altLang="en-US" sz="800"/>
              <a:t>)</a:t>
            </a:r>
            <a:r>
              <a:rPr lang="en-US" altLang="en-US" sz="800"/>
              <a:t> và như vậy để QT nén tiêu hao NL ít nhất phụ thuộc vào 2 yếu tố: MN được chế tạo tốt và quá trình vận hành bảo trì bảo dưỡng hợp lý. Hai yếu tố này đảm bảo QT nén gần với QT nén Đẳng nhiệt hơn (tức khả năng giải nhiệt cho khí nén tốt hơn).</a:t>
            </a:r>
          </a:p>
          <a:p>
            <a:pPr eaLnBrk="1" hangingPunct="1">
              <a:lnSpc>
                <a:spcPct val="80000"/>
              </a:lnSpc>
            </a:pPr>
            <a:r>
              <a:rPr lang="en-US" altLang="en-US" sz="800"/>
              <a:t>Máy nén khí nhiều cấp là các máy 1 cấp nối tiếp nhau và có làm mát trung gian giữa các cấp .</a:t>
            </a:r>
          </a:p>
          <a:p>
            <a:pPr eaLnBrk="1" hangingPunct="1">
              <a:lnSpc>
                <a:spcPct val="80000"/>
              </a:lnSpc>
            </a:pPr>
            <a:r>
              <a:rPr lang="en-US" altLang="en-US" sz="800"/>
              <a:t>Tỉ số nén các cấp bằng nhau.</a:t>
            </a:r>
          </a:p>
          <a:p>
            <a:pPr eaLnBrk="1" hangingPunct="1">
              <a:lnSpc>
                <a:spcPct val="80000"/>
              </a:lnSpc>
            </a:pPr>
            <a:r>
              <a:rPr lang="en-US" altLang="en-US" sz="800"/>
              <a:t>Áp suất sau mỗi cấp tăng theo cấp số nhân: p</a:t>
            </a:r>
            <a:r>
              <a:rPr lang="en-US" altLang="en-US" sz="800" baseline="-25000"/>
              <a:t>Z  </a:t>
            </a:r>
            <a:r>
              <a:rPr lang="en-US" altLang="en-US" sz="800"/>
              <a:t>= </a:t>
            </a:r>
            <a:r>
              <a:rPr lang="en-US" altLang="en-US" sz="800">
                <a:sym typeface="Symbol" panose="05050102010706020507" pitchFamily="18" charset="2"/>
              </a:rPr>
              <a:t>^z.p</a:t>
            </a:r>
            <a:r>
              <a:rPr lang="en-US" altLang="en-US" sz="800" baseline="-25000">
                <a:sym typeface="Symbol" panose="05050102010706020507" pitchFamily="18" charset="2"/>
              </a:rPr>
              <a:t>1  </a:t>
            </a:r>
            <a:endParaRPr lang="en-US" altLang="en-US" sz="800">
              <a:sym typeface="Symbol" panose="05050102010706020507" pitchFamily="18" charset="2"/>
            </a:endParaRPr>
          </a:p>
          <a:p>
            <a:pPr eaLnBrk="1" hangingPunct="1">
              <a:lnSpc>
                <a:spcPct val="80000"/>
              </a:lnSpc>
            </a:pPr>
            <a:r>
              <a:rPr lang="en-US" altLang="en-US" sz="800"/>
              <a:t>Thể tích sau mỗi cấp giảm theo cấp số nhân: V</a:t>
            </a:r>
            <a:r>
              <a:rPr lang="en-US" altLang="en-US" sz="800" baseline="-25000"/>
              <a:t>Z </a:t>
            </a:r>
            <a:r>
              <a:rPr lang="en-US" altLang="en-US" sz="800"/>
              <a:t>= V</a:t>
            </a:r>
            <a:r>
              <a:rPr lang="en-US" altLang="en-US" sz="800" baseline="-25000"/>
              <a:t>1 </a:t>
            </a:r>
            <a:r>
              <a:rPr lang="en-US" altLang="en-US" sz="800"/>
              <a:t>/ </a:t>
            </a:r>
            <a:r>
              <a:rPr lang="en-US" altLang="en-US" sz="800">
                <a:sym typeface="Symbol" panose="05050102010706020507" pitchFamily="18" charset="2"/>
              </a:rPr>
              <a:t>^z</a:t>
            </a:r>
            <a:endParaRPr lang="en-US" altLang="en-US" sz="800" baseline="-25000"/>
          </a:p>
          <a:p>
            <a:pPr eaLnBrk="1" hangingPunct="1">
              <a:lnSpc>
                <a:spcPct val="80000"/>
              </a:lnSpc>
            </a:pPr>
            <a:endParaRPr lang="en-US" altLang="en-US" sz="800"/>
          </a:p>
          <a:p>
            <a:pPr eaLnBrk="1" hangingPunct="1">
              <a:lnSpc>
                <a:spcPct val="80000"/>
              </a:lnSpc>
              <a:spcBef>
                <a:spcPct val="0"/>
              </a:spcBef>
            </a:pPr>
            <a:r>
              <a:rPr lang="en-US" altLang="en-US" sz="800"/>
              <a:t>Máy nén nhiều cấp có làm mát trung gian nhằm làm giảm công nén (ngoài ra còn giúp giảm kích thước máy nén). Khi số cấp càng nhiều thì quá trình nén càng gần quá trình nén đẳng nhiệt.</a:t>
            </a:r>
          </a:p>
          <a:p>
            <a:pPr eaLnBrk="1" hangingPunct="1">
              <a:lnSpc>
                <a:spcPct val="80000"/>
              </a:lnSpc>
              <a:spcBef>
                <a:spcPct val="0"/>
              </a:spcBef>
            </a:pPr>
            <a:r>
              <a:rPr lang="vi-VN" altLang="en-US" sz="800"/>
              <a:t>Đối với các máy nén đơn cấp lớn </a:t>
            </a:r>
            <a:r>
              <a:rPr lang="en-US" altLang="en-US" sz="800"/>
              <a:t>:</a:t>
            </a:r>
            <a:r>
              <a:rPr lang="vi-VN" altLang="en-US" sz="800"/>
              <a:t> thay thế 1 hoặc nhiều </a:t>
            </a:r>
            <a:r>
              <a:rPr lang="en-US" altLang="en-US" sz="800"/>
              <a:t>máy nén</a:t>
            </a:r>
            <a:r>
              <a:rPr lang="vi-VN" altLang="en-US" sz="800"/>
              <a:t> đơn cấp bằng </a:t>
            </a:r>
            <a:r>
              <a:rPr lang="en-US" altLang="en-US" sz="800"/>
              <a:t>máy nén</a:t>
            </a:r>
            <a:r>
              <a:rPr lang="vi-VN" altLang="en-US" sz="800"/>
              <a:t> đa cấ</a:t>
            </a:r>
            <a:r>
              <a:rPr lang="en-US" altLang="en-US" sz="800"/>
              <a:t>p </a:t>
            </a:r>
            <a:r>
              <a:rPr lang="en-US" altLang="en-US" sz="800">
                <a:sym typeface="Wingdings" panose="05000000000000000000" pitchFamily="2" charset="2"/>
              </a:rPr>
              <a:t> đạt hiệu quả NL cao hơn.</a:t>
            </a:r>
          </a:p>
          <a:p>
            <a:pPr eaLnBrk="1" hangingPunct="1">
              <a:lnSpc>
                <a:spcPct val="80000"/>
              </a:lnSpc>
              <a:spcBef>
                <a:spcPct val="0"/>
              </a:spcBef>
            </a:pPr>
            <a:endParaRPr lang="en-US" altLang="en-US" sz="800" b="1"/>
          </a:p>
          <a:p>
            <a:pPr eaLnBrk="1" hangingPunct="1">
              <a:lnSpc>
                <a:spcPct val="80000"/>
              </a:lnSpc>
            </a:pPr>
            <a:r>
              <a:rPr lang="vi-VN" altLang="en-US" sz="800" b="1"/>
              <a:t>Ví dụ</a:t>
            </a:r>
            <a:r>
              <a:rPr lang="en-US" altLang="en-US" sz="800" b="1"/>
              <a:t> t</a:t>
            </a:r>
            <a:r>
              <a:rPr lang="vi-VN" altLang="en-US" sz="800" b="1"/>
              <a:t>hay thế </a:t>
            </a:r>
            <a:r>
              <a:rPr lang="en-US" altLang="en-US" sz="800" b="1"/>
              <a:t>máy nén</a:t>
            </a:r>
            <a:r>
              <a:rPr lang="vi-VN" altLang="en-US" sz="800" b="1"/>
              <a:t> đơn cấp bằng </a:t>
            </a:r>
            <a:r>
              <a:rPr lang="en-US" altLang="en-US" sz="800" b="1"/>
              <a:t>máy nén</a:t>
            </a:r>
            <a:r>
              <a:rPr lang="vi-VN" altLang="en-US" sz="800" b="1"/>
              <a:t> 3 cấp</a:t>
            </a:r>
            <a:endParaRPr lang="en-US" altLang="en-US" sz="800"/>
          </a:p>
          <a:p>
            <a:pPr lvl="1" eaLnBrk="1" hangingPunct="1">
              <a:lnSpc>
                <a:spcPct val="80000"/>
              </a:lnSpc>
            </a:pPr>
            <a:r>
              <a:rPr lang="vi-VN" altLang="en-US" sz="800"/>
              <a:t>Công suất tiêu thụ </a:t>
            </a:r>
            <a:r>
              <a:rPr lang="en-US" altLang="en-US" sz="800"/>
              <a:t>máy nén</a:t>
            </a:r>
            <a:r>
              <a:rPr lang="vi-VN" altLang="en-US" sz="800"/>
              <a:t> 1 cấp hiện tại: 220 kW</a:t>
            </a:r>
            <a:endParaRPr lang="en-US" altLang="en-US" sz="800"/>
          </a:p>
          <a:p>
            <a:pPr lvl="1" eaLnBrk="1" hangingPunct="1">
              <a:lnSpc>
                <a:spcPct val="80000"/>
              </a:lnSpc>
            </a:pPr>
            <a:r>
              <a:rPr lang="en-US" altLang="en-US" sz="800"/>
              <a:t>Số mũ n = 1.3</a:t>
            </a:r>
          </a:p>
          <a:p>
            <a:pPr lvl="1" eaLnBrk="1" hangingPunct="1">
              <a:lnSpc>
                <a:spcPct val="80000"/>
              </a:lnSpc>
            </a:pPr>
            <a:r>
              <a:rPr lang="vi-VN" altLang="en-US" sz="800"/>
              <a:t>Áp suất đầu ra yêu cầu:	14 bar</a:t>
            </a:r>
            <a:endParaRPr lang="en-US" altLang="en-US" sz="800"/>
          </a:p>
          <a:p>
            <a:pPr lvl="1" eaLnBrk="1" hangingPunct="1">
              <a:lnSpc>
                <a:spcPct val="80000"/>
              </a:lnSpc>
            </a:pPr>
            <a:r>
              <a:rPr lang="vi-VN" altLang="en-US" sz="800"/>
              <a:t>Số giờ vận hành:	6000 giờ/ năm</a:t>
            </a:r>
            <a:endParaRPr lang="en-US" altLang="en-US" sz="800"/>
          </a:p>
          <a:p>
            <a:pPr lvl="1" eaLnBrk="1" hangingPunct="1">
              <a:lnSpc>
                <a:spcPct val="80000"/>
              </a:lnSpc>
            </a:pPr>
            <a:r>
              <a:rPr lang="en-US" altLang="en-US" sz="800">
                <a:sym typeface="Wingdings" panose="05000000000000000000" pitchFamily="2" charset="2"/>
              </a:rPr>
              <a:t></a:t>
            </a:r>
            <a:r>
              <a:rPr lang="en-US" altLang="en-US" sz="800"/>
              <a:t> </a:t>
            </a:r>
            <a:r>
              <a:rPr lang="vi-VN" altLang="en-US" sz="800"/>
              <a:t>Điện năng tiêu thụ:	1.320.000 kWh/năm</a:t>
            </a:r>
            <a:endParaRPr lang="en-US" altLang="en-US" sz="800"/>
          </a:p>
          <a:p>
            <a:pPr lvl="1" eaLnBrk="1" hangingPunct="1">
              <a:lnSpc>
                <a:spcPct val="80000"/>
              </a:lnSpc>
            </a:pPr>
            <a:r>
              <a:rPr lang="vi-VN" altLang="en-US" sz="800"/>
              <a:t> </a:t>
            </a:r>
            <a:endParaRPr lang="en-US" altLang="en-US" sz="800"/>
          </a:p>
          <a:p>
            <a:pPr lvl="1" eaLnBrk="1" hangingPunct="1">
              <a:lnSpc>
                <a:spcPct val="80000"/>
              </a:lnSpc>
            </a:pPr>
            <a:r>
              <a:rPr lang="vi-VN" altLang="en-US" sz="800"/>
              <a:t>Nếu thay bằng </a:t>
            </a:r>
            <a:r>
              <a:rPr lang="en-US" altLang="en-US" sz="800"/>
              <a:t>máy nén</a:t>
            </a:r>
            <a:r>
              <a:rPr lang="vi-VN" altLang="en-US" sz="800"/>
              <a:t> 3 cấp</a:t>
            </a:r>
            <a:endParaRPr lang="en-US" altLang="en-US" sz="800"/>
          </a:p>
          <a:p>
            <a:pPr lvl="1" eaLnBrk="1" hangingPunct="1">
              <a:lnSpc>
                <a:spcPct val="80000"/>
              </a:lnSpc>
            </a:pPr>
            <a:r>
              <a:rPr lang="vi-VN" altLang="en-US" sz="800"/>
              <a:t>Giả sử tỷ số nén. số mũ </a:t>
            </a:r>
            <a:r>
              <a:rPr lang="en-US" altLang="en-US" sz="800">
                <a:sym typeface="Symbol" panose="05050102010706020507" pitchFamily="18" charset="2"/>
              </a:rPr>
              <a:t></a:t>
            </a:r>
            <a:r>
              <a:rPr lang="vi-VN" altLang="en-US" sz="800"/>
              <a:t> = 1.3 của cả 3 cấp nén như nhau và không khí được làm mát trước khi vào miệng hút</a:t>
            </a:r>
            <a:r>
              <a:rPr lang="en-US" altLang="en-US" sz="800"/>
              <a:t>. </a:t>
            </a:r>
          </a:p>
          <a:p>
            <a:pPr lvl="1" eaLnBrk="1" hangingPunct="1">
              <a:lnSpc>
                <a:spcPct val="80000"/>
              </a:lnSpc>
            </a:pPr>
            <a:r>
              <a:rPr lang="vi-VN" altLang="en-US" sz="800"/>
              <a:t>Tỷ số nén tổng:	(14+1.013)/1.013 = 14.82 bar</a:t>
            </a:r>
            <a:endParaRPr lang="en-US" altLang="en-US" sz="800"/>
          </a:p>
          <a:p>
            <a:pPr lvl="1" eaLnBrk="1" hangingPunct="1">
              <a:lnSpc>
                <a:spcPct val="80000"/>
              </a:lnSpc>
            </a:pPr>
            <a:r>
              <a:rPr lang="vi-VN" altLang="en-US" sz="800"/>
              <a:t>Tỷ số nén của từng cấp:	14.82</a:t>
            </a:r>
            <a:r>
              <a:rPr lang="vi-VN" altLang="en-US" sz="800" baseline="30000"/>
              <a:t>1/3</a:t>
            </a:r>
            <a:r>
              <a:rPr lang="vi-VN" altLang="en-US" sz="800"/>
              <a:t> = 2.46</a:t>
            </a:r>
            <a:endParaRPr lang="en-US" altLang="en-US" sz="800"/>
          </a:p>
          <a:p>
            <a:pPr lvl="1" eaLnBrk="1" hangingPunct="1">
              <a:lnSpc>
                <a:spcPct val="80000"/>
              </a:lnSpc>
            </a:pPr>
            <a:r>
              <a:rPr lang="vi-VN" altLang="en-US" sz="800"/>
              <a:t>Tỷ lệ công tiêu tốn của </a:t>
            </a:r>
            <a:r>
              <a:rPr lang="en-US" altLang="en-US" sz="800"/>
              <a:t>máy nén</a:t>
            </a:r>
            <a:r>
              <a:rPr lang="vi-VN" altLang="en-US" sz="800"/>
              <a:t> 3 cấp so với </a:t>
            </a:r>
            <a:r>
              <a:rPr lang="en-US" altLang="en-US" sz="800"/>
              <a:t>máy nén</a:t>
            </a:r>
            <a:r>
              <a:rPr lang="vi-VN" altLang="en-US" sz="800"/>
              <a:t> 1 cấp: </a:t>
            </a:r>
            <a:endParaRPr lang="en-US" altLang="en-US" sz="800"/>
          </a:p>
          <a:p>
            <a:pPr lvl="1" eaLnBrk="1" hangingPunct="1">
              <a:lnSpc>
                <a:spcPct val="80000"/>
              </a:lnSpc>
            </a:pPr>
            <a:r>
              <a:rPr lang="vi-VN" altLang="en-US" sz="800"/>
              <a:t>		[3*(2.46</a:t>
            </a:r>
            <a:r>
              <a:rPr lang="vi-VN" altLang="en-US" sz="800" baseline="30000"/>
              <a:t>(1.3-1)/1.3</a:t>
            </a:r>
            <a:r>
              <a:rPr lang="vi-VN" altLang="en-US" sz="800"/>
              <a:t> -1)]/[14.82</a:t>
            </a:r>
            <a:r>
              <a:rPr lang="vi-VN" altLang="en-US" sz="800" baseline="30000"/>
              <a:t>(1.3-1)/1.3</a:t>
            </a:r>
            <a:r>
              <a:rPr lang="vi-VN" altLang="en-US" sz="800"/>
              <a:t> -1]= 0.8</a:t>
            </a:r>
            <a:endParaRPr lang="en-US" altLang="en-US" sz="800"/>
          </a:p>
          <a:p>
            <a:pPr lvl="1" eaLnBrk="1" hangingPunct="1">
              <a:lnSpc>
                <a:spcPct val="80000"/>
              </a:lnSpc>
            </a:pPr>
            <a:r>
              <a:rPr lang="vi-VN" altLang="en-US" sz="800"/>
              <a:t>Tiết kiệm công suất:	1-0.8 = 20%</a:t>
            </a:r>
            <a:endParaRPr lang="en-US" altLang="en-US" sz="800"/>
          </a:p>
          <a:p>
            <a:pPr lvl="1" eaLnBrk="1" hangingPunct="1">
              <a:lnSpc>
                <a:spcPct val="80000"/>
              </a:lnSpc>
            </a:pPr>
            <a:r>
              <a:rPr lang="vi-VN" altLang="en-US" sz="800"/>
              <a:t>Tiết kiệm điện năng:	264.</a:t>
            </a:r>
            <a:r>
              <a:rPr lang="en-US" altLang="en-US" sz="800"/>
              <a:t>000 k</a:t>
            </a:r>
            <a:r>
              <a:rPr lang="vi-VN" altLang="en-US" sz="800"/>
              <a:t>Wh/năm</a:t>
            </a:r>
            <a:endParaRPr lang="en-US" altLang="en-US" sz="800"/>
          </a:p>
          <a:p>
            <a:pPr lvl="1" eaLnBrk="1" hangingPunct="1">
              <a:lnSpc>
                <a:spcPct val="80000"/>
              </a:lnSpc>
            </a:pPr>
            <a:r>
              <a:rPr lang="vi-VN" altLang="en-US" sz="800"/>
              <a:t>Tiết kiệm chi phí điện:	264.000.000 VND/năm (1000 VND/kWh)</a:t>
            </a:r>
            <a:endParaRPr lang="en-US" altLang="en-US" sz="800"/>
          </a:p>
        </p:txBody>
      </p:sp>
      <p:sp>
        <p:nvSpPr>
          <p:cNvPr id="4" name="Slide Number Placeholder 3">
            <a:extLst>
              <a:ext uri="{FF2B5EF4-FFF2-40B4-BE49-F238E27FC236}">
                <a16:creationId xmlns:a16="http://schemas.microsoft.com/office/drawing/2014/main" id="{707126E9-7DD1-45C7-1440-23F48B9A8E1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D987116E-8FB7-455B-9059-F1F75C692956}" type="slidenum">
              <a:rPr lang="en-US" altLang="en-US" sz="1200">
                <a:latin typeface="Calibri" panose="020F0502020204030204" pitchFamily="34" charset="0"/>
              </a:rPr>
              <a:pPr algn="r" eaLnBrk="1" hangingPunct="1"/>
              <a:t>15</a:t>
            </a:fld>
            <a:endParaRPr lang="en-US"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37877C82-F89F-5F68-632E-D40409FA95D6}"/>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68822ACE-5182-5432-65E7-B51690B7198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Các phương pháp tác động mở van hút. thay đổi thể tích chết xy lanh. tăng sức cản đường ống hút. xả khí từ buồng nén sang buồng hút/ ra ngoài  (máy piston) tuy đơn giản nhưng đều có nhược điểm tốn năng lượng…..</a:t>
            </a:r>
          </a:p>
          <a:p>
            <a:pPr eaLnBrk="1" hangingPunct="1"/>
            <a:endParaRPr lang="en-SG"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F1EC59F5-1C96-3E2C-73AB-F6A54A4DE7BE}"/>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8910E4EF-4306-9B2F-C745-47AE20F4F4A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Giảng viên giải thích về quá thay đổi năng lượng theo từ bước tăng/ giã tải (theo sơ đồ)</a:t>
            </a:r>
          </a:p>
          <a:p>
            <a:pPr eaLnBrk="1" hangingPunct="1"/>
            <a:r>
              <a:rPr lang="en-US" altLang="en-US">
                <a:sym typeface="Wingdings" panose="05000000000000000000" pitchFamily="2" charset="2"/>
              </a:rPr>
              <a:t>G</a:t>
            </a:r>
            <a:r>
              <a:rPr lang="vi-VN" altLang="en-US">
                <a:sym typeface="Wingdings" panose="05000000000000000000" pitchFamily="2" charset="2"/>
              </a:rPr>
              <a:t>iải pháp được áp dụng cho máy có phụ tải thay đổi.</a:t>
            </a:r>
            <a:r>
              <a:rPr lang="en-US" altLang="en-US">
                <a:sym typeface="Wingdings" panose="05000000000000000000" pitchFamily="2" charset="2"/>
              </a:rPr>
              <a:t> Máy càng non tải hiệu quả đạt được càng cao.</a:t>
            </a:r>
          </a:p>
          <a:p>
            <a:pPr eaLnBrk="1" hangingPunct="1"/>
            <a:r>
              <a:rPr lang="en-US" altLang="en-US"/>
              <a:t>Lưu ý khí lắp biến tần:</a:t>
            </a:r>
          </a:p>
          <a:p>
            <a:pPr lvl="1" eaLnBrk="1" hangingPunct="1"/>
            <a:r>
              <a:rPr lang="en-US" altLang="en-US"/>
              <a:t>Máy trục vít: </a:t>
            </a:r>
            <a:r>
              <a:rPr lang="vi-VN" altLang="en-US"/>
              <a:t>không thấp hơn 30Hz </a:t>
            </a:r>
            <a:endParaRPr lang="en-US" altLang="en-US"/>
          </a:p>
          <a:p>
            <a:pPr lvl="1" eaLnBrk="1" hangingPunct="1"/>
            <a:r>
              <a:rPr lang="en-US" altLang="en-US"/>
              <a:t>Máy piston: không thấp hơn</a:t>
            </a:r>
            <a:r>
              <a:rPr lang="vi-VN" altLang="en-US"/>
              <a:t> và 25Hz</a:t>
            </a:r>
          </a:p>
          <a:p>
            <a:pPr eaLnBrk="1" hangingPunct="1"/>
            <a:endParaRPr lang="en-US" altLang="en-US"/>
          </a:p>
          <a:p>
            <a:pPr eaLnBrk="1" hangingPunct="1"/>
            <a:endParaRPr lang="en-SG"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337BC74-C10A-8F52-E85E-56ABB49EF603}"/>
              </a:ext>
            </a:extLst>
          </p:cNvPr>
          <p:cNvSpPr>
            <a:spLocks noGrp="1" noRot="1" noChangeAspect="1" noChangeArrowheads="1" noTextEdit="1"/>
          </p:cNvSpPr>
          <p:nvPr>
            <p:ph type="sldImg"/>
          </p:nvPr>
        </p:nvSpPr>
        <p:spPr>
          <a:ln/>
        </p:spPr>
      </p:sp>
      <p:sp>
        <p:nvSpPr>
          <p:cNvPr id="37891" name="Rectangle 3">
            <a:extLst>
              <a:ext uri="{FF2B5EF4-FFF2-40B4-BE49-F238E27FC236}">
                <a16:creationId xmlns:a16="http://schemas.microsoft.com/office/drawing/2014/main" id="{79C61F5F-0117-1AF2-9274-2A99DAE0C5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ym typeface="Wingdings" panose="05000000000000000000" pitchFamily="2" charset="2"/>
              </a:rPr>
              <a:t>Áp dụng phương pháp này để kiểm tra sự suy giảm năng suất máy nén theo thời gian sử dụng bằng cách định kỳ kiểm tra năng suất và so sánh n</a:t>
            </a:r>
            <a:r>
              <a:rPr lang="vi-VN" altLang="en-US">
                <a:sym typeface="Wingdings" panose="05000000000000000000" pitchFamily="2" charset="2"/>
              </a:rPr>
              <a:t>ă</a:t>
            </a:r>
            <a:r>
              <a:rPr lang="en-US" altLang="en-US">
                <a:sym typeface="Wingdings" panose="05000000000000000000" pitchFamily="2" charset="2"/>
              </a:rPr>
              <a:t>ng suất sau với n</a:t>
            </a:r>
            <a:r>
              <a:rPr lang="vi-VN" altLang="en-US">
                <a:sym typeface="Wingdings" panose="05000000000000000000" pitchFamily="2" charset="2"/>
              </a:rPr>
              <a:t>ă</a:t>
            </a:r>
            <a:r>
              <a:rPr lang="en-US" altLang="en-US">
                <a:sym typeface="Wingdings" panose="05000000000000000000" pitchFamily="2" charset="2"/>
              </a:rPr>
              <a:t>ng suất trước. </a:t>
            </a:r>
            <a:endParaRPr lang="en-US" altLang="en-US" b="1"/>
          </a:p>
          <a:p>
            <a:pPr eaLnBrk="1" hangingPunct="1"/>
            <a:r>
              <a:rPr lang="en-US" altLang="en-US" b="1"/>
              <a:t>Yêu cầu về thiết bị đo: </a:t>
            </a:r>
            <a:r>
              <a:rPr lang="en-US" altLang="en-US"/>
              <a:t>cần phải có nhiệt kế và áp kế đo nhiệt độ và áp suất dư trong bình chứa khí nén. Áp kế thường có sẵn nhưng nhiệt kế ít khi được lắp sẵn nên phải lắp thêm. </a:t>
            </a:r>
          </a:p>
          <a:p>
            <a:pPr eaLnBrk="1" hangingPunct="1"/>
            <a:r>
              <a:rPr lang="en-US" altLang="en-US" b="1"/>
              <a:t>Quy trình thực hiện đo năng suất máy nén:</a:t>
            </a:r>
          </a:p>
          <a:p>
            <a:pPr eaLnBrk="1" hangingPunct="1"/>
            <a:r>
              <a:rPr lang="en-US" altLang="en-US"/>
              <a:t>Đóng (các) van phân phối chính tại bình chứa.</a:t>
            </a:r>
          </a:p>
          <a:p>
            <a:pPr eaLnBrk="1" hangingPunct="1"/>
            <a:r>
              <a:rPr lang="en-US" altLang="en-US"/>
              <a:t>Đo. tính. ghi nhận thể tích bình chứa V (lưu ý bao gồm thể tích đường ống từ đầu đẩy máy nén đến bình chứa).</a:t>
            </a:r>
          </a:p>
          <a:p>
            <a:pPr eaLnBrk="1" hangingPunct="1"/>
            <a:r>
              <a:rPr lang="en-US" altLang="en-US"/>
              <a:t>Vận hành máy bình chứa t</a:t>
            </a:r>
            <a:r>
              <a:rPr lang="en-US" altLang="en-US" baseline="-25000"/>
              <a:t>1 </a:t>
            </a:r>
            <a:r>
              <a:rPr lang="en-US" altLang="en-US"/>
              <a:t>tại P</a:t>
            </a:r>
            <a:r>
              <a:rPr lang="en-US" altLang="en-US" baseline="-25000"/>
              <a:t>1</a:t>
            </a:r>
          </a:p>
          <a:p>
            <a:pPr eaLnBrk="1" hangingPunct="1"/>
            <a:r>
              <a:rPr lang="en-US" altLang="en-US"/>
              <a:t>Ghi nhận nhiệt độ không khí tronnén từ áp suất P</a:t>
            </a:r>
            <a:r>
              <a:rPr lang="en-US" altLang="en-US" baseline="-25000"/>
              <a:t>1</a:t>
            </a:r>
            <a:r>
              <a:rPr lang="en-US" altLang="en-US"/>
              <a:t> đến áp suất P</a:t>
            </a:r>
            <a:r>
              <a:rPr lang="en-US" altLang="en-US" baseline="-25000"/>
              <a:t>2</a:t>
            </a:r>
            <a:r>
              <a:rPr lang="en-US" altLang="en-US"/>
              <a:t>.</a:t>
            </a:r>
          </a:p>
          <a:p>
            <a:pPr eaLnBrk="1" hangingPunct="1"/>
            <a:r>
              <a:rPr lang="en-US" altLang="en-US"/>
              <a:t>Ghi nhận thời gian </a:t>
            </a:r>
            <a:r>
              <a:rPr lang="en-US" altLang="en-US" sz="800">
                <a:latin typeface="Arial Unicode MS" pitchFamily="34" charset="-128"/>
                <a:ea typeface="Arial Unicode MS" pitchFamily="34" charset="-128"/>
                <a:sym typeface="Symbol" panose="05050102010706020507" pitchFamily="18" charset="2"/>
              </a:rPr>
              <a:t></a:t>
            </a:r>
            <a:r>
              <a:rPr lang="en-US" altLang="en-US" sz="800">
                <a:latin typeface="Arial Unicode MS" pitchFamily="34" charset="-128"/>
                <a:ea typeface="Arial Unicode MS" pitchFamily="34" charset="-128"/>
              </a:rPr>
              <a:t> là thời gian</a:t>
            </a:r>
            <a:r>
              <a:rPr lang="en-US" altLang="en-US"/>
              <a:t> nâng áp từ P</a:t>
            </a:r>
            <a:r>
              <a:rPr lang="en-US" altLang="en-US" baseline="-25000"/>
              <a:t>1</a:t>
            </a:r>
            <a:r>
              <a:rPr lang="en-US" altLang="en-US"/>
              <a:t> lên P</a:t>
            </a:r>
            <a:r>
              <a:rPr lang="en-US" altLang="en-US" baseline="-25000"/>
              <a:t>2</a:t>
            </a:r>
          </a:p>
          <a:p>
            <a:pPr eaLnBrk="1" hangingPunct="1"/>
            <a:r>
              <a:rPr lang="en-US" altLang="en-US"/>
              <a:t>Ghi nhận nhiệt độ không khí trong g bình chứa t</a:t>
            </a:r>
            <a:r>
              <a:rPr lang="en-US" altLang="en-US" baseline="-25000"/>
              <a:t>2 </a:t>
            </a:r>
            <a:r>
              <a:rPr lang="en-US" altLang="en-US"/>
              <a:t>tại P</a:t>
            </a:r>
            <a:r>
              <a:rPr lang="en-US" altLang="en-US" baseline="-25000"/>
              <a:t>2</a:t>
            </a:r>
          </a:p>
          <a:p>
            <a:pPr eaLnBrk="1" hangingPunct="1"/>
            <a:r>
              <a:rPr lang="en-US" altLang="en-US"/>
              <a:t>Thay vào công thức trên slide để tính Q.</a:t>
            </a:r>
          </a:p>
          <a:p>
            <a:pPr eaLnBrk="1" hangingPunct="1"/>
            <a:endParaRPr lang="en-SG"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56FF8AA1-DC05-575D-C45B-9471D0A49F4F}"/>
              </a:ext>
            </a:extLst>
          </p:cNvPr>
          <p:cNvSpPr>
            <a:spLocks noGrp="1" noRot="1" noChangeAspect="1" noTextEdit="1"/>
          </p:cNvSpPr>
          <p:nvPr>
            <p:ph type="sldImg"/>
          </p:nvPr>
        </p:nvSpPr>
        <p:spPr>
          <a:xfrm>
            <a:off x="80963" y="741363"/>
            <a:ext cx="6573837" cy="3698875"/>
          </a:xfrm>
          <a:ln/>
        </p:spPr>
      </p:sp>
      <p:sp>
        <p:nvSpPr>
          <p:cNvPr id="39939" name="Notes Placeholder 2">
            <a:extLst>
              <a:ext uri="{FF2B5EF4-FFF2-40B4-BE49-F238E27FC236}">
                <a16:creationId xmlns:a16="http://schemas.microsoft.com/office/drawing/2014/main" id="{EC98F8F0-899D-B667-6B95-6F2639C854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900" b="1"/>
              <a:t>Một số lý do cài đặt áp cao hơn nhu cầu trong thực tế:</a:t>
            </a:r>
          </a:p>
          <a:p>
            <a:pPr lvl="1" eaLnBrk="1" hangingPunct="1">
              <a:lnSpc>
                <a:spcPct val="90000"/>
              </a:lnSpc>
            </a:pPr>
            <a:r>
              <a:rPr lang="en-US" altLang="en-US" sz="900"/>
              <a:t>- Cài đặt từ ban đầu. không có sự quan tâm điều chỉnh khi vận hành: nhà thầu lắp đặt cài đặt ở mức cao mà không quan tâm nhu cầu thực tế </a:t>
            </a:r>
            <a:r>
              <a:rPr lang="en-US" altLang="en-US" sz="900">
                <a:sym typeface="Wingdings" panose="05000000000000000000" pitchFamily="2" charset="2"/>
              </a:rPr>
              <a:t> cài đặt lại theo nhu cầu thực tế.</a:t>
            </a:r>
            <a:endParaRPr lang="en-US" altLang="en-US" sz="900"/>
          </a:p>
          <a:p>
            <a:pPr lvl="1" eaLnBrk="1" hangingPunct="1">
              <a:lnSpc>
                <a:spcPct val="90000"/>
              </a:lnSpc>
            </a:pPr>
            <a:r>
              <a:rPr lang="en-US" altLang="en-US" sz="900"/>
              <a:t>- Cài cao để đáp ứng mọi nhu cầu phụ tải. tránh sụt áp dưới yêu cầu khi nhu cầu tải cao (nhiều hộ sử dụng trong cùng một thời điểm) </a:t>
            </a:r>
            <a:r>
              <a:rPr lang="en-US" altLang="en-US" sz="900">
                <a:sym typeface="Wingdings" panose="05000000000000000000" pitchFamily="2" charset="2"/>
              </a:rPr>
              <a:t> quản lý. điều phối hợp lý các hộ sử dụng; tăng dung tích dự trữ bằng bình chứa.</a:t>
            </a:r>
          </a:p>
          <a:p>
            <a:pPr lvl="1" eaLnBrk="1" hangingPunct="1">
              <a:lnSpc>
                <a:spcPct val="90000"/>
              </a:lnSpc>
            </a:pPr>
            <a:r>
              <a:rPr lang="en-US" altLang="en-US" sz="900"/>
              <a:t>- Có nhiều mức áp suất phụ tải khác nhau. do đó phải cài đặt ở mức cao nhất và giảm áp xuống cho các hộ thấp áp hơn </a:t>
            </a:r>
            <a:r>
              <a:rPr lang="en-US" altLang="en-US" sz="900">
                <a:sym typeface="Wingdings" panose="05000000000000000000" pitchFamily="2" charset="2"/>
              </a:rPr>
              <a:t> tách riêng hệ thống cao áp và hệ thống áp.</a:t>
            </a:r>
          </a:p>
          <a:p>
            <a:pPr eaLnBrk="1" hangingPunct="1">
              <a:spcBef>
                <a:spcPct val="0"/>
              </a:spcBef>
            </a:pPr>
            <a:r>
              <a:rPr lang="en-US" altLang="en-US" sz="900"/>
              <a:t>   - Sụt áp trên đường ống lớn (rò rỉ. ma sát): kích thước. chiều dài. phân bố đường ống không hợp lý hoặc bụi bẩn (bộ lọc) dẫn đến làm tăng trở lực và sự rò rỉ khí nén gây sụt áp lớn trên đường ống dẫn đến phải cài đặt áp suất ở mức cao nhằm đáp ứng nhu cầu </a:t>
            </a:r>
            <a:r>
              <a:rPr lang="en-US" altLang="en-US" sz="900">
                <a:sym typeface="Wingdings" panose="05000000000000000000" pitchFamily="2" charset="2"/>
              </a:rPr>
              <a:t> cải tạo đường ống; tăng cường bảo trì bảo dưỡng.</a:t>
            </a:r>
            <a:endParaRPr lang="en-US" altLang="en-US" sz="900"/>
          </a:p>
          <a:p>
            <a:pPr lvl="1" eaLnBrk="1" hangingPunct="1">
              <a:lnSpc>
                <a:spcPct val="90000"/>
              </a:lnSpc>
            </a:pPr>
            <a:endParaRPr lang="en-US" altLang="en-US" sz="900"/>
          </a:p>
          <a:p>
            <a:pPr eaLnBrk="1" hangingPunct="1">
              <a:lnSpc>
                <a:spcPct val="90000"/>
              </a:lnSpc>
            </a:pPr>
            <a:r>
              <a:rPr lang="vi-VN" altLang="en-US" sz="900" b="1"/>
              <a:t>Ví dụ:TKNL nhờ giảm áp suất đầu ra </a:t>
            </a:r>
          </a:p>
          <a:p>
            <a:pPr eaLnBrk="1" hangingPunct="1">
              <a:lnSpc>
                <a:spcPct val="90000"/>
              </a:lnSpc>
            </a:pPr>
            <a:r>
              <a:rPr lang="en-US" altLang="en-US" sz="900"/>
              <a:t>	Công suất của máy nén:			41 kW</a:t>
            </a:r>
          </a:p>
          <a:p>
            <a:pPr eaLnBrk="1" hangingPunct="1">
              <a:lnSpc>
                <a:spcPct val="90000"/>
              </a:lnSpc>
            </a:pPr>
            <a:r>
              <a:rPr lang="vi-VN" altLang="en-US" sz="900"/>
              <a:t>	</a:t>
            </a:r>
            <a:r>
              <a:rPr lang="en-US" altLang="en-US" sz="900"/>
              <a:t>Á</a:t>
            </a:r>
            <a:r>
              <a:rPr lang="vi-VN" altLang="en-US" sz="900"/>
              <a:t>p suất hiện tại ở đầu ra m</a:t>
            </a:r>
            <a:r>
              <a:rPr lang="en-US" altLang="en-US" sz="900"/>
              <a:t>á</a:t>
            </a:r>
            <a:r>
              <a:rPr lang="vi-VN" altLang="en-US" sz="900"/>
              <a:t>y n</a:t>
            </a:r>
            <a:r>
              <a:rPr lang="en-US" altLang="en-US" sz="900"/>
              <a:t>é</a:t>
            </a:r>
            <a:r>
              <a:rPr lang="vi-VN" altLang="en-US" sz="900"/>
              <a:t>n</a:t>
            </a:r>
            <a:r>
              <a:rPr lang="en-US" altLang="en-US" sz="900"/>
              <a:t> khí</a:t>
            </a:r>
            <a:r>
              <a:rPr lang="vi-VN" altLang="en-US" sz="900"/>
              <a:t>:	7 bar</a:t>
            </a:r>
          </a:p>
          <a:p>
            <a:pPr eaLnBrk="1" hangingPunct="1">
              <a:lnSpc>
                <a:spcPct val="90000"/>
              </a:lnSpc>
            </a:pPr>
            <a:r>
              <a:rPr lang="vi-VN" altLang="en-US" sz="900"/>
              <a:t>	</a:t>
            </a:r>
            <a:r>
              <a:rPr lang="en-US" altLang="en-US" sz="900"/>
              <a:t>Á</a:t>
            </a:r>
            <a:r>
              <a:rPr lang="vi-VN" altLang="en-US" sz="900"/>
              <a:t>p suất đề xuất ở đầu ra m</a:t>
            </a:r>
            <a:r>
              <a:rPr lang="en-US" altLang="en-US" sz="900"/>
              <a:t>áy nén khí</a:t>
            </a:r>
            <a:r>
              <a:rPr lang="vi-VN" altLang="en-US" sz="900"/>
              <a:t>:	6 bar</a:t>
            </a:r>
          </a:p>
          <a:p>
            <a:pPr eaLnBrk="1" hangingPunct="1">
              <a:lnSpc>
                <a:spcPct val="90000"/>
              </a:lnSpc>
            </a:pPr>
            <a:r>
              <a:rPr lang="en-US" altLang="en-US" sz="900"/>
              <a:t>	</a:t>
            </a:r>
            <a:r>
              <a:rPr lang="vi-VN" altLang="en-US" sz="900">
                <a:sym typeface="Wingdings" panose="05000000000000000000" pitchFamily="2" charset="2"/>
              </a:rPr>
              <a:t>Giảm c</a:t>
            </a:r>
            <a:r>
              <a:rPr lang="en-US" altLang="en-US" sz="900">
                <a:sym typeface="Wingdings" panose="05000000000000000000" pitchFamily="2" charset="2"/>
              </a:rPr>
              <a:t>ô</a:t>
            </a:r>
            <a:r>
              <a:rPr lang="vi-VN" altLang="en-US" sz="900">
                <a:sym typeface="Wingdings" panose="05000000000000000000" pitchFamily="2" charset="2"/>
              </a:rPr>
              <a:t>ng suất ti</a:t>
            </a:r>
            <a:r>
              <a:rPr lang="en-US" altLang="en-US" sz="900">
                <a:sym typeface="Wingdings" panose="05000000000000000000" pitchFamily="2" charset="2"/>
              </a:rPr>
              <a:t>ê</a:t>
            </a:r>
            <a:r>
              <a:rPr lang="vi-VN" altLang="en-US" sz="900">
                <a:sym typeface="Wingdings" panose="05000000000000000000" pitchFamily="2" charset="2"/>
              </a:rPr>
              <a:t>u thụ:		7%</a:t>
            </a:r>
          </a:p>
          <a:p>
            <a:pPr eaLnBrk="1" hangingPunct="1">
              <a:lnSpc>
                <a:spcPct val="90000"/>
              </a:lnSpc>
            </a:pPr>
            <a:r>
              <a:rPr lang="vi-VN" altLang="en-US" sz="900"/>
              <a:t>	</a:t>
            </a:r>
            <a:r>
              <a:rPr lang="vi-VN" altLang="en-US" sz="900">
                <a:sym typeface="Wingdings" panose="05000000000000000000" pitchFamily="2" charset="2"/>
              </a:rPr>
              <a:t>Số giờ vận hành trong năm:		5.000 h</a:t>
            </a:r>
          </a:p>
          <a:p>
            <a:pPr eaLnBrk="1" hangingPunct="1">
              <a:lnSpc>
                <a:spcPct val="90000"/>
              </a:lnSpc>
            </a:pPr>
            <a:r>
              <a:rPr lang="vi-VN" altLang="en-US" sz="900"/>
              <a:t>	</a:t>
            </a:r>
            <a:r>
              <a:rPr lang="vi-VN" altLang="en-US" sz="900">
                <a:sym typeface="Wingdings" panose="05000000000000000000" pitchFamily="2" charset="2"/>
              </a:rPr>
              <a:t>Điện năng tiết kiệm trong năm:		14.350 kWh</a:t>
            </a:r>
            <a:endParaRPr lang="en-US" altLang="en-US" sz="900">
              <a:sym typeface="Wingdings" panose="05000000000000000000" pitchFamily="2" charset="2"/>
            </a:endParaRPr>
          </a:p>
          <a:p>
            <a:pPr eaLnBrk="1" hangingPunct="1">
              <a:lnSpc>
                <a:spcPct val="90000"/>
              </a:lnSpc>
              <a:buFont typeface="Wingdings" panose="05000000000000000000" pitchFamily="2" charset="2"/>
              <a:buNone/>
            </a:pPr>
            <a:r>
              <a:rPr lang="en-US" altLang="en-US" sz="900">
                <a:sym typeface="Wingdings" panose="05000000000000000000" pitchFamily="2" charset="2"/>
              </a:rPr>
              <a:t>    </a:t>
            </a:r>
            <a:r>
              <a:rPr lang="vi-VN" altLang="en-US" sz="900">
                <a:sym typeface="Wingdings" panose="05000000000000000000" pitchFamily="2" charset="2"/>
              </a:rPr>
              <a:t></a:t>
            </a:r>
            <a:r>
              <a:rPr lang="vi-VN" altLang="en-US" sz="900"/>
              <a:t>Số tiền tiết kiệm trong 01 năm:	</a:t>
            </a:r>
            <a:r>
              <a:rPr lang="en-US" altLang="en-US" sz="900"/>
              <a:t>	</a:t>
            </a:r>
            <a:r>
              <a:rPr lang="vi-VN" altLang="en-US" sz="900" b="1"/>
              <a:t>12.441.000 VND</a:t>
            </a:r>
            <a:r>
              <a:rPr lang="en-US" altLang="en-US" sz="900" b="1"/>
              <a:t> </a:t>
            </a:r>
          </a:p>
          <a:p>
            <a:pPr eaLnBrk="1" hangingPunct="1">
              <a:lnSpc>
                <a:spcPct val="90000"/>
              </a:lnSpc>
            </a:pPr>
            <a:r>
              <a:rPr lang="en-US" altLang="en-US" sz="900"/>
              <a:t>(867 VND/kWh)</a:t>
            </a:r>
          </a:p>
          <a:p>
            <a:pPr eaLnBrk="1" hangingPunct="1">
              <a:lnSpc>
                <a:spcPct val="90000"/>
              </a:lnSpc>
            </a:pPr>
            <a:r>
              <a:rPr lang="en-US" altLang="en-US" sz="1000" b="1"/>
              <a:t>Lợi ích của việc hạ áp cài đặt:</a:t>
            </a:r>
          </a:p>
          <a:p>
            <a:pPr eaLnBrk="1" hangingPunct="1">
              <a:lnSpc>
                <a:spcPct val="90000"/>
              </a:lnSpc>
            </a:pPr>
            <a:r>
              <a:rPr lang="en-US" altLang="en-US" sz="1000"/>
              <a:t>- Giảm tiêu thụ điện năng</a:t>
            </a:r>
          </a:p>
          <a:p>
            <a:pPr eaLnBrk="1" hangingPunct="1">
              <a:lnSpc>
                <a:spcPct val="90000"/>
              </a:lnSpc>
            </a:pPr>
            <a:r>
              <a:rPr lang="en-US" altLang="en-US" sz="1000"/>
              <a:t>- Giảm rò rỉ khí nén</a:t>
            </a:r>
          </a:p>
          <a:p>
            <a:pPr eaLnBrk="1" hangingPunct="1">
              <a:lnSpc>
                <a:spcPct val="90000"/>
              </a:lnSpc>
            </a:pPr>
            <a:r>
              <a:rPr lang="en-US" altLang="en-US" sz="1000"/>
              <a:t>- Giảm hao mòn </a:t>
            </a:r>
          </a:p>
          <a:p>
            <a:pPr eaLnBrk="1" hangingPunct="1">
              <a:lnSpc>
                <a:spcPct val="90000"/>
              </a:lnSpc>
            </a:pPr>
            <a:r>
              <a:rPr lang="en-US" altLang="en-US" sz="1000"/>
              <a:t>- Giảm chi phí đầu tư</a:t>
            </a:r>
          </a:p>
          <a:p>
            <a:pPr eaLnBrk="1" hangingPunct="1">
              <a:lnSpc>
                <a:spcPct val="90000"/>
              </a:lnSpc>
            </a:pPr>
            <a:endParaRPr lang="en-US" altLang="en-US" sz="900"/>
          </a:p>
          <a:p>
            <a:pPr eaLnBrk="1" hangingPunct="1">
              <a:lnSpc>
                <a:spcPct val="90000"/>
              </a:lnSpc>
            </a:pPr>
            <a:endParaRPr lang="en-US" altLang="en-US" sz="900"/>
          </a:p>
        </p:txBody>
      </p:sp>
      <p:sp>
        <p:nvSpPr>
          <p:cNvPr id="4" name="Slide Number Placeholder 3">
            <a:extLst>
              <a:ext uri="{FF2B5EF4-FFF2-40B4-BE49-F238E27FC236}">
                <a16:creationId xmlns:a16="http://schemas.microsoft.com/office/drawing/2014/main" id="{B60171D8-41BD-B669-6B7B-D264EEDFA25F}"/>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6090EB1-B7F4-41A4-AB2B-CF07DC968D21}" type="slidenum">
              <a:rPr lang="en-US" altLang="en-US" sz="1200">
                <a:latin typeface="Calibri" panose="020F0502020204030204" pitchFamily="34" charset="0"/>
              </a:rPr>
              <a:pPr algn="r" eaLnBrk="1" hangingPunct="1"/>
              <a:t>19</a:t>
            </a:fld>
            <a:endParaRPr lang="en-US" altLang="en-US"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9F99AE9-4C81-D40D-2825-BEECFDDA42F8}"/>
              </a:ext>
            </a:extLst>
          </p:cNvPr>
          <p:cNvSpPr>
            <a:spLocks noGrp="1" noRot="1" noChangeAspect="1" noTextEdit="1"/>
          </p:cNvSpPr>
          <p:nvPr>
            <p:ph type="sldImg"/>
          </p:nvPr>
        </p:nvSpPr>
        <p:spPr>
          <a:xfrm>
            <a:off x="80963" y="741363"/>
            <a:ext cx="6573837" cy="3698875"/>
          </a:xfrm>
          <a:ln/>
        </p:spPr>
      </p:sp>
      <p:sp>
        <p:nvSpPr>
          <p:cNvPr id="40963" name="Notes Placeholder 2">
            <a:extLst>
              <a:ext uri="{FF2B5EF4-FFF2-40B4-BE49-F238E27FC236}">
                <a16:creationId xmlns:a16="http://schemas.microsoft.com/office/drawing/2014/main" id="{DFD27256-94B2-8921-7486-2B97F0B59B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E41314D2-F977-6338-E8CE-DAB22E0CDADE}"/>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4EC782E6-6236-4549-8897-2A7D24F548EB}" type="slidenum">
              <a:rPr lang="en-US" altLang="en-US" sz="1200">
                <a:latin typeface="Calibri" panose="020F0502020204030204" pitchFamily="34" charset="0"/>
              </a:rPr>
              <a:pPr algn="r" eaLnBrk="1" hangingPunct="1"/>
              <a:t>20</a:t>
            </a:fld>
            <a:endParaRPr lang="en-US" altLang="en-US"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1B6E18D-7D3F-FCC7-EFA5-0EF1DB9F443A}"/>
              </a:ext>
            </a:extLst>
          </p:cNvPr>
          <p:cNvSpPr>
            <a:spLocks noGrp="1" noRot="1" noChangeAspect="1" noTextEdit="1"/>
          </p:cNvSpPr>
          <p:nvPr>
            <p:ph type="sldImg"/>
          </p:nvPr>
        </p:nvSpPr>
        <p:spPr>
          <a:xfrm>
            <a:off x="80963" y="741363"/>
            <a:ext cx="6573837" cy="3698875"/>
          </a:xfrm>
          <a:ln/>
        </p:spPr>
      </p:sp>
      <p:sp>
        <p:nvSpPr>
          <p:cNvPr id="41987" name="Notes Placeholder 2">
            <a:extLst>
              <a:ext uri="{FF2B5EF4-FFF2-40B4-BE49-F238E27FC236}">
                <a16:creationId xmlns:a16="http://schemas.microsoft.com/office/drawing/2014/main" id="{14526F24-1966-C6C8-F0E4-C46F81B92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Ma sát trên đường ống</a:t>
            </a:r>
          </a:p>
          <a:p>
            <a:pPr marL="179388" indent="-179388" eaLnBrk="1" hangingPunct="1"/>
            <a:r>
              <a:rPr lang="vi-VN" altLang="en-US"/>
              <a:t>Vận tốc dòng khí nén càng cao thì tổn thất áp suất càng lớn</a:t>
            </a:r>
            <a:r>
              <a:rPr lang="en-US" altLang="en-US"/>
              <a:t> (tổn thất tỷ lệ bình phương vận tốc)</a:t>
            </a:r>
            <a:r>
              <a:rPr lang="vi-VN" altLang="en-US"/>
              <a:t>. (đối với dòng lưu lượng khí nén 5-10 m/s. độ sụt áp trong khoảng 40 – 400 Pa/m)</a:t>
            </a:r>
            <a:endParaRPr lang="en-US" altLang="en-US"/>
          </a:p>
          <a:p>
            <a:pPr marL="179388" indent="-179388" eaLnBrk="1" hangingPunct="1"/>
            <a:r>
              <a:rPr lang="en-US" altLang="en-US"/>
              <a:t>Kích thước ống quả nhỏ. nhiều co cút không hợp lý. đường ống quá dài sẽ tạo ma sát cao gây tổn thất năng lượng. Giảng viên nên tìm hiểu các kích thước ống phù hợp tương ứng với từng mức áp. hoặc tương ứng với các điều kiện vận hành cụ thể (có thể là thông số kinh nghiệm hoặc khuyến nghị của các nhà sản xuất) để cung cấp cho học viên. Tham khảo: vận tốc hợp lý từ 25-30m/s</a:t>
            </a:r>
          </a:p>
          <a:p>
            <a:pPr marL="179388" indent="-179388" eaLnBrk="1" hangingPunct="1"/>
            <a:r>
              <a:rPr lang="en-US" altLang="en-US" b="1"/>
              <a:t>Rò rỉ trên đường ống</a:t>
            </a:r>
            <a:endParaRPr lang="vi-VN" altLang="en-US" b="1"/>
          </a:p>
          <a:p>
            <a:pPr marL="179388" indent="-179388" eaLnBrk="1" hangingPunct="1"/>
            <a:r>
              <a:rPr lang="vi-VN" altLang="en-US"/>
              <a:t>Rò rỉ dọc mạng phân phối sẽ gây tổn thất đáng kể.</a:t>
            </a:r>
            <a:r>
              <a:rPr lang="en-US" altLang="en-US"/>
              <a:t> Tham khảo: một lỗ đường kính 5mm với áp suất 7kg/cm2 gây tổn thất tương đương 5kW.</a:t>
            </a:r>
          </a:p>
          <a:p>
            <a:pPr marL="179388" indent="-179388" eaLnBrk="1" hangingPunct="1"/>
            <a:r>
              <a:rPr lang="en-US" altLang="en-US" b="1"/>
              <a:t>Khuyến cáo</a:t>
            </a:r>
            <a:r>
              <a:rPr lang="en-US" altLang="en-US"/>
              <a:t> </a:t>
            </a:r>
            <a:endParaRPr lang="vi-VN" altLang="en-US"/>
          </a:p>
          <a:p>
            <a:pPr marL="179388" indent="-179388" eaLnBrk="1" hangingPunct="1"/>
            <a:r>
              <a:rPr lang="en-US" altLang="en-US"/>
              <a:t>Lắp đặt các đồng hồ đo áp suất tại các vị trí cần thiết nhằm kiểm soát độ sụt áp từ đó giúp phát hiện kịp thời các nguyên nhân gây sụt áp (do bảo dưỡng)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3E0507C1-74CF-E735-2BDF-E1346EB65A6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0157BEF-770B-42B0-839E-209CAD6B2C66}" type="slidenum">
              <a:rPr lang="en-US" altLang="en-US" sz="1200">
                <a:latin typeface="Calibri" panose="020F0502020204030204" pitchFamily="34" charset="0"/>
              </a:rPr>
              <a:pPr algn="r" eaLnBrk="1" hangingPunct="1"/>
              <a:t>22</a:t>
            </a:fld>
            <a:endParaRPr lang="en-US" altLang="en-US"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1B6E18D-7D3F-FCC7-EFA5-0EF1DB9F443A}"/>
              </a:ext>
            </a:extLst>
          </p:cNvPr>
          <p:cNvSpPr>
            <a:spLocks noGrp="1" noRot="1" noChangeAspect="1" noTextEdit="1"/>
          </p:cNvSpPr>
          <p:nvPr>
            <p:ph type="sldImg"/>
          </p:nvPr>
        </p:nvSpPr>
        <p:spPr>
          <a:xfrm>
            <a:off x="80963" y="741363"/>
            <a:ext cx="6573837" cy="3698875"/>
          </a:xfrm>
          <a:ln/>
        </p:spPr>
      </p:sp>
      <p:sp>
        <p:nvSpPr>
          <p:cNvPr id="41987" name="Notes Placeholder 2">
            <a:extLst>
              <a:ext uri="{FF2B5EF4-FFF2-40B4-BE49-F238E27FC236}">
                <a16:creationId xmlns:a16="http://schemas.microsoft.com/office/drawing/2014/main" id="{14526F24-1966-C6C8-F0E4-C46F81B92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Ma sát trên đường ống</a:t>
            </a:r>
          </a:p>
          <a:p>
            <a:pPr marL="179388" indent="-179388" eaLnBrk="1" hangingPunct="1"/>
            <a:r>
              <a:rPr lang="vi-VN" altLang="en-US"/>
              <a:t>Vận tốc dòng khí nén càng cao thì tổn thất áp suất càng lớn</a:t>
            </a:r>
            <a:r>
              <a:rPr lang="en-US" altLang="en-US"/>
              <a:t> (tổn thất tỷ lệ bình phương vận tốc)</a:t>
            </a:r>
            <a:r>
              <a:rPr lang="vi-VN" altLang="en-US"/>
              <a:t>. (đối với dòng lưu lượng khí nén 5-10 m/s. độ sụt áp trong khoảng 40 – 400 Pa/m)</a:t>
            </a:r>
            <a:endParaRPr lang="en-US" altLang="en-US"/>
          </a:p>
          <a:p>
            <a:pPr marL="179388" indent="-179388" eaLnBrk="1" hangingPunct="1"/>
            <a:r>
              <a:rPr lang="en-US" altLang="en-US"/>
              <a:t>Kích thước ống quả nhỏ. nhiều co cút không hợp lý. đường ống quá dài sẽ tạo ma sát cao gây tổn thất năng lượng. Giảng viên nên tìm hiểu các kích thước ống phù hợp tương ứng với từng mức áp. hoặc tương ứng với các điều kiện vận hành cụ thể (có thể là thông số kinh nghiệm hoặc khuyến nghị của các nhà sản xuất) để cung cấp cho học viên. Tham khảo: vận tốc hợp lý từ 25-30m/s</a:t>
            </a:r>
          </a:p>
          <a:p>
            <a:pPr marL="179388" indent="-179388" eaLnBrk="1" hangingPunct="1"/>
            <a:r>
              <a:rPr lang="en-US" altLang="en-US" b="1"/>
              <a:t>Rò rỉ trên đường ống</a:t>
            </a:r>
            <a:endParaRPr lang="vi-VN" altLang="en-US" b="1"/>
          </a:p>
          <a:p>
            <a:pPr marL="179388" indent="-179388" eaLnBrk="1" hangingPunct="1"/>
            <a:r>
              <a:rPr lang="vi-VN" altLang="en-US"/>
              <a:t>Rò rỉ dọc mạng phân phối sẽ gây tổn thất đáng kể.</a:t>
            </a:r>
            <a:r>
              <a:rPr lang="en-US" altLang="en-US"/>
              <a:t> Tham khảo: một lỗ đường kính 5mm với áp suất 7kg/cm2 gây tổn thất tương đương 5kW.</a:t>
            </a:r>
          </a:p>
          <a:p>
            <a:pPr marL="179388" indent="-179388" eaLnBrk="1" hangingPunct="1"/>
            <a:r>
              <a:rPr lang="en-US" altLang="en-US" b="1"/>
              <a:t>Khuyến cáo</a:t>
            </a:r>
            <a:r>
              <a:rPr lang="en-US" altLang="en-US"/>
              <a:t> </a:t>
            </a:r>
            <a:endParaRPr lang="vi-VN" altLang="en-US"/>
          </a:p>
          <a:p>
            <a:pPr marL="179388" indent="-179388" eaLnBrk="1" hangingPunct="1"/>
            <a:r>
              <a:rPr lang="en-US" altLang="en-US"/>
              <a:t>Lắp đặt các đồng hồ đo áp suất tại các vị trí cần thiết nhằm kiểm soát độ sụt áp từ đó giúp phát hiện kịp thời các nguyên nhân gây sụt áp (do bảo dưỡng)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3E0507C1-74CF-E735-2BDF-E1346EB65A6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0157BEF-770B-42B0-839E-209CAD6B2C66}" type="slidenum">
              <a:rPr lang="en-US" altLang="en-US" sz="1200">
                <a:latin typeface="Calibri" panose="020F0502020204030204" pitchFamily="34" charset="0"/>
              </a:rPr>
              <a:pPr algn="r" eaLnBrk="1" hangingPunct="1"/>
              <a:t>23</a:t>
            </a:fld>
            <a:endParaRPr lang="en-US" altLang="en-US" sz="1200">
              <a:latin typeface="Calibri" panose="020F0502020204030204" pitchFamily="34" charset="0"/>
            </a:endParaRPr>
          </a:p>
        </p:txBody>
      </p:sp>
    </p:spTree>
    <p:extLst>
      <p:ext uri="{BB962C8B-B14F-4D97-AF65-F5344CB8AC3E}">
        <p14:creationId xmlns:p14="http://schemas.microsoft.com/office/powerpoint/2010/main" val="3440770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F75644E-46B7-53C2-8C1F-E480061068C4}"/>
              </a:ext>
            </a:extLst>
          </p:cNvPr>
          <p:cNvSpPr>
            <a:spLocks noGrp="1" noRot="1" noChangeAspect="1" noTextEdit="1"/>
          </p:cNvSpPr>
          <p:nvPr>
            <p:ph type="sldImg"/>
          </p:nvPr>
        </p:nvSpPr>
        <p:spPr>
          <a:xfrm>
            <a:off x="79375" y="741363"/>
            <a:ext cx="6578600" cy="3700462"/>
          </a:xfrm>
          <a:ln/>
        </p:spPr>
      </p:sp>
      <p:sp>
        <p:nvSpPr>
          <p:cNvPr id="43011" name="Notes Placeholder 2">
            <a:extLst>
              <a:ext uri="{FF2B5EF4-FFF2-40B4-BE49-F238E27FC236}">
                <a16:creationId xmlns:a16="http://schemas.microsoft.com/office/drawing/2014/main" id="{5D1A1F43-1145-78F5-A867-14BDA78350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sz="900"/>
              <a:t>Phương pháp này có thể dùng để kiểm tra rò rỉ khí nén trên toàn bộ mạng ống phân phối hoặc tại từng nhánh khác nhau bằng cách cô lập các nhánh khác. </a:t>
            </a:r>
          </a:p>
          <a:p>
            <a:pPr marL="179388" indent="-179388" eaLnBrk="1" hangingPunct="1"/>
            <a:r>
              <a:rPr lang="en-US" altLang="en-US" sz="900" u="sng"/>
              <a:t>Cách thực hiện:</a:t>
            </a:r>
            <a:r>
              <a:rPr lang="en-US" altLang="en-US" sz="900"/>
              <a:t> </a:t>
            </a:r>
          </a:p>
          <a:p>
            <a:pPr marL="179388" indent="-179388" eaLnBrk="1" hangingPunct="1"/>
            <a:r>
              <a:rPr lang="en-US" altLang="en-US" sz="900"/>
              <a:t>Bước 1: Sử dụng các van tương ứng để cô lập các nhánh không cần kiểm tra.</a:t>
            </a:r>
            <a:endParaRPr lang="vi-VN" altLang="en-US" sz="900"/>
          </a:p>
          <a:p>
            <a:pPr marL="179388" indent="-179388" eaLnBrk="1" hangingPunct="1"/>
            <a:r>
              <a:rPr lang="en-US" altLang="en-US" sz="900"/>
              <a:t>Bước 2: Cài đặt mức áp suất cao và thấp như trạng thái vận hành thông thường. </a:t>
            </a:r>
          </a:p>
          <a:p>
            <a:pPr marL="179388" indent="-179388" eaLnBrk="1" hangingPunct="1"/>
            <a:r>
              <a:rPr lang="en-US" altLang="en-US" sz="900"/>
              <a:t>Bước 3: Vận hành MNK</a:t>
            </a:r>
            <a:r>
              <a:rPr lang="vi-VN" altLang="en-US" sz="900"/>
              <a:t>. nạp đầy khí v</a:t>
            </a:r>
            <a:r>
              <a:rPr lang="en-US" altLang="en-US" sz="900"/>
              <a:t>ào</a:t>
            </a:r>
            <a:r>
              <a:rPr lang="vi-VN" altLang="en-US" sz="900"/>
              <a:t> </a:t>
            </a:r>
            <a:r>
              <a:rPr lang="en-US" altLang="en-US" sz="900"/>
              <a:t>bình chứa và ống</a:t>
            </a:r>
            <a:r>
              <a:rPr lang="vi-VN" altLang="en-US" sz="900"/>
              <a:t> dẫn</a:t>
            </a:r>
            <a:r>
              <a:rPr lang="en-US" altLang="en-US" sz="900"/>
              <a:t> (MNK dừng khi áp suất đạt mức cao). Sau đó ghi nhận:</a:t>
            </a:r>
            <a:endParaRPr lang="vi-VN" altLang="en-US" sz="900"/>
          </a:p>
          <a:p>
            <a:pPr marL="742950" lvl="1" indent="-285750" eaLnBrk="1" hangingPunct="1"/>
            <a:r>
              <a:rPr lang="en-US" altLang="en-US" sz="900"/>
              <a:t>- Thời gian xuống tải : t (phút) là thời gian từ lúc MNK dừng cho đến khi chạy lại.</a:t>
            </a:r>
            <a:r>
              <a:rPr lang="vi-VN" altLang="en-US" sz="900"/>
              <a:t> </a:t>
            </a:r>
            <a:endParaRPr lang="en-US" altLang="en-US" sz="900"/>
          </a:p>
          <a:p>
            <a:pPr marL="742950" lvl="1" indent="-285750" eaLnBrk="1" hangingPunct="1"/>
            <a:r>
              <a:rPr lang="en-US" altLang="en-US" sz="900"/>
              <a:t>- Thời gian lên tải: T (phút) là thời gian từ lúc MNK chạy lại cho đến lúc lại dừng.</a:t>
            </a:r>
          </a:p>
          <a:p>
            <a:pPr marL="179388" indent="-179388" eaLnBrk="1" hangingPunct="1"/>
            <a:r>
              <a:rPr lang="en-US" altLang="en-US"/>
              <a:t>Bước 4: Tính lượng KK rò rỉ theo công thức trên slide.</a:t>
            </a:r>
          </a:p>
          <a:p>
            <a:pPr marL="179388" indent="-179388" eaLnBrk="1" hangingPunct="1"/>
            <a:r>
              <a:rPr lang="en-US" altLang="en-US"/>
              <a:t>Nhận xét:</a:t>
            </a:r>
          </a:p>
          <a:p>
            <a:pPr marL="179388" indent="-179388" eaLnBrk="1" hangingPunct="1"/>
            <a:r>
              <a:rPr lang="en-US" altLang="en-US"/>
              <a:t>Khi tình trạng rò rỉ càng nghiêm trọng thì xu hướng T sẽ càng lớn và t càng nhỏ và ngược lại khi hầu như không có rò rỉ thì xu hướng T càng nhỏ và t càng lớn. </a:t>
            </a:r>
          </a:p>
          <a:p>
            <a:pPr marL="179388" indent="-179388" eaLnBrk="1" hangingPunct="1"/>
            <a:endParaRPr lang="en-US" altLang="en-US"/>
          </a:p>
          <a:p>
            <a:pPr marL="179388" indent="-179388" eaLnBrk="1" hangingPunct="1"/>
            <a:endParaRPr lang="en-US" altLang="en-US"/>
          </a:p>
        </p:txBody>
      </p:sp>
      <p:sp>
        <p:nvSpPr>
          <p:cNvPr id="4" name="Slide Number Placeholder 3">
            <a:extLst>
              <a:ext uri="{FF2B5EF4-FFF2-40B4-BE49-F238E27FC236}">
                <a16:creationId xmlns:a16="http://schemas.microsoft.com/office/drawing/2014/main" id="{8AC017F2-996A-2824-4FE3-0D871E12389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E61BB5A-FDF0-4D5C-9F2C-16FE49B0F00E}" type="slidenum">
              <a:rPr lang="en-US" altLang="en-US" sz="1200">
                <a:latin typeface="Calibri" panose="020F0502020204030204" pitchFamily="34" charset="0"/>
              </a:rPr>
              <a:pPr algn="r" eaLnBrk="1" hangingPunct="1"/>
              <a:t>24</a:t>
            </a:fld>
            <a:endParaRPr lang="en-US" altLang="en-US"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F75644E-46B7-53C2-8C1F-E480061068C4}"/>
              </a:ext>
            </a:extLst>
          </p:cNvPr>
          <p:cNvSpPr>
            <a:spLocks noGrp="1" noRot="1" noChangeAspect="1" noTextEdit="1"/>
          </p:cNvSpPr>
          <p:nvPr>
            <p:ph type="sldImg"/>
          </p:nvPr>
        </p:nvSpPr>
        <p:spPr>
          <a:xfrm>
            <a:off x="79375" y="741363"/>
            <a:ext cx="6578600" cy="3700462"/>
          </a:xfrm>
          <a:ln/>
        </p:spPr>
      </p:sp>
      <p:sp>
        <p:nvSpPr>
          <p:cNvPr id="43011" name="Notes Placeholder 2">
            <a:extLst>
              <a:ext uri="{FF2B5EF4-FFF2-40B4-BE49-F238E27FC236}">
                <a16:creationId xmlns:a16="http://schemas.microsoft.com/office/drawing/2014/main" id="{5D1A1F43-1145-78F5-A867-14BDA78350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sz="900"/>
              <a:t>Phương pháp này có thể dùng để kiểm tra rò rỉ khí nén trên toàn bộ mạng ống phân phối hoặc tại từng nhánh khác nhau bằng cách cô lập các nhánh khác. </a:t>
            </a:r>
          </a:p>
          <a:p>
            <a:pPr marL="179388" indent="-179388" eaLnBrk="1" hangingPunct="1"/>
            <a:r>
              <a:rPr lang="en-US" altLang="en-US" sz="900" u="sng"/>
              <a:t>Cách thực hiện:</a:t>
            </a:r>
            <a:r>
              <a:rPr lang="en-US" altLang="en-US" sz="900"/>
              <a:t> </a:t>
            </a:r>
          </a:p>
          <a:p>
            <a:pPr marL="179388" indent="-179388" eaLnBrk="1" hangingPunct="1"/>
            <a:r>
              <a:rPr lang="en-US" altLang="en-US" sz="900"/>
              <a:t>Bước 1: Sử dụng các van tương ứng để cô lập các nhánh không cần kiểm tra.</a:t>
            </a:r>
            <a:endParaRPr lang="vi-VN" altLang="en-US" sz="900"/>
          </a:p>
          <a:p>
            <a:pPr marL="179388" indent="-179388" eaLnBrk="1" hangingPunct="1"/>
            <a:r>
              <a:rPr lang="en-US" altLang="en-US" sz="900"/>
              <a:t>Bước 2: Cài đặt mức áp suất cao và thấp như trạng thái vận hành thông thường. </a:t>
            </a:r>
          </a:p>
          <a:p>
            <a:pPr marL="179388" indent="-179388" eaLnBrk="1" hangingPunct="1"/>
            <a:r>
              <a:rPr lang="en-US" altLang="en-US" sz="900"/>
              <a:t>Bước 3: Vận hành MNK</a:t>
            </a:r>
            <a:r>
              <a:rPr lang="vi-VN" altLang="en-US" sz="900"/>
              <a:t>. nạp đầy khí v</a:t>
            </a:r>
            <a:r>
              <a:rPr lang="en-US" altLang="en-US" sz="900"/>
              <a:t>ào</a:t>
            </a:r>
            <a:r>
              <a:rPr lang="vi-VN" altLang="en-US" sz="900"/>
              <a:t> </a:t>
            </a:r>
            <a:r>
              <a:rPr lang="en-US" altLang="en-US" sz="900"/>
              <a:t>bình chứa và ống</a:t>
            </a:r>
            <a:r>
              <a:rPr lang="vi-VN" altLang="en-US" sz="900"/>
              <a:t> dẫn</a:t>
            </a:r>
            <a:r>
              <a:rPr lang="en-US" altLang="en-US" sz="900"/>
              <a:t> (MNK dừng khi áp suất đạt mức cao). Sau đó ghi nhận:</a:t>
            </a:r>
            <a:endParaRPr lang="vi-VN" altLang="en-US" sz="900"/>
          </a:p>
          <a:p>
            <a:pPr marL="742950" lvl="1" indent="-285750" eaLnBrk="1" hangingPunct="1"/>
            <a:r>
              <a:rPr lang="en-US" altLang="en-US" sz="900"/>
              <a:t>- Thời gian xuống tải : t (phút) là thời gian từ lúc MNK dừng cho đến khi chạy lại.</a:t>
            </a:r>
            <a:r>
              <a:rPr lang="vi-VN" altLang="en-US" sz="900"/>
              <a:t> </a:t>
            </a:r>
            <a:endParaRPr lang="en-US" altLang="en-US" sz="900"/>
          </a:p>
          <a:p>
            <a:pPr marL="742950" lvl="1" indent="-285750" eaLnBrk="1" hangingPunct="1"/>
            <a:r>
              <a:rPr lang="en-US" altLang="en-US" sz="900"/>
              <a:t>- Thời gian lên tải: T (phút) là thời gian từ lúc MNK chạy lại cho đến lúc lại dừng.</a:t>
            </a:r>
          </a:p>
          <a:p>
            <a:pPr marL="179388" indent="-179388" eaLnBrk="1" hangingPunct="1"/>
            <a:r>
              <a:rPr lang="en-US" altLang="en-US"/>
              <a:t>Bước 4: Tính lượng KK rò rỉ theo công thức trên slide.</a:t>
            </a:r>
          </a:p>
          <a:p>
            <a:pPr marL="179388" indent="-179388" eaLnBrk="1" hangingPunct="1"/>
            <a:r>
              <a:rPr lang="en-US" altLang="en-US"/>
              <a:t>Nhận xét:</a:t>
            </a:r>
          </a:p>
          <a:p>
            <a:pPr marL="179388" indent="-179388" eaLnBrk="1" hangingPunct="1"/>
            <a:r>
              <a:rPr lang="en-US" altLang="en-US"/>
              <a:t>Khi tình trạng rò rỉ càng nghiêm trọng thì xu hướng T sẽ càng lớn và t càng nhỏ và ngược lại khi hầu như không có rò rỉ thì xu hướng T càng nhỏ và t càng lớn. </a:t>
            </a:r>
          </a:p>
          <a:p>
            <a:pPr marL="179388" indent="-179388" eaLnBrk="1" hangingPunct="1"/>
            <a:endParaRPr lang="en-US" altLang="en-US"/>
          </a:p>
          <a:p>
            <a:pPr marL="179388" indent="-179388" eaLnBrk="1" hangingPunct="1"/>
            <a:endParaRPr lang="en-US" altLang="en-US"/>
          </a:p>
        </p:txBody>
      </p:sp>
      <p:sp>
        <p:nvSpPr>
          <p:cNvPr id="4" name="Slide Number Placeholder 3">
            <a:extLst>
              <a:ext uri="{FF2B5EF4-FFF2-40B4-BE49-F238E27FC236}">
                <a16:creationId xmlns:a16="http://schemas.microsoft.com/office/drawing/2014/main" id="{8AC017F2-996A-2824-4FE3-0D871E12389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E61BB5A-FDF0-4D5C-9F2C-16FE49B0F00E}" type="slidenum">
              <a:rPr lang="en-US" altLang="en-US" sz="1200">
                <a:latin typeface="Calibri" panose="020F0502020204030204" pitchFamily="34" charset="0"/>
              </a:rPr>
              <a:pPr algn="r" eaLnBrk="1" hangingPunct="1"/>
              <a:t>25</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16220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2146143E-35C7-DCA6-963F-9DC748C02B0C}"/>
              </a:ext>
            </a:extLst>
          </p:cNvPr>
          <p:cNvSpPr>
            <a:spLocks noGrp="1" noRot="1" noChangeAspect="1" noTextEdit="1"/>
          </p:cNvSpPr>
          <p:nvPr>
            <p:ph type="sldImg"/>
          </p:nvPr>
        </p:nvSpPr>
        <p:spPr>
          <a:xfrm>
            <a:off x="80963" y="741363"/>
            <a:ext cx="6573837" cy="3698875"/>
          </a:xfrm>
          <a:ln/>
        </p:spPr>
      </p:sp>
      <p:sp>
        <p:nvSpPr>
          <p:cNvPr id="27651" name="Notes Placeholder 2">
            <a:extLst>
              <a:ext uri="{FF2B5EF4-FFF2-40B4-BE49-F238E27FC236}">
                <a16:creationId xmlns:a16="http://schemas.microsoft.com/office/drawing/2014/main" id="{BC43B2F4-6538-C8BA-468D-D698FB3279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4A4C4171-4C2B-20EA-19F7-6ED36E1F9FB9}"/>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8D5CC2F-0AFD-4832-9DBF-6C0B5A388C0D}" type="slidenum">
              <a:rPr lang="en-US" altLang="en-US" sz="1200">
                <a:latin typeface="Calibri" panose="020F0502020204030204" pitchFamily="34" charset="0"/>
              </a:rPr>
              <a:pPr algn="r" eaLnBrk="1" hangingPunct="1"/>
              <a:t>2</a:t>
            </a:fld>
            <a:endParaRPr lang="en-US" altLang="en-US"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9CB71AA-1717-CEB7-1183-C6C3211F4851}"/>
              </a:ext>
            </a:extLst>
          </p:cNvPr>
          <p:cNvSpPr>
            <a:spLocks noGrp="1" noRot="1" noChangeAspect="1" noTextEdit="1"/>
          </p:cNvSpPr>
          <p:nvPr>
            <p:ph type="sldImg"/>
          </p:nvPr>
        </p:nvSpPr>
        <p:spPr>
          <a:xfrm>
            <a:off x="80963" y="741363"/>
            <a:ext cx="6573837" cy="3698875"/>
          </a:xfrm>
          <a:ln/>
        </p:spPr>
      </p:sp>
      <p:sp>
        <p:nvSpPr>
          <p:cNvPr id="44035" name="Notes Placeholder 2">
            <a:extLst>
              <a:ext uri="{FF2B5EF4-FFF2-40B4-BE49-F238E27FC236}">
                <a16:creationId xmlns:a16="http://schemas.microsoft.com/office/drawing/2014/main" id="{71FEDB71-8553-A5AA-4C59-E49B728E86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CBC235BC-CAFB-4E84-BFC7-7EB64E99A97E}"/>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2077CD63-4A24-49DB-A867-C105AA51AFEA}" type="slidenum">
              <a:rPr lang="en-US" altLang="en-US" sz="1200">
                <a:latin typeface="Calibri" panose="020F0502020204030204" pitchFamily="34" charset="0"/>
              </a:rPr>
              <a:pPr algn="r" eaLnBrk="1" hangingPunct="1"/>
              <a:t>26</a:t>
            </a:fld>
            <a:endParaRPr lang="en-US" altLang="en-US"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39DDF84-98F8-14D4-258F-64CEED9C7555}"/>
              </a:ext>
            </a:extLst>
          </p:cNvPr>
          <p:cNvSpPr>
            <a:spLocks noGrp="1" noRot="1" noChangeAspect="1" noTextEdit="1"/>
          </p:cNvSpPr>
          <p:nvPr>
            <p:ph type="sldImg"/>
          </p:nvPr>
        </p:nvSpPr>
        <p:spPr>
          <a:xfrm>
            <a:off x="79375" y="741363"/>
            <a:ext cx="6578600" cy="3700462"/>
          </a:xfrm>
          <a:ln/>
        </p:spPr>
      </p:sp>
      <p:sp>
        <p:nvSpPr>
          <p:cNvPr id="45059" name="Notes Placeholder 2">
            <a:extLst>
              <a:ext uri="{FF2B5EF4-FFF2-40B4-BE49-F238E27FC236}">
                <a16:creationId xmlns:a16="http://schemas.microsoft.com/office/drawing/2014/main" id="{2E5A4BC8-2C11-F641-D3FF-696C7A7188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a:t>Liên hệ lại Công thức tính Công suất N ở slide giới thiệu thông số cơ bản. Ở Hình đầu công nén tăng do nhiệt độ không khí vào tăng. Ở hình sau công nén tăng do số mũ đoạn nhiệt tăng (do máy nén không được giải nhiệt tốt).</a:t>
            </a:r>
          </a:p>
          <a:p>
            <a:pPr marL="179388" indent="-179388" eaLnBrk="1" hangingPunct="1"/>
            <a:r>
              <a:rPr lang="en-US" altLang="en-US"/>
              <a:t>Như vậy để đảm bảo công nén thấp nhất cần đảm bảo 2 yếu tố: nhiệt độ KK vào càng thấp càng tốt và đảm bảo hiệu quả giải nhiệt cho máy. </a:t>
            </a:r>
          </a:p>
          <a:p>
            <a:pPr marL="179388" indent="-179388" eaLnBrk="1" hangingPunct="1"/>
            <a:r>
              <a:rPr lang="en-US" altLang="en-US" sz="1000" b="1" i="1" u="sng"/>
              <a:t>Ví dụ </a:t>
            </a:r>
            <a:r>
              <a:rPr lang="en-US" altLang="en-US" sz="1000" i="1"/>
              <a:t>:</a:t>
            </a:r>
          </a:p>
          <a:p>
            <a:pPr marL="179388" indent="-179388" eaLnBrk="1" hangingPunct="1"/>
            <a:r>
              <a:rPr lang="en-US" altLang="en-US" sz="1000" b="1" i="1"/>
              <a:t>Hiện trạng:</a:t>
            </a:r>
          </a:p>
          <a:p>
            <a:pPr marL="179388" indent="-179388" eaLnBrk="1" hangingPunct="1"/>
            <a:r>
              <a:rPr lang="vi-VN" altLang="en-US" sz="1000"/>
              <a:t>Phòng máy nén thông gió rất kém khiến cho nhiệt độ không khí trong phòng lên đến 40</a:t>
            </a:r>
            <a:r>
              <a:rPr lang="vi-VN" altLang="en-US" sz="1000" baseline="30000"/>
              <a:t>0</a:t>
            </a:r>
            <a:r>
              <a:rPr lang="vi-VN" altLang="en-US" sz="1000"/>
              <a:t>C (cũng là nhiệt độ không khí vào máy)</a:t>
            </a:r>
          </a:p>
          <a:p>
            <a:pPr marL="179388" indent="-179388" eaLnBrk="1" hangingPunct="1"/>
            <a:r>
              <a:rPr lang="en-US" altLang="en-US" sz="1000" b="1" i="1"/>
              <a:t>Biện pháp khắc phục:</a:t>
            </a:r>
          </a:p>
          <a:p>
            <a:pPr marL="179388" indent="-179388" eaLnBrk="1" hangingPunct="1"/>
            <a:r>
              <a:rPr lang="vi-VN" altLang="en-US" sz="1000"/>
              <a:t>Cải thiện hiệu quả vận hành của máy bằng cách lắp đặt thêm một đường ống dẫn không khí từ bên ngoài. nhiệt độ 30</a:t>
            </a:r>
            <a:r>
              <a:rPr lang="vi-VN" altLang="en-US" sz="1000" baseline="30000"/>
              <a:t>0</a:t>
            </a:r>
            <a:r>
              <a:rPr lang="vi-VN" altLang="en-US" sz="1000"/>
              <a:t>C trực tiếp vào máy</a:t>
            </a:r>
          </a:p>
          <a:p>
            <a:pPr marL="179388" indent="-179388" eaLnBrk="1" hangingPunct="1"/>
            <a:r>
              <a:rPr lang="en-US" altLang="en-US" sz="1000" b="1" i="1"/>
              <a:t>Hiệu quả:</a:t>
            </a:r>
          </a:p>
          <a:p>
            <a:pPr marL="179388" indent="-179388" eaLnBrk="1" hangingPunct="1"/>
            <a:r>
              <a:rPr lang="vi-VN" altLang="en-US" sz="1000"/>
              <a:t>Tiết kiệm nhờ giảm nhiệt độ không khí:</a:t>
            </a:r>
            <a:r>
              <a:rPr lang="en-US" altLang="en-US" sz="1000"/>
              <a:t> [1-(273+30)/(273+40)] = 3.2%</a:t>
            </a:r>
          </a:p>
          <a:p>
            <a:pPr marL="179388" indent="-179388" eaLnBrk="1" hangingPunct="1"/>
            <a:r>
              <a:rPr lang="en-US" altLang="en-US" sz="1000"/>
              <a:t>Công suất máy nén hiện tại:	</a:t>
            </a:r>
            <a:r>
              <a:rPr lang="en-US" altLang="en-US" sz="1000" b="1"/>
              <a:t>45 kW</a:t>
            </a:r>
          </a:p>
          <a:p>
            <a:pPr marL="179388" indent="-179388" eaLnBrk="1" hangingPunct="1"/>
            <a:r>
              <a:rPr lang="vi-VN" altLang="en-US" sz="1000"/>
              <a:t>Số giờ vận hành trong năm:	</a:t>
            </a:r>
            <a:r>
              <a:rPr lang="vi-VN" altLang="en-US" sz="1000" b="1"/>
              <a:t>5.000 h</a:t>
            </a:r>
          </a:p>
          <a:p>
            <a:pPr marL="179388" indent="-179388" eaLnBrk="1" hangingPunct="1"/>
            <a:r>
              <a:rPr lang="vi-VN" altLang="en-US" sz="1000"/>
              <a:t>Năng lượng tiết kiệm hàng năm:	7.200</a:t>
            </a:r>
            <a:r>
              <a:rPr lang="vi-VN" altLang="en-US" sz="1000" b="1"/>
              <a:t> kWh.</a:t>
            </a:r>
          </a:p>
          <a:p>
            <a:pPr marL="179388" indent="-179388" eaLnBrk="1" hangingPunct="1"/>
            <a:r>
              <a:rPr lang="vi-VN" altLang="en-US" sz="1000"/>
              <a:t>Số tiền tiết kiệm trong 01 năm:	6.242</a:t>
            </a:r>
            <a:r>
              <a:rPr lang="vi-VN" altLang="en-US" sz="1000" b="1"/>
              <a:t>.000 VND.</a:t>
            </a:r>
            <a:r>
              <a:rPr lang="en-US" altLang="en-US" sz="1000" b="1"/>
              <a:t>     </a:t>
            </a:r>
            <a:r>
              <a:rPr lang="en-US" altLang="en-US" sz="1000"/>
              <a:t>(867 VND/kWh)</a:t>
            </a:r>
          </a:p>
          <a:p>
            <a:pPr marL="179388" indent="-179388" eaLnBrk="1" hangingPunct="1"/>
            <a:endParaRPr lang="en-US" altLang="en-US" sz="1000"/>
          </a:p>
          <a:p>
            <a:pPr marL="179388" indent="-179388" eaLnBrk="1" hangingPunct="1"/>
            <a:endParaRPr lang="en-US" altLang="en-US"/>
          </a:p>
        </p:txBody>
      </p:sp>
      <p:sp>
        <p:nvSpPr>
          <p:cNvPr id="4" name="Slide Number Placeholder 3">
            <a:extLst>
              <a:ext uri="{FF2B5EF4-FFF2-40B4-BE49-F238E27FC236}">
                <a16:creationId xmlns:a16="http://schemas.microsoft.com/office/drawing/2014/main" id="{BFC532CB-ECEF-A274-B024-664506931FB0}"/>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F39C7E8-35F8-48E5-A39D-36B31CA754A1}" type="slidenum">
              <a:rPr lang="en-US" altLang="en-US" sz="1200">
                <a:latin typeface="Calibri" panose="020F0502020204030204" pitchFamily="34" charset="0"/>
              </a:rPr>
              <a:pPr algn="r" eaLnBrk="1" hangingPunct="1"/>
              <a:t>27</a:t>
            </a:fld>
            <a:endParaRPr lang="en-US" altLang="en-US"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A8115A0A-717A-1EE7-FF5F-9A7E57E31340}"/>
              </a:ext>
            </a:extLst>
          </p:cNvPr>
          <p:cNvSpPr>
            <a:spLocks noGrp="1" noRot="1" noChangeAspect="1" noTextEdit="1"/>
          </p:cNvSpPr>
          <p:nvPr>
            <p:ph type="sldImg"/>
          </p:nvPr>
        </p:nvSpPr>
        <p:spPr>
          <a:xfrm>
            <a:off x="80963" y="741363"/>
            <a:ext cx="6573837" cy="3698875"/>
          </a:xfrm>
          <a:ln/>
        </p:spPr>
      </p:sp>
      <p:sp>
        <p:nvSpPr>
          <p:cNvPr id="46083" name="Notes Placeholder 2">
            <a:extLst>
              <a:ext uri="{FF2B5EF4-FFF2-40B4-BE49-F238E27FC236}">
                <a16:creationId xmlns:a16="http://schemas.microsoft.com/office/drawing/2014/main" id="{BD61F136-A760-AA40-2DFC-8DFF44CD29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Nguyên nhân:</a:t>
            </a:r>
          </a:p>
          <a:p>
            <a:pPr marL="179388" indent="-179388" eaLnBrk="1" hangingPunct="1"/>
            <a:r>
              <a:rPr lang="en-US" altLang="en-US"/>
              <a:t>- Không gian kém thông thoáng: phòng máy kín (nhằm hạn chế ồn) trong khi MNK lại sinh nhiệt nhiều làm cho KK trong phòng máy cao.</a:t>
            </a:r>
          </a:p>
          <a:p>
            <a:pPr marL="179388" indent="-179388" eaLnBrk="1" hangingPunct="1"/>
            <a:r>
              <a:rPr lang="en-US" altLang="en-US"/>
              <a:t>- Giải nhiệt MN kém làm tăng nhiệt độ thân máy. từ đó làm tăng nhiệt độ KK vào và hạn chế khả năng thoát nhiệt khí nén trong QT nén.</a:t>
            </a:r>
          </a:p>
          <a:p>
            <a:pPr marL="179388" indent="-179388" eaLnBrk="1" hangingPunct="1"/>
            <a:r>
              <a:rPr lang="en-US" altLang="en-US"/>
              <a:t>- Nguồn khí nóng bên ngoài xâm nhập: là các nguồn khí nóng thải từ QT SX. từ thiết bị máy móc khác xâm nhập vào khu vực MNK.</a:t>
            </a:r>
          </a:p>
          <a:p>
            <a:pPr marL="179388" indent="-179388" eaLnBrk="1" hangingPunct="1"/>
            <a:endParaRPr lang="en-US" altLang="en-US"/>
          </a:p>
          <a:p>
            <a:pPr marL="179388" indent="-179388" eaLnBrk="1" hangingPunct="1"/>
            <a:r>
              <a:rPr lang="en-US" altLang="en-US"/>
              <a:t>Cần đảm bảo việc vệ sinh. bảo trì bảo dưỡng MNK nhằm đảm bảo khả năng giải nhiệt cho máy. Các vấn đề cần quan tâm là: tình trạng vệ sinh của Bộ phận trao đổi nhiệt. tình trang vệ sinh các lưới lọc. quạt gió. bơm nước có làm việc bình thường không. môi chất giải nhiệt (nước. không khí) có đủ không và nhiệt độ vào có nằm trong mức cho phép không.…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7838A0C0-9413-26F5-8731-658093067419}"/>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6EC87A1E-19EF-4F43-9B7A-AE7CACAF844E}" type="slidenum">
              <a:rPr lang="en-US" altLang="en-US" sz="1200">
                <a:latin typeface="Calibri" panose="020F0502020204030204" pitchFamily="34" charset="0"/>
              </a:rPr>
              <a:pPr algn="r" eaLnBrk="1" hangingPunct="1"/>
              <a:t>28</a:t>
            </a:fld>
            <a:endParaRPr lang="en-US" altLang="en-US"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9919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A3AD485C-D213-E8E2-21AA-C97B328BA336}"/>
              </a:ext>
            </a:extLst>
          </p:cNvPr>
          <p:cNvSpPr>
            <a:spLocks noGrp="1" noRot="1" noChangeAspect="1" noTextEdit="1"/>
          </p:cNvSpPr>
          <p:nvPr>
            <p:ph type="sldImg"/>
          </p:nvPr>
        </p:nvSpPr>
        <p:spPr>
          <a:xfrm>
            <a:off x="80963" y="741363"/>
            <a:ext cx="6573837" cy="3698875"/>
          </a:xfrm>
          <a:ln/>
        </p:spPr>
      </p:sp>
      <p:sp>
        <p:nvSpPr>
          <p:cNvPr id="28675" name="Notes Placeholder 2">
            <a:extLst>
              <a:ext uri="{FF2B5EF4-FFF2-40B4-BE49-F238E27FC236}">
                <a16:creationId xmlns:a16="http://schemas.microsoft.com/office/drawing/2014/main" id="{0470B494-B149-9563-DBC8-E4F7ADA4FC5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B8AD901B-CD55-8A06-64B9-7578DE63C5DA}"/>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5F87CCE-5E8C-425C-8D1F-5208D0E3C2B9}" type="slidenum">
              <a:rPr lang="en-US" altLang="en-US" sz="1200">
                <a:latin typeface="Calibri" panose="020F0502020204030204" pitchFamily="34" charset="0"/>
              </a:rPr>
              <a:pPr algn="r" eaLnBrk="1" hangingPunct="1"/>
              <a:t>3</a:t>
            </a:fld>
            <a:endParaRPr lang="en-US"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7C1AF3A-D59F-381C-4D88-ADFDF1FE5A6F}"/>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8684936D-3A96-B3ED-2D24-CD575AE756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FF00FF"/>
                </a:solidFill>
              </a:rPr>
              <a:t>Nhấn mạnh biểu đồ này chỉ tham khảo. Trong các trường hợp khác nhau giá trị các tổn thất sẽ khác nhau.</a:t>
            </a:r>
          </a:p>
          <a:p>
            <a:pPr eaLnBrk="1" hangingPunct="1"/>
            <a:r>
              <a:rPr lang="en-US" altLang="en-US">
                <a:solidFill>
                  <a:srgbClr val="FF00FF"/>
                </a:solidFill>
              </a:rPr>
              <a:t>Trong phần này sẽ giới thiệu các giải pháp TKNL nhằm giảm </a:t>
            </a:r>
            <a:r>
              <a:rPr lang="en-US" altLang="en-US" u="sng">
                <a:solidFill>
                  <a:srgbClr val="FF00FF"/>
                </a:solidFill>
              </a:rPr>
              <a:t>tổn thất MNK</a:t>
            </a:r>
            <a:r>
              <a:rPr lang="en-US" altLang="en-US">
                <a:solidFill>
                  <a:srgbClr val="FF00FF"/>
                </a:solidFill>
              </a:rPr>
              <a:t>. </a:t>
            </a:r>
            <a:r>
              <a:rPr lang="en-US" altLang="en-US" u="sng">
                <a:solidFill>
                  <a:srgbClr val="FF00FF"/>
                </a:solidFill>
              </a:rPr>
              <a:t>tổn thất đường ống</a:t>
            </a:r>
            <a:r>
              <a:rPr lang="en-US" altLang="en-US">
                <a:solidFill>
                  <a:srgbClr val="FF00FF"/>
                </a:solidFill>
              </a:rPr>
              <a:t> và </a:t>
            </a:r>
            <a:r>
              <a:rPr lang="en-US" altLang="en-US" u="sng">
                <a:solidFill>
                  <a:srgbClr val="FF00FF"/>
                </a:solidFill>
              </a:rPr>
              <a:t>tổn thất rò rỉ</a:t>
            </a:r>
            <a:r>
              <a:rPr lang="en-US" altLang="en-US">
                <a:solidFill>
                  <a:srgbClr val="FF00FF"/>
                </a:solidFill>
              </a:rPr>
              <a:t>.</a:t>
            </a:r>
          </a:p>
          <a:p>
            <a:pPr eaLnBrk="1" hangingPunct="1"/>
            <a:r>
              <a:rPr lang="en-US" altLang="en-US" i="1"/>
              <a:t>Chú giải hình:</a:t>
            </a:r>
          </a:p>
          <a:p>
            <a:pPr eaLnBrk="1" hangingPunct="1"/>
            <a:r>
              <a:rPr lang="en-US" altLang="en-US" i="1"/>
              <a:t>1. Bầu lọc khí; 2. Máy nén khí; 3. Van một chiều; 4. Bình tích khí; 5. Van an toàn; 6. Van thải nước đọng; 7.Bình lọc khí; 8. Van khí; 9. Đường ống dẫn khí’; 10. Đầu nối ống dẫn khí phía cuối.</a:t>
            </a:r>
            <a:endParaRPr lang="en-SG" altLang="en-US"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A0657B4-B26A-93D1-ED7D-A7D5F1498DED}"/>
              </a:ext>
            </a:extLst>
          </p:cNvPr>
          <p:cNvSpPr>
            <a:spLocks noGrp="1" noRot="1" noChangeAspect="1" noChangeArrowheads="1" noTextEdit="1"/>
          </p:cNvSpPr>
          <p:nvPr>
            <p:ph type="sldImg"/>
          </p:nvPr>
        </p:nvSpPr>
        <p:spPr>
          <a:ln/>
        </p:spPr>
      </p:sp>
      <p:sp>
        <p:nvSpPr>
          <p:cNvPr id="30723" name="Rectangle 3">
            <a:extLst>
              <a:ext uri="{FF2B5EF4-FFF2-40B4-BE49-F238E27FC236}">
                <a16:creationId xmlns:a16="http://schemas.microsoft.com/office/drawing/2014/main" id="{D2FC1198-8D71-EF1E-99CD-EA455A81075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Nhấn mạnh chỉ quan tâm đến MN </a:t>
            </a:r>
            <a:r>
              <a:rPr lang="en-US" altLang="en-US" b="1"/>
              <a:t>Piston</a:t>
            </a:r>
            <a:r>
              <a:rPr lang="en-US" altLang="en-US"/>
              <a:t> và </a:t>
            </a:r>
            <a:r>
              <a:rPr lang="en-US" altLang="en-US" b="1"/>
              <a:t>Trục vít</a:t>
            </a:r>
            <a:r>
              <a:rPr lang="en-US" altLang="en-US"/>
              <a:t> vì thường gặp trong công nghiệp.</a:t>
            </a:r>
          </a:p>
          <a:p>
            <a:pPr eaLnBrk="1" hangingPunct="1"/>
            <a:r>
              <a:rPr lang="en-US" altLang="en-US"/>
              <a:t>Nguyên lý Máy nén thể tích: việc nâng cao áp suất khí được thực hiện bằng cách nén ép cưỡng bức khi làm giảm thể tích của không gian làm việc (giảm thể tích khí).</a:t>
            </a:r>
          </a:p>
          <a:p>
            <a:pPr eaLnBrk="1" hangingPunct="1"/>
            <a:r>
              <a:rPr lang="en-US" altLang="en-US"/>
              <a:t>Nguyên lý Máy nén động học: việc nâng cao áp suất khí thực hiện bằng cách cấp động năng cưỡng bức cho khí từ các cơ cấu làm việc.</a:t>
            </a:r>
          </a:p>
          <a:p>
            <a:pPr eaLnBrk="1" hangingPunct="1"/>
            <a:r>
              <a:rPr lang="en-US" altLang="en-US"/>
              <a:t>Một tầng nén của máy nén nén động học không thể đạt áp suất cao. Do đó đối với loại máy nén động học phải ghép nhiều tầng nén để đạt mức áp suất cần thiết.</a:t>
            </a:r>
          </a:p>
          <a:p>
            <a:pPr eaLnBrk="1" hangingPunct="1"/>
            <a:r>
              <a:rPr lang="en-US" altLang="en-US"/>
              <a:t>Tổn thất máy nén pitton cao nhất; tổn thất máy nén ly tâm và trục vít thấp nhất.</a:t>
            </a:r>
          </a:p>
          <a:p>
            <a:pPr eaLnBrk="1" hangingPunct="1"/>
            <a:endParaRPr lang="en-SG"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5ACD500-103F-3459-16F7-37968BC30BC0}"/>
              </a:ext>
            </a:extLst>
          </p:cNvPr>
          <p:cNvSpPr>
            <a:spLocks noGrp="1" noRot="1" noChangeAspect="1" noChangeArrowheads="1" noTextEdit="1"/>
          </p:cNvSpPr>
          <p:nvPr>
            <p:ph type="sldImg"/>
          </p:nvPr>
        </p:nvSpPr>
        <p:spPr>
          <a:ln/>
        </p:spPr>
      </p:sp>
      <p:sp>
        <p:nvSpPr>
          <p:cNvPr id="31747" name="Rectangle 3">
            <a:extLst>
              <a:ext uri="{FF2B5EF4-FFF2-40B4-BE49-F238E27FC236}">
                <a16:creationId xmlns:a16="http://schemas.microsoft.com/office/drawing/2014/main" id="{D2DD164B-E2EB-9A9F-F02A-D1B8C35F5C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SG" altLang="en-US"/>
              <a:t>Giảng viên giải thích nhiệt độ và áp suất tuyệt đối. tương đối cho học viên.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30631-496E-0077-C898-B9A478680361}"/>
            </a:ext>
          </a:extLst>
        </p:cNvPr>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64151C8-33A3-D06C-095B-E98E635C5D64}"/>
              </a:ext>
            </a:extLst>
          </p:cNvPr>
          <p:cNvSpPr>
            <a:spLocks noGrp="1" noRot="1" noChangeAspect="1" noTextEdit="1"/>
          </p:cNvSpPr>
          <p:nvPr>
            <p:ph type="sldImg"/>
          </p:nvPr>
        </p:nvSpPr>
        <p:spPr>
          <a:xfrm>
            <a:off x="80963" y="741363"/>
            <a:ext cx="6573837" cy="3698875"/>
          </a:xfrm>
          <a:ln/>
        </p:spPr>
      </p:sp>
      <p:sp>
        <p:nvSpPr>
          <p:cNvPr id="28675" name="Notes Placeholder 2">
            <a:extLst>
              <a:ext uri="{FF2B5EF4-FFF2-40B4-BE49-F238E27FC236}">
                <a16:creationId xmlns:a16="http://schemas.microsoft.com/office/drawing/2014/main" id="{0B2AC871-8076-361D-F7AD-895E8E5E17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37F9B7CC-36BC-EAEB-D2A0-52550656190B}"/>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5F87CCE-5E8C-425C-8D1F-5208D0E3C2B9}" type="slidenum">
              <a:rPr lang="en-US" altLang="en-US" sz="1200">
                <a:latin typeface="Calibri" panose="020F0502020204030204" pitchFamily="34" charset="0"/>
              </a:rPr>
              <a:pPr algn="r" eaLnBrk="1" hangingPunct="1"/>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7038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E075F7F-66E7-815D-5BD2-4BA549EFEDF5}"/>
              </a:ext>
            </a:extLst>
          </p:cNvPr>
          <p:cNvSpPr>
            <a:spLocks noGrp="1" noRot="1" noChangeAspect="1" noTextEdit="1"/>
          </p:cNvSpPr>
          <p:nvPr>
            <p:ph type="sldImg"/>
          </p:nvPr>
        </p:nvSpPr>
        <p:spPr>
          <a:xfrm>
            <a:off x="80963" y="741363"/>
            <a:ext cx="6573837" cy="3698875"/>
          </a:xfrm>
          <a:ln/>
        </p:spPr>
      </p:sp>
      <p:sp>
        <p:nvSpPr>
          <p:cNvPr id="32771" name="Notes Placeholder 2">
            <a:extLst>
              <a:ext uri="{FF2B5EF4-FFF2-40B4-BE49-F238E27FC236}">
                <a16:creationId xmlns:a16="http://schemas.microsoft.com/office/drawing/2014/main" id="{CD266477-ECD9-FFBA-17CD-805277B5FE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EE110782-C963-FD65-A5B2-E8A815FFADB1}"/>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870349D-11C0-4257-871B-E5129678C504}" type="slidenum">
              <a:rPr lang="en-US" altLang="en-US" sz="1200">
                <a:latin typeface="Calibri" panose="020F0502020204030204" pitchFamily="34" charset="0"/>
              </a:rPr>
              <a:pPr algn="r" eaLnBrk="1" hangingPunct="1"/>
              <a:t>13</a:t>
            </a:fld>
            <a:endParaRPr lang="en-US" alt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19AE4EC-A59C-0605-F715-D2E5E988A4F4}"/>
              </a:ext>
            </a:extLst>
          </p:cNvPr>
          <p:cNvSpPr>
            <a:spLocks noGrp="1" noRot="1" noChangeAspect="1" noTextEdit="1"/>
          </p:cNvSpPr>
          <p:nvPr>
            <p:ph type="sldImg"/>
          </p:nvPr>
        </p:nvSpPr>
        <p:spPr>
          <a:xfrm>
            <a:off x="79375" y="741363"/>
            <a:ext cx="6578600" cy="3700462"/>
          </a:xfrm>
          <a:ln/>
        </p:spPr>
      </p:sp>
      <p:sp>
        <p:nvSpPr>
          <p:cNvPr id="33795" name="Notes Placeholder 2">
            <a:extLst>
              <a:ext uri="{FF2B5EF4-FFF2-40B4-BE49-F238E27FC236}">
                <a16:creationId xmlns:a16="http://schemas.microsoft.com/office/drawing/2014/main" id="{7CF5D9B5-1FB5-C891-96E8-A4F5451E12D1}"/>
              </a:ext>
            </a:extLst>
          </p:cNvPr>
          <p:cNvSpPr>
            <a:spLocks noGrp="1"/>
          </p:cNvSpPr>
          <p:nvPr>
            <p:ph type="body" idx="1"/>
          </p:nvPr>
        </p:nvSpPr>
        <p:spPr>
          <a:xfrm>
            <a:off x="673100" y="4687888"/>
            <a:ext cx="5772150" cy="4441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900" b="1">
                <a:cs typeface="Arial" panose="020B0604020202020204" pitchFamily="34" charset="0"/>
              </a:rPr>
              <a:t>Máy Piston:</a:t>
            </a:r>
          </a:p>
          <a:p>
            <a:pPr eaLnBrk="1" hangingPunct="1">
              <a:lnSpc>
                <a:spcPct val="80000"/>
              </a:lnSpc>
            </a:pPr>
            <a:r>
              <a:rPr lang="en-US" altLang="en-US" sz="900">
                <a:cs typeface="Arial" panose="020B0604020202020204" pitchFamily="34" charset="0"/>
              </a:rPr>
              <a:t>P</a:t>
            </a:r>
            <a:r>
              <a:rPr lang="en-US" altLang="en-US" sz="900"/>
              <a:t>iston nhiều cấp làm mát trung gian tạo áp suất cao theo yêu cầu.</a:t>
            </a:r>
          </a:p>
          <a:p>
            <a:pPr eaLnBrk="1" hangingPunct="1">
              <a:lnSpc>
                <a:spcPct val="80000"/>
              </a:lnSpc>
              <a:spcBef>
                <a:spcPct val="0"/>
              </a:spcBef>
            </a:pPr>
            <a:r>
              <a:rPr lang="en-US" altLang="en-US" sz="1000" b="1"/>
              <a:t>Máy trục vít:</a:t>
            </a:r>
          </a:p>
          <a:p>
            <a:pPr eaLnBrk="1" hangingPunct="1">
              <a:lnSpc>
                <a:spcPct val="80000"/>
              </a:lnSpc>
              <a:spcBef>
                <a:spcPct val="0"/>
              </a:spcBef>
            </a:pPr>
            <a:r>
              <a:rPr lang="en-US" altLang="en-US" sz="1000"/>
              <a:t>Một số đặc điểm kỹ thuật của máy trục vít:</a:t>
            </a:r>
          </a:p>
          <a:p>
            <a:pPr eaLnBrk="1" hangingPunct="1">
              <a:lnSpc>
                <a:spcPct val="80000"/>
              </a:lnSpc>
            </a:pPr>
            <a:r>
              <a:rPr lang="en-US" altLang="en-US" sz="900"/>
              <a:t>- Quá trình nén khí trong máy nén trục vít giống quá trình máy nén khí piston một cấp.</a:t>
            </a:r>
          </a:p>
          <a:p>
            <a:pPr eaLnBrk="1" hangingPunct="1">
              <a:lnSpc>
                <a:spcPct val="80000"/>
              </a:lnSpc>
            </a:pPr>
            <a:r>
              <a:rPr lang="en-US" altLang="en-US" sz="900"/>
              <a:t>- Hai trục vít quay trong thân không tiếp xúc vơi thân máy đảm bảo kín bằng phun dầu bôi trơn.</a:t>
            </a:r>
          </a:p>
          <a:p>
            <a:pPr eaLnBrk="1" hangingPunct="1">
              <a:lnSpc>
                <a:spcPct val="80000"/>
              </a:lnSpc>
              <a:spcBef>
                <a:spcPct val="0"/>
              </a:spcBef>
            </a:pPr>
            <a:r>
              <a:rPr lang="en-US" altLang="en-US" sz="1000"/>
              <a:t>Một số thông tin thêm về ưu điểm của máy trục vít:</a:t>
            </a:r>
          </a:p>
          <a:p>
            <a:pPr eaLnBrk="1" hangingPunct="1">
              <a:lnSpc>
                <a:spcPct val="80000"/>
              </a:lnSpc>
            </a:pPr>
            <a:r>
              <a:rPr lang="en-US" altLang="en-US" sz="1000"/>
              <a:t>- Hệ số và hiệu suất lưu lượng có xu hướng tăng theo thời gian làm việc: do ôxit kim loại và cáu bẩn bám trên thành khe </a:t>
            </a:r>
            <a:r>
              <a:rPr lang="en-US" altLang="en-US" sz="1000">
                <a:sym typeface="Wingdings" panose="05000000000000000000" pitchFamily="2" charset="2"/>
              </a:rPr>
              <a:t> ưu điểm nổi bật đối với các máy nén khí.</a:t>
            </a:r>
          </a:p>
          <a:p>
            <a:pPr eaLnBrk="1" hangingPunct="1">
              <a:lnSpc>
                <a:spcPct val="80000"/>
              </a:lnSpc>
              <a:spcBef>
                <a:spcPct val="0"/>
              </a:spcBef>
            </a:pPr>
            <a:r>
              <a:rPr lang="en-US" altLang="en-US" sz="1000"/>
              <a:t>- Không có quan hệ hàm số giữa vòng quay và tỷ số nén nên cho phép có tỷ số nén ở vòng quay bất kỳ. </a:t>
            </a:r>
            <a:r>
              <a:rPr lang="en-US" altLang="en-US" sz="1000">
                <a:sym typeface="Wingdings" panose="05000000000000000000" pitchFamily="2" charset="2"/>
              </a:rPr>
              <a:t>- Tính thuận nghịch của máy nén khí trục vít – động cơ trục vít.</a:t>
            </a:r>
            <a:r>
              <a:rPr lang="en-US" altLang="en-US" sz="1000"/>
              <a:t> </a:t>
            </a:r>
          </a:p>
          <a:p>
            <a:pPr eaLnBrk="1" hangingPunct="1">
              <a:lnSpc>
                <a:spcPct val="80000"/>
              </a:lnSpc>
              <a:spcBef>
                <a:spcPct val="0"/>
              </a:spcBef>
            </a:pPr>
            <a:r>
              <a:rPr lang="en-US" altLang="en-US" sz="1000"/>
              <a:t>- Khả năng điều chỉnh năng suất và áp suất có tính kinh tế trong dải rộng</a:t>
            </a:r>
          </a:p>
          <a:p>
            <a:pPr lvl="1" eaLnBrk="1" hangingPunct="1">
              <a:lnSpc>
                <a:spcPct val="80000"/>
              </a:lnSpc>
              <a:spcBef>
                <a:spcPct val="0"/>
              </a:spcBef>
            </a:pPr>
            <a:r>
              <a:rPr lang="en-US" altLang="en-US" sz="1000"/>
              <a:t>Trong phạm vi phần thoải các đường đặc tính </a:t>
            </a:r>
            <a:r>
              <a:rPr lang="en-US" altLang="en-US" sz="1000">
                <a:sym typeface="Symbol" panose="05050102010706020507" pitchFamily="18" charset="2"/>
              </a:rPr>
              <a:t></a:t>
            </a:r>
            <a:r>
              <a:rPr lang="en-US" altLang="en-US" sz="1000" baseline="-25000"/>
              <a:t>v </a:t>
            </a:r>
            <a:r>
              <a:rPr lang="en-US" altLang="en-US" sz="1000"/>
              <a:t>= f(</a:t>
            </a:r>
            <a:r>
              <a:rPr lang="en-US" altLang="en-US" sz="1000">
                <a:sym typeface="Symbol" panose="05050102010706020507" pitchFamily="18" charset="2"/>
              </a:rPr>
              <a:t></a:t>
            </a:r>
            <a:r>
              <a:rPr lang="en-US" altLang="en-US" sz="1000" baseline="-25000">
                <a:sym typeface="Symbol" panose="05050102010706020507" pitchFamily="18" charset="2"/>
              </a:rPr>
              <a:t>H</a:t>
            </a:r>
            <a:r>
              <a:rPr lang="en-US" altLang="en-US" sz="1000">
                <a:sym typeface="Symbol" panose="05050102010706020507" pitchFamily="18" charset="2"/>
              </a:rPr>
              <a:t>; n</a:t>
            </a:r>
            <a:r>
              <a:rPr lang="en-US" altLang="en-US" sz="1000"/>
              <a:t>). bằng cách thay đổi vòng quay.</a:t>
            </a:r>
          </a:p>
          <a:p>
            <a:pPr lvl="1" eaLnBrk="1" hangingPunct="1">
              <a:lnSpc>
                <a:spcPct val="80000"/>
              </a:lnSpc>
              <a:spcBef>
                <a:spcPct val="0"/>
              </a:spcBef>
            </a:pPr>
            <a:r>
              <a:rPr lang="en-US" altLang="en-US" sz="1000"/>
              <a:t>Khi sử dụng van trượt điều phối (điều chỉnh năng suất từ 100% xuống 10-20%) thì công suất tỉ đối chỉ tăng lên đôi chút ở năng suất thấp.</a:t>
            </a:r>
          </a:p>
          <a:p>
            <a:pPr eaLnBrk="1" hangingPunct="1">
              <a:lnSpc>
                <a:spcPct val="80000"/>
              </a:lnSpc>
              <a:spcBef>
                <a:spcPct val="0"/>
              </a:spcBef>
            </a:pPr>
            <a:r>
              <a:rPr lang="en-US" altLang="en-US" sz="1000"/>
              <a:t>- Bảo trì: Đối với máy không dầu: không có dầu và mạt do mòn chi tiết trong khi nén ra.</a:t>
            </a:r>
          </a:p>
          <a:p>
            <a:pPr eaLnBrk="1" hangingPunct="1">
              <a:lnSpc>
                <a:spcPct val="80000"/>
              </a:lnSpc>
              <a:spcBef>
                <a:spcPct val="0"/>
              </a:spcBef>
            </a:pPr>
            <a:r>
              <a:rPr lang="en-US" altLang="en-US" sz="1000"/>
              <a:t>- Chi phí vận hành thấp:</a:t>
            </a:r>
          </a:p>
          <a:p>
            <a:pPr lvl="1" eaLnBrk="1" hangingPunct="1">
              <a:lnSpc>
                <a:spcPct val="80000"/>
              </a:lnSpc>
              <a:spcBef>
                <a:spcPct val="0"/>
              </a:spcBef>
            </a:pPr>
            <a:r>
              <a:rPr lang="en-US" altLang="en-US" sz="1000"/>
              <a:t>Tiêu hao nước làm mát. dầu bôi trơn không đáng kể; sửa chữa ít; có thể điều khiển từ xa hoặc tự động. </a:t>
            </a:r>
          </a:p>
          <a:p>
            <a:pPr lvl="1" eaLnBrk="1" hangingPunct="1">
              <a:lnSpc>
                <a:spcPct val="80000"/>
              </a:lnSpc>
              <a:spcBef>
                <a:spcPct val="0"/>
              </a:spcBef>
            </a:pPr>
            <a:r>
              <a:rPr lang="en-US" altLang="en-US" sz="1000"/>
              <a:t>Mức độ tin cậy đặc biệt cao và tuổi thọ cao nhờ kết cấu đơn giản. không có các chi tiết chuyển động tịnh tiến. không có van. vòng séc măng hoặc các chi tiết hay hỏng hóc. không có các chi tiết dễ rung</a:t>
            </a:r>
          </a:p>
          <a:p>
            <a:pPr eaLnBrk="1" hangingPunct="1">
              <a:lnSpc>
                <a:spcPct val="80000"/>
              </a:lnSpc>
              <a:spcBef>
                <a:spcPct val="0"/>
              </a:spcBef>
            </a:pPr>
            <a:r>
              <a:rPr lang="en-US" altLang="en-US" sz="1000"/>
              <a:t>- Kích thước nhỏ: Vòng quay nhanh tạo khả năng truyền động trực tiếp đồng trục với động cơ cao tốc và Năng suất tỉ đối trên đơn vị trọng lượng và diện tích cao nên trọng lượng và kích thước máy nén nhỏ. tạo điều kiện giảm lượng vật liệu chế tạo.</a:t>
            </a:r>
          </a:p>
          <a:p>
            <a:pPr eaLnBrk="1" hangingPunct="1">
              <a:lnSpc>
                <a:spcPct val="80000"/>
              </a:lnSpc>
              <a:spcBef>
                <a:spcPct val="0"/>
              </a:spcBef>
            </a:pPr>
            <a:r>
              <a:rPr lang="en-US" altLang="en-US" sz="1000"/>
              <a:t>- Một số ưu điểm khác:</a:t>
            </a:r>
          </a:p>
          <a:p>
            <a:pPr lvl="1" eaLnBrk="1" hangingPunct="1">
              <a:lnSpc>
                <a:spcPct val="80000"/>
              </a:lnSpc>
              <a:spcBef>
                <a:spcPct val="0"/>
              </a:spcBef>
            </a:pPr>
            <a:r>
              <a:rPr lang="en-US" altLang="en-US" sz="1000"/>
              <a:t>Rôto máy có tính cân bằng động rất cao nên không cần móng máy nặng.</a:t>
            </a:r>
          </a:p>
          <a:p>
            <a:pPr lvl="1" eaLnBrk="1" hangingPunct="1">
              <a:lnSpc>
                <a:spcPct val="80000"/>
              </a:lnSpc>
              <a:spcBef>
                <a:spcPct val="0"/>
              </a:spcBef>
            </a:pPr>
            <a:r>
              <a:rPr lang="en-US" altLang="en-US" sz="1000"/>
              <a:t>Tính đồng đều của lưu lượng khí cao nên không cần các bình tích khí cồng kềnh.</a:t>
            </a:r>
          </a:p>
          <a:p>
            <a:pPr lvl="1" eaLnBrk="1" hangingPunct="1">
              <a:lnSpc>
                <a:spcPct val="80000"/>
              </a:lnSpc>
              <a:spcBef>
                <a:spcPct val="0"/>
              </a:spcBef>
            </a:pPr>
            <a:r>
              <a:rPr lang="en-US" altLang="en-US" sz="1000"/>
              <a:t>Có thể nén khí ẩm chứa chất lỏng dạng giọt hoặc khí nhiễm bẩn cao. nén </a:t>
            </a:r>
            <a:r>
              <a:rPr lang="en-US" altLang="en-US" sz="900"/>
              <a:t>các khí bất kỳ</a:t>
            </a:r>
          </a:p>
          <a:p>
            <a:pPr lvl="1" eaLnBrk="1" hangingPunct="1">
              <a:lnSpc>
                <a:spcPct val="80000"/>
              </a:lnSpc>
              <a:spcBef>
                <a:spcPct val="0"/>
              </a:spcBef>
            </a:pPr>
            <a:endParaRPr lang="en-US" altLang="en-US" sz="900"/>
          </a:p>
          <a:p>
            <a:pPr lvl="1" eaLnBrk="1" hangingPunct="1">
              <a:lnSpc>
                <a:spcPct val="80000"/>
              </a:lnSpc>
              <a:spcBef>
                <a:spcPct val="0"/>
              </a:spcBef>
            </a:pPr>
            <a:r>
              <a:rPr lang="en-US" altLang="en-US" sz="900"/>
              <a:t>Tham khảo: với cùng công suất và chung một nhà sản xuất. MNK trục vít có giá cao hơn từ 50-70% so với MNK piston.</a:t>
            </a:r>
          </a:p>
        </p:txBody>
      </p:sp>
      <p:sp>
        <p:nvSpPr>
          <p:cNvPr id="4" name="Slide Number Placeholder 3">
            <a:extLst>
              <a:ext uri="{FF2B5EF4-FFF2-40B4-BE49-F238E27FC236}">
                <a16:creationId xmlns:a16="http://schemas.microsoft.com/office/drawing/2014/main" id="{FA24719C-1D29-7A43-0345-7F2B99BA3BE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3937DD4-D886-4928-8B37-2674039DA0D4}" type="slidenum">
              <a:rPr lang="en-US" altLang="en-US" sz="1200">
                <a:latin typeface="Calibri" panose="020F0502020204030204" pitchFamily="34" charset="0"/>
              </a:rPr>
              <a:pPr algn="r" eaLnBrk="1" hangingPunct="1"/>
              <a:t>14</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F8AC10-7A15-4D80-9E72-0EE6D766B443}"/>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B590D753-5FDB-44EA-8E70-006C4C51887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058AD69-0E3C-473E-93FB-FABC1BD4CB9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117E4-D611-40E8-89A2-E4BC16710854}"/>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D7868695-815E-4C35-9CD8-D1B17406B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04F7B5-FD66-45EE-9E96-3C4EF27EA3EE}"/>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13F382-2BDB-4B0C-B8DD-9EB7DA3D3285}"/>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536AE91F-04A4-4CF5-BC83-1BC58CFE83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1911235-7AB8-4009-A5A6-6B753B6EF1AD}"/>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F8AC10-7A15-4D80-9E72-0EE6D766B443}"/>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B590D753-5FDB-44EA-8E70-006C4C51887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058AD69-0E3C-473E-93FB-FABC1BD4CB9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174687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E8A267-54BE-43D9-96BC-E7F20C1DC92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2CC6F129-AF95-41E1-8270-63C11D76A5E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24C0AB-3E09-4E73-80BA-B0F42475CBB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18109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2DEB2BB-CDEF-4044-91A8-ABBE7CE1362A}"/>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DD3659D5-5C03-4C04-8068-6DC3AAD18EC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2E438-C880-4D48-B7D9-246EF656BAD3}"/>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144982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04ED89-D9EA-4C20-B6B8-557058461290}"/>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86DF70BF-0360-4286-85DC-C78711B721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21BC5BB-8080-4BBA-AE83-43985768262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1825854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87E6E3-D76C-4382-9F8C-DCABCA0BD51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8" name="Footer Placeholder 7">
            <a:extLst>
              <a:ext uri="{FF2B5EF4-FFF2-40B4-BE49-F238E27FC236}">
                <a16:creationId xmlns:a16="http://schemas.microsoft.com/office/drawing/2014/main" id="{19F441E5-6B5B-4F3C-B336-3446B871311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378AC69-7B57-46A2-917B-8E13173AA552}"/>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31609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6311AD8-0362-4B40-8FD0-88E8154EDB6F}"/>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4" name="Footer Placeholder 3">
            <a:extLst>
              <a:ext uri="{FF2B5EF4-FFF2-40B4-BE49-F238E27FC236}">
                <a16:creationId xmlns:a16="http://schemas.microsoft.com/office/drawing/2014/main" id="{BE8E377B-7CB0-4B3B-BDD4-A96EF434CA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9A81C60-21A2-426F-BCF6-6504B9DA722C}"/>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9526585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pic>
        <p:nvPicPr>
          <p:cNvPr id="5" name="Picture 4">
            <a:extLst>
              <a:ext uri="{FF2B5EF4-FFF2-40B4-BE49-F238E27FC236}">
                <a16:creationId xmlns:a16="http://schemas.microsoft.com/office/drawing/2014/main" id="{11CD4BC2-5E89-638C-69BD-E2E21CF6002E}"/>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6" name="Picture 5">
            <a:extLst>
              <a:ext uri="{FF2B5EF4-FFF2-40B4-BE49-F238E27FC236}">
                <a16:creationId xmlns:a16="http://schemas.microsoft.com/office/drawing/2014/main" id="{4D186F1A-C96F-C8C1-30D7-FB59F39B30C9}"/>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7" name="Picture 6">
            <a:extLst>
              <a:ext uri="{FF2B5EF4-FFF2-40B4-BE49-F238E27FC236}">
                <a16:creationId xmlns:a16="http://schemas.microsoft.com/office/drawing/2014/main" id="{66EFF7C9-E2BF-40B0-2AFD-9E62D38A04AC}"/>
              </a:ext>
            </a:extLst>
          </p:cNvPr>
          <p:cNvPicPr>
            <a:picLocks noChangeAspect="1"/>
          </p:cNvPicPr>
          <p:nvPr/>
        </p:nvPicPr>
        <p:blipFill>
          <a:blip r:embed="rId4"/>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0E97070D-4BB0-04BF-B80B-EB71F658A0FC}"/>
              </a:ext>
            </a:extLst>
          </p:cNvPr>
          <p:cNvPicPr>
            <a:picLocks noChangeAspect="1"/>
          </p:cNvPicPr>
          <p:nvPr/>
        </p:nvPicPr>
        <p:blipFill>
          <a:blip r:embed="rId5"/>
          <a:stretch>
            <a:fillRect/>
          </a:stretch>
        </p:blipFill>
        <p:spPr>
          <a:xfrm>
            <a:off x="10824439" y="-284944"/>
            <a:ext cx="1205467" cy="1205467"/>
          </a:xfrm>
          <a:prstGeom prst="rect">
            <a:avLst/>
          </a:prstGeom>
        </p:spPr>
      </p:pic>
      <p:pic>
        <p:nvPicPr>
          <p:cNvPr id="9" name="Picture 8">
            <a:extLst>
              <a:ext uri="{FF2B5EF4-FFF2-40B4-BE49-F238E27FC236}">
                <a16:creationId xmlns:a16="http://schemas.microsoft.com/office/drawing/2014/main" id="{E9F57EC4-E690-4709-B4E1-676BB06635B2}"/>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49F6EDE6-E59D-47E3-8E19-EF02363F9F1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1" name="Picture 10">
            <a:extLst>
              <a:ext uri="{FF2B5EF4-FFF2-40B4-BE49-F238E27FC236}">
                <a16:creationId xmlns:a16="http://schemas.microsoft.com/office/drawing/2014/main" id="{8C3800BC-A792-4639-B73F-79C2667836F9}"/>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12" name="Picture 11">
            <a:extLst>
              <a:ext uri="{FF2B5EF4-FFF2-40B4-BE49-F238E27FC236}">
                <a16:creationId xmlns:a16="http://schemas.microsoft.com/office/drawing/2014/main" id="{2636D6CF-7AA8-45AC-8C4B-3E30A1C39E3E}"/>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48816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30780CC-0B63-4BE5-AC52-02D7269E6D7E}"/>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64537FA1-AA84-4F46-859B-DA481FAEC8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A9EE641-C7D8-41B2-B551-AA5677B95C14}"/>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014598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E8A267-54BE-43D9-96BC-E7F20C1DC92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2CC6F129-AF95-41E1-8270-63C11D76A5E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24C0AB-3E09-4E73-80BA-B0F42475CBB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90B9DD-6965-4222-BCC2-222F3ED1619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438CA87A-288C-4255-9175-6D9D1F985D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F879D5-8E78-436D-924E-89C9320A38B5}"/>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9175061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117E4-D611-40E8-89A2-E4BC16710854}"/>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D7868695-815E-4C35-9CD8-D1B17406B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04F7B5-FD66-45EE-9E96-3C4EF27EA3EE}"/>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683886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13F382-2BDB-4B0C-B8DD-9EB7DA3D3285}"/>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536AE91F-04A4-4CF5-BC83-1BC58CFE83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1911235-7AB8-4009-A5A6-6B753B6EF1AD}"/>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69793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ố cục 1/2 -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B09C1E2-284D-41DE-8B8C-869C4AC32F53}"/>
              </a:ext>
            </a:extLst>
          </p:cNvPr>
          <p:cNvSpPr/>
          <p:nvPr userDrawn="1"/>
        </p:nvSpPr>
        <p:spPr>
          <a:xfrm>
            <a:off x="7546163" y="1443898"/>
            <a:ext cx="4052628" cy="3970204"/>
          </a:xfrm>
          <a:prstGeom prst="rect">
            <a:avLst/>
          </a:prstGeom>
          <a:solidFill>
            <a:schemeClr val="bg1"/>
          </a:solidFill>
          <a:ln>
            <a:noFill/>
          </a:ln>
          <a:effectLst>
            <a:outerShdw blurRad="571500" dist="279400" dir="1500000" sx="98000" sy="98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 Placeholder 14">
            <a:extLst>
              <a:ext uri="{FF2B5EF4-FFF2-40B4-BE49-F238E27FC236}">
                <a16:creationId xmlns:a16="http://schemas.microsoft.com/office/drawing/2014/main" id="{67A4F0D1-0590-47A0-8C8F-D30BC862CCED}"/>
              </a:ext>
            </a:extLst>
          </p:cNvPr>
          <p:cNvSpPr>
            <a:spLocks noGrp="1"/>
          </p:cNvSpPr>
          <p:nvPr>
            <p:ph type="body" sz="quarter" idx="14" hasCustomPrompt="1"/>
          </p:nvPr>
        </p:nvSpPr>
        <p:spPr>
          <a:xfrm>
            <a:off x="7972277" y="4652818"/>
            <a:ext cx="3200400" cy="566928"/>
          </a:xfrm>
        </p:spPr>
        <p:txBody>
          <a:bodyPr/>
          <a:lstStyle>
            <a:lvl1pPr marL="0" indent="0" algn="ctr">
              <a:buNone/>
              <a:defRPr sz="1600" b="0">
                <a:latin typeface="Montserrat Bold" pitchFamily="2" charset="0"/>
              </a:defRPr>
            </a:lvl1pPr>
            <a:lvl2pPr>
              <a:defRPr b="0"/>
            </a:lvl2pPr>
            <a:lvl3pPr>
              <a:defRPr b="0"/>
            </a:lvl3pPr>
            <a:lvl4pPr>
              <a:defRPr b="0"/>
            </a:lvl4pPr>
            <a:lvl5pPr>
              <a:defRPr b="0"/>
            </a:lvl5pPr>
          </a:lstStyle>
          <a:p>
            <a:pPr lvl="0"/>
            <a:r>
              <a:rPr lang="en-US"/>
              <a:t>Điền chú thích ở đây</a:t>
            </a:r>
          </a:p>
        </p:txBody>
      </p:sp>
      <p:sp>
        <p:nvSpPr>
          <p:cNvPr id="12" name="Picture Placeholder 11">
            <a:extLst>
              <a:ext uri="{FF2B5EF4-FFF2-40B4-BE49-F238E27FC236}">
                <a16:creationId xmlns:a16="http://schemas.microsoft.com/office/drawing/2014/main" id="{A2AFD22F-A58D-4B7B-BB27-C23FD02C0A6A}"/>
              </a:ext>
            </a:extLst>
          </p:cNvPr>
          <p:cNvSpPr>
            <a:spLocks noGrp="1"/>
          </p:cNvSpPr>
          <p:nvPr>
            <p:ph type="pic" sz="quarter" idx="13"/>
          </p:nvPr>
        </p:nvSpPr>
        <p:spPr>
          <a:xfrm>
            <a:off x="7724853" y="1631950"/>
            <a:ext cx="3694176" cy="2852928"/>
          </a:xfrm>
        </p:spPr>
        <p:txBody>
          <a:bodyPr/>
          <a:lstStyle/>
          <a:p>
            <a:r>
              <a:rPr lang="en-US"/>
              <a:t>Click icon to add picture</a:t>
            </a:r>
          </a:p>
        </p:txBody>
      </p:sp>
    </p:spTree>
    <p:extLst>
      <p:ext uri="{BB962C8B-B14F-4D97-AF65-F5344CB8AC3E}">
        <p14:creationId xmlns:p14="http://schemas.microsoft.com/office/powerpoint/2010/main" val="4299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Trố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66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8/15/25</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609414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p:txBody>
          <a:bodyPr/>
          <a:lstStyle/>
          <a:p>
            <a:fld id="{E69B9EE9-F3BF-4B40-83E7-C9BC68FDDB0E}" type="datetimeFigureOut">
              <a:rPr lang="en-US" smtClean="0"/>
              <a:t>8/15/25</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6462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p:txBody>
          <a:bodyPr/>
          <a:lstStyle/>
          <a:p>
            <a:fld id="{E69B9EE9-F3BF-4B40-83E7-C9BC68FDDB0E}" type="datetimeFigureOut">
              <a:rPr lang="en-US" smtClean="0"/>
              <a:t>8/15/25</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7220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ECE644-2698-408F-8FB0-6A0E7A89AE61}"/>
              </a:ext>
            </a:extLst>
          </p:cNvPr>
          <p:cNvSpPr>
            <a:spLocks noGrp="1"/>
          </p:cNvSpPr>
          <p:nvPr>
            <p:ph type="dt" sz="half" idx="10"/>
          </p:nvPr>
        </p:nvSpPr>
        <p:spPr/>
        <p:txBody>
          <a:bodyPr/>
          <a:lstStyle/>
          <a:p>
            <a:fld id="{E69B9EE9-F3BF-4B40-83E7-C9BC68FDDB0E}" type="datetimeFigureOut">
              <a:rPr lang="en-US" smtClean="0"/>
              <a:t>8/15/25</a:t>
            </a:fld>
            <a:endParaRPr lang="en-US"/>
          </a:p>
        </p:txBody>
      </p:sp>
      <p:sp>
        <p:nvSpPr>
          <p:cNvPr id="3" name="Footer Placeholder 2">
            <a:extLst>
              <a:ext uri="{FF2B5EF4-FFF2-40B4-BE49-F238E27FC236}">
                <a16:creationId xmlns:a16="http://schemas.microsoft.com/office/drawing/2014/main" id="{15CC5793-F0FF-4CD1-B963-02681548A4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37A6AA-8003-4D50-8FE9-D1C8D630FC19}"/>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20437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A17E16C-5AA3-9B85-B771-FE7E659E805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51FB507-3D2C-54A3-39B9-F7E3FE08E4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F8A9605-83B3-B436-C3F6-2EB7CB5452F6}"/>
              </a:ext>
            </a:extLst>
          </p:cNvPr>
          <p:cNvSpPr>
            <a:spLocks noGrp="1" noChangeArrowheads="1"/>
          </p:cNvSpPr>
          <p:nvPr>
            <p:ph type="sldNum" sz="quarter" idx="12"/>
          </p:nvPr>
        </p:nvSpPr>
        <p:spPr>
          <a:ln/>
        </p:spPr>
        <p:txBody>
          <a:bodyPr/>
          <a:lstStyle>
            <a:lvl1pPr>
              <a:defRPr/>
            </a:lvl1pPr>
          </a:lstStyle>
          <a:p>
            <a:fld id="{408CDAC7-A8DB-44FF-820A-DA8217EE08CB}" type="slidenum">
              <a:rPr lang="en-US" altLang="en-US"/>
              <a:pPr/>
              <a:t>‹#›</a:t>
            </a:fld>
            <a:endParaRPr lang="en-US" altLang="en-US"/>
          </a:p>
        </p:txBody>
      </p:sp>
    </p:spTree>
    <p:extLst>
      <p:ext uri="{BB962C8B-B14F-4D97-AF65-F5344CB8AC3E}">
        <p14:creationId xmlns:p14="http://schemas.microsoft.com/office/powerpoint/2010/main" val="334782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DEB2BB-CDEF-4044-91A8-ABBE7CE1362A}"/>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5" name="Footer Placeholder 4">
            <a:extLst>
              <a:ext uri="{FF2B5EF4-FFF2-40B4-BE49-F238E27FC236}">
                <a16:creationId xmlns:a16="http://schemas.microsoft.com/office/drawing/2014/main" id="{DD3659D5-5C03-4C04-8068-6DC3AAD18EC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2E438-C880-4D48-B7D9-246EF656BAD3}"/>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1515607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39607879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189084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003988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249028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917717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8132614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649004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72914049"/>
      </p:ext>
    </p:extLst>
  </p:cSld>
  <p:clrMapOvr>
    <a:masterClrMapping/>
  </p:clrMapOvr>
  <p:transitio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667654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9225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04ED89-D9EA-4C20-B6B8-557058461290}"/>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86DF70BF-0360-4286-85DC-C78711B721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21BC5BB-8080-4BBA-AE83-43985768262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6097571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68007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5984720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2" name="Straight Connector 11">
            <a:extLst>
              <a:ext uri="{FF2B5EF4-FFF2-40B4-BE49-F238E27FC236}">
                <a16:creationId xmlns:a16="http://schemas.microsoft.com/office/drawing/2014/main" id="{D932695B-6E39-4941-B126-F636B2CD852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2644720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0" name="Straight Connector 9">
            <a:extLst>
              <a:ext uri="{FF2B5EF4-FFF2-40B4-BE49-F238E27FC236}">
                <a16:creationId xmlns:a16="http://schemas.microsoft.com/office/drawing/2014/main" id="{73BF67F9-5F20-453B-9E7D-11EACE7FDD5E}"/>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778470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15" name="Straight Connector 14">
            <a:extLst>
              <a:ext uri="{FF2B5EF4-FFF2-40B4-BE49-F238E27FC236}">
                <a16:creationId xmlns:a16="http://schemas.microsoft.com/office/drawing/2014/main" id="{A90B9F0B-045E-4E2C-8C60-97C04786CCD1}"/>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72016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8" name="Straight Connector 7">
            <a:extLst>
              <a:ext uri="{FF2B5EF4-FFF2-40B4-BE49-F238E27FC236}">
                <a16:creationId xmlns:a16="http://schemas.microsoft.com/office/drawing/2014/main" id="{91B07B39-D3F0-4CEA-AE23-C6824DDE8B71}"/>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089437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8" name="Straight Connector 7">
            <a:extLst>
              <a:ext uri="{FF2B5EF4-FFF2-40B4-BE49-F238E27FC236}">
                <a16:creationId xmlns:a16="http://schemas.microsoft.com/office/drawing/2014/main" id="{90AF30F6-0303-443B-ABF7-1E095D1484D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447165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29634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04829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4649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87E6E3-D76C-4382-9F8C-DCABCA0BD51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8" name="Footer Placeholder 7">
            <a:extLst>
              <a:ext uri="{FF2B5EF4-FFF2-40B4-BE49-F238E27FC236}">
                <a16:creationId xmlns:a16="http://schemas.microsoft.com/office/drawing/2014/main" id="{19F441E5-6B5B-4F3C-B336-3446B871311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378AC69-7B57-46A2-917B-8E13173AA552}"/>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791105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21882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20897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40464747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14841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5289921"/>
      </p:ext>
    </p:extLst>
  </p:cSld>
  <p:clrMapOvr>
    <a:masterClrMapping/>
  </p:clrMapOvr>
  <p:transition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0334677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389976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3728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p>
            <a:r>
              <a:rPr lang="en-US"/>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835015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84084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6311AD8-0362-4B40-8FD0-88E8154EDB6F}"/>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4" name="Footer Placeholder 3">
            <a:extLst>
              <a:ext uri="{FF2B5EF4-FFF2-40B4-BE49-F238E27FC236}">
                <a16:creationId xmlns:a16="http://schemas.microsoft.com/office/drawing/2014/main" id="{BE8E377B-7CB0-4B3B-BDD4-A96EF434CA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9A81C60-21A2-426F-BCF6-6504B9DA722C}"/>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3544481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740814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604430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4947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pic>
        <p:nvPicPr>
          <p:cNvPr id="5" name="Picture 4">
            <a:extLst>
              <a:ext uri="{FF2B5EF4-FFF2-40B4-BE49-F238E27FC236}">
                <a16:creationId xmlns:a16="http://schemas.microsoft.com/office/drawing/2014/main" id="{11CD4BC2-5E89-638C-69BD-E2E21CF6002E}"/>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6" name="Picture 5">
            <a:extLst>
              <a:ext uri="{FF2B5EF4-FFF2-40B4-BE49-F238E27FC236}">
                <a16:creationId xmlns:a16="http://schemas.microsoft.com/office/drawing/2014/main" id="{4D186F1A-C96F-C8C1-30D7-FB59F39B30C9}"/>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7" name="Picture 6">
            <a:extLst>
              <a:ext uri="{FF2B5EF4-FFF2-40B4-BE49-F238E27FC236}">
                <a16:creationId xmlns:a16="http://schemas.microsoft.com/office/drawing/2014/main" id="{66EFF7C9-E2BF-40B0-2AFD-9E62D38A04AC}"/>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0E97070D-4BB0-04BF-B80B-EB71F658A0F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72535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0780CC-0B63-4BE5-AC52-02D7269E6D7E}"/>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64537FA1-AA84-4F46-859B-DA481FAEC8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A9EE641-C7D8-41B2-B551-AA5677B95C14}"/>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90B9DD-6965-4222-BCC2-222F3ED1619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8/15/25</a:t>
            </a:fld>
            <a:endParaRPr lang="en-US"/>
          </a:p>
        </p:txBody>
      </p:sp>
      <p:sp>
        <p:nvSpPr>
          <p:cNvPr id="6" name="Footer Placeholder 5">
            <a:extLst>
              <a:ext uri="{FF2B5EF4-FFF2-40B4-BE49-F238E27FC236}">
                <a16:creationId xmlns:a16="http://schemas.microsoft.com/office/drawing/2014/main" id="{438CA87A-288C-4255-9175-6D9D1F985D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F879D5-8E78-436D-924E-89C9320A38B5}"/>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5.jpg"/><Relationship Id="rId2" Type="http://schemas.openxmlformats.org/officeDocument/2006/relationships/slideLayout" Target="../slideLayouts/slideLayout24.xml"/><Relationship Id="rId16" Type="http://schemas.openxmlformats.org/officeDocument/2006/relationships/image" Target="../media/image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tags" Target="../tags/tag2.xml"/><Relationship Id="rId4" Type="http://schemas.openxmlformats.org/officeDocument/2006/relationships/slideLayout" Target="../slideLayouts/slideLayout26.xml"/><Relationship Id="rId9" Type="http://schemas.openxmlformats.org/officeDocument/2006/relationships/tags" Target="../tags/tag1.xml"/><Relationship Id="rId1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4.png"/><Relationship Id="rId5" Type="http://schemas.openxmlformats.org/officeDocument/2006/relationships/slideLayout" Target="../slideLayouts/slideLayout45.xml"/><Relationship Id="rId10" Type="http://schemas.openxmlformats.org/officeDocument/2006/relationships/image" Target="../media/image3.png"/><Relationship Id="rId4" Type="http://schemas.openxmlformats.org/officeDocument/2006/relationships/slideLayout" Target="../slideLayouts/slideLayout44.xml"/><Relationship Id="rId9" Type="http://schemas.openxmlformats.org/officeDocument/2006/relationships/image" Target="../media/image2.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heme" Target="../theme/theme6.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0F06A5B3-E9B0-8E33-CF02-818FA591A95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9DC88191-2D2B-9FEF-8A88-2CEA0ED822E7}"/>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D570B5F7-17A3-E52A-B48A-12AC9C89DAC0}"/>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25ACEC54-B922-B89E-ADB4-A16E05F48446}"/>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0F06A5B3-E9B0-8E33-CF02-818FA591A956}"/>
              </a:ext>
            </a:extLst>
          </p:cNvPr>
          <p:cNvPicPr>
            <a:picLocks noChangeAspect="1"/>
          </p:cNvPicPr>
          <p:nvPr/>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9DC88191-2D2B-9FEF-8A88-2CEA0ED822E7}"/>
              </a:ext>
            </a:extLst>
          </p:cNvPr>
          <p:cNvPicPr>
            <a:picLocks noChangeAspect="1"/>
          </p:cNvPicPr>
          <p:nvPr/>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D570B5F7-17A3-E52A-B48A-12AC9C89DAC0}"/>
              </a:ext>
            </a:extLst>
          </p:cNvPr>
          <p:cNvPicPr>
            <a:picLocks noChangeAspect="1"/>
          </p:cNvPicPr>
          <p:nvPr/>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25ACEC54-B922-B89E-ADB4-A16E05F48446}"/>
              </a:ext>
            </a:extLst>
          </p:cNvPr>
          <p:cNvPicPr>
            <a:picLocks noChangeAspect="1"/>
          </p:cNvPicPr>
          <p:nvPr/>
        </p:nvPicPr>
        <p:blipFill>
          <a:blip r:embed="rId16"/>
          <a:stretch>
            <a:fillRect/>
          </a:stretch>
        </p:blipFill>
        <p:spPr>
          <a:xfrm>
            <a:off x="10824439" y="-284944"/>
            <a:ext cx="1205467" cy="1205467"/>
          </a:xfrm>
          <a:prstGeom prst="rect">
            <a:avLst/>
          </a:prstGeom>
        </p:spPr>
      </p:pic>
      <p:sp>
        <p:nvSpPr>
          <p:cNvPr id="20" name="9Slide.vn - 2019">
            <a:extLst>
              <a:ext uri="{FF2B5EF4-FFF2-40B4-BE49-F238E27FC236}">
                <a16:creationId xmlns:a16="http://schemas.microsoft.com/office/drawing/2014/main" id="{1AD82E44-7660-4AEA-9BCA-EAEA488A804C}"/>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21" name="Group 20">
            <a:extLst>
              <a:ext uri="{FF2B5EF4-FFF2-40B4-BE49-F238E27FC236}">
                <a16:creationId xmlns:a16="http://schemas.microsoft.com/office/drawing/2014/main" id="{2013EB05-F7E7-49B4-A46D-CA1EF925A32B}"/>
              </a:ext>
            </a:extLst>
          </p:cNvPr>
          <p:cNvGrpSpPr/>
          <p:nvPr userDrawn="1"/>
        </p:nvGrpSpPr>
        <p:grpSpPr>
          <a:xfrm>
            <a:off x="11506200" y="6248400"/>
            <a:ext cx="457200" cy="457200"/>
            <a:chOff x="11582400" y="6248400"/>
            <a:chExt cx="457200" cy="457200"/>
          </a:xfrm>
        </p:grpSpPr>
        <p:sp>
          <p:nvSpPr>
            <p:cNvPr id="22" name="Rectangle 21">
              <a:extLst>
                <a:ext uri="{FF2B5EF4-FFF2-40B4-BE49-F238E27FC236}">
                  <a16:creationId xmlns:a16="http://schemas.microsoft.com/office/drawing/2014/main" id="{51C63AD0-3F8C-4683-B3CF-9BE1FF5E294D}"/>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Freeform: Shape 22">
              <a:extLst>
                <a:ext uri="{FF2B5EF4-FFF2-40B4-BE49-F238E27FC236}">
                  <a16:creationId xmlns:a16="http://schemas.microsoft.com/office/drawing/2014/main" id="{1DB9EFC7-4FE3-41C6-808B-A992127A8102}"/>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4" name="Freeform: Shape 23">
              <a:extLst>
                <a:ext uri="{FF2B5EF4-FFF2-40B4-BE49-F238E27FC236}">
                  <a16:creationId xmlns:a16="http://schemas.microsoft.com/office/drawing/2014/main" id="{632FE31A-B944-478A-924D-8D00D113B8DE}"/>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5" name="Freeform: Shape 24">
              <a:extLst>
                <a:ext uri="{FF2B5EF4-FFF2-40B4-BE49-F238E27FC236}">
                  <a16:creationId xmlns:a16="http://schemas.microsoft.com/office/drawing/2014/main" id="{5E12753D-9DB7-4870-9280-1AE30AA01E6D}"/>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6" name="Freeform: Shape 25">
              <a:extLst>
                <a:ext uri="{FF2B5EF4-FFF2-40B4-BE49-F238E27FC236}">
                  <a16:creationId xmlns:a16="http://schemas.microsoft.com/office/drawing/2014/main" id="{6BE48775-66E6-419F-821A-91855A7A47F7}"/>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27" name="TextBox 26">
            <a:extLst>
              <a:ext uri="{FF2B5EF4-FFF2-40B4-BE49-F238E27FC236}">
                <a16:creationId xmlns:a16="http://schemas.microsoft.com/office/drawing/2014/main" id="{822F2C28-1CA0-455A-9F11-7B262ADB7FDC}"/>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8" name="Picture 27">
            <a:extLst>
              <a:ext uri="{FF2B5EF4-FFF2-40B4-BE49-F238E27FC236}">
                <a16:creationId xmlns:a16="http://schemas.microsoft.com/office/drawing/2014/main" id="{DEEC4EB9-1E54-48D2-9DD3-FB042F10CCCB}"/>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29" name="Picture 28">
            <a:extLst>
              <a:ext uri="{FF2B5EF4-FFF2-40B4-BE49-F238E27FC236}">
                <a16:creationId xmlns:a16="http://schemas.microsoft.com/office/drawing/2014/main" id="{74E9627A-CBDC-4816-ABEE-DCC9529C52AB}"/>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30" name="Picture 29">
            <a:extLst>
              <a:ext uri="{FF2B5EF4-FFF2-40B4-BE49-F238E27FC236}">
                <a16:creationId xmlns:a16="http://schemas.microsoft.com/office/drawing/2014/main" id="{08F6AA91-F2D6-4D5B-8A79-572368CAE44A}"/>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31" name="Picture 30">
            <a:extLst>
              <a:ext uri="{FF2B5EF4-FFF2-40B4-BE49-F238E27FC236}">
                <a16:creationId xmlns:a16="http://schemas.microsoft.com/office/drawing/2014/main" id="{20C1A89B-A474-4250-B4EB-AD6B5A322477}"/>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5909434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32AB56D2-E5AB-4BBA-8F3B-2B2D3BD343BC}"/>
              </a:ext>
            </a:extLst>
          </p:cNvPr>
          <p:cNvSpPr txBox="1"/>
          <p:nvPr/>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8/15/25</a:t>
            </a:fld>
            <a:endParaRPr lang="en-US"/>
          </a:p>
        </p:txBody>
      </p:sp>
      <p:sp>
        <p:nvSpPr>
          <p:cNvPr id="5" name="Footer Placeholder 4">
            <a:extLst>
              <a:ext uri="{FF2B5EF4-FFF2-40B4-BE49-F238E27FC236}">
                <a16:creationId xmlns:a16="http://schemas.microsoft.com/office/drawing/2014/main"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grpSp>
        <p:nvGrpSpPr>
          <p:cNvPr id="11" name="Group 10" hidden="1">
            <a:extLst>
              <a:ext uri="{FF2B5EF4-FFF2-40B4-BE49-F238E27FC236}">
                <a16:creationId xmlns:a16="http://schemas.microsoft.com/office/drawing/2014/main" id="{CD0CE00B-B040-4546-AF5D-EEF96AA126B0}"/>
              </a:ext>
            </a:extLst>
          </p:cNvPr>
          <p:cNvGrpSpPr>
            <a:grpSpLocks noGrp="1" noSelect="1" noRot="1" noMove="1" noResize="1"/>
          </p:cNvGrpSpPr>
          <p:nvPr>
            <p:custDataLst>
              <p:tags r:id="rId9"/>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id="{0F30810D-0BA7-48B5-9100-E09C5C296021}"/>
              </a:ext>
            </a:extLst>
          </p:cNvPr>
          <p:cNvSpPr>
            <a:spLocks noSelect="1"/>
          </p:cNvSpPr>
          <p:nvPr>
            <p:custDataLst>
              <p:tags r:id="rId10"/>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id="{5703AF2A-1D5F-4BD2-8904-9B6C863CB9B3}"/>
              </a:ext>
            </a:extLst>
          </p:cNvPr>
          <p:cNvSpPr>
            <a:spLocks noSelect="1"/>
          </p:cNvSpPr>
          <p:nvPr>
            <p:custDataLst>
              <p:tags r:id="rId11"/>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oogle Shape;40;p7">
            <a:extLst>
              <a:ext uri="{FF2B5EF4-FFF2-40B4-BE49-F238E27FC236}">
                <a16:creationId xmlns:a16="http://schemas.microsoft.com/office/drawing/2014/main" id="{A405F61A-AC6F-431C-8081-73E818929EBD}"/>
              </a:ext>
            </a:extLst>
          </p:cNvPr>
          <p:cNvPicPr preferRelativeResize="0"/>
          <p:nvPr/>
        </p:nvPicPr>
        <p:blipFill rotWithShape="1">
          <a:blip r:embed="rId12">
            <a:alphaModFix/>
          </a:blip>
          <a:srcRect/>
          <a:stretch/>
        </p:blipFill>
        <p:spPr>
          <a:xfrm>
            <a:off x="5413" y="-1"/>
            <a:ext cx="12181173" cy="6858001"/>
          </a:xfrm>
          <a:prstGeom prst="rect">
            <a:avLst/>
          </a:prstGeom>
          <a:noFill/>
          <a:ln>
            <a:noFill/>
          </a:ln>
        </p:spPr>
      </p:pic>
      <p:grpSp>
        <p:nvGrpSpPr>
          <p:cNvPr id="17" name="Group 16">
            <a:extLst>
              <a:ext uri="{FF2B5EF4-FFF2-40B4-BE49-F238E27FC236}">
                <a16:creationId xmlns:a16="http://schemas.microsoft.com/office/drawing/2014/main" id="{93C59920-8147-4C5B-9C88-FADC112E08D4}"/>
              </a:ext>
            </a:extLst>
          </p:cNvPr>
          <p:cNvGrpSpPr/>
          <p:nvPr/>
        </p:nvGrpSpPr>
        <p:grpSpPr>
          <a:xfrm>
            <a:off x="11506200" y="6248400"/>
            <a:ext cx="457200" cy="457200"/>
            <a:chOff x="11582400" y="6248400"/>
            <a:chExt cx="457200" cy="457200"/>
          </a:xfrm>
        </p:grpSpPr>
        <p:sp>
          <p:nvSpPr>
            <p:cNvPr id="19" name="Rectangle 18">
              <a:extLst>
                <a:ext uri="{FF2B5EF4-FFF2-40B4-BE49-F238E27FC236}">
                  <a16:creationId xmlns:a16="http://schemas.microsoft.com/office/drawing/2014/main" id="{FC565001-48BA-4B30-B5E5-D99CAF609FB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0" name="Freeform: Shape 19">
              <a:extLst>
                <a:ext uri="{FF2B5EF4-FFF2-40B4-BE49-F238E27FC236}">
                  <a16:creationId xmlns:a16="http://schemas.microsoft.com/office/drawing/2014/main" id="{4FF14EF2-00B5-4AF7-AE59-CE47ECCADDCC}"/>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1" name="Freeform: Shape 20">
              <a:extLst>
                <a:ext uri="{FF2B5EF4-FFF2-40B4-BE49-F238E27FC236}">
                  <a16:creationId xmlns:a16="http://schemas.microsoft.com/office/drawing/2014/main" id="{18100D5D-AAEF-4A2B-AB7D-80C75F23A850}"/>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2" name="Freeform: Shape 21">
              <a:extLst>
                <a:ext uri="{FF2B5EF4-FFF2-40B4-BE49-F238E27FC236}">
                  <a16:creationId xmlns:a16="http://schemas.microsoft.com/office/drawing/2014/main" id="{E4EF8821-E2B4-49A7-A842-025004E51CEB}"/>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3" name="Freeform: Shape 22">
              <a:extLst>
                <a:ext uri="{FF2B5EF4-FFF2-40B4-BE49-F238E27FC236}">
                  <a16:creationId xmlns:a16="http://schemas.microsoft.com/office/drawing/2014/main" id="{D55E62BC-7124-402A-988F-DB38802D740A}"/>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8" name="TextBox 17">
            <a:extLst>
              <a:ext uri="{FF2B5EF4-FFF2-40B4-BE49-F238E27FC236}">
                <a16:creationId xmlns:a16="http://schemas.microsoft.com/office/drawing/2014/main" id="{227047C1-5CDE-48AA-9B8D-329D3AF98620}"/>
              </a:ext>
            </a:extLst>
          </p:cNvPr>
          <p:cNvSpPr txBox="1"/>
          <p:nvPr/>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7" name="Picture 6">
            <a:extLst>
              <a:ext uri="{FF2B5EF4-FFF2-40B4-BE49-F238E27FC236}">
                <a16:creationId xmlns:a16="http://schemas.microsoft.com/office/drawing/2014/main" id="{54734372-E81D-51DC-2563-CB5DA5C0A549}"/>
              </a:ext>
            </a:extLst>
          </p:cNvPr>
          <p:cNvPicPr>
            <a:picLocks noChangeAspect="1"/>
          </p:cNvPicPr>
          <p:nvPr/>
        </p:nvPicPr>
        <p:blipFill>
          <a:blip r:embed="rId13"/>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0AD82921-1A32-F553-499F-02268536E752}"/>
              </a:ext>
            </a:extLst>
          </p:cNvPr>
          <p:cNvPicPr>
            <a:picLocks noChangeAspect="1"/>
          </p:cNvPicPr>
          <p:nvPr/>
        </p:nvPicPr>
        <p:blipFill>
          <a:blip r:embed="rId14"/>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CDF92EA-7507-CD07-1E50-4E56317115DF}"/>
              </a:ext>
            </a:extLst>
          </p:cNvPr>
          <p:cNvPicPr>
            <a:picLocks noChangeAspect="1"/>
          </p:cNvPicPr>
          <p:nvPr/>
        </p:nvPicPr>
        <p:blipFill>
          <a:blip r:embed="rId15"/>
          <a:stretch>
            <a:fillRect/>
          </a:stretch>
        </p:blipFill>
        <p:spPr>
          <a:xfrm>
            <a:off x="8600660" y="97937"/>
            <a:ext cx="1992580" cy="411037"/>
          </a:xfrm>
          <a:prstGeom prst="rect">
            <a:avLst/>
          </a:prstGeom>
        </p:spPr>
      </p:pic>
      <p:pic>
        <p:nvPicPr>
          <p:cNvPr id="15" name="Picture 14">
            <a:extLst>
              <a:ext uri="{FF2B5EF4-FFF2-40B4-BE49-F238E27FC236}">
                <a16:creationId xmlns:a16="http://schemas.microsoft.com/office/drawing/2014/main" id="{800CAA63-4A72-DF05-AC02-A1C27216318B}"/>
              </a:ext>
            </a:extLst>
          </p:cNvPr>
          <p:cNvPicPr>
            <a:picLocks noChangeAspect="1"/>
          </p:cNvPicPr>
          <p:nvPr/>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87225662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02782541"/>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FF0ADA14-C0CC-4483-9A63-47E4F99538D2}"/>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5" name="Group 4">
            <a:extLst>
              <a:ext uri="{FF2B5EF4-FFF2-40B4-BE49-F238E27FC236}">
                <a16:creationId xmlns:a16="http://schemas.microsoft.com/office/drawing/2014/main" id="{998BB025-144D-4CCD-95D2-F4CBB4DFDCA4}"/>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6F7B021A-2F70-432A-AB75-45EB49CA3EF4}"/>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Freeform: Shape 8">
              <a:extLst>
                <a:ext uri="{FF2B5EF4-FFF2-40B4-BE49-F238E27FC236}">
                  <a16:creationId xmlns:a16="http://schemas.microsoft.com/office/drawing/2014/main" id="{3D8C6506-67C1-4652-A0E4-6E36004D20C1}"/>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0" name="Freeform: Shape 9">
              <a:extLst>
                <a:ext uri="{FF2B5EF4-FFF2-40B4-BE49-F238E27FC236}">
                  <a16:creationId xmlns:a16="http://schemas.microsoft.com/office/drawing/2014/main" id="{F915371F-2516-4976-B437-54174D39E40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1" name="Freeform: Shape 10">
              <a:extLst>
                <a:ext uri="{FF2B5EF4-FFF2-40B4-BE49-F238E27FC236}">
                  <a16:creationId xmlns:a16="http://schemas.microsoft.com/office/drawing/2014/main" id="{F60791EA-469D-4192-92EB-09A56D1B28C3}"/>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2" name="Freeform: Shape 11">
              <a:extLst>
                <a:ext uri="{FF2B5EF4-FFF2-40B4-BE49-F238E27FC236}">
                  <a16:creationId xmlns:a16="http://schemas.microsoft.com/office/drawing/2014/main" id="{4981C4DB-1B20-4F16-B181-4187FB8CFF74}"/>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3" name="TextBox 12">
            <a:extLst>
              <a:ext uri="{FF2B5EF4-FFF2-40B4-BE49-F238E27FC236}">
                <a16:creationId xmlns:a16="http://schemas.microsoft.com/office/drawing/2014/main" id="{1529BE50-FAC1-49CF-8F05-433C47ADE55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14" name="Picture 13">
            <a:extLst>
              <a:ext uri="{FF2B5EF4-FFF2-40B4-BE49-F238E27FC236}">
                <a16:creationId xmlns:a16="http://schemas.microsoft.com/office/drawing/2014/main" id="{7F1CA761-588D-4688-B4D1-1D94D401CF27}"/>
              </a:ext>
            </a:extLst>
          </p:cNvPr>
          <p:cNvPicPr>
            <a:picLocks noChangeAspect="1"/>
          </p:cNvPicPr>
          <p:nvPr userDrawn="1"/>
        </p:nvPicPr>
        <p:blipFill>
          <a:blip r:embed="rId8"/>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7EC332AD-D572-4FE7-B48C-2B8A6F175689}"/>
              </a:ext>
            </a:extLst>
          </p:cNvPr>
          <p:cNvPicPr>
            <a:picLocks noChangeAspect="1"/>
          </p:cNvPicPr>
          <p:nvPr userDrawn="1"/>
        </p:nvPicPr>
        <p:blipFill>
          <a:blip r:embed="rId9"/>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233E59B7-0AAF-4071-8CD0-C2EC68679AAF}"/>
              </a:ext>
            </a:extLst>
          </p:cNvPr>
          <p:cNvPicPr>
            <a:picLocks noChangeAspect="1"/>
          </p:cNvPicPr>
          <p:nvPr userDrawn="1"/>
        </p:nvPicPr>
        <p:blipFill>
          <a:blip r:embed="rId10"/>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D2A78FEE-C67C-4E2F-8D16-C5431DFE88F0}"/>
              </a:ext>
            </a:extLst>
          </p:cNvPr>
          <p:cNvPicPr>
            <a:picLocks noChangeAspect="1"/>
          </p:cNvPicPr>
          <p:nvPr userDrawn="1"/>
        </p:nvPicPr>
        <p:blipFill>
          <a:blip r:embed="rId11"/>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244273069"/>
      </p:ext>
    </p:extLst>
  </p:cSld>
  <p:clrMap bg1="lt1" tx1="dk1" bg2="dk2" tx2="lt2" accent1="accent1" accent2="accent2" accent3="accent3" accent4="accent4" accent5="accent5" accent6="accent6" hlink="hlink" folHlink="folHlink"/>
  <p:sldLayoutIdLst>
    <p:sldLayoutId id="2147483704" r:id="rId1"/>
    <p:sldLayoutId id="2147483709" r:id="rId2"/>
    <p:sldLayoutId id="2147483711" r:id="rId3"/>
    <p:sldLayoutId id="2147483714" r:id="rId4"/>
    <p:sldLayoutId id="2147483715" r:id="rId5"/>
    <p:sldLayoutId id="2147483716" r:id="rId6"/>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112928176"/>
      </p:ext>
    </p:extLst>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44.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3.xml"/><Relationship Id="rId1" Type="http://schemas.openxmlformats.org/officeDocument/2006/relationships/slideLayout" Target="../slideLayouts/slideLayout44.xml"/><Relationship Id="rId5" Type="http://schemas.openxmlformats.org/officeDocument/2006/relationships/image" Target="../media/image14.png"/><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4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8.xml"/><Relationship Id="rId1" Type="http://schemas.openxmlformats.org/officeDocument/2006/relationships/slideLayout" Target="../slideLayouts/slideLayout44.xml"/><Relationship Id="rId4" Type="http://schemas.openxmlformats.org/officeDocument/2006/relationships/image" Target="../media/image16.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9.wmf"/><Relationship Id="rId2" Type="http://schemas.openxmlformats.org/officeDocument/2006/relationships/notesSlide" Target="../notesSlides/notesSlide21.xml"/><Relationship Id="rId1" Type="http://schemas.openxmlformats.org/officeDocument/2006/relationships/slideLayout" Target="../slideLayouts/slideLayout44.xml"/><Relationship Id="rId6" Type="http://schemas.openxmlformats.org/officeDocument/2006/relationships/oleObject" Target="../embeddings/oleObject6.bin"/><Relationship Id="rId5" Type="http://schemas.openxmlformats.org/officeDocument/2006/relationships/image" Target="../media/image18.wmf"/><Relationship Id="rId4" Type="http://schemas.openxmlformats.org/officeDocument/2006/relationships/oleObject" Target="../embeddings/oleObject5.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44.xml"/><Relationship Id="rId6" Type="http://schemas.openxmlformats.org/officeDocument/2006/relationships/image" Target="../media/image10.wmf"/><Relationship Id="rId5" Type="http://schemas.openxmlformats.org/officeDocument/2006/relationships/oleObject" Target="../embeddings/oleObject2.bin"/><Relationship Id="rId4" Type="http://schemas.openxmlformats.org/officeDocument/2006/relationships/image" Target="../media/image9.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996409"/>
          </a:xfrm>
        </p:spPr>
        <p:txBody>
          <a:bodyPr>
            <a:normAutofit/>
          </a:bodyPr>
          <a:lstStyle/>
          <a:p>
            <a:r>
              <a:rPr lang="en-US" sz="2000" b="1" u="sng" dirty="0">
                <a:solidFill>
                  <a:schemeClr val="accent1">
                    <a:lumMod val="50000"/>
                  </a:schemeClr>
                </a:solidFill>
              </a:rPr>
              <a:t>Module 12.2: </a:t>
            </a:r>
          </a:p>
          <a:p>
            <a:pPr algn="just"/>
            <a:r>
              <a:rPr lang="en-US" sz="2000" dirty="0">
                <a:solidFill>
                  <a:schemeClr val="accent1">
                    <a:lumMod val="50000"/>
                  </a:schemeClr>
                </a:solidFill>
              </a:rPr>
              <a:t>Energy efficiency in compressed air systems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68792" y="2438400"/>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mn-cs"/>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0737786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5772E-6DEC-5635-FDE7-1423F4D719EC}"/>
            </a:ext>
          </a:extLst>
        </p:cNvPr>
        <p:cNvGrpSpPr/>
        <p:nvPr/>
      </p:nvGrpSpPr>
      <p:grpSpPr>
        <a:xfrm>
          <a:off x="0" y="0"/>
          <a:ext cx="0" cy="0"/>
          <a:chOff x="0" y="0"/>
          <a:chExt cx="0" cy="0"/>
        </a:xfrm>
      </p:grpSpPr>
      <p:sp>
        <p:nvSpPr>
          <p:cNvPr id="13316" name="Rectangle 4">
            <a:extLst>
              <a:ext uri="{FF2B5EF4-FFF2-40B4-BE49-F238E27FC236}">
                <a16:creationId xmlns:a16="http://schemas.microsoft.com/office/drawing/2014/main" id="{196FD956-225A-9936-8CDA-DA21B90F6D6D}"/>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7" name="Rectangle 6">
            <a:extLst>
              <a:ext uri="{FF2B5EF4-FFF2-40B4-BE49-F238E27FC236}">
                <a16:creationId xmlns:a16="http://schemas.microsoft.com/office/drawing/2014/main" id="{9C685F66-6A87-DF6B-CBC1-5B4E678ACCE1}"/>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8" name="Rectangle 7">
            <a:extLst>
              <a:ext uri="{FF2B5EF4-FFF2-40B4-BE49-F238E27FC236}">
                <a16:creationId xmlns:a16="http://schemas.microsoft.com/office/drawing/2014/main" id="{CB1F966B-1AA4-78B5-596D-8DC55940B870}"/>
              </a:ext>
            </a:extLst>
          </p:cNvPr>
          <p:cNvSpPr>
            <a:spLocks noChangeArrowheads="1"/>
          </p:cNvSpPr>
          <p:nvPr/>
        </p:nvSpPr>
        <p:spPr bwMode="auto">
          <a:xfrm>
            <a:off x="1524000" y="30940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 name="TextBox 2">
            <a:extLst>
              <a:ext uri="{FF2B5EF4-FFF2-40B4-BE49-F238E27FC236}">
                <a16:creationId xmlns:a16="http://schemas.microsoft.com/office/drawing/2014/main" id="{B579358E-FF81-18AD-D769-1BEB5A6BE304}"/>
              </a:ext>
            </a:extLst>
          </p:cNvPr>
          <p:cNvSpPr txBox="1"/>
          <p:nvPr/>
        </p:nvSpPr>
        <p:spPr>
          <a:xfrm>
            <a:off x="685800" y="1441154"/>
            <a:ext cx="10972800" cy="4298806"/>
          </a:xfrm>
          <a:prstGeom prst="rect">
            <a:avLst/>
          </a:prstGeom>
          <a:noFill/>
        </p:spPr>
        <p:txBody>
          <a:bodyPr wrap="square">
            <a:spAutoFit/>
          </a:bodyPr>
          <a:lstStyle/>
          <a:p>
            <a:pPr algn="just">
              <a:lnSpc>
                <a:spcPct val="115000"/>
              </a:lnSpc>
              <a:spcAft>
                <a:spcPts val="800"/>
              </a:spcAft>
              <a:buNone/>
            </a:pPr>
            <a:r>
              <a:rPr lang="en-US" sz="1800" b="1" kern="100" dirty="0">
                <a:effectLst/>
                <a:ea typeface="DengXian" panose="02010600030101010101" pitchFamily="2" charset="-122"/>
                <a:cs typeface="Times New Roman" panose="02020603050405020304" pitchFamily="18" charset="0"/>
              </a:rPr>
              <a:t>4. Maintenance of compressed air consumption equipment </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Equipment such as: air guns, chargers, cylinder valves if leaking or over capacity will cause waste. Replace with: air saving equipment, pressure regulator, Venturi type air.</a:t>
            </a:r>
          </a:p>
          <a:p>
            <a:pPr algn="just">
              <a:lnSpc>
                <a:spcPct val="115000"/>
              </a:lnSpc>
              <a:spcAft>
                <a:spcPts val="800"/>
              </a:spcAft>
              <a:buNone/>
            </a:pPr>
            <a:r>
              <a:rPr lang="en-US" sz="1800" b="1" kern="100" dirty="0">
                <a:effectLst/>
                <a:ea typeface="DengXian" panose="02010600030101010101" pitchFamily="2" charset="-122"/>
                <a:cs typeface="Times New Roman" panose="02020603050405020304" pitchFamily="18" charset="0"/>
              </a:rPr>
              <a:t>5. Pipeline Optimization</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Reduce pressure loss by: Increasing pipe cross-section, Shortening pipe length, Reducing bends and </a:t>
            </a:r>
            <a:r>
              <a:rPr lang="en-US" kern="100" dirty="0">
                <a:ea typeface="DengXian" panose="02010600030101010101" pitchFamily="2" charset="-122"/>
                <a:cs typeface="Times New Roman" panose="02020603050405020304" pitchFamily="18" charset="0"/>
              </a:rPr>
              <a:t>connector</a:t>
            </a:r>
            <a:endParaRPr lang="en-US" sz="1800" kern="100" dirty="0">
              <a:effectLst/>
              <a:ea typeface="DengXian" panose="02010600030101010101" pitchFamily="2" charset="-122"/>
              <a:cs typeface="Times New Roman" panose="02020603050405020304" pitchFamily="18" charset="0"/>
            </a:endParaRP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Effectiveness: helps reduce losses and increase overall system efficiency.</a:t>
            </a:r>
          </a:p>
          <a:p>
            <a:pPr algn="just">
              <a:lnSpc>
                <a:spcPct val="115000"/>
              </a:lnSpc>
              <a:spcAft>
                <a:spcPts val="800"/>
              </a:spcAft>
            </a:pPr>
            <a:r>
              <a:rPr lang="en-US" sz="1800" b="1" kern="100" dirty="0">
                <a:effectLst/>
                <a:ea typeface="DengXian" panose="02010600030101010101" pitchFamily="2" charset="-122"/>
                <a:cs typeface="Times New Roman" panose="02020603050405020304" pitchFamily="18" charset="0"/>
              </a:rPr>
              <a:t>6. Heat recovery from air compressors </a:t>
            </a:r>
          </a:p>
          <a:p>
            <a:pPr algn="just">
              <a:lnSpc>
                <a:spcPct val="115000"/>
              </a:lnSpc>
              <a:spcAft>
                <a:spcPts val="800"/>
              </a:spcAft>
            </a:pPr>
            <a:r>
              <a:rPr lang="en-US" sz="1800" kern="100" dirty="0">
                <a:effectLst/>
                <a:ea typeface="DengXian" panose="02010600030101010101" pitchFamily="2" charset="-122"/>
                <a:cs typeface="Times New Roman" panose="02020603050405020304" pitchFamily="18" charset="0"/>
              </a:rPr>
              <a:t>Air compressors generate a lot of heat → can be recovered for: Water heating (for boilers, workers' baths...), Product drying </a:t>
            </a:r>
          </a:p>
          <a:p>
            <a:pPr algn="just">
              <a:lnSpc>
                <a:spcPct val="115000"/>
              </a:lnSpc>
              <a:spcAft>
                <a:spcPts val="800"/>
              </a:spcAft>
            </a:pPr>
            <a:r>
              <a:rPr lang="en-US" sz="1800" kern="100" dirty="0">
                <a:effectLst/>
                <a:ea typeface="DengXian" panose="02010600030101010101" pitchFamily="2" charset="-122"/>
                <a:cs typeface="Times New Roman" panose="02020603050405020304" pitchFamily="18" charset="0"/>
              </a:rPr>
              <a:t>Additional savings: utilize 80–90% of waste heat.</a:t>
            </a:r>
          </a:p>
        </p:txBody>
      </p:sp>
      <p:sp>
        <p:nvSpPr>
          <p:cNvPr id="2" name="Rectangle 2">
            <a:extLst>
              <a:ext uri="{FF2B5EF4-FFF2-40B4-BE49-F238E27FC236}">
                <a16:creationId xmlns:a16="http://schemas.microsoft.com/office/drawing/2014/main" id="{3194614D-081E-5D57-13DC-AD4F4F702053}"/>
              </a:ext>
            </a:extLst>
          </p:cNvPr>
          <p:cNvSpPr txBox="1">
            <a:spLocks noChangeArrowheads="1"/>
          </p:cNvSpPr>
          <p:nvPr/>
        </p:nvSpPr>
        <p:spPr>
          <a:xfrm>
            <a:off x="0" y="440554"/>
            <a:ext cx="12192000" cy="55004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kern="0">
                <a:solidFill>
                  <a:schemeClr val="accent1">
                    <a:lumMod val="50000"/>
                  </a:schemeClr>
                </a:solidFill>
                <a:latin typeface="Arial" panose="020B0604020202020204" pitchFamily="34" charset="0"/>
                <a:cs typeface="Arial" panose="020B0604020202020204" pitchFamily="34" charset="0"/>
              </a:rPr>
              <a:t>ENERGY EFFICIENCY MEASURES (EEMS)</a:t>
            </a:r>
            <a:endParaRPr lang="en-US" altLang="en-US" sz="3200"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679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D70D3-ECD6-7EEB-8EB6-7125D59D7805}"/>
            </a:ext>
          </a:extLst>
        </p:cNvPr>
        <p:cNvGrpSpPr/>
        <p:nvPr/>
      </p:nvGrpSpPr>
      <p:grpSpPr>
        <a:xfrm>
          <a:off x="0" y="0"/>
          <a:ext cx="0" cy="0"/>
          <a:chOff x="0" y="0"/>
          <a:chExt cx="0" cy="0"/>
        </a:xfrm>
      </p:grpSpPr>
      <p:sp>
        <p:nvSpPr>
          <p:cNvPr id="13316" name="Rectangle 4">
            <a:extLst>
              <a:ext uri="{FF2B5EF4-FFF2-40B4-BE49-F238E27FC236}">
                <a16:creationId xmlns:a16="http://schemas.microsoft.com/office/drawing/2014/main" id="{8B4B13DC-F8D0-E037-AC50-2D3F4F1A045B}"/>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7" name="Rectangle 6">
            <a:extLst>
              <a:ext uri="{FF2B5EF4-FFF2-40B4-BE49-F238E27FC236}">
                <a16:creationId xmlns:a16="http://schemas.microsoft.com/office/drawing/2014/main" id="{7103AB62-BD11-6BD4-2F3E-AF689B2130C3}"/>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8" name="Rectangle 7">
            <a:extLst>
              <a:ext uri="{FF2B5EF4-FFF2-40B4-BE49-F238E27FC236}">
                <a16:creationId xmlns:a16="http://schemas.microsoft.com/office/drawing/2014/main" id="{C12ABA81-EFB7-7E2C-FFB4-C33E51D21661}"/>
              </a:ext>
            </a:extLst>
          </p:cNvPr>
          <p:cNvSpPr>
            <a:spLocks noChangeArrowheads="1"/>
          </p:cNvSpPr>
          <p:nvPr/>
        </p:nvSpPr>
        <p:spPr bwMode="auto">
          <a:xfrm>
            <a:off x="1524000" y="30940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aphicFrame>
        <p:nvGraphicFramePr>
          <p:cNvPr id="2" name="Table 1">
            <a:extLst>
              <a:ext uri="{FF2B5EF4-FFF2-40B4-BE49-F238E27FC236}">
                <a16:creationId xmlns:a16="http://schemas.microsoft.com/office/drawing/2014/main" id="{D6D19715-B0B3-F5D9-665C-FFFAF45989E6}"/>
              </a:ext>
            </a:extLst>
          </p:cNvPr>
          <p:cNvGraphicFramePr>
            <a:graphicFrameLocks noGrp="1"/>
          </p:cNvGraphicFramePr>
          <p:nvPr>
            <p:extLst>
              <p:ext uri="{D42A27DB-BD31-4B8C-83A1-F6EECF244321}">
                <p14:modId xmlns:p14="http://schemas.microsoft.com/office/powerpoint/2010/main" val="225220219"/>
              </p:ext>
            </p:extLst>
          </p:nvPr>
        </p:nvGraphicFramePr>
        <p:xfrm>
          <a:off x="1356178" y="1572967"/>
          <a:ext cx="9220200" cy="4523033"/>
        </p:xfrm>
        <a:graphic>
          <a:graphicData uri="http://schemas.openxmlformats.org/drawingml/2006/table">
            <a:tbl>
              <a:tblPr/>
              <a:tblGrid>
                <a:gridCol w="4580612">
                  <a:extLst>
                    <a:ext uri="{9D8B030D-6E8A-4147-A177-3AD203B41FA5}">
                      <a16:colId xmlns:a16="http://schemas.microsoft.com/office/drawing/2014/main" val="2082062426"/>
                    </a:ext>
                  </a:extLst>
                </a:gridCol>
                <a:gridCol w="4639588">
                  <a:extLst>
                    <a:ext uri="{9D8B030D-6E8A-4147-A177-3AD203B41FA5}">
                      <a16:colId xmlns:a16="http://schemas.microsoft.com/office/drawing/2014/main" val="604665092"/>
                    </a:ext>
                  </a:extLst>
                </a:gridCol>
              </a:tblGrid>
              <a:tr h="696752">
                <a:tc>
                  <a:txBody>
                    <a:bodyPr/>
                    <a:lstStyle/>
                    <a:p>
                      <a:r>
                        <a:rPr lang="en-US" sz="1800" b="1" dirty="0"/>
                        <a:t>Solutions</a:t>
                      </a:r>
                      <a:endParaRPr lang="en-US" sz="18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dirty="0"/>
                        <a:t>Energy saving potential</a:t>
                      </a:r>
                      <a:endParaRPr lang="vi-VN" sz="18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2123977"/>
                  </a:ext>
                </a:extLst>
              </a:tr>
              <a:tr h="696752">
                <a:tc>
                  <a:txBody>
                    <a:bodyPr/>
                    <a:lstStyle/>
                    <a:p>
                      <a:r>
                        <a:rPr lang="en-US" sz="1800" dirty="0"/>
                        <a:t>Reduce compressed air leakage</a:t>
                      </a:r>
                      <a:endParaRPr lang="en-US"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latin typeface="Arial" panose="020B0604020202020204" pitchFamily="34" charset="0"/>
                          <a:cs typeface="Arial" panose="020B0604020202020204" pitchFamily="34" charset="0"/>
                        </a:rPr>
                        <a:t>10 – 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4339503"/>
                  </a:ext>
                </a:extLst>
              </a:tr>
              <a:tr h="696752">
                <a:tc>
                  <a:txBody>
                    <a:bodyPr/>
                    <a:lstStyle/>
                    <a:p>
                      <a:r>
                        <a:rPr lang="en-US" sz="1800" dirty="0"/>
                        <a:t>Install inverter for air compressor</a:t>
                      </a:r>
                      <a:endParaRPr lang="en-US"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15 – 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4333149"/>
                  </a:ext>
                </a:extLst>
              </a:tr>
              <a:tr h="396603">
                <a:tc>
                  <a:txBody>
                    <a:bodyPr/>
                    <a:lstStyle/>
                    <a:p>
                      <a:r>
                        <a:rPr lang="en-US" sz="1800" dirty="0"/>
                        <a:t>Optimize system pressure</a:t>
                      </a:r>
                      <a:endParaRPr lang="vi-VN"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latin typeface="Arial" panose="020B0604020202020204" pitchFamily="34" charset="0"/>
                          <a:cs typeface="Arial" panose="020B0604020202020204" pitchFamily="34" charset="0"/>
                        </a:rPr>
                        <a:t>5 –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8130351"/>
                  </a:ext>
                </a:extLst>
              </a:tr>
              <a:tr h="696752">
                <a:tc>
                  <a:txBody>
                    <a:bodyPr/>
                    <a:lstStyle/>
                    <a:p>
                      <a:r>
                        <a:rPr lang="en-US" sz="1800" dirty="0"/>
                        <a:t>Improve piping, reduce pressure loss</a:t>
                      </a:r>
                      <a:endParaRPr lang="vi-VN"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cs typeface="Arial" panose="020B0604020202020204" pitchFamily="34" charset="0"/>
                        </a:rPr>
                        <a:t>3 –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1908877"/>
                  </a:ext>
                </a:extLst>
              </a:tr>
              <a:tr h="696752">
                <a:tc>
                  <a:txBody>
                    <a:bodyPr/>
                    <a:lstStyle/>
                    <a:p>
                      <a:r>
                        <a:rPr lang="en-US" sz="1800" dirty="0"/>
                        <a:t>Maintain air consuming equipment more efficiently</a:t>
                      </a:r>
                      <a:endParaRPr lang="vi-VN"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latin typeface="Arial" panose="020B0604020202020204" pitchFamily="34" charset="0"/>
                          <a:cs typeface="Arial" panose="020B0604020202020204" pitchFamily="34" charset="0"/>
                        </a:rPr>
                        <a:t>5 –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8747544"/>
                  </a:ext>
                </a:extLst>
              </a:tr>
              <a:tr h="642670">
                <a:tc>
                  <a:txBody>
                    <a:bodyPr/>
                    <a:lstStyle/>
                    <a:p>
                      <a:r>
                        <a:rPr lang="en-US" sz="1800" dirty="0"/>
                        <a:t>Recover heat from air compressor</a:t>
                      </a:r>
                      <a:endParaRPr lang="en-US"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Reduce indirect heating costs</a:t>
                      </a:r>
                      <a:endParaRPr lang="en-US" sz="18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5890194"/>
                  </a:ext>
                </a:extLst>
              </a:tr>
            </a:tbl>
          </a:graphicData>
        </a:graphic>
      </p:graphicFrame>
      <p:sp>
        <p:nvSpPr>
          <p:cNvPr id="3" name="Rectangle 2">
            <a:extLst>
              <a:ext uri="{FF2B5EF4-FFF2-40B4-BE49-F238E27FC236}">
                <a16:creationId xmlns:a16="http://schemas.microsoft.com/office/drawing/2014/main" id="{4E156A56-207D-E872-5913-317F21A50CA0}"/>
              </a:ext>
            </a:extLst>
          </p:cNvPr>
          <p:cNvSpPr txBox="1">
            <a:spLocks noChangeArrowheads="1"/>
          </p:cNvSpPr>
          <p:nvPr/>
        </p:nvSpPr>
        <p:spPr>
          <a:xfrm>
            <a:off x="0" y="440554"/>
            <a:ext cx="12192000" cy="55004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kern="0">
                <a:solidFill>
                  <a:schemeClr val="accent1">
                    <a:lumMod val="50000"/>
                  </a:schemeClr>
                </a:solidFill>
                <a:latin typeface="Arial" panose="020B0604020202020204" pitchFamily="34" charset="0"/>
                <a:cs typeface="Arial" panose="020B0604020202020204" pitchFamily="34" charset="0"/>
              </a:rPr>
              <a:t>ENERGY EFFICIENCY MEASURES (EEMS)</a:t>
            </a:r>
            <a:endParaRPr lang="en-US" altLang="en-US" sz="3200"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4907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D332C11-BEB6-1D20-D61E-D2ACA307A800}"/>
              </a:ext>
            </a:extLst>
          </p:cNvPr>
          <p:cNvSpPr txBox="1"/>
          <p:nvPr/>
        </p:nvSpPr>
        <p:spPr>
          <a:xfrm>
            <a:off x="647700" y="1752600"/>
            <a:ext cx="10896600" cy="517065"/>
          </a:xfrm>
          <a:prstGeom prst="rect">
            <a:avLst/>
          </a:prstGeom>
          <a:noFill/>
        </p:spPr>
        <p:txBody>
          <a:bodyPr wrap="square">
            <a:spAutoFit/>
          </a:bodyPr>
          <a:lstStyle/>
          <a:p>
            <a:pPr>
              <a:lnSpc>
                <a:spcPct val="115000"/>
              </a:lnSpc>
              <a:spcAft>
                <a:spcPts val="800"/>
              </a:spcAft>
            </a:pPr>
            <a:r>
              <a:rPr lang="en-US" sz="2400" kern="100" dirty="0">
                <a:effectLst/>
                <a:latin typeface="Aptos" panose="020B0004020202020204" pitchFamily="34" charset="0"/>
                <a:ea typeface="DengXian" panose="02010600030101010101" pitchFamily="2" charset="-122"/>
                <a:cs typeface="Times New Roman" panose="02020603050405020304" pitchFamily="18" charset="0"/>
              </a:rPr>
              <a:t>Based on the above suggestions, discover opportunities at your Company?</a:t>
            </a:r>
          </a:p>
        </p:txBody>
      </p:sp>
      <p:sp>
        <p:nvSpPr>
          <p:cNvPr id="5" name="TextBox 4">
            <a:extLst>
              <a:ext uri="{FF2B5EF4-FFF2-40B4-BE49-F238E27FC236}">
                <a16:creationId xmlns:a16="http://schemas.microsoft.com/office/drawing/2014/main" id="{7D2B8241-E682-698E-277C-921278B1F8E0}"/>
              </a:ext>
            </a:extLst>
          </p:cNvPr>
          <p:cNvSpPr txBox="1"/>
          <p:nvPr/>
        </p:nvSpPr>
        <p:spPr>
          <a:xfrm>
            <a:off x="228600" y="381000"/>
            <a:ext cx="11734800" cy="610488"/>
          </a:xfrm>
          <a:prstGeom prst="rect">
            <a:avLst/>
          </a:prstGeom>
          <a:noFill/>
        </p:spPr>
        <p:txBody>
          <a:bodyPr wrap="square">
            <a:spAutoFit/>
          </a:bodyPr>
          <a:lstStyle/>
          <a:p>
            <a:pPr algn="ctr">
              <a:lnSpc>
                <a:spcPct val="115000"/>
              </a:lnSpc>
              <a:spcAft>
                <a:spcPts val="800"/>
              </a:spcAft>
            </a:pPr>
            <a:r>
              <a:rPr lang="en-US" sz="3200" b="1" kern="100">
                <a:solidFill>
                  <a:schemeClr val="accent1">
                    <a:lumMod val="50000"/>
                  </a:schemeClr>
                </a:solidFill>
                <a:effectLst/>
                <a:ea typeface="DengXian" panose="02010600030101010101" pitchFamily="2" charset="-122"/>
                <a:cs typeface="Times New Roman" panose="02020603050405020304" pitchFamily="18" charset="0"/>
              </a:rPr>
              <a:t>QUESTION</a:t>
            </a:r>
            <a:endParaRPr lang="en-US" sz="3200" b="1" kern="100" dirty="0">
              <a:solidFill>
                <a:schemeClr val="accent1">
                  <a:lumMod val="50000"/>
                </a:schemeClr>
              </a:solidFill>
              <a:effectLst/>
              <a:ea typeface="DengXia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94756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5">
            <a:extLst>
              <a:ext uri="{FF2B5EF4-FFF2-40B4-BE49-F238E27FC236}">
                <a16:creationId xmlns:a16="http://schemas.microsoft.com/office/drawing/2014/main" id="{15A15FB2-999E-5061-C5FC-6016AE3FCECC}"/>
              </a:ext>
            </a:extLst>
          </p:cNvPr>
          <p:cNvSpPr>
            <a:spLocks noGrp="1"/>
          </p:cNvSpPr>
          <p:nvPr>
            <p:ph type="title" idx="4294967295"/>
          </p:nvPr>
        </p:nvSpPr>
        <p:spPr>
          <a:xfrm>
            <a:off x="76200" y="2290762"/>
            <a:ext cx="12031664" cy="2276475"/>
          </a:xfrm>
          <a:prstGeom prst="rect">
            <a:avLst/>
          </a:prstGeom>
        </p:spPr>
        <p:txBody>
          <a:bodyPr anchor="t">
            <a:noAutofit/>
          </a:bodyPr>
          <a:lstStyle/>
          <a:p>
            <a:pPr algn="ctr"/>
            <a:r>
              <a:rPr lang="en-US" altLang="en-US" sz="4000" b="1" dirty="0">
                <a:latin typeface="Arial" panose="020B0604020202020204" pitchFamily="34" charset="0"/>
                <a:cs typeface="Arial" panose="020B0604020202020204" pitchFamily="34" charset="0"/>
              </a:rPr>
              <a:t> </a:t>
            </a:r>
            <a:br>
              <a:rPr lang="en-US" altLang="en-US" sz="4000" b="1" dirty="0">
                <a:latin typeface="Arial" panose="020B0604020202020204" pitchFamily="34" charset="0"/>
                <a:cs typeface="Arial" panose="020B0604020202020204" pitchFamily="34" charset="0"/>
              </a:rPr>
            </a:br>
            <a:r>
              <a:rPr lang="vi-VN" altLang="en-US" sz="4000" dirty="0">
                <a:latin typeface="Arial" panose="020B0604020202020204" pitchFamily="34" charset="0"/>
                <a:cs typeface="Arial" panose="020B0604020202020204" pitchFamily="34" charset="0"/>
              </a:rPr>
              <a:t>3</a:t>
            </a:r>
            <a:r>
              <a:rPr lang="vi-VN" altLang="en-US" sz="4000" b="1" dirty="0">
                <a:latin typeface="Arial" panose="020B0604020202020204" pitchFamily="34" charset="0"/>
                <a:cs typeface="Arial" panose="020B0604020202020204" pitchFamily="34" charset="0"/>
              </a:rPr>
              <a:t>. </a:t>
            </a:r>
            <a:r>
              <a:rPr lang="en-US" altLang="en-US" sz="4000" b="1" dirty="0">
                <a:latin typeface="Arial" panose="020B0604020202020204" pitchFamily="34" charset="0"/>
                <a:cs typeface="Arial" panose="020B0604020202020204" pitchFamily="34" charset="0"/>
              </a:rPr>
              <a:t>SELECTION OF AIR COMPRESSORS</a:t>
            </a:r>
            <a:br>
              <a:rPr lang="en-US" altLang="en-US" sz="4000" b="1" dirty="0">
                <a:latin typeface="Arial" panose="020B0604020202020204" pitchFamily="34" charset="0"/>
                <a:cs typeface="Arial" panose="020B0604020202020204" pitchFamily="34" charset="0"/>
              </a:rPr>
            </a:br>
            <a:endParaRPr lang="en-US" altLang="en-US" sz="4000" b="1" dirty="0">
              <a:latin typeface="Arial" panose="020B0604020202020204" pitchFamily="34" charset="0"/>
              <a:cs typeface="Arial" panose="020B0604020202020204" pitchFamily="34" charset="0"/>
            </a:endParaRPr>
          </a:p>
        </p:txBody>
      </p:sp>
      <p:sp>
        <p:nvSpPr>
          <p:cNvPr id="14339" name="Slide Number Placeholder 4">
            <a:extLst>
              <a:ext uri="{FF2B5EF4-FFF2-40B4-BE49-F238E27FC236}">
                <a16:creationId xmlns:a16="http://schemas.microsoft.com/office/drawing/2014/main" id="{2DCF3910-9976-1F2E-5BC9-47A9BFBE29A0}"/>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0708177F-7C78-40E1-8FEC-E42C695AE64E}" type="slidenum">
              <a:rPr lang="en-US" altLang="en-US" sz="1100" b="1">
                <a:solidFill>
                  <a:schemeClr val="bg1"/>
                </a:solidFill>
              </a:rPr>
              <a:pPr algn="ctr" eaLnBrk="1" hangingPunct="1"/>
              <a:t>13</a:t>
            </a:fld>
            <a:endParaRPr lang="en-US" altLang="en-US" sz="1100" b="1">
              <a:solidFill>
                <a:schemeClr val="bg1"/>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05DB92D3-12AC-D24E-1793-5DC05A5802D3}"/>
              </a:ext>
            </a:extLst>
          </p:cNvPr>
          <p:cNvSpPr>
            <a:spLocks noGrp="1"/>
          </p:cNvSpPr>
          <p:nvPr>
            <p:ph type="title" idx="4294967295"/>
          </p:nvPr>
        </p:nvSpPr>
        <p:spPr>
          <a:xfrm>
            <a:off x="2959" y="240632"/>
            <a:ext cx="12192000" cy="889000"/>
          </a:xfrm>
          <a:prstGeom prst="rect">
            <a:avLst/>
          </a:prstGeom>
        </p:spPr>
        <p:txBody>
          <a:bodyPr>
            <a:noAutofit/>
          </a:bodyPr>
          <a:lstStyle/>
          <a:p>
            <a:pPr algn="ctr"/>
            <a:r>
              <a:rPr lang="en-US" altLang="en-US" b="1">
                <a:solidFill>
                  <a:schemeClr val="accent1">
                    <a:lumMod val="50000"/>
                  </a:schemeClr>
                </a:solidFill>
                <a:latin typeface="Arial" panose="020B0604020202020204" pitchFamily="34" charset="0"/>
                <a:cs typeface="Arial" panose="020B0604020202020204" pitchFamily="34" charset="0"/>
              </a:rPr>
              <a:t>ADVANTAGES AND DISADVANTAGES OF AIR COMPRESSORS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sp>
        <p:nvSpPr>
          <p:cNvPr id="23555" name="Text Placeholder 4">
            <a:extLst>
              <a:ext uri="{FF2B5EF4-FFF2-40B4-BE49-F238E27FC236}">
                <a16:creationId xmlns:a16="http://schemas.microsoft.com/office/drawing/2014/main" id="{242AC710-F962-4DA6-5EAA-6E07CF5152FE}"/>
              </a:ext>
            </a:extLst>
          </p:cNvPr>
          <p:cNvSpPr>
            <a:spLocks noGrp="1"/>
          </p:cNvSpPr>
          <p:nvPr>
            <p:ph type="body" idx="4294967295"/>
          </p:nvPr>
        </p:nvSpPr>
        <p:spPr>
          <a:xfrm>
            <a:off x="1698062" y="2172096"/>
            <a:ext cx="2151063" cy="488950"/>
          </a:xfrm>
          <a:prstGeom prst="rect">
            <a:avLst/>
          </a:prstGeom>
        </p:spPr>
        <p:txBody>
          <a:bodyPr anchor="b">
            <a:noAutofit/>
          </a:bodyPr>
          <a:lstStyle/>
          <a:p>
            <a:pPr marL="0" indent="0" algn="ctr">
              <a:buNone/>
            </a:pPr>
            <a:r>
              <a:rPr lang="en-US" altLang="en-US" sz="2000" b="1">
                <a:solidFill>
                  <a:schemeClr val="tx1"/>
                </a:solidFill>
                <a:latin typeface="Arial" panose="020B0604020202020204" pitchFamily="34" charset="0"/>
                <a:cs typeface="Arial" panose="020B0604020202020204" pitchFamily="34" charset="0"/>
              </a:rPr>
              <a:t>Piston machine</a:t>
            </a:r>
          </a:p>
        </p:txBody>
      </p:sp>
      <p:sp>
        <p:nvSpPr>
          <p:cNvPr id="8" name="Content Placeholder 7">
            <a:extLst>
              <a:ext uri="{FF2B5EF4-FFF2-40B4-BE49-F238E27FC236}">
                <a16:creationId xmlns:a16="http://schemas.microsoft.com/office/drawing/2014/main" id="{EDA5B377-C014-7B48-A6CD-9B608F9E34EB}"/>
              </a:ext>
            </a:extLst>
          </p:cNvPr>
          <p:cNvSpPr>
            <a:spLocks noGrp="1"/>
          </p:cNvSpPr>
          <p:nvPr>
            <p:ph sz="half" idx="4294967295"/>
          </p:nvPr>
        </p:nvSpPr>
        <p:spPr>
          <a:xfrm>
            <a:off x="6833588" y="3257936"/>
            <a:ext cx="4291612" cy="2362200"/>
          </a:xfrm>
          <a:prstGeom prst="rect">
            <a:avLst/>
          </a:prstGeom>
          <a:solidFill>
            <a:schemeClr val="accent2"/>
          </a:solidFill>
        </p:spPr>
        <p:txBody>
          <a:bodyPr>
            <a:noAutofit/>
          </a:bodyPr>
          <a:lstStyle/>
          <a:p>
            <a:pPr marL="0" indent="0">
              <a:buNone/>
              <a:defRPr/>
            </a:pPr>
            <a:r>
              <a:rPr lang="pt-BR" sz="1600" dirty="0">
                <a:solidFill>
                  <a:schemeClr val="tx1"/>
                </a:solidFill>
                <a:latin typeface="Arial" panose="020B0604020202020204" pitchFamily="34" charset="0"/>
                <a:cs typeface="Arial" panose="020B0604020202020204" pitchFamily="34" charset="0"/>
              </a:rPr>
              <a:t>No intake valve. no discharge valve</a:t>
            </a:r>
            <a:r>
              <a:rPr lang="en-US" sz="1600" dirty="0">
                <a:solidFill>
                  <a:schemeClr val="tx1"/>
                </a:solidFill>
                <a:latin typeface="Arial" panose="020B0604020202020204" pitchFamily="34" charset="0"/>
                <a:cs typeface="Arial" panose="020B0604020202020204" pitchFamily="34" charset="0"/>
              </a:rPr>
              <a:t>.</a:t>
            </a:r>
          </a:p>
          <a:p>
            <a:pPr marL="0" indent="0">
              <a:buNone/>
              <a:defRPr/>
            </a:pPr>
            <a:r>
              <a:rPr lang="en-US" sz="1600" dirty="0">
                <a:solidFill>
                  <a:schemeClr val="tx1"/>
                </a:solidFill>
                <a:latin typeface="Arial" panose="020B0604020202020204" pitchFamily="34" charset="0"/>
                <a:cs typeface="Arial" panose="020B0604020202020204" pitchFamily="34" charset="0"/>
              </a:rPr>
              <a:t>High compression ratio (</a:t>
            </a:r>
            <a:r>
              <a:rPr lang="en-US" sz="1600" dirty="0">
                <a:solidFill>
                  <a:schemeClr val="tx1"/>
                </a:solidFill>
                <a:latin typeface="Arial" panose="020B0604020202020204" pitchFamily="34" charset="0"/>
                <a:cs typeface="Arial" panose="020B0604020202020204" pitchFamily="34" charset="0"/>
                <a:sym typeface="Symbol" pitchFamily="18" charset="2"/>
              </a:rPr>
              <a:t></a:t>
            </a:r>
            <a:r>
              <a:rPr lang="en-US" sz="1600" baseline="-25000" dirty="0">
                <a:solidFill>
                  <a:schemeClr val="tx1"/>
                </a:solidFill>
                <a:latin typeface="Arial" panose="020B0604020202020204" pitchFamily="34" charset="0"/>
                <a:cs typeface="Arial" panose="020B0604020202020204" pitchFamily="34" charset="0"/>
                <a:sym typeface="Symbol" pitchFamily="18" charset="2"/>
              </a:rPr>
              <a:t>max</a:t>
            </a:r>
            <a:r>
              <a:rPr lang="en-US" sz="1600" dirty="0">
                <a:solidFill>
                  <a:schemeClr val="tx1"/>
                </a:solidFill>
                <a:latin typeface="Arial" panose="020B0604020202020204" pitchFamily="34" charset="0"/>
                <a:cs typeface="Arial" panose="020B0604020202020204" pitchFamily="34" charset="0"/>
                <a:sym typeface="Symbol" pitchFamily="18" charset="2"/>
              </a:rPr>
              <a:t>=25)</a:t>
            </a:r>
            <a:endParaRPr lang="en-US" sz="1000" dirty="0">
              <a:solidFill>
                <a:schemeClr val="tx1"/>
              </a:solidFill>
              <a:latin typeface="Arial" panose="020B0604020202020204" pitchFamily="34" charset="0"/>
              <a:cs typeface="Arial" panose="020B0604020202020204" pitchFamily="34" charset="0"/>
              <a:sym typeface="Symbol" pitchFamily="18" charset="2"/>
            </a:endParaRP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High full-load efficiency.</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Flow rate efficiency increases over time.</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Even flow</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Compact. high durability (two non-contact rotary screws). smooth operation Low maintenance cost. </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Low operating cost</a:t>
            </a:r>
          </a:p>
        </p:txBody>
      </p:sp>
      <p:sp>
        <p:nvSpPr>
          <p:cNvPr id="23556" name="Text Placeholder 6">
            <a:extLst>
              <a:ext uri="{FF2B5EF4-FFF2-40B4-BE49-F238E27FC236}">
                <a16:creationId xmlns:a16="http://schemas.microsoft.com/office/drawing/2014/main" id="{EC440B88-0D8E-DD7D-EF65-C11BBB6F6176}"/>
              </a:ext>
            </a:extLst>
          </p:cNvPr>
          <p:cNvSpPr>
            <a:spLocks noGrp="1"/>
          </p:cNvSpPr>
          <p:nvPr>
            <p:ph type="body" sz="quarter" idx="4294967295"/>
          </p:nvPr>
        </p:nvSpPr>
        <p:spPr>
          <a:xfrm>
            <a:off x="9525000" y="1825497"/>
            <a:ext cx="2133600" cy="639762"/>
          </a:xfrm>
          <a:prstGeom prst="rect">
            <a:avLst/>
          </a:prstGeom>
        </p:spPr>
        <p:txBody>
          <a:bodyPr anchor="b">
            <a:normAutofit/>
          </a:bodyPr>
          <a:lstStyle/>
          <a:p>
            <a:pPr marL="0" indent="0">
              <a:buNone/>
            </a:pPr>
            <a:r>
              <a:rPr lang="en-US" altLang="en-US" sz="2000" b="1">
                <a:solidFill>
                  <a:schemeClr val="tx1"/>
                </a:solidFill>
                <a:latin typeface="Arial" panose="020B0604020202020204" pitchFamily="34" charset="0"/>
                <a:cs typeface="Arial" panose="020B0604020202020204" pitchFamily="34" charset="0"/>
              </a:rPr>
              <a:t>Screw Machine</a:t>
            </a:r>
          </a:p>
        </p:txBody>
      </p:sp>
      <p:sp>
        <p:nvSpPr>
          <p:cNvPr id="11" name="Content Placeholder 7">
            <a:extLst>
              <a:ext uri="{FF2B5EF4-FFF2-40B4-BE49-F238E27FC236}">
                <a16:creationId xmlns:a16="http://schemas.microsoft.com/office/drawing/2014/main" id="{B8B1AEFF-A39A-E7B1-BBA4-D5078D3F320A}"/>
              </a:ext>
            </a:extLst>
          </p:cNvPr>
          <p:cNvSpPr>
            <a:spLocks noGrp="1"/>
          </p:cNvSpPr>
          <p:nvPr>
            <p:ph sz="quarter" idx="4294967295"/>
          </p:nvPr>
        </p:nvSpPr>
        <p:spPr>
          <a:xfrm>
            <a:off x="762000" y="2996406"/>
            <a:ext cx="3505200" cy="1079500"/>
          </a:xfrm>
          <a:prstGeom prst="rect">
            <a:avLst/>
          </a:prstGeom>
          <a:solidFill>
            <a:schemeClr val="accent2"/>
          </a:solidFill>
        </p:spPr>
        <p:txBody>
          <a:bodyPr>
            <a:noAutofit/>
          </a:bodyPr>
          <a:lstStyle/>
          <a:p>
            <a:pPr marL="65088" indent="-298450">
              <a:buNone/>
              <a:defRPr/>
            </a:pPr>
            <a:r>
              <a:rPr lang="en-US" sz="1600" dirty="0">
                <a:solidFill>
                  <a:schemeClr val="tx1"/>
                </a:solidFill>
                <a:latin typeface="Arial" panose="020B0604020202020204" pitchFamily="34" charset="0"/>
                <a:cs typeface="Arial" panose="020B0604020202020204" pitchFamily="34" charset="0"/>
              </a:rPr>
              <a:t>High productivity and high pressure</a:t>
            </a:r>
          </a:p>
          <a:p>
            <a:pPr marL="65088" indent="-298450">
              <a:buNone/>
              <a:defRPr/>
            </a:pPr>
            <a:r>
              <a:rPr lang="en-US" sz="1600" dirty="0">
                <a:solidFill>
                  <a:schemeClr val="tx1"/>
                </a:solidFill>
                <a:latin typeface="Arial" panose="020B0604020202020204" pitchFamily="34" charset="0"/>
                <a:cs typeface="Arial" panose="020B0604020202020204" pitchFamily="34" charset="0"/>
              </a:rPr>
              <a:t>Low cost</a:t>
            </a:r>
          </a:p>
          <a:p>
            <a:pPr marL="65088" indent="-298450">
              <a:buNone/>
              <a:defRPr/>
            </a:pPr>
            <a:r>
              <a:rPr lang="en-US" sz="1600" dirty="0">
                <a:solidFill>
                  <a:schemeClr val="tx1"/>
                </a:solidFill>
                <a:latin typeface="Arial" panose="020B0604020202020204" pitchFamily="34" charset="0"/>
                <a:cs typeface="Arial" panose="020B0604020202020204" pitchFamily="34" charset="0"/>
              </a:rPr>
              <a:t>Easy to repair</a:t>
            </a:r>
          </a:p>
        </p:txBody>
      </p:sp>
      <p:sp>
        <p:nvSpPr>
          <p:cNvPr id="12" name="Content Placeholder 5">
            <a:extLst>
              <a:ext uri="{FF2B5EF4-FFF2-40B4-BE49-F238E27FC236}">
                <a16:creationId xmlns:a16="http://schemas.microsoft.com/office/drawing/2014/main" id="{97E07B89-CD16-18AB-6A7F-51A8861C56FB}"/>
              </a:ext>
            </a:extLst>
          </p:cNvPr>
          <p:cNvSpPr txBox="1">
            <a:spLocks/>
          </p:cNvSpPr>
          <p:nvPr/>
        </p:nvSpPr>
        <p:spPr bwMode="auto">
          <a:xfrm>
            <a:off x="6815833" y="5880893"/>
            <a:ext cx="4286250" cy="639762"/>
          </a:xfrm>
          <a:prstGeom prst="rect">
            <a:avLst/>
          </a:prstGeom>
          <a:solidFill>
            <a:srgbClr val="FFC000"/>
          </a:solidFill>
          <a:ln w="9525">
            <a:noFill/>
            <a:miter lim="800000"/>
            <a:headEnd/>
            <a:tailEnd/>
          </a:ln>
        </p:spPr>
        <p:txBody>
          <a:bodyPr/>
          <a:lstStyle/>
          <a:p>
            <a:pPr marL="282575" indent="-282575"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Expensive</a:t>
            </a:r>
          </a:p>
          <a:p>
            <a:pPr marL="282575" indent="-282575"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Complex repairs</a:t>
            </a:r>
          </a:p>
          <a:p>
            <a:pPr marL="282575" indent="-282575" eaLnBrk="0" hangingPunct="0">
              <a:spcBef>
                <a:spcPct val="20000"/>
              </a:spcBef>
              <a:buClr>
                <a:schemeClr val="tx2"/>
              </a:buClr>
              <a:buSzPct val="66000"/>
              <a:defRPr/>
            </a:pPr>
            <a:endParaRPr lang="en-US" sz="2000">
              <a:latin typeface="Arial" panose="020B0604020202020204" pitchFamily="34" charset="0"/>
              <a:cs typeface="Arial" panose="020B0604020202020204" pitchFamily="34" charset="0"/>
            </a:endParaRPr>
          </a:p>
          <a:p>
            <a:pPr marL="282575" indent="-282575" eaLnBrk="0" hangingPunct="0">
              <a:spcBef>
                <a:spcPct val="20000"/>
              </a:spcBef>
              <a:buClr>
                <a:schemeClr val="tx2"/>
              </a:buClr>
              <a:buSzPct val="66000"/>
              <a:defRPr/>
            </a:pPr>
            <a:endParaRPr lang="en-US" sz="2000">
              <a:latin typeface="Arial" panose="020B0604020202020204" pitchFamily="34" charset="0"/>
              <a:cs typeface="Arial" panose="020B0604020202020204" pitchFamily="34" charset="0"/>
            </a:endParaRPr>
          </a:p>
        </p:txBody>
      </p:sp>
      <p:sp>
        <p:nvSpPr>
          <p:cNvPr id="13" name="Content Placeholder 5">
            <a:extLst>
              <a:ext uri="{FF2B5EF4-FFF2-40B4-BE49-F238E27FC236}">
                <a16:creationId xmlns:a16="http://schemas.microsoft.com/office/drawing/2014/main" id="{98540B93-2A80-F57E-3CDC-88C246C37718}"/>
              </a:ext>
            </a:extLst>
          </p:cNvPr>
          <p:cNvSpPr txBox="1">
            <a:spLocks/>
          </p:cNvSpPr>
          <p:nvPr/>
        </p:nvSpPr>
        <p:spPr bwMode="auto">
          <a:xfrm>
            <a:off x="1911350" y="4385468"/>
            <a:ext cx="4071938" cy="2135187"/>
          </a:xfrm>
          <a:prstGeom prst="rect">
            <a:avLst/>
          </a:prstGeom>
          <a:solidFill>
            <a:srgbClr val="FFC000"/>
          </a:solidFill>
          <a:ln w="9525">
            <a:noFill/>
            <a:miter lim="800000"/>
            <a:headEnd/>
            <a:tailEnd/>
          </a:ln>
        </p:spPr>
        <p:txBody>
          <a:bodyPr/>
          <a:lstStyle/>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Low single-stage compression ratio (</a:t>
            </a:r>
            <a:r>
              <a:rPr lang="en-US" sz="1600" dirty="0">
                <a:latin typeface="Arial" panose="020B0604020202020204" pitchFamily="34" charset="0"/>
                <a:cs typeface="Arial" panose="020B0604020202020204" pitchFamily="34" charset="0"/>
                <a:sym typeface="Symbol" pitchFamily="18" charset="2"/>
              </a:rPr>
              <a:t>&lt;</a:t>
            </a:r>
            <a:r>
              <a:rPr lang="en-US" sz="1600">
                <a:latin typeface="Arial" panose="020B0604020202020204" pitchFamily="34" charset="0"/>
                <a:cs typeface="Arial" panose="020B0604020202020204" pitchFamily="34" charset="0"/>
                <a:sym typeface="Symbol" pitchFamily="18" charset="2"/>
              </a:rPr>
              <a:t>10). multiple stages of compression are required to achieve high </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Low efficiency</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Large size. many details</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High noise. vibration</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Uneven flow</a:t>
            </a:r>
            <a:endParaRPr lang="en-US" sz="2000" dirty="0">
              <a:latin typeface="Arial" panose="020B0604020202020204" pitchFamily="34" charset="0"/>
              <a:cs typeface="Arial" panose="020B0604020202020204" pitchFamily="34" charset="0"/>
            </a:endParaRPr>
          </a:p>
        </p:txBody>
      </p:sp>
      <p:pic>
        <p:nvPicPr>
          <p:cNvPr id="15369" name="Picture 4">
            <a:extLst>
              <a:ext uri="{FF2B5EF4-FFF2-40B4-BE49-F238E27FC236}">
                <a16:creationId xmlns:a16="http://schemas.microsoft.com/office/drawing/2014/main" id="{9586AB9E-B338-8168-72B4-882352577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800349"/>
            <a:ext cx="1951037" cy="126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4">
            <a:extLst>
              <a:ext uri="{FF2B5EF4-FFF2-40B4-BE49-F238E27FC236}">
                <a16:creationId xmlns:a16="http://schemas.microsoft.com/office/drawing/2014/main" id="{D96E1D50-9FA9-873B-5F7E-0E05D4AC1C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3801" y="1671708"/>
            <a:ext cx="12779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3556">
                                            <p:txEl>
                                              <p:pRg st="0" end="0"/>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P spid="8" grpId="0" animBg="1"/>
      <p:bldP spid="23556" grpId="0" build="p"/>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3">
            <a:extLst>
              <a:ext uri="{FF2B5EF4-FFF2-40B4-BE49-F238E27FC236}">
                <a16:creationId xmlns:a16="http://schemas.microsoft.com/office/drawing/2014/main" id="{D69BAE97-971C-7659-0625-488D94AB1F04}"/>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2EC1F42A-8ACE-450E-9022-6437E4BEF3A2}" type="slidenum">
              <a:rPr lang="en-US" altLang="en-US" sz="1100" b="1">
                <a:solidFill>
                  <a:schemeClr val="bg1"/>
                </a:solidFill>
              </a:rPr>
              <a:pPr algn="ctr" eaLnBrk="1" hangingPunct="1"/>
              <a:t>15</a:t>
            </a:fld>
            <a:endParaRPr lang="en-US" altLang="en-US" sz="1100" b="1">
              <a:solidFill>
                <a:schemeClr val="bg1"/>
              </a:solidFill>
            </a:endParaRPr>
          </a:p>
        </p:txBody>
      </p:sp>
      <p:sp>
        <p:nvSpPr>
          <p:cNvPr id="2052" name="TextBox 5">
            <a:extLst>
              <a:ext uri="{FF2B5EF4-FFF2-40B4-BE49-F238E27FC236}">
                <a16:creationId xmlns:a16="http://schemas.microsoft.com/office/drawing/2014/main" id="{C7EC8D53-92A2-CB80-786F-E4EF2B898039}"/>
              </a:ext>
            </a:extLst>
          </p:cNvPr>
          <p:cNvSpPr txBox="1">
            <a:spLocks noChangeArrowheads="1"/>
          </p:cNvSpPr>
          <p:nvPr/>
        </p:nvSpPr>
        <p:spPr bwMode="auto">
          <a:xfrm>
            <a:off x="457200" y="5112602"/>
            <a:ext cx="11277600" cy="830997"/>
          </a:xfrm>
          <a:prstGeom prst="rect">
            <a:avLst/>
          </a:prstGeom>
          <a:solidFill>
            <a:srgbClr val="8585E0"/>
          </a:solidFill>
          <a:ln w="9525">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dirty="0"/>
              <a:t>Multi-stage air compressors with intercooling help reduce </a:t>
            </a:r>
            <a:r>
              <a:rPr lang="en-US" altLang="en-US" sz="2400"/>
              <a:t>compression work</a:t>
            </a:r>
            <a:endParaRPr lang="en-US" altLang="en-US" sz="2400" dirty="0"/>
          </a:p>
          <a:p>
            <a:pPr algn="ctr" eaLnBrk="1" hangingPunct="1"/>
            <a:r>
              <a:rPr lang="en-US" altLang="en-US" sz="2400"/>
              <a:t>When </a:t>
            </a:r>
            <a:r>
              <a:rPr lang="en-US" altLang="en-US" sz="2400" dirty="0"/>
              <a:t>the compression ratio </a:t>
            </a:r>
            <a:r>
              <a:rPr lang="en-US" altLang="en-US" sz="2400"/>
              <a:t>is high </a:t>
            </a:r>
            <a:r>
              <a:rPr lang="en-US" altLang="en-US" sz="2400" dirty="0"/>
              <a:t>multi-stage compressors should be used.</a:t>
            </a:r>
          </a:p>
        </p:txBody>
      </p:sp>
      <p:sp>
        <p:nvSpPr>
          <p:cNvPr id="2053" name="Rectangle 2">
            <a:extLst>
              <a:ext uri="{FF2B5EF4-FFF2-40B4-BE49-F238E27FC236}">
                <a16:creationId xmlns:a16="http://schemas.microsoft.com/office/drawing/2014/main" id="{3257577A-828B-0AD1-5EBF-2CBDDFD29072}"/>
              </a:ext>
            </a:extLst>
          </p:cNvPr>
          <p:cNvSpPr>
            <a:spLocks noChangeArrowheads="1"/>
          </p:cNvSpPr>
          <p:nvPr/>
        </p:nvSpPr>
        <p:spPr bwMode="auto">
          <a:xfrm>
            <a:off x="0" y="381000"/>
            <a:ext cx="12192000" cy="66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a:solidFill>
                  <a:schemeClr val="accent1">
                    <a:lumMod val="50000"/>
                  </a:schemeClr>
                </a:solidFill>
              </a:rPr>
              <a:t>MULTI-STAGE AIR COMPRESSOR</a:t>
            </a:r>
            <a:endParaRPr lang="en-US" altLang="en-US" sz="3200" b="1" dirty="0">
              <a:solidFill>
                <a:schemeClr val="accent1">
                  <a:lumMod val="50000"/>
                </a:schemeClr>
              </a:solidFill>
            </a:endParaRPr>
          </a:p>
        </p:txBody>
      </p:sp>
      <p:sp>
        <p:nvSpPr>
          <p:cNvPr id="2054" name="TextBox 5">
            <a:extLst>
              <a:ext uri="{FF2B5EF4-FFF2-40B4-BE49-F238E27FC236}">
                <a16:creationId xmlns:a16="http://schemas.microsoft.com/office/drawing/2014/main" id="{DF063D39-1F19-AB7C-7780-69AE7CD18841}"/>
              </a:ext>
            </a:extLst>
          </p:cNvPr>
          <p:cNvSpPr txBox="1">
            <a:spLocks noChangeArrowheads="1"/>
          </p:cNvSpPr>
          <p:nvPr/>
        </p:nvSpPr>
        <p:spPr bwMode="auto">
          <a:xfrm>
            <a:off x="1828800" y="1187451"/>
            <a:ext cx="342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dirty="0"/>
              <a:t>Two-stage air compressor</a:t>
            </a:r>
          </a:p>
        </p:txBody>
      </p:sp>
      <p:pic>
        <p:nvPicPr>
          <p:cNvPr id="14" name="Picture 13">
            <a:extLst>
              <a:ext uri="{FF2B5EF4-FFF2-40B4-BE49-F238E27FC236}">
                <a16:creationId xmlns:a16="http://schemas.microsoft.com/office/drawing/2014/main" id="{06E76B65-E4E3-C4D0-92B8-F1504B9B6AA2}"/>
              </a:ext>
            </a:extLst>
          </p:cNvPr>
          <p:cNvPicPr>
            <a:picLocks noChangeAspect="1"/>
          </p:cNvPicPr>
          <p:nvPr/>
        </p:nvPicPr>
        <p:blipFill>
          <a:blip r:embed="rId3"/>
          <a:stretch>
            <a:fillRect/>
          </a:stretch>
        </p:blipFill>
        <p:spPr>
          <a:xfrm>
            <a:off x="2057400" y="1745398"/>
            <a:ext cx="7467600" cy="3223982"/>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778C165-AFE6-06F8-C857-1E92330DDC8C}"/>
              </a:ext>
            </a:extLst>
          </p:cNvPr>
          <p:cNvSpPr>
            <a:spLocks/>
          </p:cNvSpPr>
          <p:nvPr/>
        </p:nvSpPr>
        <p:spPr bwMode="auto">
          <a:xfrm>
            <a:off x="76200" y="160205"/>
            <a:ext cx="12001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3200" b="1">
                <a:solidFill>
                  <a:schemeClr val="accent1">
                    <a:lumMod val="50000"/>
                  </a:schemeClr>
                </a:solidFill>
              </a:rPr>
              <a:t>METHODS FOR ADJUSTING COMPRESSOR CAPACITY</a:t>
            </a:r>
            <a:endParaRPr lang="en-US" altLang="en-US" sz="3200" b="1" dirty="0">
              <a:solidFill>
                <a:schemeClr val="accent1">
                  <a:lumMod val="50000"/>
                </a:schemeClr>
              </a:solidFill>
            </a:endParaRPr>
          </a:p>
        </p:txBody>
      </p:sp>
      <p:sp>
        <p:nvSpPr>
          <p:cNvPr id="16387" name="Text Placeholder 5">
            <a:extLst>
              <a:ext uri="{FF2B5EF4-FFF2-40B4-BE49-F238E27FC236}">
                <a16:creationId xmlns:a16="http://schemas.microsoft.com/office/drawing/2014/main" id="{B47986E9-BF6E-CF71-8A2C-E6FEC2A758A2}"/>
              </a:ext>
            </a:extLst>
          </p:cNvPr>
          <p:cNvSpPr>
            <a:spLocks/>
          </p:cNvSpPr>
          <p:nvPr/>
        </p:nvSpPr>
        <p:spPr bwMode="auto">
          <a:xfrm>
            <a:off x="1676400" y="1315049"/>
            <a:ext cx="40401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2400" b="1" dirty="0"/>
              <a:t>Piston machine</a:t>
            </a:r>
          </a:p>
        </p:txBody>
      </p:sp>
      <p:sp>
        <p:nvSpPr>
          <p:cNvPr id="16388" name="Content Placeholder 2">
            <a:extLst>
              <a:ext uri="{FF2B5EF4-FFF2-40B4-BE49-F238E27FC236}">
                <a16:creationId xmlns:a16="http://schemas.microsoft.com/office/drawing/2014/main" id="{EFFF78F8-8D57-79FA-3827-786B6B17AB5E}"/>
              </a:ext>
            </a:extLst>
          </p:cNvPr>
          <p:cNvSpPr>
            <a:spLocks/>
          </p:cNvSpPr>
          <p:nvPr/>
        </p:nvSpPr>
        <p:spPr bwMode="auto">
          <a:xfrm>
            <a:off x="533400" y="2008787"/>
            <a:ext cx="6245225"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2400" dirty="0"/>
              <a:t>Actuating the intake valve</a:t>
            </a:r>
          </a:p>
          <a:p>
            <a:pPr>
              <a:spcBef>
                <a:spcPct val="20000"/>
              </a:spcBef>
              <a:buFontTx/>
              <a:buChar char="•"/>
            </a:pPr>
            <a:r>
              <a:rPr lang="en-US" altLang="en-US" sz="2400" dirty="0"/>
              <a:t>Changing the cylinder clearance volume</a:t>
            </a:r>
          </a:p>
          <a:p>
            <a:pPr>
              <a:spcBef>
                <a:spcPct val="20000"/>
              </a:spcBef>
              <a:buFontTx/>
              <a:buChar char="•"/>
            </a:pPr>
            <a:r>
              <a:rPr lang="en-US" altLang="en-US" sz="2400" dirty="0"/>
              <a:t>Increasing the suction line resistance</a:t>
            </a:r>
          </a:p>
          <a:p>
            <a:pPr>
              <a:spcBef>
                <a:spcPct val="20000"/>
              </a:spcBef>
              <a:buFontTx/>
              <a:buChar char="•"/>
            </a:pPr>
            <a:r>
              <a:rPr lang="en-US" altLang="en-US" sz="2400" dirty="0"/>
              <a:t>Releasing gas from the compression chamber to the suction chamber/outside</a:t>
            </a:r>
          </a:p>
          <a:p>
            <a:pPr>
              <a:spcBef>
                <a:spcPct val="20000"/>
              </a:spcBef>
              <a:buFontTx/>
              <a:buChar char="•"/>
            </a:pPr>
            <a:r>
              <a:rPr lang="en-US" altLang="en-US" sz="2400" b="1" dirty="0"/>
              <a:t>On-off motor control</a:t>
            </a:r>
          </a:p>
          <a:p>
            <a:pPr>
              <a:spcBef>
                <a:spcPct val="20000"/>
              </a:spcBef>
              <a:buFontTx/>
              <a:buChar char="•"/>
            </a:pPr>
            <a:r>
              <a:rPr lang="en-US" altLang="en-US" sz="2400" b="1" dirty="0"/>
              <a:t>Changing the motor speed</a:t>
            </a:r>
          </a:p>
        </p:txBody>
      </p:sp>
      <p:sp>
        <p:nvSpPr>
          <p:cNvPr id="16389" name="Text Placeholder 6">
            <a:extLst>
              <a:ext uri="{FF2B5EF4-FFF2-40B4-BE49-F238E27FC236}">
                <a16:creationId xmlns:a16="http://schemas.microsoft.com/office/drawing/2014/main" id="{4C8EF0B2-7FC6-6885-F2AB-7DA5F6F0586A}"/>
              </a:ext>
            </a:extLst>
          </p:cNvPr>
          <p:cNvSpPr>
            <a:spLocks/>
          </p:cNvSpPr>
          <p:nvPr/>
        </p:nvSpPr>
        <p:spPr bwMode="auto">
          <a:xfrm>
            <a:off x="8035925" y="1315050"/>
            <a:ext cx="404177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2400" b="1"/>
              <a:t>Screw machine</a:t>
            </a:r>
          </a:p>
        </p:txBody>
      </p:sp>
      <p:sp>
        <p:nvSpPr>
          <p:cNvPr id="16390" name="Content Placeholder 7">
            <a:extLst>
              <a:ext uri="{FF2B5EF4-FFF2-40B4-BE49-F238E27FC236}">
                <a16:creationId xmlns:a16="http://schemas.microsoft.com/office/drawing/2014/main" id="{46C2D146-E1DA-00A7-B451-BDE7B49BEDB9}"/>
              </a:ext>
            </a:extLst>
          </p:cNvPr>
          <p:cNvSpPr>
            <a:spLocks/>
          </p:cNvSpPr>
          <p:nvPr/>
        </p:nvSpPr>
        <p:spPr bwMode="auto">
          <a:xfrm>
            <a:off x="7239000" y="2008787"/>
            <a:ext cx="4041775" cy="395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2400"/>
              <a:t>Flow control slide valve</a:t>
            </a:r>
          </a:p>
          <a:p>
            <a:pPr>
              <a:spcBef>
                <a:spcPct val="20000"/>
              </a:spcBef>
              <a:buFontTx/>
              <a:buChar char="•"/>
            </a:pPr>
            <a:r>
              <a:rPr lang="en-US" altLang="en-US" sz="2400"/>
              <a:t>Throttle valve at suction</a:t>
            </a:r>
          </a:p>
          <a:p>
            <a:pPr>
              <a:spcBef>
                <a:spcPct val="20000"/>
              </a:spcBef>
              <a:buFontTx/>
              <a:buChar char="•"/>
            </a:pPr>
            <a:r>
              <a:rPr lang="en-US" altLang="en-US" sz="2400"/>
              <a:t>Using parallel flow paths</a:t>
            </a:r>
          </a:p>
          <a:p>
            <a:pPr>
              <a:spcBef>
                <a:spcPct val="20000"/>
              </a:spcBef>
              <a:buFontTx/>
              <a:buChar char="•"/>
            </a:pPr>
            <a:r>
              <a:rPr lang="en-US" altLang="en-US" sz="2400" b="1"/>
              <a:t>Changing motor speed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F8F54A7-7024-1AB4-5C2F-7BE5B01E10F4}"/>
              </a:ext>
            </a:extLst>
          </p:cNvPr>
          <p:cNvSpPr>
            <a:spLocks noGrp="1" noChangeArrowheads="1"/>
          </p:cNvSpPr>
          <p:nvPr>
            <p:ph type="title" idx="4294967295"/>
          </p:nvPr>
        </p:nvSpPr>
        <p:spPr>
          <a:xfrm>
            <a:off x="0" y="128006"/>
            <a:ext cx="12192000" cy="1325563"/>
          </a:xfrm>
          <a:prstGeom prst="rect">
            <a:avLst/>
          </a:prstGeom>
        </p:spPr>
        <p:txBody>
          <a:bodyPr>
            <a:normAutofit/>
          </a:bodyPr>
          <a:lstStyle/>
          <a:p>
            <a:pPr algn="ctr" eaLnBrk="1" hangingPunct="1"/>
            <a:r>
              <a:rPr lang="en-US" altLang="en-US" sz="2500" b="1" dirty="0">
                <a:solidFill>
                  <a:schemeClr val="accent1">
                    <a:lumMod val="50000"/>
                  </a:schemeClr>
                </a:solidFill>
                <a:latin typeface="Arial" panose="020B0604020202020204" pitchFamily="34" charset="0"/>
                <a:cs typeface="Arial" panose="020B0604020202020204" pitchFamily="34" charset="0"/>
              </a:rPr>
              <a:t>Adjusting compressor capacity to achieve high efficiency using</a:t>
            </a:r>
            <a:r>
              <a:rPr lang="vi-VN" altLang="en-US" sz="2500" b="1" dirty="0">
                <a:solidFill>
                  <a:schemeClr val="accent1">
                    <a:lumMod val="50000"/>
                  </a:schemeClr>
                </a:solidFill>
                <a:latin typeface="Arial" panose="020B0604020202020204" pitchFamily="34" charset="0"/>
                <a:cs typeface="Arial" panose="020B0604020202020204" pitchFamily="34" charset="0"/>
              </a:rPr>
              <a:t> </a:t>
            </a:r>
            <a:r>
              <a:rPr lang="en-US" altLang="en-US" sz="2500" b="1" dirty="0">
                <a:solidFill>
                  <a:schemeClr val="accent1">
                    <a:lumMod val="50000"/>
                  </a:schemeClr>
                </a:solidFill>
                <a:latin typeface="Arial" panose="020B0604020202020204" pitchFamily="34" charset="0"/>
                <a:cs typeface="Arial" panose="020B0604020202020204" pitchFamily="34" charset="0"/>
              </a:rPr>
              <a:t>a </a:t>
            </a:r>
            <a:r>
              <a:rPr lang="en-US" altLang="en-US" sz="2500" b="1">
                <a:solidFill>
                  <a:schemeClr val="accent1">
                    <a:lumMod val="50000"/>
                  </a:schemeClr>
                </a:solidFill>
                <a:latin typeface="Arial" panose="020B0604020202020204" pitchFamily="34" charset="0"/>
                <a:cs typeface="Arial" panose="020B0604020202020204" pitchFamily="34" charset="0"/>
              </a:rPr>
              <a:t>variable </a:t>
            </a:r>
            <a:r>
              <a:rPr lang="en-US" altLang="en-US" sz="2500">
                <a:solidFill>
                  <a:schemeClr val="accent1">
                    <a:lumMod val="50000"/>
                  </a:schemeClr>
                </a:solidFill>
                <a:latin typeface="Arial" panose="020B0604020202020204" pitchFamily="34" charset="0"/>
                <a:cs typeface="Arial" panose="020B0604020202020204" pitchFamily="34" charset="0"/>
              </a:rPr>
              <a:t>speed</a:t>
            </a:r>
            <a:r>
              <a:rPr lang="en-US" altLang="en-US" sz="2500" b="1">
                <a:solidFill>
                  <a:schemeClr val="accent1">
                    <a:lumMod val="50000"/>
                  </a:schemeClr>
                </a:solidFill>
                <a:latin typeface="Arial" panose="020B0604020202020204" pitchFamily="34" charset="0"/>
                <a:cs typeface="Arial" panose="020B0604020202020204" pitchFamily="34" charset="0"/>
              </a:rPr>
              <a:t> </a:t>
            </a:r>
            <a:r>
              <a:rPr lang="en-US" altLang="en-US" sz="2500" b="1" dirty="0">
                <a:solidFill>
                  <a:schemeClr val="accent1">
                    <a:lumMod val="50000"/>
                  </a:schemeClr>
                </a:solidFill>
                <a:latin typeface="Arial" panose="020B0604020202020204" pitchFamily="34" charset="0"/>
                <a:cs typeface="Arial" panose="020B0604020202020204" pitchFamily="34" charset="0"/>
              </a:rPr>
              <a:t>drive (VSD)</a:t>
            </a:r>
          </a:p>
        </p:txBody>
      </p:sp>
      <p:grpSp>
        <p:nvGrpSpPr>
          <p:cNvPr id="17411" name="Group 78">
            <a:extLst>
              <a:ext uri="{FF2B5EF4-FFF2-40B4-BE49-F238E27FC236}">
                <a16:creationId xmlns:a16="http://schemas.microsoft.com/office/drawing/2014/main" id="{4451E7C6-5991-DCE4-8A07-4C3DD7E2901F}"/>
              </a:ext>
            </a:extLst>
          </p:cNvPr>
          <p:cNvGrpSpPr>
            <a:grpSpLocks/>
          </p:cNvGrpSpPr>
          <p:nvPr/>
        </p:nvGrpSpPr>
        <p:grpSpPr bwMode="auto">
          <a:xfrm>
            <a:off x="1905000" y="1447800"/>
            <a:ext cx="5416550" cy="2463208"/>
            <a:chOff x="23801" y="1214422"/>
            <a:chExt cx="6744180" cy="2357454"/>
          </a:xfrm>
        </p:grpSpPr>
        <p:graphicFrame>
          <p:nvGraphicFramePr>
            <p:cNvPr id="24" name="Chart 23">
              <a:extLst>
                <a:ext uri="{FF2B5EF4-FFF2-40B4-BE49-F238E27FC236}">
                  <a16:creationId xmlns:a16="http://schemas.microsoft.com/office/drawing/2014/main" id="{BAF20387-D4E0-863F-EC04-F619D85C58EF}"/>
                </a:ext>
              </a:extLst>
            </p:cNvPr>
            <p:cNvGraphicFramePr/>
            <p:nvPr>
              <p:extLst>
                <p:ext uri="{D42A27DB-BD31-4B8C-83A1-F6EECF244321}">
                  <p14:modId xmlns:p14="http://schemas.microsoft.com/office/powerpoint/2010/main" val="2886574068"/>
                </p:ext>
              </p:extLst>
            </p:nvPr>
          </p:nvGraphicFramePr>
          <p:xfrm>
            <a:off x="95239" y="1743086"/>
            <a:ext cx="5619769" cy="1828790"/>
          </p:xfrm>
          <a:graphic>
            <a:graphicData uri="http://schemas.openxmlformats.org/drawingml/2006/chart">
              <c:chart xmlns:c="http://schemas.openxmlformats.org/drawingml/2006/chart" xmlns:r="http://schemas.openxmlformats.org/officeDocument/2006/relationships" r:id="rId3"/>
            </a:graphicData>
          </a:graphic>
        </p:graphicFrame>
        <p:sp>
          <p:nvSpPr>
            <p:cNvPr id="17433" name="TextBox 25">
              <a:extLst>
                <a:ext uri="{FF2B5EF4-FFF2-40B4-BE49-F238E27FC236}">
                  <a16:creationId xmlns:a16="http://schemas.microsoft.com/office/drawing/2014/main" id="{7658718E-8102-84FB-8B90-61799292E2B3}"/>
                </a:ext>
              </a:extLst>
            </p:cNvPr>
            <p:cNvSpPr txBox="1">
              <a:spLocks noChangeArrowheads="1"/>
            </p:cNvSpPr>
            <p:nvPr/>
          </p:nvSpPr>
          <p:spPr bwMode="auto">
            <a:xfrm>
              <a:off x="165992" y="1957201"/>
              <a:ext cx="1427831" cy="582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Unload pressure</a:t>
              </a:r>
              <a:endParaRPr lang="en-US" altLang="en-US">
                <a:cs typeface="Arial" panose="020B0604020202020204" pitchFamily="34" charset="0"/>
              </a:endParaRPr>
            </a:p>
          </p:txBody>
        </p:sp>
        <p:sp>
          <p:nvSpPr>
            <p:cNvPr id="17434" name="TextBox 26">
              <a:extLst>
                <a:ext uri="{FF2B5EF4-FFF2-40B4-BE49-F238E27FC236}">
                  <a16:creationId xmlns:a16="http://schemas.microsoft.com/office/drawing/2014/main" id="{4152C730-1902-CD66-9C2E-F369E5D92B61}"/>
                </a:ext>
              </a:extLst>
            </p:cNvPr>
            <p:cNvSpPr txBox="1">
              <a:spLocks noChangeArrowheads="1"/>
            </p:cNvSpPr>
            <p:nvPr/>
          </p:nvSpPr>
          <p:spPr bwMode="auto">
            <a:xfrm>
              <a:off x="23801" y="2671412"/>
              <a:ext cx="1649016" cy="65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Load pressure</a:t>
              </a:r>
              <a:endParaRPr lang="en-US" altLang="en-US">
                <a:cs typeface="Arial" panose="020B0604020202020204" pitchFamily="34" charset="0"/>
              </a:endParaRPr>
            </a:p>
          </p:txBody>
        </p:sp>
        <p:sp>
          <p:nvSpPr>
            <p:cNvPr id="17435" name="TextBox 27">
              <a:extLst>
                <a:ext uri="{FF2B5EF4-FFF2-40B4-BE49-F238E27FC236}">
                  <a16:creationId xmlns:a16="http://schemas.microsoft.com/office/drawing/2014/main" id="{BB055E69-B1C5-7357-B7FA-C321AA8D5390}"/>
                </a:ext>
              </a:extLst>
            </p:cNvPr>
            <p:cNvSpPr txBox="1">
              <a:spLocks noChangeArrowheads="1"/>
            </p:cNvSpPr>
            <p:nvPr/>
          </p:nvSpPr>
          <p:spPr bwMode="auto">
            <a:xfrm>
              <a:off x="2928834" y="1214422"/>
              <a:ext cx="1643092" cy="119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Current operating mode</a:t>
              </a:r>
              <a:endParaRPr lang="en-US" altLang="en-US">
                <a:cs typeface="Arial" panose="020B0604020202020204" pitchFamily="34" charset="0"/>
              </a:endParaRPr>
            </a:p>
          </p:txBody>
        </p:sp>
        <p:sp>
          <p:nvSpPr>
            <p:cNvPr id="17436" name="TextBox 28">
              <a:extLst>
                <a:ext uri="{FF2B5EF4-FFF2-40B4-BE49-F238E27FC236}">
                  <a16:creationId xmlns:a16="http://schemas.microsoft.com/office/drawing/2014/main" id="{395E2D77-273A-F777-D51C-32C450B16FB0}"/>
                </a:ext>
              </a:extLst>
            </p:cNvPr>
            <p:cNvSpPr txBox="1">
              <a:spLocks noChangeArrowheads="1"/>
            </p:cNvSpPr>
            <p:nvPr/>
          </p:nvSpPr>
          <p:spPr bwMode="auto">
            <a:xfrm>
              <a:off x="4500830" y="1285843"/>
              <a:ext cx="2267151" cy="6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Operating mode when using VSD </a:t>
              </a:r>
              <a:endParaRPr lang="en-US" altLang="en-US">
                <a:cs typeface="Arial" panose="020B0604020202020204" pitchFamily="34" charset="0"/>
              </a:endParaRPr>
            </a:p>
          </p:txBody>
        </p:sp>
        <p:cxnSp>
          <p:nvCxnSpPr>
            <p:cNvPr id="34" name="Straight Connector 33">
              <a:extLst>
                <a:ext uri="{FF2B5EF4-FFF2-40B4-BE49-F238E27FC236}">
                  <a16:creationId xmlns:a16="http://schemas.microsoft.com/office/drawing/2014/main" id="{24869FFC-F414-B7A0-7167-4AD373608866}"/>
                </a:ext>
              </a:extLst>
            </p:cNvPr>
            <p:cNvCxnSpPr>
              <a:stCxn id="17436" idx="1"/>
            </p:cNvCxnSpPr>
            <p:nvPr/>
          </p:nvCxnSpPr>
          <p:spPr>
            <a:xfrm rot="10800000" flipV="1">
              <a:off x="4214206" y="1609451"/>
              <a:ext cx="286609" cy="96174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5D62BF2-1F4A-7AB2-10D8-44C25299F8E8}"/>
                </a:ext>
              </a:extLst>
            </p:cNvPr>
            <p:cNvCxnSpPr>
              <a:stCxn id="17435" idx="1"/>
            </p:cNvCxnSpPr>
            <p:nvPr/>
          </p:nvCxnSpPr>
          <p:spPr>
            <a:xfrm rot="10800000" flipV="1">
              <a:off x="2500489" y="1538043"/>
              <a:ext cx="428923" cy="74751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412" name="Group 79">
            <a:extLst>
              <a:ext uri="{FF2B5EF4-FFF2-40B4-BE49-F238E27FC236}">
                <a16:creationId xmlns:a16="http://schemas.microsoft.com/office/drawing/2014/main" id="{560215A8-B948-F2FB-8065-9B261FCD128F}"/>
              </a:ext>
            </a:extLst>
          </p:cNvPr>
          <p:cNvGrpSpPr>
            <a:grpSpLocks/>
          </p:cNvGrpSpPr>
          <p:nvPr/>
        </p:nvGrpSpPr>
        <p:grpSpPr bwMode="auto">
          <a:xfrm>
            <a:off x="1890713" y="3962400"/>
            <a:ext cx="4648200" cy="2057400"/>
            <a:chOff x="0" y="3858768"/>
            <a:chExt cx="5809488" cy="2188464"/>
          </a:xfrm>
        </p:grpSpPr>
        <p:graphicFrame>
          <p:nvGraphicFramePr>
            <p:cNvPr id="25" name="Chart 24">
              <a:extLst>
                <a:ext uri="{FF2B5EF4-FFF2-40B4-BE49-F238E27FC236}">
                  <a16:creationId xmlns:a16="http://schemas.microsoft.com/office/drawing/2014/main" id="{90128E4E-D29A-DC98-47C8-2C127C6532B1}"/>
                </a:ext>
              </a:extLst>
            </p:cNvPr>
            <p:cNvGraphicFramePr/>
            <p:nvPr>
              <p:extLst>
                <p:ext uri="{D42A27DB-BD31-4B8C-83A1-F6EECF244321}">
                  <p14:modId xmlns:p14="http://schemas.microsoft.com/office/powerpoint/2010/main" val="2628603011"/>
                </p:ext>
              </p:extLst>
            </p:nvPr>
          </p:nvGraphicFramePr>
          <p:xfrm>
            <a:off x="214282" y="3857628"/>
            <a:ext cx="5500726" cy="2124092"/>
          </p:xfrm>
          <a:graphic>
            <a:graphicData uri="http://schemas.openxmlformats.org/drawingml/2006/chart">
              <c:chart xmlns:c="http://schemas.openxmlformats.org/drawingml/2006/chart" xmlns:r="http://schemas.openxmlformats.org/officeDocument/2006/relationships" r:id="rId4"/>
            </a:graphicData>
          </a:graphic>
        </p:graphicFrame>
        <p:sp>
          <p:nvSpPr>
            <p:cNvPr id="17428" name="TextBox 37">
              <a:extLst>
                <a:ext uri="{FF2B5EF4-FFF2-40B4-BE49-F238E27FC236}">
                  <a16:creationId xmlns:a16="http://schemas.microsoft.com/office/drawing/2014/main" id="{AA31F785-53FD-AD6A-52BF-FBC5C3592D7A}"/>
                </a:ext>
              </a:extLst>
            </p:cNvPr>
            <p:cNvSpPr txBox="1">
              <a:spLocks noChangeArrowheads="1"/>
            </p:cNvSpPr>
            <p:nvPr/>
          </p:nvSpPr>
          <p:spPr bwMode="auto">
            <a:xfrm>
              <a:off x="0" y="5072111"/>
              <a:ext cx="1214278" cy="51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ja-JP">
                  <a:solidFill>
                    <a:srgbClr val="000000"/>
                  </a:solidFill>
                  <a:ea typeface="MS Mincho" panose="02020609040205080304" pitchFamily="49" charset="-128"/>
                  <a:cs typeface="Arial" panose="020B0604020202020204" pitchFamily="34" charset="0"/>
                </a:rPr>
                <a:t>Unload power</a:t>
              </a:r>
              <a:endParaRPr lang="en-US" altLang="en-US">
                <a:cs typeface="Arial" panose="020B0604020202020204" pitchFamily="34" charset="0"/>
              </a:endParaRPr>
            </a:p>
          </p:txBody>
        </p:sp>
        <p:sp>
          <p:nvSpPr>
            <p:cNvPr id="17429" name="TextBox 38">
              <a:extLst>
                <a:ext uri="{FF2B5EF4-FFF2-40B4-BE49-F238E27FC236}">
                  <a16:creationId xmlns:a16="http://schemas.microsoft.com/office/drawing/2014/main" id="{5ECDB419-2B98-0D85-6CA2-5252C78C425D}"/>
                </a:ext>
              </a:extLst>
            </p:cNvPr>
            <p:cNvSpPr txBox="1">
              <a:spLocks noChangeArrowheads="1"/>
            </p:cNvSpPr>
            <p:nvPr/>
          </p:nvSpPr>
          <p:spPr bwMode="auto">
            <a:xfrm>
              <a:off x="0" y="4285979"/>
              <a:ext cx="1142459" cy="73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ja-JP">
                  <a:solidFill>
                    <a:srgbClr val="000000"/>
                  </a:solidFill>
                  <a:ea typeface="MS Mincho" panose="02020609040205080304" pitchFamily="49" charset="-128"/>
                  <a:cs typeface="Arial" panose="020B0604020202020204" pitchFamily="34" charset="0"/>
                </a:rPr>
                <a:t>Load Power</a:t>
              </a:r>
              <a:endParaRPr lang="en-US" altLang="en-US">
                <a:cs typeface="Arial" panose="020B0604020202020204" pitchFamily="34" charset="0"/>
              </a:endParaRPr>
            </a:p>
          </p:txBody>
        </p:sp>
        <p:cxnSp>
          <p:nvCxnSpPr>
            <p:cNvPr id="41" name="Straight Connector 40">
              <a:extLst>
                <a:ext uri="{FF2B5EF4-FFF2-40B4-BE49-F238E27FC236}">
                  <a16:creationId xmlns:a16="http://schemas.microsoft.com/office/drawing/2014/main" id="{96089397-4AEB-7B84-35B3-B84283F84085}"/>
                </a:ext>
              </a:extLst>
            </p:cNvPr>
            <p:cNvCxnSpPr>
              <a:stCxn id="17429" idx="3"/>
            </p:cNvCxnSpPr>
            <p:nvPr/>
          </p:nvCxnSpPr>
          <p:spPr>
            <a:xfrm flipV="1">
              <a:off x="1142850" y="4285992"/>
              <a:ext cx="785709" cy="261737"/>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95925E-8AA4-B887-95C0-08D61D11EFFB}"/>
                </a:ext>
              </a:extLst>
            </p:cNvPr>
            <p:cNvCxnSpPr>
              <a:stCxn id="17428" idx="3"/>
            </p:cNvCxnSpPr>
            <p:nvPr/>
          </p:nvCxnSpPr>
          <p:spPr>
            <a:xfrm>
              <a:off x="1214278" y="5332942"/>
              <a:ext cx="1359118" cy="167174"/>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7413" name="Group 77">
            <a:extLst>
              <a:ext uri="{FF2B5EF4-FFF2-40B4-BE49-F238E27FC236}">
                <a16:creationId xmlns:a16="http://schemas.microsoft.com/office/drawing/2014/main" id="{CD72042B-C3F3-5987-4DBF-CDD3E7D0B32B}"/>
              </a:ext>
            </a:extLst>
          </p:cNvPr>
          <p:cNvGrpSpPr>
            <a:grpSpLocks/>
          </p:cNvGrpSpPr>
          <p:nvPr/>
        </p:nvGrpSpPr>
        <p:grpSpPr bwMode="auto">
          <a:xfrm>
            <a:off x="7086601" y="1625600"/>
            <a:ext cx="2962275" cy="4318000"/>
            <a:chOff x="6000760" y="1428736"/>
            <a:chExt cx="3143241" cy="4421498"/>
          </a:xfrm>
        </p:grpSpPr>
        <p:sp>
          <p:nvSpPr>
            <p:cNvPr id="17415" name="Rectangle 7">
              <a:extLst>
                <a:ext uri="{FF2B5EF4-FFF2-40B4-BE49-F238E27FC236}">
                  <a16:creationId xmlns:a16="http://schemas.microsoft.com/office/drawing/2014/main" id="{95A31088-09E2-1922-C9D5-20A14DA9635D}"/>
                </a:ext>
              </a:extLst>
            </p:cNvPr>
            <p:cNvSpPr>
              <a:spLocks noChangeArrowheads="1"/>
            </p:cNvSpPr>
            <p:nvPr/>
          </p:nvSpPr>
          <p:spPr bwMode="auto">
            <a:xfrm>
              <a:off x="6143635" y="1428736"/>
              <a:ext cx="3000366" cy="442149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r>
                <a:rPr lang="en-US" altLang="ja-JP" b="1">
                  <a:solidFill>
                    <a:srgbClr val="000000"/>
                  </a:solidFill>
                  <a:ea typeface="MS Mincho" panose="02020609040205080304" pitchFamily="49" charset="-128"/>
                  <a:cs typeface="Arial" panose="020B0604020202020204" pitchFamily="34" charset="0"/>
                </a:rPr>
                <a:t>Principle:</a:t>
              </a:r>
            </a:p>
            <a:p>
              <a:pPr eaLnBrk="1" hangingPunct="1"/>
              <a:r>
                <a:rPr lang="en-US" altLang="ja-JP">
                  <a:solidFill>
                    <a:srgbClr val="000000"/>
                  </a:solidFill>
                  <a:ea typeface="MS Mincho" panose="02020609040205080304" pitchFamily="49" charset="-128"/>
                  <a:cs typeface="Arial" panose="020B0604020202020204" pitchFamily="34" charset="0"/>
                </a:rPr>
                <a:t>Adjusting capacity by varying the electric motor speed to match the fluid flow rate required at all times.</a:t>
              </a:r>
              <a:endParaRPr lang="en-US" altLang="en-US" dirty="0">
                <a:cs typeface="Arial" panose="020B0604020202020204" pitchFamily="34" charset="0"/>
              </a:endParaRPr>
            </a:p>
          </p:txBody>
        </p:sp>
        <p:grpSp>
          <p:nvGrpSpPr>
            <p:cNvPr id="17416" name="Group 76">
              <a:extLst>
                <a:ext uri="{FF2B5EF4-FFF2-40B4-BE49-F238E27FC236}">
                  <a16:creationId xmlns:a16="http://schemas.microsoft.com/office/drawing/2014/main" id="{A2E52FE4-E43A-4124-D9EE-FA859C3E62F2}"/>
                </a:ext>
              </a:extLst>
            </p:cNvPr>
            <p:cNvGrpSpPr>
              <a:grpSpLocks/>
            </p:cNvGrpSpPr>
            <p:nvPr/>
          </p:nvGrpSpPr>
          <p:grpSpPr bwMode="auto">
            <a:xfrm>
              <a:off x="6000760" y="1857364"/>
              <a:ext cx="3143241" cy="1643074"/>
              <a:chOff x="6000760" y="1857364"/>
              <a:chExt cx="3143241" cy="1643074"/>
            </a:xfrm>
          </p:grpSpPr>
          <p:sp>
            <p:nvSpPr>
              <p:cNvPr id="17417" name="Can 52">
                <a:extLst>
                  <a:ext uri="{FF2B5EF4-FFF2-40B4-BE49-F238E27FC236}">
                    <a16:creationId xmlns:a16="http://schemas.microsoft.com/office/drawing/2014/main" id="{7CFCB900-AFB0-01DD-8278-A2FAF4B08068}"/>
                  </a:ext>
                </a:extLst>
              </p:cNvPr>
              <p:cNvSpPr>
                <a:spLocks noChangeArrowheads="1"/>
              </p:cNvSpPr>
              <p:nvPr/>
            </p:nvSpPr>
            <p:spPr bwMode="auto">
              <a:xfrm>
                <a:off x="6429387" y="2571744"/>
                <a:ext cx="818668" cy="928694"/>
              </a:xfrm>
              <a:prstGeom prst="can">
                <a:avLst>
                  <a:gd name="adj" fmla="val 24999"/>
                </a:avLst>
              </a:prstGeom>
              <a:solidFill>
                <a:srgbClr val="BBE0E3"/>
              </a:solidFill>
              <a:ln w="25400" algn="ctr">
                <a:solidFill>
                  <a:srgbClr val="00956F"/>
                </a:solidFill>
                <a:round/>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Container</a:t>
                </a:r>
                <a:endParaRPr lang="en-US" altLang="en-US" sz="1050">
                  <a:cs typeface="Arial" panose="020B0604020202020204" pitchFamily="34" charset="0"/>
                </a:endParaRPr>
              </a:p>
            </p:txBody>
          </p:sp>
          <p:sp>
            <p:nvSpPr>
              <p:cNvPr id="17418" name="Rectangle 53">
                <a:extLst>
                  <a:ext uri="{FF2B5EF4-FFF2-40B4-BE49-F238E27FC236}">
                    <a16:creationId xmlns:a16="http://schemas.microsoft.com/office/drawing/2014/main" id="{470C9A62-7133-1643-313C-DB308A8185E4}"/>
                  </a:ext>
                </a:extLst>
              </p:cNvPr>
              <p:cNvSpPr>
                <a:spLocks noChangeArrowheads="1"/>
              </p:cNvSpPr>
              <p:nvPr/>
            </p:nvSpPr>
            <p:spPr bwMode="auto">
              <a:xfrm>
                <a:off x="8001024" y="2714620"/>
                <a:ext cx="785818" cy="642942"/>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Electric motor</a:t>
                </a:r>
                <a:endParaRPr lang="en-US" altLang="en-US" sz="1050">
                  <a:cs typeface="Arial" panose="020B0604020202020204" pitchFamily="34" charset="0"/>
                </a:endParaRPr>
              </a:p>
            </p:txBody>
          </p:sp>
          <p:sp>
            <p:nvSpPr>
              <p:cNvPr id="17419" name="Rectangle 54">
                <a:extLst>
                  <a:ext uri="{FF2B5EF4-FFF2-40B4-BE49-F238E27FC236}">
                    <a16:creationId xmlns:a16="http://schemas.microsoft.com/office/drawing/2014/main" id="{58E53876-C703-68A6-84B4-766F9D6BB84E}"/>
                  </a:ext>
                </a:extLst>
              </p:cNvPr>
              <p:cNvSpPr>
                <a:spLocks noChangeArrowheads="1"/>
              </p:cNvSpPr>
              <p:nvPr/>
            </p:nvSpPr>
            <p:spPr bwMode="auto">
              <a:xfrm>
                <a:off x="8072462" y="1857364"/>
                <a:ext cx="642942" cy="500066"/>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VSD</a:t>
                </a:r>
                <a:endParaRPr lang="en-US" altLang="en-US" sz="1050">
                  <a:cs typeface="Arial" panose="020B0604020202020204" pitchFamily="34" charset="0"/>
                </a:endParaRPr>
              </a:p>
            </p:txBody>
          </p:sp>
          <p:sp>
            <p:nvSpPr>
              <p:cNvPr id="17420" name="Rectangle 55">
                <a:extLst>
                  <a:ext uri="{FF2B5EF4-FFF2-40B4-BE49-F238E27FC236}">
                    <a16:creationId xmlns:a16="http://schemas.microsoft.com/office/drawing/2014/main" id="{B3677D35-0863-8AE9-4E46-AF673E3BAD2A}"/>
                  </a:ext>
                </a:extLst>
              </p:cNvPr>
              <p:cNvSpPr>
                <a:spLocks noChangeArrowheads="1"/>
              </p:cNvSpPr>
              <p:nvPr/>
            </p:nvSpPr>
            <p:spPr bwMode="auto">
              <a:xfrm>
                <a:off x="6929454" y="1857364"/>
                <a:ext cx="928694" cy="500066"/>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Pressure Sensor</a:t>
                </a:r>
                <a:endParaRPr lang="en-US" altLang="en-US" sz="1050">
                  <a:cs typeface="Arial" panose="020B0604020202020204" pitchFamily="34" charset="0"/>
                </a:endParaRPr>
              </a:p>
            </p:txBody>
          </p:sp>
          <p:cxnSp>
            <p:nvCxnSpPr>
              <p:cNvPr id="61" name="Straight Arrow Connector 60">
                <a:extLst>
                  <a:ext uri="{FF2B5EF4-FFF2-40B4-BE49-F238E27FC236}">
                    <a16:creationId xmlns:a16="http://schemas.microsoft.com/office/drawing/2014/main" id="{683A2A3D-FDBE-2471-71E9-D80F0A735F68}"/>
                  </a:ext>
                </a:extLst>
              </p:cNvPr>
              <p:cNvCxnSpPr>
                <a:cxnSpLocks/>
                <a:stCxn id="17418" idx="1"/>
                <a:endCxn id="17417" idx="4"/>
              </p:cNvCxnSpPr>
              <p:nvPr/>
            </p:nvCxnSpPr>
            <p:spPr>
              <a:xfrm flipH="1">
                <a:off x="7248056" y="3036091"/>
                <a:ext cx="752969" cy="1"/>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53F8402-1E66-BF72-0573-3E7E761412E4}"/>
                  </a:ext>
                </a:extLst>
              </p:cNvPr>
              <p:cNvCxnSpPr/>
              <p:nvPr/>
            </p:nvCxnSpPr>
            <p:spPr>
              <a:xfrm rot="10800000">
                <a:off x="8751518" y="3036406"/>
                <a:ext cx="392483" cy="1625"/>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43295AC1-27EB-0333-B293-AFF3840DA002}"/>
                  </a:ext>
                </a:extLst>
              </p:cNvPr>
              <p:cNvCxnSpPr/>
              <p:nvPr/>
            </p:nvCxnSpPr>
            <p:spPr>
              <a:xfrm rot="10800000">
                <a:off x="6000760" y="3038031"/>
                <a:ext cx="571039" cy="1626"/>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9" name="Elbow Connector 68">
                <a:extLst>
                  <a:ext uri="{FF2B5EF4-FFF2-40B4-BE49-F238E27FC236}">
                    <a16:creationId xmlns:a16="http://schemas.microsoft.com/office/drawing/2014/main" id="{2B62BC3C-F676-E5CA-FE37-941A9519253B}"/>
                  </a:ext>
                </a:extLst>
              </p:cNvPr>
              <p:cNvCxnSpPr>
                <a:cxnSpLocks/>
                <a:stCxn id="17417" idx="1"/>
                <a:endCxn id="17420" idx="1"/>
              </p:cNvCxnSpPr>
              <p:nvPr/>
            </p:nvCxnSpPr>
            <p:spPr>
              <a:xfrm rot="5400000" flipH="1" flipV="1">
                <a:off x="6651914" y="2294205"/>
                <a:ext cx="464347" cy="90732"/>
              </a:xfrm>
              <a:prstGeom prst="bentConnector2">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78FB0BC-24B4-4E72-B64D-34A1C81C3C97}"/>
                  </a:ext>
                </a:extLst>
              </p:cNvPr>
              <p:cNvCxnSpPr>
                <a:stCxn id="17420" idx="3"/>
                <a:endCxn id="17419" idx="1"/>
              </p:cNvCxnSpPr>
              <p:nvPr/>
            </p:nvCxnSpPr>
            <p:spPr>
              <a:xfrm>
                <a:off x="7858743" y="2108216"/>
                <a:ext cx="213929" cy="1626"/>
              </a:xfrm>
              <a:prstGeom prst="straightConnector1">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F6AFD0D-3EB9-CD63-9729-933982D155E3}"/>
                  </a:ext>
                </a:extLst>
              </p:cNvPr>
              <p:cNvCxnSpPr>
                <a:stCxn id="17419" idx="2"/>
                <a:endCxn id="17418" idx="0"/>
              </p:cNvCxnSpPr>
              <p:nvPr/>
            </p:nvCxnSpPr>
            <p:spPr>
              <a:xfrm rot="5400000">
                <a:off x="8215567" y="2535707"/>
                <a:ext cx="355996" cy="1685"/>
              </a:xfrm>
              <a:prstGeom prst="straightConnector1">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grpSp>
      </p:grpSp>
      <p:sp>
        <p:nvSpPr>
          <p:cNvPr id="17414" name="Rectangle 32">
            <a:extLst>
              <a:ext uri="{FF2B5EF4-FFF2-40B4-BE49-F238E27FC236}">
                <a16:creationId xmlns:a16="http://schemas.microsoft.com/office/drawing/2014/main" id="{47E9F4FC-376A-EEFE-0836-F7E3D29AAC2A}"/>
              </a:ext>
            </a:extLst>
          </p:cNvPr>
          <p:cNvSpPr>
            <a:spLocks noChangeArrowheads="1"/>
          </p:cNvSpPr>
          <p:nvPr/>
        </p:nvSpPr>
        <p:spPr bwMode="auto">
          <a:xfrm>
            <a:off x="2514600" y="6172201"/>
            <a:ext cx="3810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solidFill>
                <a:srgbClr val="FF00FF"/>
              </a:solidFill>
              <a:cs typeface="Arial" panose="020B0604020202020204" pitchFamily="34" charset="0"/>
              <a:sym typeface="Symbol" panose="05050102010706020507" pitchFamily="18" charset="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F0FB6BB8-FDC6-B2F9-1A57-8B546B0FB51E}"/>
              </a:ext>
            </a:extLst>
          </p:cNvPr>
          <p:cNvSpPr>
            <a:spLocks noGrp="1" noChangeArrowheads="1"/>
          </p:cNvSpPr>
          <p:nvPr>
            <p:ph type="title" idx="4294967295"/>
          </p:nvPr>
        </p:nvSpPr>
        <p:spPr>
          <a:xfrm>
            <a:off x="0" y="152400"/>
            <a:ext cx="12192000" cy="1219199"/>
          </a:xfrm>
          <a:prstGeom prst="rect">
            <a:avLst/>
          </a:prstGeom>
        </p:spPr>
        <p:txBody>
          <a:bodyPr>
            <a:norm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CHECKING THE CAPACITY OF THE COMPRESSOR</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B1B7CDE5-63B0-58C5-37A4-FDF9CB9CB63D}"/>
              </a:ext>
            </a:extLst>
          </p:cNvPr>
          <p:cNvSpPr>
            <a:spLocks/>
          </p:cNvSpPr>
          <p:nvPr/>
        </p:nvSpPr>
        <p:spPr bwMode="auto">
          <a:xfrm>
            <a:off x="5342966" y="4489295"/>
            <a:ext cx="6239434" cy="1319212"/>
          </a:xfrm>
          <a:prstGeom prst="rect">
            <a:avLst/>
          </a:prstGeom>
          <a:solidFill>
            <a:srgbClr val="ADAD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2400">
                <a:cs typeface="Arial" panose="020B0604020202020204" pitchFamily="34" charset="0"/>
                <a:sym typeface="Wingdings" panose="05000000000000000000" pitchFamily="2" charset="2"/>
              </a:rPr>
              <a:t>Periodic capacity testing of the machine</a:t>
            </a:r>
          </a:p>
          <a:p>
            <a:pPr>
              <a:spcBef>
                <a:spcPct val="20000"/>
              </a:spcBef>
            </a:pPr>
            <a:r>
              <a:rPr lang="en-US" altLang="en-US" sz="2400">
                <a:cs typeface="Arial" panose="020B0604020202020204" pitchFamily="34" charset="0"/>
                <a:sym typeface="Wingdings" panose="05000000000000000000" pitchFamily="2" charset="2"/>
              </a:rPr>
              <a:t> The </a:t>
            </a:r>
            <a:r>
              <a:rPr lang="en-US" altLang="en-US" sz="2400">
                <a:solidFill>
                  <a:srgbClr val="0000FF"/>
                </a:solidFill>
                <a:cs typeface="Arial" panose="020B0604020202020204" pitchFamily="34" charset="0"/>
                <a:sym typeface="Wingdings" panose="05000000000000000000" pitchFamily="2" charset="2"/>
              </a:rPr>
              <a:t>increase in</a:t>
            </a:r>
            <a:r>
              <a:rPr lang="en-US" altLang="en-US" sz="2400">
                <a:cs typeface="Arial" panose="020B0604020202020204" pitchFamily="34" charset="0"/>
                <a:sym typeface="Wingdings" panose="05000000000000000000" pitchFamily="2" charset="2"/>
              </a:rPr>
              <a:t> </a:t>
            </a:r>
            <a:r>
              <a:rPr lang="en-US" altLang="en-US" sz="2400" b="1">
                <a:solidFill>
                  <a:srgbClr val="0000FF"/>
                </a:solidFill>
                <a:ea typeface="Arial Unicode MS" pitchFamily="34" charset="-128"/>
                <a:cs typeface="Arial" panose="020B0604020202020204" pitchFamily="34" charset="0"/>
                <a:sym typeface="Symbol" panose="05050102010706020507" pitchFamily="18" charset="2"/>
              </a:rPr>
              <a:t></a:t>
            </a:r>
            <a:r>
              <a:rPr lang="en-US" altLang="en-US" sz="2400" b="1">
                <a:solidFill>
                  <a:srgbClr val="C00000"/>
                </a:solidFill>
                <a:ea typeface="Arial Unicode MS" pitchFamily="34" charset="-128"/>
                <a:cs typeface="Arial" panose="020B0604020202020204" pitchFamily="34" charset="0"/>
              </a:rPr>
              <a:t> </a:t>
            </a:r>
            <a:r>
              <a:rPr lang="en-US" altLang="en-US" sz="2400">
                <a:ea typeface="Arial Unicode MS" pitchFamily="34" charset="-128"/>
                <a:cs typeface="Arial" panose="020B0604020202020204" pitchFamily="34" charset="0"/>
              </a:rPr>
              <a:t>indicates the </a:t>
            </a:r>
            <a:r>
              <a:rPr lang="en-US" altLang="en-US" sz="2400">
                <a:solidFill>
                  <a:srgbClr val="2828FA"/>
                </a:solidFill>
                <a:ea typeface="Arial Unicode MS" pitchFamily="34" charset="-128"/>
                <a:cs typeface="Arial" panose="020B0604020202020204" pitchFamily="34" charset="0"/>
              </a:rPr>
              <a:t>decrease in flow rate</a:t>
            </a:r>
            <a:r>
              <a:rPr lang="en-US" altLang="en-US" sz="2400">
                <a:ea typeface="Arial Unicode MS" pitchFamily="34" charset="-128"/>
                <a:cs typeface="Arial" panose="020B0604020202020204" pitchFamily="34" charset="0"/>
              </a:rPr>
              <a:t> </a:t>
            </a:r>
            <a:r>
              <a:rPr lang="en-US" altLang="en-US" sz="2400">
                <a:solidFill>
                  <a:srgbClr val="0000FF"/>
                </a:solidFill>
                <a:ea typeface="Arial Unicode MS" pitchFamily="34" charset="-128"/>
                <a:cs typeface="Arial" panose="020B0604020202020204" pitchFamily="34" charset="0"/>
              </a:rPr>
              <a:t>Q</a:t>
            </a:r>
            <a:endParaRPr lang="en-US" altLang="en-US" sz="2400" dirty="0">
              <a:solidFill>
                <a:srgbClr val="0000FF"/>
              </a:solidFill>
              <a:cs typeface="Arial" panose="020B0604020202020204" pitchFamily="34" charset="0"/>
            </a:endParaRPr>
          </a:p>
        </p:txBody>
      </p:sp>
      <p:graphicFrame>
        <p:nvGraphicFramePr>
          <p:cNvPr id="3074" name="Object 16">
            <a:extLst>
              <a:ext uri="{FF2B5EF4-FFF2-40B4-BE49-F238E27FC236}">
                <a16:creationId xmlns:a16="http://schemas.microsoft.com/office/drawing/2014/main" id="{CD484DE5-47B2-3CB0-0EC8-16A7DFEF24F9}"/>
              </a:ext>
            </a:extLst>
          </p:cNvPr>
          <p:cNvGraphicFramePr>
            <a:graphicFrameLocks noChangeAspect="1"/>
          </p:cNvGraphicFramePr>
          <p:nvPr>
            <p:extLst>
              <p:ext uri="{D42A27DB-BD31-4B8C-83A1-F6EECF244321}">
                <p14:modId xmlns:p14="http://schemas.microsoft.com/office/powerpoint/2010/main" val="3592389214"/>
              </p:ext>
            </p:extLst>
          </p:nvPr>
        </p:nvGraphicFramePr>
        <p:xfrm>
          <a:off x="6096000" y="2133601"/>
          <a:ext cx="3309938" cy="982663"/>
        </p:xfrm>
        <a:graphic>
          <a:graphicData uri="http://schemas.openxmlformats.org/presentationml/2006/ole">
            <mc:AlternateContent xmlns:mc="http://schemas.openxmlformats.org/markup-compatibility/2006">
              <mc:Choice xmlns:v="urn:schemas-microsoft-com:vml" Requires="v">
                <p:oleObj name="Equation" r:id="rId3" imgW="1625400" imgH="482400" progId="Equation.3">
                  <p:embed/>
                </p:oleObj>
              </mc:Choice>
              <mc:Fallback>
                <p:oleObj name="Equation" r:id="rId3" imgW="1625400" imgH="482400" progId="Equation.3">
                  <p:embed/>
                  <p:pic>
                    <p:nvPicPr>
                      <p:cNvPr id="3074" name="Object 16">
                        <a:extLst>
                          <a:ext uri="{FF2B5EF4-FFF2-40B4-BE49-F238E27FC236}">
                            <a16:creationId xmlns:a16="http://schemas.microsoft.com/office/drawing/2014/main" id="{CD484DE5-47B2-3CB0-0EC8-16A7DFEF24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133601"/>
                        <a:ext cx="3309938" cy="982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 name="Picture 3">
            <a:extLst>
              <a:ext uri="{FF2B5EF4-FFF2-40B4-BE49-F238E27FC236}">
                <a16:creationId xmlns:a16="http://schemas.microsoft.com/office/drawing/2014/main" id="{53B1512F-389E-3FD7-84AD-429642E7BC8D}"/>
              </a:ext>
            </a:extLst>
          </p:cNvPr>
          <p:cNvPicPr>
            <a:picLocks noChangeAspect="1"/>
          </p:cNvPicPr>
          <p:nvPr/>
        </p:nvPicPr>
        <p:blipFill>
          <a:blip r:embed="rId5"/>
          <a:stretch>
            <a:fillRect/>
          </a:stretch>
        </p:blipFill>
        <p:spPr>
          <a:xfrm>
            <a:off x="1592163" y="1858635"/>
            <a:ext cx="3741838" cy="3290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4">
            <a:extLst>
              <a:ext uri="{FF2B5EF4-FFF2-40B4-BE49-F238E27FC236}">
                <a16:creationId xmlns:a16="http://schemas.microsoft.com/office/drawing/2014/main" id="{86609ACD-C5D9-82C6-4478-828266164C47}"/>
              </a:ext>
            </a:extLst>
          </p:cNvPr>
          <p:cNvSpPr>
            <a:spLocks noGrp="1"/>
          </p:cNvSpPr>
          <p:nvPr>
            <p:ph sz="half" idx="4294967295"/>
          </p:nvPr>
        </p:nvSpPr>
        <p:spPr>
          <a:xfrm>
            <a:off x="601435" y="1316048"/>
            <a:ext cx="5881688" cy="563563"/>
          </a:xfrm>
          <a:prstGeom prst="rect">
            <a:avLst/>
          </a:prstGeom>
        </p:spPr>
        <p:txBody>
          <a:bodyPr>
            <a:normAutofit fontScale="85000" lnSpcReduction="10000"/>
          </a:bodyPr>
          <a:lstStyle/>
          <a:p>
            <a:r>
              <a:rPr lang="en-US" altLang="en-US" sz="2000" dirty="0">
                <a:solidFill>
                  <a:schemeClr val="tx1"/>
                </a:solidFill>
                <a:latin typeface="Arial" panose="020B0604020202020204" pitchFamily="34" charset="0"/>
                <a:cs typeface="Arial" panose="020B0604020202020204" pitchFamily="34" charset="0"/>
              </a:rPr>
              <a:t>Reasons for higher output pressure than required:</a:t>
            </a:r>
          </a:p>
          <a:p>
            <a:pPr lvl="1">
              <a:buFontTx/>
              <a:buNone/>
            </a:pPr>
            <a:endParaRPr lang="en-US" altLang="en-US" sz="2000" dirty="0">
              <a:solidFill>
                <a:schemeClr val="tx1"/>
              </a:solidFill>
              <a:latin typeface="Arial" panose="020B0604020202020204" pitchFamily="34" charset="0"/>
              <a:cs typeface="Arial" panose="020B0604020202020204" pitchFamily="34" charset="0"/>
            </a:endParaRPr>
          </a:p>
        </p:txBody>
      </p:sp>
      <p:graphicFrame>
        <p:nvGraphicFramePr>
          <p:cNvPr id="87094" name="Group 54">
            <a:extLst>
              <a:ext uri="{FF2B5EF4-FFF2-40B4-BE49-F238E27FC236}">
                <a16:creationId xmlns:a16="http://schemas.microsoft.com/office/drawing/2014/main" id="{789D18AA-3672-2B76-6824-ED81D3DBFAC2}"/>
              </a:ext>
            </a:extLst>
          </p:cNvPr>
          <p:cNvGraphicFramePr>
            <a:graphicFrameLocks noGrp="1"/>
          </p:cNvGraphicFramePr>
          <p:nvPr>
            <p:ph sz="half" idx="4294967295"/>
            <p:extLst>
              <p:ext uri="{D42A27DB-BD31-4B8C-83A1-F6EECF244321}">
                <p14:modId xmlns:p14="http://schemas.microsoft.com/office/powerpoint/2010/main" val="64557896"/>
              </p:ext>
            </p:extLst>
          </p:nvPr>
        </p:nvGraphicFramePr>
        <p:xfrm>
          <a:off x="7772400" y="1577284"/>
          <a:ext cx="3048001" cy="2308226"/>
        </p:xfrm>
        <a:graphic>
          <a:graphicData uri="http://schemas.openxmlformats.org/drawingml/2006/table">
            <a:tbl>
              <a:tblPr/>
              <a:tblGrid>
                <a:gridCol w="973006">
                  <a:extLst>
                    <a:ext uri="{9D8B030D-6E8A-4147-A177-3AD203B41FA5}">
                      <a16:colId xmlns:a16="http://schemas.microsoft.com/office/drawing/2014/main" val="20000"/>
                    </a:ext>
                  </a:extLst>
                </a:gridCol>
                <a:gridCol w="1312995">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76040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FF"/>
                          </a:solidFill>
                          <a:effectLst/>
                          <a:latin typeface="Arial" pitchFamily="34" charset="0"/>
                          <a:cs typeface="Arial" pitchFamily="34" charset="0"/>
                        </a:rPr>
                        <a:t>Absolute pressure(bar)</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00FF"/>
                          </a:solidFill>
                          <a:effectLst/>
                          <a:latin typeface="Arial" pitchFamily="34" charset="0"/>
                          <a:cs typeface="Arial" pitchFamily="34" charset="0"/>
                        </a:rPr>
                        <a:t>Temperature (</a:t>
                      </a:r>
                      <a:r>
                        <a:rPr kumimoji="0" lang="en-US" sz="1400" b="1" i="0" u="none" strike="noStrike" cap="none" normalizeH="0" baseline="30000">
                          <a:ln>
                            <a:noFill/>
                          </a:ln>
                          <a:solidFill>
                            <a:srgbClr val="0000FF"/>
                          </a:solidFill>
                          <a:effectLst/>
                          <a:latin typeface="Arial" pitchFamily="34" charset="0"/>
                          <a:cs typeface="Arial" pitchFamily="34" charset="0"/>
                        </a:rPr>
                        <a:t>o</a:t>
                      </a:r>
                      <a:r>
                        <a:rPr kumimoji="0" lang="en-US" sz="1400" b="1" i="0" u="none" strike="noStrike" cap="none" normalizeH="0" baseline="0">
                          <a:ln>
                            <a:noFill/>
                          </a:ln>
                          <a:solidFill>
                            <a:srgbClr val="0000FF"/>
                          </a:solidFill>
                          <a:effectLst/>
                          <a:latin typeface="Arial" pitchFamily="34" charset="0"/>
                          <a:cs typeface="Arial" pitchFamily="34" charset="0"/>
                        </a:rPr>
                        <a:t>C)</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00FF"/>
                          </a:solidFill>
                          <a:effectLst/>
                          <a:latin typeface="Arial" pitchFamily="34" charset="0"/>
                          <a:cs typeface="Arial" pitchFamily="34" charset="0"/>
                        </a:rPr>
                        <a:t>Power (kW)</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079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98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2.08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r h="3079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B050"/>
                          </a:solidFill>
                          <a:effectLst/>
                          <a:latin typeface="Arial" pitchFamily="34" charset="0"/>
                          <a:cs typeface="Arial" pitchFamily="34" charset="0"/>
                        </a:rPr>
                        <a:t>4</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123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B050"/>
                          </a:solidFill>
                          <a:effectLst/>
                          <a:latin typeface="Arial" pitchFamily="34" charset="0"/>
                          <a:cs typeface="Arial" pitchFamily="34" charset="0"/>
                        </a:rPr>
                        <a:t>2.73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3206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5</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itchFamily="34" charset="0"/>
                          <a:cs typeface="Arial" pitchFamily="34" charset="0"/>
                        </a:rPr>
                        <a:t>144</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3.26</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3"/>
                  </a:ext>
                </a:extLst>
              </a:tr>
              <a:tr h="3063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6</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162</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3.71</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30481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FF0000"/>
                          </a:solidFill>
                          <a:effectLst/>
                          <a:latin typeface="Arial" pitchFamily="34" charset="0"/>
                          <a:cs typeface="Arial" pitchFamily="34" charset="0"/>
                        </a:rPr>
                        <a:t>7</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178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FF0000"/>
                          </a:solidFill>
                          <a:effectLst/>
                          <a:latin typeface="Arial" pitchFamily="34" charset="0"/>
                          <a:cs typeface="Arial" pitchFamily="34" charset="0"/>
                        </a:rPr>
                        <a:t>4.11</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5"/>
                  </a:ext>
                </a:extLst>
              </a:tr>
            </a:tbl>
          </a:graphicData>
        </a:graphic>
      </p:graphicFrame>
      <p:sp>
        <p:nvSpPr>
          <p:cNvPr id="9" name="Rectangle 8">
            <a:extLst>
              <a:ext uri="{FF2B5EF4-FFF2-40B4-BE49-F238E27FC236}">
                <a16:creationId xmlns:a16="http://schemas.microsoft.com/office/drawing/2014/main" id="{6731E433-B605-F0B2-7477-2ADF9F3A87A2}"/>
              </a:ext>
            </a:extLst>
          </p:cNvPr>
          <p:cNvSpPr/>
          <p:nvPr/>
        </p:nvSpPr>
        <p:spPr>
          <a:xfrm>
            <a:off x="7772400" y="4157998"/>
            <a:ext cx="3352800" cy="121443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i="1" dirty="0">
                <a:solidFill>
                  <a:schemeClr val="tx1"/>
                </a:solidFill>
                <a:latin typeface="Arial" panose="020B0604020202020204" pitchFamily="34" charset="0"/>
                <a:cs typeface="Arial" panose="020B0604020202020204" pitchFamily="34" charset="0"/>
              </a:rPr>
              <a:t>(n =1.3)</a:t>
            </a:r>
          </a:p>
          <a:p>
            <a:pPr>
              <a:defRPr/>
            </a:pPr>
            <a:r>
              <a:rPr lang="en-US" sz="1600" i="1" dirty="0">
                <a:solidFill>
                  <a:schemeClr val="tx1"/>
                </a:solidFill>
                <a:latin typeface="Arial" panose="020B0604020202020204" pitchFamily="34" charset="0"/>
                <a:cs typeface="Arial" panose="020B0604020202020204" pitchFamily="34" charset="0"/>
              </a:rPr>
              <a:t>Corresponding to 1 m³/h of Standard Cubic Meter input at 15.06°C. 1.013 bar</a:t>
            </a:r>
            <a:r>
              <a:rPr lang="en-US" i="1" dirty="0">
                <a:solidFill>
                  <a:schemeClr val="tx1"/>
                </a:solidFill>
                <a:latin typeface="Arial" panose="020B0604020202020204" pitchFamily="34" charset="0"/>
                <a:cs typeface="Arial" panose="020B0604020202020204" pitchFamily="34" charset="0"/>
              </a:rPr>
              <a:t> </a:t>
            </a:r>
          </a:p>
        </p:txBody>
      </p:sp>
      <p:grpSp>
        <p:nvGrpSpPr>
          <p:cNvPr id="12" name="Group 11">
            <a:extLst>
              <a:ext uri="{FF2B5EF4-FFF2-40B4-BE49-F238E27FC236}">
                <a16:creationId xmlns:a16="http://schemas.microsoft.com/office/drawing/2014/main" id="{9EBB79ED-77AB-4888-2EF9-849B7BAC79F3}"/>
              </a:ext>
            </a:extLst>
          </p:cNvPr>
          <p:cNvGrpSpPr/>
          <p:nvPr/>
        </p:nvGrpSpPr>
        <p:grpSpPr>
          <a:xfrm>
            <a:off x="1066800" y="1935540"/>
            <a:ext cx="6290777" cy="3639069"/>
            <a:chOff x="1214438" y="2004494"/>
            <a:chExt cx="6290777" cy="3639069"/>
          </a:xfrm>
        </p:grpSpPr>
        <p:sp>
          <p:nvSpPr>
            <p:cNvPr id="8" name="Right Arrow 7">
              <a:extLst>
                <a:ext uri="{FF2B5EF4-FFF2-40B4-BE49-F238E27FC236}">
                  <a16:creationId xmlns:a16="http://schemas.microsoft.com/office/drawing/2014/main" id="{CD2848BB-041A-4D53-B4A4-DD6CE2940D27}"/>
                </a:ext>
              </a:extLst>
            </p:cNvPr>
            <p:cNvSpPr/>
            <p:nvPr/>
          </p:nvSpPr>
          <p:spPr>
            <a:xfrm>
              <a:off x="1214438" y="2005190"/>
              <a:ext cx="3110203" cy="644526"/>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Initial setup</a:t>
              </a:r>
            </a:p>
          </p:txBody>
        </p:sp>
        <p:sp>
          <p:nvSpPr>
            <p:cNvPr id="10" name="Right Arrow 9">
              <a:extLst>
                <a:ext uri="{FF2B5EF4-FFF2-40B4-BE49-F238E27FC236}">
                  <a16:creationId xmlns:a16="http://schemas.microsoft.com/office/drawing/2014/main" id="{C18F00F7-BCF8-F92C-D3D4-890C6FF73967}"/>
                </a:ext>
              </a:extLst>
            </p:cNvPr>
            <p:cNvSpPr/>
            <p:nvPr/>
          </p:nvSpPr>
          <p:spPr>
            <a:xfrm>
              <a:off x="1214438" y="2800351"/>
              <a:ext cx="3110203" cy="795337"/>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Large fluctuating load</a:t>
              </a:r>
              <a:endParaRPr lang="en-US" dirty="0">
                <a:solidFill>
                  <a:schemeClr val="tx1"/>
                </a:solidFill>
                <a:latin typeface="Arial" panose="020B0604020202020204" pitchFamily="34" charset="0"/>
                <a:cs typeface="Arial" panose="020B0604020202020204" pitchFamily="34" charset="0"/>
              </a:endParaRPr>
            </a:p>
          </p:txBody>
        </p:sp>
        <p:sp>
          <p:nvSpPr>
            <p:cNvPr id="16" name="Right Arrow 15">
              <a:extLst>
                <a:ext uri="{FF2B5EF4-FFF2-40B4-BE49-F238E27FC236}">
                  <a16:creationId xmlns:a16="http://schemas.microsoft.com/office/drawing/2014/main" id="{B76D74DC-98CC-F447-2ED8-AEE5FA49F25D}"/>
                </a:ext>
              </a:extLst>
            </p:cNvPr>
            <p:cNvSpPr>
              <a:spLocks noChangeArrowheads="1"/>
            </p:cNvSpPr>
            <p:nvPr/>
          </p:nvSpPr>
          <p:spPr bwMode="auto">
            <a:xfrm flipH="1">
              <a:off x="4338638" y="2004494"/>
              <a:ext cx="3166577" cy="649288"/>
            </a:xfrm>
            <a:prstGeom prst="rightArrow">
              <a:avLst>
                <a:gd name="adj1" fmla="val 73269"/>
                <a:gd name="adj2" fmla="val 57508"/>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Reconfiguration</a:t>
              </a:r>
            </a:p>
          </p:txBody>
        </p:sp>
        <p:sp>
          <p:nvSpPr>
            <p:cNvPr id="2" name="Right Arrow 9">
              <a:extLst>
                <a:ext uri="{FF2B5EF4-FFF2-40B4-BE49-F238E27FC236}">
                  <a16:creationId xmlns:a16="http://schemas.microsoft.com/office/drawing/2014/main" id="{60C17C5E-3D0B-B398-6E76-58FBA15643F1}"/>
                </a:ext>
              </a:extLst>
            </p:cNvPr>
            <p:cNvSpPr/>
            <p:nvPr/>
          </p:nvSpPr>
          <p:spPr>
            <a:xfrm>
              <a:off x="1214438" y="3786189"/>
              <a:ext cx="3110203" cy="862012"/>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There are multiple levels of varying load pressure</a:t>
              </a:r>
              <a:endParaRPr lang="en-US" dirty="0">
                <a:solidFill>
                  <a:schemeClr val="tx1"/>
                </a:solidFill>
                <a:latin typeface="Arial" panose="020B0604020202020204" pitchFamily="34" charset="0"/>
                <a:cs typeface="Arial" panose="020B0604020202020204" pitchFamily="34" charset="0"/>
              </a:endParaRPr>
            </a:p>
          </p:txBody>
        </p:sp>
        <p:sp>
          <p:nvSpPr>
            <p:cNvPr id="3" name="Right Arrow 9">
              <a:extLst>
                <a:ext uri="{FF2B5EF4-FFF2-40B4-BE49-F238E27FC236}">
                  <a16:creationId xmlns:a16="http://schemas.microsoft.com/office/drawing/2014/main" id="{6A73CBB8-D295-E4F6-6E68-340D68E9C0A4}"/>
                </a:ext>
              </a:extLst>
            </p:cNvPr>
            <p:cNvSpPr/>
            <p:nvPr/>
          </p:nvSpPr>
          <p:spPr>
            <a:xfrm>
              <a:off x="1214438" y="4857750"/>
              <a:ext cx="3124200" cy="785813"/>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Pressure drop in the large pipeline (leakage. friction)</a:t>
              </a:r>
              <a:endParaRPr lang="en-US" dirty="0">
                <a:solidFill>
                  <a:schemeClr val="tx1"/>
                </a:solidFill>
                <a:latin typeface="Arial" panose="020B0604020202020204" pitchFamily="34" charset="0"/>
                <a:cs typeface="Arial" panose="020B0604020202020204" pitchFamily="34" charset="0"/>
              </a:endParaRPr>
            </a:p>
          </p:txBody>
        </p:sp>
        <p:sp>
          <p:nvSpPr>
            <p:cNvPr id="4" name="Right Arrow 15">
              <a:extLst>
                <a:ext uri="{FF2B5EF4-FFF2-40B4-BE49-F238E27FC236}">
                  <a16:creationId xmlns:a16="http://schemas.microsoft.com/office/drawing/2014/main" id="{5B035B60-002B-3FB6-DC65-A6F8944D3726}"/>
                </a:ext>
              </a:extLst>
            </p:cNvPr>
            <p:cNvSpPr>
              <a:spLocks noChangeArrowheads="1"/>
            </p:cNvSpPr>
            <p:nvPr/>
          </p:nvSpPr>
          <p:spPr bwMode="auto">
            <a:xfrm flipH="1">
              <a:off x="4338638" y="2819400"/>
              <a:ext cx="3148012" cy="776288"/>
            </a:xfrm>
            <a:prstGeom prst="rightArrow">
              <a:avLst>
                <a:gd name="adj1" fmla="val 73269"/>
                <a:gd name="adj2" fmla="val 40573"/>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dirty="0">
                  <a:cs typeface="Arial" panose="020B0604020202020204" pitchFamily="34" charset="0"/>
                </a:rPr>
                <a:t>Load management. increase reservoir capacity</a:t>
              </a:r>
            </a:p>
          </p:txBody>
        </p:sp>
        <p:sp>
          <p:nvSpPr>
            <p:cNvPr id="5" name="Right Arrow 15">
              <a:extLst>
                <a:ext uri="{FF2B5EF4-FFF2-40B4-BE49-F238E27FC236}">
                  <a16:creationId xmlns:a16="http://schemas.microsoft.com/office/drawing/2014/main" id="{55197D6D-314F-F476-6242-6BDBFCA4F8AB}"/>
                </a:ext>
              </a:extLst>
            </p:cNvPr>
            <p:cNvSpPr>
              <a:spLocks noChangeArrowheads="1"/>
            </p:cNvSpPr>
            <p:nvPr/>
          </p:nvSpPr>
          <p:spPr bwMode="auto">
            <a:xfrm flipH="1">
              <a:off x="4338638" y="3795714"/>
              <a:ext cx="3148012" cy="852487"/>
            </a:xfrm>
            <a:prstGeom prst="rightArrow">
              <a:avLst>
                <a:gd name="adj1" fmla="val 73269"/>
                <a:gd name="adj2" fmla="val 36946"/>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Separating high-pressure and low-pressure systems</a:t>
              </a:r>
              <a:endParaRPr lang="en-US" altLang="en-US" dirty="0">
                <a:cs typeface="Arial" panose="020B0604020202020204" pitchFamily="34" charset="0"/>
              </a:endParaRPr>
            </a:p>
          </p:txBody>
        </p:sp>
        <p:sp>
          <p:nvSpPr>
            <p:cNvPr id="6" name="Right Arrow 15">
              <a:extLst>
                <a:ext uri="{FF2B5EF4-FFF2-40B4-BE49-F238E27FC236}">
                  <a16:creationId xmlns:a16="http://schemas.microsoft.com/office/drawing/2014/main" id="{A8CE8446-41BA-5595-6D47-83A3760EC6E9}"/>
                </a:ext>
              </a:extLst>
            </p:cNvPr>
            <p:cNvSpPr>
              <a:spLocks noChangeArrowheads="1"/>
            </p:cNvSpPr>
            <p:nvPr/>
          </p:nvSpPr>
          <p:spPr bwMode="auto">
            <a:xfrm flipH="1">
              <a:off x="4338638" y="4862513"/>
              <a:ext cx="3148012" cy="776288"/>
            </a:xfrm>
            <a:prstGeom prst="rightArrow">
              <a:avLst>
                <a:gd name="adj1" fmla="val 73269"/>
                <a:gd name="adj2" fmla="val 40573"/>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spcBef>
                  <a:spcPct val="20000"/>
                </a:spcBef>
              </a:pPr>
              <a:r>
                <a:rPr lang="en-US" altLang="en-US">
                  <a:cs typeface="Arial" panose="020B0604020202020204" pitchFamily="34" charset="0"/>
                </a:rPr>
                <a:t>Initial rational design. Proper maintenance</a:t>
              </a:r>
              <a:endParaRPr lang="en-US" altLang="en-US" dirty="0">
                <a:cs typeface="Arial" panose="020B0604020202020204" pitchFamily="34" charset="0"/>
              </a:endParaRPr>
            </a:p>
          </p:txBody>
        </p:sp>
      </p:grpSp>
      <p:sp>
        <p:nvSpPr>
          <p:cNvPr id="11" name="TextBox 10">
            <a:extLst>
              <a:ext uri="{FF2B5EF4-FFF2-40B4-BE49-F238E27FC236}">
                <a16:creationId xmlns:a16="http://schemas.microsoft.com/office/drawing/2014/main" id="{2D5F72E4-0366-21A1-1666-9F8FF42F720C}"/>
              </a:ext>
            </a:extLst>
          </p:cNvPr>
          <p:cNvSpPr txBox="1"/>
          <p:nvPr/>
        </p:nvSpPr>
        <p:spPr>
          <a:xfrm>
            <a:off x="990600" y="5586747"/>
            <a:ext cx="10559142" cy="923330"/>
          </a:xfrm>
          <a:prstGeom prst="rect">
            <a:avLst/>
          </a:prstGeom>
          <a:noFill/>
        </p:spPr>
        <p:txBody>
          <a:bodyPr wrap="square">
            <a:spAutoFit/>
          </a:bodyPr>
          <a:lstStyle/>
          <a:p>
            <a:pPr marL="285750" marR="0" lvl="0" indent="-28575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rgbClr val="1F1F1F"/>
                </a:solidFill>
                <a:effectLst/>
                <a:latin typeface="Arial Unicode MS" panose="020B0604020202020204" charset="-128"/>
                <a:ea typeface="inherit"/>
              </a:rPr>
              <a:t>Optimize design and operation to reduce working pressure to the required level → save electricity. </a:t>
            </a:r>
          </a:p>
          <a:p>
            <a:pPr marL="285750" marR="0" lvl="0" indent="-28575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dirty="0">
                <a:ln>
                  <a:noFill/>
                </a:ln>
                <a:solidFill>
                  <a:srgbClr val="1F1F1F"/>
                </a:solidFill>
                <a:effectLst/>
                <a:latin typeface="Arial Unicode MS" panose="020B0604020202020204" charset="-128"/>
                <a:ea typeface="inherit"/>
              </a:rPr>
              <a:t>Load management, fluctuation reduction, pressure separation of the system and periodic maintenance help reduce energy consumption and operating costs.</a:t>
            </a:r>
            <a:r>
              <a:rPr kumimoji="0" lang="en-US" altLang="en-US" sz="1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itle 5">
            <a:extLst>
              <a:ext uri="{FF2B5EF4-FFF2-40B4-BE49-F238E27FC236}">
                <a16:creationId xmlns:a16="http://schemas.microsoft.com/office/drawing/2014/main" id="{BAF91B27-B19C-BFBB-BF64-C68ACE6F5E80}"/>
              </a:ext>
            </a:extLst>
          </p:cNvPr>
          <p:cNvSpPr txBox="1">
            <a:spLocks/>
          </p:cNvSpPr>
          <p:nvPr/>
        </p:nvSpPr>
        <p:spPr>
          <a:xfrm>
            <a:off x="152400" y="533400"/>
            <a:ext cx="12192000" cy="7620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 </a:t>
            </a:r>
            <a:r>
              <a:rPr lang="vi-VN" altLang="en-US" kern="0">
                <a:solidFill>
                  <a:schemeClr val="accent1">
                    <a:lumMod val="50000"/>
                  </a:schemeClr>
                </a:solidFill>
                <a:latin typeface="Arial" panose="020B0604020202020204" pitchFamily="34" charset="0"/>
                <a:cs typeface="Arial" panose="020B0604020202020204" pitchFamily="34" charset="0"/>
              </a:rPr>
              <a:t>4. </a:t>
            </a:r>
            <a:r>
              <a:rPr lang="en-US" altLang="en-US" kern="0">
                <a:solidFill>
                  <a:schemeClr val="accent1">
                    <a:lumMod val="50000"/>
                  </a:schemeClr>
                </a:solidFill>
                <a:latin typeface="Arial" panose="020B0604020202020204" pitchFamily="34" charset="0"/>
                <a:cs typeface="Arial" panose="020B0604020202020204" pitchFamily="34" charset="0"/>
              </a:rPr>
              <a:t>OPERATING PRESSURE OF AIR COMPRESSORS</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0" grpId="0" animBg="1"/>
      <p:bldP spid="16" grpId="0" animBg="1"/>
      <p:bldP spid="2" grpId="0" animBg="1"/>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967402A-08BD-6009-0BA4-A4E43EA727E3}"/>
              </a:ext>
            </a:extLst>
          </p:cNvPr>
          <p:cNvSpPr>
            <a:spLocks noGrp="1"/>
          </p:cNvSpPr>
          <p:nvPr>
            <p:ph type="title" idx="4294967295"/>
          </p:nvPr>
        </p:nvSpPr>
        <p:spPr>
          <a:xfrm>
            <a:off x="0" y="579438"/>
            <a:ext cx="12192000" cy="563562"/>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CONTENT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18435" name="Content Placeholder 2">
            <a:extLst>
              <a:ext uri="{FF2B5EF4-FFF2-40B4-BE49-F238E27FC236}">
                <a16:creationId xmlns:a16="http://schemas.microsoft.com/office/drawing/2014/main" id="{C38B1DFB-54E6-E56E-4B7E-7106BE156EED}"/>
              </a:ext>
            </a:extLst>
          </p:cNvPr>
          <p:cNvSpPr>
            <a:spLocks noGrp="1"/>
          </p:cNvSpPr>
          <p:nvPr>
            <p:ph idx="4294967295"/>
          </p:nvPr>
        </p:nvSpPr>
        <p:spPr>
          <a:xfrm>
            <a:off x="914400" y="1600200"/>
            <a:ext cx="7772400" cy="4114800"/>
          </a:xfrm>
          <a:prstGeom prst="rect">
            <a:avLst/>
          </a:prstGeom>
        </p:spPr>
        <p:txBody>
          <a:bodyPr>
            <a:normAutofit/>
          </a:bodyPr>
          <a:lstStyle/>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Overview of compressed air systems</a:t>
            </a:r>
          </a:p>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EEMs in compressed air</a:t>
            </a:r>
          </a:p>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Selection of air compressors</a:t>
            </a:r>
          </a:p>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Operating pressure of air compressors</a:t>
            </a:r>
          </a:p>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Pressure drop in distribution network</a:t>
            </a:r>
          </a:p>
          <a:p>
            <a:pPr marL="654050" indent="-514350">
              <a:lnSpc>
                <a:spcPct val="150000"/>
              </a:lnSpc>
              <a:buFont typeface="+mj-lt"/>
              <a:buAutoNum type="arabicPeriod"/>
            </a:pPr>
            <a:r>
              <a:rPr lang="en-US" altLang="en-US" sz="2600" dirty="0">
                <a:solidFill>
                  <a:schemeClr val="tx1"/>
                </a:solidFill>
                <a:latin typeface="Arial" panose="020B0604020202020204" pitchFamily="34" charset="0"/>
                <a:cs typeface="Arial" panose="020B0604020202020204" pitchFamily="34" charset="0"/>
              </a:rPr>
              <a:t>Temperature of compressed air.</a:t>
            </a:r>
          </a:p>
          <a:p>
            <a:pPr marL="654050" indent="-514350">
              <a:buFont typeface="+mj-lt"/>
              <a:buAutoNum type="arabicPeriod"/>
            </a:pPr>
            <a:endParaRPr lang="en-US" altLang="en-US" sz="26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animEffect transition="in" filter="wipe(left)">
                                      <p:cBhvr>
                                        <p:cTn id="11" dur="500"/>
                                        <p:tgtEl>
                                          <p:spTgt spid="1843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8435">
                                            <p:txEl>
                                              <p:pRg st="1" end="1"/>
                                            </p:txEl>
                                          </p:spTgt>
                                        </p:tgtEl>
                                        <p:attrNameLst>
                                          <p:attrName>style.visibility</p:attrName>
                                        </p:attrNameLst>
                                      </p:cBhvr>
                                      <p:to>
                                        <p:strVal val="visible"/>
                                      </p:to>
                                    </p:set>
                                    <p:animEffect transition="in" filter="wipe(left)">
                                      <p:cBhvr>
                                        <p:cTn id="16" dur="500"/>
                                        <p:tgtEl>
                                          <p:spTgt spid="18435">
                                            <p:txEl>
                                              <p:pRg st="1" end="1"/>
                                            </p:txEl>
                                          </p:spTgt>
                                        </p:tgtEl>
                                      </p:cBhvr>
                                    </p:animEffect>
                                  </p:childTnLst>
                                </p:cTn>
                              </p:par>
                              <p:par>
                                <p:cTn id="17" presetID="22" presetClass="entr" presetSubtype="8" fill="hold" nodeType="with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Effect transition="in" filter="wipe(left)">
                                      <p:cBhvr>
                                        <p:cTn id="19" dur="500"/>
                                        <p:tgtEl>
                                          <p:spTgt spid="18435">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18435">
                                            <p:txEl>
                                              <p:pRg st="3" end="3"/>
                                            </p:txEl>
                                          </p:spTgt>
                                        </p:tgtEl>
                                        <p:attrNameLst>
                                          <p:attrName>style.visibility</p:attrName>
                                        </p:attrNameLst>
                                      </p:cBhvr>
                                      <p:to>
                                        <p:strVal val="visible"/>
                                      </p:to>
                                    </p:set>
                                    <p:animEffect transition="in" filter="wipe(left)">
                                      <p:cBhvr>
                                        <p:cTn id="24" dur="500"/>
                                        <p:tgtEl>
                                          <p:spTgt spid="18435">
                                            <p:txEl>
                                              <p:pRg st="3" end="3"/>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wipe(left)">
                                      <p:cBhvr>
                                        <p:cTn id="27" dur="500"/>
                                        <p:tgtEl>
                                          <p:spTgt spid="18435">
                                            <p:txEl>
                                              <p:pRg st="4" end="4"/>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18435">
                                            <p:txEl>
                                              <p:pRg st="5" end="5"/>
                                            </p:txEl>
                                          </p:spTgt>
                                        </p:tgtEl>
                                        <p:attrNameLst>
                                          <p:attrName>style.visibility</p:attrName>
                                        </p:attrNameLst>
                                      </p:cBhvr>
                                      <p:to>
                                        <p:strVal val="visible"/>
                                      </p:to>
                                    </p:set>
                                    <p:animEffect transition="in" filter="wipe(left)">
                                      <p:cBhvr>
                                        <p:cTn id="30" dur="5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a:extLst>
              <a:ext uri="{FF2B5EF4-FFF2-40B4-BE49-F238E27FC236}">
                <a16:creationId xmlns:a16="http://schemas.microsoft.com/office/drawing/2014/main" id="{EB9420AE-8457-8A0C-69B0-CA651D1CDD74}"/>
              </a:ext>
            </a:extLst>
          </p:cNvPr>
          <p:cNvSpPr>
            <a:spLocks noGrp="1"/>
          </p:cNvSpPr>
          <p:nvPr>
            <p:ph type="title" idx="4294967295"/>
          </p:nvPr>
        </p:nvSpPr>
        <p:spPr>
          <a:xfrm>
            <a:off x="0" y="2667000"/>
            <a:ext cx="12192000" cy="1219200"/>
          </a:xfrm>
          <a:prstGeom prst="rect">
            <a:avLst/>
          </a:prstGeom>
        </p:spPr>
        <p:txBody>
          <a:bodyPr anchor="t">
            <a:normAutofit/>
          </a:bodyPr>
          <a:lstStyle/>
          <a:p>
            <a:pPr algn="ctr"/>
            <a:r>
              <a:rPr lang="vi-VN" altLang="en-US" sz="3200" dirty="0">
                <a:latin typeface="Arial" panose="020B0604020202020204" pitchFamily="34" charset="0"/>
                <a:cs typeface="Arial" panose="020B0604020202020204" pitchFamily="34" charset="0"/>
              </a:rPr>
              <a:t>5</a:t>
            </a:r>
            <a:r>
              <a:rPr lang="vi-VN" altLang="en-US" sz="3200" b="1" dirty="0">
                <a:latin typeface="Arial" panose="020B0604020202020204" pitchFamily="34" charset="0"/>
                <a:cs typeface="Arial" panose="020B0604020202020204" pitchFamily="34" charset="0"/>
              </a:rPr>
              <a:t>. </a:t>
            </a:r>
            <a:r>
              <a:rPr lang="en-US" altLang="en-US" sz="3200" b="1" dirty="0">
                <a:latin typeface="Arial" panose="020B0604020202020204" pitchFamily="34" charset="0"/>
                <a:cs typeface="Arial" panose="020B0604020202020204" pitchFamily="34" charset="0"/>
              </a:rPr>
              <a:t>PRESSURE DROP</a:t>
            </a:r>
            <a:br>
              <a:rPr lang="en-US" altLang="en-US" sz="3200" dirty="0">
                <a:latin typeface="Arial" panose="020B0604020202020204" pitchFamily="34" charset="0"/>
                <a:cs typeface="Arial" panose="020B0604020202020204" pitchFamily="34" charset="0"/>
              </a:rPr>
            </a:br>
            <a:endParaRPr lang="en-US" altLang="en-US" sz="3200" dirty="0">
              <a:latin typeface="Arial" panose="020B0604020202020204" pitchFamily="34" charset="0"/>
              <a:cs typeface="Arial" panose="020B0604020202020204" pitchFamily="34" charset="0"/>
            </a:endParaRPr>
          </a:p>
        </p:txBody>
      </p:sp>
      <p:sp>
        <p:nvSpPr>
          <p:cNvPr id="20483" name="Slide Number Placeholder 4">
            <a:extLst>
              <a:ext uri="{FF2B5EF4-FFF2-40B4-BE49-F238E27FC236}">
                <a16:creationId xmlns:a16="http://schemas.microsoft.com/office/drawing/2014/main" id="{F6C29449-9A8A-EB06-6CF4-E5165C028A72}"/>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C4A797B6-E6C3-4AF2-9597-2D73F65D0585}" type="slidenum">
              <a:rPr lang="en-US" altLang="en-US" sz="1100" b="1">
                <a:solidFill>
                  <a:schemeClr val="bg1"/>
                </a:solidFill>
              </a:rPr>
              <a:pPr algn="ctr" eaLnBrk="1" hangingPunct="1"/>
              <a:t>20</a:t>
            </a:fld>
            <a:endParaRPr lang="en-US" altLang="en-US" sz="1100" b="1">
              <a:solidFill>
                <a:schemeClr val="bg1"/>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CB0B54-6ED7-7FB1-2C06-89A69CE19B34}"/>
              </a:ext>
            </a:extLst>
          </p:cNvPr>
          <p:cNvSpPr txBox="1"/>
          <p:nvPr/>
        </p:nvSpPr>
        <p:spPr>
          <a:xfrm>
            <a:off x="0" y="-152400"/>
            <a:ext cx="12192000" cy="1176797"/>
          </a:xfrm>
          <a:prstGeom prst="rect">
            <a:avLst/>
          </a:prstGeom>
          <a:noFill/>
        </p:spPr>
        <p:txBody>
          <a:bodyPr wrap="square">
            <a:spAutoFit/>
          </a:bodyPr>
          <a:lstStyle/>
          <a:p>
            <a:pPr algn="ctr">
              <a:lnSpc>
                <a:spcPct val="115000"/>
              </a:lnSpc>
              <a:spcAft>
                <a:spcPts val="800"/>
              </a:spcAft>
            </a:pPr>
            <a:br>
              <a:rPr lang="en-US" sz="3200" b="1" kern="100">
                <a:solidFill>
                  <a:schemeClr val="accent1">
                    <a:lumMod val="50000"/>
                  </a:schemeClr>
                </a:solidFill>
                <a:effectLst/>
                <a:ea typeface="DengXian" panose="02010600030101010101" pitchFamily="2" charset="-122"/>
                <a:cs typeface="Times New Roman" panose="02020603050405020304" pitchFamily="18" charset="0"/>
              </a:rPr>
            </a:br>
            <a:r>
              <a:rPr lang="en-US" sz="3200" b="1" kern="100">
                <a:solidFill>
                  <a:schemeClr val="accent1">
                    <a:lumMod val="50000"/>
                  </a:schemeClr>
                </a:solidFill>
                <a:effectLst/>
                <a:ea typeface="DengXian" panose="02010600030101010101" pitchFamily="2" charset="-122"/>
                <a:cs typeface="Times New Roman" panose="02020603050405020304" pitchFamily="18" charset="0"/>
              </a:rPr>
              <a:t>QUESTION</a:t>
            </a:r>
            <a:endParaRPr lang="en-US" sz="3200" b="1" kern="100" dirty="0">
              <a:solidFill>
                <a:schemeClr val="accent1">
                  <a:lumMod val="50000"/>
                </a:schemeClr>
              </a:solidFill>
              <a:effectLst/>
              <a:ea typeface="DengXian" panose="02010600030101010101" pitchFamily="2" charset="-122"/>
              <a:cs typeface="Times New Roman" panose="02020603050405020304" pitchFamily="18" charset="0"/>
            </a:endParaRPr>
          </a:p>
        </p:txBody>
      </p:sp>
      <p:sp>
        <p:nvSpPr>
          <p:cNvPr id="4" name="TextBox 3">
            <a:extLst>
              <a:ext uri="{FF2B5EF4-FFF2-40B4-BE49-F238E27FC236}">
                <a16:creationId xmlns:a16="http://schemas.microsoft.com/office/drawing/2014/main" id="{11EAF38E-6F58-930B-3A1B-BC5C892D2205}"/>
              </a:ext>
            </a:extLst>
          </p:cNvPr>
          <p:cNvSpPr txBox="1"/>
          <p:nvPr/>
        </p:nvSpPr>
        <p:spPr>
          <a:xfrm>
            <a:off x="1447800" y="1027809"/>
            <a:ext cx="9296400" cy="1058944"/>
          </a:xfrm>
          <a:prstGeom prst="rect">
            <a:avLst/>
          </a:prstGeom>
          <a:noFill/>
        </p:spPr>
        <p:txBody>
          <a:bodyPr wrap="square">
            <a:spAutoFit/>
          </a:bodyPr>
          <a:lstStyle/>
          <a:p>
            <a:pPr>
              <a:lnSpc>
                <a:spcPct val="115000"/>
              </a:lnSpc>
              <a:spcAft>
                <a:spcPts val="800"/>
              </a:spcAft>
            </a:pPr>
            <a:br>
              <a:rPr lang="en-US" sz="2800" kern="100" dirty="0">
                <a:effectLst/>
                <a:latin typeface="Aptos" panose="020B0004020202020204" pitchFamily="34" charset="0"/>
                <a:ea typeface="DengXian" panose="02010600030101010101" pitchFamily="2" charset="-122"/>
                <a:cs typeface="Times New Roman" panose="02020603050405020304" pitchFamily="18" charset="0"/>
              </a:rPr>
            </a:br>
            <a:r>
              <a:rPr lang="en-US" sz="2800" kern="100" dirty="0">
                <a:effectLst/>
                <a:latin typeface="Aptos" panose="020B0004020202020204" pitchFamily="34" charset="0"/>
                <a:ea typeface="DengXian" panose="02010600030101010101" pitchFamily="2" charset="-122"/>
                <a:cs typeface="Times New Roman" panose="02020603050405020304" pitchFamily="18" charset="0"/>
              </a:rPr>
              <a:t>How do you detect leaks and pressure drops in a factory?</a:t>
            </a:r>
          </a:p>
        </p:txBody>
      </p:sp>
    </p:spTree>
    <p:extLst>
      <p:ext uri="{BB962C8B-B14F-4D97-AF65-F5344CB8AC3E}">
        <p14:creationId xmlns:p14="http://schemas.microsoft.com/office/powerpoint/2010/main" val="1301396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E89DA19-5A16-E7D7-95A9-4087F0F2FACC}"/>
              </a:ext>
            </a:extLst>
          </p:cNvPr>
          <p:cNvSpPr>
            <a:spLocks noGrp="1"/>
          </p:cNvSpPr>
          <p:nvPr>
            <p:ph type="title" idx="4294967295"/>
          </p:nvPr>
        </p:nvSpPr>
        <p:spPr>
          <a:xfrm>
            <a:off x="0" y="122237"/>
            <a:ext cx="12192000" cy="1173163"/>
          </a:xfrm>
          <a:prstGeom prst="rect">
            <a:avLst/>
          </a:prstGeom>
        </p:spPr>
        <p:txBody>
          <a:bodyPr vert="horz" lIns="91440" tIns="45720" rIns="91440" bIns="45720" rtlCol="0" anchor="ctr">
            <a:normAutofit/>
          </a:bodyPr>
          <a:lstStyle/>
          <a:p>
            <a:pPr algn="ctr"/>
            <a:r>
              <a:rPr lang="en-US" altLang="en-US" sz="3200" b="1" kern="1200">
                <a:solidFill>
                  <a:schemeClr val="accent1">
                    <a:lumMod val="50000"/>
                  </a:schemeClr>
                </a:solidFill>
                <a:latin typeface="Arial" panose="020B0604020202020204" pitchFamily="34" charset="0"/>
                <a:cs typeface="Arial" panose="020B0604020202020204" pitchFamily="34" charset="0"/>
              </a:rPr>
              <a:t>LOSSES DUE TO PRESSURE DROP</a:t>
            </a:r>
            <a:endParaRPr lang="en-US" altLang="en-US" sz="3200" b="1" kern="12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545C7B3B-FE8C-FA9D-E6AA-3E2B8D48EF6E}"/>
              </a:ext>
            </a:extLst>
          </p:cNvPr>
          <p:cNvGraphicFramePr>
            <a:graphicFrameLocks noGrp="1"/>
          </p:cNvGraphicFramePr>
          <p:nvPr>
            <p:extLst>
              <p:ext uri="{D42A27DB-BD31-4B8C-83A1-F6EECF244321}">
                <p14:modId xmlns:p14="http://schemas.microsoft.com/office/powerpoint/2010/main" val="1809623081"/>
              </p:ext>
            </p:extLst>
          </p:nvPr>
        </p:nvGraphicFramePr>
        <p:xfrm>
          <a:off x="4648200" y="1600200"/>
          <a:ext cx="6934201" cy="3221276"/>
        </p:xfrm>
        <a:graphic>
          <a:graphicData uri="http://schemas.openxmlformats.org/drawingml/2006/table">
            <a:tbl>
              <a:tblPr firstRow="1" firstCol="1" lastRow="1" lastCol="1" bandRow="1" bandCol="1">
                <a:solidFill>
                  <a:schemeClr val="bg1">
                    <a:lumMod val="95000"/>
                  </a:schemeClr>
                </a:solidFill>
                <a:tableStyleId>{5940675A-B579-460E-94D1-54222C63F5DA}</a:tableStyleId>
              </a:tblPr>
              <a:tblGrid>
                <a:gridCol w="2527263">
                  <a:extLst>
                    <a:ext uri="{9D8B030D-6E8A-4147-A177-3AD203B41FA5}">
                      <a16:colId xmlns:a16="http://schemas.microsoft.com/office/drawing/2014/main" val="576445539"/>
                    </a:ext>
                  </a:extLst>
                </a:gridCol>
                <a:gridCol w="1726461">
                  <a:extLst>
                    <a:ext uri="{9D8B030D-6E8A-4147-A177-3AD203B41FA5}">
                      <a16:colId xmlns:a16="http://schemas.microsoft.com/office/drawing/2014/main" val="1854800257"/>
                    </a:ext>
                  </a:extLst>
                </a:gridCol>
                <a:gridCol w="2680477">
                  <a:extLst>
                    <a:ext uri="{9D8B030D-6E8A-4147-A177-3AD203B41FA5}">
                      <a16:colId xmlns:a16="http://schemas.microsoft.com/office/drawing/2014/main" val="107610638"/>
                    </a:ext>
                  </a:extLst>
                </a:gridCol>
              </a:tblGrid>
              <a:tr h="948716">
                <a:tc>
                  <a:txBody>
                    <a:bodyPr/>
                    <a:lstStyle/>
                    <a:p>
                      <a:pPr marL="36195" marR="36195" indent="0" algn="ctr">
                        <a:lnSpc>
                          <a:spcPct val="115000"/>
                        </a:lnSpc>
                        <a:spcBef>
                          <a:spcPts val="300"/>
                        </a:spcBef>
                        <a:spcAft>
                          <a:spcPts val="300"/>
                        </a:spcAft>
                      </a:pPr>
                      <a:r>
                        <a:rPr lang="en-US" sz="1800" b="1" cap="none" spc="0" dirty="0">
                          <a:solidFill>
                            <a:schemeClr val="tx1"/>
                          </a:solidFill>
                          <a:effectLst/>
                          <a:latin typeface="Arial" panose="020B0604020202020204" pitchFamily="34" charset="0"/>
                          <a:cs typeface="Arial" panose="020B0604020202020204" pitchFamily="34" charset="0"/>
                        </a:rPr>
                        <a:t>Nominal diameter of the pipe (mm)</a:t>
                      </a:r>
                      <a:endParaRPr lang="vi-VN" sz="18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Pressure drop (bar/100 m)</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1" cap="none" spc="0" dirty="0">
                          <a:solidFill>
                            <a:schemeClr val="tx1"/>
                          </a:solidFill>
                          <a:effectLst/>
                          <a:latin typeface="Arial" panose="020B0604020202020204" pitchFamily="34" charset="0"/>
                          <a:cs typeface="Arial" panose="020B0604020202020204" pitchFamily="34" charset="0"/>
                        </a:rPr>
                        <a:t>Equivalent electrical power loss (kW)</a:t>
                      </a:r>
                      <a:endParaRPr lang="vi-VN" sz="18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87736610"/>
                  </a:ext>
                </a:extLst>
              </a:tr>
              <a:tr h="454512">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40</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0" cap="none" spc="0">
                          <a:solidFill>
                            <a:schemeClr val="tx1"/>
                          </a:solidFill>
                          <a:effectLst/>
                          <a:latin typeface="Arial" panose="020B0604020202020204" pitchFamily="34" charset="0"/>
                          <a:cs typeface="Arial" panose="020B0604020202020204" pitchFamily="34" charset="0"/>
                        </a:rPr>
                        <a:t>1.80</a:t>
                      </a:r>
                      <a:endParaRPr lang="vi-VN" sz="18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9.5</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15293262"/>
                  </a:ext>
                </a:extLst>
              </a:tr>
              <a:tr h="454512">
                <a:tc>
                  <a:txBody>
                    <a:bodyPr/>
                    <a:lstStyle/>
                    <a:p>
                      <a:pPr marL="36195" marR="36195" indent="0" algn="ctr">
                        <a:lnSpc>
                          <a:spcPct val="115000"/>
                        </a:lnSpc>
                        <a:spcBef>
                          <a:spcPts val="300"/>
                        </a:spcBef>
                        <a:spcAft>
                          <a:spcPts val="300"/>
                        </a:spcAft>
                      </a:pPr>
                      <a:r>
                        <a:rPr lang="en-US" sz="1800" b="1" cap="none" spc="0" dirty="0">
                          <a:solidFill>
                            <a:schemeClr val="tx1"/>
                          </a:solidFill>
                          <a:effectLst/>
                          <a:latin typeface="Arial" panose="020B0604020202020204" pitchFamily="34" charset="0"/>
                          <a:cs typeface="Arial" panose="020B0604020202020204" pitchFamily="34" charset="0"/>
                        </a:rPr>
                        <a:t>50</a:t>
                      </a:r>
                      <a:endParaRPr lang="vi-VN" sz="18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1800" b="0" cap="none" spc="0">
                          <a:solidFill>
                            <a:schemeClr val="tx1"/>
                          </a:solidFill>
                          <a:effectLst/>
                          <a:latin typeface="Arial" panose="020B0604020202020204" pitchFamily="34" charset="0"/>
                          <a:cs typeface="Arial" panose="020B0604020202020204" pitchFamily="34" charset="0"/>
                        </a:rPr>
                        <a:t>0.65</a:t>
                      </a:r>
                      <a:endParaRPr lang="vi-VN" sz="18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3.4</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6858500"/>
                  </a:ext>
                </a:extLst>
              </a:tr>
              <a:tr h="454512">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65</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0" cap="none" spc="0">
                          <a:solidFill>
                            <a:schemeClr val="tx1"/>
                          </a:solidFill>
                          <a:effectLst/>
                          <a:latin typeface="Arial" panose="020B0604020202020204" pitchFamily="34" charset="0"/>
                          <a:cs typeface="Arial" panose="020B0604020202020204" pitchFamily="34" charset="0"/>
                        </a:rPr>
                        <a:t>0.22</a:t>
                      </a:r>
                      <a:endParaRPr lang="vi-VN" sz="18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1.2</a:t>
                      </a:r>
                      <a:endParaRPr lang="vi-VN" sz="18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29430108"/>
                  </a:ext>
                </a:extLst>
              </a:tr>
              <a:tr h="454512">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80</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1800" b="0" cap="none" spc="0">
                          <a:solidFill>
                            <a:schemeClr val="tx1"/>
                          </a:solidFill>
                          <a:effectLst/>
                          <a:latin typeface="Arial" panose="020B0604020202020204" pitchFamily="34" charset="0"/>
                          <a:cs typeface="Arial" panose="020B0604020202020204" pitchFamily="34" charset="0"/>
                        </a:rPr>
                        <a:t>0.04</a:t>
                      </a:r>
                      <a:endParaRPr lang="vi-VN" sz="18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0.2</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60619062"/>
                  </a:ext>
                </a:extLst>
              </a:tr>
              <a:tr h="454512">
                <a:tc>
                  <a:txBody>
                    <a:bodyPr/>
                    <a:lstStyle/>
                    <a:p>
                      <a:pPr marL="36195" marR="36195" indent="0" algn="ctr">
                        <a:lnSpc>
                          <a:spcPct val="115000"/>
                        </a:lnSpc>
                        <a:spcBef>
                          <a:spcPts val="300"/>
                        </a:spcBef>
                        <a:spcAft>
                          <a:spcPts val="300"/>
                        </a:spcAft>
                      </a:pPr>
                      <a:r>
                        <a:rPr lang="en-US" sz="1800" b="1" cap="none" spc="0">
                          <a:solidFill>
                            <a:schemeClr val="tx1"/>
                          </a:solidFill>
                          <a:effectLst/>
                          <a:latin typeface="Arial" panose="020B0604020202020204" pitchFamily="34" charset="0"/>
                          <a:cs typeface="Arial" panose="020B0604020202020204" pitchFamily="34" charset="0"/>
                        </a:rPr>
                        <a:t>100</a:t>
                      </a:r>
                      <a:endParaRPr lang="vi-VN" sz="18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0" cap="none" spc="0">
                          <a:solidFill>
                            <a:schemeClr val="tx1"/>
                          </a:solidFill>
                          <a:effectLst/>
                          <a:latin typeface="Arial" panose="020B0604020202020204" pitchFamily="34" charset="0"/>
                          <a:cs typeface="Arial" panose="020B0604020202020204" pitchFamily="34" charset="0"/>
                        </a:rPr>
                        <a:t>0.02</a:t>
                      </a:r>
                      <a:endParaRPr lang="vi-VN" sz="18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1800" b="1" cap="none" spc="0" dirty="0">
                          <a:solidFill>
                            <a:schemeClr val="tx1"/>
                          </a:solidFill>
                          <a:effectLst/>
                          <a:latin typeface="Arial" panose="020B0604020202020204" pitchFamily="34" charset="0"/>
                          <a:cs typeface="Arial" panose="020B0604020202020204" pitchFamily="34" charset="0"/>
                        </a:rPr>
                        <a:t>0.1</a:t>
                      </a:r>
                      <a:endParaRPr lang="vi-VN" sz="18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90359704"/>
                  </a:ext>
                </a:extLst>
              </a:tr>
            </a:tbl>
          </a:graphicData>
        </a:graphic>
      </p:graphicFrame>
      <p:pic>
        <p:nvPicPr>
          <p:cNvPr id="2" name="Picture 1">
            <a:extLst>
              <a:ext uri="{FF2B5EF4-FFF2-40B4-BE49-F238E27FC236}">
                <a16:creationId xmlns:a16="http://schemas.microsoft.com/office/drawing/2014/main" id="{9716E9DA-912D-9AEE-67EB-F942EADD22ED}"/>
              </a:ext>
            </a:extLst>
          </p:cNvPr>
          <p:cNvPicPr>
            <a:picLocks noChangeAspect="1"/>
          </p:cNvPicPr>
          <p:nvPr/>
        </p:nvPicPr>
        <p:blipFill>
          <a:blip r:embed="rId3"/>
          <a:stretch>
            <a:fillRect/>
          </a:stretch>
        </p:blipFill>
        <p:spPr>
          <a:xfrm>
            <a:off x="304800" y="1524000"/>
            <a:ext cx="4172241" cy="3196960"/>
          </a:xfrm>
          <a:prstGeom prst="rect">
            <a:avLst/>
          </a:prstGeom>
        </p:spPr>
      </p:pic>
      <p:sp>
        <p:nvSpPr>
          <p:cNvPr id="3" name="Rectangle 1">
            <a:extLst>
              <a:ext uri="{FF2B5EF4-FFF2-40B4-BE49-F238E27FC236}">
                <a16:creationId xmlns:a16="http://schemas.microsoft.com/office/drawing/2014/main" id="{AF3FD418-FCCE-DE48-7D70-8C993257C6D8}"/>
              </a:ext>
            </a:extLst>
          </p:cNvPr>
          <p:cNvSpPr>
            <a:spLocks noChangeArrowheads="1"/>
          </p:cNvSpPr>
          <p:nvPr/>
        </p:nvSpPr>
        <p:spPr bwMode="auto">
          <a:xfrm>
            <a:off x="762000" y="5025760"/>
            <a:ext cx="10668000" cy="1267022"/>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Arial Unicode MS" panose="020B0604020202020204" charset="-128"/>
                <a:ea typeface="inherit"/>
              </a:rPr>
              <a:t>Caution: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Arial Unicode MS" panose="020B0604020202020204" charset="-128"/>
                <a:ea typeface="inherit"/>
              </a:rPr>
              <a:t>Small pipe diameter → high pressure drop → large power loss → increased operating costs.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dirty="0">
                <a:ln>
                  <a:noFill/>
                </a:ln>
                <a:solidFill>
                  <a:srgbClr val="1F1F1F"/>
                </a:solidFill>
                <a:effectLst/>
                <a:latin typeface="Arial Unicode MS" panose="020B0604020202020204" charset="-128"/>
                <a:ea typeface="inherit"/>
              </a:rPr>
              <a:t>In the design and operation of pneumatic or liquid systems, choosing the appropriate pipe diameter helps reduce energy loss, save electricity and prolong the life of the equipment.</a:t>
            </a:r>
            <a:r>
              <a:rPr kumimoji="0" lang="en-US" altLang="en-US" sz="8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E89DA19-5A16-E7D7-95A9-4087F0F2FACC}"/>
              </a:ext>
            </a:extLst>
          </p:cNvPr>
          <p:cNvSpPr>
            <a:spLocks noGrp="1"/>
          </p:cNvSpPr>
          <p:nvPr>
            <p:ph type="title" idx="4294967295"/>
          </p:nvPr>
        </p:nvSpPr>
        <p:spPr>
          <a:xfrm>
            <a:off x="0" y="418939"/>
            <a:ext cx="12192000" cy="563562"/>
          </a:xfrm>
          <a:prstGeom prst="rect">
            <a:avLst/>
          </a:prstGeom>
        </p:spPr>
        <p:txBody>
          <a:bodyPr>
            <a:noAutofit/>
          </a:bodyPr>
          <a:lstStyle/>
          <a:p>
            <a:pPr algn="ctr"/>
            <a:r>
              <a:rPr lang="en-US" altLang="en-US" b="1">
                <a:solidFill>
                  <a:schemeClr val="accent1">
                    <a:lumMod val="50000"/>
                  </a:schemeClr>
                </a:solidFill>
                <a:latin typeface="Arial" panose="020B0604020202020204" pitchFamily="34" charset="0"/>
                <a:cs typeface="Arial" panose="020B0604020202020204" pitchFamily="34" charset="0"/>
              </a:rPr>
              <a:t>THE CAUSES OF PRESSURE DROP IN DISTRIBUTION NETWORKS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7" name="Diagram 6">
            <a:extLst>
              <a:ext uri="{FF2B5EF4-FFF2-40B4-BE49-F238E27FC236}">
                <a16:creationId xmlns:a16="http://schemas.microsoft.com/office/drawing/2014/main" id="{7A779DCE-35FA-ACED-4DBB-1F909BAFDDBB}"/>
              </a:ext>
            </a:extLst>
          </p:cNvPr>
          <p:cNvGraphicFramePr/>
          <p:nvPr>
            <p:extLst>
              <p:ext uri="{D42A27DB-BD31-4B8C-83A1-F6EECF244321}">
                <p14:modId xmlns:p14="http://schemas.microsoft.com/office/powerpoint/2010/main" val="838424318"/>
              </p:ext>
            </p:extLst>
          </p:nvPr>
        </p:nvGraphicFramePr>
        <p:xfrm>
          <a:off x="1219200" y="1332737"/>
          <a:ext cx="4052779" cy="4192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Explosion 1 5">
            <a:extLst>
              <a:ext uri="{FF2B5EF4-FFF2-40B4-BE49-F238E27FC236}">
                <a16:creationId xmlns:a16="http://schemas.microsoft.com/office/drawing/2014/main" id="{05135CE7-BFD5-3196-65E2-BCA2F7082518}"/>
              </a:ext>
            </a:extLst>
          </p:cNvPr>
          <p:cNvSpPr/>
          <p:nvPr/>
        </p:nvSpPr>
        <p:spPr>
          <a:xfrm>
            <a:off x="8610600" y="3461913"/>
            <a:ext cx="2795044" cy="2487309"/>
          </a:xfrm>
          <a:prstGeom prst="irregularSeal1">
            <a:avLst/>
          </a:prstGeom>
          <a:solidFill>
            <a:srgbClr val="FF000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chemeClr val="tx1"/>
                </a:solidFill>
                <a:latin typeface="Arial" panose="020B0604020202020204" pitchFamily="34" charset="0"/>
                <a:cs typeface="Arial" panose="020B0604020202020204" pitchFamily="34" charset="0"/>
              </a:rPr>
              <a:t>Installing pressure gauges at necessary locations</a:t>
            </a:r>
          </a:p>
        </p:txBody>
      </p:sp>
      <p:graphicFrame>
        <p:nvGraphicFramePr>
          <p:cNvPr id="97301" name="Group 21">
            <a:extLst>
              <a:ext uri="{FF2B5EF4-FFF2-40B4-BE49-F238E27FC236}">
                <a16:creationId xmlns:a16="http://schemas.microsoft.com/office/drawing/2014/main" id="{A1BBF788-6CD8-39AF-3CE0-C8403AC92CC1}"/>
              </a:ext>
            </a:extLst>
          </p:cNvPr>
          <p:cNvGraphicFramePr>
            <a:graphicFrameLocks noGrp="1"/>
          </p:cNvGraphicFramePr>
          <p:nvPr>
            <p:extLst>
              <p:ext uri="{D42A27DB-BD31-4B8C-83A1-F6EECF244321}">
                <p14:modId xmlns:p14="http://schemas.microsoft.com/office/powerpoint/2010/main" val="4148405747"/>
              </p:ext>
            </p:extLst>
          </p:nvPr>
        </p:nvGraphicFramePr>
        <p:xfrm>
          <a:off x="8610600" y="1362107"/>
          <a:ext cx="2595562" cy="1938447"/>
        </p:xfrm>
        <a:graphic>
          <a:graphicData uri="http://schemas.openxmlformats.org/drawingml/2006/table">
            <a:tbl>
              <a:tblPr/>
              <a:tblGrid>
                <a:gridCol w="1523998">
                  <a:extLst>
                    <a:ext uri="{9D8B030D-6E8A-4147-A177-3AD203B41FA5}">
                      <a16:colId xmlns:a16="http://schemas.microsoft.com/office/drawing/2014/main" val="20000"/>
                    </a:ext>
                  </a:extLst>
                </a:gridCol>
                <a:gridCol w="1071564">
                  <a:extLst>
                    <a:ext uri="{9D8B030D-6E8A-4147-A177-3AD203B41FA5}">
                      <a16:colId xmlns:a16="http://schemas.microsoft.com/office/drawing/2014/main" val="20001"/>
                    </a:ext>
                  </a:extLst>
                </a:gridCol>
              </a:tblGrid>
              <a:tr h="84471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latin typeface="Arial" panose="020B0604020202020204" pitchFamily="34" charset="0"/>
                          <a:cs typeface="Arial" panose="020B0604020202020204" pitchFamily="34" charset="0"/>
                        </a:rPr>
                        <a:t>Pressure drop across the filter (mmH</a:t>
                      </a:r>
                      <a:r>
                        <a:rPr kumimoji="0" lang="en-US" sz="1400" b="1" i="0" u="none" strike="noStrike" cap="none" normalizeH="0" baseline="-25000">
                          <a:ln>
                            <a:noFill/>
                          </a:ln>
                          <a:solidFill>
                            <a:srgbClr val="FFFFFF"/>
                          </a:solidFill>
                          <a:effectLst/>
                          <a:latin typeface="Arial" panose="020B0604020202020204" pitchFamily="34" charset="0"/>
                          <a:cs typeface="Arial" panose="020B0604020202020204" pitchFamily="34" charset="0"/>
                        </a:rPr>
                        <a:t>2</a:t>
                      </a:r>
                      <a:r>
                        <a:rPr kumimoji="0" lang="en-US" sz="1400" b="1" i="0" u="none" strike="noStrike" cap="none" normalizeH="0" baseline="0">
                          <a:ln>
                            <a:noFill/>
                          </a:ln>
                          <a:solidFill>
                            <a:srgbClr val="FFFFFF"/>
                          </a:solidFill>
                          <a:effectLst/>
                          <a:latin typeface="Arial" panose="020B0604020202020204" pitchFamily="34" charset="0"/>
                          <a:cs typeface="Arial" panose="020B0604020202020204" pitchFamily="34" charset="0"/>
                        </a:rPr>
                        <a:t>O)</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 increase in flow rate</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993581">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200 (0.019bar)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600 (0.058bar)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800 (0.078bar)</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1.6</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4.7</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7.0</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bl>
          </a:graphicData>
        </a:graphic>
      </p:graphicFrame>
      <p:sp>
        <p:nvSpPr>
          <p:cNvPr id="16" name="Right Arrow 15">
            <a:extLst>
              <a:ext uri="{FF2B5EF4-FFF2-40B4-BE49-F238E27FC236}">
                <a16:creationId xmlns:a16="http://schemas.microsoft.com/office/drawing/2014/main" id="{05C6B0E3-72F3-9BE4-3C61-E067E0E11E39}"/>
              </a:ext>
            </a:extLst>
          </p:cNvPr>
          <p:cNvSpPr>
            <a:spLocks noChangeArrowheads="1"/>
          </p:cNvSpPr>
          <p:nvPr/>
        </p:nvSpPr>
        <p:spPr bwMode="auto">
          <a:xfrm flipH="1">
            <a:off x="4988332" y="1763742"/>
            <a:ext cx="3222076" cy="762000"/>
          </a:xfrm>
          <a:prstGeom prst="rightArrow">
            <a:avLst>
              <a:gd name="adj1" fmla="val 73269"/>
              <a:gd name="adj2" fmla="val 41334"/>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Cleaning dust filters. oil. bends. and tightening pipes</a:t>
            </a:r>
            <a:endParaRPr lang="en-US" altLang="en-US" dirty="0">
              <a:cs typeface="Arial" panose="020B0604020202020204" pitchFamily="34" charset="0"/>
            </a:endParaRPr>
          </a:p>
        </p:txBody>
      </p:sp>
      <p:sp>
        <p:nvSpPr>
          <p:cNvPr id="2" name="Right Arrow 15">
            <a:extLst>
              <a:ext uri="{FF2B5EF4-FFF2-40B4-BE49-F238E27FC236}">
                <a16:creationId xmlns:a16="http://schemas.microsoft.com/office/drawing/2014/main" id="{63036C69-C8D7-E045-68F4-1CEE6A85613F}"/>
              </a:ext>
            </a:extLst>
          </p:cNvPr>
          <p:cNvSpPr>
            <a:spLocks noChangeArrowheads="1"/>
          </p:cNvSpPr>
          <p:nvPr/>
        </p:nvSpPr>
        <p:spPr bwMode="auto">
          <a:xfrm flipH="1">
            <a:off x="4988332" y="2678142"/>
            <a:ext cx="3222076" cy="762000"/>
          </a:xfrm>
          <a:prstGeom prst="rightArrow">
            <a:avLst>
              <a:gd name="adj1" fmla="val 73269"/>
              <a:gd name="adj2" fmla="val 41334"/>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Cost-benefit analysis</a:t>
            </a:r>
            <a:endParaRPr lang="en-US" altLang="en-US" dirty="0">
              <a:cs typeface="Arial" panose="020B0604020202020204" pitchFamily="34" charset="0"/>
            </a:endParaRPr>
          </a:p>
        </p:txBody>
      </p:sp>
      <p:sp>
        <p:nvSpPr>
          <p:cNvPr id="3" name="Right Arrow 15">
            <a:extLst>
              <a:ext uri="{FF2B5EF4-FFF2-40B4-BE49-F238E27FC236}">
                <a16:creationId xmlns:a16="http://schemas.microsoft.com/office/drawing/2014/main" id="{32DF58BD-7ACB-5C3A-1BB6-39A6167F2D99}"/>
              </a:ext>
            </a:extLst>
          </p:cNvPr>
          <p:cNvSpPr>
            <a:spLocks noChangeArrowheads="1"/>
          </p:cNvSpPr>
          <p:nvPr/>
        </p:nvSpPr>
        <p:spPr bwMode="auto">
          <a:xfrm flipH="1">
            <a:off x="4988332" y="4430742"/>
            <a:ext cx="3222076" cy="914400"/>
          </a:xfrm>
          <a:prstGeom prst="rightArrow">
            <a:avLst>
              <a:gd name="adj1" fmla="val 73269"/>
              <a:gd name="adj2" fmla="val 34445"/>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Valves. flanges. and flexible joints</a:t>
            </a:r>
            <a:endParaRPr lang="en-US" altLang="en-US" dirty="0">
              <a:cs typeface="Arial" panose="020B0604020202020204" pitchFamily="34" charset="0"/>
            </a:endParaRPr>
          </a:p>
        </p:txBody>
      </p:sp>
      <p:sp>
        <p:nvSpPr>
          <p:cNvPr id="4" name="Rectangle 1">
            <a:extLst>
              <a:ext uri="{FF2B5EF4-FFF2-40B4-BE49-F238E27FC236}">
                <a16:creationId xmlns:a16="http://schemas.microsoft.com/office/drawing/2014/main" id="{B7F27162-3281-226D-5CAD-4E9AF1B9BBDF}"/>
              </a:ext>
            </a:extLst>
          </p:cNvPr>
          <p:cNvSpPr>
            <a:spLocks noChangeArrowheads="1"/>
          </p:cNvSpPr>
          <p:nvPr/>
        </p:nvSpPr>
        <p:spPr bwMode="auto">
          <a:xfrm>
            <a:off x="1014956" y="5681810"/>
            <a:ext cx="8610600" cy="713024"/>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rgbClr val="1F1F1F"/>
                </a:solidFill>
                <a:effectLst/>
                <a:latin typeface="Arial Unicode MS" panose="020B0604020202020204" charset="-128"/>
                <a:ea typeface="inherit"/>
              </a:rPr>
              <a:t>Pressure loss and leakage directly increase the power consumption of the air compressor.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rgbClr val="1F1F1F"/>
                </a:solidFill>
                <a:effectLst/>
                <a:latin typeface="Arial Unicode MS" panose="020B0604020202020204" charset="-128"/>
                <a:ea typeface="inherit"/>
              </a:rPr>
              <a:t>Reducing pressure loss = reducing friction + reducing leakage + regular maintenance.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600" b="0" i="0" u="none" strike="noStrike" cap="none" normalizeH="0" baseline="0" dirty="0">
                <a:ln>
                  <a:noFill/>
                </a:ln>
                <a:solidFill>
                  <a:srgbClr val="1F1F1F"/>
                </a:solidFill>
                <a:effectLst/>
                <a:latin typeface="Arial Unicode MS" panose="020B0604020202020204" charset="-128"/>
                <a:ea typeface="inherit"/>
              </a:rPr>
              <a:t>Measuring &amp; monitoring pressure at key points helps detect abnormalities in time.</a:t>
            </a:r>
            <a:r>
              <a:rPr kumimoji="0" lang="en-US" altLang="en-US" sz="1600" b="0" i="0" u="none" strike="noStrike" cap="none" normalizeH="0" baseline="0" dirty="0">
                <a:ln>
                  <a:noFill/>
                </a:ln>
                <a:solidFill>
                  <a:schemeClr val="tx1"/>
                </a:solidFill>
                <a:effectLst/>
              </a:rPr>
              <a:t>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394712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7301"/>
                                        </p:tgtEl>
                                        <p:attrNameLst>
                                          <p:attrName>style.visibility</p:attrName>
                                        </p:attrNameLst>
                                      </p:cBhvr>
                                      <p:to>
                                        <p:strVal val="visible"/>
                                      </p:to>
                                    </p:set>
                                  </p:childTnLst>
                                </p:cTn>
                              </p:par>
                            </p:childTnLst>
                          </p:cTn>
                        </p:par>
                        <p:par>
                          <p:cTn id="15" fill="hold" nodeType="afterGroup">
                            <p:stCondLst>
                              <p:cond delay="0"/>
                            </p:stCondLst>
                            <p:childTnLst>
                              <p:par>
                                <p:cTn id="16" presetID="22" presetClass="entr" presetSubtype="2"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right)">
                                      <p:cBhvr>
                                        <p:cTn id="18" dur="500"/>
                                        <p:tgtEl>
                                          <p:spTgt spid="16"/>
                                        </p:tgtEl>
                                      </p:cBhvr>
                                    </p:animEffect>
                                  </p:childTnLst>
                                </p:cTn>
                              </p:par>
                            </p:childTnLst>
                          </p:cTn>
                        </p:par>
                        <p:par>
                          <p:cTn id="19" fill="hold" nodeType="afterGroup">
                            <p:stCondLst>
                              <p:cond delay="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par>
                          <p:cTn id="23" fill="hold" nodeType="afterGroup">
                            <p:stCondLst>
                              <p:cond delay="1000"/>
                            </p:stCondLst>
                            <p:childTnLst>
                              <p:par>
                                <p:cTn id="24" presetID="2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6" grpId="0" animBg="1"/>
      <p:bldP spid="16" grpId="0" animBg="1"/>
      <p:bldP spid="2"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ED36C2B2-B155-EEF2-7B02-46B5D96B7321}"/>
              </a:ext>
            </a:extLst>
          </p:cNvPr>
          <p:cNvSpPr>
            <a:spLocks noGrp="1"/>
          </p:cNvSpPr>
          <p:nvPr>
            <p:ph type="title" idx="4294967295"/>
          </p:nvPr>
        </p:nvSpPr>
        <p:spPr>
          <a:xfrm>
            <a:off x="0" y="538163"/>
            <a:ext cx="12192000" cy="563562"/>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CHECKING FOR COMPRESSED AIR LEAKS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100" name="Content Placeholder 2">
            <a:extLst>
              <a:ext uri="{FF2B5EF4-FFF2-40B4-BE49-F238E27FC236}">
                <a16:creationId xmlns:a16="http://schemas.microsoft.com/office/drawing/2014/main" id="{63C68DB2-29FB-2530-9992-D9497BD982B6}"/>
              </a:ext>
            </a:extLst>
          </p:cNvPr>
          <p:cNvSpPr>
            <a:spLocks noGrp="1"/>
          </p:cNvSpPr>
          <p:nvPr>
            <p:ph idx="4294967295"/>
          </p:nvPr>
        </p:nvSpPr>
        <p:spPr>
          <a:xfrm>
            <a:off x="7267574" y="3352800"/>
            <a:ext cx="4343400" cy="1266825"/>
          </a:xfrm>
          <a:prstGeom prst="rect">
            <a:avLst/>
          </a:prstGeom>
        </p:spPr>
        <p:txBody>
          <a:bodyPr/>
          <a:lstStyle/>
          <a:p>
            <a:pPr marL="227013" indent="-227013">
              <a:buNone/>
            </a:pPr>
            <a:endParaRPr lang="vi-VN" altLang="en-US" sz="2400" dirty="0">
              <a:solidFill>
                <a:schemeClr val="tx1"/>
              </a:solidFill>
              <a:latin typeface="Arial" panose="020B0604020202020204" pitchFamily="34" charset="0"/>
              <a:cs typeface="Arial" panose="020B0604020202020204" pitchFamily="34" charset="0"/>
            </a:endParaRPr>
          </a:p>
          <a:p>
            <a:pPr marL="565150" lvl="1" indent="-331788"/>
            <a:r>
              <a:rPr lang="en-US" altLang="en-US" sz="2000">
                <a:solidFill>
                  <a:schemeClr val="tx1"/>
                </a:solidFill>
                <a:latin typeface="Arial" panose="020B0604020202020204" pitchFamily="34" charset="0"/>
                <a:cs typeface="Arial" panose="020B0604020202020204" pitchFamily="34" charset="0"/>
              </a:rPr>
              <a:t>Loading time: T (minutes)</a:t>
            </a:r>
          </a:p>
          <a:p>
            <a:pPr marL="565150" lvl="1" indent="-331788"/>
            <a:r>
              <a:rPr lang="en-US" altLang="en-US" sz="2000">
                <a:solidFill>
                  <a:schemeClr val="tx1"/>
                </a:solidFill>
                <a:latin typeface="Arial" panose="020B0604020202020204" pitchFamily="34" charset="0"/>
                <a:cs typeface="Arial" panose="020B0604020202020204" pitchFamily="34" charset="0"/>
              </a:rPr>
              <a:t>Unloading time: t (minutes)</a:t>
            </a:r>
            <a:endParaRPr lang="en-US" altLang="en-US" sz="2000" dirty="0">
              <a:solidFill>
                <a:schemeClr val="tx1"/>
              </a:solidFill>
              <a:latin typeface="Arial" panose="020B0604020202020204" pitchFamily="34" charset="0"/>
              <a:cs typeface="Arial" panose="020B0604020202020204" pitchFamily="34" charset="0"/>
            </a:endParaRPr>
          </a:p>
        </p:txBody>
      </p:sp>
      <p:sp>
        <p:nvSpPr>
          <p:cNvPr id="6" name="Content Placeholder 4">
            <a:extLst>
              <a:ext uri="{FF2B5EF4-FFF2-40B4-BE49-F238E27FC236}">
                <a16:creationId xmlns:a16="http://schemas.microsoft.com/office/drawing/2014/main" id="{B0B62D4B-FE58-4175-8497-A98A6CEBAE9A}"/>
              </a:ext>
            </a:extLst>
          </p:cNvPr>
          <p:cNvSpPr txBox="1">
            <a:spLocks/>
          </p:cNvSpPr>
          <p:nvPr/>
        </p:nvSpPr>
        <p:spPr>
          <a:xfrm>
            <a:off x="1371600" y="4876800"/>
            <a:ext cx="8429625" cy="1143000"/>
          </a:xfrm>
          <a:prstGeom prst="rect">
            <a:avLst/>
          </a:prstGeom>
          <a:solidFill>
            <a:schemeClr val="accent2">
              <a:lumMod val="20000"/>
              <a:lumOff val="80000"/>
            </a:schemeClr>
          </a:solidFill>
        </p:spPr>
        <p:txBody>
          <a:bodyPr/>
          <a:lstStyle/>
          <a:p>
            <a:pPr marL="342900" indent="61913">
              <a:spcBef>
                <a:spcPct val="20000"/>
              </a:spcBef>
              <a:buClr>
                <a:schemeClr val="tx2"/>
              </a:buClr>
              <a:buSzPct val="66000"/>
              <a:defRPr/>
            </a:pPr>
            <a:r>
              <a:rPr lang="vi-VN" sz="3200">
                <a:solidFill>
                  <a:srgbClr val="0000FF"/>
                </a:solidFill>
                <a:latin typeface="Arial" panose="020B0604020202020204" pitchFamily="34" charset="0"/>
                <a:cs typeface="Arial" panose="020B0604020202020204" pitchFamily="34" charset="0"/>
              </a:rPr>
              <a:t>% </a:t>
            </a:r>
            <a:r>
              <a:rPr lang="en-US" sz="3200">
                <a:solidFill>
                  <a:srgbClr val="0000FF"/>
                </a:solidFill>
                <a:latin typeface="Arial" panose="020B0604020202020204" pitchFamily="34" charset="0"/>
                <a:cs typeface="Arial" panose="020B0604020202020204" pitchFamily="34" charset="0"/>
              </a:rPr>
              <a:t>Air leak</a:t>
            </a:r>
            <a:r>
              <a:rPr lang="vi-VN" sz="3200">
                <a:solidFill>
                  <a:srgbClr val="0000FF"/>
                </a:solidFill>
                <a:latin typeface="Arial" panose="020B0604020202020204" pitchFamily="34" charset="0"/>
                <a:cs typeface="Arial" panose="020B0604020202020204" pitchFamily="34" charset="0"/>
              </a:rPr>
              <a:t> = [T/(T+t)] * 100%</a:t>
            </a:r>
            <a:endParaRPr lang="en-US" sz="3200">
              <a:solidFill>
                <a:srgbClr val="0000FF"/>
              </a:solidFill>
              <a:latin typeface="Arial" panose="020B0604020202020204" pitchFamily="34" charset="0"/>
              <a:cs typeface="Arial" panose="020B0604020202020204" pitchFamily="34" charset="0"/>
            </a:endParaRPr>
          </a:p>
          <a:p>
            <a:pPr marL="342900" indent="61913">
              <a:spcBef>
                <a:spcPct val="20000"/>
              </a:spcBef>
              <a:buClr>
                <a:schemeClr val="tx2"/>
              </a:buClr>
              <a:buSzPct val="66000"/>
              <a:defRPr/>
            </a:pPr>
            <a:r>
              <a:rPr lang="en-US" sz="3200">
                <a:solidFill>
                  <a:srgbClr val="0000FF"/>
                </a:solidFill>
                <a:latin typeface="Arial" panose="020B0604020202020204" pitchFamily="34" charset="0"/>
                <a:cs typeface="Arial" panose="020B0604020202020204" pitchFamily="34" charset="0"/>
              </a:rPr>
              <a:t>Air leak flow</a:t>
            </a:r>
            <a:r>
              <a:rPr lang="vi-VN" sz="3200">
                <a:solidFill>
                  <a:srgbClr val="0000FF"/>
                </a:solidFill>
                <a:latin typeface="Arial" panose="020B0604020202020204" pitchFamily="34" charset="0"/>
                <a:cs typeface="Arial" panose="020B0604020202020204" pitchFamily="34" charset="0"/>
              </a:rPr>
              <a:t> </a:t>
            </a:r>
            <a:r>
              <a:rPr lang="en-US" sz="3200">
                <a:solidFill>
                  <a:srgbClr val="0000FF"/>
                </a:solidFill>
                <a:latin typeface="Arial" panose="020B0604020202020204" pitchFamily="34" charset="0"/>
                <a:cs typeface="Arial" panose="020B0604020202020204" pitchFamily="34" charset="0"/>
              </a:rPr>
              <a:t>  </a:t>
            </a:r>
            <a:r>
              <a:rPr lang="vi-VN" sz="3200">
                <a:solidFill>
                  <a:srgbClr val="0000FF"/>
                </a:solidFill>
                <a:latin typeface="Arial" panose="020B0604020202020204" pitchFamily="34" charset="0"/>
                <a:cs typeface="Arial" panose="020B0604020202020204" pitchFamily="34" charset="0"/>
              </a:rPr>
              <a:t> = % </a:t>
            </a:r>
            <a:r>
              <a:rPr lang="en-US" sz="3200">
                <a:solidFill>
                  <a:srgbClr val="0000FF"/>
                </a:solidFill>
                <a:latin typeface="Arial" panose="020B0604020202020204" pitchFamily="34" charset="0"/>
                <a:cs typeface="Arial" panose="020B0604020202020204" pitchFamily="34" charset="0"/>
              </a:rPr>
              <a:t>Air leak</a:t>
            </a:r>
            <a:r>
              <a:rPr lang="vi-VN" sz="3200">
                <a:solidFill>
                  <a:srgbClr val="0000FF"/>
                </a:solidFill>
                <a:latin typeface="Arial" panose="020B0604020202020204" pitchFamily="34" charset="0"/>
                <a:cs typeface="Arial" panose="020B0604020202020204" pitchFamily="34" charset="0"/>
              </a:rPr>
              <a:t> * Q</a:t>
            </a:r>
          </a:p>
          <a:p>
            <a:pPr marL="342900" indent="61913">
              <a:spcBef>
                <a:spcPct val="20000"/>
              </a:spcBef>
              <a:buClr>
                <a:schemeClr val="tx2"/>
              </a:buClr>
              <a:buSzPct val="66000"/>
              <a:defRPr/>
            </a:pPr>
            <a:endParaRPr lang="en-US" sz="3200">
              <a:solidFill>
                <a:srgbClr val="0000FF"/>
              </a:solidFill>
              <a:latin typeface="Arial" panose="020B0604020202020204" pitchFamily="34" charset="0"/>
              <a:cs typeface="Arial" panose="020B0604020202020204" pitchFamily="34" charset="0"/>
            </a:endParaRPr>
          </a:p>
        </p:txBody>
      </p:sp>
      <p:graphicFrame>
        <p:nvGraphicFramePr>
          <p:cNvPr id="4098" name="Object 6">
            <a:extLst>
              <a:ext uri="{FF2B5EF4-FFF2-40B4-BE49-F238E27FC236}">
                <a16:creationId xmlns:a16="http://schemas.microsoft.com/office/drawing/2014/main" id="{0BFC1182-B1B9-FC4F-8DDD-C2A022574464}"/>
              </a:ext>
            </a:extLst>
          </p:cNvPr>
          <p:cNvGraphicFramePr>
            <a:graphicFrameLocks noChangeAspect="1"/>
          </p:cNvGraphicFramePr>
          <p:nvPr>
            <p:extLst>
              <p:ext uri="{D42A27DB-BD31-4B8C-83A1-F6EECF244321}">
                <p14:modId xmlns:p14="http://schemas.microsoft.com/office/powerpoint/2010/main" val="3204497179"/>
              </p:ext>
            </p:extLst>
          </p:nvPr>
        </p:nvGraphicFramePr>
        <p:xfrm>
          <a:off x="1628774" y="1295400"/>
          <a:ext cx="5257800" cy="3392488"/>
        </p:xfrm>
        <a:graphic>
          <a:graphicData uri="http://schemas.openxmlformats.org/presentationml/2006/ole">
            <mc:AlternateContent xmlns:mc="http://schemas.openxmlformats.org/markup-compatibility/2006">
              <mc:Choice xmlns:v="urn:schemas-microsoft-com:vml" Requires="v">
                <p:oleObj name="AutoCAD Drawing" r:id="rId3" imgW="11487240" imgH="5067360" progId="AutoCAD.Drawing.24">
                  <p:embed/>
                </p:oleObj>
              </mc:Choice>
              <mc:Fallback>
                <p:oleObj name="AutoCAD Drawing" r:id="rId3" imgW="11487240" imgH="5067360" progId="AutoCAD.Drawing.24">
                  <p:embed/>
                  <p:pic>
                    <p:nvPicPr>
                      <p:cNvPr id="4098" name="Object 6">
                        <a:extLst>
                          <a:ext uri="{FF2B5EF4-FFF2-40B4-BE49-F238E27FC236}">
                            <a16:creationId xmlns:a16="http://schemas.microsoft.com/office/drawing/2014/main" id="{0BFC1182-B1B9-FC4F-8DDD-C2A0225744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2500" t="25502" r="18750" b="17828"/>
                      <a:stretch>
                        <a:fillRect/>
                      </a:stretch>
                    </p:blipFill>
                    <p:spPr bwMode="auto">
                      <a:xfrm>
                        <a:off x="1628774" y="1295400"/>
                        <a:ext cx="52578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Rectangle 1">
            <a:extLst>
              <a:ext uri="{FF2B5EF4-FFF2-40B4-BE49-F238E27FC236}">
                <a16:creationId xmlns:a16="http://schemas.microsoft.com/office/drawing/2014/main" id="{410A1EC0-8206-F4AC-DFFA-5BF064B055A1}"/>
              </a:ext>
            </a:extLst>
          </p:cNvPr>
          <p:cNvSpPr/>
          <p:nvPr/>
        </p:nvSpPr>
        <p:spPr>
          <a:xfrm>
            <a:off x="4448174" y="3352801"/>
            <a:ext cx="1143000" cy="228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ED36C2B2-B155-EEF2-7B02-46B5D96B7321}"/>
              </a:ext>
            </a:extLst>
          </p:cNvPr>
          <p:cNvSpPr>
            <a:spLocks noGrp="1"/>
          </p:cNvSpPr>
          <p:nvPr>
            <p:ph type="title" idx="4294967295"/>
          </p:nvPr>
        </p:nvSpPr>
        <p:spPr>
          <a:xfrm>
            <a:off x="0" y="122238"/>
            <a:ext cx="12192000" cy="1325562"/>
          </a:xfrm>
          <a:prstGeom prst="rect">
            <a:avLst/>
          </a:prstGeom>
        </p:spPr>
        <p:txBody>
          <a:bodyPr anchor="ctr">
            <a:noAutofit/>
          </a:bodyPr>
          <a:lstStyle/>
          <a:p>
            <a:pPr algn="ctr"/>
            <a:r>
              <a:rPr lang="en-US" altLang="en-US" sz="2500" b="1" dirty="0">
                <a:solidFill>
                  <a:schemeClr val="accent1">
                    <a:lumMod val="50000"/>
                  </a:schemeClr>
                </a:solidFill>
                <a:latin typeface="Arial" panose="020B0604020202020204" pitchFamily="34" charset="0"/>
                <a:cs typeface="Arial" panose="020B0604020202020204" pitchFamily="34" charset="0"/>
              </a:rPr>
              <a:t>The amount of compressed air leakage based on pressure and orifice diameter (m³/minute)</a:t>
            </a:r>
          </a:p>
        </p:txBody>
      </p:sp>
      <p:graphicFrame>
        <p:nvGraphicFramePr>
          <p:cNvPr id="2" name="Table 1">
            <a:extLst>
              <a:ext uri="{FF2B5EF4-FFF2-40B4-BE49-F238E27FC236}">
                <a16:creationId xmlns:a16="http://schemas.microsoft.com/office/drawing/2014/main" id="{C55A096A-B984-82F7-0D5D-9B7C223954D0}"/>
              </a:ext>
            </a:extLst>
          </p:cNvPr>
          <p:cNvGraphicFramePr>
            <a:graphicFrameLocks noGrp="1"/>
          </p:cNvGraphicFramePr>
          <p:nvPr>
            <p:extLst>
              <p:ext uri="{D42A27DB-BD31-4B8C-83A1-F6EECF244321}">
                <p14:modId xmlns:p14="http://schemas.microsoft.com/office/powerpoint/2010/main" val="2559836791"/>
              </p:ext>
            </p:extLst>
          </p:nvPr>
        </p:nvGraphicFramePr>
        <p:xfrm>
          <a:off x="838198" y="1828800"/>
          <a:ext cx="10515603" cy="3611484"/>
        </p:xfrm>
        <a:graphic>
          <a:graphicData uri="http://schemas.openxmlformats.org/drawingml/2006/table">
            <a:tbl>
              <a:tblPr firstRow="1" firstCol="1" lastRow="1" lastCol="1" bandRow="1" bandCol="1">
                <a:tableStyleId>{5940675A-B579-460E-94D1-54222C63F5DA}</a:tableStyleId>
              </a:tblPr>
              <a:tblGrid>
                <a:gridCol w="3875043">
                  <a:extLst>
                    <a:ext uri="{9D8B030D-6E8A-4147-A177-3AD203B41FA5}">
                      <a16:colId xmlns:a16="http://schemas.microsoft.com/office/drawing/2014/main" val="566076939"/>
                    </a:ext>
                  </a:extLst>
                </a:gridCol>
                <a:gridCol w="1022332">
                  <a:extLst>
                    <a:ext uri="{9D8B030D-6E8A-4147-A177-3AD203B41FA5}">
                      <a16:colId xmlns:a16="http://schemas.microsoft.com/office/drawing/2014/main" val="933569924"/>
                    </a:ext>
                  </a:extLst>
                </a:gridCol>
                <a:gridCol w="1022332">
                  <a:extLst>
                    <a:ext uri="{9D8B030D-6E8A-4147-A177-3AD203B41FA5}">
                      <a16:colId xmlns:a16="http://schemas.microsoft.com/office/drawing/2014/main" val="1314229153"/>
                    </a:ext>
                  </a:extLst>
                </a:gridCol>
                <a:gridCol w="1022332">
                  <a:extLst>
                    <a:ext uri="{9D8B030D-6E8A-4147-A177-3AD203B41FA5}">
                      <a16:colId xmlns:a16="http://schemas.microsoft.com/office/drawing/2014/main" val="1826136793"/>
                    </a:ext>
                  </a:extLst>
                </a:gridCol>
                <a:gridCol w="1191188">
                  <a:extLst>
                    <a:ext uri="{9D8B030D-6E8A-4147-A177-3AD203B41FA5}">
                      <a16:colId xmlns:a16="http://schemas.microsoft.com/office/drawing/2014/main" val="2249300005"/>
                    </a:ext>
                  </a:extLst>
                </a:gridCol>
                <a:gridCol w="1191188">
                  <a:extLst>
                    <a:ext uri="{9D8B030D-6E8A-4147-A177-3AD203B41FA5}">
                      <a16:colId xmlns:a16="http://schemas.microsoft.com/office/drawing/2014/main" val="2014193653"/>
                    </a:ext>
                  </a:extLst>
                </a:gridCol>
                <a:gridCol w="1191188">
                  <a:extLst>
                    <a:ext uri="{9D8B030D-6E8A-4147-A177-3AD203B41FA5}">
                      <a16:colId xmlns:a16="http://schemas.microsoft.com/office/drawing/2014/main" val="2621080944"/>
                    </a:ext>
                  </a:extLst>
                </a:gridCol>
              </a:tblGrid>
              <a:tr h="953644">
                <a:tc>
                  <a:txBody>
                    <a:bodyPr/>
                    <a:lstStyle/>
                    <a:p>
                      <a:pPr marL="36195" marR="36195" indent="0" algn="ctr">
                        <a:lnSpc>
                          <a:spcPct val="115000"/>
                        </a:lnSpc>
                        <a:spcBef>
                          <a:spcPts val="300"/>
                        </a:spcBef>
                        <a:spcAft>
                          <a:spcPts val="300"/>
                        </a:spcAft>
                      </a:pPr>
                      <a:r>
                        <a:rPr lang="en-US" sz="2400" spc="-5" dirty="0">
                          <a:effectLst/>
                          <a:latin typeface="Arial" panose="020B0604020202020204" pitchFamily="34" charset="0"/>
                          <a:cs typeface="Arial" panose="020B0604020202020204" pitchFamily="34" charset="0"/>
                        </a:rPr>
                        <a:t>Relative pressure </a:t>
                      </a:r>
                      <a:r>
                        <a:rPr lang="en-US" sz="2400" spc="5" dirty="0">
                          <a:effectLst/>
                          <a:latin typeface="Arial" panose="020B0604020202020204" pitchFamily="34" charset="0"/>
                          <a:cs typeface="Arial" panose="020B0604020202020204" pitchFamily="34" charset="0"/>
                        </a:rPr>
                        <a:t>(</a:t>
                      </a:r>
                      <a:r>
                        <a:rPr lang="en-US" sz="2400" dirty="0" err="1">
                          <a:effectLst/>
                          <a:latin typeface="Arial" panose="020B0604020202020204" pitchFamily="34" charset="0"/>
                          <a:cs typeface="Arial" panose="020B0604020202020204" pitchFamily="34" charset="0"/>
                        </a:rPr>
                        <a:t>psig</a:t>
                      </a:r>
                      <a:r>
                        <a:rPr lang="en-US" sz="2400" dirty="0">
                          <a:effectLst/>
                          <a:latin typeface="Arial" panose="020B0604020202020204" pitchFamily="34" charset="0"/>
                          <a:cs typeface="Arial" panose="020B0604020202020204" pitchFamily="34" charset="0"/>
                        </a:rPr>
                        <a:t>) / Hole diameter (inch)</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1/64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1/32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1/16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3/8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963650161"/>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0.29</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1.16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4.66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18.62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74.4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167.8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2948176744"/>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80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0.32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1.26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5.24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20.76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83.1</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187.2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162296823"/>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90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0.36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1.46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5.72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23.10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92.0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206.6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2606920504"/>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100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0.40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1.55</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6.31</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25.22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100.9</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227.0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4218353731"/>
                  </a:ext>
                </a:extLst>
              </a:tr>
              <a:tr h="531568">
                <a:tc>
                  <a:txBody>
                    <a:bodyPr/>
                    <a:lstStyle/>
                    <a:p>
                      <a:pPr marL="36195" marR="36195" indent="0" algn="ctr">
                        <a:lnSpc>
                          <a:spcPct val="115000"/>
                        </a:lnSpc>
                        <a:spcBef>
                          <a:spcPts val="300"/>
                        </a:spcBef>
                        <a:spcAft>
                          <a:spcPts val="300"/>
                        </a:spcAft>
                      </a:pPr>
                      <a:r>
                        <a:rPr lang="en-US" sz="2400" dirty="0">
                          <a:effectLst/>
                          <a:latin typeface="Arial" panose="020B0604020202020204" pitchFamily="34" charset="0"/>
                          <a:cs typeface="Arial" panose="020B0604020202020204" pitchFamily="34" charset="0"/>
                        </a:rPr>
                        <a:t>125</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0.48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1.94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30.65</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122.2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dirty="0">
                          <a:effectLst/>
                          <a:latin typeface="Arial" panose="020B0604020202020204" pitchFamily="34" charset="0"/>
                          <a:cs typeface="Arial" panose="020B0604020202020204" pitchFamily="34" charset="0"/>
                        </a:rPr>
                        <a:t>275.5</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159879469"/>
                  </a:ext>
                </a:extLst>
              </a:tr>
            </a:tbl>
          </a:graphicData>
        </a:graphic>
      </p:graphicFrame>
    </p:spTree>
    <p:extLst>
      <p:ext uri="{BB962C8B-B14F-4D97-AF65-F5344CB8AC3E}">
        <p14:creationId xmlns:p14="http://schemas.microsoft.com/office/powerpoint/2010/main" val="169889798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a:extLst>
              <a:ext uri="{FF2B5EF4-FFF2-40B4-BE49-F238E27FC236}">
                <a16:creationId xmlns:a16="http://schemas.microsoft.com/office/drawing/2014/main" id="{ED9D74D3-A524-7CAD-F009-CA2AC6245E62}"/>
              </a:ext>
            </a:extLst>
          </p:cNvPr>
          <p:cNvSpPr>
            <a:spLocks noGrp="1"/>
          </p:cNvSpPr>
          <p:nvPr>
            <p:ph type="title" idx="4294967295"/>
          </p:nvPr>
        </p:nvSpPr>
        <p:spPr>
          <a:xfrm>
            <a:off x="0" y="2747963"/>
            <a:ext cx="12192000" cy="1362075"/>
          </a:xfrm>
          <a:prstGeom prst="rect">
            <a:avLst/>
          </a:prstGeom>
        </p:spPr>
        <p:txBody>
          <a:bodyPr anchor="t">
            <a:normAutofit fontScale="90000"/>
          </a:bodyPr>
          <a:lstStyle/>
          <a:p>
            <a:pPr algn="ctr"/>
            <a:r>
              <a:rPr lang="vi-VN" altLang="en-US" sz="4000" dirty="0">
                <a:latin typeface="Arial" panose="020B0604020202020204" pitchFamily="34" charset="0"/>
                <a:cs typeface="Arial" panose="020B0604020202020204" pitchFamily="34" charset="0"/>
              </a:rPr>
              <a:t>6</a:t>
            </a:r>
            <a:r>
              <a:rPr lang="vi-VN" altLang="en-US" sz="4000" b="1" dirty="0">
                <a:latin typeface="Arial" panose="020B0604020202020204" pitchFamily="34" charset="0"/>
                <a:cs typeface="Arial" panose="020B0604020202020204" pitchFamily="34" charset="0"/>
              </a:rPr>
              <a:t>. </a:t>
            </a:r>
            <a:r>
              <a:rPr lang="en-US" altLang="en-US" sz="4000" b="1" dirty="0">
                <a:latin typeface="Arial" panose="020B0604020202020204" pitchFamily="34" charset="0"/>
                <a:cs typeface="Arial" panose="020B0604020202020204" pitchFamily="34" charset="0"/>
              </a:rPr>
              <a:t>COMPRESSED AIR TEMPERATURE</a:t>
            </a:r>
            <a:br>
              <a:rPr lang="en-US" altLang="en-US" sz="4000" dirty="0">
                <a:latin typeface="Arial" panose="020B0604020202020204" pitchFamily="34" charset="0"/>
                <a:cs typeface="Arial" panose="020B0604020202020204" pitchFamily="34" charset="0"/>
              </a:rPr>
            </a:br>
            <a:endParaRPr lang="en-US" altLang="en-US" sz="4000" dirty="0">
              <a:latin typeface="Arial" panose="020B0604020202020204" pitchFamily="34" charset="0"/>
              <a:cs typeface="Arial" panose="020B0604020202020204" pitchFamily="34" charset="0"/>
            </a:endParaRPr>
          </a:p>
        </p:txBody>
      </p:sp>
      <p:sp>
        <p:nvSpPr>
          <p:cNvPr id="22531" name="Slide Number Placeholder 4">
            <a:extLst>
              <a:ext uri="{FF2B5EF4-FFF2-40B4-BE49-F238E27FC236}">
                <a16:creationId xmlns:a16="http://schemas.microsoft.com/office/drawing/2014/main" id="{8C20313C-AE77-D570-E23C-268F9B92CA3B}"/>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A085113D-75A4-4A89-90DA-16A499D52FB9}" type="slidenum">
              <a:rPr lang="en-US" altLang="en-US" sz="1100" b="1">
                <a:solidFill>
                  <a:schemeClr val="bg1"/>
                </a:solidFill>
                <a:cs typeface="Arial" panose="020B0604020202020204" pitchFamily="34" charset="0"/>
              </a:rPr>
              <a:pPr algn="ctr" eaLnBrk="1" hangingPunct="1"/>
              <a:t>26</a:t>
            </a:fld>
            <a:endParaRPr lang="en-US" altLang="en-US" sz="1100" b="1">
              <a:solidFill>
                <a:schemeClr val="bg1"/>
              </a:solidFill>
              <a:cs typeface="Arial" panose="020B0604020202020204"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itle 1">
            <a:extLst>
              <a:ext uri="{FF2B5EF4-FFF2-40B4-BE49-F238E27FC236}">
                <a16:creationId xmlns:a16="http://schemas.microsoft.com/office/drawing/2014/main" id="{13CA6BA9-1954-1D5C-298B-E4352760161D}"/>
              </a:ext>
            </a:extLst>
          </p:cNvPr>
          <p:cNvSpPr>
            <a:spLocks noGrp="1"/>
          </p:cNvSpPr>
          <p:nvPr>
            <p:ph type="title" idx="4294967295"/>
          </p:nvPr>
        </p:nvSpPr>
        <p:spPr>
          <a:xfrm>
            <a:off x="0" y="461761"/>
            <a:ext cx="12192000" cy="563563"/>
          </a:xfrm>
          <a:prstGeom prst="rect">
            <a:avLst/>
          </a:prstGeom>
        </p:spPr>
        <p:txBody>
          <a:bodyPr>
            <a:noAutofit/>
          </a:bodyPr>
          <a:lstStyle/>
          <a:p>
            <a:pPr algn="ctr"/>
            <a:r>
              <a:rPr lang="en-US" altLang="en-US" sz="2400" b="1">
                <a:solidFill>
                  <a:schemeClr val="accent1">
                    <a:lumMod val="50000"/>
                  </a:schemeClr>
                </a:solidFill>
                <a:latin typeface="Arial" panose="020B0604020202020204" pitchFamily="34" charset="0"/>
                <a:cs typeface="Arial" panose="020B0604020202020204" pitchFamily="34" charset="0"/>
              </a:rPr>
              <a:t>THE IMPACT OF COMPRESSED AIR TEMPERATURE ON COMPRESSION POWER</a:t>
            </a:r>
            <a:endParaRPr lang="en-US" alt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5125" name="Content Placeholder 2">
            <a:extLst>
              <a:ext uri="{FF2B5EF4-FFF2-40B4-BE49-F238E27FC236}">
                <a16:creationId xmlns:a16="http://schemas.microsoft.com/office/drawing/2014/main" id="{5703C0D6-769A-B31F-DC78-5CAD63C6DC13}"/>
              </a:ext>
            </a:extLst>
          </p:cNvPr>
          <p:cNvSpPr>
            <a:spLocks noGrp="1"/>
          </p:cNvSpPr>
          <p:nvPr>
            <p:ph idx="4294967295"/>
          </p:nvPr>
        </p:nvSpPr>
        <p:spPr>
          <a:xfrm>
            <a:off x="0" y="4800600"/>
            <a:ext cx="4343400" cy="609600"/>
          </a:xfrm>
          <a:prstGeom prst="rect">
            <a:avLst/>
          </a:prstGeom>
        </p:spPr>
        <p:txBody>
          <a:bodyPr/>
          <a:lstStyle/>
          <a:p>
            <a:pPr marL="227013" indent="-227013">
              <a:buNone/>
            </a:pPr>
            <a:endParaRPr lang="vi-VN" altLang="en-US" sz="2400">
              <a:latin typeface="Arial" panose="020B0604020202020204" pitchFamily="34" charset="0"/>
              <a:cs typeface="Arial" panose="020B0604020202020204" pitchFamily="34" charset="0"/>
            </a:endParaRPr>
          </a:p>
          <a:p>
            <a:pPr marL="565150" lvl="1" indent="-331788">
              <a:buNone/>
            </a:pPr>
            <a:endParaRPr lang="en-US" altLang="en-US" sz="2000">
              <a:latin typeface="Arial" panose="020B0604020202020204" pitchFamily="34" charset="0"/>
              <a:cs typeface="Arial" panose="020B0604020202020204" pitchFamily="34" charset="0"/>
            </a:endParaRPr>
          </a:p>
        </p:txBody>
      </p:sp>
      <p:sp>
        <p:nvSpPr>
          <p:cNvPr id="5126" name="TextBox 5">
            <a:extLst>
              <a:ext uri="{FF2B5EF4-FFF2-40B4-BE49-F238E27FC236}">
                <a16:creationId xmlns:a16="http://schemas.microsoft.com/office/drawing/2014/main" id="{8BDF5934-659E-2320-384E-CA41E00DF652}"/>
              </a:ext>
            </a:extLst>
          </p:cNvPr>
          <p:cNvSpPr txBox="1">
            <a:spLocks noChangeArrowheads="1"/>
          </p:cNvSpPr>
          <p:nvPr/>
        </p:nvSpPr>
        <p:spPr bwMode="auto">
          <a:xfrm>
            <a:off x="1877217" y="4572000"/>
            <a:ext cx="4038600" cy="830997"/>
          </a:xfrm>
          <a:prstGeom prst="rect">
            <a:avLst/>
          </a:prstGeom>
          <a:solidFill>
            <a:srgbClr val="8585E0"/>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FontTx/>
              <a:buBlip>
                <a:blip r:embed="rId3"/>
              </a:buBlip>
            </a:pPr>
            <a:r>
              <a:rPr lang="en-US" altLang="en-US" sz="1600">
                <a:cs typeface="Arial" panose="020B0604020202020204" pitchFamily="34" charset="0"/>
              </a:rPr>
              <a:t>Compression power increases as the inlet temperature of the standard cubic meter increases.</a:t>
            </a:r>
            <a:endParaRPr lang="en-US" altLang="en-US" sz="1600" dirty="0">
              <a:cs typeface="Arial" panose="020B0604020202020204" pitchFamily="34" charset="0"/>
            </a:endParaRPr>
          </a:p>
        </p:txBody>
      </p:sp>
      <p:sp>
        <p:nvSpPr>
          <p:cNvPr id="5127" name="TextBox 5">
            <a:extLst>
              <a:ext uri="{FF2B5EF4-FFF2-40B4-BE49-F238E27FC236}">
                <a16:creationId xmlns:a16="http://schemas.microsoft.com/office/drawing/2014/main" id="{65C7E4B3-8A0D-1C67-8AA4-05EC96840D2E}"/>
              </a:ext>
            </a:extLst>
          </p:cNvPr>
          <p:cNvSpPr txBox="1">
            <a:spLocks noChangeArrowheads="1"/>
          </p:cNvSpPr>
          <p:nvPr/>
        </p:nvSpPr>
        <p:spPr bwMode="auto">
          <a:xfrm>
            <a:off x="6296817" y="4572000"/>
            <a:ext cx="4038600" cy="830997"/>
          </a:xfrm>
          <a:prstGeom prst="rect">
            <a:avLst/>
          </a:prstGeom>
          <a:solidFill>
            <a:srgbClr val="8585E0"/>
          </a:solidFill>
          <a:ln w="9525">
            <a:solidFill>
              <a:schemeClr val="tx1"/>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FontTx/>
              <a:buBlip>
                <a:blip r:embed="rId3"/>
              </a:buBlip>
            </a:pPr>
            <a:r>
              <a:rPr lang="en-US" altLang="en-US" sz="1600">
                <a:cs typeface="Arial" panose="020B0604020202020204" pitchFamily="34" charset="0"/>
              </a:rPr>
              <a:t>"Compression power increases when multi-stage compressors do not dissipate heat effectively."</a:t>
            </a:r>
          </a:p>
        </p:txBody>
      </p:sp>
      <p:graphicFrame>
        <p:nvGraphicFramePr>
          <p:cNvPr id="5122" name="Object 9">
            <a:extLst>
              <a:ext uri="{FF2B5EF4-FFF2-40B4-BE49-F238E27FC236}">
                <a16:creationId xmlns:a16="http://schemas.microsoft.com/office/drawing/2014/main" id="{35F3843B-DDF6-38CB-C7DF-4BC4B15D0C3F}"/>
              </a:ext>
            </a:extLst>
          </p:cNvPr>
          <p:cNvGraphicFramePr>
            <a:graphicFrameLocks noChangeAspect="1"/>
          </p:cNvGraphicFramePr>
          <p:nvPr>
            <p:extLst>
              <p:ext uri="{D42A27DB-BD31-4B8C-83A1-F6EECF244321}">
                <p14:modId xmlns:p14="http://schemas.microsoft.com/office/powerpoint/2010/main" val="1693770187"/>
              </p:ext>
            </p:extLst>
          </p:nvPr>
        </p:nvGraphicFramePr>
        <p:xfrm>
          <a:off x="1953417" y="1447801"/>
          <a:ext cx="3200400" cy="3000375"/>
        </p:xfrm>
        <a:graphic>
          <a:graphicData uri="http://schemas.openxmlformats.org/presentationml/2006/ole">
            <mc:AlternateContent xmlns:mc="http://schemas.openxmlformats.org/markup-compatibility/2006">
              <mc:Choice xmlns:v="urn:schemas-microsoft-com:vml" Requires="v">
                <p:oleObj name="AutoCAD Drawing" r:id="rId4" imgW="12534840" imgH="5019840" progId="AutoCAD.Drawing.17">
                  <p:embed/>
                </p:oleObj>
              </mc:Choice>
              <mc:Fallback>
                <p:oleObj name="AutoCAD Drawing" r:id="rId4" imgW="12534840" imgH="5019840" progId="AutoCAD.Drawing.17">
                  <p:embed/>
                  <p:pic>
                    <p:nvPicPr>
                      <p:cNvPr id="5122" name="Object 9">
                        <a:extLst>
                          <a:ext uri="{FF2B5EF4-FFF2-40B4-BE49-F238E27FC236}">
                            <a16:creationId xmlns:a16="http://schemas.microsoft.com/office/drawing/2014/main" id="{35F3843B-DDF6-38CB-C7DF-4BC4B15D0C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33751" t="25032" r="46249" b="28154"/>
                      <a:stretch>
                        <a:fillRect/>
                      </a:stretch>
                    </p:blipFill>
                    <p:spPr bwMode="auto">
                      <a:xfrm>
                        <a:off x="1953417" y="1447801"/>
                        <a:ext cx="3200400"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10">
            <a:extLst>
              <a:ext uri="{FF2B5EF4-FFF2-40B4-BE49-F238E27FC236}">
                <a16:creationId xmlns:a16="http://schemas.microsoft.com/office/drawing/2014/main" id="{F04AD36D-AC4E-AE33-A8B8-B9431F3E6781}"/>
              </a:ext>
            </a:extLst>
          </p:cNvPr>
          <p:cNvGraphicFramePr>
            <a:graphicFrameLocks noChangeAspect="1"/>
          </p:cNvGraphicFramePr>
          <p:nvPr>
            <p:extLst>
              <p:ext uri="{D42A27DB-BD31-4B8C-83A1-F6EECF244321}">
                <p14:modId xmlns:p14="http://schemas.microsoft.com/office/powerpoint/2010/main" val="782078947"/>
              </p:ext>
            </p:extLst>
          </p:nvPr>
        </p:nvGraphicFramePr>
        <p:xfrm>
          <a:off x="6449217" y="1466851"/>
          <a:ext cx="3352800" cy="3154363"/>
        </p:xfrm>
        <a:graphic>
          <a:graphicData uri="http://schemas.openxmlformats.org/presentationml/2006/ole">
            <mc:AlternateContent xmlns:mc="http://schemas.openxmlformats.org/markup-compatibility/2006">
              <mc:Choice xmlns:v="urn:schemas-microsoft-com:vml" Requires="v">
                <p:oleObj name="AutoCAD Drawing" r:id="rId6" imgW="12534840" imgH="5019840" progId="AutoCAD.Drawing.17">
                  <p:embed/>
                </p:oleObj>
              </mc:Choice>
              <mc:Fallback>
                <p:oleObj name="AutoCAD Drawing" r:id="rId6" imgW="12534840" imgH="5019840" progId="AutoCAD.Drawing.17">
                  <p:embed/>
                  <p:pic>
                    <p:nvPicPr>
                      <p:cNvPr id="5123" name="Object 10">
                        <a:extLst>
                          <a:ext uri="{FF2B5EF4-FFF2-40B4-BE49-F238E27FC236}">
                            <a16:creationId xmlns:a16="http://schemas.microsoft.com/office/drawing/2014/main" id="{F04AD36D-AC4E-AE33-A8B8-B9431F3E678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52501" t="24968" r="26250" b="25098"/>
                      <a:stretch>
                        <a:fillRect/>
                      </a:stretch>
                    </p:blipFill>
                    <p:spPr bwMode="auto">
                      <a:xfrm>
                        <a:off x="6449217" y="1466851"/>
                        <a:ext cx="3352800" cy="315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Content Placeholder 6">
            <a:extLst>
              <a:ext uri="{FF2B5EF4-FFF2-40B4-BE49-F238E27FC236}">
                <a16:creationId xmlns:a16="http://schemas.microsoft.com/office/drawing/2014/main" id="{FB8D13BA-A6D8-7D24-051F-F84770DD58A5}"/>
              </a:ext>
            </a:extLst>
          </p:cNvPr>
          <p:cNvSpPr>
            <a:spLocks/>
          </p:cNvSpPr>
          <p:nvPr/>
        </p:nvSpPr>
        <p:spPr bwMode="auto">
          <a:xfrm>
            <a:off x="1856581" y="5410200"/>
            <a:ext cx="8478837" cy="914399"/>
          </a:xfrm>
          <a:prstGeom prst="rect">
            <a:avLst/>
          </a:prstGeom>
          <a:solidFill>
            <a:srgbClr val="CCEE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lnSpc>
                <a:spcPct val="105000"/>
              </a:lnSpc>
              <a:spcBef>
                <a:spcPct val="20000"/>
              </a:spcBef>
            </a:pPr>
            <a:r>
              <a:rPr lang="en-US" altLang="en-US" sz="2600">
                <a:solidFill>
                  <a:srgbClr val="262699"/>
                </a:solidFill>
                <a:cs typeface="Arial" panose="020B0604020202020204" pitchFamily="34" charset="0"/>
              </a:rPr>
              <a:t>The air temperature increases by 5</a:t>
            </a:r>
            <a:r>
              <a:rPr lang="en-US" altLang="en-US" sz="2600" baseline="30000">
                <a:solidFill>
                  <a:srgbClr val="262699"/>
                </a:solidFill>
                <a:cs typeface="Arial" panose="020B0604020202020204" pitchFamily="34" charset="0"/>
              </a:rPr>
              <a:t>o</a:t>
            </a:r>
            <a:r>
              <a:rPr lang="en-US" altLang="en-US" sz="2600">
                <a:solidFill>
                  <a:srgbClr val="262699"/>
                </a:solidFill>
                <a:cs typeface="Arial" panose="020B0604020202020204" pitchFamily="34" charset="0"/>
              </a:rPr>
              <a:t>C </a:t>
            </a:r>
          </a:p>
          <a:p>
            <a:pPr algn="ctr">
              <a:lnSpc>
                <a:spcPct val="105000"/>
              </a:lnSpc>
              <a:spcBef>
                <a:spcPct val="20000"/>
              </a:spcBef>
            </a:pPr>
            <a:r>
              <a:rPr lang="en-US" altLang="en-US" sz="2600">
                <a:solidFill>
                  <a:srgbClr val="262699"/>
                </a:solidFill>
                <a:cs typeface="Arial" panose="020B0604020202020204" pitchFamily="34" charset="0"/>
                <a:sym typeface="Wingdings 3" panose="05040102010807070707" pitchFamily="18" charset="2"/>
              </a:rPr>
              <a:t></a:t>
            </a:r>
            <a:r>
              <a:rPr lang="en-US" altLang="en-US" sz="2600">
                <a:solidFill>
                  <a:srgbClr val="262699"/>
                </a:solidFill>
                <a:cs typeface="Arial" panose="020B0604020202020204" pitchFamily="34" charset="0"/>
                <a:sym typeface="Wingdings" panose="05000000000000000000" pitchFamily="2" charset="2"/>
              </a:rPr>
              <a:t> increase</a:t>
            </a:r>
            <a:r>
              <a:rPr lang="en-US" altLang="en-US" sz="2600">
                <a:solidFill>
                  <a:srgbClr val="262699"/>
                </a:solidFill>
                <a:cs typeface="Arial" panose="020B0604020202020204" pitchFamily="34" charset="0"/>
              </a:rPr>
              <a:t> 1.5% in power consumption.</a:t>
            </a:r>
          </a:p>
        </p:txBody>
      </p:sp>
      <p:sp>
        <p:nvSpPr>
          <p:cNvPr id="2" name="Rectangle 1">
            <a:extLst>
              <a:ext uri="{FF2B5EF4-FFF2-40B4-BE49-F238E27FC236}">
                <a16:creationId xmlns:a16="http://schemas.microsoft.com/office/drawing/2014/main" id="{655EC059-DF8A-8E70-3506-19BD38403F29}"/>
              </a:ext>
            </a:extLst>
          </p:cNvPr>
          <p:cNvSpPr/>
          <p:nvPr/>
        </p:nvSpPr>
        <p:spPr>
          <a:xfrm>
            <a:off x="2639217" y="1559362"/>
            <a:ext cx="1524000" cy="304085"/>
          </a:xfrm>
          <a:prstGeom prst="rect">
            <a:avLst/>
          </a:prstGeom>
          <a:solidFill>
            <a:srgbClr val="F7F7F7"/>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The compression power increases</a:t>
            </a:r>
          </a:p>
        </p:txBody>
      </p:sp>
      <p:sp>
        <p:nvSpPr>
          <p:cNvPr id="11" name="Rectangle 10">
            <a:extLst>
              <a:ext uri="{FF2B5EF4-FFF2-40B4-BE49-F238E27FC236}">
                <a16:creationId xmlns:a16="http://schemas.microsoft.com/office/drawing/2014/main" id="{292705C5-DE21-EB61-41A3-67638EAEC6F9}"/>
              </a:ext>
            </a:extLst>
          </p:cNvPr>
          <p:cNvSpPr/>
          <p:nvPr/>
        </p:nvSpPr>
        <p:spPr>
          <a:xfrm>
            <a:off x="7211217" y="1559361"/>
            <a:ext cx="1524000" cy="304085"/>
          </a:xfrm>
          <a:prstGeom prst="rect">
            <a:avLst/>
          </a:prstGeom>
          <a:solidFill>
            <a:srgbClr val="F7F7F7"/>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The compression power increases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2995674D-1033-8FDE-AF6E-00DDDB5D7BB8}"/>
              </a:ext>
            </a:extLst>
          </p:cNvPr>
          <p:cNvSpPr>
            <a:spLocks noGrp="1"/>
          </p:cNvSpPr>
          <p:nvPr>
            <p:ph type="title" idx="4294967295"/>
          </p:nvPr>
        </p:nvSpPr>
        <p:spPr>
          <a:xfrm>
            <a:off x="0" y="487363"/>
            <a:ext cx="12192000" cy="563562"/>
          </a:xfrm>
          <a:prstGeom prst="rect">
            <a:avLst/>
          </a:prstGeom>
        </p:spPr>
        <p:txBody>
          <a:bodyPr>
            <a:noAutofit/>
          </a:bodyPr>
          <a:lstStyle/>
          <a:p>
            <a:pPr algn="ctr"/>
            <a:r>
              <a:rPr lang="en-US" altLang="en-US" sz="2400" b="1">
                <a:solidFill>
                  <a:schemeClr val="accent1">
                    <a:lumMod val="50000"/>
                  </a:schemeClr>
                </a:solidFill>
                <a:latin typeface="Arial" panose="020B0604020202020204" pitchFamily="34" charset="0"/>
                <a:cs typeface="Arial" panose="020B0604020202020204" pitchFamily="34" charset="0"/>
              </a:rPr>
              <a:t>THE REASONS CAUSING AN INCREASE IN THE INLET AIR TEMPERATURE</a:t>
            </a:r>
            <a:endParaRPr lang="en-US" alt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23555" name="Slide Number Placeholder 4">
            <a:extLst>
              <a:ext uri="{FF2B5EF4-FFF2-40B4-BE49-F238E27FC236}">
                <a16:creationId xmlns:a16="http://schemas.microsoft.com/office/drawing/2014/main" id="{2C63ECB7-59B4-7A3A-99C1-DD17F1131816}"/>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516F981E-B0B3-4256-93D3-43D676CE1A9F}" type="slidenum">
              <a:rPr lang="en-US" altLang="en-US" sz="1100" b="1">
                <a:solidFill>
                  <a:schemeClr val="bg1"/>
                </a:solidFill>
                <a:cs typeface="Arial" panose="020B0604020202020204" pitchFamily="34" charset="0"/>
              </a:rPr>
              <a:pPr algn="ctr" eaLnBrk="1" hangingPunct="1"/>
              <a:t>28</a:t>
            </a:fld>
            <a:endParaRPr lang="en-US" altLang="en-US" sz="1100" b="1">
              <a:solidFill>
                <a:schemeClr val="bg1"/>
              </a:solidFill>
              <a:cs typeface="Arial" panose="020B0604020202020204" pitchFamily="34" charset="0"/>
            </a:endParaRPr>
          </a:p>
        </p:txBody>
      </p:sp>
      <p:sp>
        <p:nvSpPr>
          <p:cNvPr id="8" name="Right Arrow 7">
            <a:extLst>
              <a:ext uri="{FF2B5EF4-FFF2-40B4-BE49-F238E27FC236}">
                <a16:creationId xmlns:a16="http://schemas.microsoft.com/office/drawing/2014/main" id="{2DD03961-93BF-6532-6DCC-44929E293933}"/>
              </a:ext>
            </a:extLst>
          </p:cNvPr>
          <p:cNvSpPr/>
          <p:nvPr/>
        </p:nvSpPr>
        <p:spPr>
          <a:xfrm>
            <a:off x="1828800" y="2405064"/>
            <a:ext cx="4071938" cy="642937"/>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Poor compressor cooling</a:t>
            </a:r>
          </a:p>
        </p:txBody>
      </p:sp>
      <p:sp>
        <p:nvSpPr>
          <p:cNvPr id="10" name="Right Arrow 9">
            <a:extLst>
              <a:ext uri="{FF2B5EF4-FFF2-40B4-BE49-F238E27FC236}">
                <a16:creationId xmlns:a16="http://schemas.microsoft.com/office/drawing/2014/main" id="{D9E5C597-5178-B3EF-3481-CD838F52BE52}"/>
              </a:ext>
            </a:extLst>
          </p:cNvPr>
          <p:cNvSpPr/>
          <p:nvPr/>
        </p:nvSpPr>
        <p:spPr>
          <a:xfrm>
            <a:off x="1828800" y="1543050"/>
            <a:ext cx="4071938" cy="704850"/>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Poor ventilation space</a:t>
            </a:r>
            <a:endParaRPr lang="en-US" dirty="0">
              <a:solidFill>
                <a:schemeClr val="tx1"/>
              </a:solidFill>
              <a:latin typeface="Arial" panose="020B0604020202020204" pitchFamily="34" charset="0"/>
              <a:cs typeface="Arial" panose="020B0604020202020204" pitchFamily="34" charset="0"/>
            </a:endParaRPr>
          </a:p>
        </p:txBody>
      </p:sp>
      <p:sp>
        <p:nvSpPr>
          <p:cNvPr id="11" name="Right Arrow 10">
            <a:extLst>
              <a:ext uri="{FF2B5EF4-FFF2-40B4-BE49-F238E27FC236}">
                <a16:creationId xmlns:a16="http://schemas.microsoft.com/office/drawing/2014/main" id="{BCA437DA-46A3-79F0-95FD-CBC9A7265BBA}"/>
              </a:ext>
            </a:extLst>
          </p:cNvPr>
          <p:cNvSpPr/>
          <p:nvPr/>
        </p:nvSpPr>
        <p:spPr>
          <a:xfrm>
            <a:off x="1828800" y="3238501"/>
            <a:ext cx="4071938" cy="652463"/>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Ingress of hot air source</a:t>
            </a:r>
          </a:p>
        </p:txBody>
      </p:sp>
      <p:sp>
        <p:nvSpPr>
          <p:cNvPr id="16" name="Right Arrow 15">
            <a:extLst>
              <a:ext uri="{FF2B5EF4-FFF2-40B4-BE49-F238E27FC236}">
                <a16:creationId xmlns:a16="http://schemas.microsoft.com/office/drawing/2014/main" id="{72968856-8BBE-49F9-BAD3-58A23471F392}"/>
              </a:ext>
            </a:extLst>
          </p:cNvPr>
          <p:cNvSpPr>
            <a:spLocks noChangeArrowheads="1"/>
          </p:cNvSpPr>
          <p:nvPr/>
        </p:nvSpPr>
        <p:spPr bwMode="auto">
          <a:xfrm flipH="1">
            <a:off x="6186488" y="2400300"/>
            <a:ext cx="4286250" cy="647700"/>
          </a:xfrm>
          <a:prstGeom prst="rightArrow">
            <a:avLst>
              <a:gd name="adj1" fmla="val 73269"/>
              <a:gd name="adj2" fmla="val 73928"/>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Regular and appropriate cleaning</a:t>
            </a:r>
          </a:p>
        </p:txBody>
      </p:sp>
      <p:sp>
        <p:nvSpPr>
          <p:cNvPr id="17" name="Right Arrow 16">
            <a:extLst>
              <a:ext uri="{FF2B5EF4-FFF2-40B4-BE49-F238E27FC236}">
                <a16:creationId xmlns:a16="http://schemas.microsoft.com/office/drawing/2014/main" id="{BC95C115-879F-BEC3-8C51-5C8258B8ED7B}"/>
              </a:ext>
            </a:extLst>
          </p:cNvPr>
          <p:cNvSpPr>
            <a:spLocks noChangeArrowheads="1"/>
          </p:cNvSpPr>
          <p:nvPr/>
        </p:nvSpPr>
        <p:spPr bwMode="auto">
          <a:xfrm flipH="1">
            <a:off x="6186488" y="1524000"/>
            <a:ext cx="4286250" cy="723900"/>
          </a:xfrm>
          <a:prstGeom prst="rightArrow">
            <a:avLst>
              <a:gd name="adj1" fmla="val 73269"/>
              <a:gd name="adj2" fmla="val 62829"/>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Possible forced ventilation</a:t>
            </a:r>
          </a:p>
        </p:txBody>
      </p:sp>
      <p:sp>
        <p:nvSpPr>
          <p:cNvPr id="18" name="Right Arrow 17">
            <a:extLst>
              <a:ext uri="{FF2B5EF4-FFF2-40B4-BE49-F238E27FC236}">
                <a16:creationId xmlns:a16="http://schemas.microsoft.com/office/drawing/2014/main" id="{D6C08E7B-5A76-3049-40AD-E2B6CF3A4599}"/>
              </a:ext>
            </a:extLst>
          </p:cNvPr>
          <p:cNvSpPr>
            <a:spLocks noChangeArrowheads="1"/>
          </p:cNvSpPr>
          <p:nvPr/>
        </p:nvSpPr>
        <p:spPr bwMode="auto">
          <a:xfrm flipH="1">
            <a:off x="6172200" y="3200400"/>
            <a:ext cx="4286250" cy="723900"/>
          </a:xfrm>
          <a:prstGeom prst="rightArrow">
            <a:avLst>
              <a:gd name="adj1" fmla="val 73269"/>
              <a:gd name="adj2" fmla="val 59539"/>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Avoiding sources of hot air</a:t>
            </a:r>
          </a:p>
        </p:txBody>
      </p:sp>
      <p:sp>
        <p:nvSpPr>
          <p:cNvPr id="2" name="Oval 1">
            <a:extLst>
              <a:ext uri="{FF2B5EF4-FFF2-40B4-BE49-F238E27FC236}">
                <a16:creationId xmlns:a16="http://schemas.microsoft.com/office/drawing/2014/main" id="{0125BF2D-CE80-B20D-37B7-92AD494C8B73}"/>
              </a:ext>
            </a:extLst>
          </p:cNvPr>
          <p:cNvSpPr/>
          <p:nvPr/>
        </p:nvSpPr>
        <p:spPr>
          <a:xfrm>
            <a:off x="5433138" y="5359171"/>
            <a:ext cx="1371600" cy="1198404"/>
          </a:xfrm>
          <a:prstGeom prst="ellipse">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Compressed air compressor cooling</a:t>
            </a:r>
          </a:p>
        </p:txBody>
      </p:sp>
      <p:sp>
        <p:nvSpPr>
          <p:cNvPr id="3" name="Rectangle: Rounded Corners 2">
            <a:extLst>
              <a:ext uri="{FF2B5EF4-FFF2-40B4-BE49-F238E27FC236}">
                <a16:creationId xmlns:a16="http://schemas.microsoft.com/office/drawing/2014/main" id="{5E4C5F57-BE44-2FDA-1718-9A0A6E2AF5CA}"/>
              </a:ext>
            </a:extLst>
          </p:cNvPr>
          <p:cNvSpPr/>
          <p:nvPr/>
        </p:nvSpPr>
        <p:spPr>
          <a:xfrm>
            <a:off x="8017190" y="568858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Oil pump</a:t>
            </a:r>
          </a:p>
        </p:txBody>
      </p:sp>
      <p:sp>
        <p:nvSpPr>
          <p:cNvPr id="14" name="Rectangle: Rounded Corners 13">
            <a:extLst>
              <a:ext uri="{FF2B5EF4-FFF2-40B4-BE49-F238E27FC236}">
                <a16:creationId xmlns:a16="http://schemas.microsoft.com/office/drawing/2014/main" id="{3E220CA6-DFE0-C4B1-F74F-14EA9A3092B3}"/>
              </a:ext>
            </a:extLst>
          </p:cNvPr>
          <p:cNvSpPr/>
          <p:nvPr/>
        </p:nvSpPr>
        <p:spPr>
          <a:xfrm>
            <a:off x="7635161" y="4699807"/>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Water pump</a:t>
            </a:r>
          </a:p>
        </p:txBody>
      </p:sp>
      <p:sp>
        <p:nvSpPr>
          <p:cNvPr id="15" name="Rectangle: Rounded Corners 14">
            <a:extLst>
              <a:ext uri="{FF2B5EF4-FFF2-40B4-BE49-F238E27FC236}">
                <a16:creationId xmlns:a16="http://schemas.microsoft.com/office/drawing/2014/main" id="{2BFE15B9-26E8-3FC9-AAF7-758715B32E7B}"/>
              </a:ext>
            </a:extLst>
          </p:cNvPr>
          <p:cNvSpPr/>
          <p:nvPr/>
        </p:nvSpPr>
        <p:spPr>
          <a:xfrm>
            <a:off x="6303169" y="4129909"/>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Fan</a:t>
            </a:r>
          </a:p>
        </p:txBody>
      </p:sp>
      <p:sp>
        <p:nvSpPr>
          <p:cNvPr id="19" name="Rectangle: Rounded Corners 18">
            <a:extLst>
              <a:ext uri="{FF2B5EF4-FFF2-40B4-BE49-F238E27FC236}">
                <a16:creationId xmlns:a16="http://schemas.microsoft.com/office/drawing/2014/main" id="{0DEC610F-C79F-5DCE-C60F-E9659AF9CDD5}"/>
              </a:ext>
            </a:extLst>
          </p:cNvPr>
          <p:cNvSpPr/>
          <p:nvPr/>
        </p:nvSpPr>
        <p:spPr>
          <a:xfrm>
            <a:off x="3054359" y="5653573"/>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Arial" panose="020B0604020202020204" pitchFamily="34" charset="0"/>
                <a:cs typeface="Arial" panose="020B0604020202020204" pitchFamily="34" charset="0"/>
              </a:rPr>
              <a:t>Coolant/</a:t>
            </a:r>
          </a:p>
          <a:p>
            <a:pPr algn="ctr"/>
            <a:r>
              <a:rPr lang="en-US" sz="1100">
                <a:latin typeface="Arial" panose="020B0604020202020204" pitchFamily="34" charset="0"/>
                <a:cs typeface="Arial" panose="020B0604020202020204" pitchFamily="34" charset="0"/>
              </a:rPr>
              <a:t>lubricating oil</a:t>
            </a:r>
          </a:p>
        </p:txBody>
      </p:sp>
      <p:sp>
        <p:nvSpPr>
          <p:cNvPr id="20" name="Rectangle: Rounded Corners 19">
            <a:extLst>
              <a:ext uri="{FF2B5EF4-FFF2-40B4-BE49-F238E27FC236}">
                <a16:creationId xmlns:a16="http://schemas.microsoft.com/office/drawing/2014/main" id="{009B1317-64CF-3231-6560-D9A4DB21FF3A}"/>
              </a:ext>
            </a:extLst>
          </p:cNvPr>
          <p:cNvSpPr/>
          <p:nvPr/>
        </p:nvSpPr>
        <p:spPr>
          <a:xfrm>
            <a:off x="3524251" y="474957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Heat exchanger</a:t>
            </a:r>
          </a:p>
        </p:txBody>
      </p:sp>
      <p:sp>
        <p:nvSpPr>
          <p:cNvPr id="21" name="Rectangle: Rounded Corners 20">
            <a:extLst>
              <a:ext uri="{FF2B5EF4-FFF2-40B4-BE49-F238E27FC236}">
                <a16:creationId xmlns:a16="http://schemas.microsoft.com/office/drawing/2014/main" id="{35BA8A7E-EA0E-75B0-22E1-86F9570B3321}"/>
              </a:ext>
            </a:extLst>
          </p:cNvPr>
          <p:cNvSpPr/>
          <p:nvPr/>
        </p:nvSpPr>
        <p:spPr>
          <a:xfrm>
            <a:off x="4857751" y="413997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Pipes</a:t>
            </a:r>
          </a:p>
        </p:txBody>
      </p:sp>
      <p:sp>
        <p:nvSpPr>
          <p:cNvPr id="5" name="Arrow: Right 4">
            <a:extLst>
              <a:ext uri="{FF2B5EF4-FFF2-40B4-BE49-F238E27FC236}">
                <a16:creationId xmlns:a16="http://schemas.microsoft.com/office/drawing/2014/main" id="{DF7178AB-ED9C-F236-F15A-F775C29F05E4}"/>
              </a:ext>
            </a:extLst>
          </p:cNvPr>
          <p:cNvSpPr/>
          <p:nvPr/>
        </p:nvSpPr>
        <p:spPr>
          <a:xfrm rot="4555911">
            <a:off x="5432048" y="4828538"/>
            <a:ext cx="784985"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Arrow: Right 21">
            <a:extLst>
              <a:ext uri="{FF2B5EF4-FFF2-40B4-BE49-F238E27FC236}">
                <a16:creationId xmlns:a16="http://schemas.microsoft.com/office/drawing/2014/main" id="{CAD1E43C-0649-9625-FC19-2DEB7600A864}"/>
              </a:ext>
            </a:extLst>
          </p:cNvPr>
          <p:cNvSpPr/>
          <p:nvPr/>
        </p:nvSpPr>
        <p:spPr>
          <a:xfrm rot="10800000">
            <a:off x="6797739" y="5788333"/>
            <a:ext cx="123189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Arrow: Right 22">
            <a:extLst>
              <a:ext uri="{FF2B5EF4-FFF2-40B4-BE49-F238E27FC236}">
                <a16:creationId xmlns:a16="http://schemas.microsoft.com/office/drawing/2014/main" id="{DCF9CF17-A0E5-4056-AF2F-7471CC68A23E}"/>
              </a:ext>
            </a:extLst>
          </p:cNvPr>
          <p:cNvSpPr/>
          <p:nvPr/>
        </p:nvSpPr>
        <p:spPr>
          <a:xfrm rot="1352768">
            <a:off x="4543882" y="5280608"/>
            <a:ext cx="103748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Arrow: Right 23">
            <a:extLst>
              <a:ext uri="{FF2B5EF4-FFF2-40B4-BE49-F238E27FC236}">
                <a16:creationId xmlns:a16="http://schemas.microsoft.com/office/drawing/2014/main" id="{580E83DC-BB3E-1768-A2E4-1981D588FC6B}"/>
              </a:ext>
            </a:extLst>
          </p:cNvPr>
          <p:cNvSpPr/>
          <p:nvPr/>
        </p:nvSpPr>
        <p:spPr>
          <a:xfrm>
            <a:off x="4194461" y="5801739"/>
            <a:ext cx="123189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Arrow: Right 24">
            <a:extLst>
              <a:ext uri="{FF2B5EF4-FFF2-40B4-BE49-F238E27FC236}">
                <a16:creationId xmlns:a16="http://schemas.microsoft.com/office/drawing/2014/main" id="{61014641-95C3-1A33-D174-BEBAD593F01B}"/>
              </a:ext>
            </a:extLst>
          </p:cNvPr>
          <p:cNvSpPr/>
          <p:nvPr/>
        </p:nvSpPr>
        <p:spPr>
          <a:xfrm rot="7199448">
            <a:off x="6059936" y="4854611"/>
            <a:ext cx="805828"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Arrow: Right 25">
            <a:extLst>
              <a:ext uri="{FF2B5EF4-FFF2-40B4-BE49-F238E27FC236}">
                <a16:creationId xmlns:a16="http://schemas.microsoft.com/office/drawing/2014/main" id="{C7F402F5-9867-4BF9-C12C-75DC404E5E8F}"/>
              </a:ext>
            </a:extLst>
          </p:cNvPr>
          <p:cNvSpPr/>
          <p:nvPr/>
        </p:nvSpPr>
        <p:spPr>
          <a:xfrm rot="8995823">
            <a:off x="6606809" y="5142346"/>
            <a:ext cx="1151307"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nodeType="afterGroup">
                            <p:stCondLst>
                              <p:cond delay="500"/>
                            </p:stCondLst>
                            <p:childTnLst>
                              <p:par>
                                <p:cTn id="18" presetID="2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nodeType="afterGroup">
                            <p:stCondLst>
                              <p:cond delay="500"/>
                            </p:stCondLst>
                            <p:childTnLst>
                              <p:par>
                                <p:cTn id="27" presetID="2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835A5985-1111-809B-A4C9-0E512FBBC317}"/>
              </a:ext>
            </a:extLst>
          </p:cNvPr>
          <p:cNvSpPr txBox="1">
            <a:spLocks/>
          </p:cNvSpPr>
          <p:nvPr/>
        </p:nvSpPr>
        <p:spPr>
          <a:xfrm>
            <a:off x="0" y="386921"/>
            <a:ext cx="12192000" cy="6934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3200" b="1">
                <a:solidFill>
                  <a:schemeClr val="accent1">
                    <a:lumMod val="50000"/>
                  </a:schemeClr>
                </a:solidFill>
                <a:latin typeface="Arial" panose="020B0604020202020204" pitchFamily="34" charset="0"/>
              </a:rPr>
              <a:t>EXAMPLE OF PNEUMATIC FLOW CONTROL SOLUTION</a:t>
            </a:r>
            <a:endParaRPr lang="en-US" altLang="en-US" sz="3200" b="1" dirty="0">
              <a:solidFill>
                <a:schemeClr val="accent1">
                  <a:lumMod val="50000"/>
                </a:schemeClr>
              </a:solidFill>
              <a:latin typeface="Arial" panose="020B0604020202020204" pitchFamily="34" charset="0"/>
            </a:endParaRPr>
          </a:p>
        </p:txBody>
      </p:sp>
      <p:graphicFrame>
        <p:nvGraphicFramePr>
          <p:cNvPr id="5" name="Table 4">
            <a:extLst>
              <a:ext uri="{FF2B5EF4-FFF2-40B4-BE49-F238E27FC236}">
                <a16:creationId xmlns:a16="http://schemas.microsoft.com/office/drawing/2014/main" id="{AB9F2DD2-53AE-C821-A604-822361EC5430}"/>
              </a:ext>
            </a:extLst>
          </p:cNvPr>
          <p:cNvGraphicFramePr>
            <a:graphicFrameLocks noGrp="1"/>
          </p:cNvGraphicFramePr>
          <p:nvPr>
            <p:extLst>
              <p:ext uri="{D42A27DB-BD31-4B8C-83A1-F6EECF244321}">
                <p14:modId xmlns:p14="http://schemas.microsoft.com/office/powerpoint/2010/main" val="1288060759"/>
              </p:ext>
            </p:extLst>
          </p:nvPr>
        </p:nvGraphicFramePr>
        <p:xfrm>
          <a:off x="609600" y="1211202"/>
          <a:ext cx="10439400" cy="919222"/>
        </p:xfrm>
        <a:graphic>
          <a:graphicData uri="http://schemas.openxmlformats.org/drawingml/2006/table">
            <a:tbl>
              <a:tblPr/>
              <a:tblGrid>
                <a:gridCol w="10439400">
                  <a:extLst>
                    <a:ext uri="{9D8B030D-6E8A-4147-A177-3AD203B41FA5}">
                      <a16:colId xmlns:a16="http://schemas.microsoft.com/office/drawing/2014/main" val="1247951544"/>
                    </a:ext>
                  </a:extLst>
                </a:gridCol>
              </a:tblGrid>
              <a:tr h="919222">
                <a:tc>
                  <a:txBody>
                    <a:bodyPr/>
                    <a:lstStyle/>
                    <a:p>
                      <a:r>
                        <a:rPr lang="en-US" sz="2000" b="1" i="0" dirty="0">
                          <a:solidFill>
                            <a:srgbClr val="000000"/>
                          </a:solidFill>
                          <a:effectLst/>
                          <a:latin typeface="+mn-lt"/>
                        </a:rPr>
                        <a:t>The </a:t>
                      </a:r>
                      <a:r>
                        <a:rPr lang="en-US" sz="2000" b="1" i="0" dirty="0" err="1">
                          <a:solidFill>
                            <a:srgbClr val="000000"/>
                          </a:solidFill>
                          <a:effectLst/>
                          <a:latin typeface="+mn-lt"/>
                        </a:rPr>
                        <a:t>ControlAiRTM</a:t>
                      </a:r>
                      <a:r>
                        <a:rPr lang="en-US" sz="2000" b="1" i="0" dirty="0">
                          <a:solidFill>
                            <a:srgbClr val="000000"/>
                          </a:solidFill>
                          <a:effectLst/>
                          <a:latin typeface="+mn-lt"/>
                        </a:rPr>
                        <a:t> Intelligent Air Flow Control (IFC) </a:t>
                      </a:r>
                      <a:r>
                        <a:rPr lang="en-US" sz="2000" b="0" i="0" dirty="0">
                          <a:solidFill>
                            <a:srgbClr val="000000"/>
                          </a:solidFill>
                          <a:effectLst/>
                          <a:latin typeface="+mn-lt"/>
                        </a:rPr>
                        <a:t>﻿Case Study in ﻿in 7 </a:t>
                      </a:r>
                      <a:r>
                        <a:rPr lang="en-US" sz="2000" b="0" i="0" dirty="0" err="1">
                          <a:solidFill>
                            <a:srgbClr val="000000"/>
                          </a:solidFill>
                          <a:effectLst/>
                          <a:latin typeface="+mn-lt"/>
                        </a:rPr>
                        <a:t>barg</a:t>
                      </a:r>
                      <a:r>
                        <a:rPr lang="en-US" sz="2000" b="0" i="0" dirty="0">
                          <a:solidFill>
                            <a:srgbClr val="000000"/>
                          </a:solidFill>
                          <a:effectLst/>
                          <a:latin typeface="+mn-lt"/>
                        </a:rPr>
                        <a:t> Network @ Textile Industry</a:t>
                      </a:r>
                    </a:p>
                  </a:txBody>
                  <a:tcPr marL="52112" marR="52112" marT="26056" marB="26056" anchor="ctr">
                    <a:lnL>
                      <a:noFill/>
                    </a:lnL>
                    <a:lnR>
                      <a:noFill/>
                    </a:lnR>
                    <a:lnT>
                      <a:noFill/>
                    </a:lnT>
                    <a:lnB>
                      <a:noFill/>
                    </a:lnB>
                    <a:noFill/>
                  </a:tcPr>
                </a:tc>
                <a:extLst>
                  <a:ext uri="{0D108BD9-81ED-4DB2-BD59-A6C34878D82A}">
                    <a16:rowId xmlns:a16="http://schemas.microsoft.com/office/drawing/2014/main" val="4074240309"/>
                  </a:ext>
                </a:extLst>
              </a:tr>
            </a:tbl>
          </a:graphicData>
        </a:graphic>
      </p:graphicFrame>
      <p:sp>
        <p:nvSpPr>
          <p:cNvPr id="6" name="Rectangle 1">
            <a:extLst>
              <a:ext uri="{FF2B5EF4-FFF2-40B4-BE49-F238E27FC236}">
                <a16:creationId xmlns:a16="http://schemas.microsoft.com/office/drawing/2014/main" id="{079BB1F8-7EDA-1649-C64B-3FF147350710}"/>
              </a:ext>
            </a:extLst>
          </p:cNvPr>
          <p:cNvSpPr>
            <a:spLocks noChangeArrowheads="1"/>
          </p:cNvSpPr>
          <p:nvPr/>
        </p:nvSpPr>
        <p:spPr bwMode="auto">
          <a:xfrm>
            <a:off x="5661025"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2226500"/>
            <a:ext cx="8001000" cy="2720685"/>
          </a:xfrm>
          <a:prstGeom prst="rect">
            <a:avLst/>
          </a:prstGeom>
        </p:spPr>
      </p:pic>
      <p:sp>
        <p:nvSpPr>
          <p:cNvPr id="7" name="TextBox 6">
            <a:extLst>
              <a:ext uri="{FF2B5EF4-FFF2-40B4-BE49-F238E27FC236}">
                <a16:creationId xmlns:a16="http://schemas.microsoft.com/office/drawing/2014/main" id="{A9DA2A4D-7F06-3DBC-3FBB-64D2743D15A4}"/>
              </a:ext>
            </a:extLst>
          </p:cNvPr>
          <p:cNvSpPr txBox="1"/>
          <p:nvPr/>
        </p:nvSpPr>
        <p:spPr>
          <a:xfrm>
            <a:off x="1055916" y="5043261"/>
            <a:ext cx="8926284" cy="1200329"/>
          </a:xfrm>
          <a:prstGeom prst="rect">
            <a:avLst/>
          </a:prstGeom>
          <a:noFill/>
        </p:spPr>
        <p:txBody>
          <a:bodyPr wrap="square">
            <a:spAutoFit/>
          </a:bodyPr>
          <a:lstStyle/>
          <a:p>
            <a:r>
              <a:rPr lang="en-VN" dirty="0"/>
              <a:t>﻿Benefits: Productivity Improvement and Energy Saving: </a:t>
            </a:r>
          </a:p>
          <a:p>
            <a:pPr marL="285750" indent="-285750">
              <a:buFont typeface="Arial" panose="020B0604020202020204" pitchFamily="34" charset="0"/>
              <a:buChar char="•"/>
            </a:pPr>
            <a:r>
              <a:rPr lang="en-US" dirty="0"/>
              <a:t>﻿ Reduction in Artificial demand leading to energy saving in air compressors</a:t>
            </a:r>
          </a:p>
          <a:p>
            <a:pPr marL="285750" indent="-285750">
              <a:buFont typeface="Arial" panose="020B0604020202020204" pitchFamily="34" charset="0"/>
              <a:buChar char="•"/>
            </a:pPr>
            <a:r>
              <a:rPr lang="en-US" dirty="0"/>
              <a:t>Constant plant pressure within +/- 0.5 </a:t>
            </a:r>
            <a:r>
              <a:rPr lang="en-US" dirty="0" err="1"/>
              <a:t>psig</a:t>
            </a:r>
            <a:endParaRPr lang="en-US" dirty="0"/>
          </a:p>
          <a:p>
            <a:pPr marL="285750" indent="-285750">
              <a:buFont typeface="Arial" panose="020B0604020202020204" pitchFamily="34" charset="0"/>
              <a:buChar char="•"/>
            </a:pPr>
            <a:r>
              <a:rPr lang="en-US" dirty="0"/>
              <a:t>Recued Yarn breakages by 17% leading to higher production due to less downtime</a:t>
            </a:r>
            <a:endParaRPr lang="en-VN" dirty="0"/>
          </a:p>
        </p:txBody>
      </p:sp>
      <p:sp>
        <p:nvSpPr>
          <p:cNvPr id="9" name="TextBox 8">
            <a:extLst>
              <a:ext uri="{FF2B5EF4-FFF2-40B4-BE49-F238E27FC236}">
                <a16:creationId xmlns:a16="http://schemas.microsoft.com/office/drawing/2014/main" id="{6D48CE77-D2FD-7B67-FDB6-65C1D19B87BB}"/>
              </a:ext>
            </a:extLst>
          </p:cNvPr>
          <p:cNvSpPr txBox="1"/>
          <p:nvPr/>
        </p:nvSpPr>
        <p:spPr>
          <a:xfrm>
            <a:off x="4256316" y="6297155"/>
            <a:ext cx="8926284" cy="369332"/>
          </a:xfrm>
          <a:prstGeom prst="rect">
            <a:avLst/>
          </a:prstGeom>
          <a:noFill/>
        </p:spPr>
        <p:txBody>
          <a:bodyPr wrap="square">
            <a:spAutoFit/>
          </a:bodyPr>
          <a:lstStyle/>
          <a:p>
            <a:r>
              <a:rPr lang="en-VN" b="1" dirty="0">
                <a:solidFill>
                  <a:schemeClr val="accent1">
                    <a:lumMod val="50000"/>
                  </a:schemeClr>
                </a:solidFill>
              </a:rPr>
              <a:t>﻿Simple Payback Period with Energy Saving @ 8%: 09 months</a:t>
            </a:r>
          </a:p>
        </p:txBody>
      </p:sp>
    </p:spTree>
    <p:extLst>
      <p:ext uri="{BB962C8B-B14F-4D97-AF65-F5344CB8AC3E}">
        <p14:creationId xmlns:p14="http://schemas.microsoft.com/office/powerpoint/2010/main" val="103834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5">
            <a:extLst>
              <a:ext uri="{FF2B5EF4-FFF2-40B4-BE49-F238E27FC236}">
                <a16:creationId xmlns:a16="http://schemas.microsoft.com/office/drawing/2014/main" id="{37282D69-7A42-3BD0-06C1-F15E337784CE}"/>
              </a:ext>
            </a:extLst>
          </p:cNvPr>
          <p:cNvSpPr>
            <a:spLocks noGrp="1"/>
          </p:cNvSpPr>
          <p:nvPr>
            <p:ph type="title" idx="4294967295"/>
          </p:nvPr>
        </p:nvSpPr>
        <p:spPr>
          <a:xfrm>
            <a:off x="1866900" y="2722562"/>
            <a:ext cx="8953500" cy="706438"/>
          </a:xfrm>
          <a:prstGeom prst="rect">
            <a:avLst/>
          </a:prstGeom>
        </p:spPr>
        <p:txBody>
          <a:bodyPr anchor="t">
            <a:normAutofit fontScale="90000"/>
          </a:bodyPr>
          <a:lstStyle/>
          <a:p>
            <a:pPr>
              <a:lnSpc>
                <a:spcPct val="150000"/>
              </a:lnSpc>
            </a:pPr>
            <a:r>
              <a:rPr lang="vi-VN" altLang="en-US" sz="4000" dirty="0">
                <a:solidFill>
                  <a:schemeClr val="tx1"/>
                </a:solidFill>
                <a:latin typeface="Arial" panose="020B0604020202020204" pitchFamily="34" charset="0"/>
                <a:cs typeface="Arial" panose="020B0604020202020204" pitchFamily="34" charset="0"/>
              </a:rPr>
              <a:t>1. </a:t>
            </a:r>
            <a:r>
              <a:rPr lang="en-US" altLang="en-US" sz="4000" dirty="0">
                <a:solidFill>
                  <a:schemeClr val="tx1"/>
                </a:solidFill>
                <a:latin typeface="Arial" panose="020B0604020202020204" pitchFamily="34" charset="0"/>
                <a:cs typeface="Arial" panose="020B0604020202020204" pitchFamily="34" charset="0"/>
              </a:rPr>
              <a:t>Overview of compressed air systems</a:t>
            </a:r>
          </a:p>
        </p:txBody>
      </p:sp>
      <p:sp>
        <p:nvSpPr>
          <p:cNvPr id="10243" name="Slide Number Placeholder 4">
            <a:extLst>
              <a:ext uri="{FF2B5EF4-FFF2-40B4-BE49-F238E27FC236}">
                <a16:creationId xmlns:a16="http://schemas.microsoft.com/office/drawing/2014/main" id="{ADCC268A-F3B2-8921-B5FE-5ADEEA9B0CD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90EE4211-3BFC-4138-A8ED-495367C7DF61}" type="slidenum">
              <a:rPr lang="en-US" altLang="en-US" sz="1100" b="1">
                <a:solidFill>
                  <a:schemeClr val="bg1"/>
                </a:solidFill>
                <a:cs typeface="Arial" panose="020B0604020202020204" pitchFamily="34" charset="0"/>
              </a:rPr>
              <a:pPr algn="ctr" eaLnBrk="1" hangingPunct="1"/>
              <a:t>3</a:t>
            </a:fld>
            <a:endParaRPr lang="en-US" altLang="en-US" sz="1100" b="1">
              <a:solidFill>
                <a:schemeClr val="bg1"/>
              </a:solidFill>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2EED0-3CB1-A264-5D50-E8B6DA8A5889}"/>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62748805-EF8A-EE18-71F0-536F0C47D8C9}"/>
              </a:ext>
            </a:extLst>
          </p:cNvPr>
          <p:cNvSpPr>
            <a:spLocks noChangeArrowheads="1"/>
          </p:cNvSpPr>
          <p:nvPr/>
        </p:nvSpPr>
        <p:spPr bwMode="auto">
          <a:xfrm>
            <a:off x="5661025"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7" name="Picture 6">
            <a:extLst>
              <a:ext uri="{FF2B5EF4-FFF2-40B4-BE49-F238E27FC236}">
                <a16:creationId xmlns:a16="http://schemas.microsoft.com/office/drawing/2014/main" id="{65BF745F-F88F-8AE8-0A8C-CEB0F9E4A9C2}"/>
              </a:ext>
            </a:extLst>
          </p:cNvPr>
          <p:cNvPicPr>
            <a:picLocks noChangeAspect="1"/>
          </p:cNvPicPr>
          <p:nvPr/>
        </p:nvPicPr>
        <p:blipFill>
          <a:blip r:embed="rId2"/>
          <a:stretch>
            <a:fillRect/>
          </a:stretch>
        </p:blipFill>
        <p:spPr>
          <a:xfrm>
            <a:off x="2971800" y="1172980"/>
            <a:ext cx="8097999" cy="5515394"/>
          </a:xfrm>
          <a:prstGeom prst="rect">
            <a:avLst/>
          </a:prstGeom>
        </p:spPr>
      </p:pic>
      <p:sp>
        <p:nvSpPr>
          <p:cNvPr id="8" name="Title 5">
            <a:extLst>
              <a:ext uri="{FF2B5EF4-FFF2-40B4-BE49-F238E27FC236}">
                <a16:creationId xmlns:a16="http://schemas.microsoft.com/office/drawing/2014/main" id="{A7CA3B7D-9589-0EFD-487D-49CF688235BB}"/>
              </a:ext>
            </a:extLst>
          </p:cNvPr>
          <p:cNvSpPr txBox="1">
            <a:spLocks/>
          </p:cNvSpPr>
          <p:nvPr/>
        </p:nvSpPr>
        <p:spPr>
          <a:xfrm>
            <a:off x="0" y="381000"/>
            <a:ext cx="12192000" cy="68515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a:solidFill>
                  <a:schemeClr val="accent1">
                    <a:lumMod val="50000"/>
                  </a:schemeClr>
                </a:solidFill>
                <a:latin typeface="Arial" panose="020B0604020202020204" pitchFamily="34" charset="0"/>
              </a:rPr>
              <a:t>EXAMPLE OF COMPRESSED AIR FLOW CONTROL SOLUTIONS</a:t>
            </a:r>
            <a:endParaRPr lang="en-US" altLang="en-US" sz="28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66331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DB2C8-289D-4AAC-3C57-2FC3333776AE}"/>
            </a:ext>
          </a:extLst>
        </p:cNvPr>
        <p:cNvGrpSpPr/>
        <p:nvPr/>
      </p:nvGrpSpPr>
      <p:grpSpPr>
        <a:xfrm>
          <a:off x="0" y="0"/>
          <a:ext cx="0" cy="0"/>
          <a:chOff x="0" y="0"/>
          <a:chExt cx="0" cy="0"/>
        </a:xfrm>
      </p:grpSpPr>
      <p:sp>
        <p:nvSpPr>
          <p:cNvPr id="6" name="Rectangle 1">
            <a:extLst>
              <a:ext uri="{FF2B5EF4-FFF2-40B4-BE49-F238E27FC236}">
                <a16:creationId xmlns:a16="http://schemas.microsoft.com/office/drawing/2014/main" id="{8D4549D8-8F37-4DAC-9962-DA23745EC7AA}"/>
              </a:ext>
            </a:extLst>
          </p:cNvPr>
          <p:cNvSpPr>
            <a:spLocks noChangeArrowheads="1"/>
          </p:cNvSpPr>
          <p:nvPr/>
        </p:nvSpPr>
        <p:spPr bwMode="auto">
          <a:xfrm>
            <a:off x="5661025"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9A87D57F-65BC-7F94-BC34-EDC70AC0A03C}"/>
              </a:ext>
            </a:extLst>
          </p:cNvPr>
          <p:cNvPicPr>
            <a:picLocks noChangeAspect="1"/>
          </p:cNvPicPr>
          <p:nvPr/>
        </p:nvPicPr>
        <p:blipFill>
          <a:blip r:embed="rId2"/>
          <a:stretch>
            <a:fillRect/>
          </a:stretch>
        </p:blipFill>
        <p:spPr>
          <a:xfrm>
            <a:off x="3124200" y="1337828"/>
            <a:ext cx="7924800" cy="5274596"/>
          </a:xfrm>
          <a:prstGeom prst="rect">
            <a:avLst/>
          </a:prstGeom>
        </p:spPr>
      </p:pic>
      <p:sp>
        <p:nvSpPr>
          <p:cNvPr id="5" name="Title 5">
            <a:extLst>
              <a:ext uri="{FF2B5EF4-FFF2-40B4-BE49-F238E27FC236}">
                <a16:creationId xmlns:a16="http://schemas.microsoft.com/office/drawing/2014/main" id="{A7CA3B7D-9589-0EFD-487D-49CF688235BB}"/>
              </a:ext>
            </a:extLst>
          </p:cNvPr>
          <p:cNvSpPr txBox="1">
            <a:spLocks/>
          </p:cNvSpPr>
          <p:nvPr/>
        </p:nvSpPr>
        <p:spPr>
          <a:xfrm>
            <a:off x="0" y="457846"/>
            <a:ext cx="12192000" cy="68515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2"/>
                </a:solidFill>
                <a:latin typeface="+mj-lt"/>
                <a:ea typeface="+mj-ea"/>
                <a:cs typeface="+mj-cs"/>
              </a:defRPr>
            </a:lvl1pPr>
          </a:lstStyle>
          <a:p>
            <a:pPr algn="ctr"/>
            <a:r>
              <a:rPr lang="en-US" altLang="en-US" sz="2800" b="1">
                <a:solidFill>
                  <a:schemeClr val="accent1">
                    <a:lumMod val="50000"/>
                  </a:schemeClr>
                </a:solidFill>
                <a:latin typeface="Arial" panose="020B0604020202020204" pitchFamily="34" charset="0"/>
              </a:rPr>
              <a:t>EXAMPLE OF COMPRESSED AIR FLOW CONTROL SOLUTIONS</a:t>
            </a:r>
            <a:endParaRPr lang="en-US" altLang="en-US" sz="28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216503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2232833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4641B7A-15E4-9769-069F-1A98CFDF75CF}"/>
              </a:ext>
            </a:extLst>
          </p:cNvPr>
          <p:cNvSpPr>
            <a:spLocks noGrp="1" noChangeArrowheads="1"/>
          </p:cNvSpPr>
          <p:nvPr>
            <p:ph type="title" idx="4294967295"/>
          </p:nvPr>
        </p:nvSpPr>
        <p:spPr>
          <a:xfrm>
            <a:off x="0" y="304800"/>
            <a:ext cx="12192000" cy="969961"/>
          </a:xfrm>
          <a:prstGeom prst="rect">
            <a:avLst/>
          </a:prstGeom>
        </p:spPr>
        <p:txBody>
          <a:bodyPr>
            <a:norm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COMPRESSED AIR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11267" name="Rectangle 3">
            <a:extLst>
              <a:ext uri="{FF2B5EF4-FFF2-40B4-BE49-F238E27FC236}">
                <a16:creationId xmlns:a16="http://schemas.microsoft.com/office/drawing/2014/main" id="{9229F374-874D-AFA7-6D6D-74E3126BB6C7}"/>
              </a:ext>
            </a:extLst>
          </p:cNvPr>
          <p:cNvSpPr>
            <a:spLocks noGrp="1" noChangeArrowheads="1"/>
          </p:cNvSpPr>
          <p:nvPr>
            <p:ph type="body" sz="half" idx="4294967295"/>
          </p:nvPr>
        </p:nvSpPr>
        <p:spPr>
          <a:xfrm>
            <a:off x="8084337" y="3775747"/>
            <a:ext cx="2971800" cy="838200"/>
          </a:xfrm>
          <a:prstGeom prst="rect">
            <a:avLst/>
          </a:prstGeom>
        </p:spPr>
        <p:txBody>
          <a:bodyPr>
            <a:normAutofit/>
          </a:bodyPr>
          <a:lstStyle/>
          <a:p>
            <a:pPr eaLnBrk="1" hangingPunct="1"/>
            <a:r>
              <a:rPr lang="en-US" altLang="en-US" sz="2400" dirty="0">
                <a:solidFill>
                  <a:schemeClr val="tx1"/>
                </a:solidFill>
                <a:latin typeface="Arial" panose="020B0604020202020204" pitchFamily="34" charset="0"/>
                <a:cs typeface="Arial" panose="020B0604020202020204" pitchFamily="34" charset="0"/>
              </a:rPr>
              <a:t>Sankey diagram</a:t>
            </a:r>
          </a:p>
          <a:p>
            <a:pPr eaLnBrk="1" hangingPunct="1"/>
            <a:endParaRPr lang="en-US" altLang="en-US" sz="2400" dirty="0">
              <a:solidFill>
                <a:schemeClr val="tx1"/>
              </a:solidFill>
              <a:latin typeface="Arial" panose="020B0604020202020204" pitchFamily="34" charset="0"/>
              <a:cs typeface="Arial" panose="020B0604020202020204" pitchFamily="34" charset="0"/>
            </a:endParaRPr>
          </a:p>
        </p:txBody>
      </p:sp>
      <p:sp>
        <p:nvSpPr>
          <p:cNvPr id="11270" name="Rectangle 71">
            <a:extLst>
              <a:ext uri="{FF2B5EF4-FFF2-40B4-BE49-F238E27FC236}">
                <a16:creationId xmlns:a16="http://schemas.microsoft.com/office/drawing/2014/main" id="{64008E89-6A39-13DF-BBD2-8A6DB53FDA3E}"/>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1271" name="Rectangle 75">
            <a:extLst>
              <a:ext uri="{FF2B5EF4-FFF2-40B4-BE49-F238E27FC236}">
                <a16:creationId xmlns:a16="http://schemas.microsoft.com/office/drawing/2014/main" id="{D38B97CB-EE42-4A1D-C918-0800766D8A82}"/>
              </a:ext>
            </a:extLst>
          </p:cNvPr>
          <p:cNvSpPr>
            <a:spLocks noChangeArrowheads="1"/>
          </p:cNvSpPr>
          <p:nvPr/>
        </p:nvSpPr>
        <p:spPr bwMode="auto">
          <a:xfrm>
            <a:off x="6096000" y="5117485"/>
            <a:ext cx="5791200" cy="400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US" altLang="en-US" sz="2000">
                <a:solidFill>
                  <a:srgbClr val="0000FF"/>
                </a:solidFill>
                <a:cs typeface="Arial" panose="020B0604020202020204" pitchFamily="34" charset="0"/>
                <a:sym typeface="Wingdings" panose="05000000000000000000" pitchFamily="2" charset="2"/>
              </a:rPr>
              <a:t> The compressed air efficiency is very low</a:t>
            </a:r>
            <a:endParaRPr lang="en-US" altLang="en-US" sz="2000" dirty="0">
              <a:solidFill>
                <a:srgbClr val="0000FF"/>
              </a:solidFill>
              <a:cs typeface="Arial" panose="020B0604020202020204" pitchFamily="34" charset="0"/>
            </a:endParaRPr>
          </a:p>
        </p:txBody>
      </p:sp>
      <p:sp>
        <p:nvSpPr>
          <p:cNvPr id="11272" name="Rectangle 3">
            <a:extLst>
              <a:ext uri="{FF2B5EF4-FFF2-40B4-BE49-F238E27FC236}">
                <a16:creationId xmlns:a16="http://schemas.microsoft.com/office/drawing/2014/main" id="{70572EF4-964A-09D9-7AB0-9A2E1BBA8483}"/>
              </a:ext>
            </a:extLst>
          </p:cNvPr>
          <p:cNvSpPr>
            <a:spLocks noChangeArrowheads="1"/>
          </p:cNvSpPr>
          <p:nvPr/>
        </p:nvSpPr>
        <p:spPr bwMode="auto">
          <a:xfrm>
            <a:off x="7696200" y="1740515"/>
            <a:ext cx="388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Char char="•"/>
            </a:pPr>
            <a:r>
              <a:rPr lang="en-US" altLang="en-US" sz="2400" dirty="0">
                <a:cs typeface="Arial" panose="020B0604020202020204" pitchFamily="34" charset="0"/>
              </a:rPr>
              <a:t>Simple diagram of a compressed air system</a:t>
            </a:r>
          </a:p>
        </p:txBody>
      </p:sp>
      <p:grpSp>
        <p:nvGrpSpPr>
          <p:cNvPr id="75" name="Group 5">
            <a:extLst>
              <a:ext uri="{FF2B5EF4-FFF2-40B4-BE49-F238E27FC236}">
                <a16:creationId xmlns:a16="http://schemas.microsoft.com/office/drawing/2014/main" id="{2E6D9665-939F-0E30-AC2C-2D94EDC77C0F}"/>
              </a:ext>
            </a:extLst>
          </p:cNvPr>
          <p:cNvGrpSpPr>
            <a:grpSpLocks noChangeAspect="1"/>
          </p:cNvGrpSpPr>
          <p:nvPr/>
        </p:nvGrpSpPr>
        <p:grpSpPr bwMode="auto">
          <a:xfrm>
            <a:off x="1139176" y="4419600"/>
            <a:ext cx="4648200" cy="1795558"/>
            <a:chOff x="1800" y="2628"/>
            <a:chExt cx="8621" cy="3665"/>
          </a:xfrm>
        </p:grpSpPr>
        <p:sp>
          <p:nvSpPr>
            <p:cNvPr id="76" name="AutoShape 6">
              <a:extLst>
                <a:ext uri="{FF2B5EF4-FFF2-40B4-BE49-F238E27FC236}">
                  <a16:creationId xmlns:a16="http://schemas.microsoft.com/office/drawing/2014/main" id="{CDD601F2-BC69-F740-4DEA-F503C03E3BCE}"/>
                </a:ext>
              </a:extLst>
            </p:cNvPr>
            <p:cNvSpPr>
              <a:spLocks noChangeAspect="1" noChangeArrowheads="1"/>
            </p:cNvSpPr>
            <p:nvPr/>
          </p:nvSpPr>
          <p:spPr bwMode="auto">
            <a:xfrm>
              <a:off x="1800" y="2628"/>
              <a:ext cx="8621" cy="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7" name="Line 7">
              <a:extLst>
                <a:ext uri="{FF2B5EF4-FFF2-40B4-BE49-F238E27FC236}">
                  <a16:creationId xmlns:a16="http://schemas.microsoft.com/office/drawing/2014/main" id="{3115324A-5103-FEC8-D23B-64AC46997CD0}"/>
                </a:ext>
              </a:extLst>
            </p:cNvPr>
            <p:cNvSpPr>
              <a:spLocks noChangeShapeType="1"/>
            </p:cNvSpPr>
            <p:nvPr/>
          </p:nvSpPr>
          <p:spPr bwMode="auto">
            <a:xfrm flipV="1">
              <a:off x="9205" y="2638"/>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8" name="Line 8">
              <a:extLst>
                <a:ext uri="{FF2B5EF4-FFF2-40B4-BE49-F238E27FC236}">
                  <a16:creationId xmlns:a16="http://schemas.microsoft.com/office/drawing/2014/main" id="{768A7BF8-985C-3B3B-7842-2B5F16853834}"/>
                </a:ext>
              </a:extLst>
            </p:cNvPr>
            <p:cNvSpPr>
              <a:spLocks noChangeShapeType="1"/>
            </p:cNvSpPr>
            <p:nvPr/>
          </p:nvSpPr>
          <p:spPr bwMode="auto">
            <a:xfrm>
              <a:off x="9205" y="2638"/>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9">
              <a:extLst>
                <a:ext uri="{FF2B5EF4-FFF2-40B4-BE49-F238E27FC236}">
                  <a16:creationId xmlns:a16="http://schemas.microsoft.com/office/drawing/2014/main" id="{CAC6E0D5-123C-D3BA-99B2-4340732074FB}"/>
                </a:ext>
              </a:extLst>
            </p:cNvPr>
            <p:cNvSpPr>
              <a:spLocks noChangeShapeType="1"/>
            </p:cNvSpPr>
            <p:nvPr/>
          </p:nvSpPr>
          <p:spPr bwMode="auto">
            <a:xfrm flipV="1">
              <a:off x="9205" y="3223"/>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Line 10">
              <a:extLst>
                <a:ext uri="{FF2B5EF4-FFF2-40B4-BE49-F238E27FC236}">
                  <a16:creationId xmlns:a16="http://schemas.microsoft.com/office/drawing/2014/main" id="{B43CD9B1-8880-FACA-30B1-0DDB653A91CA}"/>
                </a:ext>
              </a:extLst>
            </p:cNvPr>
            <p:cNvSpPr>
              <a:spLocks noChangeShapeType="1"/>
            </p:cNvSpPr>
            <p:nvPr/>
          </p:nvSpPr>
          <p:spPr bwMode="auto">
            <a:xfrm>
              <a:off x="9205" y="3647"/>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1" name="Line 11">
              <a:extLst>
                <a:ext uri="{FF2B5EF4-FFF2-40B4-BE49-F238E27FC236}">
                  <a16:creationId xmlns:a16="http://schemas.microsoft.com/office/drawing/2014/main" id="{F6FE8C01-8D4A-704C-C66A-656572DC1A55}"/>
                </a:ext>
              </a:extLst>
            </p:cNvPr>
            <p:cNvSpPr>
              <a:spLocks noChangeShapeType="1"/>
            </p:cNvSpPr>
            <p:nvPr/>
          </p:nvSpPr>
          <p:spPr bwMode="auto">
            <a:xfrm>
              <a:off x="7817" y="3647"/>
              <a:ext cx="138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2" name="Line 12">
              <a:extLst>
                <a:ext uri="{FF2B5EF4-FFF2-40B4-BE49-F238E27FC236}">
                  <a16:creationId xmlns:a16="http://schemas.microsoft.com/office/drawing/2014/main" id="{35217091-F628-6C44-4723-7F3775261F00}"/>
                </a:ext>
              </a:extLst>
            </p:cNvPr>
            <p:cNvSpPr>
              <a:spLocks noChangeShapeType="1"/>
            </p:cNvSpPr>
            <p:nvPr/>
          </p:nvSpPr>
          <p:spPr bwMode="auto">
            <a:xfrm>
              <a:off x="6969" y="3788"/>
              <a:ext cx="68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3" name="Line 13">
              <a:extLst>
                <a:ext uri="{FF2B5EF4-FFF2-40B4-BE49-F238E27FC236}">
                  <a16:creationId xmlns:a16="http://schemas.microsoft.com/office/drawing/2014/main" id="{C5EC1C63-269A-1B7B-65DE-27405D5E39AA}"/>
                </a:ext>
              </a:extLst>
            </p:cNvPr>
            <p:cNvSpPr>
              <a:spLocks noChangeShapeType="1"/>
            </p:cNvSpPr>
            <p:nvPr/>
          </p:nvSpPr>
          <p:spPr bwMode="auto">
            <a:xfrm>
              <a:off x="6243" y="3914"/>
              <a:ext cx="56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4" name="Line 14">
              <a:extLst>
                <a:ext uri="{FF2B5EF4-FFF2-40B4-BE49-F238E27FC236}">
                  <a16:creationId xmlns:a16="http://schemas.microsoft.com/office/drawing/2014/main" id="{75F97540-A562-8D21-08AB-5EA8D11B782E}"/>
                </a:ext>
              </a:extLst>
            </p:cNvPr>
            <p:cNvSpPr>
              <a:spLocks noChangeShapeType="1"/>
            </p:cNvSpPr>
            <p:nvPr/>
          </p:nvSpPr>
          <p:spPr bwMode="auto">
            <a:xfrm>
              <a:off x="5541" y="4012"/>
              <a:ext cx="5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5" name="Line 15">
              <a:extLst>
                <a:ext uri="{FF2B5EF4-FFF2-40B4-BE49-F238E27FC236}">
                  <a16:creationId xmlns:a16="http://schemas.microsoft.com/office/drawing/2014/main" id="{04891D7D-E3A0-6550-700A-8C6862A2B222}"/>
                </a:ext>
              </a:extLst>
            </p:cNvPr>
            <p:cNvSpPr>
              <a:spLocks noChangeShapeType="1"/>
            </p:cNvSpPr>
            <p:nvPr/>
          </p:nvSpPr>
          <p:spPr bwMode="auto">
            <a:xfrm>
              <a:off x="4829" y="4119"/>
              <a:ext cx="5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6" name="Line 16">
              <a:extLst>
                <a:ext uri="{FF2B5EF4-FFF2-40B4-BE49-F238E27FC236}">
                  <a16:creationId xmlns:a16="http://schemas.microsoft.com/office/drawing/2014/main" id="{595C1AD5-B7AE-D3AD-9C5F-C1701ED7AA3C}"/>
                </a:ext>
              </a:extLst>
            </p:cNvPr>
            <p:cNvSpPr>
              <a:spLocks noChangeShapeType="1"/>
            </p:cNvSpPr>
            <p:nvPr/>
          </p:nvSpPr>
          <p:spPr bwMode="auto">
            <a:xfrm>
              <a:off x="4198" y="4212"/>
              <a:ext cx="46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17">
              <a:extLst>
                <a:ext uri="{FF2B5EF4-FFF2-40B4-BE49-F238E27FC236}">
                  <a16:creationId xmlns:a16="http://schemas.microsoft.com/office/drawing/2014/main" id="{DCB4F925-912B-6882-DDC5-141138BD4126}"/>
                </a:ext>
              </a:extLst>
            </p:cNvPr>
            <p:cNvSpPr>
              <a:spLocks noChangeShapeType="1"/>
            </p:cNvSpPr>
            <p:nvPr/>
          </p:nvSpPr>
          <p:spPr bwMode="auto">
            <a:xfrm>
              <a:off x="7654"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18">
              <a:extLst>
                <a:ext uri="{FF2B5EF4-FFF2-40B4-BE49-F238E27FC236}">
                  <a16:creationId xmlns:a16="http://schemas.microsoft.com/office/drawing/2014/main" id="{4A93B333-05DC-2D63-3CDE-1BB3A3A792BF}"/>
                </a:ext>
              </a:extLst>
            </p:cNvPr>
            <p:cNvSpPr>
              <a:spLocks noChangeShapeType="1"/>
            </p:cNvSpPr>
            <p:nvPr/>
          </p:nvSpPr>
          <p:spPr bwMode="auto">
            <a:xfrm>
              <a:off x="781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19">
              <a:extLst>
                <a:ext uri="{FF2B5EF4-FFF2-40B4-BE49-F238E27FC236}">
                  <a16:creationId xmlns:a16="http://schemas.microsoft.com/office/drawing/2014/main" id="{FD862695-5B86-27C8-A804-FABA858C18FF}"/>
                </a:ext>
              </a:extLst>
            </p:cNvPr>
            <p:cNvSpPr>
              <a:spLocks noChangeShapeType="1"/>
            </p:cNvSpPr>
            <p:nvPr/>
          </p:nvSpPr>
          <p:spPr bwMode="auto">
            <a:xfrm>
              <a:off x="7817" y="3647"/>
              <a:ext cx="1" cy="125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20">
              <a:extLst>
                <a:ext uri="{FF2B5EF4-FFF2-40B4-BE49-F238E27FC236}">
                  <a16:creationId xmlns:a16="http://schemas.microsoft.com/office/drawing/2014/main" id="{5B86FEBD-CF94-E321-F25E-FA3FCE6F68D7}"/>
                </a:ext>
              </a:extLst>
            </p:cNvPr>
            <p:cNvSpPr>
              <a:spLocks noChangeShapeType="1"/>
            </p:cNvSpPr>
            <p:nvPr/>
          </p:nvSpPr>
          <p:spPr bwMode="auto">
            <a:xfrm flipH="1">
              <a:off x="773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21">
              <a:extLst>
                <a:ext uri="{FF2B5EF4-FFF2-40B4-BE49-F238E27FC236}">
                  <a16:creationId xmlns:a16="http://schemas.microsoft.com/office/drawing/2014/main" id="{226DBABA-CF7B-3667-4E78-C5965259D437}"/>
                </a:ext>
              </a:extLst>
            </p:cNvPr>
            <p:cNvSpPr>
              <a:spLocks noChangeShapeType="1"/>
            </p:cNvSpPr>
            <p:nvPr/>
          </p:nvSpPr>
          <p:spPr bwMode="auto">
            <a:xfrm>
              <a:off x="761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22">
              <a:extLst>
                <a:ext uri="{FF2B5EF4-FFF2-40B4-BE49-F238E27FC236}">
                  <a16:creationId xmlns:a16="http://schemas.microsoft.com/office/drawing/2014/main" id="{BADD9078-C960-79B7-A29B-09FD9FC41B2C}"/>
                </a:ext>
              </a:extLst>
            </p:cNvPr>
            <p:cNvSpPr>
              <a:spLocks noChangeShapeType="1"/>
            </p:cNvSpPr>
            <p:nvPr/>
          </p:nvSpPr>
          <p:spPr bwMode="auto">
            <a:xfrm flipH="1">
              <a:off x="7614"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23">
              <a:extLst>
                <a:ext uri="{FF2B5EF4-FFF2-40B4-BE49-F238E27FC236}">
                  <a16:creationId xmlns:a16="http://schemas.microsoft.com/office/drawing/2014/main" id="{DAA99838-BE01-7E11-249D-3965D5551895}"/>
                </a:ext>
              </a:extLst>
            </p:cNvPr>
            <p:cNvSpPr>
              <a:spLocks noChangeShapeType="1"/>
            </p:cNvSpPr>
            <p:nvPr/>
          </p:nvSpPr>
          <p:spPr bwMode="auto">
            <a:xfrm>
              <a:off x="6807"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Line 24">
              <a:extLst>
                <a:ext uri="{FF2B5EF4-FFF2-40B4-BE49-F238E27FC236}">
                  <a16:creationId xmlns:a16="http://schemas.microsoft.com/office/drawing/2014/main" id="{0E4B10BA-7700-5D8F-299F-51F6F5B6339A}"/>
                </a:ext>
              </a:extLst>
            </p:cNvPr>
            <p:cNvSpPr>
              <a:spLocks noChangeShapeType="1"/>
            </p:cNvSpPr>
            <p:nvPr/>
          </p:nvSpPr>
          <p:spPr bwMode="auto">
            <a:xfrm>
              <a:off x="6969" y="4899"/>
              <a:ext cx="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5" name="Line 25">
              <a:extLst>
                <a:ext uri="{FF2B5EF4-FFF2-40B4-BE49-F238E27FC236}">
                  <a16:creationId xmlns:a16="http://schemas.microsoft.com/office/drawing/2014/main" id="{E2FCC296-DB96-3A34-E176-A646C353D98A}"/>
                </a:ext>
              </a:extLst>
            </p:cNvPr>
            <p:cNvSpPr>
              <a:spLocks noChangeShapeType="1"/>
            </p:cNvSpPr>
            <p:nvPr/>
          </p:nvSpPr>
          <p:spPr bwMode="auto">
            <a:xfrm>
              <a:off x="6969"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6" name="Line 26">
              <a:extLst>
                <a:ext uri="{FF2B5EF4-FFF2-40B4-BE49-F238E27FC236}">
                  <a16:creationId xmlns:a16="http://schemas.microsoft.com/office/drawing/2014/main" id="{C5F5F5BE-CAA2-B587-8F13-140C918714B2}"/>
                </a:ext>
              </a:extLst>
            </p:cNvPr>
            <p:cNvSpPr>
              <a:spLocks noChangeShapeType="1"/>
            </p:cNvSpPr>
            <p:nvPr/>
          </p:nvSpPr>
          <p:spPr bwMode="auto">
            <a:xfrm flipH="1">
              <a:off x="688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7" name="Line 27">
              <a:extLst>
                <a:ext uri="{FF2B5EF4-FFF2-40B4-BE49-F238E27FC236}">
                  <a16:creationId xmlns:a16="http://schemas.microsoft.com/office/drawing/2014/main" id="{C07CD613-179D-6B94-3E4B-DE639BC8952A}"/>
                </a:ext>
              </a:extLst>
            </p:cNvPr>
            <p:cNvSpPr>
              <a:spLocks noChangeShapeType="1"/>
            </p:cNvSpPr>
            <p:nvPr/>
          </p:nvSpPr>
          <p:spPr bwMode="auto">
            <a:xfrm>
              <a:off x="676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28">
              <a:extLst>
                <a:ext uri="{FF2B5EF4-FFF2-40B4-BE49-F238E27FC236}">
                  <a16:creationId xmlns:a16="http://schemas.microsoft.com/office/drawing/2014/main" id="{40F61D91-03EA-5831-00F2-4C1547605202}"/>
                </a:ext>
              </a:extLst>
            </p:cNvPr>
            <p:cNvSpPr>
              <a:spLocks noChangeShapeType="1"/>
            </p:cNvSpPr>
            <p:nvPr/>
          </p:nvSpPr>
          <p:spPr bwMode="auto">
            <a:xfrm flipH="1">
              <a:off x="676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Line 29">
              <a:extLst>
                <a:ext uri="{FF2B5EF4-FFF2-40B4-BE49-F238E27FC236}">
                  <a16:creationId xmlns:a16="http://schemas.microsoft.com/office/drawing/2014/main" id="{EC305A30-EED0-DE9B-3F37-9F5296009A7F}"/>
                </a:ext>
              </a:extLst>
            </p:cNvPr>
            <p:cNvSpPr>
              <a:spLocks noChangeShapeType="1"/>
            </p:cNvSpPr>
            <p:nvPr/>
          </p:nvSpPr>
          <p:spPr bwMode="auto">
            <a:xfrm>
              <a:off x="6080"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0" name="Line 30">
              <a:extLst>
                <a:ext uri="{FF2B5EF4-FFF2-40B4-BE49-F238E27FC236}">
                  <a16:creationId xmlns:a16="http://schemas.microsoft.com/office/drawing/2014/main" id="{AC27F971-EDC4-A825-C827-375C2165F4B8}"/>
                </a:ext>
              </a:extLst>
            </p:cNvPr>
            <p:cNvSpPr>
              <a:spLocks noChangeShapeType="1"/>
            </p:cNvSpPr>
            <p:nvPr/>
          </p:nvSpPr>
          <p:spPr bwMode="auto">
            <a:xfrm>
              <a:off x="624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1" name="Line 31">
              <a:extLst>
                <a:ext uri="{FF2B5EF4-FFF2-40B4-BE49-F238E27FC236}">
                  <a16:creationId xmlns:a16="http://schemas.microsoft.com/office/drawing/2014/main" id="{F228EBDF-F7F0-8A71-7FF0-9B01F32B1045}"/>
                </a:ext>
              </a:extLst>
            </p:cNvPr>
            <p:cNvSpPr>
              <a:spLocks noChangeShapeType="1"/>
            </p:cNvSpPr>
            <p:nvPr/>
          </p:nvSpPr>
          <p:spPr bwMode="auto">
            <a:xfrm>
              <a:off x="6243"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2" name="Line 32">
              <a:extLst>
                <a:ext uri="{FF2B5EF4-FFF2-40B4-BE49-F238E27FC236}">
                  <a16:creationId xmlns:a16="http://schemas.microsoft.com/office/drawing/2014/main" id="{131AEE50-DE41-0E9B-54CC-53CD6C575EA1}"/>
                </a:ext>
              </a:extLst>
            </p:cNvPr>
            <p:cNvSpPr>
              <a:spLocks noChangeShapeType="1"/>
            </p:cNvSpPr>
            <p:nvPr/>
          </p:nvSpPr>
          <p:spPr bwMode="auto">
            <a:xfrm flipH="1">
              <a:off x="6162"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3" name="Line 33">
              <a:extLst>
                <a:ext uri="{FF2B5EF4-FFF2-40B4-BE49-F238E27FC236}">
                  <a16:creationId xmlns:a16="http://schemas.microsoft.com/office/drawing/2014/main" id="{0EFCA99F-37F7-A9C7-1BF7-6F5A745F321F}"/>
                </a:ext>
              </a:extLst>
            </p:cNvPr>
            <p:cNvSpPr>
              <a:spLocks noChangeShapeType="1"/>
            </p:cNvSpPr>
            <p:nvPr/>
          </p:nvSpPr>
          <p:spPr bwMode="auto">
            <a:xfrm>
              <a:off x="6040"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4" name="Line 34">
              <a:extLst>
                <a:ext uri="{FF2B5EF4-FFF2-40B4-BE49-F238E27FC236}">
                  <a16:creationId xmlns:a16="http://schemas.microsoft.com/office/drawing/2014/main" id="{B2950367-255F-EE3A-DF65-4F413AD5E83C}"/>
                </a:ext>
              </a:extLst>
            </p:cNvPr>
            <p:cNvSpPr>
              <a:spLocks noChangeShapeType="1"/>
            </p:cNvSpPr>
            <p:nvPr/>
          </p:nvSpPr>
          <p:spPr bwMode="auto">
            <a:xfrm flipH="1">
              <a:off x="6040"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5" name="Line 35">
              <a:extLst>
                <a:ext uri="{FF2B5EF4-FFF2-40B4-BE49-F238E27FC236}">
                  <a16:creationId xmlns:a16="http://schemas.microsoft.com/office/drawing/2014/main" id="{9B079D0F-EF58-6C2A-94DF-55C1289F2589}"/>
                </a:ext>
              </a:extLst>
            </p:cNvPr>
            <p:cNvSpPr>
              <a:spLocks noChangeShapeType="1"/>
            </p:cNvSpPr>
            <p:nvPr/>
          </p:nvSpPr>
          <p:spPr bwMode="auto">
            <a:xfrm>
              <a:off x="5378"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6" name="Line 36">
              <a:extLst>
                <a:ext uri="{FF2B5EF4-FFF2-40B4-BE49-F238E27FC236}">
                  <a16:creationId xmlns:a16="http://schemas.microsoft.com/office/drawing/2014/main" id="{C39C91B4-96C8-DA5B-6442-ABAF28502A86}"/>
                </a:ext>
              </a:extLst>
            </p:cNvPr>
            <p:cNvSpPr>
              <a:spLocks noChangeShapeType="1"/>
            </p:cNvSpPr>
            <p:nvPr/>
          </p:nvSpPr>
          <p:spPr bwMode="auto">
            <a:xfrm>
              <a:off x="5541"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7" name="Line 37">
              <a:extLst>
                <a:ext uri="{FF2B5EF4-FFF2-40B4-BE49-F238E27FC236}">
                  <a16:creationId xmlns:a16="http://schemas.microsoft.com/office/drawing/2014/main" id="{0B439B8F-1FD5-FCF3-DF94-3E196E0CA525}"/>
                </a:ext>
              </a:extLst>
            </p:cNvPr>
            <p:cNvSpPr>
              <a:spLocks noChangeShapeType="1"/>
            </p:cNvSpPr>
            <p:nvPr/>
          </p:nvSpPr>
          <p:spPr bwMode="auto">
            <a:xfrm>
              <a:off x="5541"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8" name="Line 38">
              <a:extLst>
                <a:ext uri="{FF2B5EF4-FFF2-40B4-BE49-F238E27FC236}">
                  <a16:creationId xmlns:a16="http://schemas.microsoft.com/office/drawing/2014/main" id="{5910F6CC-68D3-F3A5-CF92-6A43490A9A75}"/>
                </a:ext>
              </a:extLst>
            </p:cNvPr>
            <p:cNvSpPr>
              <a:spLocks noChangeShapeType="1"/>
            </p:cNvSpPr>
            <p:nvPr/>
          </p:nvSpPr>
          <p:spPr bwMode="auto">
            <a:xfrm flipH="1">
              <a:off x="5460"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9" name="Line 39">
              <a:extLst>
                <a:ext uri="{FF2B5EF4-FFF2-40B4-BE49-F238E27FC236}">
                  <a16:creationId xmlns:a16="http://schemas.microsoft.com/office/drawing/2014/main" id="{902C93A6-7954-C591-9549-300BE9E12E61}"/>
                </a:ext>
              </a:extLst>
            </p:cNvPr>
            <p:cNvSpPr>
              <a:spLocks noChangeShapeType="1"/>
            </p:cNvSpPr>
            <p:nvPr/>
          </p:nvSpPr>
          <p:spPr bwMode="auto">
            <a:xfrm>
              <a:off x="533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0" name="Line 40">
              <a:extLst>
                <a:ext uri="{FF2B5EF4-FFF2-40B4-BE49-F238E27FC236}">
                  <a16:creationId xmlns:a16="http://schemas.microsoft.com/office/drawing/2014/main" id="{FF2B2C03-DE35-AAEF-076E-3D01811627C5}"/>
                </a:ext>
              </a:extLst>
            </p:cNvPr>
            <p:cNvSpPr>
              <a:spLocks noChangeShapeType="1"/>
            </p:cNvSpPr>
            <p:nvPr/>
          </p:nvSpPr>
          <p:spPr bwMode="auto">
            <a:xfrm flipH="1">
              <a:off x="533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1" name="Line 41">
              <a:extLst>
                <a:ext uri="{FF2B5EF4-FFF2-40B4-BE49-F238E27FC236}">
                  <a16:creationId xmlns:a16="http://schemas.microsoft.com/office/drawing/2014/main" id="{CE1FEE68-AF4F-8E82-3089-DDC2944E44C2}"/>
                </a:ext>
              </a:extLst>
            </p:cNvPr>
            <p:cNvSpPr>
              <a:spLocks noChangeShapeType="1"/>
            </p:cNvSpPr>
            <p:nvPr/>
          </p:nvSpPr>
          <p:spPr bwMode="auto">
            <a:xfrm>
              <a:off x="4666"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2" name="Line 42">
              <a:extLst>
                <a:ext uri="{FF2B5EF4-FFF2-40B4-BE49-F238E27FC236}">
                  <a16:creationId xmlns:a16="http://schemas.microsoft.com/office/drawing/2014/main" id="{8C190194-553B-32FE-C03A-C50CF3F4C755}"/>
                </a:ext>
              </a:extLst>
            </p:cNvPr>
            <p:cNvSpPr>
              <a:spLocks noChangeShapeType="1"/>
            </p:cNvSpPr>
            <p:nvPr/>
          </p:nvSpPr>
          <p:spPr bwMode="auto">
            <a:xfrm>
              <a:off x="4829"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3" name="Line 43">
              <a:extLst>
                <a:ext uri="{FF2B5EF4-FFF2-40B4-BE49-F238E27FC236}">
                  <a16:creationId xmlns:a16="http://schemas.microsoft.com/office/drawing/2014/main" id="{2C96503B-7C1C-959F-14E4-02E23C58D7A4}"/>
                </a:ext>
              </a:extLst>
            </p:cNvPr>
            <p:cNvSpPr>
              <a:spLocks noChangeShapeType="1"/>
            </p:cNvSpPr>
            <p:nvPr/>
          </p:nvSpPr>
          <p:spPr bwMode="auto">
            <a:xfrm>
              <a:off x="4829"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4" name="Line 44">
              <a:extLst>
                <a:ext uri="{FF2B5EF4-FFF2-40B4-BE49-F238E27FC236}">
                  <a16:creationId xmlns:a16="http://schemas.microsoft.com/office/drawing/2014/main" id="{E263E53A-9E2E-4184-8EEC-346A22413DBD}"/>
                </a:ext>
              </a:extLst>
            </p:cNvPr>
            <p:cNvSpPr>
              <a:spLocks noChangeShapeType="1"/>
            </p:cNvSpPr>
            <p:nvPr/>
          </p:nvSpPr>
          <p:spPr bwMode="auto">
            <a:xfrm flipH="1">
              <a:off x="4748"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5" name="Line 45">
              <a:extLst>
                <a:ext uri="{FF2B5EF4-FFF2-40B4-BE49-F238E27FC236}">
                  <a16:creationId xmlns:a16="http://schemas.microsoft.com/office/drawing/2014/main" id="{1F290456-96A9-C9D0-0E14-4339E107DB17}"/>
                </a:ext>
              </a:extLst>
            </p:cNvPr>
            <p:cNvSpPr>
              <a:spLocks noChangeShapeType="1"/>
            </p:cNvSpPr>
            <p:nvPr/>
          </p:nvSpPr>
          <p:spPr bwMode="auto">
            <a:xfrm>
              <a:off x="4626"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6" name="Line 46">
              <a:extLst>
                <a:ext uri="{FF2B5EF4-FFF2-40B4-BE49-F238E27FC236}">
                  <a16:creationId xmlns:a16="http://schemas.microsoft.com/office/drawing/2014/main" id="{56E6092F-13D1-0717-CEDE-0D766BEF6762}"/>
                </a:ext>
              </a:extLst>
            </p:cNvPr>
            <p:cNvSpPr>
              <a:spLocks noChangeShapeType="1"/>
            </p:cNvSpPr>
            <p:nvPr/>
          </p:nvSpPr>
          <p:spPr bwMode="auto">
            <a:xfrm flipH="1">
              <a:off x="4626"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7" name="Line 47">
              <a:extLst>
                <a:ext uri="{FF2B5EF4-FFF2-40B4-BE49-F238E27FC236}">
                  <a16:creationId xmlns:a16="http://schemas.microsoft.com/office/drawing/2014/main" id="{5B8B6B84-2A2D-AA17-10D1-B3177661E37B}"/>
                </a:ext>
              </a:extLst>
            </p:cNvPr>
            <p:cNvSpPr>
              <a:spLocks noChangeShapeType="1"/>
            </p:cNvSpPr>
            <p:nvPr/>
          </p:nvSpPr>
          <p:spPr bwMode="auto">
            <a:xfrm>
              <a:off x="4035"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8" name="Line 48">
              <a:extLst>
                <a:ext uri="{FF2B5EF4-FFF2-40B4-BE49-F238E27FC236}">
                  <a16:creationId xmlns:a16="http://schemas.microsoft.com/office/drawing/2014/main" id="{ECCF687A-5AB5-D732-837D-5193063452EE}"/>
                </a:ext>
              </a:extLst>
            </p:cNvPr>
            <p:cNvSpPr>
              <a:spLocks noChangeShapeType="1"/>
            </p:cNvSpPr>
            <p:nvPr/>
          </p:nvSpPr>
          <p:spPr bwMode="auto">
            <a:xfrm>
              <a:off x="419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9" name="Line 49">
              <a:extLst>
                <a:ext uri="{FF2B5EF4-FFF2-40B4-BE49-F238E27FC236}">
                  <a16:creationId xmlns:a16="http://schemas.microsoft.com/office/drawing/2014/main" id="{50A5DC50-006F-790A-C679-C1F3AE6ED673}"/>
                </a:ext>
              </a:extLst>
            </p:cNvPr>
            <p:cNvSpPr>
              <a:spLocks noChangeShapeType="1"/>
            </p:cNvSpPr>
            <p:nvPr/>
          </p:nvSpPr>
          <p:spPr bwMode="auto">
            <a:xfrm>
              <a:off x="4198"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0" name="Line 50">
              <a:extLst>
                <a:ext uri="{FF2B5EF4-FFF2-40B4-BE49-F238E27FC236}">
                  <a16:creationId xmlns:a16="http://schemas.microsoft.com/office/drawing/2014/main" id="{B30C5C26-F092-FE9B-CCEC-9F96C670BDD9}"/>
                </a:ext>
              </a:extLst>
            </p:cNvPr>
            <p:cNvSpPr>
              <a:spLocks noChangeShapeType="1"/>
            </p:cNvSpPr>
            <p:nvPr/>
          </p:nvSpPr>
          <p:spPr bwMode="auto">
            <a:xfrm flipH="1">
              <a:off x="411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1" name="Line 51">
              <a:extLst>
                <a:ext uri="{FF2B5EF4-FFF2-40B4-BE49-F238E27FC236}">
                  <a16:creationId xmlns:a16="http://schemas.microsoft.com/office/drawing/2014/main" id="{81942D20-C670-7CEB-E30C-1D5EE51CD3F0}"/>
                </a:ext>
              </a:extLst>
            </p:cNvPr>
            <p:cNvSpPr>
              <a:spLocks noChangeShapeType="1"/>
            </p:cNvSpPr>
            <p:nvPr/>
          </p:nvSpPr>
          <p:spPr bwMode="auto">
            <a:xfrm>
              <a:off x="399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2" name="Line 52">
              <a:extLst>
                <a:ext uri="{FF2B5EF4-FFF2-40B4-BE49-F238E27FC236}">
                  <a16:creationId xmlns:a16="http://schemas.microsoft.com/office/drawing/2014/main" id="{F85EBD54-8D1A-DA24-3B57-9AFE548EEEF2}"/>
                </a:ext>
              </a:extLst>
            </p:cNvPr>
            <p:cNvSpPr>
              <a:spLocks noChangeShapeType="1"/>
            </p:cNvSpPr>
            <p:nvPr/>
          </p:nvSpPr>
          <p:spPr bwMode="auto">
            <a:xfrm flipH="1">
              <a:off x="3995"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3" name="Line 53">
              <a:extLst>
                <a:ext uri="{FF2B5EF4-FFF2-40B4-BE49-F238E27FC236}">
                  <a16:creationId xmlns:a16="http://schemas.microsoft.com/office/drawing/2014/main" id="{04974B8F-CF7A-9147-E454-81E705475B30}"/>
                </a:ext>
              </a:extLst>
            </p:cNvPr>
            <p:cNvSpPr>
              <a:spLocks noChangeShapeType="1"/>
            </p:cNvSpPr>
            <p:nvPr/>
          </p:nvSpPr>
          <p:spPr bwMode="auto">
            <a:xfrm>
              <a:off x="3386" y="4312"/>
              <a:ext cx="6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4" name="Line 54">
              <a:extLst>
                <a:ext uri="{FF2B5EF4-FFF2-40B4-BE49-F238E27FC236}">
                  <a16:creationId xmlns:a16="http://schemas.microsoft.com/office/drawing/2014/main" id="{D6C7281A-2882-D511-D6AA-C74042593791}"/>
                </a:ext>
              </a:extLst>
            </p:cNvPr>
            <p:cNvSpPr>
              <a:spLocks noChangeShapeType="1"/>
            </p:cNvSpPr>
            <p:nvPr/>
          </p:nvSpPr>
          <p:spPr bwMode="auto">
            <a:xfrm flipH="1">
              <a:off x="318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5" name="Line 55">
              <a:extLst>
                <a:ext uri="{FF2B5EF4-FFF2-40B4-BE49-F238E27FC236}">
                  <a16:creationId xmlns:a16="http://schemas.microsoft.com/office/drawing/2014/main" id="{12E6E62E-5B0E-19C6-70B4-DB14C0BF7A5C}"/>
                </a:ext>
              </a:extLst>
            </p:cNvPr>
            <p:cNvSpPr>
              <a:spLocks noChangeShapeType="1"/>
            </p:cNvSpPr>
            <p:nvPr/>
          </p:nvSpPr>
          <p:spPr bwMode="auto">
            <a:xfrm>
              <a:off x="3183"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6" name="Line 56">
              <a:extLst>
                <a:ext uri="{FF2B5EF4-FFF2-40B4-BE49-F238E27FC236}">
                  <a16:creationId xmlns:a16="http://schemas.microsoft.com/office/drawing/2014/main" id="{50863549-4716-6109-5F0C-1016A3635D7E}"/>
                </a:ext>
              </a:extLst>
            </p:cNvPr>
            <p:cNvSpPr>
              <a:spLocks noChangeShapeType="1"/>
            </p:cNvSpPr>
            <p:nvPr/>
          </p:nvSpPr>
          <p:spPr bwMode="auto">
            <a:xfrm flipH="1">
              <a:off x="330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7" name="Line 57">
              <a:extLst>
                <a:ext uri="{FF2B5EF4-FFF2-40B4-BE49-F238E27FC236}">
                  <a16:creationId xmlns:a16="http://schemas.microsoft.com/office/drawing/2014/main" id="{B3EC0786-0371-015E-822E-D01166371B23}"/>
                </a:ext>
              </a:extLst>
            </p:cNvPr>
            <p:cNvSpPr>
              <a:spLocks noChangeShapeType="1"/>
            </p:cNvSpPr>
            <p:nvPr/>
          </p:nvSpPr>
          <p:spPr bwMode="auto">
            <a:xfrm>
              <a:off x="3386"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8" name="Line 58">
              <a:extLst>
                <a:ext uri="{FF2B5EF4-FFF2-40B4-BE49-F238E27FC236}">
                  <a16:creationId xmlns:a16="http://schemas.microsoft.com/office/drawing/2014/main" id="{85C3AA57-DFD9-DE30-61BB-006060CC1F4C}"/>
                </a:ext>
              </a:extLst>
            </p:cNvPr>
            <p:cNvSpPr>
              <a:spLocks noChangeShapeType="1"/>
            </p:cNvSpPr>
            <p:nvPr/>
          </p:nvSpPr>
          <p:spPr bwMode="auto">
            <a:xfrm>
              <a:off x="3386" y="4899"/>
              <a:ext cx="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9" name="Line 59">
              <a:extLst>
                <a:ext uri="{FF2B5EF4-FFF2-40B4-BE49-F238E27FC236}">
                  <a16:creationId xmlns:a16="http://schemas.microsoft.com/office/drawing/2014/main" id="{467B008D-7697-56BA-9C14-9BE739C41D41}"/>
                </a:ext>
              </a:extLst>
            </p:cNvPr>
            <p:cNvSpPr>
              <a:spLocks noChangeShapeType="1"/>
            </p:cNvSpPr>
            <p:nvPr/>
          </p:nvSpPr>
          <p:spPr bwMode="auto">
            <a:xfrm>
              <a:off x="3223" y="4416"/>
              <a:ext cx="1" cy="48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0" name="Line 60">
              <a:extLst>
                <a:ext uri="{FF2B5EF4-FFF2-40B4-BE49-F238E27FC236}">
                  <a16:creationId xmlns:a16="http://schemas.microsoft.com/office/drawing/2014/main" id="{96C1EB4F-1D6F-AC23-1610-617F493DB937}"/>
                </a:ext>
              </a:extLst>
            </p:cNvPr>
            <p:cNvSpPr>
              <a:spLocks noChangeShapeType="1"/>
            </p:cNvSpPr>
            <p:nvPr/>
          </p:nvSpPr>
          <p:spPr bwMode="auto">
            <a:xfrm>
              <a:off x="1862" y="4416"/>
              <a:ext cx="136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1" name="Line 61">
              <a:extLst>
                <a:ext uri="{FF2B5EF4-FFF2-40B4-BE49-F238E27FC236}">
                  <a16:creationId xmlns:a16="http://schemas.microsoft.com/office/drawing/2014/main" id="{37BE414F-A8FF-3A53-58C1-F3AE1D0C79DC}"/>
                </a:ext>
              </a:extLst>
            </p:cNvPr>
            <p:cNvSpPr>
              <a:spLocks noChangeShapeType="1"/>
            </p:cNvSpPr>
            <p:nvPr/>
          </p:nvSpPr>
          <p:spPr bwMode="auto">
            <a:xfrm>
              <a:off x="1828" y="2799"/>
              <a:ext cx="737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2" name="Text Box 62">
              <a:extLst>
                <a:ext uri="{FF2B5EF4-FFF2-40B4-BE49-F238E27FC236}">
                  <a16:creationId xmlns:a16="http://schemas.microsoft.com/office/drawing/2014/main" id="{83551C16-900D-9E3E-216A-DB090473714A}"/>
                </a:ext>
              </a:extLst>
            </p:cNvPr>
            <p:cNvSpPr txBox="1">
              <a:spLocks noChangeArrowheads="1"/>
            </p:cNvSpPr>
            <p:nvPr/>
          </p:nvSpPr>
          <p:spPr bwMode="auto">
            <a:xfrm>
              <a:off x="1800" y="2888"/>
              <a:ext cx="1138"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Electricity generation from source 100%</a:t>
              </a:r>
              <a:endParaRPr lang="en-US" altLang="en-US">
                <a:cs typeface="Arial" panose="020B0604020202020204" pitchFamily="34" charset="0"/>
              </a:endParaRPr>
            </a:p>
          </p:txBody>
        </p:sp>
        <p:sp>
          <p:nvSpPr>
            <p:cNvPr id="133" name="Text Box 63">
              <a:extLst>
                <a:ext uri="{FF2B5EF4-FFF2-40B4-BE49-F238E27FC236}">
                  <a16:creationId xmlns:a16="http://schemas.microsoft.com/office/drawing/2014/main" id="{23857907-F231-E72D-5DB7-54A1BCF9E8CF}"/>
                </a:ext>
              </a:extLst>
            </p:cNvPr>
            <p:cNvSpPr txBox="1">
              <a:spLocks noChangeArrowheads="1"/>
            </p:cNvSpPr>
            <p:nvPr/>
          </p:nvSpPr>
          <p:spPr bwMode="auto">
            <a:xfrm>
              <a:off x="2118" y="5103"/>
              <a:ext cx="1499"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Transmission and distribution loss 8%</a:t>
              </a:r>
              <a:endParaRPr lang="en-US" altLang="en-US">
                <a:cs typeface="Arial" panose="020B0604020202020204" pitchFamily="34" charset="0"/>
              </a:endParaRPr>
            </a:p>
          </p:txBody>
        </p:sp>
        <p:sp>
          <p:nvSpPr>
            <p:cNvPr id="134" name="Text Box 64">
              <a:extLst>
                <a:ext uri="{FF2B5EF4-FFF2-40B4-BE49-F238E27FC236}">
                  <a16:creationId xmlns:a16="http://schemas.microsoft.com/office/drawing/2014/main" id="{5EA922A5-9B6D-A33D-F425-F3296A2242C9}"/>
                </a:ext>
              </a:extLst>
            </p:cNvPr>
            <p:cNvSpPr txBox="1">
              <a:spLocks noChangeArrowheads="1"/>
            </p:cNvSpPr>
            <p:nvPr/>
          </p:nvSpPr>
          <p:spPr bwMode="auto">
            <a:xfrm>
              <a:off x="3648" y="5103"/>
              <a:ext cx="871"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 motor loss 4.5%</a:t>
              </a:r>
              <a:endParaRPr lang="en-US" altLang="en-US" dirty="0">
                <a:cs typeface="Arial" panose="020B0604020202020204" pitchFamily="34" charset="0"/>
              </a:endParaRPr>
            </a:p>
          </p:txBody>
        </p:sp>
        <p:sp>
          <p:nvSpPr>
            <p:cNvPr id="135" name="Text Box 65">
              <a:extLst>
                <a:ext uri="{FF2B5EF4-FFF2-40B4-BE49-F238E27FC236}">
                  <a16:creationId xmlns:a16="http://schemas.microsoft.com/office/drawing/2014/main" id="{B4F182A9-0DF6-9DF4-3234-47C16558E91A}"/>
                </a:ext>
              </a:extLst>
            </p:cNvPr>
            <p:cNvSpPr txBox="1">
              <a:spLocks noChangeArrowheads="1"/>
            </p:cNvSpPr>
            <p:nvPr/>
          </p:nvSpPr>
          <p:spPr bwMode="auto">
            <a:xfrm>
              <a:off x="4464" y="5105"/>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Drive loss 3.5%</a:t>
              </a:r>
              <a:endParaRPr lang="en-US" altLang="en-US">
                <a:cs typeface="Arial" panose="020B0604020202020204" pitchFamily="34" charset="0"/>
              </a:endParaRPr>
            </a:p>
          </p:txBody>
        </p:sp>
        <p:sp>
          <p:nvSpPr>
            <p:cNvPr id="136" name="Text Box 66">
              <a:extLst>
                <a:ext uri="{FF2B5EF4-FFF2-40B4-BE49-F238E27FC236}">
                  <a16:creationId xmlns:a16="http://schemas.microsoft.com/office/drawing/2014/main" id="{17E7E7BB-D470-74FB-5041-905711982D76}"/>
                </a:ext>
              </a:extLst>
            </p:cNvPr>
            <p:cNvSpPr txBox="1">
              <a:spLocks noChangeArrowheads="1"/>
            </p:cNvSpPr>
            <p:nvPr/>
          </p:nvSpPr>
          <p:spPr bwMode="auto">
            <a:xfrm>
              <a:off x="5135" y="5059"/>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Pump loss 2.5%</a:t>
              </a:r>
              <a:endParaRPr lang="en-US" altLang="en-US">
                <a:cs typeface="Arial" panose="020B0604020202020204" pitchFamily="34" charset="0"/>
              </a:endParaRPr>
            </a:p>
          </p:txBody>
        </p:sp>
        <p:sp>
          <p:nvSpPr>
            <p:cNvPr id="137" name="Text Box 67">
              <a:extLst>
                <a:ext uri="{FF2B5EF4-FFF2-40B4-BE49-F238E27FC236}">
                  <a16:creationId xmlns:a16="http://schemas.microsoft.com/office/drawing/2014/main" id="{69B9BCAA-57FD-E055-3837-3B6F8413C325}"/>
                </a:ext>
              </a:extLst>
            </p:cNvPr>
            <p:cNvSpPr txBox="1">
              <a:spLocks noChangeArrowheads="1"/>
            </p:cNvSpPr>
            <p:nvPr/>
          </p:nvSpPr>
          <p:spPr bwMode="auto">
            <a:xfrm>
              <a:off x="5811" y="5040"/>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Valve loss 7.0%</a:t>
              </a:r>
              <a:endParaRPr lang="en-US" altLang="en-US">
                <a:cs typeface="Arial" panose="020B0604020202020204" pitchFamily="34" charset="0"/>
              </a:endParaRPr>
            </a:p>
          </p:txBody>
        </p:sp>
        <p:sp>
          <p:nvSpPr>
            <p:cNvPr id="138" name="Text Box 68">
              <a:extLst>
                <a:ext uri="{FF2B5EF4-FFF2-40B4-BE49-F238E27FC236}">
                  <a16:creationId xmlns:a16="http://schemas.microsoft.com/office/drawing/2014/main" id="{574CDCB0-7CF8-0E16-471F-816941AA5E99}"/>
                </a:ext>
              </a:extLst>
            </p:cNvPr>
            <p:cNvSpPr txBox="1">
              <a:spLocks noChangeArrowheads="1"/>
            </p:cNvSpPr>
            <p:nvPr/>
          </p:nvSpPr>
          <p:spPr bwMode="auto">
            <a:xfrm>
              <a:off x="6446" y="5078"/>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Pipeline loss 2.5%</a:t>
              </a:r>
              <a:endParaRPr lang="en-US" altLang="en-US">
                <a:cs typeface="Arial" panose="020B0604020202020204" pitchFamily="34" charset="0"/>
              </a:endParaRPr>
            </a:p>
          </p:txBody>
        </p:sp>
        <p:sp>
          <p:nvSpPr>
            <p:cNvPr id="139" name="Text Box 69">
              <a:extLst>
                <a:ext uri="{FF2B5EF4-FFF2-40B4-BE49-F238E27FC236}">
                  <a16:creationId xmlns:a16="http://schemas.microsoft.com/office/drawing/2014/main" id="{0455D362-47DC-72F2-71B6-A8F4BAC4D749}"/>
                </a:ext>
              </a:extLst>
            </p:cNvPr>
            <p:cNvSpPr txBox="1">
              <a:spLocks noChangeArrowheads="1"/>
            </p:cNvSpPr>
            <p:nvPr/>
          </p:nvSpPr>
          <p:spPr bwMode="auto">
            <a:xfrm>
              <a:off x="7380" y="5040"/>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Leakage loss 2%</a:t>
              </a:r>
              <a:endParaRPr lang="en-US" altLang="en-US">
                <a:cs typeface="Arial" panose="020B0604020202020204" pitchFamily="34" charset="0"/>
              </a:endParaRPr>
            </a:p>
          </p:txBody>
        </p:sp>
        <p:sp>
          <p:nvSpPr>
            <p:cNvPr id="140" name="Text Box 70">
              <a:extLst>
                <a:ext uri="{FF2B5EF4-FFF2-40B4-BE49-F238E27FC236}">
                  <a16:creationId xmlns:a16="http://schemas.microsoft.com/office/drawing/2014/main" id="{25B7CD2A-6ECF-9427-E63B-0239E2D39070}"/>
                </a:ext>
              </a:extLst>
            </p:cNvPr>
            <p:cNvSpPr txBox="1">
              <a:spLocks noChangeArrowheads="1"/>
            </p:cNvSpPr>
            <p:nvPr/>
          </p:nvSpPr>
          <p:spPr bwMode="auto">
            <a:xfrm>
              <a:off x="9180" y="3780"/>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Useful energy 70%</a:t>
              </a:r>
              <a:endParaRPr lang="en-US" altLang="en-US">
                <a:cs typeface="Arial" panose="020B0604020202020204" pitchFamily="34" charset="0"/>
              </a:endParaRPr>
            </a:p>
          </p:txBody>
        </p:sp>
      </p:grpSp>
      <p:pic>
        <p:nvPicPr>
          <p:cNvPr id="5" name="Picture 4">
            <a:extLst>
              <a:ext uri="{FF2B5EF4-FFF2-40B4-BE49-F238E27FC236}">
                <a16:creationId xmlns:a16="http://schemas.microsoft.com/office/drawing/2014/main" id="{BDC1F406-348E-4CEC-DCDC-0C9E2D512B81}"/>
              </a:ext>
            </a:extLst>
          </p:cNvPr>
          <p:cNvPicPr>
            <a:picLocks noChangeAspect="1"/>
          </p:cNvPicPr>
          <p:nvPr/>
        </p:nvPicPr>
        <p:blipFill>
          <a:blip r:embed="rId3"/>
          <a:stretch>
            <a:fillRect/>
          </a:stretch>
        </p:blipFill>
        <p:spPr>
          <a:xfrm>
            <a:off x="551441" y="1279972"/>
            <a:ext cx="7444960" cy="279122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25F4206-D43B-7D5C-9B85-1094AE2454C3}"/>
              </a:ext>
            </a:extLst>
          </p:cNvPr>
          <p:cNvSpPr>
            <a:spLocks noGrp="1" noChangeArrowheads="1"/>
          </p:cNvSpPr>
          <p:nvPr>
            <p:ph type="title" idx="4294967295"/>
          </p:nvPr>
        </p:nvSpPr>
        <p:spPr>
          <a:xfrm>
            <a:off x="0" y="-25996"/>
            <a:ext cx="12192000" cy="1143000"/>
          </a:xfrm>
          <a:prstGeom prst="rect">
            <a:avLst/>
          </a:prstGeom>
        </p:spPr>
        <p:txBody>
          <a:bodyPr>
            <a:norm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CLASSIFICATION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0AFBBA4-C717-4307-B562-D8E1411D2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7187" y="1219200"/>
            <a:ext cx="6708215" cy="5562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a:extLst>
              <a:ext uri="{FF2B5EF4-FFF2-40B4-BE49-F238E27FC236}">
                <a16:creationId xmlns:a16="http://schemas.microsoft.com/office/drawing/2014/main" id="{9749167C-6CA5-F946-C588-5BED573C01FD}"/>
              </a:ext>
            </a:extLst>
          </p:cNvPr>
          <p:cNvSpPr>
            <a:spLocks noGrp="1" noChangeArrowheads="1"/>
          </p:cNvSpPr>
          <p:nvPr>
            <p:ph type="title" idx="4294967295"/>
          </p:nvPr>
        </p:nvSpPr>
        <p:spPr>
          <a:xfrm>
            <a:off x="0" y="350624"/>
            <a:ext cx="12192000" cy="781050"/>
          </a:xfrm>
          <a:prstGeom prst="rect">
            <a:avLst/>
          </a:prstGeom>
        </p:spPr>
        <p:txBody>
          <a:bodyPr>
            <a:norm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BASIC SPECIFICATIONS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1029" name="Rectangle 27">
            <a:extLst>
              <a:ext uri="{FF2B5EF4-FFF2-40B4-BE49-F238E27FC236}">
                <a16:creationId xmlns:a16="http://schemas.microsoft.com/office/drawing/2014/main" id="{910D6071-30C6-7077-E2EA-0AA0FC3CBFF7}"/>
              </a:ext>
            </a:extLst>
          </p:cNvPr>
          <p:cNvSpPr>
            <a:spLocks noChangeArrowheads="1"/>
          </p:cNvSpPr>
          <p:nvPr/>
        </p:nvSpPr>
        <p:spPr bwMode="auto">
          <a:xfrm>
            <a:off x="843024" y="1524000"/>
            <a:ext cx="51767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cs typeface="Arial" panose="020B0604020202020204" pitchFamily="34" charset="0"/>
              </a:rPr>
              <a:t>Compression ratio </a:t>
            </a:r>
            <a:r>
              <a:rPr lang="en-US" altLang="en-US" sz="2000">
                <a:cs typeface="Arial" panose="020B0604020202020204" pitchFamily="34" charset="0"/>
                <a:sym typeface="Symbol" panose="05050102010706020507" pitchFamily="18" charset="2"/>
              </a:rPr>
              <a:t> </a:t>
            </a:r>
            <a:r>
              <a:rPr lang="en-US" altLang="en-US" sz="2000" dirty="0">
                <a:cs typeface="Arial" panose="020B0604020202020204" pitchFamily="34" charset="0"/>
                <a:sym typeface="Symbol" panose="05050102010706020507" pitchFamily="18" charset="2"/>
              </a:rPr>
              <a:t>= P</a:t>
            </a:r>
            <a:r>
              <a:rPr lang="en-US" altLang="en-US" sz="2000" baseline="-25000" dirty="0">
                <a:cs typeface="Arial" panose="020B0604020202020204" pitchFamily="34" charset="0"/>
                <a:sym typeface="Symbol" panose="05050102010706020507" pitchFamily="18" charset="2"/>
              </a:rPr>
              <a:t>2</a:t>
            </a:r>
            <a:r>
              <a:rPr lang="en-US" altLang="en-US" sz="2000" dirty="0">
                <a:cs typeface="Arial" panose="020B0604020202020204" pitchFamily="34" charset="0"/>
                <a:sym typeface="Symbol" panose="05050102010706020507" pitchFamily="18" charset="2"/>
              </a:rPr>
              <a:t>/P</a:t>
            </a:r>
            <a:r>
              <a:rPr lang="en-US" altLang="en-US" sz="2000" baseline="-25000" dirty="0">
                <a:cs typeface="Arial" panose="020B0604020202020204" pitchFamily="34" charset="0"/>
                <a:sym typeface="Symbol" panose="05050102010706020507" pitchFamily="18" charset="2"/>
              </a:rPr>
              <a:t>1</a:t>
            </a:r>
            <a:endParaRPr lang="en-US" altLang="en-US" sz="2000" dirty="0">
              <a:cs typeface="Arial" panose="020B0604020202020204" pitchFamily="34" charset="0"/>
            </a:endParaRPr>
          </a:p>
        </p:txBody>
      </p:sp>
      <p:graphicFrame>
        <p:nvGraphicFramePr>
          <p:cNvPr id="1026" name="Object 5">
            <a:extLst>
              <a:ext uri="{FF2B5EF4-FFF2-40B4-BE49-F238E27FC236}">
                <a16:creationId xmlns:a16="http://schemas.microsoft.com/office/drawing/2014/main" id="{C22846EA-D536-34E9-3965-847ADAFD89D8}"/>
              </a:ext>
            </a:extLst>
          </p:cNvPr>
          <p:cNvGraphicFramePr>
            <a:graphicFrameLocks noChangeAspect="1"/>
          </p:cNvGraphicFramePr>
          <p:nvPr>
            <p:extLst>
              <p:ext uri="{D42A27DB-BD31-4B8C-83A1-F6EECF244321}">
                <p14:modId xmlns:p14="http://schemas.microsoft.com/office/powerpoint/2010/main" val="1189163894"/>
              </p:ext>
            </p:extLst>
          </p:nvPr>
        </p:nvGraphicFramePr>
        <p:xfrm>
          <a:off x="1059849" y="3276599"/>
          <a:ext cx="4883752" cy="838200"/>
        </p:xfrm>
        <a:graphic>
          <a:graphicData uri="http://schemas.openxmlformats.org/presentationml/2006/ole">
            <mc:AlternateContent xmlns:mc="http://schemas.openxmlformats.org/markup-compatibility/2006">
              <mc:Choice xmlns:v="urn:schemas-microsoft-com:vml" Requires="v">
                <p:oleObj name="Equation" r:id="rId3" imgW="2133360" imgH="545760" progId="Equation.DSMT4">
                  <p:embed/>
                </p:oleObj>
              </mc:Choice>
              <mc:Fallback>
                <p:oleObj name="Equation" r:id="rId3" imgW="2133360" imgH="545760" progId="Equation.DSMT4">
                  <p:embed/>
                  <p:pic>
                    <p:nvPicPr>
                      <p:cNvPr id="1026" name="Object 5">
                        <a:extLst>
                          <a:ext uri="{FF2B5EF4-FFF2-40B4-BE49-F238E27FC236}">
                            <a16:creationId xmlns:a16="http://schemas.microsoft.com/office/drawing/2014/main" id="{C22846EA-D536-34E9-3965-847ADAFD89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849" y="3276599"/>
                        <a:ext cx="4883752" cy="838200"/>
                      </a:xfrm>
                      <a:prstGeom prst="rect">
                        <a:avLst/>
                      </a:prstGeom>
                      <a:noFill/>
                    </p:spPr>
                  </p:pic>
                </p:oleObj>
              </mc:Fallback>
            </mc:AlternateContent>
          </a:graphicData>
        </a:graphic>
      </p:graphicFrame>
      <p:sp>
        <p:nvSpPr>
          <p:cNvPr id="1030" name="Rectangle 49">
            <a:extLst>
              <a:ext uri="{FF2B5EF4-FFF2-40B4-BE49-F238E27FC236}">
                <a16:creationId xmlns:a16="http://schemas.microsoft.com/office/drawing/2014/main" id="{53B0B105-1DF4-8F27-F91D-6171BE145596}"/>
              </a:ext>
            </a:extLst>
          </p:cNvPr>
          <p:cNvSpPr>
            <a:spLocks noChangeArrowheads="1"/>
          </p:cNvSpPr>
          <p:nvPr/>
        </p:nvSpPr>
        <p:spPr bwMode="auto">
          <a:xfrm>
            <a:off x="692699" y="4014365"/>
            <a:ext cx="583818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en-US" altLang="en-US" sz="2000" u="sng">
                <a:cs typeface="Arial" panose="020B0604020202020204" pitchFamily="34" charset="0"/>
              </a:rPr>
              <a:t>Where:</a:t>
            </a:r>
            <a:endParaRPr lang="en-US" altLang="en-US" sz="2000" u="sng" dirty="0">
              <a:cs typeface="Arial" panose="020B0604020202020204" pitchFamily="34" charset="0"/>
            </a:endParaRPr>
          </a:p>
          <a:p>
            <a:pPr algn="just" eaLnBrk="1" hangingPunct="1"/>
            <a:r>
              <a:rPr lang="en-US" altLang="en-US" sz="2000">
                <a:cs typeface="Arial" panose="020B0604020202020204" pitchFamily="34" charset="0"/>
              </a:rPr>
              <a:t>R – Specific gas constant of air (R = 286.7 j/kg.K)</a:t>
            </a:r>
          </a:p>
          <a:p>
            <a:pPr algn="just" eaLnBrk="1" hangingPunct="1"/>
            <a:r>
              <a:rPr lang="en-US" altLang="en-US" sz="2000">
                <a:cs typeface="Arial" panose="020B0604020202020204" pitchFamily="34" charset="0"/>
                <a:sym typeface="Symbol" panose="05050102010706020507" pitchFamily="18" charset="2"/>
              </a:rPr>
              <a:t>T</a:t>
            </a:r>
            <a:r>
              <a:rPr lang="en-US" altLang="en-US" sz="2000" baseline="-25000">
                <a:cs typeface="Arial" panose="020B0604020202020204" pitchFamily="34" charset="0"/>
                <a:sym typeface="Symbol" panose="05050102010706020507" pitchFamily="18" charset="2"/>
              </a:rPr>
              <a:t>1</a:t>
            </a:r>
            <a:r>
              <a:rPr lang="en-US" altLang="en-US" sz="2000">
                <a:cs typeface="Arial" panose="020B0604020202020204" pitchFamily="34" charset="0"/>
                <a:sym typeface="Symbol" panose="05050102010706020507" pitchFamily="18" charset="2"/>
              </a:rPr>
              <a:t>- Absolute temperature of the inlet air. (K)</a:t>
            </a:r>
          </a:p>
          <a:p>
            <a:pPr algn="just" eaLnBrk="1" hangingPunct="1"/>
            <a:r>
              <a:rPr lang="en-US" altLang="en-US" sz="2000">
                <a:cs typeface="Arial" panose="020B0604020202020204" pitchFamily="34" charset="0"/>
              </a:rPr>
              <a:t>m – Mass flow rate of air (</a:t>
            </a:r>
            <a:r>
              <a:rPr lang="en-US" altLang="en-US" sz="2000" dirty="0">
                <a:cs typeface="Arial" panose="020B0604020202020204" pitchFamily="34" charset="0"/>
              </a:rPr>
              <a:t>kg/s)</a:t>
            </a:r>
          </a:p>
          <a:p>
            <a:pPr algn="just" eaLnBrk="1" hangingPunct="1"/>
            <a:r>
              <a:rPr lang="en-US" altLang="en-US" sz="2000" dirty="0">
                <a:cs typeface="Arial" panose="020B0604020202020204" pitchFamily="34" charset="0"/>
                <a:sym typeface="Symbol" panose="05050102010706020507" pitchFamily="18" charset="2"/>
              </a:rPr>
              <a:t>n </a:t>
            </a:r>
            <a:r>
              <a:rPr lang="en-US" altLang="en-US" sz="2000">
                <a:cs typeface="Arial" panose="020B0604020202020204" pitchFamily="34" charset="0"/>
                <a:sym typeface="Symbol" panose="05050102010706020507" pitchFamily="18" charset="2"/>
              </a:rPr>
              <a:t>– Exponent of the compression process (adiabatic) n=1. polytropic 1</a:t>
            </a:r>
            <a:r>
              <a:rPr lang="en-US" altLang="en-US" sz="2000" dirty="0">
                <a:cs typeface="Arial" panose="020B0604020202020204" pitchFamily="34" charset="0"/>
                <a:sym typeface="Symbol" panose="05050102010706020507" pitchFamily="18" charset="2"/>
              </a:rPr>
              <a:t>&lt;n</a:t>
            </a:r>
            <a:r>
              <a:rPr lang="en-US" altLang="en-US" sz="2000">
                <a:cs typeface="Arial" panose="020B0604020202020204" pitchFamily="34" charset="0"/>
                <a:sym typeface="Symbol" panose="05050102010706020507" pitchFamily="18" charset="2"/>
              </a:rPr>
              <a:t>&lt;1.4. isothermal n=1.4</a:t>
            </a:r>
            <a:r>
              <a:rPr lang="en-US" altLang="en-US" sz="2000" dirty="0">
                <a:cs typeface="Arial" panose="020B0604020202020204" pitchFamily="34" charset="0"/>
                <a:sym typeface="Symbol" panose="05050102010706020507" pitchFamily="18" charset="2"/>
              </a:rPr>
              <a:t>)</a:t>
            </a:r>
          </a:p>
        </p:txBody>
      </p:sp>
      <p:sp>
        <p:nvSpPr>
          <p:cNvPr id="1031" name="Rectangle 50">
            <a:extLst>
              <a:ext uri="{FF2B5EF4-FFF2-40B4-BE49-F238E27FC236}">
                <a16:creationId xmlns:a16="http://schemas.microsoft.com/office/drawing/2014/main" id="{469B29A7-C26B-8CF1-7F0A-3D465B51662A}"/>
              </a:ext>
            </a:extLst>
          </p:cNvPr>
          <p:cNvSpPr>
            <a:spLocks noChangeArrowheads="1"/>
          </p:cNvSpPr>
          <p:nvPr/>
        </p:nvSpPr>
        <p:spPr bwMode="auto">
          <a:xfrm>
            <a:off x="1447800" y="2876489"/>
            <a:ext cx="2334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dirty="0">
                <a:cs typeface="Arial" panose="020B0604020202020204" pitchFamily="34" charset="0"/>
              </a:rPr>
              <a:t>Power N </a:t>
            </a:r>
            <a:r>
              <a:rPr lang="en-US" altLang="en-US" sz="2000" dirty="0">
                <a:cs typeface="Arial" panose="020B0604020202020204" pitchFamily="34" charset="0"/>
              </a:rPr>
              <a:t>(kW)</a:t>
            </a:r>
          </a:p>
        </p:txBody>
      </p:sp>
      <p:sp>
        <p:nvSpPr>
          <p:cNvPr id="1032" name="Rectangle 59">
            <a:extLst>
              <a:ext uri="{FF2B5EF4-FFF2-40B4-BE49-F238E27FC236}">
                <a16:creationId xmlns:a16="http://schemas.microsoft.com/office/drawing/2014/main" id="{AEAD6D09-2BE4-EB28-D36E-53DC06C30230}"/>
              </a:ext>
            </a:extLst>
          </p:cNvPr>
          <p:cNvSpPr>
            <a:spLocks noChangeArrowheads="1"/>
          </p:cNvSpPr>
          <p:nvPr/>
        </p:nvSpPr>
        <p:spPr bwMode="auto">
          <a:xfrm>
            <a:off x="5491224" y="1523999"/>
            <a:ext cx="6096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cs typeface="Arial" panose="020B0604020202020204" pitchFamily="34" charset="0"/>
              </a:rPr>
              <a:t>Capacity Q </a:t>
            </a:r>
            <a:r>
              <a:rPr lang="en-US" altLang="en-US" sz="2000">
                <a:cs typeface="Arial" panose="020B0604020202020204" pitchFamily="34" charset="0"/>
              </a:rPr>
              <a:t>(m</a:t>
            </a:r>
            <a:r>
              <a:rPr lang="en-US" altLang="en-US" sz="2000" baseline="30000">
                <a:cs typeface="Arial" panose="020B0604020202020204" pitchFamily="34" charset="0"/>
              </a:rPr>
              <a:t>3</a:t>
            </a:r>
            <a:r>
              <a:rPr lang="en-US" altLang="en-US" sz="2000">
                <a:cs typeface="Arial" panose="020B0604020202020204" pitchFamily="34" charset="0"/>
              </a:rPr>
              <a:t>tc/s) (at Standard conditions 0</a:t>
            </a:r>
            <a:r>
              <a:rPr lang="en-US" altLang="en-US" sz="2000" baseline="30000">
                <a:cs typeface="Arial" panose="020B0604020202020204" pitchFamily="34" charset="0"/>
              </a:rPr>
              <a:t>0</a:t>
            </a:r>
            <a:r>
              <a:rPr lang="en-US" altLang="en-US" sz="2000">
                <a:cs typeface="Arial" panose="020B0604020202020204" pitchFamily="34" charset="0"/>
              </a:rPr>
              <a:t>C. 1.013bar) </a:t>
            </a:r>
          </a:p>
        </p:txBody>
      </p:sp>
      <p:sp>
        <p:nvSpPr>
          <p:cNvPr id="1033" name="Rectangle 60">
            <a:extLst>
              <a:ext uri="{FF2B5EF4-FFF2-40B4-BE49-F238E27FC236}">
                <a16:creationId xmlns:a16="http://schemas.microsoft.com/office/drawing/2014/main" id="{40DB0B89-FDB6-500E-B1F1-B2ADE3EAE63D}"/>
              </a:ext>
            </a:extLst>
          </p:cNvPr>
          <p:cNvSpPr>
            <a:spLocks noChangeArrowheads="1"/>
          </p:cNvSpPr>
          <p:nvPr/>
        </p:nvSpPr>
        <p:spPr bwMode="auto">
          <a:xfrm>
            <a:off x="843024" y="1924110"/>
            <a:ext cx="537212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u="sng" dirty="0">
                <a:cs typeface="Arial" panose="020B0604020202020204" pitchFamily="34" charset="0"/>
              </a:rPr>
              <a:t>Where:</a:t>
            </a:r>
          </a:p>
          <a:p>
            <a:pPr eaLnBrk="1" hangingPunct="1"/>
            <a:r>
              <a:rPr lang="en-US" altLang="en-US" sz="2000" dirty="0">
                <a:cs typeface="Arial" panose="020B0604020202020204" pitchFamily="34" charset="0"/>
                <a:sym typeface="Symbol" panose="05050102010706020507" pitchFamily="18" charset="2"/>
              </a:rPr>
              <a:t>P</a:t>
            </a:r>
            <a:r>
              <a:rPr lang="en-US" altLang="en-US" sz="2000" baseline="-25000" dirty="0">
                <a:cs typeface="Arial" panose="020B0604020202020204" pitchFamily="34" charset="0"/>
                <a:sym typeface="Symbol" panose="05050102010706020507" pitchFamily="18" charset="2"/>
              </a:rPr>
              <a:t>1.</a:t>
            </a:r>
            <a:r>
              <a:rPr lang="en-US" altLang="en-US" sz="2000" dirty="0">
                <a:cs typeface="Arial" panose="020B0604020202020204" pitchFamily="34" charset="0"/>
                <a:sym typeface="Symbol" panose="05050102010706020507" pitchFamily="18" charset="2"/>
              </a:rPr>
              <a:t>P</a:t>
            </a:r>
            <a:r>
              <a:rPr lang="en-US" altLang="en-US" sz="2000" baseline="-25000" dirty="0">
                <a:cs typeface="Arial" panose="020B0604020202020204" pitchFamily="34" charset="0"/>
                <a:sym typeface="Symbol" panose="05050102010706020507" pitchFamily="18" charset="2"/>
              </a:rPr>
              <a:t>2</a:t>
            </a:r>
            <a:r>
              <a:rPr lang="en-US" altLang="en-US" sz="2000" dirty="0">
                <a:cs typeface="Arial" panose="020B0604020202020204" pitchFamily="34" charset="0"/>
                <a:sym typeface="Symbol" panose="05050102010706020507" pitchFamily="18" charset="2"/>
              </a:rPr>
              <a:t> – Absolute pressure at inlet and compression process. (Pa)</a:t>
            </a:r>
          </a:p>
          <a:p>
            <a:pPr eaLnBrk="1" hangingPunct="1"/>
            <a:endParaRPr lang="en-US" altLang="en-US" sz="2000" dirty="0">
              <a:cs typeface="Arial" panose="020B0604020202020204" pitchFamily="34" charset="0"/>
              <a:sym typeface="Symbol" panose="05050102010706020507" pitchFamily="18" charset="2"/>
            </a:endParaRPr>
          </a:p>
        </p:txBody>
      </p:sp>
      <p:sp>
        <p:nvSpPr>
          <p:cNvPr id="1034" name="Rectangle 61">
            <a:extLst>
              <a:ext uri="{FF2B5EF4-FFF2-40B4-BE49-F238E27FC236}">
                <a16:creationId xmlns:a16="http://schemas.microsoft.com/office/drawing/2014/main" id="{7F8F3BDB-B075-4DEA-CF55-65AD0E94549E}"/>
              </a:ext>
            </a:extLst>
          </p:cNvPr>
          <p:cNvSpPr>
            <a:spLocks noChangeArrowheads="1"/>
          </p:cNvSpPr>
          <p:nvPr/>
        </p:nvSpPr>
        <p:spPr bwMode="auto">
          <a:xfrm>
            <a:off x="6705600" y="2819400"/>
            <a:ext cx="484837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en-US" altLang="en-US" sz="2000" u="sng" dirty="0">
                <a:cs typeface="Arial" panose="020B0604020202020204" pitchFamily="34" charset="0"/>
              </a:rPr>
              <a:t>Where:</a:t>
            </a:r>
          </a:p>
          <a:p>
            <a:pPr algn="just" eaLnBrk="1" hangingPunct="1"/>
            <a:r>
              <a:rPr lang="en-US" altLang="en-US" sz="2000" dirty="0">
                <a:cs typeface="Arial" panose="020B0604020202020204" pitchFamily="34" charset="0"/>
              </a:rPr>
              <a:t>V – Volume of the container (m</a:t>
            </a:r>
            <a:r>
              <a:rPr lang="en-US" altLang="en-US" sz="2000" baseline="30000" dirty="0">
                <a:cs typeface="Arial" panose="020B0604020202020204" pitchFamily="34" charset="0"/>
              </a:rPr>
              <a:t>3</a:t>
            </a:r>
            <a:r>
              <a:rPr lang="en-US" altLang="en-US" sz="2000" dirty="0">
                <a:cs typeface="Arial" panose="020B0604020202020204" pitchFamily="34" charset="0"/>
              </a:rPr>
              <a:t>)</a:t>
            </a:r>
          </a:p>
          <a:p>
            <a:pPr algn="just" eaLnBrk="1" hangingPunct="1"/>
            <a:r>
              <a:rPr lang="en-US" altLang="en-US" sz="2000" dirty="0">
                <a:cs typeface="Arial" panose="020B0604020202020204" pitchFamily="34" charset="0"/>
              </a:rPr>
              <a:t>µ - Molar mass of air (µ =29 kg/</a:t>
            </a:r>
            <a:r>
              <a:rPr lang="en-US" altLang="en-US" sz="2000" dirty="0" err="1">
                <a:cs typeface="Arial" panose="020B0604020202020204" pitchFamily="34" charset="0"/>
              </a:rPr>
              <a:t>kmol</a:t>
            </a:r>
            <a:r>
              <a:rPr lang="en-US" altLang="en-US" sz="2000" dirty="0">
                <a:cs typeface="Arial" panose="020B0604020202020204" pitchFamily="34" charset="0"/>
              </a:rPr>
              <a:t>) </a:t>
            </a:r>
          </a:p>
          <a:p>
            <a:pPr algn="just" eaLnBrk="1" hangingPunct="1"/>
            <a:r>
              <a:rPr lang="en-US" altLang="en-US" sz="2000" dirty="0">
                <a:cs typeface="Arial" panose="020B0604020202020204" pitchFamily="34" charset="0"/>
                <a:sym typeface="Symbol" panose="05050102010706020507" pitchFamily="18" charset="2"/>
              </a:rPr>
              <a:t> - Compression time from P</a:t>
            </a:r>
            <a:r>
              <a:rPr lang="en-US" altLang="en-US" sz="2000" baseline="-25000" dirty="0">
                <a:cs typeface="Arial" panose="020B0604020202020204" pitchFamily="34" charset="0"/>
                <a:sym typeface="Symbol" panose="05050102010706020507" pitchFamily="18" charset="2"/>
              </a:rPr>
              <a:t>1</a:t>
            </a:r>
            <a:r>
              <a:rPr lang="en-US" altLang="en-US" sz="2000" dirty="0">
                <a:cs typeface="Arial" panose="020B0604020202020204" pitchFamily="34" charset="0"/>
                <a:sym typeface="Symbol" panose="05050102010706020507" pitchFamily="18" charset="2"/>
              </a:rPr>
              <a:t> to P</a:t>
            </a:r>
            <a:r>
              <a:rPr lang="en-US" altLang="en-US" sz="2000" baseline="-25000" dirty="0">
                <a:cs typeface="Arial" panose="020B0604020202020204" pitchFamily="34" charset="0"/>
                <a:sym typeface="Symbol" panose="05050102010706020507" pitchFamily="18" charset="2"/>
              </a:rPr>
              <a:t>2 </a:t>
            </a:r>
            <a:r>
              <a:rPr lang="en-US" altLang="en-US" sz="2000" dirty="0">
                <a:cs typeface="Arial" panose="020B0604020202020204" pitchFamily="34" charset="0"/>
                <a:sym typeface="Symbol" panose="05050102010706020507" pitchFamily="18" charset="2"/>
              </a:rPr>
              <a:t>(s)</a:t>
            </a:r>
          </a:p>
          <a:p>
            <a:pPr algn="just" eaLnBrk="1" hangingPunct="1"/>
            <a:r>
              <a:rPr lang="en-US" altLang="en-US" sz="2000" dirty="0">
                <a:cs typeface="Arial" panose="020B0604020202020204" pitchFamily="34" charset="0"/>
                <a:sym typeface="Symbol" panose="05050102010706020507" pitchFamily="18" charset="2"/>
              </a:rPr>
              <a:t>T</a:t>
            </a:r>
            <a:r>
              <a:rPr lang="en-US" altLang="en-US" sz="2000" baseline="-25000" dirty="0">
                <a:cs typeface="Arial" panose="020B0604020202020204" pitchFamily="34" charset="0"/>
                <a:sym typeface="Symbol" panose="05050102010706020507" pitchFamily="18" charset="2"/>
              </a:rPr>
              <a:t>a </a:t>
            </a:r>
            <a:r>
              <a:rPr lang="en-US" altLang="en-US" sz="2000" dirty="0">
                <a:cs typeface="Arial" panose="020B0604020202020204" pitchFamily="34" charset="0"/>
                <a:sym typeface="Symbol" panose="05050102010706020507" pitchFamily="18" charset="2"/>
              </a:rPr>
              <a:t>.P</a:t>
            </a:r>
            <a:r>
              <a:rPr lang="en-US" altLang="en-US" sz="2000" baseline="-25000" dirty="0">
                <a:cs typeface="Arial" panose="020B0604020202020204" pitchFamily="34" charset="0"/>
                <a:sym typeface="Symbol" panose="05050102010706020507" pitchFamily="18" charset="2"/>
              </a:rPr>
              <a:t>a</a:t>
            </a:r>
            <a:r>
              <a:rPr lang="en-US" altLang="en-US" sz="2000" dirty="0">
                <a:cs typeface="Arial" panose="020B0604020202020204" pitchFamily="34" charset="0"/>
                <a:sym typeface="Symbol" panose="05050102010706020507" pitchFamily="18" charset="2"/>
              </a:rPr>
              <a:t> – Absolute temperature and pressure of air in the container (K). (Pa)</a:t>
            </a:r>
          </a:p>
          <a:p>
            <a:pPr algn="just" eaLnBrk="1" hangingPunct="1"/>
            <a:r>
              <a:rPr lang="en-US" altLang="en-US" sz="2000" dirty="0">
                <a:cs typeface="Arial" panose="020B0604020202020204" pitchFamily="34" charset="0"/>
                <a:sym typeface="Symbol" panose="05050102010706020507" pitchFamily="18" charset="2"/>
              </a:rPr>
              <a:t>T</a:t>
            </a:r>
            <a:r>
              <a:rPr lang="en-US" altLang="en-US" sz="2000" baseline="-25000" dirty="0">
                <a:cs typeface="Arial" panose="020B0604020202020204" pitchFamily="34" charset="0"/>
                <a:sym typeface="Symbol" panose="05050102010706020507" pitchFamily="18" charset="2"/>
              </a:rPr>
              <a:t>b </a:t>
            </a:r>
            <a:r>
              <a:rPr lang="en-US" altLang="en-US" sz="2000" dirty="0">
                <a:cs typeface="Arial" panose="020B0604020202020204" pitchFamily="34" charset="0"/>
                <a:sym typeface="Symbol" panose="05050102010706020507" pitchFamily="18" charset="2"/>
              </a:rPr>
              <a:t>.P</a:t>
            </a:r>
            <a:r>
              <a:rPr lang="en-US" altLang="en-US" sz="2000" baseline="-25000" dirty="0">
                <a:cs typeface="Arial" panose="020B0604020202020204" pitchFamily="34" charset="0"/>
                <a:sym typeface="Symbol" panose="05050102010706020507" pitchFamily="18" charset="2"/>
              </a:rPr>
              <a:t>b</a:t>
            </a:r>
            <a:r>
              <a:rPr lang="en-US" altLang="en-US" sz="2000" dirty="0">
                <a:cs typeface="Arial" panose="020B0604020202020204" pitchFamily="34" charset="0"/>
                <a:sym typeface="Symbol" panose="05050102010706020507" pitchFamily="18" charset="2"/>
              </a:rPr>
              <a:t> – Absolute temperature and pressure of air in the container (K). (Pa)</a:t>
            </a:r>
          </a:p>
          <a:p>
            <a:pPr algn="just" eaLnBrk="1" hangingPunct="1"/>
            <a:endParaRPr lang="en-US" altLang="en-US" sz="2000" dirty="0">
              <a:cs typeface="Arial" panose="020B0604020202020204" pitchFamily="34" charset="0"/>
            </a:endParaRPr>
          </a:p>
        </p:txBody>
      </p:sp>
      <p:graphicFrame>
        <p:nvGraphicFramePr>
          <p:cNvPr id="1027" name="Object 87">
            <a:extLst>
              <a:ext uri="{FF2B5EF4-FFF2-40B4-BE49-F238E27FC236}">
                <a16:creationId xmlns:a16="http://schemas.microsoft.com/office/drawing/2014/main" id="{5B05D37B-5E14-77CF-F6C9-D3D9E587650D}"/>
              </a:ext>
            </a:extLst>
          </p:cNvPr>
          <p:cNvGraphicFramePr>
            <a:graphicFrameLocks noChangeAspect="1"/>
          </p:cNvGraphicFramePr>
          <p:nvPr>
            <p:extLst>
              <p:ext uri="{D42A27DB-BD31-4B8C-83A1-F6EECF244321}">
                <p14:modId xmlns:p14="http://schemas.microsoft.com/office/powerpoint/2010/main" val="623080030"/>
              </p:ext>
            </p:extLst>
          </p:nvPr>
        </p:nvGraphicFramePr>
        <p:xfrm>
          <a:off x="6530888" y="2133599"/>
          <a:ext cx="4013679" cy="788988"/>
        </p:xfrm>
        <a:graphic>
          <a:graphicData uri="http://schemas.openxmlformats.org/presentationml/2006/ole">
            <mc:AlternateContent xmlns:mc="http://schemas.openxmlformats.org/markup-compatibility/2006">
              <mc:Choice xmlns:v="urn:schemas-microsoft-com:vml" Requires="v">
                <p:oleObj name="Equation" r:id="rId5" imgW="1625400" imgH="482400" progId="Equation.3">
                  <p:embed/>
                </p:oleObj>
              </mc:Choice>
              <mc:Fallback>
                <p:oleObj name="Equation" r:id="rId5" imgW="1625400" imgH="482400" progId="Equation.3">
                  <p:embed/>
                  <p:pic>
                    <p:nvPicPr>
                      <p:cNvPr id="1027" name="Object 87">
                        <a:extLst>
                          <a:ext uri="{FF2B5EF4-FFF2-40B4-BE49-F238E27FC236}">
                            <a16:creationId xmlns:a16="http://schemas.microsoft.com/office/drawing/2014/main" id="{5B05D37B-5E14-77CF-F6C9-D3D9E587650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0888" y="2133599"/>
                        <a:ext cx="4013679" cy="788988"/>
                      </a:xfrm>
                      <a:prstGeom prst="rect">
                        <a:avLst/>
                      </a:prstGeom>
                      <a:noFill/>
                      <a:ln>
                        <a:noFill/>
                      </a:ln>
                      <a:effec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AD15F-6CBD-21AA-876C-7C0B2DE24754}"/>
            </a:ext>
          </a:extLst>
        </p:cNvPr>
        <p:cNvGrpSpPr/>
        <p:nvPr/>
      </p:nvGrpSpPr>
      <p:grpSpPr>
        <a:xfrm>
          <a:off x="0" y="0"/>
          <a:ext cx="0" cy="0"/>
          <a:chOff x="0" y="0"/>
          <a:chExt cx="0" cy="0"/>
        </a:xfrm>
      </p:grpSpPr>
      <p:sp>
        <p:nvSpPr>
          <p:cNvPr id="10242" name="Title 5">
            <a:extLst>
              <a:ext uri="{FF2B5EF4-FFF2-40B4-BE49-F238E27FC236}">
                <a16:creationId xmlns:a16="http://schemas.microsoft.com/office/drawing/2014/main" id="{BEA9B3A3-3A62-ADC6-8264-3E3EB4D57065}"/>
              </a:ext>
            </a:extLst>
          </p:cNvPr>
          <p:cNvSpPr>
            <a:spLocks noGrp="1"/>
          </p:cNvSpPr>
          <p:nvPr>
            <p:ph type="title" idx="4294967295"/>
          </p:nvPr>
        </p:nvSpPr>
        <p:spPr>
          <a:xfrm>
            <a:off x="1866900" y="2722562"/>
            <a:ext cx="8953500" cy="706438"/>
          </a:xfrm>
          <a:prstGeom prst="rect">
            <a:avLst/>
          </a:prstGeom>
        </p:spPr>
        <p:txBody>
          <a:bodyPr anchor="t">
            <a:normAutofit fontScale="90000"/>
          </a:bodyPr>
          <a:lstStyle/>
          <a:p>
            <a:pPr marL="139700">
              <a:lnSpc>
                <a:spcPct val="150000"/>
              </a:lnSpc>
            </a:pPr>
            <a:r>
              <a:rPr lang="en-US" altLang="en-US" sz="4000" dirty="0">
                <a:solidFill>
                  <a:schemeClr val="tx1"/>
                </a:solidFill>
                <a:latin typeface="Arial" panose="020B0604020202020204" pitchFamily="34" charset="0"/>
                <a:cs typeface="Arial" panose="020B0604020202020204" pitchFamily="34" charset="0"/>
              </a:rPr>
              <a:t>2. EEMs in compressed air</a:t>
            </a:r>
          </a:p>
        </p:txBody>
      </p:sp>
      <p:sp>
        <p:nvSpPr>
          <p:cNvPr id="10243" name="Slide Number Placeholder 4">
            <a:extLst>
              <a:ext uri="{FF2B5EF4-FFF2-40B4-BE49-F238E27FC236}">
                <a16:creationId xmlns:a16="http://schemas.microsoft.com/office/drawing/2014/main" id="{161AFF16-4C78-BAAE-BE8D-83EB51A3FFCE}"/>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90EE4211-3BFC-4138-A8ED-495367C7DF61}" type="slidenum">
              <a:rPr lang="en-US" altLang="en-US" sz="1100" b="1">
                <a:solidFill>
                  <a:schemeClr val="bg1"/>
                </a:solidFill>
                <a:cs typeface="Arial" panose="020B0604020202020204" pitchFamily="34" charset="0"/>
              </a:rPr>
              <a:pPr algn="ctr" eaLnBrk="1" hangingPunct="1"/>
              <a:t>7</a:t>
            </a:fld>
            <a:endParaRPr lang="en-US" altLang="en-US" sz="1100" b="1">
              <a:solidFill>
                <a:schemeClr val="bg1"/>
              </a:solidFill>
              <a:cs typeface="Arial" panose="020B0604020202020204" pitchFamily="34" charset="0"/>
            </a:endParaRPr>
          </a:p>
        </p:txBody>
      </p:sp>
    </p:spTree>
    <p:extLst>
      <p:ext uri="{BB962C8B-B14F-4D97-AF65-F5344CB8AC3E}">
        <p14:creationId xmlns:p14="http://schemas.microsoft.com/office/powerpoint/2010/main" val="236484717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6AA16E7-AB06-B71A-7126-CBA087F044BF}"/>
              </a:ext>
            </a:extLst>
          </p:cNvPr>
          <p:cNvSpPr>
            <a:spLocks noGrp="1" noChangeArrowheads="1"/>
          </p:cNvSpPr>
          <p:nvPr>
            <p:ph type="title" idx="4294967295"/>
          </p:nvPr>
        </p:nvSpPr>
        <p:spPr>
          <a:xfrm>
            <a:off x="0" y="440554"/>
            <a:ext cx="12192000" cy="550046"/>
          </a:xfrm>
          <a:prstGeom prst="rect">
            <a:avLst/>
          </a:prstGeom>
        </p:spPr>
        <p:txBody>
          <a:bodyPr>
            <a:noAutofit/>
          </a:bodyPr>
          <a:lstStyle/>
          <a:p>
            <a:pPr algn="ctr" eaLnBrk="1" hangingPunct="1"/>
            <a:r>
              <a:rPr lang="en-US" altLang="en-US" sz="3200" b="1" dirty="0">
                <a:solidFill>
                  <a:schemeClr val="accent1">
                    <a:lumMod val="50000"/>
                  </a:schemeClr>
                </a:solidFill>
                <a:latin typeface="Arial" panose="020B0604020202020204" pitchFamily="34" charset="0"/>
                <a:cs typeface="Arial" panose="020B0604020202020204" pitchFamily="34" charset="0"/>
              </a:rPr>
              <a:t>ENERGY EFFICIENCY MEASURES (EEMS)</a:t>
            </a:r>
          </a:p>
        </p:txBody>
      </p:sp>
      <p:sp>
        <p:nvSpPr>
          <p:cNvPr id="13315" name="Rectangle 3">
            <a:extLst>
              <a:ext uri="{FF2B5EF4-FFF2-40B4-BE49-F238E27FC236}">
                <a16:creationId xmlns:a16="http://schemas.microsoft.com/office/drawing/2014/main" id="{2825D7FE-B38A-B471-646F-AF1D9F22C483}"/>
              </a:ext>
            </a:extLst>
          </p:cNvPr>
          <p:cNvSpPr>
            <a:spLocks noGrp="1" noChangeArrowheads="1"/>
          </p:cNvSpPr>
          <p:nvPr>
            <p:ph type="body" idx="4294967295"/>
          </p:nvPr>
        </p:nvSpPr>
        <p:spPr>
          <a:xfrm>
            <a:off x="381000" y="1472127"/>
            <a:ext cx="11353800" cy="4610100"/>
          </a:xfrm>
          <a:prstGeom prst="rect">
            <a:avLst/>
          </a:prstGeom>
        </p:spPr>
        <p:txBody>
          <a:bodyPr>
            <a:normAutofit fontScale="85000" lnSpcReduction="20000"/>
          </a:bodyPr>
          <a:lstStyle/>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Investment</a:t>
            </a:r>
            <a:r>
              <a:rPr lang="en-US" altLang="en-US" sz="2400" dirty="0">
                <a:solidFill>
                  <a:schemeClr val="tx1"/>
                </a:solidFill>
                <a:latin typeface="Arial" panose="020B0604020202020204" pitchFamily="34" charset="0"/>
                <a:cs typeface="Arial" panose="020B0604020202020204" pitchFamily="34" charset="0"/>
              </a:rPr>
              <a:t>: Choose high-efficiency compressors with low operating costs; use multi-stage compressors with intermediate cooling.</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Installation</a:t>
            </a:r>
            <a:r>
              <a:rPr lang="en-US" altLang="en-US" sz="2400" dirty="0">
                <a:solidFill>
                  <a:schemeClr val="tx1"/>
                </a:solidFill>
                <a:latin typeface="Arial" panose="020B0604020202020204" pitchFamily="34" charset="0"/>
                <a:cs typeface="Arial" panose="020B0604020202020204" pitchFamily="34" charset="0"/>
              </a:rPr>
              <a:t>: Use high-pressure compressors for high-pressure applications and low-pressure compressors for low-pressure applications; optimize piping (size. length. fittings); place compressors centrally; ensure well-ventilated compressor rooms with low ambient air temperatures (to reduce intake air temperature).</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Usage</a:t>
            </a:r>
            <a:r>
              <a:rPr lang="en-US" altLang="en-US" sz="2400" dirty="0">
                <a:solidFill>
                  <a:schemeClr val="tx1"/>
                </a:solidFill>
                <a:latin typeface="Arial" panose="020B0604020202020204" pitchFamily="34" charset="0"/>
                <a:cs typeface="Arial" panose="020B0604020202020204" pitchFamily="34" charset="0"/>
              </a:rPr>
              <a:t>: Set compressed air pressure according to demand; operate high-efficiency compressors as base load; distribute loads efficiently; minimize compressed air usage (e.g.. replace with electric alternatives where possible).</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Maintenance</a:t>
            </a:r>
            <a:r>
              <a:rPr lang="en-US" altLang="en-US" sz="2400" dirty="0">
                <a:solidFill>
                  <a:schemeClr val="tx1"/>
                </a:solidFill>
                <a:latin typeface="Arial" panose="020B0604020202020204" pitchFamily="34" charset="0"/>
                <a:cs typeface="Arial" panose="020B0604020202020204" pitchFamily="34" charset="0"/>
              </a:rPr>
              <a:t>: Ensure effective maintenance procedures: </a:t>
            </a:r>
            <a:r>
              <a:rPr lang="en-US" sz="2400" dirty="0">
                <a:solidFill>
                  <a:schemeClr val="tx1"/>
                </a:solidFill>
                <a:latin typeface="Arial" panose="020B0604020202020204" pitchFamily="34" charset="0"/>
                <a:cs typeface="Arial" panose="020B0604020202020204" pitchFamily="34" charset="0"/>
              </a:rPr>
              <a:t>identify and reduce leaks.</a:t>
            </a:r>
            <a:r>
              <a:rPr lang="en-US" altLang="en-US" sz="2400" dirty="0">
                <a:solidFill>
                  <a:schemeClr val="tx1"/>
                </a:solidFill>
                <a:latin typeface="Arial" panose="020B0604020202020204" pitchFamily="34" charset="0"/>
                <a:cs typeface="Arial" panose="020B0604020202020204" pitchFamily="34" charset="0"/>
              </a:rPr>
              <a:t> Ensure efficient compressor cooling (moving towards isothermal compression).</a:t>
            </a:r>
          </a:p>
          <a:p>
            <a:pPr algn="just" eaLnBrk="1" hangingPunct="1">
              <a:lnSpc>
                <a:spcPct val="150000"/>
              </a:lnSpc>
              <a:buFontTx/>
              <a:buNone/>
            </a:pPr>
            <a:endParaRPr lang="en-US" altLang="en-US" sz="2400" b="1" dirty="0">
              <a:solidFill>
                <a:schemeClr val="tx1"/>
              </a:solidFill>
              <a:latin typeface="Arial" panose="020B0604020202020204" pitchFamily="34" charset="0"/>
              <a:cs typeface="Arial" panose="020B0604020202020204" pitchFamily="34" charset="0"/>
            </a:endParaRPr>
          </a:p>
          <a:p>
            <a:pPr algn="just" eaLnBrk="1" hangingPunct="1">
              <a:lnSpc>
                <a:spcPct val="150000"/>
              </a:lnSpc>
              <a:buFontTx/>
              <a:buNone/>
            </a:pPr>
            <a:endParaRPr lang="en-US" altLang="en-US" sz="2400" b="1" dirty="0">
              <a:solidFill>
                <a:schemeClr val="tx1"/>
              </a:solidFill>
              <a:latin typeface="Arial" panose="020B0604020202020204" pitchFamily="34" charset="0"/>
              <a:cs typeface="Arial" panose="020B0604020202020204" pitchFamily="34" charset="0"/>
            </a:endParaRPr>
          </a:p>
        </p:txBody>
      </p:sp>
      <p:sp>
        <p:nvSpPr>
          <p:cNvPr id="13316" name="Rectangle 4">
            <a:extLst>
              <a:ext uri="{FF2B5EF4-FFF2-40B4-BE49-F238E27FC236}">
                <a16:creationId xmlns:a16="http://schemas.microsoft.com/office/drawing/2014/main" id="{38D3564A-F4C9-835A-818A-C09AED890454}"/>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7" name="Rectangle 6">
            <a:extLst>
              <a:ext uri="{FF2B5EF4-FFF2-40B4-BE49-F238E27FC236}">
                <a16:creationId xmlns:a16="http://schemas.microsoft.com/office/drawing/2014/main" id="{9A098F50-97BD-A527-4B71-6C17D24E5BD4}"/>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8" name="Rectangle 7">
            <a:extLst>
              <a:ext uri="{FF2B5EF4-FFF2-40B4-BE49-F238E27FC236}">
                <a16:creationId xmlns:a16="http://schemas.microsoft.com/office/drawing/2014/main" id="{25966FD6-AC80-DAAC-6A44-5E187F130C6B}"/>
              </a:ext>
            </a:extLst>
          </p:cNvPr>
          <p:cNvSpPr>
            <a:spLocks noChangeArrowheads="1"/>
          </p:cNvSpPr>
          <p:nvPr/>
        </p:nvSpPr>
        <p:spPr bwMode="auto">
          <a:xfrm>
            <a:off x="1524000" y="30940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4D94F-33FD-3504-5386-8F3F96E95A4C}"/>
            </a:ext>
          </a:extLst>
        </p:cNvPr>
        <p:cNvGrpSpPr/>
        <p:nvPr/>
      </p:nvGrpSpPr>
      <p:grpSpPr>
        <a:xfrm>
          <a:off x="0" y="0"/>
          <a:ext cx="0" cy="0"/>
          <a:chOff x="0" y="0"/>
          <a:chExt cx="0" cy="0"/>
        </a:xfrm>
      </p:grpSpPr>
      <p:sp>
        <p:nvSpPr>
          <p:cNvPr id="13316" name="Rectangle 4">
            <a:extLst>
              <a:ext uri="{FF2B5EF4-FFF2-40B4-BE49-F238E27FC236}">
                <a16:creationId xmlns:a16="http://schemas.microsoft.com/office/drawing/2014/main" id="{05951FDC-CA66-95F3-1F8F-38B38DD4C826}"/>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7" name="Rectangle 6">
            <a:extLst>
              <a:ext uri="{FF2B5EF4-FFF2-40B4-BE49-F238E27FC236}">
                <a16:creationId xmlns:a16="http://schemas.microsoft.com/office/drawing/2014/main" id="{C29228B6-9D50-6CAC-EDFE-16CD9A812243}"/>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8" name="Rectangle 7">
            <a:extLst>
              <a:ext uri="{FF2B5EF4-FFF2-40B4-BE49-F238E27FC236}">
                <a16:creationId xmlns:a16="http://schemas.microsoft.com/office/drawing/2014/main" id="{C962C198-3D5A-B680-4667-6F93D2A530C1}"/>
              </a:ext>
            </a:extLst>
          </p:cNvPr>
          <p:cNvSpPr>
            <a:spLocks noChangeArrowheads="1"/>
          </p:cNvSpPr>
          <p:nvPr/>
        </p:nvSpPr>
        <p:spPr bwMode="auto">
          <a:xfrm>
            <a:off x="1524000" y="30940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5" name="TextBox 4">
            <a:extLst>
              <a:ext uri="{FF2B5EF4-FFF2-40B4-BE49-F238E27FC236}">
                <a16:creationId xmlns:a16="http://schemas.microsoft.com/office/drawing/2014/main" id="{1F065F90-DDAA-4A37-8381-E8751CF7A2E2}"/>
              </a:ext>
            </a:extLst>
          </p:cNvPr>
          <p:cNvSpPr txBox="1"/>
          <p:nvPr/>
        </p:nvSpPr>
        <p:spPr>
          <a:xfrm>
            <a:off x="571500" y="1366880"/>
            <a:ext cx="11049000" cy="4913781"/>
          </a:xfrm>
          <a:prstGeom prst="rect">
            <a:avLst/>
          </a:prstGeom>
          <a:noFill/>
        </p:spPr>
        <p:txBody>
          <a:bodyPr wrap="square">
            <a:spAutoFit/>
          </a:bodyPr>
          <a:lstStyle/>
          <a:p>
            <a:pPr marL="342900" lvl="0" indent="-342900" algn="just">
              <a:lnSpc>
                <a:spcPct val="115000"/>
              </a:lnSpc>
              <a:spcAft>
                <a:spcPts val="800"/>
              </a:spcAft>
              <a:buFont typeface="+mj-lt"/>
              <a:buAutoNum type="arabicPeriod"/>
            </a:pPr>
            <a:r>
              <a:rPr lang="en-US" sz="1800" b="1" kern="100" dirty="0">
                <a:effectLst/>
                <a:ea typeface="DengXian" panose="02010600030101010101" pitchFamily="2" charset="-122"/>
                <a:cs typeface="Times New Roman" panose="02020603050405020304" pitchFamily="18" charset="0"/>
              </a:rPr>
              <a:t>Reduce compressed air leakage Situation</a:t>
            </a:r>
            <a:r>
              <a:rPr lang="en-US" sz="1800" kern="100" dirty="0">
                <a:effectLst/>
                <a:ea typeface="DengXian" panose="02010600030101010101" pitchFamily="2" charset="-122"/>
                <a:cs typeface="Times New Roman" panose="02020603050405020304" pitchFamily="18" charset="0"/>
              </a:rPr>
              <a:t>: Many systems lose 15%–30% of their air due to leakage. </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Measures: Periodically check with ultrasonic detectors. Patch or replace damaged valves, joints, and hoses. </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Saving potential: 10–20% of compressed air system energy. </a:t>
            </a:r>
          </a:p>
          <a:p>
            <a:pPr algn="just">
              <a:lnSpc>
                <a:spcPct val="115000"/>
              </a:lnSpc>
              <a:spcAft>
                <a:spcPts val="800"/>
              </a:spcAft>
              <a:buNone/>
            </a:pPr>
            <a:r>
              <a:rPr lang="en-US" sz="1800" b="1" kern="100" dirty="0">
                <a:effectLst/>
                <a:ea typeface="DengXian" panose="02010600030101010101" pitchFamily="2" charset="-122"/>
                <a:cs typeface="Times New Roman" panose="02020603050405020304" pitchFamily="18" charset="0"/>
              </a:rPr>
              <a:t>2. Install inverter for air compressor</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Function: Adjust motor speed according to load → reduce power consumption.</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Suitable for: Factories with variable air load over time (not running 100% continuously).</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Savings: 15–35% of electricity depending on load.</a:t>
            </a:r>
          </a:p>
          <a:p>
            <a:pPr algn="just">
              <a:lnSpc>
                <a:spcPct val="115000"/>
              </a:lnSpc>
              <a:spcAft>
                <a:spcPts val="800"/>
              </a:spcAft>
              <a:buNone/>
            </a:pPr>
            <a:r>
              <a:rPr lang="en-US" sz="1800" b="1" kern="100" dirty="0">
                <a:effectLst/>
                <a:ea typeface="DengXian" panose="02010600030101010101" pitchFamily="2" charset="-122"/>
                <a:cs typeface="Times New Roman" panose="02020603050405020304" pitchFamily="18" charset="0"/>
              </a:rPr>
              <a:t>3. Optimize system pressure</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Problem: Higher pressure than required increases power consumption.</a:t>
            </a:r>
          </a:p>
          <a:p>
            <a:pPr algn="just">
              <a:lnSpc>
                <a:spcPct val="115000"/>
              </a:lnSpc>
              <a:spcAft>
                <a:spcPts val="800"/>
              </a:spcAft>
              <a:buNone/>
            </a:pPr>
            <a:r>
              <a:rPr lang="en-US" sz="1800" kern="100" dirty="0">
                <a:effectLst/>
                <a:ea typeface="DengXian" panose="02010600030101010101" pitchFamily="2" charset="-122"/>
                <a:cs typeface="Times New Roman" panose="02020603050405020304" pitchFamily="18" charset="0"/>
              </a:rPr>
              <a:t>Solution: Adjust optimal pressure (reducing from 7 bar to 6 bar can save ~10%).</a:t>
            </a:r>
          </a:p>
          <a:p>
            <a:pPr algn="just">
              <a:lnSpc>
                <a:spcPct val="115000"/>
              </a:lnSpc>
              <a:spcAft>
                <a:spcPts val="800"/>
              </a:spcAft>
            </a:pPr>
            <a:r>
              <a:rPr lang="en-US" sz="1800" kern="100" dirty="0">
                <a:effectLst/>
                <a:ea typeface="DengXian" panose="02010600030101010101" pitchFamily="2" charset="-122"/>
                <a:cs typeface="Times New Roman" panose="02020603050405020304" pitchFamily="18" charset="0"/>
              </a:rPr>
              <a:t>Zoning: high/low pressure areas.</a:t>
            </a:r>
          </a:p>
        </p:txBody>
      </p:sp>
      <p:sp>
        <p:nvSpPr>
          <p:cNvPr id="7" name="Rectangle 2">
            <a:extLst>
              <a:ext uri="{FF2B5EF4-FFF2-40B4-BE49-F238E27FC236}">
                <a16:creationId xmlns:a16="http://schemas.microsoft.com/office/drawing/2014/main" id="{46F9AB2C-27ED-2663-68F5-BC268211E3A7}"/>
              </a:ext>
            </a:extLst>
          </p:cNvPr>
          <p:cNvSpPr txBox="1">
            <a:spLocks noChangeArrowheads="1"/>
          </p:cNvSpPr>
          <p:nvPr/>
        </p:nvSpPr>
        <p:spPr>
          <a:xfrm>
            <a:off x="0" y="440554"/>
            <a:ext cx="12192000" cy="55004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kern="0">
                <a:solidFill>
                  <a:schemeClr val="accent1">
                    <a:lumMod val="50000"/>
                  </a:schemeClr>
                </a:solidFill>
                <a:latin typeface="Arial" panose="020B0604020202020204" pitchFamily="34" charset="0"/>
                <a:cs typeface="Arial" panose="020B0604020202020204" pitchFamily="34" charset="0"/>
              </a:rPr>
              <a:t>ENERGY EFFICIENCY MEASURES (EEMS)</a:t>
            </a:r>
            <a:endParaRPr lang="en-US" altLang="en-US" sz="3200"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64395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9Slide - 2021">
      <a:dk1>
        <a:sysClr val="windowText" lastClr="000000"/>
      </a:dk1>
      <a:lt1>
        <a:sysClr val="window" lastClr="FFFFFF"/>
      </a:lt1>
      <a:dk2>
        <a:srgbClr val="092D6C"/>
      </a:dk2>
      <a:lt2>
        <a:srgbClr val="FCECD0"/>
      </a:lt2>
      <a:accent1>
        <a:srgbClr val="4FC1E9"/>
      </a:accent1>
      <a:accent2>
        <a:srgbClr val="48CFAD"/>
      </a:accent2>
      <a:accent3>
        <a:srgbClr val="A0D468"/>
      </a:accent3>
      <a:accent4>
        <a:srgbClr val="FFBD45"/>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Blank.potx" id="{4C410E64-73D4-4894-A16A-B0A564A2C1B3}" vid="{BD11DD77-7AB8-40E7-98B4-F754939C4E0E}"/>
    </a:ext>
  </a:extLst>
</a:theme>
</file>

<file path=ppt/theme/theme4.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9Slide.vn</Template>
  <TotalTime>1132</TotalTime>
  <Words>5065</Words>
  <Application>Microsoft Macintosh PowerPoint</Application>
  <PresentationFormat>Widescreen</PresentationFormat>
  <Paragraphs>488</Paragraphs>
  <Slides>32</Slides>
  <Notes>23</Notes>
  <HiddenSlides>0</HiddenSlides>
  <MMClips>0</MMClips>
  <ScaleCrop>false</ScaleCrop>
  <HeadingPairs>
    <vt:vector size="8" baseType="variant">
      <vt:variant>
        <vt:lpstr>Fonts Used</vt:lpstr>
      </vt:variant>
      <vt:variant>
        <vt:i4>13</vt:i4>
      </vt:variant>
      <vt:variant>
        <vt:lpstr>Theme</vt:lpstr>
      </vt:variant>
      <vt:variant>
        <vt:i4>6</vt:i4>
      </vt:variant>
      <vt:variant>
        <vt:lpstr>Embedded OLE Servers</vt:lpstr>
      </vt:variant>
      <vt:variant>
        <vt:i4>2</vt:i4>
      </vt:variant>
      <vt:variant>
        <vt:lpstr>Slide Titles</vt:lpstr>
      </vt:variant>
      <vt:variant>
        <vt:i4>32</vt:i4>
      </vt:variant>
    </vt:vector>
  </HeadingPairs>
  <TitlesOfParts>
    <vt:vector size="53" baseType="lpstr">
      <vt:lpstr>Symbol</vt:lpstr>
      <vt:lpstr>Roboto</vt:lpstr>
      <vt:lpstr>Fira Sans Extra Condensed</vt:lpstr>
      <vt:lpstr>Calibri</vt:lpstr>
      <vt:lpstr>Wingdings</vt:lpstr>
      <vt:lpstr>Aptos</vt:lpstr>
      <vt:lpstr>MS Mincho</vt:lpstr>
      <vt:lpstr>Montserrat Bold</vt:lpstr>
      <vt:lpstr>#9Slide02 Tieu de dai</vt:lpstr>
      <vt:lpstr>Arial</vt:lpstr>
      <vt:lpstr>DengXian</vt:lpstr>
      <vt:lpstr>#9Slide02 Noi dung dai</vt:lpstr>
      <vt:lpstr>Arial Unicode MS</vt:lpstr>
      <vt:lpstr>Slide Trống</vt:lpstr>
      <vt:lpstr>1_Slide Trống</vt:lpstr>
      <vt:lpstr>Office Theme</vt:lpstr>
      <vt:lpstr>Energy Saving Infographics by Slidesgo</vt:lpstr>
      <vt:lpstr>1_Energy Saving Infographics by Slidesgo</vt:lpstr>
      <vt:lpstr>2_Energy Saving Infographics by Slidesgo</vt:lpstr>
      <vt:lpstr>Equation</vt:lpstr>
      <vt:lpstr>AutoCAD Drawing</vt:lpstr>
      <vt:lpstr>PowerPoint Presentation</vt:lpstr>
      <vt:lpstr>CONTENT</vt:lpstr>
      <vt:lpstr>1. Overview of compressed air systems</vt:lpstr>
      <vt:lpstr>COMPRESSED AIR SYSTEM</vt:lpstr>
      <vt:lpstr>CLASSIFICATION</vt:lpstr>
      <vt:lpstr>BASIC SPECIFICATIONS</vt:lpstr>
      <vt:lpstr>2. EEMs in compressed air</vt:lpstr>
      <vt:lpstr>ENERGY EFFICIENCY MEASURES (EEMS)</vt:lpstr>
      <vt:lpstr>PowerPoint Presentation</vt:lpstr>
      <vt:lpstr>PowerPoint Presentation</vt:lpstr>
      <vt:lpstr>PowerPoint Presentation</vt:lpstr>
      <vt:lpstr>PowerPoint Presentation</vt:lpstr>
      <vt:lpstr>  3. SELECTION OF AIR COMPRESSORS </vt:lpstr>
      <vt:lpstr>ADVANTAGES AND DISADVANTAGES OF AIR COMPRESSORS</vt:lpstr>
      <vt:lpstr>PowerPoint Presentation</vt:lpstr>
      <vt:lpstr>PowerPoint Presentation</vt:lpstr>
      <vt:lpstr>Adjusting compressor capacity to achieve high efficiency using a variable speed drive (VSD)</vt:lpstr>
      <vt:lpstr>CHECKING THE CAPACITY OF THE COMPRESSOR</vt:lpstr>
      <vt:lpstr>PowerPoint Presentation</vt:lpstr>
      <vt:lpstr>5. PRESSURE DROP </vt:lpstr>
      <vt:lpstr>PowerPoint Presentation</vt:lpstr>
      <vt:lpstr>LOSSES DUE TO PRESSURE DROP</vt:lpstr>
      <vt:lpstr>THE CAUSES OF PRESSURE DROP IN DISTRIBUTION NETWORKS</vt:lpstr>
      <vt:lpstr>CHECKING FOR COMPRESSED AIR LEAKS</vt:lpstr>
      <vt:lpstr>The amount of compressed air leakage based on pressure and orifice diameter (m³/minute)</vt:lpstr>
      <vt:lpstr>6. COMPRESSED AIR TEMPERATURE </vt:lpstr>
      <vt:lpstr>THE IMPACT OF COMPRESSED AIR TEMPERATURE ON COMPRESSION POWER</vt:lpstr>
      <vt:lpstr>THE REASONS CAUSING AN INCREASE IN THE INLET AIR TEMPERATURE</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823417-Nguyễn Mạnh Hùng</cp:lastModifiedBy>
  <cp:revision>59</cp:revision>
  <dcterms:created xsi:type="dcterms:W3CDTF">2024-06-15T02:05:56Z</dcterms:created>
  <dcterms:modified xsi:type="dcterms:W3CDTF">2025-08-15T04:55:50Z</dcterms:modified>
  <cp:category>9Slide.vn</cp:category>
  <cp:contentStatus>9Slide</cp:contentStatus>
</cp:coreProperties>
</file>