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 id="2147483661" r:id="rId2"/>
  </p:sldMasterIdLst>
  <p:notesMasterIdLst>
    <p:notesMasterId r:id="rId45"/>
  </p:notesMasterIdLst>
  <p:sldIdLst>
    <p:sldId id="2370" r:id="rId3"/>
    <p:sldId id="267" r:id="rId4"/>
    <p:sldId id="721" r:id="rId5"/>
    <p:sldId id="728" r:id="rId6"/>
    <p:sldId id="729" r:id="rId7"/>
    <p:sldId id="2372" r:id="rId8"/>
    <p:sldId id="2371" r:id="rId9"/>
    <p:sldId id="316" r:id="rId10"/>
    <p:sldId id="730" r:id="rId11"/>
    <p:sldId id="727" r:id="rId12"/>
    <p:sldId id="731" r:id="rId13"/>
    <p:sldId id="732" r:id="rId14"/>
    <p:sldId id="320" r:id="rId15"/>
    <p:sldId id="2361" r:id="rId16"/>
    <p:sldId id="2362" r:id="rId17"/>
    <p:sldId id="321" r:id="rId18"/>
    <p:sldId id="322" r:id="rId19"/>
    <p:sldId id="271" r:id="rId20"/>
    <p:sldId id="273" r:id="rId21"/>
    <p:sldId id="2363" r:id="rId22"/>
    <p:sldId id="275" r:id="rId23"/>
    <p:sldId id="276" r:id="rId24"/>
    <p:sldId id="2364" r:id="rId25"/>
    <p:sldId id="278" r:id="rId26"/>
    <p:sldId id="279" r:id="rId27"/>
    <p:sldId id="280" r:id="rId28"/>
    <p:sldId id="281" r:id="rId29"/>
    <p:sldId id="282" r:id="rId30"/>
    <p:sldId id="283" r:id="rId31"/>
    <p:sldId id="284" r:id="rId32"/>
    <p:sldId id="285" r:id="rId33"/>
    <p:sldId id="2365" r:id="rId34"/>
    <p:sldId id="2366" r:id="rId35"/>
    <p:sldId id="726" r:id="rId36"/>
    <p:sldId id="2367" r:id="rId37"/>
    <p:sldId id="290" r:id="rId38"/>
    <p:sldId id="291" r:id="rId39"/>
    <p:sldId id="292" r:id="rId40"/>
    <p:sldId id="2368" r:id="rId41"/>
    <p:sldId id="294" r:id="rId42"/>
    <p:sldId id="2369" r:id="rId43"/>
    <p:sldId id="313" r:id="rId44"/>
  </p:sldIdLst>
  <p:sldSz cx="12192000" cy="6858000"/>
  <p:notesSz cx="6858000" cy="9144000"/>
  <p:embeddedFontLst>
    <p:embeddedFont>
      <p:font typeface="ＭＳ Ｐゴシック" panose="020B0600070205080204" pitchFamily="34" charset="-128"/>
      <p:regular r:id="rId46"/>
    </p:embeddedFont>
    <p:embeddedFont>
      <p:font typeface="Cambria Math" panose="02040503050406030204" pitchFamily="18" charset="0"/>
      <p:regular r:id="rId47"/>
    </p:embeddedFont>
    <p:embeddedFont>
      <p:font typeface="Fira Sans Extra Condensed" panose="020B0503050000020004" pitchFamily="34" charset="0"/>
      <p:regular r:id="rId48"/>
      <p:bold r:id="rId49"/>
      <p:italic r:id="rId50"/>
      <p:boldItalic r:id="rId51"/>
    </p:embeddedFont>
    <p:embeddedFont>
      <p:font typeface="Roboto" panose="02000000000000000000" pitchFamily="2" charset="0"/>
      <p:regular r:id="rId52"/>
      <p:bold r:id="rId53"/>
      <p:italic r:id="rId54"/>
      <p:boldItalic r:id="rId5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71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108" autoAdjust="0"/>
    <p:restoredTop sz="92514" autoAdjust="0"/>
  </p:normalViewPr>
  <p:slideViewPr>
    <p:cSldViewPr snapToGrid="0">
      <p:cViewPr varScale="1">
        <p:scale>
          <a:sx n="117" d="100"/>
          <a:sy n="117" d="100"/>
        </p:scale>
        <p:origin x="272"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font" Target="fonts/font2.fntdata"/><Relationship Id="rId50" Type="http://schemas.openxmlformats.org/officeDocument/2006/relationships/font" Target="fonts/font5.fntdata"/><Relationship Id="rId55" Type="http://schemas.openxmlformats.org/officeDocument/2006/relationships/font" Target="fonts/font10.fntdata"/><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3" Type="http://schemas.openxmlformats.org/officeDocument/2006/relationships/font" Target="fonts/font8.fntdata"/><Relationship Id="rId58" Type="http://schemas.openxmlformats.org/officeDocument/2006/relationships/theme" Target="theme/theme1.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font" Target="fonts/font3.fntdata"/><Relationship Id="rId56"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font" Target="fonts/font6.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font" Target="fonts/font1.fntdata"/><Relationship Id="rId59"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4.fntdata"/><Relationship Id="rId57" Type="http://schemas.openxmlformats.org/officeDocument/2006/relationships/viewProps" Target="view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font" Target="fonts/font7.fntdata"/></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67AE601-3D3A-49D3-BF92-3856233066A8}"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D2A0095F-3DD4-4320-BAAB-25A2C81435BD}">
      <dgm:prSet phldrT="[Text]" custT="1"/>
      <dgm:spPr/>
      <dgm:t>
        <a:bodyPr/>
        <a:lstStyle/>
        <a:p>
          <a:pPr>
            <a:buFontTx/>
            <a:buNone/>
          </a:pPr>
          <a:r>
            <a:rPr lang="en-US" sz="2400" b="1" u="none">
              <a:solidFill>
                <a:schemeClr val="tx1"/>
              </a:solidFill>
              <a:latin typeface="Arial" panose="020B0604020202020204" pitchFamily="34" charset="0"/>
              <a:ea typeface="ＭＳ Ｐゴシック" charset="-128"/>
              <a:cs typeface="Arial" panose="020B0604020202020204" pitchFamily="34" charset="0"/>
            </a:rPr>
            <a:t>Investment costs  
(cost of capital)</a:t>
          </a:r>
          <a:endParaRPr lang="en-US" sz="2400" u="none" dirty="0"/>
        </a:p>
      </dgm:t>
    </dgm:pt>
    <dgm:pt modelId="{B94C154A-74A1-4350-928C-73C3502414E9}" type="parTrans" cxnId="{84407220-152B-473A-8EDC-8205073ACAEA}">
      <dgm:prSet/>
      <dgm:spPr/>
      <dgm:t>
        <a:bodyPr/>
        <a:lstStyle/>
        <a:p>
          <a:endParaRPr lang="en-US"/>
        </a:p>
      </dgm:t>
    </dgm:pt>
    <dgm:pt modelId="{4A32EFFB-65B2-4F2D-8B0C-5178CF6E61DD}" type="sibTrans" cxnId="{84407220-152B-473A-8EDC-8205073ACAEA}">
      <dgm:prSet/>
      <dgm:spPr/>
      <dgm:t>
        <a:bodyPr/>
        <a:lstStyle/>
        <a:p>
          <a:endParaRPr lang="en-US"/>
        </a:p>
      </dgm:t>
    </dgm:pt>
    <dgm:pt modelId="{A0AD5047-0EFE-4997-8DB9-63A3CC8211A2}">
      <dgm:prSet phldrT="[Text]" custT="1"/>
      <dgm:spPr/>
      <dgm:t>
        <a:bodyPr/>
        <a:lstStyle/>
        <a:p>
          <a:pPr>
            <a:buFontTx/>
            <a:buNone/>
          </a:pPr>
          <a:r>
            <a:rPr lang="en-US" sz="2400" b="1" u="none" dirty="0">
              <a:solidFill>
                <a:schemeClr val="tx1"/>
              </a:solidFill>
              <a:latin typeface="Arial" panose="020B0604020202020204" pitchFamily="34" charset="0"/>
              <a:ea typeface="ＭＳ Ｐゴシック" charset="-128"/>
              <a:cs typeface="Arial" panose="020B0604020202020204" pitchFamily="34" charset="0"/>
            </a:rPr>
            <a:t>Operating and maintenance costs</a:t>
          </a:r>
          <a:endParaRPr lang="en-US" sz="2400" u="none" dirty="0"/>
        </a:p>
      </dgm:t>
    </dgm:pt>
    <dgm:pt modelId="{ED57F9E4-1E9B-45EE-AF12-2ECB61C3EB05}" type="parTrans" cxnId="{C34A5434-DAC9-4D7E-B46C-C06C82E4FCD6}">
      <dgm:prSet/>
      <dgm:spPr/>
      <dgm:t>
        <a:bodyPr/>
        <a:lstStyle/>
        <a:p>
          <a:endParaRPr lang="en-US"/>
        </a:p>
      </dgm:t>
    </dgm:pt>
    <dgm:pt modelId="{CB6FE8F8-356D-4A40-B86A-FA56C6B9C53C}" type="sibTrans" cxnId="{C34A5434-DAC9-4D7E-B46C-C06C82E4FCD6}">
      <dgm:prSet/>
      <dgm:spPr/>
      <dgm:t>
        <a:bodyPr/>
        <a:lstStyle/>
        <a:p>
          <a:endParaRPr lang="en-US"/>
        </a:p>
      </dgm:t>
    </dgm:pt>
    <dgm:pt modelId="{395B0CB9-9044-4C5F-A450-B6FFCFBFAD98}">
      <dgm:prSet phldrT="[Text]" custT="1"/>
      <dgm:spPr/>
      <dgm:t>
        <a:bodyPr/>
        <a:lstStyle/>
        <a:p>
          <a:r>
            <a:rPr lang="en-US" sz="1400"/>
            <a:t>Energy and related costs</a:t>
          </a:r>
          <a:endParaRPr lang="en-US" sz="3600" dirty="0"/>
        </a:p>
      </dgm:t>
    </dgm:pt>
    <dgm:pt modelId="{F90184B5-8FB5-4E90-AAEC-3F9D117A571F}" type="parTrans" cxnId="{D4087779-7818-43AC-8FF2-D1772EB6FA4C}">
      <dgm:prSet/>
      <dgm:spPr/>
      <dgm:t>
        <a:bodyPr/>
        <a:lstStyle/>
        <a:p>
          <a:endParaRPr lang="en-US"/>
        </a:p>
      </dgm:t>
    </dgm:pt>
    <dgm:pt modelId="{CB3DF772-3F4D-440D-81BD-D77B2ED7DCC9}" type="sibTrans" cxnId="{D4087779-7818-43AC-8FF2-D1772EB6FA4C}">
      <dgm:prSet/>
      <dgm:spPr/>
      <dgm:t>
        <a:bodyPr/>
        <a:lstStyle/>
        <a:p>
          <a:endParaRPr lang="en-US"/>
        </a:p>
      </dgm:t>
    </dgm:pt>
    <dgm:pt modelId="{BE4EC055-181B-4072-94AA-903D4FE36BA8}">
      <dgm:prSet phldrT="[Text]" custT="1"/>
      <dgm:spPr/>
      <dgm:t>
        <a:bodyPr/>
        <a:lstStyle/>
        <a:p>
          <a:pPr>
            <a:buFontTx/>
            <a:buNone/>
          </a:pPr>
          <a:r>
            <a:rPr lang="en-US" sz="2400" b="1" u="none" dirty="0">
              <a:solidFill>
                <a:schemeClr val="tx1"/>
              </a:solidFill>
              <a:latin typeface="Arial" panose="020B0604020202020204" pitchFamily="34" charset="0"/>
              <a:ea typeface="ＭＳ Ｐゴシック" charset="-128"/>
              <a:cs typeface="Arial" panose="020B0604020202020204" pitchFamily="34" charset="0"/>
            </a:rPr>
            <a:t>Other expenses</a:t>
          </a:r>
          <a:endParaRPr lang="en-US" sz="2400" u="none" dirty="0"/>
        </a:p>
      </dgm:t>
    </dgm:pt>
    <dgm:pt modelId="{AB6008E6-3CA6-4E2E-A9AF-234CFE16009A}" type="parTrans" cxnId="{345CC656-1AAD-4FF2-94F6-9A8B6393E29F}">
      <dgm:prSet/>
      <dgm:spPr/>
      <dgm:t>
        <a:bodyPr/>
        <a:lstStyle/>
        <a:p>
          <a:endParaRPr lang="en-US"/>
        </a:p>
      </dgm:t>
    </dgm:pt>
    <dgm:pt modelId="{070732F3-FBBA-49F9-A3D0-38E576A83462}" type="sibTrans" cxnId="{345CC656-1AAD-4FF2-94F6-9A8B6393E29F}">
      <dgm:prSet/>
      <dgm:spPr/>
      <dgm:t>
        <a:bodyPr/>
        <a:lstStyle/>
        <a:p>
          <a:endParaRPr lang="en-US"/>
        </a:p>
      </dgm:t>
    </dgm:pt>
    <dgm:pt modelId="{376EF64F-EE41-48AC-A637-ECE71DFA4153}">
      <dgm:prSet phldrT="[Text]" custT="1"/>
      <dgm:spPr/>
      <dgm:t>
        <a:bodyPr/>
        <a:lstStyle/>
        <a:p>
          <a:r>
            <a:rPr lang="en-US" sz="1400"/>
            <a:t>Replacement cost: the cost of removing equipment at the end of the project life cycle.</a:t>
          </a:r>
          <a:endParaRPr lang="en-US" sz="2000" dirty="0"/>
        </a:p>
      </dgm:t>
    </dgm:pt>
    <dgm:pt modelId="{4670BC5F-BABB-4622-8E90-42DBE2B2F225}" type="parTrans" cxnId="{53606519-A96C-43F3-95B6-16DBA23E3DF3}">
      <dgm:prSet/>
      <dgm:spPr/>
      <dgm:t>
        <a:bodyPr/>
        <a:lstStyle/>
        <a:p>
          <a:endParaRPr lang="en-US"/>
        </a:p>
      </dgm:t>
    </dgm:pt>
    <dgm:pt modelId="{C5045EB5-F9F8-4BB1-8A6D-C80A18B8C019}" type="sibTrans" cxnId="{53606519-A96C-43F3-95B6-16DBA23E3DF3}">
      <dgm:prSet/>
      <dgm:spPr/>
      <dgm:t>
        <a:bodyPr/>
        <a:lstStyle/>
        <a:p>
          <a:endParaRPr lang="en-US"/>
        </a:p>
      </dgm:t>
    </dgm:pt>
    <dgm:pt modelId="{D1B65E53-EA10-4FD7-88A8-2481BD1E1419}">
      <dgm:prSet phldrT="[Text]" custT="1"/>
      <dgm:spPr/>
      <dgm:t>
        <a:bodyPr/>
        <a:lstStyle/>
        <a:p>
          <a:endParaRPr lang="en-US" sz="800" dirty="0">
            <a:latin typeface="+mn-lt"/>
          </a:endParaRPr>
        </a:p>
      </dgm:t>
    </dgm:pt>
    <dgm:pt modelId="{E25FB037-0375-4A08-9D59-70B63503538D}" type="sibTrans" cxnId="{1435137B-9546-4280-A225-125CBE2889F9}">
      <dgm:prSet/>
      <dgm:spPr/>
      <dgm:t>
        <a:bodyPr/>
        <a:lstStyle/>
        <a:p>
          <a:endParaRPr lang="en-US"/>
        </a:p>
      </dgm:t>
    </dgm:pt>
    <dgm:pt modelId="{0CC932F9-7C87-4F9B-87DB-0EA45A0EAB45}" type="parTrans" cxnId="{1435137B-9546-4280-A225-125CBE2889F9}">
      <dgm:prSet/>
      <dgm:spPr/>
      <dgm:t>
        <a:bodyPr/>
        <a:lstStyle/>
        <a:p>
          <a:endParaRPr lang="en-US"/>
        </a:p>
      </dgm:t>
    </dgm:pt>
    <dgm:pt modelId="{CC00297E-A745-44DA-A798-3EFC813550EA}">
      <dgm:prSet custT="1"/>
      <dgm:spPr/>
      <dgm:t>
        <a:bodyPr/>
        <a:lstStyle/>
        <a:p>
          <a:r>
            <a:rPr lang="en-US" sz="1400">
              <a:solidFill>
                <a:schemeClr val="tx1"/>
              </a:solidFill>
              <a:latin typeface="+mn-lt"/>
              <a:ea typeface="ＭＳ Ｐゴシック" charset="-128"/>
              <a:cs typeface="Arial" panose="020B0604020202020204" pitchFamily="34" charset="0"/>
            </a:rPr>
            <a:t>Installation costs (construction, installation)</a:t>
          </a:r>
          <a:endParaRPr lang="en-US" sz="1400" dirty="0">
            <a:latin typeface="+mn-lt"/>
          </a:endParaRPr>
        </a:p>
      </dgm:t>
    </dgm:pt>
    <dgm:pt modelId="{5D8297EE-F14A-4E69-902C-497E1451BA9C}" type="sibTrans" cxnId="{0615C9B9-BB91-44A3-AF2A-2EAB32B967D2}">
      <dgm:prSet/>
      <dgm:spPr/>
      <dgm:t>
        <a:bodyPr/>
        <a:lstStyle/>
        <a:p>
          <a:endParaRPr lang="en-US"/>
        </a:p>
      </dgm:t>
    </dgm:pt>
    <dgm:pt modelId="{A95A25CA-1DFA-4D3B-B98C-B5A562863844}" type="parTrans" cxnId="{0615C9B9-BB91-44A3-AF2A-2EAB32B967D2}">
      <dgm:prSet/>
      <dgm:spPr/>
      <dgm:t>
        <a:bodyPr/>
        <a:lstStyle/>
        <a:p>
          <a:endParaRPr lang="en-US"/>
        </a:p>
      </dgm:t>
    </dgm:pt>
    <dgm:pt modelId="{DAAD67DC-69BC-46BC-A92F-267EC2B06AA8}">
      <dgm:prSet custT="1"/>
      <dgm:spPr/>
      <dgm:t>
        <a:bodyPr/>
        <a:lstStyle/>
        <a:p>
          <a:r>
            <a:rPr lang="en-US" sz="1400" dirty="0">
              <a:solidFill>
                <a:schemeClr val="tx1"/>
              </a:solidFill>
              <a:latin typeface="+mn-lt"/>
              <a:ea typeface="ＭＳ Ｐゴシック" charset="-128"/>
              <a:cs typeface="Arial" panose="020B0604020202020204" pitchFamily="34" charset="0"/>
            </a:rPr>
            <a:t>Equipment costs</a:t>
          </a:r>
        </a:p>
      </dgm:t>
    </dgm:pt>
    <dgm:pt modelId="{91D3BF3C-43BB-408E-AB88-0B370F94E6B6}" type="parTrans" cxnId="{E1EE5AFD-7193-418F-BFBB-3EC42B9A6DBC}">
      <dgm:prSet/>
      <dgm:spPr/>
      <dgm:t>
        <a:bodyPr/>
        <a:lstStyle/>
        <a:p>
          <a:endParaRPr lang="en-US"/>
        </a:p>
      </dgm:t>
    </dgm:pt>
    <dgm:pt modelId="{BBACDF6E-04D1-4512-B264-F2D2E0866FDD}" type="sibTrans" cxnId="{E1EE5AFD-7193-418F-BFBB-3EC42B9A6DBC}">
      <dgm:prSet/>
      <dgm:spPr/>
      <dgm:t>
        <a:bodyPr/>
        <a:lstStyle/>
        <a:p>
          <a:endParaRPr lang="en-US"/>
        </a:p>
      </dgm:t>
    </dgm:pt>
    <dgm:pt modelId="{B9C4B7E2-5DA5-485F-BB91-B3346808F09B}">
      <dgm:prSet custT="1"/>
      <dgm:spPr/>
      <dgm:t>
        <a:bodyPr/>
        <a:lstStyle/>
        <a:p>
          <a:r>
            <a:rPr lang="en-US" sz="1400" dirty="0">
              <a:solidFill>
                <a:schemeClr val="tx1"/>
              </a:solidFill>
              <a:latin typeface="+mn-lt"/>
              <a:ea typeface="ＭＳ Ｐゴシック" charset="-128"/>
              <a:cs typeface="Arial" panose="020B0604020202020204" pitchFamily="34" charset="0"/>
            </a:rPr>
            <a:t>Taxes, customs fees</a:t>
          </a:r>
        </a:p>
      </dgm:t>
    </dgm:pt>
    <dgm:pt modelId="{93114EB6-C819-4FC7-B8A1-45499238A31B}" type="parTrans" cxnId="{F750198A-2791-493C-87E4-04B690344808}">
      <dgm:prSet/>
      <dgm:spPr/>
      <dgm:t>
        <a:bodyPr/>
        <a:lstStyle/>
        <a:p>
          <a:endParaRPr lang="en-US"/>
        </a:p>
      </dgm:t>
    </dgm:pt>
    <dgm:pt modelId="{2BFBD3CA-5EE4-495A-9D4E-895F2B9D7DC1}" type="sibTrans" cxnId="{F750198A-2791-493C-87E4-04B690344808}">
      <dgm:prSet/>
      <dgm:spPr/>
      <dgm:t>
        <a:bodyPr/>
        <a:lstStyle/>
        <a:p>
          <a:endParaRPr lang="en-US"/>
        </a:p>
      </dgm:t>
    </dgm:pt>
    <dgm:pt modelId="{C8D92450-6409-4635-B4A9-CC892E55C990}">
      <dgm:prSet custT="1"/>
      <dgm:spPr/>
      <dgm:t>
        <a:bodyPr/>
        <a:lstStyle/>
        <a:p>
          <a:r>
            <a:rPr lang="en-US" sz="1400" dirty="0">
              <a:solidFill>
                <a:schemeClr val="tx1"/>
              </a:solidFill>
              <a:latin typeface="+mn-lt"/>
              <a:ea typeface="ＭＳ Ｐゴシック" charset="-128"/>
              <a:cs typeface="Arial" panose="020B0604020202020204" pitchFamily="34" charset="0"/>
            </a:rPr>
            <a:t>Employee training costs</a:t>
          </a:r>
        </a:p>
      </dgm:t>
    </dgm:pt>
    <dgm:pt modelId="{8E2B9F00-415C-4A1D-AB03-89A482167ADD}" type="parTrans" cxnId="{0EF84DC8-4E47-4C00-A534-923CC25D0B10}">
      <dgm:prSet/>
      <dgm:spPr/>
      <dgm:t>
        <a:bodyPr/>
        <a:lstStyle/>
        <a:p>
          <a:endParaRPr lang="en-US"/>
        </a:p>
      </dgm:t>
    </dgm:pt>
    <dgm:pt modelId="{247A7D56-464D-47B3-B8FE-92ABCA21E7CB}" type="sibTrans" cxnId="{0EF84DC8-4E47-4C00-A534-923CC25D0B10}">
      <dgm:prSet/>
      <dgm:spPr/>
      <dgm:t>
        <a:bodyPr/>
        <a:lstStyle/>
        <a:p>
          <a:endParaRPr lang="en-US"/>
        </a:p>
      </dgm:t>
    </dgm:pt>
    <dgm:pt modelId="{C02CEE88-C05C-4E3C-AD49-DA857CE289A9}">
      <dgm:prSet custT="1"/>
      <dgm:spPr/>
      <dgm:t>
        <a:bodyPr/>
        <a:lstStyle/>
        <a:p>
          <a:r>
            <a:rPr lang="en-US" sz="1400" dirty="0">
              <a:solidFill>
                <a:schemeClr val="tx1"/>
              </a:solidFill>
              <a:latin typeface="+mn-lt"/>
              <a:ea typeface="ＭＳ Ｐゴシック" charset="-128"/>
              <a:cs typeface="Arial" panose="020B0604020202020204" pitchFamily="34" charset="0"/>
            </a:rPr>
            <a:t>Other costs (Insurance, Engineering and Transport)</a:t>
          </a:r>
        </a:p>
      </dgm:t>
    </dgm:pt>
    <dgm:pt modelId="{A16E3A48-AE05-4F91-A98F-7160782E7A7D}" type="parTrans" cxnId="{2ECA94C9-B8C5-4BE4-AA29-FFDF3FC76E24}">
      <dgm:prSet/>
      <dgm:spPr/>
      <dgm:t>
        <a:bodyPr/>
        <a:lstStyle/>
        <a:p>
          <a:endParaRPr lang="en-US"/>
        </a:p>
      </dgm:t>
    </dgm:pt>
    <dgm:pt modelId="{5E67135D-1484-4F77-9910-72C56E46F01D}" type="sibTrans" cxnId="{2ECA94C9-B8C5-4BE4-AA29-FFDF3FC76E24}">
      <dgm:prSet/>
      <dgm:spPr/>
      <dgm:t>
        <a:bodyPr/>
        <a:lstStyle/>
        <a:p>
          <a:endParaRPr lang="en-US"/>
        </a:p>
      </dgm:t>
    </dgm:pt>
    <dgm:pt modelId="{52F28D74-3C4D-4B54-B6E7-82F146C73BB6}">
      <dgm:prSet custT="1"/>
      <dgm:spPr/>
      <dgm:t>
        <a:bodyPr/>
        <a:lstStyle/>
        <a:p>
          <a:r>
            <a:rPr lang="en-US" sz="1400" dirty="0"/>
            <a:t>Labor costs (salaries for operating and management staff, ...)</a:t>
          </a:r>
        </a:p>
      </dgm:t>
    </dgm:pt>
    <dgm:pt modelId="{361EF10A-FD84-4A96-9488-4C89CED46417}" type="parTrans" cxnId="{E46977C7-9445-4CA1-A2F1-D6FE80A74D61}">
      <dgm:prSet/>
      <dgm:spPr/>
      <dgm:t>
        <a:bodyPr/>
        <a:lstStyle/>
        <a:p>
          <a:endParaRPr lang="en-US"/>
        </a:p>
      </dgm:t>
    </dgm:pt>
    <dgm:pt modelId="{F067E4E6-DDA0-4A63-9505-C7BE9AF21513}" type="sibTrans" cxnId="{E46977C7-9445-4CA1-A2F1-D6FE80A74D61}">
      <dgm:prSet/>
      <dgm:spPr/>
      <dgm:t>
        <a:bodyPr/>
        <a:lstStyle/>
        <a:p>
          <a:endParaRPr lang="en-US"/>
        </a:p>
      </dgm:t>
    </dgm:pt>
    <dgm:pt modelId="{DD190EC5-9E64-4A37-976A-E28FFA44594E}">
      <dgm:prSet custT="1"/>
      <dgm:spPr/>
      <dgm:t>
        <a:bodyPr/>
        <a:lstStyle/>
        <a:p>
          <a:r>
            <a:rPr lang="en-US" sz="1400" dirty="0"/>
            <a:t>Repair and maintenance costs</a:t>
          </a:r>
        </a:p>
      </dgm:t>
    </dgm:pt>
    <dgm:pt modelId="{995E495E-0616-4514-8AF0-96D4260E5103}" type="parTrans" cxnId="{52A2A4DD-EE22-45ED-B844-D58D0499B4CA}">
      <dgm:prSet/>
      <dgm:spPr/>
      <dgm:t>
        <a:bodyPr/>
        <a:lstStyle/>
        <a:p>
          <a:endParaRPr lang="en-US"/>
        </a:p>
      </dgm:t>
    </dgm:pt>
    <dgm:pt modelId="{5847BFC3-C0BC-4667-B12D-53EAD2AC6BC6}" type="sibTrans" cxnId="{52A2A4DD-EE22-45ED-B844-D58D0499B4CA}">
      <dgm:prSet/>
      <dgm:spPr/>
      <dgm:t>
        <a:bodyPr/>
        <a:lstStyle/>
        <a:p>
          <a:endParaRPr lang="en-US"/>
        </a:p>
      </dgm:t>
    </dgm:pt>
    <dgm:pt modelId="{EB53AF2F-0E99-4122-9623-A335AAE7A9B7}">
      <dgm:prSet custT="1"/>
      <dgm:spPr/>
      <dgm:t>
        <a:bodyPr/>
        <a:lstStyle/>
        <a:p>
          <a:r>
            <a:rPr lang="en-US" sz="1400" dirty="0"/>
            <a:t>Other costs (supplementary materials, administrative costs)</a:t>
          </a:r>
        </a:p>
      </dgm:t>
    </dgm:pt>
    <dgm:pt modelId="{01E20D6E-EC97-4A07-A19B-90D46976599C}" type="parTrans" cxnId="{D130BC52-CB6F-470C-BA18-54D7E5636CCB}">
      <dgm:prSet/>
      <dgm:spPr/>
      <dgm:t>
        <a:bodyPr/>
        <a:lstStyle/>
        <a:p>
          <a:endParaRPr lang="en-US"/>
        </a:p>
      </dgm:t>
    </dgm:pt>
    <dgm:pt modelId="{83736D3D-6226-40CB-8BA9-128D9F13C21A}" type="sibTrans" cxnId="{D130BC52-CB6F-470C-BA18-54D7E5636CCB}">
      <dgm:prSet/>
      <dgm:spPr/>
      <dgm:t>
        <a:bodyPr/>
        <a:lstStyle/>
        <a:p>
          <a:endParaRPr lang="en-US"/>
        </a:p>
      </dgm:t>
    </dgm:pt>
    <dgm:pt modelId="{AA5E1B11-C82A-461D-9CCE-422B061A622C}">
      <dgm:prSet custT="1"/>
      <dgm:spPr/>
      <dgm:t>
        <a:bodyPr/>
        <a:lstStyle/>
        <a:p>
          <a:r>
            <a:rPr lang="en-US" sz="1400" dirty="0"/>
            <a:t>Lost production due to production stoppages during project installation and commissioning.</a:t>
          </a:r>
        </a:p>
      </dgm:t>
    </dgm:pt>
    <dgm:pt modelId="{C72C6DC6-A34A-4591-89D1-6B88948C3B51}" type="parTrans" cxnId="{9999E281-6BA5-4CF8-AFBF-6FADBBBF8DC8}">
      <dgm:prSet/>
      <dgm:spPr/>
      <dgm:t>
        <a:bodyPr/>
        <a:lstStyle/>
        <a:p>
          <a:endParaRPr lang="en-US"/>
        </a:p>
      </dgm:t>
    </dgm:pt>
    <dgm:pt modelId="{EDB509EC-A97D-4441-B6A8-D63A9204A830}" type="sibTrans" cxnId="{9999E281-6BA5-4CF8-AFBF-6FADBBBF8DC8}">
      <dgm:prSet/>
      <dgm:spPr/>
      <dgm:t>
        <a:bodyPr/>
        <a:lstStyle/>
        <a:p>
          <a:endParaRPr lang="en-US"/>
        </a:p>
      </dgm:t>
    </dgm:pt>
    <dgm:pt modelId="{EDC8CC73-6241-43D5-BAFB-273E73026A06}">
      <dgm:prSet custT="1"/>
      <dgm:spPr/>
      <dgm:t>
        <a:bodyPr/>
        <a:lstStyle/>
        <a:p>
          <a:r>
            <a:rPr lang="en-US" sz="1400" dirty="0"/>
            <a:t>….</a:t>
          </a:r>
        </a:p>
      </dgm:t>
    </dgm:pt>
    <dgm:pt modelId="{8B7FFCD1-E832-4788-A030-16D5A1307BC3}" type="parTrans" cxnId="{5F975CD0-5C66-41F8-AF4A-DDB82B6B70D4}">
      <dgm:prSet/>
      <dgm:spPr/>
      <dgm:t>
        <a:bodyPr/>
        <a:lstStyle/>
        <a:p>
          <a:endParaRPr lang="en-US"/>
        </a:p>
      </dgm:t>
    </dgm:pt>
    <dgm:pt modelId="{D33A5473-C8E0-4BDC-A058-E2629307C086}" type="sibTrans" cxnId="{5F975CD0-5C66-41F8-AF4A-DDB82B6B70D4}">
      <dgm:prSet/>
      <dgm:spPr/>
      <dgm:t>
        <a:bodyPr/>
        <a:lstStyle/>
        <a:p>
          <a:endParaRPr lang="en-US"/>
        </a:p>
      </dgm:t>
    </dgm:pt>
    <dgm:pt modelId="{66B9427C-CFB0-4858-9C0D-C0893A333D09}" type="pres">
      <dgm:prSet presAssocID="{C67AE601-3D3A-49D3-BF92-3856233066A8}" presName="Name0" presStyleCnt="0">
        <dgm:presLayoutVars>
          <dgm:dir/>
          <dgm:animLvl val="lvl"/>
          <dgm:resizeHandles val="exact"/>
        </dgm:presLayoutVars>
      </dgm:prSet>
      <dgm:spPr/>
    </dgm:pt>
    <dgm:pt modelId="{C40FC551-5210-4A68-9DB3-DF3AD3D52321}" type="pres">
      <dgm:prSet presAssocID="{D2A0095F-3DD4-4320-BAAB-25A2C81435BD}" presName="linNode" presStyleCnt="0"/>
      <dgm:spPr/>
    </dgm:pt>
    <dgm:pt modelId="{A97A6AE9-2E87-4EDE-B369-BADF74A6853F}" type="pres">
      <dgm:prSet presAssocID="{D2A0095F-3DD4-4320-BAAB-25A2C81435BD}" presName="parentText" presStyleLbl="node1" presStyleIdx="0" presStyleCnt="3">
        <dgm:presLayoutVars>
          <dgm:chMax val="1"/>
          <dgm:bulletEnabled val="1"/>
        </dgm:presLayoutVars>
      </dgm:prSet>
      <dgm:spPr/>
    </dgm:pt>
    <dgm:pt modelId="{6169ADAA-23A7-44C8-9E38-A329FD06D817}" type="pres">
      <dgm:prSet presAssocID="{D2A0095F-3DD4-4320-BAAB-25A2C81435BD}" presName="descendantText" presStyleLbl="alignAccFollowNode1" presStyleIdx="0" presStyleCnt="3" custScaleY="114799" custLinFactNeighborX="-303">
        <dgm:presLayoutVars>
          <dgm:bulletEnabled val="1"/>
        </dgm:presLayoutVars>
      </dgm:prSet>
      <dgm:spPr/>
    </dgm:pt>
    <dgm:pt modelId="{B495D4D7-D46D-46E6-B813-4300A1119BA3}" type="pres">
      <dgm:prSet presAssocID="{4A32EFFB-65B2-4F2D-8B0C-5178CF6E61DD}" presName="sp" presStyleCnt="0"/>
      <dgm:spPr/>
    </dgm:pt>
    <dgm:pt modelId="{96C0197C-8948-4473-839E-B7452C43A879}" type="pres">
      <dgm:prSet presAssocID="{A0AD5047-0EFE-4997-8DB9-63A3CC8211A2}" presName="linNode" presStyleCnt="0"/>
      <dgm:spPr/>
    </dgm:pt>
    <dgm:pt modelId="{84ADBDB6-AE13-4955-BA25-06A6326CBAB2}" type="pres">
      <dgm:prSet presAssocID="{A0AD5047-0EFE-4997-8DB9-63A3CC8211A2}" presName="parentText" presStyleLbl="node1" presStyleIdx="1" presStyleCnt="3">
        <dgm:presLayoutVars>
          <dgm:chMax val="1"/>
          <dgm:bulletEnabled val="1"/>
        </dgm:presLayoutVars>
      </dgm:prSet>
      <dgm:spPr/>
    </dgm:pt>
    <dgm:pt modelId="{9805221A-CC01-49AA-B652-908EDC5ABC1C}" type="pres">
      <dgm:prSet presAssocID="{A0AD5047-0EFE-4997-8DB9-63A3CC8211A2}" presName="descendantText" presStyleLbl="alignAccFollowNode1" presStyleIdx="1" presStyleCnt="3">
        <dgm:presLayoutVars>
          <dgm:bulletEnabled val="1"/>
        </dgm:presLayoutVars>
      </dgm:prSet>
      <dgm:spPr/>
    </dgm:pt>
    <dgm:pt modelId="{2F0017F4-9353-4857-B8E4-8FF5D84B34BE}" type="pres">
      <dgm:prSet presAssocID="{CB6FE8F8-356D-4A40-B86A-FA56C6B9C53C}" presName="sp" presStyleCnt="0"/>
      <dgm:spPr/>
    </dgm:pt>
    <dgm:pt modelId="{AC412845-5C13-4F18-B3DB-0B7325A9F875}" type="pres">
      <dgm:prSet presAssocID="{BE4EC055-181B-4072-94AA-903D4FE36BA8}" presName="linNode" presStyleCnt="0"/>
      <dgm:spPr/>
    </dgm:pt>
    <dgm:pt modelId="{DDB6F2BE-AA79-4176-AB57-A482D3AC4382}" type="pres">
      <dgm:prSet presAssocID="{BE4EC055-181B-4072-94AA-903D4FE36BA8}" presName="parentText" presStyleLbl="node1" presStyleIdx="2" presStyleCnt="3">
        <dgm:presLayoutVars>
          <dgm:chMax val="1"/>
          <dgm:bulletEnabled val="1"/>
        </dgm:presLayoutVars>
      </dgm:prSet>
      <dgm:spPr/>
    </dgm:pt>
    <dgm:pt modelId="{4B80E8F7-0075-4108-8D61-426D0C9CB7DE}" type="pres">
      <dgm:prSet presAssocID="{BE4EC055-181B-4072-94AA-903D4FE36BA8}" presName="descendantText" presStyleLbl="alignAccFollowNode1" presStyleIdx="2" presStyleCnt="3">
        <dgm:presLayoutVars>
          <dgm:bulletEnabled val="1"/>
        </dgm:presLayoutVars>
      </dgm:prSet>
      <dgm:spPr/>
    </dgm:pt>
  </dgm:ptLst>
  <dgm:cxnLst>
    <dgm:cxn modelId="{A4100F02-0D64-4554-A8D8-22AE9F38FCA1}" type="presOf" srcId="{376EF64F-EE41-48AC-A637-ECE71DFA4153}" destId="{4B80E8F7-0075-4108-8D61-426D0C9CB7DE}" srcOrd="0" destOrd="0" presId="urn:microsoft.com/office/officeart/2005/8/layout/vList5"/>
    <dgm:cxn modelId="{6B75010F-461E-456C-90E3-4659D6B142D8}" type="presOf" srcId="{C8D92450-6409-4635-B4A9-CC892E55C990}" destId="{6169ADAA-23A7-44C8-9E38-A329FD06D817}" srcOrd="0" destOrd="4" presId="urn:microsoft.com/office/officeart/2005/8/layout/vList5"/>
    <dgm:cxn modelId="{53606519-A96C-43F3-95B6-16DBA23E3DF3}" srcId="{BE4EC055-181B-4072-94AA-903D4FE36BA8}" destId="{376EF64F-EE41-48AC-A637-ECE71DFA4153}" srcOrd="0" destOrd="0" parTransId="{4670BC5F-BABB-4622-8E90-42DBE2B2F225}" sibTransId="{C5045EB5-F9F8-4BB1-8A6D-C80A18B8C019}"/>
    <dgm:cxn modelId="{7F5D8C1E-13A0-4919-814D-45ED1AF48C38}" type="presOf" srcId="{DAAD67DC-69BC-46BC-A92F-267EC2B06AA8}" destId="{6169ADAA-23A7-44C8-9E38-A329FD06D817}" srcOrd="0" destOrd="2" presId="urn:microsoft.com/office/officeart/2005/8/layout/vList5"/>
    <dgm:cxn modelId="{84407220-152B-473A-8EDC-8205073ACAEA}" srcId="{C67AE601-3D3A-49D3-BF92-3856233066A8}" destId="{D2A0095F-3DD4-4320-BAAB-25A2C81435BD}" srcOrd="0" destOrd="0" parTransId="{B94C154A-74A1-4350-928C-73C3502414E9}" sibTransId="{4A32EFFB-65B2-4F2D-8B0C-5178CF6E61DD}"/>
    <dgm:cxn modelId="{6B737325-948F-42D5-B053-D58BC58365E1}" type="presOf" srcId="{B9C4B7E2-5DA5-485F-BB91-B3346808F09B}" destId="{6169ADAA-23A7-44C8-9E38-A329FD06D817}" srcOrd="0" destOrd="3" presId="urn:microsoft.com/office/officeart/2005/8/layout/vList5"/>
    <dgm:cxn modelId="{4002D525-9B22-44F5-93FE-8EC60A4FAED5}" type="presOf" srcId="{52F28D74-3C4D-4B54-B6E7-82F146C73BB6}" destId="{9805221A-CC01-49AA-B652-908EDC5ABC1C}" srcOrd="0" destOrd="1" presId="urn:microsoft.com/office/officeart/2005/8/layout/vList5"/>
    <dgm:cxn modelId="{D7A8C92D-921A-43A5-AEDC-7E62351B853C}" type="presOf" srcId="{EB53AF2F-0E99-4122-9623-A335AAE7A9B7}" destId="{9805221A-CC01-49AA-B652-908EDC5ABC1C}" srcOrd="0" destOrd="3" presId="urn:microsoft.com/office/officeart/2005/8/layout/vList5"/>
    <dgm:cxn modelId="{C34A5434-DAC9-4D7E-B46C-C06C82E4FCD6}" srcId="{C67AE601-3D3A-49D3-BF92-3856233066A8}" destId="{A0AD5047-0EFE-4997-8DB9-63A3CC8211A2}" srcOrd="1" destOrd="0" parTransId="{ED57F9E4-1E9B-45EE-AF12-2ECB61C3EB05}" sibTransId="{CB6FE8F8-356D-4A40-B86A-FA56C6B9C53C}"/>
    <dgm:cxn modelId="{AAAD5439-D763-4BD7-B172-2BBEBB042A03}" type="presOf" srcId="{DD190EC5-9E64-4A37-976A-E28FFA44594E}" destId="{9805221A-CC01-49AA-B652-908EDC5ABC1C}" srcOrd="0" destOrd="2" presId="urn:microsoft.com/office/officeart/2005/8/layout/vList5"/>
    <dgm:cxn modelId="{F82E3247-28CE-451D-9E2A-321C45B7A382}" type="presOf" srcId="{D2A0095F-3DD4-4320-BAAB-25A2C81435BD}" destId="{A97A6AE9-2E87-4EDE-B369-BADF74A6853F}" srcOrd="0" destOrd="0" presId="urn:microsoft.com/office/officeart/2005/8/layout/vList5"/>
    <dgm:cxn modelId="{D130BC52-CB6F-470C-BA18-54D7E5636CCB}" srcId="{A0AD5047-0EFE-4997-8DB9-63A3CC8211A2}" destId="{EB53AF2F-0E99-4122-9623-A335AAE7A9B7}" srcOrd="3" destOrd="0" parTransId="{01E20D6E-EC97-4A07-A19B-90D46976599C}" sibTransId="{83736D3D-6226-40CB-8BA9-128D9F13C21A}"/>
    <dgm:cxn modelId="{345CC656-1AAD-4FF2-94F6-9A8B6393E29F}" srcId="{C67AE601-3D3A-49D3-BF92-3856233066A8}" destId="{BE4EC055-181B-4072-94AA-903D4FE36BA8}" srcOrd="2" destOrd="0" parTransId="{AB6008E6-3CA6-4E2E-A9AF-234CFE16009A}" sibTransId="{070732F3-FBBA-49F9-A3D0-38E576A83462}"/>
    <dgm:cxn modelId="{C9A5D062-9E52-4200-A01A-3EB1B77DA0CD}" type="presOf" srcId="{C02CEE88-C05C-4E3C-AD49-DA857CE289A9}" destId="{6169ADAA-23A7-44C8-9E38-A329FD06D817}" srcOrd="0" destOrd="5" presId="urn:microsoft.com/office/officeart/2005/8/layout/vList5"/>
    <dgm:cxn modelId="{D4087779-7818-43AC-8FF2-D1772EB6FA4C}" srcId="{A0AD5047-0EFE-4997-8DB9-63A3CC8211A2}" destId="{395B0CB9-9044-4C5F-A450-B6FFCFBFAD98}" srcOrd="0" destOrd="0" parTransId="{F90184B5-8FB5-4E90-AAEC-3F9D117A571F}" sibTransId="{CB3DF772-3F4D-440D-81BD-D77B2ED7DCC9}"/>
    <dgm:cxn modelId="{2B8BC37A-E911-4355-A23A-198C7C05C808}" type="presOf" srcId="{AA5E1B11-C82A-461D-9CCE-422B061A622C}" destId="{4B80E8F7-0075-4108-8D61-426D0C9CB7DE}" srcOrd="0" destOrd="1" presId="urn:microsoft.com/office/officeart/2005/8/layout/vList5"/>
    <dgm:cxn modelId="{1435137B-9546-4280-A225-125CBE2889F9}" srcId="{D2A0095F-3DD4-4320-BAAB-25A2C81435BD}" destId="{D1B65E53-EA10-4FD7-88A8-2481BD1E1419}" srcOrd="0" destOrd="0" parTransId="{0CC932F9-7C87-4F9B-87DB-0EA45A0EAB45}" sibTransId="{E25FB037-0375-4A08-9D59-70B63503538D}"/>
    <dgm:cxn modelId="{9999E281-6BA5-4CF8-AFBF-6FADBBBF8DC8}" srcId="{BE4EC055-181B-4072-94AA-903D4FE36BA8}" destId="{AA5E1B11-C82A-461D-9CCE-422B061A622C}" srcOrd="1" destOrd="0" parTransId="{C72C6DC6-A34A-4591-89D1-6B88948C3B51}" sibTransId="{EDB509EC-A97D-4441-B6A8-D63A9204A830}"/>
    <dgm:cxn modelId="{DE965B83-3B23-4B69-8735-8CD1664624DC}" type="presOf" srcId="{395B0CB9-9044-4C5F-A450-B6FFCFBFAD98}" destId="{9805221A-CC01-49AA-B652-908EDC5ABC1C}" srcOrd="0" destOrd="0" presId="urn:microsoft.com/office/officeart/2005/8/layout/vList5"/>
    <dgm:cxn modelId="{F750198A-2791-493C-87E4-04B690344808}" srcId="{D2A0095F-3DD4-4320-BAAB-25A2C81435BD}" destId="{B9C4B7E2-5DA5-485F-BB91-B3346808F09B}" srcOrd="3" destOrd="0" parTransId="{93114EB6-C819-4FC7-B8A1-45499238A31B}" sibTransId="{2BFBD3CA-5EE4-495A-9D4E-895F2B9D7DC1}"/>
    <dgm:cxn modelId="{05EA23A2-CF5B-4E79-A221-3EDA67A9A445}" type="presOf" srcId="{D1B65E53-EA10-4FD7-88A8-2481BD1E1419}" destId="{6169ADAA-23A7-44C8-9E38-A329FD06D817}" srcOrd="0" destOrd="0" presId="urn:microsoft.com/office/officeart/2005/8/layout/vList5"/>
    <dgm:cxn modelId="{0615C9B9-BB91-44A3-AF2A-2EAB32B967D2}" srcId="{D2A0095F-3DD4-4320-BAAB-25A2C81435BD}" destId="{CC00297E-A745-44DA-A798-3EFC813550EA}" srcOrd="1" destOrd="0" parTransId="{A95A25CA-1DFA-4D3B-B98C-B5A562863844}" sibTransId="{5D8297EE-F14A-4E69-902C-497E1451BA9C}"/>
    <dgm:cxn modelId="{BC56DAC0-8361-453F-B108-9F9C2EB6008F}" type="presOf" srcId="{CC00297E-A745-44DA-A798-3EFC813550EA}" destId="{6169ADAA-23A7-44C8-9E38-A329FD06D817}" srcOrd="0" destOrd="1" presId="urn:microsoft.com/office/officeart/2005/8/layout/vList5"/>
    <dgm:cxn modelId="{E46977C7-9445-4CA1-A2F1-D6FE80A74D61}" srcId="{A0AD5047-0EFE-4997-8DB9-63A3CC8211A2}" destId="{52F28D74-3C4D-4B54-B6E7-82F146C73BB6}" srcOrd="1" destOrd="0" parTransId="{361EF10A-FD84-4A96-9488-4C89CED46417}" sibTransId="{F067E4E6-DDA0-4A63-9505-C7BE9AF21513}"/>
    <dgm:cxn modelId="{0EF84DC8-4E47-4C00-A534-923CC25D0B10}" srcId="{D2A0095F-3DD4-4320-BAAB-25A2C81435BD}" destId="{C8D92450-6409-4635-B4A9-CC892E55C990}" srcOrd="4" destOrd="0" parTransId="{8E2B9F00-415C-4A1D-AB03-89A482167ADD}" sibTransId="{247A7D56-464D-47B3-B8FE-92ABCA21E7CB}"/>
    <dgm:cxn modelId="{2ECA94C9-B8C5-4BE4-AA29-FFDF3FC76E24}" srcId="{D2A0095F-3DD4-4320-BAAB-25A2C81435BD}" destId="{C02CEE88-C05C-4E3C-AD49-DA857CE289A9}" srcOrd="5" destOrd="0" parTransId="{A16E3A48-AE05-4F91-A98F-7160782E7A7D}" sibTransId="{5E67135D-1484-4F77-9910-72C56E46F01D}"/>
    <dgm:cxn modelId="{5F975CD0-5C66-41F8-AF4A-DDB82B6B70D4}" srcId="{BE4EC055-181B-4072-94AA-903D4FE36BA8}" destId="{EDC8CC73-6241-43D5-BAFB-273E73026A06}" srcOrd="2" destOrd="0" parTransId="{8B7FFCD1-E832-4788-A030-16D5A1307BC3}" sibTransId="{D33A5473-C8E0-4BDC-A058-E2629307C086}"/>
    <dgm:cxn modelId="{52A2A4DD-EE22-45ED-B844-D58D0499B4CA}" srcId="{A0AD5047-0EFE-4997-8DB9-63A3CC8211A2}" destId="{DD190EC5-9E64-4A37-976A-E28FFA44594E}" srcOrd="2" destOrd="0" parTransId="{995E495E-0616-4514-8AF0-96D4260E5103}" sibTransId="{5847BFC3-C0BC-4667-B12D-53EAD2AC6BC6}"/>
    <dgm:cxn modelId="{A8D5EBE1-01F8-49D5-B551-9286D956D98C}" type="presOf" srcId="{EDC8CC73-6241-43D5-BAFB-273E73026A06}" destId="{4B80E8F7-0075-4108-8D61-426D0C9CB7DE}" srcOrd="0" destOrd="2" presId="urn:microsoft.com/office/officeart/2005/8/layout/vList5"/>
    <dgm:cxn modelId="{DF70B9E2-D046-49A1-8C44-350D1DD3BD01}" type="presOf" srcId="{C67AE601-3D3A-49D3-BF92-3856233066A8}" destId="{66B9427C-CFB0-4858-9C0D-C0893A333D09}" srcOrd="0" destOrd="0" presId="urn:microsoft.com/office/officeart/2005/8/layout/vList5"/>
    <dgm:cxn modelId="{10588DF4-F83C-469F-84DC-1CF9BDD131E2}" type="presOf" srcId="{A0AD5047-0EFE-4997-8DB9-63A3CC8211A2}" destId="{84ADBDB6-AE13-4955-BA25-06A6326CBAB2}" srcOrd="0" destOrd="0" presId="urn:microsoft.com/office/officeart/2005/8/layout/vList5"/>
    <dgm:cxn modelId="{E1EE5AFD-7193-418F-BFBB-3EC42B9A6DBC}" srcId="{D2A0095F-3DD4-4320-BAAB-25A2C81435BD}" destId="{DAAD67DC-69BC-46BC-A92F-267EC2B06AA8}" srcOrd="2" destOrd="0" parTransId="{91D3BF3C-43BB-408E-AB88-0B370F94E6B6}" sibTransId="{BBACDF6E-04D1-4512-B264-F2D2E0866FDD}"/>
    <dgm:cxn modelId="{1CDF5CFF-6360-4ABF-87CB-20257AEAB66F}" type="presOf" srcId="{BE4EC055-181B-4072-94AA-903D4FE36BA8}" destId="{DDB6F2BE-AA79-4176-AB57-A482D3AC4382}" srcOrd="0" destOrd="0" presId="urn:microsoft.com/office/officeart/2005/8/layout/vList5"/>
    <dgm:cxn modelId="{088C152A-3CEF-4A41-854F-74352EA84EA4}" type="presParOf" srcId="{66B9427C-CFB0-4858-9C0D-C0893A333D09}" destId="{C40FC551-5210-4A68-9DB3-DF3AD3D52321}" srcOrd="0" destOrd="0" presId="urn:microsoft.com/office/officeart/2005/8/layout/vList5"/>
    <dgm:cxn modelId="{9B789E2E-79CA-4AEA-A274-78099D08FE7D}" type="presParOf" srcId="{C40FC551-5210-4A68-9DB3-DF3AD3D52321}" destId="{A97A6AE9-2E87-4EDE-B369-BADF74A6853F}" srcOrd="0" destOrd="0" presId="urn:microsoft.com/office/officeart/2005/8/layout/vList5"/>
    <dgm:cxn modelId="{9E7E8498-8C98-44CD-8461-71250B500B87}" type="presParOf" srcId="{C40FC551-5210-4A68-9DB3-DF3AD3D52321}" destId="{6169ADAA-23A7-44C8-9E38-A329FD06D817}" srcOrd="1" destOrd="0" presId="urn:microsoft.com/office/officeart/2005/8/layout/vList5"/>
    <dgm:cxn modelId="{B8D4DAF4-A85F-47FA-9E3D-CB36511F3DFA}" type="presParOf" srcId="{66B9427C-CFB0-4858-9C0D-C0893A333D09}" destId="{B495D4D7-D46D-46E6-B813-4300A1119BA3}" srcOrd="1" destOrd="0" presId="urn:microsoft.com/office/officeart/2005/8/layout/vList5"/>
    <dgm:cxn modelId="{52EE2C39-9DE1-4C73-B6BC-EA16993D80B1}" type="presParOf" srcId="{66B9427C-CFB0-4858-9C0D-C0893A333D09}" destId="{96C0197C-8948-4473-839E-B7452C43A879}" srcOrd="2" destOrd="0" presId="urn:microsoft.com/office/officeart/2005/8/layout/vList5"/>
    <dgm:cxn modelId="{8B4369D9-10CF-409B-922A-BDBC35D9D0A6}" type="presParOf" srcId="{96C0197C-8948-4473-839E-B7452C43A879}" destId="{84ADBDB6-AE13-4955-BA25-06A6326CBAB2}" srcOrd="0" destOrd="0" presId="urn:microsoft.com/office/officeart/2005/8/layout/vList5"/>
    <dgm:cxn modelId="{04FDEB5A-55E3-4F33-88C2-84C01FBE11DC}" type="presParOf" srcId="{96C0197C-8948-4473-839E-B7452C43A879}" destId="{9805221A-CC01-49AA-B652-908EDC5ABC1C}" srcOrd="1" destOrd="0" presId="urn:microsoft.com/office/officeart/2005/8/layout/vList5"/>
    <dgm:cxn modelId="{9663921F-9E04-40BD-A0C3-8E1B7F4302E7}" type="presParOf" srcId="{66B9427C-CFB0-4858-9C0D-C0893A333D09}" destId="{2F0017F4-9353-4857-B8E4-8FF5D84B34BE}" srcOrd="3" destOrd="0" presId="urn:microsoft.com/office/officeart/2005/8/layout/vList5"/>
    <dgm:cxn modelId="{DA60923C-2BC6-41EC-9757-B6C12ECDA813}" type="presParOf" srcId="{66B9427C-CFB0-4858-9C0D-C0893A333D09}" destId="{AC412845-5C13-4F18-B3DB-0B7325A9F875}" srcOrd="4" destOrd="0" presId="urn:microsoft.com/office/officeart/2005/8/layout/vList5"/>
    <dgm:cxn modelId="{9EC1452F-41BD-4FEE-A612-AC433341B618}" type="presParOf" srcId="{AC412845-5C13-4F18-B3DB-0B7325A9F875}" destId="{DDB6F2BE-AA79-4176-AB57-A482D3AC4382}" srcOrd="0" destOrd="0" presId="urn:microsoft.com/office/officeart/2005/8/layout/vList5"/>
    <dgm:cxn modelId="{81FEAEAB-AE5F-4462-AD79-70F0D016F59C}" type="presParOf" srcId="{AC412845-5C13-4F18-B3DB-0B7325A9F875}" destId="{4B80E8F7-0075-4108-8D61-426D0C9CB7DE}"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69ADAA-23A7-44C8-9E38-A329FD06D817}">
      <dsp:nvSpPr>
        <dsp:cNvPr id="0" name=""/>
        <dsp:cNvSpPr/>
      </dsp:nvSpPr>
      <dsp:spPr>
        <a:xfrm rot="5400000">
          <a:off x="6211327" y="-2526586"/>
          <a:ext cx="1292130" cy="6464385"/>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57150" lvl="1" indent="-57150" algn="l" defTabSz="355600">
            <a:lnSpc>
              <a:spcPct val="90000"/>
            </a:lnSpc>
            <a:spcBef>
              <a:spcPct val="0"/>
            </a:spcBef>
            <a:spcAft>
              <a:spcPct val="15000"/>
            </a:spcAft>
            <a:buChar char="•"/>
          </a:pPr>
          <a:endParaRPr lang="en-US" sz="800" kern="1200" dirty="0">
            <a:latin typeface="+mn-lt"/>
          </a:endParaRPr>
        </a:p>
        <a:p>
          <a:pPr marL="114300" lvl="1" indent="-114300" algn="l" defTabSz="622300">
            <a:lnSpc>
              <a:spcPct val="90000"/>
            </a:lnSpc>
            <a:spcBef>
              <a:spcPct val="0"/>
            </a:spcBef>
            <a:spcAft>
              <a:spcPct val="15000"/>
            </a:spcAft>
            <a:buChar char="•"/>
          </a:pPr>
          <a:r>
            <a:rPr lang="en-US" sz="1400" kern="1200">
              <a:solidFill>
                <a:schemeClr val="tx1"/>
              </a:solidFill>
              <a:latin typeface="+mn-lt"/>
              <a:ea typeface="ＭＳ Ｐゴシック" charset="-128"/>
              <a:cs typeface="Arial" panose="020B0604020202020204" pitchFamily="34" charset="0"/>
            </a:rPr>
            <a:t>Installation costs (construction, installation)</a:t>
          </a:r>
          <a:endParaRPr lang="en-US" sz="1400" kern="1200" dirty="0">
            <a:latin typeface="+mn-lt"/>
          </a:endParaRPr>
        </a:p>
        <a:p>
          <a:pPr marL="114300" lvl="1" indent="-114300" algn="l" defTabSz="622300">
            <a:lnSpc>
              <a:spcPct val="90000"/>
            </a:lnSpc>
            <a:spcBef>
              <a:spcPct val="0"/>
            </a:spcBef>
            <a:spcAft>
              <a:spcPct val="15000"/>
            </a:spcAft>
            <a:buChar char="•"/>
          </a:pPr>
          <a:r>
            <a:rPr lang="en-US" sz="1400" kern="1200" dirty="0">
              <a:solidFill>
                <a:schemeClr val="tx1"/>
              </a:solidFill>
              <a:latin typeface="+mn-lt"/>
              <a:ea typeface="ＭＳ Ｐゴシック" charset="-128"/>
              <a:cs typeface="Arial" panose="020B0604020202020204" pitchFamily="34" charset="0"/>
            </a:rPr>
            <a:t>Equipment costs</a:t>
          </a:r>
        </a:p>
        <a:p>
          <a:pPr marL="114300" lvl="1" indent="-114300" algn="l" defTabSz="622300">
            <a:lnSpc>
              <a:spcPct val="90000"/>
            </a:lnSpc>
            <a:spcBef>
              <a:spcPct val="0"/>
            </a:spcBef>
            <a:spcAft>
              <a:spcPct val="15000"/>
            </a:spcAft>
            <a:buChar char="•"/>
          </a:pPr>
          <a:r>
            <a:rPr lang="en-US" sz="1400" kern="1200" dirty="0">
              <a:solidFill>
                <a:schemeClr val="tx1"/>
              </a:solidFill>
              <a:latin typeface="+mn-lt"/>
              <a:ea typeface="ＭＳ Ｐゴシック" charset="-128"/>
              <a:cs typeface="Arial" panose="020B0604020202020204" pitchFamily="34" charset="0"/>
            </a:rPr>
            <a:t>Taxes, customs fees</a:t>
          </a:r>
        </a:p>
        <a:p>
          <a:pPr marL="114300" lvl="1" indent="-114300" algn="l" defTabSz="622300">
            <a:lnSpc>
              <a:spcPct val="90000"/>
            </a:lnSpc>
            <a:spcBef>
              <a:spcPct val="0"/>
            </a:spcBef>
            <a:spcAft>
              <a:spcPct val="15000"/>
            </a:spcAft>
            <a:buChar char="•"/>
          </a:pPr>
          <a:r>
            <a:rPr lang="en-US" sz="1400" kern="1200" dirty="0">
              <a:solidFill>
                <a:schemeClr val="tx1"/>
              </a:solidFill>
              <a:latin typeface="+mn-lt"/>
              <a:ea typeface="ＭＳ Ｐゴシック" charset="-128"/>
              <a:cs typeface="Arial" panose="020B0604020202020204" pitchFamily="34" charset="0"/>
            </a:rPr>
            <a:t>Employee training costs</a:t>
          </a:r>
        </a:p>
        <a:p>
          <a:pPr marL="114300" lvl="1" indent="-114300" algn="l" defTabSz="622300">
            <a:lnSpc>
              <a:spcPct val="90000"/>
            </a:lnSpc>
            <a:spcBef>
              <a:spcPct val="0"/>
            </a:spcBef>
            <a:spcAft>
              <a:spcPct val="15000"/>
            </a:spcAft>
            <a:buChar char="•"/>
          </a:pPr>
          <a:r>
            <a:rPr lang="en-US" sz="1400" kern="1200" dirty="0">
              <a:solidFill>
                <a:schemeClr val="tx1"/>
              </a:solidFill>
              <a:latin typeface="+mn-lt"/>
              <a:ea typeface="ＭＳ Ｐゴシック" charset="-128"/>
              <a:cs typeface="Arial" panose="020B0604020202020204" pitchFamily="34" charset="0"/>
            </a:rPr>
            <a:t>Other costs (Insurance, Engineering and Transport)</a:t>
          </a:r>
        </a:p>
      </dsp:txBody>
      <dsp:txXfrm rot="-5400000">
        <a:off x="3625200" y="122618"/>
        <a:ext cx="6401308" cy="1165976"/>
      </dsp:txXfrm>
    </dsp:sp>
    <dsp:sp modelId="{A97A6AE9-2E87-4EDE-B369-BADF74A6853F}">
      <dsp:nvSpPr>
        <dsp:cNvPr id="0" name=""/>
        <dsp:cNvSpPr/>
      </dsp:nvSpPr>
      <dsp:spPr>
        <a:xfrm>
          <a:off x="0" y="2131"/>
          <a:ext cx="3636217" cy="140694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FontTx/>
            <a:buNone/>
          </a:pPr>
          <a:r>
            <a:rPr lang="en-US" sz="2400" b="1" u="none" kern="1200">
              <a:solidFill>
                <a:schemeClr val="tx1"/>
              </a:solidFill>
              <a:latin typeface="Arial" panose="020B0604020202020204" pitchFamily="34" charset="0"/>
              <a:ea typeface="ＭＳ Ｐゴシック" charset="-128"/>
              <a:cs typeface="Arial" panose="020B0604020202020204" pitchFamily="34" charset="0"/>
            </a:rPr>
            <a:t>Investment costs  
(cost of capital)</a:t>
          </a:r>
          <a:endParaRPr lang="en-US" sz="2400" u="none" kern="1200" dirty="0"/>
        </a:p>
      </dsp:txBody>
      <dsp:txXfrm>
        <a:off x="68682" y="70813"/>
        <a:ext cx="3498853" cy="1269584"/>
      </dsp:txXfrm>
    </dsp:sp>
    <dsp:sp modelId="{9805221A-CC01-49AA-B652-908EDC5ABC1C}">
      <dsp:nvSpPr>
        <dsp:cNvPr id="0" name=""/>
        <dsp:cNvSpPr/>
      </dsp:nvSpPr>
      <dsp:spPr>
        <a:xfrm rot="5400000">
          <a:off x="6305630" y="-1049290"/>
          <a:ext cx="1125558" cy="6464385"/>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n-US" sz="1400" kern="1200"/>
            <a:t>Energy and related costs</a:t>
          </a:r>
          <a:endParaRPr lang="en-US" sz="3600" kern="1200" dirty="0"/>
        </a:p>
        <a:p>
          <a:pPr marL="114300" lvl="1" indent="-114300" algn="l" defTabSz="622300">
            <a:lnSpc>
              <a:spcPct val="90000"/>
            </a:lnSpc>
            <a:spcBef>
              <a:spcPct val="0"/>
            </a:spcBef>
            <a:spcAft>
              <a:spcPct val="15000"/>
            </a:spcAft>
            <a:buChar char="•"/>
          </a:pPr>
          <a:r>
            <a:rPr lang="en-US" sz="1400" kern="1200" dirty="0"/>
            <a:t>Labor costs (salaries for operating and management staff, ...)</a:t>
          </a:r>
        </a:p>
        <a:p>
          <a:pPr marL="114300" lvl="1" indent="-114300" algn="l" defTabSz="622300">
            <a:lnSpc>
              <a:spcPct val="90000"/>
            </a:lnSpc>
            <a:spcBef>
              <a:spcPct val="0"/>
            </a:spcBef>
            <a:spcAft>
              <a:spcPct val="15000"/>
            </a:spcAft>
            <a:buChar char="•"/>
          </a:pPr>
          <a:r>
            <a:rPr lang="en-US" sz="1400" kern="1200" dirty="0"/>
            <a:t>Repair and maintenance costs</a:t>
          </a:r>
        </a:p>
        <a:p>
          <a:pPr marL="114300" lvl="1" indent="-114300" algn="l" defTabSz="622300">
            <a:lnSpc>
              <a:spcPct val="90000"/>
            </a:lnSpc>
            <a:spcBef>
              <a:spcPct val="0"/>
            </a:spcBef>
            <a:spcAft>
              <a:spcPct val="15000"/>
            </a:spcAft>
            <a:buChar char="•"/>
          </a:pPr>
          <a:r>
            <a:rPr lang="en-US" sz="1400" kern="1200" dirty="0"/>
            <a:t>Other costs (supplementary materials, administrative costs)</a:t>
          </a:r>
        </a:p>
      </dsp:txBody>
      <dsp:txXfrm rot="-5400000">
        <a:off x="3636217" y="1675068"/>
        <a:ext cx="6409440" cy="1015668"/>
      </dsp:txXfrm>
    </dsp:sp>
    <dsp:sp modelId="{84ADBDB6-AE13-4955-BA25-06A6326CBAB2}">
      <dsp:nvSpPr>
        <dsp:cNvPr id="0" name=""/>
        <dsp:cNvSpPr/>
      </dsp:nvSpPr>
      <dsp:spPr>
        <a:xfrm>
          <a:off x="0" y="1479427"/>
          <a:ext cx="3636217" cy="140694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FontTx/>
            <a:buNone/>
          </a:pPr>
          <a:r>
            <a:rPr lang="en-US" sz="2400" b="1" u="none" kern="1200" dirty="0">
              <a:solidFill>
                <a:schemeClr val="tx1"/>
              </a:solidFill>
              <a:latin typeface="Arial" panose="020B0604020202020204" pitchFamily="34" charset="0"/>
              <a:ea typeface="ＭＳ Ｐゴシック" charset="-128"/>
              <a:cs typeface="Arial" panose="020B0604020202020204" pitchFamily="34" charset="0"/>
            </a:rPr>
            <a:t>Operating and maintenance costs</a:t>
          </a:r>
          <a:endParaRPr lang="en-US" sz="2400" u="none" kern="1200" dirty="0"/>
        </a:p>
      </dsp:txBody>
      <dsp:txXfrm>
        <a:off x="68682" y="1548109"/>
        <a:ext cx="3498853" cy="1269584"/>
      </dsp:txXfrm>
    </dsp:sp>
    <dsp:sp modelId="{4B80E8F7-0075-4108-8D61-426D0C9CB7DE}">
      <dsp:nvSpPr>
        <dsp:cNvPr id="0" name=""/>
        <dsp:cNvSpPr/>
      </dsp:nvSpPr>
      <dsp:spPr>
        <a:xfrm rot="5400000">
          <a:off x="6305630" y="428005"/>
          <a:ext cx="1125558" cy="6464385"/>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n-US" sz="1400" kern="1200"/>
            <a:t>Replacement cost: the cost of removing equipment at the end of the project life cycle.</a:t>
          </a:r>
          <a:endParaRPr lang="en-US" sz="2000" kern="1200" dirty="0"/>
        </a:p>
        <a:p>
          <a:pPr marL="114300" lvl="1" indent="-114300" algn="l" defTabSz="622300">
            <a:lnSpc>
              <a:spcPct val="90000"/>
            </a:lnSpc>
            <a:spcBef>
              <a:spcPct val="0"/>
            </a:spcBef>
            <a:spcAft>
              <a:spcPct val="15000"/>
            </a:spcAft>
            <a:buChar char="•"/>
          </a:pPr>
          <a:r>
            <a:rPr lang="en-US" sz="1400" kern="1200" dirty="0"/>
            <a:t>Lost production due to production stoppages during project installation and commissioning.</a:t>
          </a:r>
        </a:p>
        <a:p>
          <a:pPr marL="114300" lvl="1" indent="-114300" algn="l" defTabSz="622300">
            <a:lnSpc>
              <a:spcPct val="90000"/>
            </a:lnSpc>
            <a:spcBef>
              <a:spcPct val="0"/>
            </a:spcBef>
            <a:spcAft>
              <a:spcPct val="15000"/>
            </a:spcAft>
            <a:buChar char="•"/>
          </a:pPr>
          <a:r>
            <a:rPr lang="en-US" sz="1400" kern="1200" dirty="0"/>
            <a:t>….</a:t>
          </a:r>
        </a:p>
      </dsp:txBody>
      <dsp:txXfrm rot="-5400000">
        <a:off x="3636217" y="3152364"/>
        <a:ext cx="6409440" cy="1015668"/>
      </dsp:txXfrm>
    </dsp:sp>
    <dsp:sp modelId="{DDB6F2BE-AA79-4176-AB57-A482D3AC4382}">
      <dsp:nvSpPr>
        <dsp:cNvPr id="0" name=""/>
        <dsp:cNvSpPr/>
      </dsp:nvSpPr>
      <dsp:spPr>
        <a:xfrm>
          <a:off x="0" y="2956723"/>
          <a:ext cx="3636217" cy="140694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FontTx/>
            <a:buNone/>
          </a:pPr>
          <a:r>
            <a:rPr lang="en-US" sz="2400" b="1" u="none" kern="1200" dirty="0">
              <a:solidFill>
                <a:schemeClr val="tx1"/>
              </a:solidFill>
              <a:latin typeface="Arial" panose="020B0604020202020204" pitchFamily="34" charset="0"/>
              <a:ea typeface="ＭＳ Ｐゴシック" charset="-128"/>
              <a:cs typeface="Arial" panose="020B0604020202020204" pitchFamily="34" charset="0"/>
            </a:rPr>
            <a:t>Other expenses</a:t>
          </a:r>
          <a:endParaRPr lang="en-US" sz="2400" u="none" kern="1200" dirty="0"/>
        </a:p>
      </dsp:txBody>
      <dsp:txXfrm>
        <a:off x="68682" y="3025405"/>
        <a:ext cx="3498853" cy="1269584"/>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1007416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610466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7"/>
        <p:cNvGrpSpPr/>
        <p:nvPr/>
      </p:nvGrpSpPr>
      <p:grpSpPr>
        <a:xfrm>
          <a:off x="0" y="0"/>
          <a:ext cx="0" cy="0"/>
          <a:chOff x="0" y="0"/>
          <a:chExt cx="0" cy="0"/>
        </a:xfrm>
      </p:grpSpPr>
      <p:sp>
        <p:nvSpPr>
          <p:cNvPr id="1228" name="Google Shape;1228;gd135bea600_0_11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9" name="Google Shape;1229;gd135bea600_0_11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1" i="0" u="none" strike="noStrike" dirty="0">
                <a:solidFill>
                  <a:srgbClr val="000000"/>
                </a:solidFill>
                <a:effectLst/>
              </a:rPr>
              <a:t>Example:</a:t>
            </a:r>
          </a:p>
          <a:p>
            <a:pPr algn="l">
              <a:buFont typeface="Arial" panose="020B0604020202020204" pitchFamily="34" charset="0"/>
              <a:buChar char="•"/>
            </a:pPr>
            <a:r>
              <a:rPr lang="en-US" b="0" i="0" u="none" strike="noStrike" dirty="0">
                <a:solidFill>
                  <a:srgbClr val="000000"/>
                </a:solidFill>
                <a:effectLst/>
              </a:rPr>
              <a:t>A project improves an air compressor system and saves USD 100,000 annually in electricity costs:</a:t>
            </a:r>
          </a:p>
          <a:p>
            <a:pPr marL="742950" lvl="1" indent="-285750" algn="l">
              <a:buFont typeface="Arial" panose="020B0604020202020204" pitchFamily="34" charset="0"/>
              <a:buChar char="•"/>
            </a:pPr>
            <a:r>
              <a:rPr lang="en-US" b="1" i="0" u="none" strike="noStrike" dirty="0">
                <a:solidFill>
                  <a:srgbClr val="000000"/>
                </a:solidFill>
                <a:effectLst/>
              </a:rPr>
              <a:t>Financial analysis</a:t>
            </a:r>
            <a:r>
              <a:rPr lang="en-US" b="0" i="0" u="none" strike="noStrike" dirty="0">
                <a:solidFill>
                  <a:srgbClr val="000000"/>
                </a:solidFill>
                <a:effectLst/>
              </a:rPr>
              <a:t>: Focuses on how much money the business saves → whether it’s financially attractive to invest.</a:t>
            </a:r>
          </a:p>
          <a:p>
            <a:pPr marL="742950" lvl="1" indent="-285750" algn="l">
              <a:buFont typeface="Arial" panose="020B0604020202020204" pitchFamily="34" charset="0"/>
              <a:buChar char="•"/>
            </a:pPr>
            <a:r>
              <a:rPr lang="en-US" b="1" i="0" u="none" strike="noStrike">
                <a:solidFill>
                  <a:srgbClr val="000000"/>
                </a:solidFill>
                <a:effectLst/>
              </a:rPr>
              <a:t>Economic analysis</a:t>
            </a:r>
            <a:r>
              <a:rPr lang="en-US" b="0" i="0" u="none" strike="noStrike">
                <a:solidFill>
                  <a:srgbClr val="000000"/>
                </a:solidFill>
                <a:effectLst/>
              </a:rPr>
              <a:t>: In addition to cost savings, also considers CO₂ emissions reduction, improved air quality, public health benefits, etc.</a:t>
            </a:r>
          </a:p>
          <a:p>
            <a:endParaRPr lang="en-VN"/>
          </a:p>
        </p:txBody>
      </p:sp>
    </p:spTree>
    <p:extLst>
      <p:ext uri="{BB962C8B-B14F-4D97-AF65-F5344CB8AC3E}">
        <p14:creationId xmlns:p14="http://schemas.microsoft.com/office/powerpoint/2010/main" val="19199352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err="1">
                <a:ea typeface="ＭＳ Ｐゴシック" panose="020B0600070205080204" pitchFamily="34" charset="-128"/>
              </a:rPr>
              <a:t>Sử</a:t>
            </a:r>
            <a:r>
              <a:rPr lang="en-US" altLang="en-US" dirty="0">
                <a:ea typeface="ＭＳ Ｐゴシック" panose="020B0600070205080204" pitchFamily="34" charset="-128"/>
              </a:rPr>
              <a:t> </a:t>
            </a:r>
            <a:r>
              <a:rPr lang="en-US" altLang="en-US" dirty="0" err="1">
                <a:ea typeface="ＭＳ Ｐゴシック" panose="020B0600070205080204" pitchFamily="34" charset="-128"/>
              </a:rPr>
              <a:t>dụng</a:t>
            </a:r>
            <a:r>
              <a:rPr lang="en-US" altLang="en-US" dirty="0">
                <a:ea typeface="ＭＳ Ｐゴシック" panose="020B0600070205080204" pitchFamily="34" charset="-128"/>
              </a:rPr>
              <a:t> 1, </a:t>
            </a:r>
            <a:r>
              <a:rPr lang="en-US" altLang="en-US" dirty="0" err="1">
                <a:ea typeface="ＭＳ Ｐゴシック" panose="020B0600070205080204" pitchFamily="34" charset="-128"/>
              </a:rPr>
              <a:t>hoặc</a:t>
            </a:r>
            <a:r>
              <a:rPr lang="en-US" altLang="en-US" dirty="0">
                <a:ea typeface="ＭＳ Ｐゴシック" panose="020B0600070205080204" pitchFamily="34" charset="-128"/>
              </a:rPr>
              <a:t> </a:t>
            </a:r>
            <a:r>
              <a:rPr lang="en-US" altLang="en-US" dirty="0" err="1">
                <a:ea typeface="ＭＳ Ｐゴシック" panose="020B0600070205080204" pitchFamily="34" charset="-128"/>
              </a:rPr>
              <a:t>kết</a:t>
            </a:r>
            <a:r>
              <a:rPr lang="en-US" altLang="en-US" dirty="0">
                <a:ea typeface="ＭＳ Ｐゴシック" panose="020B0600070205080204" pitchFamily="34" charset="-128"/>
              </a:rPr>
              <a:t> </a:t>
            </a:r>
            <a:r>
              <a:rPr lang="en-US" altLang="en-US" dirty="0" err="1">
                <a:ea typeface="ＭＳ Ｐゴシック" panose="020B0600070205080204" pitchFamily="34" charset="-128"/>
              </a:rPr>
              <a:t>hợp</a:t>
            </a:r>
            <a:r>
              <a:rPr lang="en-US" altLang="en-US" dirty="0">
                <a:ea typeface="ＭＳ Ｐゴシック" panose="020B0600070205080204" pitchFamily="34" charset="-128"/>
              </a:rPr>
              <a:t> </a:t>
            </a:r>
            <a:r>
              <a:rPr lang="en-US" altLang="en-US" dirty="0" err="1">
                <a:ea typeface="ＭＳ Ｐゴシック" panose="020B0600070205080204" pitchFamily="34" charset="-128"/>
              </a:rPr>
              <a:t>nhiều</a:t>
            </a:r>
            <a:r>
              <a:rPr lang="en-US" altLang="en-US" dirty="0">
                <a:ea typeface="ＭＳ Ｐゴシック" panose="020B0600070205080204" pitchFamily="34" charset="-128"/>
              </a:rPr>
              <a:t> </a:t>
            </a:r>
            <a:r>
              <a:rPr lang="en-US" altLang="en-US" dirty="0" err="1">
                <a:ea typeface="ＭＳ Ｐゴシック" panose="020B0600070205080204" pitchFamily="34" charset="-128"/>
              </a:rPr>
              <a:t>tiêu</a:t>
            </a:r>
            <a:r>
              <a:rPr lang="en-US" altLang="en-US" dirty="0">
                <a:ea typeface="ＭＳ Ｐゴシック" panose="020B0600070205080204" pitchFamily="34" charset="-128"/>
              </a:rPr>
              <a:t> </a:t>
            </a:r>
            <a:r>
              <a:rPr lang="en-US" altLang="en-US" dirty="0" err="1">
                <a:ea typeface="ＭＳ Ｐゴシック" panose="020B0600070205080204" pitchFamily="34" charset="-128"/>
              </a:rPr>
              <a:t>chí</a:t>
            </a:r>
            <a:endParaRPr lang="en-US" altLang="en-US" dirty="0">
              <a:ea typeface="ＭＳ Ｐゴシック" panose="020B0600070205080204" pitchFamily="34" charset="-128"/>
            </a:endParaRPr>
          </a:p>
          <a:p>
            <a:r>
              <a:rPr lang="en-US" altLang="en-US" dirty="0" err="1">
                <a:ea typeface="ＭＳ Ｐゴシック" panose="020B0600070205080204" pitchFamily="34" charset="-128"/>
              </a:rPr>
              <a:t>Tiêu</a:t>
            </a:r>
            <a:r>
              <a:rPr lang="en-US" altLang="en-US" dirty="0">
                <a:ea typeface="ＭＳ Ｐゴシック" panose="020B0600070205080204" pitchFamily="34" charset="-128"/>
              </a:rPr>
              <a:t> </a:t>
            </a:r>
            <a:r>
              <a:rPr lang="en-US" altLang="en-US" dirty="0" err="1">
                <a:ea typeface="ＭＳ Ｐゴシック" panose="020B0600070205080204" pitchFamily="34" charset="-128"/>
              </a:rPr>
              <a:t>chí</a:t>
            </a:r>
            <a:r>
              <a:rPr lang="en-US" altLang="en-US" dirty="0">
                <a:ea typeface="ＭＳ Ｐゴシック" panose="020B0600070205080204" pitchFamily="34" charset="-128"/>
              </a:rPr>
              <a:t> </a:t>
            </a:r>
            <a:r>
              <a:rPr lang="en-US" altLang="en-US" dirty="0" err="1">
                <a:ea typeface="ＭＳ Ｐゴシック" panose="020B0600070205080204" pitchFamily="34" charset="-128"/>
              </a:rPr>
              <a:t>thời</a:t>
            </a:r>
            <a:r>
              <a:rPr lang="en-US" altLang="en-US" dirty="0">
                <a:ea typeface="ＭＳ Ｐゴシック" panose="020B0600070205080204" pitchFamily="34" charset="-128"/>
              </a:rPr>
              <a:t> </a:t>
            </a:r>
            <a:r>
              <a:rPr lang="en-US" altLang="en-US" dirty="0" err="1">
                <a:ea typeface="ＭＳ Ｐゴシック" panose="020B0600070205080204" pitchFamily="34" charset="-128"/>
              </a:rPr>
              <a:t>gian</a:t>
            </a:r>
            <a:r>
              <a:rPr lang="en-US" altLang="en-US" dirty="0">
                <a:ea typeface="ＭＳ Ｐゴシック" panose="020B0600070205080204" pitchFamily="34" charset="-128"/>
              </a:rPr>
              <a:t> </a:t>
            </a:r>
            <a:r>
              <a:rPr lang="en-US" altLang="en-US" dirty="0" err="1">
                <a:ea typeface="ＭＳ Ｐゴシック" panose="020B0600070205080204" pitchFamily="34" charset="-128"/>
              </a:rPr>
              <a:t>hoàn</a:t>
            </a:r>
            <a:r>
              <a:rPr lang="en-US" altLang="en-US" dirty="0">
                <a:ea typeface="ＭＳ Ｐゴシック" panose="020B0600070205080204" pitchFamily="34" charset="-128"/>
              </a:rPr>
              <a:t> </a:t>
            </a:r>
            <a:r>
              <a:rPr lang="en-US" altLang="en-US" dirty="0" err="1">
                <a:ea typeface="ＭＳ Ｐゴシック" panose="020B0600070205080204" pitchFamily="34" charset="-128"/>
              </a:rPr>
              <a:t>vốn</a:t>
            </a:r>
            <a:r>
              <a:rPr lang="en-US" altLang="en-US" dirty="0">
                <a:ea typeface="ＭＳ Ｐゴシック" panose="020B0600070205080204" pitchFamily="34" charset="-128"/>
              </a:rPr>
              <a:t>: </a:t>
            </a:r>
            <a:r>
              <a:rPr lang="en-US" altLang="en-US" dirty="0" err="1">
                <a:ea typeface="ＭＳ Ｐゴシック" panose="020B0600070205080204" pitchFamily="34" charset="-128"/>
              </a:rPr>
              <a:t>ph</a:t>
            </a:r>
            <a:r>
              <a:rPr lang="vi-VN" altLang="en-US" dirty="0">
                <a:ea typeface="ＭＳ Ｐゴシック" panose="020B0600070205080204" pitchFamily="34" charset="-128"/>
              </a:rPr>
              <a:t>ươ</a:t>
            </a:r>
            <a:r>
              <a:rPr lang="en-US" altLang="en-US" dirty="0">
                <a:ea typeface="ＭＳ Ｐゴシック" panose="020B0600070205080204" pitchFamily="34" charset="-128"/>
              </a:rPr>
              <a:t>ng </a:t>
            </a:r>
            <a:r>
              <a:rPr lang="en-US" altLang="en-US" dirty="0" err="1">
                <a:ea typeface="ＭＳ Ｐゴシック" panose="020B0600070205080204" pitchFamily="34" charset="-128"/>
              </a:rPr>
              <a:t>án</a:t>
            </a:r>
            <a:r>
              <a:rPr lang="en-US" altLang="en-US" dirty="0">
                <a:ea typeface="ＭＳ Ｐゴシック" panose="020B0600070205080204" pitchFamily="34" charset="-128"/>
              </a:rPr>
              <a:t> </a:t>
            </a:r>
            <a:r>
              <a:rPr lang="vi-VN" altLang="en-US" dirty="0">
                <a:ea typeface="ＭＳ Ｐゴシック" panose="020B0600070205080204" pitchFamily="34" charset="-128"/>
              </a:rPr>
              <a:t>đượ</a:t>
            </a:r>
            <a:r>
              <a:rPr lang="en-US" altLang="en-US" dirty="0">
                <a:ea typeface="ＭＳ Ｐゴシック" panose="020B0600070205080204" pitchFamily="34" charset="-128"/>
              </a:rPr>
              <a:t>c </a:t>
            </a:r>
            <a:r>
              <a:rPr lang="en-US" altLang="en-US" dirty="0" err="1">
                <a:ea typeface="ＭＳ Ｐゴシック" panose="020B0600070205080204" pitchFamily="34" charset="-128"/>
              </a:rPr>
              <a:t>chọn</a:t>
            </a:r>
            <a:r>
              <a:rPr lang="en-US" altLang="en-US" dirty="0">
                <a:ea typeface="ＭＳ Ｐゴシック" panose="020B0600070205080204" pitchFamily="34" charset="-128"/>
              </a:rPr>
              <a:t> </a:t>
            </a:r>
            <a:r>
              <a:rPr lang="en-US" altLang="en-US" dirty="0" err="1">
                <a:ea typeface="ＭＳ Ｐゴシック" panose="020B0600070205080204" pitchFamily="34" charset="-128"/>
              </a:rPr>
              <a:t>là</a:t>
            </a:r>
            <a:r>
              <a:rPr lang="en-US" altLang="en-US" dirty="0">
                <a:ea typeface="ＭＳ Ｐゴシック" panose="020B0600070205080204" pitchFamily="34" charset="-128"/>
              </a:rPr>
              <a:t> </a:t>
            </a:r>
            <a:r>
              <a:rPr lang="en-US" altLang="en-US" dirty="0" err="1">
                <a:ea typeface="ＭＳ Ｐゴシック" panose="020B0600070205080204" pitchFamily="34" charset="-128"/>
              </a:rPr>
              <a:t>ph</a:t>
            </a:r>
            <a:r>
              <a:rPr lang="vi-VN" altLang="en-US" dirty="0">
                <a:ea typeface="ＭＳ Ｐゴシック" panose="020B0600070205080204" pitchFamily="34" charset="-128"/>
              </a:rPr>
              <a:t>ươ</a:t>
            </a:r>
            <a:r>
              <a:rPr lang="en-US" altLang="en-US" dirty="0">
                <a:ea typeface="ＭＳ Ｐゴシック" panose="020B0600070205080204" pitchFamily="34" charset="-128"/>
              </a:rPr>
              <a:t>ng </a:t>
            </a:r>
            <a:r>
              <a:rPr lang="en-US" altLang="en-US" dirty="0" err="1">
                <a:ea typeface="ＭＳ Ｐゴシック" panose="020B0600070205080204" pitchFamily="34" charset="-128"/>
              </a:rPr>
              <a:t>án</a:t>
            </a:r>
            <a:r>
              <a:rPr lang="en-US" altLang="en-US" dirty="0">
                <a:ea typeface="ＭＳ Ｐゴシック" panose="020B0600070205080204" pitchFamily="34" charset="-128"/>
              </a:rPr>
              <a:t> </a:t>
            </a:r>
            <a:r>
              <a:rPr lang="en-US" altLang="en-US" dirty="0" err="1">
                <a:ea typeface="ＭＳ Ｐゴシック" panose="020B0600070205080204" pitchFamily="34" charset="-128"/>
              </a:rPr>
              <a:t>có</a:t>
            </a:r>
            <a:r>
              <a:rPr lang="en-US" altLang="en-US" dirty="0">
                <a:ea typeface="ＭＳ Ｐゴシック" panose="020B0600070205080204" pitchFamily="34" charset="-128"/>
              </a:rPr>
              <a:t> </a:t>
            </a:r>
            <a:r>
              <a:rPr lang="en-US" altLang="en-US" dirty="0" err="1">
                <a:ea typeface="ＭＳ Ｐゴシック" panose="020B0600070205080204" pitchFamily="34" charset="-128"/>
              </a:rPr>
              <a:t>thời</a:t>
            </a:r>
            <a:r>
              <a:rPr lang="en-US" altLang="en-US" dirty="0">
                <a:ea typeface="ＭＳ Ｐゴシック" panose="020B0600070205080204" pitchFamily="34" charset="-128"/>
              </a:rPr>
              <a:t> </a:t>
            </a:r>
            <a:r>
              <a:rPr lang="en-US" altLang="en-US" dirty="0" err="1">
                <a:ea typeface="ＭＳ Ｐゴシック" panose="020B0600070205080204" pitchFamily="34" charset="-128"/>
              </a:rPr>
              <a:t>gian</a:t>
            </a:r>
            <a:r>
              <a:rPr lang="en-US" altLang="en-US" dirty="0">
                <a:ea typeface="ＭＳ Ｐゴシック" panose="020B0600070205080204" pitchFamily="34" charset="-128"/>
              </a:rPr>
              <a:t> </a:t>
            </a:r>
            <a:r>
              <a:rPr lang="en-US" altLang="en-US" dirty="0" err="1">
                <a:ea typeface="ＭＳ Ｐゴシック" panose="020B0600070205080204" pitchFamily="34" charset="-128"/>
              </a:rPr>
              <a:t>hoàn</a:t>
            </a:r>
            <a:r>
              <a:rPr lang="en-US" altLang="en-US" dirty="0">
                <a:ea typeface="ＭＳ Ｐゴシック" panose="020B0600070205080204" pitchFamily="34" charset="-128"/>
              </a:rPr>
              <a:t> </a:t>
            </a:r>
            <a:r>
              <a:rPr lang="en-US" altLang="en-US" dirty="0" err="1">
                <a:ea typeface="ＭＳ Ｐゴシック" panose="020B0600070205080204" pitchFamily="34" charset="-128"/>
              </a:rPr>
              <a:t>vốn</a:t>
            </a:r>
            <a:r>
              <a:rPr lang="en-US" altLang="en-US" dirty="0">
                <a:ea typeface="ＭＳ Ｐゴシック" panose="020B0600070205080204" pitchFamily="34" charset="-128"/>
              </a:rPr>
              <a:t> </a:t>
            </a:r>
            <a:r>
              <a:rPr lang="en-US" altLang="en-US" dirty="0" err="1">
                <a:ea typeface="ＭＳ Ｐゴシック" panose="020B0600070205080204" pitchFamily="34" charset="-128"/>
              </a:rPr>
              <a:t>nhanh</a:t>
            </a:r>
            <a:r>
              <a:rPr lang="en-US" altLang="en-US" dirty="0">
                <a:ea typeface="ＭＳ Ｐゴシック" panose="020B0600070205080204" pitchFamily="34" charset="-128"/>
              </a:rPr>
              <a:t> </a:t>
            </a:r>
            <a:r>
              <a:rPr lang="en-US" altLang="en-US" dirty="0" err="1">
                <a:ea typeface="ＭＳ Ｐゴシック" panose="020B0600070205080204" pitchFamily="34" charset="-128"/>
              </a:rPr>
              <a:t>nhất</a:t>
            </a:r>
            <a:r>
              <a:rPr lang="en-US" altLang="en-US" dirty="0">
                <a:ea typeface="ＭＳ Ｐゴシック" panose="020B0600070205080204" pitchFamily="34" charset="-128"/>
              </a:rPr>
              <a:t>. </a:t>
            </a:r>
            <a:r>
              <a:rPr lang="en-US" altLang="en-US" dirty="0" err="1">
                <a:ea typeface="ＭＳ Ｐゴシック" panose="020B0600070205080204" pitchFamily="34" charset="-128"/>
              </a:rPr>
              <a:t>Đây</a:t>
            </a:r>
            <a:r>
              <a:rPr lang="en-US" altLang="en-US" dirty="0">
                <a:ea typeface="ＭＳ Ｐゴシック" panose="020B0600070205080204" pitchFamily="34" charset="-128"/>
              </a:rPr>
              <a:t> </a:t>
            </a:r>
            <a:r>
              <a:rPr lang="en-US" altLang="en-US" dirty="0" err="1">
                <a:ea typeface="ＭＳ Ｐゴシック" panose="020B0600070205080204" pitchFamily="34" charset="-128"/>
              </a:rPr>
              <a:t>là</a:t>
            </a:r>
            <a:r>
              <a:rPr lang="en-US" altLang="en-US" dirty="0">
                <a:ea typeface="ＭＳ Ｐゴシック" panose="020B0600070205080204" pitchFamily="34" charset="-128"/>
              </a:rPr>
              <a:t> </a:t>
            </a:r>
            <a:r>
              <a:rPr lang="en-US" altLang="en-US" dirty="0" err="1">
                <a:ea typeface="ＭＳ Ｐゴシック" panose="020B0600070205080204" pitchFamily="34" charset="-128"/>
              </a:rPr>
              <a:t>ph</a:t>
            </a:r>
            <a:r>
              <a:rPr lang="vi-VN" altLang="en-US" dirty="0">
                <a:ea typeface="ＭＳ Ｐゴシック" panose="020B0600070205080204" pitchFamily="34" charset="-128"/>
              </a:rPr>
              <a:t>ươ</a:t>
            </a:r>
            <a:r>
              <a:rPr lang="en-US" altLang="en-US" dirty="0">
                <a:ea typeface="ＭＳ Ｐゴシック" panose="020B0600070205080204" pitchFamily="34" charset="-128"/>
              </a:rPr>
              <a:t>ng </a:t>
            </a:r>
            <a:r>
              <a:rPr lang="en-US" altLang="en-US" dirty="0" err="1">
                <a:ea typeface="ＭＳ Ｐゴシック" panose="020B0600070205080204" pitchFamily="34" charset="-128"/>
              </a:rPr>
              <a:t>pháp</a:t>
            </a:r>
            <a:r>
              <a:rPr lang="en-US" altLang="en-US" dirty="0">
                <a:ea typeface="ＭＳ Ｐゴシック" panose="020B0600070205080204" pitchFamily="34" charset="-128"/>
              </a:rPr>
              <a:t> </a:t>
            </a:r>
            <a:r>
              <a:rPr lang="vi-VN" altLang="en-US" dirty="0">
                <a:ea typeface="ＭＳ Ｐゴシック" panose="020B0600070205080204" pitchFamily="34" charset="-128"/>
              </a:rPr>
              <a:t>đơ</a:t>
            </a:r>
            <a:r>
              <a:rPr lang="en-US" altLang="en-US" dirty="0">
                <a:ea typeface="ＭＳ Ｐゴシック" panose="020B0600070205080204" pitchFamily="34" charset="-128"/>
              </a:rPr>
              <a:t>n </a:t>
            </a:r>
            <a:r>
              <a:rPr lang="en-US" altLang="en-US" dirty="0" err="1">
                <a:ea typeface="ＭＳ Ｐゴシック" panose="020B0600070205080204" pitchFamily="34" charset="-128"/>
              </a:rPr>
              <a:t>giản</a:t>
            </a:r>
            <a:r>
              <a:rPr lang="en-US" altLang="en-US" dirty="0">
                <a:ea typeface="ＭＳ Ｐゴシック" panose="020B0600070205080204" pitchFamily="34" charset="-128"/>
              </a:rPr>
              <a:t> </a:t>
            </a:r>
            <a:r>
              <a:rPr lang="en-US" altLang="en-US" dirty="0" err="1">
                <a:ea typeface="ＭＳ Ｐゴシック" panose="020B0600070205080204" pitchFamily="34" charset="-128"/>
              </a:rPr>
              <a:t>nhất</a:t>
            </a:r>
            <a:endParaRPr lang="en-US" altLang="en-US" dirty="0">
              <a:ea typeface="ＭＳ Ｐゴシック" panose="020B0600070205080204" pitchFamily="34" charset="-128"/>
            </a:endParaRPr>
          </a:p>
          <a:p>
            <a:endParaRPr lang="en-US" dirty="0"/>
          </a:p>
        </p:txBody>
      </p:sp>
    </p:spTree>
    <p:extLst>
      <p:ext uri="{BB962C8B-B14F-4D97-AF65-F5344CB8AC3E}">
        <p14:creationId xmlns:p14="http://schemas.microsoft.com/office/powerpoint/2010/main" val="7722127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sz="1100" dirty="0">
                <a:solidFill>
                  <a:schemeClr val="tx1"/>
                </a:solidFill>
                <a:latin typeface="Arial" panose="020B0604020202020204" pitchFamily="34" charset="0"/>
                <a:ea typeface="ＭＳ Ｐゴシック" charset="-128"/>
                <a:cs typeface="Arial" panose="020B0604020202020204" pitchFamily="34" charset="0"/>
              </a:rPr>
              <a:t>Qui </a:t>
            </a:r>
            <a:r>
              <a:rPr lang="en-US" sz="1100" dirty="0" err="1">
                <a:solidFill>
                  <a:schemeClr val="tx1"/>
                </a:solidFill>
                <a:latin typeface="Arial" panose="020B0604020202020204" pitchFamily="34" charset="0"/>
                <a:ea typeface="ＭＳ Ｐゴシック" charset="-128"/>
                <a:cs typeface="Arial" panose="020B0604020202020204" pitchFamily="34" charset="0"/>
              </a:rPr>
              <a:t>mô</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của</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khoản</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đầu</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tư</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là</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yếu</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tố</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rất</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quan</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trọng</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trong</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đánh</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giá</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tài</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chính</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của</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các</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dự</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án</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hiệu</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quả</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năng</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lượng</a:t>
            </a:r>
            <a:r>
              <a:rPr lang="en-US" sz="1100" dirty="0">
                <a:solidFill>
                  <a:schemeClr val="tx1"/>
                </a:solidFill>
                <a:latin typeface="Arial" panose="020B0604020202020204" pitchFamily="34" charset="0"/>
                <a:ea typeface="ＭＳ Ｐゴシック" charset="-128"/>
                <a:cs typeface="Arial" panose="020B0604020202020204" pitchFamily="34" charset="0"/>
              </a:rPr>
              <a:t>. Chi </a:t>
            </a:r>
            <a:r>
              <a:rPr lang="en-US" sz="1100" dirty="0" err="1">
                <a:solidFill>
                  <a:schemeClr val="tx1"/>
                </a:solidFill>
                <a:latin typeface="Arial" panose="020B0604020202020204" pitchFamily="34" charset="0"/>
                <a:ea typeface="ＭＳ Ｐゴシック" charset="-128"/>
                <a:cs typeface="Arial" panose="020B0604020202020204" pitchFamily="34" charset="0"/>
              </a:rPr>
              <a:t>phí</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này</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thường</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thể</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hiện</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bằng</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một</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lượng</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tiền</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lớn</a:t>
            </a:r>
            <a:r>
              <a:rPr lang="en-US" sz="1100" dirty="0">
                <a:solidFill>
                  <a:schemeClr val="tx1"/>
                </a:solidFill>
                <a:latin typeface="Arial" panose="020B0604020202020204" pitchFamily="34" charset="0"/>
                <a:ea typeface="ＭＳ Ｐゴシック" charset="-128"/>
                <a:cs typeface="Arial" panose="020B0604020202020204" pitchFamily="34" charset="0"/>
              </a:rPr>
              <a:t> chi </a:t>
            </a:r>
            <a:r>
              <a:rPr lang="en-US" sz="1100" dirty="0" err="1">
                <a:solidFill>
                  <a:schemeClr val="tx1"/>
                </a:solidFill>
                <a:latin typeface="Arial" panose="020B0604020202020204" pitchFamily="34" charset="0"/>
                <a:ea typeface="ＭＳ Ｐゴシック" charset="-128"/>
                <a:cs typeface="Arial" panose="020B0604020202020204" pitchFamily="34" charset="0"/>
              </a:rPr>
              <a:t>vào</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năm</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dự</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án</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được</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triển</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khai</a:t>
            </a:r>
            <a:r>
              <a:rPr lang="en-US" sz="1100" dirty="0">
                <a:solidFill>
                  <a:schemeClr val="tx1"/>
                </a:solidFill>
                <a:latin typeface="Arial" panose="020B0604020202020204" pitchFamily="34" charset="0"/>
                <a:ea typeface="ＭＳ Ｐゴシック" charset="-128"/>
                <a:cs typeface="Arial" panose="020B0604020202020204" pitchFamily="34" charset="0"/>
              </a:rPr>
              <a:t>. Chi </a:t>
            </a:r>
            <a:r>
              <a:rPr lang="en-US" sz="1100" dirty="0" err="1">
                <a:solidFill>
                  <a:schemeClr val="tx1"/>
                </a:solidFill>
                <a:latin typeface="Arial" panose="020B0604020202020204" pitchFamily="34" charset="0"/>
                <a:ea typeface="ＭＳ Ｐゴシック" charset="-128"/>
                <a:cs typeface="Arial" panose="020B0604020202020204" pitchFamily="34" charset="0"/>
              </a:rPr>
              <a:t>phí</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đầu</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tư</a:t>
            </a:r>
            <a:r>
              <a:rPr lang="en-US" sz="1100" dirty="0">
                <a:solidFill>
                  <a:schemeClr val="tx1"/>
                </a:solidFill>
                <a:latin typeface="Arial" panose="020B0604020202020204" pitchFamily="34" charset="0"/>
                <a:ea typeface="ＭＳ Ｐゴシック" charset="-128"/>
                <a:cs typeface="Arial" panose="020B0604020202020204" pitchFamily="34" charset="0"/>
              </a:rPr>
              <a:t> bao </a:t>
            </a:r>
            <a:r>
              <a:rPr lang="en-US" sz="1100" dirty="0" err="1">
                <a:solidFill>
                  <a:schemeClr val="tx1"/>
                </a:solidFill>
                <a:latin typeface="Arial" panose="020B0604020202020204" pitchFamily="34" charset="0"/>
                <a:ea typeface="ＭＳ Ｐゴシック" charset="-128"/>
                <a:cs typeface="Arial" panose="020B0604020202020204" pitchFamily="34" charset="0"/>
              </a:rPr>
              <a:t>gồm</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các</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loại</a:t>
            </a:r>
            <a:r>
              <a:rPr lang="en-US" sz="1100" dirty="0">
                <a:solidFill>
                  <a:schemeClr val="tx1"/>
                </a:solidFill>
                <a:latin typeface="Arial" panose="020B0604020202020204" pitchFamily="34" charset="0"/>
                <a:ea typeface="ＭＳ Ｐゴシック" charset="-128"/>
                <a:cs typeface="Arial" panose="020B0604020202020204" pitchFamily="34" charset="0"/>
              </a:rPr>
              <a:t> chi </a:t>
            </a:r>
            <a:r>
              <a:rPr lang="en-US" sz="1100" dirty="0" err="1">
                <a:solidFill>
                  <a:schemeClr val="tx1"/>
                </a:solidFill>
                <a:latin typeface="Arial" panose="020B0604020202020204" pitchFamily="34" charset="0"/>
                <a:ea typeface="ＭＳ Ｐゴシック" charset="-128"/>
                <a:cs typeface="Arial" panose="020B0604020202020204" pitchFamily="34" charset="0"/>
              </a:rPr>
              <a:t>phí</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sau</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đây</a:t>
            </a:r>
            <a:r>
              <a:rPr lang="en-US" sz="1100" dirty="0">
                <a:solidFill>
                  <a:schemeClr val="tx1"/>
                </a:solidFill>
                <a:latin typeface="Arial" panose="020B0604020202020204" pitchFamily="34" charset="0"/>
                <a:ea typeface="ＭＳ Ｐゴシック" charset="-128"/>
                <a:cs typeface="Arial" panose="020B0604020202020204" pitchFamily="34" charset="0"/>
              </a:rPr>
              <a:t>:</a:t>
            </a:r>
          </a:p>
          <a:p>
            <a:endParaRPr lang="en-US" dirty="0"/>
          </a:p>
          <a:p>
            <a:r>
              <a:rPr lang="en-US" sz="1100" dirty="0" err="1">
                <a:solidFill>
                  <a:schemeClr val="tx1"/>
                </a:solidFill>
                <a:latin typeface="Arial" panose="020B0604020202020204" pitchFamily="34" charset="0"/>
                <a:ea typeface="ＭＳ Ｐゴシック" charset="-128"/>
                <a:cs typeface="Arial" panose="020B0604020202020204" pitchFamily="34" charset="0"/>
              </a:rPr>
              <a:t>Các</a:t>
            </a:r>
            <a:r>
              <a:rPr lang="en-US" sz="1100" dirty="0">
                <a:solidFill>
                  <a:schemeClr val="tx1"/>
                </a:solidFill>
                <a:latin typeface="Arial" panose="020B0604020202020204" pitchFamily="34" charset="0"/>
                <a:ea typeface="ＭＳ Ｐゴシック" charset="-128"/>
                <a:cs typeface="Arial" panose="020B0604020202020204" pitchFamily="34" charset="0"/>
              </a:rPr>
              <a:t> chi </a:t>
            </a:r>
            <a:r>
              <a:rPr lang="en-US" sz="1100" dirty="0" err="1">
                <a:solidFill>
                  <a:schemeClr val="tx1"/>
                </a:solidFill>
                <a:latin typeface="Arial" panose="020B0604020202020204" pitchFamily="34" charset="0"/>
                <a:ea typeface="ＭＳ Ｐゴシック" charset="-128"/>
                <a:cs typeface="Arial" panose="020B0604020202020204" pitchFamily="34" charset="0"/>
              </a:rPr>
              <a:t>phí</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vận</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hành</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và</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bảo</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dưỡng</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gắn</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với</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các</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hoạt</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động</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đang</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thực</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hiện</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hoặc</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với</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các</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thiết</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bị</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được</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phân</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tích</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Các</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loại</a:t>
            </a:r>
            <a:r>
              <a:rPr lang="en-US" sz="1100" dirty="0">
                <a:solidFill>
                  <a:schemeClr val="tx1"/>
                </a:solidFill>
                <a:latin typeface="Arial" panose="020B0604020202020204" pitchFamily="34" charset="0"/>
                <a:ea typeface="ＭＳ Ｐゴシック" charset="-128"/>
                <a:cs typeface="Arial" panose="020B0604020202020204" pitchFamily="34" charset="0"/>
              </a:rPr>
              <a:t> chi </a:t>
            </a:r>
            <a:r>
              <a:rPr lang="en-US" sz="1100" dirty="0" err="1">
                <a:solidFill>
                  <a:schemeClr val="tx1"/>
                </a:solidFill>
                <a:latin typeface="Arial" panose="020B0604020202020204" pitchFamily="34" charset="0"/>
                <a:ea typeface="ＭＳ Ｐゴシック" charset="-128"/>
                <a:cs typeface="Arial" panose="020B0604020202020204" pitchFamily="34" charset="0"/>
              </a:rPr>
              <a:t>phí</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khác</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nhau</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hình</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thành</a:t>
            </a:r>
            <a:r>
              <a:rPr lang="en-US" sz="1100" dirty="0">
                <a:solidFill>
                  <a:schemeClr val="tx1"/>
                </a:solidFill>
                <a:latin typeface="Arial" panose="020B0604020202020204" pitchFamily="34" charset="0"/>
                <a:ea typeface="ＭＳ Ｐゴシック" charset="-128"/>
                <a:cs typeface="Arial" panose="020B0604020202020204" pitchFamily="34" charset="0"/>
              </a:rPr>
              <a:t> chi </a:t>
            </a:r>
            <a:r>
              <a:rPr lang="en-US" sz="1100" dirty="0" err="1">
                <a:solidFill>
                  <a:schemeClr val="tx1"/>
                </a:solidFill>
                <a:latin typeface="Arial" panose="020B0604020202020204" pitchFamily="34" charset="0"/>
                <a:ea typeface="ＭＳ Ｐゴシック" charset="-128"/>
                <a:cs typeface="Arial" panose="020B0604020202020204" pitchFamily="34" charset="0"/>
              </a:rPr>
              <a:t>phí</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vận</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hành</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và</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bảo</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dưỡng</a:t>
            </a:r>
            <a:r>
              <a:rPr lang="en-US" sz="1100" dirty="0">
                <a:solidFill>
                  <a:schemeClr val="tx1"/>
                </a:solidFill>
                <a:latin typeface="Arial" panose="020B0604020202020204" pitchFamily="34" charset="0"/>
                <a:ea typeface="ＭＳ Ｐゴシック" charset="-128"/>
                <a:cs typeface="Arial" panose="020B0604020202020204" pitchFamily="34" charset="0"/>
              </a:rPr>
              <a:t> bao </a:t>
            </a:r>
            <a:r>
              <a:rPr lang="en-US" sz="1100" dirty="0" err="1">
                <a:solidFill>
                  <a:schemeClr val="tx1"/>
                </a:solidFill>
                <a:latin typeface="Arial" panose="020B0604020202020204" pitchFamily="34" charset="0"/>
                <a:ea typeface="ＭＳ Ｐゴシック" charset="-128"/>
                <a:cs typeface="Arial" panose="020B0604020202020204" pitchFamily="34" charset="0"/>
              </a:rPr>
              <a:t>gồm</a:t>
            </a:r>
            <a:endParaRPr lang="en-US" dirty="0"/>
          </a:p>
        </p:txBody>
      </p:sp>
    </p:spTree>
    <p:extLst>
      <p:ext uri="{BB962C8B-B14F-4D97-AF65-F5344CB8AC3E}">
        <p14:creationId xmlns:p14="http://schemas.microsoft.com/office/powerpoint/2010/main" val="34748302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2463481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4573452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793314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3540216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305620" y="357785"/>
            <a:ext cx="2638264" cy="54423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182024" y="-112668"/>
            <a:ext cx="1596091" cy="1596091"/>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1174C85E-6296-0203-E0B7-9272898E3957}"/>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D11DDF14-AAFB-31AA-317A-B4230F0FE2FB}"/>
              </a:ext>
            </a:extLst>
          </p:cNvPr>
          <p:cNvPicPr>
            <a:picLocks noChangeAspect="1"/>
          </p:cNvPicPr>
          <p:nvPr userDrawn="1"/>
        </p:nvPicPr>
        <p:blipFill>
          <a:blip r:embed="rId5"/>
          <a:stretch>
            <a:fillRect/>
          </a:stretch>
        </p:blipFill>
        <p:spPr>
          <a:xfrm>
            <a:off x="10824439" y="-284944"/>
            <a:ext cx="1205467" cy="1205467"/>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a:solidFill>
                  <a:schemeClr val="accent1">
                    <a:lumMod val="50000"/>
                  </a:schemeClr>
                </a:solidFill>
                <a:latin typeface="+mj-lt"/>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CE735C02-A6A7-428F-77F2-128142154753}"/>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8" name="Picture 7">
            <a:extLst>
              <a:ext uri="{FF2B5EF4-FFF2-40B4-BE49-F238E27FC236}">
                <a16:creationId xmlns:a16="http://schemas.microsoft.com/office/drawing/2014/main" id="{F87E1DCA-E430-FF0C-489A-DB201B59FB57}"/>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9" name="Straight Connector 8">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277752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a:latin typeface="+mn-lt"/>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3FF16318-F0EE-7076-6EA0-CFB15EC1323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8" name="Picture 7">
            <a:extLst>
              <a:ext uri="{FF2B5EF4-FFF2-40B4-BE49-F238E27FC236}">
                <a16:creationId xmlns:a16="http://schemas.microsoft.com/office/drawing/2014/main" id="{3ED660BF-AF9A-2642-1C1F-71E1521DB1B8}"/>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10" name="Straight Connector 9">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094409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atin typeface="+mj-lt"/>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B14368D-44D5-5B80-A3EE-4BCE40806013}"/>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2470529B-C816-FE81-5A4A-D64C9631E885}"/>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11" name="Straight Connector 10">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441655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893F6FD-A6C9-AB8E-7732-0E23982C3BC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19D54538-6A5D-C8CC-F745-C299E5571424}"/>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743167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8D209EB-56FB-6BB1-737C-85E9772E354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54DC6624-6C06-E7F1-C86F-98AE00DBDD4C}"/>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9" name="Straight Connector 8">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648555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a:latin typeface="+mj-lt"/>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86807"/>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351130"/>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25256245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a:latin typeface="+mj-lt"/>
              </a:defRPr>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dirty="0"/>
          </a:p>
        </p:txBody>
      </p:sp>
      <p:pic>
        <p:nvPicPr>
          <p:cNvPr id="2" name="Picture 1">
            <a:extLst>
              <a:ext uri="{FF2B5EF4-FFF2-40B4-BE49-F238E27FC236}">
                <a16:creationId xmlns:a16="http://schemas.microsoft.com/office/drawing/2014/main" id="{F17E2DED-C2AE-E955-8AD6-5B883E80426D}"/>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2F2410B-D205-1AA5-5BF4-557ED67DE8D0}"/>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8" name="Picture 7">
            <a:extLst>
              <a:ext uri="{FF2B5EF4-FFF2-40B4-BE49-F238E27FC236}">
                <a16:creationId xmlns:a16="http://schemas.microsoft.com/office/drawing/2014/main" id="{B72B5A13-6E09-2E20-7BCA-A23E2B64857B}"/>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9" name="Picture 8">
            <a:extLst>
              <a:ext uri="{FF2B5EF4-FFF2-40B4-BE49-F238E27FC236}">
                <a16:creationId xmlns:a16="http://schemas.microsoft.com/office/drawing/2014/main" id="{942DD8D9-F6BF-C988-59EF-FA1E7B9ECFA8}"/>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10" name="Straight Connector 9">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46524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891208684"/>
      </p:ext>
    </p:extLst>
  </p:cSld>
  <p:clrMapOvr>
    <a:masterClrMapping/>
  </p:clrMapOvr>
  <p:transition advClick="0"/>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7"/>
        <p:cNvGrpSpPr/>
        <p:nvPr/>
      </p:nvGrpSpPr>
      <p:grpSpPr>
        <a:xfrm>
          <a:off x="0" y="0"/>
          <a:ext cx="0" cy="0"/>
          <a:chOff x="0" y="0"/>
          <a:chExt cx="0" cy="0"/>
        </a:xfrm>
      </p:grpSpPr>
      <p:pic>
        <p:nvPicPr>
          <p:cNvPr id="2" name="Picture 1">
            <a:extLst>
              <a:ext uri="{FF2B5EF4-FFF2-40B4-BE49-F238E27FC236}">
                <a16:creationId xmlns:a16="http://schemas.microsoft.com/office/drawing/2014/main" id="{49231936-1297-1748-B431-7A65D950EA73}"/>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1B488A13-50B4-B198-A45D-28C584128726}"/>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8" name="Straight Connector 7">
            <a:extLst>
              <a:ext uri="{FF2B5EF4-FFF2-40B4-BE49-F238E27FC236}">
                <a16:creationId xmlns:a16="http://schemas.microsoft.com/office/drawing/2014/main" id="{46C03EFC-ACAB-F9C7-AFB8-38904DEAA83C}"/>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42497140-7AE0-F828-6520-0B4E16FCC0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EB7A6FEA-B124-D7A3-9864-59595CD2011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8775116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pic>
        <p:nvPicPr>
          <p:cNvPr id="2" name="Picture 1">
            <a:extLst>
              <a:ext uri="{FF2B5EF4-FFF2-40B4-BE49-F238E27FC236}">
                <a16:creationId xmlns:a16="http://schemas.microsoft.com/office/drawing/2014/main" id="{F17E2DED-C2AE-E955-8AD6-5B883E80426D}"/>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2F2410B-D205-1AA5-5BF4-557ED67DE8D0}"/>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BD328281-E33C-6E6E-F1A5-2ED2551440A0}"/>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D101B31D-04C0-1E71-4E4F-98DD8246E5D3}"/>
              </a:ext>
            </a:extLst>
          </p:cNvPr>
          <p:cNvPicPr>
            <a:picLocks noChangeAspect="1"/>
          </p:cNvPicPr>
          <p:nvPr userDrawn="1"/>
        </p:nvPicPr>
        <p:blipFill>
          <a:blip r:embed="rId5"/>
          <a:stretch>
            <a:fillRect/>
          </a:stretch>
        </p:blipFill>
        <p:spPr>
          <a:xfrm>
            <a:off x="10824439" y="-284944"/>
            <a:ext cx="1205467" cy="1205467"/>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B68D054-4A44-B920-FE27-8756A1EDBAAE}"/>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F7D7563C-9FC8-1AC2-0D96-9228B71507AB}"/>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4" name="Straight Connector 3">
            <a:extLst>
              <a:ext uri="{FF2B5EF4-FFF2-40B4-BE49-F238E27FC236}">
                <a16:creationId xmlns:a16="http://schemas.microsoft.com/office/drawing/2014/main" id="{2208FD8B-E854-1F82-CF16-FD2CBFDB535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FB41C246-8F03-7163-D298-5044CDABE1C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006026CD-4790-D1DD-EC54-1824E36BD1D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42073014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b="1">
                <a:latin typeface="+mj-lt"/>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10" name="Picture 9">
            <a:extLst>
              <a:ext uri="{FF2B5EF4-FFF2-40B4-BE49-F238E27FC236}">
                <a16:creationId xmlns:a16="http://schemas.microsoft.com/office/drawing/2014/main" id="{ABA5D615-0A23-1F02-B340-BA84ACF71A72}"/>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11" name="Picture 10">
            <a:extLst>
              <a:ext uri="{FF2B5EF4-FFF2-40B4-BE49-F238E27FC236}">
                <a16:creationId xmlns:a16="http://schemas.microsoft.com/office/drawing/2014/main" id="{61EADC86-86F9-2293-2229-7419BC4D2724}"/>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9" name="Straight Connector 8">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566190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06400" y="152401"/>
            <a:ext cx="11277600" cy="563563"/>
          </a:xfrm>
        </p:spPr>
        <p:txBody>
          <a:bodyPr/>
          <a:lstStyle/>
          <a:p>
            <a:r>
              <a:rPr lang="en-US"/>
              <a:t>Click to edit Master title style</a:t>
            </a:r>
          </a:p>
        </p:txBody>
      </p:sp>
      <p:sp>
        <p:nvSpPr>
          <p:cNvPr id="3" name="Table Placeholder 2"/>
          <p:cNvSpPr>
            <a:spLocks noGrp="1"/>
          </p:cNvSpPr>
          <p:nvPr>
            <p:ph type="tbl" idx="1"/>
          </p:nvPr>
        </p:nvSpPr>
        <p:spPr>
          <a:xfrm>
            <a:off x="609600" y="1152526"/>
            <a:ext cx="10972800" cy="5248275"/>
          </a:xfrm>
        </p:spPr>
        <p:txBody>
          <a:bodyPr/>
          <a:lstStyle>
            <a:lvl1pPr>
              <a:defRPr>
                <a:solidFill>
                  <a:schemeClr val="tx1"/>
                </a:solidFill>
              </a:defRPr>
            </a:lvl1pPr>
          </a:lstStyle>
          <a:p>
            <a:pPr lvl="0"/>
            <a:r>
              <a:rPr lang="en-US" noProof="0" dirty="0"/>
              <a:t>Click icon to add table</a:t>
            </a:r>
          </a:p>
        </p:txBody>
      </p:sp>
      <p:sp>
        <p:nvSpPr>
          <p:cNvPr id="4" name="Rectangle 5">
            <a:extLst>
              <a:ext uri="{FF2B5EF4-FFF2-40B4-BE49-F238E27FC236}">
                <a16:creationId xmlns:a16="http://schemas.microsoft.com/office/drawing/2014/main" id="{D8329E1A-3EFA-A3A6-D2F7-F94C478C0302}"/>
              </a:ext>
            </a:extLst>
          </p:cNvPr>
          <p:cNvSpPr>
            <a:spLocks noGrp="1" noChangeArrowheads="1"/>
          </p:cNvSpPr>
          <p:nvPr>
            <p:ph type="ftr" sz="quarter" idx="10"/>
          </p:nvPr>
        </p:nvSpPr>
        <p:spPr>
          <a:xfrm>
            <a:off x="7823200" y="6461126"/>
            <a:ext cx="3860800" cy="320675"/>
          </a:xfrm>
        </p:spPr>
        <p:txBody>
          <a:bodyPr/>
          <a:lstStyle>
            <a:lvl1pPr>
              <a:defRPr>
                <a:latin typeface="Arial"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6">
            <a:extLst>
              <a:ext uri="{FF2B5EF4-FFF2-40B4-BE49-F238E27FC236}">
                <a16:creationId xmlns:a16="http://schemas.microsoft.com/office/drawing/2014/main" id="{8D6DFE11-424A-1C04-201D-A4C79B38CE36}"/>
              </a:ext>
            </a:extLst>
          </p:cNvPr>
          <p:cNvSpPr>
            <a:spLocks noGrp="1" noChangeArrowheads="1"/>
          </p:cNvSpPr>
          <p:nvPr>
            <p:ph type="sldNum" sz="quarter" idx="11"/>
          </p:nvPr>
        </p:nvSpPr>
        <p:spPr>
          <a:xfrm>
            <a:off x="9347200" y="6537326"/>
            <a:ext cx="2844800" cy="320675"/>
          </a:xfrm>
        </p:spPr>
        <p:txBody>
          <a:bodyPr/>
          <a:lstStyle>
            <a:lvl1pPr>
              <a:defRPr sz="1400">
                <a:solidFill>
                  <a:schemeClr val="tx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A04590B5-A5FA-4EC3-92AC-AD566F78E6A0}" type="slidenum">
              <a:rPr kumimoji="0" lang="en-US" altLang="en-US" sz="1400" b="0" i="0" u="none" strike="noStrike" kern="1200" cap="none" spc="0" normalizeH="0" baseline="0" noProof="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sp>
        <p:nvSpPr>
          <p:cNvPr id="6" name="Rectangle 4">
            <a:extLst>
              <a:ext uri="{FF2B5EF4-FFF2-40B4-BE49-F238E27FC236}">
                <a16:creationId xmlns:a16="http://schemas.microsoft.com/office/drawing/2014/main" id="{8CA8605F-DBD1-54E8-78D7-D7822BCBAA59}"/>
              </a:ext>
            </a:extLst>
          </p:cNvPr>
          <p:cNvSpPr>
            <a:spLocks noGrp="1" noChangeArrowheads="1"/>
          </p:cNvSpPr>
          <p:nvPr>
            <p:ph type="dt" sz="half" idx="12"/>
          </p:nvPr>
        </p:nvSpPr>
        <p:spPr>
          <a:xfrm>
            <a:off x="19051" y="838200"/>
            <a:ext cx="11277600" cy="228600"/>
          </a:xfrm>
        </p:spPr>
        <p:txBody>
          <a:bodyPr/>
          <a:lstStyle>
            <a:lvl1pPr>
              <a:defRPr>
                <a:latin typeface="Arial"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mn-ea"/>
              <a:cs typeface="+mn-cs"/>
            </a:endParaRPr>
          </a:p>
        </p:txBody>
      </p:sp>
      <p:cxnSp>
        <p:nvCxnSpPr>
          <p:cNvPr id="7" name="Straight Connector 6">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8" name="Picture 7">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9" name="Picture 8">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10" name="Picture 9">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1" name="Picture 10">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4643155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le and Table">
    <p:spTree>
      <p:nvGrpSpPr>
        <p:cNvPr id="1" name=""/>
        <p:cNvGrpSpPr/>
        <p:nvPr/>
      </p:nvGrpSpPr>
      <p:grpSpPr>
        <a:xfrm>
          <a:off x="0" y="0"/>
          <a:ext cx="0" cy="0"/>
          <a:chOff x="0" y="0"/>
          <a:chExt cx="0" cy="0"/>
        </a:xfrm>
      </p:grpSpPr>
      <p:sp>
        <p:nvSpPr>
          <p:cNvPr id="3" name="Table Placeholder 2"/>
          <p:cNvSpPr>
            <a:spLocks noGrp="1"/>
          </p:cNvSpPr>
          <p:nvPr>
            <p:ph type="tbl" idx="1"/>
          </p:nvPr>
        </p:nvSpPr>
        <p:spPr>
          <a:xfrm>
            <a:off x="609600" y="1152526"/>
            <a:ext cx="10972800" cy="5248275"/>
          </a:xfrm>
        </p:spPr>
        <p:txBody>
          <a:bodyPr/>
          <a:lstStyle>
            <a:lvl1pPr>
              <a:defRPr>
                <a:solidFill>
                  <a:schemeClr val="tx1"/>
                </a:solidFill>
              </a:defRPr>
            </a:lvl1pPr>
          </a:lstStyle>
          <a:p>
            <a:pPr lvl="0"/>
            <a:r>
              <a:rPr lang="en-US" noProof="0" dirty="0"/>
              <a:t>Click icon to add table</a:t>
            </a:r>
          </a:p>
        </p:txBody>
      </p:sp>
      <p:sp>
        <p:nvSpPr>
          <p:cNvPr id="4" name="Rectangle 5">
            <a:extLst>
              <a:ext uri="{FF2B5EF4-FFF2-40B4-BE49-F238E27FC236}">
                <a16:creationId xmlns:a16="http://schemas.microsoft.com/office/drawing/2014/main" id="{D8329E1A-3EFA-A3A6-D2F7-F94C478C0302}"/>
              </a:ext>
            </a:extLst>
          </p:cNvPr>
          <p:cNvSpPr>
            <a:spLocks noGrp="1" noChangeArrowheads="1"/>
          </p:cNvSpPr>
          <p:nvPr>
            <p:ph type="ftr" sz="quarter" idx="10"/>
          </p:nvPr>
        </p:nvSpPr>
        <p:spPr>
          <a:xfrm>
            <a:off x="7823200" y="6461126"/>
            <a:ext cx="3860800" cy="320675"/>
          </a:xfrm>
        </p:spPr>
        <p:txBody>
          <a:bodyPr/>
          <a:lstStyle>
            <a:lvl1pPr>
              <a:defRPr>
                <a:latin typeface="Arial"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6">
            <a:extLst>
              <a:ext uri="{FF2B5EF4-FFF2-40B4-BE49-F238E27FC236}">
                <a16:creationId xmlns:a16="http://schemas.microsoft.com/office/drawing/2014/main" id="{8D6DFE11-424A-1C04-201D-A4C79B38CE36}"/>
              </a:ext>
            </a:extLst>
          </p:cNvPr>
          <p:cNvSpPr>
            <a:spLocks noGrp="1" noChangeArrowheads="1"/>
          </p:cNvSpPr>
          <p:nvPr>
            <p:ph type="sldNum" sz="quarter" idx="11"/>
          </p:nvPr>
        </p:nvSpPr>
        <p:spPr>
          <a:xfrm>
            <a:off x="9347200" y="6537326"/>
            <a:ext cx="2844800" cy="320675"/>
          </a:xfrm>
        </p:spPr>
        <p:txBody>
          <a:bodyPr/>
          <a:lstStyle>
            <a:lvl1pPr>
              <a:defRPr sz="1400">
                <a:solidFill>
                  <a:schemeClr val="tx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A04590B5-A5FA-4EC3-92AC-AD566F78E6A0}" type="slidenum">
              <a:rPr kumimoji="0" lang="en-US" altLang="en-US" sz="1400" b="0" i="0" u="none" strike="noStrike" kern="1200" cap="none" spc="0" normalizeH="0" baseline="0" noProof="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8" name="Picture 7">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9" name="Picture 8">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72943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Title and Table">
    <p:spTree>
      <p:nvGrpSpPr>
        <p:cNvPr id="1" name=""/>
        <p:cNvGrpSpPr/>
        <p:nvPr/>
      </p:nvGrpSpPr>
      <p:grpSpPr>
        <a:xfrm>
          <a:off x="0" y="0"/>
          <a:ext cx="0" cy="0"/>
          <a:chOff x="0" y="0"/>
          <a:chExt cx="0" cy="0"/>
        </a:xfrm>
      </p:grpSpPr>
      <p:sp>
        <p:nvSpPr>
          <p:cNvPr id="3" name="Table Placeholder 2"/>
          <p:cNvSpPr>
            <a:spLocks noGrp="1"/>
          </p:cNvSpPr>
          <p:nvPr>
            <p:ph type="tbl" idx="1"/>
          </p:nvPr>
        </p:nvSpPr>
        <p:spPr>
          <a:xfrm>
            <a:off x="609600" y="1152526"/>
            <a:ext cx="10972800" cy="5248275"/>
          </a:xfrm>
        </p:spPr>
        <p:txBody>
          <a:bodyPr/>
          <a:lstStyle>
            <a:lvl1pPr>
              <a:defRPr>
                <a:solidFill>
                  <a:schemeClr val="tx1"/>
                </a:solidFill>
              </a:defRPr>
            </a:lvl1pPr>
          </a:lstStyle>
          <a:p>
            <a:pPr lvl="0"/>
            <a:r>
              <a:rPr lang="en-US" noProof="0" dirty="0"/>
              <a:t>Click icon to add table</a:t>
            </a:r>
          </a:p>
        </p:txBody>
      </p:sp>
      <p:sp>
        <p:nvSpPr>
          <p:cNvPr id="4" name="Rectangle 5">
            <a:extLst>
              <a:ext uri="{FF2B5EF4-FFF2-40B4-BE49-F238E27FC236}">
                <a16:creationId xmlns:a16="http://schemas.microsoft.com/office/drawing/2014/main" id="{D8329E1A-3EFA-A3A6-D2F7-F94C478C0302}"/>
              </a:ext>
            </a:extLst>
          </p:cNvPr>
          <p:cNvSpPr>
            <a:spLocks noGrp="1" noChangeArrowheads="1"/>
          </p:cNvSpPr>
          <p:nvPr>
            <p:ph type="ftr" sz="quarter" idx="10"/>
          </p:nvPr>
        </p:nvSpPr>
        <p:spPr>
          <a:xfrm>
            <a:off x="7823200" y="6461126"/>
            <a:ext cx="3860800" cy="320675"/>
          </a:xfrm>
        </p:spPr>
        <p:txBody>
          <a:bodyPr/>
          <a:lstStyle>
            <a:lvl1pPr>
              <a:defRPr>
                <a:latin typeface="Arial"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6">
            <a:extLst>
              <a:ext uri="{FF2B5EF4-FFF2-40B4-BE49-F238E27FC236}">
                <a16:creationId xmlns:a16="http://schemas.microsoft.com/office/drawing/2014/main" id="{8D6DFE11-424A-1C04-201D-A4C79B38CE36}"/>
              </a:ext>
            </a:extLst>
          </p:cNvPr>
          <p:cNvSpPr>
            <a:spLocks noGrp="1" noChangeArrowheads="1"/>
          </p:cNvSpPr>
          <p:nvPr>
            <p:ph type="sldNum" sz="quarter" idx="11"/>
          </p:nvPr>
        </p:nvSpPr>
        <p:spPr>
          <a:xfrm>
            <a:off x="9347200" y="6537326"/>
            <a:ext cx="2844800" cy="320675"/>
          </a:xfrm>
        </p:spPr>
        <p:txBody>
          <a:bodyPr/>
          <a:lstStyle>
            <a:lvl1pPr>
              <a:defRPr sz="1400">
                <a:solidFill>
                  <a:schemeClr val="tx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A04590B5-A5FA-4EC3-92AC-AD566F78E6A0}" type="slidenum">
              <a:rPr kumimoji="0" lang="en-US" altLang="en-US" sz="1400" b="0" i="0" u="none" strike="noStrike" kern="1200" cap="none" spc="0" normalizeH="0" baseline="0" noProof="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8" name="Picture 7">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9" name="Picture 8">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80289268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3_Title and Table">
    <p:spTree>
      <p:nvGrpSpPr>
        <p:cNvPr id="1" name=""/>
        <p:cNvGrpSpPr/>
        <p:nvPr/>
      </p:nvGrpSpPr>
      <p:grpSpPr>
        <a:xfrm>
          <a:off x="0" y="0"/>
          <a:ext cx="0" cy="0"/>
          <a:chOff x="0" y="0"/>
          <a:chExt cx="0" cy="0"/>
        </a:xfrm>
      </p:grpSpPr>
      <p:sp>
        <p:nvSpPr>
          <p:cNvPr id="3" name="Table Placeholder 2"/>
          <p:cNvSpPr>
            <a:spLocks noGrp="1"/>
          </p:cNvSpPr>
          <p:nvPr>
            <p:ph type="tbl" idx="1"/>
          </p:nvPr>
        </p:nvSpPr>
        <p:spPr>
          <a:xfrm>
            <a:off x="609600" y="1152526"/>
            <a:ext cx="10972800" cy="5248275"/>
          </a:xfrm>
        </p:spPr>
        <p:txBody>
          <a:bodyPr/>
          <a:lstStyle>
            <a:lvl1pPr>
              <a:defRPr>
                <a:solidFill>
                  <a:schemeClr val="tx1"/>
                </a:solidFill>
              </a:defRPr>
            </a:lvl1pPr>
          </a:lstStyle>
          <a:p>
            <a:pPr lvl="0"/>
            <a:r>
              <a:rPr lang="en-US" noProof="0" dirty="0"/>
              <a:t>Click icon to add table</a:t>
            </a:r>
          </a:p>
        </p:txBody>
      </p:sp>
      <p:sp>
        <p:nvSpPr>
          <p:cNvPr id="4" name="Rectangle 5">
            <a:extLst>
              <a:ext uri="{FF2B5EF4-FFF2-40B4-BE49-F238E27FC236}">
                <a16:creationId xmlns:a16="http://schemas.microsoft.com/office/drawing/2014/main" id="{D8329E1A-3EFA-A3A6-D2F7-F94C478C0302}"/>
              </a:ext>
            </a:extLst>
          </p:cNvPr>
          <p:cNvSpPr>
            <a:spLocks noGrp="1" noChangeArrowheads="1"/>
          </p:cNvSpPr>
          <p:nvPr>
            <p:ph type="ftr" sz="quarter" idx="10"/>
          </p:nvPr>
        </p:nvSpPr>
        <p:spPr>
          <a:xfrm>
            <a:off x="7823200" y="6461126"/>
            <a:ext cx="3860800" cy="320675"/>
          </a:xfrm>
        </p:spPr>
        <p:txBody>
          <a:bodyPr/>
          <a:lstStyle>
            <a:lvl1pPr>
              <a:defRPr>
                <a:latin typeface="Arial"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6">
            <a:extLst>
              <a:ext uri="{FF2B5EF4-FFF2-40B4-BE49-F238E27FC236}">
                <a16:creationId xmlns:a16="http://schemas.microsoft.com/office/drawing/2014/main" id="{8D6DFE11-424A-1C04-201D-A4C79B38CE36}"/>
              </a:ext>
            </a:extLst>
          </p:cNvPr>
          <p:cNvSpPr>
            <a:spLocks noGrp="1" noChangeArrowheads="1"/>
          </p:cNvSpPr>
          <p:nvPr>
            <p:ph type="sldNum" sz="quarter" idx="11"/>
          </p:nvPr>
        </p:nvSpPr>
        <p:spPr>
          <a:xfrm>
            <a:off x="9347200" y="6537326"/>
            <a:ext cx="2844800" cy="320675"/>
          </a:xfrm>
        </p:spPr>
        <p:txBody>
          <a:bodyPr/>
          <a:lstStyle>
            <a:lvl1pPr>
              <a:defRPr sz="1400">
                <a:solidFill>
                  <a:schemeClr val="tx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A04590B5-A5FA-4EC3-92AC-AD566F78E6A0}" type="slidenum">
              <a:rPr kumimoji="0" lang="en-US" altLang="en-US" sz="1400" b="0" i="0" u="none" strike="noStrike" kern="1200" cap="none" spc="0" normalizeH="0" baseline="0" noProof="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8" name="Picture 7">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9" name="Picture 8">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65021395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4_Title and Table">
    <p:spTree>
      <p:nvGrpSpPr>
        <p:cNvPr id="1" name=""/>
        <p:cNvGrpSpPr/>
        <p:nvPr/>
      </p:nvGrpSpPr>
      <p:grpSpPr>
        <a:xfrm>
          <a:off x="0" y="0"/>
          <a:ext cx="0" cy="0"/>
          <a:chOff x="0" y="0"/>
          <a:chExt cx="0" cy="0"/>
        </a:xfrm>
      </p:grpSpPr>
      <p:sp>
        <p:nvSpPr>
          <p:cNvPr id="3" name="Table Placeholder 2"/>
          <p:cNvSpPr>
            <a:spLocks noGrp="1"/>
          </p:cNvSpPr>
          <p:nvPr>
            <p:ph type="tbl" idx="1"/>
          </p:nvPr>
        </p:nvSpPr>
        <p:spPr>
          <a:xfrm>
            <a:off x="609600" y="1152526"/>
            <a:ext cx="10972800" cy="5248275"/>
          </a:xfrm>
        </p:spPr>
        <p:txBody>
          <a:bodyPr/>
          <a:lstStyle>
            <a:lvl1pPr>
              <a:defRPr>
                <a:solidFill>
                  <a:schemeClr val="tx1"/>
                </a:solidFill>
              </a:defRPr>
            </a:lvl1pPr>
          </a:lstStyle>
          <a:p>
            <a:pPr lvl="0"/>
            <a:r>
              <a:rPr lang="en-US" noProof="0" dirty="0"/>
              <a:t>Click icon to add table</a:t>
            </a:r>
          </a:p>
        </p:txBody>
      </p:sp>
      <p:sp>
        <p:nvSpPr>
          <p:cNvPr id="4" name="Rectangle 5">
            <a:extLst>
              <a:ext uri="{FF2B5EF4-FFF2-40B4-BE49-F238E27FC236}">
                <a16:creationId xmlns:a16="http://schemas.microsoft.com/office/drawing/2014/main" id="{D8329E1A-3EFA-A3A6-D2F7-F94C478C0302}"/>
              </a:ext>
            </a:extLst>
          </p:cNvPr>
          <p:cNvSpPr>
            <a:spLocks noGrp="1" noChangeArrowheads="1"/>
          </p:cNvSpPr>
          <p:nvPr>
            <p:ph type="ftr" sz="quarter" idx="10"/>
          </p:nvPr>
        </p:nvSpPr>
        <p:spPr>
          <a:xfrm>
            <a:off x="7823200" y="6461126"/>
            <a:ext cx="3860800" cy="320675"/>
          </a:xfrm>
        </p:spPr>
        <p:txBody>
          <a:bodyPr/>
          <a:lstStyle>
            <a:lvl1pPr>
              <a:defRPr>
                <a:latin typeface="Arial"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6">
            <a:extLst>
              <a:ext uri="{FF2B5EF4-FFF2-40B4-BE49-F238E27FC236}">
                <a16:creationId xmlns:a16="http://schemas.microsoft.com/office/drawing/2014/main" id="{8D6DFE11-424A-1C04-201D-A4C79B38CE36}"/>
              </a:ext>
            </a:extLst>
          </p:cNvPr>
          <p:cNvSpPr>
            <a:spLocks noGrp="1" noChangeArrowheads="1"/>
          </p:cNvSpPr>
          <p:nvPr>
            <p:ph type="sldNum" sz="quarter" idx="11"/>
          </p:nvPr>
        </p:nvSpPr>
        <p:spPr>
          <a:xfrm>
            <a:off x="9347200" y="6537326"/>
            <a:ext cx="2844800" cy="320675"/>
          </a:xfrm>
        </p:spPr>
        <p:txBody>
          <a:bodyPr/>
          <a:lstStyle>
            <a:lvl1pPr>
              <a:defRPr sz="1400">
                <a:solidFill>
                  <a:schemeClr val="tx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A04590B5-A5FA-4EC3-92AC-AD566F78E6A0}" type="slidenum">
              <a:rPr kumimoji="0" lang="en-US" altLang="en-US" sz="1400" b="0" i="0" u="none" strike="noStrike" kern="1200" cap="none" spc="0" normalizeH="0" baseline="0" noProof="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8" name="Picture 7">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9" name="Picture 8">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7004181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6" name="Picture 5">
            <a:extLst>
              <a:ext uri="{FF2B5EF4-FFF2-40B4-BE49-F238E27FC236}">
                <a16:creationId xmlns:a16="http://schemas.microsoft.com/office/drawing/2014/main" id="{0A439EDF-A44E-0177-41F6-63772B2AE032}"/>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7" name="Picture 6">
            <a:extLst>
              <a:ext uri="{FF2B5EF4-FFF2-40B4-BE49-F238E27FC236}">
                <a16:creationId xmlns:a16="http://schemas.microsoft.com/office/drawing/2014/main" id="{7422A810-D4A0-CB49-054F-FFE888FDD664}"/>
              </a:ext>
            </a:extLst>
          </p:cNvPr>
          <p:cNvPicPr>
            <a:picLocks noChangeAspect="1"/>
          </p:cNvPicPr>
          <p:nvPr userDrawn="1"/>
        </p:nvPicPr>
        <p:blipFill>
          <a:blip r:embed="rId5"/>
          <a:stretch>
            <a:fillRect/>
          </a:stretch>
        </p:blipFill>
        <p:spPr>
          <a:xfrm>
            <a:off x="10824439" y="-284944"/>
            <a:ext cx="1205467" cy="1205467"/>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6"/>
        <p:cNvGrpSpPr/>
        <p:nvPr/>
      </p:nvGrpSpPr>
      <p:grpSpPr>
        <a:xfrm>
          <a:off x="0" y="0"/>
          <a:ext cx="0" cy="0"/>
          <a:chOff x="0" y="0"/>
          <a:chExt cx="0" cy="0"/>
        </a:xfrm>
      </p:grpSpPr>
      <p:sp>
        <p:nvSpPr>
          <p:cNvPr id="17" name="Google Shape;17;p5"/>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5"/>
          <p:cNvSpPr txBox="1">
            <a:spLocks noGrp="1"/>
          </p:cNvSpPr>
          <p:nvPr>
            <p:ph type="body" idx="1"/>
          </p:nvPr>
        </p:nvSpPr>
        <p:spPr>
          <a:xfrm>
            <a:off x="415600" y="1536633"/>
            <a:ext cx="5333200" cy="45552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1867"/>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sp>
        <p:nvSpPr>
          <p:cNvPr id="19" name="Google Shape;19;p5"/>
          <p:cNvSpPr txBox="1">
            <a:spLocks noGrp="1"/>
          </p:cNvSpPr>
          <p:nvPr>
            <p:ph type="body" idx="2"/>
          </p:nvPr>
        </p:nvSpPr>
        <p:spPr>
          <a:xfrm>
            <a:off x="6443200" y="1536633"/>
            <a:ext cx="5333200" cy="45552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1867"/>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a:p>
        </p:txBody>
      </p:sp>
      <p:pic>
        <p:nvPicPr>
          <p:cNvPr id="2" name="Picture 1">
            <a:extLst>
              <a:ext uri="{FF2B5EF4-FFF2-40B4-BE49-F238E27FC236}">
                <a16:creationId xmlns:a16="http://schemas.microsoft.com/office/drawing/2014/main" id="{5153FC70-ED39-2A55-E4AF-BCFFE0EDD66D}"/>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5BCC1294-FF84-515B-47D8-8E2D301BD59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6" name="Picture 5">
            <a:extLst>
              <a:ext uri="{FF2B5EF4-FFF2-40B4-BE49-F238E27FC236}">
                <a16:creationId xmlns:a16="http://schemas.microsoft.com/office/drawing/2014/main" id="{9386B48C-7066-583E-BD99-AACD7CE35D29}"/>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7" name="Picture 6">
            <a:extLst>
              <a:ext uri="{FF2B5EF4-FFF2-40B4-BE49-F238E27FC236}">
                <a16:creationId xmlns:a16="http://schemas.microsoft.com/office/drawing/2014/main" id="{601A2BCE-99F1-0156-71A7-ABA675F6554F}"/>
              </a:ext>
            </a:extLst>
          </p:cNvPr>
          <p:cNvPicPr>
            <a:picLocks noChangeAspect="1"/>
          </p:cNvPicPr>
          <p:nvPr userDrawn="1"/>
        </p:nvPicPr>
        <p:blipFill>
          <a:blip r:embed="rId5"/>
          <a:stretch>
            <a:fillRect/>
          </a:stretch>
        </p:blipFill>
        <p:spPr>
          <a:xfrm>
            <a:off x="10824439" y="-284944"/>
            <a:ext cx="1205467" cy="1205467"/>
          </a:xfrm>
          <a:prstGeom prst="rect">
            <a:avLst/>
          </a:prstGeom>
        </p:spPr>
      </p:pic>
      <p:cxnSp>
        <p:nvCxnSpPr>
          <p:cNvPr id="9" name="Straight Connector 8">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140B8BDB-2F99-F7C6-A784-8BB87C2205FE}"/>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7EAA5812-0C4E-1118-1271-F5A48B8B5218}"/>
              </a:ext>
            </a:extLst>
          </p:cNvPr>
          <p:cNvPicPr>
            <a:picLocks noChangeAspect="1"/>
          </p:cNvPicPr>
          <p:nvPr userDrawn="1"/>
        </p:nvPicPr>
        <p:blipFill>
          <a:blip r:embed="rId5"/>
          <a:stretch>
            <a:fillRect/>
          </a:stretch>
        </p:blipFill>
        <p:spPr>
          <a:xfrm>
            <a:off x="10824439" y="-284944"/>
            <a:ext cx="1205467" cy="1205467"/>
          </a:xfrm>
          <a:prstGeom prst="rect">
            <a:avLst/>
          </a:prstGeom>
        </p:spPr>
      </p:pic>
      <p:cxnSp>
        <p:nvCxnSpPr>
          <p:cNvPr id="9" name="Straight Connector 8">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634D04C3-2C11-981C-E741-B66B6836FB48}"/>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93D4FA45-BEB0-13AC-7082-0C656D675503}"/>
              </a:ext>
            </a:extLst>
          </p:cNvPr>
          <p:cNvPicPr>
            <a:picLocks noChangeAspect="1"/>
          </p:cNvPicPr>
          <p:nvPr userDrawn="1"/>
        </p:nvPicPr>
        <p:blipFill>
          <a:blip r:embed="rId5"/>
          <a:stretch>
            <a:fillRect/>
          </a:stretch>
        </p:blipFill>
        <p:spPr>
          <a:xfrm>
            <a:off x="10824439" y="-284944"/>
            <a:ext cx="1205467" cy="1205467"/>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1F1DE0B5-6E42-339C-C460-426C401151B8}"/>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6BBC78AA-0731-579D-F95A-7257D59890FF}"/>
              </a:ext>
            </a:extLst>
          </p:cNvPr>
          <p:cNvPicPr>
            <a:picLocks noChangeAspect="1"/>
          </p:cNvPicPr>
          <p:nvPr userDrawn="1"/>
        </p:nvPicPr>
        <p:blipFill>
          <a:blip r:embed="rId5"/>
          <a:stretch>
            <a:fillRect/>
          </a:stretch>
        </p:blipFill>
        <p:spPr>
          <a:xfrm>
            <a:off x="10824439" y="-284944"/>
            <a:ext cx="1205467" cy="1205467"/>
          </a:xfrm>
          <a:prstGeom prst="rect">
            <a:avLst/>
          </a:prstGeom>
        </p:spPr>
      </p:pic>
      <p:cxnSp>
        <p:nvCxnSpPr>
          <p:cNvPr id="7" name="Straight Connector 6">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56A6A336-F189-0D08-BFB2-412956FF4F87}"/>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536DE204-D6EF-64EE-970E-3D5DBEE7D485}"/>
              </a:ext>
            </a:extLst>
          </p:cNvPr>
          <p:cNvPicPr>
            <a:picLocks noChangeAspect="1"/>
          </p:cNvPicPr>
          <p:nvPr userDrawn="1"/>
        </p:nvPicPr>
        <p:blipFill>
          <a:blip r:embed="rId5"/>
          <a:stretch>
            <a:fillRect/>
          </a:stretch>
        </p:blipFill>
        <p:spPr>
          <a:xfrm>
            <a:off x="10824439" y="-284944"/>
            <a:ext cx="1205467" cy="1205467"/>
          </a:xfrm>
          <a:prstGeom prst="rect">
            <a:avLst/>
          </a:prstGeom>
        </p:spPr>
      </p:pic>
      <p:cxnSp>
        <p:nvCxnSpPr>
          <p:cNvPr id="10" name="Straight Connector 9">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AC00850A-4C1B-7A7E-0D7F-B096FEBDBE21}"/>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0076ABF8-5B26-30EE-6057-99254308985C}"/>
              </a:ext>
            </a:extLst>
          </p:cNvPr>
          <p:cNvPicPr>
            <a:picLocks noChangeAspect="1"/>
          </p:cNvPicPr>
          <p:nvPr userDrawn="1"/>
        </p:nvPicPr>
        <p:blipFill>
          <a:blip r:embed="rId5"/>
          <a:stretch>
            <a:fillRect/>
          </a:stretch>
        </p:blipFill>
        <p:spPr>
          <a:xfrm>
            <a:off x="10824439" y="-284944"/>
            <a:ext cx="1205467" cy="1205467"/>
          </a:xfrm>
          <a:prstGeom prst="rect">
            <a:avLst/>
          </a:prstGeom>
        </p:spPr>
      </p:pic>
      <p:cxnSp>
        <p:nvCxnSpPr>
          <p:cNvPr id="7" name="Straight Connector 6">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17" Type="http://schemas.openxmlformats.org/officeDocument/2006/relationships/theme" Target="../theme/theme2.xml"/><Relationship Id="rId2" Type="http://schemas.openxmlformats.org/officeDocument/2006/relationships/slideLayout" Target="../slideLayouts/slideLayout12.xml"/><Relationship Id="rId16" Type="http://schemas.openxmlformats.org/officeDocument/2006/relationships/slideLayout" Target="../slideLayouts/slideLayout26.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2029339526"/>
      </p:ext>
    </p:extLst>
  </p:cSld>
  <p:clrMap bg1="lt1" tx1="dk1" bg2="dk2"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oleObject" Target="../embeddings/oleObject1.bin"/><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8.wmf"/></Relationships>
</file>

<file path=ppt/slides/_rels/slide17.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oleObject" Target="../embeddings/oleObject3.bin"/><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oleObject" Target="../embeddings/oleObject4.bin"/><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oleObject" Target="../embeddings/oleObject5.bin"/><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oleObject" Target="../embeddings/oleObject6.bin"/><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oleObject" Target="../embeddings/oleObject7.bin"/><Relationship Id="rId1" Type="http://schemas.openxmlformats.org/officeDocument/2006/relationships/slideLayout" Target="../slideLayouts/slideLayout4.xml"/><Relationship Id="rId5" Type="http://schemas.openxmlformats.org/officeDocument/2006/relationships/image" Target="../media/image18.emf"/><Relationship Id="rId4" Type="http://schemas.openxmlformats.org/officeDocument/2006/relationships/oleObject" Target="../embeddings/oleObject8.bin"/></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oleObject" Target="../embeddings/oleObject9.bin"/><Relationship Id="rId1" Type="http://schemas.openxmlformats.org/officeDocument/2006/relationships/slideLayout" Target="../slideLayouts/slideLayout5.xml"/><Relationship Id="rId4" Type="http://schemas.openxmlformats.org/officeDocument/2006/relationships/image" Target="../media/image20.png"/></Relationships>
</file>

<file path=ppt/slides/_rels/slide3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604674" y="1927317"/>
            <a:ext cx="5010091" cy="4258959"/>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608691" y="3718976"/>
            <a:ext cx="6316832" cy="1629255"/>
          </a:xfrm>
        </p:spPr>
        <p:txBody>
          <a:bodyPr>
            <a:normAutofit/>
          </a:bodyPr>
          <a:lstStyle/>
          <a:p>
            <a:r>
              <a:rPr lang="en-US" sz="2000" b="1" u="sng">
                <a:solidFill>
                  <a:schemeClr val="accent1">
                    <a:lumMod val="50000"/>
                  </a:schemeClr>
                </a:solidFill>
              </a:rPr>
              <a:t>Module 20: </a:t>
            </a:r>
            <a:endParaRPr lang="en-US" sz="2000" b="1" u="sng" dirty="0">
              <a:solidFill>
                <a:schemeClr val="accent1">
                  <a:lumMod val="50000"/>
                </a:schemeClr>
              </a:solidFill>
            </a:endParaRPr>
          </a:p>
          <a:p>
            <a:pPr marL="157163" indent="-17463" algn="just"/>
            <a:r>
              <a:rPr lang="en-US" sz="2000">
                <a:solidFill>
                  <a:schemeClr val="accent1">
                    <a:lumMod val="50000"/>
                  </a:schemeClr>
                </a:solidFill>
              </a:rPr>
              <a:t>Concepts and indicators of financial and economic analysis of EE projects</a:t>
            </a:r>
            <a:endParaRPr lang="en-US" sz="2000" dirty="0">
              <a:solidFill>
                <a:schemeClr val="accent1">
                  <a:lumMod val="50000"/>
                </a:schemeClr>
              </a:solidFill>
            </a:endParaRPr>
          </a:p>
        </p:txBody>
      </p:sp>
      <p:pic>
        <p:nvPicPr>
          <p:cNvPr id="364" name="Picture 363"/>
          <p:cNvPicPr>
            <a:picLocks noChangeAspect="1"/>
          </p:cNvPicPr>
          <p:nvPr/>
        </p:nvPicPr>
        <p:blipFill>
          <a:blip r:embed="rId3"/>
          <a:stretch>
            <a:fillRect/>
          </a:stretch>
        </p:blipFill>
        <p:spPr>
          <a:xfrm>
            <a:off x="11188160" y="5996280"/>
            <a:ext cx="1000211" cy="861720"/>
          </a:xfrm>
          <a:prstGeom prst="rect">
            <a:avLst/>
          </a:prstGeom>
        </p:spPr>
      </p:pic>
      <p:sp>
        <p:nvSpPr>
          <p:cNvPr id="4" name="TextBox 3">
            <a:extLst>
              <a:ext uri="{FF2B5EF4-FFF2-40B4-BE49-F238E27FC236}">
                <a16:creationId xmlns:a16="http://schemas.microsoft.com/office/drawing/2014/main" id="{A8700BCA-B241-F378-79B3-6CC35DAF2ED5}"/>
              </a:ext>
            </a:extLst>
          </p:cNvPr>
          <p:cNvSpPr txBox="1"/>
          <p:nvPr/>
        </p:nvSpPr>
        <p:spPr>
          <a:xfrm>
            <a:off x="654135" y="3287819"/>
            <a:ext cx="5443733" cy="400110"/>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70C0"/>
                </a:solidFill>
                <a:effectLst/>
                <a:uLnTx/>
                <a:uFillTx/>
                <a:latin typeface="Arial"/>
                <a:ea typeface="+mn-ea"/>
                <a:cs typeface="+mn-cs"/>
              </a:rPr>
              <a:t>Technical staffs</a:t>
            </a:r>
            <a:endParaRPr kumimoji="0" lang="ko-KR" altLang="en-US"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endParaRPr>
          </a:p>
        </p:txBody>
      </p:sp>
      <p:sp>
        <p:nvSpPr>
          <p:cNvPr id="6" name="Google Shape;46;p15">
            <a:extLst>
              <a:ext uri="{FF2B5EF4-FFF2-40B4-BE49-F238E27FC236}">
                <a16:creationId xmlns:a16="http://schemas.microsoft.com/office/drawing/2014/main" id="{BE2AF1DF-5460-4372-AFE9-31C9823D72B4}"/>
              </a:ext>
            </a:extLst>
          </p:cNvPr>
          <p:cNvSpPr txBox="1">
            <a:spLocks/>
          </p:cNvSpPr>
          <p:nvPr/>
        </p:nvSpPr>
        <p:spPr>
          <a:xfrm>
            <a:off x="590000" y="1261045"/>
            <a:ext cx="8519720" cy="881571"/>
          </a:xfrm>
          <a:prstGeom prst="rect">
            <a:avLst/>
          </a:prstGeom>
          <a:noFill/>
          <a:ln>
            <a:noFill/>
          </a:ln>
        </p:spPr>
        <p:txBody>
          <a:bodyPr spcFirstLastPara="1" wrap="square" lIns="146280" tIns="146280" rIns="146280" bIns="14628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768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l" defTabSz="914400" rtl="0" eaLnBrk="1" fontAlgn="auto" latinLnBrk="0" hangingPunct="1">
              <a:lnSpc>
                <a:spcPct val="100000"/>
              </a:lnSpc>
              <a:spcBef>
                <a:spcPts val="0"/>
              </a:spcBef>
              <a:spcAft>
                <a:spcPts val="0"/>
              </a:spcAft>
              <a:buClr>
                <a:srgbClr val="000000"/>
              </a:buClr>
              <a:buSzPts val="5200"/>
              <a:buFont typeface="Fira Sans Extra Condensed"/>
              <a:buNone/>
              <a:tabLst/>
              <a:defRPr/>
            </a:pPr>
            <a:r>
              <a:rPr kumimoji="0" lang="en-US" sz="36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rPr>
              <a:t>TRAINING PROGRAMME </a:t>
            </a:r>
            <a:br>
              <a:rPr kumimoji="0" lang="en-US" sz="36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rPr>
            </a:br>
            <a:r>
              <a:rPr kumimoji="0" lang="en-US" sz="36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rPr>
              <a:t>FOR </a:t>
            </a:r>
            <a:r>
              <a:rPr kumimoji="0" lang="en-US" sz="3600" b="1" i="0" u="none" strike="noStrike" kern="0" cap="none" spc="0" normalizeH="0" baseline="0" noProof="0">
                <a:ln>
                  <a:noFill/>
                </a:ln>
                <a:solidFill>
                  <a:srgbClr val="87C6CC">
                    <a:lumMod val="50000"/>
                  </a:srgbClr>
                </a:solidFill>
                <a:effectLst/>
                <a:uLnTx/>
                <a:uFillTx/>
                <a:latin typeface="Arial"/>
                <a:cs typeface="Arial" panose="020B0604020202020204" pitchFamily="34" charset="0"/>
                <a:sym typeface="Fira Sans Extra Condensed"/>
              </a:rPr>
              <a:t>INDUSTRIAL ENTERPRISES</a:t>
            </a:r>
            <a:endParaRPr kumimoji="0" lang="en-US" sz="36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endParaRPr>
          </a:p>
        </p:txBody>
      </p:sp>
    </p:spTree>
    <p:extLst>
      <p:ext uri="{BB962C8B-B14F-4D97-AF65-F5344CB8AC3E}">
        <p14:creationId xmlns:p14="http://schemas.microsoft.com/office/powerpoint/2010/main" val="14805820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0A9D6D-6F00-4EB2-8460-0A8B6BAB7217}"/>
              </a:ext>
            </a:extLst>
          </p:cNvPr>
          <p:cNvSpPr>
            <a:spLocks noGrp="1"/>
          </p:cNvSpPr>
          <p:nvPr>
            <p:ph type="title"/>
          </p:nvPr>
        </p:nvSpPr>
        <p:spPr>
          <a:xfrm>
            <a:off x="0" y="548633"/>
            <a:ext cx="12192000" cy="495200"/>
          </a:xfrm>
        </p:spPr>
        <p:txBody>
          <a:bodyPr>
            <a:noAutofit/>
          </a:bodyPr>
          <a:lstStyle/>
          <a:p>
            <a:pPr algn="ctr"/>
            <a:r>
              <a:rPr lang="en-US" sz="2400" b="1">
                <a:solidFill>
                  <a:schemeClr val="accent1">
                    <a:lumMod val="50000"/>
                  </a:schemeClr>
                </a:solidFill>
                <a:latin typeface="+mn-lt"/>
              </a:rPr>
              <a:t>EVALUATING THE EFFECTIVENESS OF ENERGY-SAVING SOLUTIONS</a:t>
            </a:r>
            <a:endParaRPr lang="en-US" sz="2400" dirty="0">
              <a:solidFill>
                <a:schemeClr val="accent1">
                  <a:lumMod val="50000"/>
                </a:schemeClr>
              </a:solidFill>
              <a:latin typeface="+mn-lt"/>
            </a:endParaRPr>
          </a:p>
        </p:txBody>
      </p:sp>
      <p:sp>
        <p:nvSpPr>
          <p:cNvPr id="4" name="Text Placeholder 3">
            <a:extLst>
              <a:ext uri="{FF2B5EF4-FFF2-40B4-BE49-F238E27FC236}">
                <a16:creationId xmlns:a16="http://schemas.microsoft.com/office/drawing/2014/main" id="{900001C2-F5EC-4F3F-A3DD-8556192E51C8}"/>
              </a:ext>
            </a:extLst>
          </p:cNvPr>
          <p:cNvSpPr>
            <a:spLocks noGrp="1"/>
          </p:cNvSpPr>
          <p:nvPr>
            <p:ph type="body" idx="1"/>
          </p:nvPr>
        </p:nvSpPr>
        <p:spPr>
          <a:xfrm>
            <a:off x="415600" y="1231833"/>
            <a:ext cx="11166800" cy="4555200"/>
          </a:xfrm>
        </p:spPr>
        <p:txBody>
          <a:bodyPr>
            <a:noAutofit/>
          </a:bodyPr>
          <a:lstStyle/>
          <a:p>
            <a:pPr marL="186262" indent="0" algn="just">
              <a:buNone/>
            </a:pPr>
            <a:r>
              <a:rPr lang="en-US" sz="2400" b="1" dirty="0">
                <a:latin typeface="+mn-lt"/>
              </a:rPr>
              <a:t>Main components of the energy-saving project investment</a:t>
            </a:r>
            <a:endParaRPr lang="en-US" sz="2400" dirty="0">
              <a:latin typeface="+mn-lt"/>
            </a:endParaRPr>
          </a:p>
          <a:p>
            <a:pPr algn="just"/>
            <a:r>
              <a:rPr lang="en-US" sz="2400" dirty="0">
                <a:latin typeface="+mn-lt"/>
              </a:rPr>
              <a:t>Initial investment</a:t>
            </a:r>
          </a:p>
          <a:p>
            <a:pPr algn="just"/>
            <a:r>
              <a:rPr lang="en-US" sz="2400" dirty="0">
                <a:latin typeface="+mn-lt"/>
              </a:rPr>
              <a:t>Annual revenue (energy savings)</a:t>
            </a:r>
          </a:p>
          <a:p>
            <a:pPr algn="just"/>
            <a:r>
              <a:rPr lang="en-US" sz="2400" dirty="0">
                <a:latin typeface="+mn-lt"/>
              </a:rPr>
              <a:t>Annual costs (operating costs, fuel, etc.)</a:t>
            </a:r>
          </a:p>
          <a:p>
            <a:pPr algn="just"/>
            <a:r>
              <a:rPr lang="en-US" sz="2400" dirty="0">
                <a:latin typeface="+mn-lt"/>
              </a:rPr>
              <a:t>Project depreciation</a:t>
            </a:r>
          </a:p>
          <a:p>
            <a:pPr algn="just"/>
            <a:r>
              <a:rPr lang="en-US" sz="2400" dirty="0">
                <a:latin typeface="+mn-lt"/>
              </a:rPr>
              <a:t>Debt repayment (principal and interest in case of borrowing)</a:t>
            </a:r>
          </a:p>
          <a:p>
            <a:pPr algn="just"/>
            <a:r>
              <a:rPr lang="en-US" sz="2400" dirty="0">
                <a:latin typeface="+mn-lt"/>
              </a:rPr>
              <a:t>Income tax</a:t>
            </a:r>
          </a:p>
          <a:p>
            <a:pPr algn="just"/>
            <a:r>
              <a:rPr lang="en-US" sz="2400">
                <a:latin typeface="+mn-lt"/>
              </a:rPr>
              <a:t>...</a:t>
            </a:r>
          </a:p>
          <a:p>
            <a:pPr marL="186262" indent="0" algn="just">
              <a:buNone/>
            </a:pPr>
            <a:r>
              <a:rPr lang="en-US" sz="2400" b="1">
                <a:solidFill>
                  <a:schemeClr val="tx1"/>
                </a:solidFill>
                <a:latin typeface="+mn-lt"/>
                <a:ea typeface="ＭＳ Ｐゴシック" charset="-128"/>
                <a:cs typeface="Arial" panose="020B0604020202020204" pitchFamily="34" charset="0"/>
              </a:rPr>
              <a:t>Project cash flow </a:t>
            </a:r>
          </a:p>
          <a:p>
            <a:pPr algn="just"/>
            <a:r>
              <a:rPr lang="en-US" altLang="en-US" sz="2400">
                <a:solidFill>
                  <a:srgbClr val="0A0A0A"/>
                </a:solidFill>
                <a:latin typeface="+mn-lt"/>
                <a:ea typeface="ＭＳ Ｐゴシック" panose="020B0600070205080204" pitchFamily="34" charset="-128"/>
              </a:rPr>
              <a:t>Cash Flow Before Tax – CFBT:  </a:t>
            </a:r>
            <a:r>
              <a:rPr lang="en-US" sz="2400">
                <a:solidFill>
                  <a:schemeClr val="tx1"/>
                </a:solidFill>
                <a:latin typeface="+mn-lt"/>
                <a:ea typeface="ＭＳ Ｐゴシック" charset="-128"/>
                <a:cs typeface="Arial" panose="020B0604020202020204" pitchFamily="34" charset="0"/>
              </a:rPr>
              <a:t>Cash flow does not include corporate income tax;</a:t>
            </a:r>
            <a:endParaRPr lang="en-US" altLang="en-US" sz="2400">
              <a:solidFill>
                <a:srgbClr val="0A0A0A"/>
              </a:solidFill>
              <a:latin typeface="+mn-lt"/>
              <a:ea typeface="ＭＳ Ｐゴシック" panose="020B0600070205080204" pitchFamily="34" charset="-128"/>
            </a:endParaRPr>
          </a:p>
          <a:p>
            <a:pPr algn="just"/>
            <a:r>
              <a:rPr lang="en-US" sz="2400">
                <a:solidFill>
                  <a:schemeClr val="tx1"/>
                </a:solidFill>
                <a:latin typeface="+mn-lt"/>
                <a:ea typeface="ＭＳ Ｐゴシック" charset="-128"/>
                <a:cs typeface="Arial" panose="020B0604020202020204" pitchFamily="34" charset="0"/>
              </a:rPr>
              <a:t>CFBT is the basis for calculating CFAT (Cash Flow After Tax) for projects subject to corporate income tax</a:t>
            </a:r>
            <a:endParaRPr lang="en-US" sz="2400">
              <a:latin typeface="+mn-lt"/>
            </a:endParaRPr>
          </a:p>
          <a:p>
            <a:pPr marL="186262" indent="0" algn="just">
              <a:buNone/>
            </a:pPr>
            <a:endParaRPr lang="en-US" sz="2400" dirty="0">
              <a:latin typeface="+mn-lt"/>
            </a:endParaRPr>
          </a:p>
          <a:p>
            <a:pPr lvl="1" algn="just"/>
            <a:endParaRPr lang="en-US" altLang="en-US" sz="2400" dirty="0">
              <a:solidFill>
                <a:srgbClr val="0A0A0A"/>
              </a:solidFill>
              <a:latin typeface="+mn-lt"/>
              <a:ea typeface="ＭＳ Ｐゴシック" panose="020B0600070205080204" pitchFamily="34" charset="-128"/>
            </a:endParaRPr>
          </a:p>
          <a:p>
            <a:pPr algn="just"/>
            <a:endParaRPr lang="en-US" sz="2400" dirty="0">
              <a:latin typeface="+mn-lt"/>
            </a:endParaRPr>
          </a:p>
        </p:txBody>
      </p:sp>
    </p:spTree>
    <p:extLst>
      <p:ext uri="{BB962C8B-B14F-4D97-AF65-F5344CB8AC3E}">
        <p14:creationId xmlns:p14="http://schemas.microsoft.com/office/powerpoint/2010/main" val="1943997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2801CF-35E2-426F-89F1-BF01B04C1817}"/>
              </a:ext>
            </a:extLst>
          </p:cNvPr>
          <p:cNvSpPr>
            <a:spLocks noGrp="1"/>
          </p:cNvSpPr>
          <p:nvPr>
            <p:ph type="title"/>
          </p:nvPr>
        </p:nvSpPr>
        <p:spPr/>
        <p:txBody>
          <a:bodyPr>
            <a:noAutofit/>
          </a:bodyPr>
          <a:lstStyle/>
          <a:p>
            <a:pPr algn="ctr"/>
            <a:r>
              <a:rPr lang="en-US" sz="3200">
                <a:solidFill>
                  <a:schemeClr val="accent1">
                    <a:lumMod val="50000"/>
                  </a:schemeClr>
                </a:solidFill>
                <a:latin typeface="+mn-lt"/>
              </a:rPr>
              <a:t>TYPES OF CASH FLOWS</a:t>
            </a:r>
            <a:endParaRPr lang="en-US" sz="3200" dirty="0">
              <a:solidFill>
                <a:schemeClr val="accent1">
                  <a:lumMod val="50000"/>
                </a:schemeClr>
              </a:solidFill>
              <a:latin typeface="+mn-lt"/>
            </a:endParaRPr>
          </a:p>
        </p:txBody>
      </p:sp>
      <p:grpSp>
        <p:nvGrpSpPr>
          <p:cNvPr id="5" name="Group 24">
            <a:extLst>
              <a:ext uri="{FF2B5EF4-FFF2-40B4-BE49-F238E27FC236}">
                <a16:creationId xmlns:a16="http://schemas.microsoft.com/office/drawing/2014/main" id="{20918E40-95D5-433C-B089-E866CDA9759E}"/>
              </a:ext>
            </a:extLst>
          </p:cNvPr>
          <p:cNvGrpSpPr>
            <a:grpSpLocks/>
          </p:cNvGrpSpPr>
          <p:nvPr/>
        </p:nvGrpSpPr>
        <p:grpSpPr bwMode="auto">
          <a:xfrm>
            <a:off x="786619" y="1352550"/>
            <a:ext cx="10618762" cy="4669301"/>
            <a:chOff x="989806" y="1295400"/>
            <a:chExt cx="7163594" cy="4800600"/>
          </a:xfrm>
        </p:grpSpPr>
        <p:cxnSp>
          <p:nvCxnSpPr>
            <p:cNvPr id="6" name="Straight Connector 5">
              <a:extLst>
                <a:ext uri="{FF2B5EF4-FFF2-40B4-BE49-F238E27FC236}">
                  <a16:creationId xmlns:a16="http://schemas.microsoft.com/office/drawing/2014/main" id="{BB11B992-8820-42DF-B741-E4276397E38C}"/>
                </a:ext>
              </a:extLst>
            </p:cNvPr>
            <p:cNvCxnSpPr/>
            <p:nvPr/>
          </p:nvCxnSpPr>
          <p:spPr>
            <a:xfrm rot="5400000">
              <a:off x="3199902" y="3580606"/>
              <a:ext cx="4572000" cy="1587"/>
            </a:xfrm>
            <a:prstGeom prst="line">
              <a:avLst/>
            </a:prstGeom>
            <a:ln>
              <a:solidFill>
                <a:srgbClr val="003399"/>
              </a:solidFill>
            </a:ln>
          </p:spPr>
          <p:style>
            <a:lnRef idx="1">
              <a:schemeClr val="accent1"/>
            </a:lnRef>
            <a:fillRef idx="0">
              <a:schemeClr val="accent1"/>
            </a:fillRef>
            <a:effectRef idx="0">
              <a:schemeClr val="accent1"/>
            </a:effectRef>
            <a:fontRef idx="minor">
              <a:schemeClr val="tx1"/>
            </a:fontRef>
          </p:style>
        </p:cxnSp>
        <p:grpSp>
          <p:nvGrpSpPr>
            <p:cNvPr id="7" name="Group 22">
              <a:extLst>
                <a:ext uri="{FF2B5EF4-FFF2-40B4-BE49-F238E27FC236}">
                  <a16:creationId xmlns:a16="http://schemas.microsoft.com/office/drawing/2014/main" id="{3EBD744A-78C9-44F5-A119-8C1B17E63784}"/>
                </a:ext>
              </a:extLst>
            </p:cNvPr>
            <p:cNvGrpSpPr>
              <a:grpSpLocks/>
            </p:cNvGrpSpPr>
            <p:nvPr/>
          </p:nvGrpSpPr>
          <p:grpSpPr bwMode="auto">
            <a:xfrm>
              <a:off x="989806" y="1295400"/>
              <a:ext cx="7163594" cy="4800600"/>
              <a:chOff x="989806" y="1295400"/>
              <a:chExt cx="7163594" cy="4800600"/>
            </a:xfrm>
          </p:grpSpPr>
          <p:cxnSp>
            <p:nvCxnSpPr>
              <p:cNvPr id="8" name="Straight Connector 7">
                <a:extLst>
                  <a:ext uri="{FF2B5EF4-FFF2-40B4-BE49-F238E27FC236}">
                    <a16:creationId xmlns:a16="http://schemas.microsoft.com/office/drawing/2014/main" id="{8115E4DB-0810-4320-9AC7-7B5B5A0D4DEA}"/>
                  </a:ext>
                </a:extLst>
              </p:cNvPr>
              <p:cNvCxnSpPr/>
              <p:nvPr/>
            </p:nvCxnSpPr>
            <p:spPr>
              <a:xfrm rot="5400000">
                <a:off x="5866607" y="3580606"/>
                <a:ext cx="4572000" cy="1587"/>
              </a:xfrm>
              <a:prstGeom prst="line">
                <a:avLst/>
              </a:prstGeom>
              <a:ln>
                <a:solidFill>
                  <a:srgbClr val="003399"/>
                </a:solidFill>
              </a:ln>
            </p:spPr>
            <p:style>
              <a:lnRef idx="1">
                <a:schemeClr val="accent1"/>
              </a:lnRef>
              <a:fillRef idx="0">
                <a:schemeClr val="accent1"/>
              </a:fillRef>
              <a:effectRef idx="0">
                <a:schemeClr val="accent1"/>
              </a:effectRef>
              <a:fontRef idx="minor">
                <a:schemeClr val="tx1"/>
              </a:fontRef>
            </p:style>
          </p:cxnSp>
          <p:grpSp>
            <p:nvGrpSpPr>
              <p:cNvPr id="9" name="Group 21">
                <a:extLst>
                  <a:ext uri="{FF2B5EF4-FFF2-40B4-BE49-F238E27FC236}">
                    <a16:creationId xmlns:a16="http://schemas.microsoft.com/office/drawing/2014/main" id="{D8051132-8E2E-44A2-BAF7-1408D55E994D}"/>
                  </a:ext>
                </a:extLst>
              </p:cNvPr>
              <p:cNvGrpSpPr>
                <a:grpSpLocks/>
              </p:cNvGrpSpPr>
              <p:nvPr/>
            </p:nvGrpSpPr>
            <p:grpSpPr bwMode="auto">
              <a:xfrm>
                <a:off x="989806" y="1295400"/>
                <a:ext cx="7163594" cy="4800600"/>
                <a:chOff x="989806" y="1295400"/>
                <a:chExt cx="7163594" cy="4800600"/>
              </a:xfrm>
            </p:grpSpPr>
            <p:sp>
              <p:nvSpPr>
                <p:cNvPr id="10" name="Rectangle 3">
                  <a:extLst>
                    <a:ext uri="{FF2B5EF4-FFF2-40B4-BE49-F238E27FC236}">
                      <a16:creationId xmlns:a16="http://schemas.microsoft.com/office/drawing/2014/main" id="{1AA04575-DFD8-41F7-AF64-BDCD631D1656}"/>
                    </a:ext>
                  </a:extLst>
                </p:cNvPr>
                <p:cNvSpPr>
                  <a:spLocks noChangeArrowheads="1"/>
                </p:cNvSpPr>
                <p:nvPr/>
              </p:nvSpPr>
              <p:spPr bwMode="auto">
                <a:xfrm>
                  <a:off x="1066800" y="1695450"/>
                  <a:ext cx="1981200"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nSpc>
                      <a:spcPct val="100000"/>
                    </a:lnSpc>
                    <a:spcBef>
                      <a:spcPct val="20000"/>
                    </a:spcBef>
                    <a:spcAft>
                      <a:spcPct val="35000"/>
                    </a:spcAft>
                    <a:buClr>
                      <a:schemeClr val="hlink"/>
                    </a:buClr>
                    <a:buFont typeface="Wingdings" panose="05000000000000000000" pitchFamily="2" charset="2"/>
                    <a:buNone/>
                  </a:pPr>
                  <a:r>
                    <a:rPr lang="en-GB" altLang="en-US" sz="2400" b="1" dirty="0">
                      <a:solidFill>
                        <a:schemeClr val="tx1"/>
                      </a:solidFill>
                      <a:latin typeface="+mn-lt"/>
                      <a:ea typeface="ＭＳ Ｐゴシック" panose="020B0600070205080204" pitchFamily="34" charset="-128"/>
                    </a:rPr>
                    <a:t> </a:t>
                  </a:r>
                </a:p>
                <a:p>
                  <a:pPr algn="ctr">
                    <a:lnSpc>
                      <a:spcPct val="100000"/>
                    </a:lnSpc>
                    <a:spcBef>
                      <a:spcPct val="70000"/>
                    </a:spcBef>
                    <a:spcAft>
                      <a:spcPct val="15000"/>
                    </a:spcAft>
                    <a:buClr>
                      <a:schemeClr val="hlink"/>
                    </a:buClr>
                    <a:buFont typeface="Wingdings" panose="05000000000000000000" pitchFamily="2" charset="2"/>
                    <a:buNone/>
                  </a:pPr>
                  <a:r>
                    <a:rPr lang="en-US" sz="2400" dirty="0">
                      <a:solidFill>
                        <a:schemeClr val="tx1"/>
                      </a:solidFill>
                      <a:latin typeface="+mn-lt"/>
                    </a:rPr>
                    <a:t>One-time</a:t>
                  </a:r>
                  <a:br>
                    <a:rPr lang="en-GB" altLang="en-US" sz="2400" b="1" dirty="0">
                      <a:solidFill>
                        <a:schemeClr val="tx1"/>
                      </a:solidFill>
                      <a:latin typeface="+mn-lt"/>
                      <a:ea typeface="ＭＳ Ｐゴシック" panose="020B0600070205080204" pitchFamily="34" charset="-128"/>
                    </a:rPr>
                  </a:br>
                  <a:br>
                    <a:rPr lang="en-GB" altLang="en-US" sz="2400" b="1" dirty="0">
                      <a:solidFill>
                        <a:schemeClr val="tx1"/>
                      </a:solidFill>
                      <a:latin typeface="+mn-lt"/>
                      <a:ea typeface="ＭＳ Ｐゴシック" panose="020B0600070205080204" pitchFamily="34" charset="-128"/>
                    </a:rPr>
                  </a:br>
                  <a:endParaRPr lang="en-GB" altLang="en-US" sz="2400" b="1" dirty="0">
                    <a:solidFill>
                      <a:schemeClr val="tx1"/>
                    </a:solidFill>
                    <a:latin typeface="+mn-lt"/>
                    <a:ea typeface="ＭＳ Ｐゴシック" panose="020B0600070205080204" pitchFamily="34" charset="-128"/>
                  </a:endParaRPr>
                </a:p>
                <a:p>
                  <a:pPr algn="ctr">
                    <a:lnSpc>
                      <a:spcPct val="100000"/>
                    </a:lnSpc>
                    <a:spcBef>
                      <a:spcPct val="0"/>
                    </a:spcBef>
                    <a:buClr>
                      <a:schemeClr val="hlink"/>
                    </a:buClr>
                    <a:buFont typeface="Wingdings" panose="05000000000000000000" pitchFamily="2" charset="2"/>
                    <a:buNone/>
                  </a:pPr>
                  <a:endParaRPr lang="en-US" sz="2400">
                    <a:solidFill>
                      <a:schemeClr val="tx1"/>
                    </a:solidFill>
                    <a:latin typeface="+mn-lt"/>
                  </a:endParaRPr>
                </a:p>
                <a:p>
                  <a:pPr algn="ctr">
                    <a:lnSpc>
                      <a:spcPct val="100000"/>
                    </a:lnSpc>
                    <a:spcBef>
                      <a:spcPct val="0"/>
                    </a:spcBef>
                    <a:buClr>
                      <a:schemeClr val="hlink"/>
                    </a:buClr>
                    <a:buFont typeface="Wingdings" panose="05000000000000000000" pitchFamily="2" charset="2"/>
                    <a:buNone/>
                  </a:pPr>
                  <a:r>
                    <a:rPr lang="en-US" sz="2400">
                      <a:solidFill>
                        <a:schemeClr val="tx1"/>
                      </a:solidFill>
                      <a:latin typeface="+mn-lt"/>
                    </a:rPr>
                    <a:t>Annually</a:t>
                  </a:r>
                  <a:endParaRPr lang="en-GB" altLang="en-US" sz="2400" b="1">
                    <a:solidFill>
                      <a:schemeClr val="tx1"/>
                    </a:solidFill>
                    <a:latin typeface="+mn-lt"/>
                    <a:ea typeface="ＭＳ Ｐゴシック" panose="020B0600070205080204" pitchFamily="34" charset="-128"/>
                  </a:endParaRPr>
                </a:p>
                <a:p>
                  <a:pPr algn="ctr">
                    <a:lnSpc>
                      <a:spcPct val="100000"/>
                    </a:lnSpc>
                    <a:spcBef>
                      <a:spcPct val="0"/>
                    </a:spcBef>
                    <a:buClr>
                      <a:schemeClr val="hlink"/>
                    </a:buClr>
                    <a:buFont typeface="Wingdings" panose="05000000000000000000" pitchFamily="2" charset="2"/>
                    <a:buNone/>
                  </a:pPr>
                  <a:endParaRPr lang="en-GB" altLang="en-US" sz="2400" b="1">
                    <a:solidFill>
                      <a:schemeClr val="tx1"/>
                    </a:solidFill>
                    <a:latin typeface="+mn-lt"/>
                    <a:ea typeface="ＭＳ Ｐゴシック" panose="020B0600070205080204" pitchFamily="34" charset="-128"/>
                  </a:endParaRPr>
                </a:p>
                <a:p>
                  <a:pPr algn="ctr">
                    <a:lnSpc>
                      <a:spcPct val="100000"/>
                    </a:lnSpc>
                    <a:spcBef>
                      <a:spcPct val="0"/>
                    </a:spcBef>
                    <a:buClr>
                      <a:schemeClr val="hlink"/>
                    </a:buClr>
                    <a:buFont typeface="Wingdings" panose="05000000000000000000" pitchFamily="2" charset="2"/>
                    <a:buNone/>
                  </a:pPr>
                  <a:endParaRPr lang="en-GB" altLang="en-US" sz="2400" b="1" dirty="0">
                    <a:solidFill>
                      <a:schemeClr val="tx1"/>
                    </a:solidFill>
                    <a:latin typeface="+mn-lt"/>
                    <a:ea typeface="ＭＳ Ｐゴシック" panose="020B0600070205080204" pitchFamily="34" charset="-128"/>
                  </a:endParaRPr>
                </a:p>
                <a:p>
                  <a:pPr algn="ctr">
                    <a:lnSpc>
                      <a:spcPct val="100000"/>
                    </a:lnSpc>
                    <a:spcBef>
                      <a:spcPct val="0"/>
                    </a:spcBef>
                    <a:buClr>
                      <a:schemeClr val="hlink"/>
                    </a:buClr>
                    <a:buFont typeface="Wingdings" panose="05000000000000000000" pitchFamily="2" charset="2"/>
                    <a:buNone/>
                  </a:pPr>
                  <a:r>
                    <a:rPr lang="en-GB" altLang="en-US" sz="2400" dirty="0">
                      <a:solidFill>
                        <a:schemeClr val="tx1"/>
                      </a:solidFill>
                      <a:latin typeface="+mn-lt"/>
                    </a:rPr>
                    <a:t>Others</a:t>
                  </a:r>
                </a:p>
              </p:txBody>
            </p:sp>
            <p:sp>
              <p:nvSpPr>
                <p:cNvPr id="11" name="Rectangle 4">
                  <a:extLst>
                    <a:ext uri="{FF2B5EF4-FFF2-40B4-BE49-F238E27FC236}">
                      <a16:creationId xmlns:a16="http://schemas.microsoft.com/office/drawing/2014/main" id="{110BA9BA-5A17-4A2E-A296-ACDFF1FB28D3}"/>
                    </a:ext>
                  </a:extLst>
                </p:cNvPr>
                <p:cNvSpPr>
                  <a:spLocks noChangeArrowheads="1"/>
                </p:cNvSpPr>
                <p:nvPr/>
              </p:nvSpPr>
              <p:spPr bwMode="auto">
                <a:xfrm>
                  <a:off x="5562600" y="1371601"/>
                  <a:ext cx="2376487" cy="4101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a:lnSpc>
                      <a:spcPct val="110000"/>
                    </a:lnSpc>
                    <a:spcBef>
                      <a:spcPct val="0"/>
                    </a:spcBef>
                    <a:buFontTx/>
                    <a:buNone/>
                  </a:pPr>
                  <a:r>
                    <a:rPr lang="en-US" sz="2400" dirty="0">
                      <a:solidFill>
                        <a:schemeClr val="tx1"/>
                      </a:solidFill>
                      <a:latin typeface="+mn-lt"/>
                    </a:rPr>
                    <a:t>Cash inflows</a:t>
                  </a:r>
                  <a:br>
                    <a:rPr lang="en-GB" altLang="en-US" sz="2400" b="1" dirty="0">
                      <a:solidFill>
                        <a:schemeClr val="tx1"/>
                      </a:solidFill>
                      <a:latin typeface="+mn-lt"/>
                      <a:ea typeface="ＭＳ Ｐゴシック" panose="020B0600070205080204" pitchFamily="34" charset="-128"/>
                    </a:rPr>
                  </a:br>
                  <a:endParaRPr lang="en-GB" altLang="en-US" sz="2400" b="1" dirty="0">
                    <a:solidFill>
                      <a:schemeClr val="tx1"/>
                    </a:solidFill>
                    <a:latin typeface="+mn-lt"/>
                    <a:ea typeface="ＭＳ Ｐゴシック" panose="020B0600070205080204" pitchFamily="34" charset="-128"/>
                  </a:endParaRPr>
                </a:p>
                <a:p>
                  <a:pPr algn="ctr">
                    <a:lnSpc>
                      <a:spcPct val="100000"/>
                    </a:lnSpc>
                    <a:spcBef>
                      <a:spcPct val="0"/>
                    </a:spcBef>
                    <a:spcAft>
                      <a:spcPct val="35000"/>
                    </a:spcAft>
                    <a:buFontTx/>
                    <a:buNone/>
                  </a:pPr>
                  <a:r>
                    <a:rPr lang="en-US" sz="2400">
                      <a:solidFill>
                        <a:schemeClr val="tx1"/>
                      </a:solidFill>
                      <a:latin typeface="+mn-lt"/>
                    </a:rPr>
                    <a:t>Residual </a:t>
                  </a:r>
                  <a:r>
                    <a:rPr lang="en-US" sz="2400" dirty="0">
                      <a:solidFill>
                        <a:schemeClr val="tx1"/>
                      </a:solidFill>
                      <a:latin typeface="+mn-lt"/>
                    </a:rPr>
                    <a:t>value of </a:t>
                  </a:r>
                  <a:r>
                    <a:rPr lang="en-US" sz="2400">
                      <a:solidFill>
                        <a:schemeClr val="tx1"/>
                      </a:solidFill>
                      <a:latin typeface="+mn-lt"/>
                    </a:rPr>
                    <a:t>the equipment</a:t>
                  </a:r>
                  <a:br>
                    <a:rPr lang="en-GB" altLang="en-US" sz="2400">
                      <a:solidFill>
                        <a:schemeClr val="tx1"/>
                      </a:solidFill>
                      <a:latin typeface="+mn-lt"/>
                      <a:ea typeface="ＭＳ Ｐゴシック" panose="020B0600070205080204" pitchFamily="34" charset="-128"/>
                    </a:rPr>
                  </a:br>
                  <a:endParaRPr lang="en-GB" altLang="en-US" sz="2400" dirty="0">
                    <a:solidFill>
                      <a:schemeClr val="tx1"/>
                    </a:solidFill>
                    <a:latin typeface="+mn-lt"/>
                    <a:ea typeface="ＭＳ Ｐゴシック" panose="020B0600070205080204" pitchFamily="34" charset="-128"/>
                  </a:endParaRPr>
                </a:p>
                <a:p>
                  <a:pPr algn="ctr">
                    <a:lnSpc>
                      <a:spcPct val="100000"/>
                    </a:lnSpc>
                    <a:spcBef>
                      <a:spcPct val="0"/>
                    </a:spcBef>
                    <a:spcAft>
                      <a:spcPct val="35000"/>
                    </a:spcAft>
                    <a:buFontTx/>
                    <a:buNone/>
                  </a:pPr>
                  <a:endParaRPr lang="en-GB" sz="2400" dirty="0">
                    <a:solidFill>
                      <a:schemeClr val="tx1"/>
                    </a:solidFill>
                    <a:latin typeface="+mn-lt"/>
                    <a:ea typeface="ＭＳ Ｐゴシック" panose="020B0600070205080204" pitchFamily="34" charset="-128"/>
                  </a:endParaRPr>
                </a:p>
                <a:p>
                  <a:pPr algn="ctr">
                    <a:lnSpc>
                      <a:spcPct val="100000"/>
                    </a:lnSpc>
                    <a:spcBef>
                      <a:spcPct val="0"/>
                    </a:spcBef>
                    <a:spcAft>
                      <a:spcPct val="35000"/>
                    </a:spcAft>
                    <a:buFontTx/>
                    <a:buNone/>
                  </a:pPr>
                  <a:r>
                    <a:rPr lang="en-US" sz="2400" dirty="0">
                      <a:solidFill>
                        <a:schemeClr val="tx1"/>
                      </a:solidFill>
                      <a:latin typeface="+mn-lt"/>
                    </a:rPr>
                    <a:t>Operating revenue &amp; savings</a:t>
                  </a:r>
                </a:p>
                <a:p>
                  <a:pPr algn="ctr">
                    <a:lnSpc>
                      <a:spcPct val="100000"/>
                    </a:lnSpc>
                    <a:spcBef>
                      <a:spcPts val="600"/>
                    </a:spcBef>
                    <a:spcAft>
                      <a:spcPct val="35000"/>
                    </a:spcAft>
                    <a:buFontTx/>
                    <a:buNone/>
                  </a:pPr>
                  <a:r>
                    <a:rPr lang="en-US" sz="2400" dirty="0">
                      <a:solidFill>
                        <a:schemeClr val="tx1"/>
                      </a:solidFill>
                      <a:latin typeface="+mn-lt"/>
                    </a:rPr>
                    <a:t>Working capital</a:t>
                  </a:r>
                  <a:endParaRPr lang="en-GB" altLang="en-US" sz="2400" dirty="0">
                    <a:solidFill>
                      <a:schemeClr val="tx1"/>
                    </a:solidFill>
                    <a:latin typeface="+mn-lt"/>
                    <a:ea typeface="ＭＳ Ｐゴシック" panose="020B0600070205080204" pitchFamily="34" charset="-128"/>
                  </a:endParaRPr>
                </a:p>
              </p:txBody>
            </p:sp>
            <p:sp>
              <p:nvSpPr>
                <p:cNvPr id="12" name="Rectangle 11">
                  <a:extLst>
                    <a:ext uri="{FF2B5EF4-FFF2-40B4-BE49-F238E27FC236}">
                      <a16:creationId xmlns:a16="http://schemas.microsoft.com/office/drawing/2014/main" id="{7B24FD8E-C49B-46A7-9E9D-42358EE548D1}"/>
                    </a:ext>
                  </a:extLst>
                </p:cNvPr>
                <p:cNvSpPr>
                  <a:spLocks noChangeArrowheads="1"/>
                </p:cNvSpPr>
                <p:nvPr/>
              </p:nvSpPr>
              <p:spPr bwMode="auto">
                <a:xfrm>
                  <a:off x="3109912" y="1447800"/>
                  <a:ext cx="2376488" cy="421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a:lnSpc>
                      <a:spcPct val="100000"/>
                    </a:lnSpc>
                    <a:spcBef>
                      <a:spcPct val="0"/>
                    </a:spcBef>
                    <a:spcAft>
                      <a:spcPct val="35000"/>
                    </a:spcAft>
                    <a:buFontTx/>
                    <a:buNone/>
                  </a:pPr>
                  <a:r>
                    <a:rPr lang="en-US" sz="2400" dirty="0">
                      <a:solidFill>
                        <a:schemeClr val="tx1"/>
                      </a:solidFill>
                      <a:latin typeface="+mn-lt"/>
                    </a:rPr>
                    <a:t>Cash outflows</a:t>
                  </a:r>
                </a:p>
                <a:p>
                  <a:pPr algn="ctr">
                    <a:lnSpc>
                      <a:spcPct val="100000"/>
                    </a:lnSpc>
                    <a:spcBef>
                      <a:spcPct val="0"/>
                    </a:spcBef>
                    <a:spcAft>
                      <a:spcPct val="35000"/>
                    </a:spcAft>
                    <a:buFontTx/>
                    <a:buNone/>
                  </a:pPr>
                  <a:br>
                    <a:rPr lang="en-GB" altLang="en-US" sz="2400" b="1" dirty="0">
                      <a:solidFill>
                        <a:schemeClr val="tx1"/>
                      </a:solidFill>
                      <a:latin typeface="+mn-lt"/>
                      <a:ea typeface="ＭＳ Ｐゴシック" panose="020B0600070205080204" pitchFamily="34" charset="-128"/>
                    </a:rPr>
                  </a:br>
                  <a:r>
                    <a:rPr lang="en-US" sz="2400" dirty="0">
                      <a:solidFill>
                        <a:schemeClr val="tx1"/>
                      </a:solidFill>
                      <a:latin typeface="+mn-lt"/>
                    </a:rPr>
                    <a:t>Initial investment cost</a:t>
                  </a:r>
                  <a:endParaRPr lang="en-GB" altLang="en-US" sz="2400" dirty="0">
                    <a:solidFill>
                      <a:schemeClr val="tx1"/>
                    </a:solidFill>
                    <a:latin typeface="+mn-lt"/>
                    <a:ea typeface="ＭＳ Ｐゴシック" panose="020B0600070205080204" pitchFamily="34" charset="-128"/>
                  </a:endParaRPr>
                </a:p>
                <a:p>
                  <a:pPr algn="ctr">
                    <a:lnSpc>
                      <a:spcPct val="100000"/>
                    </a:lnSpc>
                    <a:spcBef>
                      <a:spcPct val="0"/>
                    </a:spcBef>
                    <a:spcAft>
                      <a:spcPct val="35000"/>
                    </a:spcAft>
                    <a:buFontTx/>
                    <a:buNone/>
                  </a:pPr>
                  <a:endParaRPr lang="en-GB" altLang="en-US" sz="2400">
                    <a:solidFill>
                      <a:schemeClr val="tx1"/>
                    </a:solidFill>
                    <a:latin typeface="+mn-lt"/>
                    <a:ea typeface="ＭＳ Ｐゴシック" panose="020B0600070205080204" pitchFamily="34" charset="-128"/>
                  </a:endParaRPr>
                </a:p>
                <a:p>
                  <a:pPr algn="ctr">
                    <a:lnSpc>
                      <a:spcPct val="100000"/>
                    </a:lnSpc>
                    <a:spcBef>
                      <a:spcPts val="1200"/>
                    </a:spcBef>
                    <a:buFontTx/>
                    <a:buNone/>
                  </a:pPr>
                  <a:endParaRPr lang="en-GB" altLang="en-US" sz="2400" dirty="0">
                    <a:solidFill>
                      <a:schemeClr val="tx1"/>
                    </a:solidFill>
                    <a:latin typeface="+mn-lt"/>
                    <a:ea typeface="ＭＳ Ｐゴシック" panose="020B0600070205080204" pitchFamily="34" charset="-128"/>
                  </a:endParaRPr>
                </a:p>
                <a:p>
                  <a:pPr algn="ctr">
                    <a:lnSpc>
                      <a:spcPct val="100000"/>
                    </a:lnSpc>
                    <a:spcBef>
                      <a:spcPts val="1200"/>
                    </a:spcBef>
                    <a:buFontTx/>
                    <a:buNone/>
                  </a:pPr>
                  <a:r>
                    <a:rPr lang="en-US" sz="2400" dirty="0">
                      <a:solidFill>
                        <a:schemeClr val="tx1"/>
                      </a:solidFill>
                      <a:latin typeface="+mn-lt"/>
                    </a:rPr>
                    <a:t>Operating costs &amp; taxes</a:t>
                  </a:r>
                </a:p>
                <a:p>
                  <a:pPr algn="ctr">
                    <a:lnSpc>
                      <a:spcPct val="100000"/>
                    </a:lnSpc>
                    <a:spcBef>
                      <a:spcPts val="1200"/>
                    </a:spcBef>
                    <a:buFontTx/>
                    <a:buNone/>
                  </a:pPr>
                  <a:endParaRPr lang="en-US" sz="2400" dirty="0">
                    <a:solidFill>
                      <a:schemeClr val="tx1"/>
                    </a:solidFill>
                    <a:latin typeface="+mn-lt"/>
                  </a:endParaRPr>
                </a:p>
                <a:p>
                  <a:pPr algn="ctr">
                    <a:lnSpc>
                      <a:spcPct val="100000"/>
                    </a:lnSpc>
                    <a:spcBef>
                      <a:spcPts val="1200"/>
                    </a:spcBef>
                    <a:buFontTx/>
                    <a:buNone/>
                  </a:pPr>
                  <a:r>
                    <a:rPr lang="en-US" sz="2400" dirty="0">
                      <a:solidFill>
                        <a:schemeClr val="tx1"/>
                      </a:solidFill>
                      <a:latin typeface="+mn-lt"/>
                    </a:rPr>
                    <a:t>Working capital</a:t>
                  </a:r>
                  <a:endParaRPr lang="en-GB" altLang="en-US" sz="2400" b="1" dirty="0">
                    <a:solidFill>
                      <a:schemeClr val="tx1"/>
                    </a:solidFill>
                    <a:latin typeface="+mn-lt"/>
                    <a:ea typeface="ＭＳ Ｐゴシック" panose="020B0600070205080204" pitchFamily="34" charset="-128"/>
                  </a:endParaRPr>
                </a:p>
              </p:txBody>
            </p:sp>
            <p:cxnSp>
              <p:nvCxnSpPr>
                <p:cNvPr id="13" name="Straight Connector 12">
                  <a:extLst>
                    <a:ext uri="{FF2B5EF4-FFF2-40B4-BE49-F238E27FC236}">
                      <a16:creationId xmlns:a16="http://schemas.microsoft.com/office/drawing/2014/main" id="{D4C1E265-120E-4936-BE7E-5D84CFE5FFB5}"/>
                    </a:ext>
                  </a:extLst>
                </p:cNvPr>
                <p:cNvCxnSpPr/>
                <p:nvPr/>
              </p:nvCxnSpPr>
              <p:spPr>
                <a:xfrm>
                  <a:off x="991393" y="1295400"/>
                  <a:ext cx="7162007" cy="1588"/>
                </a:xfrm>
                <a:prstGeom prst="line">
                  <a:avLst/>
                </a:prstGeom>
                <a:ln>
                  <a:solidFill>
                    <a:srgbClr val="003399"/>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CD6B07D-FD3F-4001-A964-2D922F837BA7}"/>
                    </a:ext>
                  </a:extLst>
                </p:cNvPr>
                <p:cNvCxnSpPr/>
                <p:nvPr/>
              </p:nvCxnSpPr>
              <p:spPr>
                <a:xfrm rot="5400000">
                  <a:off x="-1295400" y="3582194"/>
                  <a:ext cx="4572000" cy="1587"/>
                </a:xfrm>
                <a:prstGeom prst="line">
                  <a:avLst/>
                </a:prstGeom>
                <a:ln>
                  <a:solidFill>
                    <a:srgbClr val="003399"/>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A3E24D18-40D3-45F2-B98C-94A57C39FBF1}"/>
                    </a:ext>
                  </a:extLst>
                </p:cNvPr>
                <p:cNvCxnSpPr/>
                <p:nvPr/>
              </p:nvCxnSpPr>
              <p:spPr>
                <a:xfrm rot="5400000">
                  <a:off x="837964" y="3580606"/>
                  <a:ext cx="4572000" cy="1587"/>
                </a:xfrm>
                <a:prstGeom prst="line">
                  <a:avLst/>
                </a:prstGeom>
                <a:ln>
                  <a:solidFill>
                    <a:srgbClr val="003399"/>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21C8324-02E0-4221-A2C8-578A417E685C}"/>
                    </a:ext>
                  </a:extLst>
                </p:cNvPr>
                <p:cNvCxnSpPr/>
                <p:nvPr/>
              </p:nvCxnSpPr>
              <p:spPr>
                <a:xfrm>
                  <a:off x="991393" y="2132013"/>
                  <a:ext cx="7162007" cy="1587"/>
                </a:xfrm>
                <a:prstGeom prst="line">
                  <a:avLst/>
                </a:prstGeom>
                <a:ln>
                  <a:solidFill>
                    <a:srgbClr val="003399"/>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E3D0665E-1C56-4A52-82DF-1B3A8B6F5723}"/>
                    </a:ext>
                  </a:extLst>
                </p:cNvPr>
                <p:cNvCxnSpPr/>
                <p:nvPr/>
              </p:nvCxnSpPr>
              <p:spPr>
                <a:xfrm>
                  <a:off x="991393" y="4800600"/>
                  <a:ext cx="7162007" cy="1588"/>
                </a:xfrm>
                <a:prstGeom prst="line">
                  <a:avLst/>
                </a:prstGeom>
                <a:ln>
                  <a:solidFill>
                    <a:srgbClr val="003399"/>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43ADF90D-F4B9-46E0-B27D-CBA917867DAB}"/>
                    </a:ext>
                  </a:extLst>
                </p:cNvPr>
                <p:cNvCxnSpPr/>
                <p:nvPr/>
              </p:nvCxnSpPr>
              <p:spPr>
                <a:xfrm>
                  <a:off x="991393" y="5865813"/>
                  <a:ext cx="7162007" cy="1587"/>
                </a:xfrm>
                <a:prstGeom prst="line">
                  <a:avLst/>
                </a:prstGeom>
                <a:ln>
                  <a:solidFill>
                    <a:srgbClr val="003399"/>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5D0A16E5-DBB2-40A7-8B1A-395C374A5BBA}"/>
                    </a:ext>
                  </a:extLst>
                </p:cNvPr>
                <p:cNvCxnSpPr/>
                <p:nvPr/>
              </p:nvCxnSpPr>
              <p:spPr>
                <a:xfrm>
                  <a:off x="991393" y="3505200"/>
                  <a:ext cx="7162007" cy="1588"/>
                </a:xfrm>
                <a:prstGeom prst="line">
                  <a:avLst/>
                </a:prstGeom>
                <a:ln>
                  <a:solidFill>
                    <a:srgbClr val="003399"/>
                  </a:solidFill>
                </a:ln>
              </p:spPr>
              <p:style>
                <a:lnRef idx="1">
                  <a:schemeClr val="accent1"/>
                </a:lnRef>
                <a:fillRef idx="0">
                  <a:schemeClr val="accent1"/>
                </a:fillRef>
                <a:effectRef idx="0">
                  <a:schemeClr val="accent1"/>
                </a:effectRef>
                <a:fontRef idx="minor">
                  <a:schemeClr val="tx1"/>
                </a:fontRef>
              </p:style>
            </p:cxnSp>
          </p:grpSp>
        </p:grpSp>
      </p:grpSp>
    </p:spTree>
    <p:extLst>
      <p:ext uri="{BB962C8B-B14F-4D97-AF65-F5344CB8AC3E}">
        <p14:creationId xmlns:p14="http://schemas.microsoft.com/office/powerpoint/2010/main" val="25935047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492667-0119-4844-A6DE-C03EC0F6E65A}"/>
              </a:ext>
            </a:extLst>
          </p:cNvPr>
          <p:cNvSpPr>
            <a:spLocks noGrp="1"/>
          </p:cNvSpPr>
          <p:nvPr>
            <p:ph type="title"/>
          </p:nvPr>
        </p:nvSpPr>
        <p:spPr/>
        <p:txBody>
          <a:bodyPr>
            <a:noAutofit/>
          </a:bodyPr>
          <a:lstStyle/>
          <a:p>
            <a:pPr algn="ctr"/>
            <a:r>
              <a:rPr lang="en-US" sz="3200">
                <a:solidFill>
                  <a:schemeClr val="accent1">
                    <a:lumMod val="50000"/>
                  </a:schemeClr>
                </a:solidFill>
                <a:latin typeface="+mn-lt"/>
              </a:rPr>
              <a:t>COSTS AND SAVINGS</a:t>
            </a:r>
            <a:endParaRPr lang="en-US" sz="3200" dirty="0">
              <a:solidFill>
                <a:schemeClr val="accent1">
                  <a:lumMod val="50000"/>
                </a:schemeClr>
              </a:solidFill>
              <a:latin typeface="+mn-lt"/>
            </a:endParaRPr>
          </a:p>
        </p:txBody>
      </p:sp>
      <p:sp>
        <p:nvSpPr>
          <p:cNvPr id="5" name="Text Placeholder 4">
            <a:extLst>
              <a:ext uri="{FF2B5EF4-FFF2-40B4-BE49-F238E27FC236}">
                <a16:creationId xmlns:a16="http://schemas.microsoft.com/office/drawing/2014/main" id="{CB6D413C-8B11-4E54-80A5-222540DE3AE5}"/>
              </a:ext>
            </a:extLst>
          </p:cNvPr>
          <p:cNvSpPr>
            <a:spLocks noGrp="1"/>
          </p:cNvSpPr>
          <p:nvPr>
            <p:ph type="body" idx="1"/>
          </p:nvPr>
        </p:nvSpPr>
        <p:spPr>
          <a:xfrm>
            <a:off x="609600" y="1397233"/>
            <a:ext cx="10972800" cy="4038800"/>
          </a:xfrm>
        </p:spPr>
        <p:txBody>
          <a:bodyPr>
            <a:normAutofit/>
          </a:bodyPr>
          <a:lstStyle/>
          <a:p>
            <a:pPr marL="186262" indent="0" algn="just">
              <a:buNone/>
            </a:pPr>
            <a:r>
              <a:rPr lang="en-US" sz="2400" b="1" dirty="0">
                <a:latin typeface="+mn-lt"/>
              </a:rPr>
              <a:t>Initial investment costs</a:t>
            </a:r>
            <a:endParaRPr lang="en-US" sz="2400" dirty="0">
              <a:latin typeface="+mn-lt"/>
            </a:endParaRPr>
          </a:p>
          <a:p>
            <a:pPr algn="just">
              <a:buFont typeface="Arial" panose="020B0604020202020204" pitchFamily="34" charset="0"/>
              <a:buChar char="•"/>
            </a:pPr>
            <a:r>
              <a:rPr lang="en-US" sz="2400" dirty="0">
                <a:latin typeface="+mn-lt"/>
              </a:rPr>
              <a:t>Investment in new lighting systems, motor speed controllers</a:t>
            </a:r>
          </a:p>
          <a:p>
            <a:pPr algn="just">
              <a:buFont typeface="Arial" panose="020B0604020202020204" pitchFamily="34" charset="0"/>
              <a:buChar char="•"/>
            </a:pPr>
            <a:r>
              <a:rPr lang="en-US" sz="2400" dirty="0">
                <a:latin typeface="+mn-lt"/>
              </a:rPr>
              <a:t>Investment in pipeline modifications and steam system insulation</a:t>
            </a:r>
          </a:p>
          <a:p>
            <a:pPr marL="186262" indent="0" algn="just">
              <a:buNone/>
            </a:pPr>
            <a:r>
              <a:rPr lang="en-US" sz="2400" b="1" dirty="0">
                <a:latin typeface="+mn-lt"/>
              </a:rPr>
              <a:t>Annual operating costs (and savings)</a:t>
            </a:r>
            <a:endParaRPr lang="en-US" sz="2400" dirty="0">
              <a:latin typeface="+mn-lt"/>
            </a:endParaRPr>
          </a:p>
          <a:p>
            <a:pPr algn="just">
              <a:buFont typeface="Arial" panose="020B0604020202020204" pitchFamily="34" charset="0"/>
              <a:buChar char="•"/>
            </a:pPr>
            <a:r>
              <a:rPr lang="en-US" sz="2400" dirty="0">
                <a:latin typeface="+mn-lt"/>
              </a:rPr>
              <a:t>Operating inputs — materials, energy, and labor</a:t>
            </a:r>
          </a:p>
          <a:p>
            <a:pPr algn="just">
              <a:buFont typeface="Arial" panose="020B0604020202020204" pitchFamily="34" charset="0"/>
              <a:buChar char="•"/>
            </a:pPr>
            <a:r>
              <a:rPr lang="en-US" sz="2400" dirty="0">
                <a:latin typeface="+mn-lt"/>
              </a:rPr>
              <a:t>Consumption — fuel, fuel additives, labor, ash disposal</a:t>
            </a:r>
          </a:p>
          <a:p>
            <a:pPr algn="just">
              <a:buFont typeface="Arial" panose="020B0604020202020204" pitchFamily="34" charset="0"/>
              <a:buChar char="•"/>
            </a:pPr>
            <a:r>
              <a:rPr lang="en-US" sz="2400" dirty="0">
                <a:latin typeface="+mn-lt"/>
              </a:rPr>
              <a:t>Wastewater treatment — chemicals, electricity, labor, sludge</a:t>
            </a:r>
          </a:p>
          <a:p>
            <a:pPr marL="186262" indent="0" algn="just">
              <a:buNone/>
            </a:pPr>
            <a:r>
              <a:rPr lang="en-US" sz="2400" b="1" dirty="0">
                <a:latin typeface="+mn-lt"/>
              </a:rPr>
              <a:t>Working capital</a:t>
            </a:r>
            <a:endParaRPr lang="en-US" sz="2400" dirty="0">
              <a:latin typeface="+mn-lt"/>
            </a:endParaRPr>
          </a:p>
          <a:p>
            <a:pPr algn="just">
              <a:buFont typeface="Arial" panose="020B0604020202020204" pitchFamily="34" charset="0"/>
              <a:buChar char="•"/>
            </a:pPr>
            <a:r>
              <a:rPr lang="en-US" sz="2400" dirty="0">
                <a:latin typeface="+mn-lt"/>
              </a:rPr>
              <a:t>Inventory</a:t>
            </a:r>
          </a:p>
          <a:p>
            <a:pPr algn="just">
              <a:buFont typeface="Arial" panose="020B0604020202020204" pitchFamily="34" charset="0"/>
              <a:buChar char="•"/>
            </a:pPr>
            <a:r>
              <a:rPr lang="en-US" sz="2400" dirty="0">
                <a:latin typeface="+mn-lt"/>
              </a:rPr>
              <a:t>Accounts receivable/payable, cash</a:t>
            </a:r>
          </a:p>
        </p:txBody>
      </p:sp>
    </p:spTree>
    <p:extLst>
      <p:ext uri="{BB962C8B-B14F-4D97-AF65-F5344CB8AC3E}">
        <p14:creationId xmlns:p14="http://schemas.microsoft.com/office/powerpoint/2010/main" val="28623905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B07FF3-CF50-4FDB-A8BD-4A6DDC2A43C7}"/>
              </a:ext>
            </a:extLst>
          </p:cNvPr>
          <p:cNvSpPr>
            <a:spLocks noGrp="1"/>
          </p:cNvSpPr>
          <p:nvPr>
            <p:ph type="title"/>
          </p:nvPr>
        </p:nvSpPr>
        <p:spPr/>
        <p:txBody>
          <a:bodyPr>
            <a:noAutofit/>
          </a:bodyPr>
          <a:lstStyle/>
          <a:p>
            <a:r>
              <a:rPr lang="en-US">
                <a:solidFill>
                  <a:schemeClr val="accent1">
                    <a:lumMod val="50000"/>
                  </a:schemeClr>
                </a:solidFill>
                <a:latin typeface="Arial" panose="020B0604020202020204" pitchFamily="34" charset="0"/>
                <a:ea typeface="ＭＳ Ｐゴシック" charset="-128"/>
                <a:cs typeface="Arial" panose="020B0604020202020204" pitchFamily="34" charset="0"/>
              </a:rPr>
              <a:t>VALUE OVER TIME OF CASH FLOWS - EQUIVALENT VALUE</a:t>
            </a:r>
            <a:endParaRPr lang="en-US" dirty="0">
              <a:solidFill>
                <a:schemeClr val="accent1">
                  <a:lumMod val="50000"/>
                </a:schemeClr>
              </a:solidFill>
            </a:endParaRPr>
          </a:p>
        </p:txBody>
      </p:sp>
      <p:sp>
        <p:nvSpPr>
          <p:cNvPr id="3" name="Text Placeholder 2">
            <a:extLst>
              <a:ext uri="{FF2B5EF4-FFF2-40B4-BE49-F238E27FC236}">
                <a16:creationId xmlns:a16="http://schemas.microsoft.com/office/drawing/2014/main" id="{C2BF8366-70A7-48BF-84A0-62C707889AA6}"/>
              </a:ext>
            </a:extLst>
          </p:cNvPr>
          <p:cNvSpPr>
            <a:spLocks noGrp="1"/>
          </p:cNvSpPr>
          <p:nvPr>
            <p:ph type="body" idx="1"/>
          </p:nvPr>
        </p:nvSpPr>
        <p:spPr>
          <a:xfrm>
            <a:off x="609600" y="1663933"/>
            <a:ext cx="6935372" cy="4038800"/>
          </a:xfrm>
        </p:spPr>
        <p:txBody>
          <a:bodyPr>
            <a:noAutofit/>
          </a:bodyPr>
          <a:lstStyle/>
          <a:p>
            <a:pPr marL="186262" indent="0" algn="just">
              <a:lnSpc>
                <a:spcPct val="80000"/>
              </a:lnSpc>
              <a:buNone/>
            </a:pPr>
            <a:r>
              <a:rPr lang="en-US" sz="2400" b="1" dirty="0">
                <a:solidFill>
                  <a:schemeClr val="tx1"/>
                </a:solidFill>
                <a:latin typeface="Arial" panose="020B0604020202020204" pitchFamily="34" charset="0"/>
                <a:ea typeface="ＭＳ Ｐゴシック" charset="-128"/>
                <a:cs typeface="Arial" panose="020B0604020202020204" pitchFamily="34" charset="0"/>
              </a:rPr>
              <a:t>Single interest matching</a:t>
            </a:r>
            <a:r>
              <a:rPr lang="en-US" sz="2400" dirty="0">
                <a:solidFill>
                  <a:schemeClr val="tx1"/>
                </a:solidFill>
                <a:latin typeface="Arial" panose="020B0604020202020204" pitchFamily="34" charset="0"/>
                <a:ea typeface="ＭＳ Ｐゴシック" charset="-128"/>
                <a:cs typeface="Arial" panose="020B0604020202020204" pitchFamily="34" charset="0"/>
              </a:rPr>
              <a:t> </a:t>
            </a:r>
            <a:endParaRPr lang="vi-VN" sz="2400" dirty="0">
              <a:solidFill>
                <a:schemeClr val="tx1"/>
              </a:solidFill>
              <a:latin typeface="Arial" panose="020B0604020202020204" pitchFamily="34" charset="0"/>
              <a:ea typeface="ＭＳ Ｐゴシック" charset="-128"/>
              <a:cs typeface="Arial" panose="020B0604020202020204" pitchFamily="34" charset="0"/>
            </a:endParaRPr>
          </a:p>
          <a:p>
            <a:pPr algn="just">
              <a:lnSpc>
                <a:spcPct val="80000"/>
              </a:lnSpc>
              <a:buFont typeface="Wingdings" pitchFamily="2" charset="2"/>
              <a:buNone/>
            </a:pPr>
            <a:r>
              <a:rPr lang="en-US" sz="2400" dirty="0">
                <a:solidFill>
                  <a:schemeClr val="tx1"/>
                </a:solidFill>
                <a:latin typeface="Arial" panose="020B0604020202020204" pitchFamily="34" charset="0"/>
                <a:ea typeface="ＭＳ Ｐゴシック" charset="-128"/>
                <a:cs typeface="Arial" panose="020B0604020202020204" pitchFamily="34" charset="0"/>
              </a:rPr>
              <a:t>K0 =&gt; K0 + K0 * </a:t>
            </a:r>
            <a:r>
              <a:rPr lang="en-US" sz="2400" dirty="0" err="1">
                <a:solidFill>
                  <a:schemeClr val="tx1"/>
                </a:solidFill>
                <a:latin typeface="Arial" panose="020B0604020202020204" pitchFamily="34" charset="0"/>
                <a:ea typeface="ＭＳ Ｐゴシック" charset="-128"/>
                <a:cs typeface="Arial" panose="020B0604020202020204" pitchFamily="34" charset="0"/>
              </a:rPr>
              <a:t>i</a:t>
            </a:r>
            <a:r>
              <a:rPr lang="en-US" sz="2400" dirty="0">
                <a:solidFill>
                  <a:schemeClr val="tx1"/>
                </a:solidFill>
                <a:latin typeface="Arial" panose="020B0604020202020204" pitchFamily="34" charset="0"/>
                <a:ea typeface="ＭＳ Ｐゴシック" charset="-128"/>
                <a:cs typeface="Arial" panose="020B0604020202020204" pitchFamily="34" charset="0"/>
              </a:rPr>
              <a:t> * n
 in which:  
K0 : Initial capital (capital at the time of 0)
 </a:t>
            </a:r>
            <a:r>
              <a:rPr lang="en-US" sz="2400" dirty="0" err="1">
                <a:solidFill>
                  <a:schemeClr val="tx1"/>
                </a:solidFill>
                <a:latin typeface="Arial" panose="020B0604020202020204" pitchFamily="34" charset="0"/>
                <a:ea typeface="ＭＳ Ｐゴシック" charset="-128"/>
                <a:cs typeface="Arial" panose="020B0604020202020204" pitchFamily="34" charset="0"/>
              </a:rPr>
              <a:t>i</a:t>
            </a:r>
            <a:r>
              <a:rPr lang="en-US" sz="2400" dirty="0">
                <a:solidFill>
                  <a:schemeClr val="tx1"/>
                </a:solidFill>
                <a:latin typeface="Arial" panose="020B0604020202020204" pitchFamily="34" charset="0"/>
                <a:ea typeface="ＭＳ Ｐゴシック" charset="-128"/>
                <a:cs typeface="Arial" panose="020B0604020202020204" pitchFamily="34" charset="0"/>
              </a:rPr>
              <a:t> : Interest Rate (%) 
 n : Number of interest </a:t>
            </a:r>
            <a:r>
              <a:rPr lang="en-US" sz="2400">
                <a:solidFill>
                  <a:schemeClr val="tx1"/>
                </a:solidFill>
                <a:latin typeface="Arial" panose="020B0604020202020204" pitchFamily="34" charset="0"/>
                <a:ea typeface="ＭＳ Ｐゴシック" charset="-128"/>
                <a:cs typeface="Arial" panose="020B0604020202020204" pitchFamily="34" charset="0"/>
              </a:rPr>
              <a:t>compounding periods</a:t>
            </a:r>
          </a:p>
          <a:p>
            <a:pPr algn="just">
              <a:lnSpc>
                <a:spcPct val="80000"/>
              </a:lnSpc>
              <a:buFont typeface="Wingdings" pitchFamily="2" charset="2"/>
              <a:buNone/>
            </a:pPr>
            <a:endParaRPr lang="en-US" sz="2400" dirty="0">
              <a:solidFill>
                <a:schemeClr val="tx1"/>
              </a:solidFill>
              <a:latin typeface="Arial" panose="020B0604020202020204" pitchFamily="34" charset="0"/>
              <a:ea typeface="ＭＳ Ｐゴシック" charset="-128"/>
              <a:cs typeface="Arial" panose="020B0604020202020204" pitchFamily="34" charset="0"/>
            </a:endParaRPr>
          </a:p>
          <a:p>
            <a:pPr marL="186262" indent="0" algn="just">
              <a:lnSpc>
                <a:spcPct val="80000"/>
              </a:lnSpc>
              <a:buNone/>
            </a:pPr>
            <a:r>
              <a:rPr lang="en-US" sz="2400" b="1" dirty="0">
                <a:solidFill>
                  <a:schemeClr val="tx1"/>
                </a:solidFill>
                <a:latin typeface="Arial" panose="020B0604020202020204" pitchFamily="34" charset="0"/>
                <a:ea typeface="ＭＳ Ｐゴシック" charset="-128"/>
                <a:cs typeface="Arial" panose="020B0604020202020204" pitchFamily="34" charset="0"/>
              </a:rPr>
              <a:t>Compound interest</a:t>
            </a:r>
            <a:r>
              <a:rPr lang="en-US" sz="2400" dirty="0">
                <a:solidFill>
                  <a:schemeClr val="tx1"/>
                </a:solidFill>
                <a:latin typeface="Arial" panose="020B0604020202020204" pitchFamily="34" charset="0"/>
                <a:ea typeface="ＭＳ Ｐゴシック" charset="-128"/>
                <a:cs typeface="Arial" panose="020B0604020202020204" pitchFamily="34" charset="0"/>
              </a:rPr>
              <a:t> </a:t>
            </a:r>
            <a:endParaRPr lang="vi-VN" sz="2400" dirty="0">
              <a:solidFill>
                <a:schemeClr val="tx1"/>
              </a:solidFill>
              <a:latin typeface="Arial" panose="020B0604020202020204" pitchFamily="34" charset="0"/>
              <a:ea typeface="ＭＳ Ｐゴシック" charset="-128"/>
              <a:cs typeface="Arial" panose="020B0604020202020204" pitchFamily="34" charset="0"/>
            </a:endParaRPr>
          </a:p>
          <a:p>
            <a:pPr algn="just">
              <a:lnSpc>
                <a:spcPct val="80000"/>
              </a:lnSpc>
              <a:buFont typeface="Wingdings" pitchFamily="2" charset="2"/>
              <a:buNone/>
            </a:pPr>
            <a:r>
              <a:rPr lang="en-US" sz="2400" dirty="0">
                <a:solidFill>
                  <a:schemeClr val="tx1"/>
                </a:solidFill>
                <a:latin typeface="Arial" panose="020B0604020202020204" pitchFamily="34" charset="0"/>
                <a:ea typeface="ＭＳ Ｐゴシック" charset="-128"/>
                <a:cs typeface="Arial" panose="020B0604020202020204" pitchFamily="34" charset="0"/>
              </a:rPr>
              <a:t>K0 =&gt; K0 (1+i )n
 in which:
 K0 : Initial capital (capital at the time of 0)
 </a:t>
            </a:r>
            <a:r>
              <a:rPr lang="en-US" sz="2400" dirty="0" err="1">
                <a:solidFill>
                  <a:schemeClr val="tx1"/>
                </a:solidFill>
                <a:latin typeface="Arial" panose="020B0604020202020204" pitchFamily="34" charset="0"/>
                <a:ea typeface="ＭＳ Ｐゴシック" charset="-128"/>
                <a:cs typeface="Arial" panose="020B0604020202020204" pitchFamily="34" charset="0"/>
              </a:rPr>
              <a:t>i</a:t>
            </a:r>
            <a:r>
              <a:rPr lang="en-US" sz="2400" dirty="0">
                <a:solidFill>
                  <a:schemeClr val="tx1"/>
                </a:solidFill>
                <a:latin typeface="Arial" panose="020B0604020202020204" pitchFamily="34" charset="0"/>
                <a:ea typeface="ＭＳ Ｐゴシック" charset="-128"/>
                <a:cs typeface="Arial" panose="020B0604020202020204" pitchFamily="34" charset="0"/>
              </a:rPr>
              <a:t> : Interest Rate (%)
 n : the number of interest compounding periods</a:t>
            </a:r>
          </a:p>
          <a:p>
            <a:pPr algn="just"/>
            <a:endParaRPr lang="en-US" sz="2000" dirty="0"/>
          </a:p>
        </p:txBody>
      </p:sp>
      <p:pic>
        <p:nvPicPr>
          <p:cNvPr id="4" name="Picture 5" descr="fig1">
            <a:extLst>
              <a:ext uri="{FF2B5EF4-FFF2-40B4-BE49-F238E27FC236}">
                <a16:creationId xmlns:a16="http://schemas.microsoft.com/office/drawing/2014/main" id="{918DE105-98E5-4F23-AD22-92FE22EBF080}"/>
              </a:ext>
            </a:extLst>
          </p:cNvPr>
          <p:cNvPicPr>
            <a:picLocks noChangeAspect="1" noChangeArrowheads="1"/>
          </p:cNvPicPr>
          <p:nvPr/>
        </p:nvPicPr>
        <p:blipFill>
          <a:blip r:embed="rId2">
            <a:lum bright="-40000" contrast="60000"/>
          </a:blip>
          <a:srcRect/>
          <a:stretch>
            <a:fillRect/>
          </a:stretch>
        </p:blipFill>
        <p:spPr bwMode="auto">
          <a:xfrm>
            <a:off x="7544972" y="1352550"/>
            <a:ext cx="4418428" cy="4191000"/>
          </a:xfrm>
          <a:prstGeom prst="rect">
            <a:avLst/>
          </a:prstGeom>
          <a:noFill/>
          <a:ln w="9525">
            <a:noFill/>
            <a:miter lim="800000"/>
            <a:headEnd/>
            <a:tailEnd/>
          </a:ln>
        </p:spPr>
      </p:pic>
    </p:spTree>
    <p:extLst>
      <p:ext uri="{BB962C8B-B14F-4D97-AF65-F5344CB8AC3E}">
        <p14:creationId xmlns:p14="http://schemas.microsoft.com/office/powerpoint/2010/main" val="29711269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022D0-E2EA-4B6D-A569-041310FAA510}"/>
              </a:ext>
            </a:extLst>
          </p:cNvPr>
          <p:cNvSpPr>
            <a:spLocks noGrp="1"/>
          </p:cNvSpPr>
          <p:nvPr>
            <p:ph type="title"/>
          </p:nvPr>
        </p:nvSpPr>
        <p:spPr/>
        <p:txBody>
          <a:bodyPr>
            <a:noAutofit/>
          </a:bodyPr>
          <a:lstStyle/>
          <a:p>
            <a:r>
              <a:rPr lang="en-US" sz="3200">
                <a:solidFill>
                  <a:schemeClr val="accent1">
                    <a:lumMod val="50000"/>
                  </a:schemeClr>
                </a:solidFill>
                <a:latin typeface="Arial" panose="020B0604020202020204" pitchFamily="34" charset="0"/>
                <a:ea typeface="ＭＳ Ｐゴシック" charset="-128"/>
                <a:cs typeface="Arial" panose="020B0604020202020204" pitchFamily="34" charset="0"/>
              </a:rPr>
              <a:t>DISCOUNT RATE AND COST OF CAPITAL</a:t>
            </a:r>
            <a:endParaRPr lang="en-US" sz="3200" dirty="0">
              <a:solidFill>
                <a:schemeClr val="accent1">
                  <a:lumMod val="50000"/>
                </a:schemeClr>
              </a:solidFill>
            </a:endParaRPr>
          </a:p>
        </p:txBody>
      </p:sp>
      <p:sp>
        <p:nvSpPr>
          <p:cNvPr id="3" name="Text Placeholder 2">
            <a:extLst>
              <a:ext uri="{FF2B5EF4-FFF2-40B4-BE49-F238E27FC236}">
                <a16:creationId xmlns:a16="http://schemas.microsoft.com/office/drawing/2014/main" id="{B2835848-6569-482C-A1B9-40AD234F7849}"/>
              </a:ext>
            </a:extLst>
          </p:cNvPr>
          <p:cNvSpPr>
            <a:spLocks noGrp="1"/>
          </p:cNvSpPr>
          <p:nvPr>
            <p:ph type="body" idx="1"/>
          </p:nvPr>
        </p:nvSpPr>
        <p:spPr>
          <a:xfrm>
            <a:off x="609600" y="1575798"/>
            <a:ext cx="10972800" cy="4038800"/>
          </a:xfrm>
        </p:spPr>
        <p:txBody>
          <a:bodyPr>
            <a:normAutofit/>
          </a:bodyPr>
          <a:lstStyle/>
          <a:p>
            <a:pPr algn="just"/>
            <a:r>
              <a:rPr lang="en-US" sz="2400" dirty="0">
                <a:latin typeface="+mn-lt"/>
              </a:rPr>
              <a:t>The discount rate is usually denoted as "r or </a:t>
            </a:r>
            <a:r>
              <a:rPr lang="en-US" sz="2400" dirty="0" err="1">
                <a:latin typeface="+mn-lt"/>
              </a:rPr>
              <a:t>i</a:t>
            </a:r>
            <a:r>
              <a:rPr lang="en-US" sz="2400" dirty="0">
                <a:latin typeface="+mn-lt"/>
              </a:rPr>
              <a:t>".
Cost of capital = source of capital x interest rate.
The company's general capital cost is calculated based on the company's borrowing capital cost and the company's own capital cost (the profit rate obtained if the company invests outside). 
When the capital source is only derived from bank loans, the total cost of capital will be equal to the bank loan interest.
Depending on the structure of the fund, the combination formula can have more than two components:</a:t>
            </a:r>
          </a:p>
        </p:txBody>
      </p:sp>
      <p:graphicFrame>
        <p:nvGraphicFramePr>
          <p:cNvPr id="4" name="Object 5">
            <a:extLst>
              <a:ext uri="{FF2B5EF4-FFF2-40B4-BE49-F238E27FC236}">
                <a16:creationId xmlns:a16="http://schemas.microsoft.com/office/drawing/2014/main" id="{53572FA2-63F9-40E0-87EB-7340FDC3117D}"/>
              </a:ext>
            </a:extLst>
          </p:cNvPr>
          <p:cNvGraphicFramePr>
            <a:graphicFrameLocks noChangeAspect="1"/>
          </p:cNvGraphicFramePr>
          <p:nvPr>
            <p:extLst>
              <p:ext uri="{D42A27DB-BD31-4B8C-83A1-F6EECF244321}">
                <p14:modId xmlns:p14="http://schemas.microsoft.com/office/powerpoint/2010/main" val="3287184405"/>
              </p:ext>
            </p:extLst>
          </p:nvPr>
        </p:nvGraphicFramePr>
        <p:xfrm>
          <a:off x="4020343" y="5195498"/>
          <a:ext cx="4151313" cy="838200"/>
        </p:xfrm>
        <a:graphic>
          <a:graphicData uri="http://schemas.openxmlformats.org/presentationml/2006/ole">
            <mc:AlternateContent xmlns:mc="http://schemas.openxmlformats.org/markup-compatibility/2006">
              <mc:Choice xmlns:v="urn:schemas-microsoft-com:vml" Requires="v">
                <p:oleObj name="Equation" r:id="rId2" imgW="1981200" imgH="393700" progId="Equation.DSMT4">
                  <p:embed/>
                </p:oleObj>
              </mc:Choice>
              <mc:Fallback>
                <p:oleObj name="Equation" r:id="rId2" imgW="1981200" imgH="393700" progId="Equation.DSMT4">
                  <p:embed/>
                  <p:pic>
                    <p:nvPicPr>
                      <p:cNvPr id="4" name="Object 5">
                        <a:extLst>
                          <a:ext uri="{FF2B5EF4-FFF2-40B4-BE49-F238E27FC236}">
                            <a16:creationId xmlns:a16="http://schemas.microsoft.com/office/drawing/2014/main" id="{53572FA2-63F9-40E0-87EB-7340FDC311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20343" y="5195498"/>
                        <a:ext cx="4151313" cy="838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50305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73181E-C2F0-4E28-81ED-D9887EF0C957}"/>
              </a:ext>
            </a:extLst>
          </p:cNvPr>
          <p:cNvSpPr>
            <a:spLocks noGrp="1"/>
          </p:cNvSpPr>
          <p:nvPr>
            <p:ph type="title"/>
          </p:nvPr>
        </p:nvSpPr>
        <p:spPr/>
        <p:txBody>
          <a:bodyPr>
            <a:noAutofit/>
          </a:bodyPr>
          <a:lstStyle/>
          <a:p>
            <a:r>
              <a:rPr lang="en-US" sz="3200">
                <a:solidFill>
                  <a:schemeClr val="accent1">
                    <a:lumMod val="50000"/>
                  </a:schemeClr>
                </a:solidFill>
                <a:latin typeface="Arial" panose="020B0604020202020204" pitchFamily="34" charset="0"/>
                <a:ea typeface="ＭＳ Ｐゴシック" charset="-128"/>
                <a:cs typeface="Arial" panose="020B0604020202020204" pitchFamily="34" charset="0"/>
              </a:rPr>
              <a:t>EFFECTS OF INFLATION</a:t>
            </a:r>
            <a:endParaRPr lang="en-US" sz="3200" dirty="0">
              <a:solidFill>
                <a:schemeClr val="accent1">
                  <a:lumMod val="50000"/>
                </a:schemeClr>
              </a:solidFill>
            </a:endParaRPr>
          </a:p>
        </p:txBody>
      </p:sp>
      <p:sp>
        <p:nvSpPr>
          <p:cNvPr id="3" name="Text Placeholder 2">
            <a:extLst>
              <a:ext uri="{FF2B5EF4-FFF2-40B4-BE49-F238E27FC236}">
                <a16:creationId xmlns:a16="http://schemas.microsoft.com/office/drawing/2014/main" id="{AE6C1F22-51BC-41B8-8B01-6E02DF281D3F}"/>
              </a:ext>
            </a:extLst>
          </p:cNvPr>
          <p:cNvSpPr>
            <a:spLocks noGrp="1"/>
          </p:cNvSpPr>
          <p:nvPr>
            <p:ph type="body" idx="1"/>
          </p:nvPr>
        </p:nvSpPr>
        <p:spPr>
          <a:xfrm>
            <a:off x="609600" y="3394075"/>
            <a:ext cx="10972800" cy="3126300"/>
          </a:xfrm>
        </p:spPr>
        <p:txBody>
          <a:bodyPr>
            <a:normAutofit/>
          </a:bodyPr>
          <a:lstStyle/>
          <a:p>
            <a:pPr algn="just" eaLnBrk="1" hangingPunct="1">
              <a:buFontTx/>
              <a:buNone/>
            </a:pPr>
            <a:r>
              <a:rPr lang="en-US" sz="2000" i="1" dirty="0">
                <a:solidFill>
                  <a:schemeClr val="tx1"/>
                </a:solidFill>
                <a:latin typeface="Arial" panose="020B0604020202020204" pitchFamily="34" charset="0"/>
                <a:ea typeface="ＭＳ Ｐゴシック" charset="-128"/>
                <a:cs typeface="Arial" panose="020B0604020202020204" pitchFamily="34" charset="0"/>
              </a:rPr>
              <a:t>The concept of inflation: the degree of decline in the value of the currency
We can prove it 
	(1+R) = (1+r)* (1+ilf)
r: nominal interest rate/discount rate; ILF: inflation rate; R: real discount rate
or 
	R = r +</a:t>
            </a:r>
            <a:r>
              <a:rPr lang="en-US" sz="2000" i="1" dirty="0" err="1">
                <a:solidFill>
                  <a:schemeClr val="tx1"/>
                </a:solidFill>
                <a:latin typeface="Arial" panose="020B0604020202020204" pitchFamily="34" charset="0"/>
                <a:ea typeface="ＭＳ Ｐゴシック" charset="-128"/>
                <a:cs typeface="Arial" panose="020B0604020202020204" pitchFamily="34" charset="0"/>
              </a:rPr>
              <a:t>ilf</a:t>
            </a:r>
            <a:r>
              <a:rPr lang="en-US" sz="2000" i="1" dirty="0">
                <a:solidFill>
                  <a:schemeClr val="tx1"/>
                </a:solidFill>
                <a:latin typeface="Arial" panose="020B0604020202020204" pitchFamily="34" charset="0"/>
                <a:ea typeface="ＭＳ Ｐゴシック" charset="-128"/>
                <a:cs typeface="Arial" panose="020B0604020202020204" pitchFamily="34" charset="0"/>
              </a:rPr>
              <a:t> +r*</a:t>
            </a:r>
            <a:r>
              <a:rPr lang="en-US" sz="2000" i="1" dirty="0" err="1">
                <a:solidFill>
                  <a:schemeClr val="tx1"/>
                </a:solidFill>
                <a:latin typeface="Arial" panose="020B0604020202020204" pitchFamily="34" charset="0"/>
                <a:ea typeface="ＭＳ Ｐゴシック" charset="-128"/>
                <a:cs typeface="Arial" panose="020B0604020202020204" pitchFamily="34" charset="0"/>
              </a:rPr>
              <a:t>ilf</a:t>
            </a:r>
            <a:r>
              <a:rPr lang="en-US" sz="2000" i="1" dirty="0">
                <a:solidFill>
                  <a:schemeClr val="tx1"/>
                </a:solidFill>
                <a:latin typeface="Arial" panose="020B0604020202020204" pitchFamily="34" charset="0"/>
                <a:ea typeface="ＭＳ Ｐゴシック" charset="-128"/>
                <a:cs typeface="Arial" panose="020B0604020202020204" pitchFamily="34" charset="0"/>
              </a:rPr>
              <a:t>   
approximate we have
		R = r + </a:t>
            </a:r>
            <a:r>
              <a:rPr lang="en-US" sz="2000" i="1" dirty="0" err="1">
                <a:solidFill>
                  <a:schemeClr val="tx1"/>
                </a:solidFill>
                <a:latin typeface="Arial" panose="020B0604020202020204" pitchFamily="34" charset="0"/>
                <a:ea typeface="ＭＳ Ｐゴシック" charset="-128"/>
                <a:cs typeface="Arial" panose="020B0604020202020204" pitchFamily="34" charset="0"/>
              </a:rPr>
              <a:t>ilf</a:t>
            </a:r>
            <a:endParaRPr lang="en-US" sz="2000" dirty="0"/>
          </a:p>
        </p:txBody>
      </p:sp>
      <p:sp>
        <p:nvSpPr>
          <p:cNvPr id="4" name="Text Box 4">
            <a:extLst>
              <a:ext uri="{FF2B5EF4-FFF2-40B4-BE49-F238E27FC236}">
                <a16:creationId xmlns:a16="http://schemas.microsoft.com/office/drawing/2014/main" id="{C9ED48C8-8468-4294-9425-E656A7CC02FB}"/>
              </a:ext>
            </a:extLst>
          </p:cNvPr>
          <p:cNvSpPr txBox="1">
            <a:spLocks noChangeArrowheads="1"/>
          </p:cNvSpPr>
          <p:nvPr/>
        </p:nvSpPr>
        <p:spPr bwMode="auto">
          <a:xfrm>
            <a:off x="5549747" y="1363766"/>
            <a:ext cx="819455" cy="461665"/>
          </a:xfrm>
          <a:prstGeom prst="rect">
            <a:avLst/>
          </a:prstGeom>
          <a:noFill/>
          <a:ln w="9525">
            <a:noFill/>
            <a:miter lim="800000"/>
            <a:headEnd/>
            <a:tailEnd/>
          </a:ln>
        </p:spPr>
        <p:txBody>
          <a:bodyPr wrap="none">
            <a:spAutoFit/>
          </a:bodyPr>
          <a:lstStyle/>
          <a:p>
            <a:r>
              <a:rPr lang="en-US" sz="2400" dirty="0">
                <a:latin typeface="Arial" panose="020B0604020202020204" pitchFamily="34" charset="0"/>
                <a:cs typeface="Arial" panose="020B0604020202020204" pitchFamily="34" charset="0"/>
              </a:rPr>
              <a:t>Coin</a:t>
            </a:r>
          </a:p>
        </p:txBody>
      </p:sp>
      <p:sp>
        <p:nvSpPr>
          <p:cNvPr id="5" name="Oval 5">
            <a:extLst>
              <a:ext uri="{FF2B5EF4-FFF2-40B4-BE49-F238E27FC236}">
                <a16:creationId xmlns:a16="http://schemas.microsoft.com/office/drawing/2014/main" id="{128D18B7-AD2F-49B1-A816-2DFD9BBC186F}"/>
              </a:ext>
            </a:extLst>
          </p:cNvPr>
          <p:cNvSpPr>
            <a:spLocks noChangeArrowheads="1"/>
          </p:cNvSpPr>
          <p:nvPr/>
        </p:nvSpPr>
        <p:spPr bwMode="auto">
          <a:xfrm>
            <a:off x="2835275" y="2174875"/>
            <a:ext cx="2286000" cy="914400"/>
          </a:xfrm>
          <a:prstGeom prst="ellipse">
            <a:avLst/>
          </a:prstGeom>
          <a:solidFill>
            <a:schemeClr val="bg1"/>
          </a:solidFill>
          <a:ln w="9525">
            <a:solidFill>
              <a:srgbClr val="006600"/>
            </a:solidFill>
            <a:round/>
            <a:headEnd/>
            <a:tailEnd/>
          </a:ln>
        </p:spPr>
        <p:txBody>
          <a:bodyPr wrap="none" anchor="ctr"/>
          <a:lstStyle/>
          <a:p>
            <a:pPr algn="ctr"/>
            <a:r>
              <a:rPr lang="en-US" sz="1800">
                <a:solidFill>
                  <a:schemeClr val="tx1"/>
                </a:solidFill>
                <a:latin typeface="Arial" panose="020B0604020202020204" pitchFamily="34" charset="0"/>
                <a:cs typeface="Arial" panose="020B0604020202020204" pitchFamily="34" charset="0"/>
              </a:rPr>
              <a:t>Increase Value 
due to investment</a:t>
            </a:r>
            <a:endParaRPr lang="en-US" sz="1800" dirty="0">
              <a:solidFill>
                <a:schemeClr val="tx1"/>
              </a:solidFill>
              <a:latin typeface="Arial" panose="020B0604020202020204" pitchFamily="34" charset="0"/>
              <a:cs typeface="Arial" panose="020B0604020202020204" pitchFamily="34" charset="0"/>
            </a:endParaRPr>
          </a:p>
        </p:txBody>
      </p:sp>
      <p:sp>
        <p:nvSpPr>
          <p:cNvPr id="6" name="Oval 6">
            <a:extLst>
              <a:ext uri="{FF2B5EF4-FFF2-40B4-BE49-F238E27FC236}">
                <a16:creationId xmlns:a16="http://schemas.microsoft.com/office/drawing/2014/main" id="{607640F6-35D8-4D4C-BC02-AAD711DD79BC}"/>
              </a:ext>
            </a:extLst>
          </p:cNvPr>
          <p:cNvSpPr>
            <a:spLocks noChangeArrowheads="1"/>
          </p:cNvSpPr>
          <p:nvPr/>
        </p:nvSpPr>
        <p:spPr bwMode="auto">
          <a:xfrm>
            <a:off x="6797675" y="2251075"/>
            <a:ext cx="2286000" cy="914400"/>
          </a:xfrm>
          <a:prstGeom prst="ellipse">
            <a:avLst/>
          </a:prstGeom>
          <a:solidFill>
            <a:schemeClr val="bg1"/>
          </a:solidFill>
          <a:ln w="9525">
            <a:solidFill>
              <a:srgbClr val="006600"/>
            </a:solidFill>
            <a:round/>
            <a:headEnd/>
            <a:tailEnd/>
          </a:ln>
        </p:spPr>
        <p:txBody>
          <a:bodyPr wrap="none" anchor="ctr"/>
          <a:lstStyle/>
          <a:p>
            <a:pPr algn="ctr"/>
            <a:r>
              <a:rPr lang="en-US" sz="1800">
                <a:solidFill>
                  <a:schemeClr val="tx1"/>
                </a:solidFill>
                <a:latin typeface="Arial" panose="020B0604020202020204" pitchFamily="34" charset="0"/>
                <a:cs typeface="Arial" panose="020B0604020202020204" pitchFamily="34" charset="0"/>
              </a:rPr>
              <a:t>Decrease in value 
due to inflation</a:t>
            </a:r>
            <a:endParaRPr lang="en-US" sz="1800" dirty="0">
              <a:solidFill>
                <a:schemeClr val="tx1"/>
              </a:solidFill>
              <a:latin typeface="Arial" panose="020B0604020202020204" pitchFamily="34" charset="0"/>
              <a:cs typeface="Arial" panose="020B0604020202020204" pitchFamily="34" charset="0"/>
            </a:endParaRPr>
          </a:p>
        </p:txBody>
      </p:sp>
      <p:sp>
        <p:nvSpPr>
          <p:cNvPr id="7" name="Line 7">
            <a:extLst>
              <a:ext uri="{FF2B5EF4-FFF2-40B4-BE49-F238E27FC236}">
                <a16:creationId xmlns:a16="http://schemas.microsoft.com/office/drawing/2014/main" id="{3DA20DB5-4551-4991-B094-468ED8EBC265}"/>
              </a:ext>
            </a:extLst>
          </p:cNvPr>
          <p:cNvSpPr>
            <a:spLocks noChangeShapeType="1"/>
          </p:cNvSpPr>
          <p:nvPr/>
        </p:nvSpPr>
        <p:spPr bwMode="auto">
          <a:xfrm flipH="1">
            <a:off x="5045075" y="1870075"/>
            <a:ext cx="914400" cy="609600"/>
          </a:xfrm>
          <a:prstGeom prst="line">
            <a:avLst/>
          </a:prstGeom>
          <a:noFill/>
          <a:ln w="9525">
            <a:solidFill>
              <a:schemeClr val="tx1"/>
            </a:solidFill>
            <a:round/>
            <a:headEnd/>
            <a:tailEnd type="triangle" w="med" len="med"/>
          </a:ln>
        </p:spPr>
        <p:txBody>
          <a:bodyPr wrap="none" anchor="ctr"/>
          <a:lstStyle/>
          <a:p>
            <a:endParaRPr lang="en-US" dirty="0">
              <a:latin typeface="Arial" panose="020B0604020202020204" pitchFamily="34" charset="0"/>
              <a:cs typeface="Arial" panose="020B0604020202020204" pitchFamily="34" charset="0"/>
            </a:endParaRPr>
          </a:p>
        </p:txBody>
      </p:sp>
      <p:sp>
        <p:nvSpPr>
          <p:cNvPr id="8" name="Line 8">
            <a:extLst>
              <a:ext uri="{FF2B5EF4-FFF2-40B4-BE49-F238E27FC236}">
                <a16:creationId xmlns:a16="http://schemas.microsoft.com/office/drawing/2014/main" id="{33C2D102-1FCC-4F2C-A883-AC5938596339}"/>
              </a:ext>
            </a:extLst>
          </p:cNvPr>
          <p:cNvSpPr>
            <a:spLocks noChangeShapeType="1"/>
          </p:cNvSpPr>
          <p:nvPr/>
        </p:nvSpPr>
        <p:spPr bwMode="auto">
          <a:xfrm>
            <a:off x="5959475" y="1870075"/>
            <a:ext cx="990600" cy="533400"/>
          </a:xfrm>
          <a:prstGeom prst="line">
            <a:avLst/>
          </a:prstGeom>
          <a:noFill/>
          <a:ln w="9525">
            <a:solidFill>
              <a:schemeClr val="tx1"/>
            </a:solidFill>
            <a:round/>
            <a:headEnd/>
            <a:tailEnd type="triangle" w="med" len="med"/>
          </a:ln>
        </p:spPr>
        <p:txBody>
          <a:bodyPr wrap="none" anchor="ctr"/>
          <a:lstStyle/>
          <a:p>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959246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5D72A3-8274-4C9F-A229-144CE53D4AEC}"/>
              </a:ext>
            </a:extLst>
          </p:cNvPr>
          <p:cNvSpPr>
            <a:spLocks noGrp="1"/>
          </p:cNvSpPr>
          <p:nvPr>
            <p:ph type="title"/>
          </p:nvPr>
        </p:nvSpPr>
        <p:spPr/>
        <p:txBody>
          <a:bodyPr>
            <a:noAutofit/>
          </a:bodyPr>
          <a:lstStyle/>
          <a:p>
            <a:r>
              <a:rPr lang="en-US" sz="3200">
                <a:solidFill>
                  <a:schemeClr val="accent1">
                    <a:lumMod val="50000"/>
                  </a:schemeClr>
                </a:solidFill>
                <a:latin typeface="Arial" panose="020B0604020202020204" pitchFamily="34" charset="0"/>
                <a:ea typeface="ＭＳ Ｐゴシック" charset="-128"/>
                <a:cs typeface="Arial" panose="020B0604020202020204" pitchFamily="34" charset="0"/>
              </a:rPr>
              <a:t>CURRENT VALUE OF CASH FLOW</a:t>
            </a:r>
            <a:endParaRPr lang="en-US" sz="3200" dirty="0">
              <a:solidFill>
                <a:schemeClr val="accent1">
                  <a:lumMod val="50000"/>
                </a:schemeClr>
              </a:solidFill>
            </a:endParaRPr>
          </a:p>
        </p:txBody>
      </p:sp>
      <p:sp>
        <p:nvSpPr>
          <p:cNvPr id="4" name="Rectangle 3">
            <a:extLst>
              <a:ext uri="{FF2B5EF4-FFF2-40B4-BE49-F238E27FC236}">
                <a16:creationId xmlns:a16="http://schemas.microsoft.com/office/drawing/2014/main" id="{2DF84298-F50B-4022-8884-5F669A86C004}"/>
              </a:ext>
            </a:extLst>
          </p:cNvPr>
          <p:cNvSpPr>
            <a:spLocks noChangeArrowheads="1"/>
          </p:cNvSpPr>
          <p:nvPr/>
        </p:nvSpPr>
        <p:spPr bwMode="auto">
          <a:xfrm>
            <a:off x="1855176" y="1994096"/>
            <a:ext cx="9079524" cy="457200"/>
          </a:xfrm>
          <a:prstGeom prst="rect">
            <a:avLst/>
          </a:prstGeom>
          <a:noFill/>
          <a:ln w="9525">
            <a:noFill/>
            <a:miter lim="800000"/>
            <a:headEnd/>
            <a:tailEnd/>
          </a:ln>
        </p:spPr>
        <p:txBody>
          <a:bodyPr lIns="92075" tIns="46038" rIns="92075" bIns="46038"/>
          <a:lstStyle/>
          <a:p>
            <a:pPr eaLnBrk="0" hangingPunct="0">
              <a:spcBef>
                <a:spcPct val="20000"/>
              </a:spcBef>
              <a:buClr>
                <a:schemeClr val="hlink"/>
              </a:buClr>
              <a:buFont typeface="Wingdings" pitchFamily="2" charset="2"/>
              <a:buNone/>
            </a:pPr>
            <a:r>
              <a:rPr lang="en-US" sz="2400" b="1">
                <a:latin typeface="Arial" panose="020B0604020202020204" pitchFamily="34" charset="0"/>
                <a:cs typeface="Arial" panose="020B0604020202020204" pitchFamily="34" charset="0"/>
              </a:rPr>
              <a:t>Current Value = Other Reciprocal Value x (PV Coefficient)</a:t>
            </a:r>
            <a:endParaRPr lang="en-GB" sz="2400" b="1" baseline="30000" dirty="0">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F785626F-9EC2-4BB4-954E-3771742B1910}"/>
              </a:ext>
            </a:extLst>
          </p:cNvPr>
          <p:cNvSpPr>
            <a:spLocks noChangeArrowheads="1"/>
          </p:cNvSpPr>
          <p:nvPr/>
        </p:nvSpPr>
        <p:spPr bwMode="auto">
          <a:xfrm>
            <a:off x="6430352" y="1308296"/>
            <a:ext cx="3932848" cy="400752"/>
          </a:xfrm>
          <a:prstGeom prst="rect">
            <a:avLst/>
          </a:prstGeom>
          <a:noFill/>
          <a:ln w="9525">
            <a:noFill/>
            <a:miter lim="800000"/>
            <a:headEnd/>
            <a:tailEnd/>
          </a:ln>
        </p:spPr>
        <p:txBody>
          <a:bodyPr wrap="square" lIns="92075" tIns="46038" rIns="92075" bIns="46038">
            <a:spAutoFit/>
          </a:bodyPr>
          <a:lstStyle/>
          <a:p>
            <a:pPr algn="ctr" eaLnBrk="0" hangingPunct="0">
              <a:spcAft>
                <a:spcPct val="30000"/>
              </a:spcAft>
            </a:pPr>
            <a:r>
              <a:rPr lang="en-US" sz="2000" b="1" dirty="0">
                <a:solidFill>
                  <a:srgbClr val="000066"/>
                </a:solidFill>
                <a:latin typeface="Arial" panose="020B0604020202020204" pitchFamily="34" charset="0"/>
                <a:cs typeface="Arial" panose="020B0604020202020204" pitchFamily="34" charset="0"/>
              </a:rPr>
              <a:t>Annual cash flow value n</a:t>
            </a:r>
            <a:endParaRPr lang="en-GB" b="1" dirty="0">
              <a:solidFill>
                <a:srgbClr val="000066"/>
              </a:solidFill>
              <a:latin typeface="Arial" panose="020B0604020202020204" pitchFamily="34" charset="0"/>
              <a:cs typeface="Arial" panose="020B0604020202020204" pitchFamily="34" charset="0"/>
            </a:endParaRPr>
          </a:p>
        </p:txBody>
      </p:sp>
      <p:sp>
        <p:nvSpPr>
          <p:cNvPr id="6" name="Rectangle 5">
            <a:extLst>
              <a:ext uri="{FF2B5EF4-FFF2-40B4-BE49-F238E27FC236}">
                <a16:creationId xmlns:a16="http://schemas.microsoft.com/office/drawing/2014/main" id="{2192F387-D08F-44CA-B56C-908D76198D06}"/>
              </a:ext>
            </a:extLst>
          </p:cNvPr>
          <p:cNvSpPr>
            <a:spLocks noChangeArrowheads="1"/>
          </p:cNvSpPr>
          <p:nvPr/>
        </p:nvSpPr>
        <p:spPr bwMode="auto">
          <a:xfrm>
            <a:off x="1689687" y="3060910"/>
            <a:ext cx="2805113" cy="1016305"/>
          </a:xfrm>
          <a:prstGeom prst="rect">
            <a:avLst/>
          </a:prstGeom>
          <a:noFill/>
          <a:ln w="9525">
            <a:noFill/>
            <a:miter lim="800000"/>
            <a:headEnd/>
            <a:tailEnd/>
          </a:ln>
        </p:spPr>
        <p:txBody>
          <a:bodyPr lIns="92075" tIns="46038" rIns="92075" bIns="46038">
            <a:spAutoFit/>
          </a:bodyPr>
          <a:lstStyle/>
          <a:p>
            <a:pPr algn="ctr" eaLnBrk="0" hangingPunct="0">
              <a:spcAft>
                <a:spcPct val="30000"/>
              </a:spcAft>
            </a:pPr>
            <a:r>
              <a:rPr lang="en-US" sz="2000" b="1">
                <a:solidFill>
                  <a:srgbClr val="000066"/>
                </a:solidFill>
                <a:latin typeface="Arial" panose="020B0604020202020204" pitchFamily="34" charset="0"/>
                <a:cs typeface="Arial" panose="020B0604020202020204" pitchFamily="34" charset="0"/>
              </a:rPr>
              <a:t>Cash flow value at "Time 0," is at the start of the project</a:t>
            </a:r>
            <a:endParaRPr lang="en-GB" b="1" dirty="0">
              <a:solidFill>
                <a:srgbClr val="000066"/>
              </a:solidFill>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46A1A8FA-92CA-4677-9539-389DDB9D905F}"/>
              </a:ext>
            </a:extLst>
          </p:cNvPr>
          <p:cNvSpPr>
            <a:spLocks noChangeArrowheads="1"/>
          </p:cNvSpPr>
          <p:nvPr/>
        </p:nvSpPr>
        <p:spPr bwMode="auto">
          <a:xfrm>
            <a:off x="4876800" y="2832296"/>
            <a:ext cx="6705600" cy="3016853"/>
          </a:xfrm>
          <a:prstGeom prst="rect">
            <a:avLst/>
          </a:prstGeom>
          <a:noFill/>
          <a:ln w="9525">
            <a:noFill/>
            <a:miter lim="800000"/>
            <a:headEnd/>
            <a:tailEnd/>
          </a:ln>
        </p:spPr>
        <p:txBody>
          <a:bodyPr wrap="square" lIns="92075" tIns="46038" rIns="92075" bIns="46038">
            <a:spAutoFit/>
          </a:bodyPr>
          <a:lstStyle/>
          <a:p>
            <a:pPr marL="231775" indent="-231775" eaLnBrk="0" hangingPunct="0">
              <a:spcAft>
                <a:spcPct val="30000"/>
              </a:spcAft>
            </a:pPr>
            <a:r>
              <a:rPr lang="en-US" sz="2000" b="1" dirty="0">
                <a:solidFill>
                  <a:srgbClr val="000066"/>
                </a:solidFill>
                <a:latin typeface="Arial" panose="020B0604020202020204" pitchFamily="34" charset="0"/>
                <a:cs typeface="Arial" panose="020B0604020202020204" pitchFamily="34" charset="0"/>
              </a:rPr>
              <a:t>The current value factor (PV) depends on the discount rate </a:t>
            </a:r>
            <a:r>
              <a:rPr lang="en-US" sz="2000" b="1" dirty="0" err="1">
                <a:solidFill>
                  <a:srgbClr val="000066"/>
                </a:solidFill>
                <a:latin typeface="Arial" panose="020B0604020202020204" pitchFamily="34" charset="0"/>
                <a:cs typeface="Arial" panose="020B0604020202020204" pitchFamily="34" charset="0"/>
              </a:rPr>
              <a:t>i</a:t>
            </a:r>
            <a:r>
              <a:rPr lang="en-US" sz="2000" b="1" dirty="0">
                <a:solidFill>
                  <a:srgbClr val="000066"/>
                </a:solidFill>
                <a:latin typeface="Arial" panose="020B0604020202020204" pitchFamily="34" charset="0"/>
                <a:cs typeface="Arial" panose="020B0604020202020204" pitchFamily="34" charset="0"/>
              </a:rPr>
              <a:t> 
With different values of </a:t>
            </a:r>
            <a:r>
              <a:rPr lang="en-US" sz="2000" b="1" dirty="0" err="1">
                <a:solidFill>
                  <a:srgbClr val="000066"/>
                </a:solidFill>
                <a:latin typeface="Arial" panose="020B0604020202020204" pitchFamily="34" charset="0"/>
                <a:cs typeface="Arial" panose="020B0604020202020204" pitchFamily="34" charset="0"/>
              </a:rPr>
              <a:t>i</a:t>
            </a:r>
            <a:r>
              <a:rPr lang="en-US" sz="2000" b="1" dirty="0">
                <a:solidFill>
                  <a:srgbClr val="000066"/>
                </a:solidFill>
                <a:latin typeface="Arial" panose="020B0604020202020204" pitchFamily="34" charset="0"/>
                <a:cs typeface="Arial" panose="020B0604020202020204" pitchFamily="34" charset="0"/>
              </a:rPr>
              <a:t> (discount rate): 10%, 15%, 20%
With n years (number of years)
Available Tables
Formula (PV = )
Excel (function PV(</a:t>
            </a:r>
            <a:r>
              <a:rPr lang="en-US" sz="2000" b="1" dirty="0" err="1">
                <a:solidFill>
                  <a:srgbClr val="000066"/>
                </a:solidFill>
                <a:latin typeface="Arial" panose="020B0604020202020204" pitchFamily="34" charset="0"/>
                <a:cs typeface="Arial" panose="020B0604020202020204" pitchFamily="34" charset="0"/>
              </a:rPr>
              <a:t>rate,nper,pmt,fv,type</a:t>
            </a:r>
            <a:r>
              <a:rPr lang="en-US" sz="2000" b="1" dirty="0">
                <a:solidFill>
                  <a:srgbClr val="000066"/>
                </a:solidFill>
                <a:latin typeface="Arial" panose="020B0604020202020204" pitchFamily="34" charset="0"/>
                <a:cs typeface="Arial" panose="020B0604020202020204" pitchFamily="34" charset="0"/>
              </a:rPr>
              <a:t>))</a:t>
            </a:r>
            <a:endParaRPr lang="en-GB" b="1" dirty="0">
              <a:solidFill>
                <a:srgbClr val="000066"/>
              </a:solidFill>
              <a:latin typeface="Arial" panose="020B0604020202020204" pitchFamily="34" charset="0"/>
              <a:cs typeface="Arial" panose="020B0604020202020204" pitchFamily="34" charset="0"/>
            </a:endParaRPr>
          </a:p>
        </p:txBody>
      </p:sp>
      <p:sp>
        <p:nvSpPr>
          <p:cNvPr id="8" name="Line 7">
            <a:extLst>
              <a:ext uri="{FF2B5EF4-FFF2-40B4-BE49-F238E27FC236}">
                <a16:creationId xmlns:a16="http://schemas.microsoft.com/office/drawing/2014/main" id="{C6421783-2D8C-4DCE-9119-6687C0FEE7C7}"/>
              </a:ext>
            </a:extLst>
          </p:cNvPr>
          <p:cNvSpPr>
            <a:spLocks noChangeShapeType="1"/>
          </p:cNvSpPr>
          <p:nvPr/>
        </p:nvSpPr>
        <p:spPr bwMode="auto">
          <a:xfrm rot="300000" flipH="1" flipV="1">
            <a:off x="3122003" y="2373509"/>
            <a:ext cx="66675" cy="685800"/>
          </a:xfrm>
          <a:prstGeom prst="line">
            <a:avLst/>
          </a:prstGeom>
          <a:noFill/>
          <a:ln w="50800">
            <a:solidFill>
              <a:srgbClr val="FF6600"/>
            </a:solidFill>
            <a:round/>
            <a:headEnd type="none" w="sm" len="sm"/>
            <a:tailEnd type="stealth" w="med" len="lg"/>
          </a:ln>
        </p:spPr>
        <p:txBody>
          <a:bodyPr wrap="none" anchor="ctr"/>
          <a:lstStyle/>
          <a:p>
            <a:endParaRPr lang="en-US" dirty="0">
              <a:latin typeface="Arial" panose="020B0604020202020204" pitchFamily="34" charset="0"/>
              <a:cs typeface="Arial" panose="020B0604020202020204" pitchFamily="34" charset="0"/>
            </a:endParaRPr>
          </a:p>
        </p:txBody>
      </p:sp>
      <p:sp>
        <p:nvSpPr>
          <p:cNvPr id="9" name="Line 8">
            <a:extLst>
              <a:ext uri="{FF2B5EF4-FFF2-40B4-BE49-F238E27FC236}">
                <a16:creationId xmlns:a16="http://schemas.microsoft.com/office/drawing/2014/main" id="{0F2805F6-3631-4EB9-AFB1-B67B96577C8D}"/>
              </a:ext>
            </a:extLst>
          </p:cNvPr>
          <p:cNvSpPr>
            <a:spLocks noChangeShapeType="1"/>
          </p:cNvSpPr>
          <p:nvPr/>
        </p:nvSpPr>
        <p:spPr bwMode="auto">
          <a:xfrm flipH="1">
            <a:off x="6312877" y="1689296"/>
            <a:ext cx="844550" cy="228600"/>
          </a:xfrm>
          <a:prstGeom prst="line">
            <a:avLst/>
          </a:prstGeom>
          <a:noFill/>
          <a:ln w="50800">
            <a:solidFill>
              <a:srgbClr val="FF6600"/>
            </a:solidFill>
            <a:round/>
            <a:headEnd type="none" w="sm" len="sm"/>
            <a:tailEnd type="stealth" w="med" len="lg"/>
          </a:ln>
        </p:spPr>
        <p:txBody>
          <a:bodyPr wrap="none" anchor="ctr"/>
          <a:lstStyle/>
          <a:p>
            <a:endParaRPr lang="en-US" dirty="0">
              <a:latin typeface="Arial" panose="020B0604020202020204" pitchFamily="34" charset="0"/>
              <a:cs typeface="Arial" panose="020B0604020202020204" pitchFamily="34" charset="0"/>
            </a:endParaRPr>
          </a:p>
        </p:txBody>
      </p:sp>
      <p:sp>
        <p:nvSpPr>
          <p:cNvPr id="10" name="Line 9">
            <a:extLst>
              <a:ext uri="{FF2B5EF4-FFF2-40B4-BE49-F238E27FC236}">
                <a16:creationId xmlns:a16="http://schemas.microsoft.com/office/drawing/2014/main" id="{7C727501-5CE9-41DE-9534-A8D613877BB5}"/>
              </a:ext>
            </a:extLst>
          </p:cNvPr>
          <p:cNvSpPr>
            <a:spLocks noChangeShapeType="1"/>
          </p:cNvSpPr>
          <p:nvPr/>
        </p:nvSpPr>
        <p:spPr bwMode="auto">
          <a:xfrm rot="21300000" flipV="1">
            <a:off x="7474928" y="2408435"/>
            <a:ext cx="828675" cy="465137"/>
          </a:xfrm>
          <a:prstGeom prst="line">
            <a:avLst/>
          </a:prstGeom>
          <a:noFill/>
          <a:ln w="50800">
            <a:solidFill>
              <a:srgbClr val="FF6600"/>
            </a:solidFill>
            <a:round/>
            <a:headEnd type="arrow" w="med" len="med"/>
            <a:tailEnd/>
          </a:ln>
        </p:spPr>
        <p:txBody>
          <a:bodyPr wrap="none" anchor="ctr"/>
          <a:lstStyle/>
          <a:p>
            <a:endParaRPr lang="en-US" dirty="0">
              <a:latin typeface="Arial" panose="020B0604020202020204" pitchFamily="34" charset="0"/>
              <a:cs typeface="Arial" panose="020B0604020202020204" pitchFamily="34" charset="0"/>
            </a:endParaRPr>
          </a:p>
        </p:txBody>
      </p:sp>
      <p:graphicFrame>
        <p:nvGraphicFramePr>
          <p:cNvPr id="11" name="Object 11">
            <a:extLst>
              <a:ext uri="{FF2B5EF4-FFF2-40B4-BE49-F238E27FC236}">
                <a16:creationId xmlns:a16="http://schemas.microsoft.com/office/drawing/2014/main" id="{13D0D3E5-FE73-4E39-8B41-C679443EFAB8}"/>
              </a:ext>
            </a:extLst>
          </p:cNvPr>
          <p:cNvGraphicFramePr>
            <a:graphicFrameLocks noChangeAspect="1"/>
          </p:cNvGraphicFramePr>
          <p:nvPr/>
        </p:nvGraphicFramePr>
        <p:xfrm>
          <a:off x="7074877" y="4813497"/>
          <a:ext cx="1303338" cy="785813"/>
        </p:xfrm>
        <a:graphic>
          <a:graphicData uri="http://schemas.openxmlformats.org/presentationml/2006/ole">
            <mc:AlternateContent xmlns:mc="http://schemas.openxmlformats.org/markup-compatibility/2006">
              <mc:Choice xmlns:v="urn:schemas-microsoft-com:vml" Requires="v">
                <p:oleObj name="Equation" r:id="rId3" imgW="698500" imgH="419100" progId="Equation.DSMT4">
                  <p:embed/>
                </p:oleObj>
              </mc:Choice>
              <mc:Fallback>
                <p:oleObj name="Equation" r:id="rId3" imgW="698500" imgH="419100" progId="Equation.DSMT4">
                  <p:embed/>
                  <p:pic>
                    <p:nvPicPr>
                      <p:cNvPr id="11" name="Object 11">
                        <a:extLst>
                          <a:ext uri="{FF2B5EF4-FFF2-40B4-BE49-F238E27FC236}">
                            <a16:creationId xmlns:a16="http://schemas.microsoft.com/office/drawing/2014/main" id="{13D0D3E5-FE73-4E39-8B41-C679443EFAB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74877" y="4813497"/>
                        <a:ext cx="1303338" cy="7858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Title 1">
            <a:extLst>
              <a:ext uri="{FF2B5EF4-FFF2-40B4-BE49-F238E27FC236}">
                <a16:creationId xmlns:a16="http://schemas.microsoft.com/office/drawing/2014/main" id="{C6973AAA-7BF0-413E-B8FA-C4DE5DE461C6}"/>
              </a:ext>
            </a:extLst>
          </p:cNvPr>
          <p:cNvSpPr txBox="1">
            <a:spLocks/>
          </p:cNvSpPr>
          <p:nvPr/>
        </p:nvSpPr>
        <p:spPr>
          <a:xfrm>
            <a:off x="375138" y="2127496"/>
            <a:ext cx="10972800" cy="647600"/>
          </a:xfrm>
          <a:prstGeom prst="rect">
            <a:avLst/>
          </a:prstGeom>
          <a:noFill/>
          <a:ln>
            <a:noFill/>
          </a:ln>
        </p:spPr>
        <p:txBody>
          <a:bodyPr spcFirstLastPara="1" wrap="square" lIns="91425" tIns="91425" rIns="91425" bIns="91425" anchor="ctr" anchorCtr="0">
            <a:normAutofit fontScale="975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3200" b="1" i="0" u="none" strike="noStrike" cap="none">
                <a:solidFill>
                  <a:schemeClr val="dk1"/>
                </a:solidFill>
                <a:latin typeface="+mj-lt"/>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endParaRPr lang="en-US" sz="2800" kern="0" dirty="0"/>
          </a:p>
        </p:txBody>
      </p:sp>
    </p:spTree>
    <p:extLst>
      <p:ext uri="{BB962C8B-B14F-4D97-AF65-F5344CB8AC3E}">
        <p14:creationId xmlns:p14="http://schemas.microsoft.com/office/powerpoint/2010/main" val="4532709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FEBCC-ACD5-48FE-AA10-AE61E7959157}"/>
              </a:ext>
            </a:extLst>
          </p:cNvPr>
          <p:cNvSpPr>
            <a:spLocks noGrp="1"/>
          </p:cNvSpPr>
          <p:nvPr>
            <p:ph type="title"/>
          </p:nvPr>
        </p:nvSpPr>
        <p:spPr/>
        <p:txBody>
          <a:bodyPr>
            <a:noAutofit/>
          </a:bodyPr>
          <a:lstStyle/>
          <a:p>
            <a:r>
              <a:rPr lang="en-US" sz="3200">
                <a:solidFill>
                  <a:schemeClr val="accent1">
                    <a:lumMod val="50000"/>
                  </a:schemeClr>
                </a:solidFill>
                <a:latin typeface="Arial" panose="020B0604020202020204" pitchFamily="34" charset="0"/>
                <a:ea typeface="ＭＳ Ｐゴシック" charset="-128"/>
                <a:cs typeface="Arial" panose="020B0604020202020204" pitchFamily="34" charset="0"/>
              </a:rPr>
              <a:t>SOME VALUE CONVERSION FORMULAS</a:t>
            </a:r>
            <a:endParaRPr lang="en-US" sz="3200" dirty="0">
              <a:solidFill>
                <a:schemeClr val="accent1">
                  <a:lumMod val="50000"/>
                </a:schemeClr>
              </a:solidFill>
            </a:endParaRPr>
          </a:p>
        </p:txBody>
      </p:sp>
      <p:pic>
        <p:nvPicPr>
          <p:cNvPr id="4" name="Picture 3">
            <a:extLst>
              <a:ext uri="{FF2B5EF4-FFF2-40B4-BE49-F238E27FC236}">
                <a16:creationId xmlns:a16="http://schemas.microsoft.com/office/drawing/2014/main" id="{1D0AF50D-C8BA-426F-B9B5-1041D130091B}"/>
              </a:ext>
            </a:extLst>
          </p:cNvPr>
          <p:cNvPicPr>
            <a:picLocks noChangeAspect="1" noChangeArrowheads="1"/>
          </p:cNvPicPr>
          <p:nvPr/>
        </p:nvPicPr>
        <p:blipFill>
          <a:blip r:embed="rId2"/>
          <a:srcRect/>
          <a:stretch>
            <a:fillRect/>
          </a:stretch>
        </p:blipFill>
        <p:spPr bwMode="auto">
          <a:xfrm>
            <a:off x="1790700" y="1541464"/>
            <a:ext cx="8610600" cy="4649787"/>
          </a:xfrm>
          <a:prstGeom prst="rect">
            <a:avLst/>
          </a:prstGeom>
          <a:noFill/>
          <a:ln w="9525">
            <a:noFill/>
            <a:miter lim="800000"/>
            <a:headEnd/>
            <a:tailEnd/>
          </a:ln>
        </p:spPr>
      </p:pic>
      <p:sp>
        <p:nvSpPr>
          <p:cNvPr id="3" name="Rectangle 2"/>
          <p:cNvSpPr/>
          <p:nvPr/>
        </p:nvSpPr>
        <p:spPr>
          <a:xfrm>
            <a:off x="2011680" y="1559719"/>
            <a:ext cx="762000" cy="2614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Know</a:t>
            </a:r>
          </a:p>
        </p:txBody>
      </p:sp>
      <p:sp>
        <p:nvSpPr>
          <p:cNvPr id="6" name="Rectangle 5"/>
          <p:cNvSpPr/>
          <p:nvPr/>
        </p:nvSpPr>
        <p:spPr>
          <a:xfrm>
            <a:off x="3345180" y="1559719"/>
            <a:ext cx="762000" cy="2614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Find</a:t>
            </a:r>
          </a:p>
        </p:txBody>
      </p:sp>
      <p:sp>
        <p:nvSpPr>
          <p:cNvPr id="7" name="Rectangle 6"/>
          <p:cNvSpPr/>
          <p:nvPr/>
        </p:nvSpPr>
        <p:spPr>
          <a:xfrm>
            <a:off x="4932680" y="1559719"/>
            <a:ext cx="972820" cy="2614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Factor</a:t>
            </a:r>
          </a:p>
        </p:txBody>
      </p:sp>
      <p:sp>
        <p:nvSpPr>
          <p:cNvPr id="8" name="Rectangle 7"/>
          <p:cNvSpPr/>
          <p:nvPr/>
        </p:nvSpPr>
        <p:spPr>
          <a:xfrm>
            <a:off x="7401560" y="1571623"/>
            <a:ext cx="1887220" cy="2614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Formula</a:t>
            </a:r>
          </a:p>
        </p:txBody>
      </p:sp>
    </p:spTree>
    <p:extLst>
      <p:ext uri="{BB962C8B-B14F-4D97-AF65-F5344CB8AC3E}">
        <p14:creationId xmlns:p14="http://schemas.microsoft.com/office/powerpoint/2010/main" val="3058934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oogle Shape;368;p16"/>
          <p:cNvGrpSpPr/>
          <p:nvPr/>
        </p:nvGrpSpPr>
        <p:grpSpPr>
          <a:xfrm>
            <a:off x="2297588" y="1422656"/>
            <a:ext cx="7613292" cy="4070251"/>
            <a:chOff x="1688778" y="968151"/>
            <a:chExt cx="5709969" cy="3052688"/>
          </a:xfrm>
        </p:grpSpPr>
        <p:grpSp>
          <p:nvGrpSpPr>
            <p:cNvPr id="3" name="Google Shape;369;p16"/>
            <p:cNvGrpSpPr/>
            <p:nvPr/>
          </p:nvGrpSpPr>
          <p:grpSpPr>
            <a:xfrm>
              <a:off x="3224250" y="1228235"/>
              <a:ext cx="2695500" cy="2729590"/>
              <a:chOff x="-3475000" y="782863"/>
              <a:chExt cx="2695500" cy="2729590"/>
            </a:xfrm>
          </p:grpSpPr>
          <p:sp>
            <p:nvSpPr>
              <p:cNvPr id="10" name="Google Shape;370;p16"/>
              <p:cNvSpPr/>
              <p:nvPr/>
            </p:nvSpPr>
            <p:spPr>
              <a:xfrm>
                <a:off x="-3475000" y="782863"/>
                <a:ext cx="2695500" cy="2695500"/>
              </a:xfrm>
              <a:prstGeom prst="ellipse">
                <a:avLst/>
              </a:prstGeom>
              <a:solidFill>
                <a:schemeClr val="lt1"/>
              </a:solidFill>
              <a:ln w="9525" cap="flat" cmpd="sng">
                <a:solidFill>
                  <a:schemeClr val="lt2"/>
                </a:solidFill>
                <a:prstDash val="solid"/>
                <a:round/>
                <a:headEnd type="none" w="sm" len="sm"/>
                <a:tailEnd type="none" w="sm" len="sm"/>
              </a:ln>
            </p:spPr>
            <p:txBody>
              <a:bodyPr spcFirstLastPara="1" wrap="square" lIns="121900" tIns="121900" rIns="121900" bIns="121900" anchor="ctr" anchorCtr="0">
                <a:noAutofit/>
              </a:bodyPr>
              <a:lstStyle/>
              <a:p>
                <a:endParaRPr sz="2489">
                  <a:latin typeface="+mn-lt"/>
                </a:endParaRPr>
              </a:p>
            </p:txBody>
          </p:sp>
          <p:sp>
            <p:nvSpPr>
              <p:cNvPr id="11" name="Google Shape;371;p16"/>
              <p:cNvSpPr/>
              <p:nvPr/>
            </p:nvSpPr>
            <p:spPr>
              <a:xfrm>
                <a:off x="-2949575" y="3141052"/>
                <a:ext cx="1596000" cy="371400"/>
              </a:xfrm>
              <a:prstGeom prst="rect">
                <a:avLst/>
              </a:prstGeom>
              <a:solidFill>
                <a:schemeClr val="lt1"/>
              </a:solidFill>
              <a:ln>
                <a:noFill/>
              </a:ln>
            </p:spPr>
            <p:txBody>
              <a:bodyPr spcFirstLastPara="1" wrap="square" lIns="121900" tIns="121900" rIns="121900" bIns="121900" anchor="ctr" anchorCtr="0">
                <a:noAutofit/>
              </a:bodyPr>
              <a:lstStyle/>
              <a:p>
                <a:endParaRPr sz="2489">
                  <a:latin typeface="+mn-lt"/>
                </a:endParaRPr>
              </a:p>
            </p:txBody>
          </p:sp>
        </p:grpSp>
        <p:cxnSp>
          <p:nvCxnSpPr>
            <p:cNvPr id="4" name="Google Shape;372;p16"/>
            <p:cNvCxnSpPr>
              <a:cxnSpLocks/>
            </p:cNvCxnSpPr>
            <p:nvPr/>
          </p:nvCxnSpPr>
          <p:spPr>
            <a:xfrm>
              <a:off x="2242176" y="983098"/>
              <a:ext cx="1507500" cy="371400"/>
            </a:xfrm>
            <a:prstGeom prst="bentConnector2">
              <a:avLst/>
            </a:prstGeom>
            <a:noFill/>
            <a:ln w="9525" cap="flat" cmpd="sng">
              <a:solidFill>
                <a:schemeClr val="dk2"/>
              </a:solidFill>
              <a:prstDash val="dash"/>
              <a:round/>
              <a:headEnd type="none" w="med" len="med"/>
              <a:tailEnd type="oval" w="med" len="med"/>
            </a:ln>
          </p:spPr>
        </p:cxnSp>
        <p:cxnSp>
          <p:nvCxnSpPr>
            <p:cNvPr id="5" name="Google Shape;373;p16"/>
            <p:cNvCxnSpPr/>
            <p:nvPr/>
          </p:nvCxnSpPr>
          <p:spPr>
            <a:xfrm>
              <a:off x="1883800" y="2690600"/>
              <a:ext cx="1381800" cy="600"/>
            </a:xfrm>
            <a:prstGeom prst="bentConnector3">
              <a:avLst>
                <a:gd name="adj1" fmla="val 50000"/>
              </a:avLst>
            </a:prstGeom>
            <a:noFill/>
            <a:ln w="9525" cap="flat" cmpd="sng">
              <a:solidFill>
                <a:schemeClr val="dk2"/>
              </a:solidFill>
              <a:prstDash val="dash"/>
              <a:round/>
              <a:headEnd type="none" w="med" len="med"/>
              <a:tailEnd type="oval" w="med" len="med"/>
            </a:ln>
          </p:spPr>
        </p:cxnSp>
        <p:cxnSp>
          <p:nvCxnSpPr>
            <p:cNvPr id="6" name="Google Shape;374;p16"/>
            <p:cNvCxnSpPr>
              <a:cxnSpLocks/>
            </p:cNvCxnSpPr>
            <p:nvPr/>
          </p:nvCxnSpPr>
          <p:spPr>
            <a:xfrm rot="10800000" flipH="1">
              <a:off x="1688778" y="3393539"/>
              <a:ext cx="1785300" cy="627300"/>
            </a:xfrm>
            <a:prstGeom prst="bentConnector2">
              <a:avLst/>
            </a:prstGeom>
            <a:noFill/>
            <a:ln w="9525" cap="flat" cmpd="sng">
              <a:solidFill>
                <a:schemeClr val="dk1"/>
              </a:solidFill>
              <a:prstDash val="dash"/>
              <a:round/>
              <a:headEnd type="none" w="med" len="med"/>
              <a:tailEnd type="oval" w="med" len="med"/>
            </a:ln>
          </p:spPr>
        </p:cxnSp>
        <p:cxnSp>
          <p:nvCxnSpPr>
            <p:cNvPr id="7" name="Google Shape;376;p16"/>
            <p:cNvCxnSpPr>
              <a:cxnSpLocks/>
            </p:cNvCxnSpPr>
            <p:nvPr/>
          </p:nvCxnSpPr>
          <p:spPr>
            <a:xfrm rot="10800000">
              <a:off x="5734047" y="3332538"/>
              <a:ext cx="1664700" cy="627300"/>
            </a:xfrm>
            <a:prstGeom prst="bentConnector2">
              <a:avLst/>
            </a:prstGeom>
            <a:noFill/>
            <a:ln w="9525" cap="flat" cmpd="sng">
              <a:solidFill>
                <a:schemeClr val="dk1"/>
              </a:solidFill>
              <a:prstDash val="dash"/>
              <a:round/>
              <a:headEnd type="none" w="med" len="med"/>
              <a:tailEnd type="oval" w="med" len="med"/>
            </a:ln>
          </p:spPr>
        </p:cxnSp>
        <p:cxnSp>
          <p:nvCxnSpPr>
            <p:cNvPr id="8" name="Google Shape;378;p16"/>
            <p:cNvCxnSpPr>
              <a:cxnSpLocks/>
            </p:cNvCxnSpPr>
            <p:nvPr/>
          </p:nvCxnSpPr>
          <p:spPr>
            <a:xfrm flipH="1">
              <a:off x="5214788" y="968151"/>
              <a:ext cx="1497000" cy="371400"/>
            </a:xfrm>
            <a:prstGeom prst="bentConnector2">
              <a:avLst/>
            </a:prstGeom>
            <a:noFill/>
            <a:ln w="9525" cap="flat" cmpd="sng">
              <a:solidFill>
                <a:schemeClr val="dk2"/>
              </a:solidFill>
              <a:prstDash val="dash"/>
              <a:round/>
              <a:headEnd type="none" w="med" len="med"/>
              <a:tailEnd type="oval" w="med" len="med"/>
            </a:ln>
          </p:spPr>
        </p:cxnSp>
        <p:cxnSp>
          <p:nvCxnSpPr>
            <p:cNvPr id="9" name="Google Shape;380;p16"/>
            <p:cNvCxnSpPr/>
            <p:nvPr/>
          </p:nvCxnSpPr>
          <p:spPr>
            <a:xfrm rot="10800000">
              <a:off x="5894347" y="2690600"/>
              <a:ext cx="1406100" cy="0"/>
            </a:xfrm>
            <a:prstGeom prst="straightConnector1">
              <a:avLst/>
            </a:prstGeom>
            <a:noFill/>
            <a:ln w="9525" cap="flat" cmpd="sng">
              <a:solidFill>
                <a:schemeClr val="dk2"/>
              </a:solidFill>
              <a:prstDash val="dash"/>
              <a:round/>
              <a:headEnd type="none" w="med" len="med"/>
              <a:tailEnd type="oval" w="med" len="med"/>
            </a:ln>
          </p:spPr>
        </p:cxnSp>
      </p:grpSp>
      <p:sp>
        <p:nvSpPr>
          <p:cNvPr id="12" name="Google Shape;381;p16"/>
          <p:cNvSpPr txBox="1">
            <a:spLocks noGrp="1"/>
          </p:cNvSpPr>
          <p:nvPr>
            <p:ph type="title"/>
          </p:nvPr>
        </p:nvSpPr>
        <p:spPr>
          <a:xfrm>
            <a:off x="491319" y="685847"/>
            <a:ext cx="11213911" cy="495200"/>
          </a:xfrm>
          <a:prstGeom prst="rect">
            <a:avLst/>
          </a:prstGeom>
        </p:spPr>
        <p:txBody>
          <a:bodyPr spcFirstLastPara="1" wrap="square" lIns="121900" tIns="121900" rIns="121900" bIns="121900" anchor="ctr" anchorCtr="0">
            <a:noAutofit/>
          </a:bodyPr>
          <a:lstStyle/>
          <a:p>
            <a:r>
              <a:rPr lang="en-US">
                <a:solidFill>
                  <a:schemeClr val="accent1">
                    <a:lumMod val="50000"/>
                  </a:schemeClr>
                </a:solidFill>
                <a:latin typeface="+mn-lt"/>
              </a:rPr>
              <a:t>FINANCIAL INDICATORS USED TO EVALUATE EE PROJECTS</a:t>
            </a:r>
            <a:endParaRPr lang="en-US" dirty="0">
              <a:solidFill>
                <a:schemeClr val="accent1">
                  <a:lumMod val="50000"/>
                </a:schemeClr>
              </a:solidFill>
              <a:latin typeface="+mn-lt"/>
            </a:endParaRPr>
          </a:p>
        </p:txBody>
      </p:sp>
      <p:grpSp>
        <p:nvGrpSpPr>
          <p:cNvPr id="13" name="Google Shape;382;p16"/>
          <p:cNvGrpSpPr/>
          <p:nvPr/>
        </p:nvGrpSpPr>
        <p:grpSpPr>
          <a:xfrm>
            <a:off x="812267" y="1681489"/>
            <a:ext cx="4444759" cy="1491737"/>
            <a:chOff x="127363" y="1068573"/>
            <a:chExt cx="3333569" cy="1118803"/>
          </a:xfrm>
        </p:grpSpPr>
        <p:sp>
          <p:nvSpPr>
            <p:cNvPr id="14" name="Google Shape;383;p16"/>
            <p:cNvSpPr/>
            <p:nvPr/>
          </p:nvSpPr>
          <p:spPr>
            <a:xfrm>
              <a:off x="127363" y="1068573"/>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0" tIns="0" rIns="0" bIns="0" anchor="ctr" anchorCtr="0">
              <a:noAutofit/>
            </a:bodyPr>
            <a:lstStyle/>
            <a:p>
              <a:pPr algn="ctr"/>
              <a:r>
                <a:rPr lang="en" sz="2400" b="1">
                  <a:solidFill>
                    <a:schemeClr val="lt1"/>
                  </a:solidFill>
                  <a:latin typeface="+mn-lt"/>
                  <a:ea typeface="Fira Sans Extra Condensed"/>
                  <a:cs typeface="Fira Sans Extra Condensed"/>
                  <a:sym typeface="Fira Sans Extra Condensed"/>
                </a:rPr>
                <a:t>1</a:t>
              </a:r>
              <a:endParaRPr sz="2489">
                <a:solidFill>
                  <a:schemeClr val="lt1"/>
                </a:solidFill>
                <a:latin typeface="+mn-lt"/>
              </a:endParaRPr>
            </a:p>
          </p:txBody>
        </p:sp>
        <p:sp>
          <p:nvSpPr>
            <p:cNvPr id="15" name="Google Shape;384;p16"/>
            <p:cNvSpPr txBox="1"/>
            <p:nvPr/>
          </p:nvSpPr>
          <p:spPr>
            <a:xfrm>
              <a:off x="832214" y="1087438"/>
              <a:ext cx="941100" cy="331800"/>
            </a:xfrm>
            <a:prstGeom prst="rect">
              <a:avLst/>
            </a:prstGeom>
            <a:noFill/>
            <a:ln>
              <a:noFill/>
            </a:ln>
          </p:spPr>
          <p:txBody>
            <a:bodyPr spcFirstLastPara="1" wrap="square" lIns="121900" tIns="121900" rIns="121900" bIns="121900" anchor="ctr" anchorCtr="0">
              <a:noAutofit/>
            </a:bodyPr>
            <a:lstStyle/>
            <a:p>
              <a:r>
                <a:rPr lang="en" sz="2400" b="1" dirty="0">
                  <a:solidFill>
                    <a:schemeClr val="dk1"/>
                  </a:solidFill>
                  <a:latin typeface="+mn-lt"/>
                  <a:ea typeface="Fira Sans Extra Condensed"/>
                  <a:cs typeface="Fira Sans Extra Condensed"/>
                  <a:sym typeface="Fira Sans Extra Condensed"/>
                </a:rPr>
                <a:t>SPP</a:t>
              </a:r>
              <a:endParaRPr sz="2400" b="1" dirty="0">
                <a:solidFill>
                  <a:schemeClr val="dk1"/>
                </a:solidFill>
                <a:latin typeface="+mn-lt"/>
                <a:ea typeface="Fira Sans Extra Condensed"/>
                <a:cs typeface="Fira Sans Extra Condensed"/>
                <a:sym typeface="Fira Sans Extra Condensed"/>
              </a:endParaRPr>
            </a:p>
          </p:txBody>
        </p:sp>
        <p:sp>
          <p:nvSpPr>
            <p:cNvPr id="16" name="Google Shape;385;p16"/>
            <p:cNvSpPr txBox="1"/>
            <p:nvPr/>
          </p:nvSpPr>
          <p:spPr>
            <a:xfrm>
              <a:off x="672180" y="1279070"/>
              <a:ext cx="2788752" cy="908306"/>
            </a:xfrm>
            <a:prstGeom prst="rect">
              <a:avLst/>
            </a:prstGeom>
            <a:noFill/>
            <a:ln>
              <a:noFill/>
            </a:ln>
          </p:spPr>
          <p:txBody>
            <a:bodyPr spcFirstLastPara="1" wrap="square" lIns="121900" tIns="121900" rIns="121900" bIns="121900" anchor="ctr" anchorCtr="0">
              <a:noAutofit/>
            </a:bodyPr>
            <a:lstStyle/>
            <a:p>
              <a:pPr lvl="0"/>
              <a:r>
                <a:rPr lang="en-US" sz="1000" dirty="0">
                  <a:latin typeface="+mn-lt"/>
                  <a:cs typeface="Arial" panose="020B0604020202020204" pitchFamily="34" charset="0"/>
                </a:rPr>
                <a:t>Time required to recover investment capital from cash flow Quantitative method is widely used to evaluate the cost effectiveness of energy-saving investments Do not consider savings after the payback year and do not take into account the time-based value of the simple payback = Annual Net Savings/ capital cost of the project</a:t>
              </a:r>
            </a:p>
          </p:txBody>
        </p:sp>
      </p:grpSp>
      <p:grpSp>
        <p:nvGrpSpPr>
          <p:cNvPr id="17" name="Google Shape;386;p16"/>
          <p:cNvGrpSpPr/>
          <p:nvPr/>
        </p:nvGrpSpPr>
        <p:grpSpPr>
          <a:xfrm>
            <a:off x="8313808" y="1550422"/>
            <a:ext cx="3287822" cy="1244987"/>
            <a:chOff x="6206847" y="1085800"/>
            <a:chExt cx="2465866" cy="933740"/>
          </a:xfrm>
        </p:grpSpPr>
        <p:sp>
          <p:nvSpPr>
            <p:cNvPr id="18" name="Google Shape;387;p16"/>
            <p:cNvSpPr/>
            <p:nvPr/>
          </p:nvSpPr>
          <p:spPr>
            <a:xfrm>
              <a:off x="8120713" y="1167125"/>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121900" tIns="121900" rIns="121900" bIns="121900" anchor="ctr" anchorCtr="0">
              <a:noAutofit/>
            </a:bodyPr>
            <a:lstStyle/>
            <a:p>
              <a:pPr algn="ctr">
                <a:buClr>
                  <a:schemeClr val="dk1"/>
                </a:buClr>
                <a:buSzPts val="1100"/>
              </a:pPr>
              <a:r>
                <a:rPr lang="en" sz="2400" b="1" dirty="0">
                  <a:solidFill>
                    <a:schemeClr val="lt1"/>
                  </a:solidFill>
                  <a:latin typeface="+mn-lt"/>
                  <a:ea typeface="Fira Sans Extra Condensed"/>
                  <a:cs typeface="Fira Sans Extra Condensed"/>
                  <a:sym typeface="Fira Sans Extra Condensed"/>
                </a:rPr>
                <a:t>4</a:t>
              </a:r>
              <a:endParaRPr sz="2489" dirty="0">
                <a:solidFill>
                  <a:schemeClr val="accent2"/>
                </a:solidFill>
                <a:latin typeface="+mn-lt"/>
              </a:endParaRPr>
            </a:p>
          </p:txBody>
        </p:sp>
        <p:sp>
          <p:nvSpPr>
            <p:cNvPr id="19" name="Google Shape;379;p16"/>
            <p:cNvSpPr txBox="1"/>
            <p:nvPr/>
          </p:nvSpPr>
          <p:spPr>
            <a:xfrm>
              <a:off x="7022140" y="1085800"/>
              <a:ext cx="941700" cy="331800"/>
            </a:xfrm>
            <a:prstGeom prst="rect">
              <a:avLst/>
            </a:prstGeom>
            <a:noFill/>
            <a:ln>
              <a:noFill/>
            </a:ln>
          </p:spPr>
          <p:txBody>
            <a:bodyPr spcFirstLastPara="1" wrap="square" lIns="121900" tIns="121900" rIns="121900" bIns="121900" anchor="ctr" anchorCtr="0">
              <a:noAutofit/>
            </a:bodyPr>
            <a:lstStyle/>
            <a:p>
              <a:pPr algn="r"/>
              <a:r>
                <a:rPr lang="en" sz="2400" b="1" dirty="0">
                  <a:solidFill>
                    <a:schemeClr val="dk1"/>
                  </a:solidFill>
                  <a:latin typeface="+mn-lt"/>
                  <a:ea typeface="Fira Sans Extra Condensed"/>
                  <a:cs typeface="Fira Sans Extra Condensed"/>
                  <a:sym typeface="Fira Sans Extra Condensed"/>
                </a:rPr>
                <a:t>IRR</a:t>
              </a:r>
              <a:endParaRPr sz="2400" b="1" dirty="0">
                <a:solidFill>
                  <a:schemeClr val="dk1"/>
                </a:solidFill>
                <a:latin typeface="+mn-lt"/>
                <a:ea typeface="Fira Sans Extra Condensed"/>
                <a:cs typeface="Fira Sans Extra Condensed"/>
                <a:sym typeface="Fira Sans Extra Condensed"/>
              </a:endParaRPr>
            </a:p>
          </p:txBody>
        </p:sp>
        <p:sp>
          <p:nvSpPr>
            <p:cNvPr id="20" name="Google Shape;388;p16"/>
            <p:cNvSpPr txBox="1"/>
            <p:nvPr/>
          </p:nvSpPr>
          <p:spPr>
            <a:xfrm>
              <a:off x="6206847" y="1305842"/>
              <a:ext cx="1916400" cy="713698"/>
            </a:xfrm>
            <a:prstGeom prst="rect">
              <a:avLst/>
            </a:prstGeom>
            <a:noFill/>
            <a:ln>
              <a:noFill/>
            </a:ln>
          </p:spPr>
          <p:txBody>
            <a:bodyPr spcFirstLastPara="1" wrap="square" lIns="121900" tIns="121900" rIns="121900" bIns="121900" anchor="ctr" anchorCtr="0">
              <a:noAutofit/>
            </a:bodyPr>
            <a:lstStyle/>
            <a:p>
              <a:pPr lvl="0"/>
              <a:r>
                <a:rPr lang="en-US" sz="1000" dirty="0">
                  <a:latin typeface="+mn-lt"/>
                  <a:cs typeface="Arial" panose="020B0604020202020204" pitchFamily="34" charset="0"/>
                </a:rPr>
                <a:t>The discount rate at which the net present value of the cumulative benefits of an investment equals the cost of the investment. The higher the IRR, the more efficient the project.</a:t>
              </a:r>
            </a:p>
          </p:txBody>
        </p:sp>
      </p:grpSp>
      <p:grpSp>
        <p:nvGrpSpPr>
          <p:cNvPr id="21" name="Google Shape;389;p16"/>
          <p:cNvGrpSpPr/>
          <p:nvPr/>
        </p:nvGrpSpPr>
        <p:grpSpPr>
          <a:xfrm>
            <a:off x="758308" y="3515832"/>
            <a:ext cx="4199470" cy="1357938"/>
            <a:chOff x="471275" y="2524700"/>
            <a:chExt cx="3149602" cy="1018453"/>
          </a:xfrm>
        </p:grpSpPr>
        <p:sp>
          <p:nvSpPr>
            <p:cNvPr id="22" name="Google Shape;390;p16"/>
            <p:cNvSpPr/>
            <p:nvPr/>
          </p:nvSpPr>
          <p:spPr>
            <a:xfrm>
              <a:off x="471275" y="2605200"/>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121900" tIns="121900" rIns="121900" bIns="121900" anchor="ctr" anchorCtr="0">
              <a:noAutofit/>
            </a:bodyPr>
            <a:lstStyle/>
            <a:p>
              <a:pPr algn="ctr">
                <a:buClr>
                  <a:schemeClr val="dk1"/>
                </a:buClr>
                <a:buSzPts val="1100"/>
              </a:pPr>
              <a:r>
                <a:rPr lang="en" sz="2400" b="1">
                  <a:solidFill>
                    <a:schemeClr val="lt1"/>
                  </a:solidFill>
                  <a:latin typeface="+mn-lt"/>
                  <a:ea typeface="Fira Sans Extra Condensed"/>
                  <a:cs typeface="Fira Sans Extra Condensed"/>
                  <a:sym typeface="Fira Sans Extra Condensed"/>
                </a:rPr>
                <a:t>2</a:t>
              </a:r>
              <a:endParaRPr sz="2489">
                <a:latin typeface="+mn-lt"/>
              </a:endParaRPr>
            </a:p>
          </p:txBody>
        </p:sp>
        <p:sp>
          <p:nvSpPr>
            <p:cNvPr id="23" name="Google Shape;391;p16"/>
            <p:cNvSpPr txBox="1"/>
            <p:nvPr/>
          </p:nvSpPr>
          <p:spPr>
            <a:xfrm>
              <a:off x="1170400" y="2524700"/>
              <a:ext cx="713400" cy="331800"/>
            </a:xfrm>
            <a:prstGeom prst="rect">
              <a:avLst/>
            </a:prstGeom>
            <a:noFill/>
            <a:ln>
              <a:noFill/>
            </a:ln>
          </p:spPr>
          <p:txBody>
            <a:bodyPr spcFirstLastPara="1" wrap="square" lIns="121900" tIns="121900" rIns="121900" bIns="121900" anchor="ctr" anchorCtr="0">
              <a:noAutofit/>
            </a:bodyPr>
            <a:lstStyle/>
            <a:p>
              <a:r>
                <a:rPr lang="en" sz="2400" b="1" dirty="0">
                  <a:solidFill>
                    <a:schemeClr val="dk1"/>
                  </a:solidFill>
                  <a:latin typeface="+mn-lt"/>
                  <a:ea typeface="Fira Sans Extra Condensed"/>
                  <a:cs typeface="Fira Sans Extra Condensed"/>
                  <a:sym typeface="Fira Sans Extra Condensed"/>
                </a:rPr>
                <a:t>ROI</a:t>
              </a:r>
              <a:endParaRPr sz="2400" b="1" dirty="0">
                <a:solidFill>
                  <a:schemeClr val="dk1"/>
                </a:solidFill>
                <a:latin typeface="+mn-lt"/>
                <a:ea typeface="Fira Sans Extra Condensed"/>
                <a:cs typeface="Fira Sans Extra Condensed"/>
                <a:sym typeface="Fira Sans Extra Condensed"/>
              </a:endParaRPr>
            </a:p>
          </p:txBody>
        </p:sp>
        <p:sp>
          <p:nvSpPr>
            <p:cNvPr id="24" name="Google Shape;392;p16"/>
            <p:cNvSpPr txBox="1"/>
            <p:nvPr/>
          </p:nvSpPr>
          <p:spPr>
            <a:xfrm>
              <a:off x="1056096" y="2791452"/>
              <a:ext cx="2564781" cy="751701"/>
            </a:xfrm>
            <a:prstGeom prst="rect">
              <a:avLst/>
            </a:prstGeom>
            <a:noFill/>
            <a:ln>
              <a:noFill/>
            </a:ln>
          </p:spPr>
          <p:txBody>
            <a:bodyPr spcFirstLastPara="1" wrap="square" lIns="121900" tIns="121900" rIns="121900" bIns="121900" anchor="ctr" anchorCtr="0">
              <a:noAutofit/>
            </a:bodyPr>
            <a:lstStyle/>
            <a:p>
              <a:pPr lvl="0"/>
              <a:r>
                <a:rPr lang="en-US" sz="1000" dirty="0">
                  <a:latin typeface="+mn-lt"/>
                  <a:cs typeface="Arial" panose="020B0604020202020204" pitchFamily="34" charset="0"/>
                </a:rPr>
                <a:t>Describe the “annual benefit” from the project as a percentage of the cost of capital</a:t>
              </a:r>
            </a:p>
            <a:p>
              <a:pPr lvl="0"/>
              <a:r>
                <a:rPr lang="en-US" sz="1000" dirty="0">
                  <a:latin typeface="+mn-lt"/>
                  <a:cs typeface="Arial" panose="020B0604020202020204" pitchFamily="34" charset="0"/>
                </a:rPr>
                <a:t>Does not require projects to have the same life or compare costs</a:t>
              </a:r>
            </a:p>
            <a:p>
              <a:pPr lvl="0"/>
              <a:r>
                <a:rPr lang="en-US" sz="1000" dirty="0">
                  <a:latin typeface="+mn-lt"/>
                  <a:cs typeface="Arial" panose="020B0604020202020204" pitchFamily="34" charset="0"/>
                </a:rPr>
                <a:t>ROI = cost of capital/annual cash flow</a:t>
              </a:r>
            </a:p>
          </p:txBody>
        </p:sp>
      </p:grpSp>
      <p:grpSp>
        <p:nvGrpSpPr>
          <p:cNvPr id="25" name="Google Shape;393;p16"/>
          <p:cNvGrpSpPr/>
          <p:nvPr/>
        </p:nvGrpSpPr>
        <p:grpSpPr>
          <a:xfrm>
            <a:off x="8304343" y="3324878"/>
            <a:ext cx="3397222" cy="1271927"/>
            <a:chOff x="6104741" y="2524700"/>
            <a:chExt cx="2547916" cy="953945"/>
          </a:xfrm>
        </p:grpSpPr>
        <p:sp>
          <p:nvSpPr>
            <p:cNvPr id="26" name="Google Shape;394;p16"/>
            <p:cNvSpPr/>
            <p:nvPr/>
          </p:nvSpPr>
          <p:spPr>
            <a:xfrm>
              <a:off x="8100657" y="2531344"/>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121900" tIns="121900" rIns="121900" bIns="121900" anchor="ctr" anchorCtr="0">
              <a:noAutofit/>
            </a:bodyPr>
            <a:lstStyle/>
            <a:p>
              <a:pPr algn="ctr">
                <a:buClr>
                  <a:schemeClr val="dk1"/>
                </a:buClr>
                <a:buSzPts val="1100"/>
              </a:pPr>
              <a:r>
                <a:rPr lang="en" sz="2400" b="1">
                  <a:solidFill>
                    <a:schemeClr val="lt1"/>
                  </a:solidFill>
                  <a:latin typeface="+mn-lt"/>
                  <a:ea typeface="Fira Sans Extra Condensed"/>
                  <a:cs typeface="Fira Sans Extra Condensed"/>
                  <a:sym typeface="Fira Sans Extra Condensed"/>
                </a:rPr>
                <a:t>5</a:t>
              </a:r>
              <a:endParaRPr sz="2489">
                <a:latin typeface="+mn-lt"/>
              </a:endParaRPr>
            </a:p>
          </p:txBody>
        </p:sp>
        <p:sp>
          <p:nvSpPr>
            <p:cNvPr id="27" name="Google Shape;395;p16"/>
            <p:cNvSpPr txBox="1"/>
            <p:nvPr/>
          </p:nvSpPr>
          <p:spPr>
            <a:xfrm>
              <a:off x="7155061" y="2524700"/>
              <a:ext cx="808686" cy="331800"/>
            </a:xfrm>
            <a:prstGeom prst="rect">
              <a:avLst/>
            </a:prstGeom>
            <a:noFill/>
            <a:ln>
              <a:noFill/>
            </a:ln>
          </p:spPr>
          <p:txBody>
            <a:bodyPr spcFirstLastPara="1" wrap="square" lIns="121900" tIns="121900" rIns="121900" bIns="121900" anchor="ctr" anchorCtr="0">
              <a:noAutofit/>
            </a:bodyPr>
            <a:lstStyle/>
            <a:p>
              <a:pPr algn="r"/>
              <a:r>
                <a:rPr lang="en" sz="2400" b="1" dirty="0">
                  <a:solidFill>
                    <a:schemeClr val="dk1"/>
                  </a:solidFill>
                  <a:latin typeface="+mn-lt"/>
                  <a:ea typeface="Fira Sans Extra Condensed"/>
                  <a:cs typeface="Fira Sans Extra Condensed"/>
                  <a:sym typeface="Fira Sans Extra Condensed"/>
                </a:rPr>
                <a:t>0&amp;M</a:t>
              </a:r>
              <a:endParaRPr sz="2400" b="1" dirty="0">
                <a:solidFill>
                  <a:schemeClr val="dk1"/>
                </a:solidFill>
                <a:latin typeface="+mn-lt"/>
                <a:ea typeface="Fira Sans Extra Condensed"/>
                <a:cs typeface="Fira Sans Extra Condensed"/>
                <a:sym typeface="Fira Sans Extra Condensed"/>
              </a:endParaRPr>
            </a:p>
          </p:txBody>
        </p:sp>
        <p:sp>
          <p:nvSpPr>
            <p:cNvPr id="28" name="Google Shape;396;p16"/>
            <p:cNvSpPr txBox="1"/>
            <p:nvPr/>
          </p:nvSpPr>
          <p:spPr>
            <a:xfrm>
              <a:off x="6104741" y="2826016"/>
              <a:ext cx="1916400" cy="652629"/>
            </a:xfrm>
            <a:prstGeom prst="rect">
              <a:avLst/>
            </a:prstGeom>
            <a:noFill/>
            <a:ln>
              <a:noFill/>
            </a:ln>
          </p:spPr>
          <p:txBody>
            <a:bodyPr spcFirstLastPara="1" wrap="square" lIns="121900" tIns="121900" rIns="121900" bIns="121900" anchor="ctr" anchorCtr="0">
              <a:noAutofit/>
            </a:bodyPr>
            <a:lstStyle/>
            <a:p>
              <a:pPr lvl="0"/>
              <a:r>
                <a:rPr lang="en-US" sz="1000" dirty="0">
                  <a:latin typeface="+mn-lt"/>
                  <a:cs typeface="Arial" panose="020B0604020202020204" pitchFamily="34" charset="0"/>
                </a:rPr>
                <a:t>The operating energy cost (i.e. the electricity cost for the equipment, e.g. a pump or a 10kW fan)/year will be higher than the initial investment cost of the equipment.</a:t>
              </a:r>
              <a:endParaRPr lang="en" sz="1000" dirty="0">
                <a:latin typeface="+mn-lt"/>
                <a:cs typeface="Arial" panose="020B0604020202020204" pitchFamily="34" charset="0"/>
              </a:endParaRPr>
            </a:p>
          </p:txBody>
        </p:sp>
      </p:grpSp>
      <p:grpSp>
        <p:nvGrpSpPr>
          <p:cNvPr id="29" name="Google Shape;397;p16"/>
          <p:cNvGrpSpPr/>
          <p:nvPr/>
        </p:nvGrpSpPr>
        <p:grpSpPr>
          <a:xfrm>
            <a:off x="761875" y="5081659"/>
            <a:ext cx="4263868" cy="995176"/>
            <a:chOff x="471275" y="3990439"/>
            <a:chExt cx="3197901" cy="746381"/>
          </a:xfrm>
        </p:grpSpPr>
        <p:sp>
          <p:nvSpPr>
            <p:cNvPr id="30" name="Google Shape;398;p16"/>
            <p:cNvSpPr/>
            <p:nvPr/>
          </p:nvSpPr>
          <p:spPr>
            <a:xfrm>
              <a:off x="471275" y="4071850"/>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121900" tIns="121900" rIns="121900" bIns="121900" anchor="ctr" anchorCtr="0">
              <a:noAutofit/>
            </a:bodyPr>
            <a:lstStyle/>
            <a:p>
              <a:pPr algn="ctr"/>
              <a:r>
                <a:rPr lang="en" sz="2400" b="1" dirty="0">
                  <a:solidFill>
                    <a:schemeClr val="lt1"/>
                  </a:solidFill>
                  <a:latin typeface="+mn-lt"/>
                  <a:ea typeface="Fira Sans Extra Condensed"/>
                  <a:cs typeface="Fira Sans Extra Condensed"/>
                  <a:sym typeface="Fira Sans Extra Condensed"/>
                </a:rPr>
                <a:t>3</a:t>
              </a:r>
              <a:endParaRPr sz="2489" dirty="0">
                <a:latin typeface="+mn-lt"/>
              </a:endParaRPr>
            </a:p>
          </p:txBody>
        </p:sp>
        <p:sp>
          <p:nvSpPr>
            <p:cNvPr id="31" name="Google Shape;375;p16"/>
            <p:cNvSpPr txBox="1"/>
            <p:nvPr/>
          </p:nvSpPr>
          <p:spPr>
            <a:xfrm>
              <a:off x="1170400" y="3990439"/>
              <a:ext cx="663300" cy="331800"/>
            </a:xfrm>
            <a:prstGeom prst="rect">
              <a:avLst/>
            </a:prstGeom>
            <a:noFill/>
            <a:ln>
              <a:noFill/>
            </a:ln>
          </p:spPr>
          <p:txBody>
            <a:bodyPr spcFirstLastPara="1" wrap="square" lIns="121900" tIns="121900" rIns="121900" bIns="121900" anchor="ctr" anchorCtr="0">
              <a:noAutofit/>
            </a:bodyPr>
            <a:lstStyle/>
            <a:p>
              <a:r>
                <a:rPr lang="en" sz="2400" b="1" dirty="0">
                  <a:solidFill>
                    <a:schemeClr val="dk1"/>
                  </a:solidFill>
                  <a:latin typeface="+mn-lt"/>
                  <a:ea typeface="Fira Sans Extra Condensed"/>
                  <a:cs typeface="Fira Sans Extra Condensed"/>
                  <a:sym typeface="Fira Sans Extra Condensed"/>
                </a:rPr>
                <a:t>NPV</a:t>
              </a:r>
              <a:endParaRPr sz="2400" b="1" dirty="0">
                <a:solidFill>
                  <a:schemeClr val="dk1"/>
                </a:solidFill>
                <a:latin typeface="+mn-lt"/>
                <a:ea typeface="Fira Sans Extra Condensed"/>
                <a:cs typeface="Fira Sans Extra Condensed"/>
                <a:sym typeface="Fira Sans Extra Condensed"/>
              </a:endParaRPr>
            </a:p>
          </p:txBody>
        </p:sp>
        <p:sp>
          <p:nvSpPr>
            <p:cNvPr id="32" name="Google Shape;399;p16"/>
            <p:cNvSpPr txBox="1"/>
            <p:nvPr/>
          </p:nvSpPr>
          <p:spPr>
            <a:xfrm>
              <a:off x="1075323" y="4191625"/>
              <a:ext cx="2593853" cy="545195"/>
            </a:xfrm>
            <a:prstGeom prst="rect">
              <a:avLst/>
            </a:prstGeom>
            <a:noFill/>
            <a:ln>
              <a:noFill/>
            </a:ln>
          </p:spPr>
          <p:txBody>
            <a:bodyPr spcFirstLastPara="1" wrap="square" lIns="121900" tIns="121900" rIns="121900" bIns="121900" anchor="ctr" anchorCtr="0">
              <a:noAutofit/>
            </a:bodyPr>
            <a:lstStyle/>
            <a:p>
              <a:pPr lvl="0"/>
              <a:r>
                <a:rPr lang="en-US" sz="1000" dirty="0">
                  <a:latin typeface="+mn-lt"/>
                  <a:cs typeface="Arial" panose="020B0604020202020204" pitchFamily="34" charset="0"/>
                </a:rPr>
                <a:t>All Net benefits are amortized at the lowest attractive rate of return to determine equivalent present values.</a:t>
              </a:r>
            </a:p>
          </p:txBody>
        </p:sp>
      </p:grpSp>
      <p:grpSp>
        <p:nvGrpSpPr>
          <p:cNvPr id="33" name="Google Shape;400;p16"/>
          <p:cNvGrpSpPr/>
          <p:nvPr/>
        </p:nvGrpSpPr>
        <p:grpSpPr>
          <a:xfrm>
            <a:off x="7379055" y="5008620"/>
            <a:ext cx="4326175" cy="1715747"/>
            <a:chOff x="5428082" y="3990440"/>
            <a:chExt cx="3244631" cy="1286810"/>
          </a:xfrm>
        </p:grpSpPr>
        <p:sp>
          <p:nvSpPr>
            <p:cNvPr id="34" name="Google Shape;401;p16"/>
            <p:cNvSpPr/>
            <p:nvPr/>
          </p:nvSpPr>
          <p:spPr>
            <a:xfrm>
              <a:off x="8120713" y="4071850"/>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121900" tIns="121900" rIns="121900" bIns="121900" anchor="ctr" anchorCtr="0">
              <a:noAutofit/>
            </a:bodyPr>
            <a:lstStyle/>
            <a:p>
              <a:pPr algn="ctr">
                <a:buClr>
                  <a:schemeClr val="dk1"/>
                </a:buClr>
                <a:buSzPts val="1100"/>
              </a:pPr>
              <a:r>
                <a:rPr lang="en" sz="2400" b="1">
                  <a:solidFill>
                    <a:schemeClr val="lt1"/>
                  </a:solidFill>
                  <a:latin typeface="+mn-lt"/>
                  <a:ea typeface="Fira Sans Extra Condensed"/>
                  <a:cs typeface="Fira Sans Extra Condensed"/>
                  <a:sym typeface="Fira Sans Extra Condensed"/>
                </a:rPr>
                <a:t>6</a:t>
              </a:r>
              <a:endParaRPr sz="2489">
                <a:latin typeface="+mn-lt"/>
              </a:endParaRPr>
            </a:p>
          </p:txBody>
        </p:sp>
        <p:sp>
          <p:nvSpPr>
            <p:cNvPr id="35" name="Google Shape;377;p16"/>
            <p:cNvSpPr txBox="1"/>
            <p:nvPr/>
          </p:nvSpPr>
          <p:spPr>
            <a:xfrm>
              <a:off x="7189851" y="3990440"/>
              <a:ext cx="774000" cy="331800"/>
            </a:xfrm>
            <a:prstGeom prst="rect">
              <a:avLst/>
            </a:prstGeom>
            <a:noFill/>
            <a:ln>
              <a:noFill/>
            </a:ln>
          </p:spPr>
          <p:txBody>
            <a:bodyPr spcFirstLastPara="1" wrap="square" lIns="121900" tIns="121900" rIns="121900" bIns="121900" anchor="ctr" anchorCtr="0">
              <a:noAutofit/>
            </a:bodyPr>
            <a:lstStyle/>
            <a:p>
              <a:pPr algn="r"/>
              <a:r>
                <a:rPr lang="en" sz="2400" b="1" dirty="0">
                  <a:solidFill>
                    <a:schemeClr val="dk1"/>
                  </a:solidFill>
                  <a:latin typeface="+mn-lt"/>
                  <a:ea typeface="Fira Sans Extra Condensed"/>
                  <a:cs typeface="Fira Sans Extra Condensed"/>
                  <a:sym typeface="Fira Sans Extra Condensed"/>
                </a:rPr>
                <a:t>LCC</a:t>
              </a:r>
              <a:endParaRPr sz="2400" b="1" dirty="0">
                <a:solidFill>
                  <a:schemeClr val="dk1"/>
                </a:solidFill>
                <a:latin typeface="+mn-lt"/>
                <a:ea typeface="Fira Sans Extra Condensed"/>
                <a:cs typeface="Fira Sans Extra Condensed"/>
                <a:sym typeface="Fira Sans Extra Condensed"/>
              </a:endParaRPr>
            </a:p>
          </p:txBody>
        </p:sp>
        <p:sp>
          <p:nvSpPr>
            <p:cNvPr id="36" name="Google Shape;402;p16"/>
            <p:cNvSpPr txBox="1"/>
            <p:nvPr/>
          </p:nvSpPr>
          <p:spPr>
            <a:xfrm>
              <a:off x="5428082" y="4241268"/>
              <a:ext cx="2798625" cy="1035982"/>
            </a:xfrm>
            <a:prstGeom prst="rect">
              <a:avLst/>
            </a:prstGeom>
            <a:noFill/>
            <a:ln>
              <a:noFill/>
            </a:ln>
          </p:spPr>
          <p:txBody>
            <a:bodyPr spcFirstLastPara="1" wrap="square" lIns="121900" tIns="121900" rIns="121900" bIns="121900" anchor="ctr" anchorCtr="0">
              <a:noAutofit/>
            </a:bodyPr>
            <a:lstStyle/>
            <a:p>
              <a:pPr lvl="0"/>
              <a:r>
                <a:rPr lang="en-US" sz="1000" dirty="0">
                  <a:latin typeface="+mn-lt"/>
                  <a:cs typeface="Arial" panose="020B0604020202020204" pitchFamily="34" charset="0"/>
                </a:rPr>
                <a:t>For example, consider comparing traditional fluorescent lamps, spotlights, to replace with CFL or LED.</a:t>
              </a:r>
            </a:p>
            <a:p>
              <a:pPr lvl="0"/>
              <a:r>
                <a:rPr lang="en-US" sz="1000" dirty="0">
                  <a:latin typeface="+mn-lt"/>
                  <a:cs typeface="Arial" panose="020B0604020202020204" pitchFamily="34" charset="0"/>
                </a:rPr>
                <a:t>CFLs last 5 times longer than halogen lamps and LEDs last at least 20 times longer than halogen lamps =&gt; the calculation will take into account the life cycle to compare the original equipment and the replacement</a:t>
              </a:r>
            </a:p>
          </p:txBody>
        </p:sp>
      </p:grpSp>
      <p:grpSp>
        <p:nvGrpSpPr>
          <p:cNvPr id="37" name="Google Shape;403;p16"/>
          <p:cNvGrpSpPr/>
          <p:nvPr/>
        </p:nvGrpSpPr>
        <p:grpSpPr>
          <a:xfrm>
            <a:off x="4970833" y="2237939"/>
            <a:ext cx="2555369" cy="4014979"/>
            <a:chOff x="2142875" y="238125"/>
            <a:chExt cx="3334250" cy="5238750"/>
          </a:xfrm>
        </p:grpSpPr>
        <p:sp>
          <p:nvSpPr>
            <p:cNvPr id="38" name="Google Shape;404;p16"/>
            <p:cNvSpPr/>
            <p:nvPr/>
          </p:nvSpPr>
          <p:spPr>
            <a:xfrm>
              <a:off x="2142875" y="238125"/>
              <a:ext cx="3334250" cy="3565725"/>
            </a:xfrm>
            <a:custGeom>
              <a:avLst/>
              <a:gdLst/>
              <a:ahLst/>
              <a:cxnLst/>
              <a:rect l="l" t="t" r="r" b="b"/>
              <a:pathLst>
                <a:path w="133370" h="142629" extrusionOk="0">
                  <a:moveTo>
                    <a:pt x="66922" y="0"/>
                  </a:moveTo>
                  <a:lnTo>
                    <a:pt x="65111" y="21"/>
                  </a:lnTo>
                  <a:lnTo>
                    <a:pt x="63301" y="82"/>
                  </a:lnTo>
                  <a:lnTo>
                    <a:pt x="61717" y="165"/>
                  </a:lnTo>
                  <a:lnTo>
                    <a:pt x="60112" y="309"/>
                  </a:lnTo>
                  <a:lnTo>
                    <a:pt x="58528" y="473"/>
                  </a:lnTo>
                  <a:lnTo>
                    <a:pt x="56965" y="679"/>
                  </a:lnTo>
                  <a:lnTo>
                    <a:pt x="55401" y="926"/>
                  </a:lnTo>
                  <a:lnTo>
                    <a:pt x="53838" y="1193"/>
                  </a:lnTo>
                  <a:lnTo>
                    <a:pt x="52315" y="1522"/>
                  </a:lnTo>
                  <a:lnTo>
                    <a:pt x="50772" y="1872"/>
                  </a:lnTo>
                  <a:lnTo>
                    <a:pt x="49271" y="2263"/>
                  </a:lnTo>
                  <a:lnTo>
                    <a:pt x="47769" y="2695"/>
                  </a:lnTo>
                  <a:lnTo>
                    <a:pt x="46288" y="3168"/>
                  </a:lnTo>
                  <a:lnTo>
                    <a:pt x="44806" y="3662"/>
                  </a:lnTo>
                  <a:lnTo>
                    <a:pt x="43366" y="4197"/>
                  </a:lnTo>
                  <a:lnTo>
                    <a:pt x="41926" y="4752"/>
                  </a:lnTo>
                  <a:lnTo>
                    <a:pt x="40486" y="5349"/>
                  </a:lnTo>
                  <a:lnTo>
                    <a:pt x="39087" y="5987"/>
                  </a:lnTo>
                  <a:lnTo>
                    <a:pt x="37688" y="6645"/>
                  </a:lnTo>
                  <a:lnTo>
                    <a:pt x="36310" y="7344"/>
                  </a:lnTo>
                  <a:lnTo>
                    <a:pt x="34952" y="8085"/>
                  </a:lnTo>
                  <a:lnTo>
                    <a:pt x="33615" y="8826"/>
                  </a:lnTo>
                  <a:lnTo>
                    <a:pt x="32298" y="9628"/>
                  </a:lnTo>
                  <a:lnTo>
                    <a:pt x="31002" y="10430"/>
                  </a:lnTo>
                  <a:lnTo>
                    <a:pt x="29727" y="11294"/>
                  </a:lnTo>
                  <a:lnTo>
                    <a:pt x="28472" y="12158"/>
                  </a:lnTo>
                  <a:lnTo>
                    <a:pt x="27217" y="13063"/>
                  </a:lnTo>
                  <a:lnTo>
                    <a:pt x="26003" y="13989"/>
                  </a:lnTo>
                  <a:lnTo>
                    <a:pt x="24810" y="14956"/>
                  </a:lnTo>
                  <a:lnTo>
                    <a:pt x="23638" y="15944"/>
                  </a:lnTo>
                  <a:lnTo>
                    <a:pt x="22485" y="16952"/>
                  </a:lnTo>
                  <a:lnTo>
                    <a:pt x="21354" y="17980"/>
                  </a:lnTo>
                  <a:lnTo>
                    <a:pt x="20243" y="19050"/>
                  </a:lnTo>
                  <a:lnTo>
                    <a:pt x="19153" y="20140"/>
                  </a:lnTo>
                  <a:lnTo>
                    <a:pt x="18104" y="21251"/>
                  </a:lnTo>
                  <a:lnTo>
                    <a:pt x="17075" y="22383"/>
                  </a:lnTo>
                  <a:lnTo>
                    <a:pt x="16067" y="23535"/>
                  </a:lnTo>
                  <a:lnTo>
                    <a:pt x="15079" y="24707"/>
                  </a:lnTo>
                  <a:lnTo>
                    <a:pt x="14133" y="25921"/>
                  </a:lnTo>
                  <a:lnTo>
                    <a:pt x="13187" y="27135"/>
                  </a:lnTo>
                  <a:lnTo>
                    <a:pt x="12302" y="28390"/>
                  </a:lnTo>
                  <a:lnTo>
                    <a:pt x="11418" y="29645"/>
                  </a:lnTo>
                  <a:lnTo>
                    <a:pt x="10574" y="30941"/>
                  </a:lnTo>
                  <a:lnTo>
                    <a:pt x="9751" y="32237"/>
                  </a:lnTo>
                  <a:lnTo>
                    <a:pt x="8970" y="33554"/>
                  </a:lnTo>
                  <a:lnTo>
                    <a:pt x="8208" y="34911"/>
                  </a:lnTo>
                  <a:lnTo>
                    <a:pt x="7488" y="36269"/>
                  </a:lnTo>
                  <a:lnTo>
                    <a:pt x="6789" y="37647"/>
                  </a:lnTo>
                  <a:lnTo>
                    <a:pt x="6131" y="39026"/>
                  </a:lnTo>
                  <a:lnTo>
                    <a:pt x="5493" y="40445"/>
                  </a:lnTo>
                  <a:lnTo>
                    <a:pt x="4876" y="41865"/>
                  </a:lnTo>
                  <a:lnTo>
                    <a:pt x="4320" y="43305"/>
                  </a:lnTo>
                  <a:lnTo>
                    <a:pt x="3785" y="44765"/>
                  </a:lnTo>
                  <a:lnTo>
                    <a:pt x="3271" y="46247"/>
                  </a:lnTo>
                  <a:lnTo>
                    <a:pt x="2798" y="47728"/>
                  </a:lnTo>
                  <a:lnTo>
                    <a:pt x="2366" y="49230"/>
                  </a:lnTo>
                  <a:lnTo>
                    <a:pt x="1975" y="50731"/>
                  </a:lnTo>
                  <a:lnTo>
                    <a:pt x="1605" y="52254"/>
                  </a:lnTo>
                  <a:lnTo>
                    <a:pt x="1275" y="53797"/>
                  </a:lnTo>
                  <a:lnTo>
                    <a:pt x="987" y="55340"/>
                  </a:lnTo>
                  <a:lnTo>
                    <a:pt x="720" y="56903"/>
                  </a:lnTo>
                  <a:lnTo>
                    <a:pt x="514" y="58467"/>
                  </a:lnTo>
                  <a:lnTo>
                    <a:pt x="329" y="60051"/>
                  </a:lnTo>
                  <a:lnTo>
                    <a:pt x="185" y="61635"/>
                  </a:lnTo>
                  <a:lnTo>
                    <a:pt x="82" y="63219"/>
                  </a:lnTo>
                  <a:lnTo>
                    <a:pt x="21" y="64823"/>
                  </a:lnTo>
                  <a:lnTo>
                    <a:pt x="0" y="65832"/>
                  </a:lnTo>
                  <a:lnTo>
                    <a:pt x="0" y="66819"/>
                  </a:lnTo>
                  <a:lnTo>
                    <a:pt x="0" y="67806"/>
                  </a:lnTo>
                  <a:lnTo>
                    <a:pt x="41" y="68794"/>
                  </a:lnTo>
                  <a:lnTo>
                    <a:pt x="82" y="69761"/>
                  </a:lnTo>
                  <a:lnTo>
                    <a:pt x="123" y="70748"/>
                  </a:lnTo>
                  <a:lnTo>
                    <a:pt x="206" y="71715"/>
                  </a:lnTo>
                  <a:lnTo>
                    <a:pt x="288" y="72682"/>
                  </a:lnTo>
                  <a:lnTo>
                    <a:pt x="370" y="73649"/>
                  </a:lnTo>
                  <a:lnTo>
                    <a:pt x="473" y="74595"/>
                  </a:lnTo>
                  <a:lnTo>
                    <a:pt x="597" y="75562"/>
                  </a:lnTo>
                  <a:lnTo>
                    <a:pt x="741" y="76509"/>
                  </a:lnTo>
                  <a:lnTo>
                    <a:pt x="885" y="77455"/>
                  </a:lnTo>
                  <a:lnTo>
                    <a:pt x="1049" y="78401"/>
                  </a:lnTo>
                  <a:lnTo>
                    <a:pt x="1214" y="79327"/>
                  </a:lnTo>
                  <a:lnTo>
                    <a:pt x="1399" y="80253"/>
                  </a:lnTo>
                  <a:lnTo>
                    <a:pt x="1605" y="81179"/>
                  </a:lnTo>
                  <a:lnTo>
                    <a:pt x="1810" y="82104"/>
                  </a:lnTo>
                  <a:lnTo>
                    <a:pt x="2037" y="83030"/>
                  </a:lnTo>
                  <a:lnTo>
                    <a:pt x="2284" y="83935"/>
                  </a:lnTo>
                  <a:lnTo>
                    <a:pt x="2530" y="84840"/>
                  </a:lnTo>
                  <a:lnTo>
                    <a:pt x="2777" y="85746"/>
                  </a:lnTo>
                  <a:lnTo>
                    <a:pt x="3065" y="86630"/>
                  </a:lnTo>
                  <a:lnTo>
                    <a:pt x="3353" y="87515"/>
                  </a:lnTo>
                  <a:lnTo>
                    <a:pt x="3641" y="88399"/>
                  </a:lnTo>
                  <a:lnTo>
                    <a:pt x="3950" y="89284"/>
                  </a:lnTo>
                  <a:lnTo>
                    <a:pt x="4279" y="90148"/>
                  </a:lnTo>
                  <a:lnTo>
                    <a:pt x="4608" y="91012"/>
                  </a:lnTo>
                  <a:lnTo>
                    <a:pt x="4958" y="91876"/>
                  </a:lnTo>
                  <a:lnTo>
                    <a:pt x="5308" y="92740"/>
                  </a:lnTo>
                  <a:lnTo>
                    <a:pt x="5678" y="93584"/>
                  </a:lnTo>
                  <a:lnTo>
                    <a:pt x="6048" y="94427"/>
                  </a:lnTo>
                  <a:lnTo>
                    <a:pt x="6439" y="95250"/>
                  </a:lnTo>
                  <a:lnTo>
                    <a:pt x="6851" y="96093"/>
                  </a:lnTo>
                  <a:lnTo>
                    <a:pt x="7262" y="96916"/>
                  </a:lnTo>
                  <a:lnTo>
                    <a:pt x="7694" y="97719"/>
                  </a:lnTo>
                  <a:lnTo>
                    <a:pt x="8126" y="98542"/>
                  </a:lnTo>
                  <a:lnTo>
                    <a:pt x="8558" y="99323"/>
                  </a:lnTo>
                  <a:lnTo>
                    <a:pt x="9031" y="100126"/>
                  </a:lnTo>
                  <a:lnTo>
                    <a:pt x="9484" y="100907"/>
                  </a:lnTo>
                  <a:lnTo>
                    <a:pt x="9978" y="101689"/>
                  </a:lnTo>
                  <a:lnTo>
                    <a:pt x="10451" y="102471"/>
                  </a:lnTo>
                  <a:lnTo>
                    <a:pt x="10965" y="103232"/>
                  </a:lnTo>
                  <a:lnTo>
                    <a:pt x="11459" y="103993"/>
                  </a:lnTo>
                  <a:lnTo>
                    <a:pt x="11994" y="104754"/>
                  </a:lnTo>
                  <a:lnTo>
                    <a:pt x="12508" y="105495"/>
                  </a:lnTo>
                  <a:lnTo>
                    <a:pt x="13063" y="106236"/>
                  </a:lnTo>
                  <a:lnTo>
                    <a:pt x="13598" y="106956"/>
                  </a:lnTo>
                  <a:lnTo>
                    <a:pt x="14154" y="107676"/>
                  </a:lnTo>
                  <a:lnTo>
                    <a:pt x="14730" y="108396"/>
                  </a:lnTo>
                  <a:lnTo>
                    <a:pt x="15306" y="109095"/>
                  </a:lnTo>
                  <a:lnTo>
                    <a:pt x="15902" y="109795"/>
                  </a:lnTo>
                  <a:lnTo>
                    <a:pt x="16499" y="110474"/>
                  </a:lnTo>
                  <a:lnTo>
                    <a:pt x="17116" y="111152"/>
                  </a:lnTo>
                  <a:lnTo>
                    <a:pt x="17733" y="111831"/>
                  </a:lnTo>
                  <a:lnTo>
                    <a:pt x="18350" y="112490"/>
                  </a:lnTo>
                  <a:lnTo>
                    <a:pt x="18988" y="113148"/>
                  </a:lnTo>
                  <a:lnTo>
                    <a:pt x="19626" y="113806"/>
                  </a:lnTo>
                  <a:lnTo>
                    <a:pt x="20284" y="114444"/>
                  </a:lnTo>
                  <a:lnTo>
                    <a:pt x="20943" y="115061"/>
                  </a:lnTo>
                  <a:lnTo>
                    <a:pt x="21621" y="115678"/>
                  </a:lnTo>
                  <a:lnTo>
                    <a:pt x="22300" y="116296"/>
                  </a:lnTo>
                  <a:lnTo>
                    <a:pt x="23000" y="116892"/>
                  </a:lnTo>
                  <a:lnTo>
                    <a:pt x="23699" y="117489"/>
                  </a:lnTo>
                  <a:lnTo>
                    <a:pt x="24460" y="118126"/>
                  </a:lnTo>
                  <a:lnTo>
                    <a:pt x="25201" y="118785"/>
                  </a:lnTo>
                  <a:lnTo>
                    <a:pt x="25942" y="119443"/>
                  </a:lnTo>
                  <a:lnTo>
                    <a:pt x="26662" y="120122"/>
                  </a:lnTo>
                  <a:lnTo>
                    <a:pt x="27361" y="120801"/>
                  </a:lnTo>
                  <a:lnTo>
                    <a:pt x="28061" y="121500"/>
                  </a:lnTo>
                  <a:lnTo>
                    <a:pt x="28719" y="122200"/>
                  </a:lnTo>
                  <a:lnTo>
                    <a:pt x="29398" y="122920"/>
                  </a:lnTo>
                  <a:lnTo>
                    <a:pt x="30036" y="123640"/>
                  </a:lnTo>
                  <a:lnTo>
                    <a:pt x="30673" y="124380"/>
                  </a:lnTo>
                  <a:lnTo>
                    <a:pt x="31290" y="125121"/>
                  </a:lnTo>
                  <a:lnTo>
                    <a:pt x="31887" y="125862"/>
                  </a:lnTo>
                  <a:lnTo>
                    <a:pt x="32463" y="126623"/>
                  </a:lnTo>
                  <a:lnTo>
                    <a:pt x="33039" y="127405"/>
                  </a:lnTo>
                  <a:lnTo>
                    <a:pt x="33595" y="128186"/>
                  </a:lnTo>
                  <a:lnTo>
                    <a:pt x="34129" y="128968"/>
                  </a:lnTo>
                  <a:lnTo>
                    <a:pt x="34664" y="129770"/>
                  </a:lnTo>
                  <a:lnTo>
                    <a:pt x="35179" y="130573"/>
                  </a:lnTo>
                  <a:lnTo>
                    <a:pt x="35672" y="131375"/>
                  </a:lnTo>
                  <a:lnTo>
                    <a:pt x="36145" y="132198"/>
                  </a:lnTo>
                  <a:lnTo>
                    <a:pt x="36598" y="133041"/>
                  </a:lnTo>
                  <a:lnTo>
                    <a:pt x="37051" y="133864"/>
                  </a:lnTo>
                  <a:lnTo>
                    <a:pt x="37483" y="134708"/>
                  </a:lnTo>
                  <a:lnTo>
                    <a:pt x="37894" y="135572"/>
                  </a:lnTo>
                  <a:lnTo>
                    <a:pt x="38285" y="136436"/>
                  </a:lnTo>
                  <a:lnTo>
                    <a:pt x="38676" y="137300"/>
                  </a:lnTo>
                  <a:lnTo>
                    <a:pt x="39026" y="138164"/>
                  </a:lnTo>
                  <a:lnTo>
                    <a:pt x="39375" y="139049"/>
                  </a:lnTo>
                  <a:lnTo>
                    <a:pt x="39704" y="139933"/>
                  </a:lnTo>
                  <a:lnTo>
                    <a:pt x="40034" y="140818"/>
                  </a:lnTo>
                  <a:lnTo>
                    <a:pt x="40322" y="141723"/>
                  </a:lnTo>
                  <a:lnTo>
                    <a:pt x="40610" y="142628"/>
                  </a:lnTo>
                  <a:lnTo>
                    <a:pt x="93275" y="142628"/>
                  </a:lnTo>
                  <a:lnTo>
                    <a:pt x="93542" y="141723"/>
                  </a:lnTo>
                  <a:lnTo>
                    <a:pt x="93851" y="140818"/>
                  </a:lnTo>
                  <a:lnTo>
                    <a:pt x="94159" y="139933"/>
                  </a:lnTo>
                  <a:lnTo>
                    <a:pt x="94488" y="139049"/>
                  </a:lnTo>
                  <a:lnTo>
                    <a:pt x="94838" y="138164"/>
                  </a:lnTo>
                  <a:lnTo>
                    <a:pt x="95188" y="137300"/>
                  </a:lnTo>
                  <a:lnTo>
                    <a:pt x="95579" y="136436"/>
                  </a:lnTo>
                  <a:lnTo>
                    <a:pt x="95970" y="135572"/>
                  </a:lnTo>
                  <a:lnTo>
                    <a:pt x="96381" y="134708"/>
                  </a:lnTo>
                  <a:lnTo>
                    <a:pt x="96813" y="133864"/>
                  </a:lnTo>
                  <a:lnTo>
                    <a:pt x="97245" y="133041"/>
                  </a:lnTo>
                  <a:lnTo>
                    <a:pt x="97698" y="132198"/>
                  </a:lnTo>
                  <a:lnTo>
                    <a:pt x="98171" y="131375"/>
                  </a:lnTo>
                  <a:lnTo>
                    <a:pt x="98665" y="130573"/>
                  </a:lnTo>
                  <a:lnTo>
                    <a:pt x="99158" y="129770"/>
                  </a:lnTo>
                  <a:lnTo>
                    <a:pt x="99673" y="128968"/>
                  </a:lnTo>
                  <a:lnTo>
                    <a:pt x="100187" y="128186"/>
                  </a:lnTo>
                  <a:lnTo>
                    <a:pt x="100742" y="127405"/>
                  </a:lnTo>
                  <a:lnTo>
                    <a:pt x="101298" y="126623"/>
                  </a:lnTo>
                  <a:lnTo>
                    <a:pt x="101853" y="125862"/>
                  </a:lnTo>
                  <a:lnTo>
                    <a:pt x="102450" y="125121"/>
                  </a:lnTo>
                  <a:lnTo>
                    <a:pt x="103046" y="124380"/>
                  </a:lnTo>
                  <a:lnTo>
                    <a:pt x="103643" y="123640"/>
                  </a:lnTo>
                  <a:lnTo>
                    <a:pt x="104281" y="122920"/>
                  </a:lnTo>
                  <a:lnTo>
                    <a:pt x="104898" y="122200"/>
                  </a:lnTo>
                  <a:lnTo>
                    <a:pt x="105556" y="121500"/>
                  </a:lnTo>
                  <a:lnTo>
                    <a:pt x="106215" y="120801"/>
                  </a:lnTo>
                  <a:lnTo>
                    <a:pt x="106894" y="120122"/>
                  </a:lnTo>
                  <a:lnTo>
                    <a:pt x="107572" y="119443"/>
                  </a:lnTo>
                  <a:lnTo>
                    <a:pt x="108272" y="118785"/>
                  </a:lnTo>
                  <a:lnTo>
                    <a:pt x="108971" y="118126"/>
                  </a:lnTo>
                  <a:lnTo>
                    <a:pt x="109691" y="117489"/>
                  </a:lnTo>
                  <a:lnTo>
                    <a:pt x="111029" y="116337"/>
                  </a:lnTo>
                  <a:lnTo>
                    <a:pt x="112345" y="115164"/>
                  </a:lnTo>
                  <a:lnTo>
                    <a:pt x="113621" y="113930"/>
                  </a:lnTo>
                  <a:lnTo>
                    <a:pt x="114876" y="112675"/>
                  </a:lnTo>
                  <a:lnTo>
                    <a:pt x="116089" y="111379"/>
                  </a:lnTo>
                  <a:lnTo>
                    <a:pt x="117262" y="110062"/>
                  </a:lnTo>
                  <a:lnTo>
                    <a:pt x="118393" y="108704"/>
                  </a:lnTo>
                  <a:lnTo>
                    <a:pt x="119504" y="107326"/>
                  </a:lnTo>
                  <a:lnTo>
                    <a:pt x="120574" y="105906"/>
                  </a:lnTo>
                  <a:lnTo>
                    <a:pt x="121603" y="104466"/>
                  </a:lnTo>
                  <a:lnTo>
                    <a:pt x="122611" y="102985"/>
                  </a:lnTo>
                  <a:lnTo>
                    <a:pt x="123557" y="101483"/>
                  </a:lnTo>
                  <a:lnTo>
                    <a:pt x="124462" y="99961"/>
                  </a:lnTo>
                  <a:lnTo>
                    <a:pt x="125347" y="98398"/>
                  </a:lnTo>
                  <a:lnTo>
                    <a:pt x="126170" y="96814"/>
                  </a:lnTo>
                  <a:lnTo>
                    <a:pt x="126972" y="95209"/>
                  </a:lnTo>
                  <a:lnTo>
                    <a:pt x="127713" y="93584"/>
                  </a:lnTo>
                  <a:lnTo>
                    <a:pt x="128412" y="91917"/>
                  </a:lnTo>
                  <a:lnTo>
                    <a:pt x="129091" y="90251"/>
                  </a:lnTo>
                  <a:lnTo>
                    <a:pt x="129400" y="89407"/>
                  </a:lnTo>
                  <a:lnTo>
                    <a:pt x="129708" y="88543"/>
                  </a:lnTo>
                  <a:lnTo>
                    <a:pt x="129996" y="87679"/>
                  </a:lnTo>
                  <a:lnTo>
                    <a:pt x="130264" y="86836"/>
                  </a:lnTo>
                  <a:lnTo>
                    <a:pt x="130531" y="85951"/>
                  </a:lnTo>
                  <a:lnTo>
                    <a:pt x="130798" y="85087"/>
                  </a:lnTo>
                  <a:lnTo>
                    <a:pt x="131045" y="84203"/>
                  </a:lnTo>
                  <a:lnTo>
                    <a:pt x="131272" y="83339"/>
                  </a:lnTo>
                  <a:lnTo>
                    <a:pt x="131498" y="82433"/>
                  </a:lnTo>
                  <a:lnTo>
                    <a:pt x="131704" y="81549"/>
                  </a:lnTo>
                  <a:lnTo>
                    <a:pt x="131909" y="80664"/>
                  </a:lnTo>
                  <a:lnTo>
                    <a:pt x="132095" y="79759"/>
                  </a:lnTo>
                  <a:lnTo>
                    <a:pt x="132259" y="78854"/>
                  </a:lnTo>
                  <a:lnTo>
                    <a:pt x="132424" y="77949"/>
                  </a:lnTo>
                  <a:lnTo>
                    <a:pt x="132568" y="77023"/>
                  </a:lnTo>
                  <a:lnTo>
                    <a:pt x="132712" y="76118"/>
                  </a:lnTo>
                  <a:lnTo>
                    <a:pt x="132835" y="75192"/>
                  </a:lnTo>
                  <a:lnTo>
                    <a:pt x="132938" y="74266"/>
                  </a:lnTo>
                  <a:lnTo>
                    <a:pt x="133041" y="73340"/>
                  </a:lnTo>
                  <a:lnTo>
                    <a:pt x="133123" y="72415"/>
                  </a:lnTo>
                  <a:lnTo>
                    <a:pt x="133205" y="71489"/>
                  </a:lnTo>
                  <a:lnTo>
                    <a:pt x="133267" y="70543"/>
                  </a:lnTo>
                  <a:lnTo>
                    <a:pt x="133308" y="69596"/>
                  </a:lnTo>
                  <a:lnTo>
                    <a:pt x="133349" y="68650"/>
                  </a:lnTo>
                  <a:lnTo>
                    <a:pt x="133370" y="67704"/>
                  </a:lnTo>
                  <a:lnTo>
                    <a:pt x="133370" y="66757"/>
                  </a:lnTo>
                  <a:lnTo>
                    <a:pt x="133349" y="65009"/>
                  </a:lnTo>
                  <a:lnTo>
                    <a:pt x="133288" y="63239"/>
                  </a:lnTo>
                  <a:lnTo>
                    <a:pt x="133164" y="61511"/>
                  </a:lnTo>
                  <a:lnTo>
                    <a:pt x="133000" y="59783"/>
                  </a:lnTo>
                  <a:lnTo>
                    <a:pt x="132815" y="58055"/>
                  </a:lnTo>
                  <a:lnTo>
                    <a:pt x="132568" y="56368"/>
                  </a:lnTo>
                  <a:lnTo>
                    <a:pt x="132280" y="54681"/>
                  </a:lnTo>
                  <a:lnTo>
                    <a:pt x="131951" y="52994"/>
                  </a:lnTo>
                  <a:lnTo>
                    <a:pt x="131580" y="51328"/>
                  </a:lnTo>
                  <a:lnTo>
                    <a:pt x="131169" y="49682"/>
                  </a:lnTo>
                  <a:lnTo>
                    <a:pt x="130716" y="48057"/>
                  </a:lnTo>
                  <a:lnTo>
                    <a:pt x="130222" y="46452"/>
                  </a:lnTo>
                  <a:lnTo>
                    <a:pt x="129688" y="44848"/>
                  </a:lnTo>
                  <a:lnTo>
                    <a:pt x="129112" y="43264"/>
                  </a:lnTo>
                  <a:lnTo>
                    <a:pt x="128494" y="41721"/>
                  </a:lnTo>
                  <a:lnTo>
                    <a:pt x="127857" y="40178"/>
                  </a:lnTo>
                  <a:lnTo>
                    <a:pt x="127178" y="38655"/>
                  </a:lnTo>
                  <a:lnTo>
                    <a:pt x="126458" y="37154"/>
                  </a:lnTo>
                  <a:lnTo>
                    <a:pt x="125697" y="35672"/>
                  </a:lnTo>
                  <a:lnTo>
                    <a:pt x="124915" y="34212"/>
                  </a:lnTo>
                  <a:lnTo>
                    <a:pt x="124071" y="32772"/>
                  </a:lnTo>
                  <a:lnTo>
                    <a:pt x="123207" y="31352"/>
                  </a:lnTo>
                  <a:lnTo>
                    <a:pt x="122323" y="29953"/>
                  </a:lnTo>
                  <a:lnTo>
                    <a:pt x="121397" y="28596"/>
                  </a:lnTo>
                  <a:lnTo>
                    <a:pt x="120430" y="27258"/>
                  </a:lnTo>
                  <a:lnTo>
                    <a:pt x="119443" y="25921"/>
                  </a:lnTo>
                  <a:lnTo>
                    <a:pt x="118414" y="24625"/>
                  </a:lnTo>
                  <a:lnTo>
                    <a:pt x="117365" y="23370"/>
                  </a:lnTo>
                  <a:lnTo>
                    <a:pt x="116274" y="22115"/>
                  </a:lnTo>
                  <a:lnTo>
                    <a:pt x="115164" y="20902"/>
                  </a:lnTo>
                  <a:lnTo>
                    <a:pt x="114012" y="19729"/>
                  </a:lnTo>
                  <a:lnTo>
                    <a:pt x="112839" y="18556"/>
                  </a:lnTo>
                  <a:lnTo>
                    <a:pt x="111625" y="17445"/>
                  </a:lnTo>
                  <a:lnTo>
                    <a:pt x="110391" y="16334"/>
                  </a:lnTo>
                  <a:lnTo>
                    <a:pt x="109136" y="15265"/>
                  </a:lnTo>
                  <a:lnTo>
                    <a:pt x="107860" y="14236"/>
                  </a:lnTo>
                  <a:lnTo>
                    <a:pt x="106544" y="13228"/>
                  </a:lnTo>
                  <a:lnTo>
                    <a:pt x="105207" y="12241"/>
                  </a:lnTo>
                  <a:lnTo>
                    <a:pt x="103849" y="11315"/>
                  </a:lnTo>
                  <a:lnTo>
                    <a:pt x="102470" y="10389"/>
                  </a:lnTo>
                  <a:lnTo>
                    <a:pt x="101051" y="9525"/>
                  </a:lnTo>
                  <a:lnTo>
                    <a:pt x="99611" y="8682"/>
                  </a:lnTo>
                  <a:lnTo>
                    <a:pt x="98171" y="7879"/>
                  </a:lnTo>
                  <a:lnTo>
                    <a:pt x="96690" y="7097"/>
                  </a:lnTo>
                  <a:lnTo>
                    <a:pt x="95188" y="6377"/>
                  </a:lnTo>
                  <a:lnTo>
                    <a:pt x="93666" y="5678"/>
                  </a:lnTo>
                  <a:lnTo>
                    <a:pt x="92123" y="5020"/>
                  </a:lnTo>
                  <a:lnTo>
                    <a:pt x="90559" y="4382"/>
                  </a:lnTo>
                  <a:lnTo>
                    <a:pt x="88975" y="3806"/>
                  </a:lnTo>
                  <a:lnTo>
                    <a:pt x="87391" y="3250"/>
                  </a:lnTo>
                  <a:lnTo>
                    <a:pt x="85766" y="2757"/>
                  </a:lnTo>
                  <a:lnTo>
                    <a:pt x="84120" y="2284"/>
                  </a:lnTo>
                  <a:lnTo>
                    <a:pt x="82474" y="1872"/>
                  </a:lnTo>
                  <a:lnTo>
                    <a:pt x="80808" y="1481"/>
                  </a:lnTo>
                  <a:lnTo>
                    <a:pt x="79121" y="1152"/>
                  </a:lnTo>
                  <a:lnTo>
                    <a:pt x="77413" y="843"/>
                  </a:lnTo>
                  <a:lnTo>
                    <a:pt x="75706" y="597"/>
                  </a:lnTo>
                  <a:lnTo>
                    <a:pt x="73978" y="391"/>
                  </a:lnTo>
                  <a:lnTo>
                    <a:pt x="72229" y="226"/>
                  </a:lnTo>
                  <a:lnTo>
                    <a:pt x="70460" y="103"/>
                  </a:lnTo>
                  <a:lnTo>
                    <a:pt x="68691" y="21"/>
                  </a:lnTo>
                  <a:lnTo>
                    <a:pt x="66922" y="0"/>
                  </a:lnTo>
                  <a:close/>
                </a:path>
              </a:pathLst>
            </a:custGeom>
            <a:solidFill>
              <a:schemeClr val="accent3"/>
            </a:solidFill>
            <a:ln>
              <a:noFill/>
            </a:ln>
          </p:spPr>
          <p:txBody>
            <a:bodyPr spcFirstLastPara="1" wrap="square" lIns="121900" tIns="121900" rIns="121900" bIns="121900" anchor="ctr" anchorCtr="0">
              <a:noAutofit/>
            </a:bodyPr>
            <a:lstStyle/>
            <a:p>
              <a:endParaRPr sz="2489">
                <a:latin typeface="+mn-lt"/>
              </a:endParaRPr>
            </a:p>
          </p:txBody>
        </p:sp>
        <p:sp>
          <p:nvSpPr>
            <p:cNvPr id="39" name="Google Shape;405;p16"/>
            <p:cNvSpPr/>
            <p:nvPr/>
          </p:nvSpPr>
          <p:spPr>
            <a:xfrm>
              <a:off x="2142875" y="238125"/>
              <a:ext cx="3334250" cy="3565725"/>
            </a:xfrm>
            <a:custGeom>
              <a:avLst/>
              <a:gdLst/>
              <a:ahLst/>
              <a:cxnLst/>
              <a:rect l="l" t="t" r="r" b="b"/>
              <a:pathLst>
                <a:path w="133370" h="142629" fill="none" extrusionOk="0">
                  <a:moveTo>
                    <a:pt x="93275" y="142628"/>
                  </a:moveTo>
                  <a:lnTo>
                    <a:pt x="93275" y="142628"/>
                  </a:lnTo>
                  <a:lnTo>
                    <a:pt x="93542" y="141723"/>
                  </a:lnTo>
                  <a:lnTo>
                    <a:pt x="93851" y="140818"/>
                  </a:lnTo>
                  <a:lnTo>
                    <a:pt x="94159" y="139933"/>
                  </a:lnTo>
                  <a:lnTo>
                    <a:pt x="94488" y="139049"/>
                  </a:lnTo>
                  <a:lnTo>
                    <a:pt x="94838" y="138164"/>
                  </a:lnTo>
                  <a:lnTo>
                    <a:pt x="95188" y="137300"/>
                  </a:lnTo>
                  <a:lnTo>
                    <a:pt x="95579" y="136436"/>
                  </a:lnTo>
                  <a:lnTo>
                    <a:pt x="95970" y="135572"/>
                  </a:lnTo>
                  <a:lnTo>
                    <a:pt x="96381" y="134708"/>
                  </a:lnTo>
                  <a:lnTo>
                    <a:pt x="96813" y="133864"/>
                  </a:lnTo>
                  <a:lnTo>
                    <a:pt x="97245" y="133041"/>
                  </a:lnTo>
                  <a:lnTo>
                    <a:pt x="97698" y="132198"/>
                  </a:lnTo>
                  <a:lnTo>
                    <a:pt x="98171" y="131375"/>
                  </a:lnTo>
                  <a:lnTo>
                    <a:pt x="98665" y="130573"/>
                  </a:lnTo>
                  <a:lnTo>
                    <a:pt x="99158" y="129770"/>
                  </a:lnTo>
                  <a:lnTo>
                    <a:pt x="99673" y="128968"/>
                  </a:lnTo>
                  <a:lnTo>
                    <a:pt x="100187" y="128186"/>
                  </a:lnTo>
                  <a:lnTo>
                    <a:pt x="100742" y="127405"/>
                  </a:lnTo>
                  <a:lnTo>
                    <a:pt x="101298" y="126623"/>
                  </a:lnTo>
                  <a:lnTo>
                    <a:pt x="101853" y="125862"/>
                  </a:lnTo>
                  <a:lnTo>
                    <a:pt x="102450" y="125121"/>
                  </a:lnTo>
                  <a:lnTo>
                    <a:pt x="103046" y="124380"/>
                  </a:lnTo>
                  <a:lnTo>
                    <a:pt x="103643" y="123640"/>
                  </a:lnTo>
                  <a:lnTo>
                    <a:pt x="104281" y="122920"/>
                  </a:lnTo>
                  <a:lnTo>
                    <a:pt x="104898" y="122200"/>
                  </a:lnTo>
                  <a:lnTo>
                    <a:pt x="105556" y="121500"/>
                  </a:lnTo>
                  <a:lnTo>
                    <a:pt x="106215" y="120801"/>
                  </a:lnTo>
                  <a:lnTo>
                    <a:pt x="106894" y="120122"/>
                  </a:lnTo>
                  <a:lnTo>
                    <a:pt x="107572" y="119443"/>
                  </a:lnTo>
                  <a:lnTo>
                    <a:pt x="108272" y="118785"/>
                  </a:lnTo>
                  <a:lnTo>
                    <a:pt x="108971" y="118126"/>
                  </a:lnTo>
                  <a:lnTo>
                    <a:pt x="109691" y="117489"/>
                  </a:lnTo>
                  <a:lnTo>
                    <a:pt x="109691" y="117489"/>
                  </a:lnTo>
                  <a:lnTo>
                    <a:pt x="111029" y="116337"/>
                  </a:lnTo>
                  <a:lnTo>
                    <a:pt x="112345" y="115164"/>
                  </a:lnTo>
                  <a:lnTo>
                    <a:pt x="113621" y="113930"/>
                  </a:lnTo>
                  <a:lnTo>
                    <a:pt x="114876" y="112675"/>
                  </a:lnTo>
                  <a:lnTo>
                    <a:pt x="116089" y="111379"/>
                  </a:lnTo>
                  <a:lnTo>
                    <a:pt x="117262" y="110062"/>
                  </a:lnTo>
                  <a:lnTo>
                    <a:pt x="118393" y="108704"/>
                  </a:lnTo>
                  <a:lnTo>
                    <a:pt x="119504" y="107326"/>
                  </a:lnTo>
                  <a:lnTo>
                    <a:pt x="120574" y="105906"/>
                  </a:lnTo>
                  <a:lnTo>
                    <a:pt x="121603" y="104466"/>
                  </a:lnTo>
                  <a:lnTo>
                    <a:pt x="122611" y="102985"/>
                  </a:lnTo>
                  <a:lnTo>
                    <a:pt x="123557" y="101483"/>
                  </a:lnTo>
                  <a:lnTo>
                    <a:pt x="124462" y="99961"/>
                  </a:lnTo>
                  <a:lnTo>
                    <a:pt x="125347" y="98398"/>
                  </a:lnTo>
                  <a:lnTo>
                    <a:pt x="126170" y="96814"/>
                  </a:lnTo>
                  <a:lnTo>
                    <a:pt x="126972" y="95209"/>
                  </a:lnTo>
                  <a:lnTo>
                    <a:pt x="127713" y="93584"/>
                  </a:lnTo>
                  <a:lnTo>
                    <a:pt x="128412" y="91917"/>
                  </a:lnTo>
                  <a:lnTo>
                    <a:pt x="129091" y="90251"/>
                  </a:lnTo>
                  <a:lnTo>
                    <a:pt x="129400" y="89407"/>
                  </a:lnTo>
                  <a:lnTo>
                    <a:pt x="129708" y="88543"/>
                  </a:lnTo>
                  <a:lnTo>
                    <a:pt x="129996" y="87679"/>
                  </a:lnTo>
                  <a:lnTo>
                    <a:pt x="130264" y="86836"/>
                  </a:lnTo>
                  <a:lnTo>
                    <a:pt x="130531" y="85951"/>
                  </a:lnTo>
                  <a:lnTo>
                    <a:pt x="130798" y="85087"/>
                  </a:lnTo>
                  <a:lnTo>
                    <a:pt x="131045" y="84203"/>
                  </a:lnTo>
                  <a:lnTo>
                    <a:pt x="131272" y="83339"/>
                  </a:lnTo>
                  <a:lnTo>
                    <a:pt x="131498" y="82433"/>
                  </a:lnTo>
                  <a:lnTo>
                    <a:pt x="131704" y="81549"/>
                  </a:lnTo>
                  <a:lnTo>
                    <a:pt x="131909" y="80664"/>
                  </a:lnTo>
                  <a:lnTo>
                    <a:pt x="132095" y="79759"/>
                  </a:lnTo>
                  <a:lnTo>
                    <a:pt x="132259" y="78854"/>
                  </a:lnTo>
                  <a:lnTo>
                    <a:pt x="132424" y="77949"/>
                  </a:lnTo>
                  <a:lnTo>
                    <a:pt x="132568" y="77023"/>
                  </a:lnTo>
                  <a:lnTo>
                    <a:pt x="132712" y="76118"/>
                  </a:lnTo>
                  <a:lnTo>
                    <a:pt x="132835" y="75192"/>
                  </a:lnTo>
                  <a:lnTo>
                    <a:pt x="132938" y="74266"/>
                  </a:lnTo>
                  <a:lnTo>
                    <a:pt x="133041" y="73340"/>
                  </a:lnTo>
                  <a:lnTo>
                    <a:pt x="133123" y="72415"/>
                  </a:lnTo>
                  <a:lnTo>
                    <a:pt x="133205" y="71489"/>
                  </a:lnTo>
                  <a:lnTo>
                    <a:pt x="133267" y="70543"/>
                  </a:lnTo>
                  <a:lnTo>
                    <a:pt x="133308" y="69596"/>
                  </a:lnTo>
                  <a:lnTo>
                    <a:pt x="133349" y="68650"/>
                  </a:lnTo>
                  <a:lnTo>
                    <a:pt x="133370" y="67704"/>
                  </a:lnTo>
                  <a:lnTo>
                    <a:pt x="133370" y="66757"/>
                  </a:lnTo>
                  <a:lnTo>
                    <a:pt x="133370" y="66757"/>
                  </a:lnTo>
                  <a:lnTo>
                    <a:pt x="133349" y="65009"/>
                  </a:lnTo>
                  <a:lnTo>
                    <a:pt x="133288" y="63239"/>
                  </a:lnTo>
                  <a:lnTo>
                    <a:pt x="133164" y="61511"/>
                  </a:lnTo>
                  <a:lnTo>
                    <a:pt x="133000" y="59783"/>
                  </a:lnTo>
                  <a:lnTo>
                    <a:pt x="132815" y="58055"/>
                  </a:lnTo>
                  <a:lnTo>
                    <a:pt x="132568" y="56368"/>
                  </a:lnTo>
                  <a:lnTo>
                    <a:pt x="132280" y="54681"/>
                  </a:lnTo>
                  <a:lnTo>
                    <a:pt x="131951" y="52994"/>
                  </a:lnTo>
                  <a:lnTo>
                    <a:pt x="131580" y="51328"/>
                  </a:lnTo>
                  <a:lnTo>
                    <a:pt x="131169" y="49682"/>
                  </a:lnTo>
                  <a:lnTo>
                    <a:pt x="130716" y="48057"/>
                  </a:lnTo>
                  <a:lnTo>
                    <a:pt x="130222" y="46452"/>
                  </a:lnTo>
                  <a:lnTo>
                    <a:pt x="129688" y="44848"/>
                  </a:lnTo>
                  <a:lnTo>
                    <a:pt x="129112" y="43264"/>
                  </a:lnTo>
                  <a:lnTo>
                    <a:pt x="128494" y="41721"/>
                  </a:lnTo>
                  <a:lnTo>
                    <a:pt x="127857" y="40178"/>
                  </a:lnTo>
                  <a:lnTo>
                    <a:pt x="127178" y="38655"/>
                  </a:lnTo>
                  <a:lnTo>
                    <a:pt x="126458" y="37154"/>
                  </a:lnTo>
                  <a:lnTo>
                    <a:pt x="125697" y="35672"/>
                  </a:lnTo>
                  <a:lnTo>
                    <a:pt x="124915" y="34212"/>
                  </a:lnTo>
                  <a:lnTo>
                    <a:pt x="124071" y="32772"/>
                  </a:lnTo>
                  <a:lnTo>
                    <a:pt x="123207" y="31352"/>
                  </a:lnTo>
                  <a:lnTo>
                    <a:pt x="122323" y="29953"/>
                  </a:lnTo>
                  <a:lnTo>
                    <a:pt x="121397" y="28596"/>
                  </a:lnTo>
                  <a:lnTo>
                    <a:pt x="120430" y="27258"/>
                  </a:lnTo>
                  <a:lnTo>
                    <a:pt x="119443" y="25921"/>
                  </a:lnTo>
                  <a:lnTo>
                    <a:pt x="118414" y="24625"/>
                  </a:lnTo>
                  <a:lnTo>
                    <a:pt x="117365" y="23370"/>
                  </a:lnTo>
                  <a:lnTo>
                    <a:pt x="116274" y="22115"/>
                  </a:lnTo>
                  <a:lnTo>
                    <a:pt x="115164" y="20902"/>
                  </a:lnTo>
                  <a:lnTo>
                    <a:pt x="114012" y="19729"/>
                  </a:lnTo>
                  <a:lnTo>
                    <a:pt x="112839" y="18556"/>
                  </a:lnTo>
                  <a:lnTo>
                    <a:pt x="111625" y="17445"/>
                  </a:lnTo>
                  <a:lnTo>
                    <a:pt x="110391" y="16334"/>
                  </a:lnTo>
                  <a:lnTo>
                    <a:pt x="109136" y="15265"/>
                  </a:lnTo>
                  <a:lnTo>
                    <a:pt x="107860" y="14236"/>
                  </a:lnTo>
                  <a:lnTo>
                    <a:pt x="106544" y="13228"/>
                  </a:lnTo>
                  <a:lnTo>
                    <a:pt x="105207" y="12241"/>
                  </a:lnTo>
                  <a:lnTo>
                    <a:pt x="103849" y="11315"/>
                  </a:lnTo>
                  <a:lnTo>
                    <a:pt x="102470" y="10389"/>
                  </a:lnTo>
                  <a:lnTo>
                    <a:pt x="101051" y="9525"/>
                  </a:lnTo>
                  <a:lnTo>
                    <a:pt x="99611" y="8682"/>
                  </a:lnTo>
                  <a:lnTo>
                    <a:pt x="98171" y="7879"/>
                  </a:lnTo>
                  <a:lnTo>
                    <a:pt x="96690" y="7097"/>
                  </a:lnTo>
                  <a:lnTo>
                    <a:pt x="95188" y="6377"/>
                  </a:lnTo>
                  <a:lnTo>
                    <a:pt x="93666" y="5678"/>
                  </a:lnTo>
                  <a:lnTo>
                    <a:pt x="92123" y="5020"/>
                  </a:lnTo>
                  <a:lnTo>
                    <a:pt x="90559" y="4382"/>
                  </a:lnTo>
                  <a:lnTo>
                    <a:pt x="88975" y="3806"/>
                  </a:lnTo>
                  <a:lnTo>
                    <a:pt x="87391" y="3250"/>
                  </a:lnTo>
                  <a:lnTo>
                    <a:pt x="85766" y="2757"/>
                  </a:lnTo>
                  <a:lnTo>
                    <a:pt x="84120" y="2284"/>
                  </a:lnTo>
                  <a:lnTo>
                    <a:pt x="82474" y="1872"/>
                  </a:lnTo>
                  <a:lnTo>
                    <a:pt x="80808" y="1481"/>
                  </a:lnTo>
                  <a:lnTo>
                    <a:pt x="79121" y="1152"/>
                  </a:lnTo>
                  <a:lnTo>
                    <a:pt x="77413" y="843"/>
                  </a:lnTo>
                  <a:lnTo>
                    <a:pt x="75706" y="597"/>
                  </a:lnTo>
                  <a:lnTo>
                    <a:pt x="73978" y="391"/>
                  </a:lnTo>
                  <a:lnTo>
                    <a:pt x="72229" y="226"/>
                  </a:lnTo>
                  <a:lnTo>
                    <a:pt x="70460" y="103"/>
                  </a:lnTo>
                  <a:lnTo>
                    <a:pt x="68691" y="21"/>
                  </a:lnTo>
                  <a:lnTo>
                    <a:pt x="66922" y="0"/>
                  </a:lnTo>
                  <a:lnTo>
                    <a:pt x="65111" y="21"/>
                  </a:lnTo>
                  <a:lnTo>
                    <a:pt x="63301" y="82"/>
                  </a:lnTo>
                  <a:lnTo>
                    <a:pt x="63301" y="82"/>
                  </a:lnTo>
                  <a:lnTo>
                    <a:pt x="61717" y="165"/>
                  </a:lnTo>
                  <a:lnTo>
                    <a:pt x="60112" y="309"/>
                  </a:lnTo>
                  <a:lnTo>
                    <a:pt x="58528" y="473"/>
                  </a:lnTo>
                  <a:lnTo>
                    <a:pt x="56965" y="679"/>
                  </a:lnTo>
                  <a:lnTo>
                    <a:pt x="55401" y="926"/>
                  </a:lnTo>
                  <a:lnTo>
                    <a:pt x="53838" y="1193"/>
                  </a:lnTo>
                  <a:lnTo>
                    <a:pt x="52315" y="1522"/>
                  </a:lnTo>
                  <a:lnTo>
                    <a:pt x="50772" y="1872"/>
                  </a:lnTo>
                  <a:lnTo>
                    <a:pt x="49271" y="2263"/>
                  </a:lnTo>
                  <a:lnTo>
                    <a:pt x="47769" y="2695"/>
                  </a:lnTo>
                  <a:lnTo>
                    <a:pt x="46288" y="3168"/>
                  </a:lnTo>
                  <a:lnTo>
                    <a:pt x="44806" y="3662"/>
                  </a:lnTo>
                  <a:lnTo>
                    <a:pt x="43366" y="4197"/>
                  </a:lnTo>
                  <a:lnTo>
                    <a:pt x="41926" y="4752"/>
                  </a:lnTo>
                  <a:lnTo>
                    <a:pt x="40486" y="5349"/>
                  </a:lnTo>
                  <a:lnTo>
                    <a:pt x="39087" y="5987"/>
                  </a:lnTo>
                  <a:lnTo>
                    <a:pt x="37688" y="6645"/>
                  </a:lnTo>
                  <a:lnTo>
                    <a:pt x="36310" y="7344"/>
                  </a:lnTo>
                  <a:lnTo>
                    <a:pt x="34952" y="8085"/>
                  </a:lnTo>
                  <a:lnTo>
                    <a:pt x="33615" y="8826"/>
                  </a:lnTo>
                  <a:lnTo>
                    <a:pt x="32298" y="9628"/>
                  </a:lnTo>
                  <a:lnTo>
                    <a:pt x="31002" y="10430"/>
                  </a:lnTo>
                  <a:lnTo>
                    <a:pt x="29727" y="11294"/>
                  </a:lnTo>
                  <a:lnTo>
                    <a:pt x="28472" y="12158"/>
                  </a:lnTo>
                  <a:lnTo>
                    <a:pt x="27217" y="13063"/>
                  </a:lnTo>
                  <a:lnTo>
                    <a:pt x="26003" y="13989"/>
                  </a:lnTo>
                  <a:lnTo>
                    <a:pt x="24810" y="14956"/>
                  </a:lnTo>
                  <a:lnTo>
                    <a:pt x="23638" y="15944"/>
                  </a:lnTo>
                  <a:lnTo>
                    <a:pt x="22485" y="16952"/>
                  </a:lnTo>
                  <a:lnTo>
                    <a:pt x="21354" y="17980"/>
                  </a:lnTo>
                  <a:lnTo>
                    <a:pt x="20243" y="19050"/>
                  </a:lnTo>
                  <a:lnTo>
                    <a:pt x="19153" y="20140"/>
                  </a:lnTo>
                  <a:lnTo>
                    <a:pt x="18104" y="21251"/>
                  </a:lnTo>
                  <a:lnTo>
                    <a:pt x="17075" y="22383"/>
                  </a:lnTo>
                  <a:lnTo>
                    <a:pt x="16067" y="23535"/>
                  </a:lnTo>
                  <a:lnTo>
                    <a:pt x="15079" y="24707"/>
                  </a:lnTo>
                  <a:lnTo>
                    <a:pt x="14133" y="25921"/>
                  </a:lnTo>
                  <a:lnTo>
                    <a:pt x="13187" y="27135"/>
                  </a:lnTo>
                  <a:lnTo>
                    <a:pt x="12302" y="28390"/>
                  </a:lnTo>
                  <a:lnTo>
                    <a:pt x="11418" y="29645"/>
                  </a:lnTo>
                  <a:lnTo>
                    <a:pt x="10574" y="30941"/>
                  </a:lnTo>
                  <a:lnTo>
                    <a:pt x="9751" y="32237"/>
                  </a:lnTo>
                  <a:lnTo>
                    <a:pt x="8970" y="33554"/>
                  </a:lnTo>
                  <a:lnTo>
                    <a:pt x="8208" y="34911"/>
                  </a:lnTo>
                  <a:lnTo>
                    <a:pt x="7488" y="36269"/>
                  </a:lnTo>
                  <a:lnTo>
                    <a:pt x="6789" y="37647"/>
                  </a:lnTo>
                  <a:lnTo>
                    <a:pt x="6131" y="39026"/>
                  </a:lnTo>
                  <a:lnTo>
                    <a:pt x="5493" y="40445"/>
                  </a:lnTo>
                  <a:lnTo>
                    <a:pt x="4876" y="41865"/>
                  </a:lnTo>
                  <a:lnTo>
                    <a:pt x="4320" y="43305"/>
                  </a:lnTo>
                  <a:lnTo>
                    <a:pt x="3785" y="44765"/>
                  </a:lnTo>
                  <a:lnTo>
                    <a:pt x="3271" y="46247"/>
                  </a:lnTo>
                  <a:lnTo>
                    <a:pt x="2798" y="47728"/>
                  </a:lnTo>
                  <a:lnTo>
                    <a:pt x="2366" y="49230"/>
                  </a:lnTo>
                  <a:lnTo>
                    <a:pt x="1975" y="50731"/>
                  </a:lnTo>
                  <a:lnTo>
                    <a:pt x="1605" y="52254"/>
                  </a:lnTo>
                  <a:lnTo>
                    <a:pt x="1275" y="53797"/>
                  </a:lnTo>
                  <a:lnTo>
                    <a:pt x="987" y="55340"/>
                  </a:lnTo>
                  <a:lnTo>
                    <a:pt x="720" y="56903"/>
                  </a:lnTo>
                  <a:lnTo>
                    <a:pt x="514" y="58467"/>
                  </a:lnTo>
                  <a:lnTo>
                    <a:pt x="329" y="60051"/>
                  </a:lnTo>
                  <a:lnTo>
                    <a:pt x="185" y="61635"/>
                  </a:lnTo>
                  <a:lnTo>
                    <a:pt x="82" y="63219"/>
                  </a:lnTo>
                  <a:lnTo>
                    <a:pt x="21" y="64823"/>
                  </a:lnTo>
                  <a:lnTo>
                    <a:pt x="21" y="64823"/>
                  </a:lnTo>
                  <a:lnTo>
                    <a:pt x="0" y="65832"/>
                  </a:lnTo>
                  <a:lnTo>
                    <a:pt x="0" y="66819"/>
                  </a:lnTo>
                  <a:lnTo>
                    <a:pt x="0" y="67806"/>
                  </a:lnTo>
                  <a:lnTo>
                    <a:pt x="41" y="68794"/>
                  </a:lnTo>
                  <a:lnTo>
                    <a:pt x="82" y="69761"/>
                  </a:lnTo>
                  <a:lnTo>
                    <a:pt x="123" y="70748"/>
                  </a:lnTo>
                  <a:lnTo>
                    <a:pt x="206" y="71715"/>
                  </a:lnTo>
                  <a:lnTo>
                    <a:pt x="288" y="72682"/>
                  </a:lnTo>
                  <a:lnTo>
                    <a:pt x="370" y="73649"/>
                  </a:lnTo>
                  <a:lnTo>
                    <a:pt x="473" y="74595"/>
                  </a:lnTo>
                  <a:lnTo>
                    <a:pt x="597" y="75562"/>
                  </a:lnTo>
                  <a:lnTo>
                    <a:pt x="741" y="76509"/>
                  </a:lnTo>
                  <a:lnTo>
                    <a:pt x="885" y="77455"/>
                  </a:lnTo>
                  <a:lnTo>
                    <a:pt x="1049" y="78401"/>
                  </a:lnTo>
                  <a:lnTo>
                    <a:pt x="1214" y="79327"/>
                  </a:lnTo>
                  <a:lnTo>
                    <a:pt x="1399" y="80253"/>
                  </a:lnTo>
                  <a:lnTo>
                    <a:pt x="1605" y="81179"/>
                  </a:lnTo>
                  <a:lnTo>
                    <a:pt x="1810" y="82104"/>
                  </a:lnTo>
                  <a:lnTo>
                    <a:pt x="2037" y="83030"/>
                  </a:lnTo>
                  <a:lnTo>
                    <a:pt x="2284" y="83935"/>
                  </a:lnTo>
                  <a:lnTo>
                    <a:pt x="2530" y="84840"/>
                  </a:lnTo>
                  <a:lnTo>
                    <a:pt x="2777" y="85746"/>
                  </a:lnTo>
                  <a:lnTo>
                    <a:pt x="3065" y="86630"/>
                  </a:lnTo>
                  <a:lnTo>
                    <a:pt x="3353" y="87515"/>
                  </a:lnTo>
                  <a:lnTo>
                    <a:pt x="3641" y="88399"/>
                  </a:lnTo>
                  <a:lnTo>
                    <a:pt x="3950" y="89284"/>
                  </a:lnTo>
                  <a:lnTo>
                    <a:pt x="4279" y="90148"/>
                  </a:lnTo>
                  <a:lnTo>
                    <a:pt x="4608" y="91012"/>
                  </a:lnTo>
                  <a:lnTo>
                    <a:pt x="4958" y="91876"/>
                  </a:lnTo>
                  <a:lnTo>
                    <a:pt x="5308" y="92740"/>
                  </a:lnTo>
                  <a:lnTo>
                    <a:pt x="5678" y="93584"/>
                  </a:lnTo>
                  <a:lnTo>
                    <a:pt x="6048" y="94427"/>
                  </a:lnTo>
                  <a:lnTo>
                    <a:pt x="6439" y="95250"/>
                  </a:lnTo>
                  <a:lnTo>
                    <a:pt x="6851" y="96093"/>
                  </a:lnTo>
                  <a:lnTo>
                    <a:pt x="7262" y="96916"/>
                  </a:lnTo>
                  <a:lnTo>
                    <a:pt x="7694" y="97719"/>
                  </a:lnTo>
                  <a:lnTo>
                    <a:pt x="8126" y="98542"/>
                  </a:lnTo>
                  <a:lnTo>
                    <a:pt x="8558" y="99323"/>
                  </a:lnTo>
                  <a:lnTo>
                    <a:pt x="9031" y="100126"/>
                  </a:lnTo>
                  <a:lnTo>
                    <a:pt x="9484" y="100907"/>
                  </a:lnTo>
                  <a:lnTo>
                    <a:pt x="9978" y="101689"/>
                  </a:lnTo>
                  <a:lnTo>
                    <a:pt x="10451" y="102471"/>
                  </a:lnTo>
                  <a:lnTo>
                    <a:pt x="10965" y="103232"/>
                  </a:lnTo>
                  <a:lnTo>
                    <a:pt x="11459" y="103993"/>
                  </a:lnTo>
                  <a:lnTo>
                    <a:pt x="11994" y="104754"/>
                  </a:lnTo>
                  <a:lnTo>
                    <a:pt x="12508" y="105495"/>
                  </a:lnTo>
                  <a:lnTo>
                    <a:pt x="13063" y="106236"/>
                  </a:lnTo>
                  <a:lnTo>
                    <a:pt x="13598" y="106956"/>
                  </a:lnTo>
                  <a:lnTo>
                    <a:pt x="14154" y="107676"/>
                  </a:lnTo>
                  <a:lnTo>
                    <a:pt x="14730" y="108396"/>
                  </a:lnTo>
                  <a:lnTo>
                    <a:pt x="15306" y="109095"/>
                  </a:lnTo>
                  <a:lnTo>
                    <a:pt x="15902" y="109795"/>
                  </a:lnTo>
                  <a:lnTo>
                    <a:pt x="16499" y="110474"/>
                  </a:lnTo>
                  <a:lnTo>
                    <a:pt x="17116" y="111152"/>
                  </a:lnTo>
                  <a:lnTo>
                    <a:pt x="17733" y="111831"/>
                  </a:lnTo>
                  <a:lnTo>
                    <a:pt x="18350" y="112490"/>
                  </a:lnTo>
                  <a:lnTo>
                    <a:pt x="18988" y="113148"/>
                  </a:lnTo>
                  <a:lnTo>
                    <a:pt x="19626" y="113806"/>
                  </a:lnTo>
                  <a:lnTo>
                    <a:pt x="20284" y="114444"/>
                  </a:lnTo>
                  <a:lnTo>
                    <a:pt x="20943" y="115061"/>
                  </a:lnTo>
                  <a:lnTo>
                    <a:pt x="21621" y="115678"/>
                  </a:lnTo>
                  <a:lnTo>
                    <a:pt x="22300" y="116296"/>
                  </a:lnTo>
                  <a:lnTo>
                    <a:pt x="23000" y="116892"/>
                  </a:lnTo>
                  <a:lnTo>
                    <a:pt x="23699" y="117489"/>
                  </a:lnTo>
                  <a:lnTo>
                    <a:pt x="23699" y="117489"/>
                  </a:lnTo>
                  <a:lnTo>
                    <a:pt x="24460" y="118126"/>
                  </a:lnTo>
                  <a:lnTo>
                    <a:pt x="25201" y="118785"/>
                  </a:lnTo>
                  <a:lnTo>
                    <a:pt x="25942" y="119443"/>
                  </a:lnTo>
                  <a:lnTo>
                    <a:pt x="26662" y="120122"/>
                  </a:lnTo>
                  <a:lnTo>
                    <a:pt x="27361" y="120801"/>
                  </a:lnTo>
                  <a:lnTo>
                    <a:pt x="28061" y="121500"/>
                  </a:lnTo>
                  <a:lnTo>
                    <a:pt x="28719" y="122200"/>
                  </a:lnTo>
                  <a:lnTo>
                    <a:pt x="29398" y="122920"/>
                  </a:lnTo>
                  <a:lnTo>
                    <a:pt x="30036" y="123640"/>
                  </a:lnTo>
                  <a:lnTo>
                    <a:pt x="30673" y="124380"/>
                  </a:lnTo>
                  <a:lnTo>
                    <a:pt x="31290" y="125121"/>
                  </a:lnTo>
                  <a:lnTo>
                    <a:pt x="31887" y="125862"/>
                  </a:lnTo>
                  <a:lnTo>
                    <a:pt x="32463" y="126623"/>
                  </a:lnTo>
                  <a:lnTo>
                    <a:pt x="33039" y="127405"/>
                  </a:lnTo>
                  <a:lnTo>
                    <a:pt x="33595" y="128186"/>
                  </a:lnTo>
                  <a:lnTo>
                    <a:pt x="34129" y="128968"/>
                  </a:lnTo>
                  <a:lnTo>
                    <a:pt x="34664" y="129770"/>
                  </a:lnTo>
                  <a:lnTo>
                    <a:pt x="35179" y="130573"/>
                  </a:lnTo>
                  <a:lnTo>
                    <a:pt x="35672" y="131375"/>
                  </a:lnTo>
                  <a:lnTo>
                    <a:pt x="36145" y="132198"/>
                  </a:lnTo>
                  <a:lnTo>
                    <a:pt x="36598" y="133041"/>
                  </a:lnTo>
                  <a:lnTo>
                    <a:pt x="37051" y="133864"/>
                  </a:lnTo>
                  <a:lnTo>
                    <a:pt x="37483" y="134708"/>
                  </a:lnTo>
                  <a:lnTo>
                    <a:pt x="37894" y="135572"/>
                  </a:lnTo>
                  <a:lnTo>
                    <a:pt x="38285" y="136436"/>
                  </a:lnTo>
                  <a:lnTo>
                    <a:pt x="38676" y="137300"/>
                  </a:lnTo>
                  <a:lnTo>
                    <a:pt x="39026" y="138164"/>
                  </a:lnTo>
                  <a:lnTo>
                    <a:pt x="39375" y="139049"/>
                  </a:lnTo>
                  <a:lnTo>
                    <a:pt x="39704" y="139933"/>
                  </a:lnTo>
                  <a:lnTo>
                    <a:pt x="40034" y="140818"/>
                  </a:lnTo>
                  <a:lnTo>
                    <a:pt x="40322" y="141723"/>
                  </a:lnTo>
                  <a:lnTo>
                    <a:pt x="40610" y="142628"/>
                  </a:lnTo>
                  <a:lnTo>
                    <a:pt x="93275" y="142628"/>
                  </a:lnTo>
                </a:path>
              </a:pathLst>
            </a:custGeom>
            <a:noFill/>
            <a:ln>
              <a:noFill/>
            </a:ln>
          </p:spPr>
          <p:txBody>
            <a:bodyPr spcFirstLastPara="1" wrap="square" lIns="121900" tIns="121900" rIns="121900" bIns="121900" anchor="ctr" anchorCtr="0">
              <a:noAutofit/>
            </a:bodyPr>
            <a:lstStyle/>
            <a:p>
              <a:endParaRPr sz="2489">
                <a:latin typeface="+mn-lt"/>
              </a:endParaRPr>
            </a:p>
          </p:txBody>
        </p:sp>
        <p:sp>
          <p:nvSpPr>
            <p:cNvPr id="40" name="Google Shape;406;p16"/>
            <p:cNvSpPr/>
            <p:nvPr/>
          </p:nvSpPr>
          <p:spPr>
            <a:xfrm>
              <a:off x="3165300" y="1822700"/>
              <a:ext cx="1309450" cy="2005325"/>
            </a:xfrm>
            <a:custGeom>
              <a:avLst/>
              <a:gdLst/>
              <a:ahLst/>
              <a:cxnLst/>
              <a:rect l="l" t="t" r="r" b="b"/>
              <a:pathLst>
                <a:path w="52378" h="80213" extrusionOk="0">
                  <a:moveTo>
                    <a:pt x="16170" y="0"/>
                  </a:moveTo>
                  <a:lnTo>
                    <a:pt x="15718" y="42"/>
                  </a:lnTo>
                  <a:lnTo>
                    <a:pt x="15265" y="103"/>
                  </a:lnTo>
                  <a:lnTo>
                    <a:pt x="14813" y="186"/>
                  </a:lnTo>
                  <a:lnTo>
                    <a:pt x="14381" y="288"/>
                  </a:lnTo>
                  <a:lnTo>
                    <a:pt x="13949" y="412"/>
                  </a:lnTo>
                  <a:lnTo>
                    <a:pt x="13517" y="556"/>
                  </a:lnTo>
                  <a:lnTo>
                    <a:pt x="13105" y="720"/>
                  </a:lnTo>
                  <a:lnTo>
                    <a:pt x="12714" y="906"/>
                  </a:lnTo>
                  <a:lnTo>
                    <a:pt x="12323" y="1132"/>
                  </a:lnTo>
                  <a:lnTo>
                    <a:pt x="11953" y="1358"/>
                  </a:lnTo>
                  <a:lnTo>
                    <a:pt x="11583" y="1626"/>
                  </a:lnTo>
                  <a:lnTo>
                    <a:pt x="11254" y="1914"/>
                  </a:lnTo>
                  <a:lnTo>
                    <a:pt x="10925" y="2222"/>
                  </a:lnTo>
                  <a:lnTo>
                    <a:pt x="10616" y="2551"/>
                  </a:lnTo>
                  <a:lnTo>
                    <a:pt x="10328" y="2901"/>
                  </a:lnTo>
                  <a:lnTo>
                    <a:pt x="10143" y="3066"/>
                  </a:lnTo>
                  <a:lnTo>
                    <a:pt x="9958" y="3230"/>
                  </a:lnTo>
                  <a:lnTo>
                    <a:pt x="9752" y="3395"/>
                  </a:lnTo>
                  <a:lnTo>
                    <a:pt x="9526" y="3539"/>
                  </a:lnTo>
                  <a:lnTo>
                    <a:pt x="9299" y="3662"/>
                  </a:lnTo>
                  <a:lnTo>
                    <a:pt x="9073" y="3786"/>
                  </a:lnTo>
                  <a:lnTo>
                    <a:pt x="8826" y="3889"/>
                  </a:lnTo>
                  <a:lnTo>
                    <a:pt x="8579" y="3991"/>
                  </a:lnTo>
                  <a:lnTo>
                    <a:pt x="8332" y="4074"/>
                  </a:lnTo>
                  <a:lnTo>
                    <a:pt x="8065" y="4135"/>
                  </a:lnTo>
                  <a:lnTo>
                    <a:pt x="7551" y="4259"/>
                  </a:lnTo>
                  <a:lnTo>
                    <a:pt x="7016" y="4321"/>
                  </a:lnTo>
                  <a:lnTo>
                    <a:pt x="6460" y="4341"/>
                  </a:lnTo>
                  <a:lnTo>
                    <a:pt x="6090" y="4321"/>
                  </a:lnTo>
                  <a:lnTo>
                    <a:pt x="5679" y="4259"/>
                  </a:lnTo>
                  <a:lnTo>
                    <a:pt x="5247" y="4135"/>
                  </a:lnTo>
                  <a:lnTo>
                    <a:pt x="4835" y="3991"/>
                  </a:lnTo>
                  <a:lnTo>
                    <a:pt x="4629" y="3889"/>
                  </a:lnTo>
                  <a:lnTo>
                    <a:pt x="4444" y="3786"/>
                  </a:lnTo>
                  <a:lnTo>
                    <a:pt x="4259" y="3662"/>
                  </a:lnTo>
                  <a:lnTo>
                    <a:pt x="4095" y="3539"/>
                  </a:lnTo>
                  <a:lnTo>
                    <a:pt x="3930" y="3395"/>
                  </a:lnTo>
                  <a:lnTo>
                    <a:pt x="3786" y="3230"/>
                  </a:lnTo>
                  <a:lnTo>
                    <a:pt x="3663" y="3066"/>
                  </a:lnTo>
                  <a:lnTo>
                    <a:pt x="3560" y="2901"/>
                  </a:lnTo>
                  <a:lnTo>
                    <a:pt x="3375" y="2716"/>
                  </a:lnTo>
                  <a:lnTo>
                    <a:pt x="3128" y="2551"/>
                  </a:lnTo>
                  <a:lnTo>
                    <a:pt x="2840" y="2407"/>
                  </a:lnTo>
                  <a:lnTo>
                    <a:pt x="2552" y="2284"/>
                  </a:lnTo>
                  <a:lnTo>
                    <a:pt x="2387" y="2243"/>
                  </a:lnTo>
                  <a:lnTo>
                    <a:pt x="2222" y="2222"/>
                  </a:lnTo>
                  <a:lnTo>
                    <a:pt x="1873" y="2222"/>
                  </a:lnTo>
                  <a:lnTo>
                    <a:pt x="1688" y="2243"/>
                  </a:lnTo>
                  <a:lnTo>
                    <a:pt x="1523" y="2284"/>
                  </a:lnTo>
                  <a:lnTo>
                    <a:pt x="1338" y="2325"/>
                  </a:lnTo>
                  <a:lnTo>
                    <a:pt x="1153" y="2407"/>
                  </a:lnTo>
                  <a:lnTo>
                    <a:pt x="988" y="2510"/>
                  </a:lnTo>
                  <a:lnTo>
                    <a:pt x="824" y="2613"/>
                  </a:lnTo>
                  <a:lnTo>
                    <a:pt x="659" y="2737"/>
                  </a:lnTo>
                  <a:lnTo>
                    <a:pt x="536" y="2860"/>
                  </a:lnTo>
                  <a:lnTo>
                    <a:pt x="412" y="2983"/>
                  </a:lnTo>
                  <a:lnTo>
                    <a:pt x="289" y="3127"/>
                  </a:lnTo>
                  <a:lnTo>
                    <a:pt x="206" y="3292"/>
                  </a:lnTo>
                  <a:lnTo>
                    <a:pt x="124" y="3436"/>
                  </a:lnTo>
                  <a:lnTo>
                    <a:pt x="62" y="3601"/>
                  </a:lnTo>
                  <a:lnTo>
                    <a:pt x="21" y="3765"/>
                  </a:lnTo>
                  <a:lnTo>
                    <a:pt x="1" y="3930"/>
                  </a:lnTo>
                  <a:lnTo>
                    <a:pt x="1" y="4115"/>
                  </a:lnTo>
                  <a:lnTo>
                    <a:pt x="21" y="4279"/>
                  </a:lnTo>
                  <a:lnTo>
                    <a:pt x="42" y="4465"/>
                  </a:lnTo>
                  <a:lnTo>
                    <a:pt x="104" y="4650"/>
                  </a:lnTo>
                  <a:lnTo>
                    <a:pt x="186" y="4835"/>
                  </a:lnTo>
                  <a:lnTo>
                    <a:pt x="19524" y="80212"/>
                  </a:lnTo>
                  <a:lnTo>
                    <a:pt x="23865" y="80212"/>
                  </a:lnTo>
                  <a:lnTo>
                    <a:pt x="4527" y="8209"/>
                  </a:lnTo>
                  <a:lnTo>
                    <a:pt x="6440" y="8209"/>
                  </a:lnTo>
                  <a:lnTo>
                    <a:pt x="6892" y="8168"/>
                  </a:lnTo>
                  <a:lnTo>
                    <a:pt x="7345" y="8106"/>
                  </a:lnTo>
                  <a:lnTo>
                    <a:pt x="7798" y="8024"/>
                  </a:lnTo>
                  <a:lnTo>
                    <a:pt x="8230" y="7921"/>
                  </a:lnTo>
                  <a:lnTo>
                    <a:pt x="8682" y="7797"/>
                  </a:lnTo>
                  <a:lnTo>
                    <a:pt x="9114" y="7653"/>
                  </a:lnTo>
                  <a:lnTo>
                    <a:pt x="9546" y="7489"/>
                  </a:lnTo>
                  <a:lnTo>
                    <a:pt x="9978" y="7283"/>
                  </a:lnTo>
                  <a:lnTo>
                    <a:pt x="10390" y="7077"/>
                  </a:lnTo>
                  <a:lnTo>
                    <a:pt x="10801" y="6830"/>
                  </a:lnTo>
                  <a:lnTo>
                    <a:pt x="11213" y="6584"/>
                  </a:lnTo>
                  <a:lnTo>
                    <a:pt x="11624" y="6296"/>
                  </a:lnTo>
                  <a:lnTo>
                    <a:pt x="11994" y="5987"/>
                  </a:lnTo>
                  <a:lnTo>
                    <a:pt x="12385" y="5658"/>
                  </a:lnTo>
                  <a:lnTo>
                    <a:pt x="12755" y="5308"/>
                  </a:lnTo>
                  <a:lnTo>
                    <a:pt x="13105" y="4979"/>
                  </a:lnTo>
                  <a:lnTo>
                    <a:pt x="13476" y="4670"/>
                  </a:lnTo>
                  <a:lnTo>
                    <a:pt x="13866" y="4423"/>
                  </a:lnTo>
                  <a:lnTo>
                    <a:pt x="14052" y="4321"/>
                  </a:lnTo>
                  <a:lnTo>
                    <a:pt x="14257" y="4218"/>
                  </a:lnTo>
                  <a:lnTo>
                    <a:pt x="14463" y="4135"/>
                  </a:lnTo>
                  <a:lnTo>
                    <a:pt x="14669" y="4074"/>
                  </a:lnTo>
                  <a:lnTo>
                    <a:pt x="14895" y="4012"/>
                  </a:lnTo>
                  <a:lnTo>
                    <a:pt x="15121" y="3950"/>
                  </a:lnTo>
                  <a:lnTo>
                    <a:pt x="15368" y="3909"/>
                  </a:lnTo>
                  <a:lnTo>
                    <a:pt x="15615" y="3889"/>
                  </a:lnTo>
                  <a:lnTo>
                    <a:pt x="16129" y="3868"/>
                  </a:lnTo>
                  <a:lnTo>
                    <a:pt x="16644" y="3889"/>
                  </a:lnTo>
                  <a:lnTo>
                    <a:pt x="16891" y="3909"/>
                  </a:lnTo>
                  <a:lnTo>
                    <a:pt x="17137" y="3950"/>
                  </a:lnTo>
                  <a:lnTo>
                    <a:pt x="17364" y="4012"/>
                  </a:lnTo>
                  <a:lnTo>
                    <a:pt x="17590" y="4074"/>
                  </a:lnTo>
                  <a:lnTo>
                    <a:pt x="17796" y="4135"/>
                  </a:lnTo>
                  <a:lnTo>
                    <a:pt x="18001" y="4218"/>
                  </a:lnTo>
                  <a:lnTo>
                    <a:pt x="18207" y="4321"/>
                  </a:lnTo>
                  <a:lnTo>
                    <a:pt x="18392" y="4423"/>
                  </a:lnTo>
                  <a:lnTo>
                    <a:pt x="18783" y="4670"/>
                  </a:lnTo>
                  <a:lnTo>
                    <a:pt x="19153" y="4979"/>
                  </a:lnTo>
                  <a:lnTo>
                    <a:pt x="19524" y="5308"/>
                  </a:lnTo>
                  <a:lnTo>
                    <a:pt x="19832" y="5658"/>
                  </a:lnTo>
                  <a:lnTo>
                    <a:pt x="20182" y="5987"/>
                  </a:lnTo>
                  <a:lnTo>
                    <a:pt x="20532" y="6296"/>
                  </a:lnTo>
                  <a:lnTo>
                    <a:pt x="20882" y="6584"/>
                  </a:lnTo>
                  <a:lnTo>
                    <a:pt x="21252" y="6830"/>
                  </a:lnTo>
                  <a:lnTo>
                    <a:pt x="21643" y="7077"/>
                  </a:lnTo>
                  <a:lnTo>
                    <a:pt x="22034" y="7283"/>
                  </a:lnTo>
                  <a:lnTo>
                    <a:pt x="22424" y="7489"/>
                  </a:lnTo>
                  <a:lnTo>
                    <a:pt x="22836" y="7653"/>
                  </a:lnTo>
                  <a:lnTo>
                    <a:pt x="23247" y="7797"/>
                  </a:lnTo>
                  <a:lnTo>
                    <a:pt x="23659" y="7921"/>
                  </a:lnTo>
                  <a:lnTo>
                    <a:pt x="24091" y="8024"/>
                  </a:lnTo>
                  <a:lnTo>
                    <a:pt x="24502" y="8106"/>
                  </a:lnTo>
                  <a:lnTo>
                    <a:pt x="24934" y="8168"/>
                  </a:lnTo>
                  <a:lnTo>
                    <a:pt x="25366" y="8209"/>
                  </a:lnTo>
                  <a:lnTo>
                    <a:pt x="26230" y="8209"/>
                  </a:lnTo>
                  <a:lnTo>
                    <a:pt x="26662" y="8168"/>
                  </a:lnTo>
                  <a:lnTo>
                    <a:pt x="27074" y="8106"/>
                  </a:lnTo>
                  <a:lnTo>
                    <a:pt x="27506" y="8024"/>
                  </a:lnTo>
                  <a:lnTo>
                    <a:pt x="27938" y="7921"/>
                  </a:lnTo>
                  <a:lnTo>
                    <a:pt x="28349" y="7797"/>
                  </a:lnTo>
                  <a:lnTo>
                    <a:pt x="28761" y="7653"/>
                  </a:lnTo>
                  <a:lnTo>
                    <a:pt x="29152" y="7489"/>
                  </a:lnTo>
                  <a:lnTo>
                    <a:pt x="29563" y="7283"/>
                  </a:lnTo>
                  <a:lnTo>
                    <a:pt x="29954" y="7077"/>
                  </a:lnTo>
                  <a:lnTo>
                    <a:pt x="30324" y="6830"/>
                  </a:lnTo>
                  <a:lnTo>
                    <a:pt x="30694" y="6584"/>
                  </a:lnTo>
                  <a:lnTo>
                    <a:pt x="31065" y="6296"/>
                  </a:lnTo>
                  <a:lnTo>
                    <a:pt x="31415" y="5987"/>
                  </a:lnTo>
                  <a:lnTo>
                    <a:pt x="31744" y="5658"/>
                  </a:lnTo>
                  <a:lnTo>
                    <a:pt x="32073" y="5308"/>
                  </a:lnTo>
                  <a:lnTo>
                    <a:pt x="32443" y="4979"/>
                  </a:lnTo>
                  <a:lnTo>
                    <a:pt x="32813" y="4670"/>
                  </a:lnTo>
                  <a:lnTo>
                    <a:pt x="33184" y="4423"/>
                  </a:lnTo>
                  <a:lnTo>
                    <a:pt x="33389" y="4321"/>
                  </a:lnTo>
                  <a:lnTo>
                    <a:pt x="33595" y="4218"/>
                  </a:lnTo>
                  <a:lnTo>
                    <a:pt x="33801" y="4135"/>
                  </a:lnTo>
                  <a:lnTo>
                    <a:pt x="34007" y="4074"/>
                  </a:lnTo>
                  <a:lnTo>
                    <a:pt x="34233" y="4012"/>
                  </a:lnTo>
                  <a:lnTo>
                    <a:pt x="34459" y="3950"/>
                  </a:lnTo>
                  <a:lnTo>
                    <a:pt x="34686" y="3909"/>
                  </a:lnTo>
                  <a:lnTo>
                    <a:pt x="34932" y="3889"/>
                  </a:lnTo>
                  <a:lnTo>
                    <a:pt x="35467" y="3868"/>
                  </a:lnTo>
                  <a:lnTo>
                    <a:pt x="35838" y="3889"/>
                  </a:lnTo>
                  <a:lnTo>
                    <a:pt x="36249" y="3950"/>
                  </a:lnTo>
                  <a:lnTo>
                    <a:pt x="36702" y="4074"/>
                  </a:lnTo>
                  <a:lnTo>
                    <a:pt x="37154" y="4218"/>
                  </a:lnTo>
                  <a:lnTo>
                    <a:pt x="37607" y="4423"/>
                  </a:lnTo>
                  <a:lnTo>
                    <a:pt x="38039" y="4670"/>
                  </a:lnTo>
                  <a:lnTo>
                    <a:pt x="38245" y="4814"/>
                  </a:lnTo>
                  <a:lnTo>
                    <a:pt x="38450" y="4979"/>
                  </a:lnTo>
                  <a:lnTo>
                    <a:pt x="38656" y="5144"/>
                  </a:lnTo>
                  <a:lnTo>
                    <a:pt x="38841" y="5308"/>
                  </a:lnTo>
                  <a:lnTo>
                    <a:pt x="39211" y="5658"/>
                  </a:lnTo>
                  <a:lnTo>
                    <a:pt x="39561" y="5987"/>
                  </a:lnTo>
                  <a:lnTo>
                    <a:pt x="39931" y="6296"/>
                  </a:lnTo>
                  <a:lnTo>
                    <a:pt x="40302" y="6584"/>
                  </a:lnTo>
                  <a:lnTo>
                    <a:pt x="40672" y="6830"/>
                  </a:lnTo>
                  <a:lnTo>
                    <a:pt x="41063" y="7077"/>
                  </a:lnTo>
                  <a:lnTo>
                    <a:pt x="41454" y="7283"/>
                  </a:lnTo>
                  <a:lnTo>
                    <a:pt x="41865" y="7489"/>
                  </a:lnTo>
                  <a:lnTo>
                    <a:pt x="42277" y="7653"/>
                  </a:lnTo>
                  <a:lnTo>
                    <a:pt x="42709" y="7797"/>
                  </a:lnTo>
                  <a:lnTo>
                    <a:pt x="43141" y="7921"/>
                  </a:lnTo>
                  <a:lnTo>
                    <a:pt x="43593" y="8024"/>
                  </a:lnTo>
                  <a:lnTo>
                    <a:pt x="44066" y="8106"/>
                  </a:lnTo>
                  <a:lnTo>
                    <a:pt x="44560" y="8168"/>
                  </a:lnTo>
                  <a:lnTo>
                    <a:pt x="45075" y="8209"/>
                  </a:lnTo>
                  <a:lnTo>
                    <a:pt x="47049" y="8209"/>
                  </a:lnTo>
                  <a:lnTo>
                    <a:pt x="28205" y="80212"/>
                  </a:lnTo>
                  <a:lnTo>
                    <a:pt x="32567" y="80212"/>
                  </a:lnTo>
                  <a:lnTo>
                    <a:pt x="52378" y="4835"/>
                  </a:lnTo>
                  <a:lnTo>
                    <a:pt x="52357" y="4465"/>
                  </a:lnTo>
                  <a:lnTo>
                    <a:pt x="52357" y="4115"/>
                  </a:lnTo>
                  <a:lnTo>
                    <a:pt x="52316" y="3765"/>
                  </a:lnTo>
                  <a:lnTo>
                    <a:pt x="52254" y="3436"/>
                  </a:lnTo>
                  <a:lnTo>
                    <a:pt x="52193" y="3292"/>
                  </a:lnTo>
                  <a:lnTo>
                    <a:pt x="52131" y="3127"/>
                  </a:lnTo>
                  <a:lnTo>
                    <a:pt x="52049" y="2983"/>
                  </a:lnTo>
                  <a:lnTo>
                    <a:pt x="51966" y="2860"/>
                  </a:lnTo>
                  <a:lnTo>
                    <a:pt x="51843" y="2737"/>
                  </a:lnTo>
                  <a:lnTo>
                    <a:pt x="51719" y="2613"/>
                  </a:lnTo>
                  <a:lnTo>
                    <a:pt x="51575" y="2510"/>
                  </a:lnTo>
                  <a:lnTo>
                    <a:pt x="51411" y="2407"/>
                  </a:lnTo>
                  <a:lnTo>
                    <a:pt x="51226" y="2325"/>
                  </a:lnTo>
                  <a:lnTo>
                    <a:pt x="51040" y="2284"/>
                  </a:lnTo>
                  <a:lnTo>
                    <a:pt x="50855" y="2243"/>
                  </a:lnTo>
                  <a:lnTo>
                    <a:pt x="50691" y="2222"/>
                  </a:lnTo>
                  <a:lnTo>
                    <a:pt x="50341" y="2222"/>
                  </a:lnTo>
                  <a:lnTo>
                    <a:pt x="50176" y="2243"/>
                  </a:lnTo>
                  <a:lnTo>
                    <a:pt x="50012" y="2284"/>
                  </a:lnTo>
                  <a:lnTo>
                    <a:pt x="49703" y="2407"/>
                  </a:lnTo>
                  <a:lnTo>
                    <a:pt x="49436" y="2551"/>
                  </a:lnTo>
                  <a:lnTo>
                    <a:pt x="49189" y="2716"/>
                  </a:lnTo>
                  <a:lnTo>
                    <a:pt x="48983" y="2901"/>
                  </a:lnTo>
                  <a:lnTo>
                    <a:pt x="48634" y="3230"/>
                  </a:lnTo>
                  <a:lnTo>
                    <a:pt x="48263" y="3539"/>
                  </a:lnTo>
                  <a:lnTo>
                    <a:pt x="47893" y="3786"/>
                  </a:lnTo>
                  <a:lnTo>
                    <a:pt x="47543" y="3991"/>
                  </a:lnTo>
                  <a:lnTo>
                    <a:pt x="47173" y="4135"/>
                  </a:lnTo>
                  <a:lnTo>
                    <a:pt x="46803" y="4259"/>
                  </a:lnTo>
                  <a:lnTo>
                    <a:pt x="46453" y="4321"/>
                  </a:lnTo>
                  <a:lnTo>
                    <a:pt x="46083" y="4341"/>
                  </a:lnTo>
                  <a:lnTo>
                    <a:pt x="45568" y="4321"/>
                  </a:lnTo>
                  <a:lnTo>
                    <a:pt x="45075" y="4259"/>
                  </a:lnTo>
                  <a:lnTo>
                    <a:pt x="44601" y="4135"/>
                  </a:lnTo>
                  <a:lnTo>
                    <a:pt x="44149" y="3991"/>
                  </a:lnTo>
                  <a:lnTo>
                    <a:pt x="43696" y="3786"/>
                  </a:lnTo>
                  <a:lnTo>
                    <a:pt x="43244" y="3539"/>
                  </a:lnTo>
                  <a:lnTo>
                    <a:pt x="42750" y="3230"/>
                  </a:lnTo>
                  <a:lnTo>
                    <a:pt x="42215" y="2901"/>
                  </a:lnTo>
                  <a:lnTo>
                    <a:pt x="41865" y="2551"/>
                  </a:lnTo>
                  <a:lnTo>
                    <a:pt x="41495" y="2222"/>
                  </a:lnTo>
                  <a:lnTo>
                    <a:pt x="41125" y="1914"/>
                  </a:lnTo>
                  <a:lnTo>
                    <a:pt x="40775" y="1626"/>
                  </a:lnTo>
                  <a:lnTo>
                    <a:pt x="40405" y="1358"/>
                  </a:lnTo>
                  <a:lnTo>
                    <a:pt x="40014" y="1132"/>
                  </a:lnTo>
                  <a:lnTo>
                    <a:pt x="39643" y="906"/>
                  </a:lnTo>
                  <a:lnTo>
                    <a:pt x="39273" y="720"/>
                  </a:lnTo>
                  <a:lnTo>
                    <a:pt x="38882" y="556"/>
                  </a:lnTo>
                  <a:lnTo>
                    <a:pt x="38471" y="412"/>
                  </a:lnTo>
                  <a:lnTo>
                    <a:pt x="38080" y="288"/>
                  </a:lnTo>
                  <a:lnTo>
                    <a:pt x="37668" y="186"/>
                  </a:lnTo>
                  <a:lnTo>
                    <a:pt x="37257" y="103"/>
                  </a:lnTo>
                  <a:lnTo>
                    <a:pt x="36825" y="42"/>
                  </a:lnTo>
                  <a:lnTo>
                    <a:pt x="36393" y="0"/>
                  </a:lnTo>
                  <a:lnTo>
                    <a:pt x="35488" y="0"/>
                  </a:lnTo>
                  <a:lnTo>
                    <a:pt x="35056" y="42"/>
                  </a:lnTo>
                  <a:lnTo>
                    <a:pt x="34624" y="103"/>
                  </a:lnTo>
                  <a:lnTo>
                    <a:pt x="34212" y="186"/>
                  </a:lnTo>
                  <a:lnTo>
                    <a:pt x="33801" y="288"/>
                  </a:lnTo>
                  <a:lnTo>
                    <a:pt x="33410" y="412"/>
                  </a:lnTo>
                  <a:lnTo>
                    <a:pt x="32999" y="556"/>
                  </a:lnTo>
                  <a:lnTo>
                    <a:pt x="32628" y="720"/>
                  </a:lnTo>
                  <a:lnTo>
                    <a:pt x="32237" y="906"/>
                  </a:lnTo>
                  <a:lnTo>
                    <a:pt x="31867" y="1132"/>
                  </a:lnTo>
                  <a:lnTo>
                    <a:pt x="31476" y="1358"/>
                  </a:lnTo>
                  <a:lnTo>
                    <a:pt x="31127" y="1626"/>
                  </a:lnTo>
                  <a:lnTo>
                    <a:pt x="30756" y="1914"/>
                  </a:lnTo>
                  <a:lnTo>
                    <a:pt x="30386" y="2222"/>
                  </a:lnTo>
                  <a:lnTo>
                    <a:pt x="30016" y="2551"/>
                  </a:lnTo>
                  <a:lnTo>
                    <a:pt x="29666" y="2901"/>
                  </a:lnTo>
                  <a:lnTo>
                    <a:pt x="29296" y="3230"/>
                  </a:lnTo>
                  <a:lnTo>
                    <a:pt x="28884" y="3539"/>
                  </a:lnTo>
                  <a:lnTo>
                    <a:pt x="28493" y="3786"/>
                  </a:lnTo>
                  <a:lnTo>
                    <a:pt x="28061" y="3991"/>
                  </a:lnTo>
                  <a:lnTo>
                    <a:pt x="27629" y="4135"/>
                  </a:lnTo>
                  <a:lnTo>
                    <a:pt x="27177" y="4259"/>
                  </a:lnTo>
                  <a:lnTo>
                    <a:pt x="26724" y="4321"/>
                  </a:lnTo>
                  <a:lnTo>
                    <a:pt x="26271" y="4341"/>
                  </a:lnTo>
                  <a:lnTo>
                    <a:pt x="25819" y="4321"/>
                  </a:lnTo>
                  <a:lnTo>
                    <a:pt x="25366" y="4259"/>
                  </a:lnTo>
                  <a:lnTo>
                    <a:pt x="24934" y="4135"/>
                  </a:lnTo>
                  <a:lnTo>
                    <a:pt x="24502" y="3991"/>
                  </a:lnTo>
                  <a:lnTo>
                    <a:pt x="24070" y="3786"/>
                  </a:lnTo>
                  <a:lnTo>
                    <a:pt x="23659" y="3539"/>
                  </a:lnTo>
                  <a:lnTo>
                    <a:pt x="23268" y="3230"/>
                  </a:lnTo>
                  <a:lnTo>
                    <a:pt x="22898" y="2901"/>
                  </a:lnTo>
                  <a:lnTo>
                    <a:pt x="22610" y="2551"/>
                  </a:lnTo>
                  <a:lnTo>
                    <a:pt x="22301" y="2222"/>
                  </a:lnTo>
                  <a:lnTo>
                    <a:pt x="21992" y="1914"/>
                  </a:lnTo>
                  <a:lnTo>
                    <a:pt x="21643" y="1626"/>
                  </a:lnTo>
                  <a:lnTo>
                    <a:pt x="21293" y="1358"/>
                  </a:lnTo>
                  <a:lnTo>
                    <a:pt x="20902" y="1132"/>
                  </a:lnTo>
                  <a:lnTo>
                    <a:pt x="20511" y="906"/>
                  </a:lnTo>
                  <a:lnTo>
                    <a:pt x="20120" y="720"/>
                  </a:lnTo>
                  <a:lnTo>
                    <a:pt x="19709" y="556"/>
                  </a:lnTo>
                  <a:lnTo>
                    <a:pt x="19277" y="412"/>
                  </a:lnTo>
                  <a:lnTo>
                    <a:pt x="18845" y="288"/>
                  </a:lnTo>
                  <a:lnTo>
                    <a:pt x="18413" y="186"/>
                  </a:lnTo>
                  <a:lnTo>
                    <a:pt x="17960" y="103"/>
                  </a:lnTo>
                  <a:lnTo>
                    <a:pt x="17528" y="42"/>
                  </a:lnTo>
                  <a:lnTo>
                    <a:pt x="17076" y="0"/>
                  </a:lnTo>
                  <a:close/>
                </a:path>
              </a:pathLst>
            </a:custGeom>
            <a:solidFill>
              <a:schemeClr val="lt1"/>
            </a:solidFill>
            <a:ln>
              <a:noFill/>
            </a:ln>
          </p:spPr>
          <p:txBody>
            <a:bodyPr spcFirstLastPara="1" wrap="square" lIns="121900" tIns="121900" rIns="121900" bIns="121900" anchor="ctr" anchorCtr="0">
              <a:noAutofit/>
            </a:bodyPr>
            <a:lstStyle/>
            <a:p>
              <a:endParaRPr sz="2489">
                <a:latin typeface="+mn-lt"/>
              </a:endParaRPr>
            </a:p>
          </p:txBody>
        </p:sp>
        <p:sp>
          <p:nvSpPr>
            <p:cNvPr id="41" name="Google Shape;407;p16"/>
            <p:cNvSpPr/>
            <p:nvPr/>
          </p:nvSpPr>
          <p:spPr>
            <a:xfrm>
              <a:off x="3435825" y="5223300"/>
              <a:ext cx="748850" cy="253575"/>
            </a:xfrm>
            <a:custGeom>
              <a:avLst/>
              <a:gdLst/>
              <a:ahLst/>
              <a:cxnLst/>
              <a:rect l="l" t="t" r="r" b="b"/>
              <a:pathLst>
                <a:path w="29954" h="10143" extrusionOk="0">
                  <a:moveTo>
                    <a:pt x="1" y="1"/>
                  </a:moveTo>
                  <a:lnTo>
                    <a:pt x="227" y="536"/>
                  </a:lnTo>
                  <a:lnTo>
                    <a:pt x="494" y="1071"/>
                  </a:lnTo>
                  <a:lnTo>
                    <a:pt x="762" y="1585"/>
                  </a:lnTo>
                  <a:lnTo>
                    <a:pt x="1050" y="2099"/>
                  </a:lnTo>
                  <a:lnTo>
                    <a:pt x="1358" y="2593"/>
                  </a:lnTo>
                  <a:lnTo>
                    <a:pt x="1688" y="3087"/>
                  </a:lnTo>
                  <a:lnTo>
                    <a:pt x="2037" y="3560"/>
                  </a:lnTo>
                  <a:lnTo>
                    <a:pt x="2408" y="4033"/>
                  </a:lnTo>
                  <a:lnTo>
                    <a:pt x="2778" y="4486"/>
                  </a:lnTo>
                  <a:lnTo>
                    <a:pt x="3169" y="4918"/>
                  </a:lnTo>
                  <a:lnTo>
                    <a:pt x="3580" y="5350"/>
                  </a:lnTo>
                  <a:lnTo>
                    <a:pt x="4012" y="5761"/>
                  </a:lnTo>
                  <a:lnTo>
                    <a:pt x="4444" y="6152"/>
                  </a:lnTo>
                  <a:lnTo>
                    <a:pt x="4897" y="6543"/>
                  </a:lnTo>
                  <a:lnTo>
                    <a:pt x="5370" y="6893"/>
                  </a:lnTo>
                  <a:lnTo>
                    <a:pt x="5864" y="7242"/>
                  </a:lnTo>
                  <a:lnTo>
                    <a:pt x="6358" y="7571"/>
                  </a:lnTo>
                  <a:lnTo>
                    <a:pt x="6851" y="7880"/>
                  </a:lnTo>
                  <a:lnTo>
                    <a:pt x="7366" y="8189"/>
                  </a:lnTo>
                  <a:lnTo>
                    <a:pt x="7900" y="8456"/>
                  </a:lnTo>
                  <a:lnTo>
                    <a:pt x="8435" y="8724"/>
                  </a:lnTo>
                  <a:lnTo>
                    <a:pt x="8991" y="8950"/>
                  </a:lnTo>
                  <a:lnTo>
                    <a:pt x="9546" y="9176"/>
                  </a:lnTo>
                  <a:lnTo>
                    <a:pt x="10122" y="9382"/>
                  </a:lnTo>
                  <a:lnTo>
                    <a:pt x="10698" y="9546"/>
                  </a:lnTo>
                  <a:lnTo>
                    <a:pt x="11295" y="9711"/>
                  </a:lnTo>
                  <a:lnTo>
                    <a:pt x="11891" y="9834"/>
                  </a:lnTo>
                  <a:lnTo>
                    <a:pt x="12488" y="9937"/>
                  </a:lnTo>
                  <a:lnTo>
                    <a:pt x="13105" y="10040"/>
                  </a:lnTo>
                  <a:lnTo>
                    <a:pt x="13722" y="10102"/>
                  </a:lnTo>
                  <a:lnTo>
                    <a:pt x="14340" y="10122"/>
                  </a:lnTo>
                  <a:lnTo>
                    <a:pt x="14977" y="10143"/>
                  </a:lnTo>
                  <a:lnTo>
                    <a:pt x="15615" y="10122"/>
                  </a:lnTo>
                  <a:lnTo>
                    <a:pt x="16232" y="10102"/>
                  </a:lnTo>
                  <a:lnTo>
                    <a:pt x="16849" y="10040"/>
                  </a:lnTo>
                  <a:lnTo>
                    <a:pt x="17467" y="9937"/>
                  </a:lnTo>
                  <a:lnTo>
                    <a:pt x="18063" y="9834"/>
                  </a:lnTo>
                  <a:lnTo>
                    <a:pt x="18660" y="9711"/>
                  </a:lnTo>
                  <a:lnTo>
                    <a:pt x="19256" y="9546"/>
                  </a:lnTo>
                  <a:lnTo>
                    <a:pt x="19832" y="9382"/>
                  </a:lnTo>
                  <a:lnTo>
                    <a:pt x="20388" y="9176"/>
                  </a:lnTo>
                  <a:lnTo>
                    <a:pt x="20964" y="8950"/>
                  </a:lnTo>
                  <a:lnTo>
                    <a:pt x="21499" y="8724"/>
                  </a:lnTo>
                  <a:lnTo>
                    <a:pt x="22054" y="8456"/>
                  </a:lnTo>
                  <a:lnTo>
                    <a:pt x="22568" y="8189"/>
                  </a:lnTo>
                  <a:lnTo>
                    <a:pt x="23103" y="7880"/>
                  </a:lnTo>
                  <a:lnTo>
                    <a:pt x="23597" y="7571"/>
                  </a:lnTo>
                  <a:lnTo>
                    <a:pt x="24091" y="7242"/>
                  </a:lnTo>
                  <a:lnTo>
                    <a:pt x="24564" y="6893"/>
                  </a:lnTo>
                  <a:lnTo>
                    <a:pt x="25037" y="6543"/>
                  </a:lnTo>
                  <a:lnTo>
                    <a:pt x="25490" y="6152"/>
                  </a:lnTo>
                  <a:lnTo>
                    <a:pt x="25942" y="5761"/>
                  </a:lnTo>
                  <a:lnTo>
                    <a:pt x="26354" y="5350"/>
                  </a:lnTo>
                  <a:lnTo>
                    <a:pt x="26765" y="4918"/>
                  </a:lnTo>
                  <a:lnTo>
                    <a:pt x="27156" y="4486"/>
                  </a:lnTo>
                  <a:lnTo>
                    <a:pt x="27547" y="4033"/>
                  </a:lnTo>
                  <a:lnTo>
                    <a:pt x="27897" y="3560"/>
                  </a:lnTo>
                  <a:lnTo>
                    <a:pt x="28246" y="3087"/>
                  </a:lnTo>
                  <a:lnTo>
                    <a:pt x="28576" y="2593"/>
                  </a:lnTo>
                  <a:lnTo>
                    <a:pt x="28884" y="2099"/>
                  </a:lnTo>
                  <a:lnTo>
                    <a:pt x="29193" y="1585"/>
                  </a:lnTo>
                  <a:lnTo>
                    <a:pt x="29460" y="1071"/>
                  </a:lnTo>
                  <a:lnTo>
                    <a:pt x="29707" y="536"/>
                  </a:lnTo>
                  <a:lnTo>
                    <a:pt x="29954" y="1"/>
                  </a:lnTo>
                  <a:close/>
                </a:path>
              </a:pathLst>
            </a:custGeom>
            <a:solidFill>
              <a:schemeClr val="accent5"/>
            </a:solidFill>
            <a:ln>
              <a:noFill/>
            </a:ln>
          </p:spPr>
          <p:txBody>
            <a:bodyPr spcFirstLastPara="1" wrap="square" lIns="121900" tIns="121900" rIns="121900" bIns="121900" anchor="ctr" anchorCtr="0">
              <a:noAutofit/>
            </a:bodyPr>
            <a:lstStyle/>
            <a:p>
              <a:endParaRPr sz="2489">
                <a:latin typeface="+mn-lt"/>
              </a:endParaRPr>
            </a:p>
          </p:txBody>
        </p:sp>
        <p:sp>
          <p:nvSpPr>
            <p:cNvPr id="42" name="Google Shape;408;p16"/>
            <p:cNvSpPr/>
            <p:nvPr/>
          </p:nvSpPr>
          <p:spPr>
            <a:xfrm>
              <a:off x="3158100" y="3791475"/>
              <a:ext cx="1316650" cy="1431850"/>
            </a:xfrm>
            <a:custGeom>
              <a:avLst/>
              <a:gdLst/>
              <a:ahLst/>
              <a:cxnLst/>
              <a:rect l="l" t="t" r="r" b="b"/>
              <a:pathLst>
                <a:path w="52666" h="57274" extrusionOk="0">
                  <a:moveTo>
                    <a:pt x="1" y="0"/>
                  </a:moveTo>
                  <a:lnTo>
                    <a:pt x="1" y="48572"/>
                  </a:lnTo>
                  <a:lnTo>
                    <a:pt x="1" y="49024"/>
                  </a:lnTo>
                  <a:lnTo>
                    <a:pt x="42" y="49477"/>
                  </a:lnTo>
                  <a:lnTo>
                    <a:pt x="83" y="49909"/>
                  </a:lnTo>
                  <a:lnTo>
                    <a:pt x="165" y="50341"/>
                  </a:lnTo>
                  <a:lnTo>
                    <a:pt x="268" y="50752"/>
                  </a:lnTo>
                  <a:lnTo>
                    <a:pt x="371" y="51164"/>
                  </a:lnTo>
                  <a:lnTo>
                    <a:pt x="515" y="51575"/>
                  </a:lnTo>
                  <a:lnTo>
                    <a:pt x="680" y="51966"/>
                  </a:lnTo>
                  <a:lnTo>
                    <a:pt x="844" y="52357"/>
                  </a:lnTo>
                  <a:lnTo>
                    <a:pt x="1029" y="52727"/>
                  </a:lnTo>
                  <a:lnTo>
                    <a:pt x="1235" y="53098"/>
                  </a:lnTo>
                  <a:lnTo>
                    <a:pt x="1461" y="53447"/>
                  </a:lnTo>
                  <a:lnTo>
                    <a:pt x="1708" y="53797"/>
                  </a:lnTo>
                  <a:lnTo>
                    <a:pt x="1976" y="54126"/>
                  </a:lnTo>
                  <a:lnTo>
                    <a:pt x="2243" y="54435"/>
                  </a:lnTo>
                  <a:lnTo>
                    <a:pt x="2531" y="54743"/>
                  </a:lnTo>
                  <a:lnTo>
                    <a:pt x="2840" y="55031"/>
                  </a:lnTo>
                  <a:lnTo>
                    <a:pt x="3148" y="55299"/>
                  </a:lnTo>
                  <a:lnTo>
                    <a:pt x="3477" y="55546"/>
                  </a:lnTo>
                  <a:lnTo>
                    <a:pt x="3807" y="55793"/>
                  </a:lnTo>
                  <a:lnTo>
                    <a:pt x="4156" y="56019"/>
                  </a:lnTo>
                  <a:lnTo>
                    <a:pt x="4527" y="56225"/>
                  </a:lnTo>
                  <a:lnTo>
                    <a:pt x="4897" y="56410"/>
                  </a:lnTo>
                  <a:lnTo>
                    <a:pt x="5288" y="56595"/>
                  </a:lnTo>
                  <a:lnTo>
                    <a:pt x="5679" y="56739"/>
                  </a:lnTo>
                  <a:lnTo>
                    <a:pt x="6090" y="56883"/>
                  </a:lnTo>
                  <a:lnTo>
                    <a:pt x="6501" y="57006"/>
                  </a:lnTo>
                  <a:lnTo>
                    <a:pt x="6934" y="57089"/>
                  </a:lnTo>
                  <a:lnTo>
                    <a:pt x="7366" y="57171"/>
                  </a:lnTo>
                  <a:lnTo>
                    <a:pt x="7798" y="57233"/>
                  </a:lnTo>
                  <a:lnTo>
                    <a:pt x="8230" y="57253"/>
                  </a:lnTo>
                  <a:lnTo>
                    <a:pt x="8682" y="57274"/>
                  </a:lnTo>
                  <a:lnTo>
                    <a:pt x="43964" y="57274"/>
                  </a:lnTo>
                  <a:lnTo>
                    <a:pt x="44416" y="57253"/>
                  </a:lnTo>
                  <a:lnTo>
                    <a:pt x="44848" y="57233"/>
                  </a:lnTo>
                  <a:lnTo>
                    <a:pt x="45301" y="57171"/>
                  </a:lnTo>
                  <a:lnTo>
                    <a:pt x="45712" y="57089"/>
                  </a:lnTo>
                  <a:lnTo>
                    <a:pt x="46144" y="57006"/>
                  </a:lnTo>
                  <a:lnTo>
                    <a:pt x="46556" y="56883"/>
                  </a:lnTo>
                  <a:lnTo>
                    <a:pt x="46967" y="56739"/>
                  </a:lnTo>
                  <a:lnTo>
                    <a:pt x="47358" y="56595"/>
                  </a:lnTo>
                  <a:lnTo>
                    <a:pt x="47749" y="56410"/>
                  </a:lnTo>
                  <a:lnTo>
                    <a:pt x="48119" y="56225"/>
                  </a:lnTo>
                  <a:lnTo>
                    <a:pt x="48489" y="56019"/>
                  </a:lnTo>
                  <a:lnTo>
                    <a:pt x="48839" y="55793"/>
                  </a:lnTo>
                  <a:lnTo>
                    <a:pt x="49168" y="55546"/>
                  </a:lnTo>
                  <a:lnTo>
                    <a:pt x="49498" y="55299"/>
                  </a:lnTo>
                  <a:lnTo>
                    <a:pt x="49827" y="55031"/>
                  </a:lnTo>
                  <a:lnTo>
                    <a:pt x="50115" y="54743"/>
                  </a:lnTo>
                  <a:lnTo>
                    <a:pt x="50403" y="54435"/>
                  </a:lnTo>
                  <a:lnTo>
                    <a:pt x="50670" y="54126"/>
                  </a:lnTo>
                  <a:lnTo>
                    <a:pt x="50938" y="53797"/>
                  </a:lnTo>
                  <a:lnTo>
                    <a:pt x="51184" y="53447"/>
                  </a:lnTo>
                  <a:lnTo>
                    <a:pt x="51411" y="53098"/>
                  </a:lnTo>
                  <a:lnTo>
                    <a:pt x="51616" y="52727"/>
                  </a:lnTo>
                  <a:lnTo>
                    <a:pt x="51802" y="52357"/>
                  </a:lnTo>
                  <a:lnTo>
                    <a:pt x="51987" y="51966"/>
                  </a:lnTo>
                  <a:lnTo>
                    <a:pt x="52131" y="51575"/>
                  </a:lnTo>
                  <a:lnTo>
                    <a:pt x="52275" y="51164"/>
                  </a:lnTo>
                  <a:lnTo>
                    <a:pt x="52378" y="50752"/>
                  </a:lnTo>
                  <a:lnTo>
                    <a:pt x="52481" y="50341"/>
                  </a:lnTo>
                  <a:lnTo>
                    <a:pt x="52563" y="49909"/>
                  </a:lnTo>
                  <a:lnTo>
                    <a:pt x="52604" y="49477"/>
                  </a:lnTo>
                  <a:lnTo>
                    <a:pt x="52645" y="49024"/>
                  </a:lnTo>
                  <a:lnTo>
                    <a:pt x="52666" y="48572"/>
                  </a:lnTo>
                  <a:lnTo>
                    <a:pt x="52666" y="0"/>
                  </a:lnTo>
                  <a:close/>
                </a:path>
              </a:pathLst>
            </a:custGeom>
            <a:solidFill>
              <a:schemeClr val="accent6"/>
            </a:solidFill>
            <a:ln>
              <a:noFill/>
            </a:ln>
          </p:spPr>
          <p:txBody>
            <a:bodyPr spcFirstLastPara="1" wrap="square" lIns="121900" tIns="121900" rIns="121900" bIns="121900" anchor="ctr" anchorCtr="0">
              <a:noAutofit/>
            </a:bodyPr>
            <a:lstStyle/>
            <a:p>
              <a:endParaRPr sz="2489">
                <a:latin typeface="+mn-lt"/>
              </a:endParaRPr>
            </a:p>
          </p:txBody>
        </p:sp>
        <p:sp>
          <p:nvSpPr>
            <p:cNvPr id="43" name="Google Shape;409;p16"/>
            <p:cNvSpPr/>
            <p:nvPr/>
          </p:nvSpPr>
          <p:spPr>
            <a:xfrm>
              <a:off x="3024900" y="4117550"/>
              <a:ext cx="1570200" cy="265925"/>
            </a:xfrm>
            <a:custGeom>
              <a:avLst/>
              <a:gdLst/>
              <a:ahLst/>
              <a:cxnLst/>
              <a:rect l="l" t="t" r="r" b="b"/>
              <a:pathLst>
                <a:path w="62808" h="10637" extrusionOk="0">
                  <a:moveTo>
                    <a:pt x="5329" y="0"/>
                  </a:moveTo>
                  <a:lnTo>
                    <a:pt x="5041" y="21"/>
                  </a:lnTo>
                  <a:lnTo>
                    <a:pt x="4773" y="41"/>
                  </a:lnTo>
                  <a:lnTo>
                    <a:pt x="4526" y="62"/>
                  </a:lnTo>
                  <a:lnTo>
                    <a:pt x="4259" y="124"/>
                  </a:lnTo>
                  <a:lnTo>
                    <a:pt x="4012" y="165"/>
                  </a:lnTo>
                  <a:lnTo>
                    <a:pt x="3745" y="247"/>
                  </a:lnTo>
                  <a:lnTo>
                    <a:pt x="3498" y="329"/>
                  </a:lnTo>
                  <a:lnTo>
                    <a:pt x="3271" y="432"/>
                  </a:lnTo>
                  <a:lnTo>
                    <a:pt x="3025" y="535"/>
                  </a:lnTo>
                  <a:lnTo>
                    <a:pt x="2798" y="659"/>
                  </a:lnTo>
                  <a:lnTo>
                    <a:pt x="2366" y="926"/>
                  </a:lnTo>
                  <a:lnTo>
                    <a:pt x="1955" y="1235"/>
                  </a:lnTo>
                  <a:lnTo>
                    <a:pt x="1585" y="1584"/>
                  </a:lnTo>
                  <a:lnTo>
                    <a:pt x="1235" y="1955"/>
                  </a:lnTo>
                  <a:lnTo>
                    <a:pt x="926" y="2366"/>
                  </a:lnTo>
                  <a:lnTo>
                    <a:pt x="659" y="2798"/>
                  </a:lnTo>
                  <a:lnTo>
                    <a:pt x="535" y="3024"/>
                  </a:lnTo>
                  <a:lnTo>
                    <a:pt x="432" y="3271"/>
                  </a:lnTo>
                  <a:lnTo>
                    <a:pt x="330" y="3498"/>
                  </a:lnTo>
                  <a:lnTo>
                    <a:pt x="247" y="3744"/>
                  </a:lnTo>
                  <a:lnTo>
                    <a:pt x="165" y="4012"/>
                  </a:lnTo>
                  <a:lnTo>
                    <a:pt x="124" y="4259"/>
                  </a:lnTo>
                  <a:lnTo>
                    <a:pt x="62" y="4526"/>
                  </a:lnTo>
                  <a:lnTo>
                    <a:pt x="42" y="4773"/>
                  </a:lnTo>
                  <a:lnTo>
                    <a:pt x="21" y="5041"/>
                  </a:lnTo>
                  <a:lnTo>
                    <a:pt x="0" y="5329"/>
                  </a:lnTo>
                  <a:lnTo>
                    <a:pt x="21" y="5596"/>
                  </a:lnTo>
                  <a:lnTo>
                    <a:pt x="42" y="5863"/>
                  </a:lnTo>
                  <a:lnTo>
                    <a:pt x="62" y="6110"/>
                  </a:lnTo>
                  <a:lnTo>
                    <a:pt x="124" y="6378"/>
                  </a:lnTo>
                  <a:lnTo>
                    <a:pt x="165" y="6645"/>
                  </a:lnTo>
                  <a:lnTo>
                    <a:pt x="247" y="6892"/>
                  </a:lnTo>
                  <a:lnTo>
                    <a:pt x="330" y="7139"/>
                  </a:lnTo>
                  <a:lnTo>
                    <a:pt x="432" y="7365"/>
                  </a:lnTo>
                  <a:lnTo>
                    <a:pt x="535" y="7612"/>
                  </a:lnTo>
                  <a:lnTo>
                    <a:pt x="659" y="7838"/>
                  </a:lnTo>
                  <a:lnTo>
                    <a:pt x="926" y="8270"/>
                  </a:lnTo>
                  <a:lnTo>
                    <a:pt x="1235" y="8682"/>
                  </a:lnTo>
                  <a:lnTo>
                    <a:pt x="1585" y="9073"/>
                  </a:lnTo>
                  <a:lnTo>
                    <a:pt x="1955" y="9402"/>
                  </a:lnTo>
                  <a:lnTo>
                    <a:pt x="2366" y="9710"/>
                  </a:lnTo>
                  <a:lnTo>
                    <a:pt x="2798" y="9978"/>
                  </a:lnTo>
                  <a:lnTo>
                    <a:pt x="3025" y="10101"/>
                  </a:lnTo>
                  <a:lnTo>
                    <a:pt x="3271" y="10204"/>
                  </a:lnTo>
                  <a:lnTo>
                    <a:pt x="3498" y="10307"/>
                  </a:lnTo>
                  <a:lnTo>
                    <a:pt x="3745" y="10389"/>
                  </a:lnTo>
                  <a:lnTo>
                    <a:pt x="4012" y="10472"/>
                  </a:lnTo>
                  <a:lnTo>
                    <a:pt x="4259" y="10533"/>
                  </a:lnTo>
                  <a:lnTo>
                    <a:pt x="4526" y="10574"/>
                  </a:lnTo>
                  <a:lnTo>
                    <a:pt x="4773" y="10616"/>
                  </a:lnTo>
                  <a:lnTo>
                    <a:pt x="5041" y="10636"/>
                  </a:lnTo>
                  <a:lnTo>
                    <a:pt x="57767" y="10636"/>
                  </a:lnTo>
                  <a:lnTo>
                    <a:pt x="58035" y="10616"/>
                  </a:lnTo>
                  <a:lnTo>
                    <a:pt x="58302" y="10574"/>
                  </a:lnTo>
                  <a:lnTo>
                    <a:pt x="58570" y="10533"/>
                  </a:lnTo>
                  <a:lnTo>
                    <a:pt x="58817" y="10472"/>
                  </a:lnTo>
                  <a:lnTo>
                    <a:pt x="59063" y="10389"/>
                  </a:lnTo>
                  <a:lnTo>
                    <a:pt x="59310" y="10307"/>
                  </a:lnTo>
                  <a:lnTo>
                    <a:pt x="59557" y="10204"/>
                  </a:lnTo>
                  <a:lnTo>
                    <a:pt x="59783" y="10101"/>
                  </a:lnTo>
                  <a:lnTo>
                    <a:pt x="60010" y="9978"/>
                  </a:lnTo>
                  <a:lnTo>
                    <a:pt x="60462" y="9710"/>
                  </a:lnTo>
                  <a:lnTo>
                    <a:pt x="60874" y="9402"/>
                  </a:lnTo>
                  <a:lnTo>
                    <a:pt x="61244" y="9073"/>
                  </a:lnTo>
                  <a:lnTo>
                    <a:pt x="61594" y="8682"/>
                  </a:lnTo>
                  <a:lnTo>
                    <a:pt x="61902" y="8270"/>
                  </a:lnTo>
                  <a:lnTo>
                    <a:pt x="62170" y="7838"/>
                  </a:lnTo>
                  <a:lnTo>
                    <a:pt x="62293" y="7612"/>
                  </a:lnTo>
                  <a:lnTo>
                    <a:pt x="62396" y="7365"/>
                  </a:lnTo>
                  <a:lnTo>
                    <a:pt x="62499" y="7139"/>
                  </a:lnTo>
                  <a:lnTo>
                    <a:pt x="62581" y="6892"/>
                  </a:lnTo>
                  <a:lnTo>
                    <a:pt x="62643" y="6645"/>
                  </a:lnTo>
                  <a:lnTo>
                    <a:pt x="62705" y="6378"/>
                  </a:lnTo>
                  <a:lnTo>
                    <a:pt x="62746" y="6110"/>
                  </a:lnTo>
                  <a:lnTo>
                    <a:pt x="62787" y="5863"/>
                  </a:lnTo>
                  <a:lnTo>
                    <a:pt x="62808" y="5596"/>
                  </a:lnTo>
                  <a:lnTo>
                    <a:pt x="62808" y="5329"/>
                  </a:lnTo>
                  <a:lnTo>
                    <a:pt x="62808" y="5041"/>
                  </a:lnTo>
                  <a:lnTo>
                    <a:pt x="62787" y="4773"/>
                  </a:lnTo>
                  <a:lnTo>
                    <a:pt x="62746" y="4526"/>
                  </a:lnTo>
                  <a:lnTo>
                    <a:pt x="62705" y="4259"/>
                  </a:lnTo>
                  <a:lnTo>
                    <a:pt x="62643" y="4012"/>
                  </a:lnTo>
                  <a:lnTo>
                    <a:pt x="62581" y="3744"/>
                  </a:lnTo>
                  <a:lnTo>
                    <a:pt x="62499" y="3498"/>
                  </a:lnTo>
                  <a:lnTo>
                    <a:pt x="62396" y="3271"/>
                  </a:lnTo>
                  <a:lnTo>
                    <a:pt x="62293" y="3024"/>
                  </a:lnTo>
                  <a:lnTo>
                    <a:pt x="62170" y="2798"/>
                  </a:lnTo>
                  <a:lnTo>
                    <a:pt x="61902" y="2366"/>
                  </a:lnTo>
                  <a:lnTo>
                    <a:pt x="61594" y="1955"/>
                  </a:lnTo>
                  <a:lnTo>
                    <a:pt x="61244" y="1584"/>
                  </a:lnTo>
                  <a:lnTo>
                    <a:pt x="60874" y="1235"/>
                  </a:lnTo>
                  <a:lnTo>
                    <a:pt x="60462" y="926"/>
                  </a:lnTo>
                  <a:lnTo>
                    <a:pt x="60010" y="659"/>
                  </a:lnTo>
                  <a:lnTo>
                    <a:pt x="59783" y="535"/>
                  </a:lnTo>
                  <a:lnTo>
                    <a:pt x="59557" y="432"/>
                  </a:lnTo>
                  <a:lnTo>
                    <a:pt x="59310" y="329"/>
                  </a:lnTo>
                  <a:lnTo>
                    <a:pt x="59063" y="247"/>
                  </a:lnTo>
                  <a:lnTo>
                    <a:pt x="58817" y="165"/>
                  </a:lnTo>
                  <a:lnTo>
                    <a:pt x="58570" y="124"/>
                  </a:lnTo>
                  <a:lnTo>
                    <a:pt x="58302" y="62"/>
                  </a:lnTo>
                  <a:lnTo>
                    <a:pt x="58035" y="41"/>
                  </a:lnTo>
                  <a:lnTo>
                    <a:pt x="57767" y="21"/>
                  </a:lnTo>
                  <a:lnTo>
                    <a:pt x="57500" y="0"/>
                  </a:lnTo>
                  <a:close/>
                </a:path>
              </a:pathLst>
            </a:custGeom>
            <a:solidFill>
              <a:schemeClr val="accent5"/>
            </a:solidFill>
            <a:ln>
              <a:noFill/>
            </a:ln>
          </p:spPr>
          <p:txBody>
            <a:bodyPr spcFirstLastPara="1" wrap="square" lIns="121900" tIns="121900" rIns="121900" bIns="121900" anchor="ctr" anchorCtr="0">
              <a:noAutofit/>
            </a:bodyPr>
            <a:lstStyle/>
            <a:p>
              <a:endParaRPr sz="2489">
                <a:latin typeface="+mn-lt"/>
              </a:endParaRPr>
            </a:p>
          </p:txBody>
        </p:sp>
        <p:sp>
          <p:nvSpPr>
            <p:cNvPr id="44" name="Google Shape;410;p16"/>
            <p:cNvSpPr/>
            <p:nvPr/>
          </p:nvSpPr>
          <p:spPr>
            <a:xfrm>
              <a:off x="3024900" y="4669900"/>
              <a:ext cx="1570200" cy="265925"/>
            </a:xfrm>
            <a:custGeom>
              <a:avLst/>
              <a:gdLst/>
              <a:ahLst/>
              <a:cxnLst/>
              <a:rect l="l" t="t" r="r" b="b"/>
              <a:pathLst>
                <a:path w="62808" h="10637" extrusionOk="0">
                  <a:moveTo>
                    <a:pt x="5329" y="1"/>
                  </a:moveTo>
                  <a:lnTo>
                    <a:pt x="5041" y="22"/>
                  </a:lnTo>
                  <a:lnTo>
                    <a:pt x="4773" y="42"/>
                  </a:lnTo>
                  <a:lnTo>
                    <a:pt x="4526" y="63"/>
                  </a:lnTo>
                  <a:lnTo>
                    <a:pt x="4259" y="124"/>
                  </a:lnTo>
                  <a:lnTo>
                    <a:pt x="4012" y="186"/>
                  </a:lnTo>
                  <a:lnTo>
                    <a:pt x="3745" y="248"/>
                  </a:lnTo>
                  <a:lnTo>
                    <a:pt x="3498" y="330"/>
                  </a:lnTo>
                  <a:lnTo>
                    <a:pt x="3271" y="433"/>
                  </a:lnTo>
                  <a:lnTo>
                    <a:pt x="3025" y="536"/>
                  </a:lnTo>
                  <a:lnTo>
                    <a:pt x="2798" y="659"/>
                  </a:lnTo>
                  <a:lnTo>
                    <a:pt x="2366" y="927"/>
                  </a:lnTo>
                  <a:lnTo>
                    <a:pt x="1955" y="1235"/>
                  </a:lnTo>
                  <a:lnTo>
                    <a:pt x="1585" y="1585"/>
                  </a:lnTo>
                  <a:lnTo>
                    <a:pt x="1235" y="1955"/>
                  </a:lnTo>
                  <a:lnTo>
                    <a:pt x="926" y="2367"/>
                  </a:lnTo>
                  <a:lnTo>
                    <a:pt x="659" y="2799"/>
                  </a:lnTo>
                  <a:lnTo>
                    <a:pt x="535" y="3046"/>
                  </a:lnTo>
                  <a:lnTo>
                    <a:pt x="432" y="3272"/>
                  </a:lnTo>
                  <a:lnTo>
                    <a:pt x="330" y="3519"/>
                  </a:lnTo>
                  <a:lnTo>
                    <a:pt x="247" y="3766"/>
                  </a:lnTo>
                  <a:lnTo>
                    <a:pt x="165" y="4013"/>
                  </a:lnTo>
                  <a:lnTo>
                    <a:pt x="124" y="4259"/>
                  </a:lnTo>
                  <a:lnTo>
                    <a:pt x="62" y="4527"/>
                  </a:lnTo>
                  <a:lnTo>
                    <a:pt x="42" y="4794"/>
                  </a:lnTo>
                  <a:lnTo>
                    <a:pt x="21" y="5062"/>
                  </a:lnTo>
                  <a:lnTo>
                    <a:pt x="0" y="5329"/>
                  </a:lnTo>
                  <a:lnTo>
                    <a:pt x="21" y="5597"/>
                  </a:lnTo>
                  <a:lnTo>
                    <a:pt x="42" y="5864"/>
                  </a:lnTo>
                  <a:lnTo>
                    <a:pt x="62" y="6132"/>
                  </a:lnTo>
                  <a:lnTo>
                    <a:pt x="124" y="6378"/>
                  </a:lnTo>
                  <a:lnTo>
                    <a:pt x="165" y="6646"/>
                  </a:lnTo>
                  <a:lnTo>
                    <a:pt x="247" y="6893"/>
                  </a:lnTo>
                  <a:lnTo>
                    <a:pt x="330" y="7140"/>
                  </a:lnTo>
                  <a:lnTo>
                    <a:pt x="432" y="7386"/>
                  </a:lnTo>
                  <a:lnTo>
                    <a:pt x="535" y="7613"/>
                  </a:lnTo>
                  <a:lnTo>
                    <a:pt x="659" y="7839"/>
                  </a:lnTo>
                  <a:lnTo>
                    <a:pt x="926" y="8271"/>
                  </a:lnTo>
                  <a:lnTo>
                    <a:pt x="1235" y="8683"/>
                  </a:lnTo>
                  <a:lnTo>
                    <a:pt x="1585" y="9073"/>
                  </a:lnTo>
                  <a:lnTo>
                    <a:pt x="1955" y="9423"/>
                  </a:lnTo>
                  <a:lnTo>
                    <a:pt x="2366" y="9732"/>
                  </a:lnTo>
                  <a:lnTo>
                    <a:pt x="2798" y="9999"/>
                  </a:lnTo>
                  <a:lnTo>
                    <a:pt x="3025" y="10102"/>
                  </a:lnTo>
                  <a:lnTo>
                    <a:pt x="3271" y="10225"/>
                  </a:lnTo>
                  <a:lnTo>
                    <a:pt x="3498" y="10308"/>
                  </a:lnTo>
                  <a:lnTo>
                    <a:pt x="3745" y="10390"/>
                  </a:lnTo>
                  <a:lnTo>
                    <a:pt x="4012" y="10472"/>
                  </a:lnTo>
                  <a:lnTo>
                    <a:pt x="4259" y="10534"/>
                  </a:lnTo>
                  <a:lnTo>
                    <a:pt x="4526" y="10575"/>
                  </a:lnTo>
                  <a:lnTo>
                    <a:pt x="4773" y="10616"/>
                  </a:lnTo>
                  <a:lnTo>
                    <a:pt x="5041" y="10637"/>
                  </a:lnTo>
                  <a:lnTo>
                    <a:pt x="57767" y="10637"/>
                  </a:lnTo>
                  <a:lnTo>
                    <a:pt x="58035" y="10616"/>
                  </a:lnTo>
                  <a:lnTo>
                    <a:pt x="58302" y="10575"/>
                  </a:lnTo>
                  <a:lnTo>
                    <a:pt x="58570" y="10534"/>
                  </a:lnTo>
                  <a:lnTo>
                    <a:pt x="58817" y="10472"/>
                  </a:lnTo>
                  <a:lnTo>
                    <a:pt x="59063" y="10390"/>
                  </a:lnTo>
                  <a:lnTo>
                    <a:pt x="59310" y="10308"/>
                  </a:lnTo>
                  <a:lnTo>
                    <a:pt x="59557" y="10225"/>
                  </a:lnTo>
                  <a:lnTo>
                    <a:pt x="59783" y="10102"/>
                  </a:lnTo>
                  <a:lnTo>
                    <a:pt x="60010" y="9999"/>
                  </a:lnTo>
                  <a:lnTo>
                    <a:pt x="60462" y="9732"/>
                  </a:lnTo>
                  <a:lnTo>
                    <a:pt x="60874" y="9423"/>
                  </a:lnTo>
                  <a:lnTo>
                    <a:pt x="61244" y="9073"/>
                  </a:lnTo>
                  <a:lnTo>
                    <a:pt x="61594" y="8683"/>
                  </a:lnTo>
                  <a:lnTo>
                    <a:pt x="61902" y="8271"/>
                  </a:lnTo>
                  <a:lnTo>
                    <a:pt x="62170" y="7839"/>
                  </a:lnTo>
                  <a:lnTo>
                    <a:pt x="62293" y="7613"/>
                  </a:lnTo>
                  <a:lnTo>
                    <a:pt x="62396" y="7386"/>
                  </a:lnTo>
                  <a:lnTo>
                    <a:pt x="62499" y="7140"/>
                  </a:lnTo>
                  <a:lnTo>
                    <a:pt x="62581" y="6893"/>
                  </a:lnTo>
                  <a:lnTo>
                    <a:pt x="62643" y="6646"/>
                  </a:lnTo>
                  <a:lnTo>
                    <a:pt x="62705" y="6378"/>
                  </a:lnTo>
                  <a:lnTo>
                    <a:pt x="62746" y="6132"/>
                  </a:lnTo>
                  <a:lnTo>
                    <a:pt x="62787" y="5864"/>
                  </a:lnTo>
                  <a:lnTo>
                    <a:pt x="62808" y="5597"/>
                  </a:lnTo>
                  <a:lnTo>
                    <a:pt x="62808" y="5329"/>
                  </a:lnTo>
                  <a:lnTo>
                    <a:pt x="62808" y="5062"/>
                  </a:lnTo>
                  <a:lnTo>
                    <a:pt x="62787" y="4794"/>
                  </a:lnTo>
                  <a:lnTo>
                    <a:pt x="62746" y="4527"/>
                  </a:lnTo>
                  <a:lnTo>
                    <a:pt x="62705" y="4259"/>
                  </a:lnTo>
                  <a:lnTo>
                    <a:pt x="62643" y="4013"/>
                  </a:lnTo>
                  <a:lnTo>
                    <a:pt x="62581" y="3766"/>
                  </a:lnTo>
                  <a:lnTo>
                    <a:pt x="62499" y="3519"/>
                  </a:lnTo>
                  <a:lnTo>
                    <a:pt x="62396" y="3272"/>
                  </a:lnTo>
                  <a:lnTo>
                    <a:pt x="62293" y="3046"/>
                  </a:lnTo>
                  <a:lnTo>
                    <a:pt x="62170" y="2799"/>
                  </a:lnTo>
                  <a:lnTo>
                    <a:pt x="61902" y="2367"/>
                  </a:lnTo>
                  <a:lnTo>
                    <a:pt x="61594" y="1955"/>
                  </a:lnTo>
                  <a:lnTo>
                    <a:pt x="61244" y="1585"/>
                  </a:lnTo>
                  <a:lnTo>
                    <a:pt x="60874" y="1235"/>
                  </a:lnTo>
                  <a:lnTo>
                    <a:pt x="60462" y="927"/>
                  </a:lnTo>
                  <a:lnTo>
                    <a:pt x="60010" y="659"/>
                  </a:lnTo>
                  <a:lnTo>
                    <a:pt x="59783" y="536"/>
                  </a:lnTo>
                  <a:lnTo>
                    <a:pt x="59557" y="433"/>
                  </a:lnTo>
                  <a:lnTo>
                    <a:pt x="59310" y="330"/>
                  </a:lnTo>
                  <a:lnTo>
                    <a:pt x="59063" y="248"/>
                  </a:lnTo>
                  <a:lnTo>
                    <a:pt x="58817" y="186"/>
                  </a:lnTo>
                  <a:lnTo>
                    <a:pt x="58570" y="124"/>
                  </a:lnTo>
                  <a:lnTo>
                    <a:pt x="58302" y="63"/>
                  </a:lnTo>
                  <a:lnTo>
                    <a:pt x="58035" y="42"/>
                  </a:lnTo>
                  <a:lnTo>
                    <a:pt x="57767" y="22"/>
                  </a:lnTo>
                  <a:lnTo>
                    <a:pt x="57500" y="1"/>
                  </a:lnTo>
                  <a:close/>
                </a:path>
              </a:pathLst>
            </a:custGeom>
            <a:solidFill>
              <a:schemeClr val="accent5"/>
            </a:solidFill>
            <a:ln>
              <a:noFill/>
            </a:ln>
          </p:spPr>
          <p:txBody>
            <a:bodyPr spcFirstLastPara="1" wrap="square" lIns="121900" tIns="121900" rIns="121900" bIns="121900" anchor="ctr" anchorCtr="0">
              <a:noAutofit/>
            </a:bodyPr>
            <a:lstStyle/>
            <a:p>
              <a:endParaRPr sz="2489">
                <a:latin typeface="+mn-lt"/>
              </a:endParaRPr>
            </a:p>
          </p:txBody>
        </p:sp>
        <p:sp>
          <p:nvSpPr>
            <p:cNvPr id="45" name="Google Shape;411;p16"/>
            <p:cNvSpPr/>
            <p:nvPr/>
          </p:nvSpPr>
          <p:spPr>
            <a:xfrm>
              <a:off x="4192375" y="578575"/>
              <a:ext cx="963825" cy="1089350"/>
            </a:xfrm>
            <a:custGeom>
              <a:avLst/>
              <a:gdLst/>
              <a:ahLst/>
              <a:cxnLst/>
              <a:rect l="l" t="t" r="r" b="b"/>
              <a:pathLst>
                <a:path w="38553" h="43574" extrusionOk="0">
                  <a:moveTo>
                    <a:pt x="4506" y="1"/>
                  </a:moveTo>
                  <a:lnTo>
                    <a:pt x="4177" y="21"/>
                  </a:lnTo>
                  <a:lnTo>
                    <a:pt x="3868" y="42"/>
                  </a:lnTo>
                  <a:lnTo>
                    <a:pt x="3539" y="104"/>
                  </a:lnTo>
                  <a:lnTo>
                    <a:pt x="3230" y="186"/>
                  </a:lnTo>
                  <a:lnTo>
                    <a:pt x="2922" y="289"/>
                  </a:lnTo>
                  <a:lnTo>
                    <a:pt x="2613" y="412"/>
                  </a:lnTo>
                  <a:lnTo>
                    <a:pt x="2325" y="577"/>
                  </a:lnTo>
                  <a:lnTo>
                    <a:pt x="2037" y="742"/>
                  </a:lnTo>
                  <a:lnTo>
                    <a:pt x="1770" y="927"/>
                  </a:lnTo>
                  <a:lnTo>
                    <a:pt x="1523" y="1132"/>
                  </a:lnTo>
                  <a:lnTo>
                    <a:pt x="1276" y="1359"/>
                  </a:lnTo>
                  <a:lnTo>
                    <a:pt x="1070" y="1606"/>
                  </a:lnTo>
                  <a:lnTo>
                    <a:pt x="844" y="1873"/>
                  </a:lnTo>
                  <a:lnTo>
                    <a:pt x="659" y="2140"/>
                  </a:lnTo>
                  <a:lnTo>
                    <a:pt x="494" y="2449"/>
                  </a:lnTo>
                  <a:lnTo>
                    <a:pt x="350" y="2758"/>
                  </a:lnTo>
                  <a:lnTo>
                    <a:pt x="186" y="3190"/>
                  </a:lnTo>
                  <a:lnTo>
                    <a:pt x="83" y="3642"/>
                  </a:lnTo>
                  <a:lnTo>
                    <a:pt x="21" y="4074"/>
                  </a:lnTo>
                  <a:lnTo>
                    <a:pt x="0" y="4527"/>
                  </a:lnTo>
                  <a:lnTo>
                    <a:pt x="21" y="4959"/>
                  </a:lnTo>
                  <a:lnTo>
                    <a:pt x="83" y="5391"/>
                  </a:lnTo>
                  <a:lnTo>
                    <a:pt x="186" y="5802"/>
                  </a:lnTo>
                  <a:lnTo>
                    <a:pt x="330" y="6214"/>
                  </a:lnTo>
                  <a:lnTo>
                    <a:pt x="515" y="6605"/>
                  </a:lnTo>
                  <a:lnTo>
                    <a:pt x="721" y="6995"/>
                  </a:lnTo>
                  <a:lnTo>
                    <a:pt x="988" y="7345"/>
                  </a:lnTo>
                  <a:lnTo>
                    <a:pt x="1276" y="7674"/>
                  </a:lnTo>
                  <a:lnTo>
                    <a:pt x="1585" y="7962"/>
                  </a:lnTo>
                  <a:lnTo>
                    <a:pt x="1955" y="8250"/>
                  </a:lnTo>
                  <a:lnTo>
                    <a:pt x="2325" y="8477"/>
                  </a:lnTo>
                  <a:lnTo>
                    <a:pt x="2757" y="8682"/>
                  </a:lnTo>
                  <a:lnTo>
                    <a:pt x="3992" y="9238"/>
                  </a:lnTo>
                  <a:lnTo>
                    <a:pt x="5205" y="9814"/>
                  </a:lnTo>
                  <a:lnTo>
                    <a:pt x="6419" y="10431"/>
                  </a:lnTo>
                  <a:lnTo>
                    <a:pt x="7592" y="11069"/>
                  </a:lnTo>
                  <a:lnTo>
                    <a:pt x="8744" y="11768"/>
                  </a:lnTo>
                  <a:lnTo>
                    <a:pt x="9875" y="12468"/>
                  </a:lnTo>
                  <a:lnTo>
                    <a:pt x="11007" y="13229"/>
                  </a:lnTo>
                  <a:lnTo>
                    <a:pt x="12076" y="14011"/>
                  </a:lnTo>
                  <a:lnTo>
                    <a:pt x="13146" y="14813"/>
                  </a:lnTo>
                  <a:lnTo>
                    <a:pt x="14195" y="15656"/>
                  </a:lnTo>
                  <a:lnTo>
                    <a:pt x="15203" y="16521"/>
                  </a:lnTo>
                  <a:lnTo>
                    <a:pt x="16191" y="17405"/>
                  </a:lnTo>
                  <a:lnTo>
                    <a:pt x="17158" y="18331"/>
                  </a:lnTo>
                  <a:lnTo>
                    <a:pt x="18104" y="19277"/>
                  </a:lnTo>
                  <a:lnTo>
                    <a:pt x="19009" y="20265"/>
                  </a:lnTo>
                  <a:lnTo>
                    <a:pt x="19894" y="21252"/>
                  </a:lnTo>
                  <a:lnTo>
                    <a:pt x="20737" y="22281"/>
                  </a:lnTo>
                  <a:lnTo>
                    <a:pt x="21560" y="23330"/>
                  </a:lnTo>
                  <a:lnTo>
                    <a:pt x="22363" y="24400"/>
                  </a:lnTo>
                  <a:lnTo>
                    <a:pt x="23124" y="25511"/>
                  </a:lnTo>
                  <a:lnTo>
                    <a:pt x="23844" y="26622"/>
                  </a:lnTo>
                  <a:lnTo>
                    <a:pt x="24543" y="27753"/>
                  </a:lnTo>
                  <a:lnTo>
                    <a:pt x="25222" y="28926"/>
                  </a:lnTo>
                  <a:lnTo>
                    <a:pt x="25839" y="30098"/>
                  </a:lnTo>
                  <a:lnTo>
                    <a:pt x="26456" y="31291"/>
                  </a:lnTo>
                  <a:lnTo>
                    <a:pt x="27012" y="32505"/>
                  </a:lnTo>
                  <a:lnTo>
                    <a:pt x="27547" y="33740"/>
                  </a:lnTo>
                  <a:lnTo>
                    <a:pt x="28040" y="34994"/>
                  </a:lnTo>
                  <a:lnTo>
                    <a:pt x="28514" y="36270"/>
                  </a:lnTo>
                  <a:lnTo>
                    <a:pt x="28925" y="37545"/>
                  </a:lnTo>
                  <a:lnTo>
                    <a:pt x="29316" y="38842"/>
                  </a:lnTo>
                  <a:lnTo>
                    <a:pt x="29666" y="40158"/>
                  </a:lnTo>
                  <a:lnTo>
                    <a:pt x="29769" y="40528"/>
                  </a:lnTo>
                  <a:lnTo>
                    <a:pt x="29913" y="40899"/>
                  </a:lnTo>
                  <a:lnTo>
                    <a:pt x="30077" y="41228"/>
                  </a:lnTo>
                  <a:lnTo>
                    <a:pt x="30283" y="41557"/>
                  </a:lnTo>
                  <a:lnTo>
                    <a:pt x="30509" y="41866"/>
                  </a:lnTo>
                  <a:lnTo>
                    <a:pt x="30735" y="42133"/>
                  </a:lnTo>
                  <a:lnTo>
                    <a:pt x="31003" y="42401"/>
                  </a:lnTo>
                  <a:lnTo>
                    <a:pt x="31291" y="42627"/>
                  </a:lnTo>
                  <a:lnTo>
                    <a:pt x="31579" y="42853"/>
                  </a:lnTo>
                  <a:lnTo>
                    <a:pt x="31908" y="43038"/>
                  </a:lnTo>
                  <a:lnTo>
                    <a:pt x="32237" y="43203"/>
                  </a:lnTo>
                  <a:lnTo>
                    <a:pt x="32587" y="43326"/>
                  </a:lnTo>
                  <a:lnTo>
                    <a:pt x="32937" y="43429"/>
                  </a:lnTo>
                  <a:lnTo>
                    <a:pt x="33286" y="43511"/>
                  </a:lnTo>
                  <a:lnTo>
                    <a:pt x="33657" y="43553"/>
                  </a:lnTo>
                  <a:lnTo>
                    <a:pt x="34048" y="43573"/>
                  </a:lnTo>
                  <a:lnTo>
                    <a:pt x="34315" y="43573"/>
                  </a:lnTo>
                  <a:lnTo>
                    <a:pt x="34582" y="43532"/>
                  </a:lnTo>
                  <a:lnTo>
                    <a:pt x="34870" y="43491"/>
                  </a:lnTo>
                  <a:lnTo>
                    <a:pt x="35138" y="43429"/>
                  </a:lnTo>
                  <a:lnTo>
                    <a:pt x="35591" y="43306"/>
                  </a:lnTo>
                  <a:lnTo>
                    <a:pt x="36002" y="43121"/>
                  </a:lnTo>
                  <a:lnTo>
                    <a:pt x="36393" y="42915"/>
                  </a:lnTo>
                  <a:lnTo>
                    <a:pt x="36763" y="42668"/>
                  </a:lnTo>
                  <a:lnTo>
                    <a:pt x="37092" y="42380"/>
                  </a:lnTo>
                  <a:lnTo>
                    <a:pt x="37401" y="42071"/>
                  </a:lnTo>
                  <a:lnTo>
                    <a:pt x="37689" y="41742"/>
                  </a:lnTo>
                  <a:lnTo>
                    <a:pt x="37915" y="41372"/>
                  </a:lnTo>
                  <a:lnTo>
                    <a:pt x="38121" y="41002"/>
                  </a:lnTo>
                  <a:lnTo>
                    <a:pt x="38285" y="40590"/>
                  </a:lnTo>
                  <a:lnTo>
                    <a:pt x="38429" y="40179"/>
                  </a:lnTo>
                  <a:lnTo>
                    <a:pt x="38512" y="39747"/>
                  </a:lnTo>
                  <a:lnTo>
                    <a:pt x="38553" y="39315"/>
                  </a:lnTo>
                  <a:lnTo>
                    <a:pt x="38553" y="38862"/>
                  </a:lnTo>
                  <a:lnTo>
                    <a:pt x="38512" y="38409"/>
                  </a:lnTo>
                  <a:lnTo>
                    <a:pt x="38429" y="37957"/>
                  </a:lnTo>
                  <a:lnTo>
                    <a:pt x="38018" y="36393"/>
                  </a:lnTo>
                  <a:lnTo>
                    <a:pt x="37545" y="34850"/>
                  </a:lnTo>
                  <a:lnTo>
                    <a:pt x="37051" y="33308"/>
                  </a:lnTo>
                  <a:lnTo>
                    <a:pt x="36496" y="31806"/>
                  </a:lnTo>
                  <a:lnTo>
                    <a:pt x="35899" y="30304"/>
                  </a:lnTo>
                  <a:lnTo>
                    <a:pt x="35261" y="28823"/>
                  </a:lnTo>
                  <a:lnTo>
                    <a:pt x="34582" y="27383"/>
                  </a:lnTo>
                  <a:lnTo>
                    <a:pt x="33862" y="25943"/>
                  </a:lnTo>
                  <a:lnTo>
                    <a:pt x="33122" y="24544"/>
                  </a:lnTo>
                  <a:lnTo>
                    <a:pt x="32320" y="23145"/>
                  </a:lnTo>
                  <a:lnTo>
                    <a:pt x="31476" y="21787"/>
                  </a:lnTo>
                  <a:lnTo>
                    <a:pt x="30612" y="20450"/>
                  </a:lnTo>
                  <a:lnTo>
                    <a:pt x="29707" y="19154"/>
                  </a:lnTo>
                  <a:lnTo>
                    <a:pt x="28761" y="17858"/>
                  </a:lnTo>
                  <a:lnTo>
                    <a:pt x="27773" y="16603"/>
                  </a:lnTo>
                  <a:lnTo>
                    <a:pt x="26744" y="15389"/>
                  </a:lnTo>
                  <a:lnTo>
                    <a:pt x="25695" y="14196"/>
                  </a:lnTo>
                  <a:lnTo>
                    <a:pt x="24605" y="13023"/>
                  </a:lnTo>
                  <a:lnTo>
                    <a:pt x="23494" y="11892"/>
                  </a:lnTo>
                  <a:lnTo>
                    <a:pt x="22342" y="10781"/>
                  </a:lnTo>
                  <a:lnTo>
                    <a:pt x="21149" y="9711"/>
                  </a:lnTo>
                  <a:lnTo>
                    <a:pt x="19935" y="8682"/>
                  </a:lnTo>
                  <a:lnTo>
                    <a:pt x="18701" y="7674"/>
                  </a:lnTo>
                  <a:lnTo>
                    <a:pt x="17425" y="6707"/>
                  </a:lnTo>
                  <a:lnTo>
                    <a:pt x="16129" y="5782"/>
                  </a:lnTo>
                  <a:lnTo>
                    <a:pt x="14792" y="4897"/>
                  </a:lnTo>
                  <a:lnTo>
                    <a:pt x="13434" y="4033"/>
                  </a:lnTo>
                  <a:lnTo>
                    <a:pt x="12056" y="3231"/>
                  </a:lnTo>
                  <a:lnTo>
                    <a:pt x="10636" y="2449"/>
                  </a:lnTo>
                  <a:lnTo>
                    <a:pt x="9217" y="1708"/>
                  </a:lnTo>
                  <a:lnTo>
                    <a:pt x="7756" y="1009"/>
                  </a:lnTo>
                  <a:lnTo>
                    <a:pt x="6275" y="351"/>
                  </a:lnTo>
                  <a:lnTo>
                    <a:pt x="5843" y="207"/>
                  </a:lnTo>
                  <a:lnTo>
                    <a:pt x="5390" y="83"/>
                  </a:lnTo>
                  <a:lnTo>
                    <a:pt x="4958" y="21"/>
                  </a:lnTo>
                  <a:lnTo>
                    <a:pt x="4506" y="1"/>
                  </a:lnTo>
                  <a:close/>
                </a:path>
              </a:pathLst>
            </a:custGeom>
            <a:solidFill>
              <a:schemeClr val="lt1"/>
            </a:solidFill>
            <a:ln>
              <a:noFill/>
            </a:ln>
          </p:spPr>
          <p:txBody>
            <a:bodyPr spcFirstLastPara="1" wrap="square" lIns="121900" tIns="121900" rIns="121900" bIns="121900" anchor="ctr" anchorCtr="0">
              <a:noAutofit/>
            </a:bodyPr>
            <a:lstStyle/>
            <a:p>
              <a:endParaRPr sz="2489">
                <a:latin typeface="+mn-lt"/>
              </a:endParaRPr>
            </a:p>
          </p:txBody>
        </p:sp>
        <p:sp>
          <p:nvSpPr>
            <p:cNvPr id="46" name="Google Shape;412;p16"/>
            <p:cNvSpPr/>
            <p:nvPr/>
          </p:nvSpPr>
          <p:spPr>
            <a:xfrm>
              <a:off x="4192375" y="578575"/>
              <a:ext cx="963825" cy="1089350"/>
            </a:xfrm>
            <a:custGeom>
              <a:avLst/>
              <a:gdLst/>
              <a:ahLst/>
              <a:cxnLst/>
              <a:rect l="l" t="t" r="r" b="b"/>
              <a:pathLst>
                <a:path w="38553" h="43574" fill="none" extrusionOk="0">
                  <a:moveTo>
                    <a:pt x="4506" y="1"/>
                  </a:moveTo>
                  <a:lnTo>
                    <a:pt x="4506" y="1"/>
                  </a:lnTo>
                  <a:lnTo>
                    <a:pt x="4177" y="21"/>
                  </a:lnTo>
                  <a:lnTo>
                    <a:pt x="3868" y="42"/>
                  </a:lnTo>
                  <a:lnTo>
                    <a:pt x="3539" y="104"/>
                  </a:lnTo>
                  <a:lnTo>
                    <a:pt x="3230" y="186"/>
                  </a:lnTo>
                  <a:lnTo>
                    <a:pt x="2922" y="289"/>
                  </a:lnTo>
                  <a:lnTo>
                    <a:pt x="2613" y="412"/>
                  </a:lnTo>
                  <a:lnTo>
                    <a:pt x="2325" y="577"/>
                  </a:lnTo>
                  <a:lnTo>
                    <a:pt x="2037" y="742"/>
                  </a:lnTo>
                  <a:lnTo>
                    <a:pt x="1770" y="927"/>
                  </a:lnTo>
                  <a:lnTo>
                    <a:pt x="1523" y="1132"/>
                  </a:lnTo>
                  <a:lnTo>
                    <a:pt x="1276" y="1359"/>
                  </a:lnTo>
                  <a:lnTo>
                    <a:pt x="1070" y="1606"/>
                  </a:lnTo>
                  <a:lnTo>
                    <a:pt x="844" y="1873"/>
                  </a:lnTo>
                  <a:lnTo>
                    <a:pt x="659" y="2140"/>
                  </a:lnTo>
                  <a:lnTo>
                    <a:pt x="494" y="2449"/>
                  </a:lnTo>
                  <a:lnTo>
                    <a:pt x="350" y="2758"/>
                  </a:lnTo>
                  <a:lnTo>
                    <a:pt x="350" y="2758"/>
                  </a:lnTo>
                  <a:lnTo>
                    <a:pt x="186" y="3190"/>
                  </a:lnTo>
                  <a:lnTo>
                    <a:pt x="83" y="3642"/>
                  </a:lnTo>
                  <a:lnTo>
                    <a:pt x="21" y="4074"/>
                  </a:lnTo>
                  <a:lnTo>
                    <a:pt x="0" y="4527"/>
                  </a:lnTo>
                  <a:lnTo>
                    <a:pt x="21" y="4959"/>
                  </a:lnTo>
                  <a:lnTo>
                    <a:pt x="83" y="5391"/>
                  </a:lnTo>
                  <a:lnTo>
                    <a:pt x="186" y="5802"/>
                  </a:lnTo>
                  <a:lnTo>
                    <a:pt x="330" y="6214"/>
                  </a:lnTo>
                  <a:lnTo>
                    <a:pt x="515" y="6605"/>
                  </a:lnTo>
                  <a:lnTo>
                    <a:pt x="721" y="6995"/>
                  </a:lnTo>
                  <a:lnTo>
                    <a:pt x="988" y="7345"/>
                  </a:lnTo>
                  <a:lnTo>
                    <a:pt x="1276" y="7674"/>
                  </a:lnTo>
                  <a:lnTo>
                    <a:pt x="1585" y="7962"/>
                  </a:lnTo>
                  <a:lnTo>
                    <a:pt x="1955" y="8250"/>
                  </a:lnTo>
                  <a:lnTo>
                    <a:pt x="2325" y="8477"/>
                  </a:lnTo>
                  <a:lnTo>
                    <a:pt x="2757" y="8682"/>
                  </a:lnTo>
                  <a:lnTo>
                    <a:pt x="2757" y="8682"/>
                  </a:lnTo>
                  <a:lnTo>
                    <a:pt x="3992" y="9238"/>
                  </a:lnTo>
                  <a:lnTo>
                    <a:pt x="5205" y="9814"/>
                  </a:lnTo>
                  <a:lnTo>
                    <a:pt x="6419" y="10431"/>
                  </a:lnTo>
                  <a:lnTo>
                    <a:pt x="7592" y="11069"/>
                  </a:lnTo>
                  <a:lnTo>
                    <a:pt x="8744" y="11768"/>
                  </a:lnTo>
                  <a:lnTo>
                    <a:pt x="9875" y="12468"/>
                  </a:lnTo>
                  <a:lnTo>
                    <a:pt x="11007" y="13229"/>
                  </a:lnTo>
                  <a:lnTo>
                    <a:pt x="12076" y="14011"/>
                  </a:lnTo>
                  <a:lnTo>
                    <a:pt x="13146" y="14813"/>
                  </a:lnTo>
                  <a:lnTo>
                    <a:pt x="14195" y="15656"/>
                  </a:lnTo>
                  <a:lnTo>
                    <a:pt x="15203" y="16521"/>
                  </a:lnTo>
                  <a:lnTo>
                    <a:pt x="16191" y="17405"/>
                  </a:lnTo>
                  <a:lnTo>
                    <a:pt x="17158" y="18331"/>
                  </a:lnTo>
                  <a:lnTo>
                    <a:pt x="18104" y="19277"/>
                  </a:lnTo>
                  <a:lnTo>
                    <a:pt x="19009" y="20265"/>
                  </a:lnTo>
                  <a:lnTo>
                    <a:pt x="19894" y="21252"/>
                  </a:lnTo>
                  <a:lnTo>
                    <a:pt x="20737" y="22281"/>
                  </a:lnTo>
                  <a:lnTo>
                    <a:pt x="21560" y="23330"/>
                  </a:lnTo>
                  <a:lnTo>
                    <a:pt x="22363" y="24400"/>
                  </a:lnTo>
                  <a:lnTo>
                    <a:pt x="23124" y="25511"/>
                  </a:lnTo>
                  <a:lnTo>
                    <a:pt x="23844" y="26622"/>
                  </a:lnTo>
                  <a:lnTo>
                    <a:pt x="24543" y="27753"/>
                  </a:lnTo>
                  <a:lnTo>
                    <a:pt x="25222" y="28926"/>
                  </a:lnTo>
                  <a:lnTo>
                    <a:pt x="25839" y="30098"/>
                  </a:lnTo>
                  <a:lnTo>
                    <a:pt x="26456" y="31291"/>
                  </a:lnTo>
                  <a:lnTo>
                    <a:pt x="27012" y="32505"/>
                  </a:lnTo>
                  <a:lnTo>
                    <a:pt x="27547" y="33740"/>
                  </a:lnTo>
                  <a:lnTo>
                    <a:pt x="28040" y="34994"/>
                  </a:lnTo>
                  <a:lnTo>
                    <a:pt x="28514" y="36270"/>
                  </a:lnTo>
                  <a:lnTo>
                    <a:pt x="28925" y="37545"/>
                  </a:lnTo>
                  <a:lnTo>
                    <a:pt x="29316" y="38842"/>
                  </a:lnTo>
                  <a:lnTo>
                    <a:pt x="29666" y="40158"/>
                  </a:lnTo>
                  <a:lnTo>
                    <a:pt x="29666" y="40158"/>
                  </a:lnTo>
                  <a:lnTo>
                    <a:pt x="29769" y="40528"/>
                  </a:lnTo>
                  <a:lnTo>
                    <a:pt x="29913" y="40899"/>
                  </a:lnTo>
                  <a:lnTo>
                    <a:pt x="30077" y="41228"/>
                  </a:lnTo>
                  <a:lnTo>
                    <a:pt x="30283" y="41557"/>
                  </a:lnTo>
                  <a:lnTo>
                    <a:pt x="30509" y="41866"/>
                  </a:lnTo>
                  <a:lnTo>
                    <a:pt x="30735" y="42133"/>
                  </a:lnTo>
                  <a:lnTo>
                    <a:pt x="31003" y="42401"/>
                  </a:lnTo>
                  <a:lnTo>
                    <a:pt x="31291" y="42627"/>
                  </a:lnTo>
                  <a:lnTo>
                    <a:pt x="31579" y="42853"/>
                  </a:lnTo>
                  <a:lnTo>
                    <a:pt x="31908" y="43038"/>
                  </a:lnTo>
                  <a:lnTo>
                    <a:pt x="32237" y="43203"/>
                  </a:lnTo>
                  <a:lnTo>
                    <a:pt x="32587" y="43326"/>
                  </a:lnTo>
                  <a:lnTo>
                    <a:pt x="32937" y="43429"/>
                  </a:lnTo>
                  <a:lnTo>
                    <a:pt x="33286" y="43511"/>
                  </a:lnTo>
                  <a:lnTo>
                    <a:pt x="33657" y="43553"/>
                  </a:lnTo>
                  <a:lnTo>
                    <a:pt x="34048" y="43573"/>
                  </a:lnTo>
                  <a:lnTo>
                    <a:pt x="34048" y="43573"/>
                  </a:lnTo>
                  <a:lnTo>
                    <a:pt x="34315" y="43573"/>
                  </a:lnTo>
                  <a:lnTo>
                    <a:pt x="34582" y="43532"/>
                  </a:lnTo>
                  <a:lnTo>
                    <a:pt x="34870" y="43491"/>
                  </a:lnTo>
                  <a:lnTo>
                    <a:pt x="35138" y="43429"/>
                  </a:lnTo>
                  <a:lnTo>
                    <a:pt x="35138" y="43429"/>
                  </a:lnTo>
                  <a:lnTo>
                    <a:pt x="35591" y="43306"/>
                  </a:lnTo>
                  <a:lnTo>
                    <a:pt x="36002" y="43121"/>
                  </a:lnTo>
                  <a:lnTo>
                    <a:pt x="36393" y="42915"/>
                  </a:lnTo>
                  <a:lnTo>
                    <a:pt x="36763" y="42668"/>
                  </a:lnTo>
                  <a:lnTo>
                    <a:pt x="37092" y="42380"/>
                  </a:lnTo>
                  <a:lnTo>
                    <a:pt x="37401" y="42071"/>
                  </a:lnTo>
                  <a:lnTo>
                    <a:pt x="37689" y="41742"/>
                  </a:lnTo>
                  <a:lnTo>
                    <a:pt x="37915" y="41372"/>
                  </a:lnTo>
                  <a:lnTo>
                    <a:pt x="38121" y="41002"/>
                  </a:lnTo>
                  <a:lnTo>
                    <a:pt x="38285" y="40590"/>
                  </a:lnTo>
                  <a:lnTo>
                    <a:pt x="38429" y="40179"/>
                  </a:lnTo>
                  <a:lnTo>
                    <a:pt x="38512" y="39747"/>
                  </a:lnTo>
                  <a:lnTo>
                    <a:pt x="38553" y="39315"/>
                  </a:lnTo>
                  <a:lnTo>
                    <a:pt x="38553" y="38862"/>
                  </a:lnTo>
                  <a:lnTo>
                    <a:pt x="38512" y="38409"/>
                  </a:lnTo>
                  <a:lnTo>
                    <a:pt x="38429" y="37957"/>
                  </a:lnTo>
                  <a:lnTo>
                    <a:pt x="38429" y="37957"/>
                  </a:lnTo>
                  <a:lnTo>
                    <a:pt x="38018" y="36393"/>
                  </a:lnTo>
                  <a:lnTo>
                    <a:pt x="37545" y="34850"/>
                  </a:lnTo>
                  <a:lnTo>
                    <a:pt x="37051" y="33308"/>
                  </a:lnTo>
                  <a:lnTo>
                    <a:pt x="36496" y="31806"/>
                  </a:lnTo>
                  <a:lnTo>
                    <a:pt x="35899" y="30304"/>
                  </a:lnTo>
                  <a:lnTo>
                    <a:pt x="35261" y="28823"/>
                  </a:lnTo>
                  <a:lnTo>
                    <a:pt x="34582" y="27383"/>
                  </a:lnTo>
                  <a:lnTo>
                    <a:pt x="33862" y="25943"/>
                  </a:lnTo>
                  <a:lnTo>
                    <a:pt x="33122" y="24544"/>
                  </a:lnTo>
                  <a:lnTo>
                    <a:pt x="32320" y="23145"/>
                  </a:lnTo>
                  <a:lnTo>
                    <a:pt x="31476" y="21787"/>
                  </a:lnTo>
                  <a:lnTo>
                    <a:pt x="30612" y="20450"/>
                  </a:lnTo>
                  <a:lnTo>
                    <a:pt x="29707" y="19154"/>
                  </a:lnTo>
                  <a:lnTo>
                    <a:pt x="28761" y="17858"/>
                  </a:lnTo>
                  <a:lnTo>
                    <a:pt x="27773" y="16603"/>
                  </a:lnTo>
                  <a:lnTo>
                    <a:pt x="26744" y="15389"/>
                  </a:lnTo>
                  <a:lnTo>
                    <a:pt x="25695" y="14196"/>
                  </a:lnTo>
                  <a:lnTo>
                    <a:pt x="24605" y="13023"/>
                  </a:lnTo>
                  <a:lnTo>
                    <a:pt x="23494" y="11892"/>
                  </a:lnTo>
                  <a:lnTo>
                    <a:pt x="22342" y="10781"/>
                  </a:lnTo>
                  <a:lnTo>
                    <a:pt x="21149" y="9711"/>
                  </a:lnTo>
                  <a:lnTo>
                    <a:pt x="19935" y="8682"/>
                  </a:lnTo>
                  <a:lnTo>
                    <a:pt x="18701" y="7674"/>
                  </a:lnTo>
                  <a:lnTo>
                    <a:pt x="17425" y="6707"/>
                  </a:lnTo>
                  <a:lnTo>
                    <a:pt x="16129" y="5782"/>
                  </a:lnTo>
                  <a:lnTo>
                    <a:pt x="14792" y="4897"/>
                  </a:lnTo>
                  <a:lnTo>
                    <a:pt x="13434" y="4033"/>
                  </a:lnTo>
                  <a:lnTo>
                    <a:pt x="12056" y="3231"/>
                  </a:lnTo>
                  <a:lnTo>
                    <a:pt x="10636" y="2449"/>
                  </a:lnTo>
                  <a:lnTo>
                    <a:pt x="9217" y="1708"/>
                  </a:lnTo>
                  <a:lnTo>
                    <a:pt x="7756" y="1009"/>
                  </a:lnTo>
                  <a:lnTo>
                    <a:pt x="6275" y="351"/>
                  </a:lnTo>
                  <a:lnTo>
                    <a:pt x="6275" y="351"/>
                  </a:lnTo>
                  <a:lnTo>
                    <a:pt x="5843" y="207"/>
                  </a:lnTo>
                  <a:lnTo>
                    <a:pt x="5390" y="83"/>
                  </a:lnTo>
                  <a:lnTo>
                    <a:pt x="4958" y="21"/>
                  </a:lnTo>
                  <a:lnTo>
                    <a:pt x="4506" y="1"/>
                  </a:lnTo>
                </a:path>
              </a:pathLst>
            </a:custGeom>
            <a:solidFill>
              <a:schemeClr val="lt1"/>
            </a:solidFill>
            <a:ln>
              <a:noFill/>
            </a:ln>
          </p:spPr>
          <p:txBody>
            <a:bodyPr spcFirstLastPara="1" wrap="square" lIns="121900" tIns="121900" rIns="121900" bIns="121900" anchor="ctr" anchorCtr="0">
              <a:noAutofit/>
            </a:bodyPr>
            <a:lstStyle/>
            <a:p>
              <a:endParaRPr sz="2489">
                <a:latin typeface="+mn-lt"/>
              </a:endParaRPr>
            </a:p>
          </p:txBody>
        </p:sp>
      </p:grpSp>
    </p:spTree>
    <p:extLst>
      <p:ext uri="{BB962C8B-B14F-4D97-AF65-F5344CB8AC3E}">
        <p14:creationId xmlns:p14="http://schemas.microsoft.com/office/powerpoint/2010/main" val="14691302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DC063E-DF63-44BE-9751-72F10B030A0F}"/>
              </a:ext>
            </a:extLst>
          </p:cNvPr>
          <p:cNvSpPr>
            <a:spLocks noGrp="1"/>
          </p:cNvSpPr>
          <p:nvPr>
            <p:ph type="title"/>
          </p:nvPr>
        </p:nvSpPr>
        <p:spPr>
          <a:xfrm>
            <a:off x="609600" y="548633"/>
            <a:ext cx="10972800" cy="495200"/>
          </a:xfrm>
        </p:spPr>
        <p:txBody>
          <a:bodyPr>
            <a:noAutofit/>
          </a:bodyPr>
          <a:lstStyle/>
          <a:p>
            <a:r>
              <a:rPr lang="en-US" sz="3200">
                <a:solidFill>
                  <a:schemeClr val="accent1">
                    <a:lumMod val="50000"/>
                  </a:schemeClr>
                </a:solidFill>
                <a:latin typeface="+mn-lt"/>
              </a:rPr>
              <a:t>RATED BY NPV AND IRR</a:t>
            </a:r>
            <a:endParaRPr lang="en" sz="3200" dirty="0">
              <a:solidFill>
                <a:schemeClr val="accent1">
                  <a:lumMod val="50000"/>
                </a:schemeClr>
              </a:solidFill>
              <a:latin typeface="+mn-lt"/>
            </a:endParaRPr>
          </a:p>
        </p:txBody>
      </p:sp>
      <p:sp>
        <p:nvSpPr>
          <p:cNvPr id="3" name="Content Placeholder 21">
            <a:extLst>
              <a:ext uri="{FF2B5EF4-FFF2-40B4-BE49-F238E27FC236}">
                <a16:creationId xmlns:a16="http://schemas.microsoft.com/office/drawing/2014/main" id="{3E838B6D-AF73-494A-9E0E-9BC24CF523D8}"/>
              </a:ext>
            </a:extLst>
          </p:cNvPr>
          <p:cNvSpPr txBox="1">
            <a:spLocks/>
          </p:cNvSpPr>
          <p:nvPr/>
        </p:nvSpPr>
        <p:spPr>
          <a:xfrm>
            <a:off x="1838118" y="3420319"/>
            <a:ext cx="4286250" cy="1295400"/>
          </a:xfrm>
          <a:prstGeom prst="rect">
            <a:avLst/>
          </a:prstGeom>
        </p:spPr>
        <p:style>
          <a:lnRef idx="2">
            <a:schemeClr val="accent2"/>
          </a:lnRef>
          <a:fillRef idx="1">
            <a:schemeClr val="lt1"/>
          </a:fillRef>
          <a:effectRef idx="0">
            <a:schemeClr val="accent2"/>
          </a:effectRef>
          <a:fontRef idx="minor">
            <a:schemeClr val="dk1"/>
          </a:fontRef>
        </p:style>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9pPr>
          </a:lstStyle>
          <a:p>
            <a:pPr algn="ctr">
              <a:buFontTx/>
              <a:buNone/>
              <a:defRPr/>
            </a:pPr>
            <a:r>
              <a:rPr lang="en" sz="2000" b="1">
                <a:solidFill>
                  <a:srgbClr val="FF0000"/>
                </a:solidFill>
              </a:rPr>
              <a:t>NPV</a:t>
            </a:r>
          </a:p>
          <a:p>
            <a:pPr>
              <a:buFontTx/>
              <a:buNone/>
              <a:defRPr/>
            </a:pPr>
            <a:r>
              <a:rPr lang="en" sz="2800"/>
              <a:t> </a:t>
            </a:r>
          </a:p>
          <a:p>
            <a:pPr>
              <a:buFontTx/>
              <a:buNone/>
              <a:defRPr/>
            </a:pPr>
            <a:endParaRPr lang="en-US" sz="2800"/>
          </a:p>
        </p:txBody>
      </p:sp>
      <p:sp>
        <p:nvSpPr>
          <p:cNvPr id="4" name="Content Placeholder 22">
            <a:extLst>
              <a:ext uri="{FF2B5EF4-FFF2-40B4-BE49-F238E27FC236}">
                <a16:creationId xmlns:a16="http://schemas.microsoft.com/office/drawing/2014/main" id="{0224B3E8-0D07-4C12-B629-1105F82B617A}"/>
              </a:ext>
            </a:extLst>
          </p:cNvPr>
          <p:cNvSpPr txBox="1">
            <a:spLocks/>
          </p:cNvSpPr>
          <p:nvPr/>
        </p:nvSpPr>
        <p:spPr bwMode="auto">
          <a:xfrm>
            <a:off x="7576929" y="1134320"/>
            <a:ext cx="3523535" cy="1643063"/>
          </a:xfrm>
          <a:prstGeom prst="rect">
            <a:avLst/>
          </a:prstGeom>
          <a:noFill/>
          <a:ln w="9525">
            <a:noFill/>
            <a:miter lim="800000"/>
            <a:headEnd/>
            <a:tailEnd/>
          </a:ln>
        </p:spPr>
        <p:txBody>
          <a:bodyPr/>
          <a:lstStyle/>
          <a:p>
            <a:pPr marL="342900" indent="-342900" eaLnBrk="0" hangingPunct="0">
              <a:lnSpc>
                <a:spcPct val="150000"/>
              </a:lnSpc>
              <a:spcBef>
                <a:spcPct val="20000"/>
              </a:spcBef>
              <a:buClr>
                <a:schemeClr val="tx2"/>
              </a:buClr>
              <a:buSzPct val="66000"/>
              <a:defRPr/>
            </a:pPr>
            <a:r>
              <a:rPr lang="en" sz="2000" b="1" kern="0" dirty="0">
                <a:solidFill>
                  <a:srgbClr val="008000"/>
                </a:solidFill>
                <a:latin typeface="+mn-lt"/>
              </a:rPr>
              <a:t>B </a:t>
            </a:r>
            <a:r>
              <a:rPr lang="en" sz="2000" b="1" kern="0" baseline="-25000" dirty="0">
                <a:solidFill>
                  <a:srgbClr val="008000"/>
                </a:solidFill>
                <a:latin typeface="+mn-lt"/>
              </a:rPr>
              <a:t>t </a:t>
            </a:r>
            <a:r>
              <a:rPr lang="en" sz="2000" kern="0" dirty="0">
                <a:latin typeface="+mn-lt"/>
              </a:rPr>
              <a:t>: </a:t>
            </a:r>
            <a:r>
              <a:rPr lang="en" sz="2000" kern="0" dirty="0" err="1">
                <a:latin typeface="+mn-lt"/>
              </a:rPr>
              <a:t>Profit</a:t>
            </a:r>
            <a:r>
              <a:rPr lang="en" sz="2000" kern="0" dirty="0">
                <a:latin typeface="+mn-lt"/>
              </a:rPr>
              <a:t> </a:t>
            </a:r>
            <a:r>
              <a:rPr lang="en" sz="2000" kern="0" dirty="0" err="1">
                <a:latin typeface="+mn-lt"/>
              </a:rPr>
              <a:t>benefit</a:t>
            </a:r>
            <a:r>
              <a:rPr lang="en" sz="2000" kern="0" dirty="0">
                <a:latin typeface="+mn-lt"/>
              </a:rPr>
              <a:t> </a:t>
            </a:r>
            <a:r>
              <a:rPr lang="en" sz="2000" kern="0" dirty="0" err="1">
                <a:latin typeface="+mn-lt"/>
              </a:rPr>
              <a:t>annually</a:t>
            </a:r>
            <a:r>
              <a:rPr lang="en" sz="2000" kern="0" dirty="0">
                <a:latin typeface="+mn-lt"/>
              </a:rPr>
              <a:t>​​​</a:t>
            </a:r>
          </a:p>
          <a:p>
            <a:pPr marL="342900" indent="-342900" eaLnBrk="0" hangingPunct="0">
              <a:lnSpc>
                <a:spcPct val="150000"/>
              </a:lnSpc>
              <a:spcBef>
                <a:spcPct val="20000"/>
              </a:spcBef>
              <a:buClr>
                <a:schemeClr val="tx2"/>
              </a:buClr>
              <a:buSzPct val="66000"/>
              <a:defRPr/>
            </a:pPr>
            <a:r>
              <a:rPr lang="en" sz="2000" b="1" kern="0" dirty="0">
                <a:solidFill>
                  <a:srgbClr val="FF0000"/>
                </a:solidFill>
                <a:latin typeface="+mn-lt"/>
              </a:rPr>
              <a:t>C </a:t>
            </a:r>
            <a:r>
              <a:rPr lang="en" sz="2000" b="1" kern="0" baseline="-25000" dirty="0">
                <a:solidFill>
                  <a:srgbClr val="FF0000"/>
                </a:solidFill>
                <a:latin typeface="+mn-lt"/>
              </a:rPr>
              <a:t>t </a:t>
            </a:r>
            <a:r>
              <a:rPr lang="en" sz="2000" kern="0" dirty="0">
                <a:latin typeface="+mn-lt"/>
              </a:rPr>
              <a:t>: </a:t>
            </a:r>
            <a:r>
              <a:rPr lang="en" sz="2000" kern="0" dirty="0" err="1">
                <a:latin typeface="+mn-lt"/>
              </a:rPr>
              <a:t>Cost</a:t>
            </a:r>
            <a:r>
              <a:rPr lang="en" sz="2000" kern="0" dirty="0">
                <a:latin typeface="+mn-lt"/>
              </a:rPr>
              <a:t> </a:t>
            </a:r>
            <a:r>
              <a:rPr lang="en" sz="2000" kern="0" dirty="0" err="1">
                <a:latin typeface="+mn-lt"/>
              </a:rPr>
              <a:t>annually</a:t>
            </a:r>
            <a:r>
              <a:rPr lang="en" sz="2000" kern="0" dirty="0">
                <a:latin typeface="+mn-lt"/>
              </a:rPr>
              <a:t>​​​</a:t>
            </a:r>
          </a:p>
          <a:p>
            <a:pPr marL="342900" indent="-342900" eaLnBrk="0" hangingPunct="0">
              <a:lnSpc>
                <a:spcPct val="150000"/>
              </a:lnSpc>
              <a:spcBef>
                <a:spcPct val="20000"/>
              </a:spcBef>
              <a:buClr>
                <a:schemeClr val="tx2"/>
              </a:buClr>
              <a:buSzPct val="66000"/>
              <a:defRPr/>
            </a:pPr>
            <a:r>
              <a:rPr lang="en" sz="2000" b="1" i="1" kern="0" dirty="0" err="1">
                <a:latin typeface="+mn-lt"/>
              </a:rPr>
              <a:t>i</a:t>
            </a:r>
            <a:r>
              <a:rPr lang="en" sz="2000" b="1" kern="0" dirty="0">
                <a:latin typeface="+mn-lt"/>
              </a:rPr>
              <a:t> </a:t>
            </a:r>
            <a:r>
              <a:rPr lang="en" sz="2000" kern="0" dirty="0">
                <a:latin typeface="+mn-lt"/>
              </a:rPr>
              <a:t>: </a:t>
            </a:r>
            <a:r>
              <a:rPr lang="en" sz="2000" kern="0" dirty="0" err="1">
                <a:latin typeface="+mn-lt"/>
              </a:rPr>
              <a:t>Ratio</a:t>
            </a:r>
            <a:r>
              <a:rPr lang="en" sz="2000" kern="0" dirty="0">
                <a:latin typeface="+mn-lt"/>
              </a:rPr>
              <a:t> </a:t>
            </a:r>
            <a:r>
              <a:rPr lang="en" sz="2000" kern="0" dirty="0" err="1">
                <a:latin typeface="+mn-lt"/>
              </a:rPr>
              <a:t>rate</a:t>
            </a:r>
            <a:r>
              <a:rPr lang="en" sz="2000" kern="0" dirty="0">
                <a:latin typeface="+mn-lt"/>
              </a:rPr>
              <a:t> </a:t>
            </a:r>
            <a:r>
              <a:rPr lang="en" sz="2000" kern="0" dirty="0" err="1">
                <a:latin typeface="+mn-lt"/>
              </a:rPr>
              <a:t>extract</a:t>
            </a:r>
            <a:r>
              <a:rPr lang="en" sz="2000" kern="0" dirty="0">
                <a:latin typeface="+mn-lt"/>
              </a:rPr>
              <a:t> </a:t>
            </a:r>
            <a:r>
              <a:rPr lang="en" sz="2000" kern="0" dirty="0" err="1">
                <a:latin typeface="+mn-lt"/>
              </a:rPr>
              <a:t>discount</a:t>
            </a:r>
            <a:r>
              <a:rPr lang="en" sz="2000" kern="0" dirty="0">
                <a:latin typeface="+mn-lt"/>
              </a:rPr>
              <a:t> </a:t>
            </a:r>
          </a:p>
          <a:p>
            <a:pPr marL="342900" indent="-342900" eaLnBrk="0" hangingPunct="0">
              <a:lnSpc>
                <a:spcPct val="150000"/>
              </a:lnSpc>
              <a:spcBef>
                <a:spcPct val="20000"/>
              </a:spcBef>
              <a:buClr>
                <a:schemeClr val="tx2"/>
              </a:buClr>
              <a:buSzPct val="66000"/>
              <a:defRPr/>
            </a:pPr>
            <a:endParaRPr lang="en-US" sz="2000" kern="0" dirty="0">
              <a:latin typeface="+mn-lt"/>
            </a:endParaRPr>
          </a:p>
        </p:txBody>
      </p:sp>
      <p:graphicFrame>
        <p:nvGraphicFramePr>
          <p:cNvPr id="5" name="Object 2">
            <a:extLst>
              <a:ext uri="{FF2B5EF4-FFF2-40B4-BE49-F238E27FC236}">
                <a16:creationId xmlns:a16="http://schemas.microsoft.com/office/drawing/2014/main" id="{D007E95E-54B2-4EEF-A086-ED7E65E2494E}"/>
              </a:ext>
            </a:extLst>
          </p:cNvPr>
          <p:cNvGraphicFramePr>
            <a:graphicFrameLocks noChangeAspect="1"/>
          </p:cNvGraphicFramePr>
          <p:nvPr>
            <p:extLst>
              <p:ext uri="{D42A27DB-BD31-4B8C-83A1-F6EECF244321}">
                <p14:modId xmlns:p14="http://schemas.microsoft.com/office/powerpoint/2010/main" val="1161226083"/>
              </p:ext>
            </p:extLst>
          </p:nvPr>
        </p:nvGraphicFramePr>
        <p:xfrm>
          <a:off x="2007981" y="3725119"/>
          <a:ext cx="4017963" cy="863600"/>
        </p:xfrm>
        <a:graphic>
          <a:graphicData uri="http://schemas.openxmlformats.org/presentationml/2006/ole">
            <mc:AlternateContent xmlns:mc="http://schemas.openxmlformats.org/markup-compatibility/2006">
              <mc:Choice xmlns:v="urn:schemas-microsoft-com:vml" Requires="v">
                <p:oleObj name="Equation" r:id="rId2" imgW="1904760" imgH="431640" progId="Equation.DSMT4">
                  <p:embed/>
                </p:oleObj>
              </mc:Choice>
              <mc:Fallback>
                <p:oleObj name="Equation" r:id="rId2" imgW="1904760" imgH="431640" progId="Equation.DSMT4">
                  <p:embed/>
                  <p:pic>
                    <p:nvPicPr>
                      <p:cNvPr id="5" name="Object 2">
                        <a:extLst>
                          <a:ext uri="{FF2B5EF4-FFF2-40B4-BE49-F238E27FC236}">
                            <a16:creationId xmlns:a16="http://schemas.microsoft.com/office/drawing/2014/main" id="{D007E95E-54B2-4EEF-A086-ED7E65E2494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07981" y="3725119"/>
                        <a:ext cx="4017963" cy="863600"/>
                      </a:xfrm>
                      <a:prstGeom prst="rect">
                        <a:avLst/>
                      </a:prstGeom>
                      <a:noFill/>
                      <a:ln>
                        <a:noFill/>
                      </a:ln>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rgbClr val="FFCC00"/>
                            </a:solidFill>
                            <a:miter lim="800000"/>
                            <a:headEnd/>
                            <a:tailEnd/>
                          </a14:hiddenLine>
                        </a:ext>
                      </a:extLst>
                    </p:spPr>
                  </p:pic>
                </p:oleObj>
              </mc:Fallback>
            </mc:AlternateContent>
          </a:graphicData>
        </a:graphic>
      </p:graphicFrame>
      <p:grpSp>
        <p:nvGrpSpPr>
          <p:cNvPr id="6" name="Group 38">
            <a:extLst>
              <a:ext uri="{FF2B5EF4-FFF2-40B4-BE49-F238E27FC236}">
                <a16:creationId xmlns:a16="http://schemas.microsoft.com/office/drawing/2014/main" id="{9A972104-9A97-48FD-A226-D34297D38D10}"/>
              </a:ext>
            </a:extLst>
          </p:cNvPr>
          <p:cNvGrpSpPr>
            <a:grpSpLocks/>
          </p:cNvGrpSpPr>
          <p:nvPr/>
        </p:nvGrpSpPr>
        <p:grpSpPr bwMode="auto">
          <a:xfrm>
            <a:off x="1838118" y="1259801"/>
            <a:ext cx="5727947" cy="2071687"/>
            <a:chOff x="304800" y="976314"/>
            <a:chExt cx="5674233" cy="2071686"/>
          </a:xfrm>
        </p:grpSpPr>
        <p:grpSp>
          <p:nvGrpSpPr>
            <p:cNvPr id="7" name="Group 29">
              <a:extLst>
                <a:ext uri="{FF2B5EF4-FFF2-40B4-BE49-F238E27FC236}">
                  <a16:creationId xmlns:a16="http://schemas.microsoft.com/office/drawing/2014/main" id="{CC8B9CAD-0CB4-4EB7-BC64-B9D9AFA714E0}"/>
                </a:ext>
              </a:extLst>
            </p:cNvPr>
            <p:cNvGrpSpPr>
              <a:grpSpLocks/>
            </p:cNvGrpSpPr>
            <p:nvPr/>
          </p:nvGrpSpPr>
          <p:grpSpPr bwMode="auto">
            <a:xfrm>
              <a:off x="304800" y="976314"/>
              <a:ext cx="5674233" cy="2071686"/>
              <a:chOff x="357158" y="1357298"/>
              <a:chExt cx="5621841" cy="2071752"/>
            </a:xfrm>
          </p:grpSpPr>
          <p:grpSp>
            <p:nvGrpSpPr>
              <p:cNvPr id="13" name="Group 20">
                <a:extLst>
                  <a:ext uri="{FF2B5EF4-FFF2-40B4-BE49-F238E27FC236}">
                    <a16:creationId xmlns:a16="http://schemas.microsoft.com/office/drawing/2014/main" id="{0293B1A2-A80B-4C8F-A8E7-B011D6B910E8}"/>
                  </a:ext>
                </a:extLst>
              </p:cNvPr>
              <p:cNvGrpSpPr>
                <a:grpSpLocks/>
              </p:cNvGrpSpPr>
              <p:nvPr/>
            </p:nvGrpSpPr>
            <p:grpSpPr bwMode="auto">
              <a:xfrm>
                <a:off x="357158" y="1643055"/>
                <a:ext cx="5286568" cy="1785995"/>
                <a:chOff x="2732880" y="2486031"/>
                <a:chExt cx="3687078" cy="1671990"/>
              </a:xfrm>
            </p:grpSpPr>
            <p:cxnSp>
              <p:nvCxnSpPr>
                <p:cNvPr id="19" name="Straight Connector 18">
                  <a:extLst>
                    <a:ext uri="{FF2B5EF4-FFF2-40B4-BE49-F238E27FC236}">
                      <a16:creationId xmlns:a16="http://schemas.microsoft.com/office/drawing/2014/main" id="{79158EE0-2CCA-4C18-A642-674DDD6ECF76}"/>
                    </a:ext>
                  </a:extLst>
                </p:cNvPr>
                <p:cNvCxnSpPr/>
                <p:nvPr/>
              </p:nvCxnSpPr>
              <p:spPr>
                <a:xfrm>
                  <a:off x="2742660" y="3065656"/>
                  <a:ext cx="1839749" cy="0"/>
                </a:xfrm>
                <a:prstGeom prst="line">
                  <a:avLst/>
                </a:prstGeom>
                <a:ln w="25400">
                  <a:solidFill>
                    <a:srgbClr val="003399"/>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650F4483-EFBC-4C16-8235-6406B4B16729}"/>
                    </a:ext>
                  </a:extLst>
                </p:cNvPr>
                <p:cNvCxnSpPr/>
                <p:nvPr/>
              </p:nvCxnSpPr>
              <p:spPr>
                <a:xfrm>
                  <a:off x="5790798" y="3056738"/>
                  <a:ext cx="629188" cy="0"/>
                </a:xfrm>
                <a:prstGeom prst="line">
                  <a:avLst/>
                </a:prstGeom>
                <a:ln w="25400">
                  <a:solidFill>
                    <a:srgbClr val="003399"/>
                  </a:solidFill>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50B1BABA-0E43-46CF-B357-723FCC603DC7}"/>
                    </a:ext>
                  </a:extLst>
                </p:cNvPr>
                <p:cNvCxnSpPr/>
                <p:nvPr/>
              </p:nvCxnSpPr>
              <p:spPr>
                <a:xfrm rot="5400000">
                  <a:off x="2185754" y="3609809"/>
                  <a:ext cx="1095338" cy="108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B63E7E09-6512-427F-96B8-E70CE8E363A4}"/>
                    </a:ext>
                  </a:extLst>
                </p:cNvPr>
                <p:cNvCxnSpPr/>
                <p:nvPr/>
              </p:nvCxnSpPr>
              <p:spPr>
                <a:xfrm rot="4860000">
                  <a:off x="3179760" y="3208379"/>
                  <a:ext cx="297242" cy="326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4F50C140-B549-4226-A0AB-5555364BA0B1}"/>
                    </a:ext>
                  </a:extLst>
                </p:cNvPr>
                <p:cNvCxnSpPr/>
                <p:nvPr/>
              </p:nvCxnSpPr>
              <p:spPr>
                <a:xfrm rot="5400000" flipH="1" flipV="1">
                  <a:off x="3056956" y="2771585"/>
                  <a:ext cx="572191" cy="1086"/>
                </a:xfrm>
                <a:prstGeom prst="straightConnector1">
                  <a:avLst/>
                </a:prstGeom>
                <a:ln w="25400">
                  <a:solidFill>
                    <a:srgbClr val="008000"/>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4733F2DA-1EEF-4E87-B749-D4D9E91F21A6}"/>
                    </a:ext>
                  </a:extLst>
                </p:cNvPr>
                <p:cNvCxnSpPr/>
                <p:nvPr/>
              </p:nvCxnSpPr>
              <p:spPr>
                <a:xfrm rot="5400000" flipH="1" flipV="1">
                  <a:off x="3685600" y="2771042"/>
                  <a:ext cx="572191" cy="2173"/>
                </a:xfrm>
                <a:prstGeom prst="straightConnector1">
                  <a:avLst/>
                </a:prstGeom>
                <a:ln w="25400">
                  <a:solidFill>
                    <a:srgbClr val="008000"/>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1FA8C962-F3CE-402D-ADF3-50B7348B823D}"/>
                    </a:ext>
                  </a:extLst>
                </p:cNvPr>
                <p:cNvCxnSpPr/>
                <p:nvPr/>
              </p:nvCxnSpPr>
              <p:spPr>
                <a:xfrm rot="5400000" flipH="1" flipV="1">
                  <a:off x="4285448" y="2771042"/>
                  <a:ext cx="572191" cy="2173"/>
                </a:xfrm>
                <a:prstGeom prst="straightConnector1">
                  <a:avLst/>
                </a:prstGeom>
                <a:ln w="25400">
                  <a:solidFill>
                    <a:srgbClr val="008000"/>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E1761AA4-F38C-4941-A646-81DA7F00A5AB}"/>
                    </a:ext>
                  </a:extLst>
                </p:cNvPr>
                <p:cNvCxnSpPr/>
                <p:nvPr/>
              </p:nvCxnSpPr>
              <p:spPr>
                <a:xfrm rot="5400000" flipH="1" flipV="1">
                  <a:off x="5514483" y="2771042"/>
                  <a:ext cx="572191" cy="2173"/>
                </a:xfrm>
                <a:prstGeom prst="straightConnector1">
                  <a:avLst/>
                </a:prstGeom>
                <a:ln w="25400">
                  <a:solidFill>
                    <a:srgbClr val="008000"/>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187647FE-50BF-4E6B-81C5-A6CEE6C7B524}"/>
                    </a:ext>
                  </a:extLst>
                </p:cNvPr>
                <p:cNvCxnSpPr/>
                <p:nvPr/>
              </p:nvCxnSpPr>
              <p:spPr>
                <a:xfrm rot="5400000" flipH="1" flipV="1">
                  <a:off x="6114331" y="2771042"/>
                  <a:ext cx="572191" cy="2173"/>
                </a:xfrm>
                <a:prstGeom prst="straightConnector1">
                  <a:avLst/>
                </a:prstGeom>
                <a:ln w="25400">
                  <a:solidFill>
                    <a:srgbClr val="008000"/>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A3BEE8FB-CBF3-431B-96FD-DF5ABC6EC3C6}"/>
                    </a:ext>
                  </a:extLst>
                </p:cNvPr>
                <p:cNvCxnSpPr/>
                <p:nvPr/>
              </p:nvCxnSpPr>
              <p:spPr>
                <a:xfrm flipV="1">
                  <a:off x="4582410" y="3056738"/>
                  <a:ext cx="1208389" cy="8917"/>
                </a:xfrm>
                <a:prstGeom prst="line">
                  <a:avLst/>
                </a:prstGeom>
                <a:ln w="25400">
                  <a:solidFill>
                    <a:srgbClr val="003399"/>
                  </a:solidFill>
                  <a:prstDash val="dash"/>
                </a:ln>
              </p:spPr>
              <p:style>
                <a:lnRef idx="1">
                  <a:schemeClr val="accent1"/>
                </a:lnRef>
                <a:fillRef idx="0">
                  <a:schemeClr val="accent1"/>
                </a:fillRef>
                <a:effectRef idx="0">
                  <a:schemeClr val="accent1"/>
                </a:effectRef>
                <a:fontRef idx="minor">
                  <a:schemeClr val="tx1"/>
                </a:fontRef>
              </p:style>
            </p:cxnSp>
          </p:grpSp>
          <p:sp>
            <p:nvSpPr>
              <p:cNvPr id="14" name="TextBox 23">
                <a:extLst>
                  <a:ext uri="{FF2B5EF4-FFF2-40B4-BE49-F238E27FC236}">
                    <a16:creationId xmlns:a16="http://schemas.microsoft.com/office/drawing/2014/main" id="{033DABF9-BC6C-4291-9118-839FA6D22961}"/>
                  </a:ext>
                </a:extLst>
              </p:cNvPr>
              <p:cNvSpPr txBox="1">
                <a:spLocks noChangeArrowheads="1"/>
              </p:cNvSpPr>
              <p:nvPr/>
            </p:nvSpPr>
            <p:spPr bwMode="auto">
              <a:xfrm>
                <a:off x="357158" y="2438420"/>
                <a:ext cx="550973" cy="461679"/>
              </a:xfrm>
              <a:prstGeom prst="rect">
                <a:avLst/>
              </a:prstGeom>
              <a:noFill/>
              <a:ln w="9525">
                <a:noFill/>
                <a:miter lim="800000"/>
                <a:headEnd/>
                <a:tailEnd/>
              </a:ln>
            </p:spPr>
            <p:txBody>
              <a:bodyPr wrap="none">
                <a:spAutoFit/>
              </a:bodyPr>
              <a:lstStyle/>
              <a:p>
                <a:r>
                  <a:rPr lang="en" sz="2400" b="1">
                    <a:solidFill>
                      <a:srgbClr val="FF0000"/>
                    </a:solidFill>
                    <a:latin typeface="+mn-lt"/>
                  </a:rPr>
                  <a:t>C </a:t>
                </a:r>
                <a:r>
                  <a:rPr lang="en" sz="2400" b="1" baseline="-25000">
                    <a:solidFill>
                      <a:srgbClr val="FF0000"/>
                    </a:solidFill>
                    <a:latin typeface="+mn-lt"/>
                  </a:rPr>
                  <a:t>t</a:t>
                </a:r>
              </a:p>
            </p:txBody>
          </p:sp>
          <p:sp>
            <p:nvSpPr>
              <p:cNvPr id="15" name="TextBox 24">
                <a:extLst>
                  <a:ext uri="{FF2B5EF4-FFF2-40B4-BE49-F238E27FC236}">
                    <a16:creationId xmlns:a16="http://schemas.microsoft.com/office/drawing/2014/main" id="{6041CEDB-1A4F-4860-9EFD-7C89E067328C}"/>
                  </a:ext>
                </a:extLst>
              </p:cNvPr>
              <p:cNvSpPr txBox="1">
                <a:spLocks noChangeArrowheads="1"/>
              </p:cNvSpPr>
              <p:nvPr/>
            </p:nvSpPr>
            <p:spPr bwMode="auto">
              <a:xfrm>
                <a:off x="642910" y="1357298"/>
                <a:ext cx="550973" cy="461679"/>
              </a:xfrm>
              <a:prstGeom prst="rect">
                <a:avLst/>
              </a:prstGeom>
              <a:noFill/>
              <a:ln w="9525">
                <a:noFill/>
                <a:miter lim="800000"/>
                <a:headEnd/>
                <a:tailEnd/>
              </a:ln>
            </p:spPr>
            <p:txBody>
              <a:bodyPr wrap="none">
                <a:spAutoFit/>
              </a:bodyPr>
              <a:lstStyle/>
              <a:p>
                <a:r>
                  <a:rPr lang="en" sz="2400" b="1">
                    <a:solidFill>
                      <a:srgbClr val="008000"/>
                    </a:solidFill>
                    <a:latin typeface="+mn-lt"/>
                  </a:rPr>
                  <a:t>B </a:t>
                </a:r>
                <a:r>
                  <a:rPr lang="en" sz="2400" b="1" baseline="-25000">
                    <a:solidFill>
                      <a:srgbClr val="008000"/>
                    </a:solidFill>
                    <a:latin typeface="+mn-lt"/>
                  </a:rPr>
                  <a:t>t</a:t>
                </a:r>
              </a:p>
            </p:txBody>
          </p:sp>
          <p:sp>
            <p:nvSpPr>
              <p:cNvPr id="16" name="TextBox 25">
                <a:extLst>
                  <a:ext uri="{FF2B5EF4-FFF2-40B4-BE49-F238E27FC236}">
                    <a16:creationId xmlns:a16="http://schemas.microsoft.com/office/drawing/2014/main" id="{4718E602-2E16-44B7-8B58-F292CEA0D1A6}"/>
                  </a:ext>
                </a:extLst>
              </p:cNvPr>
              <p:cNvSpPr txBox="1">
                <a:spLocks noChangeArrowheads="1"/>
              </p:cNvSpPr>
              <p:nvPr/>
            </p:nvSpPr>
            <p:spPr bwMode="auto">
              <a:xfrm>
                <a:off x="1185386" y="1915420"/>
                <a:ext cx="321270" cy="400123"/>
              </a:xfrm>
              <a:prstGeom prst="rect">
                <a:avLst/>
              </a:prstGeom>
              <a:noFill/>
              <a:ln w="9525">
                <a:noFill/>
                <a:miter lim="800000"/>
                <a:headEnd/>
                <a:tailEnd/>
              </a:ln>
            </p:spPr>
            <p:txBody>
              <a:bodyPr wrap="none">
                <a:spAutoFit/>
              </a:bodyPr>
              <a:lstStyle/>
              <a:p>
                <a:r>
                  <a:rPr lang="en" sz="2000" b="1">
                    <a:solidFill>
                      <a:srgbClr val="003399"/>
                    </a:solidFill>
                    <a:latin typeface="+mn-lt"/>
                  </a:rPr>
                  <a:t>1</a:t>
                </a:r>
                <a:endParaRPr lang="en-US" sz="2000" b="1" baseline="-25000">
                  <a:solidFill>
                    <a:srgbClr val="003399"/>
                  </a:solidFill>
                  <a:latin typeface="+mn-lt"/>
                </a:endParaRPr>
              </a:p>
            </p:txBody>
          </p:sp>
          <p:sp>
            <p:nvSpPr>
              <p:cNvPr id="17" name="TextBox 26">
                <a:extLst>
                  <a:ext uri="{FF2B5EF4-FFF2-40B4-BE49-F238E27FC236}">
                    <a16:creationId xmlns:a16="http://schemas.microsoft.com/office/drawing/2014/main" id="{EF92793C-9B0C-4187-8D00-2E41F914C702}"/>
                  </a:ext>
                </a:extLst>
              </p:cNvPr>
              <p:cNvSpPr txBox="1">
                <a:spLocks noChangeArrowheads="1"/>
              </p:cNvSpPr>
              <p:nvPr/>
            </p:nvSpPr>
            <p:spPr bwMode="auto">
              <a:xfrm>
                <a:off x="2143108" y="1915420"/>
                <a:ext cx="321270" cy="400123"/>
              </a:xfrm>
              <a:prstGeom prst="rect">
                <a:avLst/>
              </a:prstGeom>
              <a:noFill/>
              <a:ln w="9525">
                <a:noFill/>
                <a:miter lim="800000"/>
                <a:headEnd/>
                <a:tailEnd/>
              </a:ln>
            </p:spPr>
            <p:txBody>
              <a:bodyPr wrap="none">
                <a:spAutoFit/>
              </a:bodyPr>
              <a:lstStyle/>
              <a:p>
                <a:r>
                  <a:rPr lang="en" sz="2000" b="1">
                    <a:solidFill>
                      <a:srgbClr val="003399"/>
                    </a:solidFill>
                    <a:latin typeface="+mn-lt"/>
                  </a:rPr>
                  <a:t>2</a:t>
                </a:r>
                <a:endParaRPr lang="en-US" sz="2000" b="1" baseline="-25000">
                  <a:solidFill>
                    <a:srgbClr val="003399"/>
                  </a:solidFill>
                  <a:latin typeface="+mn-lt"/>
                </a:endParaRPr>
              </a:p>
            </p:txBody>
          </p:sp>
          <p:sp>
            <p:nvSpPr>
              <p:cNvPr id="18" name="TextBox 27">
                <a:extLst>
                  <a:ext uri="{FF2B5EF4-FFF2-40B4-BE49-F238E27FC236}">
                    <a16:creationId xmlns:a16="http://schemas.microsoft.com/office/drawing/2014/main" id="{903C74AF-0F8C-49B5-9047-E949C54E226F}"/>
                  </a:ext>
                </a:extLst>
              </p:cNvPr>
              <p:cNvSpPr txBox="1">
                <a:spLocks noChangeArrowheads="1"/>
              </p:cNvSpPr>
              <p:nvPr/>
            </p:nvSpPr>
            <p:spPr bwMode="auto">
              <a:xfrm>
                <a:off x="5643570" y="1915420"/>
                <a:ext cx="335429" cy="400123"/>
              </a:xfrm>
              <a:prstGeom prst="rect">
                <a:avLst/>
              </a:prstGeom>
              <a:noFill/>
              <a:ln w="9525">
                <a:noFill/>
                <a:miter lim="800000"/>
                <a:headEnd/>
                <a:tailEnd/>
              </a:ln>
            </p:spPr>
            <p:txBody>
              <a:bodyPr wrap="none">
                <a:spAutoFit/>
              </a:bodyPr>
              <a:lstStyle/>
              <a:p>
                <a:r>
                  <a:rPr lang="en" sz="2000" b="1">
                    <a:solidFill>
                      <a:srgbClr val="003399"/>
                    </a:solidFill>
                    <a:latin typeface="+mn-lt"/>
                  </a:rPr>
                  <a:t>n</a:t>
                </a:r>
                <a:endParaRPr lang="en-US" sz="2000" b="1" baseline="-25000">
                  <a:solidFill>
                    <a:srgbClr val="003399"/>
                  </a:solidFill>
                  <a:latin typeface="+mn-lt"/>
                </a:endParaRPr>
              </a:p>
            </p:txBody>
          </p:sp>
        </p:grpSp>
        <p:grpSp>
          <p:nvGrpSpPr>
            <p:cNvPr id="8" name="Group 37">
              <a:extLst>
                <a:ext uri="{FF2B5EF4-FFF2-40B4-BE49-F238E27FC236}">
                  <a16:creationId xmlns:a16="http://schemas.microsoft.com/office/drawing/2014/main" id="{8CADF92E-1DA1-420F-8ECE-12D10A60F5D4}"/>
                </a:ext>
              </a:extLst>
            </p:cNvPr>
            <p:cNvGrpSpPr>
              <a:grpSpLocks/>
            </p:cNvGrpSpPr>
            <p:nvPr/>
          </p:nvGrpSpPr>
          <p:grpSpPr bwMode="auto">
            <a:xfrm>
              <a:off x="2061157" y="1906793"/>
              <a:ext cx="3573885" cy="317504"/>
              <a:chOff x="2061157" y="1906793"/>
              <a:chExt cx="3573885" cy="317504"/>
            </a:xfrm>
          </p:grpSpPr>
          <p:cxnSp>
            <p:nvCxnSpPr>
              <p:cNvPr id="9" name="Straight Arrow Connector 8">
                <a:extLst>
                  <a:ext uri="{FF2B5EF4-FFF2-40B4-BE49-F238E27FC236}">
                    <a16:creationId xmlns:a16="http://schemas.microsoft.com/office/drawing/2014/main" id="{C33E2CBA-7722-4364-85E0-AAB590279897}"/>
                  </a:ext>
                </a:extLst>
              </p:cNvPr>
              <p:cNvCxnSpPr/>
              <p:nvPr/>
            </p:nvCxnSpPr>
            <p:spPr bwMode="auto">
              <a:xfrm rot="4860000">
                <a:off x="1926249" y="2041749"/>
                <a:ext cx="317500" cy="4717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15D8D538-F7F9-47D8-B402-DA38C55E2AB5}"/>
                  </a:ext>
                </a:extLst>
              </p:cNvPr>
              <p:cNvCxnSpPr/>
              <p:nvPr/>
            </p:nvCxnSpPr>
            <p:spPr bwMode="auto">
              <a:xfrm rot="4860000">
                <a:off x="2785682" y="2040964"/>
                <a:ext cx="317500" cy="4875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A97869DA-7259-4992-9EAD-99D37A43D830}"/>
                  </a:ext>
                </a:extLst>
              </p:cNvPr>
              <p:cNvCxnSpPr/>
              <p:nvPr/>
            </p:nvCxnSpPr>
            <p:spPr bwMode="auto">
              <a:xfrm rot="4860000">
                <a:off x="4592614" y="2040963"/>
                <a:ext cx="317500" cy="4875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A45BB8AC-2F63-497D-A67E-6BB387672206}"/>
                  </a:ext>
                </a:extLst>
              </p:cNvPr>
              <p:cNvCxnSpPr/>
              <p:nvPr/>
            </p:nvCxnSpPr>
            <p:spPr bwMode="auto">
              <a:xfrm rot="4860000">
                <a:off x="5452048" y="2041749"/>
                <a:ext cx="317500" cy="4717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sp>
        <p:nvSpPr>
          <p:cNvPr id="29" name="Content Placeholder 22">
            <a:extLst>
              <a:ext uri="{FF2B5EF4-FFF2-40B4-BE49-F238E27FC236}">
                <a16:creationId xmlns:a16="http://schemas.microsoft.com/office/drawing/2014/main" id="{3F373956-9EF7-4039-9EF8-D572E91B3A83}"/>
              </a:ext>
            </a:extLst>
          </p:cNvPr>
          <p:cNvSpPr txBox="1">
            <a:spLocks/>
          </p:cNvSpPr>
          <p:nvPr/>
        </p:nvSpPr>
        <p:spPr>
          <a:xfrm>
            <a:off x="6413295" y="3442867"/>
            <a:ext cx="3900487" cy="1295400"/>
          </a:xfrm>
          <a:prstGeom prst="rect">
            <a:avLst/>
          </a:prstGeom>
          <a:ln w="25400" cap="flat" cmpd="sng" algn="ctr">
            <a:solidFill>
              <a:srgbClr val="003399"/>
            </a:solidFill>
            <a:prstDash val="solid"/>
          </a:ln>
        </p:spPr>
        <p:style>
          <a:lnRef idx="2">
            <a:schemeClr val="accent1"/>
          </a:lnRef>
          <a:fillRef idx="1">
            <a:schemeClr val="lt1"/>
          </a:fillRef>
          <a:effectRef idx="0">
            <a:schemeClr val="accent1"/>
          </a:effectRef>
          <a:fontRef idx="minor">
            <a:schemeClr val="dk1"/>
          </a:fontRef>
        </p:style>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867" b="0" i="0" u="none" strike="noStrike" cap="none">
                <a:solidFill>
                  <a:schemeClr val="dk1"/>
                </a:solidFill>
                <a:latin typeface="+mn-lt"/>
                <a:ea typeface="+mn-ea"/>
                <a:cs typeface="+mn-cs"/>
                <a:sym typeface="Arial"/>
              </a:defRPr>
            </a:lvl9pPr>
          </a:lstStyle>
          <a:p>
            <a:pPr algn="ctr">
              <a:buFontTx/>
              <a:buNone/>
              <a:defRPr/>
            </a:pPr>
            <a:r>
              <a:rPr lang="en" sz="2000" b="1">
                <a:solidFill>
                  <a:srgbClr val="FF0000"/>
                </a:solidFill>
              </a:rPr>
              <a:t>IRR</a:t>
            </a:r>
          </a:p>
          <a:p>
            <a:pPr algn="ctr">
              <a:buFontTx/>
              <a:buNone/>
              <a:defRPr/>
            </a:pPr>
            <a:r>
              <a:rPr lang="en" sz="2000">
                <a:solidFill>
                  <a:schemeClr val="tx1"/>
                </a:solidFill>
              </a:rPr>
              <a:t>NPV= 0 </a:t>
            </a:r>
            <a:r>
              <a:rPr lang="en" sz="2000">
                <a:solidFill>
                  <a:schemeClr val="tx1"/>
                </a:solidFill>
                <a:sym typeface="Wingdings" pitchFamily="2" charset="2"/>
              </a:rPr>
              <a:t> IRR value</a:t>
            </a:r>
            <a:endParaRPr lang="en-US" sz="2000" dirty="0">
              <a:solidFill>
                <a:schemeClr val="tx1"/>
              </a:solidFill>
            </a:endParaRPr>
          </a:p>
        </p:txBody>
      </p:sp>
      <p:sp>
        <p:nvSpPr>
          <p:cNvPr id="30" name="Content Placeholder 22">
            <a:extLst>
              <a:ext uri="{FF2B5EF4-FFF2-40B4-BE49-F238E27FC236}">
                <a16:creationId xmlns:a16="http://schemas.microsoft.com/office/drawing/2014/main" id="{FD92FAC8-8FC0-4EDB-BEAD-DDC230091036}"/>
              </a:ext>
            </a:extLst>
          </p:cNvPr>
          <p:cNvSpPr txBox="1">
            <a:spLocks/>
          </p:cNvSpPr>
          <p:nvPr/>
        </p:nvSpPr>
        <p:spPr bwMode="auto">
          <a:xfrm>
            <a:off x="1602573" y="4885392"/>
            <a:ext cx="9350127" cy="1275083"/>
          </a:xfrm>
          <a:prstGeom prst="rect">
            <a:avLst/>
          </a:prstGeom>
          <a:ln w="12700" cap="flat" cmpd="sng" algn="ctr">
            <a:solidFill>
              <a:srgbClr val="00B050"/>
            </a:solidFill>
            <a:prstDash val="solid"/>
            <a:miter lim="800000"/>
            <a:headEnd/>
            <a:tailEnd/>
          </a:ln>
        </p:spPr>
        <p:style>
          <a:lnRef idx="2">
            <a:schemeClr val="accent1"/>
          </a:lnRef>
          <a:fillRef idx="1">
            <a:schemeClr val="lt1"/>
          </a:fillRef>
          <a:effectRef idx="0">
            <a:schemeClr val="accent1"/>
          </a:effectRef>
          <a:fontRef idx="minor">
            <a:schemeClr val="dk1"/>
          </a:fontRef>
        </p:style>
        <p:txBody>
          <a:bodyPr/>
          <a:lstStyle/>
          <a:p>
            <a:pPr marL="633413" indent="-633413">
              <a:spcBef>
                <a:spcPct val="20000"/>
              </a:spcBef>
              <a:defRPr/>
            </a:pPr>
            <a:r>
              <a:rPr lang="en-US" sz="2400" kern="0" dirty="0">
                <a:solidFill>
                  <a:srgbClr val="003399"/>
                </a:solidFill>
              </a:rPr>
              <a:t>IRR (Internal Rate of Return): is the appropriate discount rate at which NPV = 0</a:t>
            </a:r>
          </a:p>
        </p:txBody>
      </p:sp>
    </p:spTree>
    <p:extLst>
      <p:ext uri="{BB962C8B-B14F-4D97-AF65-F5344CB8AC3E}">
        <p14:creationId xmlns:p14="http://schemas.microsoft.com/office/powerpoint/2010/main" val="942996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bg/>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9">
                                            <p:bg/>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9">
                                            <p:txEl>
                                              <p:pRg st="0" end="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9">
                                            <p:txEl>
                                              <p:pRg st="1" end="1"/>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0">
                                            <p:bg/>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p:bldP spid="29" grpId="0" build="p" animBg="1"/>
      <p:bldP spid="30"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30"/>
        <p:cNvGrpSpPr/>
        <p:nvPr/>
      </p:nvGrpSpPr>
      <p:grpSpPr>
        <a:xfrm>
          <a:off x="0" y="0"/>
          <a:ext cx="0" cy="0"/>
          <a:chOff x="0" y="0"/>
          <a:chExt cx="0" cy="0"/>
        </a:xfrm>
      </p:grpSpPr>
      <p:sp>
        <p:nvSpPr>
          <p:cNvPr id="1231" name="Google Shape;1231;p26"/>
          <p:cNvSpPr txBox="1">
            <a:spLocks noGrp="1"/>
          </p:cNvSpPr>
          <p:nvPr>
            <p:ph type="title"/>
          </p:nvPr>
        </p:nvSpPr>
        <p:spPr>
          <a:xfrm>
            <a:off x="0" y="552450"/>
            <a:ext cx="12192000" cy="491383"/>
          </a:xfrm>
          <a:prstGeom prst="rect">
            <a:avLst/>
          </a:prstGeom>
        </p:spPr>
        <p:txBody>
          <a:bodyPr spcFirstLastPara="1" wrap="square" lIns="121900" tIns="121900" rIns="121900" bIns="121900" anchor="ctr" anchorCtr="0">
            <a:noAutofit/>
          </a:bodyPr>
          <a:lstStyle/>
          <a:p>
            <a:r>
              <a:rPr lang="en-US" sz="2000" b="1" dirty="0">
                <a:solidFill>
                  <a:schemeClr val="accent1">
                    <a:lumMod val="50000"/>
                  </a:schemeClr>
                </a:solidFill>
                <a:latin typeface="Arial" panose="020B0604020202020204" pitchFamily="34" charset="0"/>
                <a:ea typeface="Times New Roman" panose="02020603050405020304" pitchFamily="18" charset="0"/>
              </a:rPr>
              <a:t>Module 20 – Concepts and indicators of financial and economic analysis of EE projects</a:t>
            </a:r>
            <a:endParaRPr sz="2000" dirty="0">
              <a:solidFill>
                <a:schemeClr val="accent1">
                  <a:lumMod val="50000"/>
                </a:schemeClr>
              </a:solidFill>
            </a:endParaRPr>
          </a:p>
        </p:txBody>
      </p:sp>
      <p:grpSp>
        <p:nvGrpSpPr>
          <p:cNvPr id="1232" name="Google Shape;1232;p26"/>
          <p:cNvGrpSpPr/>
          <p:nvPr/>
        </p:nvGrpSpPr>
        <p:grpSpPr>
          <a:xfrm>
            <a:off x="617517" y="1592789"/>
            <a:ext cx="3210000" cy="4282024"/>
            <a:chOff x="463138" y="1194591"/>
            <a:chExt cx="2407500" cy="3211518"/>
          </a:xfrm>
        </p:grpSpPr>
        <p:grpSp>
          <p:nvGrpSpPr>
            <p:cNvPr id="1233" name="Google Shape;1233;p26"/>
            <p:cNvGrpSpPr/>
            <p:nvPr/>
          </p:nvGrpSpPr>
          <p:grpSpPr>
            <a:xfrm>
              <a:off x="615893" y="1194591"/>
              <a:ext cx="2101988" cy="2101988"/>
              <a:chOff x="1450437" y="1215588"/>
              <a:chExt cx="2407500" cy="2407500"/>
            </a:xfrm>
          </p:grpSpPr>
          <p:sp>
            <p:nvSpPr>
              <p:cNvPr id="1234" name="Google Shape;1234;p26"/>
              <p:cNvSpPr/>
              <p:nvPr/>
            </p:nvSpPr>
            <p:spPr>
              <a:xfrm>
                <a:off x="1450437" y="1215588"/>
                <a:ext cx="2407500" cy="2407500"/>
              </a:xfrm>
              <a:prstGeom prst="arc">
                <a:avLst>
                  <a:gd name="adj1" fmla="val 16200000"/>
                  <a:gd name="adj2" fmla="val 16193819"/>
                </a:avLst>
              </a:prstGeom>
              <a:noFill/>
              <a:ln w="1905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1235" name="Google Shape;1235;p26"/>
              <p:cNvSpPr/>
              <p:nvPr/>
            </p:nvSpPr>
            <p:spPr>
              <a:xfrm>
                <a:off x="1450437" y="1215588"/>
                <a:ext cx="2407500" cy="2407500"/>
              </a:xfrm>
              <a:prstGeom prst="arc">
                <a:avLst>
                  <a:gd name="adj1" fmla="val 16297758"/>
                  <a:gd name="adj2" fmla="val 19395865"/>
                </a:avLst>
              </a:prstGeom>
              <a:noFill/>
              <a:ln w="11430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grpSp>
        <p:sp>
          <p:nvSpPr>
            <p:cNvPr id="1236" name="Google Shape;1236;p26"/>
            <p:cNvSpPr txBox="1"/>
            <p:nvPr/>
          </p:nvSpPr>
          <p:spPr>
            <a:xfrm>
              <a:off x="641488" y="3851709"/>
              <a:ext cx="2051100" cy="554400"/>
            </a:xfrm>
            <a:prstGeom prst="rect">
              <a:avLst/>
            </a:prstGeom>
            <a:noFill/>
            <a:ln>
              <a:noFill/>
            </a:ln>
          </p:spPr>
          <p:txBody>
            <a:bodyPr spcFirstLastPara="1" wrap="square" lIns="121900" tIns="121900" rIns="121900" bIns="121900" anchor="ctr" anchorCtr="0">
              <a:noAutofit/>
            </a:bodyPr>
            <a:lstStyle/>
            <a:p>
              <a:pPr algn="ctr"/>
              <a:r>
                <a:rPr lang="en-US" sz="1400" b="1" dirty="0"/>
                <a:t>Evaluating/selecting EE projects</a:t>
              </a:r>
              <a:endParaRPr sz="1600" b="1" dirty="0">
                <a:solidFill>
                  <a:schemeClr val="dk1"/>
                </a:solidFill>
                <a:latin typeface="Roboto"/>
                <a:ea typeface="Roboto"/>
                <a:cs typeface="Roboto"/>
                <a:sym typeface="Roboto"/>
              </a:endParaRPr>
            </a:p>
          </p:txBody>
        </p:sp>
        <p:sp>
          <p:nvSpPr>
            <p:cNvPr id="1237" name="Google Shape;1237;p26"/>
            <p:cNvSpPr txBox="1"/>
            <p:nvPr/>
          </p:nvSpPr>
          <p:spPr>
            <a:xfrm>
              <a:off x="463138" y="3516309"/>
              <a:ext cx="2407500" cy="335400"/>
            </a:xfrm>
            <a:prstGeom prst="rect">
              <a:avLst/>
            </a:prstGeom>
            <a:noFill/>
            <a:ln>
              <a:noFill/>
            </a:ln>
          </p:spPr>
          <p:txBody>
            <a:bodyPr spcFirstLastPara="1" wrap="square" lIns="121900" tIns="121900" rIns="121900" bIns="121900" anchor="ctr" anchorCtr="0">
              <a:noAutofit/>
            </a:bodyPr>
            <a:lstStyle/>
            <a:p>
              <a:pPr algn="ctr"/>
              <a:r>
                <a:rPr lang="en" sz="2400" b="1" dirty="0">
                  <a:solidFill>
                    <a:schemeClr val="accent1"/>
                  </a:solidFill>
                  <a:latin typeface="Fira Sans Extra Condensed"/>
                  <a:ea typeface="Fira Sans Extra Condensed"/>
                  <a:cs typeface="Fira Sans Extra Condensed"/>
                  <a:sym typeface="Fira Sans Extra Condensed"/>
                </a:rPr>
                <a:t>1</a:t>
              </a:r>
              <a:endParaRPr sz="2400" b="1" dirty="0">
                <a:solidFill>
                  <a:schemeClr val="accent1"/>
                </a:solidFill>
                <a:latin typeface="Fira Sans Extra Condensed"/>
                <a:ea typeface="Fira Sans Extra Condensed"/>
                <a:cs typeface="Fira Sans Extra Condensed"/>
                <a:sym typeface="Fira Sans Extra Condensed"/>
              </a:endParaRPr>
            </a:p>
          </p:txBody>
        </p:sp>
        <p:grpSp>
          <p:nvGrpSpPr>
            <p:cNvPr id="1239" name="Google Shape;1239;p26"/>
            <p:cNvGrpSpPr/>
            <p:nvPr/>
          </p:nvGrpSpPr>
          <p:grpSpPr>
            <a:xfrm>
              <a:off x="1372144" y="1801209"/>
              <a:ext cx="589487" cy="589483"/>
              <a:chOff x="6554325" y="5003800"/>
              <a:chExt cx="589487" cy="589483"/>
            </a:xfrm>
          </p:grpSpPr>
          <p:sp>
            <p:nvSpPr>
              <p:cNvPr id="1240" name="Google Shape;1240;p26"/>
              <p:cNvSpPr/>
              <p:nvPr/>
            </p:nvSpPr>
            <p:spPr>
              <a:xfrm>
                <a:off x="6935662" y="5291535"/>
                <a:ext cx="108984" cy="55911"/>
              </a:xfrm>
              <a:custGeom>
                <a:avLst/>
                <a:gdLst/>
                <a:ahLst/>
                <a:cxnLst/>
                <a:rect l="l" t="t" r="r" b="b"/>
                <a:pathLst>
                  <a:path w="1920" h="985" extrusionOk="0">
                    <a:moveTo>
                      <a:pt x="50" y="1"/>
                    </a:moveTo>
                    <a:lnTo>
                      <a:pt x="0" y="985"/>
                    </a:lnTo>
                    <a:lnTo>
                      <a:pt x="1920" y="985"/>
                    </a:lnTo>
                    <a:lnTo>
                      <a:pt x="19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41" name="Google Shape;1241;p26"/>
              <p:cNvSpPr/>
              <p:nvPr/>
            </p:nvSpPr>
            <p:spPr>
              <a:xfrm>
                <a:off x="6632545" y="5137876"/>
                <a:ext cx="18221" cy="75494"/>
              </a:xfrm>
              <a:custGeom>
                <a:avLst/>
                <a:gdLst/>
                <a:ahLst/>
                <a:cxnLst/>
                <a:rect l="l" t="t" r="r" b="b"/>
                <a:pathLst>
                  <a:path w="321" h="1330" extrusionOk="0">
                    <a:moveTo>
                      <a:pt x="99" y="1"/>
                    </a:moveTo>
                    <a:lnTo>
                      <a:pt x="50" y="50"/>
                    </a:lnTo>
                    <a:lnTo>
                      <a:pt x="25" y="99"/>
                    </a:lnTo>
                    <a:lnTo>
                      <a:pt x="1" y="149"/>
                    </a:lnTo>
                    <a:lnTo>
                      <a:pt x="1" y="1182"/>
                    </a:lnTo>
                    <a:lnTo>
                      <a:pt x="25" y="1231"/>
                    </a:lnTo>
                    <a:lnTo>
                      <a:pt x="50" y="1280"/>
                    </a:lnTo>
                    <a:lnTo>
                      <a:pt x="99" y="1330"/>
                    </a:lnTo>
                    <a:lnTo>
                      <a:pt x="222" y="1330"/>
                    </a:lnTo>
                    <a:lnTo>
                      <a:pt x="271" y="1280"/>
                    </a:lnTo>
                    <a:lnTo>
                      <a:pt x="321" y="1231"/>
                    </a:lnTo>
                    <a:lnTo>
                      <a:pt x="321" y="1182"/>
                    </a:lnTo>
                    <a:lnTo>
                      <a:pt x="321" y="149"/>
                    </a:lnTo>
                    <a:lnTo>
                      <a:pt x="321" y="99"/>
                    </a:lnTo>
                    <a:lnTo>
                      <a:pt x="271" y="50"/>
                    </a:lnTo>
                    <a:lnTo>
                      <a:pt x="22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242" name="Google Shape;1242;p26"/>
              <p:cNvSpPr/>
              <p:nvPr/>
            </p:nvSpPr>
            <p:spPr>
              <a:xfrm>
                <a:off x="6600417" y="5003800"/>
                <a:ext cx="79695" cy="156494"/>
              </a:xfrm>
              <a:custGeom>
                <a:avLst/>
                <a:gdLst/>
                <a:ahLst/>
                <a:cxnLst/>
                <a:rect l="l" t="t" r="r" b="b"/>
                <a:pathLst>
                  <a:path w="1404" h="2757" extrusionOk="0">
                    <a:moveTo>
                      <a:pt x="690" y="1"/>
                    </a:moveTo>
                    <a:lnTo>
                      <a:pt x="591" y="124"/>
                    </a:lnTo>
                    <a:lnTo>
                      <a:pt x="493" y="247"/>
                    </a:lnTo>
                    <a:lnTo>
                      <a:pt x="345" y="419"/>
                    </a:lnTo>
                    <a:lnTo>
                      <a:pt x="222" y="616"/>
                    </a:lnTo>
                    <a:lnTo>
                      <a:pt x="124" y="837"/>
                    </a:lnTo>
                    <a:lnTo>
                      <a:pt x="50" y="1108"/>
                    </a:lnTo>
                    <a:lnTo>
                      <a:pt x="25" y="1231"/>
                    </a:lnTo>
                    <a:lnTo>
                      <a:pt x="1" y="1379"/>
                    </a:lnTo>
                    <a:lnTo>
                      <a:pt x="25" y="1526"/>
                    </a:lnTo>
                    <a:lnTo>
                      <a:pt x="50" y="1649"/>
                    </a:lnTo>
                    <a:lnTo>
                      <a:pt x="124" y="1920"/>
                    </a:lnTo>
                    <a:lnTo>
                      <a:pt x="247" y="2142"/>
                    </a:lnTo>
                    <a:lnTo>
                      <a:pt x="370" y="2338"/>
                    </a:lnTo>
                    <a:lnTo>
                      <a:pt x="493" y="2511"/>
                    </a:lnTo>
                    <a:lnTo>
                      <a:pt x="616" y="2634"/>
                    </a:lnTo>
                    <a:lnTo>
                      <a:pt x="714" y="2757"/>
                    </a:lnTo>
                    <a:lnTo>
                      <a:pt x="837" y="2634"/>
                    </a:lnTo>
                    <a:lnTo>
                      <a:pt x="936" y="2511"/>
                    </a:lnTo>
                    <a:lnTo>
                      <a:pt x="1059" y="2338"/>
                    </a:lnTo>
                    <a:lnTo>
                      <a:pt x="1182" y="2142"/>
                    </a:lnTo>
                    <a:lnTo>
                      <a:pt x="1305" y="1895"/>
                    </a:lnTo>
                    <a:lnTo>
                      <a:pt x="1379" y="1649"/>
                    </a:lnTo>
                    <a:lnTo>
                      <a:pt x="1403" y="1502"/>
                    </a:lnTo>
                    <a:lnTo>
                      <a:pt x="1403" y="1379"/>
                    </a:lnTo>
                    <a:lnTo>
                      <a:pt x="1403" y="1231"/>
                    </a:lnTo>
                    <a:lnTo>
                      <a:pt x="1379" y="1083"/>
                    </a:lnTo>
                    <a:lnTo>
                      <a:pt x="1305" y="837"/>
                    </a:lnTo>
                    <a:lnTo>
                      <a:pt x="1182" y="616"/>
                    </a:lnTo>
                    <a:lnTo>
                      <a:pt x="1059" y="395"/>
                    </a:lnTo>
                    <a:lnTo>
                      <a:pt x="936" y="247"/>
                    </a:lnTo>
                    <a:lnTo>
                      <a:pt x="813" y="124"/>
                    </a:lnTo>
                    <a:lnTo>
                      <a:pt x="69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43" name="Google Shape;1243;p26"/>
              <p:cNvSpPr/>
              <p:nvPr/>
            </p:nvSpPr>
            <p:spPr>
              <a:xfrm>
                <a:off x="6640946" y="5075038"/>
                <a:ext cx="83838" cy="83895"/>
              </a:xfrm>
              <a:custGeom>
                <a:avLst/>
                <a:gdLst/>
                <a:ahLst/>
                <a:cxnLst/>
                <a:rect l="l" t="t" r="r" b="b"/>
                <a:pathLst>
                  <a:path w="1477" h="1478" extrusionOk="0">
                    <a:moveTo>
                      <a:pt x="1354" y="1"/>
                    </a:moveTo>
                    <a:lnTo>
                      <a:pt x="1059" y="50"/>
                    </a:lnTo>
                    <a:lnTo>
                      <a:pt x="886" y="75"/>
                    </a:lnTo>
                    <a:lnTo>
                      <a:pt x="714" y="148"/>
                    </a:lnTo>
                    <a:lnTo>
                      <a:pt x="517" y="247"/>
                    </a:lnTo>
                    <a:lnTo>
                      <a:pt x="370" y="370"/>
                    </a:lnTo>
                    <a:lnTo>
                      <a:pt x="222" y="542"/>
                    </a:lnTo>
                    <a:lnTo>
                      <a:pt x="148" y="714"/>
                    </a:lnTo>
                    <a:lnTo>
                      <a:pt x="74" y="911"/>
                    </a:lnTo>
                    <a:lnTo>
                      <a:pt x="25" y="1083"/>
                    </a:lnTo>
                    <a:lnTo>
                      <a:pt x="0" y="1379"/>
                    </a:lnTo>
                    <a:lnTo>
                      <a:pt x="0" y="1477"/>
                    </a:lnTo>
                    <a:lnTo>
                      <a:pt x="123" y="1477"/>
                    </a:lnTo>
                    <a:lnTo>
                      <a:pt x="419" y="1452"/>
                    </a:lnTo>
                    <a:lnTo>
                      <a:pt x="591" y="1428"/>
                    </a:lnTo>
                    <a:lnTo>
                      <a:pt x="763" y="1354"/>
                    </a:lnTo>
                    <a:lnTo>
                      <a:pt x="960" y="1256"/>
                    </a:lnTo>
                    <a:lnTo>
                      <a:pt x="1108" y="1133"/>
                    </a:lnTo>
                    <a:lnTo>
                      <a:pt x="1255" y="960"/>
                    </a:lnTo>
                    <a:lnTo>
                      <a:pt x="1329" y="788"/>
                    </a:lnTo>
                    <a:lnTo>
                      <a:pt x="1403" y="591"/>
                    </a:lnTo>
                    <a:lnTo>
                      <a:pt x="1452" y="419"/>
                    </a:lnTo>
                    <a:lnTo>
                      <a:pt x="1477" y="124"/>
                    </a:lnTo>
                    <a:lnTo>
                      <a:pt x="147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244" name="Google Shape;1244;p26"/>
              <p:cNvSpPr/>
              <p:nvPr/>
            </p:nvSpPr>
            <p:spPr>
              <a:xfrm>
                <a:off x="6580890" y="5206333"/>
                <a:ext cx="120166" cy="251458"/>
              </a:xfrm>
              <a:custGeom>
                <a:avLst/>
                <a:gdLst/>
                <a:ahLst/>
                <a:cxnLst/>
                <a:rect l="l" t="t" r="r" b="b"/>
                <a:pathLst>
                  <a:path w="2117" h="4430" extrusionOk="0">
                    <a:moveTo>
                      <a:pt x="517" y="1"/>
                    </a:moveTo>
                    <a:lnTo>
                      <a:pt x="0" y="4430"/>
                    </a:lnTo>
                    <a:lnTo>
                      <a:pt x="2117" y="4430"/>
                    </a:lnTo>
                    <a:lnTo>
                      <a:pt x="1600" y="1"/>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1245" name="Google Shape;1245;p26"/>
              <p:cNvSpPr/>
              <p:nvPr/>
            </p:nvSpPr>
            <p:spPr>
              <a:xfrm>
                <a:off x="6622782" y="5206333"/>
                <a:ext cx="78275" cy="251458"/>
              </a:xfrm>
              <a:custGeom>
                <a:avLst/>
                <a:gdLst/>
                <a:ahLst/>
                <a:cxnLst/>
                <a:rect l="l" t="t" r="r" b="b"/>
                <a:pathLst>
                  <a:path w="1379" h="4430" extrusionOk="0">
                    <a:moveTo>
                      <a:pt x="1" y="1"/>
                    </a:moveTo>
                    <a:lnTo>
                      <a:pt x="542" y="4430"/>
                    </a:lnTo>
                    <a:lnTo>
                      <a:pt x="1379" y="4430"/>
                    </a:lnTo>
                    <a:lnTo>
                      <a:pt x="862" y="1"/>
                    </a:lnTo>
                    <a:close/>
                  </a:path>
                </a:pathLst>
              </a:custGeom>
              <a:solidFill>
                <a:srgbClr val="E8E8E8"/>
              </a:solidFill>
              <a:ln>
                <a:noFill/>
              </a:ln>
            </p:spPr>
            <p:txBody>
              <a:bodyPr spcFirstLastPara="1" wrap="square" lIns="121900" tIns="121900" rIns="121900" bIns="121900" anchor="ctr" anchorCtr="0">
                <a:noAutofit/>
              </a:bodyPr>
              <a:lstStyle/>
              <a:p>
                <a:endParaRPr sz="2489"/>
              </a:p>
            </p:txBody>
          </p:sp>
          <p:sp>
            <p:nvSpPr>
              <p:cNvPr id="1246" name="Google Shape;1246;p26"/>
              <p:cNvSpPr/>
              <p:nvPr/>
            </p:nvSpPr>
            <p:spPr>
              <a:xfrm>
                <a:off x="6603255" y="5206333"/>
                <a:ext cx="75437" cy="58749"/>
              </a:xfrm>
              <a:custGeom>
                <a:avLst/>
                <a:gdLst/>
                <a:ahLst/>
                <a:cxnLst/>
                <a:rect l="l" t="t" r="r" b="b"/>
                <a:pathLst>
                  <a:path w="1329" h="1035" extrusionOk="0">
                    <a:moveTo>
                      <a:pt x="123" y="1"/>
                    </a:moveTo>
                    <a:lnTo>
                      <a:pt x="0" y="1034"/>
                    </a:lnTo>
                    <a:lnTo>
                      <a:pt x="1329" y="1034"/>
                    </a:lnTo>
                    <a:lnTo>
                      <a:pt x="12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47" name="Google Shape;1247;p26"/>
              <p:cNvSpPr/>
              <p:nvPr/>
            </p:nvSpPr>
            <p:spPr>
              <a:xfrm>
                <a:off x="6622782" y="5206333"/>
                <a:ext cx="55911" cy="58749"/>
              </a:xfrm>
              <a:custGeom>
                <a:avLst/>
                <a:gdLst/>
                <a:ahLst/>
                <a:cxnLst/>
                <a:rect l="l" t="t" r="r" b="b"/>
                <a:pathLst>
                  <a:path w="985" h="1035" extrusionOk="0">
                    <a:moveTo>
                      <a:pt x="1" y="1"/>
                    </a:moveTo>
                    <a:lnTo>
                      <a:pt x="124" y="1034"/>
                    </a:lnTo>
                    <a:lnTo>
                      <a:pt x="985" y="1034"/>
                    </a:lnTo>
                    <a:lnTo>
                      <a:pt x="86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248" name="Google Shape;1248;p26"/>
              <p:cNvSpPr/>
              <p:nvPr/>
            </p:nvSpPr>
            <p:spPr>
              <a:xfrm>
                <a:off x="6554325" y="5232898"/>
                <a:ext cx="589479" cy="360385"/>
              </a:xfrm>
              <a:custGeom>
                <a:avLst/>
                <a:gdLst/>
                <a:ahLst/>
                <a:cxnLst/>
                <a:rect l="l" t="t" r="r" b="b"/>
                <a:pathLst>
                  <a:path w="10385" h="6349" extrusionOk="0">
                    <a:moveTo>
                      <a:pt x="5045" y="0"/>
                    </a:moveTo>
                    <a:lnTo>
                      <a:pt x="5045" y="1895"/>
                    </a:lnTo>
                    <a:lnTo>
                      <a:pt x="3052" y="3962"/>
                    </a:lnTo>
                    <a:lnTo>
                      <a:pt x="1" y="3962"/>
                    </a:lnTo>
                    <a:lnTo>
                      <a:pt x="1" y="6348"/>
                    </a:lnTo>
                    <a:lnTo>
                      <a:pt x="10385" y="6348"/>
                    </a:lnTo>
                    <a:lnTo>
                      <a:pt x="10385" y="0"/>
                    </a:lnTo>
                    <a:lnTo>
                      <a:pt x="8465" y="0"/>
                    </a:lnTo>
                    <a:lnTo>
                      <a:pt x="8465" y="1895"/>
                    </a:lnTo>
                    <a:lnTo>
                      <a:pt x="6989" y="1895"/>
                    </a:lnTo>
                    <a:lnTo>
                      <a:pt x="6989" y="0"/>
                    </a:lnTo>
                    <a:close/>
                  </a:path>
                </a:pathLst>
              </a:custGeom>
              <a:solidFill>
                <a:srgbClr val="E8E8E8"/>
              </a:solidFill>
              <a:ln>
                <a:noFill/>
              </a:ln>
            </p:spPr>
            <p:txBody>
              <a:bodyPr spcFirstLastPara="1" wrap="square" lIns="121900" tIns="121900" rIns="121900" bIns="121900" anchor="ctr" anchorCtr="0">
                <a:noAutofit/>
              </a:bodyPr>
              <a:lstStyle/>
              <a:p>
                <a:endParaRPr sz="2489"/>
              </a:p>
            </p:txBody>
          </p:sp>
          <p:sp>
            <p:nvSpPr>
              <p:cNvPr id="1249" name="Google Shape;1249;p26"/>
              <p:cNvSpPr/>
              <p:nvPr/>
            </p:nvSpPr>
            <p:spPr>
              <a:xfrm>
                <a:off x="6910515" y="5232898"/>
                <a:ext cx="40528" cy="107565"/>
              </a:xfrm>
              <a:custGeom>
                <a:avLst/>
                <a:gdLst/>
                <a:ahLst/>
                <a:cxnLst/>
                <a:rect l="l" t="t" r="r" b="b"/>
                <a:pathLst>
                  <a:path w="714" h="1895" extrusionOk="0">
                    <a:moveTo>
                      <a:pt x="0" y="0"/>
                    </a:moveTo>
                    <a:lnTo>
                      <a:pt x="0" y="1895"/>
                    </a:lnTo>
                    <a:lnTo>
                      <a:pt x="714" y="1895"/>
                    </a:lnTo>
                    <a:lnTo>
                      <a:pt x="714" y="0"/>
                    </a:lnTo>
                    <a:close/>
                  </a:path>
                </a:pathLst>
              </a:custGeom>
              <a:solidFill>
                <a:srgbClr val="DBDBDB"/>
              </a:solidFill>
              <a:ln>
                <a:noFill/>
              </a:ln>
            </p:spPr>
            <p:txBody>
              <a:bodyPr spcFirstLastPara="1" wrap="square" lIns="121900" tIns="121900" rIns="121900" bIns="121900" anchor="ctr" anchorCtr="0">
                <a:noAutofit/>
              </a:bodyPr>
              <a:lstStyle/>
              <a:p>
                <a:endParaRPr sz="2489"/>
              </a:p>
            </p:txBody>
          </p:sp>
          <p:sp>
            <p:nvSpPr>
              <p:cNvPr id="1250" name="Google Shape;1250;p26"/>
              <p:cNvSpPr/>
              <p:nvPr/>
            </p:nvSpPr>
            <p:spPr>
              <a:xfrm>
                <a:off x="7104646" y="5232898"/>
                <a:ext cx="39166" cy="360385"/>
              </a:xfrm>
              <a:custGeom>
                <a:avLst/>
                <a:gdLst/>
                <a:ahLst/>
                <a:cxnLst/>
                <a:rect l="l" t="t" r="r" b="b"/>
                <a:pathLst>
                  <a:path w="690" h="6349" extrusionOk="0">
                    <a:moveTo>
                      <a:pt x="1" y="0"/>
                    </a:moveTo>
                    <a:lnTo>
                      <a:pt x="1" y="6348"/>
                    </a:lnTo>
                    <a:lnTo>
                      <a:pt x="690" y="6348"/>
                    </a:lnTo>
                    <a:lnTo>
                      <a:pt x="690" y="0"/>
                    </a:lnTo>
                    <a:close/>
                  </a:path>
                </a:pathLst>
              </a:custGeom>
              <a:solidFill>
                <a:srgbClr val="DBDBDB"/>
              </a:solidFill>
              <a:ln>
                <a:noFill/>
              </a:ln>
            </p:spPr>
            <p:txBody>
              <a:bodyPr spcFirstLastPara="1" wrap="square" lIns="121900" tIns="121900" rIns="121900" bIns="121900" anchor="ctr" anchorCtr="0">
                <a:noAutofit/>
              </a:bodyPr>
              <a:lstStyle/>
              <a:p>
                <a:endParaRPr sz="2489"/>
              </a:p>
            </p:txBody>
          </p:sp>
          <p:sp>
            <p:nvSpPr>
              <p:cNvPr id="1251" name="Google Shape;1251;p26"/>
              <p:cNvSpPr/>
              <p:nvPr/>
            </p:nvSpPr>
            <p:spPr>
              <a:xfrm>
                <a:off x="6869986" y="5413066"/>
                <a:ext cx="37804" cy="117385"/>
              </a:xfrm>
              <a:custGeom>
                <a:avLst/>
                <a:gdLst/>
                <a:ahLst/>
                <a:cxnLst/>
                <a:rect l="l" t="t" r="r" b="b"/>
                <a:pathLst>
                  <a:path w="666" h="2068" extrusionOk="0">
                    <a:moveTo>
                      <a:pt x="1" y="0"/>
                    </a:moveTo>
                    <a:lnTo>
                      <a:pt x="1" y="2067"/>
                    </a:lnTo>
                    <a:lnTo>
                      <a:pt x="665" y="2067"/>
                    </a:lnTo>
                    <a:lnTo>
                      <a:pt x="6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2" name="Google Shape;1252;p26"/>
              <p:cNvSpPr/>
              <p:nvPr/>
            </p:nvSpPr>
            <p:spPr>
              <a:xfrm>
                <a:off x="6958026" y="5413066"/>
                <a:ext cx="37747" cy="117385"/>
              </a:xfrm>
              <a:custGeom>
                <a:avLst/>
                <a:gdLst/>
                <a:ahLst/>
                <a:cxnLst/>
                <a:rect l="l" t="t" r="r" b="b"/>
                <a:pathLst>
                  <a:path w="665" h="2068" extrusionOk="0">
                    <a:moveTo>
                      <a:pt x="0" y="0"/>
                    </a:moveTo>
                    <a:lnTo>
                      <a:pt x="0" y="2067"/>
                    </a:lnTo>
                    <a:lnTo>
                      <a:pt x="664" y="2067"/>
                    </a:lnTo>
                    <a:lnTo>
                      <a:pt x="6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3" name="Google Shape;1253;p26"/>
              <p:cNvSpPr/>
              <p:nvPr/>
            </p:nvSpPr>
            <p:spPr>
              <a:xfrm>
                <a:off x="7047372" y="5413066"/>
                <a:ext cx="37804" cy="117385"/>
              </a:xfrm>
              <a:custGeom>
                <a:avLst/>
                <a:gdLst/>
                <a:ahLst/>
                <a:cxnLst/>
                <a:rect l="l" t="t" r="r" b="b"/>
                <a:pathLst>
                  <a:path w="666" h="2068" extrusionOk="0">
                    <a:moveTo>
                      <a:pt x="1" y="0"/>
                    </a:moveTo>
                    <a:lnTo>
                      <a:pt x="1" y="2067"/>
                    </a:lnTo>
                    <a:lnTo>
                      <a:pt x="665" y="2067"/>
                    </a:lnTo>
                    <a:lnTo>
                      <a:pt x="6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4" name="Google Shape;1254;p26"/>
              <p:cNvSpPr/>
              <p:nvPr/>
            </p:nvSpPr>
            <p:spPr>
              <a:xfrm>
                <a:off x="6594854" y="5521995"/>
                <a:ext cx="219330" cy="18221"/>
              </a:xfrm>
              <a:custGeom>
                <a:avLst/>
                <a:gdLst/>
                <a:ahLst/>
                <a:cxnLst/>
                <a:rect l="l" t="t" r="r" b="b"/>
                <a:pathLst>
                  <a:path w="3864" h="321" extrusionOk="0">
                    <a:moveTo>
                      <a:pt x="99" y="1"/>
                    </a:moveTo>
                    <a:lnTo>
                      <a:pt x="50" y="50"/>
                    </a:lnTo>
                    <a:lnTo>
                      <a:pt x="25" y="99"/>
                    </a:lnTo>
                    <a:lnTo>
                      <a:pt x="0" y="148"/>
                    </a:lnTo>
                    <a:lnTo>
                      <a:pt x="25" y="222"/>
                    </a:lnTo>
                    <a:lnTo>
                      <a:pt x="50" y="271"/>
                    </a:lnTo>
                    <a:lnTo>
                      <a:pt x="99" y="296"/>
                    </a:lnTo>
                    <a:lnTo>
                      <a:pt x="148" y="320"/>
                    </a:lnTo>
                    <a:lnTo>
                      <a:pt x="3716" y="320"/>
                    </a:lnTo>
                    <a:lnTo>
                      <a:pt x="3765" y="296"/>
                    </a:lnTo>
                    <a:lnTo>
                      <a:pt x="3814" y="271"/>
                    </a:lnTo>
                    <a:lnTo>
                      <a:pt x="3864" y="222"/>
                    </a:lnTo>
                    <a:lnTo>
                      <a:pt x="3864" y="148"/>
                    </a:lnTo>
                    <a:lnTo>
                      <a:pt x="3864" y="99"/>
                    </a:lnTo>
                    <a:lnTo>
                      <a:pt x="3814" y="50"/>
                    </a:lnTo>
                    <a:lnTo>
                      <a:pt x="376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5" name="Google Shape;1255;p26"/>
              <p:cNvSpPr/>
              <p:nvPr/>
            </p:nvSpPr>
            <p:spPr>
              <a:xfrm>
                <a:off x="6959389" y="5003800"/>
                <a:ext cx="184421" cy="90877"/>
              </a:xfrm>
              <a:custGeom>
                <a:avLst/>
                <a:gdLst/>
                <a:ahLst/>
                <a:cxnLst/>
                <a:rect l="l" t="t" r="r" b="b"/>
                <a:pathLst>
                  <a:path w="3249" h="1601" extrusionOk="0">
                    <a:moveTo>
                      <a:pt x="1502" y="1"/>
                    </a:moveTo>
                    <a:lnTo>
                      <a:pt x="1329" y="25"/>
                    </a:lnTo>
                    <a:lnTo>
                      <a:pt x="1157" y="75"/>
                    </a:lnTo>
                    <a:lnTo>
                      <a:pt x="985" y="173"/>
                    </a:lnTo>
                    <a:lnTo>
                      <a:pt x="862" y="271"/>
                    </a:lnTo>
                    <a:lnTo>
                      <a:pt x="739" y="419"/>
                    </a:lnTo>
                    <a:lnTo>
                      <a:pt x="665" y="591"/>
                    </a:lnTo>
                    <a:lnTo>
                      <a:pt x="616" y="764"/>
                    </a:lnTo>
                    <a:lnTo>
                      <a:pt x="591" y="960"/>
                    </a:lnTo>
                    <a:lnTo>
                      <a:pt x="394" y="985"/>
                    </a:lnTo>
                    <a:lnTo>
                      <a:pt x="247" y="1083"/>
                    </a:lnTo>
                    <a:lnTo>
                      <a:pt x="124" y="1207"/>
                    </a:lnTo>
                    <a:lnTo>
                      <a:pt x="25" y="1354"/>
                    </a:lnTo>
                    <a:lnTo>
                      <a:pt x="1" y="1428"/>
                    </a:lnTo>
                    <a:lnTo>
                      <a:pt x="25" y="1526"/>
                    </a:lnTo>
                    <a:lnTo>
                      <a:pt x="99" y="1576"/>
                    </a:lnTo>
                    <a:lnTo>
                      <a:pt x="173" y="1600"/>
                    </a:lnTo>
                    <a:lnTo>
                      <a:pt x="3076" y="1600"/>
                    </a:lnTo>
                    <a:lnTo>
                      <a:pt x="3150" y="1576"/>
                    </a:lnTo>
                    <a:lnTo>
                      <a:pt x="3199" y="1551"/>
                    </a:lnTo>
                    <a:lnTo>
                      <a:pt x="3224" y="1477"/>
                    </a:lnTo>
                    <a:lnTo>
                      <a:pt x="3249" y="1428"/>
                    </a:lnTo>
                    <a:lnTo>
                      <a:pt x="3224" y="1280"/>
                    </a:lnTo>
                    <a:lnTo>
                      <a:pt x="3199" y="1157"/>
                    </a:lnTo>
                    <a:lnTo>
                      <a:pt x="3150" y="1059"/>
                    </a:lnTo>
                    <a:lnTo>
                      <a:pt x="3052" y="960"/>
                    </a:lnTo>
                    <a:lnTo>
                      <a:pt x="2953" y="862"/>
                    </a:lnTo>
                    <a:lnTo>
                      <a:pt x="2855" y="813"/>
                    </a:lnTo>
                    <a:lnTo>
                      <a:pt x="2732" y="764"/>
                    </a:lnTo>
                    <a:lnTo>
                      <a:pt x="2510" y="764"/>
                    </a:lnTo>
                    <a:lnTo>
                      <a:pt x="2461" y="739"/>
                    </a:lnTo>
                    <a:lnTo>
                      <a:pt x="2412" y="690"/>
                    </a:lnTo>
                    <a:lnTo>
                      <a:pt x="2387" y="641"/>
                    </a:lnTo>
                    <a:lnTo>
                      <a:pt x="2338" y="518"/>
                    </a:lnTo>
                    <a:lnTo>
                      <a:pt x="2264" y="395"/>
                    </a:lnTo>
                    <a:lnTo>
                      <a:pt x="2166" y="271"/>
                    </a:lnTo>
                    <a:lnTo>
                      <a:pt x="2068" y="198"/>
                    </a:lnTo>
                    <a:lnTo>
                      <a:pt x="1945" y="99"/>
                    </a:lnTo>
                    <a:lnTo>
                      <a:pt x="1797" y="50"/>
                    </a:lnTo>
                    <a:lnTo>
                      <a:pt x="1674" y="25"/>
                    </a:lnTo>
                    <a:lnTo>
                      <a:pt x="1502" y="1"/>
                    </a:lnTo>
                    <a:close/>
                  </a:path>
                </a:pathLst>
              </a:custGeom>
              <a:solidFill>
                <a:srgbClr val="87C6CC"/>
              </a:solidFill>
              <a:ln>
                <a:noFill/>
              </a:ln>
            </p:spPr>
            <p:txBody>
              <a:bodyPr spcFirstLastPara="1" wrap="square" lIns="121900" tIns="121900" rIns="121900" bIns="121900" anchor="ctr" anchorCtr="0">
                <a:noAutofit/>
              </a:bodyPr>
              <a:lstStyle/>
              <a:p>
                <a:endParaRPr sz="2489"/>
              </a:p>
            </p:txBody>
          </p:sp>
          <p:sp>
            <p:nvSpPr>
              <p:cNvPr id="1256" name="Google Shape;1256;p26"/>
              <p:cNvSpPr/>
              <p:nvPr/>
            </p:nvSpPr>
            <p:spPr>
              <a:xfrm>
                <a:off x="6754075" y="5089002"/>
                <a:ext cx="184421" cy="89458"/>
              </a:xfrm>
              <a:custGeom>
                <a:avLst/>
                <a:gdLst/>
                <a:ahLst/>
                <a:cxnLst/>
                <a:rect l="l" t="t" r="r" b="b"/>
                <a:pathLst>
                  <a:path w="3249" h="1576" extrusionOk="0">
                    <a:moveTo>
                      <a:pt x="1329" y="1"/>
                    </a:moveTo>
                    <a:lnTo>
                      <a:pt x="1157" y="75"/>
                    </a:lnTo>
                    <a:lnTo>
                      <a:pt x="985" y="148"/>
                    </a:lnTo>
                    <a:lnTo>
                      <a:pt x="862" y="271"/>
                    </a:lnTo>
                    <a:lnTo>
                      <a:pt x="739" y="419"/>
                    </a:lnTo>
                    <a:lnTo>
                      <a:pt x="665" y="567"/>
                    </a:lnTo>
                    <a:lnTo>
                      <a:pt x="616" y="739"/>
                    </a:lnTo>
                    <a:lnTo>
                      <a:pt x="591" y="936"/>
                    </a:lnTo>
                    <a:lnTo>
                      <a:pt x="394" y="985"/>
                    </a:lnTo>
                    <a:lnTo>
                      <a:pt x="247" y="1059"/>
                    </a:lnTo>
                    <a:lnTo>
                      <a:pt x="124" y="1182"/>
                    </a:lnTo>
                    <a:lnTo>
                      <a:pt x="25" y="1330"/>
                    </a:lnTo>
                    <a:lnTo>
                      <a:pt x="1" y="1428"/>
                    </a:lnTo>
                    <a:lnTo>
                      <a:pt x="25" y="1502"/>
                    </a:lnTo>
                    <a:lnTo>
                      <a:pt x="99" y="1551"/>
                    </a:lnTo>
                    <a:lnTo>
                      <a:pt x="173" y="1576"/>
                    </a:lnTo>
                    <a:lnTo>
                      <a:pt x="3150" y="1576"/>
                    </a:lnTo>
                    <a:lnTo>
                      <a:pt x="3199" y="1526"/>
                    </a:lnTo>
                    <a:lnTo>
                      <a:pt x="3224" y="1477"/>
                    </a:lnTo>
                    <a:lnTo>
                      <a:pt x="3249" y="1403"/>
                    </a:lnTo>
                    <a:lnTo>
                      <a:pt x="3249" y="1280"/>
                    </a:lnTo>
                    <a:lnTo>
                      <a:pt x="3199" y="1157"/>
                    </a:lnTo>
                    <a:lnTo>
                      <a:pt x="3150" y="1034"/>
                    </a:lnTo>
                    <a:lnTo>
                      <a:pt x="3052" y="936"/>
                    </a:lnTo>
                    <a:lnTo>
                      <a:pt x="2978" y="862"/>
                    </a:lnTo>
                    <a:lnTo>
                      <a:pt x="2855" y="788"/>
                    </a:lnTo>
                    <a:lnTo>
                      <a:pt x="2732" y="764"/>
                    </a:lnTo>
                    <a:lnTo>
                      <a:pt x="2609" y="739"/>
                    </a:lnTo>
                    <a:lnTo>
                      <a:pt x="2510" y="739"/>
                    </a:lnTo>
                    <a:lnTo>
                      <a:pt x="2461" y="714"/>
                    </a:lnTo>
                    <a:lnTo>
                      <a:pt x="2412" y="690"/>
                    </a:lnTo>
                    <a:lnTo>
                      <a:pt x="2387" y="641"/>
                    </a:lnTo>
                    <a:lnTo>
                      <a:pt x="2338" y="493"/>
                    </a:lnTo>
                    <a:lnTo>
                      <a:pt x="2264" y="370"/>
                    </a:lnTo>
                    <a:lnTo>
                      <a:pt x="2166" y="271"/>
                    </a:lnTo>
                    <a:lnTo>
                      <a:pt x="2067" y="173"/>
                    </a:lnTo>
                    <a:lnTo>
                      <a:pt x="1944" y="99"/>
                    </a:lnTo>
                    <a:lnTo>
                      <a:pt x="1797" y="50"/>
                    </a:lnTo>
                    <a:lnTo>
                      <a:pt x="1674" y="1"/>
                    </a:lnTo>
                    <a:close/>
                  </a:path>
                </a:pathLst>
              </a:custGeom>
              <a:solidFill>
                <a:srgbClr val="87C6CC"/>
              </a:solidFill>
              <a:ln>
                <a:noFill/>
              </a:ln>
            </p:spPr>
            <p:txBody>
              <a:bodyPr spcFirstLastPara="1" wrap="square" lIns="121900" tIns="121900" rIns="121900" bIns="121900" anchor="ctr" anchorCtr="0">
                <a:noAutofit/>
              </a:bodyPr>
              <a:lstStyle/>
              <a:p>
                <a:endParaRPr sz="2489"/>
              </a:p>
            </p:txBody>
          </p:sp>
        </p:grpSp>
      </p:grpSp>
      <p:grpSp>
        <p:nvGrpSpPr>
          <p:cNvPr id="1257" name="Google Shape;1257;p26"/>
          <p:cNvGrpSpPr/>
          <p:nvPr/>
        </p:nvGrpSpPr>
        <p:grpSpPr>
          <a:xfrm>
            <a:off x="4491000" y="1592789"/>
            <a:ext cx="3210000" cy="4282024"/>
            <a:chOff x="3368250" y="1194591"/>
            <a:chExt cx="2407500" cy="3211518"/>
          </a:xfrm>
        </p:grpSpPr>
        <p:grpSp>
          <p:nvGrpSpPr>
            <p:cNvPr id="1258" name="Google Shape;1258;p26"/>
            <p:cNvGrpSpPr/>
            <p:nvPr/>
          </p:nvGrpSpPr>
          <p:grpSpPr>
            <a:xfrm>
              <a:off x="3521006" y="1194591"/>
              <a:ext cx="2101988" cy="2101988"/>
              <a:chOff x="1450437" y="1215588"/>
              <a:chExt cx="2407500" cy="2407500"/>
            </a:xfrm>
          </p:grpSpPr>
          <p:sp>
            <p:nvSpPr>
              <p:cNvPr id="1259" name="Google Shape;1259;p26"/>
              <p:cNvSpPr/>
              <p:nvPr/>
            </p:nvSpPr>
            <p:spPr>
              <a:xfrm>
                <a:off x="1450437" y="1215588"/>
                <a:ext cx="2407500" cy="2407500"/>
              </a:xfrm>
              <a:prstGeom prst="arc">
                <a:avLst>
                  <a:gd name="adj1" fmla="val 16200000"/>
                  <a:gd name="adj2" fmla="val 16193819"/>
                </a:avLst>
              </a:prstGeom>
              <a:noFill/>
              <a:ln w="19050" cap="flat" cmpd="sng">
                <a:solidFill>
                  <a:schemeClr val="accent2"/>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1260" name="Google Shape;1260;p26"/>
              <p:cNvSpPr/>
              <p:nvPr/>
            </p:nvSpPr>
            <p:spPr>
              <a:xfrm>
                <a:off x="1450437" y="1215588"/>
                <a:ext cx="2407500" cy="2407500"/>
              </a:xfrm>
              <a:prstGeom prst="arc">
                <a:avLst>
                  <a:gd name="adj1" fmla="val 16168584"/>
                  <a:gd name="adj2" fmla="val 17692"/>
                </a:avLst>
              </a:prstGeom>
              <a:noFill/>
              <a:ln w="114300" cap="flat" cmpd="sng">
                <a:solidFill>
                  <a:schemeClr val="accent2"/>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grpSp>
        <p:sp>
          <p:nvSpPr>
            <p:cNvPr id="1261" name="Google Shape;1261;p26"/>
            <p:cNvSpPr txBox="1"/>
            <p:nvPr/>
          </p:nvSpPr>
          <p:spPr>
            <a:xfrm>
              <a:off x="3546600" y="3851709"/>
              <a:ext cx="2051100" cy="554400"/>
            </a:xfrm>
            <a:prstGeom prst="rect">
              <a:avLst/>
            </a:prstGeom>
            <a:noFill/>
            <a:ln>
              <a:noFill/>
            </a:ln>
          </p:spPr>
          <p:txBody>
            <a:bodyPr spcFirstLastPara="1" wrap="square" lIns="121900" tIns="121900" rIns="121900" bIns="121900" anchor="ctr" anchorCtr="0">
              <a:noAutofit/>
            </a:bodyPr>
            <a:lstStyle/>
            <a:p>
              <a:pPr algn="ctr"/>
              <a:r>
                <a:rPr lang="en-US" sz="1400" b="1" dirty="0"/>
                <a:t>Evaluating the effectiveness of energy-saving solutions</a:t>
              </a:r>
              <a:endParaRPr sz="1600" b="1" dirty="0">
                <a:solidFill>
                  <a:schemeClr val="dk1"/>
                </a:solidFill>
                <a:latin typeface="Roboto"/>
                <a:ea typeface="Roboto"/>
                <a:cs typeface="Roboto"/>
                <a:sym typeface="Roboto"/>
              </a:endParaRPr>
            </a:p>
          </p:txBody>
        </p:sp>
        <p:sp>
          <p:nvSpPr>
            <p:cNvPr id="1262" name="Google Shape;1262;p26"/>
            <p:cNvSpPr txBox="1"/>
            <p:nvPr/>
          </p:nvSpPr>
          <p:spPr>
            <a:xfrm>
              <a:off x="3368250" y="3516309"/>
              <a:ext cx="2407500" cy="335400"/>
            </a:xfrm>
            <a:prstGeom prst="rect">
              <a:avLst/>
            </a:prstGeom>
            <a:noFill/>
            <a:ln>
              <a:noFill/>
            </a:ln>
          </p:spPr>
          <p:txBody>
            <a:bodyPr spcFirstLastPara="1" wrap="square" lIns="121900" tIns="121900" rIns="121900" bIns="121900" anchor="ctr" anchorCtr="0">
              <a:noAutofit/>
            </a:bodyPr>
            <a:lstStyle/>
            <a:p>
              <a:pPr algn="ctr"/>
              <a:r>
                <a:rPr lang="en" sz="2400" b="1" dirty="0">
                  <a:solidFill>
                    <a:schemeClr val="accent2"/>
                  </a:solidFill>
                  <a:latin typeface="Fira Sans Extra Condensed"/>
                  <a:ea typeface="Fira Sans Extra Condensed"/>
                  <a:cs typeface="Fira Sans Extra Condensed"/>
                  <a:sym typeface="Fira Sans Extra Condensed"/>
                </a:rPr>
                <a:t>2</a:t>
              </a:r>
              <a:endParaRPr sz="2400" b="1" dirty="0">
                <a:solidFill>
                  <a:schemeClr val="accent2"/>
                </a:solidFill>
                <a:latin typeface="Fira Sans Extra Condensed"/>
                <a:ea typeface="Fira Sans Extra Condensed"/>
                <a:cs typeface="Fira Sans Extra Condensed"/>
                <a:sym typeface="Fira Sans Extra Condensed"/>
              </a:endParaRPr>
            </a:p>
          </p:txBody>
        </p:sp>
        <p:grpSp>
          <p:nvGrpSpPr>
            <p:cNvPr id="1264" name="Google Shape;1264;p26"/>
            <p:cNvGrpSpPr/>
            <p:nvPr/>
          </p:nvGrpSpPr>
          <p:grpSpPr>
            <a:xfrm>
              <a:off x="4279360" y="1745365"/>
              <a:ext cx="585280" cy="588067"/>
              <a:chOff x="8444093" y="5052730"/>
              <a:chExt cx="585280" cy="588067"/>
            </a:xfrm>
          </p:grpSpPr>
          <p:sp>
            <p:nvSpPr>
              <p:cNvPr id="1265" name="Google Shape;1265;p26"/>
              <p:cNvSpPr/>
              <p:nvPr/>
            </p:nvSpPr>
            <p:spPr>
              <a:xfrm>
                <a:off x="8488822" y="5139295"/>
                <a:ext cx="67093" cy="271041"/>
              </a:xfrm>
              <a:custGeom>
                <a:avLst/>
                <a:gdLst/>
                <a:ahLst/>
                <a:cxnLst/>
                <a:rect l="l" t="t" r="r" b="b"/>
                <a:pathLst>
                  <a:path w="1182" h="4775" extrusionOk="0">
                    <a:moveTo>
                      <a:pt x="1009" y="1"/>
                    </a:moveTo>
                    <a:lnTo>
                      <a:pt x="935" y="25"/>
                    </a:lnTo>
                    <a:lnTo>
                      <a:pt x="886" y="74"/>
                    </a:lnTo>
                    <a:lnTo>
                      <a:pt x="714" y="320"/>
                    </a:lnTo>
                    <a:lnTo>
                      <a:pt x="566" y="567"/>
                    </a:lnTo>
                    <a:lnTo>
                      <a:pt x="419" y="837"/>
                    </a:lnTo>
                    <a:lnTo>
                      <a:pt x="296" y="1132"/>
                    </a:lnTo>
                    <a:lnTo>
                      <a:pt x="197" y="1428"/>
                    </a:lnTo>
                    <a:lnTo>
                      <a:pt x="123" y="1723"/>
                    </a:lnTo>
                    <a:lnTo>
                      <a:pt x="49" y="2018"/>
                    </a:lnTo>
                    <a:lnTo>
                      <a:pt x="0" y="2314"/>
                    </a:lnTo>
                    <a:lnTo>
                      <a:pt x="0" y="2633"/>
                    </a:lnTo>
                    <a:lnTo>
                      <a:pt x="0" y="2929"/>
                    </a:lnTo>
                    <a:lnTo>
                      <a:pt x="25" y="3224"/>
                    </a:lnTo>
                    <a:lnTo>
                      <a:pt x="49" y="3544"/>
                    </a:lnTo>
                    <a:lnTo>
                      <a:pt x="123" y="3839"/>
                    </a:lnTo>
                    <a:lnTo>
                      <a:pt x="197" y="4134"/>
                    </a:lnTo>
                    <a:lnTo>
                      <a:pt x="296" y="4405"/>
                    </a:lnTo>
                    <a:lnTo>
                      <a:pt x="419" y="4676"/>
                    </a:lnTo>
                    <a:lnTo>
                      <a:pt x="492" y="4750"/>
                    </a:lnTo>
                    <a:lnTo>
                      <a:pt x="566" y="4774"/>
                    </a:lnTo>
                    <a:lnTo>
                      <a:pt x="640" y="4750"/>
                    </a:lnTo>
                    <a:lnTo>
                      <a:pt x="689" y="4725"/>
                    </a:lnTo>
                    <a:lnTo>
                      <a:pt x="714" y="4676"/>
                    </a:lnTo>
                    <a:lnTo>
                      <a:pt x="714" y="4602"/>
                    </a:lnTo>
                    <a:lnTo>
                      <a:pt x="714" y="4553"/>
                    </a:lnTo>
                    <a:lnTo>
                      <a:pt x="591" y="4282"/>
                    </a:lnTo>
                    <a:lnTo>
                      <a:pt x="492" y="4036"/>
                    </a:lnTo>
                    <a:lnTo>
                      <a:pt x="419" y="3765"/>
                    </a:lnTo>
                    <a:lnTo>
                      <a:pt x="369" y="3470"/>
                    </a:lnTo>
                    <a:lnTo>
                      <a:pt x="320" y="3199"/>
                    </a:lnTo>
                    <a:lnTo>
                      <a:pt x="296" y="2929"/>
                    </a:lnTo>
                    <a:lnTo>
                      <a:pt x="296" y="2633"/>
                    </a:lnTo>
                    <a:lnTo>
                      <a:pt x="320" y="2363"/>
                    </a:lnTo>
                    <a:lnTo>
                      <a:pt x="369" y="2067"/>
                    </a:lnTo>
                    <a:lnTo>
                      <a:pt x="419" y="1797"/>
                    </a:lnTo>
                    <a:lnTo>
                      <a:pt x="492" y="1502"/>
                    </a:lnTo>
                    <a:lnTo>
                      <a:pt x="591" y="1255"/>
                    </a:lnTo>
                    <a:lnTo>
                      <a:pt x="689" y="985"/>
                    </a:lnTo>
                    <a:lnTo>
                      <a:pt x="837" y="739"/>
                    </a:lnTo>
                    <a:lnTo>
                      <a:pt x="984" y="493"/>
                    </a:lnTo>
                    <a:lnTo>
                      <a:pt x="1132" y="247"/>
                    </a:lnTo>
                    <a:lnTo>
                      <a:pt x="1181" y="197"/>
                    </a:lnTo>
                    <a:lnTo>
                      <a:pt x="1181" y="148"/>
                    </a:lnTo>
                    <a:lnTo>
                      <a:pt x="1157" y="74"/>
                    </a:lnTo>
                    <a:lnTo>
                      <a:pt x="1108" y="25"/>
                    </a:lnTo>
                    <a:lnTo>
                      <a:pt x="1058"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1266" name="Google Shape;1266;p26"/>
              <p:cNvSpPr/>
              <p:nvPr/>
            </p:nvSpPr>
            <p:spPr>
              <a:xfrm>
                <a:off x="8554441" y="5182605"/>
                <a:ext cx="51767" cy="213768"/>
              </a:xfrm>
              <a:custGeom>
                <a:avLst/>
                <a:gdLst/>
                <a:ahLst/>
                <a:cxnLst/>
                <a:rect l="l" t="t" r="r" b="b"/>
                <a:pathLst>
                  <a:path w="912" h="3766" extrusionOk="0">
                    <a:moveTo>
                      <a:pt x="739" y="0"/>
                    </a:moveTo>
                    <a:lnTo>
                      <a:pt x="665" y="25"/>
                    </a:lnTo>
                    <a:lnTo>
                      <a:pt x="616" y="74"/>
                    </a:lnTo>
                    <a:lnTo>
                      <a:pt x="493" y="271"/>
                    </a:lnTo>
                    <a:lnTo>
                      <a:pt x="370" y="468"/>
                    </a:lnTo>
                    <a:lnTo>
                      <a:pt x="271" y="689"/>
                    </a:lnTo>
                    <a:lnTo>
                      <a:pt x="173" y="911"/>
                    </a:lnTo>
                    <a:lnTo>
                      <a:pt x="124" y="1132"/>
                    </a:lnTo>
                    <a:lnTo>
                      <a:pt x="50" y="1378"/>
                    </a:lnTo>
                    <a:lnTo>
                      <a:pt x="25" y="1624"/>
                    </a:lnTo>
                    <a:lnTo>
                      <a:pt x="1" y="1846"/>
                    </a:lnTo>
                    <a:lnTo>
                      <a:pt x="1" y="2092"/>
                    </a:lnTo>
                    <a:lnTo>
                      <a:pt x="25" y="2338"/>
                    </a:lnTo>
                    <a:lnTo>
                      <a:pt x="50" y="2559"/>
                    </a:lnTo>
                    <a:lnTo>
                      <a:pt x="99" y="2805"/>
                    </a:lnTo>
                    <a:lnTo>
                      <a:pt x="173" y="3027"/>
                    </a:lnTo>
                    <a:lnTo>
                      <a:pt x="247" y="3248"/>
                    </a:lnTo>
                    <a:lnTo>
                      <a:pt x="345" y="3470"/>
                    </a:lnTo>
                    <a:lnTo>
                      <a:pt x="468" y="3691"/>
                    </a:lnTo>
                    <a:lnTo>
                      <a:pt x="517" y="3740"/>
                    </a:lnTo>
                    <a:lnTo>
                      <a:pt x="591" y="3765"/>
                    </a:lnTo>
                    <a:lnTo>
                      <a:pt x="665" y="3740"/>
                    </a:lnTo>
                    <a:lnTo>
                      <a:pt x="714" y="3691"/>
                    </a:lnTo>
                    <a:lnTo>
                      <a:pt x="739" y="3642"/>
                    </a:lnTo>
                    <a:lnTo>
                      <a:pt x="739" y="3568"/>
                    </a:lnTo>
                    <a:lnTo>
                      <a:pt x="739" y="3519"/>
                    </a:lnTo>
                    <a:lnTo>
                      <a:pt x="616" y="3322"/>
                    </a:lnTo>
                    <a:lnTo>
                      <a:pt x="542" y="3125"/>
                    </a:lnTo>
                    <a:lnTo>
                      <a:pt x="468" y="2928"/>
                    </a:lnTo>
                    <a:lnTo>
                      <a:pt x="394" y="2732"/>
                    </a:lnTo>
                    <a:lnTo>
                      <a:pt x="345" y="2510"/>
                    </a:lnTo>
                    <a:lnTo>
                      <a:pt x="321" y="2313"/>
                    </a:lnTo>
                    <a:lnTo>
                      <a:pt x="321" y="2092"/>
                    </a:lnTo>
                    <a:lnTo>
                      <a:pt x="321" y="1870"/>
                    </a:lnTo>
                    <a:lnTo>
                      <a:pt x="321" y="1649"/>
                    </a:lnTo>
                    <a:lnTo>
                      <a:pt x="370" y="1428"/>
                    </a:lnTo>
                    <a:lnTo>
                      <a:pt x="419" y="1231"/>
                    </a:lnTo>
                    <a:lnTo>
                      <a:pt x="468" y="1009"/>
                    </a:lnTo>
                    <a:lnTo>
                      <a:pt x="567" y="812"/>
                    </a:lnTo>
                    <a:lnTo>
                      <a:pt x="640" y="616"/>
                    </a:lnTo>
                    <a:lnTo>
                      <a:pt x="764" y="443"/>
                    </a:lnTo>
                    <a:lnTo>
                      <a:pt x="887" y="246"/>
                    </a:lnTo>
                    <a:lnTo>
                      <a:pt x="911" y="197"/>
                    </a:lnTo>
                    <a:lnTo>
                      <a:pt x="911" y="123"/>
                    </a:lnTo>
                    <a:lnTo>
                      <a:pt x="887" y="74"/>
                    </a:lnTo>
                    <a:lnTo>
                      <a:pt x="837" y="25"/>
                    </a:lnTo>
                    <a:lnTo>
                      <a:pt x="788" y="0"/>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1267" name="Google Shape;1267;p26"/>
              <p:cNvSpPr/>
              <p:nvPr/>
            </p:nvSpPr>
            <p:spPr>
              <a:xfrm>
                <a:off x="8925957" y="5137876"/>
                <a:ext cx="68512" cy="272460"/>
              </a:xfrm>
              <a:custGeom>
                <a:avLst/>
                <a:gdLst/>
                <a:ahLst/>
                <a:cxnLst/>
                <a:rect l="l" t="t" r="r" b="b"/>
                <a:pathLst>
                  <a:path w="1207" h="4800" extrusionOk="0">
                    <a:moveTo>
                      <a:pt x="99" y="1"/>
                    </a:moveTo>
                    <a:lnTo>
                      <a:pt x="50" y="26"/>
                    </a:lnTo>
                    <a:lnTo>
                      <a:pt x="1" y="75"/>
                    </a:lnTo>
                    <a:lnTo>
                      <a:pt x="1" y="124"/>
                    </a:lnTo>
                    <a:lnTo>
                      <a:pt x="1" y="198"/>
                    </a:lnTo>
                    <a:lnTo>
                      <a:pt x="26" y="247"/>
                    </a:lnTo>
                    <a:lnTo>
                      <a:pt x="198" y="469"/>
                    </a:lnTo>
                    <a:lnTo>
                      <a:pt x="345" y="715"/>
                    </a:lnTo>
                    <a:lnTo>
                      <a:pt x="468" y="985"/>
                    </a:lnTo>
                    <a:lnTo>
                      <a:pt x="591" y="1231"/>
                    </a:lnTo>
                    <a:lnTo>
                      <a:pt x="690" y="1502"/>
                    </a:lnTo>
                    <a:lnTo>
                      <a:pt x="764" y="1797"/>
                    </a:lnTo>
                    <a:lnTo>
                      <a:pt x="838" y="2068"/>
                    </a:lnTo>
                    <a:lnTo>
                      <a:pt x="862" y="2363"/>
                    </a:lnTo>
                    <a:lnTo>
                      <a:pt x="887" y="2634"/>
                    </a:lnTo>
                    <a:lnTo>
                      <a:pt x="887" y="2929"/>
                    </a:lnTo>
                    <a:lnTo>
                      <a:pt x="862" y="3224"/>
                    </a:lnTo>
                    <a:lnTo>
                      <a:pt x="838" y="3495"/>
                    </a:lnTo>
                    <a:lnTo>
                      <a:pt x="764" y="3766"/>
                    </a:lnTo>
                    <a:lnTo>
                      <a:pt x="690" y="4036"/>
                    </a:lnTo>
                    <a:lnTo>
                      <a:pt x="616" y="4307"/>
                    </a:lnTo>
                    <a:lnTo>
                      <a:pt x="493" y="4578"/>
                    </a:lnTo>
                    <a:lnTo>
                      <a:pt x="468" y="4627"/>
                    </a:lnTo>
                    <a:lnTo>
                      <a:pt x="493" y="4701"/>
                    </a:lnTo>
                    <a:lnTo>
                      <a:pt x="518" y="4750"/>
                    </a:lnTo>
                    <a:lnTo>
                      <a:pt x="567" y="4775"/>
                    </a:lnTo>
                    <a:lnTo>
                      <a:pt x="641" y="4799"/>
                    </a:lnTo>
                    <a:lnTo>
                      <a:pt x="715" y="4775"/>
                    </a:lnTo>
                    <a:lnTo>
                      <a:pt x="764" y="4701"/>
                    </a:lnTo>
                    <a:lnTo>
                      <a:pt x="887" y="4430"/>
                    </a:lnTo>
                    <a:lnTo>
                      <a:pt x="985" y="4135"/>
                    </a:lnTo>
                    <a:lnTo>
                      <a:pt x="1084" y="3840"/>
                    </a:lnTo>
                    <a:lnTo>
                      <a:pt x="1133" y="3544"/>
                    </a:lnTo>
                    <a:lnTo>
                      <a:pt x="1182" y="3249"/>
                    </a:lnTo>
                    <a:lnTo>
                      <a:pt x="1207" y="2954"/>
                    </a:lnTo>
                    <a:lnTo>
                      <a:pt x="1207" y="2634"/>
                    </a:lnTo>
                    <a:lnTo>
                      <a:pt x="1182" y="2339"/>
                    </a:lnTo>
                    <a:lnTo>
                      <a:pt x="1133" y="2019"/>
                    </a:lnTo>
                    <a:lnTo>
                      <a:pt x="1084" y="1723"/>
                    </a:lnTo>
                    <a:lnTo>
                      <a:pt x="985" y="1404"/>
                    </a:lnTo>
                    <a:lnTo>
                      <a:pt x="887" y="1133"/>
                    </a:lnTo>
                    <a:lnTo>
                      <a:pt x="764" y="838"/>
                    </a:lnTo>
                    <a:lnTo>
                      <a:pt x="616" y="567"/>
                    </a:lnTo>
                    <a:lnTo>
                      <a:pt x="444" y="296"/>
                    </a:lnTo>
                    <a:lnTo>
                      <a:pt x="272" y="50"/>
                    </a:lnTo>
                    <a:lnTo>
                      <a:pt x="222" y="26"/>
                    </a:lnTo>
                    <a:lnTo>
                      <a:pt x="173"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1268" name="Google Shape;1268;p26"/>
              <p:cNvSpPr/>
              <p:nvPr/>
            </p:nvSpPr>
            <p:spPr>
              <a:xfrm>
                <a:off x="8877084" y="5182605"/>
                <a:ext cx="50348" cy="213768"/>
              </a:xfrm>
              <a:custGeom>
                <a:avLst/>
                <a:gdLst/>
                <a:ahLst/>
                <a:cxnLst/>
                <a:rect l="l" t="t" r="r" b="b"/>
                <a:pathLst>
                  <a:path w="887" h="3766" extrusionOk="0">
                    <a:moveTo>
                      <a:pt x="99" y="0"/>
                    </a:moveTo>
                    <a:lnTo>
                      <a:pt x="50" y="25"/>
                    </a:lnTo>
                    <a:lnTo>
                      <a:pt x="1" y="74"/>
                    </a:lnTo>
                    <a:lnTo>
                      <a:pt x="1" y="123"/>
                    </a:lnTo>
                    <a:lnTo>
                      <a:pt x="1" y="197"/>
                    </a:lnTo>
                    <a:lnTo>
                      <a:pt x="25" y="246"/>
                    </a:lnTo>
                    <a:lnTo>
                      <a:pt x="148" y="443"/>
                    </a:lnTo>
                    <a:lnTo>
                      <a:pt x="247" y="616"/>
                    </a:lnTo>
                    <a:lnTo>
                      <a:pt x="345" y="812"/>
                    </a:lnTo>
                    <a:lnTo>
                      <a:pt x="419" y="1009"/>
                    </a:lnTo>
                    <a:lnTo>
                      <a:pt x="493" y="1231"/>
                    </a:lnTo>
                    <a:lnTo>
                      <a:pt x="542" y="1428"/>
                    </a:lnTo>
                    <a:lnTo>
                      <a:pt x="567" y="1649"/>
                    </a:lnTo>
                    <a:lnTo>
                      <a:pt x="591" y="1870"/>
                    </a:lnTo>
                    <a:lnTo>
                      <a:pt x="591" y="2092"/>
                    </a:lnTo>
                    <a:lnTo>
                      <a:pt x="567" y="2313"/>
                    </a:lnTo>
                    <a:lnTo>
                      <a:pt x="542" y="2510"/>
                    </a:lnTo>
                    <a:lnTo>
                      <a:pt x="493" y="2732"/>
                    </a:lnTo>
                    <a:lnTo>
                      <a:pt x="444" y="2928"/>
                    </a:lnTo>
                    <a:lnTo>
                      <a:pt x="370" y="3125"/>
                    </a:lnTo>
                    <a:lnTo>
                      <a:pt x="271" y="3322"/>
                    </a:lnTo>
                    <a:lnTo>
                      <a:pt x="173" y="3519"/>
                    </a:lnTo>
                    <a:lnTo>
                      <a:pt x="148" y="3568"/>
                    </a:lnTo>
                    <a:lnTo>
                      <a:pt x="148" y="3642"/>
                    </a:lnTo>
                    <a:lnTo>
                      <a:pt x="173" y="3691"/>
                    </a:lnTo>
                    <a:lnTo>
                      <a:pt x="222" y="3740"/>
                    </a:lnTo>
                    <a:lnTo>
                      <a:pt x="296" y="3765"/>
                    </a:lnTo>
                    <a:lnTo>
                      <a:pt x="370" y="3740"/>
                    </a:lnTo>
                    <a:lnTo>
                      <a:pt x="444" y="3691"/>
                    </a:lnTo>
                    <a:lnTo>
                      <a:pt x="542" y="3470"/>
                    </a:lnTo>
                    <a:lnTo>
                      <a:pt x="640" y="3248"/>
                    </a:lnTo>
                    <a:lnTo>
                      <a:pt x="739" y="3027"/>
                    </a:lnTo>
                    <a:lnTo>
                      <a:pt x="788" y="2805"/>
                    </a:lnTo>
                    <a:lnTo>
                      <a:pt x="837" y="2559"/>
                    </a:lnTo>
                    <a:lnTo>
                      <a:pt x="887" y="2338"/>
                    </a:lnTo>
                    <a:lnTo>
                      <a:pt x="887" y="2092"/>
                    </a:lnTo>
                    <a:lnTo>
                      <a:pt x="887" y="1846"/>
                    </a:lnTo>
                    <a:lnTo>
                      <a:pt x="887" y="1624"/>
                    </a:lnTo>
                    <a:lnTo>
                      <a:pt x="837" y="1378"/>
                    </a:lnTo>
                    <a:lnTo>
                      <a:pt x="788" y="1132"/>
                    </a:lnTo>
                    <a:lnTo>
                      <a:pt x="714" y="911"/>
                    </a:lnTo>
                    <a:lnTo>
                      <a:pt x="616" y="689"/>
                    </a:lnTo>
                    <a:lnTo>
                      <a:pt x="517" y="468"/>
                    </a:lnTo>
                    <a:lnTo>
                      <a:pt x="394" y="271"/>
                    </a:lnTo>
                    <a:lnTo>
                      <a:pt x="271" y="74"/>
                    </a:lnTo>
                    <a:lnTo>
                      <a:pt x="222" y="25"/>
                    </a:lnTo>
                    <a:lnTo>
                      <a:pt x="173" y="0"/>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1269" name="Google Shape;1269;p26"/>
              <p:cNvSpPr/>
              <p:nvPr/>
            </p:nvSpPr>
            <p:spPr>
              <a:xfrm>
                <a:off x="8727626" y="5238461"/>
                <a:ext cx="16858" cy="205367"/>
              </a:xfrm>
              <a:custGeom>
                <a:avLst/>
                <a:gdLst/>
                <a:ahLst/>
                <a:cxnLst/>
                <a:rect l="l" t="t" r="r" b="b"/>
                <a:pathLst>
                  <a:path w="297" h="3618" extrusionOk="0">
                    <a:moveTo>
                      <a:pt x="149" y="1"/>
                    </a:moveTo>
                    <a:lnTo>
                      <a:pt x="75" y="25"/>
                    </a:lnTo>
                    <a:lnTo>
                      <a:pt x="25" y="50"/>
                    </a:lnTo>
                    <a:lnTo>
                      <a:pt x="1" y="99"/>
                    </a:lnTo>
                    <a:lnTo>
                      <a:pt x="1" y="173"/>
                    </a:lnTo>
                    <a:lnTo>
                      <a:pt x="1" y="3470"/>
                    </a:lnTo>
                    <a:lnTo>
                      <a:pt x="1" y="3519"/>
                    </a:lnTo>
                    <a:lnTo>
                      <a:pt x="25" y="3568"/>
                    </a:lnTo>
                    <a:lnTo>
                      <a:pt x="75" y="3618"/>
                    </a:lnTo>
                    <a:lnTo>
                      <a:pt x="198" y="3618"/>
                    </a:lnTo>
                    <a:lnTo>
                      <a:pt x="247" y="3568"/>
                    </a:lnTo>
                    <a:lnTo>
                      <a:pt x="296" y="3519"/>
                    </a:lnTo>
                    <a:lnTo>
                      <a:pt x="296" y="3470"/>
                    </a:lnTo>
                    <a:lnTo>
                      <a:pt x="296" y="173"/>
                    </a:lnTo>
                    <a:lnTo>
                      <a:pt x="296" y="99"/>
                    </a:lnTo>
                    <a:lnTo>
                      <a:pt x="247" y="50"/>
                    </a:lnTo>
                    <a:lnTo>
                      <a:pt x="198" y="25"/>
                    </a:lnTo>
                    <a:lnTo>
                      <a:pt x="149" y="1"/>
                    </a:lnTo>
                    <a:close/>
                  </a:path>
                </a:pathLst>
              </a:custGeom>
              <a:solidFill>
                <a:schemeClr val="accent6"/>
              </a:solidFill>
              <a:ln>
                <a:noFill/>
              </a:ln>
            </p:spPr>
            <p:txBody>
              <a:bodyPr spcFirstLastPara="1" wrap="square" lIns="121900" tIns="121900" rIns="121900" bIns="121900" anchor="ctr" anchorCtr="0">
                <a:noAutofit/>
              </a:bodyPr>
              <a:lstStyle/>
              <a:p>
                <a:endParaRPr sz="2489"/>
              </a:p>
            </p:txBody>
          </p:sp>
          <p:sp>
            <p:nvSpPr>
              <p:cNvPr id="1270" name="Google Shape;1270;p26"/>
              <p:cNvSpPr/>
              <p:nvPr/>
            </p:nvSpPr>
            <p:spPr>
              <a:xfrm>
                <a:off x="8800283" y="5450757"/>
                <a:ext cx="159276" cy="150931"/>
              </a:xfrm>
              <a:custGeom>
                <a:avLst/>
                <a:gdLst/>
                <a:ahLst/>
                <a:cxnLst/>
                <a:rect l="l" t="t" r="r" b="b"/>
                <a:pathLst>
                  <a:path w="2806" h="2659" extrusionOk="0">
                    <a:moveTo>
                      <a:pt x="2264" y="1"/>
                    </a:moveTo>
                    <a:lnTo>
                      <a:pt x="2166" y="25"/>
                    </a:lnTo>
                    <a:lnTo>
                      <a:pt x="2067" y="50"/>
                    </a:lnTo>
                    <a:lnTo>
                      <a:pt x="1993" y="124"/>
                    </a:lnTo>
                    <a:lnTo>
                      <a:pt x="0" y="1871"/>
                    </a:lnTo>
                    <a:lnTo>
                      <a:pt x="517" y="2658"/>
                    </a:lnTo>
                    <a:lnTo>
                      <a:pt x="2633" y="788"/>
                    </a:lnTo>
                    <a:lnTo>
                      <a:pt x="2707" y="714"/>
                    </a:lnTo>
                    <a:lnTo>
                      <a:pt x="2756" y="640"/>
                    </a:lnTo>
                    <a:lnTo>
                      <a:pt x="2781" y="567"/>
                    </a:lnTo>
                    <a:lnTo>
                      <a:pt x="2805" y="468"/>
                    </a:lnTo>
                    <a:lnTo>
                      <a:pt x="2805" y="394"/>
                    </a:lnTo>
                    <a:lnTo>
                      <a:pt x="2781" y="296"/>
                    </a:lnTo>
                    <a:lnTo>
                      <a:pt x="2732" y="222"/>
                    </a:lnTo>
                    <a:lnTo>
                      <a:pt x="2682" y="148"/>
                    </a:lnTo>
                    <a:lnTo>
                      <a:pt x="2609" y="75"/>
                    </a:lnTo>
                    <a:lnTo>
                      <a:pt x="2510" y="25"/>
                    </a:lnTo>
                    <a:lnTo>
                      <a:pt x="2436" y="1"/>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1271" name="Google Shape;1271;p26"/>
              <p:cNvSpPr/>
              <p:nvPr/>
            </p:nvSpPr>
            <p:spPr>
              <a:xfrm>
                <a:off x="8800283" y="5450757"/>
                <a:ext cx="159276" cy="150931"/>
              </a:xfrm>
              <a:custGeom>
                <a:avLst/>
                <a:gdLst/>
                <a:ahLst/>
                <a:cxnLst/>
                <a:rect l="l" t="t" r="r" b="b"/>
                <a:pathLst>
                  <a:path w="2806" h="2659" fill="none" extrusionOk="0">
                    <a:moveTo>
                      <a:pt x="0" y="1871"/>
                    </a:moveTo>
                    <a:lnTo>
                      <a:pt x="1993" y="124"/>
                    </a:lnTo>
                    <a:lnTo>
                      <a:pt x="1993" y="124"/>
                    </a:lnTo>
                    <a:lnTo>
                      <a:pt x="2067" y="50"/>
                    </a:lnTo>
                    <a:lnTo>
                      <a:pt x="2166" y="25"/>
                    </a:lnTo>
                    <a:lnTo>
                      <a:pt x="2264" y="1"/>
                    </a:lnTo>
                    <a:lnTo>
                      <a:pt x="2338" y="1"/>
                    </a:lnTo>
                    <a:lnTo>
                      <a:pt x="2436" y="1"/>
                    </a:lnTo>
                    <a:lnTo>
                      <a:pt x="2510" y="25"/>
                    </a:lnTo>
                    <a:lnTo>
                      <a:pt x="2609" y="75"/>
                    </a:lnTo>
                    <a:lnTo>
                      <a:pt x="2682" y="148"/>
                    </a:lnTo>
                    <a:lnTo>
                      <a:pt x="2682" y="148"/>
                    </a:lnTo>
                    <a:lnTo>
                      <a:pt x="2732" y="222"/>
                    </a:lnTo>
                    <a:lnTo>
                      <a:pt x="2781" y="296"/>
                    </a:lnTo>
                    <a:lnTo>
                      <a:pt x="2805" y="394"/>
                    </a:lnTo>
                    <a:lnTo>
                      <a:pt x="2805" y="468"/>
                    </a:lnTo>
                    <a:lnTo>
                      <a:pt x="2781" y="567"/>
                    </a:lnTo>
                    <a:lnTo>
                      <a:pt x="2756" y="640"/>
                    </a:lnTo>
                    <a:lnTo>
                      <a:pt x="2707" y="714"/>
                    </a:lnTo>
                    <a:lnTo>
                      <a:pt x="2633" y="788"/>
                    </a:lnTo>
                    <a:lnTo>
                      <a:pt x="517" y="2658"/>
                    </a:lnTo>
                  </a:path>
                </a:pathLst>
              </a:custGeom>
              <a:noFill/>
              <a:ln>
                <a:noFill/>
              </a:ln>
            </p:spPr>
            <p:txBody>
              <a:bodyPr spcFirstLastPara="1" wrap="square" lIns="121900" tIns="121900" rIns="121900" bIns="121900" anchor="ctr" anchorCtr="0">
                <a:noAutofit/>
              </a:bodyPr>
              <a:lstStyle/>
              <a:p>
                <a:endParaRPr sz="2489"/>
              </a:p>
            </p:txBody>
          </p:sp>
          <p:sp>
            <p:nvSpPr>
              <p:cNvPr id="1272" name="Google Shape;1272;p26"/>
              <p:cNvSpPr/>
              <p:nvPr/>
            </p:nvSpPr>
            <p:spPr>
              <a:xfrm>
                <a:off x="8597751" y="5440993"/>
                <a:ext cx="329677" cy="152294"/>
              </a:xfrm>
              <a:custGeom>
                <a:avLst/>
                <a:gdLst/>
                <a:ahLst/>
                <a:cxnLst/>
                <a:rect l="l" t="t" r="r" b="b"/>
                <a:pathLst>
                  <a:path w="5808" h="2683" extrusionOk="0">
                    <a:moveTo>
                      <a:pt x="3741" y="0"/>
                    </a:moveTo>
                    <a:lnTo>
                      <a:pt x="3642" y="25"/>
                    </a:lnTo>
                    <a:lnTo>
                      <a:pt x="3544" y="74"/>
                    </a:lnTo>
                    <a:lnTo>
                      <a:pt x="3372" y="222"/>
                    </a:lnTo>
                    <a:lnTo>
                      <a:pt x="3199" y="370"/>
                    </a:lnTo>
                    <a:lnTo>
                      <a:pt x="2978" y="542"/>
                    </a:lnTo>
                    <a:lnTo>
                      <a:pt x="2756" y="689"/>
                    </a:lnTo>
                    <a:lnTo>
                      <a:pt x="2609" y="739"/>
                    </a:lnTo>
                    <a:lnTo>
                      <a:pt x="2461" y="763"/>
                    </a:lnTo>
                    <a:lnTo>
                      <a:pt x="2313" y="788"/>
                    </a:lnTo>
                    <a:lnTo>
                      <a:pt x="2141" y="788"/>
                    </a:lnTo>
                    <a:lnTo>
                      <a:pt x="1" y="1477"/>
                    </a:lnTo>
                    <a:lnTo>
                      <a:pt x="714" y="2682"/>
                    </a:lnTo>
                    <a:lnTo>
                      <a:pt x="4676" y="2682"/>
                    </a:lnTo>
                    <a:lnTo>
                      <a:pt x="5808" y="1551"/>
                    </a:lnTo>
                    <a:lnTo>
                      <a:pt x="5808" y="1428"/>
                    </a:lnTo>
                    <a:lnTo>
                      <a:pt x="5783" y="1329"/>
                    </a:lnTo>
                    <a:lnTo>
                      <a:pt x="5734" y="1206"/>
                    </a:lnTo>
                    <a:lnTo>
                      <a:pt x="5660" y="1108"/>
                    </a:lnTo>
                    <a:lnTo>
                      <a:pt x="5561" y="1009"/>
                    </a:lnTo>
                    <a:lnTo>
                      <a:pt x="5414" y="935"/>
                    </a:lnTo>
                    <a:lnTo>
                      <a:pt x="5217" y="886"/>
                    </a:lnTo>
                    <a:lnTo>
                      <a:pt x="4996" y="862"/>
                    </a:lnTo>
                    <a:lnTo>
                      <a:pt x="4873" y="862"/>
                    </a:lnTo>
                    <a:lnTo>
                      <a:pt x="4774" y="812"/>
                    </a:lnTo>
                    <a:lnTo>
                      <a:pt x="4700" y="788"/>
                    </a:lnTo>
                    <a:lnTo>
                      <a:pt x="4626" y="739"/>
                    </a:lnTo>
                    <a:lnTo>
                      <a:pt x="4528" y="616"/>
                    </a:lnTo>
                    <a:lnTo>
                      <a:pt x="4430" y="468"/>
                    </a:lnTo>
                    <a:lnTo>
                      <a:pt x="4356" y="320"/>
                    </a:lnTo>
                    <a:lnTo>
                      <a:pt x="4257" y="197"/>
                    </a:lnTo>
                    <a:lnTo>
                      <a:pt x="4110" y="74"/>
                    </a:lnTo>
                    <a:lnTo>
                      <a:pt x="4036" y="25"/>
                    </a:lnTo>
                    <a:lnTo>
                      <a:pt x="3937"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1273" name="Google Shape;1273;p26"/>
              <p:cNvSpPr/>
              <p:nvPr/>
            </p:nvSpPr>
            <p:spPr>
              <a:xfrm>
                <a:off x="8796083" y="5440993"/>
                <a:ext cx="131348" cy="127148"/>
              </a:xfrm>
              <a:custGeom>
                <a:avLst/>
                <a:gdLst/>
                <a:ahLst/>
                <a:cxnLst/>
                <a:rect l="l" t="t" r="r" b="b"/>
                <a:pathLst>
                  <a:path w="2314" h="2240" extrusionOk="0">
                    <a:moveTo>
                      <a:pt x="222" y="0"/>
                    </a:moveTo>
                    <a:lnTo>
                      <a:pt x="99" y="50"/>
                    </a:lnTo>
                    <a:lnTo>
                      <a:pt x="1" y="123"/>
                    </a:lnTo>
                    <a:lnTo>
                      <a:pt x="99" y="222"/>
                    </a:lnTo>
                    <a:lnTo>
                      <a:pt x="173" y="345"/>
                    </a:lnTo>
                    <a:lnTo>
                      <a:pt x="320" y="566"/>
                    </a:lnTo>
                    <a:lnTo>
                      <a:pt x="394" y="689"/>
                    </a:lnTo>
                    <a:lnTo>
                      <a:pt x="493" y="763"/>
                    </a:lnTo>
                    <a:lnTo>
                      <a:pt x="640" y="837"/>
                    </a:lnTo>
                    <a:lnTo>
                      <a:pt x="813" y="862"/>
                    </a:lnTo>
                    <a:lnTo>
                      <a:pt x="1034" y="886"/>
                    </a:lnTo>
                    <a:lnTo>
                      <a:pt x="1231" y="935"/>
                    </a:lnTo>
                    <a:lnTo>
                      <a:pt x="1379" y="1009"/>
                    </a:lnTo>
                    <a:lnTo>
                      <a:pt x="1477" y="1108"/>
                    </a:lnTo>
                    <a:lnTo>
                      <a:pt x="1551" y="1206"/>
                    </a:lnTo>
                    <a:lnTo>
                      <a:pt x="1625" y="1329"/>
                    </a:lnTo>
                    <a:lnTo>
                      <a:pt x="1625" y="1428"/>
                    </a:lnTo>
                    <a:lnTo>
                      <a:pt x="1649" y="1551"/>
                    </a:lnTo>
                    <a:lnTo>
                      <a:pt x="1625" y="2240"/>
                    </a:lnTo>
                    <a:lnTo>
                      <a:pt x="2314" y="1551"/>
                    </a:lnTo>
                    <a:lnTo>
                      <a:pt x="2314" y="1428"/>
                    </a:lnTo>
                    <a:lnTo>
                      <a:pt x="2289" y="1329"/>
                    </a:lnTo>
                    <a:lnTo>
                      <a:pt x="2240" y="1206"/>
                    </a:lnTo>
                    <a:lnTo>
                      <a:pt x="2166" y="1108"/>
                    </a:lnTo>
                    <a:lnTo>
                      <a:pt x="2067" y="1009"/>
                    </a:lnTo>
                    <a:lnTo>
                      <a:pt x="1920" y="935"/>
                    </a:lnTo>
                    <a:lnTo>
                      <a:pt x="1723" y="886"/>
                    </a:lnTo>
                    <a:lnTo>
                      <a:pt x="1502" y="862"/>
                    </a:lnTo>
                    <a:lnTo>
                      <a:pt x="1379" y="862"/>
                    </a:lnTo>
                    <a:lnTo>
                      <a:pt x="1280" y="812"/>
                    </a:lnTo>
                    <a:lnTo>
                      <a:pt x="1206" y="788"/>
                    </a:lnTo>
                    <a:lnTo>
                      <a:pt x="1132" y="739"/>
                    </a:lnTo>
                    <a:lnTo>
                      <a:pt x="1034" y="616"/>
                    </a:lnTo>
                    <a:lnTo>
                      <a:pt x="936" y="468"/>
                    </a:lnTo>
                    <a:lnTo>
                      <a:pt x="862" y="320"/>
                    </a:lnTo>
                    <a:lnTo>
                      <a:pt x="763" y="197"/>
                    </a:lnTo>
                    <a:lnTo>
                      <a:pt x="616" y="74"/>
                    </a:lnTo>
                    <a:lnTo>
                      <a:pt x="542" y="25"/>
                    </a:lnTo>
                    <a:lnTo>
                      <a:pt x="44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1274" name="Google Shape;1274;p26"/>
              <p:cNvSpPr/>
              <p:nvPr/>
            </p:nvSpPr>
            <p:spPr>
              <a:xfrm>
                <a:off x="8444093" y="5421410"/>
                <a:ext cx="585278" cy="219387"/>
              </a:xfrm>
              <a:custGeom>
                <a:avLst/>
                <a:gdLst/>
                <a:ahLst/>
                <a:cxnLst/>
                <a:rect l="l" t="t" r="r" b="b"/>
                <a:pathLst>
                  <a:path w="10311" h="3865" extrusionOk="0">
                    <a:moveTo>
                      <a:pt x="5956" y="1"/>
                    </a:moveTo>
                    <a:lnTo>
                      <a:pt x="5857" y="26"/>
                    </a:lnTo>
                    <a:lnTo>
                      <a:pt x="2781" y="1010"/>
                    </a:lnTo>
                    <a:lnTo>
                      <a:pt x="2609" y="1084"/>
                    </a:lnTo>
                    <a:lnTo>
                      <a:pt x="2461" y="1157"/>
                    </a:lnTo>
                    <a:lnTo>
                      <a:pt x="2289" y="1256"/>
                    </a:lnTo>
                    <a:lnTo>
                      <a:pt x="2166" y="1354"/>
                    </a:lnTo>
                    <a:lnTo>
                      <a:pt x="2043" y="1477"/>
                    </a:lnTo>
                    <a:lnTo>
                      <a:pt x="1920" y="1600"/>
                    </a:lnTo>
                    <a:lnTo>
                      <a:pt x="1822" y="1748"/>
                    </a:lnTo>
                    <a:lnTo>
                      <a:pt x="1723" y="1896"/>
                    </a:lnTo>
                    <a:lnTo>
                      <a:pt x="1" y="1896"/>
                    </a:lnTo>
                    <a:lnTo>
                      <a:pt x="1" y="3864"/>
                    </a:lnTo>
                    <a:lnTo>
                      <a:pt x="2978" y="3864"/>
                    </a:lnTo>
                    <a:lnTo>
                      <a:pt x="7383" y="3839"/>
                    </a:lnTo>
                    <a:lnTo>
                      <a:pt x="7481" y="3839"/>
                    </a:lnTo>
                    <a:lnTo>
                      <a:pt x="7555" y="3815"/>
                    </a:lnTo>
                    <a:lnTo>
                      <a:pt x="7629" y="3790"/>
                    </a:lnTo>
                    <a:lnTo>
                      <a:pt x="7703" y="3741"/>
                    </a:lnTo>
                    <a:lnTo>
                      <a:pt x="10139" y="1600"/>
                    </a:lnTo>
                    <a:lnTo>
                      <a:pt x="10212" y="1502"/>
                    </a:lnTo>
                    <a:lnTo>
                      <a:pt x="10262" y="1428"/>
                    </a:lnTo>
                    <a:lnTo>
                      <a:pt x="10311" y="1330"/>
                    </a:lnTo>
                    <a:lnTo>
                      <a:pt x="10311" y="1231"/>
                    </a:lnTo>
                    <a:lnTo>
                      <a:pt x="10311" y="1133"/>
                    </a:lnTo>
                    <a:lnTo>
                      <a:pt x="10286" y="1034"/>
                    </a:lnTo>
                    <a:lnTo>
                      <a:pt x="10237" y="936"/>
                    </a:lnTo>
                    <a:lnTo>
                      <a:pt x="10163" y="862"/>
                    </a:lnTo>
                    <a:lnTo>
                      <a:pt x="10089" y="788"/>
                    </a:lnTo>
                    <a:lnTo>
                      <a:pt x="10016" y="739"/>
                    </a:lnTo>
                    <a:lnTo>
                      <a:pt x="9942" y="715"/>
                    </a:lnTo>
                    <a:lnTo>
                      <a:pt x="9843" y="690"/>
                    </a:lnTo>
                    <a:lnTo>
                      <a:pt x="9745" y="715"/>
                    </a:lnTo>
                    <a:lnTo>
                      <a:pt x="9671" y="739"/>
                    </a:lnTo>
                    <a:lnTo>
                      <a:pt x="9573" y="764"/>
                    </a:lnTo>
                    <a:lnTo>
                      <a:pt x="9499" y="813"/>
                    </a:lnTo>
                    <a:lnTo>
                      <a:pt x="7506" y="2560"/>
                    </a:lnTo>
                    <a:lnTo>
                      <a:pt x="7407" y="2634"/>
                    </a:lnTo>
                    <a:lnTo>
                      <a:pt x="7309" y="2658"/>
                    </a:lnTo>
                    <a:lnTo>
                      <a:pt x="7186" y="2683"/>
                    </a:lnTo>
                    <a:lnTo>
                      <a:pt x="7087" y="2658"/>
                    </a:lnTo>
                    <a:lnTo>
                      <a:pt x="4996" y="2166"/>
                    </a:lnTo>
                    <a:lnTo>
                      <a:pt x="4824" y="2117"/>
                    </a:lnTo>
                    <a:lnTo>
                      <a:pt x="4725" y="2019"/>
                    </a:lnTo>
                    <a:lnTo>
                      <a:pt x="4651" y="1896"/>
                    </a:lnTo>
                    <a:lnTo>
                      <a:pt x="4627" y="1748"/>
                    </a:lnTo>
                    <a:lnTo>
                      <a:pt x="4627" y="1625"/>
                    </a:lnTo>
                    <a:lnTo>
                      <a:pt x="4701" y="1477"/>
                    </a:lnTo>
                    <a:lnTo>
                      <a:pt x="4799" y="1379"/>
                    </a:lnTo>
                    <a:lnTo>
                      <a:pt x="4947" y="1305"/>
                    </a:lnTo>
                    <a:lnTo>
                      <a:pt x="6177" y="936"/>
                    </a:lnTo>
                    <a:lnTo>
                      <a:pt x="6275" y="887"/>
                    </a:lnTo>
                    <a:lnTo>
                      <a:pt x="6349" y="838"/>
                    </a:lnTo>
                    <a:lnTo>
                      <a:pt x="6398" y="764"/>
                    </a:lnTo>
                    <a:lnTo>
                      <a:pt x="6448" y="690"/>
                    </a:lnTo>
                    <a:lnTo>
                      <a:pt x="6497" y="616"/>
                    </a:lnTo>
                    <a:lnTo>
                      <a:pt x="6497" y="518"/>
                    </a:lnTo>
                    <a:lnTo>
                      <a:pt x="6497" y="444"/>
                    </a:lnTo>
                    <a:lnTo>
                      <a:pt x="6472" y="345"/>
                    </a:lnTo>
                    <a:lnTo>
                      <a:pt x="6472" y="321"/>
                    </a:lnTo>
                    <a:lnTo>
                      <a:pt x="6423" y="222"/>
                    </a:lnTo>
                    <a:lnTo>
                      <a:pt x="6374" y="149"/>
                    </a:lnTo>
                    <a:lnTo>
                      <a:pt x="6300" y="75"/>
                    </a:lnTo>
                    <a:lnTo>
                      <a:pt x="6226" y="26"/>
                    </a:lnTo>
                    <a:lnTo>
                      <a:pt x="6152" y="1"/>
                    </a:lnTo>
                    <a:close/>
                  </a:path>
                </a:pathLst>
              </a:custGeom>
              <a:solidFill>
                <a:srgbClr val="D8D4BE"/>
              </a:solidFill>
              <a:ln>
                <a:noFill/>
              </a:ln>
            </p:spPr>
            <p:txBody>
              <a:bodyPr spcFirstLastPara="1" wrap="square" lIns="121900" tIns="121900" rIns="121900" bIns="121900" anchor="ctr" anchorCtr="0">
                <a:noAutofit/>
              </a:bodyPr>
              <a:lstStyle/>
              <a:p>
                <a:endParaRPr sz="2489"/>
              </a:p>
            </p:txBody>
          </p:sp>
          <p:sp>
            <p:nvSpPr>
              <p:cNvPr id="1275" name="Google Shape;1275;p26"/>
              <p:cNvSpPr/>
              <p:nvPr/>
            </p:nvSpPr>
            <p:spPr>
              <a:xfrm>
                <a:off x="8444093" y="5421410"/>
                <a:ext cx="585278" cy="219387"/>
              </a:xfrm>
              <a:custGeom>
                <a:avLst/>
                <a:gdLst/>
                <a:ahLst/>
                <a:cxnLst/>
                <a:rect l="l" t="t" r="r" b="b"/>
                <a:pathLst>
                  <a:path w="10311" h="3865" fill="none" extrusionOk="0">
                    <a:moveTo>
                      <a:pt x="1" y="1896"/>
                    </a:moveTo>
                    <a:lnTo>
                      <a:pt x="1723" y="1896"/>
                    </a:lnTo>
                    <a:lnTo>
                      <a:pt x="1723" y="1896"/>
                    </a:lnTo>
                    <a:lnTo>
                      <a:pt x="1822" y="1748"/>
                    </a:lnTo>
                    <a:lnTo>
                      <a:pt x="1920" y="1600"/>
                    </a:lnTo>
                    <a:lnTo>
                      <a:pt x="2043" y="1477"/>
                    </a:lnTo>
                    <a:lnTo>
                      <a:pt x="2166" y="1354"/>
                    </a:lnTo>
                    <a:lnTo>
                      <a:pt x="2289" y="1256"/>
                    </a:lnTo>
                    <a:lnTo>
                      <a:pt x="2461" y="1157"/>
                    </a:lnTo>
                    <a:lnTo>
                      <a:pt x="2609" y="1084"/>
                    </a:lnTo>
                    <a:lnTo>
                      <a:pt x="2781" y="1010"/>
                    </a:lnTo>
                    <a:lnTo>
                      <a:pt x="5857" y="26"/>
                    </a:lnTo>
                    <a:lnTo>
                      <a:pt x="5857" y="26"/>
                    </a:lnTo>
                    <a:lnTo>
                      <a:pt x="5956" y="1"/>
                    </a:lnTo>
                    <a:lnTo>
                      <a:pt x="6054" y="1"/>
                    </a:lnTo>
                    <a:lnTo>
                      <a:pt x="6152" y="1"/>
                    </a:lnTo>
                    <a:lnTo>
                      <a:pt x="6226" y="26"/>
                    </a:lnTo>
                    <a:lnTo>
                      <a:pt x="6300" y="75"/>
                    </a:lnTo>
                    <a:lnTo>
                      <a:pt x="6374" y="149"/>
                    </a:lnTo>
                    <a:lnTo>
                      <a:pt x="6423" y="222"/>
                    </a:lnTo>
                    <a:lnTo>
                      <a:pt x="6472" y="321"/>
                    </a:lnTo>
                    <a:lnTo>
                      <a:pt x="6472" y="345"/>
                    </a:lnTo>
                    <a:lnTo>
                      <a:pt x="6472" y="345"/>
                    </a:lnTo>
                    <a:lnTo>
                      <a:pt x="6497" y="444"/>
                    </a:lnTo>
                    <a:lnTo>
                      <a:pt x="6497" y="518"/>
                    </a:lnTo>
                    <a:lnTo>
                      <a:pt x="6497" y="616"/>
                    </a:lnTo>
                    <a:lnTo>
                      <a:pt x="6448" y="690"/>
                    </a:lnTo>
                    <a:lnTo>
                      <a:pt x="6398" y="764"/>
                    </a:lnTo>
                    <a:lnTo>
                      <a:pt x="6349" y="838"/>
                    </a:lnTo>
                    <a:lnTo>
                      <a:pt x="6275" y="887"/>
                    </a:lnTo>
                    <a:lnTo>
                      <a:pt x="6177" y="936"/>
                    </a:lnTo>
                    <a:lnTo>
                      <a:pt x="4947" y="1305"/>
                    </a:lnTo>
                    <a:lnTo>
                      <a:pt x="4947" y="1305"/>
                    </a:lnTo>
                    <a:lnTo>
                      <a:pt x="4799" y="1379"/>
                    </a:lnTo>
                    <a:lnTo>
                      <a:pt x="4701" y="1477"/>
                    </a:lnTo>
                    <a:lnTo>
                      <a:pt x="4627" y="1625"/>
                    </a:lnTo>
                    <a:lnTo>
                      <a:pt x="4627" y="1748"/>
                    </a:lnTo>
                    <a:lnTo>
                      <a:pt x="4651" y="1896"/>
                    </a:lnTo>
                    <a:lnTo>
                      <a:pt x="4725" y="2019"/>
                    </a:lnTo>
                    <a:lnTo>
                      <a:pt x="4824" y="2117"/>
                    </a:lnTo>
                    <a:lnTo>
                      <a:pt x="4996" y="2166"/>
                    </a:lnTo>
                    <a:lnTo>
                      <a:pt x="7087" y="2658"/>
                    </a:lnTo>
                    <a:lnTo>
                      <a:pt x="7087" y="2658"/>
                    </a:lnTo>
                    <a:lnTo>
                      <a:pt x="7186" y="2683"/>
                    </a:lnTo>
                    <a:lnTo>
                      <a:pt x="7309" y="2658"/>
                    </a:lnTo>
                    <a:lnTo>
                      <a:pt x="7407" y="2634"/>
                    </a:lnTo>
                    <a:lnTo>
                      <a:pt x="7506" y="2560"/>
                    </a:lnTo>
                    <a:lnTo>
                      <a:pt x="9499" y="813"/>
                    </a:lnTo>
                    <a:lnTo>
                      <a:pt x="9499" y="813"/>
                    </a:lnTo>
                    <a:lnTo>
                      <a:pt x="9573" y="764"/>
                    </a:lnTo>
                    <a:lnTo>
                      <a:pt x="9671" y="739"/>
                    </a:lnTo>
                    <a:lnTo>
                      <a:pt x="9745" y="715"/>
                    </a:lnTo>
                    <a:lnTo>
                      <a:pt x="9843" y="690"/>
                    </a:lnTo>
                    <a:lnTo>
                      <a:pt x="9942" y="715"/>
                    </a:lnTo>
                    <a:lnTo>
                      <a:pt x="10016" y="739"/>
                    </a:lnTo>
                    <a:lnTo>
                      <a:pt x="10089" y="788"/>
                    </a:lnTo>
                    <a:lnTo>
                      <a:pt x="10163" y="862"/>
                    </a:lnTo>
                    <a:lnTo>
                      <a:pt x="10163" y="862"/>
                    </a:lnTo>
                    <a:lnTo>
                      <a:pt x="10237" y="936"/>
                    </a:lnTo>
                    <a:lnTo>
                      <a:pt x="10286" y="1034"/>
                    </a:lnTo>
                    <a:lnTo>
                      <a:pt x="10311" y="1133"/>
                    </a:lnTo>
                    <a:lnTo>
                      <a:pt x="10311" y="1231"/>
                    </a:lnTo>
                    <a:lnTo>
                      <a:pt x="10311" y="1330"/>
                    </a:lnTo>
                    <a:lnTo>
                      <a:pt x="10262" y="1428"/>
                    </a:lnTo>
                    <a:lnTo>
                      <a:pt x="10212" y="1502"/>
                    </a:lnTo>
                    <a:lnTo>
                      <a:pt x="10139" y="1600"/>
                    </a:lnTo>
                    <a:lnTo>
                      <a:pt x="10139" y="1600"/>
                    </a:lnTo>
                    <a:lnTo>
                      <a:pt x="7703" y="3741"/>
                    </a:lnTo>
                    <a:lnTo>
                      <a:pt x="7703" y="3741"/>
                    </a:lnTo>
                    <a:lnTo>
                      <a:pt x="7629" y="3790"/>
                    </a:lnTo>
                    <a:lnTo>
                      <a:pt x="7555" y="3815"/>
                    </a:lnTo>
                    <a:lnTo>
                      <a:pt x="7481" y="3839"/>
                    </a:lnTo>
                    <a:lnTo>
                      <a:pt x="7383" y="3839"/>
                    </a:lnTo>
                    <a:lnTo>
                      <a:pt x="2978" y="3864"/>
                    </a:lnTo>
                    <a:lnTo>
                      <a:pt x="2978" y="3864"/>
                    </a:lnTo>
                    <a:lnTo>
                      <a:pt x="1" y="3864"/>
                    </a:lnTo>
                  </a:path>
                </a:pathLst>
              </a:custGeom>
              <a:solidFill>
                <a:srgbClr val="D8D4BE"/>
              </a:solidFill>
              <a:ln>
                <a:noFill/>
              </a:ln>
            </p:spPr>
            <p:txBody>
              <a:bodyPr spcFirstLastPara="1" wrap="square" lIns="121900" tIns="121900" rIns="121900" bIns="121900" anchor="ctr" anchorCtr="0">
                <a:noAutofit/>
              </a:bodyPr>
              <a:lstStyle/>
              <a:p>
                <a:endParaRPr sz="2489"/>
              </a:p>
            </p:txBody>
          </p:sp>
          <p:sp>
            <p:nvSpPr>
              <p:cNvPr id="1276" name="Google Shape;1276;p26"/>
              <p:cNvSpPr/>
              <p:nvPr/>
            </p:nvSpPr>
            <p:spPr>
              <a:xfrm>
                <a:off x="8579587" y="5460520"/>
                <a:ext cx="449786" cy="180278"/>
              </a:xfrm>
              <a:custGeom>
                <a:avLst/>
                <a:gdLst/>
                <a:ahLst/>
                <a:cxnLst/>
                <a:rect l="l" t="t" r="r" b="b"/>
                <a:pathLst>
                  <a:path w="7924" h="3176" extrusionOk="0">
                    <a:moveTo>
                      <a:pt x="7456" y="1"/>
                    </a:moveTo>
                    <a:lnTo>
                      <a:pt x="7358" y="26"/>
                    </a:lnTo>
                    <a:lnTo>
                      <a:pt x="7284" y="50"/>
                    </a:lnTo>
                    <a:lnTo>
                      <a:pt x="7186" y="75"/>
                    </a:lnTo>
                    <a:lnTo>
                      <a:pt x="7112" y="124"/>
                    </a:lnTo>
                    <a:lnTo>
                      <a:pt x="6940" y="272"/>
                    </a:lnTo>
                    <a:lnTo>
                      <a:pt x="7013" y="444"/>
                    </a:lnTo>
                    <a:lnTo>
                      <a:pt x="7013" y="591"/>
                    </a:lnTo>
                    <a:lnTo>
                      <a:pt x="6940" y="764"/>
                    </a:lnTo>
                    <a:lnTo>
                      <a:pt x="6890" y="838"/>
                    </a:lnTo>
                    <a:lnTo>
                      <a:pt x="6841" y="911"/>
                    </a:lnTo>
                    <a:lnTo>
                      <a:pt x="4405" y="3052"/>
                    </a:lnTo>
                    <a:lnTo>
                      <a:pt x="4331" y="3101"/>
                    </a:lnTo>
                    <a:lnTo>
                      <a:pt x="4257" y="3126"/>
                    </a:lnTo>
                    <a:lnTo>
                      <a:pt x="4159" y="3150"/>
                    </a:lnTo>
                    <a:lnTo>
                      <a:pt x="4085" y="3150"/>
                    </a:lnTo>
                    <a:lnTo>
                      <a:pt x="1" y="3175"/>
                    </a:lnTo>
                    <a:lnTo>
                      <a:pt x="591" y="3175"/>
                    </a:lnTo>
                    <a:lnTo>
                      <a:pt x="4996" y="3150"/>
                    </a:lnTo>
                    <a:lnTo>
                      <a:pt x="5094" y="3150"/>
                    </a:lnTo>
                    <a:lnTo>
                      <a:pt x="5168" y="3126"/>
                    </a:lnTo>
                    <a:lnTo>
                      <a:pt x="5242" y="3101"/>
                    </a:lnTo>
                    <a:lnTo>
                      <a:pt x="5316" y="3052"/>
                    </a:lnTo>
                    <a:lnTo>
                      <a:pt x="7752" y="911"/>
                    </a:lnTo>
                    <a:lnTo>
                      <a:pt x="7825" y="813"/>
                    </a:lnTo>
                    <a:lnTo>
                      <a:pt x="7875" y="739"/>
                    </a:lnTo>
                    <a:lnTo>
                      <a:pt x="7924" y="641"/>
                    </a:lnTo>
                    <a:lnTo>
                      <a:pt x="7924" y="542"/>
                    </a:lnTo>
                    <a:lnTo>
                      <a:pt x="7924" y="444"/>
                    </a:lnTo>
                    <a:lnTo>
                      <a:pt x="7899" y="345"/>
                    </a:lnTo>
                    <a:lnTo>
                      <a:pt x="7850" y="247"/>
                    </a:lnTo>
                    <a:lnTo>
                      <a:pt x="7776" y="173"/>
                    </a:lnTo>
                    <a:lnTo>
                      <a:pt x="7702" y="99"/>
                    </a:lnTo>
                    <a:lnTo>
                      <a:pt x="7629" y="50"/>
                    </a:lnTo>
                    <a:lnTo>
                      <a:pt x="7555" y="26"/>
                    </a:lnTo>
                    <a:lnTo>
                      <a:pt x="7456" y="1"/>
                    </a:lnTo>
                    <a:close/>
                  </a:path>
                </a:pathLst>
              </a:custGeom>
              <a:solidFill>
                <a:srgbClr val="D8D4BE"/>
              </a:solidFill>
              <a:ln>
                <a:noFill/>
              </a:ln>
            </p:spPr>
            <p:txBody>
              <a:bodyPr spcFirstLastPara="1" wrap="square" lIns="121900" tIns="121900" rIns="121900" bIns="121900" anchor="ctr" anchorCtr="0">
                <a:noAutofit/>
              </a:bodyPr>
              <a:lstStyle/>
              <a:p>
                <a:endParaRPr sz="2489"/>
              </a:p>
            </p:txBody>
          </p:sp>
          <p:sp>
            <p:nvSpPr>
              <p:cNvPr id="1277" name="Google Shape;1277;p26"/>
              <p:cNvSpPr/>
              <p:nvPr/>
            </p:nvSpPr>
            <p:spPr>
              <a:xfrm>
                <a:off x="8444093" y="5528977"/>
                <a:ext cx="46148" cy="57"/>
              </a:xfrm>
              <a:custGeom>
                <a:avLst/>
                <a:gdLst/>
                <a:ahLst/>
                <a:cxnLst/>
                <a:rect l="l" t="t" r="r" b="b"/>
                <a:pathLst>
                  <a:path w="813" h="1" extrusionOk="0">
                    <a:moveTo>
                      <a:pt x="813" y="1"/>
                    </a:moveTo>
                    <a:lnTo>
                      <a:pt x="813" y="1"/>
                    </a:lnTo>
                    <a:lnTo>
                      <a:pt x="813" y="1"/>
                    </a:lnTo>
                    <a:lnTo>
                      <a:pt x="1" y="1"/>
                    </a:lnTo>
                    <a:lnTo>
                      <a:pt x="1" y="1"/>
                    </a:lnTo>
                    <a:lnTo>
                      <a:pt x="813" y="1"/>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1278" name="Google Shape;1278;p26"/>
              <p:cNvSpPr/>
              <p:nvPr/>
            </p:nvSpPr>
            <p:spPr>
              <a:xfrm>
                <a:off x="8694136" y="5052730"/>
                <a:ext cx="85257" cy="83838"/>
              </a:xfrm>
              <a:custGeom>
                <a:avLst/>
                <a:gdLst/>
                <a:ahLst/>
                <a:cxnLst/>
                <a:rect l="l" t="t" r="r" b="b"/>
                <a:pathLst>
                  <a:path w="1502" h="1477" extrusionOk="0">
                    <a:moveTo>
                      <a:pt x="591" y="0"/>
                    </a:moveTo>
                    <a:lnTo>
                      <a:pt x="468" y="49"/>
                    </a:lnTo>
                    <a:lnTo>
                      <a:pt x="320" y="123"/>
                    </a:lnTo>
                    <a:lnTo>
                      <a:pt x="222" y="197"/>
                    </a:lnTo>
                    <a:lnTo>
                      <a:pt x="123" y="320"/>
                    </a:lnTo>
                    <a:lnTo>
                      <a:pt x="50" y="443"/>
                    </a:lnTo>
                    <a:lnTo>
                      <a:pt x="25" y="591"/>
                    </a:lnTo>
                    <a:lnTo>
                      <a:pt x="0" y="738"/>
                    </a:lnTo>
                    <a:lnTo>
                      <a:pt x="25" y="886"/>
                    </a:lnTo>
                    <a:lnTo>
                      <a:pt x="50" y="1033"/>
                    </a:lnTo>
                    <a:lnTo>
                      <a:pt x="123" y="1157"/>
                    </a:lnTo>
                    <a:lnTo>
                      <a:pt x="222" y="1280"/>
                    </a:lnTo>
                    <a:lnTo>
                      <a:pt x="320" y="1353"/>
                    </a:lnTo>
                    <a:lnTo>
                      <a:pt x="468" y="1427"/>
                    </a:lnTo>
                    <a:lnTo>
                      <a:pt x="591" y="1476"/>
                    </a:lnTo>
                    <a:lnTo>
                      <a:pt x="911" y="1476"/>
                    </a:lnTo>
                    <a:lnTo>
                      <a:pt x="1034" y="1427"/>
                    </a:lnTo>
                    <a:lnTo>
                      <a:pt x="1157" y="1353"/>
                    </a:lnTo>
                    <a:lnTo>
                      <a:pt x="1280" y="1280"/>
                    </a:lnTo>
                    <a:lnTo>
                      <a:pt x="1378" y="1157"/>
                    </a:lnTo>
                    <a:lnTo>
                      <a:pt x="1427" y="1033"/>
                    </a:lnTo>
                    <a:lnTo>
                      <a:pt x="1477" y="886"/>
                    </a:lnTo>
                    <a:lnTo>
                      <a:pt x="1501" y="738"/>
                    </a:lnTo>
                    <a:lnTo>
                      <a:pt x="1477" y="591"/>
                    </a:lnTo>
                    <a:lnTo>
                      <a:pt x="1427" y="443"/>
                    </a:lnTo>
                    <a:lnTo>
                      <a:pt x="1378" y="320"/>
                    </a:lnTo>
                    <a:lnTo>
                      <a:pt x="1280" y="197"/>
                    </a:lnTo>
                    <a:lnTo>
                      <a:pt x="1157" y="123"/>
                    </a:lnTo>
                    <a:lnTo>
                      <a:pt x="1034" y="49"/>
                    </a:lnTo>
                    <a:lnTo>
                      <a:pt x="911"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1279" name="Google Shape;1279;p26"/>
              <p:cNvSpPr/>
              <p:nvPr/>
            </p:nvSpPr>
            <p:spPr>
              <a:xfrm>
                <a:off x="8677390" y="5070838"/>
                <a:ext cx="145312" cy="202585"/>
              </a:xfrm>
              <a:custGeom>
                <a:avLst/>
                <a:gdLst/>
                <a:ahLst/>
                <a:cxnLst/>
                <a:rect l="l" t="t" r="r" b="b"/>
                <a:pathLst>
                  <a:path w="2560" h="3569" extrusionOk="0">
                    <a:moveTo>
                      <a:pt x="2559" y="1"/>
                    </a:moveTo>
                    <a:lnTo>
                      <a:pt x="2461" y="26"/>
                    </a:lnTo>
                    <a:lnTo>
                      <a:pt x="2165" y="99"/>
                    </a:lnTo>
                    <a:lnTo>
                      <a:pt x="1969" y="173"/>
                    </a:lnTo>
                    <a:lnTo>
                      <a:pt x="1747" y="272"/>
                    </a:lnTo>
                    <a:lnTo>
                      <a:pt x="1526" y="395"/>
                    </a:lnTo>
                    <a:lnTo>
                      <a:pt x="1280" y="542"/>
                    </a:lnTo>
                    <a:lnTo>
                      <a:pt x="1034" y="714"/>
                    </a:lnTo>
                    <a:lnTo>
                      <a:pt x="812" y="936"/>
                    </a:lnTo>
                    <a:lnTo>
                      <a:pt x="591" y="1182"/>
                    </a:lnTo>
                    <a:lnTo>
                      <a:pt x="394" y="1477"/>
                    </a:lnTo>
                    <a:lnTo>
                      <a:pt x="222" y="1822"/>
                    </a:lnTo>
                    <a:lnTo>
                      <a:pt x="98" y="2215"/>
                    </a:lnTo>
                    <a:lnTo>
                      <a:pt x="25" y="2658"/>
                    </a:lnTo>
                    <a:lnTo>
                      <a:pt x="0" y="2904"/>
                    </a:lnTo>
                    <a:lnTo>
                      <a:pt x="0" y="3150"/>
                    </a:lnTo>
                    <a:lnTo>
                      <a:pt x="222" y="3323"/>
                    </a:lnTo>
                    <a:lnTo>
                      <a:pt x="468" y="3470"/>
                    </a:lnTo>
                    <a:lnTo>
                      <a:pt x="738" y="3544"/>
                    </a:lnTo>
                    <a:lnTo>
                      <a:pt x="886" y="3569"/>
                    </a:lnTo>
                    <a:lnTo>
                      <a:pt x="1206" y="3569"/>
                    </a:lnTo>
                    <a:lnTo>
                      <a:pt x="1353" y="3544"/>
                    </a:lnTo>
                    <a:lnTo>
                      <a:pt x="1501" y="3495"/>
                    </a:lnTo>
                    <a:lnTo>
                      <a:pt x="1624" y="3446"/>
                    </a:lnTo>
                    <a:lnTo>
                      <a:pt x="1895" y="3323"/>
                    </a:lnTo>
                    <a:lnTo>
                      <a:pt x="2116" y="3126"/>
                    </a:lnTo>
                    <a:lnTo>
                      <a:pt x="2313" y="2904"/>
                    </a:lnTo>
                    <a:lnTo>
                      <a:pt x="2436" y="2658"/>
                    </a:lnTo>
                    <a:lnTo>
                      <a:pt x="2485" y="2511"/>
                    </a:lnTo>
                    <a:lnTo>
                      <a:pt x="2534" y="2363"/>
                    </a:lnTo>
                    <a:lnTo>
                      <a:pt x="2559" y="2215"/>
                    </a:lnTo>
                    <a:lnTo>
                      <a:pt x="2559" y="2043"/>
                    </a:lnTo>
                    <a:lnTo>
                      <a:pt x="2559" y="1"/>
                    </a:lnTo>
                    <a:close/>
                  </a:path>
                </a:pathLst>
              </a:custGeom>
              <a:solidFill>
                <a:srgbClr val="EC3A3B"/>
              </a:solidFill>
              <a:ln>
                <a:noFill/>
              </a:ln>
            </p:spPr>
            <p:txBody>
              <a:bodyPr spcFirstLastPara="1" wrap="square" lIns="121900" tIns="121900" rIns="121900" bIns="121900" anchor="ctr" anchorCtr="0">
                <a:noAutofit/>
              </a:bodyPr>
              <a:lstStyle/>
              <a:p>
                <a:endParaRPr sz="2489"/>
              </a:p>
            </p:txBody>
          </p:sp>
          <p:sp>
            <p:nvSpPr>
              <p:cNvPr id="1280" name="Google Shape;1280;p26"/>
              <p:cNvSpPr/>
              <p:nvPr/>
            </p:nvSpPr>
            <p:spPr>
              <a:xfrm>
                <a:off x="8677390" y="5070838"/>
                <a:ext cx="145312" cy="202585"/>
              </a:xfrm>
              <a:custGeom>
                <a:avLst/>
                <a:gdLst/>
                <a:ahLst/>
                <a:cxnLst/>
                <a:rect l="l" t="t" r="r" b="b"/>
                <a:pathLst>
                  <a:path w="2560" h="3569" fill="none" extrusionOk="0">
                    <a:moveTo>
                      <a:pt x="0" y="3150"/>
                    </a:moveTo>
                    <a:lnTo>
                      <a:pt x="0" y="3150"/>
                    </a:lnTo>
                    <a:lnTo>
                      <a:pt x="222" y="3323"/>
                    </a:lnTo>
                    <a:lnTo>
                      <a:pt x="468" y="3470"/>
                    </a:lnTo>
                    <a:lnTo>
                      <a:pt x="738" y="3544"/>
                    </a:lnTo>
                    <a:lnTo>
                      <a:pt x="886" y="3569"/>
                    </a:lnTo>
                    <a:lnTo>
                      <a:pt x="1034" y="3569"/>
                    </a:lnTo>
                    <a:lnTo>
                      <a:pt x="1034" y="3569"/>
                    </a:lnTo>
                    <a:lnTo>
                      <a:pt x="1206" y="3569"/>
                    </a:lnTo>
                    <a:lnTo>
                      <a:pt x="1353" y="3544"/>
                    </a:lnTo>
                    <a:lnTo>
                      <a:pt x="1501" y="3495"/>
                    </a:lnTo>
                    <a:lnTo>
                      <a:pt x="1624" y="3446"/>
                    </a:lnTo>
                    <a:lnTo>
                      <a:pt x="1895" y="3323"/>
                    </a:lnTo>
                    <a:lnTo>
                      <a:pt x="2116" y="3126"/>
                    </a:lnTo>
                    <a:lnTo>
                      <a:pt x="2313" y="2904"/>
                    </a:lnTo>
                    <a:lnTo>
                      <a:pt x="2436" y="2658"/>
                    </a:lnTo>
                    <a:lnTo>
                      <a:pt x="2485" y="2511"/>
                    </a:lnTo>
                    <a:lnTo>
                      <a:pt x="2534" y="2363"/>
                    </a:lnTo>
                    <a:lnTo>
                      <a:pt x="2559" y="2215"/>
                    </a:lnTo>
                    <a:lnTo>
                      <a:pt x="2559" y="2043"/>
                    </a:lnTo>
                    <a:lnTo>
                      <a:pt x="2559" y="1"/>
                    </a:lnTo>
                    <a:lnTo>
                      <a:pt x="2559" y="1"/>
                    </a:lnTo>
                    <a:lnTo>
                      <a:pt x="2461" y="26"/>
                    </a:lnTo>
                    <a:lnTo>
                      <a:pt x="2165" y="99"/>
                    </a:lnTo>
                    <a:lnTo>
                      <a:pt x="1969" y="173"/>
                    </a:lnTo>
                    <a:lnTo>
                      <a:pt x="1747" y="272"/>
                    </a:lnTo>
                    <a:lnTo>
                      <a:pt x="1526" y="395"/>
                    </a:lnTo>
                    <a:lnTo>
                      <a:pt x="1280" y="542"/>
                    </a:lnTo>
                    <a:lnTo>
                      <a:pt x="1034" y="714"/>
                    </a:lnTo>
                    <a:lnTo>
                      <a:pt x="812" y="936"/>
                    </a:lnTo>
                    <a:lnTo>
                      <a:pt x="591" y="1182"/>
                    </a:lnTo>
                    <a:lnTo>
                      <a:pt x="394" y="1477"/>
                    </a:lnTo>
                    <a:lnTo>
                      <a:pt x="222" y="1822"/>
                    </a:lnTo>
                    <a:lnTo>
                      <a:pt x="98" y="2215"/>
                    </a:lnTo>
                    <a:lnTo>
                      <a:pt x="25" y="2658"/>
                    </a:lnTo>
                    <a:lnTo>
                      <a:pt x="0" y="2904"/>
                    </a:lnTo>
                    <a:lnTo>
                      <a:pt x="0" y="3150"/>
                    </a:lnTo>
                  </a:path>
                </a:pathLst>
              </a:custGeom>
              <a:noFill/>
              <a:ln>
                <a:noFill/>
              </a:ln>
            </p:spPr>
            <p:txBody>
              <a:bodyPr spcFirstLastPara="1" wrap="square" lIns="121900" tIns="121900" rIns="121900" bIns="121900" anchor="ctr" anchorCtr="0">
                <a:noAutofit/>
              </a:bodyPr>
              <a:lstStyle/>
              <a:p>
                <a:endParaRPr sz="2489"/>
              </a:p>
            </p:txBody>
          </p:sp>
          <p:sp>
            <p:nvSpPr>
              <p:cNvPr id="1281" name="Google Shape;1281;p26"/>
              <p:cNvSpPr/>
              <p:nvPr/>
            </p:nvSpPr>
            <p:spPr>
              <a:xfrm>
                <a:off x="8650825" y="5070838"/>
                <a:ext cx="145312" cy="202585"/>
              </a:xfrm>
              <a:custGeom>
                <a:avLst/>
                <a:gdLst/>
                <a:ahLst/>
                <a:cxnLst/>
                <a:rect l="l" t="t" r="r" b="b"/>
                <a:pathLst>
                  <a:path w="2560" h="3569" extrusionOk="0">
                    <a:moveTo>
                      <a:pt x="1" y="1"/>
                    </a:moveTo>
                    <a:lnTo>
                      <a:pt x="1" y="2043"/>
                    </a:lnTo>
                    <a:lnTo>
                      <a:pt x="1" y="2215"/>
                    </a:lnTo>
                    <a:lnTo>
                      <a:pt x="25" y="2363"/>
                    </a:lnTo>
                    <a:lnTo>
                      <a:pt x="50" y="2511"/>
                    </a:lnTo>
                    <a:lnTo>
                      <a:pt x="99" y="2658"/>
                    </a:lnTo>
                    <a:lnTo>
                      <a:pt x="247" y="2904"/>
                    </a:lnTo>
                    <a:lnTo>
                      <a:pt x="443" y="3126"/>
                    </a:lnTo>
                    <a:lnTo>
                      <a:pt x="665" y="3323"/>
                    </a:lnTo>
                    <a:lnTo>
                      <a:pt x="911" y="3446"/>
                    </a:lnTo>
                    <a:lnTo>
                      <a:pt x="1059" y="3495"/>
                    </a:lnTo>
                    <a:lnTo>
                      <a:pt x="1206" y="3544"/>
                    </a:lnTo>
                    <a:lnTo>
                      <a:pt x="1354" y="3569"/>
                    </a:lnTo>
                    <a:lnTo>
                      <a:pt x="1649" y="3569"/>
                    </a:lnTo>
                    <a:lnTo>
                      <a:pt x="1797" y="3544"/>
                    </a:lnTo>
                    <a:lnTo>
                      <a:pt x="2092" y="3470"/>
                    </a:lnTo>
                    <a:lnTo>
                      <a:pt x="2338" y="3323"/>
                    </a:lnTo>
                    <a:lnTo>
                      <a:pt x="2560" y="3150"/>
                    </a:lnTo>
                    <a:lnTo>
                      <a:pt x="2560" y="2904"/>
                    </a:lnTo>
                    <a:lnTo>
                      <a:pt x="2535" y="2658"/>
                    </a:lnTo>
                    <a:lnTo>
                      <a:pt x="2461" y="2215"/>
                    </a:lnTo>
                    <a:lnTo>
                      <a:pt x="2314" y="1822"/>
                    </a:lnTo>
                    <a:lnTo>
                      <a:pt x="2166" y="1477"/>
                    </a:lnTo>
                    <a:lnTo>
                      <a:pt x="1969" y="1182"/>
                    </a:lnTo>
                    <a:lnTo>
                      <a:pt x="1748" y="936"/>
                    </a:lnTo>
                    <a:lnTo>
                      <a:pt x="1526" y="714"/>
                    </a:lnTo>
                    <a:lnTo>
                      <a:pt x="1280" y="542"/>
                    </a:lnTo>
                    <a:lnTo>
                      <a:pt x="1034" y="395"/>
                    </a:lnTo>
                    <a:lnTo>
                      <a:pt x="813" y="272"/>
                    </a:lnTo>
                    <a:lnTo>
                      <a:pt x="591" y="173"/>
                    </a:lnTo>
                    <a:lnTo>
                      <a:pt x="394" y="99"/>
                    </a:lnTo>
                    <a:lnTo>
                      <a:pt x="99" y="26"/>
                    </a:lnTo>
                    <a:lnTo>
                      <a:pt x="1" y="1"/>
                    </a:lnTo>
                    <a:close/>
                  </a:path>
                </a:pathLst>
              </a:custGeom>
              <a:solidFill>
                <a:srgbClr val="FB7A77"/>
              </a:solidFill>
              <a:ln>
                <a:noFill/>
              </a:ln>
            </p:spPr>
            <p:txBody>
              <a:bodyPr spcFirstLastPara="1" wrap="square" lIns="121900" tIns="121900" rIns="121900" bIns="121900" anchor="ctr" anchorCtr="0">
                <a:noAutofit/>
              </a:bodyPr>
              <a:lstStyle/>
              <a:p>
                <a:endParaRPr sz="2489"/>
              </a:p>
            </p:txBody>
          </p:sp>
          <p:sp>
            <p:nvSpPr>
              <p:cNvPr id="1282" name="Google Shape;1282;p26"/>
              <p:cNvSpPr/>
              <p:nvPr/>
            </p:nvSpPr>
            <p:spPr>
              <a:xfrm>
                <a:off x="8650825" y="5070838"/>
                <a:ext cx="145312" cy="202585"/>
              </a:xfrm>
              <a:custGeom>
                <a:avLst/>
                <a:gdLst/>
                <a:ahLst/>
                <a:cxnLst/>
                <a:rect l="l" t="t" r="r" b="b"/>
                <a:pathLst>
                  <a:path w="2560" h="3569" fill="none" extrusionOk="0">
                    <a:moveTo>
                      <a:pt x="2560" y="3150"/>
                    </a:moveTo>
                    <a:lnTo>
                      <a:pt x="2560" y="3150"/>
                    </a:lnTo>
                    <a:lnTo>
                      <a:pt x="2338" y="3323"/>
                    </a:lnTo>
                    <a:lnTo>
                      <a:pt x="2092" y="3470"/>
                    </a:lnTo>
                    <a:lnTo>
                      <a:pt x="1797" y="3544"/>
                    </a:lnTo>
                    <a:lnTo>
                      <a:pt x="1649" y="3569"/>
                    </a:lnTo>
                    <a:lnTo>
                      <a:pt x="1502" y="3569"/>
                    </a:lnTo>
                    <a:lnTo>
                      <a:pt x="1502" y="3569"/>
                    </a:lnTo>
                    <a:lnTo>
                      <a:pt x="1354" y="3569"/>
                    </a:lnTo>
                    <a:lnTo>
                      <a:pt x="1206" y="3544"/>
                    </a:lnTo>
                    <a:lnTo>
                      <a:pt x="1059" y="3495"/>
                    </a:lnTo>
                    <a:lnTo>
                      <a:pt x="911" y="3446"/>
                    </a:lnTo>
                    <a:lnTo>
                      <a:pt x="665" y="3323"/>
                    </a:lnTo>
                    <a:lnTo>
                      <a:pt x="443" y="3126"/>
                    </a:lnTo>
                    <a:lnTo>
                      <a:pt x="247" y="2904"/>
                    </a:lnTo>
                    <a:lnTo>
                      <a:pt x="99" y="2658"/>
                    </a:lnTo>
                    <a:lnTo>
                      <a:pt x="50" y="2511"/>
                    </a:lnTo>
                    <a:lnTo>
                      <a:pt x="25" y="2363"/>
                    </a:lnTo>
                    <a:lnTo>
                      <a:pt x="1" y="2215"/>
                    </a:lnTo>
                    <a:lnTo>
                      <a:pt x="1" y="2043"/>
                    </a:lnTo>
                    <a:lnTo>
                      <a:pt x="1" y="1"/>
                    </a:lnTo>
                    <a:lnTo>
                      <a:pt x="1" y="1"/>
                    </a:lnTo>
                    <a:lnTo>
                      <a:pt x="99" y="26"/>
                    </a:lnTo>
                    <a:lnTo>
                      <a:pt x="394" y="99"/>
                    </a:lnTo>
                    <a:lnTo>
                      <a:pt x="591" y="173"/>
                    </a:lnTo>
                    <a:lnTo>
                      <a:pt x="813" y="272"/>
                    </a:lnTo>
                    <a:lnTo>
                      <a:pt x="1034" y="395"/>
                    </a:lnTo>
                    <a:lnTo>
                      <a:pt x="1280" y="542"/>
                    </a:lnTo>
                    <a:lnTo>
                      <a:pt x="1526" y="714"/>
                    </a:lnTo>
                    <a:lnTo>
                      <a:pt x="1748" y="936"/>
                    </a:lnTo>
                    <a:lnTo>
                      <a:pt x="1969" y="1182"/>
                    </a:lnTo>
                    <a:lnTo>
                      <a:pt x="2166" y="1477"/>
                    </a:lnTo>
                    <a:lnTo>
                      <a:pt x="2314" y="1822"/>
                    </a:lnTo>
                    <a:lnTo>
                      <a:pt x="2461" y="2215"/>
                    </a:lnTo>
                    <a:lnTo>
                      <a:pt x="2535" y="2658"/>
                    </a:lnTo>
                    <a:lnTo>
                      <a:pt x="2560" y="2904"/>
                    </a:lnTo>
                    <a:lnTo>
                      <a:pt x="2560" y="3150"/>
                    </a:lnTo>
                  </a:path>
                </a:pathLst>
              </a:custGeom>
              <a:noFill/>
              <a:ln>
                <a:noFill/>
              </a:ln>
            </p:spPr>
            <p:txBody>
              <a:bodyPr spcFirstLastPara="1" wrap="square" lIns="121900" tIns="121900" rIns="121900" bIns="121900" anchor="ctr" anchorCtr="0">
                <a:noAutofit/>
              </a:bodyPr>
              <a:lstStyle/>
              <a:p>
                <a:endParaRPr sz="2489"/>
              </a:p>
            </p:txBody>
          </p:sp>
          <p:sp>
            <p:nvSpPr>
              <p:cNvPr id="1283" name="Google Shape;1283;p26"/>
              <p:cNvSpPr/>
              <p:nvPr/>
            </p:nvSpPr>
            <p:spPr>
              <a:xfrm>
                <a:off x="8736027" y="5285972"/>
                <a:ext cx="99221" cy="104784"/>
              </a:xfrm>
              <a:custGeom>
                <a:avLst/>
                <a:gdLst/>
                <a:ahLst/>
                <a:cxnLst/>
                <a:rect l="l" t="t" r="r" b="b"/>
                <a:pathLst>
                  <a:path w="1748" h="1846" extrusionOk="0">
                    <a:moveTo>
                      <a:pt x="1748" y="0"/>
                    </a:moveTo>
                    <a:lnTo>
                      <a:pt x="1428" y="74"/>
                    </a:lnTo>
                    <a:lnTo>
                      <a:pt x="1157" y="148"/>
                    </a:lnTo>
                    <a:lnTo>
                      <a:pt x="936" y="271"/>
                    </a:lnTo>
                    <a:lnTo>
                      <a:pt x="714" y="394"/>
                    </a:lnTo>
                    <a:lnTo>
                      <a:pt x="566" y="542"/>
                    </a:lnTo>
                    <a:lnTo>
                      <a:pt x="419" y="714"/>
                    </a:lnTo>
                    <a:lnTo>
                      <a:pt x="296" y="861"/>
                    </a:lnTo>
                    <a:lnTo>
                      <a:pt x="222" y="1034"/>
                    </a:lnTo>
                    <a:lnTo>
                      <a:pt x="148" y="1181"/>
                    </a:lnTo>
                    <a:lnTo>
                      <a:pt x="99" y="1329"/>
                    </a:lnTo>
                    <a:lnTo>
                      <a:pt x="25" y="1600"/>
                    </a:lnTo>
                    <a:lnTo>
                      <a:pt x="1" y="1772"/>
                    </a:lnTo>
                    <a:lnTo>
                      <a:pt x="1" y="1846"/>
                    </a:lnTo>
                    <a:lnTo>
                      <a:pt x="320" y="1796"/>
                    </a:lnTo>
                    <a:lnTo>
                      <a:pt x="591" y="1723"/>
                    </a:lnTo>
                    <a:lnTo>
                      <a:pt x="837" y="1624"/>
                    </a:lnTo>
                    <a:lnTo>
                      <a:pt x="1034" y="1501"/>
                    </a:lnTo>
                    <a:lnTo>
                      <a:pt x="1206" y="1354"/>
                    </a:lnTo>
                    <a:lnTo>
                      <a:pt x="1329" y="1206"/>
                    </a:lnTo>
                    <a:lnTo>
                      <a:pt x="1452" y="1034"/>
                    </a:lnTo>
                    <a:lnTo>
                      <a:pt x="1551" y="886"/>
                    </a:lnTo>
                    <a:lnTo>
                      <a:pt x="1600" y="714"/>
                    </a:lnTo>
                    <a:lnTo>
                      <a:pt x="1649" y="542"/>
                    </a:lnTo>
                    <a:lnTo>
                      <a:pt x="1723" y="271"/>
                    </a:lnTo>
                    <a:lnTo>
                      <a:pt x="1748" y="74"/>
                    </a:lnTo>
                    <a:lnTo>
                      <a:pt x="1748" y="0"/>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1284" name="Google Shape;1284;p26"/>
              <p:cNvSpPr/>
              <p:nvPr/>
            </p:nvSpPr>
            <p:spPr>
              <a:xfrm>
                <a:off x="8776556" y="5508031"/>
                <a:ext cx="16802" cy="16802"/>
              </a:xfrm>
              <a:custGeom>
                <a:avLst/>
                <a:gdLst/>
                <a:ahLst/>
                <a:cxnLst/>
                <a:rect l="l" t="t" r="r" b="b"/>
                <a:pathLst>
                  <a:path w="296" h="296" extrusionOk="0">
                    <a:moveTo>
                      <a:pt x="74" y="1"/>
                    </a:moveTo>
                    <a:lnTo>
                      <a:pt x="25" y="50"/>
                    </a:lnTo>
                    <a:lnTo>
                      <a:pt x="0" y="99"/>
                    </a:lnTo>
                    <a:lnTo>
                      <a:pt x="0" y="148"/>
                    </a:lnTo>
                    <a:lnTo>
                      <a:pt x="0" y="197"/>
                    </a:lnTo>
                    <a:lnTo>
                      <a:pt x="25" y="247"/>
                    </a:lnTo>
                    <a:lnTo>
                      <a:pt x="74" y="296"/>
                    </a:lnTo>
                    <a:lnTo>
                      <a:pt x="222" y="296"/>
                    </a:lnTo>
                    <a:lnTo>
                      <a:pt x="271" y="247"/>
                    </a:lnTo>
                    <a:lnTo>
                      <a:pt x="295" y="197"/>
                    </a:lnTo>
                    <a:lnTo>
                      <a:pt x="295" y="148"/>
                    </a:lnTo>
                    <a:lnTo>
                      <a:pt x="295" y="99"/>
                    </a:lnTo>
                    <a:lnTo>
                      <a:pt x="271" y="50"/>
                    </a:lnTo>
                    <a:lnTo>
                      <a:pt x="222" y="1"/>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1285" name="Google Shape;1285;p26"/>
              <p:cNvSpPr/>
              <p:nvPr/>
            </p:nvSpPr>
            <p:spPr>
              <a:xfrm>
                <a:off x="8835193" y="5526195"/>
                <a:ext cx="16802" cy="18221"/>
              </a:xfrm>
              <a:custGeom>
                <a:avLst/>
                <a:gdLst/>
                <a:ahLst/>
                <a:cxnLst/>
                <a:rect l="l" t="t" r="r" b="b"/>
                <a:pathLst>
                  <a:path w="296" h="321" extrusionOk="0">
                    <a:moveTo>
                      <a:pt x="148" y="0"/>
                    </a:moveTo>
                    <a:lnTo>
                      <a:pt x="74" y="25"/>
                    </a:lnTo>
                    <a:lnTo>
                      <a:pt x="25" y="50"/>
                    </a:lnTo>
                    <a:lnTo>
                      <a:pt x="1" y="99"/>
                    </a:lnTo>
                    <a:lnTo>
                      <a:pt x="1" y="148"/>
                    </a:lnTo>
                    <a:lnTo>
                      <a:pt x="1" y="222"/>
                    </a:lnTo>
                    <a:lnTo>
                      <a:pt x="25" y="271"/>
                    </a:lnTo>
                    <a:lnTo>
                      <a:pt x="74" y="296"/>
                    </a:lnTo>
                    <a:lnTo>
                      <a:pt x="148" y="320"/>
                    </a:lnTo>
                    <a:lnTo>
                      <a:pt x="222" y="296"/>
                    </a:lnTo>
                    <a:lnTo>
                      <a:pt x="247" y="271"/>
                    </a:lnTo>
                    <a:lnTo>
                      <a:pt x="296" y="222"/>
                    </a:lnTo>
                    <a:lnTo>
                      <a:pt x="296" y="148"/>
                    </a:lnTo>
                    <a:lnTo>
                      <a:pt x="296" y="99"/>
                    </a:lnTo>
                    <a:lnTo>
                      <a:pt x="247" y="50"/>
                    </a:lnTo>
                    <a:lnTo>
                      <a:pt x="222" y="25"/>
                    </a:lnTo>
                    <a:lnTo>
                      <a:pt x="148"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grpSp>
      </p:grpSp>
      <p:grpSp>
        <p:nvGrpSpPr>
          <p:cNvPr id="1286" name="Google Shape;1286;p26"/>
          <p:cNvGrpSpPr/>
          <p:nvPr/>
        </p:nvGrpSpPr>
        <p:grpSpPr>
          <a:xfrm>
            <a:off x="8382000" y="1592956"/>
            <a:ext cx="3210000" cy="4281857"/>
            <a:chOff x="6286500" y="1194716"/>
            <a:chExt cx="2407500" cy="3211393"/>
          </a:xfrm>
        </p:grpSpPr>
        <p:grpSp>
          <p:nvGrpSpPr>
            <p:cNvPr id="1287" name="Google Shape;1287;p26"/>
            <p:cNvGrpSpPr/>
            <p:nvPr/>
          </p:nvGrpSpPr>
          <p:grpSpPr>
            <a:xfrm>
              <a:off x="6439256" y="1194716"/>
              <a:ext cx="2101988" cy="2101988"/>
              <a:chOff x="5286087" y="1215588"/>
              <a:chExt cx="2407500" cy="2407500"/>
            </a:xfrm>
          </p:grpSpPr>
          <p:sp>
            <p:nvSpPr>
              <p:cNvPr id="1288" name="Google Shape;1288;p26"/>
              <p:cNvSpPr/>
              <p:nvPr/>
            </p:nvSpPr>
            <p:spPr>
              <a:xfrm>
                <a:off x="5286087" y="1215588"/>
                <a:ext cx="2407500" cy="2407500"/>
              </a:xfrm>
              <a:prstGeom prst="arc">
                <a:avLst>
                  <a:gd name="adj1" fmla="val 16200000"/>
                  <a:gd name="adj2" fmla="val 16193819"/>
                </a:avLst>
              </a:prstGeom>
              <a:noFill/>
              <a:ln w="19050" cap="flat" cmpd="sng">
                <a:solidFill>
                  <a:schemeClr val="accent3"/>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1289" name="Google Shape;1289;p26"/>
              <p:cNvSpPr/>
              <p:nvPr/>
            </p:nvSpPr>
            <p:spPr>
              <a:xfrm>
                <a:off x="5286087" y="1215588"/>
                <a:ext cx="2407500" cy="2407500"/>
              </a:xfrm>
              <a:prstGeom prst="arc">
                <a:avLst>
                  <a:gd name="adj1" fmla="val 16181921"/>
                  <a:gd name="adj2" fmla="val 3133809"/>
                </a:avLst>
              </a:prstGeom>
              <a:noFill/>
              <a:ln w="114300" cap="flat" cmpd="sng">
                <a:solidFill>
                  <a:schemeClr val="accent3"/>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grpSp>
        <p:sp>
          <p:nvSpPr>
            <p:cNvPr id="1291" name="Google Shape;1291;p26"/>
            <p:cNvSpPr txBox="1"/>
            <p:nvPr/>
          </p:nvSpPr>
          <p:spPr>
            <a:xfrm>
              <a:off x="6439275" y="3851709"/>
              <a:ext cx="2102100" cy="554400"/>
            </a:xfrm>
            <a:prstGeom prst="rect">
              <a:avLst/>
            </a:prstGeom>
            <a:noFill/>
            <a:ln>
              <a:noFill/>
            </a:ln>
          </p:spPr>
          <p:txBody>
            <a:bodyPr spcFirstLastPara="1" wrap="square" lIns="121900" tIns="121900" rIns="121900" bIns="121900" anchor="ctr" anchorCtr="0">
              <a:noAutofit/>
            </a:bodyPr>
            <a:lstStyle/>
            <a:p>
              <a:pPr algn="ctr"/>
              <a:r>
                <a:rPr lang="en-US" sz="1400" b="1" dirty="0">
                  <a:latin typeface="+mn-lt"/>
                  <a:ea typeface="Calibri" panose="020F0502020204030204" pitchFamily="34" charset="0"/>
                  <a:cs typeface="Times New Roman" panose="02020603050405020304" pitchFamily="18" charset="0"/>
                </a:rPr>
                <a:t>Estimation of costs and benefits of </a:t>
              </a:r>
              <a:r>
                <a:rPr lang="en-US" sz="1400" b="1">
                  <a:latin typeface="+mn-lt"/>
                  <a:ea typeface="Calibri" panose="020F0502020204030204" pitchFamily="34" charset="0"/>
                  <a:cs typeface="Times New Roman" panose="02020603050405020304" pitchFamily="18" charset="0"/>
                </a:rPr>
                <a:t>EE project</a:t>
              </a:r>
              <a:endParaRPr lang="en-US" sz="1400" dirty="0">
                <a:effectLst/>
                <a:latin typeface="+mn-lt"/>
                <a:ea typeface="Calibri" panose="020F0502020204030204" pitchFamily="34" charset="0"/>
                <a:cs typeface="Times New Roman" panose="02020603050405020304" pitchFamily="18" charset="0"/>
              </a:endParaRPr>
            </a:p>
          </p:txBody>
        </p:sp>
        <p:sp>
          <p:nvSpPr>
            <p:cNvPr id="1292" name="Google Shape;1292;p26"/>
            <p:cNvSpPr txBox="1"/>
            <p:nvPr/>
          </p:nvSpPr>
          <p:spPr>
            <a:xfrm>
              <a:off x="6286500" y="3516309"/>
              <a:ext cx="2407500" cy="335400"/>
            </a:xfrm>
            <a:prstGeom prst="rect">
              <a:avLst/>
            </a:prstGeom>
            <a:noFill/>
            <a:ln>
              <a:noFill/>
            </a:ln>
          </p:spPr>
          <p:txBody>
            <a:bodyPr spcFirstLastPara="1" wrap="square" lIns="121900" tIns="121900" rIns="121900" bIns="121900" anchor="ctr" anchorCtr="0">
              <a:noAutofit/>
            </a:bodyPr>
            <a:lstStyle/>
            <a:p>
              <a:pPr algn="ctr"/>
              <a:r>
                <a:rPr lang="en" sz="2400" b="1" dirty="0">
                  <a:solidFill>
                    <a:schemeClr val="accent3"/>
                  </a:solidFill>
                  <a:latin typeface="Fira Sans Extra Condensed"/>
                  <a:ea typeface="Fira Sans Extra Condensed"/>
                  <a:cs typeface="Fira Sans Extra Condensed"/>
                  <a:sym typeface="Fira Sans Extra Condensed"/>
                </a:rPr>
                <a:t>3</a:t>
              </a:r>
              <a:endParaRPr sz="2400" b="1" dirty="0">
                <a:solidFill>
                  <a:schemeClr val="accent3"/>
                </a:solidFill>
                <a:latin typeface="Fira Sans Extra Condensed"/>
                <a:ea typeface="Fira Sans Extra Condensed"/>
                <a:cs typeface="Fira Sans Extra Condensed"/>
                <a:sym typeface="Fira Sans Extra Condensed"/>
              </a:endParaRPr>
            </a:p>
          </p:txBody>
        </p:sp>
        <p:grpSp>
          <p:nvGrpSpPr>
            <p:cNvPr id="1293" name="Google Shape;1293;p26"/>
            <p:cNvGrpSpPr/>
            <p:nvPr/>
          </p:nvGrpSpPr>
          <p:grpSpPr>
            <a:xfrm>
              <a:off x="7272337" y="1800488"/>
              <a:ext cx="435825" cy="590898"/>
              <a:chOff x="9974945" y="5102966"/>
              <a:chExt cx="435825" cy="590898"/>
            </a:xfrm>
          </p:grpSpPr>
          <p:sp>
            <p:nvSpPr>
              <p:cNvPr id="1294" name="Google Shape;1294;p26"/>
              <p:cNvSpPr/>
              <p:nvPr/>
            </p:nvSpPr>
            <p:spPr>
              <a:xfrm>
                <a:off x="9974945" y="5102966"/>
                <a:ext cx="435822" cy="590898"/>
              </a:xfrm>
              <a:custGeom>
                <a:avLst/>
                <a:gdLst/>
                <a:ahLst/>
                <a:cxnLst/>
                <a:rect l="l" t="t" r="r" b="b"/>
                <a:pathLst>
                  <a:path w="7678" h="10410" extrusionOk="0">
                    <a:moveTo>
                      <a:pt x="3519" y="1"/>
                    </a:moveTo>
                    <a:lnTo>
                      <a:pt x="3174" y="25"/>
                    </a:lnTo>
                    <a:lnTo>
                      <a:pt x="2805" y="75"/>
                    </a:lnTo>
                    <a:lnTo>
                      <a:pt x="2461" y="173"/>
                    </a:lnTo>
                    <a:lnTo>
                      <a:pt x="2141" y="296"/>
                    </a:lnTo>
                    <a:lnTo>
                      <a:pt x="1846" y="444"/>
                    </a:lnTo>
                    <a:lnTo>
                      <a:pt x="1550" y="616"/>
                    </a:lnTo>
                    <a:lnTo>
                      <a:pt x="1280" y="813"/>
                    </a:lnTo>
                    <a:lnTo>
                      <a:pt x="1034" y="1034"/>
                    </a:lnTo>
                    <a:lnTo>
                      <a:pt x="787" y="1305"/>
                    </a:lnTo>
                    <a:lnTo>
                      <a:pt x="591" y="1576"/>
                    </a:lnTo>
                    <a:lnTo>
                      <a:pt x="418" y="1871"/>
                    </a:lnTo>
                    <a:lnTo>
                      <a:pt x="271" y="2166"/>
                    </a:lnTo>
                    <a:lnTo>
                      <a:pt x="148" y="2486"/>
                    </a:lnTo>
                    <a:lnTo>
                      <a:pt x="74" y="2831"/>
                    </a:lnTo>
                    <a:lnTo>
                      <a:pt x="0" y="3175"/>
                    </a:lnTo>
                    <a:lnTo>
                      <a:pt x="0" y="3544"/>
                    </a:lnTo>
                    <a:lnTo>
                      <a:pt x="0" y="10409"/>
                    </a:lnTo>
                    <a:lnTo>
                      <a:pt x="3716" y="10409"/>
                    </a:lnTo>
                    <a:lnTo>
                      <a:pt x="3716" y="8859"/>
                    </a:lnTo>
                    <a:lnTo>
                      <a:pt x="4134" y="8834"/>
                    </a:lnTo>
                    <a:lnTo>
                      <a:pt x="4528" y="8810"/>
                    </a:lnTo>
                    <a:lnTo>
                      <a:pt x="4872" y="8736"/>
                    </a:lnTo>
                    <a:lnTo>
                      <a:pt x="5217" y="8662"/>
                    </a:lnTo>
                    <a:lnTo>
                      <a:pt x="5512" y="8564"/>
                    </a:lnTo>
                    <a:lnTo>
                      <a:pt x="5783" y="8416"/>
                    </a:lnTo>
                    <a:lnTo>
                      <a:pt x="6029" y="8268"/>
                    </a:lnTo>
                    <a:lnTo>
                      <a:pt x="6250" y="8096"/>
                    </a:lnTo>
                    <a:lnTo>
                      <a:pt x="6447" y="7899"/>
                    </a:lnTo>
                    <a:lnTo>
                      <a:pt x="6595" y="7678"/>
                    </a:lnTo>
                    <a:lnTo>
                      <a:pt x="6742" y="7432"/>
                    </a:lnTo>
                    <a:lnTo>
                      <a:pt x="6865" y="7161"/>
                    </a:lnTo>
                    <a:lnTo>
                      <a:pt x="6939" y="6866"/>
                    </a:lnTo>
                    <a:lnTo>
                      <a:pt x="7013" y="6546"/>
                    </a:lnTo>
                    <a:lnTo>
                      <a:pt x="7037" y="6202"/>
                    </a:lnTo>
                    <a:lnTo>
                      <a:pt x="7062" y="5832"/>
                    </a:lnTo>
                    <a:lnTo>
                      <a:pt x="7062" y="5709"/>
                    </a:lnTo>
                    <a:lnTo>
                      <a:pt x="7259" y="5709"/>
                    </a:lnTo>
                    <a:lnTo>
                      <a:pt x="7357" y="5685"/>
                    </a:lnTo>
                    <a:lnTo>
                      <a:pt x="7431" y="5636"/>
                    </a:lnTo>
                    <a:lnTo>
                      <a:pt x="7505" y="5562"/>
                    </a:lnTo>
                    <a:lnTo>
                      <a:pt x="7579" y="5488"/>
                    </a:lnTo>
                    <a:lnTo>
                      <a:pt x="7628" y="5390"/>
                    </a:lnTo>
                    <a:lnTo>
                      <a:pt x="7653" y="5291"/>
                    </a:lnTo>
                    <a:lnTo>
                      <a:pt x="7677" y="5193"/>
                    </a:lnTo>
                    <a:lnTo>
                      <a:pt x="7653" y="5070"/>
                    </a:lnTo>
                    <a:lnTo>
                      <a:pt x="7628" y="4971"/>
                    </a:lnTo>
                    <a:lnTo>
                      <a:pt x="7579" y="4873"/>
                    </a:lnTo>
                    <a:lnTo>
                      <a:pt x="7505" y="4799"/>
                    </a:lnTo>
                    <a:lnTo>
                      <a:pt x="7431" y="4750"/>
                    </a:lnTo>
                    <a:lnTo>
                      <a:pt x="7357" y="4701"/>
                    </a:lnTo>
                    <a:lnTo>
                      <a:pt x="7259" y="4651"/>
                    </a:lnTo>
                    <a:lnTo>
                      <a:pt x="7062" y="4651"/>
                    </a:lnTo>
                    <a:lnTo>
                      <a:pt x="7062" y="3544"/>
                    </a:lnTo>
                    <a:lnTo>
                      <a:pt x="7037" y="3175"/>
                    </a:lnTo>
                    <a:lnTo>
                      <a:pt x="6988" y="2831"/>
                    </a:lnTo>
                    <a:lnTo>
                      <a:pt x="6890" y="2486"/>
                    </a:lnTo>
                    <a:lnTo>
                      <a:pt x="6791" y="2166"/>
                    </a:lnTo>
                    <a:lnTo>
                      <a:pt x="6619" y="1871"/>
                    </a:lnTo>
                    <a:lnTo>
                      <a:pt x="6447" y="1576"/>
                    </a:lnTo>
                    <a:lnTo>
                      <a:pt x="6250" y="1305"/>
                    </a:lnTo>
                    <a:lnTo>
                      <a:pt x="6029" y="1034"/>
                    </a:lnTo>
                    <a:lnTo>
                      <a:pt x="5783" y="813"/>
                    </a:lnTo>
                    <a:lnTo>
                      <a:pt x="5512" y="616"/>
                    </a:lnTo>
                    <a:lnTo>
                      <a:pt x="5217" y="444"/>
                    </a:lnTo>
                    <a:lnTo>
                      <a:pt x="4897" y="296"/>
                    </a:lnTo>
                    <a:lnTo>
                      <a:pt x="4577" y="173"/>
                    </a:lnTo>
                    <a:lnTo>
                      <a:pt x="4232" y="75"/>
                    </a:lnTo>
                    <a:lnTo>
                      <a:pt x="3888" y="25"/>
                    </a:lnTo>
                    <a:lnTo>
                      <a:pt x="3519" y="1"/>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1295" name="Google Shape;1295;p26"/>
              <p:cNvSpPr/>
              <p:nvPr/>
            </p:nvSpPr>
            <p:spPr>
              <a:xfrm>
                <a:off x="10134167" y="5102966"/>
                <a:ext cx="276604" cy="590898"/>
              </a:xfrm>
              <a:custGeom>
                <a:avLst/>
                <a:gdLst/>
                <a:ahLst/>
                <a:cxnLst/>
                <a:rect l="l" t="t" r="r" b="b"/>
                <a:pathLst>
                  <a:path w="4873" h="10410" extrusionOk="0">
                    <a:moveTo>
                      <a:pt x="714" y="1"/>
                    </a:moveTo>
                    <a:lnTo>
                      <a:pt x="492" y="25"/>
                    </a:lnTo>
                    <a:lnTo>
                      <a:pt x="271" y="50"/>
                    </a:lnTo>
                    <a:lnTo>
                      <a:pt x="591" y="99"/>
                    </a:lnTo>
                    <a:lnTo>
                      <a:pt x="886" y="173"/>
                    </a:lnTo>
                    <a:lnTo>
                      <a:pt x="1181" y="296"/>
                    </a:lnTo>
                    <a:lnTo>
                      <a:pt x="1477" y="419"/>
                    </a:lnTo>
                    <a:lnTo>
                      <a:pt x="1747" y="591"/>
                    </a:lnTo>
                    <a:lnTo>
                      <a:pt x="1993" y="764"/>
                    </a:lnTo>
                    <a:lnTo>
                      <a:pt x="2239" y="985"/>
                    </a:lnTo>
                    <a:lnTo>
                      <a:pt x="2436" y="1207"/>
                    </a:lnTo>
                    <a:lnTo>
                      <a:pt x="2633" y="1453"/>
                    </a:lnTo>
                    <a:lnTo>
                      <a:pt x="2830" y="1699"/>
                    </a:lnTo>
                    <a:lnTo>
                      <a:pt x="2978" y="1969"/>
                    </a:lnTo>
                    <a:lnTo>
                      <a:pt x="3101" y="2265"/>
                    </a:lnTo>
                    <a:lnTo>
                      <a:pt x="3199" y="2584"/>
                    </a:lnTo>
                    <a:lnTo>
                      <a:pt x="3273" y="2880"/>
                    </a:lnTo>
                    <a:lnTo>
                      <a:pt x="3322" y="3200"/>
                    </a:lnTo>
                    <a:lnTo>
                      <a:pt x="3322" y="3544"/>
                    </a:lnTo>
                    <a:lnTo>
                      <a:pt x="3322" y="4651"/>
                    </a:lnTo>
                    <a:lnTo>
                      <a:pt x="3347" y="4824"/>
                    </a:lnTo>
                    <a:lnTo>
                      <a:pt x="3347" y="5193"/>
                    </a:lnTo>
                    <a:lnTo>
                      <a:pt x="3347" y="5537"/>
                    </a:lnTo>
                    <a:lnTo>
                      <a:pt x="3322" y="5709"/>
                    </a:lnTo>
                    <a:lnTo>
                      <a:pt x="3322" y="5808"/>
                    </a:lnTo>
                    <a:lnTo>
                      <a:pt x="3322" y="5832"/>
                    </a:lnTo>
                    <a:lnTo>
                      <a:pt x="3322" y="6202"/>
                    </a:lnTo>
                    <a:lnTo>
                      <a:pt x="3273" y="6546"/>
                    </a:lnTo>
                    <a:lnTo>
                      <a:pt x="3224" y="6866"/>
                    </a:lnTo>
                    <a:lnTo>
                      <a:pt x="3125" y="7161"/>
                    </a:lnTo>
                    <a:lnTo>
                      <a:pt x="3027" y="7432"/>
                    </a:lnTo>
                    <a:lnTo>
                      <a:pt x="2879" y="7678"/>
                    </a:lnTo>
                    <a:lnTo>
                      <a:pt x="2707" y="7899"/>
                    </a:lnTo>
                    <a:lnTo>
                      <a:pt x="2510" y="8096"/>
                    </a:lnTo>
                    <a:lnTo>
                      <a:pt x="2289" y="8268"/>
                    </a:lnTo>
                    <a:lnTo>
                      <a:pt x="2042" y="8416"/>
                    </a:lnTo>
                    <a:lnTo>
                      <a:pt x="1772" y="8564"/>
                    </a:lnTo>
                    <a:lnTo>
                      <a:pt x="1477" y="8662"/>
                    </a:lnTo>
                    <a:lnTo>
                      <a:pt x="1157" y="8736"/>
                    </a:lnTo>
                    <a:lnTo>
                      <a:pt x="788" y="8810"/>
                    </a:lnTo>
                    <a:lnTo>
                      <a:pt x="418" y="8834"/>
                    </a:lnTo>
                    <a:lnTo>
                      <a:pt x="0" y="8859"/>
                    </a:lnTo>
                    <a:lnTo>
                      <a:pt x="0" y="10409"/>
                    </a:lnTo>
                    <a:lnTo>
                      <a:pt x="911" y="10409"/>
                    </a:lnTo>
                    <a:lnTo>
                      <a:pt x="911" y="8859"/>
                    </a:lnTo>
                    <a:lnTo>
                      <a:pt x="1329" y="8834"/>
                    </a:lnTo>
                    <a:lnTo>
                      <a:pt x="1723" y="8810"/>
                    </a:lnTo>
                    <a:lnTo>
                      <a:pt x="2067" y="8736"/>
                    </a:lnTo>
                    <a:lnTo>
                      <a:pt x="2412" y="8662"/>
                    </a:lnTo>
                    <a:lnTo>
                      <a:pt x="2707" y="8564"/>
                    </a:lnTo>
                    <a:lnTo>
                      <a:pt x="2978" y="8416"/>
                    </a:lnTo>
                    <a:lnTo>
                      <a:pt x="3224" y="8268"/>
                    </a:lnTo>
                    <a:lnTo>
                      <a:pt x="3445" y="8096"/>
                    </a:lnTo>
                    <a:lnTo>
                      <a:pt x="3642" y="7899"/>
                    </a:lnTo>
                    <a:lnTo>
                      <a:pt x="3790" y="7678"/>
                    </a:lnTo>
                    <a:lnTo>
                      <a:pt x="3937" y="7432"/>
                    </a:lnTo>
                    <a:lnTo>
                      <a:pt x="4060" y="7161"/>
                    </a:lnTo>
                    <a:lnTo>
                      <a:pt x="4134" y="6866"/>
                    </a:lnTo>
                    <a:lnTo>
                      <a:pt x="4208" y="6546"/>
                    </a:lnTo>
                    <a:lnTo>
                      <a:pt x="4232" y="6202"/>
                    </a:lnTo>
                    <a:lnTo>
                      <a:pt x="4257" y="5832"/>
                    </a:lnTo>
                    <a:lnTo>
                      <a:pt x="4257" y="5808"/>
                    </a:lnTo>
                    <a:lnTo>
                      <a:pt x="4257" y="5709"/>
                    </a:lnTo>
                    <a:lnTo>
                      <a:pt x="4454" y="5709"/>
                    </a:lnTo>
                    <a:lnTo>
                      <a:pt x="4552" y="5685"/>
                    </a:lnTo>
                    <a:lnTo>
                      <a:pt x="4626" y="5636"/>
                    </a:lnTo>
                    <a:lnTo>
                      <a:pt x="4700" y="5562"/>
                    </a:lnTo>
                    <a:lnTo>
                      <a:pt x="4774" y="5488"/>
                    </a:lnTo>
                    <a:lnTo>
                      <a:pt x="4823" y="5390"/>
                    </a:lnTo>
                    <a:lnTo>
                      <a:pt x="4848" y="5291"/>
                    </a:lnTo>
                    <a:lnTo>
                      <a:pt x="4872" y="5193"/>
                    </a:lnTo>
                    <a:lnTo>
                      <a:pt x="4848" y="5070"/>
                    </a:lnTo>
                    <a:lnTo>
                      <a:pt x="4823" y="4971"/>
                    </a:lnTo>
                    <a:lnTo>
                      <a:pt x="4774" y="4873"/>
                    </a:lnTo>
                    <a:lnTo>
                      <a:pt x="4700" y="4799"/>
                    </a:lnTo>
                    <a:lnTo>
                      <a:pt x="4626" y="4750"/>
                    </a:lnTo>
                    <a:lnTo>
                      <a:pt x="4552" y="4701"/>
                    </a:lnTo>
                    <a:lnTo>
                      <a:pt x="4454" y="4651"/>
                    </a:lnTo>
                    <a:lnTo>
                      <a:pt x="4257" y="4651"/>
                    </a:lnTo>
                    <a:lnTo>
                      <a:pt x="4257" y="3544"/>
                    </a:lnTo>
                    <a:lnTo>
                      <a:pt x="4232" y="3175"/>
                    </a:lnTo>
                    <a:lnTo>
                      <a:pt x="4183" y="2831"/>
                    </a:lnTo>
                    <a:lnTo>
                      <a:pt x="4085" y="2486"/>
                    </a:lnTo>
                    <a:lnTo>
                      <a:pt x="3986" y="2166"/>
                    </a:lnTo>
                    <a:lnTo>
                      <a:pt x="3814" y="1871"/>
                    </a:lnTo>
                    <a:lnTo>
                      <a:pt x="3642" y="1576"/>
                    </a:lnTo>
                    <a:lnTo>
                      <a:pt x="3445" y="1305"/>
                    </a:lnTo>
                    <a:lnTo>
                      <a:pt x="3224" y="1034"/>
                    </a:lnTo>
                    <a:lnTo>
                      <a:pt x="2978" y="813"/>
                    </a:lnTo>
                    <a:lnTo>
                      <a:pt x="2707" y="616"/>
                    </a:lnTo>
                    <a:lnTo>
                      <a:pt x="2412" y="444"/>
                    </a:lnTo>
                    <a:lnTo>
                      <a:pt x="2092" y="296"/>
                    </a:lnTo>
                    <a:lnTo>
                      <a:pt x="1772" y="173"/>
                    </a:lnTo>
                    <a:lnTo>
                      <a:pt x="1427" y="75"/>
                    </a:lnTo>
                    <a:lnTo>
                      <a:pt x="1083" y="25"/>
                    </a:lnTo>
                    <a:lnTo>
                      <a:pt x="714" y="1"/>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1296" name="Google Shape;1296;p26"/>
              <p:cNvSpPr/>
              <p:nvPr/>
            </p:nvSpPr>
            <p:spPr>
              <a:xfrm>
                <a:off x="10035001" y="5244080"/>
                <a:ext cx="265421" cy="265421"/>
              </a:xfrm>
              <a:custGeom>
                <a:avLst/>
                <a:gdLst/>
                <a:ahLst/>
                <a:cxnLst/>
                <a:rect l="l" t="t" r="r" b="b"/>
                <a:pathLst>
                  <a:path w="4676" h="4676" extrusionOk="0">
                    <a:moveTo>
                      <a:pt x="2338" y="0"/>
                    </a:moveTo>
                    <a:lnTo>
                      <a:pt x="2116" y="25"/>
                    </a:lnTo>
                    <a:lnTo>
                      <a:pt x="1870" y="49"/>
                    </a:lnTo>
                    <a:lnTo>
                      <a:pt x="1649" y="123"/>
                    </a:lnTo>
                    <a:lnTo>
                      <a:pt x="1427" y="197"/>
                    </a:lnTo>
                    <a:lnTo>
                      <a:pt x="1230" y="295"/>
                    </a:lnTo>
                    <a:lnTo>
                      <a:pt x="1034" y="418"/>
                    </a:lnTo>
                    <a:lnTo>
                      <a:pt x="861" y="541"/>
                    </a:lnTo>
                    <a:lnTo>
                      <a:pt x="689" y="689"/>
                    </a:lnTo>
                    <a:lnTo>
                      <a:pt x="541" y="861"/>
                    </a:lnTo>
                    <a:lnTo>
                      <a:pt x="418" y="1033"/>
                    </a:lnTo>
                    <a:lnTo>
                      <a:pt x="295" y="1230"/>
                    </a:lnTo>
                    <a:lnTo>
                      <a:pt x="197" y="1427"/>
                    </a:lnTo>
                    <a:lnTo>
                      <a:pt x="123" y="1649"/>
                    </a:lnTo>
                    <a:lnTo>
                      <a:pt x="49" y="1870"/>
                    </a:lnTo>
                    <a:lnTo>
                      <a:pt x="25" y="2116"/>
                    </a:lnTo>
                    <a:lnTo>
                      <a:pt x="0" y="2338"/>
                    </a:lnTo>
                    <a:lnTo>
                      <a:pt x="25" y="2584"/>
                    </a:lnTo>
                    <a:lnTo>
                      <a:pt x="49" y="2830"/>
                    </a:lnTo>
                    <a:lnTo>
                      <a:pt x="123" y="3051"/>
                    </a:lnTo>
                    <a:lnTo>
                      <a:pt x="197" y="3248"/>
                    </a:lnTo>
                    <a:lnTo>
                      <a:pt x="295" y="3469"/>
                    </a:lnTo>
                    <a:lnTo>
                      <a:pt x="418" y="3666"/>
                    </a:lnTo>
                    <a:lnTo>
                      <a:pt x="541" y="3839"/>
                    </a:lnTo>
                    <a:lnTo>
                      <a:pt x="689" y="4011"/>
                    </a:lnTo>
                    <a:lnTo>
                      <a:pt x="861" y="4158"/>
                    </a:lnTo>
                    <a:lnTo>
                      <a:pt x="1034" y="4281"/>
                    </a:lnTo>
                    <a:lnTo>
                      <a:pt x="1230" y="4404"/>
                    </a:lnTo>
                    <a:lnTo>
                      <a:pt x="1427" y="4503"/>
                    </a:lnTo>
                    <a:lnTo>
                      <a:pt x="1649" y="4577"/>
                    </a:lnTo>
                    <a:lnTo>
                      <a:pt x="1870" y="4626"/>
                    </a:lnTo>
                    <a:lnTo>
                      <a:pt x="2116" y="4675"/>
                    </a:lnTo>
                    <a:lnTo>
                      <a:pt x="2584" y="4675"/>
                    </a:lnTo>
                    <a:lnTo>
                      <a:pt x="2805" y="4626"/>
                    </a:lnTo>
                    <a:lnTo>
                      <a:pt x="3051" y="4577"/>
                    </a:lnTo>
                    <a:lnTo>
                      <a:pt x="3248" y="4503"/>
                    </a:lnTo>
                    <a:lnTo>
                      <a:pt x="3470" y="4404"/>
                    </a:lnTo>
                    <a:lnTo>
                      <a:pt x="3642" y="4281"/>
                    </a:lnTo>
                    <a:lnTo>
                      <a:pt x="3839" y="4158"/>
                    </a:lnTo>
                    <a:lnTo>
                      <a:pt x="3986" y="4011"/>
                    </a:lnTo>
                    <a:lnTo>
                      <a:pt x="4159" y="3839"/>
                    </a:lnTo>
                    <a:lnTo>
                      <a:pt x="4282" y="3666"/>
                    </a:lnTo>
                    <a:lnTo>
                      <a:pt x="4405" y="3469"/>
                    </a:lnTo>
                    <a:lnTo>
                      <a:pt x="4503" y="3248"/>
                    </a:lnTo>
                    <a:lnTo>
                      <a:pt x="4577" y="3051"/>
                    </a:lnTo>
                    <a:lnTo>
                      <a:pt x="4626" y="2830"/>
                    </a:lnTo>
                    <a:lnTo>
                      <a:pt x="4675" y="2584"/>
                    </a:lnTo>
                    <a:lnTo>
                      <a:pt x="4675" y="2338"/>
                    </a:lnTo>
                    <a:lnTo>
                      <a:pt x="4675" y="2116"/>
                    </a:lnTo>
                    <a:lnTo>
                      <a:pt x="4626" y="1870"/>
                    </a:lnTo>
                    <a:lnTo>
                      <a:pt x="4577" y="1649"/>
                    </a:lnTo>
                    <a:lnTo>
                      <a:pt x="4503" y="1427"/>
                    </a:lnTo>
                    <a:lnTo>
                      <a:pt x="4405" y="1230"/>
                    </a:lnTo>
                    <a:lnTo>
                      <a:pt x="4282" y="1033"/>
                    </a:lnTo>
                    <a:lnTo>
                      <a:pt x="4159" y="861"/>
                    </a:lnTo>
                    <a:lnTo>
                      <a:pt x="3986" y="689"/>
                    </a:lnTo>
                    <a:lnTo>
                      <a:pt x="3839" y="541"/>
                    </a:lnTo>
                    <a:lnTo>
                      <a:pt x="3642" y="418"/>
                    </a:lnTo>
                    <a:lnTo>
                      <a:pt x="3470" y="295"/>
                    </a:lnTo>
                    <a:lnTo>
                      <a:pt x="3248" y="197"/>
                    </a:lnTo>
                    <a:lnTo>
                      <a:pt x="3051" y="123"/>
                    </a:lnTo>
                    <a:lnTo>
                      <a:pt x="2805" y="49"/>
                    </a:lnTo>
                    <a:lnTo>
                      <a:pt x="2584" y="25"/>
                    </a:lnTo>
                    <a:lnTo>
                      <a:pt x="2338"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1297" name="Google Shape;1297;p26"/>
              <p:cNvSpPr/>
              <p:nvPr/>
            </p:nvSpPr>
            <p:spPr>
              <a:xfrm>
                <a:off x="10157894" y="5399102"/>
                <a:ext cx="18221" cy="120166"/>
              </a:xfrm>
              <a:custGeom>
                <a:avLst/>
                <a:gdLst/>
                <a:ahLst/>
                <a:cxnLst/>
                <a:rect l="l" t="t" r="r" b="b"/>
                <a:pathLst>
                  <a:path w="321" h="2117" extrusionOk="0">
                    <a:moveTo>
                      <a:pt x="99" y="0"/>
                    </a:moveTo>
                    <a:lnTo>
                      <a:pt x="50" y="49"/>
                    </a:lnTo>
                    <a:lnTo>
                      <a:pt x="25" y="99"/>
                    </a:lnTo>
                    <a:lnTo>
                      <a:pt x="0" y="148"/>
                    </a:lnTo>
                    <a:lnTo>
                      <a:pt x="0" y="1944"/>
                    </a:lnTo>
                    <a:lnTo>
                      <a:pt x="25" y="2018"/>
                    </a:lnTo>
                    <a:lnTo>
                      <a:pt x="50" y="2067"/>
                    </a:lnTo>
                    <a:lnTo>
                      <a:pt x="99" y="2092"/>
                    </a:lnTo>
                    <a:lnTo>
                      <a:pt x="148" y="2116"/>
                    </a:lnTo>
                    <a:lnTo>
                      <a:pt x="222" y="2092"/>
                    </a:lnTo>
                    <a:lnTo>
                      <a:pt x="271" y="2067"/>
                    </a:lnTo>
                    <a:lnTo>
                      <a:pt x="296" y="2018"/>
                    </a:lnTo>
                    <a:lnTo>
                      <a:pt x="320" y="1944"/>
                    </a:lnTo>
                    <a:lnTo>
                      <a:pt x="320" y="148"/>
                    </a:lnTo>
                    <a:lnTo>
                      <a:pt x="296" y="99"/>
                    </a:lnTo>
                    <a:lnTo>
                      <a:pt x="271" y="49"/>
                    </a:lnTo>
                    <a:lnTo>
                      <a:pt x="22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298" name="Google Shape;1298;p26"/>
              <p:cNvSpPr/>
              <p:nvPr/>
            </p:nvSpPr>
            <p:spPr>
              <a:xfrm>
                <a:off x="10155113" y="5203551"/>
                <a:ext cx="160638" cy="217911"/>
              </a:xfrm>
              <a:custGeom>
                <a:avLst/>
                <a:gdLst/>
                <a:ahLst/>
                <a:cxnLst/>
                <a:rect l="l" t="t" r="r" b="b"/>
                <a:pathLst>
                  <a:path w="2830" h="3839" extrusionOk="0">
                    <a:moveTo>
                      <a:pt x="2658" y="0"/>
                    </a:moveTo>
                    <a:lnTo>
                      <a:pt x="2338" y="50"/>
                    </a:lnTo>
                    <a:lnTo>
                      <a:pt x="2018" y="123"/>
                    </a:lnTo>
                    <a:lnTo>
                      <a:pt x="1747" y="197"/>
                    </a:lnTo>
                    <a:lnTo>
                      <a:pt x="1477" y="296"/>
                    </a:lnTo>
                    <a:lnTo>
                      <a:pt x="1255" y="394"/>
                    </a:lnTo>
                    <a:lnTo>
                      <a:pt x="1058" y="517"/>
                    </a:lnTo>
                    <a:lnTo>
                      <a:pt x="861" y="665"/>
                    </a:lnTo>
                    <a:lnTo>
                      <a:pt x="689" y="788"/>
                    </a:lnTo>
                    <a:lnTo>
                      <a:pt x="566" y="935"/>
                    </a:lnTo>
                    <a:lnTo>
                      <a:pt x="443" y="1083"/>
                    </a:lnTo>
                    <a:lnTo>
                      <a:pt x="320" y="1255"/>
                    </a:lnTo>
                    <a:lnTo>
                      <a:pt x="246" y="1428"/>
                    </a:lnTo>
                    <a:lnTo>
                      <a:pt x="99" y="1747"/>
                    </a:lnTo>
                    <a:lnTo>
                      <a:pt x="25" y="2092"/>
                    </a:lnTo>
                    <a:lnTo>
                      <a:pt x="0" y="2436"/>
                    </a:lnTo>
                    <a:lnTo>
                      <a:pt x="0" y="2756"/>
                    </a:lnTo>
                    <a:lnTo>
                      <a:pt x="25" y="3052"/>
                    </a:lnTo>
                    <a:lnTo>
                      <a:pt x="74" y="3298"/>
                    </a:lnTo>
                    <a:lnTo>
                      <a:pt x="148" y="3691"/>
                    </a:lnTo>
                    <a:lnTo>
                      <a:pt x="197" y="3839"/>
                    </a:lnTo>
                    <a:lnTo>
                      <a:pt x="517" y="3790"/>
                    </a:lnTo>
                    <a:lnTo>
                      <a:pt x="837" y="3741"/>
                    </a:lnTo>
                    <a:lnTo>
                      <a:pt x="1108" y="3642"/>
                    </a:lnTo>
                    <a:lnTo>
                      <a:pt x="1354" y="3544"/>
                    </a:lnTo>
                    <a:lnTo>
                      <a:pt x="1575" y="3445"/>
                    </a:lnTo>
                    <a:lnTo>
                      <a:pt x="1772" y="3322"/>
                    </a:lnTo>
                    <a:lnTo>
                      <a:pt x="1944" y="3199"/>
                    </a:lnTo>
                    <a:lnTo>
                      <a:pt x="2116" y="3052"/>
                    </a:lnTo>
                    <a:lnTo>
                      <a:pt x="2239" y="2904"/>
                    </a:lnTo>
                    <a:lnTo>
                      <a:pt x="2362" y="2756"/>
                    </a:lnTo>
                    <a:lnTo>
                      <a:pt x="2485" y="2609"/>
                    </a:lnTo>
                    <a:lnTo>
                      <a:pt x="2559" y="2436"/>
                    </a:lnTo>
                    <a:lnTo>
                      <a:pt x="2707" y="2092"/>
                    </a:lnTo>
                    <a:lnTo>
                      <a:pt x="2781" y="1772"/>
                    </a:lnTo>
                    <a:lnTo>
                      <a:pt x="2830" y="1428"/>
                    </a:lnTo>
                    <a:lnTo>
                      <a:pt x="2830" y="1108"/>
                    </a:lnTo>
                    <a:lnTo>
                      <a:pt x="2830" y="812"/>
                    </a:lnTo>
                    <a:lnTo>
                      <a:pt x="2781" y="542"/>
                    </a:lnTo>
                    <a:lnTo>
                      <a:pt x="2707" y="148"/>
                    </a:lnTo>
                    <a:lnTo>
                      <a:pt x="2658" y="0"/>
                    </a:lnTo>
                    <a:close/>
                  </a:path>
                </a:pathLst>
              </a:custGeom>
              <a:solidFill>
                <a:schemeClr val="accent6"/>
              </a:solidFill>
              <a:ln>
                <a:noFill/>
              </a:ln>
            </p:spPr>
            <p:txBody>
              <a:bodyPr spcFirstLastPara="1" wrap="square" lIns="121900" tIns="121900" rIns="121900" bIns="121900" anchor="ctr" anchorCtr="0">
                <a:noAutofit/>
              </a:bodyPr>
              <a:lstStyle/>
              <a:p>
                <a:endParaRPr sz="2489"/>
              </a:p>
            </p:txBody>
          </p:sp>
          <p:sp>
            <p:nvSpPr>
              <p:cNvPr id="1299" name="Google Shape;1299;p26"/>
              <p:cNvSpPr/>
              <p:nvPr/>
            </p:nvSpPr>
            <p:spPr>
              <a:xfrm>
                <a:off x="10163457" y="5203551"/>
                <a:ext cx="152294" cy="217911"/>
              </a:xfrm>
              <a:custGeom>
                <a:avLst/>
                <a:gdLst/>
                <a:ahLst/>
                <a:cxnLst/>
                <a:rect l="l" t="t" r="r" b="b"/>
                <a:pathLst>
                  <a:path w="2683" h="3839" extrusionOk="0">
                    <a:moveTo>
                      <a:pt x="2511" y="0"/>
                    </a:moveTo>
                    <a:lnTo>
                      <a:pt x="2068" y="74"/>
                    </a:lnTo>
                    <a:lnTo>
                      <a:pt x="1650" y="173"/>
                    </a:lnTo>
                    <a:lnTo>
                      <a:pt x="1699" y="493"/>
                    </a:lnTo>
                    <a:lnTo>
                      <a:pt x="1748" y="886"/>
                    </a:lnTo>
                    <a:lnTo>
                      <a:pt x="1773" y="1132"/>
                    </a:lnTo>
                    <a:lnTo>
                      <a:pt x="1773" y="1378"/>
                    </a:lnTo>
                    <a:lnTo>
                      <a:pt x="1748" y="1624"/>
                    </a:lnTo>
                    <a:lnTo>
                      <a:pt x="1699" y="1895"/>
                    </a:lnTo>
                    <a:lnTo>
                      <a:pt x="1625" y="2166"/>
                    </a:lnTo>
                    <a:lnTo>
                      <a:pt x="1502" y="2412"/>
                    </a:lnTo>
                    <a:lnTo>
                      <a:pt x="1354" y="2658"/>
                    </a:lnTo>
                    <a:lnTo>
                      <a:pt x="1182" y="2904"/>
                    </a:lnTo>
                    <a:lnTo>
                      <a:pt x="961" y="3125"/>
                    </a:lnTo>
                    <a:lnTo>
                      <a:pt x="690" y="3322"/>
                    </a:lnTo>
                    <a:lnTo>
                      <a:pt x="370" y="3519"/>
                    </a:lnTo>
                    <a:lnTo>
                      <a:pt x="1" y="3667"/>
                    </a:lnTo>
                    <a:lnTo>
                      <a:pt x="50" y="3839"/>
                    </a:lnTo>
                    <a:lnTo>
                      <a:pt x="370" y="3790"/>
                    </a:lnTo>
                    <a:lnTo>
                      <a:pt x="690" y="3741"/>
                    </a:lnTo>
                    <a:lnTo>
                      <a:pt x="961" y="3642"/>
                    </a:lnTo>
                    <a:lnTo>
                      <a:pt x="1207" y="3544"/>
                    </a:lnTo>
                    <a:lnTo>
                      <a:pt x="1428" y="3445"/>
                    </a:lnTo>
                    <a:lnTo>
                      <a:pt x="1625" y="3322"/>
                    </a:lnTo>
                    <a:lnTo>
                      <a:pt x="1797" y="3199"/>
                    </a:lnTo>
                    <a:lnTo>
                      <a:pt x="1969" y="3052"/>
                    </a:lnTo>
                    <a:lnTo>
                      <a:pt x="2092" y="2904"/>
                    </a:lnTo>
                    <a:lnTo>
                      <a:pt x="2215" y="2756"/>
                    </a:lnTo>
                    <a:lnTo>
                      <a:pt x="2338" y="2609"/>
                    </a:lnTo>
                    <a:lnTo>
                      <a:pt x="2412" y="2436"/>
                    </a:lnTo>
                    <a:lnTo>
                      <a:pt x="2560" y="2092"/>
                    </a:lnTo>
                    <a:lnTo>
                      <a:pt x="2634" y="1772"/>
                    </a:lnTo>
                    <a:lnTo>
                      <a:pt x="2683" y="1428"/>
                    </a:lnTo>
                    <a:lnTo>
                      <a:pt x="2683" y="1108"/>
                    </a:lnTo>
                    <a:lnTo>
                      <a:pt x="2683" y="812"/>
                    </a:lnTo>
                    <a:lnTo>
                      <a:pt x="2634" y="542"/>
                    </a:lnTo>
                    <a:lnTo>
                      <a:pt x="2560" y="148"/>
                    </a:lnTo>
                    <a:lnTo>
                      <a:pt x="2511" y="0"/>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1300" name="Google Shape;1300;p26"/>
              <p:cNvSpPr/>
              <p:nvPr/>
            </p:nvSpPr>
            <p:spPr>
              <a:xfrm>
                <a:off x="10163457" y="5203551"/>
                <a:ext cx="145312" cy="217911"/>
              </a:xfrm>
              <a:custGeom>
                <a:avLst/>
                <a:gdLst/>
                <a:ahLst/>
                <a:cxnLst/>
                <a:rect l="l" t="t" r="r" b="b"/>
                <a:pathLst>
                  <a:path w="2560" h="3839" extrusionOk="0">
                    <a:moveTo>
                      <a:pt x="2511" y="0"/>
                    </a:moveTo>
                    <a:lnTo>
                      <a:pt x="2265" y="50"/>
                    </a:lnTo>
                    <a:lnTo>
                      <a:pt x="1" y="3642"/>
                    </a:lnTo>
                    <a:lnTo>
                      <a:pt x="50" y="3839"/>
                    </a:lnTo>
                    <a:lnTo>
                      <a:pt x="272" y="3814"/>
                    </a:lnTo>
                    <a:lnTo>
                      <a:pt x="2560" y="148"/>
                    </a:lnTo>
                    <a:lnTo>
                      <a:pt x="2511" y="0"/>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1301" name="Google Shape;1301;p26"/>
              <p:cNvSpPr/>
              <p:nvPr/>
            </p:nvSpPr>
            <p:spPr>
              <a:xfrm>
                <a:off x="10043345" y="5258044"/>
                <a:ext cx="131348" cy="163419"/>
              </a:xfrm>
              <a:custGeom>
                <a:avLst/>
                <a:gdLst/>
                <a:ahLst/>
                <a:cxnLst/>
                <a:rect l="l" t="t" r="r" b="b"/>
                <a:pathLst>
                  <a:path w="2314" h="2879" extrusionOk="0">
                    <a:moveTo>
                      <a:pt x="148" y="0"/>
                    </a:moveTo>
                    <a:lnTo>
                      <a:pt x="75" y="271"/>
                    </a:lnTo>
                    <a:lnTo>
                      <a:pt x="25" y="492"/>
                    </a:lnTo>
                    <a:lnTo>
                      <a:pt x="25" y="738"/>
                    </a:lnTo>
                    <a:lnTo>
                      <a:pt x="1" y="935"/>
                    </a:lnTo>
                    <a:lnTo>
                      <a:pt x="25" y="1132"/>
                    </a:lnTo>
                    <a:lnTo>
                      <a:pt x="50" y="1329"/>
                    </a:lnTo>
                    <a:lnTo>
                      <a:pt x="99" y="1476"/>
                    </a:lnTo>
                    <a:lnTo>
                      <a:pt x="148" y="1649"/>
                    </a:lnTo>
                    <a:lnTo>
                      <a:pt x="198" y="1796"/>
                    </a:lnTo>
                    <a:lnTo>
                      <a:pt x="271" y="1919"/>
                    </a:lnTo>
                    <a:lnTo>
                      <a:pt x="444" y="2165"/>
                    </a:lnTo>
                    <a:lnTo>
                      <a:pt x="665" y="2338"/>
                    </a:lnTo>
                    <a:lnTo>
                      <a:pt x="887" y="2510"/>
                    </a:lnTo>
                    <a:lnTo>
                      <a:pt x="1108" y="2633"/>
                    </a:lnTo>
                    <a:lnTo>
                      <a:pt x="1354" y="2707"/>
                    </a:lnTo>
                    <a:lnTo>
                      <a:pt x="1551" y="2781"/>
                    </a:lnTo>
                    <a:lnTo>
                      <a:pt x="1772" y="2830"/>
                    </a:lnTo>
                    <a:lnTo>
                      <a:pt x="2068" y="2879"/>
                    </a:lnTo>
                    <a:lnTo>
                      <a:pt x="2191" y="2879"/>
                    </a:lnTo>
                    <a:lnTo>
                      <a:pt x="2240" y="2633"/>
                    </a:lnTo>
                    <a:lnTo>
                      <a:pt x="2289" y="2411"/>
                    </a:lnTo>
                    <a:lnTo>
                      <a:pt x="2314" y="2190"/>
                    </a:lnTo>
                    <a:lnTo>
                      <a:pt x="2314" y="1993"/>
                    </a:lnTo>
                    <a:lnTo>
                      <a:pt x="2289" y="1796"/>
                    </a:lnTo>
                    <a:lnTo>
                      <a:pt x="2265" y="1599"/>
                    </a:lnTo>
                    <a:lnTo>
                      <a:pt x="2240" y="1452"/>
                    </a:lnTo>
                    <a:lnTo>
                      <a:pt x="2191" y="1280"/>
                    </a:lnTo>
                    <a:lnTo>
                      <a:pt x="2043" y="1009"/>
                    </a:lnTo>
                    <a:lnTo>
                      <a:pt x="1871" y="787"/>
                    </a:lnTo>
                    <a:lnTo>
                      <a:pt x="1649" y="591"/>
                    </a:lnTo>
                    <a:lnTo>
                      <a:pt x="1428" y="418"/>
                    </a:lnTo>
                    <a:lnTo>
                      <a:pt x="1206" y="295"/>
                    </a:lnTo>
                    <a:lnTo>
                      <a:pt x="985" y="197"/>
                    </a:lnTo>
                    <a:lnTo>
                      <a:pt x="764" y="123"/>
                    </a:lnTo>
                    <a:lnTo>
                      <a:pt x="567" y="74"/>
                    </a:lnTo>
                    <a:lnTo>
                      <a:pt x="247" y="25"/>
                    </a:lnTo>
                    <a:lnTo>
                      <a:pt x="148" y="0"/>
                    </a:lnTo>
                    <a:close/>
                  </a:path>
                </a:pathLst>
              </a:custGeom>
              <a:solidFill>
                <a:schemeClr val="accent6"/>
              </a:solidFill>
              <a:ln>
                <a:noFill/>
              </a:ln>
            </p:spPr>
            <p:txBody>
              <a:bodyPr spcFirstLastPara="1" wrap="square" lIns="121900" tIns="121900" rIns="121900" bIns="121900" anchor="ctr" anchorCtr="0">
                <a:noAutofit/>
              </a:bodyPr>
              <a:lstStyle/>
              <a:p>
                <a:endParaRPr sz="2489"/>
              </a:p>
            </p:txBody>
          </p:sp>
          <p:sp>
            <p:nvSpPr>
              <p:cNvPr id="1302" name="Google Shape;1302;p26"/>
              <p:cNvSpPr/>
              <p:nvPr/>
            </p:nvSpPr>
            <p:spPr>
              <a:xfrm>
                <a:off x="10048965" y="5258044"/>
                <a:ext cx="125729" cy="163419"/>
              </a:xfrm>
              <a:custGeom>
                <a:avLst/>
                <a:gdLst/>
                <a:ahLst/>
                <a:cxnLst/>
                <a:rect l="l" t="t" r="r" b="b"/>
                <a:pathLst>
                  <a:path w="2215" h="2879" extrusionOk="0">
                    <a:moveTo>
                      <a:pt x="49" y="0"/>
                    </a:moveTo>
                    <a:lnTo>
                      <a:pt x="0" y="222"/>
                    </a:lnTo>
                    <a:lnTo>
                      <a:pt x="271" y="345"/>
                    </a:lnTo>
                    <a:lnTo>
                      <a:pt x="542" y="492"/>
                    </a:lnTo>
                    <a:lnTo>
                      <a:pt x="788" y="714"/>
                    </a:lnTo>
                    <a:lnTo>
                      <a:pt x="886" y="837"/>
                    </a:lnTo>
                    <a:lnTo>
                      <a:pt x="1009" y="984"/>
                    </a:lnTo>
                    <a:lnTo>
                      <a:pt x="1083" y="1132"/>
                    </a:lnTo>
                    <a:lnTo>
                      <a:pt x="1157" y="1304"/>
                    </a:lnTo>
                    <a:lnTo>
                      <a:pt x="1231" y="1501"/>
                    </a:lnTo>
                    <a:lnTo>
                      <a:pt x="1280" y="1698"/>
                    </a:lnTo>
                    <a:lnTo>
                      <a:pt x="1304" y="1919"/>
                    </a:lnTo>
                    <a:lnTo>
                      <a:pt x="1280" y="2165"/>
                    </a:lnTo>
                    <a:lnTo>
                      <a:pt x="1255" y="2436"/>
                    </a:lnTo>
                    <a:lnTo>
                      <a:pt x="1206" y="2707"/>
                    </a:lnTo>
                    <a:lnTo>
                      <a:pt x="1550" y="2805"/>
                    </a:lnTo>
                    <a:lnTo>
                      <a:pt x="1821" y="2854"/>
                    </a:lnTo>
                    <a:lnTo>
                      <a:pt x="2092" y="2879"/>
                    </a:lnTo>
                    <a:lnTo>
                      <a:pt x="2141" y="2633"/>
                    </a:lnTo>
                    <a:lnTo>
                      <a:pt x="2190" y="2411"/>
                    </a:lnTo>
                    <a:lnTo>
                      <a:pt x="2215" y="2190"/>
                    </a:lnTo>
                    <a:lnTo>
                      <a:pt x="2215" y="1993"/>
                    </a:lnTo>
                    <a:lnTo>
                      <a:pt x="2190" y="1796"/>
                    </a:lnTo>
                    <a:lnTo>
                      <a:pt x="2166" y="1599"/>
                    </a:lnTo>
                    <a:lnTo>
                      <a:pt x="2141" y="1452"/>
                    </a:lnTo>
                    <a:lnTo>
                      <a:pt x="2092" y="1280"/>
                    </a:lnTo>
                    <a:lnTo>
                      <a:pt x="1944" y="1009"/>
                    </a:lnTo>
                    <a:lnTo>
                      <a:pt x="1772" y="787"/>
                    </a:lnTo>
                    <a:lnTo>
                      <a:pt x="1550" y="591"/>
                    </a:lnTo>
                    <a:lnTo>
                      <a:pt x="1329" y="418"/>
                    </a:lnTo>
                    <a:lnTo>
                      <a:pt x="1107" y="295"/>
                    </a:lnTo>
                    <a:lnTo>
                      <a:pt x="886" y="197"/>
                    </a:lnTo>
                    <a:lnTo>
                      <a:pt x="665" y="123"/>
                    </a:lnTo>
                    <a:lnTo>
                      <a:pt x="468" y="74"/>
                    </a:lnTo>
                    <a:lnTo>
                      <a:pt x="148" y="25"/>
                    </a:lnTo>
                    <a:lnTo>
                      <a:pt x="49" y="0"/>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1303" name="Google Shape;1303;p26"/>
              <p:cNvSpPr/>
              <p:nvPr/>
            </p:nvSpPr>
            <p:spPr>
              <a:xfrm>
                <a:off x="10048965" y="5258044"/>
                <a:ext cx="121529" cy="163419"/>
              </a:xfrm>
              <a:custGeom>
                <a:avLst/>
                <a:gdLst/>
                <a:ahLst/>
                <a:cxnLst/>
                <a:rect l="l" t="t" r="r" b="b"/>
                <a:pathLst>
                  <a:path w="2141" h="2879" extrusionOk="0">
                    <a:moveTo>
                      <a:pt x="49" y="0"/>
                    </a:moveTo>
                    <a:lnTo>
                      <a:pt x="0" y="222"/>
                    </a:lnTo>
                    <a:lnTo>
                      <a:pt x="1895" y="2854"/>
                    </a:lnTo>
                    <a:lnTo>
                      <a:pt x="2092" y="2879"/>
                    </a:lnTo>
                    <a:lnTo>
                      <a:pt x="2141" y="2682"/>
                    </a:lnTo>
                    <a:lnTo>
                      <a:pt x="246" y="25"/>
                    </a:lnTo>
                    <a:lnTo>
                      <a:pt x="49" y="0"/>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gr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2E0A62-C25F-4940-A5C8-069A0A1ADCA2}"/>
              </a:ext>
            </a:extLst>
          </p:cNvPr>
          <p:cNvSpPr>
            <a:spLocks noGrp="1"/>
          </p:cNvSpPr>
          <p:nvPr>
            <p:ph type="title"/>
          </p:nvPr>
        </p:nvSpPr>
        <p:spPr/>
        <p:txBody>
          <a:bodyPr>
            <a:noAutofit/>
          </a:bodyPr>
          <a:lstStyle/>
          <a:p>
            <a:r>
              <a:rPr lang="en-US" sz="3200">
                <a:solidFill>
                  <a:schemeClr val="accent1">
                    <a:lumMod val="50000"/>
                  </a:schemeClr>
                </a:solidFill>
                <a:latin typeface="+mn-lt"/>
              </a:rPr>
              <a:t>EVALUATION OF EE PROJECTS BASED ON NPV</a:t>
            </a:r>
            <a:endParaRPr lang="en-US" sz="3200" dirty="0">
              <a:solidFill>
                <a:schemeClr val="accent1">
                  <a:lumMod val="50000"/>
                </a:schemeClr>
              </a:solidFill>
              <a:latin typeface="+mn-lt"/>
            </a:endParaRPr>
          </a:p>
        </p:txBody>
      </p:sp>
      <p:sp>
        <p:nvSpPr>
          <p:cNvPr id="4" name="TextBox 3">
            <a:extLst>
              <a:ext uri="{FF2B5EF4-FFF2-40B4-BE49-F238E27FC236}">
                <a16:creationId xmlns:a16="http://schemas.microsoft.com/office/drawing/2014/main" id="{8387B3D5-081D-4B86-BC2E-60E0451878BE}"/>
              </a:ext>
            </a:extLst>
          </p:cNvPr>
          <p:cNvSpPr txBox="1"/>
          <p:nvPr/>
        </p:nvSpPr>
        <p:spPr>
          <a:xfrm>
            <a:off x="609600" y="1350322"/>
            <a:ext cx="10972800" cy="4847481"/>
          </a:xfrm>
          <a:prstGeom prst="rect">
            <a:avLst/>
          </a:prstGeom>
          <a:noFill/>
        </p:spPr>
        <p:txBody>
          <a:bodyPr wrap="square">
            <a:spAutoFit/>
          </a:bodyPr>
          <a:lstStyle/>
          <a:p>
            <a:pPr marL="560388" indent="-560388" algn="just">
              <a:spcBef>
                <a:spcPts val="600"/>
              </a:spcBef>
              <a:buFont typeface="Arial" panose="020B0604020202020204" pitchFamily="34" charset="0"/>
              <a:buChar char="•"/>
              <a:defRPr/>
            </a:pPr>
            <a:r>
              <a:rPr lang="en-US" sz="2400" dirty="0">
                <a:latin typeface="+mn-lt"/>
                <a:cs typeface="Arial" pitchFamily="34" charset="0"/>
              </a:rPr>
              <a:t>NPV &gt; 0: the larger the NPV of the project, the higher the financial efficiency of the project. </a:t>
            </a:r>
          </a:p>
          <a:p>
            <a:pPr marL="560388" indent="-560388" algn="just">
              <a:spcBef>
                <a:spcPts val="600"/>
              </a:spcBef>
              <a:buFont typeface="Arial" panose="020B0604020202020204" pitchFamily="34" charset="0"/>
              <a:buChar char="•"/>
              <a:defRPr/>
            </a:pPr>
            <a:r>
              <a:rPr lang="en-US" sz="2400" dirty="0">
                <a:latin typeface="+mn-lt"/>
                <a:cs typeface="Arial" pitchFamily="34" charset="0"/>
              </a:rPr>
              <a:t>NPV ≤ 0: the project is not financially efficient</a:t>
            </a:r>
          </a:p>
          <a:p>
            <a:pPr algn="just">
              <a:spcBef>
                <a:spcPts val="600"/>
              </a:spcBef>
              <a:defRPr/>
            </a:pPr>
            <a:r>
              <a:rPr lang="en-US" sz="2400" b="1" dirty="0">
                <a:latin typeface="+mn-lt"/>
              </a:rPr>
              <a:t>The selected option is the option with the largest NPV and NPV &gt;0</a:t>
            </a:r>
          </a:p>
          <a:p>
            <a:pPr algn="just">
              <a:spcBef>
                <a:spcPts val="600"/>
              </a:spcBef>
              <a:defRPr/>
            </a:pPr>
            <a:r>
              <a:rPr lang="en-US" sz="2400" b="1" dirty="0">
                <a:latin typeface="+mn-lt"/>
              </a:rPr>
              <a:t>Projects have equal lifespans</a:t>
            </a:r>
          </a:p>
          <a:p>
            <a:pPr marL="342900" indent="-342900" algn="just">
              <a:spcBef>
                <a:spcPts val="600"/>
              </a:spcBef>
              <a:buFontTx/>
              <a:buChar char="-"/>
              <a:defRPr/>
            </a:pPr>
            <a:r>
              <a:rPr lang="en-US" sz="2400" dirty="0">
                <a:latin typeface="+mn-lt"/>
              </a:rPr>
              <a:t>Direct comparison of NPV values ​​of projects</a:t>
            </a:r>
          </a:p>
          <a:p>
            <a:pPr algn="just">
              <a:spcBef>
                <a:spcPts val="600"/>
              </a:spcBef>
              <a:defRPr/>
            </a:pPr>
            <a:r>
              <a:rPr lang="en-US" sz="2400" b="1" dirty="0">
                <a:latin typeface="+mn-lt"/>
              </a:rPr>
              <a:t>Projects have different lifespans.</a:t>
            </a:r>
          </a:p>
          <a:p>
            <a:pPr lvl="1" algn="just">
              <a:spcBef>
                <a:spcPts val="600"/>
              </a:spcBef>
              <a:defRPr/>
            </a:pPr>
            <a:r>
              <a:rPr lang="en-US" sz="2400" dirty="0">
                <a:latin typeface="+mn-lt"/>
              </a:rPr>
              <a:t>- Find the least common multiple of the project lives</a:t>
            </a:r>
          </a:p>
          <a:p>
            <a:pPr lvl="1" algn="just">
              <a:spcBef>
                <a:spcPts val="600"/>
              </a:spcBef>
              <a:defRPr/>
            </a:pPr>
            <a:r>
              <a:rPr lang="en-US" sz="2400" dirty="0">
                <a:latin typeface="+mn-lt"/>
              </a:rPr>
              <a:t>- Iterate through the projects to the life equal to the least common multiple</a:t>
            </a:r>
          </a:p>
          <a:p>
            <a:pPr lvl="1" algn="just">
              <a:spcBef>
                <a:spcPts val="600"/>
              </a:spcBef>
              <a:defRPr/>
            </a:pPr>
            <a:r>
              <a:rPr lang="en-US" sz="2400" dirty="0">
                <a:latin typeface="+mn-lt"/>
              </a:rPr>
              <a:t>- Compare the projects with the new lives</a:t>
            </a:r>
          </a:p>
          <a:p>
            <a:pPr lvl="1" algn="just">
              <a:spcBef>
                <a:spcPts val="600"/>
              </a:spcBef>
              <a:defRPr/>
            </a:pPr>
            <a:r>
              <a:rPr lang="en-US" sz="2400" dirty="0">
                <a:latin typeface="+mn-lt"/>
              </a:rPr>
              <a:t>- Note: can compare pairs of projects</a:t>
            </a:r>
            <a:endParaRPr lang="en-US" sz="2400" dirty="0">
              <a:solidFill>
                <a:schemeClr val="tx1"/>
              </a:solidFill>
              <a:latin typeface="+mn-lt"/>
            </a:endParaRPr>
          </a:p>
        </p:txBody>
      </p:sp>
    </p:spTree>
    <p:extLst>
      <p:ext uri="{BB962C8B-B14F-4D97-AF65-F5344CB8AC3E}">
        <p14:creationId xmlns:p14="http://schemas.microsoft.com/office/powerpoint/2010/main" val="25854384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0F4D8-DFFC-4B6A-8CC3-A8F4DAE4BCA7}"/>
              </a:ext>
            </a:extLst>
          </p:cNvPr>
          <p:cNvSpPr>
            <a:spLocks noGrp="1"/>
          </p:cNvSpPr>
          <p:nvPr>
            <p:ph type="title"/>
          </p:nvPr>
        </p:nvSpPr>
        <p:spPr>
          <a:xfrm>
            <a:off x="609600" y="548633"/>
            <a:ext cx="10972800" cy="495200"/>
          </a:xfrm>
        </p:spPr>
        <p:txBody>
          <a:bodyPr>
            <a:noAutofit/>
          </a:bodyPr>
          <a:lstStyle/>
          <a:p>
            <a:r>
              <a:rPr lang="en-US" sz="3200">
                <a:solidFill>
                  <a:schemeClr val="accent1">
                    <a:lumMod val="50000"/>
                  </a:schemeClr>
                </a:solidFill>
                <a:latin typeface="+mn-lt"/>
              </a:rPr>
              <a:t>EVALUATION OF EE PROJECTS BASED ON IRR</a:t>
            </a:r>
            <a:endParaRPr lang="en" sz="3200" dirty="0">
              <a:solidFill>
                <a:schemeClr val="accent1">
                  <a:lumMod val="50000"/>
                </a:schemeClr>
              </a:solidFill>
              <a:latin typeface="+mn-lt"/>
            </a:endParaRPr>
          </a:p>
        </p:txBody>
      </p:sp>
      <p:sp>
        <p:nvSpPr>
          <p:cNvPr id="3" name="Rectangle 3">
            <a:extLst>
              <a:ext uri="{FF2B5EF4-FFF2-40B4-BE49-F238E27FC236}">
                <a16:creationId xmlns:a16="http://schemas.microsoft.com/office/drawing/2014/main" id="{EC35EF71-B718-48C1-ACB2-FCD163F7D2E9}"/>
              </a:ext>
            </a:extLst>
          </p:cNvPr>
          <p:cNvSpPr txBox="1">
            <a:spLocks noChangeArrowheads="1"/>
          </p:cNvSpPr>
          <p:nvPr/>
        </p:nvSpPr>
        <p:spPr bwMode="auto">
          <a:xfrm>
            <a:off x="7233201" y="1412116"/>
            <a:ext cx="4615899"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rgbClr val="7F7F7F"/>
                </a:solidFill>
                <a:latin typeface="Arial" panose="020B0604020202020204" pitchFamily="34" charset="0"/>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rgbClr val="7F7F7F"/>
                </a:solidFill>
                <a:latin typeface="Arial" panose="020B0604020202020204" pitchFamily="34" charset="0"/>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rgbClr val="7F7F7F"/>
                </a:solidFill>
                <a:latin typeface="Arial" panose="020B0604020202020204" pitchFamily="34" charset="0"/>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rgbClr val="7F7F7F"/>
                </a:solidFill>
                <a:latin typeface="Arial" panose="020B0604020202020204" pitchFamily="34" charset="0"/>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rgbClr val="7F7F7F"/>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eaLnBrk="1" hangingPunct="1">
              <a:buFont typeface="Wingdings" panose="05000000000000000000" pitchFamily="2" charset="2"/>
              <a:buChar char="v"/>
            </a:pPr>
            <a:r>
              <a:rPr lang="en" altLang="en-US" sz="2000" dirty="0">
                <a:solidFill>
                  <a:srgbClr val="000000"/>
                </a:solidFill>
                <a:latin typeface="+mn-lt"/>
                <a:ea typeface="ＭＳ Ｐゴシック" panose="020B0600070205080204" pitchFamily="34" charset="-128"/>
              </a:rPr>
              <a:t>IRR : </a:t>
            </a:r>
            <a:r>
              <a:rPr lang="en" altLang="en-US" sz="2000" dirty="0" err="1">
                <a:solidFill>
                  <a:srgbClr val="000000"/>
                </a:solidFill>
                <a:latin typeface="+mn-lt"/>
                <a:ea typeface="ＭＳ Ｐゴシック" panose="020B0600070205080204" pitchFamily="34" charset="-128"/>
              </a:rPr>
              <a:t>Rate</a:t>
            </a:r>
            <a:r>
              <a:rPr lang="en" altLang="en-US" sz="2000" dirty="0">
                <a:solidFill>
                  <a:srgbClr val="000000"/>
                </a:solidFill>
                <a:latin typeface="+mn-lt"/>
                <a:ea typeface="ＭＳ Ｐゴシック" panose="020B0600070205080204" pitchFamily="34" charset="-128"/>
              </a:rPr>
              <a:t> </a:t>
            </a:r>
            <a:r>
              <a:rPr lang="en" altLang="en-US" sz="2000" dirty="0" err="1">
                <a:solidFill>
                  <a:srgbClr val="000000"/>
                </a:solidFill>
                <a:latin typeface="+mn-lt"/>
                <a:ea typeface="ＭＳ Ｐゴシック" panose="020B0600070205080204" pitchFamily="34" charset="-128"/>
              </a:rPr>
              <a:t>collect</a:t>
            </a:r>
            <a:r>
              <a:rPr lang="en" altLang="en-US" sz="2000" dirty="0">
                <a:solidFill>
                  <a:srgbClr val="000000"/>
                </a:solidFill>
                <a:latin typeface="+mn-lt"/>
                <a:ea typeface="ＭＳ Ｐゴシック" panose="020B0600070205080204" pitchFamily="34" charset="-128"/>
              </a:rPr>
              <a:t> </a:t>
            </a:r>
            <a:r>
              <a:rPr lang="en" altLang="en-US" sz="2000" dirty="0" err="1">
                <a:solidFill>
                  <a:srgbClr val="000000"/>
                </a:solidFill>
                <a:latin typeface="+mn-lt"/>
                <a:ea typeface="ＭＳ Ｐゴシック" panose="020B0600070205080204" pitchFamily="34" charset="-128"/>
              </a:rPr>
              <a:t>profit</a:t>
            </a:r>
            <a:r>
              <a:rPr lang="en" altLang="en-US" sz="2000" dirty="0">
                <a:solidFill>
                  <a:srgbClr val="000000"/>
                </a:solidFill>
                <a:latin typeface="+mn-lt"/>
                <a:ea typeface="ＭＳ Ｐゴシック" panose="020B0600070205080204" pitchFamily="34" charset="-128"/>
              </a:rPr>
              <a:t> </a:t>
            </a:r>
            <a:r>
              <a:rPr lang="en" altLang="en-US" sz="2000" dirty="0" err="1">
                <a:solidFill>
                  <a:srgbClr val="000000"/>
                </a:solidFill>
                <a:latin typeface="+mn-lt"/>
                <a:ea typeface="ＭＳ Ｐゴシック" panose="020B0600070205080204" pitchFamily="34" charset="-128"/>
              </a:rPr>
              <a:t>internal</a:t>
            </a:r>
            <a:r>
              <a:rPr lang="en" altLang="en-US" sz="2000" dirty="0">
                <a:solidFill>
                  <a:srgbClr val="000000"/>
                </a:solidFill>
                <a:latin typeface="+mn-lt"/>
                <a:ea typeface="ＭＳ Ｐゴシック" panose="020B0600070205080204" pitchFamily="34" charset="-128"/>
              </a:rPr>
              <a:t> </a:t>
            </a:r>
            <a:r>
              <a:rPr lang="en" altLang="en-US" sz="2000" dirty="0" err="1">
                <a:solidFill>
                  <a:srgbClr val="000000"/>
                </a:solidFill>
                <a:latin typeface="+mn-lt"/>
                <a:ea typeface="ＭＳ Ｐゴシック" panose="020B0600070205080204" pitchFamily="34" charset="-128"/>
              </a:rPr>
              <a:t>in</a:t>
            </a:r>
            <a:endParaRPr lang="en-US" altLang="en-US" sz="2000" dirty="0">
              <a:solidFill>
                <a:srgbClr val="000000"/>
              </a:solidFill>
              <a:latin typeface="+mn-lt"/>
              <a:ea typeface="ＭＳ Ｐゴシック" panose="020B0600070205080204" pitchFamily="34" charset="-128"/>
            </a:endParaRPr>
          </a:p>
          <a:p>
            <a:pPr algn="just" eaLnBrk="1" hangingPunct="1">
              <a:buFont typeface="Wingdings" panose="05000000000000000000" pitchFamily="2" charset="2"/>
              <a:buNone/>
            </a:pPr>
            <a:r>
              <a:rPr lang="en" altLang="en-US" sz="2000" dirty="0" err="1">
                <a:solidFill>
                  <a:srgbClr val="000000"/>
                </a:solidFill>
                <a:latin typeface="+mn-lt"/>
                <a:ea typeface="ＭＳ Ｐゴシック" panose="020B0600070205080204" pitchFamily="34" charset="-128"/>
              </a:rPr>
              <a:t>With </a:t>
            </a:r>
            <a:r>
              <a:rPr lang="en" altLang="en-US" sz="2000" dirty="0">
                <a:solidFill>
                  <a:srgbClr val="000000"/>
                </a:solidFill>
                <a:latin typeface="+mn-lt"/>
                <a:ea typeface="ＭＳ Ｐゴシック" panose="020B0600070205080204" pitchFamily="34" charset="-128"/>
              </a:rPr>
              <a:t>i1 we </a:t>
            </a:r>
            <a:r>
              <a:rPr lang="en" altLang="en-US" sz="2000" dirty="0" err="1">
                <a:solidFill>
                  <a:srgbClr val="000000"/>
                </a:solidFill>
                <a:latin typeface="+mn-lt"/>
                <a:ea typeface="ＭＳ Ｐゴシック" panose="020B0600070205080204" pitchFamily="34" charset="-128"/>
              </a:rPr>
              <a:t>have </a:t>
            </a:r>
            <a:r>
              <a:rPr lang="en" altLang="en-US" sz="2000" dirty="0">
                <a:solidFill>
                  <a:srgbClr val="000000"/>
                </a:solidFill>
                <a:latin typeface="+mn-lt"/>
                <a:ea typeface="ＭＳ Ｐゴシック" panose="020B0600070205080204" pitchFamily="34" charset="-128"/>
              </a:rPr>
              <a:t>NPV1; NPV1 &gt;0</a:t>
            </a:r>
          </a:p>
          <a:p>
            <a:pPr algn="just" eaLnBrk="1" hangingPunct="1">
              <a:buFont typeface="Wingdings" panose="05000000000000000000" pitchFamily="2" charset="2"/>
              <a:buNone/>
            </a:pPr>
            <a:r>
              <a:rPr lang="en" altLang="en-US" sz="2000" dirty="0" err="1">
                <a:solidFill>
                  <a:srgbClr val="000000"/>
                </a:solidFill>
                <a:latin typeface="+mn-lt"/>
                <a:ea typeface="ＭＳ Ｐゴシック" panose="020B0600070205080204" pitchFamily="34" charset="-128"/>
              </a:rPr>
              <a:t>With </a:t>
            </a:r>
            <a:r>
              <a:rPr lang="en" altLang="en-US" sz="2000" dirty="0">
                <a:solidFill>
                  <a:srgbClr val="000000"/>
                </a:solidFill>
                <a:latin typeface="+mn-lt"/>
                <a:ea typeface="ＭＳ Ｐゴシック" panose="020B0600070205080204" pitchFamily="34" charset="-128"/>
              </a:rPr>
              <a:t>i2 we </a:t>
            </a:r>
            <a:r>
              <a:rPr lang="en" altLang="en-US" sz="2000" dirty="0" err="1">
                <a:solidFill>
                  <a:srgbClr val="000000"/>
                </a:solidFill>
                <a:latin typeface="+mn-lt"/>
                <a:ea typeface="ＭＳ Ｐゴシック" panose="020B0600070205080204" pitchFamily="34" charset="-128"/>
              </a:rPr>
              <a:t>have </a:t>
            </a:r>
            <a:r>
              <a:rPr lang="en" altLang="en-US" sz="2000" dirty="0">
                <a:solidFill>
                  <a:srgbClr val="000000"/>
                </a:solidFill>
                <a:latin typeface="+mn-lt"/>
                <a:ea typeface="ＭＳ Ｐゴシック" panose="020B0600070205080204" pitchFamily="34" charset="-128"/>
              </a:rPr>
              <a:t>NPV; NPV2 &lt;0</a:t>
            </a:r>
          </a:p>
          <a:p>
            <a:pPr algn="just" eaLnBrk="1" hangingPunct="1">
              <a:buFont typeface="Wingdings" panose="05000000000000000000" pitchFamily="2" charset="2"/>
              <a:buNone/>
            </a:pPr>
            <a:r>
              <a:rPr lang="en" altLang="en-US" sz="2000" dirty="0">
                <a:solidFill>
                  <a:srgbClr val="000000"/>
                </a:solidFill>
                <a:latin typeface="+mn-lt"/>
                <a:ea typeface="ＭＳ Ｐゴシック" panose="020B0600070205080204" pitchFamily="34" charset="-128"/>
              </a:rPr>
              <a:t>We </a:t>
            </a:r>
            <a:r>
              <a:rPr lang="en" altLang="en-US" sz="2000" dirty="0" err="1">
                <a:solidFill>
                  <a:srgbClr val="000000"/>
                </a:solidFill>
                <a:latin typeface="+mn-lt"/>
                <a:ea typeface="ＭＳ Ｐゴシック" panose="020B0600070205080204" pitchFamily="34" charset="-128"/>
              </a:rPr>
              <a:t>have </a:t>
            </a:r>
            <a:r>
              <a:rPr lang="en" altLang="en-US" sz="2000" dirty="0">
                <a:solidFill>
                  <a:srgbClr val="000000"/>
                </a:solidFill>
                <a:latin typeface="+mn-lt"/>
                <a:ea typeface="ＭＳ Ｐゴシック" panose="020B0600070205080204" pitchFamily="34" charset="-128"/>
              </a:rPr>
              <a:t>:</a:t>
            </a:r>
            <a:br>
              <a:rPr lang="en-US" altLang="en-US" sz="2000" dirty="0">
                <a:solidFill>
                  <a:srgbClr val="000000"/>
                </a:solidFill>
                <a:latin typeface="+mn-lt"/>
                <a:ea typeface="ＭＳ Ｐゴシック" panose="020B0600070205080204" pitchFamily="34" charset="-128"/>
              </a:rPr>
            </a:br>
            <a:endParaRPr lang="en-US" altLang="en-US" sz="2000" dirty="0">
              <a:solidFill>
                <a:srgbClr val="000000"/>
              </a:solidFill>
              <a:latin typeface="+mn-lt"/>
              <a:ea typeface="ＭＳ Ｐゴシック" panose="020B0600070205080204" pitchFamily="34" charset="-128"/>
            </a:endParaRPr>
          </a:p>
          <a:p>
            <a:pPr algn="just" eaLnBrk="1" hangingPunct="1">
              <a:buFont typeface="Wingdings" panose="05000000000000000000" pitchFamily="2" charset="2"/>
              <a:buNone/>
            </a:pPr>
            <a:endParaRPr lang="en-US" altLang="en-US" sz="2000" dirty="0">
              <a:solidFill>
                <a:srgbClr val="000000"/>
              </a:solidFill>
              <a:latin typeface="+mn-lt"/>
              <a:ea typeface="ＭＳ Ｐゴシック" panose="020B0600070205080204" pitchFamily="34" charset="-128"/>
            </a:endParaRPr>
          </a:p>
          <a:p>
            <a:pPr algn="just" eaLnBrk="1" hangingPunct="1">
              <a:buFont typeface="Wingdings" panose="05000000000000000000" pitchFamily="2" charset="2"/>
              <a:buNone/>
            </a:pPr>
            <a:endParaRPr lang="en-US" altLang="en-US" sz="2000" dirty="0">
              <a:solidFill>
                <a:srgbClr val="000000"/>
              </a:solidFill>
              <a:latin typeface="+mn-lt"/>
              <a:ea typeface="ＭＳ Ｐゴシック" panose="020B0600070205080204" pitchFamily="34" charset="-128"/>
            </a:endParaRPr>
          </a:p>
          <a:p>
            <a:pPr algn="just">
              <a:buNone/>
            </a:pPr>
            <a:r>
              <a:rPr lang="en-US" altLang="en-US" sz="2000" dirty="0">
                <a:solidFill>
                  <a:srgbClr val="000000"/>
                </a:solidFill>
                <a:latin typeface="+mn-lt"/>
                <a:ea typeface="ＭＳ Ｐゴシック" panose="020B0600070205080204" pitchFamily="34" charset="-128"/>
              </a:rPr>
              <a:t>Project with IRR &gt; </a:t>
            </a:r>
            <a:r>
              <a:rPr lang="en-US" altLang="en-US" sz="2000" dirty="0" err="1">
                <a:solidFill>
                  <a:srgbClr val="000000"/>
                </a:solidFill>
                <a:latin typeface="+mn-lt"/>
                <a:ea typeface="ＭＳ Ｐゴシック" panose="020B0600070205080204" pitchFamily="34" charset="-128"/>
              </a:rPr>
              <a:t>i</a:t>
            </a:r>
            <a:r>
              <a:rPr lang="en-US" altLang="en-US" sz="2000" dirty="0">
                <a:solidFill>
                  <a:srgbClr val="000000"/>
                </a:solidFill>
                <a:latin typeface="+mn-lt"/>
                <a:ea typeface="ＭＳ Ｐゴシック" panose="020B0600070205080204" pitchFamily="34" charset="-128"/>
              </a:rPr>
              <a:t>* is feasible</a:t>
            </a:r>
          </a:p>
          <a:p>
            <a:pPr algn="just">
              <a:buNone/>
            </a:pPr>
            <a:r>
              <a:rPr lang="en-US" altLang="en-US" sz="2000" dirty="0">
                <a:solidFill>
                  <a:srgbClr val="000000"/>
                </a:solidFill>
                <a:latin typeface="+mn-lt"/>
                <a:ea typeface="ＭＳ Ｐゴシック" panose="020B0600070205080204" pitchFamily="34" charset="-128"/>
              </a:rPr>
              <a:t>The project with the largest IRR is the optimal project</a:t>
            </a:r>
            <a:endParaRPr lang="en-US" altLang="en-US" sz="2000" dirty="0">
              <a:solidFill>
                <a:srgbClr val="000000"/>
              </a:solidFill>
              <a:latin typeface="+mn-lt"/>
              <a:ea typeface="ＭＳ Ｐゴシック" panose="020B0600070205080204" pitchFamily="34" charset="-128"/>
              <a:sym typeface="Symbol" panose="05050102010706020507" pitchFamily="18" charset="2"/>
            </a:endParaRPr>
          </a:p>
        </p:txBody>
      </p:sp>
      <p:graphicFrame>
        <p:nvGraphicFramePr>
          <p:cNvPr id="4" name="Object 3">
            <a:extLst>
              <a:ext uri="{FF2B5EF4-FFF2-40B4-BE49-F238E27FC236}">
                <a16:creationId xmlns:a16="http://schemas.microsoft.com/office/drawing/2014/main" id="{F4EFC8CD-9D73-483B-B49F-BE67095DB01F}"/>
              </a:ext>
            </a:extLst>
          </p:cNvPr>
          <p:cNvGraphicFramePr>
            <a:graphicFrameLocks noChangeAspect="1"/>
          </p:cNvGraphicFramePr>
          <p:nvPr>
            <p:extLst>
              <p:ext uri="{D42A27DB-BD31-4B8C-83A1-F6EECF244321}">
                <p14:modId xmlns:p14="http://schemas.microsoft.com/office/powerpoint/2010/main" val="4066040866"/>
              </p:ext>
            </p:extLst>
          </p:nvPr>
        </p:nvGraphicFramePr>
        <p:xfrm>
          <a:off x="7088188" y="3069466"/>
          <a:ext cx="4360862" cy="925513"/>
        </p:xfrm>
        <a:graphic>
          <a:graphicData uri="http://schemas.openxmlformats.org/presentationml/2006/ole">
            <mc:AlternateContent xmlns:mc="http://schemas.openxmlformats.org/markup-compatibility/2006">
              <mc:Choice xmlns:v="urn:schemas-microsoft-com:vml" Requires="v">
                <p:oleObj name="Equation" r:id="rId2" imgW="2094591" imgH="444307" progId="Equation.DSMT4">
                  <p:embed/>
                </p:oleObj>
              </mc:Choice>
              <mc:Fallback>
                <p:oleObj name="Equation" r:id="rId2" imgW="2094591" imgH="444307" progId="Equation.DSMT4">
                  <p:embed/>
                  <p:pic>
                    <p:nvPicPr>
                      <p:cNvPr id="4" name="Object 3">
                        <a:extLst>
                          <a:ext uri="{FF2B5EF4-FFF2-40B4-BE49-F238E27FC236}">
                            <a16:creationId xmlns:a16="http://schemas.microsoft.com/office/drawing/2014/main" id="{F4EFC8CD-9D73-483B-B49F-BE67095DB0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88188" y="3069466"/>
                        <a:ext cx="4360862" cy="925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 name="Line 4">
            <a:extLst>
              <a:ext uri="{FF2B5EF4-FFF2-40B4-BE49-F238E27FC236}">
                <a16:creationId xmlns:a16="http://schemas.microsoft.com/office/drawing/2014/main" id="{C2359FEF-0432-4A9B-BA97-F8FB4AC156AF}"/>
              </a:ext>
            </a:extLst>
          </p:cNvPr>
          <p:cNvSpPr>
            <a:spLocks noChangeShapeType="1"/>
          </p:cNvSpPr>
          <p:nvPr/>
        </p:nvSpPr>
        <p:spPr bwMode="auto">
          <a:xfrm>
            <a:off x="1581150" y="4212466"/>
            <a:ext cx="4191000" cy="0"/>
          </a:xfrm>
          <a:prstGeom prst="line">
            <a:avLst/>
          </a:prstGeom>
          <a:noFill/>
          <a:ln w="12700">
            <a:solidFill>
              <a:schemeClr val="tx1"/>
            </a:solidFill>
            <a:round/>
            <a:headEnd type="none" w="sm" len="sm"/>
            <a:tailEnd type="none" w="sm" len="sm"/>
          </a:ln>
        </p:spPr>
        <p:txBody>
          <a:bodyPr/>
          <a:lstStyle/>
          <a:p>
            <a:endParaRPr lang="en-US">
              <a:latin typeface="+mn-lt"/>
            </a:endParaRPr>
          </a:p>
        </p:txBody>
      </p:sp>
      <p:sp>
        <p:nvSpPr>
          <p:cNvPr id="6" name="Freeform 5">
            <a:extLst>
              <a:ext uri="{FF2B5EF4-FFF2-40B4-BE49-F238E27FC236}">
                <a16:creationId xmlns:a16="http://schemas.microsoft.com/office/drawing/2014/main" id="{C22399B6-1AB8-4657-A026-0E433EE1A199}"/>
              </a:ext>
            </a:extLst>
          </p:cNvPr>
          <p:cNvSpPr>
            <a:spLocks/>
          </p:cNvSpPr>
          <p:nvPr/>
        </p:nvSpPr>
        <p:spPr bwMode="auto">
          <a:xfrm>
            <a:off x="2293937" y="2363029"/>
            <a:ext cx="2332038" cy="2201863"/>
          </a:xfrm>
          <a:custGeom>
            <a:avLst/>
            <a:gdLst>
              <a:gd name="T0" fmla="*/ 0 w 1469"/>
              <a:gd name="T1" fmla="*/ 0 h 1387"/>
              <a:gd name="T2" fmla="*/ 2147483647 w 1469"/>
              <a:gd name="T3" fmla="*/ 2147483647 h 1387"/>
              <a:gd name="T4" fmla="*/ 2147483647 w 1469"/>
              <a:gd name="T5" fmla="*/ 2147483647 h 1387"/>
              <a:gd name="T6" fmla="*/ 2147483647 w 1469"/>
              <a:gd name="T7" fmla="*/ 2147483647 h 1387"/>
              <a:gd name="T8" fmla="*/ 2147483647 w 1469"/>
              <a:gd name="T9" fmla="*/ 2147483647 h 1387"/>
              <a:gd name="T10" fmla="*/ 2147483647 w 1469"/>
              <a:gd name="T11" fmla="*/ 2147483647 h 1387"/>
              <a:gd name="T12" fmla="*/ 2147483647 w 1469"/>
              <a:gd name="T13" fmla="*/ 2147483647 h 1387"/>
              <a:gd name="T14" fmla="*/ 2147483647 w 1469"/>
              <a:gd name="T15" fmla="*/ 2147483647 h 1387"/>
              <a:gd name="T16" fmla="*/ 2147483647 w 1469"/>
              <a:gd name="T17" fmla="*/ 2147483647 h 1387"/>
              <a:gd name="T18" fmla="*/ 2147483647 w 1469"/>
              <a:gd name="T19" fmla="*/ 2147483647 h 1387"/>
              <a:gd name="T20" fmla="*/ 2147483647 w 1469"/>
              <a:gd name="T21" fmla="*/ 2147483647 h 1387"/>
              <a:gd name="T22" fmla="*/ 2147483647 w 1469"/>
              <a:gd name="T23" fmla="*/ 2147483647 h 138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69"/>
              <a:gd name="T37" fmla="*/ 0 h 1387"/>
              <a:gd name="T38" fmla="*/ 1469 w 1469"/>
              <a:gd name="T39" fmla="*/ 1387 h 138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69" h="1387">
                <a:moveTo>
                  <a:pt x="0" y="0"/>
                </a:moveTo>
                <a:cubicBezTo>
                  <a:pt x="14" y="137"/>
                  <a:pt x="35" y="163"/>
                  <a:pt x="94" y="282"/>
                </a:cubicBezTo>
                <a:cubicBezTo>
                  <a:pt x="118" y="330"/>
                  <a:pt x="188" y="412"/>
                  <a:pt x="188" y="412"/>
                </a:cubicBezTo>
                <a:cubicBezTo>
                  <a:pt x="215" y="526"/>
                  <a:pt x="294" y="626"/>
                  <a:pt x="364" y="717"/>
                </a:cubicBezTo>
                <a:cubicBezTo>
                  <a:pt x="390" y="751"/>
                  <a:pt x="411" y="788"/>
                  <a:pt x="435" y="823"/>
                </a:cubicBezTo>
                <a:cubicBezTo>
                  <a:pt x="492" y="906"/>
                  <a:pt x="577" y="965"/>
                  <a:pt x="646" y="1035"/>
                </a:cubicBezTo>
                <a:cubicBezTo>
                  <a:pt x="660" y="1049"/>
                  <a:pt x="667" y="1068"/>
                  <a:pt x="681" y="1082"/>
                </a:cubicBezTo>
                <a:cubicBezTo>
                  <a:pt x="721" y="1122"/>
                  <a:pt x="778" y="1142"/>
                  <a:pt x="823" y="1176"/>
                </a:cubicBezTo>
                <a:cubicBezTo>
                  <a:pt x="872" y="1212"/>
                  <a:pt x="855" y="1234"/>
                  <a:pt x="928" y="1258"/>
                </a:cubicBezTo>
                <a:cubicBezTo>
                  <a:pt x="975" y="1274"/>
                  <a:pt x="1024" y="1295"/>
                  <a:pt x="1069" y="1317"/>
                </a:cubicBezTo>
                <a:cubicBezTo>
                  <a:pt x="1121" y="1343"/>
                  <a:pt x="1099" y="1353"/>
                  <a:pt x="1175" y="1364"/>
                </a:cubicBezTo>
                <a:cubicBezTo>
                  <a:pt x="1273" y="1378"/>
                  <a:pt x="1370" y="1387"/>
                  <a:pt x="1469" y="1387"/>
                </a:cubicBezTo>
              </a:path>
            </a:pathLst>
          </a:custGeom>
          <a:noFill/>
          <a:ln w="12700">
            <a:solidFill>
              <a:schemeClr val="tx1"/>
            </a:solidFill>
            <a:round/>
            <a:headEnd type="none" w="sm" len="sm"/>
            <a:tailEnd type="none" w="sm" len="sm"/>
          </a:ln>
        </p:spPr>
        <p:txBody>
          <a:bodyPr/>
          <a:lstStyle/>
          <a:p>
            <a:endParaRPr lang="en-US">
              <a:latin typeface="+mn-lt"/>
            </a:endParaRPr>
          </a:p>
        </p:txBody>
      </p:sp>
      <p:sp>
        <p:nvSpPr>
          <p:cNvPr id="7" name="Line 6">
            <a:extLst>
              <a:ext uri="{FF2B5EF4-FFF2-40B4-BE49-F238E27FC236}">
                <a16:creationId xmlns:a16="http://schemas.microsoft.com/office/drawing/2014/main" id="{3F05A32B-8A8D-4DF4-B269-5EA427CEDA03}"/>
              </a:ext>
            </a:extLst>
          </p:cNvPr>
          <p:cNvSpPr>
            <a:spLocks noChangeShapeType="1"/>
          </p:cNvSpPr>
          <p:nvPr/>
        </p:nvSpPr>
        <p:spPr bwMode="auto">
          <a:xfrm flipV="1">
            <a:off x="3562350" y="3374266"/>
            <a:ext cx="1066800" cy="838200"/>
          </a:xfrm>
          <a:prstGeom prst="line">
            <a:avLst/>
          </a:prstGeom>
          <a:noFill/>
          <a:ln w="12700">
            <a:solidFill>
              <a:schemeClr val="tx1"/>
            </a:solidFill>
            <a:round/>
            <a:headEnd type="none" w="sm" len="sm"/>
            <a:tailEnd type="triangle" w="sm" len="sm"/>
          </a:ln>
        </p:spPr>
        <p:txBody>
          <a:bodyPr/>
          <a:lstStyle/>
          <a:p>
            <a:endParaRPr lang="en-US">
              <a:latin typeface="+mn-lt"/>
            </a:endParaRPr>
          </a:p>
        </p:txBody>
      </p:sp>
      <p:sp>
        <p:nvSpPr>
          <p:cNvPr id="8" name="Oval 7">
            <a:extLst>
              <a:ext uri="{FF2B5EF4-FFF2-40B4-BE49-F238E27FC236}">
                <a16:creationId xmlns:a16="http://schemas.microsoft.com/office/drawing/2014/main" id="{642D5C28-9749-4BD4-91BA-BF80CA16F434}"/>
              </a:ext>
            </a:extLst>
          </p:cNvPr>
          <p:cNvSpPr>
            <a:spLocks noChangeArrowheads="1"/>
          </p:cNvSpPr>
          <p:nvPr/>
        </p:nvSpPr>
        <p:spPr bwMode="auto">
          <a:xfrm>
            <a:off x="5086350" y="2459866"/>
            <a:ext cx="1981200" cy="609600"/>
          </a:xfrm>
          <a:prstGeom prst="ellipse">
            <a:avLst/>
          </a:prstGeom>
          <a:solidFill>
            <a:schemeClr val="accent1"/>
          </a:solidFill>
          <a:ln w="12700">
            <a:solidFill>
              <a:schemeClr val="tx1"/>
            </a:solidFill>
            <a:round/>
            <a:headEnd type="none" w="sm" len="sm"/>
            <a:tailEnd type="none" w="sm" len="sm"/>
          </a:ln>
        </p:spPr>
        <p:txBody>
          <a:bodyPr wrap="none" anchor="ctr"/>
          <a:lstStyle/>
          <a:p>
            <a:pPr algn="ctr" eaLnBrk="0" hangingPunct="0"/>
            <a:r>
              <a:rPr lang="en" sz="2400">
                <a:solidFill>
                  <a:srgbClr val="FF0000"/>
                </a:solidFill>
                <a:latin typeface="+mn-lt"/>
              </a:rPr>
              <a:t>IRR</a:t>
            </a:r>
          </a:p>
        </p:txBody>
      </p:sp>
      <p:sp>
        <p:nvSpPr>
          <p:cNvPr id="9" name="Oval 8">
            <a:extLst>
              <a:ext uri="{FF2B5EF4-FFF2-40B4-BE49-F238E27FC236}">
                <a16:creationId xmlns:a16="http://schemas.microsoft.com/office/drawing/2014/main" id="{8AFB356A-0EAB-46AE-A207-8D76D2773089}"/>
              </a:ext>
            </a:extLst>
          </p:cNvPr>
          <p:cNvSpPr>
            <a:spLocks noChangeArrowheads="1"/>
          </p:cNvSpPr>
          <p:nvPr/>
        </p:nvSpPr>
        <p:spPr bwMode="auto">
          <a:xfrm>
            <a:off x="209550" y="1926466"/>
            <a:ext cx="1219200" cy="685800"/>
          </a:xfrm>
          <a:prstGeom prst="ellipse">
            <a:avLst/>
          </a:prstGeom>
          <a:solidFill>
            <a:schemeClr val="accent1"/>
          </a:solidFill>
          <a:ln w="12700">
            <a:solidFill>
              <a:schemeClr val="tx1"/>
            </a:solidFill>
            <a:round/>
            <a:headEnd type="none" w="sm" len="sm"/>
            <a:tailEnd type="none" w="sm" len="sm"/>
          </a:ln>
        </p:spPr>
        <p:txBody>
          <a:bodyPr wrap="none" anchor="ctr"/>
          <a:lstStyle/>
          <a:p>
            <a:pPr algn="ctr" eaLnBrk="0" hangingPunct="0"/>
            <a:r>
              <a:rPr lang="en" sz="2400">
                <a:solidFill>
                  <a:srgbClr val="FF0000"/>
                </a:solidFill>
                <a:latin typeface="+mn-lt"/>
              </a:rPr>
              <a:t>NPV</a:t>
            </a:r>
          </a:p>
        </p:txBody>
      </p:sp>
      <p:sp>
        <p:nvSpPr>
          <p:cNvPr id="10" name="Oval 9">
            <a:extLst>
              <a:ext uri="{FF2B5EF4-FFF2-40B4-BE49-F238E27FC236}">
                <a16:creationId xmlns:a16="http://schemas.microsoft.com/office/drawing/2014/main" id="{33204BF7-EDD7-4A35-9ACB-542C69ABDA45}"/>
              </a:ext>
            </a:extLst>
          </p:cNvPr>
          <p:cNvSpPr>
            <a:spLocks noChangeArrowheads="1"/>
          </p:cNvSpPr>
          <p:nvPr/>
        </p:nvSpPr>
        <p:spPr bwMode="auto">
          <a:xfrm>
            <a:off x="5314950" y="4364866"/>
            <a:ext cx="1676400" cy="533400"/>
          </a:xfrm>
          <a:prstGeom prst="ellipse">
            <a:avLst/>
          </a:prstGeom>
          <a:solidFill>
            <a:schemeClr val="accent1"/>
          </a:solidFill>
          <a:ln w="12700">
            <a:solidFill>
              <a:schemeClr val="tx1"/>
            </a:solidFill>
            <a:round/>
            <a:headEnd type="none" w="sm" len="sm"/>
            <a:tailEnd type="none" w="sm" len="sm"/>
          </a:ln>
        </p:spPr>
        <p:txBody>
          <a:bodyPr wrap="none" anchor="ctr"/>
          <a:lstStyle/>
          <a:p>
            <a:pPr algn="ctr" eaLnBrk="0" hangingPunct="0"/>
            <a:r>
              <a:rPr lang="en" sz="2400">
                <a:solidFill>
                  <a:srgbClr val="FF0000"/>
                </a:solidFill>
                <a:latin typeface="+mn-lt"/>
              </a:rPr>
              <a:t>i</a:t>
            </a:r>
          </a:p>
        </p:txBody>
      </p:sp>
      <p:sp>
        <p:nvSpPr>
          <p:cNvPr id="11" name="Line 10">
            <a:extLst>
              <a:ext uri="{FF2B5EF4-FFF2-40B4-BE49-F238E27FC236}">
                <a16:creationId xmlns:a16="http://schemas.microsoft.com/office/drawing/2014/main" id="{7219C1A2-D0CF-4AE6-ADC4-D4FD05DDF9E9}"/>
              </a:ext>
            </a:extLst>
          </p:cNvPr>
          <p:cNvSpPr>
            <a:spLocks noChangeShapeType="1"/>
          </p:cNvSpPr>
          <p:nvPr/>
        </p:nvSpPr>
        <p:spPr bwMode="auto">
          <a:xfrm>
            <a:off x="1581150" y="3679066"/>
            <a:ext cx="1371600" cy="0"/>
          </a:xfrm>
          <a:prstGeom prst="line">
            <a:avLst/>
          </a:prstGeom>
          <a:noFill/>
          <a:ln w="12700">
            <a:solidFill>
              <a:schemeClr val="tx1"/>
            </a:solidFill>
            <a:round/>
            <a:headEnd type="none" w="sm" len="sm"/>
            <a:tailEnd type="none" w="sm" len="sm"/>
          </a:ln>
        </p:spPr>
        <p:txBody>
          <a:bodyPr/>
          <a:lstStyle/>
          <a:p>
            <a:endParaRPr lang="en-US">
              <a:latin typeface="+mn-lt"/>
            </a:endParaRPr>
          </a:p>
        </p:txBody>
      </p:sp>
      <p:sp>
        <p:nvSpPr>
          <p:cNvPr id="12" name="Line 11">
            <a:extLst>
              <a:ext uri="{FF2B5EF4-FFF2-40B4-BE49-F238E27FC236}">
                <a16:creationId xmlns:a16="http://schemas.microsoft.com/office/drawing/2014/main" id="{A9845241-D6BA-4211-B9E9-00515C03BBB7}"/>
              </a:ext>
            </a:extLst>
          </p:cNvPr>
          <p:cNvSpPr>
            <a:spLocks noChangeShapeType="1"/>
          </p:cNvSpPr>
          <p:nvPr/>
        </p:nvSpPr>
        <p:spPr bwMode="auto">
          <a:xfrm>
            <a:off x="1581150" y="2231266"/>
            <a:ext cx="0" cy="2819400"/>
          </a:xfrm>
          <a:prstGeom prst="line">
            <a:avLst/>
          </a:prstGeom>
          <a:noFill/>
          <a:ln w="12700">
            <a:solidFill>
              <a:schemeClr val="tx1"/>
            </a:solidFill>
            <a:round/>
            <a:headEnd type="none" w="sm" len="sm"/>
            <a:tailEnd type="none" w="sm" len="sm"/>
          </a:ln>
        </p:spPr>
        <p:txBody>
          <a:bodyPr/>
          <a:lstStyle/>
          <a:p>
            <a:endParaRPr lang="en-US">
              <a:latin typeface="+mn-lt"/>
            </a:endParaRPr>
          </a:p>
        </p:txBody>
      </p:sp>
      <p:sp>
        <p:nvSpPr>
          <p:cNvPr id="13" name="Line 12">
            <a:extLst>
              <a:ext uri="{FF2B5EF4-FFF2-40B4-BE49-F238E27FC236}">
                <a16:creationId xmlns:a16="http://schemas.microsoft.com/office/drawing/2014/main" id="{BCE745C4-C7B7-46DD-886E-1FBF1FEB3319}"/>
              </a:ext>
            </a:extLst>
          </p:cNvPr>
          <p:cNvSpPr>
            <a:spLocks noChangeShapeType="1"/>
          </p:cNvSpPr>
          <p:nvPr/>
        </p:nvSpPr>
        <p:spPr bwMode="auto">
          <a:xfrm>
            <a:off x="2952750" y="3679066"/>
            <a:ext cx="0" cy="533400"/>
          </a:xfrm>
          <a:prstGeom prst="line">
            <a:avLst/>
          </a:prstGeom>
          <a:noFill/>
          <a:ln w="12700">
            <a:solidFill>
              <a:schemeClr val="tx1"/>
            </a:solidFill>
            <a:round/>
            <a:headEnd type="none" w="sm" len="sm"/>
            <a:tailEnd type="none" w="sm" len="sm"/>
          </a:ln>
        </p:spPr>
        <p:txBody>
          <a:bodyPr/>
          <a:lstStyle/>
          <a:p>
            <a:endParaRPr lang="en-US">
              <a:latin typeface="+mn-lt"/>
            </a:endParaRPr>
          </a:p>
        </p:txBody>
      </p:sp>
      <p:sp>
        <p:nvSpPr>
          <p:cNvPr id="14" name="Line 13">
            <a:extLst>
              <a:ext uri="{FF2B5EF4-FFF2-40B4-BE49-F238E27FC236}">
                <a16:creationId xmlns:a16="http://schemas.microsoft.com/office/drawing/2014/main" id="{555F4B51-415A-4F43-9AD3-6EE2DAAF11BA}"/>
              </a:ext>
            </a:extLst>
          </p:cNvPr>
          <p:cNvSpPr>
            <a:spLocks noChangeShapeType="1"/>
          </p:cNvSpPr>
          <p:nvPr/>
        </p:nvSpPr>
        <p:spPr bwMode="auto">
          <a:xfrm>
            <a:off x="4095750" y="4212466"/>
            <a:ext cx="0" cy="304800"/>
          </a:xfrm>
          <a:prstGeom prst="line">
            <a:avLst/>
          </a:prstGeom>
          <a:noFill/>
          <a:ln w="12700">
            <a:solidFill>
              <a:schemeClr val="tx1"/>
            </a:solidFill>
            <a:round/>
            <a:headEnd type="none" w="sm" len="sm"/>
            <a:tailEnd type="none" w="sm" len="sm"/>
          </a:ln>
        </p:spPr>
        <p:txBody>
          <a:bodyPr/>
          <a:lstStyle/>
          <a:p>
            <a:endParaRPr lang="en-US">
              <a:latin typeface="+mn-lt"/>
            </a:endParaRPr>
          </a:p>
        </p:txBody>
      </p:sp>
      <p:sp>
        <p:nvSpPr>
          <p:cNvPr id="15" name="Line 14">
            <a:extLst>
              <a:ext uri="{FF2B5EF4-FFF2-40B4-BE49-F238E27FC236}">
                <a16:creationId xmlns:a16="http://schemas.microsoft.com/office/drawing/2014/main" id="{A6253A1C-82AA-450A-A46C-BD1C6B280985}"/>
              </a:ext>
            </a:extLst>
          </p:cNvPr>
          <p:cNvSpPr>
            <a:spLocks noChangeShapeType="1"/>
          </p:cNvSpPr>
          <p:nvPr/>
        </p:nvSpPr>
        <p:spPr bwMode="auto">
          <a:xfrm>
            <a:off x="1581150" y="4517266"/>
            <a:ext cx="2514600" cy="0"/>
          </a:xfrm>
          <a:prstGeom prst="line">
            <a:avLst/>
          </a:prstGeom>
          <a:noFill/>
          <a:ln w="12700">
            <a:solidFill>
              <a:schemeClr val="tx1"/>
            </a:solidFill>
            <a:round/>
            <a:headEnd type="none" w="sm" len="sm"/>
            <a:tailEnd type="none" w="sm" len="sm"/>
          </a:ln>
        </p:spPr>
        <p:txBody>
          <a:bodyPr/>
          <a:lstStyle/>
          <a:p>
            <a:endParaRPr lang="en-US">
              <a:latin typeface="+mn-lt"/>
            </a:endParaRPr>
          </a:p>
        </p:txBody>
      </p:sp>
      <p:sp>
        <p:nvSpPr>
          <p:cNvPr id="16" name="Oval 15">
            <a:extLst>
              <a:ext uri="{FF2B5EF4-FFF2-40B4-BE49-F238E27FC236}">
                <a16:creationId xmlns:a16="http://schemas.microsoft.com/office/drawing/2014/main" id="{5397B882-07A5-450C-946F-CC388534C665}"/>
              </a:ext>
            </a:extLst>
          </p:cNvPr>
          <p:cNvSpPr>
            <a:spLocks noChangeArrowheads="1"/>
          </p:cNvSpPr>
          <p:nvPr/>
        </p:nvSpPr>
        <p:spPr bwMode="auto">
          <a:xfrm>
            <a:off x="209550" y="3374266"/>
            <a:ext cx="1219200" cy="685800"/>
          </a:xfrm>
          <a:prstGeom prst="ellipse">
            <a:avLst/>
          </a:prstGeom>
          <a:solidFill>
            <a:schemeClr val="accent1"/>
          </a:solidFill>
          <a:ln w="12700">
            <a:solidFill>
              <a:schemeClr val="tx1"/>
            </a:solidFill>
            <a:round/>
            <a:headEnd type="none" w="sm" len="sm"/>
            <a:tailEnd type="none" w="sm" len="sm"/>
          </a:ln>
        </p:spPr>
        <p:txBody>
          <a:bodyPr wrap="none" anchor="ctr"/>
          <a:lstStyle/>
          <a:p>
            <a:pPr algn="ctr" eaLnBrk="0" hangingPunct="0"/>
            <a:r>
              <a:rPr lang="en" sz="2400">
                <a:solidFill>
                  <a:srgbClr val="FF0000"/>
                </a:solidFill>
                <a:latin typeface="+mn-lt"/>
              </a:rPr>
              <a:t>NPV1</a:t>
            </a:r>
          </a:p>
        </p:txBody>
      </p:sp>
      <p:sp>
        <p:nvSpPr>
          <p:cNvPr id="17" name="Oval 16">
            <a:extLst>
              <a:ext uri="{FF2B5EF4-FFF2-40B4-BE49-F238E27FC236}">
                <a16:creationId xmlns:a16="http://schemas.microsoft.com/office/drawing/2014/main" id="{3CC7025B-11E3-4996-AC0F-597175D05E26}"/>
              </a:ext>
            </a:extLst>
          </p:cNvPr>
          <p:cNvSpPr>
            <a:spLocks noChangeArrowheads="1"/>
          </p:cNvSpPr>
          <p:nvPr/>
        </p:nvSpPr>
        <p:spPr bwMode="auto">
          <a:xfrm>
            <a:off x="209550" y="4441066"/>
            <a:ext cx="1219200" cy="685800"/>
          </a:xfrm>
          <a:prstGeom prst="ellipse">
            <a:avLst/>
          </a:prstGeom>
          <a:solidFill>
            <a:schemeClr val="accent1"/>
          </a:solidFill>
          <a:ln w="12700">
            <a:solidFill>
              <a:schemeClr val="tx1"/>
            </a:solidFill>
            <a:round/>
            <a:headEnd type="none" w="sm" len="sm"/>
            <a:tailEnd type="none" w="sm" len="sm"/>
          </a:ln>
        </p:spPr>
        <p:txBody>
          <a:bodyPr wrap="none" anchor="ctr"/>
          <a:lstStyle/>
          <a:p>
            <a:pPr algn="ctr" eaLnBrk="0" hangingPunct="0"/>
            <a:r>
              <a:rPr lang="en" sz="2400">
                <a:solidFill>
                  <a:srgbClr val="FF0000"/>
                </a:solidFill>
                <a:latin typeface="+mn-lt"/>
              </a:rPr>
              <a:t>NPV2</a:t>
            </a:r>
          </a:p>
        </p:txBody>
      </p:sp>
    </p:spTree>
    <p:extLst>
      <p:ext uri="{BB962C8B-B14F-4D97-AF65-F5344CB8AC3E}">
        <p14:creationId xmlns:p14="http://schemas.microsoft.com/office/powerpoint/2010/main" val="11781497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CF1BAD-05ED-4AC0-95FF-5F2EA52CCAC0}"/>
              </a:ext>
            </a:extLst>
          </p:cNvPr>
          <p:cNvSpPr>
            <a:spLocks noGrp="1"/>
          </p:cNvSpPr>
          <p:nvPr>
            <p:ph type="title"/>
          </p:nvPr>
        </p:nvSpPr>
        <p:spPr>
          <a:xfrm>
            <a:off x="609600" y="548633"/>
            <a:ext cx="10972800" cy="495200"/>
          </a:xfrm>
        </p:spPr>
        <p:txBody>
          <a:bodyPr>
            <a:noAutofit/>
          </a:bodyPr>
          <a:lstStyle/>
          <a:p>
            <a:r>
              <a:rPr lang="en-US" sz="3200">
                <a:solidFill>
                  <a:schemeClr val="accent1">
                    <a:lumMod val="50000"/>
                  </a:schemeClr>
                </a:solidFill>
                <a:latin typeface="+mn-lt"/>
              </a:rPr>
              <a:t>EVALUATION OF EE PROJECTS BASED ON IRR</a:t>
            </a:r>
            <a:endParaRPr lang="en" sz="3200" dirty="0">
              <a:solidFill>
                <a:schemeClr val="accent1">
                  <a:lumMod val="50000"/>
                </a:schemeClr>
              </a:solidFill>
              <a:latin typeface="+mn-lt"/>
            </a:endParaRPr>
          </a:p>
        </p:txBody>
      </p:sp>
      <p:sp>
        <p:nvSpPr>
          <p:cNvPr id="3" name="Content Placeholder 6">
            <a:extLst>
              <a:ext uri="{FF2B5EF4-FFF2-40B4-BE49-F238E27FC236}">
                <a16:creationId xmlns:a16="http://schemas.microsoft.com/office/drawing/2014/main" id="{3ADBBA30-333A-4018-BABA-66D58955AF07}"/>
              </a:ext>
            </a:extLst>
          </p:cNvPr>
          <p:cNvSpPr txBox="1">
            <a:spLocks/>
          </p:cNvSpPr>
          <p:nvPr/>
        </p:nvSpPr>
        <p:spPr>
          <a:xfrm>
            <a:off x="609600" y="1351722"/>
            <a:ext cx="10972800" cy="4512365"/>
          </a:xfrm>
          <a:prstGeom prst="rect">
            <a:avLst/>
          </a:prstGeom>
          <a:ln>
            <a:solidFill>
              <a:srgbClr val="003399"/>
            </a:solidFill>
          </a:ln>
        </p:spPr>
        <p:txBody>
          <a:bodyPr>
            <a:normAutofit lnSpcReduction="1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457200" indent="-457200" algn="just">
              <a:lnSpc>
                <a:spcPct val="110000"/>
              </a:lnSpc>
              <a:spcBef>
                <a:spcPts val="600"/>
              </a:spcBef>
              <a:buFont typeface="Arial" panose="020B0604020202020204" pitchFamily="34" charset="0"/>
              <a:buChar char="•"/>
              <a:defRPr/>
            </a:pPr>
            <a:r>
              <a:rPr lang="en-US" sz="2000" dirty="0">
                <a:cs typeface="Arial" pitchFamily="34" charset="0"/>
              </a:rPr>
              <a:t>IRR ≥ MARR - the larger the IRR of the project, the higher the financial efficiency of the project.</a:t>
            </a:r>
          </a:p>
          <a:p>
            <a:pPr marL="457200" indent="-457200" algn="just">
              <a:lnSpc>
                <a:spcPct val="110000"/>
              </a:lnSpc>
              <a:spcBef>
                <a:spcPts val="600"/>
              </a:spcBef>
              <a:buFont typeface="Arial" panose="020B0604020202020204" pitchFamily="34" charset="0"/>
              <a:buChar char="•"/>
              <a:defRPr/>
            </a:pPr>
            <a:r>
              <a:rPr lang="en-US" sz="2000" dirty="0">
                <a:cs typeface="Arial" pitchFamily="34" charset="0"/>
              </a:rPr>
              <a:t>IRR &lt; MARR - the project is not financially efficient.</a:t>
            </a:r>
          </a:p>
          <a:p>
            <a:pPr marL="457200" indent="-457200" algn="just">
              <a:lnSpc>
                <a:spcPct val="110000"/>
              </a:lnSpc>
              <a:spcBef>
                <a:spcPts val="600"/>
              </a:spcBef>
              <a:buFont typeface="Arial" panose="020B0604020202020204" pitchFamily="34" charset="0"/>
              <a:buChar char="•"/>
              <a:defRPr/>
            </a:pPr>
            <a:r>
              <a:rPr lang="en-US" sz="2000" b="1" dirty="0">
                <a:cs typeface="Arial" pitchFamily="34" charset="0"/>
              </a:rPr>
              <a:t>The selected option is the option with the largest IRR ≥ MARR</a:t>
            </a:r>
          </a:p>
          <a:p>
            <a:pPr marL="457200" indent="-457200" algn="just">
              <a:lnSpc>
                <a:spcPct val="110000"/>
              </a:lnSpc>
              <a:spcBef>
                <a:spcPts val="600"/>
              </a:spcBef>
              <a:buFont typeface="Arial" panose="020B0604020202020204" pitchFamily="34" charset="0"/>
              <a:buChar char="•"/>
              <a:defRPr/>
            </a:pPr>
            <a:r>
              <a:rPr lang="en-US" sz="2000" dirty="0">
                <a:cs typeface="Arial" pitchFamily="34" charset="0"/>
              </a:rPr>
              <a:t>MARR: Minimum Acceptable Rate of Return</a:t>
            </a:r>
          </a:p>
          <a:p>
            <a:pPr marL="457200" indent="-457200" algn="just">
              <a:lnSpc>
                <a:spcPct val="110000"/>
              </a:lnSpc>
              <a:spcBef>
                <a:spcPts val="600"/>
              </a:spcBef>
              <a:buFont typeface="Arial" panose="020B0604020202020204" pitchFamily="34" charset="0"/>
              <a:buChar char="•"/>
              <a:defRPr/>
            </a:pPr>
            <a:r>
              <a:rPr lang="en-US" sz="2000" b="1" dirty="0">
                <a:cs typeface="Arial" pitchFamily="34" charset="0"/>
              </a:rPr>
              <a:t>Projects with equal lifespans</a:t>
            </a:r>
          </a:p>
          <a:p>
            <a:pPr marL="457200" indent="-457200" algn="just">
              <a:lnSpc>
                <a:spcPct val="110000"/>
              </a:lnSpc>
              <a:spcBef>
                <a:spcPts val="600"/>
              </a:spcBef>
              <a:buFont typeface="Arial" panose="020B0604020202020204" pitchFamily="34" charset="0"/>
              <a:buChar char="•"/>
              <a:defRPr/>
            </a:pPr>
            <a:r>
              <a:rPr lang="en-US" sz="2000" dirty="0">
                <a:cs typeface="Arial" pitchFamily="34" charset="0"/>
              </a:rPr>
              <a:t>Directly compare the IRR values ​​of the projects</a:t>
            </a:r>
          </a:p>
          <a:p>
            <a:pPr marL="457200" indent="-457200" algn="just">
              <a:lnSpc>
                <a:spcPct val="110000"/>
              </a:lnSpc>
              <a:spcBef>
                <a:spcPts val="600"/>
              </a:spcBef>
              <a:buFont typeface="Arial" panose="020B0604020202020204" pitchFamily="34" charset="0"/>
              <a:buChar char="•"/>
              <a:defRPr/>
            </a:pPr>
            <a:r>
              <a:rPr lang="en-US" sz="2000" b="1" dirty="0">
                <a:cs typeface="Arial" pitchFamily="34" charset="0"/>
              </a:rPr>
              <a:t>Projects with different lifespans</a:t>
            </a:r>
          </a:p>
          <a:p>
            <a:pPr marL="457200" indent="-457200" algn="just">
              <a:lnSpc>
                <a:spcPct val="110000"/>
              </a:lnSpc>
              <a:spcBef>
                <a:spcPts val="600"/>
              </a:spcBef>
              <a:buFont typeface="Arial" panose="020B0604020202020204" pitchFamily="34" charset="0"/>
              <a:buChar char="•"/>
              <a:defRPr/>
            </a:pPr>
            <a:r>
              <a:rPr lang="en-US" sz="2000" dirty="0">
                <a:cs typeface="Arial" pitchFamily="34" charset="0"/>
              </a:rPr>
              <a:t>Compare each pair of projects</a:t>
            </a:r>
          </a:p>
          <a:p>
            <a:pPr marL="457200" indent="-457200" algn="just">
              <a:lnSpc>
                <a:spcPct val="110000"/>
              </a:lnSpc>
              <a:spcBef>
                <a:spcPts val="600"/>
              </a:spcBef>
              <a:buFont typeface="Arial" panose="020B0604020202020204" pitchFamily="34" charset="0"/>
              <a:buChar char="•"/>
              <a:defRPr/>
            </a:pPr>
            <a:r>
              <a:rPr lang="en-US" sz="2000" dirty="0">
                <a:cs typeface="Arial" pitchFamily="34" charset="0"/>
              </a:rPr>
              <a:t>Subtract the project with small investment from the project with large investment</a:t>
            </a:r>
          </a:p>
          <a:p>
            <a:pPr marL="457200" indent="-457200" algn="just">
              <a:lnSpc>
                <a:spcPct val="110000"/>
              </a:lnSpc>
              <a:spcBef>
                <a:spcPts val="600"/>
              </a:spcBef>
              <a:buFont typeface="Arial" panose="020B0604020202020204" pitchFamily="34" charset="0"/>
              <a:buChar char="•"/>
              <a:defRPr/>
            </a:pPr>
            <a:r>
              <a:rPr lang="en-US" sz="2000" dirty="0">
                <a:cs typeface="Arial" pitchFamily="34" charset="0"/>
              </a:rPr>
              <a:t>If the new project has an IRR larger than MARR, the project with large investment is better, otherwise the project with small investment is better</a:t>
            </a:r>
            <a:endParaRPr lang="en-US" sz="2000" dirty="0"/>
          </a:p>
        </p:txBody>
      </p:sp>
    </p:spTree>
    <p:extLst>
      <p:ext uri="{BB962C8B-B14F-4D97-AF65-F5344CB8AC3E}">
        <p14:creationId xmlns:p14="http://schemas.microsoft.com/office/powerpoint/2010/main" val="27538390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7DB4DA-C751-499E-97DB-4CA8AA2BF486}"/>
              </a:ext>
            </a:extLst>
          </p:cNvPr>
          <p:cNvSpPr>
            <a:spLocks noGrp="1"/>
          </p:cNvSpPr>
          <p:nvPr>
            <p:ph type="title"/>
          </p:nvPr>
        </p:nvSpPr>
        <p:spPr>
          <a:xfrm>
            <a:off x="1" y="580606"/>
            <a:ext cx="12192000" cy="495200"/>
          </a:xfrm>
        </p:spPr>
        <p:txBody>
          <a:bodyPr>
            <a:noAutofit/>
          </a:bodyPr>
          <a:lstStyle/>
          <a:p>
            <a:r>
              <a:rPr lang="en-US">
                <a:solidFill>
                  <a:schemeClr val="accent1">
                    <a:lumMod val="50000"/>
                  </a:schemeClr>
                </a:solidFill>
                <a:latin typeface="+mn-lt"/>
              </a:rPr>
              <a:t>FINANCIAL INDICATORS USED TO EVALUATE EE PROJECTS</a:t>
            </a:r>
            <a:endParaRPr lang="en-US" dirty="0">
              <a:solidFill>
                <a:schemeClr val="accent1">
                  <a:lumMod val="50000"/>
                </a:schemeClr>
              </a:solidFill>
              <a:latin typeface="+mn-lt"/>
            </a:endParaRPr>
          </a:p>
        </p:txBody>
      </p:sp>
      <p:graphicFrame>
        <p:nvGraphicFramePr>
          <p:cNvPr id="5" name="Table 5">
            <a:extLst>
              <a:ext uri="{FF2B5EF4-FFF2-40B4-BE49-F238E27FC236}">
                <a16:creationId xmlns:a16="http://schemas.microsoft.com/office/drawing/2014/main" id="{2AE5529A-4E2E-4992-95F5-C49FC9323432}"/>
              </a:ext>
            </a:extLst>
          </p:cNvPr>
          <p:cNvGraphicFramePr>
            <a:graphicFrameLocks noGrp="1"/>
          </p:cNvGraphicFramePr>
          <p:nvPr>
            <p:extLst>
              <p:ext uri="{D42A27DB-BD31-4B8C-83A1-F6EECF244321}">
                <p14:modId xmlns:p14="http://schemas.microsoft.com/office/powerpoint/2010/main" val="1581822000"/>
              </p:ext>
            </p:extLst>
          </p:nvPr>
        </p:nvGraphicFramePr>
        <p:xfrm>
          <a:off x="1" y="1285357"/>
          <a:ext cx="12192000" cy="4830354"/>
        </p:xfrm>
        <a:graphic>
          <a:graphicData uri="http://schemas.openxmlformats.org/drawingml/2006/table">
            <a:tbl>
              <a:tblPr firstRow="1" bandRow="1"/>
              <a:tblGrid>
                <a:gridCol w="1276350">
                  <a:extLst>
                    <a:ext uri="{9D8B030D-6E8A-4147-A177-3AD203B41FA5}">
                      <a16:colId xmlns:a16="http://schemas.microsoft.com/office/drawing/2014/main" val="83932005"/>
                    </a:ext>
                  </a:extLst>
                </a:gridCol>
                <a:gridCol w="2381251">
                  <a:extLst>
                    <a:ext uri="{9D8B030D-6E8A-4147-A177-3AD203B41FA5}">
                      <a16:colId xmlns:a16="http://schemas.microsoft.com/office/drawing/2014/main" val="3874337431"/>
                    </a:ext>
                  </a:extLst>
                </a:gridCol>
                <a:gridCol w="3219449">
                  <a:extLst>
                    <a:ext uri="{9D8B030D-6E8A-4147-A177-3AD203B41FA5}">
                      <a16:colId xmlns:a16="http://schemas.microsoft.com/office/drawing/2014/main" val="2257747013"/>
                    </a:ext>
                  </a:extLst>
                </a:gridCol>
                <a:gridCol w="2686050">
                  <a:extLst>
                    <a:ext uri="{9D8B030D-6E8A-4147-A177-3AD203B41FA5}">
                      <a16:colId xmlns:a16="http://schemas.microsoft.com/office/drawing/2014/main" val="1548757473"/>
                    </a:ext>
                  </a:extLst>
                </a:gridCol>
                <a:gridCol w="2628900">
                  <a:extLst>
                    <a:ext uri="{9D8B030D-6E8A-4147-A177-3AD203B41FA5}">
                      <a16:colId xmlns:a16="http://schemas.microsoft.com/office/drawing/2014/main" val="2390172225"/>
                    </a:ext>
                  </a:extLst>
                </a:gridCol>
              </a:tblGrid>
              <a:tr h="268120">
                <a:tc>
                  <a:txBody>
                    <a:bodyPr/>
                    <a:lstStyle/>
                    <a:p>
                      <a:pPr algn="ctr"/>
                      <a:r>
                        <a:rPr lang="en-US" sz="1200" b="1" dirty="0">
                          <a:solidFill>
                            <a:schemeClr val="tx1"/>
                          </a:solidFill>
                        </a:rPr>
                        <a:t>Target</a:t>
                      </a:r>
                    </a:p>
                  </a:txBody>
                  <a:tcPr/>
                </a:tc>
                <a:tc>
                  <a:txBody>
                    <a:bodyPr/>
                    <a:lstStyle/>
                    <a:p>
                      <a:pPr algn="ctr"/>
                      <a:r>
                        <a:rPr lang="en-US" sz="1200" b="1" dirty="0" err="1">
                          <a:solidFill>
                            <a:schemeClr val="tx1"/>
                          </a:solidFill>
                        </a:rPr>
                        <a:t>Definitio</a:t>
                      </a:r>
                      <a:endParaRPr lang="en-US" sz="1200" b="1" dirty="0">
                        <a:solidFill>
                          <a:schemeClr val="tx1"/>
                        </a:solidFill>
                      </a:endParaRPr>
                    </a:p>
                  </a:txBody>
                  <a:tcPr/>
                </a:tc>
                <a:tc>
                  <a:txBody>
                    <a:bodyPr/>
                    <a:lstStyle/>
                    <a:p>
                      <a:pPr algn="ctr"/>
                      <a:r>
                        <a:rPr lang="en-US" sz="1200" b="1" dirty="0">
                          <a:solidFill>
                            <a:schemeClr val="tx1"/>
                          </a:solidFill>
                        </a:rPr>
                        <a:t>Advantages</a:t>
                      </a:r>
                    </a:p>
                  </a:txBody>
                  <a:tcPr/>
                </a:tc>
                <a:tc>
                  <a:txBody>
                    <a:bodyPr/>
                    <a:lstStyle/>
                    <a:p>
                      <a:pPr algn="ctr"/>
                      <a:r>
                        <a:rPr lang="en-US" sz="1200" b="1" dirty="0" err="1">
                          <a:solidFill>
                            <a:schemeClr val="tx1"/>
                          </a:solidFill>
                        </a:rPr>
                        <a:t>Disvantages</a:t>
                      </a:r>
                      <a:r>
                        <a:rPr lang="en-US" sz="1200" b="1" baseline="0" dirty="0">
                          <a:solidFill>
                            <a:schemeClr val="tx1"/>
                          </a:solidFill>
                        </a:rPr>
                        <a:t> </a:t>
                      </a:r>
                      <a:endParaRPr lang="en-US" sz="1200" b="1" dirty="0">
                        <a:solidFill>
                          <a:schemeClr val="tx1"/>
                        </a:solidFill>
                      </a:endParaRPr>
                    </a:p>
                  </a:txBody>
                  <a:tcPr/>
                </a:tc>
                <a:tc>
                  <a:txBody>
                    <a:bodyPr/>
                    <a:lstStyle/>
                    <a:p>
                      <a:pPr algn="ctr"/>
                      <a:r>
                        <a:rPr lang="en-US" sz="1200" b="1" dirty="0">
                          <a:solidFill>
                            <a:schemeClr val="tx1"/>
                          </a:solidFill>
                        </a:rPr>
                        <a:t>Suggested Application</a:t>
                      </a:r>
                    </a:p>
                  </a:txBody>
                  <a:tcPr/>
                </a:tc>
                <a:extLst>
                  <a:ext uri="{0D108BD9-81ED-4DB2-BD59-A6C34878D82A}">
                    <a16:rowId xmlns:a16="http://schemas.microsoft.com/office/drawing/2014/main" val="3348239338"/>
                  </a:ext>
                </a:extLst>
              </a:tr>
              <a:tr h="1206542">
                <a:tc>
                  <a:txBody>
                    <a:bodyPr/>
                    <a:lstStyle/>
                    <a:p>
                      <a:r>
                        <a:rPr lang="en-US" sz="1100" b="1" dirty="0">
                          <a:solidFill>
                            <a:schemeClr val="tx1"/>
                          </a:solidFill>
                        </a:rPr>
                        <a:t>NPV (Net Present Value</a:t>
                      </a:r>
                    </a:p>
                  </a:txBody>
                  <a:tcPr/>
                </a:tc>
                <a:tc>
                  <a:txBody>
                    <a:bodyPr/>
                    <a:lstStyle/>
                    <a:p>
                      <a:r>
                        <a:rPr lang="en-US" sz="1100" dirty="0">
                          <a:solidFill>
                            <a:schemeClr val="tx1"/>
                          </a:solidFill>
                        </a:rPr>
                        <a:t>NPV is the net present value, which measures the difference between the total present value of cash inflows and cash outflows over the life of a project, after discounting at an appropriate rate.</a:t>
                      </a:r>
                    </a:p>
                  </a:txBody>
                  <a:tcPr/>
                </a:tc>
                <a:tc>
                  <a:txBody>
                    <a:bodyPr/>
                    <a:lstStyle/>
                    <a:p>
                      <a:pPr marL="171450" indent="-171450">
                        <a:buFontTx/>
                        <a:buChar char="-"/>
                      </a:pPr>
                      <a:r>
                        <a:rPr lang="en-US" sz="1100" dirty="0">
                          <a:solidFill>
                            <a:schemeClr val="tx1"/>
                          </a:solidFill>
                        </a:rPr>
                        <a:t>Full consideration of cash flows throughout the project life. - Reflects the time value of money.</a:t>
                      </a:r>
                    </a:p>
                    <a:p>
                      <a:pPr marL="171450" indent="-171450">
                        <a:buFontTx/>
                        <a:buChar char="-"/>
                      </a:pPr>
                      <a:r>
                        <a:rPr lang="en-US" sz="1100" dirty="0">
                          <a:solidFill>
                            <a:schemeClr val="tx1"/>
                          </a:solidFill>
                        </a:rPr>
                        <a:t> - Easy comparison between different projects</a:t>
                      </a:r>
                    </a:p>
                  </a:txBody>
                  <a:tcPr/>
                </a:tc>
                <a:tc>
                  <a:txBody>
                    <a:bodyPr/>
                    <a:lstStyle/>
                    <a:p>
                      <a:pPr marL="171450" indent="-171450">
                        <a:buFontTx/>
                        <a:buChar char="-"/>
                      </a:pPr>
                      <a:r>
                        <a:rPr lang="en-US" sz="1100" dirty="0">
                          <a:solidFill>
                            <a:schemeClr val="tx1"/>
                          </a:solidFill>
                        </a:rPr>
                        <a:t>It is necessary to choose an appropriate discount rate, otherwise it may lead to incorrect results.</a:t>
                      </a:r>
                    </a:p>
                    <a:p>
                      <a:pPr marL="0" indent="0">
                        <a:buFontTx/>
                        <a:buNone/>
                      </a:pPr>
                      <a:r>
                        <a:rPr lang="en-US" sz="1100" dirty="0">
                          <a:solidFill>
                            <a:schemeClr val="tx1"/>
                          </a:solidFill>
                        </a:rPr>
                        <a:t> - Cannot be applied to projects with too long or uncertain time and cash flows.</a:t>
                      </a:r>
                    </a:p>
                  </a:txBody>
                  <a:tcPr/>
                </a:tc>
                <a:tc>
                  <a:txBody>
                    <a:bodyPr/>
                    <a:lstStyle/>
                    <a:p>
                      <a:r>
                        <a:rPr lang="en-US" sz="1100" dirty="0">
                          <a:solidFill>
                            <a:schemeClr val="tx1"/>
                          </a:solidFill>
                        </a:rPr>
                        <a:t>- Used in long-term projects, when cash flows can be forecasted and an appropriate discount rate can be determined.</a:t>
                      </a:r>
                    </a:p>
                  </a:txBody>
                  <a:tcPr/>
                </a:tc>
                <a:extLst>
                  <a:ext uri="{0D108BD9-81ED-4DB2-BD59-A6C34878D82A}">
                    <a16:rowId xmlns:a16="http://schemas.microsoft.com/office/drawing/2014/main" val="1669616953"/>
                  </a:ext>
                </a:extLst>
              </a:tr>
              <a:tr h="1045670">
                <a:tc>
                  <a:txBody>
                    <a:bodyPr/>
                    <a:lstStyle/>
                    <a:p>
                      <a:r>
                        <a:rPr lang="en-US" sz="1100" b="1" dirty="0">
                          <a:solidFill>
                            <a:schemeClr val="tx1"/>
                          </a:solidFill>
                        </a:rPr>
                        <a:t>IRR (Internal Rate of Return)</a:t>
                      </a:r>
                    </a:p>
                  </a:txBody>
                  <a:tcPr/>
                </a:tc>
                <a:tc>
                  <a:txBody>
                    <a:bodyPr/>
                    <a:lstStyle/>
                    <a:p>
                      <a:r>
                        <a:rPr lang="en-US" sz="1100" dirty="0">
                          <a:solidFill>
                            <a:schemeClr val="tx1"/>
                          </a:solidFill>
                        </a:rPr>
                        <a:t>IRR is the internal rate of return, which is the discount rate that makes the net present value (NPV) of a project equal to 0. It reflects the profitability of the project.</a:t>
                      </a:r>
                    </a:p>
                  </a:txBody>
                  <a:tcPr/>
                </a:tc>
                <a:tc>
                  <a:txBody>
                    <a:bodyPr/>
                    <a:lstStyle/>
                    <a:p>
                      <a:pPr marL="171450" indent="-171450">
                        <a:buFontTx/>
                        <a:buChar char="-"/>
                      </a:pPr>
                      <a:r>
                        <a:rPr lang="en-US" sz="1100" dirty="0">
                          <a:solidFill>
                            <a:schemeClr val="tx1"/>
                          </a:solidFill>
                        </a:rPr>
                        <a:t>Easy to understand, easy to use.</a:t>
                      </a:r>
                    </a:p>
                    <a:p>
                      <a:pPr marL="171450" indent="-171450">
                        <a:buFontTx/>
                        <a:buChar char="-"/>
                      </a:pPr>
                      <a:r>
                        <a:rPr lang="en-US" sz="1100" dirty="0">
                          <a:solidFill>
                            <a:schemeClr val="tx1"/>
                          </a:solidFill>
                        </a:rPr>
                        <a:t> - Shows the project's profit rate, helping to evaluate the project's attractiveness. </a:t>
                      </a:r>
                    </a:p>
                    <a:p>
                      <a:pPr marL="0" indent="0">
                        <a:buFontTx/>
                        <a:buNone/>
                      </a:pPr>
                      <a:r>
                        <a:rPr lang="en-US" sz="1100" dirty="0">
                          <a:solidFill>
                            <a:schemeClr val="tx1"/>
                          </a:solidFill>
                        </a:rPr>
                        <a:t>- Suitable for investors requiring high profit rates</a:t>
                      </a:r>
                      <a:r>
                        <a:rPr lang="vi-VN" sz="1100" dirty="0">
                          <a:solidFill>
                            <a:schemeClr val="tx1"/>
                          </a:solidFill>
                        </a:rPr>
                        <a:t>.</a:t>
                      </a:r>
                      <a:endParaRPr lang="en-US" sz="1100" dirty="0">
                        <a:solidFill>
                          <a:schemeClr val="tx1"/>
                        </a:solidFill>
                      </a:endParaRPr>
                    </a:p>
                  </a:txBody>
                  <a:tcPr/>
                </a:tc>
                <a:tc>
                  <a:txBody>
                    <a:bodyPr/>
                    <a:lstStyle/>
                    <a:p>
                      <a:pPr marL="171450" indent="-171450">
                        <a:buFontTx/>
                        <a:buChar char="-"/>
                      </a:pPr>
                      <a:r>
                        <a:rPr lang="en-US" sz="1100" dirty="0">
                          <a:solidFill>
                            <a:schemeClr val="tx1"/>
                          </a:solidFill>
                        </a:rPr>
                        <a:t>Cannot be applied if there are many inconsistent cash inflows and outflows.</a:t>
                      </a:r>
                    </a:p>
                    <a:p>
                      <a:pPr marL="0" indent="0">
                        <a:buFontTx/>
                        <a:buNone/>
                      </a:pPr>
                      <a:r>
                        <a:rPr lang="en-US" sz="1100" dirty="0">
                          <a:solidFill>
                            <a:schemeClr val="tx1"/>
                          </a:solidFill>
                        </a:rPr>
                        <a:t> - IRR can have multiple values ​​in some special situations (uneven cash flows).</a:t>
                      </a:r>
                    </a:p>
                  </a:txBody>
                  <a:tcPr/>
                </a:tc>
                <a:tc>
                  <a:txBody>
                    <a:bodyPr/>
                    <a:lstStyle/>
                    <a:p>
                      <a:pPr marL="171450" indent="-171450">
                        <a:buFontTx/>
                        <a:buChar char="-"/>
                      </a:pPr>
                      <a:r>
                        <a:rPr lang="en-US" sz="1100" dirty="0">
                          <a:solidFill>
                            <a:schemeClr val="tx1"/>
                          </a:solidFill>
                        </a:rPr>
                        <a:t>Used to compare investment projects of different sizes and durations.</a:t>
                      </a:r>
                    </a:p>
                    <a:p>
                      <a:pPr marL="0" indent="0">
                        <a:buFontTx/>
                        <a:buNone/>
                      </a:pPr>
                      <a:r>
                        <a:rPr lang="en-US" sz="1100" dirty="0">
                          <a:solidFill>
                            <a:schemeClr val="tx1"/>
                          </a:solidFill>
                        </a:rPr>
                        <a:t> - Suitable for investors interested in profitability.</a:t>
                      </a:r>
                    </a:p>
                  </a:txBody>
                  <a:tcPr/>
                </a:tc>
                <a:extLst>
                  <a:ext uri="{0D108BD9-81ED-4DB2-BD59-A6C34878D82A}">
                    <a16:rowId xmlns:a16="http://schemas.microsoft.com/office/drawing/2014/main" val="572701904"/>
                  </a:ext>
                </a:extLst>
              </a:tr>
              <a:tr h="1045670">
                <a:tc>
                  <a:txBody>
                    <a:bodyPr/>
                    <a:lstStyle/>
                    <a:p>
                      <a:r>
                        <a:rPr lang="en-US" sz="1100" b="1" dirty="0">
                          <a:solidFill>
                            <a:schemeClr val="tx1"/>
                          </a:solidFill>
                        </a:rPr>
                        <a:t>(Payback Period)</a:t>
                      </a:r>
                    </a:p>
                  </a:txBody>
                  <a:tcPr/>
                </a:tc>
                <a:tc>
                  <a:txBody>
                    <a:bodyPr/>
                    <a:lstStyle/>
                    <a:p>
                      <a:r>
                        <a:rPr lang="en-US" sz="1100" dirty="0">
                          <a:solidFill>
                            <a:schemeClr val="tx1"/>
                          </a:solidFill>
                        </a:rPr>
                        <a:t>Payback period is the amount of time required to recover the initial investment from the cash flows generated during the project.</a:t>
                      </a:r>
                    </a:p>
                  </a:txBody>
                  <a:tcPr/>
                </a:tc>
                <a:tc>
                  <a:txBody>
                    <a:bodyPr/>
                    <a:lstStyle/>
                    <a:p>
                      <a:pPr marL="171450" indent="-171450">
                        <a:buFontTx/>
                        <a:buChar char="-"/>
                      </a:pPr>
                      <a:r>
                        <a:rPr lang="en-US" sz="1100" dirty="0">
                          <a:solidFill>
                            <a:schemeClr val="tx1"/>
                          </a:solidFill>
                        </a:rPr>
                        <a:t>Easy to understand and calculate.</a:t>
                      </a:r>
                    </a:p>
                    <a:p>
                      <a:pPr marL="0" indent="0">
                        <a:buFontTx/>
                        <a:buNone/>
                      </a:pPr>
                      <a:r>
                        <a:rPr lang="en-US" sz="1100" dirty="0">
                          <a:solidFill>
                            <a:schemeClr val="tx1"/>
                          </a:solidFill>
                        </a:rPr>
                        <a:t> - Reflects the ability to recover capital quickly.</a:t>
                      </a:r>
                    </a:p>
                    <a:p>
                      <a:pPr marL="0" indent="0">
                        <a:buFontTx/>
                        <a:buNone/>
                      </a:pPr>
                      <a:r>
                        <a:rPr lang="en-US" sz="1100" dirty="0">
                          <a:solidFill>
                            <a:schemeClr val="tx1"/>
                          </a:solidFill>
                        </a:rPr>
                        <a:t> - Simple and cost-effective analysis.</a:t>
                      </a:r>
                    </a:p>
                  </a:txBody>
                  <a:tcPr/>
                </a:tc>
                <a:tc>
                  <a:txBody>
                    <a:bodyPr/>
                    <a:lstStyle/>
                    <a:p>
                      <a:pPr marL="171450" indent="-171450">
                        <a:buFontTx/>
                        <a:buChar char="-"/>
                      </a:pPr>
                      <a:r>
                        <a:rPr lang="en-US" sz="1100" dirty="0">
                          <a:solidFill>
                            <a:schemeClr val="tx1"/>
                          </a:solidFill>
                        </a:rPr>
                        <a:t>Does not take into account the time value of money.</a:t>
                      </a:r>
                    </a:p>
                    <a:p>
                      <a:pPr marL="0" indent="0">
                        <a:buFontTx/>
                        <a:buNone/>
                      </a:pPr>
                      <a:r>
                        <a:rPr lang="en-US" sz="1100" dirty="0">
                          <a:solidFill>
                            <a:schemeClr val="tx1"/>
                          </a:solidFill>
                        </a:rPr>
                        <a:t> - Does not fully reflect long-term financial feasibility</a:t>
                      </a:r>
                    </a:p>
                    <a:p>
                      <a:pPr marL="0" indent="0">
                        <a:buFontTx/>
                        <a:buNone/>
                      </a:pPr>
                      <a:r>
                        <a:rPr lang="en-US" sz="1100" dirty="0">
                          <a:solidFill>
                            <a:schemeClr val="tx1"/>
                          </a:solidFill>
                        </a:rPr>
                        <a:t> - Does not measure profits after the payback period.</a:t>
                      </a:r>
                    </a:p>
                  </a:txBody>
                  <a:tcPr/>
                </a:tc>
                <a:tc>
                  <a:txBody>
                    <a:bodyPr/>
                    <a:lstStyle/>
                    <a:p>
                      <a:pPr marL="171450" indent="-171450">
                        <a:buFontTx/>
                        <a:buChar char="-"/>
                      </a:pPr>
                      <a:r>
                        <a:rPr lang="en-US" sz="1100" dirty="0">
                          <a:solidFill>
                            <a:schemeClr val="tx1"/>
                          </a:solidFill>
                        </a:rPr>
                        <a:t>Suitable for short-term projects or when quick decisions are needed. </a:t>
                      </a:r>
                    </a:p>
                    <a:p>
                      <a:pPr marL="0" indent="0">
                        <a:buFontTx/>
                        <a:buNone/>
                      </a:pPr>
                      <a:r>
                        <a:rPr lang="en-US" sz="1100" dirty="0">
                          <a:solidFill>
                            <a:schemeClr val="tx1"/>
                          </a:solidFill>
                        </a:rPr>
                        <a:t>- Used when wanting to evaluate the liquidity of a project.</a:t>
                      </a:r>
                    </a:p>
                  </a:txBody>
                  <a:tcPr/>
                </a:tc>
                <a:extLst>
                  <a:ext uri="{0D108BD9-81ED-4DB2-BD59-A6C34878D82A}">
                    <a16:rowId xmlns:a16="http://schemas.microsoft.com/office/drawing/2014/main" val="995319929"/>
                  </a:ext>
                </a:extLst>
              </a:tr>
              <a:tr h="1206542">
                <a:tc>
                  <a:txBody>
                    <a:bodyPr/>
                    <a:lstStyle/>
                    <a:p>
                      <a:r>
                        <a:rPr lang="en-US" sz="1100" b="1" dirty="0">
                          <a:solidFill>
                            <a:schemeClr val="tx1"/>
                          </a:solidFill>
                        </a:rPr>
                        <a:t>(LCC - Life Cycle Costing)</a:t>
                      </a:r>
                    </a:p>
                  </a:txBody>
                  <a:tcPr/>
                </a:tc>
                <a:tc>
                  <a:txBody>
                    <a:bodyPr/>
                    <a:lstStyle/>
                    <a:p>
                      <a:r>
                        <a:rPr lang="en-US" sz="1100" dirty="0">
                          <a:solidFill>
                            <a:schemeClr val="tx1"/>
                          </a:solidFill>
                        </a:rPr>
                        <a:t>LCC is a method of calculating the total cost of a project throughout its life cycle, from design, construction, operation to maintenance and disposal.</a:t>
                      </a:r>
                    </a:p>
                  </a:txBody>
                  <a:tcPr/>
                </a:tc>
                <a:tc>
                  <a:txBody>
                    <a:bodyPr/>
                    <a:lstStyle/>
                    <a:p>
                      <a:pPr marL="171450" indent="-171450">
                        <a:buFontTx/>
                        <a:buChar char="-"/>
                      </a:pPr>
                      <a:r>
                        <a:rPr lang="en-US" sz="1100" dirty="0">
                          <a:solidFill>
                            <a:schemeClr val="tx1"/>
                          </a:solidFill>
                        </a:rPr>
                        <a:t>Calculates total costs over the life of the project. </a:t>
                      </a:r>
                    </a:p>
                    <a:p>
                      <a:pPr marL="171450" indent="-171450">
                        <a:buFontTx/>
                        <a:buChar char="-"/>
                      </a:pPr>
                      <a:r>
                        <a:rPr lang="en-US" sz="1100" dirty="0">
                          <a:solidFill>
                            <a:schemeClr val="tx1"/>
                          </a:solidFill>
                        </a:rPr>
                        <a:t>Useful in making long-term cost decisions</a:t>
                      </a:r>
                    </a:p>
                    <a:p>
                      <a:pPr marL="0" indent="0">
                        <a:buFontTx/>
                        <a:buNone/>
                      </a:pPr>
                      <a:r>
                        <a:rPr lang="en-US" sz="1100" dirty="0">
                          <a:solidFill>
                            <a:schemeClr val="tx1"/>
                          </a:solidFill>
                        </a:rPr>
                        <a:t>- Can identify hidden costs that are not visible at the outset.</a:t>
                      </a:r>
                    </a:p>
                  </a:txBody>
                  <a:tcPr/>
                </a:tc>
                <a:tc>
                  <a:txBody>
                    <a:bodyPr/>
                    <a:lstStyle/>
                    <a:p>
                      <a:r>
                        <a:rPr lang="en-US" sz="1100" dirty="0">
                          <a:solidFill>
                            <a:schemeClr val="tx1"/>
                          </a:solidFill>
                        </a:rPr>
                        <a:t>- Complex and requires a lot of long-term forecasting data. - Can be difficult to determine exact future costs.</a:t>
                      </a:r>
                    </a:p>
                  </a:txBody>
                  <a:tcPr/>
                </a:tc>
                <a:tc>
                  <a:txBody>
                    <a:bodyPr/>
                    <a:lstStyle/>
                    <a:p>
                      <a:pPr marL="171450" indent="-171450">
                        <a:buFontTx/>
                        <a:buChar char="-"/>
                      </a:pPr>
                      <a:r>
                        <a:rPr lang="en-US" sz="1100" dirty="0">
                          <a:solidFill>
                            <a:schemeClr val="tx1"/>
                          </a:solidFill>
                        </a:rPr>
                        <a:t>Used in projects requiring long-term sustainability, such as infrastructure, manufacturing plants.</a:t>
                      </a:r>
                    </a:p>
                    <a:p>
                      <a:pPr marL="0" indent="0">
                        <a:buFontTx/>
                        <a:buNone/>
                      </a:pPr>
                      <a:r>
                        <a:rPr lang="en-US" sz="1100" dirty="0">
                          <a:solidFill>
                            <a:schemeClr val="tx1"/>
                          </a:solidFill>
                        </a:rPr>
                        <a:t> - Suitable for long-term maintenance and operation decisions.</a:t>
                      </a:r>
                    </a:p>
                  </a:txBody>
                  <a:tcPr/>
                </a:tc>
                <a:extLst>
                  <a:ext uri="{0D108BD9-81ED-4DB2-BD59-A6C34878D82A}">
                    <a16:rowId xmlns:a16="http://schemas.microsoft.com/office/drawing/2014/main" val="2306776454"/>
                  </a:ext>
                </a:extLst>
              </a:tr>
            </a:tbl>
          </a:graphicData>
        </a:graphic>
      </p:graphicFrame>
    </p:spTree>
    <p:extLst>
      <p:ext uri="{BB962C8B-B14F-4D97-AF65-F5344CB8AC3E}">
        <p14:creationId xmlns:p14="http://schemas.microsoft.com/office/powerpoint/2010/main" val="37424866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F16A3999-E785-4DCA-B895-7B3CF8FCB0B8}"/>
              </a:ext>
            </a:extLst>
          </p:cNvPr>
          <p:cNvSpPr>
            <a:spLocks noGrp="1"/>
          </p:cNvSpPr>
          <p:nvPr>
            <p:ph type="title"/>
          </p:nvPr>
        </p:nvSpPr>
        <p:spPr>
          <a:xfrm>
            <a:off x="609600" y="634579"/>
            <a:ext cx="10972800" cy="495200"/>
          </a:xfrm>
        </p:spPr>
        <p:txBody>
          <a:bodyPr>
            <a:noAutofit/>
          </a:bodyPr>
          <a:lstStyle/>
          <a:p>
            <a:r>
              <a:rPr lang="en-US">
                <a:solidFill>
                  <a:schemeClr val="accent1">
                    <a:lumMod val="50000"/>
                  </a:schemeClr>
                </a:solidFill>
                <a:latin typeface="+mn-lt"/>
              </a:rPr>
              <a:t>FINANCIAL INDICATORS USED TO EVALUATE EE PROJECTS</a:t>
            </a:r>
            <a:endParaRPr lang="en" dirty="0">
              <a:solidFill>
                <a:schemeClr val="accent1">
                  <a:lumMod val="50000"/>
                </a:schemeClr>
              </a:solidFill>
              <a:latin typeface="+mn-lt"/>
            </a:endParaRPr>
          </a:p>
        </p:txBody>
      </p:sp>
      <p:sp>
        <p:nvSpPr>
          <p:cNvPr id="3" name="TextBox 2">
            <a:extLst>
              <a:ext uri="{FF2B5EF4-FFF2-40B4-BE49-F238E27FC236}">
                <a16:creationId xmlns:a16="http://schemas.microsoft.com/office/drawing/2014/main" id="{F54117AA-8EDB-4F02-8802-D58AF05CC37A}"/>
              </a:ext>
            </a:extLst>
          </p:cNvPr>
          <p:cNvSpPr txBox="1"/>
          <p:nvPr/>
        </p:nvSpPr>
        <p:spPr>
          <a:xfrm>
            <a:off x="609600" y="1450823"/>
            <a:ext cx="10972800" cy="4708981"/>
          </a:xfrm>
          <a:prstGeom prst="rect">
            <a:avLst/>
          </a:prstGeom>
          <a:noFill/>
        </p:spPr>
        <p:txBody>
          <a:bodyPr wrap="square">
            <a:spAutoFit/>
          </a:bodyPr>
          <a:lstStyle/>
          <a:p>
            <a:pPr algn="just">
              <a:buFont typeface="Arial" panose="020B0604020202020204" pitchFamily="34" charset="0"/>
              <a:buChar char="•"/>
            </a:pPr>
            <a:r>
              <a:rPr lang="en" sz="2000" b="1" dirty="0"/>
              <a:t> NPV </a:t>
            </a:r>
            <a:r>
              <a:rPr lang="en" sz="2000" dirty="0"/>
              <a:t>is the most powerful financial analysis indicator because it fully considers the project's cash flows and reflects the time value of money, helping to make a more accurate decision on the feasibility of the project. However, it requires choosing the appropriate discount rate.</a:t>
            </a:r>
          </a:p>
          <a:p>
            <a:pPr algn="just">
              <a:buFont typeface="Arial" panose="020B0604020202020204" pitchFamily="34" charset="0"/>
              <a:buChar char="•"/>
            </a:pPr>
            <a:r>
              <a:rPr lang="en" sz="2000" b="1" dirty="0"/>
              <a:t> IRR </a:t>
            </a:r>
            <a:r>
              <a:rPr lang="en" sz="2000" dirty="0"/>
              <a:t>is useful in measuring the profitability of a project, especially when comparing projects with different rates of return. However, it can be problematic when cash flows are unstable or inconsistent.</a:t>
            </a:r>
          </a:p>
          <a:p>
            <a:pPr algn="just">
              <a:buFont typeface="Arial" panose="020B0604020202020204" pitchFamily="34" charset="0"/>
              <a:buChar char="•"/>
            </a:pPr>
            <a:r>
              <a:rPr lang="en" sz="2000" b="1" dirty="0"/>
              <a:t> Payback period </a:t>
            </a:r>
            <a:r>
              <a:rPr lang="en" sz="2000" dirty="0"/>
              <a:t>is simple and easy to use, especially in short-term projects or when quick decisions are needed. However, it does not take into account the time value of money and does not fully reflect long-term profitability.</a:t>
            </a:r>
          </a:p>
          <a:p>
            <a:pPr algn="just">
              <a:buFont typeface="Arial" panose="020B0604020202020204" pitchFamily="34" charset="0"/>
              <a:buChar char="•"/>
            </a:pPr>
            <a:r>
              <a:rPr lang="en" sz="2000" b="1" dirty="0"/>
              <a:t> Life cycle analysis (LCC) </a:t>
            </a:r>
            <a:r>
              <a:rPr lang="en" sz="2000" dirty="0"/>
              <a:t>is a good method to evaluate the overall cost over the life of a project, which is useful in projects that require long-term sustainability, but requires a lot of forecast data and can be complicated in determining future costs.</a:t>
            </a:r>
            <a:endParaRPr lang="en-US" sz="2000" dirty="0"/>
          </a:p>
          <a:p>
            <a:pPr algn="just">
              <a:buFont typeface="Arial" panose="020B0604020202020204" pitchFamily="34" charset="0"/>
              <a:buChar char="•"/>
            </a:pPr>
            <a:endParaRPr lang="vi-VN" sz="2000" dirty="0"/>
          </a:p>
          <a:p>
            <a:pPr algn="just"/>
            <a:r>
              <a:rPr lang="en" sz="2000" b="1" i="1" dirty="0"/>
              <a:t>Depending on the goals and characteristics of each project, these indicators can be used independently or in combination to make optimal financial decisions.</a:t>
            </a:r>
          </a:p>
        </p:txBody>
      </p:sp>
    </p:spTree>
    <p:extLst>
      <p:ext uri="{BB962C8B-B14F-4D97-AF65-F5344CB8AC3E}">
        <p14:creationId xmlns:p14="http://schemas.microsoft.com/office/powerpoint/2010/main" val="38318823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47E1BA-C009-43ED-B04C-71BA202604CE}"/>
              </a:ext>
            </a:extLst>
          </p:cNvPr>
          <p:cNvSpPr>
            <a:spLocks noGrp="1"/>
          </p:cNvSpPr>
          <p:nvPr>
            <p:ph type="title"/>
          </p:nvPr>
        </p:nvSpPr>
        <p:spPr>
          <a:xfrm>
            <a:off x="609600" y="548633"/>
            <a:ext cx="10972800" cy="495200"/>
          </a:xfrm>
        </p:spPr>
        <p:txBody>
          <a:bodyPr>
            <a:noAutofit/>
          </a:bodyPr>
          <a:lstStyle/>
          <a:p>
            <a:r>
              <a:rPr lang="en-US" altLang="en-US">
                <a:solidFill>
                  <a:schemeClr val="accent1">
                    <a:lumMod val="50000"/>
                  </a:schemeClr>
                </a:solidFill>
                <a:latin typeface="+mn-lt"/>
              </a:rPr>
              <a:t>ADVANTAGES OF NPV AND IRR OVER OTHER METHODS</a:t>
            </a:r>
            <a:endParaRPr lang="en-US" dirty="0">
              <a:solidFill>
                <a:schemeClr val="accent1">
                  <a:lumMod val="50000"/>
                </a:schemeClr>
              </a:solidFill>
              <a:latin typeface="+mn-lt"/>
            </a:endParaRPr>
          </a:p>
        </p:txBody>
      </p:sp>
      <p:sp>
        <p:nvSpPr>
          <p:cNvPr id="3" name="Text Placeholder 2">
            <a:extLst>
              <a:ext uri="{FF2B5EF4-FFF2-40B4-BE49-F238E27FC236}">
                <a16:creationId xmlns:a16="http://schemas.microsoft.com/office/drawing/2014/main" id="{48EBF9D6-C10C-4896-A8EF-13960F69364C}"/>
              </a:ext>
            </a:extLst>
          </p:cNvPr>
          <p:cNvSpPr txBox="1">
            <a:spLocks/>
          </p:cNvSpPr>
          <p:nvPr/>
        </p:nvSpPr>
        <p:spPr>
          <a:xfrm>
            <a:off x="609600" y="1663933"/>
            <a:ext cx="10972800" cy="4038800"/>
          </a:xfrm>
          <a:prstGeom prst="rect">
            <a:avLst/>
          </a:prstGeom>
        </p:spPr>
        <p:txBody>
          <a:bodyP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457200" indent="-457200" algn="just">
              <a:buFont typeface="Arial" panose="020B0604020202020204" pitchFamily="34" charset="0"/>
              <a:buChar char="•"/>
            </a:pPr>
            <a:r>
              <a:rPr lang="en-US" altLang="en-US" sz="2400" kern="0" dirty="0"/>
              <a:t>Takes into account the time value of money</a:t>
            </a:r>
          </a:p>
          <a:p>
            <a:pPr marL="457200" indent="-457200" algn="just">
              <a:buFont typeface="Arial" panose="020B0604020202020204" pitchFamily="34" charset="0"/>
              <a:buChar char="•"/>
            </a:pPr>
            <a:r>
              <a:rPr lang="en-US" altLang="en-US" sz="2400" kern="0" dirty="0"/>
              <a:t>Takes into account all cash flows over the life of the project</a:t>
            </a:r>
          </a:p>
          <a:p>
            <a:pPr marL="457200" indent="-457200" algn="just">
              <a:buFont typeface="Arial" panose="020B0604020202020204" pitchFamily="34" charset="0"/>
              <a:buChar char="•"/>
            </a:pPr>
            <a:r>
              <a:rPr lang="en-US" altLang="en-US" sz="2400" kern="0" dirty="0"/>
              <a:t>IRR is more popular with development financers and those who are more familiar with the rate of return</a:t>
            </a:r>
          </a:p>
          <a:p>
            <a:pPr marL="457200" indent="-457200" algn="just">
              <a:buFont typeface="Arial" panose="020B0604020202020204" pitchFamily="34" charset="0"/>
              <a:buChar char="•"/>
            </a:pPr>
            <a:r>
              <a:rPr lang="en-US" altLang="en-US" sz="2400" kern="0" dirty="0"/>
              <a:t>A project is acceptable if the IRR is higher than the cost of money used to finance the project, so the investor's desired rate cannot be arbitrary</a:t>
            </a:r>
          </a:p>
        </p:txBody>
      </p:sp>
    </p:spTree>
    <p:extLst>
      <p:ext uri="{BB962C8B-B14F-4D97-AF65-F5344CB8AC3E}">
        <p14:creationId xmlns:p14="http://schemas.microsoft.com/office/powerpoint/2010/main" val="40825638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469618-BCC4-429F-80C2-6DCF9EBDBA34}"/>
              </a:ext>
            </a:extLst>
          </p:cNvPr>
          <p:cNvSpPr>
            <a:spLocks noGrp="1"/>
          </p:cNvSpPr>
          <p:nvPr>
            <p:ph type="title"/>
          </p:nvPr>
        </p:nvSpPr>
        <p:spPr>
          <a:xfrm>
            <a:off x="609600" y="548633"/>
            <a:ext cx="10972800" cy="495200"/>
          </a:xfrm>
        </p:spPr>
        <p:txBody>
          <a:bodyPr>
            <a:noAutofit/>
          </a:bodyPr>
          <a:lstStyle/>
          <a:p>
            <a:r>
              <a:rPr lang="fr-FR" sz="2800">
                <a:solidFill>
                  <a:schemeClr val="accent1">
                    <a:lumMod val="50000"/>
                  </a:schemeClr>
                </a:solidFill>
                <a:latin typeface="+mn-lt"/>
              </a:rPr>
              <a:t>WHICH METHOD TO USE?</a:t>
            </a:r>
            <a:endParaRPr lang="en-US" sz="2800" dirty="0">
              <a:solidFill>
                <a:schemeClr val="accent1">
                  <a:lumMod val="50000"/>
                </a:schemeClr>
              </a:solidFill>
              <a:latin typeface="+mn-lt"/>
            </a:endParaRPr>
          </a:p>
        </p:txBody>
      </p:sp>
      <p:sp>
        <p:nvSpPr>
          <p:cNvPr id="3" name="Text Placeholder 2">
            <a:extLst>
              <a:ext uri="{FF2B5EF4-FFF2-40B4-BE49-F238E27FC236}">
                <a16:creationId xmlns:a16="http://schemas.microsoft.com/office/drawing/2014/main" id="{98679AC0-8D29-4E27-A9C3-DAE99764857D}"/>
              </a:ext>
            </a:extLst>
          </p:cNvPr>
          <p:cNvSpPr txBox="1">
            <a:spLocks/>
          </p:cNvSpPr>
          <p:nvPr/>
        </p:nvSpPr>
        <p:spPr>
          <a:xfrm>
            <a:off x="609600" y="1213767"/>
            <a:ext cx="10972800" cy="5095600"/>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285750" indent="-285750" algn="just">
              <a:spcBef>
                <a:spcPct val="50000"/>
              </a:spcBef>
              <a:buFont typeface="Arial" panose="020B0604020202020204" pitchFamily="34" charset="0"/>
              <a:buChar char="•"/>
            </a:pPr>
            <a:r>
              <a:rPr lang="en-US" sz="1800" dirty="0">
                <a:solidFill>
                  <a:schemeClr val="tx1"/>
                </a:solidFill>
              </a:rPr>
              <a:t>An investor who wants his money to pay back in a short period of time will use the discounted payback period.
When there is no loan, NPV and IRR are preferred. 
A bank that lends and has several investment options will want to use the NPV and IRR methods to compare returns with other investment options
For small projects, the calculation of the payback time may be sufficient, but for large projects that require external loans, then it is necessary to calculate NPV and IRR
When you don't have enough information at hand, a simple payback period will often be used
Some investors want a high intrinsic return on investment instead of immediate return on investment
IRR cannot be used if the project has more than 1 year of negative net cash flow or a project with a lot of negative cash flow. In this case, use NPV</a:t>
            </a:r>
            <a:endParaRPr lang="en" sz="1800" kern="0" dirty="0">
              <a:solidFill>
                <a:schemeClr val="tx1"/>
              </a:solidFill>
              <a:latin typeface="+mj-lt"/>
            </a:endParaRPr>
          </a:p>
        </p:txBody>
      </p:sp>
    </p:spTree>
    <p:extLst>
      <p:ext uri="{BB962C8B-B14F-4D97-AF65-F5344CB8AC3E}">
        <p14:creationId xmlns:p14="http://schemas.microsoft.com/office/powerpoint/2010/main" val="31339515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EBC683-612E-461F-B736-77EAFBECAE17}"/>
              </a:ext>
            </a:extLst>
          </p:cNvPr>
          <p:cNvSpPr>
            <a:spLocks noGrp="1"/>
          </p:cNvSpPr>
          <p:nvPr>
            <p:ph type="title"/>
          </p:nvPr>
        </p:nvSpPr>
        <p:spPr>
          <a:xfrm>
            <a:off x="609600" y="548633"/>
            <a:ext cx="10972800" cy="495200"/>
          </a:xfrm>
        </p:spPr>
        <p:txBody>
          <a:bodyPr>
            <a:noAutofit/>
          </a:bodyPr>
          <a:lstStyle/>
          <a:p>
            <a:r>
              <a:rPr lang="en-US" sz="3200">
                <a:solidFill>
                  <a:schemeClr val="accent1">
                    <a:lumMod val="50000"/>
                  </a:schemeClr>
                </a:solidFill>
                <a:latin typeface="+mn-lt"/>
              </a:rPr>
              <a:t>SENSITIVITY ANALYSIS</a:t>
            </a:r>
            <a:endParaRPr lang="en-US" sz="3200" dirty="0">
              <a:solidFill>
                <a:schemeClr val="accent1">
                  <a:lumMod val="50000"/>
                </a:schemeClr>
              </a:solidFill>
              <a:latin typeface="+mn-lt"/>
            </a:endParaRPr>
          </a:p>
        </p:txBody>
      </p:sp>
      <p:graphicFrame>
        <p:nvGraphicFramePr>
          <p:cNvPr id="5" name="Table 4"/>
          <p:cNvGraphicFramePr>
            <a:graphicFrameLocks noGrp="1"/>
          </p:cNvGraphicFramePr>
          <p:nvPr>
            <p:extLst>
              <p:ext uri="{D42A27DB-BD31-4B8C-83A1-F6EECF244321}">
                <p14:modId xmlns:p14="http://schemas.microsoft.com/office/powerpoint/2010/main" val="3294442567"/>
              </p:ext>
            </p:extLst>
          </p:nvPr>
        </p:nvGraphicFramePr>
        <p:xfrm>
          <a:off x="609600" y="2225674"/>
          <a:ext cx="10972800" cy="2377440"/>
        </p:xfrm>
        <a:graphic>
          <a:graphicData uri="http://schemas.openxmlformats.org/drawingml/2006/table">
            <a:tbl>
              <a:tblPr/>
              <a:tblGrid>
                <a:gridCol w="4383314">
                  <a:extLst>
                    <a:ext uri="{9D8B030D-6E8A-4147-A177-3AD203B41FA5}">
                      <a16:colId xmlns:a16="http://schemas.microsoft.com/office/drawing/2014/main" val="1522167053"/>
                    </a:ext>
                  </a:extLst>
                </a:gridCol>
                <a:gridCol w="2220686">
                  <a:extLst>
                    <a:ext uri="{9D8B030D-6E8A-4147-A177-3AD203B41FA5}">
                      <a16:colId xmlns:a16="http://schemas.microsoft.com/office/drawing/2014/main" val="3533666096"/>
                    </a:ext>
                  </a:extLst>
                </a:gridCol>
                <a:gridCol w="2206171">
                  <a:extLst>
                    <a:ext uri="{9D8B030D-6E8A-4147-A177-3AD203B41FA5}">
                      <a16:colId xmlns:a16="http://schemas.microsoft.com/office/drawing/2014/main" val="3861467748"/>
                    </a:ext>
                  </a:extLst>
                </a:gridCol>
                <a:gridCol w="2162629">
                  <a:extLst>
                    <a:ext uri="{9D8B030D-6E8A-4147-A177-3AD203B41FA5}">
                      <a16:colId xmlns:a16="http://schemas.microsoft.com/office/drawing/2014/main" val="1277710934"/>
                    </a:ext>
                  </a:extLst>
                </a:gridCol>
              </a:tblGrid>
              <a:tr h="0">
                <a:tc>
                  <a:txBody>
                    <a:bodyPr/>
                    <a:lstStyle/>
                    <a:p>
                      <a:pPr algn="ctr"/>
                      <a:endParaRPr lang="en-US" sz="20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n-US" sz="2000"/>
                        <a:t>T</a:t>
                      </a:r>
                      <a:r>
                        <a:rPr lang="en-US" sz="1200"/>
                        <a:t>hv</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n-US" sz="2000"/>
                        <a:t>NPV</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n-US" sz="2000"/>
                        <a:t>IRR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1582581152"/>
                  </a:ext>
                </a:extLst>
              </a:tr>
              <a:tr h="0">
                <a:tc>
                  <a:txBody>
                    <a:bodyPr/>
                    <a:lstStyle/>
                    <a:p>
                      <a:r>
                        <a:rPr lang="en-US" sz="2000"/>
                        <a:t>Base case scenario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endParaRPr lang="en-US" sz="20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endParaRPr lang="en-US" sz="20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endParaRPr lang="en-US" sz="20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547895516"/>
                  </a:ext>
                </a:extLst>
              </a:tr>
              <a:tr h="0">
                <a:tc>
                  <a:txBody>
                    <a:bodyPr/>
                    <a:lstStyle/>
                    <a:p>
                      <a:r>
                        <a:rPr lang="en-US" sz="2000"/>
                        <a:t>Project cost increases (+10%)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endParaRPr lang="en-US" sz="20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endParaRPr lang="en-US" sz="20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endParaRPr lang="en-US" sz="20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78256117"/>
                  </a:ext>
                </a:extLst>
              </a:tr>
              <a:tr h="0">
                <a:tc>
                  <a:txBody>
                    <a:bodyPr/>
                    <a:lstStyle/>
                    <a:p>
                      <a:r>
                        <a:rPr lang="en-US" sz="2000"/>
                        <a:t>Bank interest rate increases (+20%)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endParaRPr lang="en-US" sz="20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endParaRPr lang="en-US" sz="20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endParaRPr lang="en-US" sz="20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4015418487"/>
                  </a:ext>
                </a:extLst>
              </a:tr>
              <a:tr h="0">
                <a:tc>
                  <a:txBody>
                    <a:bodyPr/>
                    <a:lstStyle/>
                    <a:p>
                      <a:r>
                        <a:rPr lang="en-US" sz="2000"/>
                        <a:t>Exchange rate changes (-20%)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endParaRPr lang="en-US" sz="20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endParaRPr lang="en-US" sz="20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endParaRPr lang="en-US" sz="20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3526837886"/>
                  </a:ext>
                </a:extLst>
              </a:tr>
              <a:tr h="0">
                <a:tc>
                  <a:txBody>
                    <a:bodyPr/>
                    <a:lstStyle/>
                    <a:p>
                      <a:r>
                        <a:rPr lang="en-US" sz="2000"/>
                        <a:t>Energy savings decrease (-20%)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endParaRPr lang="en-US" sz="20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endParaRPr lang="en-US" sz="20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endParaRPr lang="en-US" sz="20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3516613415"/>
                  </a:ext>
                </a:extLst>
              </a:tr>
            </a:tbl>
          </a:graphicData>
        </a:graphic>
      </p:graphicFrame>
    </p:spTree>
    <p:extLst>
      <p:ext uri="{BB962C8B-B14F-4D97-AF65-F5344CB8AC3E}">
        <p14:creationId xmlns:p14="http://schemas.microsoft.com/office/powerpoint/2010/main" val="41372423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7B9233-EA3D-4D29-9130-20F72F95DD78}"/>
              </a:ext>
            </a:extLst>
          </p:cNvPr>
          <p:cNvSpPr>
            <a:spLocks noGrp="1"/>
          </p:cNvSpPr>
          <p:nvPr>
            <p:ph type="title"/>
          </p:nvPr>
        </p:nvSpPr>
        <p:spPr>
          <a:xfrm>
            <a:off x="609600" y="548633"/>
            <a:ext cx="10972800" cy="495200"/>
          </a:xfrm>
        </p:spPr>
        <p:txBody>
          <a:bodyPr>
            <a:noAutofit/>
          </a:bodyPr>
          <a:lstStyle/>
          <a:p>
            <a:r>
              <a:rPr lang="en-US" sz="3200">
                <a:solidFill>
                  <a:schemeClr val="accent1">
                    <a:lumMod val="50000"/>
                  </a:schemeClr>
                </a:solidFill>
                <a:latin typeface="+mn-lt"/>
              </a:rPr>
              <a:t>LIFE CYCLE COSTS</a:t>
            </a:r>
            <a:endParaRPr lang="en-US" sz="3200" dirty="0">
              <a:solidFill>
                <a:schemeClr val="accent1">
                  <a:lumMod val="50000"/>
                </a:schemeClr>
              </a:solidFill>
              <a:latin typeface="+mn-lt"/>
            </a:endParaRP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46D00793-9239-4BA4-99EE-4EC7DEB64691}"/>
                  </a:ext>
                </a:extLst>
              </p:cNvPr>
              <p:cNvSpPr txBox="1">
                <a:spLocks/>
              </p:cNvSpPr>
              <p:nvPr/>
            </p:nvSpPr>
            <p:spPr>
              <a:xfrm>
                <a:off x="609600" y="1423587"/>
                <a:ext cx="10972800" cy="5019342"/>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just"/>
                <a:r>
                  <a:rPr lang="en-US" sz="1800" dirty="0">
                    <a:ea typeface="Calibri" panose="020F0502020204030204" pitchFamily="34" charset="0"/>
                    <a:cs typeface="Arial" panose="020B0604020202020204" pitchFamily="34" charset="0"/>
                  </a:rPr>
                  <a:t>Currently, in the analysis and evaluation of energy saving projects, people use the Life Cycle Cost Analysis (LCC) method for evaluation.</a:t>
                </a:r>
              </a:p>
              <a:p>
                <a:pPr algn="just"/>
                <a:r>
                  <a:rPr lang="en-US" sz="1800" b="1" dirty="0">
                    <a:solidFill>
                      <a:srgbClr val="FF0000"/>
                    </a:solidFill>
                    <a:ea typeface="Calibri" panose="020F0502020204030204" pitchFamily="34" charset="0"/>
                    <a:cs typeface="Times New Roman" panose="02020603050405020304" pitchFamily="18" charset="0"/>
                  </a:rPr>
                  <a:t>Life cycle cost of a product</a:t>
                </a:r>
              </a:p>
              <a:p>
                <a:pPr algn="just"/>
                <a:r>
                  <a:rPr lang="en-US" sz="1800" b="1" dirty="0">
                    <a:solidFill>
                      <a:srgbClr val="FF0000"/>
                    </a:solidFill>
                    <a:ea typeface="Calibri" panose="020F0502020204030204" pitchFamily="34" charset="0"/>
                    <a:cs typeface="Times New Roman" panose="02020603050405020304" pitchFamily="18" charset="0"/>
                  </a:rPr>
                  <a:t>LCC = Purchase cost + Operation and maintenance cost + Spare parts cost + Electricity cost</a:t>
                </a:r>
                <a:endParaRPr lang="en-US" sz="1800" dirty="0">
                  <a:solidFill>
                    <a:srgbClr val="FF0000"/>
                  </a:solidFill>
                  <a:ea typeface="Calibri" panose="020F0502020204030204" pitchFamily="34" charset="0"/>
                  <a:cs typeface="Times New Roman" panose="02020603050405020304" pitchFamily="18" charset="0"/>
                </a:endParaRPr>
              </a:p>
              <a:p>
                <a:pPr algn="just">
                  <a:lnSpc>
                    <a:spcPct val="107000"/>
                  </a:lnSpc>
                  <a:spcBef>
                    <a:spcPts val="600"/>
                  </a:spcBef>
                  <a:spcAft>
                    <a:spcPts val="600"/>
                  </a:spcAft>
                </a:pPr>
                <a:r>
                  <a:rPr lang="en-US" sz="1800" dirty="0">
                    <a:solidFill>
                      <a:srgbClr val="002060"/>
                    </a:solidFill>
                    <a:ea typeface="Calibri" panose="020F0502020204030204" pitchFamily="34" charset="0"/>
                    <a:cs typeface="Arial" panose="020B0604020202020204" pitchFamily="34" charset="0"/>
                  </a:rPr>
                  <a:t>In case of taking into account the time value of money flow:</a:t>
                </a:r>
              </a:p>
              <a:p>
                <a:pPr algn="just">
                  <a:lnSpc>
                    <a:spcPct val="107000"/>
                  </a:lnSpc>
                  <a:spcBef>
                    <a:spcPts val="600"/>
                  </a:spcBef>
                  <a:spcAft>
                    <a:spcPts val="600"/>
                  </a:spcAft>
                </a:pPr>
                <a:r>
                  <a:rPr lang="en-US" sz="1800" dirty="0">
                    <a:solidFill>
                      <a:srgbClr val="002060"/>
                    </a:solidFill>
                    <a:ea typeface="Calibri" panose="020F0502020204030204" pitchFamily="34" charset="0"/>
                    <a:cs typeface="Arial" panose="020B0604020202020204" pitchFamily="34" charset="0"/>
                  </a:rPr>
                  <a:t>LCC = Initial investment cost + Present value of future costs.</a:t>
                </a:r>
                <a:endParaRPr lang="en-US" sz="1800" i="1" dirty="0">
                  <a:ea typeface="Calibri" panose="020F0502020204030204" pitchFamily="34" charset="0"/>
                  <a:cs typeface="Times New Roman" panose="02020603050405020304" pitchFamily="18" charset="0"/>
                </a:endParaRPr>
              </a:p>
              <a:p>
                <a:pPr algn="just">
                  <a:lnSpc>
                    <a:spcPct val="107000"/>
                  </a:lnSpc>
                  <a:spcBef>
                    <a:spcPts val="600"/>
                  </a:spcBef>
                  <a:spcAft>
                    <a:spcPts val="600"/>
                  </a:spcAft>
                </a:pPr>
                <a14:m>
                  <m:oMathPara xmlns:m="http://schemas.openxmlformats.org/officeDocument/2006/math">
                    <m:oMathParaPr>
                      <m:jc m:val="centerGroup"/>
                    </m:oMathParaPr>
                    <m:oMath xmlns:m="http://schemas.openxmlformats.org/officeDocument/2006/math">
                      <m:r>
                        <a:rPr lang="en-US" sz="1800" i="1">
                          <a:latin typeface="Cambria Math" panose="02040503050406030204" pitchFamily="18" charset="0"/>
                          <a:ea typeface="Calibri" panose="020F0502020204030204" pitchFamily="34" charset="0"/>
                          <a:cs typeface="Times New Roman" panose="02020603050405020304" pitchFamily="18" charset="0"/>
                        </a:rPr>
                        <m:t>𝐿𝐶𝐶</m:t>
                      </m:r>
                      <m:r>
                        <a:rPr lang="en-US" sz="1800" i="1">
                          <a:latin typeface="Cambria Math" panose="02040503050406030204" pitchFamily="18" charset="0"/>
                          <a:ea typeface="Calibri" panose="020F0502020204030204" pitchFamily="34" charset="0"/>
                          <a:cs typeface="Times New Roman" panose="02020603050405020304" pitchFamily="18" charset="0"/>
                        </a:rPr>
                        <m:t>=</m:t>
                      </m:r>
                      <m:sSub>
                        <m:sSubPr>
                          <m:ctrlPr>
                            <a:rPr lang="en-US" sz="1800" i="1">
                              <a:latin typeface="Cambria Math" panose="02040503050406030204" pitchFamily="18" charset="0"/>
                              <a:ea typeface="Calibri" panose="020F0502020204030204" pitchFamily="34" charset="0"/>
                              <a:cs typeface="Times New Roman" panose="02020603050405020304" pitchFamily="18" charset="0"/>
                            </a:rPr>
                          </m:ctrlPr>
                        </m:sSubPr>
                        <m:e>
                          <m:r>
                            <a:rPr lang="en-US" sz="1800" i="1">
                              <a:latin typeface="Cambria Math" panose="02040503050406030204" pitchFamily="18" charset="0"/>
                              <a:ea typeface="Calibri" panose="020F0502020204030204" pitchFamily="34" charset="0"/>
                              <a:cs typeface="Times New Roman" panose="02020603050405020304" pitchFamily="18" charset="0"/>
                            </a:rPr>
                            <m:t>𝐶</m:t>
                          </m:r>
                        </m:e>
                        <m:sub>
                          <m:r>
                            <a:rPr lang="en-US" sz="1800" i="1">
                              <a:latin typeface="Cambria Math" panose="02040503050406030204" pitchFamily="18" charset="0"/>
                              <a:ea typeface="Calibri" panose="020F0502020204030204" pitchFamily="34" charset="0"/>
                              <a:cs typeface="Times New Roman" panose="02020603050405020304" pitchFamily="18" charset="0"/>
                            </a:rPr>
                            <m:t>0</m:t>
                          </m:r>
                        </m:sub>
                      </m:sSub>
                      <m:r>
                        <a:rPr lang="en-US" sz="1800" i="1">
                          <a:latin typeface="Cambria Math" panose="02040503050406030204" pitchFamily="18" charset="0"/>
                          <a:ea typeface="Calibri" panose="020F0502020204030204" pitchFamily="34" charset="0"/>
                          <a:cs typeface="Times New Roman" panose="02020603050405020304" pitchFamily="18" charset="0"/>
                        </a:rPr>
                        <m:t>+ </m:t>
                      </m:r>
                      <m:nary>
                        <m:naryPr>
                          <m:chr m:val="∑"/>
                          <m:limLoc m:val="undOvr"/>
                          <m:ctrlPr>
                            <a:rPr lang="en-US" sz="1800" i="1">
                              <a:latin typeface="Cambria Math" panose="02040503050406030204" pitchFamily="18" charset="0"/>
                              <a:ea typeface="Calibri" panose="020F0502020204030204" pitchFamily="34" charset="0"/>
                              <a:cs typeface="Times New Roman" panose="02020603050405020304" pitchFamily="18" charset="0"/>
                            </a:rPr>
                          </m:ctrlPr>
                        </m:naryPr>
                        <m:sub>
                          <m:r>
                            <a:rPr lang="en-US" sz="1800" i="1">
                              <a:latin typeface="Cambria Math" panose="02040503050406030204" pitchFamily="18" charset="0"/>
                              <a:ea typeface="Calibri" panose="020F0502020204030204" pitchFamily="34" charset="0"/>
                              <a:cs typeface="Times New Roman" panose="02020603050405020304" pitchFamily="18" charset="0"/>
                            </a:rPr>
                            <m:t>𝑡</m:t>
                          </m:r>
                          <m:r>
                            <a:rPr lang="en-US" sz="1800" i="1">
                              <a:latin typeface="Cambria Math" panose="02040503050406030204" pitchFamily="18" charset="0"/>
                              <a:ea typeface="Calibri" panose="020F0502020204030204" pitchFamily="34" charset="0"/>
                              <a:cs typeface="Times New Roman" panose="02020603050405020304" pitchFamily="18" charset="0"/>
                            </a:rPr>
                            <m:t>=1</m:t>
                          </m:r>
                        </m:sub>
                        <m:sup>
                          <m:r>
                            <a:rPr lang="en-US" sz="1800" i="1">
                              <a:latin typeface="Cambria Math" panose="02040503050406030204" pitchFamily="18" charset="0"/>
                              <a:ea typeface="Calibri" panose="020F0502020204030204" pitchFamily="34" charset="0"/>
                              <a:cs typeface="Times New Roman" panose="02020603050405020304" pitchFamily="18" charset="0"/>
                            </a:rPr>
                            <m:t>𝑛</m:t>
                          </m:r>
                        </m:sup>
                        <m:e>
                          <m:sSub>
                            <m:sSubPr>
                              <m:ctrlPr>
                                <a:rPr lang="en-US" sz="1800" i="1">
                                  <a:latin typeface="Cambria Math" panose="02040503050406030204" pitchFamily="18" charset="0"/>
                                  <a:ea typeface="Calibri" panose="020F0502020204030204" pitchFamily="34" charset="0"/>
                                  <a:cs typeface="Times New Roman" panose="02020603050405020304" pitchFamily="18" charset="0"/>
                                </a:rPr>
                              </m:ctrlPr>
                            </m:sSubPr>
                            <m:e>
                              <m:r>
                                <a:rPr lang="en-US" sz="1800" i="1">
                                  <a:latin typeface="Cambria Math" panose="02040503050406030204" pitchFamily="18" charset="0"/>
                                  <a:ea typeface="Calibri" panose="020F0502020204030204" pitchFamily="34" charset="0"/>
                                  <a:cs typeface="Times New Roman" panose="02020603050405020304" pitchFamily="18" charset="0"/>
                                </a:rPr>
                                <m:t>𝐶</m:t>
                              </m:r>
                            </m:e>
                            <m:sub>
                              <m:r>
                                <a:rPr lang="en-US" sz="1800" i="1">
                                  <a:latin typeface="Cambria Math" panose="02040503050406030204" pitchFamily="18" charset="0"/>
                                  <a:ea typeface="Calibri" panose="020F0502020204030204" pitchFamily="34" charset="0"/>
                                  <a:cs typeface="Times New Roman" panose="02020603050405020304" pitchFamily="18" charset="0"/>
                                </a:rPr>
                                <m:t>𝑡</m:t>
                              </m:r>
                            </m:sub>
                          </m:sSub>
                          <m:r>
                            <a:rPr lang="en-US" sz="1800" i="1">
                              <a:latin typeface="Cambria Math" panose="02040503050406030204" pitchFamily="18" charset="0"/>
                              <a:ea typeface="Calibri" panose="020F0502020204030204" pitchFamily="34" charset="0"/>
                              <a:cs typeface="Times New Roman" panose="02020603050405020304" pitchFamily="18" charset="0"/>
                            </a:rPr>
                            <m:t>∗</m:t>
                          </m:r>
                          <m:f>
                            <m:fPr>
                              <m:ctrlPr>
                                <a:rPr lang="en-US" sz="1800" i="1">
                                  <a:latin typeface="Cambria Math" panose="02040503050406030204" pitchFamily="18" charset="0"/>
                                  <a:ea typeface="Calibri" panose="020F0502020204030204" pitchFamily="34" charset="0"/>
                                  <a:cs typeface="Times New Roman" panose="02020603050405020304" pitchFamily="18" charset="0"/>
                                </a:rPr>
                              </m:ctrlPr>
                            </m:fPr>
                            <m:num>
                              <m:r>
                                <a:rPr lang="en-US" sz="1800" i="1">
                                  <a:latin typeface="Cambria Math" panose="02040503050406030204" pitchFamily="18" charset="0"/>
                                  <a:ea typeface="Calibri" panose="020F0502020204030204" pitchFamily="34" charset="0"/>
                                  <a:cs typeface="Times New Roman" panose="02020603050405020304" pitchFamily="18" charset="0"/>
                                </a:rPr>
                                <m:t>1</m:t>
                              </m:r>
                            </m:num>
                            <m:den>
                              <m:sSup>
                                <m:sSupPr>
                                  <m:ctrlPr>
                                    <a:rPr lang="en-US" sz="1800" i="1">
                                      <a:latin typeface="Cambria Math" panose="02040503050406030204" pitchFamily="18" charset="0"/>
                                      <a:ea typeface="Calibri" panose="020F0502020204030204" pitchFamily="34" charset="0"/>
                                      <a:cs typeface="Times New Roman" panose="02020603050405020304" pitchFamily="18" charset="0"/>
                                    </a:rPr>
                                  </m:ctrlPr>
                                </m:sSupPr>
                                <m:e>
                                  <m:r>
                                    <a:rPr lang="en-US" sz="1800" i="1">
                                      <a:latin typeface="Cambria Math" panose="02040503050406030204" pitchFamily="18" charset="0"/>
                                      <a:ea typeface="Calibri" panose="020F0502020204030204" pitchFamily="34" charset="0"/>
                                      <a:cs typeface="Times New Roman" panose="02020603050405020304" pitchFamily="18" charset="0"/>
                                    </a:rPr>
                                    <m:t>(1+</m:t>
                                  </m:r>
                                  <m:r>
                                    <a:rPr lang="en-US" sz="1800" i="1">
                                      <a:latin typeface="Cambria Math" panose="02040503050406030204" pitchFamily="18" charset="0"/>
                                      <a:ea typeface="Calibri" panose="020F0502020204030204" pitchFamily="34" charset="0"/>
                                      <a:cs typeface="Times New Roman" panose="02020603050405020304" pitchFamily="18" charset="0"/>
                                    </a:rPr>
                                    <m:t>𝑖</m:t>
                                  </m:r>
                                  <m:r>
                                    <a:rPr lang="en-US" sz="1800" i="1">
                                      <a:latin typeface="Cambria Math" panose="02040503050406030204" pitchFamily="18" charset="0"/>
                                      <a:ea typeface="Calibri" panose="020F0502020204030204" pitchFamily="34" charset="0"/>
                                      <a:cs typeface="Times New Roman" panose="02020603050405020304" pitchFamily="18" charset="0"/>
                                    </a:rPr>
                                    <m:t>)</m:t>
                                  </m:r>
                                </m:e>
                                <m:sup>
                                  <m:r>
                                    <a:rPr lang="en-US" sz="1800" i="1">
                                      <a:latin typeface="Cambria Math" panose="02040503050406030204" pitchFamily="18" charset="0"/>
                                      <a:ea typeface="Calibri" panose="020F0502020204030204" pitchFamily="34" charset="0"/>
                                      <a:cs typeface="Times New Roman" panose="02020603050405020304" pitchFamily="18" charset="0"/>
                                    </a:rPr>
                                    <m:t>𝑡</m:t>
                                  </m:r>
                                </m:sup>
                              </m:sSup>
                            </m:den>
                          </m:f>
                        </m:e>
                      </m:nary>
                    </m:oMath>
                  </m:oMathPara>
                </a14:m>
                <a:endParaRPr lang="en-US" sz="1800" dirty="0">
                  <a:ea typeface="Calibri" panose="020F0502020204030204" pitchFamily="34" charset="0"/>
                  <a:cs typeface="Times New Roman" panose="02020603050405020304" pitchFamily="18" charset="0"/>
                </a:endParaRPr>
              </a:p>
              <a:p>
                <a:pPr algn="just">
                  <a:lnSpc>
                    <a:spcPct val="107000"/>
                  </a:lnSpc>
                  <a:spcBef>
                    <a:spcPts val="600"/>
                  </a:spcBef>
                </a:pPr>
                <a:r>
                  <a:rPr lang="en-US" sz="1800" i="1" dirty="0">
                    <a:ea typeface="Times New Roman" panose="02020603050405020304" pitchFamily="18" charset="0"/>
                    <a:cs typeface="Times New Roman" panose="02020603050405020304" pitchFamily="18" charset="0"/>
                  </a:rPr>
                  <a:t>In which: C0: Initial investment cost</a:t>
                </a:r>
              </a:p>
              <a:p>
                <a:pPr algn="just">
                  <a:lnSpc>
                    <a:spcPct val="107000"/>
                  </a:lnSpc>
                  <a:spcBef>
                    <a:spcPts val="600"/>
                  </a:spcBef>
                </a:pPr>
                <a:r>
                  <a:rPr lang="en-US" sz="1800" i="1" dirty="0">
                    <a:ea typeface="Times New Roman" panose="02020603050405020304" pitchFamily="18" charset="0"/>
                    <a:cs typeface="Times New Roman" panose="02020603050405020304" pitchFamily="18" charset="0"/>
                  </a:rPr>
                  <a:t>	Ct: Cost incurred during the use of equipment in year t</a:t>
                </a:r>
              </a:p>
              <a:p>
                <a:pPr algn="just">
                  <a:lnSpc>
                    <a:spcPct val="107000"/>
                  </a:lnSpc>
                  <a:spcBef>
                    <a:spcPts val="600"/>
                  </a:spcBef>
                </a:pPr>
                <a:r>
                  <a:rPr lang="en-US" sz="1800" i="1" dirty="0">
                    <a:ea typeface="Times New Roman" panose="02020603050405020304" pitchFamily="18" charset="0"/>
                    <a:cs typeface="Times New Roman" panose="02020603050405020304" pitchFamily="18" charset="0"/>
                  </a:rPr>
                  <a:t>	n: Equipment life</a:t>
                </a:r>
              </a:p>
              <a:p>
                <a:pPr algn="just">
                  <a:lnSpc>
                    <a:spcPct val="107000"/>
                  </a:lnSpc>
                  <a:spcBef>
                    <a:spcPts val="600"/>
                  </a:spcBef>
                </a:pPr>
                <a:r>
                  <a:rPr lang="en-US" sz="1800" i="1" dirty="0">
                    <a:ea typeface="Times New Roman" panose="02020603050405020304" pitchFamily="18" charset="0"/>
                    <a:cs typeface="Times New Roman" panose="02020603050405020304" pitchFamily="18" charset="0"/>
                  </a:rPr>
                  <a:t>	i: Discount factor</a:t>
                </a:r>
                <a:endParaRPr lang="en-US" sz="1800" dirty="0"/>
              </a:p>
            </p:txBody>
          </p:sp>
        </mc:Choice>
        <mc:Fallback xmlns="">
          <p:sp>
            <p:nvSpPr>
              <p:cNvPr id="3" name="Text Placeholder 2">
                <a:extLst>
                  <a:ext uri="{FF2B5EF4-FFF2-40B4-BE49-F238E27FC236}">
                    <a16:creationId xmlns:a16="http://schemas.microsoft.com/office/drawing/2014/main" id="{46D00793-9239-4BA4-99EE-4EC7DEB64691}"/>
                  </a:ext>
                </a:extLst>
              </p:cNvPr>
              <p:cNvSpPr txBox="1">
                <a:spLocks noRot="1" noChangeAspect="1" noMove="1" noResize="1" noEditPoints="1" noAdjustHandles="1" noChangeArrowheads="1" noChangeShapeType="1" noTextEdit="1"/>
              </p:cNvSpPr>
              <p:nvPr/>
            </p:nvSpPr>
            <p:spPr>
              <a:xfrm>
                <a:off x="609600" y="1423587"/>
                <a:ext cx="10972800" cy="5019342"/>
              </a:xfrm>
              <a:prstGeom prst="rect">
                <a:avLst/>
              </a:prstGeom>
              <a:blipFill>
                <a:blip r:embed="rId2"/>
                <a:stretch>
                  <a:fillRect l="-444" t="-729" r="-444"/>
                </a:stretch>
              </a:blipFill>
            </p:spPr>
            <p:txBody>
              <a:bodyPr/>
              <a:lstStyle/>
              <a:p>
                <a:r>
                  <a:rPr lang="en-US">
                    <a:noFill/>
                  </a:rPr>
                  <a:t> </a:t>
                </a:r>
              </a:p>
            </p:txBody>
          </p:sp>
        </mc:Fallback>
      </mc:AlternateContent>
    </p:spTree>
    <p:extLst>
      <p:ext uri="{BB962C8B-B14F-4D97-AF65-F5344CB8AC3E}">
        <p14:creationId xmlns:p14="http://schemas.microsoft.com/office/powerpoint/2010/main" val="40461840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F8CD35-CAC3-45F1-A9D2-DCC60DD74F37}"/>
              </a:ext>
            </a:extLst>
          </p:cNvPr>
          <p:cNvSpPr>
            <a:spLocks noGrp="1"/>
          </p:cNvSpPr>
          <p:nvPr>
            <p:ph type="title"/>
          </p:nvPr>
        </p:nvSpPr>
        <p:spPr>
          <a:xfrm>
            <a:off x="609600" y="548633"/>
            <a:ext cx="10972800" cy="495200"/>
          </a:xfrm>
        </p:spPr>
        <p:txBody>
          <a:bodyPr>
            <a:noAutofit/>
          </a:bodyPr>
          <a:lstStyle/>
          <a:p>
            <a:r>
              <a:rPr lang="en" sz="2800">
                <a:solidFill>
                  <a:schemeClr val="accent1">
                    <a:lumMod val="50000"/>
                  </a:schemeClr>
                </a:solidFill>
                <a:latin typeface="+mn-lt"/>
              </a:rPr>
              <a:t>EXAMPLE LCC CALCULATION</a:t>
            </a:r>
            <a:endParaRPr lang="en" sz="2800" dirty="0" err="1">
              <a:solidFill>
                <a:schemeClr val="accent1">
                  <a:lumMod val="50000"/>
                </a:schemeClr>
              </a:solidFill>
              <a:latin typeface="+mn-lt"/>
            </a:endParaRPr>
          </a:p>
        </p:txBody>
      </p:sp>
      <p:sp>
        <p:nvSpPr>
          <p:cNvPr id="3" name="Text Placeholder 2">
            <a:extLst>
              <a:ext uri="{FF2B5EF4-FFF2-40B4-BE49-F238E27FC236}">
                <a16:creationId xmlns:a16="http://schemas.microsoft.com/office/drawing/2014/main" id="{253D5645-AFC0-4276-A74F-F03E4385D1BD}"/>
              </a:ext>
            </a:extLst>
          </p:cNvPr>
          <p:cNvSpPr txBox="1">
            <a:spLocks/>
          </p:cNvSpPr>
          <p:nvPr/>
        </p:nvSpPr>
        <p:spPr>
          <a:xfrm>
            <a:off x="609600" y="1407886"/>
            <a:ext cx="10972800" cy="42948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285750" indent="-285750" algn="just">
              <a:buFont typeface="Arial" panose="020B0604020202020204" pitchFamily="34" charset="0"/>
              <a:buChar char="•"/>
            </a:pPr>
            <a:r>
              <a:rPr lang="en-US" sz="1800" kern="0" dirty="0">
                <a:latin typeface="+mj-lt"/>
                <a:ea typeface="Calibri" panose="020F0502020204030204" pitchFamily="34" charset="0"/>
                <a:cs typeface="Arial" panose="020B0604020202020204" pitchFamily="34" charset="0"/>
              </a:rPr>
              <a:t>Calculate the life cycle cost and compare the alternative of replacing a 15W LED lamp with a 100W incandescent lamp. The parameters of the alternative are given in the table below.</a:t>
            </a:r>
          </a:p>
          <a:p>
            <a:pPr marL="285750" indent="-285750" algn="just">
              <a:buFont typeface="Arial" panose="020B0604020202020204" pitchFamily="34" charset="0"/>
              <a:buChar char="•"/>
            </a:pPr>
            <a:r>
              <a:rPr lang="en-US" sz="1800" kern="0" dirty="0">
                <a:latin typeface="+mj-lt"/>
                <a:ea typeface="Calibri" panose="020F0502020204030204" pitchFamily="34" charset="0"/>
                <a:cs typeface="Arial" panose="020B0604020202020204" pitchFamily="34" charset="0"/>
              </a:rPr>
              <a:t>LED lamps have a lifespan of 20,000 hours, each year they are lit for 4,000 hours, so the lamp can be used for 5 years. Incandescent lamps only have a lifespan of 1,000 hours, so in 1 year the bulb must be replaced 4 times. During the lifetime of the LED lamp, 20 incandescent bulbs must be used.</a:t>
            </a:r>
          </a:p>
          <a:p>
            <a:pPr marL="342900" indent="-342900">
              <a:buFont typeface="Arial" panose="020B0604020202020204" pitchFamily="34" charset="0"/>
              <a:buChar char="•"/>
            </a:pPr>
            <a:endParaRPr lang="en-US" kern="0" dirty="0">
              <a:latin typeface="+mj-lt"/>
            </a:endParaRPr>
          </a:p>
        </p:txBody>
      </p:sp>
      <p:pic>
        <p:nvPicPr>
          <p:cNvPr id="4" name="Picture 3">
            <a:extLst>
              <a:ext uri="{FF2B5EF4-FFF2-40B4-BE49-F238E27FC236}">
                <a16:creationId xmlns:a16="http://schemas.microsoft.com/office/drawing/2014/main" id="{C320646F-83D6-43B0-B3B8-37F524C0E2BF}"/>
              </a:ext>
            </a:extLst>
          </p:cNvPr>
          <p:cNvPicPr>
            <a:picLocks noChangeAspect="1"/>
          </p:cNvPicPr>
          <p:nvPr/>
        </p:nvPicPr>
        <p:blipFill>
          <a:blip r:embed="rId2"/>
          <a:stretch>
            <a:fillRect/>
          </a:stretch>
        </p:blipFill>
        <p:spPr>
          <a:xfrm>
            <a:off x="1307754" y="3094055"/>
            <a:ext cx="9576492" cy="2977167"/>
          </a:xfrm>
          <a:prstGeom prst="rect">
            <a:avLst/>
          </a:prstGeom>
        </p:spPr>
      </p:pic>
    </p:spTree>
    <p:extLst>
      <p:ext uri="{BB962C8B-B14F-4D97-AF65-F5344CB8AC3E}">
        <p14:creationId xmlns:p14="http://schemas.microsoft.com/office/powerpoint/2010/main" val="29105398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8A1E2A-951E-42FE-B9ED-1A1902D75B4E}"/>
              </a:ext>
            </a:extLst>
          </p:cNvPr>
          <p:cNvSpPr>
            <a:spLocks noGrp="1"/>
          </p:cNvSpPr>
          <p:nvPr>
            <p:ph type="title"/>
          </p:nvPr>
        </p:nvSpPr>
        <p:spPr/>
        <p:txBody>
          <a:bodyPr>
            <a:noAutofit/>
          </a:bodyPr>
          <a:lstStyle/>
          <a:p>
            <a:pPr algn="ctr"/>
            <a:r>
              <a:rPr lang="en-US" sz="3200">
                <a:solidFill>
                  <a:schemeClr val="accent1">
                    <a:lumMod val="50000"/>
                  </a:schemeClr>
                </a:solidFill>
                <a:latin typeface="+mn-lt"/>
                <a:cs typeface="Arial" panose="020B0604020202020204" pitchFamily="34" charset="0"/>
              </a:rPr>
              <a:t>1. </a:t>
            </a:r>
            <a:r>
              <a:rPr lang="en-US" sz="3200" b="1">
                <a:solidFill>
                  <a:schemeClr val="accent1">
                    <a:lumMod val="50000"/>
                  </a:schemeClr>
                </a:solidFill>
                <a:latin typeface="+mn-lt"/>
              </a:rPr>
              <a:t>EVALUATING/SELECTING EE PROJECTS</a:t>
            </a:r>
            <a:endParaRPr lang="en-US" sz="3200" dirty="0">
              <a:solidFill>
                <a:schemeClr val="accent1">
                  <a:lumMod val="50000"/>
                </a:schemeClr>
              </a:solidFill>
              <a:latin typeface="+mn-lt"/>
            </a:endParaRPr>
          </a:p>
        </p:txBody>
      </p:sp>
      <p:sp>
        <p:nvSpPr>
          <p:cNvPr id="3" name="Text Placeholder 2">
            <a:extLst>
              <a:ext uri="{FF2B5EF4-FFF2-40B4-BE49-F238E27FC236}">
                <a16:creationId xmlns:a16="http://schemas.microsoft.com/office/drawing/2014/main" id="{1781CECB-DEFD-4F39-B322-296549EF51C9}"/>
              </a:ext>
            </a:extLst>
          </p:cNvPr>
          <p:cNvSpPr>
            <a:spLocks noGrp="1"/>
          </p:cNvSpPr>
          <p:nvPr>
            <p:ph type="body" idx="1"/>
          </p:nvPr>
        </p:nvSpPr>
        <p:spPr>
          <a:xfrm>
            <a:off x="415600" y="1536633"/>
            <a:ext cx="5413700" cy="4555200"/>
          </a:xfrm>
        </p:spPr>
        <p:txBody>
          <a:bodyPr/>
          <a:lstStyle/>
          <a:p>
            <a:pPr marL="186262" indent="0" algn="just">
              <a:buNone/>
            </a:pPr>
            <a:r>
              <a:rPr lang="en-US" sz="2000" b="1" dirty="0">
                <a:latin typeface="+mn-lt"/>
              </a:rPr>
              <a:t>Objectives</a:t>
            </a:r>
            <a:endParaRPr lang="en-US" sz="2000" dirty="0">
              <a:latin typeface="+mn-lt"/>
            </a:endParaRPr>
          </a:p>
          <a:p>
            <a:pPr algn="just">
              <a:buFont typeface="Arial" panose="020B0604020202020204" pitchFamily="34" charset="0"/>
              <a:buChar char="•"/>
            </a:pPr>
            <a:r>
              <a:rPr lang="en-US" sz="2000" dirty="0">
                <a:latin typeface="+mn-lt"/>
              </a:rPr>
              <a:t>Identify criteria and carry out the selection </a:t>
            </a:r>
            <a:r>
              <a:rPr lang="en-US" sz="2000">
                <a:latin typeface="+mn-lt"/>
              </a:rPr>
              <a:t>of energy efficiency </a:t>
            </a:r>
            <a:r>
              <a:rPr lang="en-US" sz="2000" dirty="0">
                <a:latin typeface="+mn-lt"/>
              </a:rPr>
              <a:t>solutions.</a:t>
            </a:r>
          </a:p>
          <a:p>
            <a:pPr algn="just">
              <a:buFont typeface="Arial" panose="020B0604020202020204" pitchFamily="34" charset="0"/>
              <a:buChar char="•"/>
            </a:pPr>
            <a:r>
              <a:rPr lang="en-US" sz="2000" dirty="0">
                <a:latin typeface="+mn-lt"/>
              </a:rPr>
              <a:t>Select and propose methods for evaluating the effectiveness of energy-saving solutions.</a:t>
            </a:r>
          </a:p>
        </p:txBody>
      </p:sp>
      <p:sp>
        <p:nvSpPr>
          <p:cNvPr id="4" name="Text Placeholder 3">
            <a:extLst>
              <a:ext uri="{FF2B5EF4-FFF2-40B4-BE49-F238E27FC236}">
                <a16:creationId xmlns:a16="http://schemas.microsoft.com/office/drawing/2014/main" id="{AB975996-A75D-41A6-8F4D-692E6DB83A4D}"/>
              </a:ext>
            </a:extLst>
          </p:cNvPr>
          <p:cNvSpPr>
            <a:spLocks noGrp="1"/>
          </p:cNvSpPr>
          <p:nvPr>
            <p:ph type="body" idx="2"/>
          </p:nvPr>
        </p:nvSpPr>
        <p:spPr>
          <a:xfrm>
            <a:off x="6443200" y="1536633"/>
            <a:ext cx="5139200" cy="4555200"/>
          </a:xfrm>
        </p:spPr>
        <p:txBody>
          <a:bodyPr>
            <a:normAutofit/>
          </a:bodyPr>
          <a:lstStyle/>
          <a:p>
            <a:pPr marL="186262" indent="0" algn="just">
              <a:buNone/>
            </a:pPr>
            <a:r>
              <a:rPr lang="en-US" sz="2000" b="1" dirty="0">
                <a:latin typeface="+mn-lt"/>
              </a:rPr>
              <a:t>Contents</a:t>
            </a:r>
            <a:endParaRPr lang="en-US" sz="2000" dirty="0">
              <a:latin typeface="+mn-lt"/>
            </a:endParaRPr>
          </a:p>
          <a:p>
            <a:pPr algn="just">
              <a:buFont typeface="Arial" panose="020B0604020202020204" pitchFamily="34" charset="0"/>
              <a:buChar char="•"/>
            </a:pPr>
            <a:r>
              <a:rPr lang="en-US" sz="2000" dirty="0">
                <a:latin typeface="+mn-lt"/>
              </a:rPr>
              <a:t>Steps for evaluating and selecting solutions</a:t>
            </a:r>
          </a:p>
          <a:p>
            <a:pPr algn="just">
              <a:buFont typeface="Arial" panose="020B0604020202020204" pitchFamily="34" charset="0"/>
              <a:buChar char="•"/>
            </a:pPr>
            <a:r>
              <a:rPr lang="en-US" sz="2000" dirty="0">
                <a:latin typeface="+mn-lt"/>
              </a:rPr>
              <a:t>Technical criteria</a:t>
            </a:r>
          </a:p>
          <a:p>
            <a:pPr algn="just">
              <a:buFont typeface="Arial" panose="020B0604020202020204" pitchFamily="34" charset="0"/>
              <a:buChar char="•"/>
            </a:pPr>
            <a:r>
              <a:rPr lang="en-US" sz="2000" dirty="0">
                <a:latin typeface="+mn-lt"/>
              </a:rPr>
              <a:t>Financial criteria</a:t>
            </a:r>
          </a:p>
          <a:p>
            <a:pPr marL="186262" indent="0" algn="just">
              <a:buNone/>
            </a:pPr>
            <a:r>
              <a:rPr lang="en-US" sz="2000" b="1" dirty="0">
                <a:latin typeface="+mn-lt"/>
              </a:rPr>
              <a:t>Evaluation of the effectiveness of energy-saving solutions</a:t>
            </a:r>
          </a:p>
          <a:p>
            <a:pPr algn="just">
              <a:buFont typeface="Arial" panose="020B0604020202020204" pitchFamily="34" charset="0"/>
              <a:buChar char="•"/>
            </a:pPr>
            <a:r>
              <a:rPr lang="en-US" sz="2000" dirty="0">
                <a:latin typeface="+mn-lt"/>
              </a:rPr>
              <a:t>Consideration of basic issues such as cash flow, depreciation, and financing</a:t>
            </a:r>
          </a:p>
          <a:p>
            <a:pPr algn="just">
              <a:buFont typeface="Arial" panose="020B0604020202020204" pitchFamily="34" charset="0"/>
              <a:buChar char="•"/>
            </a:pPr>
            <a:r>
              <a:rPr lang="en-US" sz="2000" dirty="0">
                <a:latin typeface="+mn-lt"/>
              </a:rPr>
              <a:t>Financial performance evaluation based on fundamental criteria</a:t>
            </a:r>
          </a:p>
          <a:p>
            <a:pPr algn="just">
              <a:buFont typeface="Arial" panose="020B0604020202020204" pitchFamily="34" charset="0"/>
              <a:buChar char="•"/>
            </a:pPr>
            <a:r>
              <a:rPr lang="en-US" sz="2000" dirty="0">
                <a:latin typeface="+mn-lt"/>
              </a:rPr>
              <a:t>Case study analysis</a:t>
            </a:r>
          </a:p>
        </p:txBody>
      </p:sp>
    </p:spTree>
    <p:extLst>
      <p:ext uri="{BB962C8B-B14F-4D97-AF65-F5344CB8AC3E}">
        <p14:creationId xmlns:p14="http://schemas.microsoft.com/office/powerpoint/2010/main" val="12710677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D75EDC2-22C1-420E-808C-89B5C677E03B}"/>
              </a:ext>
            </a:extLst>
          </p:cNvPr>
          <p:cNvSpPr txBox="1">
            <a:spLocks/>
          </p:cNvSpPr>
          <p:nvPr/>
        </p:nvSpPr>
        <p:spPr>
          <a:xfrm>
            <a:off x="609600" y="1276439"/>
            <a:ext cx="10972801" cy="5352754"/>
          </a:xfrm>
          <a:prstGeom prst="rect">
            <a:avLst/>
          </a:prstGeom>
        </p:spPr>
        <p:txBody>
          <a:bodyP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 sz="1800" kern="0" dirty="0">
                <a:ea typeface="Calibri" panose="020F0502020204030204" pitchFamily="34" charset="0"/>
                <a:cs typeface="Times New Roman" panose="02020603050405020304" pitchFamily="18" charset="0"/>
              </a:rPr>
              <a:t>Electricity power and cost​ money electricity belong to each type lamp row year :</a:t>
            </a:r>
          </a:p>
          <a:p>
            <a:endParaRPr lang="en-US" sz="1800" kern="0">
              <a:ea typeface="Calibri" panose="020F0502020204030204" pitchFamily="34" charset="0"/>
              <a:cs typeface="Times New Roman" panose="02020603050405020304" pitchFamily="18" charset="0"/>
            </a:endParaRPr>
          </a:p>
          <a:p>
            <a:endParaRPr lang="en-US" sz="1800" kern="0" dirty="0">
              <a:ea typeface="Calibri" panose="020F0502020204030204" pitchFamily="34" charset="0"/>
              <a:cs typeface="Times New Roman" panose="02020603050405020304" pitchFamily="18" charset="0"/>
            </a:endParaRPr>
          </a:p>
          <a:p>
            <a:endParaRPr lang="en-US" sz="1800" kern="0" dirty="0">
              <a:ea typeface="Calibri" panose="020F0502020204030204" pitchFamily="34" charset="0"/>
              <a:cs typeface="Times New Roman" panose="02020603050405020304" pitchFamily="18" charset="0"/>
            </a:endParaRPr>
          </a:p>
          <a:p>
            <a:pPr marL="186262"/>
            <a:endParaRPr lang="en-US" sz="1800" kern="0" dirty="0">
              <a:ea typeface="Calibri" panose="020F0502020204030204" pitchFamily="34" charset="0"/>
              <a:cs typeface="Times New Roman" panose="02020603050405020304" pitchFamily="18" charset="0"/>
            </a:endParaRPr>
          </a:p>
          <a:p>
            <a:r>
              <a:rPr lang="en-US" sz="1800">
                <a:ea typeface="Calibri" panose="020F0502020204030204" pitchFamily="34" charset="0"/>
                <a:cs typeface="Times New Roman" panose="02020603050405020304" pitchFamily="18" charset="0"/>
              </a:rPr>
              <a:t>Initial cost and annual electricity cost of 2 types of lamps:</a:t>
            </a:r>
          </a:p>
          <a:p>
            <a:endParaRPr lang="en-US" sz="1800" kern="0" dirty="0">
              <a:ea typeface="Calibri" panose="020F0502020204030204" pitchFamily="34" charset="0"/>
              <a:cs typeface="Times New Roman" panose="02020603050405020304" pitchFamily="18" charset="0"/>
            </a:endParaRPr>
          </a:p>
          <a:p>
            <a:endParaRPr lang="en-US" sz="1800" kern="0">
              <a:ea typeface="Calibri" panose="020F0502020204030204" pitchFamily="34" charset="0"/>
              <a:cs typeface="Times New Roman" panose="02020603050405020304" pitchFamily="18" charset="0"/>
            </a:endParaRPr>
          </a:p>
          <a:p>
            <a:endParaRPr lang="en-US" sz="1800" kern="0" dirty="0">
              <a:ea typeface="Calibri" panose="020F0502020204030204" pitchFamily="34" charset="0"/>
              <a:cs typeface="Times New Roman" panose="02020603050405020304" pitchFamily="18" charset="0"/>
            </a:endParaRPr>
          </a:p>
          <a:p>
            <a:pPr marL="186262"/>
            <a:endParaRPr lang="en-US" sz="1800" kern="0">
              <a:ea typeface="Calibri" panose="020F0502020204030204" pitchFamily="34" charset="0"/>
              <a:cs typeface="Times New Roman" panose="02020603050405020304" pitchFamily="18" charset="0"/>
            </a:endParaRPr>
          </a:p>
          <a:p>
            <a:pPr marL="186262"/>
            <a:endParaRPr lang="en-US" sz="1800" kern="0" dirty="0">
              <a:ea typeface="Calibri" panose="020F0502020204030204" pitchFamily="34" charset="0"/>
              <a:cs typeface="Times New Roman" panose="02020603050405020304" pitchFamily="18" charset="0"/>
            </a:endParaRPr>
          </a:p>
          <a:p>
            <a:r>
              <a:rPr lang="en-US" sz="1800">
                <a:ea typeface="Calibri" panose="020F0502020204030204" pitchFamily="34" charset="0"/>
                <a:cs typeface="Times New Roman" panose="02020603050405020304" pitchFamily="18" charset="0"/>
              </a:rPr>
              <a:t>With discount factor i = 10%, the life cycle cost for the first year when comparing 2 types of lamps is:</a:t>
            </a:r>
            <a:endParaRPr lang="en-US" sz="1800" kern="0" dirty="0">
              <a:ea typeface="Calibri" panose="020F0502020204030204" pitchFamily="34" charset="0"/>
              <a:cs typeface="Times New Roman" panose="02020603050405020304" pitchFamily="18" charset="0"/>
            </a:endParaRPr>
          </a:p>
        </p:txBody>
      </p:sp>
      <p:graphicFrame>
        <p:nvGraphicFramePr>
          <p:cNvPr id="4" name="Table 3">
            <a:extLst>
              <a:ext uri="{FF2B5EF4-FFF2-40B4-BE49-F238E27FC236}">
                <a16:creationId xmlns:a16="http://schemas.microsoft.com/office/drawing/2014/main" id="{B2C53675-18DD-4931-A4DD-C997454B9FDE}"/>
              </a:ext>
            </a:extLst>
          </p:cNvPr>
          <p:cNvGraphicFramePr/>
          <p:nvPr>
            <p:extLst>
              <p:ext uri="{D42A27DB-BD31-4B8C-83A1-F6EECF244321}">
                <p14:modId xmlns:p14="http://schemas.microsoft.com/office/powerpoint/2010/main" val="1944633151"/>
              </p:ext>
            </p:extLst>
          </p:nvPr>
        </p:nvGraphicFramePr>
        <p:xfrm>
          <a:off x="914400" y="1765579"/>
          <a:ext cx="10493829" cy="811341"/>
        </p:xfrm>
        <a:graphic>
          <a:graphicData uri="http://schemas.openxmlformats.org/drawingml/2006/table">
            <a:tbl>
              <a:tblPr firstRow="1" firstCol="1" bandRow="1">
                <a:tableStyleId>{5C22544A-7EE6-4342-B048-85BDC9FD1C3A}</a:tableStyleId>
              </a:tblPr>
              <a:tblGrid>
                <a:gridCol w="4636809">
                  <a:extLst>
                    <a:ext uri="{9D8B030D-6E8A-4147-A177-3AD203B41FA5}">
                      <a16:colId xmlns:a16="http://schemas.microsoft.com/office/drawing/2014/main" val="495963961"/>
                    </a:ext>
                  </a:extLst>
                </a:gridCol>
                <a:gridCol w="3050531">
                  <a:extLst>
                    <a:ext uri="{9D8B030D-6E8A-4147-A177-3AD203B41FA5}">
                      <a16:colId xmlns:a16="http://schemas.microsoft.com/office/drawing/2014/main" val="2418225665"/>
                    </a:ext>
                  </a:extLst>
                </a:gridCol>
                <a:gridCol w="2806489">
                  <a:extLst>
                    <a:ext uri="{9D8B030D-6E8A-4147-A177-3AD203B41FA5}">
                      <a16:colId xmlns:a16="http://schemas.microsoft.com/office/drawing/2014/main" val="1046732853"/>
                    </a:ext>
                  </a:extLst>
                </a:gridCol>
              </a:tblGrid>
              <a:tr h="251488">
                <a:tc>
                  <a:txBody>
                    <a:bodyPr/>
                    <a:lstStyle/>
                    <a:p>
                      <a:pPr algn="just" fontAlgn="t">
                        <a:lnSpc>
                          <a:spcPct val="107000"/>
                        </a:lnSpc>
                        <a:spcBef>
                          <a:spcPts val="0"/>
                        </a:spcBef>
                        <a:spcAft>
                          <a:spcPts val="600"/>
                        </a:spcAft>
                      </a:pPr>
                      <a:r>
                        <a:rPr lang="en" sz="1600" u="none" strike="noStrike" dirty="0">
                          <a:solidFill>
                            <a:schemeClr val="tx1"/>
                          </a:solidFill>
                          <a:effectLst/>
                        </a:rPr>
                        <a:t> </a:t>
                      </a:r>
                      <a:endParaRPr lang="en-US" sz="1600" b="0" i="0" u="none" strike="noStrike" dirty="0">
                        <a:solidFill>
                          <a:schemeClr val="tx1"/>
                        </a:solidFill>
                        <a:effectLst/>
                        <a:latin typeface="Arial" panose="020B0604020202020204" pitchFamily="34" charset="0"/>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a:solidFill>
                            <a:schemeClr val="tx1"/>
                          </a:solidFill>
                        </a:rPr>
                        <a:t>Incandescent bulb</a:t>
                      </a: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lnSpc>
                          <a:spcPct val="107000"/>
                        </a:lnSpc>
                        <a:spcBef>
                          <a:spcPts val="0"/>
                        </a:spcBef>
                        <a:spcAft>
                          <a:spcPts val="600"/>
                        </a:spcAft>
                      </a:pPr>
                      <a:r>
                        <a:rPr lang="en" sz="1600" u="none" strike="noStrike">
                          <a:solidFill>
                            <a:schemeClr val="tx1"/>
                          </a:solidFill>
                          <a:effectLst/>
                        </a:rPr>
                        <a:t>Led bulb</a:t>
                      </a:r>
                      <a:endParaRPr lang="en-US" sz="1600" b="0" i="0" u="none" strike="noStrike" dirty="0">
                        <a:solidFill>
                          <a:schemeClr val="tx1"/>
                        </a:solidFill>
                        <a:effectLst/>
                        <a:latin typeface="Arial" panose="020B0604020202020204" pitchFamily="34" charset="0"/>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30685697"/>
                  </a:ext>
                </a:extLst>
              </a:tr>
              <a:tr h="268089">
                <a:tc>
                  <a:txBody>
                    <a:bodyPr/>
                    <a:lstStyle/>
                    <a:p>
                      <a:pPr algn="just" fontAlgn="t">
                        <a:lnSpc>
                          <a:spcPct val="107000"/>
                        </a:lnSpc>
                        <a:spcBef>
                          <a:spcPts val="0"/>
                        </a:spcBef>
                        <a:spcAft>
                          <a:spcPts val="600"/>
                        </a:spcAft>
                      </a:pPr>
                      <a:r>
                        <a:rPr lang="en" sz="1600" u="none" strike="noStrike" dirty="0" err="1">
                          <a:solidFill>
                            <a:schemeClr val="tx1"/>
                          </a:solidFill>
                          <a:effectLst/>
                        </a:rPr>
                        <a:t>Electricity</a:t>
                      </a:r>
                      <a:r>
                        <a:rPr lang="en" sz="1600" u="none" strike="noStrike" dirty="0">
                          <a:solidFill>
                            <a:schemeClr val="tx1"/>
                          </a:solidFill>
                          <a:effectLst/>
                        </a:rPr>
                        <a:t> </a:t>
                      </a:r>
                      <a:r>
                        <a:rPr lang="en" sz="1600" u="none" strike="noStrike" err="1">
                          <a:solidFill>
                            <a:schemeClr val="tx1"/>
                          </a:solidFill>
                          <a:effectLst/>
                        </a:rPr>
                        <a:t>power</a:t>
                      </a:r>
                      <a:r>
                        <a:rPr lang="en" sz="1600" u="none" strike="noStrike">
                          <a:solidFill>
                            <a:schemeClr val="tx1"/>
                          </a:solidFill>
                          <a:effectLst/>
                        </a:rPr>
                        <a:t> consumption </a:t>
                      </a:r>
                      <a:r>
                        <a:rPr lang="en" sz="1600" u="none" strike="noStrike" dirty="0">
                          <a:solidFill>
                            <a:schemeClr val="tx1"/>
                          </a:solidFill>
                          <a:effectLst/>
                        </a:rPr>
                        <a:t>(kWh)</a:t>
                      </a:r>
                      <a:endParaRPr lang="en-US" sz="1600" b="0" i="0" u="none" strike="noStrike" dirty="0">
                        <a:solidFill>
                          <a:schemeClr val="tx1"/>
                        </a:solidFill>
                        <a:effectLst/>
                        <a:latin typeface="Arial" panose="020B0604020202020204" pitchFamily="34" charset="0"/>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lnSpc>
                          <a:spcPct val="107000"/>
                        </a:lnSpc>
                        <a:spcBef>
                          <a:spcPts val="0"/>
                        </a:spcBef>
                        <a:spcAft>
                          <a:spcPts val="600"/>
                        </a:spcAft>
                      </a:pPr>
                      <a:r>
                        <a:rPr lang="en" sz="1600" u="none" strike="noStrike" dirty="0">
                          <a:solidFill>
                            <a:schemeClr val="tx1"/>
                          </a:solidFill>
                          <a:effectLst/>
                        </a:rPr>
                        <a:t>0.1*4000 = 400</a:t>
                      </a:r>
                      <a:endParaRPr lang="en-US" sz="1600" b="0" i="0" u="none" strike="noStrike" dirty="0">
                        <a:solidFill>
                          <a:schemeClr val="tx1"/>
                        </a:solidFill>
                        <a:effectLst/>
                        <a:latin typeface="Arial" panose="020B0604020202020204" pitchFamily="34" charset="0"/>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lnSpc>
                          <a:spcPct val="107000"/>
                        </a:lnSpc>
                        <a:spcBef>
                          <a:spcPts val="0"/>
                        </a:spcBef>
                        <a:spcAft>
                          <a:spcPts val="600"/>
                        </a:spcAft>
                      </a:pPr>
                      <a:r>
                        <a:rPr lang="en" sz="1600" u="none" strike="noStrike" dirty="0">
                          <a:solidFill>
                            <a:schemeClr val="tx1"/>
                          </a:solidFill>
                          <a:effectLst/>
                        </a:rPr>
                        <a:t>0.015*4000 = 60</a:t>
                      </a:r>
                      <a:endParaRPr lang="en-US" sz="1600" b="0" i="0" u="none" strike="noStrike" dirty="0">
                        <a:solidFill>
                          <a:schemeClr val="tx1"/>
                        </a:solidFill>
                        <a:effectLst/>
                        <a:latin typeface="Arial" panose="020B0604020202020204" pitchFamily="34" charset="0"/>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80923396"/>
                  </a:ext>
                </a:extLst>
              </a:tr>
              <a:tr h="233537">
                <a:tc>
                  <a:txBody>
                    <a:bodyPr/>
                    <a:lstStyle/>
                    <a:p>
                      <a:pPr algn="just" fontAlgn="t">
                        <a:lnSpc>
                          <a:spcPct val="107000"/>
                        </a:lnSpc>
                        <a:spcBef>
                          <a:spcPts val="0"/>
                        </a:spcBef>
                        <a:spcAft>
                          <a:spcPts val="600"/>
                        </a:spcAft>
                      </a:pPr>
                      <a:r>
                        <a:rPr lang="en-US" sz="1600" u="none" strike="noStrike">
                          <a:solidFill>
                            <a:schemeClr val="tx1"/>
                          </a:solidFill>
                          <a:effectLst/>
                        </a:rPr>
                        <a:t>Electricity bill </a:t>
                      </a:r>
                      <a:r>
                        <a:rPr lang="en" sz="1600" u="none" strike="noStrike">
                          <a:solidFill>
                            <a:schemeClr val="tx1"/>
                          </a:solidFill>
                          <a:effectLst/>
                        </a:rPr>
                        <a:t>( VND </a:t>
                      </a:r>
                      <a:r>
                        <a:rPr lang="en" sz="1600" u="none" strike="noStrike" dirty="0">
                          <a:solidFill>
                            <a:schemeClr val="tx1"/>
                          </a:solidFill>
                          <a:effectLst/>
                        </a:rPr>
                        <a:t>)</a:t>
                      </a:r>
                      <a:endParaRPr lang="en-US" sz="1600" b="0" i="0" u="none" strike="noStrike" dirty="0">
                        <a:solidFill>
                          <a:schemeClr val="tx1"/>
                        </a:solidFill>
                        <a:effectLst/>
                        <a:latin typeface="Arial" panose="020B0604020202020204" pitchFamily="34" charset="0"/>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lnSpc>
                          <a:spcPct val="107000"/>
                        </a:lnSpc>
                        <a:spcBef>
                          <a:spcPts val="0"/>
                        </a:spcBef>
                        <a:spcAft>
                          <a:spcPts val="600"/>
                        </a:spcAft>
                      </a:pPr>
                      <a:r>
                        <a:rPr lang="en" sz="1600" u="none" strike="noStrike" dirty="0">
                          <a:solidFill>
                            <a:schemeClr val="tx1"/>
                          </a:solidFill>
                          <a:effectLst/>
                        </a:rPr>
                        <a:t>800000</a:t>
                      </a:r>
                      <a:endParaRPr lang="en-US" sz="1600" b="0" i="0" u="none" strike="noStrike" dirty="0">
                        <a:solidFill>
                          <a:schemeClr val="tx1"/>
                        </a:solidFill>
                        <a:effectLst/>
                        <a:latin typeface="Arial" panose="020B0604020202020204" pitchFamily="34" charset="0"/>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lnSpc>
                          <a:spcPct val="107000"/>
                        </a:lnSpc>
                        <a:spcBef>
                          <a:spcPts val="0"/>
                        </a:spcBef>
                        <a:spcAft>
                          <a:spcPts val="600"/>
                        </a:spcAft>
                      </a:pPr>
                      <a:r>
                        <a:rPr lang="en" sz="1600" u="none" strike="noStrike" dirty="0">
                          <a:solidFill>
                            <a:schemeClr val="tx1"/>
                          </a:solidFill>
                          <a:effectLst/>
                        </a:rPr>
                        <a:t>120000</a:t>
                      </a:r>
                      <a:endParaRPr lang="en-US" sz="1600" b="0" i="0" u="none" strike="noStrike" dirty="0">
                        <a:solidFill>
                          <a:schemeClr val="tx1"/>
                        </a:solidFill>
                        <a:effectLst/>
                        <a:latin typeface="Arial" panose="020B0604020202020204" pitchFamily="34" charset="0"/>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0713436"/>
                  </a:ext>
                </a:extLst>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2223888231"/>
              </p:ext>
            </p:extLst>
          </p:nvPr>
        </p:nvGraphicFramePr>
        <p:xfrm>
          <a:off x="2296886" y="3066060"/>
          <a:ext cx="7598227" cy="1249680"/>
        </p:xfrm>
        <a:graphic>
          <a:graphicData uri="http://schemas.openxmlformats.org/drawingml/2006/table">
            <a:tbl>
              <a:tblPr/>
              <a:tblGrid>
                <a:gridCol w="1085461">
                  <a:extLst>
                    <a:ext uri="{9D8B030D-6E8A-4147-A177-3AD203B41FA5}">
                      <a16:colId xmlns:a16="http://schemas.microsoft.com/office/drawing/2014/main" val="1055716105"/>
                    </a:ext>
                  </a:extLst>
                </a:gridCol>
                <a:gridCol w="1085461">
                  <a:extLst>
                    <a:ext uri="{9D8B030D-6E8A-4147-A177-3AD203B41FA5}">
                      <a16:colId xmlns:a16="http://schemas.microsoft.com/office/drawing/2014/main" val="665255480"/>
                    </a:ext>
                  </a:extLst>
                </a:gridCol>
                <a:gridCol w="1085461">
                  <a:extLst>
                    <a:ext uri="{9D8B030D-6E8A-4147-A177-3AD203B41FA5}">
                      <a16:colId xmlns:a16="http://schemas.microsoft.com/office/drawing/2014/main" val="702826447"/>
                    </a:ext>
                  </a:extLst>
                </a:gridCol>
                <a:gridCol w="1085461">
                  <a:extLst>
                    <a:ext uri="{9D8B030D-6E8A-4147-A177-3AD203B41FA5}">
                      <a16:colId xmlns:a16="http://schemas.microsoft.com/office/drawing/2014/main" val="422797856"/>
                    </a:ext>
                  </a:extLst>
                </a:gridCol>
                <a:gridCol w="1085461">
                  <a:extLst>
                    <a:ext uri="{9D8B030D-6E8A-4147-A177-3AD203B41FA5}">
                      <a16:colId xmlns:a16="http://schemas.microsoft.com/office/drawing/2014/main" val="4168132794"/>
                    </a:ext>
                  </a:extLst>
                </a:gridCol>
                <a:gridCol w="1085461">
                  <a:extLst>
                    <a:ext uri="{9D8B030D-6E8A-4147-A177-3AD203B41FA5}">
                      <a16:colId xmlns:a16="http://schemas.microsoft.com/office/drawing/2014/main" val="2488499770"/>
                    </a:ext>
                  </a:extLst>
                </a:gridCol>
                <a:gridCol w="1085461">
                  <a:extLst>
                    <a:ext uri="{9D8B030D-6E8A-4147-A177-3AD203B41FA5}">
                      <a16:colId xmlns:a16="http://schemas.microsoft.com/office/drawing/2014/main" val="357017749"/>
                    </a:ext>
                  </a:extLst>
                </a:gridCol>
              </a:tblGrid>
              <a:tr h="305541">
                <a:tc>
                  <a:txBody>
                    <a:bodyPr/>
                    <a:lstStyle/>
                    <a:p>
                      <a:pPr algn="ctr"/>
                      <a:r>
                        <a:rPr lang="en-US" sz="1600"/>
                        <a:t>Year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36956993"/>
                  </a:ext>
                </a:extLst>
              </a:tr>
              <a:tr h="536773">
                <a:tc>
                  <a:txBody>
                    <a:bodyPr/>
                    <a:lstStyle/>
                    <a:p>
                      <a:r>
                        <a:rPr lang="en-US" sz="1600"/>
                        <a:t>Incandescent bulb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9000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836000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836000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836000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836000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836000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6930011"/>
                  </a:ext>
                </a:extLst>
              </a:tr>
              <a:tr h="305541">
                <a:tc>
                  <a:txBody>
                    <a:bodyPr/>
                    <a:lstStyle/>
                    <a:p>
                      <a:r>
                        <a:rPr lang="en-US" sz="1600"/>
                        <a:t>LED bulb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9000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120000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120000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120000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120000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120000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26122759"/>
                  </a:ext>
                </a:extLst>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880376870"/>
              </p:ext>
            </p:extLst>
          </p:nvPr>
        </p:nvGraphicFramePr>
        <p:xfrm>
          <a:off x="609597" y="4756186"/>
          <a:ext cx="10972805" cy="1341120"/>
        </p:xfrm>
        <a:graphic>
          <a:graphicData uri="http://schemas.openxmlformats.org/drawingml/2006/table">
            <a:tbl>
              <a:tblPr/>
              <a:tblGrid>
                <a:gridCol w="1988459">
                  <a:extLst>
                    <a:ext uri="{9D8B030D-6E8A-4147-A177-3AD203B41FA5}">
                      <a16:colId xmlns:a16="http://schemas.microsoft.com/office/drawing/2014/main" val="1258335901"/>
                    </a:ext>
                  </a:extLst>
                </a:gridCol>
                <a:gridCol w="1045029">
                  <a:extLst>
                    <a:ext uri="{9D8B030D-6E8A-4147-A177-3AD203B41FA5}">
                      <a16:colId xmlns:a16="http://schemas.microsoft.com/office/drawing/2014/main" val="1790057837"/>
                    </a:ext>
                  </a:extLst>
                </a:gridCol>
                <a:gridCol w="1081312">
                  <a:extLst>
                    <a:ext uri="{9D8B030D-6E8A-4147-A177-3AD203B41FA5}">
                      <a16:colId xmlns:a16="http://schemas.microsoft.com/office/drawing/2014/main" val="4262645628"/>
                    </a:ext>
                  </a:extLst>
                </a:gridCol>
                <a:gridCol w="1371601">
                  <a:extLst>
                    <a:ext uri="{9D8B030D-6E8A-4147-A177-3AD203B41FA5}">
                      <a16:colId xmlns:a16="http://schemas.microsoft.com/office/drawing/2014/main" val="177153181"/>
                    </a:ext>
                  </a:extLst>
                </a:gridCol>
                <a:gridCol w="1371601">
                  <a:extLst>
                    <a:ext uri="{9D8B030D-6E8A-4147-A177-3AD203B41FA5}">
                      <a16:colId xmlns:a16="http://schemas.microsoft.com/office/drawing/2014/main" val="4291926718"/>
                    </a:ext>
                  </a:extLst>
                </a:gridCol>
                <a:gridCol w="1371601">
                  <a:extLst>
                    <a:ext uri="{9D8B030D-6E8A-4147-A177-3AD203B41FA5}">
                      <a16:colId xmlns:a16="http://schemas.microsoft.com/office/drawing/2014/main" val="795696029"/>
                    </a:ext>
                  </a:extLst>
                </a:gridCol>
                <a:gridCol w="1371601">
                  <a:extLst>
                    <a:ext uri="{9D8B030D-6E8A-4147-A177-3AD203B41FA5}">
                      <a16:colId xmlns:a16="http://schemas.microsoft.com/office/drawing/2014/main" val="2106686437"/>
                    </a:ext>
                  </a:extLst>
                </a:gridCol>
                <a:gridCol w="1371601">
                  <a:extLst>
                    <a:ext uri="{9D8B030D-6E8A-4147-A177-3AD203B41FA5}">
                      <a16:colId xmlns:a16="http://schemas.microsoft.com/office/drawing/2014/main" val="3590277289"/>
                    </a:ext>
                  </a:extLst>
                </a:gridCol>
              </a:tblGrid>
              <a:tr h="266904">
                <a:tc>
                  <a:txBody>
                    <a:bodyPr/>
                    <a:lstStyle/>
                    <a:p>
                      <a:r>
                        <a:rPr lang="en-US" sz="1600"/>
                        <a:t>Year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LLC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15374734"/>
                  </a:ext>
                </a:extLst>
              </a:tr>
              <a:tr h="266904">
                <a:tc>
                  <a:txBody>
                    <a:bodyPr/>
                    <a:lstStyle/>
                    <a:p>
                      <a:r>
                        <a:rPr lang="en-US" sz="1600"/>
                        <a:t>Discount Rate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1.0000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0.9091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0.8264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0.7513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0.6830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0.6209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6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286826"/>
                  </a:ext>
                </a:extLst>
              </a:tr>
              <a:tr h="330431">
                <a:tc>
                  <a:txBody>
                    <a:bodyPr/>
                    <a:lstStyle/>
                    <a:p>
                      <a:r>
                        <a:rPr lang="en-US" sz="1600"/>
                        <a:t>Incandescent bulb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9000.0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760000.0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690909.1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628099.2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570999.2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519090.2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3,178,098.0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86356338"/>
                  </a:ext>
                </a:extLst>
              </a:tr>
              <a:tr h="330431">
                <a:tc>
                  <a:txBody>
                    <a:bodyPr/>
                    <a:lstStyle/>
                    <a:p>
                      <a:r>
                        <a:rPr lang="en-US" sz="1600"/>
                        <a:t>LED bulb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90000.0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109090.9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99173.6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90157.8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81961.6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74510.6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544,894.4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76264873"/>
                  </a:ext>
                </a:extLst>
              </a:tr>
            </a:tbl>
          </a:graphicData>
        </a:graphic>
      </p:graphicFrame>
      <p:sp>
        <p:nvSpPr>
          <p:cNvPr id="13" name="Title 1">
            <a:extLst>
              <a:ext uri="{FF2B5EF4-FFF2-40B4-BE49-F238E27FC236}">
                <a16:creationId xmlns:a16="http://schemas.microsoft.com/office/drawing/2014/main" id="{1EF8CD35-CAC3-45F1-A9D2-DCC60DD74F37}"/>
              </a:ext>
            </a:extLst>
          </p:cNvPr>
          <p:cNvSpPr>
            <a:spLocks noGrp="1"/>
          </p:cNvSpPr>
          <p:nvPr>
            <p:ph type="title"/>
          </p:nvPr>
        </p:nvSpPr>
        <p:spPr>
          <a:xfrm>
            <a:off x="609600" y="548633"/>
            <a:ext cx="10972800" cy="495200"/>
          </a:xfrm>
        </p:spPr>
        <p:txBody>
          <a:bodyPr>
            <a:noAutofit/>
          </a:bodyPr>
          <a:lstStyle/>
          <a:p>
            <a:r>
              <a:rPr lang="en" sz="2800">
                <a:solidFill>
                  <a:schemeClr val="accent1">
                    <a:lumMod val="50000"/>
                  </a:schemeClr>
                </a:solidFill>
                <a:latin typeface="+mn-lt"/>
              </a:rPr>
              <a:t>EXAMPLE LCC CALCULATION</a:t>
            </a:r>
            <a:endParaRPr lang="en" sz="2800" dirty="0" err="1">
              <a:solidFill>
                <a:schemeClr val="accent1">
                  <a:lumMod val="50000"/>
                </a:schemeClr>
              </a:solidFill>
              <a:latin typeface="+mn-lt"/>
            </a:endParaRPr>
          </a:p>
        </p:txBody>
      </p:sp>
    </p:spTree>
    <p:extLst>
      <p:ext uri="{BB962C8B-B14F-4D97-AF65-F5344CB8AC3E}">
        <p14:creationId xmlns:p14="http://schemas.microsoft.com/office/powerpoint/2010/main" val="22665179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FC43B-16D1-4F3F-B52C-7DF55CE8FA60}"/>
              </a:ext>
            </a:extLst>
          </p:cNvPr>
          <p:cNvSpPr>
            <a:spLocks noGrp="1"/>
          </p:cNvSpPr>
          <p:nvPr>
            <p:ph type="title"/>
          </p:nvPr>
        </p:nvSpPr>
        <p:spPr>
          <a:xfrm>
            <a:off x="609600" y="595085"/>
            <a:ext cx="10972800" cy="448747"/>
          </a:xfrm>
        </p:spPr>
        <p:txBody>
          <a:bodyPr>
            <a:noAutofit/>
          </a:bodyPr>
          <a:lstStyle/>
          <a:p>
            <a:r>
              <a:rPr lang="en-US" b="1">
                <a:solidFill>
                  <a:schemeClr val="accent1">
                    <a:lumMod val="50000"/>
                  </a:schemeClr>
                </a:solidFill>
                <a:latin typeface="Arial" panose="020B0604020202020204" pitchFamily="34" charset="0"/>
                <a:ea typeface="Calibri" panose="020F0502020204030204" pitchFamily="34" charset="0"/>
                <a:cs typeface="Times New Roman" panose="02020603050405020304" pitchFamily="18" charset="0"/>
              </a:rPr>
              <a:t>ESTIMATION OF COSTS AND BENEFITS OF EE PROJECT</a:t>
            </a:r>
            <a:endParaRPr lang="en" dirty="0">
              <a:solidFill>
                <a:schemeClr val="accent1">
                  <a:lumMod val="50000"/>
                </a:schemeClr>
              </a:solidFill>
            </a:endParaRPr>
          </a:p>
        </p:txBody>
      </p:sp>
      <p:sp>
        <p:nvSpPr>
          <p:cNvPr id="3" name="Text Placeholder 2">
            <a:extLst>
              <a:ext uri="{FF2B5EF4-FFF2-40B4-BE49-F238E27FC236}">
                <a16:creationId xmlns:a16="http://schemas.microsoft.com/office/drawing/2014/main" id="{9777E5D0-A878-4016-BC7A-9614FDEB7B0C}"/>
              </a:ext>
            </a:extLst>
          </p:cNvPr>
          <p:cNvSpPr txBox="1">
            <a:spLocks/>
          </p:cNvSpPr>
          <p:nvPr/>
        </p:nvSpPr>
        <p:spPr>
          <a:xfrm>
            <a:off x="609600" y="1663933"/>
            <a:ext cx="10972800" cy="4038800"/>
          </a:xfrm>
          <a:prstGeom prst="rect">
            <a:avLst/>
          </a:prstGeom>
        </p:spPr>
        <p:txBody>
          <a:bodyPr>
            <a:normAutofit fontScale="92500"/>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457200" indent="-339725" algn="just">
              <a:lnSpc>
                <a:spcPct val="110000"/>
              </a:lnSpc>
              <a:spcBef>
                <a:spcPts val="300"/>
              </a:spcBef>
              <a:defRPr/>
            </a:pPr>
            <a:r>
              <a:rPr lang="en-US" sz="2400" b="1">
                <a:solidFill>
                  <a:schemeClr val="tx1"/>
                </a:solidFill>
                <a:latin typeface="Arial" panose="020B0604020202020204" pitchFamily="34" charset="0"/>
                <a:ea typeface="ＭＳ Ｐゴシック" charset="-128"/>
                <a:cs typeface="Arial" panose="020B0604020202020204" pitchFamily="34" charset="0"/>
                <a:sym typeface="Symbol" pitchFamily="18" charset="2"/>
              </a:rPr>
              <a:t>Depreciation</a:t>
            </a:r>
            <a:r>
              <a:rPr lang="en" sz="2400" b="1" kern="0">
                <a:solidFill>
                  <a:schemeClr val="tx1"/>
                </a:solidFill>
                <a:latin typeface="Arial" panose="020B0604020202020204" pitchFamily="34" charset="0"/>
                <a:ea typeface="ＭＳ Ｐゴシック" charset="-128"/>
                <a:cs typeface="Arial" panose="020B0604020202020204" pitchFamily="34" charset="0"/>
                <a:sym typeface="Symbol" pitchFamily="18" charset="2"/>
              </a:rPr>
              <a:t>:</a:t>
            </a:r>
            <a:endParaRPr lang="en" sz="2400" b="1" kern="0" dirty="0">
              <a:solidFill>
                <a:schemeClr val="tx1"/>
              </a:solidFill>
              <a:latin typeface="Arial" panose="020B0604020202020204" pitchFamily="34" charset="0"/>
              <a:ea typeface="ＭＳ Ｐゴシック" charset="-128"/>
              <a:cs typeface="Arial" panose="020B0604020202020204" pitchFamily="34" charset="0"/>
              <a:sym typeface="Symbol" pitchFamily="18" charset="2"/>
            </a:endParaRPr>
          </a:p>
          <a:p>
            <a:pPr marL="508000" lvl="1" algn="just">
              <a:lnSpc>
                <a:spcPct val="110000"/>
              </a:lnSpc>
              <a:spcBef>
                <a:spcPts val="300"/>
              </a:spcBef>
              <a:defRPr/>
            </a:pPr>
            <a:r>
              <a:rPr lang="en-US" sz="2000">
                <a:solidFill>
                  <a:schemeClr val="tx1"/>
                </a:solidFill>
                <a:latin typeface="Arial" panose="020B0604020202020204" pitchFamily="34" charset="0"/>
                <a:ea typeface="ＭＳ Ｐゴシック" charset="-128"/>
                <a:cs typeface="Arial" panose="020B0604020202020204" pitchFamily="34" charset="0"/>
                <a:sym typeface="Symbol" pitchFamily="18" charset="2"/>
              </a:rPr>
              <a:t>Is the systematic valuation and allocation of the value of assets that are depreciated over a period of use. Used to calculate corporate income tax deductions in the early years of a project.</a:t>
            </a:r>
          </a:p>
          <a:p>
            <a:pPr marL="115888" indent="1588" algn="just">
              <a:lnSpc>
                <a:spcPct val="110000"/>
              </a:lnSpc>
              <a:spcBef>
                <a:spcPts val="300"/>
              </a:spcBef>
              <a:defRPr/>
            </a:pPr>
            <a:r>
              <a:rPr lang="en-US" sz="2400" b="1">
                <a:solidFill>
                  <a:schemeClr val="tx1"/>
                </a:solidFill>
                <a:latin typeface="Arial" panose="020B0604020202020204" pitchFamily="34" charset="0"/>
                <a:ea typeface="ＭＳ Ｐゴシック" charset="-128"/>
                <a:cs typeface="Arial" panose="020B0604020202020204" pitchFamily="34" charset="0"/>
                <a:sym typeface="Symbol" pitchFamily="18" charset="2"/>
              </a:rPr>
              <a:t>Straight-line depreciation or straight-line depreciation is the most commonly used today.</a:t>
            </a:r>
            <a:endParaRPr lang="en" sz="2400" b="1" kern="0">
              <a:solidFill>
                <a:schemeClr val="tx1"/>
              </a:solidFill>
              <a:latin typeface="Arial" panose="020B0604020202020204" pitchFamily="34" charset="0"/>
              <a:ea typeface="ＭＳ Ｐゴシック" charset="-128"/>
              <a:cs typeface="Arial" panose="020B0604020202020204" pitchFamily="34" charset="0"/>
              <a:sym typeface="Symbol" pitchFamily="18" charset="2"/>
            </a:endParaRPr>
          </a:p>
          <a:p>
            <a:pPr marL="796925" lvl="1" indent="-280988" algn="just">
              <a:lnSpc>
                <a:spcPct val="110000"/>
              </a:lnSpc>
              <a:spcBef>
                <a:spcPts val="300"/>
              </a:spcBef>
              <a:defRPr/>
            </a:pPr>
            <a:r>
              <a:rPr lang="en-US" sz="2000">
                <a:solidFill>
                  <a:schemeClr val="tx1"/>
                </a:solidFill>
                <a:latin typeface="Arial" panose="020B0604020202020204" pitchFamily="34" charset="0"/>
                <a:ea typeface="ＭＳ Ｐゴシック" charset="-128"/>
                <a:cs typeface="Arial" panose="020B0604020202020204" pitchFamily="34" charset="0"/>
                <a:sym typeface="Symbol" pitchFamily="18" charset="2"/>
              </a:rPr>
              <a:t>Annual depreciation</a:t>
            </a:r>
            <a:r>
              <a:rPr lang="en" sz="2000" kern="0">
                <a:solidFill>
                  <a:schemeClr val="tx1"/>
                </a:solidFill>
                <a:latin typeface="Arial" panose="020B0604020202020204" pitchFamily="34" charset="0"/>
                <a:ea typeface="ＭＳ Ｐゴシック" charset="-128"/>
                <a:cs typeface="Arial" panose="020B0604020202020204" pitchFamily="34" charset="0"/>
                <a:sym typeface="Symbol" pitchFamily="18" charset="2"/>
              </a:rPr>
              <a:t>: D</a:t>
            </a:r>
            <a:r>
              <a:rPr lang="en" sz="2000" kern="0" baseline="-25000">
                <a:solidFill>
                  <a:schemeClr val="tx1"/>
                </a:solidFill>
                <a:latin typeface="Arial" panose="020B0604020202020204" pitchFamily="34" charset="0"/>
                <a:ea typeface="ＭＳ Ｐゴシック" charset="-128"/>
                <a:cs typeface="Arial" panose="020B0604020202020204" pitchFamily="34" charset="0"/>
                <a:sym typeface="Symbol" pitchFamily="18" charset="2"/>
              </a:rPr>
              <a:t>t </a:t>
            </a:r>
            <a:r>
              <a:rPr lang="en" sz="2000" kern="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D </a:t>
            </a:r>
            <a:r>
              <a:rPr lang="en" sz="2000" kern="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 sz="2000">
                <a:solidFill>
                  <a:schemeClr val="tx1"/>
                </a:solidFill>
                <a:latin typeface="Arial" panose="020B0604020202020204" pitchFamily="34" charset="0"/>
                <a:ea typeface="ＭＳ Ｐゴシック" charset="-128"/>
                <a:cs typeface="Arial" panose="020B0604020202020204" pitchFamily="34" charset="0"/>
                <a:sym typeface="Symbol" pitchFamily="18" charset="2"/>
              </a:rPr>
              <a:t>P</a:t>
            </a:r>
            <a:r>
              <a:rPr lang="en" sz="2000" kern="0" baseline="-25000">
                <a:solidFill>
                  <a:schemeClr val="tx1"/>
                </a:solidFill>
                <a:latin typeface="Arial" panose="020B0604020202020204" pitchFamily="34" charset="0"/>
                <a:ea typeface="ＭＳ Ｐゴシック" charset="-128"/>
                <a:cs typeface="Arial" panose="020B0604020202020204" pitchFamily="34" charset="0"/>
                <a:sym typeface="Symbol" pitchFamily="18" charset="2"/>
              </a:rPr>
              <a:t>0 </a:t>
            </a:r>
            <a:r>
              <a:rPr lang="en" sz="2000" kern="0">
                <a:solidFill>
                  <a:schemeClr val="tx1"/>
                </a:solidFill>
                <a:latin typeface="Arial" panose="020B0604020202020204" pitchFamily="34" charset="0"/>
                <a:ea typeface="ＭＳ Ｐゴシック" charset="-128"/>
                <a:cs typeface="Arial" panose="020B0604020202020204" pitchFamily="34" charset="0"/>
                <a:sym typeface="Symbol" pitchFamily="18" charset="2"/>
              </a:rPr>
              <a:t>-</a:t>
            </a:r>
            <a:r>
              <a:rPr lang="en" sz="2000">
                <a:solidFill>
                  <a:schemeClr val="tx1"/>
                </a:solidFill>
                <a:latin typeface="Arial" panose="020B0604020202020204" pitchFamily="34" charset="0"/>
                <a:ea typeface="ＭＳ Ｐゴシック" charset="-128"/>
                <a:cs typeface="Arial" panose="020B0604020202020204" pitchFamily="34" charset="0"/>
                <a:sym typeface="Symbol" pitchFamily="18" charset="2"/>
              </a:rPr>
              <a:t>P</a:t>
            </a:r>
            <a:r>
              <a:rPr lang="en" sz="2000" baseline="-25000">
                <a:solidFill>
                  <a:schemeClr val="tx1"/>
                </a:solidFill>
                <a:latin typeface="Arial" panose="020B0604020202020204" pitchFamily="34" charset="0"/>
                <a:ea typeface="ＭＳ Ｐゴシック" charset="-128"/>
                <a:cs typeface="Arial" panose="020B0604020202020204" pitchFamily="34" charset="0"/>
                <a:sym typeface="Symbol" pitchFamily="18" charset="2"/>
              </a:rPr>
              <a:t>rm</a:t>
            </a:r>
            <a:r>
              <a:rPr lang="en" sz="2000" kern="0" baseline="-2500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 sz="2000" kern="0">
                <a:solidFill>
                  <a:schemeClr val="tx1"/>
                </a:solidFill>
                <a:latin typeface="Arial" panose="020B0604020202020204" pitchFamily="34" charset="0"/>
                <a:ea typeface="ＭＳ Ｐゴシック" charset="-128"/>
                <a:cs typeface="Arial" panose="020B0604020202020204" pitchFamily="34" charset="0"/>
                <a:sym typeface="Symbol" pitchFamily="18" charset="2"/>
              </a:rPr>
              <a:t>)/ T</a:t>
            </a:r>
            <a:r>
              <a:rPr lang="en" sz="2000" baseline="-25000">
                <a:solidFill>
                  <a:schemeClr val="tx1"/>
                </a:solidFill>
                <a:latin typeface="Arial" panose="020B0604020202020204" pitchFamily="34" charset="0"/>
                <a:ea typeface="ＭＳ Ｐゴシック" charset="-128"/>
                <a:cs typeface="Arial" panose="020B0604020202020204" pitchFamily="34" charset="0"/>
                <a:sym typeface="Symbol" pitchFamily="18" charset="2"/>
              </a:rPr>
              <a:t>dp</a:t>
            </a:r>
            <a:endParaRPr lang="en-US" sz="2000" kern="0" baseline="-25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endParaRPr>
          </a:p>
          <a:p>
            <a:pPr marL="0" lvl="2" indent="-509588" algn="just">
              <a:lnSpc>
                <a:spcPct val="110000"/>
              </a:lnSpc>
              <a:spcBef>
                <a:spcPts val="300"/>
              </a:spcBef>
              <a:defRPr/>
            </a:pPr>
            <a:r>
              <a:rPr lang="en" sz="2000" i="1" kern="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In there </a:t>
            </a:r>
            <a:r>
              <a:rPr lang="en" sz="2000" kern="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a:t>
            </a:r>
          </a:p>
          <a:p>
            <a:pPr marL="0" lvl="2" indent="-346075" algn="just">
              <a:lnSpc>
                <a:spcPct val="110000"/>
              </a:lnSpc>
              <a:spcBef>
                <a:spcPts val="300"/>
              </a:spcBef>
              <a:defRPr/>
            </a:pPr>
            <a:r>
              <a:rPr lang="en" sz="2000" kern="0">
                <a:solidFill>
                  <a:schemeClr val="tx1"/>
                </a:solidFill>
                <a:latin typeface="Arial" panose="020B0604020202020204" pitchFamily="34" charset="0"/>
                <a:ea typeface="ＭＳ Ｐゴシック" charset="-128"/>
                <a:cs typeface="Arial" panose="020B0604020202020204" pitchFamily="34" charset="0"/>
                <a:sym typeface="Symbol" pitchFamily="18" charset="2"/>
              </a:rPr>
              <a:t>P</a:t>
            </a:r>
            <a:r>
              <a:rPr lang="en" sz="2000" kern="0" baseline="-25000">
                <a:solidFill>
                  <a:schemeClr val="tx1"/>
                </a:solidFill>
                <a:latin typeface="Arial" panose="020B0604020202020204" pitchFamily="34" charset="0"/>
                <a:ea typeface="ＭＳ Ｐゴシック" charset="-128"/>
                <a:cs typeface="Arial" panose="020B0604020202020204" pitchFamily="34" charset="0"/>
                <a:sym typeface="Symbol" pitchFamily="18" charset="2"/>
              </a:rPr>
              <a:t>0 </a:t>
            </a:r>
            <a:r>
              <a:rPr lang="en" sz="2000" kern="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a:solidFill>
                  <a:schemeClr val="tx1"/>
                </a:solidFill>
                <a:latin typeface="Arial" panose="020B0604020202020204" pitchFamily="34" charset="0"/>
                <a:ea typeface="ＭＳ Ｐゴシック" charset="-128"/>
                <a:cs typeface="Arial" panose="020B0604020202020204" pitchFamily="34" charset="0"/>
                <a:sym typeface="Symbol" pitchFamily="18" charset="2"/>
              </a:rPr>
              <a:t>Initial value (original price) of fixed assets</a:t>
            </a:r>
            <a:r>
              <a:rPr lang="en" sz="2000" kern="0">
                <a:solidFill>
                  <a:schemeClr val="tx1"/>
                </a:solidFill>
                <a:latin typeface="Arial" panose="020B0604020202020204" pitchFamily="34" charset="0"/>
                <a:ea typeface="ＭＳ Ｐゴシック" charset="-128"/>
                <a:cs typeface="Arial" panose="020B0604020202020204" pitchFamily="34" charset="0"/>
                <a:sym typeface="Symbol" pitchFamily="18" charset="2"/>
              </a:rPr>
              <a:t>;</a:t>
            </a:r>
            <a:endParaRPr lang="en" sz="2000" kern="0" dirty="0">
              <a:solidFill>
                <a:schemeClr val="tx1"/>
              </a:solidFill>
              <a:latin typeface="Arial" panose="020B0604020202020204" pitchFamily="34" charset="0"/>
              <a:ea typeface="ＭＳ Ｐゴシック" charset="-128"/>
              <a:cs typeface="Arial" panose="020B0604020202020204" pitchFamily="34" charset="0"/>
              <a:sym typeface="Symbol" pitchFamily="18" charset="2"/>
            </a:endParaRPr>
          </a:p>
          <a:p>
            <a:pPr marL="0" lvl="2" indent="-346075" algn="just">
              <a:lnSpc>
                <a:spcPct val="110000"/>
              </a:lnSpc>
              <a:spcBef>
                <a:spcPts val="300"/>
              </a:spcBef>
              <a:defRPr/>
            </a:pPr>
            <a:r>
              <a:rPr lang="en" sz="2000" kern="0">
                <a:solidFill>
                  <a:schemeClr val="tx1"/>
                </a:solidFill>
                <a:latin typeface="Arial" panose="020B0604020202020204" pitchFamily="34" charset="0"/>
                <a:ea typeface="ＭＳ Ｐゴシック" charset="-128"/>
                <a:cs typeface="Arial" panose="020B0604020202020204" pitchFamily="34" charset="0"/>
                <a:sym typeface="Symbol" pitchFamily="18" charset="2"/>
              </a:rPr>
              <a:t>P</a:t>
            </a:r>
            <a:r>
              <a:rPr lang="en" sz="1500">
                <a:solidFill>
                  <a:schemeClr val="tx1"/>
                </a:solidFill>
                <a:latin typeface="Arial" panose="020B0604020202020204" pitchFamily="34" charset="0"/>
                <a:ea typeface="ＭＳ Ｐゴシック" charset="-128"/>
                <a:cs typeface="Arial" panose="020B0604020202020204" pitchFamily="34" charset="0"/>
                <a:sym typeface="Symbol" pitchFamily="18" charset="2"/>
              </a:rPr>
              <a:t>rm</a:t>
            </a:r>
            <a:r>
              <a:rPr lang="en" sz="2000" kern="0" baseline="-2500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 sz="2000" kern="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a:solidFill>
                  <a:schemeClr val="tx1"/>
                </a:solidFill>
                <a:latin typeface="Arial" panose="020B0604020202020204" pitchFamily="34" charset="0"/>
                <a:ea typeface="ＭＳ Ｐゴシック" charset="-128"/>
                <a:cs typeface="Arial" panose="020B0604020202020204" pitchFamily="34" charset="0"/>
                <a:sym typeface="Symbol" pitchFamily="18" charset="2"/>
              </a:rPr>
              <a:t>Remaining value of fixed assets at the end of the depreciation period</a:t>
            </a:r>
            <a:endParaRPr lang="en-US" sz="2000" kern="0" dirty="0">
              <a:solidFill>
                <a:schemeClr val="tx1"/>
              </a:solidFill>
              <a:latin typeface="Arial" panose="020B0604020202020204" pitchFamily="34" charset="0"/>
              <a:ea typeface="ＭＳ Ｐゴシック" charset="-128"/>
              <a:cs typeface="Arial" panose="020B0604020202020204" pitchFamily="34" charset="0"/>
              <a:sym typeface="Symbol" pitchFamily="18" charset="2"/>
            </a:endParaRPr>
          </a:p>
          <a:p>
            <a:pPr marL="0" lvl="2" indent="-346075" algn="just">
              <a:lnSpc>
                <a:spcPct val="110000"/>
              </a:lnSpc>
              <a:spcBef>
                <a:spcPts val="300"/>
              </a:spcBef>
              <a:defRPr/>
            </a:pPr>
            <a:r>
              <a:rPr lang="en" sz="2000" kern="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T </a:t>
            </a:r>
            <a:r>
              <a:rPr lang="en" sz="2000" kern="0" baseline="-25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dp </a:t>
            </a:r>
            <a:r>
              <a:rPr lang="en" sz="2000" kern="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kern="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Depreciation period </a:t>
            </a:r>
            <a:r>
              <a:rPr lang="en" sz="2000" kern="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a:t>
            </a:r>
          </a:p>
          <a:p>
            <a:pPr marL="0" lvl="1" algn="just">
              <a:lnSpc>
                <a:spcPct val="110000"/>
              </a:lnSpc>
              <a:spcBef>
                <a:spcPts val="300"/>
              </a:spcBef>
              <a:defRPr/>
            </a:pPr>
            <a:r>
              <a:rPr lang="en-US" sz="2000" b="1">
                <a:solidFill>
                  <a:schemeClr val="tx1"/>
                </a:solidFill>
                <a:latin typeface="Arial" panose="020B0604020202020204" pitchFamily="34" charset="0"/>
                <a:ea typeface="ＭＳ Ｐゴシック" charset="-128"/>
                <a:cs typeface="Arial" panose="020B0604020202020204" pitchFamily="34" charset="0"/>
                <a:sym typeface="Symbol" pitchFamily="18" charset="2"/>
              </a:rPr>
              <a:t>Simple, but slow to recover investment</a:t>
            </a:r>
            <a:endParaRPr lang="en-US" b="1" kern="0" dirty="0"/>
          </a:p>
        </p:txBody>
      </p:sp>
    </p:spTree>
    <p:extLst>
      <p:ext uri="{BB962C8B-B14F-4D97-AF65-F5344CB8AC3E}">
        <p14:creationId xmlns:p14="http://schemas.microsoft.com/office/powerpoint/2010/main" val="117350004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CCC37B-F569-4190-B6CA-9074D216D792}"/>
              </a:ext>
            </a:extLst>
          </p:cNvPr>
          <p:cNvSpPr>
            <a:spLocks noGrp="1"/>
          </p:cNvSpPr>
          <p:nvPr>
            <p:ph type="title"/>
          </p:nvPr>
        </p:nvSpPr>
        <p:spPr/>
        <p:txBody>
          <a:bodyPr>
            <a:noAutofit/>
          </a:bodyPr>
          <a:lstStyle/>
          <a:p>
            <a:r>
              <a:rPr lang="en-US">
                <a:solidFill>
                  <a:schemeClr val="accent1">
                    <a:lumMod val="50000"/>
                  </a:schemeClr>
                </a:solidFill>
                <a:latin typeface="+mn-lt"/>
              </a:rPr>
              <a:t>EXAMPLE OF STRAIGHT LINE DEPRECIATION</a:t>
            </a:r>
            <a:endParaRPr lang="en-US" dirty="0">
              <a:solidFill>
                <a:schemeClr val="accent1">
                  <a:lumMod val="50000"/>
                </a:schemeClr>
              </a:solidFill>
              <a:latin typeface="+mn-lt"/>
            </a:endParaRPr>
          </a:p>
        </p:txBody>
      </p:sp>
      <p:sp>
        <p:nvSpPr>
          <p:cNvPr id="3" name="Text Placeholder 2">
            <a:extLst>
              <a:ext uri="{FF2B5EF4-FFF2-40B4-BE49-F238E27FC236}">
                <a16:creationId xmlns:a16="http://schemas.microsoft.com/office/drawing/2014/main" id="{34DAC902-9414-401F-89CF-F63CFD221F1D}"/>
              </a:ext>
            </a:extLst>
          </p:cNvPr>
          <p:cNvSpPr>
            <a:spLocks noGrp="1"/>
          </p:cNvSpPr>
          <p:nvPr>
            <p:ph type="body" idx="1"/>
          </p:nvPr>
        </p:nvSpPr>
        <p:spPr/>
        <p:txBody>
          <a:bodyPr/>
          <a:lstStyle/>
          <a:p>
            <a:r>
              <a:rPr lang="en-US" sz="2000" dirty="0">
                <a:solidFill>
                  <a:srgbClr val="003399"/>
                </a:solidFill>
                <a:latin typeface="Arial" panose="020B0604020202020204" pitchFamily="34" charset="0"/>
                <a:ea typeface="ＭＳ Ｐゴシック" charset="-128"/>
                <a:cs typeface="Arial" panose="020B0604020202020204" pitchFamily="34" charset="0"/>
                <a:sym typeface="Symbol" pitchFamily="18" charset="2"/>
              </a:rPr>
              <a:t>P</a:t>
            </a:r>
            <a:r>
              <a:rPr lang="en-US" sz="1600" dirty="0">
                <a:solidFill>
                  <a:srgbClr val="003399"/>
                </a:solidFill>
                <a:latin typeface="Arial" panose="020B0604020202020204" pitchFamily="34" charset="0"/>
                <a:ea typeface="ＭＳ Ｐゴシック" charset="-128"/>
                <a:cs typeface="Arial" panose="020B0604020202020204" pitchFamily="34" charset="0"/>
                <a:sym typeface="Symbol" pitchFamily="18" charset="2"/>
              </a:rPr>
              <a:t>0</a:t>
            </a:r>
            <a:r>
              <a:rPr lang="en-US" sz="2000" dirty="0">
                <a:solidFill>
                  <a:srgbClr val="003399"/>
                </a:solidFill>
                <a:latin typeface="Arial" panose="020B0604020202020204" pitchFamily="34" charset="0"/>
                <a:ea typeface="ＭＳ Ｐゴシック" charset="-128"/>
                <a:cs typeface="Arial" panose="020B0604020202020204" pitchFamily="34" charset="0"/>
                <a:sym typeface="Symbol" pitchFamily="18" charset="2"/>
              </a:rPr>
              <a:t> = 100</a:t>
            </a:r>
            <a:r>
              <a:rPr lang="en-US" sz="2000">
                <a:solidFill>
                  <a:srgbClr val="003399"/>
                </a:solidFill>
                <a:latin typeface="Arial" panose="020B0604020202020204" pitchFamily="34" charset="0"/>
                <a:ea typeface="ＭＳ Ｐゴシック" charset="-128"/>
                <a:cs typeface="Arial" panose="020B0604020202020204" pitchFamily="34" charset="0"/>
                <a:sym typeface="Symbol" pitchFamily="18" charset="2"/>
              </a:rPr>
              <a:t>;     P</a:t>
            </a:r>
            <a:r>
              <a:rPr lang="en-US" sz="1400">
                <a:solidFill>
                  <a:srgbClr val="003399"/>
                </a:solidFill>
                <a:latin typeface="Arial" panose="020B0604020202020204" pitchFamily="34" charset="0"/>
                <a:ea typeface="ＭＳ Ｐゴシック" charset="-128"/>
                <a:cs typeface="Arial" panose="020B0604020202020204" pitchFamily="34" charset="0"/>
                <a:sym typeface="Symbol" pitchFamily="18" charset="2"/>
              </a:rPr>
              <a:t>rm</a:t>
            </a:r>
            <a:r>
              <a:rPr lang="en-US" sz="2000">
                <a:solidFill>
                  <a:srgbClr val="003399"/>
                </a:solidFill>
                <a:latin typeface="Arial" panose="020B0604020202020204" pitchFamily="34" charset="0"/>
                <a:ea typeface="ＭＳ Ｐゴシック" charset="-128"/>
                <a:cs typeface="Arial" panose="020B0604020202020204" pitchFamily="34" charset="0"/>
                <a:sym typeface="Symbol" pitchFamily="18" charset="2"/>
              </a:rPr>
              <a:t> </a:t>
            </a:r>
            <a:r>
              <a:rPr lang="en-US" sz="2000" dirty="0">
                <a:solidFill>
                  <a:srgbClr val="003399"/>
                </a:solidFill>
                <a:latin typeface="Arial" panose="020B0604020202020204" pitchFamily="34" charset="0"/>
                <a:ea typeface="ＭＳ Ｐゴシック" charset="-128"/>
                <a:cs typeface="Arial" panose="020B0604020202020204" pitchFamily="34" charset="0"/>
                <a:sym typeface="Symbol" pitchFamily="18" charset="2"/>
              </a:rPr>
              <a:t>= 10;     </a:t>
            </a:r>
            <a:r>
              <a:rPr lang="en-US" sz="2000" dirty="0" err="1">
                <a:solidFill>
                  <a:srgbClr val="003399"/>
                </a:solidFill>
                <a:latin typeface="Arial" panose="020B0604020202020204" pitchFamily="34" charset="0"/>
                <a:ea typeface="ＭＳ Ｐゴシック" charset="-128"/>
                <a:cs typeface="Arial" panose="020B0604020202020204" pitchFamily="34" charset="0"/>
                <a:sym typeface="Symbol" pitchFamily="18" charset="2"/>
              </a:rPr>
              <a:t>T</a:t>
            </a:r>
            <a:r>
              <a:rPr lang="en-US" sz="1400" dirty="0" err="1">
                <a:solidFill>
                  <a:srgbClr val="003399"/>
                </a:solidFill>
                <a:latin typeface="Arial" panose="020B0604020202020204" pitchFamily="34" charset="0"/>
                <a:ea typeface="ＭＳ Ｐゴシック" charset="-128"/>
                <a:cs typeface="Arial" panose="020B0604020202020204" pitchFamily="34" charset="0"/>
                <a:sym typeface="Symbol" pitchFamily="18" charset="2"/>
              </a:rPr>
              <a:t>dp</a:t>
            </a:r>
            <a:r>
              <a:rPr lang="en-US" sz="2000" dirty="0">
                <a:solidFill>
                  <a:srgbClr val="003399"/>
                </a:solidFill>
                <a:latin typeface="Arial" panose="020B0604020202020204" pitchFamily="34" charset="0"/>
                <a:ea typeface="ＭＳ Ｐゴシック" charset="-128"/>
                <a:cs typeface="Arial" panose="020B0604020202020204" pitchFamily="34" charset="0"/>
                <a:sym typeface="Symbol" pitchFamily="18" charset="2"/>
              </a:rPr>
              <a:t> : 5 </a:t>
            </a:r>
            <a:r>
              <a:rPr lang="en-US" dirty="0">
                <a:solidFill>
                  <a:srgbClr val="003399"/>
                </a:solidFill>
                <a:latin typeface="Arial" panose="020B0604020202020204" pitchFamily="34" charset="0"/>
                <a:ea typeface="ＭＳ Ｐゴシック" charset="-128"/>
                <a:cs typeface="Arial" panose="020B0604020202020204" pitchFamily="34" charset="0"/>
                <a:sym typeface="Symbol" pitchFamily="18" charset="2"/>
              </a:rPr>
              <a:t>years</a:t>
            </a:r>
            <a:endParaRPr lang="en-US" dirty="0"/>
          </a:p>
        </p:txBody>
      </p:sp>
      <p:graphicFrame>
        <p:nvGraphicFramePr>
          <p:cNvPr id="4" name="Object 3">
            <a:extLst>
              <a:ext uri="{FF2B5EF4-FFF2-40B4-BE49-F238E27FC236}">
                <a16:creationId xmlns:a16="http://schemas.microsoft.com/office/drawing/2014/main" id="{88E80490-AF42-4924-BA41-255170F29998}"/>
              </a:ext>
            </a:extLst>
          </p:cNvPr>
          <p:cNvGraphicFramePr>
            <a:graphicFrameLocks noChangeAspect="1"/>
          </p:cNvGraphicFramePr>
          <p:nvPr/>
        </p:nvGraphicFramePr>
        <p:xfrm>
          <a:off x="2667000" y="2209800"/>
          <a:ext cx="6958304" cy="3276599"/>
        </p:xfrm>
        <a:graphic>
          <a:graphicData uri="http://schemas.openxmlformats.org/presentationml/2006/ole">
            <mc:AlternateContent xmlns:mc="http://schemas.openxmlformats.org/markup-compatibility/2006">
              <mc:Choice xmlns:v="urn:schemas-microsoft-com:vml" Requires="v">
                <p:oleObj name="Worksheet" r:id="rId2" imgW="2447849" imgH="1152449" progId="Excel.Sheet.8">
                  <p:embed/>
                </p:oleObj>
              </mc:Choice>
              <mc:Fallback>
                <p:oleObj name="Worksheet" r:id="rId2" imgW="2447849" imgH="1152449" progId="Excel.Sheet.8">
                  <p:embed/>
                  <p:pic>
                    <p:nvPicPr>
                      <p:cNvPr id="4" name="Object 3">
                        <a:extLst>
                          <a:ext uri="{FF2B5EF4-FFF2-40B4-BE49-F238E27FC236}">
                            <a16:creationId xmlns:a16="http://schemas.microsoft.com/office/drawing/2014/main" id="{88E80490-AF42-4924-BA41-255170F299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7000" y="2209800"/>
                        <a:ext cx="6958304" cy="3276599"/>
                      </a:xfrm>
                      <a:prstGeom prst="rect">
                        <a:avLst/>
                      </a:prstGeom>
                      <a:noFill/>
                      <a:ln>
                        <a:noFill/>
                      </a:ln>
                      <a:effectLst/>
                    </p:spPr>
                  </p:pic>
                </p:oleObj>
              </mc:Fallback>
            </mc:AlternateContent>
          </a:graphicData>
        </a:graphic>
      </p:graphicFrame>
      <p:sp>
        <p:nvSpPr>
          <p:cNvPr id="5" name="Rectangle 4"/>
          <p:cNvSpPr/>
          <p:nvPr/>
        </p:nvSpPr>
        <p:spPr>
          <a:xfrm>
            <a:off x="3011379" y="2306472"/>
            <a:ext cx="1205779" cy="2593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solidFill>
              </a:rPr>
              <a:t>Years</a:t>
            </a:r>
          </a:p>
        </p:txBody>
      </p:sp>
      <p:sp>
        <p:nvSpPr>
          <p:cNvPr id="6" name="Rectangle 5"/>
          <p:cNvSpPr/>
          <p:nvPr/>
        </p:nvSpPr>
        <p:spPr>
          <a:xfrm>
            <a:off x="4592816" y="2306472"/>
            <a:ext cx="1205779" cy="2593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solidFill>
              </a:rPr>
              <a:t>P</a:t>
            </a:r>
            <a:r>
              <a:rPr lang="en-US" b="1" dirty="0">
                <a:solidFill>
                  <a:schemeClr val="tx1"/>
                </a:solidFill>
              </a:rPr>
              <a:t>0</a:t>
            </a:r>
          </a:p>
        </p:txBody>
      </p:sp>
      <p:sp>
        <p:nvSpPr>
          <p:cNvPr id="8" name="Rectangle 7"/>
          <p:cNvSpPr/>
          <p:nvPr/>
        </p:nvSpPr>
        <p:spPr>
          <a:xfrm>
            <a:off x="6358719" y="2292825"/>
            <a:ext cx="1205779" cy="2593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rPr>
              <a:t>P</a:t>
            </a:r>
            <a:r>
              <a:rPr lang="en-US" sz="2000" b="1">
                <a:solidFill>
                  <a:schemeClr val="tx1"/>
                </a:solidFill>
              </a:rPr>
              <a:t>rm</a:t>
            </a:r>
            <a:endParaRPr lang="en-US" sz="2000" b="1" dirty="0">
              <a:solidFill>
                <a:schemeClr val="tx1"/>
              </a:solidFill>
            </a:endParaRPr>
          </a:p>
        </p:txBody>
      </p:sp>
      <p:sp>
        <p:nvSpPr>
          <p:cNvPr id="9" name="Rectangle 8"/>
          <p:cNvSpPr/>
          <p:nvPr/>
        </p:nvSpPr>
        <p:spPr>
          <a:xfrm>
            <a:off x="8124622" y="2306472"/>
            <a:ext cx="1205779" cy="2797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solidFill>
                  <a:schemeClr val="tx1"/>
                </a:solidFill>
              </a:rPr>
              <a:t>T</a:t>
            </a:r>
            <a:r>
              <a:rPr lang="en-US" sz="1600" b="1" dirty="0" err="1">
                <a:solidFill>
                  <a:schemeClr val="tx1"/>
                </a:solidFill>
              </a:rPr>
              <a:t>dp</a:t>
            </a:r>
            <a:endParaRPr lang="en-US" sz="1600" b="1" dirty="0">
              <a:solidFill>
                <a:schemeClr val="tx1"/>
              </a:solidFill>
            </a:endParaRPr>
          </a:p>
        </p:txBody>
      </p:sp>
    </p:spTree>
    <p:extLst>
      <p:ext uri="{BB962C8B-B14F-4D97-AF65-F5344CB8AC3E}">
        <p14:creationId xmlns:p14="http://schemas.microsoft.com/office/powerpoint/2010/main" val="33453279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F99A34-EA7B-4A11-B57B-3979B0979530}"/>
              </a:ext>
            </a:extLst>
          </p:cNvPr>
          <p:cNvSpPr>
            <a:spLocks noGrp="1"/>
          </p:cNvSpPr>
          <p:nvPr>
            <p:ph type="title"/>
          </p:nvPr>
        </p:nvSpPr>
        <p:spPr/>
        <p:txBody>
          <a:bodyPr>
            <a:noAutofit/>
          </a:bodyPr>
          <a:lstStyle/>
          <a:p>
            <a:r>
              <a:rPr lang="en-US" altLang="en-US">
                <a:solidFill>
                  <a:schemeClr val="accent1">
                    <a:lumMod val="50000"/>
                  </a:schemeClr>
                </a:solidFill>
                <a:latin typeface="Arial" panose="020B0604020202020204" pitchFamily="34" charset="0"/>
                <a:ea typeface="ＭＳ Ｐゴシック" panose="020B0600070205080204" pitchFamily="34" charset="-128"/>
                <a:cs typeface="Arial" panose="020B0604020202020204" pitchFamily="34" charset="0"/>
              </a:rPr>
              <a:t>METHOD OF REPAYMENT OF PRINCIPAL AND INTEREST</a:t>
            </a:r>
            <a:endParaRPr lang="en-US" dirty="0">
              <a:solidFill>
                <a:schemeClr val="accent1">
                  <a:lumMod val="50000"/>
                </a:schemeClr>
              </a:solidFill>
            </a:endParaRPr>
          </a:p>
        </p:txBody>
      </p:sp>
      <p:sp>
        <p:nvSpPr>
          <p:cNvPr id="3" name="Text Placeholder 2">
            <a:extLst>
              <a:ext uri="{FF2B5EF4-FFF2-40B4-BE49-F238E27FC236}">
                <a16:creationId xmlns:a16="http://schemas.microsoft.com/office/drawing/2014/main" id="{06690F55-9667-44F9-ADD7-DA01B547D2B5}"/>
              </a:ext>
            </a:extLst>
          </p:cNvPr>
          <p:cNvSpPr>
            <a:spLocks noGrp="1"/>
          </p:cNvSpPr>
          <p:nvPr>
            <p:ph type="body" idx="1"/>
          </p:nvPr>
        </p:nvSpPr>
        <p:spPr>
          <a:xfrm>
            <a:off x="609600" y="1374176"/>
            <a:ext cx="10972800" cy="5075613"/>
          </a:xfrm>
        </p:spPr>
        <p:txBody>
          <a:bodyPr>
            <a:normAutofit fontScale="92500" lnSpcReduction="10000"/>
          </a:bodyPr>
          <a:lstStyle/>
          <a:p>
            <a:r>
              <a:rPr lang="en-US" altLang="en-US" sz="2400"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Loan and payment method</a:t>
            </a:r>
          </a:p>
          <a:p>
            <a:r>
              <a:rPr lang="en-US" altLang="en-US" sz="2400"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Where to get capital to implement the project</a:t>
            </a:r>
          </a:p>
          <a:p>
            <a:r>
              <a:rPr lang="en-US" altLang="en-US" sz="2400"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Loan or equity?</a:t>
            </a:r>
          </a:p>
          <a:p>
            <a:r>
              <a:rPr lang="en-US" altLang="en-US" sz="2400"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Loan?</a:t>
            </a:r>
          </a:p>
          <a:p>
            <a:pPr lvl="1">
              <a:buFont typeface="Arial" panose="020B0604020202020204" pitchFamily="34" charset="0"/>
              <a:buChar char="•"/>
            </a:pPr>
            <a:r>
              <a:rPr lang="en-US" altLang="en-US"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How much?</a:t>
            </a:r>
          </a:p>
          <a:p>
            <a:pPr lvl="1">
              <a:buFont typeface="Arial" panose="020B0604020202020204" pitchFamily="34" charset="0"/>
              <a:buChar char="•"/>
            </a:pPr>
            <a:r>
              <a:rPr lang="en-US" altLang="en-US"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For how long?</a:t>
            </a:r>
          </a:p>
          <a:p>
            <a:pPr lvl="1">
              <a:buFont typeface="Arial" panose="020B0604020202020204" pitchFamily="34" charset="0"/>
              <a:buChar char="•"/>
            </a:pPr>
            <a:r>
              <a:rPr lang="en-US" altLang="en-US"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Guaranteed?</a:t>
            </a:r>
          </a:p>
          <a:p>
            <a:pPr lvl="1">
              <a:buFont typeface="Arial" panose="020B0604020202020204" pitchFamily="34" charset="0"/>
              <a:buChar char="•"/>
            </a:pPr>
            <a:r>
              <a:rPr lang="en-US" altLang="en-US"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Term?</a:t>
            </a:r>
          </a:p>
          <a:p>
            <a:pPr lvl="1">
              <a:buFont typeface="Arial" panose="020B0604020202020204" pitchFamily="34" charset="0"/>
              <a:buChar char="•"/>
            </a:pPr>
            <a:r>
              <a:rPr lang="en-US" altLang="en-US"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Interest rate?</a:t>
            </a:r>
          </a:p>
          <a:p>
            <a:pPr lvl="1">
              <a:buFont typeface="Arial" panose="020B0604020202020204" pitchFamily="34" charset="0"/>
              <a:buChar char="•"/>
            </a:pPr>
            <a:r>
              <a:rPr lang="en-US" altLang="en-US"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Payment method?</a:t>
            </a:r>
          </a:p>
          <a:p>
            <a:pPr eaLnBrk="0" hangingPunct="0"/>
            <a:r>
              <a:rPr lang="en-US" sz="2400" dirty="0">
                <a:latin typeface="Arial" panose="020B0604020202020204" pitchFamily="34" charset="0"/>
                <a:cs typeface="Arial" panose="020B0604020202020204" pitchFamily="34" charset="0"/>
                <a:sym typeface="Symbol" pitchFamily="18" charset="2"/>
              </a:rPr>
              <a:t>Payment method?</a:t>
            </a:r>
          </a:p>
          <a:p>
            <a:pPr eaLnBrk="0" hangingPunct="0"/>
            <a:r>
              <a:rPr lang="en-US" sz="2400" dirty="0">
                <a:latin typeface="Arial" panose="020B0604020202020204" pitchFamily="34" charset="0"/>
                <a:cs typeface="Arial" panose="020B0604020202020204" pitchFamily="34" charset="0"/>
                <a:sym typeface="Symbol" pitchFamily="18" charset="2"/>
              </a:rPr>
              <a:t>Annual payment includes: Principal and interest payment</a:t>
            </a:r>
          </a:p>
          <a:p>
            <a:pPr marL="422275" indent="-422275" eaLnBrk="0" hangingPunct="0">
              <a:buFont typeface="Wingdings" panose="05000000000000000000" pitchFamily="2" charset="2"/>
              <a:buChar char="q"/>
            </a:pPr>
            <a:r>
              <a:rPr lang="en-US" sz="2400" dirty="0">
                <a:latin typeface="Arial" panose="020B0604020202020204" pitchFamily="34" charset="0"/>
                <a:cs typeface="Arial" panose="020B0604020202020204" pitchFamily="34" charset="0"/>
              </a:rPr>
              <a:t> Annual principal repayment, annual interest payment calculated on loan capital</a:t>
            </a:r>
            <a:endParaRPr lang="vi-VN" sz="2400" dirty="0">
              <a:latin typeface="Arial" panose="020B0604020202020204" pitchFamily="34" charset="0"/>
              <a:cs typeface="Arial" panose="020B0604020202020204" pitchFamily="34" charset="0"/>
            </a:endParaRPr>
          </a:p>
          <a:p>
            <a:pPr marL="519113" indent="-519113">
              <a:buFont typeface="Wingdings" pitchFamily="2" charset="2"/>
              <a:buChar char="q"/>
            </a:pPr>
            <a:r>
              <a:rPr lang="en-US" sz="2400" dirty="0">
                <a:latin typeface="Arial" panose="020B0604020202020204" pitchFamily="34" charset="0"/>
                <a:cs typeface="Arial" panose="020B0604020202020204" pitchFamily="34" charset="0"/>
              </a:rPr>
              <a:t>Repay principal at the end of the loan term, pay interest annually</a:t>
            </a:r>
          </a:p>
          <a:p>
            <a:pPr marL="519113" indent="-519113">
              <a:buFont typeface="Wingdings" pitchFamily="2" charset="2"/>
              <a:buChar char="q"/>
            </a:pPr>
            <a:r>
              <a:rPr lang="en-US" sz="2400" dirty="0">
                <a:latin typeface="Arial" panose="020B0604020202020204" pitchFamily="34" charset="0"/>
                <a:cs typeface="Arial" panose="020B0604020202020204" pitchFamily="34" charset="0"/>
              </a:rPr>
              <a:t>Repay principal and interest annually</a:t>
            </a:r>
          </a:p>
          <a:p>
            <a:pPr marL="519113" indent="-519113">
              <a:buFont typeface="Wingdings" pitchFamily="2" charset="2"/>
              <a:buChar char="q"/>
            </a:pPr>
            <a:r>
              <a:rPr lang="en-US" sz="2400" dirty="0">
                <a:latin typeface="Arial" panose="020B0604020202020204" pitchFamily="34" charset="0"/>
                <a:cs typeface="Arial" panose="020B0604020202020204" pitchFamily="34" charset="0"/>
              </a:rPr>
              <a:t>Repay principal and interest at the end of the loan term</a:t>
            </a:r>
            <a:endParaRPr lang="en-US" altLang="en-US"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endParaRPr>
          </a:p>
        </p:txBody>
      </p:sp>
      <p:pic>
        <p:nvPicPr>
          <p:cNvPr id="4" name="Picture 3">
            <a:extLst>
              <a:ext uri="{FF2B5EF4-FFF2-40B4-BE49-F238E27FC236}">
                <a16:creationId xmlns:a16="http://schemas.microsoft.com/office/drawing/2014/main" id="{07484523-1176-469B-924E-E5BBEB64997F}"/>
              </a:ext>
            </a:extLst>
          </p:cNvPr>
          <p:cNvPicPr>
            <a:picLocks noChangeAspect="1"/>
          </p:cNvPicPr>
          <p:nvPr/>
        </p:nvPicPr>
        <p:blipFill>
          <a:blip r:embed="rId3"/>
          <a:stretch>
            <a:fillRect/>
          </a:stretch>
        </p:blipFill>
        <p:spPr>
          <a:xfrm>
            <a:off x="4515406" y="2060671"/>
            <a:ext cx="7437765" cy="2231329"/>
          </a:xfrm>
          <a:prstGeom prst="rect">
            <a:avLst/>
          </a:prstGeom>
        </p:spPr>
      </p:pic>
      <p:sp>
        <p:nvSpPr>
          <p:cNvPr id="5" name="Rectangle 4"/>
          <p:cNvSpPr/>
          <p:nvPr/>
        </p:nvSpPr>
        <p:spPr>
          <a:xfrm>
            <a:off x="4637737" y="2431577"/>
            <a:ext cx="1940484" cy="8711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rPr>
              <a:t>I</a:t>
            </a:r>
            <a:r>
              <a:rPr lang="en-US" sz="2000" b="1">
                <a:solidFill>
                  <a:schemeClr val="tx1"/>
                </a:solidFill>
              </a:rPr>
              <a:t>nvestment </a:t>
            </a:r>
            <a:r>
              <a:rPr lang="en-US" sz="2000" b="1" dirty="0">
                <a:solidFill>
                  <a:schemeClr val="tx1"/>
                </a:solidFill>
              </a:rPr>
              <a:t>project capital</a:t>
            </a:r>
          </a:p>
        </p:txBody>
      </p:sp>
      <p:sp>
        <p:nvSpPr>
          <p:cNvPr id="6" name="Rectangle 5"/>
          <p:cNvSpPr/>
          <p:nvPr/>
        </p:nvSpPr>
        <p:spPr>
          <a:xfrm>
            <a:off x="7452038" y="1901564"/>
            <a:ext cx="1777917" cy="6144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solidFill>
                  <a:schemeClr val="tx1"/>
                </a:solidFill>
              </a:rPr>
              <a:t>E</a:t>
            </a:r>
            <a:r>
              <a:rPr lang="en-US" sz="2000" b="1">
                <a:solidFill>
                  <a:schemeClr val="tx1"/>
                </a:solidFill>
              </a:rPr>
              <a:t>quity</a:t>
            </a:r>
            <a:endParaRPr lang="en-US" sz="2000" b="1" dirty="0">
              <a:solidFill>
                <a:schemeClr val="tx1"/>
              </a:solidFill>
            </a:endParaRPr>
          </a:p>
        </p:txBody>
      </p:sp>
      <p:sp>
        <p:nvSpPr>
          <p:cNvPr id="7" name="Rectangle 6"/>
          <p:cNvSpPr/>
          <p:nvPr/>
        </p:nvSpPr>
        <p:spPr>
          <a:xfrm>
            <a:off x="7452038" y="3373764"/>
            <a:ext cx="1181592" cy="5382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rPr>
              <a:t>L</a:t>
            </a:r>
            <a:r>
              <a:rPr lang="en-US" sz="2000" b="1">
                <a:solidFill>
                  <a:schemeClr val="tx1"/>
                </a:solidFill>
              </a:rPr>
              <a:t>oan </a:t>
            </a:r>
            <a:r>
              <a:rPr lang="en-US" sz="2000" b="1" dirty="0">
                <a:solidFill>
                  <a:schemeClr val="tx1"/>
                </a:solidFill>
              </a:rPr>
              <a:t>capital</a:t>
            </a:r>
          </a:p>
        </p:txBody>
      </p:sp>
      <p:sp>
        <p:nvSpPr>
          <p:cNvPr id="8" name="Rectangle 7"/>
          <p:cNvSpPr/>
          <p:nvPr/>
        </p:nvSpPr>
        <p:spPr>
          <a:xfrm>
            <a:off x="9268056" y="2847898"/>
            <a:ext cx="1546412" cy="6410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rPr>
              <a:t>principal repayment</a:t>
            </a:r>
          </a:p>
        </p:txBody>
      </p:sp>
      <p:sp>
        <p:nvSpPr>
          <p:cNvPr id="9" name="Rectangle 8"/>
          <p:cNvSpPr/>
          <p:nvPr/>
        </p:nvSpPr>
        <p:spPr>
          <a:xfrm>
            <a:off x="9270727" y="3689614"/>
            <a:ext cx="1581363" cy="6594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rPr>
              <a:t>interest payment</a:t>
            </a:r>
          </a:p>
        </p:txBody>
      </p:sp>
      <p:sp>
        <p:nvSpPr>
          <p:cNvPr id="10" name="Rectangle 9"/>
          <p:cNvSpPr/>
          <p:nvPr/>
        </p:nvSpPr>
        <p:spPr>
          <a:xfrm>
            <a:off x="10804021" y="3245290"/>
            <a:ext cx="1149150" cy="7063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solidFill>
                  <a:schemeClr val="tx1"/>
                </a:solidFill>
              </a:rPr>
              <a:t>interest period</a:t>
            </a:r>
          </a:p>
        </p:txBody>
      </p:sp>
    </p:spTree>
    <p:extLst>
      <p:ext uri="{BB962C8B-B14F-4D97-AF65-F5344CB8AC3E}">
        <p14:creationId xmlns:p14="http://schemas.microsoft.com/office/powerpoint/2010/main" val="157802503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6E9A4B-E9F7-434C-B2F2-BED8C5588795}"/>
              </a:ext>
            </a:extLst>
          </p:cNvPr>
          <p:cNvSpPr>
            <a:spLocks noGrp="1"/>
          </p:cNvSpPr>
          <p:nvPr>
            <p:ph type="title"/>
          </p:nvPr>
        </p:nvSpPr>
        <p:spPr/>
        <p:txBody>
          <a:bodyPr>
            <a:noAutofit/>
          </a:bodyPr>
          <a:lstStyle/>
          <a:p>
            <a:r>
              <a:rPr lang="en-US">
                <a:solidFill>
                  <a:schemeClr val="accent1">
                    <a:lumMod val="50000"/>
                  </a:schemeClr>
                </a:solidFill>
                <a:latin typeface="Arial" panose="020B0604020202020204" pitchFamily="34" charset="0"/>
                <a:ea typeface="ＭＳ Ｐゴシック" charset="-128"/>
                <a:cs typeface="Arial" panose="020B0604020202020204" pitchFamily="34" charset="0"/>
              </a:rPr>
              <a:t>PRINCIPAL AND INTEREST REPAYMENT METHODS</a:t>
            </a:r>
            <a:endParaRPr lang="en-US" dirty="0">
              <a:solidFill>
                <a:schemeClr val="accent1">
                  <a:lumMod val="50000"/>
                </a:schemeClr>
              </a:solidFill>
            </a:endParaRPr>
          </a:p>
        </p:txBody>
      </p:sp>
      <p:sp>
        <p:nvSpPr>
          <p:cNvPr id="3" name="Text Placeholder 2">
            <a:extLst>
              <a:ext uri="{FF2B5EF4-FFF2-40B4-BE49-F238E27FC236}">
                <a16:creationId xmlns:a16="http://schemas.microsoft.com/office/drawing/2014/main" id="{1B1E5D16-85AB-4D91-95A3-EDFBE5AB3A81}"/>
              </a:ext>
            </a:extLst>
          </p:cNvPr>
          <p:cNvSpPr>
            <a:spLocks noGrp="1"/>
          </p:cNvSpPr>
          <p:nvPr>
            <p:ph type="body" idx="1"/>
          </p:nvPr>
        </p:nvSpPr>
        <p:spPr>
          <a:xfrm>
            <a:off x="609600" y="1378634"/>
            <a:ext cx="10972800" cy="4811151"/>
          </a:xfrm>
        </p:spPr>
        <p:txBody>
          <a:bodyPr/>
          <a:lstStyle/>
          <a:p>
            <a:pPr>
              <a:buFont typeface="Wingdings" pitchFamily="2" charset="2"/>
              <a:buChar char="q"/>
            </a:pPr>
            <a:r>
              <a:rPr lang="en-US" sz="24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Annual principal repayment</a:t>
            </a:r>
          </a:p>
          <a:p>
            <a:pPr marL="186262" indent="0">
              <a:buNone/>
            </a:pP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Principal repayment = Loan/number of years</a:t>
            </a:r>
          </a:p>
          <a:p>
            <a:pPr marL="186262" indent="0">
              <a:buNone/>
            </a:pPr>
            <a:r>
              <a:rPr lang="en-US" sz="2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Interest repayment = interest rate × outstanding principal at the beginning of the year</a:t>
            </a:r>
            <a:endParaRPr lang="en-US" sz="1800" dirty="0"/>
          </a:p>
        </p:txBody>
      </p:sp>
      <p:graphicFrame>
        <p:nvGraphicFramePr>
          <p:cNvPr id="4" name="Object 4">
            <a:extLst>
              <a:ext uri="{FF2B5EF4-FFF2-40B4-BE49-F238E27FC236}">
                <a16:creationId xmlns:a16="http://schemas.microsoft.com/office/drawing/2014/main" id="{2953A9EA-825D-428F-BA94-FE653DAA0E65}"/>
              </a:ext>
            </a:extLst>
          </p:cNvPr>
          <p:cNvGraphicFramePr>
            <a:graphicFrameLocks noChangeAspect="1"/>
          </p:cNvGraphicFramePr>
          <p:nvPr/>
        </p:nvGraphicFramePr>
        <p:xfrm>
          <a:off x="2145274" y="2971800"/>
          <a:ext cx="7901452" cy="2895599"/>
        </p:xfrm>
        <a:graphic>
          <a:graphicData uri="http://schemas.openxmlformats.org/presentationml/2006/ole">
            <mc:AlternateContent xmlns:mc="http://schemas.openxmlformats.org/markup-compatibility/2006">
              <mc:Choice xmlns:v="urn:schemas-microsoft-com:vml" Requires="v">
                <p:oleObj name="Worksheet" r:id="rId2" imgW="3038551" imgH="1152449" progId="Excel.Sheet.8">
                  <p:embed/>
                </p:oleObj>
              </mc:Choice>
              <mc:Fallback>
                <p:oleObj name="Worksheet" r:id="rId2" imgW="3038551" imgH="1152449" progId="Excel.Sheet.8">
                  <p:embed/>
                  <p:pic>
                    <p:nvPicPr>
                      <p:cNvPr id="4" name="Object 4">
                        <a:extLst>
                          <a:ext uri="{FF2B5EF4-FFF2-40B4-BE49-F238E27FC236}">
                            <a16:creationId xmlns:a16="http://schemas.microsoft.com/office/drawing/2014/main" id="{2953A9EA-825D-428F-BA94-FE653DAA0E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5274" y="2971800"/>
                        <a:ext cx="7901452" cy="2895599"/>
                      </a:xfrm>
                      <a:prstGeom prst="rect">
                        <a:avLst/>
                      </a:prstGeom>
                      <a:noFill/>
                      <a:ln>
                        <a:noFill/>
                      </a:ln>
                      <a:effectLst/>
                    </p:spPr>
                  </p:pic>
                </p:oleObj>
              </mc:Fallback>
            </mc:AlternateContent>
          </a:graphicData>
        </a:graphic>
      </p:graphicFrame>
      <p:sp>
        <p:nvSpPr>
          <p:cNvPr id="5" name="Rectangle 4"/>
          <p:cNvSpPr/>
          <p:nvPr/>
        </p:nvSpPr>
        <p:spPr>
          <a:xfrm>
            <a:off x="2183640" y="3040037"/>
            <a:ext cx="1091499" cy="2729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rPr>
              <a:t>Years </a:t>
            </a:r>
          </a:p>
        </p:txBody>
      </p:sp>
      <p:sp>
        <p:nvSpPr>
          <p:cNvPr id="6" name="Rectangle 5"/>
          <p:cNvSpPr/>
          <p:nvPr/>
        </p:nvSpPr>
        <p:spPr>
          <a:xfrm>
            <a:off x="5254988" y="3040036"/>
            <a:ext cx="1091499" cy="2729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Interest  </a:t>
            </a:r>
          </a:p>
        </p:txBody>
      </p:sp>
      <p:sp>
        <p:nvSpPr>
          <p:cNvPr id="7" name="Rectangle 6"/>
          <p:cNvSpPr/>
          <p:nvPr/>
        </p:nvSpPr>
        <p:spPr>
          <a:xfrm>
            <a:off x="6687403" y="3067332"/>
            <a:ext cx="1599038" cy="2729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rPr>
              <a:t>Annual  </a:t>
            </a:r>
          </a:p>
        </p:txBody>
      </p:sp>
      <p:sp>
        <p:nvSpPr>
          <p:cNvPr id="8" name="Rectangle 7"/>
          <p:cNvSpPr/>
          <p:nvPr/>
        </p:nvSpPr>
        <p:spPr>
          <a:xfrm>
            <a:off x="3719314" y="3040036"/>
            <a:ext cx="1091499" cy="2729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rPr>
              <a:t>Origin  </a:t>
            </a:r>
          </a:p>
        </p:txBody>
      </p:sp>
      <p:sp>
        <p:nvSpPr>
          <p:cNvPr id="9" name="Rectangle 8"/>
          <p:cNvSpPr/>
          <p:nvPr/>
        </p:nvSpPr>
        <p:spPr>
          <a:xfrm>
            <a:off x="8468150" y="3040036"/>
            <a:ext cx="1474136" cy="3002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tx1"/>
                </a:solidFill>
              </a:rPr>
              <a:t>Debt</a:t>
            </a:r>
            <a:endParaRPr lang="en-US" sz="2000" b="1" dirty="0">
              <a:solidFill>
                <a:schemeClr val="tx1"/>
              </a:solidFill>
            </a:endParaRPr>
          </a:p>
        </p:txBody>
      </p:sp>
      <p:sp>
        <p:nvSpPr>
          <p:cNvPr id="10" name="Rectangle 9"/>
          <p:cNvSpPr/>
          <p:nvPr/>
        </p:nvSpPr>
        <p:spPr>
          <a:xfrm>
            <a:off x="2183640" y="3040037"/>
            <a:ext cx="1200543" cy="3002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rPr>
              <a:t>Years </a:t>
            </a:r>
          </a:p>
        </p:txBody>
      </p:sp>
      <p:sp>
        <p:nvSpPr>
          <p:cNvPr id="11" name="Rectangle 10"/>
          <p:cNvSpPr/>
          <p:nvPr/>
        </p:nvSpPr>
        <p:spPr>
          <a:xfrm>
            <a:off x="5101566" y="3067332"/>
            <a:ext cx="1353965" cy="2456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rPr>
              <a:t>Interest  </a:t>
            </a:r>
          </a:p>
        </p:txBody>
      </p:sp>
      <p:sp>
        <p:nvSpPr>
          <p:cNvPr id="12" name="Rectangle 11"/>
          <p:cNvSpPr/>
          <p:nvPr/>
        </p:nvSpPr>
        <p:spPr>
          <a:xfrm>
            <a:off x="6681619" y="3067332"/>
            <a:ext cx="1633850" cy="2456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rPr>
              <a:t>Annual  </a:t>
            </a:r>
          </a:p>
        </p:txBody>
      </p:sp>
      <p:sp>
        <p:nvSpPr>
          <p:cNvPr id="13" name="Rectangle 12"/>
          <p:cNvSpPr/>
          <p:nvPr/>
        </p:nvSpPr>
        <p:spPr>
          <a:xfrm>
            <a:off x="3501228" y="3054550"/>
            <a:ext cx="1418630" cy="2729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rPr>
              <a:t>Origin  </a:t>
            </a:r>
          </a:p>
        </p:txBody>
      </p:sp>
    </p:spTree>
    <p:extLst>
      <p:ext uri="{BB962C8B-B14F-4D97-AF65-F5344CB8AC3E}">
        <p14:creationId xmlns:p14="http://schemas.microsoft.com/office/powerpoint/2010/main" val="389621842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6383D7-AC5D-4CAF-8298-B77E9541E123}"/>
              </a:ext>
            </a:extLst>
          </p:cNvPr>
          <p:cNvSpPr>
            <a:spLocks noGrp="1"/>
          </p:cNvSpPr>
          <p:nvPr>
            <p:ph type="title"/>
          </p:nvPr>
        </p:nvSpPr>
        <p:spPr/>
        <p:txBody>
          <a:bodyPr>
            <a:noAutofit/>
          </a:bodyPr>
          <a:lstStyle/>
          <a:p>
            <a:pPr algn="ctr"/>
            <a:r>
              <a:rPr lang="en-US">
                <a:solidFill>
                  <a:schemeClr val="accent1">
                    <a:lumMod val="50000"/>
                  </a:schemeClr>
                </a:solidFill>
                <a:latin typeface="Arial" panose="020B0604020202020204" pitchFamily="34" charset="0"/>
                <a:ea typeface="ＭＳ Ｐゴシック" charset="-128"/>
                <a:cs typeface="Arial" panose="020B0604020202020204" pitchFamily="34" charset="0"/>
              </a:rPr>
              <a:t>PRINCIPAL AND INTEREST REPAYMENT METHODS</a:t>
            </a:r>
            <a:endParaRPr lang="en-US" dirty="0">
              <a:solidFill>
                <a:schemeClr val="accent1">
                  <a:lumMod val="50000"/>
                </a:schemeClr>
              </a:solidFill>
            </a:endParaRPr>
          </a:p>
        </p:txBody>
      </p:sp>
      <p:sp>
        <p:nvSpPr>
          <p:cNvPr id="5" name="Text Placeholder 4">
            <a:extLst>
              <a:ext uri="{FF2B5EF4-FFF2-40B4-BE49-F238E27FC236}">
                <a16:creationId xmlns:a16="http://schemas.microsoft.com/office/drawing/2014/main" id="{0DDC3A1D-66E2-4A8C-B290-25E739258B57}"/>
              </a:ext>
            </a:extLst>
          </p:cNvPr>
          <p:cNvSpPr>
            <a:spLocks noGrp="1"/>
          </p:cNvSpPr>
          <p:nvPr>
            <p:ph type="body" idx="1"/>
          </p:nvPr>
        </p:nvSpPr>
        <p:spPr/>
        <p:txBody>
          <a:bodyPr/>
          <a:lstStyle/>
          <a:p>
            <a:pPr>
              <a:buFont typeface="Wingdings" pitchFamily="2" charset="2"/>
              <a:buChar char="q"/>
            </a:pPr>
            <a:r>
              <a:rPr lang="en-US" sz="24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Annual installment</a:t>
            </a:r>
          </a:p>
          <a:p>
            <a:pPr marL="186262" indent="0">
              <a:buNone/>
            </a:pPr>
            <a:r>
              <a:rPr lang="en-US" sz="18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Annual payment A = Loan  ( A/</a:t>
            </a:r>
            <a:r>
              <a:rPr lang="en-US" sz="1800" dirty="0" err="1">
                <a:solidFill>
                  <a:schemeClr val="tx1"/>
                </a:solidFill>
                <a:latin typeface="Arial" panose="020B0604020202020204" pitchFamily="34" charset="0"/>
                <a:ea typeface="ＭＳ Ｐゴシック" charset="-128"/>
                <a:cs typeface="Arial" panose="020B0604020202020204" pitchFamily="34" charset="0"/>
                <a:sym typeface="Symbol" pitchFamily="18" charset="2"/>
              </a:rPr>
              <a:t>P,i,n</a:t>
            </a:r>
            <a:r>
              <a:rPr lang="en-US" sz="18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a:t>
            </a:r>
          </a:p>
          <a:p>
            <a:pPr marL="186262" indent="0">
              <a:buNone/>
            </a:pPr>
            <a:r>
              <a:rPr lang="en-US" sz="18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Interest payment = interest rate  outstanding principal at the beginning of the year</a:t>
            </a:r>
          </a:p>
          <a:p>
            <a:pPr marL="186262" indent="0">
              <a:buNone/>
            </a:pPr>
            <a:r>
              <a:rPr lang="en-US" sz="18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Principal payment = annual payment - interest payment</a:t>
            </a:r>
            <a:endParaRPr lang="en-US" sz="1800" dirty="0"/>
          </a:p>
        </p:txBody>
      </p:sp>
      <p:sp>
        <p:nvSpPr>
          <p:cNvPr id="6" name="Text Placeholder 5">
            <a:extLst>
              <a:ext uri="{FF2B5EF4-FFF2-40B4-BE49-F238E27FC236}">
                <a16:creationId xmlns:a16="http://schemas.microsoft.com/office/drawing/2014/main" id="{20858D0F-0306-4C1E-820C-9FED31A0316E}"/>
              </a:ext>
            </a:extLst>
          </p:cNvPr>
          <p:cNvSpPr>
            <a:spLocks noGrp="1"/>
          </p:cNvSpPr>
          <p:nvPr>
            <p:ph type="body" idx="2"/>
          </p:nvPr>
        </p:nvSpPr>
        <p:spPr/>
        <p:txBody>
          <a:bodyPr>
            <a:normAutofit/>
          </a:bodyPr>
          <a:lstStyle/>
          <a:p>
            <a:r>
              <a:rPr lang="en-US" sz="18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Principal and interest paid in final year</a:t>
            </a:r>
            <a:endParaRPr lang="en-US" sz="1600" dirty="0"/>
          </a:p>
        </p:txBody>
      </p:sp>
      <p:graphicFrame>
        <p:nvGraphicFramePr>
          <p:cNvPr id="7" name="Object 4">
            <a:extLst>
              <a:ext uri="{FF2B5EF4-FFF2-40B4-BE49-F238E27FC236}">
                <a16:creationId xmlns:a16="http://schemas.microsoft.com/office/drawing/2014/main" id="{B20444B2-792D-453D-A331-5080C0C8C244}"/>
              </a:ext>
            </a:extLst>
          </p:cNvPr>
          <p:cNvGraphicFramePr>
            <a:graphicFrameLocks noChangeAspect="1"/>
          </p:cNvGraphicFramePr>
          <p:nvPr/>
        </p:nvGraphicFramePr>
        <p:xfrm>
          <a:off x="895350" y="3632200"/>
          <a:ext cx="4853450" cy="1889125"/>
        </p:xfrm>
        <a:graphic>
          <a:graphicData uri="http://schemas.openxmlformats.org/presentationml/2006/ole">
            <mc:AlternateContent xmlns:mc="http://schemas.openxmlformats.org/markup-compatibility/2006">
              <mc:Choice xmlns:v="urn:schemas-microsoft-com:vml" Requires="v">
                <p:oleObj name="Worksheet" r:id="rId2" imgW="2476591" imgH="1152437" progId="Excel.Sheet.8">
                  <p:embed/>
                </p:oleObj>
              </mc:Choice>
              <mc:Fallback>
                <p:oleObj name="Worksheet" r:id="rId2" imgW="2476591" imgH="1152437" progId="Excel.Sheet.8">
                  <p:embed/>
                  <p:pic>
                    <p:nvPicPr>
                      <p:cNvPr id="7" name="Object 4">
                        <a:extLst>
                          <a:ext uri="{FF2B5EF4-FFF2-40B4-BE49-F238E27FC236}">
                            <a16:creationId xmlns:a16="http://schemas.microsoft.com/office/drawing/2014/main" id="{B20444B2-792D-453D-A331-5080C0C8C244}"/>
                          </a:ext>
                        </a:extLst>
                      </p:cNvPr>
                      <p:cNvPicPr>
                        <a:picLocks noChangeAspect="1" noChangeArrowheads="1"/>
                      </p:cNvPicPr>
                      <p:nvPr/>
                    </p:nvPicPr>
                    <p:blipFill>
                      <a:blip r:embed="rId3"/>
                      <a:srcRect/>
                      <a:stretch>
                        <a:fillRect/>
                      </a:stretch>
                    </p:blipFill>
                    <p:spPr bwMode="auto">
                      <a:xfrm>
                        <a:off x="895350" y="3632200"/>
                        <a:ext cx="4853450" cy="1889125"/>
                      </a:xfrm>
                      <a:prstGeom prst="rect">
                        <a:avLst/>
                      </a:prstGeom>
                      <a:noFill/>
                      <a:ln>
                        <a:noFill/>
                      </a:ln>
                      <a:effectLst/>
                    </p:spPr>
                  </p:pic>
                </p:oleObj>
              </mc:Fallback>
            </mc:AlternateContent>
          </a:graphicData>
        </a:graphic>
      </p:graphicFrame>
      <p:graphicFrame>
        <p:nvGraphicFramePr>
          <p:cNvPr id="9" name="Object 4">
            <a:extLst>
              <a:ext uri="{FF2B5EF4-FFF2-40B4-BE49-F238E27FC236}">
                <a16:creationId xmlns:a16="http://schemas.microsoft.com/office/drawing/2014/main" id="{08245B74-E014-466B-87E7-720961385272}"/>
              </a:ext>
            </a:extLst>
          </p:cNvPr>
          <p:cNvGraphicFramePr>
            <a:graphicFrameLocks noChangeAspect="1"/>
          </p:cNvGraphicFramePr>
          <p:nvPr/>
        </p:nvGraphicFramePr>
        <p:xfrm>
          <a:off x="6991135" y="3529158"/>
          <a:ext cx="4785265" cy="1992854"/>
        </p:xfrm>
        <a:graphic>
          <a:graphicData uri="http://schemas.openxmlformats.org/presentationml/2006/ole">
            <mc:AlternateContent xmlns:mc="http://schemas.openxmlformats.org/markup-compatibility/2006">
              <mc:Choice xmlns:v="urn:schemas-microsoft-com:vml" Requires="v">
                <p:oleObj name="Worksheet" r:id="rId4" imgW="2800502" imgH="1152449" progId="Excel.Sheet.8">
                  <p:embed/>
                </p:oleObj>
              </mc:Choice>
              <mc:Fallback>
                <p:oleObj name="Worksheet" r:id="rId4" imgW="2800502" imgH="1152449" progId="Excel.Sheet.8">
                  <p:embed/>
                  <p:pic>
                    <p:nvPicPr>
                      <p:cNvPr id="9" name="Object 4">
                        <a:extLst>
                          <a:ext uri="{FF2B5EF4-FFF2-40B4-BE49-F238E27FC236}">
                            <a16:creationId xmlns:a16="http://schemas.microsoft.com/office/drawing/2014/main" id="{08245B74-E014-466B-87E7-72096138527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91135" y="3529158"/>
                        <a:ext cx="4785265" cy="1992854"/>
                      </a:xfrm>
                      <a:prstGeom prst="rect">
                        <a:avLst/>
                      </a:prstGeom>
                      <a:noFill/>
                      <a:ln>
                        <a:noFill/>
                      </a:ln>
                      <a:effectLst/>
                    </p:spPr>
                  </p:pic>
                </p:oleObj>
              </mc:Fallback>
            </mc:AlternateContent>
          </a:graphicData>
        </a:graphic>
      </p:graphicFrame>
      <p:sp>
        <p:nvSpPr>
          <p:cNvPr id="14" name="Rectangle 13"/>
          <p:cNvSpPr/>
          <p:nvPr/>
        </p:nvSpPr>
        <p:spPr>
          <a:xfrm>
            <a:off x="4593661" y="3663619"/>
            <a:ext cx="1100547" cy="20910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solidFill>
                  <a:schemeClr val="tx1"/>
                </a:solidFill>
              </a:rPr>
              <a:t>Debt</a:t>
            </a:r>
            <a:endParaRPr lang="en-US" sz="1200" b="1" dirty="0">
              <a:solidFill>
                <a:schemeClr val="tx1"/>
              </a:solidFill>
            </a:endParaRPr>
          </a:p>
        </p:txBody>
      </p:sp>
      <p:sp>
        <p:nvSpPr>
          <p:cNvPr id="19" name="Rectangle 18"/>
          <p:cNvSpPr/>
          <p:nvPr/>
        </p:nvSpPr>
        <p:spPr>
          <a:xfrm>
            <a:off x="1004532" y="3659271"/>
            <a:ext cx="738819" cy="19590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Years </a:t>
            </a:r>
          </a:p>
        </p:txBody>
      </p:sp>
      <p:sp>
        <p:nvSpPr>
          <p:cNvPr id="20" name="Rectangle 19"/>
          <p:cNvSpPr/>
          <p:nvPr/>
        </p:nvSpPr>
        <p:spPr>
          <a:xfrm>
            <a:off x="2773153" y="3659271"/>
            <a:ext cx="735821" cy="2229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Interest  </a:t>
            </a:r>
          </a:p>
        </p:txBody>
      </p:sp>
      <p:sp>
        <p:nvSpPr>
          <p:cNvPr id="21" name="Rectangle 20"/>
          <p:cNvSpPr/>
          <p:nvPr/>
        </p:nvSpPr>
        <p:spPr>
          <a:xfrm>
            <a:off x="3568217" y="3659271"/>
            <a:ext cx="949484" cy="2134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Annual  </a:t>
            </a:r>
          </a:p>
        </p:txBody>
      </p:sp>
      <p:sp>
        <p:nvSpPr>
          <p:cNvPr id="22" name="Rectangle 21"/>
          <p:cNvSpPr/>
          <p:nvPr/>
        </p:nvSpPr>
        <p:spPr>
          <a:xfrm>
            <a:off x="1838885" y="3659271"/>
            <a:ext cx="822429" cy="19590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Origin  </a:t>
            </a:r>
          </a:p>
        </p:txBody>
      </p:sp>
      <p:sp>
        <p:nvSpPr>
          <p:cNvPr id="24" name="Rectangle 23"/>
          <p:cNvSpPr/>
          <p:nvPr/>
        </p:nvSpPr>
        <p:spPr>
          <a:xfrm>
            <a:off x="7053500" y="3568254"/>
            <a:ext cx="738819" cy="19590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Years </a:t>
            </a:r>
          </a:p>
        </p:txBody>
      </p:sp>
      <p:sp>
        <p:nvSpPr>
          <p:cNvPr id="25" name="Rectangle 24"/>
          <p:cNvSpPr/>
          <p:nvPr/>
        </p:nvSpPr>
        <p:spPr>
          <a:xfrm>
            <a:off x="8912618" y="3568254"/>
            <a:ext cx="735821" cy="2229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Interest  </a:t>
            </a:r>
          </a:p>
        </p:txBody>
      </p:sp>
      <p:sp>
        <p:nvSpPr>
          <p:cNvPr id="26" name="Rectangle 25"/>
          <p:cNvSpPr/>
          <p:nvPr/>
        </p:nvSpPr>
        <p:spPr>
          <a:xfrm>
            <a:off x="9699288" y="3580881"/>
            <a:ext cx="976892" cy="19779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Annual  </a:t>
            </a:r>
          </a:p>
        </p:txBody>
      </p:sp>
      <p:sp>
        <p:nvSpPr>
          <p:cNvPr id="27" name="Rectangle 26"/>
          <p:cNvSpPr/>
          <p:nvPr/>
        </p:nvSpPr>
        <p:spPr>
          <a:xfrm>
            <a:off x="7949951" y="3560339"/>
            <a:ext cx="822429" cy="19590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Origin  </a:t>
            </a:r>
          </a:p>
        </p:txBody>
      </p:sp>
      <p:sp>
        <p:nvSpPr>
          <p:cNvPr id="17" name="Rectangle 16"/>
          <p:cNvSpPr/>
          <p:nvPr/>
        </p:nvSpPr>
        <p:spPr>
          <a:xfrm>
            <a:off x="10751344" y="3555057"/>
            <a:ext cx="973931" cy="236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solidFill>
                  <a:schemeClr val="tx1"/>
                </a:solidFill>
              </a:rPr>
              <a:t>Debt</a:t>
            </a:r>
            <a:endParaRPr lang="en-US" sz="1200" b="1" dirty="0">
              <a:solidFill>
                <a:schemeClr val="tx1"/>
              </a:solidFill>
            </a:endParaRPr>
          </a:p>
        </p:txBody>
      </p:sp>
    </p:spTree>
    <p:extLst>
      <p:ext uri="{BB962C8B-B14F-4D97-AF65-F5344CB8AC3E}">
        <p14:creationId xmlns:p14="http://schemas.microsoft.com/office/powerpoint/2010/main" val="35832320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4">
            <a:extLst>
              <a:ext uri="{FF2B5EF4-FFF2-40B4-BE49-F238E27FC236}">
                <a16:creationId xmlns:a16="http://schemas.microsoft.com/office/drawing/2014/main" id="{529B6577-BA12-4686-B906-D3E8AB95B0BF}"/>
              </a:ext>
            </a:extLst>
          </p:cNvPr>
          <p:cNvSpPr>
            <a:spLocks noGrp="1"/>
          </p:cNvSpPr>
          <p:nvPr>
            <p:ph type="title"/>
          </p:nvPr>
        </p:nvSpPr>
        <p:spPr>
          <a:xfrm>
            <a:off x="609600" y="548633"/>
            <a:ext cx="10972800" cy="495200"/>
          </a:xfrm>
        </p:spPr>
        <p:txBody>
          <a:bodyPr>
            <a:noAutofit/>
          </a:bodyPr>
          <a:lstStyle/>
          <a:p>
            <a:r>
              <a:rPr lang="en-GB" sz="3200">
                <a:solidFill>
                  <a:schemeClr val="accent1">
                    <a:lumMod val="50000"/>
                  </a:schemeClr>
                </a:solidFill>
                <a:latin typeface="Arial" panose="020B0604020202020204" pitchFamily="34" charset="0"/>
                <a:ea typeface="ＭＳ Ｐゴシック" charset="-128"/>
                <a:cs typeface="Arial" panose="020B0604020202020204" pitchFamily="34" charset="0"/>
              </a:rPr>
              <a:t>CORPORATE INCOME TAX</a:t>
            </a:r>
            <a:endParaRPr lang="en-US" sz="3200" dirty="0">
              <a:solidFill>
                <a:schemeClr val="accent1">
                  <a:lumMod val="50000"/>
                </a:schemeClr>
              </a:solidFill>
            </a:endParaRPr>
          </a:p>
        </p:txBody>
      </p:sp>
      <p:sp>
        <p:nvSpPr>
          <p:cNvPr id="3" name="Text Placeholder 5">
            <a:extLst>
              <a:ext uri="{FF2B5EF4-FFF2-40B4-BE49-F238E27FC236}">
                <a16:creationId xmlns:a16="http://schemas.microsoft.com/office/drawing/2014/main" id="{BD590A81-7268-4242-9622-65E576B3749A}"/>
              </a:ext>
            </a:extLst>
          </p:cNvPr>
          <p:cNvSpPr txBox="1">
            <a:spLocks/>
          </p:cNvSpPr>
          <p:nvPr/>
        </p:nvSpPr>
        <p:spPr>
          <a:xfrm>
            <a:off x="609600" y="1663933"/>
            <a:ext cx="10972800" cy="40388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463550" indent="-463550">
              <a:buFont typeface="Wingdings" pitchFamily="2" charset="2"/>
              <a:buChar char="q"/>
              <a:defRPr/>
            </a:pPr>
            <a:r>
              <a:rPr lang="en" sz="2400" kern="0">
                <a:latin typeface="Arial" panose="020B0604020202020204" pitchFamily="34" charset="0"/>
                <a:cs typeface="Arial" panose="020B0604020202020204" pitchFamily="34" charset="0"/>
              </a:rPr>
              <a:t>Annual corporate income tax</a:t>
            </a:r>
          </a:p>
          <a:p>
            <a:pPr>
              <a:defRPr/>
            </a:pPr>
            <a:r>
              <a:rPr lang="en" sz="2400" kern="0">
                <a:latin typeface="Arial" panose="020B0604020202020204" pitchFamily="34" charset="0"/>
                <a:cs typeface="Arial" panose="020B0604020202020204" pitchFamily="34" charset="0"/>
              </a:rPr>
              <a:t>TN = L </a:t>
            </a:r>
            <a:r>
              <a:rPr lang="en" sz="2400" kern="0">
                <a:latin typeface="Arial" panose="020B0604020202020204" pitchFamily="34" charset="0"/>
                <a:cs typeface="Arial" panose="020B0604020202020204" pitchFamily="34" charset="0"/>
                <a:sym typeface="Symbol"/>
              </a:rPr>
              <a:t> </a:t>
            </a:r>
            <a:r>
              <a:rPr lang="en" sz="2400" kern="0">
                <a:latin typeface="Arial" panose="020B0604020202020204" pitchFamily="34" charset="0"/>
                <a:cs typeface="Arial" panose="020B0604020202020204" pitchFamily="34" charset="0"/>
              </a:rPr>
              <a:t>T </a:t>
            </a:r>
            <a:r>
              <a:rPr lang="en" sz="2400" kern="0" baseline="-25000">
                <a:latin typeface="Arial" panose="020B0604020202020204" pitchFamily="34" charset="0"/>
                <a:cs typeface="Arial" panose="020B0604020202020204" pitchFamily="34" charset="0"/>
              </a:rPr>
              <a:t>n</a:t>
            </a:r>
          </a:p>
          <a:p>
            <a:pPr marL="186262">
              <a:defRPr/>
            </a:pPr>
            <a:r>
              <a:rPr lang="en" sz="2400" kern="0" baseline="-25000">
                <a:latin typeface="Arial" panose="020B0604020202020204" pitchFamily="34" charset="0"/>
                <a:cs typeface="Arial" panose="020B0604020202020204" pitchFamily="34" charset="0"/>
              </a:rPr>
              <a:t>  </a:t>
            </a:r>
            <a:r>
              <a:rPr lang="en" sz="2400" kern="0">
                <a:latin typeface="Arial" panose="020B0604020202020204" pitchFamily="34" charset="0"/>
                <a:cs typeface="Arial" panose="020B0604020202020204" pitchFamily="34" charset="0"/>
              </a:rPr>
              <a:t>in there:</a:t>
            </a:r>
          </a:p>
          <a:p>
            <a:pPr marL="186262">
              <a:defRPr/>
            </a:pPr>
            <a:r>
              <a:rPr lang="en" sz="2400" kern="0" baseline="-25000">
                <a:latin typeface="Arial" panose="020B0604020202020204" pitchFamily="34" charset="0"/>
                <a:cs typeface="Arial" panose="020B0604020202020204" pitchFamily="34" charset="0"/>
              </a:rPr>
              <a:t>   </a:t>
            </a:r>
            <a:r>
              <a:rPr lang="en" sz="2400" kern="0">
                <a:latin typeface="Arial" panose="020B0604020202020204" pitchFamily="34" charset="0"/>
                <a:cs typeface="Arial" panose="020B0604020202020204" pitchFamily="34" charset="0"/>
              </a:rPr>
              <a:t>L</a:t>
            </a:r>
            <a:r>
              <a:rPr lang="en" sz="2400" kern="0" baseline="-25000">
                <a:latin typeface="Arial" panose="020B0604020202020204" pitchFamily="34" charset="0"/>
                <a:cs typeface="Arial" panose="020B0604020202020204" pitchFamily="34" charset="0"/>
              </a:rPr>
              <a:t> </a:t>
            </a:r>
            <a:r>
              <a:rPr lang="en" sz="2400" kern="0">
                <a:latin typeface="Arial" panose="020B0604020202020204" pitchFamily="34" charset="0"/>
                <a:cs typeface="Arial" panose="020B0604020202020204" pitchFamily="34" charset="0"/>
              </a:rPr>
              <a:t>: Income bear tax</a:t>
            </a:r>
            <a:endParaRPr lang="en-US" sz="2400">
              <a:latin typeface="Arial" panose="020B0604020202020204" pitchFamily="34" charset="0"/>
              <a:cs typeface="Arial" panose="020B0604020202020204" pitchFamily="34" charset="0"/>
            </a:endParaRPr>
          </a:p>
          <a:p>
            <a:pPr marL="186262">
              <a:defRPr/>
            </a:pPr>
            <a:r>
              <a:rPr lang="en-US" sz="2400">
                <a:latin typeface="Arial" panose="020B0604020202020204" pitchFamily="34" charset="0"/>
                <a:cs typeface="Arial" panose="020B0604020202020204" pitchFamily="34" charset="0"/>
              </a:rPr>
              <a:t> </a:t>
            </a:r>
            <a:r>
              <a:rPr lang="en" sz="2400" kern="0">
                <a:latin typeface="Arial" panose="020B0604020202020204" pitchFamily="34" charset="0"/>
                <a:cs typeface="Arial" panose="020B0604020202020204" pitchFamily="34" charset="0"/>
              </a:rPr>
              <a:t>T</a:t>
            </a:r>
            <a:r>
              <a:rPr lang="en" sz="2400" kern="0" baseline="-25000">
                <a:latin typeface="Arial" panose="020B0604020202020204" pitchFamily="34" charset="0"/>
                <a:cs typeface="Arial" panose="020B0604020202020204" pitchFamily="34" charset="0"/>
              </a:rPr>
              <a:t>n </a:t>
            </a:r>
            <a:r>
              <a:rPr lang="en" sz="2400" kern="0">
                <a:latin typeface="Arial" panose="020B0604020202020204" pitchFamily="34" charset="0"/>
                <a:cs typeface="Arial" panose="020B0604020202020204" pitchFamily="34" charset="0"/>
              </a:rPr>
              <a:t>: Tax rate</a:t>
            </a:r>
            <a:endParaRPr lang="en-US" sz="2400" kern="0">
              <a:latin typeface="Arial" panose="020B0604020202020204" pitchFamily="34" charset="0"/>
              <a:cs typeface="Arial" panose="020B0604020202020204" pitchFamily="34" charset="0"/>
            </a:endParaRPr>
          </a:p>
          <a:p>
            <a:pPr marL="0" lvl="1">
              <a:defRPr/>
            </a:pPr>
            <a:endParaRPr lang="en-US" sz="2400" kern="0" baseline="-25000">
              <a:latin typeface="Arial" panose="020B0604020202020204" pitchFamily="34" charset="0"/>
              <a:cs typeface="Arial" panose="020B0604020202020204" pitchFamily="34" charset="0"/>
            </a:endParaRPr>
          </a:p>
          <a:p>
            <a:pPr marL="463550" indent="-463550">
              <a:buFont typeface="Wingdings" pitchFamily="2" charset="2"/>
              <a:buChar char="q"/>
              <a:defRPr/>
            </a:pPr>
            <a:r>
              <a:rPr lang="en" sz="2400" kern="0">
                <a:latin typeface="Arial" panose="020B0604020202020204" pitchFamily="34" charset="0"/>
                <a:cs typeface="Arial" panose="020B0604020202020204" pitchFamily="34" charset="0"/>
              </a:rPr>
              <a:t>Depreciation and interest are deductible and not included in corporate income tax.</a:t>
            </a:r>
          </a:p>
          <a:p>
            <a:endParaRPr lang="en-US" sz="1800" kern="0" dirty="0"/>
          </a:p>
        </p:txBody>
      </p:sp>
    </p:spTree>
    <p:extLst>
      <p:ext uri="{BB962C8B-B14F-4D97-AF65-F5344CB8AC3E}">
        <p14:creationId xmlns:p14="http://schemas.microsoft.com/office/powerpoint/2010/main" val="27720946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34D58E-EB24-4271-AE0D-1035A6116985}"/>
              </a:ext>
            </a:extLst>
          </p:cNvPr>
          <p:cNvSpPr>
            <a:spLocks noGrp="1"/>
          </p:cNvSpPr>
          <p:nvPr>
            <p:ph type="title"/>
          </p:nvPr>
        </p:nvSpPr>
        <p:spPr>
          <a:xfrm>
            <a:off x="0" y="580571"/>
            <a:ext cx="12192000" cy="500253"/>
          </a:xfrm>
        </p:spPr>
        <p:txBody>
          <a:bodyPr>
            <a:noAutofit/>
          </a:bodyPr>
          <a:lstStyle/>
          <a:p>
            <a:r>
              <a:rPr lang="en-US" altLang="en-US" sz="2400">
                <a:solidFill>
                  <a:schemeClr val="accent1">
                    <a:lumMod val="50000"/>
                  </a:schemeClr>
                </a:solidFill>
                <a:latin typeface="Arial" panose="020B0604020202020204" pitchFamily="34" charset="0"/>
                <a:ea typeface="ＭＳ Ｐゴシック" panose="020B0600070205080204" pitchFamily="34" charset="-128"/>
                <a:cs typeface="Arial" panose="020B0604020202020204" pitchFamily="34" charset="0"/>
              </a:rPr>
              <a:t>FINANCIAL CASH FLOW OF EE INVESTMENT PROJECT IN CASE OF NON-LOAN</a:t>
            </a:r>
            <a:endParaRPr lang="en-US" sz="2400" dirty="0">
              <a:solidFill>
                <a:schemeClr val="accent1">
                  <a:lumMod val="50000"/>
                </a:schemeClr>
              </a:solidFill>
            </a:endParaRPr>
          </a:p>
        </p:txBody>
      </p:sp>
      <p:sp>
        <p:nvSpPr>
          <p:cNvPr id="3" name="Text Placeholder 2">
            <a:extLst>
              <a:ext uri="{FF2B5EF4-FFF2-40B4-BE49-F238E27FC236}">
                <a16:creationId xmlns:a16="http://schemas.microsoft.com/office/drawing/2014/main" id="{4EBD0247-89BA-41DC-A5E7-CA3EBBB27FB9}"/>
              </a:ext>
            </a:extLst>
          </p:cNvPr>
          <p:cNvSpPr txBox="1">
            <a:spLocks/>
          </p:cNvSpPr>
          <p:nvPr/>
        </p:nvSpPr>
        <p:spPr>
          <a:xfrm>
            <a:off x="595086" y="1382825"/>
            <a:ext cx="3962400" cy="1476490"/>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nSpc>
                <a:spcPct val="150000"/>
              </a:lnSpc>
            </a:pPr>
            <a:r>
              <a:rPr lang="en-US" sz="2000" b="1" kern="0" dirty="0">
                <a:solidFill>
                  <a:schemeClr val="tx1"/>
                </a:solidFill>
                <a:latin typeface="Arial" panose="020B0604020202020204" pitchFamily="34" charset="0"/>
                <a:ea typeface="ＭＳ Ｐゴシック" charset="-128"/>
                <a:cs typeface="Arial" panose="020B0604020202020204" pitchFamily="34" charset="0"/>
              </a:rPr>
              <a:t>Determine project cash flow</a:t>
            </a:r>
          </a:p>
          <a:p>
            <a:pPr>
              <a:lnSpc>
                <a:spcPct val="150000"/>
              </a:lnSpc>
            </a:pPr>
            <a:r>
              <a:rPr lang="en-US" sz="2000" b="1" kern="0" dirty="0">
                <a:solidFill>
                  <a:schemeClr val="tx1"/>
                </a:solidFill>
                <a:latin typeface="Arial" panose="020B0604020202020204" pitchFamily="34" charset="0"/>
                <a:ea typeface="ＭＳ Ｐゴシック" charset="-128"/>
                <a:cs typeface="Arial" panose="020B0604020202020204" pitchFamily="34" charset="0"/>
              </a:rPr>
              <a:t>Calculate efficiency indicators</a:t>
            </a:r>
          </a:p>
          <a:p>
            <a:pPr marL="742950" lvl="1" indent="-285750">
              <a:lnSpc>
                <a:spcPct val="150000"/>
              </a:lnSpc>
              <a:buFont typeface="Courier New" panose="02070309020205020404" pitchFamily="49" charset="0"/>
              <a:buChar char="o"/>
            </a:pPr>
            <a:r>
              <a:rPr lang="en-US" sz="2000" b="1" kern="0" dirty="0">
                <a:solidFill>
                  <a:schemeClr val="tx1"/>
                </a:solidFill>
                <a:latin typeface="Arial" panose="020B0604020202020204" pitchFamily="34" charset="0"/>
                <a:ea typeface="ＭＳ Ｐゴシック" charset="-128"/>
                <a:cs typeface="Arial" panose="020B0604020202020204" pitchFamily="34" charset="0"/>
              </a:rPr>
              <a:t>NPV</a:t>
            </a:r>
          </a:p>
          <a:p>
            <a:pPr marL="742950" lvl="1" indent="-285750">
              <a:lnSpc>
                <a:spcPct val="150000"/>
              </a:lnSpc>
              <a:buFont typeface="Courier New" panose="02070309020205020404" pitchFamily="49" charset="0"/>
              <a:buChar char="o"/>
            </a:pPr>
            <a:r>
              <a:rPr lang="en-US" sz="2000" b="1" kern="0">
                <a:solidFill>
                  <a:schemeClr val="tx1"/>
                </a:solidFill>
                <a:latin typeface="Arial" panose="020B0604020202020204" pitchFamily="34" charset="0"/>
                <a:ea typeface="ＭＳ Ｐゴシック" charset="-128"/>
                <a:cs typeface="Arial" panose="020B0604020202020204" pitchFamily="34" charset="0"/>
              </a:rPr>
              <a:t>IRR</a:t>
            </a:r>
            <a:endParaRPr lang="en-US" sz="2000" b="1" kern="0" dirty="0">
              <a:solidFill>
                <a:schemeClr val="tx1"/>
              </a:solidFill>
              <a:latin typeface="Arial" panose="020B0604020202020204" pitchFamily="34" charset="0"/>
              <a:ea typeface="ＭＳ Ｐゴシック" charset="-128"/>
              <a:cs typeface="Arial" panose="020B0604020202020204" pitchFamily="34" charset="0"/>
            </a:endParaRPr>
          </a:p>
        </p:txBody>
      </p:sp>
      <p:sp>
        <p:nvSpPr>
          <p:cNvPr id="4" name="Rectangle 3"/>
          <p:cNvSpPr/>
          <p:nvPr/>
        </p:nvSpPr>
        <p:spPr>
          <a:xfrm>
            <a:off x="5196114" y="3993150"/>
            <a:ext cx="6342744" cy="2031325"/>
          </a:xfrm>
          <a:prstGeom prst="rect">
            <a:avLst/>
          </a:prstGeom>
        </p:spPr>
        <p:txBody>
          <a:bodyPr wrap="square">
            <a:spAutoFit/>
          </a:bodyPr>
          <a:lstStyle/>
          <a:p>
            <a:pPr lvl="2"/>
            <a:r>
              <a:rPr lang="en-US" sz="1800" b="1">
                <a:solidFill>
                  <a:schemeClr val="tx1"/>
                </a:solidFill>
                <a:latin typeface="Arial" panose="020B0604020202020204" pitchFamily="34" charset="0"/>
                <a:ea typeface="ＭＳ Ｐゴシック" charset="-128"/>
                <a:cs typeface="Arial" panose="020B0604020202020204" pitchFamily="34" charset="0"/>
              </a:rPr>
              <a:t>Cash flow after tax:</a:t>
            </a:r>
          </a:p>
          <a:p>
            <a:pPr lvl="2"/>
            <a:r>
              <a:rPr lang="en-US" sz="1800">
                <a:solidFill>
                  <a:schemeClr val="tx1"/>
                </a:solidFill>
                <a:latin typeface="Arial" panose="020B0604020202020204" pitchFamily="34" charset="0"/>
                <a:ea typeface="ＭＳ Ｐゴシック" charset="-128"/>
                <a:cs typeface="Arial" panose="020B0604020202020204" pitchFamily="34" charset="0"/>
              </a:rPr>
              <a:t>CFAT = CFBT - IT</a:t>
            </a:r>
          </a:p>
          <a:p>
            <a:pPr lvl="2"/>
            <a:r>
              <a:rPr lang="en-US" sz="1800">
                <a:solidFill>
                  <a:schemeClr val="tx1"/>
                </a:solidFill>
                <a:latin typeface="Arial" panose="020B0604020202020204" pitchFamily="34" charset="0"/>
                <a:ea typeface="ＭＳ Ｐゴシック" charset="-128"/>
                <a:cs typeface="Arial" panose="020B0604020202020204" pitchFamily="34" charset="0"/>
              </a:rPr>
              <a:t>CFAT = CFBT- (CFBT- D</a:t>
            </a:r>
            <a:r>
              <a:rPr lang="en-US" sz="1050">
                <a:solidFill>
                  <a:schemeClr val="tx1"/>
                </a:solidFill>
                <a:latin typeface="Arial" panose="020B0604020202020204" pitchFamily="34" charset="0"/>
                <a:ea typeface="ＭＳ Ｐゴシック" charset="-128"/>
                <a:cs typeface="Arial" panose="020B0604020202020204" pitchFamily="34" charset="0"/>
              </a:rPr>
              <a:t>t</a:t>
            </a:r>
            <a:r>
              <a:rPr lang="en-US" sz="1800">
                <a:solidFill>
                  <a:schemeClr val="tx1"/>
                </a:solidFill>
                <a:latin typeface="Arial" panose="020B0604020202020204" pitchFamily="34" charset="0"/>
                <a:ea typeface="ＭＳ Ｐゴシック" charset="-128"/>
                <a:cs typeface="Arial" panose="020B0604020202020204" pitchFamily="34" charset="0"/>
              </a:rPr>
              <a:t> ) </a:t>
            </a:r>
            <a:r>
              <a:rPr lang="en-US" sz="1400">
                <a:solidFill>
                  <a:schemeClr val="tx1"/>
                </a:solidFill>
                <a:latin typeface="Arial" panose="020B0604020202020204" pitchFamily="34" charset="0"/>
                <a:ea typeface="ＭＳ Ｐゴシック" charset="-128"/>
                <a:cs typeface="Arial" panose="020B0604020202020204" pitchFamily="34" charset="0"/>
              </a:rPr>
              <a:t>x </a:t>
            </a:r>
            <a:r>
              <a:rPr lang="en-US" sz="1800">
                <a:solidFill>
                  <a:schemeClr val="tx1"/>
                </a:solidFill>
                <a:latin typeface="Arial" panose="020B0604020202020204" pitchFamily="34" charset="0"/>
                <a:ea typeface="ＭＳ Ｐゴシック" charset="-128"/>
                <a:cs typeface="Arial" panose="020B0604020202020204" pitchFamily="34" charset="0"/>
              </a:rPr>
              <a:t>t</a:t>
            </a:r>
            <a:r>
              <a:rPr lang="en-US" sz="1050">
                <a:solidFill>
                  <a:schemeClr val="tx1"/>
                </a:solidFill>
                <a:latin typeface="Arial" panose="020B0604020202020204" pitchFamily="34" charset="0"/>
                <a:ea typeface="ＭＳ Ｐゴシック" charset="-128"/>
                <a:cs typeface="Arial" panose="020B0604020202020204" pitchFamily="34" charset="0"/>
              </a:rPr>
              <a:t>r</a:t>
            </a:r>
            <a:r>
              <a:rPr lang="en-US" sz="1800">
                <a:solidFill>
                  <a:schemeClr val="tx1"/>
                </a:solidFill>
                <a:latin typeface="Arial" panose="020B0604020202020204" pitchFamily="34" charset="0"/>
                <a:ea typeface="ＭＳ Ｐゴシック" charset="-128"/>
                <a:cs typeface="Arial" panose="020B0604020202020204" pitchFamily="34" charset="0"/>
              </a:rPr>
              <a:t> = CFBT (1-t</a:t>
            </a:r>
            <a:r>
              <a:rPr lang="en-US" sz="1050">
                <a:solidFill>
                  <a:schemeClr val="tx1"/>
                </a:solidFill>
                <a:latin typeface="Arial" panose="020B0604020202020204" pitchFamily="34" charset="0"/>
                <a:ea typeface="ＭＳ Ｐゴシック" charset="-128"/>
                <a:cs typeface="Arial" panose="020B0604020202020204" pitchFamily="34" charset="0"/>
              </a:rPr>
              <a:t>r</a:t>
            </a:r>
            <a:r>
              <a:rPr lang="en-US" sz="1800">
                <a:solidFill>
                  <a:schemeClr val="tx1"/>
                </a:solidFill>
                <a:latin typeface="Arial" panose="020B0604020202020204" pitchFamily="34" charset="0"/>
                <a:ea typeface="ＭＳ Ｐゴシック" charset="-128"/>
                <a:cs typeface="Arial" panose="020B0604020202020204" pitchFamily="34" charset="0"/>
              </a:rPr>
              <a:t> ) + D </a:t>
            </a:r>
            <a:r>
              <a:rPr lang="en-US" sz="1400">
                <a:solidFill>
                  <a:schemeClr val="tx1"/>
                </a:solidFill>
                <a:latin typeface="Arial" panose="020B0604020202020204" pitchFamily="34" charset="0"/>
                <a:ea typeface="ＭＳ Ｐゴシック" charset="-128"/>
                <a:cs typeface="Arial" panose="020B0604020202020204" pitchFamily="34" charset="0"/>
              </a:rPr>
              <a:t>x </a:t>
            </a:r>
            <a:r>
              <a:rPr lang="en-US" sz="1800">
                <a:solidFill>
                  <a:schemeClr val="tx1"/>
                </a:solidFill>
                <a:latin typeface="Arial" panose="020B0604020202020204" pitchFamily="34" charset="0"/>
                <a:ea typeface="ＭＳ Ｐゴシック" charset="-128"/>
                <a:cs typeface="Arial" panose="020B0604020202020204" pitchFamily="34" charset="0"/>
              </a:rPr>
              <a:t>t</a:t>
            </a:r>
            <a:r>
              <a:rPr lang="en-US" sz="1050">
                <a:solidFill>
                  <a:schemeClr val="tx1"/>
                </a:solidFill>
                <a:latin typeface="Arial" panose="020B0604020202020204" pitchFamily="34" charset="0"/>
                <a:ea typeface="ＭＳ Ｐゴシック" charset="-128"/>
                <a:cs typeface="Arial" panose="020B0604020202020204" pitchFamily="34" charset="0"/>
              </a:rPr>
              <a:t>r</a:t>
            </a:r>
          </a:p>
          <a:p>
            <a:pPr lvl="2"/>
            <a:r>
              <a:rPr lang="en-US" sz="1800">
                <a:solidFill>
                  <a:schemeClr val="tx1"/>
                </a:solidFill>
                <a:latin typeface="Arial" panose="020B0604020202020204" pitchFamily="34" charset="0"/>
                <a:ea typeface="ＭＳ Ｐゴシック" charset="-128"/>
                <a:cs typeface="Arial" panose="020B0604020202020204" pitchFamily="34" charset="0"/>
              </a:rPr>
              <a:t>Profit after tax (NI – Net Income):</a:t>
            </a:r>
          </a:p>
          <a:p>
            <a:pPr lvl="2"/>
            <a:r>
              <a:rPr lang="en-US" sz="1800">
                <a:solidFill>
                  <a:schemeClr val="tx1"/>
                </a:solidFill>
                <a:latin typeface="Arial" panose="020B0604020202020204" pitchFamily="34" charset="0"/>
                <a:ea typeface="ＭＳ Ｐゴシック" charset="-128"/>
                <a:cs typeface="Arial" panose="020B0604020202020204" pitchFamily="34" charset="0"/>
              </a:rPr>
              <a:t>NI = TI -IT= TI </a:t>
            </a:r>
            <a:r>
              <a:rPr lang="en-US" sz="1400">
                <a:solidFill>
                  <a:schemeClr val="tx1"/>
                </a:solidFill>
                <a:latin typeface="Arial" panose="020B0604020202020204" pitchFamily="34" charset="0"/>
                <a:ea typeface="ＭＳ Ｐゴシック" charset="-128"/>
                <a:cs typeface="Arial" panose="020B0604020202020204" pitchFamily="34" charset="0"/>
              </a:rPr>
              <a:t>x </a:t>
            </a:r>
            <a:r>
              <a:rPr lang="en-US" sz="1800">
                <a:solidFill>
                  <a:schemeClr val="tx1"/>
                </a:solidFill>
                <a:latin typeface="Arial" panose="020B0604020202020204" pitchFamily="34" charset="0"/>
                <a:ea typeface="ＭＳ Ｐゴシック" charset="-128"/>
                <a:cs typeface="Arial" panose="020B0604020202020204" pitchFamily="34" charset="0"/>
              </a:rPr>
              <a:t>(1-t</a:t>
            </a:r>
            <a:r>
              <a:rPr lang="en-US" sz="1050">
                <a:solidFill>
                  <a:schemeClr val="tx1"/>
                </a:solidFill>
                <a:latin typeface="Arial" panose="020B0604020202020204" pitchFamily="34" charset="0"/>
                <a:ea typeface="ＭＳ Ｐゴシック" charset="-128"/>
                <a:cs typeface="Arial" panose="020B0604020202020204" pitchFamily="34" charset="0"/>
              </a:rPr>
              <a:t>r</a:t>
            </a:r>
            <a:r>
              <a:rPr lang="en-US" sz="1800">
                <a:solidFill>
                  <a:schemeClr val="tx1"/>
                </a:solidFill>
                <a:latin typeface="Arial" panose="020B0604020202020204" pitchFamily="34" charset="0"/>
                <a:ea typeface="ＭＳ Ｐゴシック" charset="-128"/>
                <a:cs typeface="Arial" panose="020B0604020202020204" pitchFamily="34" charset="0"/>
              </a:rPr>
              <a:t> )</a:t>
            </a:r>
          </a:p>
          <a:p>
            <a:pPr lvl="2"/>
            <a:r>
              <a:rPr lang="en-US" sz="1800">
                <a:solidFill>
                  <a:schemeClr val="tx1"/>
                </a:solidFill>
                <a:latin typeface="Arial" panose="020B0604020202020204" pitchFamily="34" charset="0"/>
                <a:ea typeface="ＭＳ Ｐゴシック" charset="-128"/>
                <a:cs typeface="Arial" panose="020B0604020202020204" pitchFamily="34" charset="0"/>
              </a:rPr>
              <a:t>= (CFBT - D ) </a:t>
            </a:r>
            <a:r>
              <a:rPr lang="en-US" sz="1400">
                <a:solidFill>
                  <a:schemeClr val="tx1"/>
                </a:solidFill>
                <a:latin typeface="Arial" panose="020B0604020202020204" pitchFamily="34" charset="0"/>
                <a:ea typeface="ＭＳ Ｐゴシック" charset="-128"/>
                <a:cs typeface="Arial" panose="020B0604020202020204" pitchFamily="34" charset="0"/>
              </a:rPr>
              <a:t>x</a:t>
            </a:r>
            <a:r>
              <a:rPr lang="en-US" sz="1800">
                <a:solidFill>
                  <a:schemeClr val="tx1"/>
                </a:solidFill>
                <a:latin typeface="Arial" panose="020B0604020202020204" pitchFamily="34" charset="0"/>
                <a:ea typeface="ＭＳ Ｐゴシック" charset="-128"/>
                <a:cs typeface="Arial" panose="020B0604020202020204" pitchFamily="34" charset="0"/>
              </a:rPr>
              <a:t> (1-t</a:t>
            </a:r>
            <a:r>
              <a:rPr lang="en-US" sz="1050">
                <a:solidFill>
                  <a:schemeClr val="tx1"/>
                </a:solidFill>
                <a:latin typeface="Arial" panose="020B0604020202020204" pitchFamily="34" charset="0"/>
                <a:ea typeface="ＭＳ Ｐゴシック" charset="-128"/>
                <a:cs typeface="Arial" panose="020B0604020202020204" pitchFamily="34" charset="0"/>
              </a:rPr>
              <a:t>r</a:t>
            </a:r>
            <a:r>
              <a:rPr lang="en-US" sz="1800">
                <a:solidFill>
                  <a:schemeClr val="tx1"/>
                </a:solidFill>
                <a:latin typeface="Arial" panose="020B0604020202020204" pitchFamily="34" charset="0"/>
                <a:ea typeface="ＭＳ Ｐゴシック" charset="-128"/>
                <a:cs typeface="Arial" panose="020B0604020202020204" pitchFamily="34" charset="0"/>
              </a:rPr>
              <a:t> ) =CFBT (1-t</a:t>
            </a:r>
            <a:r>
              <a:rPr lang="en-US" sz="1050">
                <a:solidFill>
                  <a:schemeClr val="tx1"/>
                </a:solidFill>
                <a:latin typeface="Arial" panose="020B0604020202020204" pitchFamily="34" charset="0"/>
                <a:ea typeface="ＭＳ Ｐゴシック" charset="-128"/>
                <a:cs typeface="Arial" panose="020B0604020202020204" pitchFamily="34" charset="0"/>
              </a:rPr>
              <a:t>r</a:t>
            </a:r>
            <a:r>
              <a:rPr lang="en-US" sz="1800">
                <a:solidFill>
                  <a:schemeClr val="tx1"/>
                </a:solidFill>
                <a:latin typeface="Arial" panose="020B0604020202020204" pitchFamily="34" charset="0"/>
                <a:ea typeface="ＭＳ Ｐゴシック" charset="-128"/>
                <a:cs typeface="Arial" panose="020B0604020202020204" pitchFamily="34" charset="0"/>
              </a:rPr>
              <a:t> ) + D </a:t>
            </a:r>
            <a:r>
              <a:rPr lang="en-US" sz="1400">
                <a:solidFill>
                  <a:schemeClr val="tx1"/>
                </a:solidFill>
                <a:latin typeface="Arial" panose="020B0604020202020204" pitchFamily="34" charset="0"/>
                <a:ea typeface="ＭＳ Ｐゴシック" charset="-128"/>
                <a:cs typeface="Arial" panose="020B0604020202020204" pitchFamily="34" charset="0"/>
              </a:rPr>
              <a:t>x</a:t>
            </a:r>
            <a:r>
              <a:rPr lang="en-US" sz="1800">
                <a:solidFill>
                  <a:schemeClr val="tx1"/>
                </a:solidFill>
                <a:latin typeface="Arial" panose="020B0604020202020204" pitchFamily="34" charset="0"/>
                <a:ea typeface="ＭＳ Ｐゴシック" charset="-128"/>
                <a:cs typeface="Arial" panose="020B0604020202020204" pitchFamily="34" charset="0"/>
              </a:rPr>
              <a:t> t</a:t>
            </a:r>
            <a:r>
              <a:rPr lang="en-US" sz="1050">
                <a:solidFill>
                  <a:schemeClr val="tx1"/>
                </a:solidFill>
                <a:latin typeface="Arial" panose="020B0604020202020204" pitchFamily="34" charset="0"/>
                <a:ea typeface="ＭＳ Ｐゴシック" charset="-128"/>
                <a:cs typeface="Arial" panose="020B0604020202020204" pitchFamily="34" charset="0"/>
              </a:rPr>
              <a:t>r</a:t>
            </a:r>
            <a:r>
              <a:rPr lang="en-US" sz="1800">
                <a:solidFill>
                  <a:schemeClr val="tx1"/>
                </a:solidFill>
                <a:latin typeface="Arial" panose="020B0604020202020204" pitchFamily="34" charset="0"/>
                <a:ea typeface="ＭＳ Ｐゴシック" charset="-128"/>
                <a:cs typeface="Arial" panose="020B0604020202020204" pitchFamily="34" charset="0"/>
              </a:rPr>
              <a:t> - D</a:t>
            </a:r>
          </a:p>
          <a:p>
            <a:pPr lvl="2"/>
            <a:r>
              <a:rPr lang="en-US" sz="1800">
                <a:solidFill>
                  <a:schemeClr val="tx1"/>
                </a:solidFill>
                <a:latin typeface="Arial" panose="020B0604020202020204" pitchFamily="34" charset="0"/>
                <a:ea typeface="ＭＳ Ｐゴシック" charset="-128"/>
                <a:cs typeface="Arial" panose="020B0604020202020204" pitchFamily="34" charset="0"/>
              </a:rPr>
              <a:t> = CFAT - D</a:t>
            </a:r>
            <a:endParaRPr lang="en-US" sz="1800" dirty="0">
              <a:solidFill>
                <a:schemeClr val="tx1"/>
              </a:solidFill>
            </a:endParaRPr>
          </a:p>
        </p:txBody>
      </p:sp>
      <p:sp>
        <p:nvSpPr>
          <p:cNvPr id="5" name="Rectangle 4"/>
          <p:cNvSpPr/>
          <p:nvPr/>
        </p:nvSpPr>
        <p:spPr>
          <a:xfrm>
            <a:off x="5196114" y="1382825"/>
            <a:ext cx="6371772" cy="2308324"/>
          </a:xfrm>
          <a:prstGeom prst="rect">
            <a:avLst/>
          </a:prstGeom>
        </p:spPr>
        <p:txBody>
          <a:bodyPr wrap="square">
            <a:spAutoFit/>
          </a:bodyPr>
          <a:lstStyle/>
          <a:p>
            <a:r>
              <a:rPr lang="en-US" sz="1800" b="1">
                <a:solidFill>
                  <a:schemeClr val="tx1"/>
                </a:solidFill>
                <a:latin typeface="Arial" panose="020B0604020202020204" pitchFamily="34" charset="0"/>
                <a:ea typeface="ＭＳ Ｐゴシック" charset="-128"/>
                <a:cs typeface="Arial" panose="020B0604020202020204" pitchFamily="34" charset="0"/>
              </a:rPr>
              <a:t>Compare projects based on NPV and IRR indicators</a:t>
            </a:r>
          </a:p>
          <a:p>
            <a:pPr lvl="2"/>
            <a:r>
              <a:rPr lang="en-US" sz="1800">
                <a:solidFill>
                  <a:schemeClr val="tx1"/>
                </a:solidFill>
                <a:latin typeface="Arial" panose="020B0604020202020204" pitchFamily="34" charset="0"/>
                <a:ea typeface="ＭＳ Ｐゴシック" charset="-128"/>
                <a:cs typeface="Arial" panose="020B0604020202020204" pitchFamily="34" charset="0"/>
              </a:rPr>
              <a:t>Cash flow before tax (CFBT): CFBT</a:t>
            </a:r>
            <a:r>
              <a:rPr lang="en-US" sz="1050">
                <a:solidFill>
                  <a:schemeClr val="tx1"/>
                </a:solidFill>
                <a:latin typeface="Arial" panose="020B0604020202020204" pitchFamily="34" charset="0"/>
                <a:ea typeface="ＭＳ Ｐゴシック" charset="-128"/>
                <a:cs typeface="Arial" panose="020B0604020202020204" pitchFamily="34" charset="0"/>
              </a:rPr>
              <a:t>t </a:t>
            </a:r>
            <a:r>
              <a:rPr lang="en-US" sz="1800">
                <a:solidFill>
                  <a:schemeClr val="tx1"/>
                </a:solidFill>
                <a:latin typeface="Arial" panose="020B0604020202020204" pitchFamily="34" charset="0"/>
                <a:ea typeface="ＭＳ Ｐゴシック" charset="-128"/>
                <a:cs typeface="Arial" panose="020B0604020202020204" pitchFamily="34" charset="0"/>
              </a:rPr>
              <a:t>= B</a:t>
            </a:r>
            <a:r>
              <a:rPr lang="en-US" sz="1050">
                <a:solidFill>
                  <a:schemeClr val="tx1"/>
                </a:solidFill>
                <a:latin typeface="Arial" panose="020B0604020202020204" pitchFamily="34" charset="0"/>
                <a:ea typeface="ＭＳ Ｐゴシック" charset="-128"/>
                <a:cs typeface="Arial" panose="020B0604020202020204" pitchFamily="34" charset="0"/>
              </a:rPr>
              <a:t>t</a:t>
            </a:r>
            <a:r>
              <a:rPr lang="en-US" sz="1800">
                <a:solidFill>
                  <a:schemeClr val="tx1"/>
                </a:solidFill>
                <a:latin typeface="Arial" panose="020B0604020202020204" pitchFamily="34" charset="0"/>
                <a:ea typeface="ＭＳ Ｐゴシック" charset="-128"/>
                <a:cs typeface="Arial" panose="020B0604020202020204" pitchFamily="34" charset="0"/>
              </a:rPr>
              <a:t> – C</a:t>
            </a:r>
            <a:r>
              <a:rPr lang="en-US" sz="1050">
                <a:solidFill>
                  <a:schemeClr val="tx1"/>
                </a:solidFill>
                <a:latin typeface="Arial" panose="020B0604020202020204" pitchFamily="34" charset="0"/>
                <a:ea typeface="ＭＳ Ｐゴシック" charset="-128"/>
                <a:cs typeface="Arial" panose="020B0604020202020204" pitchFamily="34" charset="0"/>
              </a:rPr>
              <a:t>t</a:t>
            </a:r>
          </a:p>
          <a:p>
            <a:pPr lvl="2"/>
            <a:r>
              <a:rPr lang="en-US" sz="1800">
                <a:solidFill>
                  <a:schemeClr val="tx1"/>
                </a:solidFill>
                <a:latin typeface="Arial" panose="020B0604020202020204" pitchFamily="34" charset="0"/>
                <a:ea typeface="ＭＳ Ｐゴシック" charset="-128"/>
                <a:cs typeface="Arial" panose="020B0604020202020204" pitchFamily="34" charset="0"/>
              </a:rPr>
              <a:t>B</a:t>
            </a:r>
            <a:r>
              <a:rPr lang="en-US" sz="1050">
                <a:solidFill>
                  <a:schemeClr val="tx1"/>
                </a:solidFill>
                <a:latin typeface="Arial" panose="020B0604020202020204" pitchFamily="34" charset="0"/>
                <a:ea typeface="ＭＳ Ｐゴシック" charset="-128"/>
                <a:cs typeface="Arial" panose="020B0604020202020204" pitchFamily="34" charset="0"/>
              </a:rPr>
              <a:t>t</a:t>
            </a:r>
            <a:r>
              <a:rPr lang="en-US" sz="1800">
                <a:solidFill>
                  <a:schemeClr val="tx1"/>
                </a:solidFill>
                <a:latin typeface="Arial" panose="020B0604020202020204" pitchFamily="34" charset="0"/>
                <a:ea typeface="ＭＳ Ｐゴシック" charset="-128"/>
                <a:cs typeface="Arial" panose="020B0604020202020204" pitchFamily="34" charset="0"/>
              </a:rPr>
              <a:t>: project profit stream</a:t>
            </a:r>
          </a:p>
          <a:p>
            <a:pPr lvl="2"/>
            <a:r>
              <a:rPr lang="en-US" sz="1800">
                <a:solidFill>
                  <a:schemeClr val="tx1"/>
                </a:solidFill>
                <a:latin typeface="Arial" panose="020B0604020202020204" pitchFamily="34" charset="0"/>
                <a:ea typeface="ＭＳ Ｐゴシック" charset="-128"/>
                <a:cs typeface="Arial" panose="020B0604020202020204" pitchFamily="34" charset="0"/>
              </a:rPr>
              <a:t>C</a:t>
            </a:r>
            <a:r>
              <a:rPr lang="en-US" sz="1050">
                <a:solidFill>
                  <a:schemeClr val="tx1"/>
                </a:solidFill>
                <a:latin typeface="Arial" panose="020B0604020202020204" pitchFamily="34" charset="0"/>
                <a:ea typeface="ＭＳ Ｐゴシック" charset="-128"/>
                <a:cs typeface="Arial" panose="020B0604020202020204" pitchFamily="34" charset="0"/>
              </a:rPr>
              <a:t>t</a:t>
            </a:r>
            <a:r>
              <a:rPr lang="en-US" sz="1800">
                <a:solidFill>
                  <a:schemeClr val="tx1"/>
                </a:solidFill>
                <a:latin typeface="Arial" panose="020B0604020202020204" pitchFamily="34" charset="0"/>
                <a:ea typeface="ＭＳ Ｐゴシック" charset="-128"/>
                <a:cs typeface="Arial" panose="020B0604020202020204" pitchFamily="34" charset="0"/>
              </a:rPr>
              <a:t>: project cost stream</a:t>
            </a:r>
          </a:p>
          <a:p>
            <a:pPr lvl="2"/>
            <a:r>
              <a:rPr lang="en-US" sz="1800">
                <a:solidFill>
                  <a:schemeClr val="tx1"/>
                </a:solidFill>
                <a:latin typeface="Arial" panose="020B0604020202020204" pitchFamily="34" charset="0"/>
                <a:ea typeface="ＭＳ Ｐゴシック" charset="-128"/>
                <a:cs typeface="Arial" panose="020B0604020202020204" pitchFamily="34" charset="0"/>
              </a:rPr>
              <a:t>Taxable income (TI – Taxable Income): TI = CFBT – D</a:t>
            </a:r>
          </a:p>
          <a:p>
            <a:pPr lvl="2"/>
            <a:r>
              <a:rPr lang="en-US" sz="1800">
                <a:solidFill>
                  <a:schemeClr val="tx1"/>
                </a:solidFill>
                <a:latin typeface="Arial" panose="020B0604020202020204" pitchFamily="34" charset="0"/>
                <a:ea typeface="ＭＳ Ｐゴシック" charset="-128"/>
                <a:cs typeface="Arial" panose="020B0604020202020204" pitchFamily="34" charset="0"/>
              </a:rPr>
              <a:t>D: Depreciation</a:t>
            </a:r>
          </a:p>
          <a:p>
            <a:pPr lvl="2"/>
            <a:r>
              <a:rPr lang="en-US" sz="1800">
                <a:solidFill>
                  <a:schemeClr val="tx1"/>
                </a:solidFill>
                <a:latin typeface="Arial" panose="020B0604020202020204" pitchFamily="34" charset="0"/>
                <a:ea typeface="ＭＳ Ｐゴシック" charset="-128"/>
                <a:cs typeface="Arial" panose="020B0604020202020204" pitchFamily="34" charset="0"/>
              </a:rPr>
              <a:t>Income tax (IT – Income Tax): IT = t</a:t>
            </a:r>
            <a:r>
              <a:rPr lang="en-US" sz="1050">
                <a:solidFill>
                  <a:schemeClr val="tx1"/>
                </a:solidFill>
                <a:latin typeface="Arial" panose="020B0604020202020204" pitchFamily="34" charset="0"/>
                <a:ea typeface="ＭＳ Ｐゴシック" charset="-128"/>
                <a:cs typeface="Arial" panose="020B0604020202020204" pitchFamily="34" charset="0"/>
              </a:rPr>
              <a:t>r</a:t>
            </a:r>
            <a:r>
              <a:rPr lang="en-US" sz="1800">
                <a:solidFill>
                  <a:schemeClr val="tx1"/>
                </a:solidFill>
                <a:latin typeface="Arial" panose="020B0604020202020204" pitchFamily="34" charset="0"/>
                <a:ea typeface="ＭＳ Ｐゴシック" charset="-128"/>
                <a:cs typeface="Arial" panose="020B0604020202020204" pitchFamily="34" charset="0"/>
              </a:rPr>
              <a:t> </a:t>
            </a:r>
            <a:r>
              <a:rPr lang="en-US" sz="1400">
                <a:solidFill>
                  <a:schemeClr val="tx1"/>
                </a:solidFill>
                <a:latin typeface="Arial" panose="020B0604020202020204" pitchFamily="34" charset="0"/>
                <a:ea typeface="ＭＳ Ｐゴシック" charset="-128"/>
                <a:cs typeface="Arial" panose="020B0604020202020204" pitchFamily="34" charset="0"/>
              </a:rPr>
              <a:t>x</a:t>
            </a:r>
            <a:r>
              <a:rPr lang="en-US" sz="1800">
                <a:solidFill>
                  <a:schemeClr val="tx1"/>
                </a:solidFill>
                <a:latin typeface="Arial" panose="020B0604020202020204" pitchFamily="34" charset="0"/>
                <a:ea typeface="ＭＳ Ｐゴシック" charset="-128"/>
                <a:cs typeface="Arial" panose="020B0604020202020204" pitchFamily="34" charset="0"/>
              </a:rPr>
              <a:t> TI</a:t>
            </a:r>
          </a:p>
          <a:p>
            <a:pPr lvl="2"/>
            <a:r>
              <a:rPr lang="en-US" sz="1800">
                <a:solidFill>
                  <a:schemeClr val="tx1"/>
                </a:solidFill>
                <a:latin typeface="Arial" panose="020B0604020202020204" pitchFamily="34" charset="0"/>
                <a:ea typeface="ＭＳ Ｐゴシック" charset="-128"/>
                <a:cs typeface="Arial" panose="020B0604020202020204" pitchFamily="34" charset="0"/>
              </a:rPr>
              <a:t>t</a:t>
            </a:r>
            <a:r>
              <a:rPr lang="en-US" sz="1050">
                <a:solidFill>
                  <a:schemeClr val="tx1"/>
                </a:solidFill>
                <a:latin typeface="Arial" panose="020B0604020202020204" pitchFamily="34" charset="0"/>
                <a:ea typeface="ＭＳ Ｐゴシック" charset="-128"/>
                <a:cs typeface="Arial" panose="020B0604020202020204" pitchFamily="34" charset="0"/>
              </a:rPr>
              <a:t>r</a:t>
            </a:r>
            <a:r>
              <a:rPr lang="en-US" sz="1800">
                <a:solidFill>
                  <a:schemeClr val="tx1"/>
                </a:solidFill>
                <a:latin typeface="Arial" panose="020B0604020202020204" pitchFamily="34" charset="0"/>
                <a:ea typeface="ＭＳ Ｐゴシック" charset="-128"/>
                <a:cs typeface="Arial" panose="020B0604020202020204" pitchFamily="34" charset="0"/>
              </a:rPr>
              <a:t>: tax rate</a:t>
            </a:r>
            <a:endParaRPr lang="en-US" sz="1800" dirty="0">
              <a:solidFill>
                <a:schemeClr val="tx1"/>
              </a:solidFill>
              <a:latin typeface="Arial" panose="020B0604020202020204" pitchFamily="34" charset="0"/>
              <a:ea typeface="ＭＳ Ｐゴシック" charset="-128"/>
              <a:cs typeface="Arial" panose="020B0604020202020204" pitchFamily="34" charset="0"/>
            </a:endParaRPr>
          </a:p>
        </p:txBody>
      </p:sp>
    </p:spTree>
    <p:extLst>
      <p:ext uri="{BB962C8B-B14F-4D97-AF65-F5344CB8AC3E}">
        <p14:creationId xmlns:p14="http://schemas.microsoft.com/office/powerpoint/2010/main" val="243019075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5CDF4628-DDFD-4037-98C4-1ED8F366497F}"/>
              </a:ext>
            </a:extLst>
          </p:cNvPr>
          <p:cNvSpPr>
            <a:spLocks noGrp="1"/>
          </p:cNvSpPr>
          <p:nvPr>
            <p:ph type="title"/>
          </p:nvPr>
        </p:nvSpPr>
        <p:spPr>
          <a:xfrm>
            <a:off x="0" y="600622"/>
            <a:ext cx="12192000" cy="495200"/>
          </a:xfrm>
        </p:spPr>
        <p:txBody>
          <a:bodyPr>
            <a:noAutofit/>
          </a:bodyPr>
          <a:lstStyle/>
          <a:p>
            <a:r>
              <a:rPr lang="en-US" altLang="en-US">
                <a:solidFill>
                  <a:schemeClr val="accent1">
                    <a:lumMod val="50000"/>
                  </a:schemeClr>
                </a:solidFill>
                <a:latin typeface="Arial" panose="020B0604020202020204" pitchFamily="34" charset="0"/>
                <a:ea typeface="ＭＳ Ｐゴシック" panose="020B0600070205080204" pitchFamily="34" charset="-128"/>
                <a:cs typeface="Arial" panose="020B0604020202020204" pitchFamily="34" charset="0"/>
              </a:rPr>
              <a:t>FINANCIAL FLOW OF EE INVESTMENT PROJECT IN CASE OF LOAN</a:t>
            </a:r>
            <a:endParaRPr lang="en-US" sz="3200" dirty="0">
              <a:solidFill>
                <a:schemeClr val="accent1">
                  <a:lumMod val="50000"/>
                </a:schemeClr>
              </a:solidFill>
            </a:endParaRPr>
          </a:p>
        </p:txBody>
      </p:sp>
      <p:sp>
        <p:nvSpPr>
          <p:cNvPr id="3" name="Text Placeholder 4">
            <a:extLst>
              <a:ext uri="{FF2B5EF4-FFF2-40B4-BE49-F238E27FC236}">
                <a16:creationId xmlns:a16="http://schemas.microsoft.com/office/drawing/2014/main" id="{3F67CE4E-FEC7-4640-9884-EECD0AA7CFAF}"/>
              </a:ext>
            </a:extLst>
          </p:cNvPr>
          <p:cNvSpPr txBox="1">
            <a:spLocks/>
          </p:cNvSpPr>
          <p:nvPr/>
        </p:nvSpPr>
        <p:spPr>
          <a:xfrm>
            <a:off x="415600" y="1536633"/>
            <a:ext cx="5333200" cy="45552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buFont typeface="Wingdings" panose="05000000000000000000" pitchFamily="2" charset="2"/>
              <a:buNone/>
            </a:pPr>
            <a:r>
              <a:rPr lang="en" altLang="en-US" sz="2000" kern="0" dirty="0">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Capital head fixed assets : 500</a:t>
            </a:r>
          </a:p>
          <a:p>
            <a:pPr>
              <a:buFont typeface="Wingdings" panose="05000000000000000000" pitchFamily="2" charset="2"/>
              <a:buNone/>
            </a:pPr>
            <a:r>
              <a:rPr lang="en" altLang="en-US" sz="2000" kern="0" dirty="0">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Current money before tax</a:t>
            </a:r>
            <a:endParaRPr lang="en-US" altLang="en-US" sz="2000" kern="0" dirty="0">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endParaRPr>
          </a:p>
          <a:p>
            <a:pPr>
              <a:buFont typeface="Wingdings" panose="05000000000000000000" pitchFamily="2" charset="2"/>
              <a:buNone/>
            </a:pPr>
            <a:endParaRPr lang="en-US" altLang="en-US" sz="2000" kern="0" dirty="0">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endParaRPr>
          </a:p>
          <a:p>
            <a:pPr>
              <a:buFont typeface="Wingdings" panose="05000000000000000000" pitchFamily="2" charset="2"/>
              <a:buNone/>
            </a:pPr>
            <a:endParaRPr lang="en-US" altLang="en-US" sz="2000" kern="0" dirty="0">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endParaRPr>
          </a:p>
          <a:p>
            <a:pPr>
              <a:buFont typeface="Wingdings" panose="05000000000000000000" pitchFamily="2" charset="2"/>
              <a:buNone/>
            </a:pPr>
            <a:endParaRPr lang="en-US" altLang="en-US" sz="2000" kern="0" dirty="0">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endParaRPr>
          </a:p>
          <a:p>
            <a:pPr>
              <a:buFont typeface="Wingdings" panose="05000000000000000000" pitchFamily="2" charset="2"/>
              <a:buNone/>
            </a:pPr>
            <a:endParaRPr lang="en-US" altLang="en-US" sz="2000" kern="0" dirty="0">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endParaRPr>
          </a:p>
          <a:p>
            <a:pPr>
              <a:buFont typeface="Wingdings" panose="05000000000000000000" pitchFamily="2" charset="2"/>
              <a:buNone/>
            </a:pPr>
            <a:endParaRPr lang="en-US" altLang="en-US" sz="2000" kern="0" dirty="0">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endParaRPr>
          </a:p>
          <a:p>
            <a:pPr>
              <a:buFont typeface="Wingdings" panose="05000000000000000000" pitchFamily="2" charset="2"/>
              <a:buNone/>
            </a:pPr>
            <a:endParaRPr lang="en-US" altLang="en-US" sz="2000" kern="0" dirty="0">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endParaRPr>
          </a:p>
          <a:p>
            <a:endParaRPr lang="en-US" kern="0" dirty="0"/>
          </a:p>
        </p:txBody>
      </p:sp>
      <p:sp>
        <p:nvSpPr>
          <p:cNvPr id="4" name="Text Placeholder 5">
            <a:extLst>
              <a:ext uri="{FF2B5EF4-FFF2-40B4-BE49-F238E27FC236}">
                <a16:creationId xmlns:a16="http://schemas.microsoft.com/office/drawing/2014/main" id="{2BA33FBA-BCF6-4B23-AF88-6415007D436B}"/>
              </a:ext>
            </a:extLst>
          </p:cNvPr>
          <p:cNvSpPr txBox="1">
            <a:spLocks/>
          </p:cNvSpPr>
          <p:nvPr/>
        </p:nvSpPr>
        <p:spPr>
          <a:xfrm>
            <a:off x="6443200" y="1536633"/>
            <a:ext cx="5333200" cy="45552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buFont typeface="Wingdings" panose="05000000000000000000" pitchFamily="2" charset="2"/>
              <a:buNone/>
            </a:pPr>
            <a:r>
              <a:rPr lang="en" altLang="en-US" sz="1800" kern="0" dirty="0">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Tax </a:t>
            </a:r>
            <a:r>
              <a:rPr lang="en" altLang="en-US" sz="1800" kern="0">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rate T</a:t>
            </a:r>
            <a:r>
              <a:rPr lang="en" altLang="en-US" sz="1200" kern="0">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r</a:t>
            </a:r>
            <a:r>
              <a:rPr lang="en" altLang="en-US" sz="1800" kern="0">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 </a:t>
            </a:r>
            <a:r>
              <a:rPr lang="en" altLang="en-US" sz="1800" kern="0" dirty="0">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 20 </a:t>
            </a:r>
            <a:r>
              <a:rPr lang="en" altLang="en-US" sz="1800" kern="0" baseline="-25000" dirty="0">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a:t>
            </a:r>
          </a:p>
          <a:p>
            <a:pPr>
              <a:buFont typeface="Wingdings" panose="05000000000000000000" pitchFamily="2" charset="2"/>
              <a:buNone/>
            </a:pPr>
            <a:r>
              <a:rPr lang="en" altLang="en-US" sz="1800" kern="0" dirty="0">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Deduction loss even in 5 years</a:t>
            </a:r>
            <a:endParaRPr lang="en-US" altLang="en-US" sz="1800" kern="0" dirty="0">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endParaRPr>
          </a:p>
          <a:p>
            <a:endParaRPr lang="en-US" kern="0" dirty="0"/>
          </a:p>
        </p:txBody>
      </p:sp>
      <p:graphicFrame>
        <p:nvGraphicFramePr>
          <p:cNvPr id="5" name="Object 4">
            <a:extLst>
              <a:ext uri="{FF2B5EF4-FFF2-40B4-BE49-F238E27FC236}">
                <a16:creationId xmlns:a16="http://schemas.microsoft.com/office/drawing/2014/main" id="{2A3E1613-80AD-4222-9F5E-FD9EB2B02CCA}"/>
              </a:ext>
            </a:extLst>
          </p:cNvPr>
          <p:cNvGraphicFramePr>
            <a:graphicFrameLocks noChangeAspect="1"/>
          </p:cNvGraphicFramePr>
          <p:nvPr/>
        </p:nvGraphicFramePr>
        <p:xfrm>
          <a:off x="609600" y="2595033"/>
          <a:ext cx="3735355" cy="1219200"/>
        </p:xfrm>
        <a:graphic>
          <a:graphicData uri="http://schemas.openxmlformats.org/presentationml/2006/ole">
            <mc:AlternateContent xmlns:mc="http://schemas.openxmlformats.org/markup-compatibility/2006">
              <mc:Choice xmlns:v="urn:schemas-microsoft-com:vml" Requires="v">
                <p:oleObj name="Worksheet" r:id="rId2" imgW="3648230" imgH="504967" progId="Excel.Sheet.8">
                  <p:embed/>
                </p:oleObj>
              </mc:Choice>
              <mc:Fallback>
                <p:oleObj name="Worksheet" r:id="rId2" imgW="3648230" imgH="504967" progId="Excel.Sheet.8">
                  <p:embed/>
                  <p:pic>
                    <p:nvPicPr>
                      <p:cNvPr id="5" name="Object 4">
                        <a:extLst>
                          <a:ext uri="{FF2B5EF4-FFF2-40B4-BE49-F238E27FC236}">
                            <a16:creationId xmlns:a16="http://schemas.microsoft.com/office/drawing/2014/main" id="{2A3E1613-80AD-4222-9F5E-FD9EB2B02CCA}"/>
                          </a:ext>
                        </a:extLst>
                      </p:cNvPr>
                      <p:cNvPicPr>
                        <a:picLocks noChangeAspect="1" noChangeArrowheads="1"/>
                      </p:cNvPicPr>
                      <p:nvPr/>
                    </p:nvPicPr>
                    <p:blipFill>
                      <a:blip r:embed="rId3"/>
                      <a:srcRect/>
                      <a:stretch>
                        <a:fillRect/>
                      </a:stretch>
                    </p:blipFill>
                    <p:spPr bwMode="auto">
                      <a:xfrm>
                        <a:off x="609600" y="2595033"/>
                        <a:ext cx="3735355" cy="1219200"/>
                      </a:xfrm>
                      <a:prstGeom prst="rect">
                        <a:avLst/>
                      </a:prstGeom>
                      <a:noFill/>
                      <a:ln>
                        <a:noFill/>
                      </a:ln>
                      <a:effectLst/>
                    </p:spPr>
                  </p:pic>
                </p:oleObj>
              </mc:Fallback>
            </mc:AlternateContent>
          </a:graphicData>
        </a:graphic>
      </p:graphicFrame>
      <p:pic>
        <p:nvPicPr>
          <p:cNvPr id="6" name="Picture 5">
            <a:extLst>
              <a:ext uri="{FF2B5EF4-FFF2-40B4-BE49-F238E27FC236}">
                <a16:creationId xmlns:a16="http://schemas.microsoft.com/office/drawing/2014/main" id="{935A3731-8967-4E8E-BCE6-068C90264E11}"/>
              </a:ext>
            </a:extLst>
          </p:cNvPr>
          <p:cNvPicPr>
            <a:picLocks noChangeAspect="1"/>
          </p:cNvPicPr>
          <p:nvPr/>
        </p:nvPicPr>
        <p:blipFill>
          <a:blip r:embed="rId4"/>
          <a:stretch>
            <a:fillRect/>
          </a:stretch>
        </p:blipFill>
        <p:spPr>
          <a:xfrm>
            <a:off x="6284268" y="2302143"/>
            <a:ext cx="4863630" cy="2448267"/>
          </a:xfrm>
          <a:prstGeom prst="rect">
            <a:avLst/>
          </a:prstGeom>
        </p:spPr>
      </p:pic>
    </p:spTree>
    <p:extLst>
      <p:ext uri="{BB962C8B-B14F-4D97-AF65-F5344CB8AC3E}">
        <p14:creationId xmlns:p14="http://schemas.microsoft.com/office/powerpoint/2010/main" val="954114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7A92F2-F542-4A35-9F5C-94624731B978}"/>
              </a:ext>
            </a:extLst>
          </p:cNvPr>
          <p:cNvSpPr>
            <a:spLocks noGrp="1"/>
          </p:cNvSpPr>
          <p:nvPr>
            <p:ph type="title"/>
          </p:nvPr>
        </p:nvSpPr>
        <p:spPr/>
        <p:txBody>
          <a:bodyPr>
            <a:noAutofit/>
          </a:bodyPr>
          <a:lstStyle/>
          <a:p>
            <a:pPr algn="ctr"/>
            <a:r>
              <a:rPr lang="en-US" altLang="en-US" sz="2400" dirty="0">
                <a:solidFill>
                  <a:schemeClr val="accent1">
                    <a:lumMod val="50000"/>
                  </a:schemeClr>
                </a:solidFill>
                <a:latin typeface="Arial" panose="020B0604020202020204" pitchFamily="34" charset="0"/>
                <a:ea typeface="ＭＳ Ｐゴシック" panose="020B0600070205080204" pitchFamily="34" charset="-128"/>
                <a:cs typeface="Arial" panose="020B0604020202020204" pitchFamily="34" charset="0"/>
              </a:rPr>
              <a:t>Financial cash flow of investment project of renewable energy in case of borrowing capital</a:t>
            </a:r>
            <a:endParaRPr lang="en-US" sz="2400" dirty="0">
              <a:solidFill>
                <a:schemeClr val="accent1">
                  <a:lumMod val="50000"/>
                </a:schemeClr>
              </a:solidFill>
            </a:endParaRPr>
          </a:p>
        </p:txBody>
      </p:sp>
      <p:sp>
        <p:nvSpPr>
          <p:cNvPr id="3" name="Text Placeholder 2">
            <a:extLst>
              <a:ext uri="{FF2B5EF4-FFF2-40B4-BE49-F238E27FC236}">
                <a16:creationId xmlns:a16="http://schemas.microsoft.com/office/drawing/2014/main" id="{9651D679-8532-4125-8E84-A83A99E1E303}"/>
              </a:ext>
            </a:extLst>
          </p:cNvPr>
          <p:cNvSpPr>
            <a:spLocks noGrp="1"/>
          </p:cNvSpPr>
          <p:nvPr>
            <p:ph type="body" idx="1"/>
          </p:nvPr>
        </p:nvSpPr>
        <p:spPr>
          <a:xfrm>
            <a:off x="0" y="3112190"/>
            <a:ext cx="5907314" cy="4555200"/>
          </a:xfrm>
        </p:spPr>
        <p:txBody>
          <a:bodyPr>
            <a:normAutofit/>
          </a:bodyPr>
          <a:lstStyle/>
          <a:p>
            <a:pPr lvl="1">
              <a:lnSpc>
                <a:spcPct val="150000"/>
              </a:lnSpc>
              <a:buFont typeface="Wingdings" panose="05000000000000000000" pitchFamily="2" charset="2"/>
              <a:buChar char="ü"/>
            </a:pPr>
            <a:endParaRPr lang="en-US" altLang="en-US" dirty="0">
              <a:solidFill>
                <a:srgbClr val="000000"/>
              </a:solidFill>
              <a:latin typeface="+mn-lt"/>
              <a:ea typeface="ＭＳ Ｐゴシック" panose="020B0600070205080204" pitchFamily="34" charset="-128"/>
              <a:sym typeface="Symbol" panose="05050102010706020507" pitchFamily="18" charset="2"/>
            </a:endParaRPr>
          </a:p>
          <a:p>
            <a:pPr lvl="1">
              <a:lnSpc>
                <a:spcPct val="150000"/>
              </a:lnSpc>
              <a:buFont typeface="Wingdings" panose="05000000000000000000" pitchFamily="2" charset="2"/>
              <a:buChar char="ü"/>
            </a:pPr>
            <a:r>
              <a:rPr lang="en-US" altLang="en-US" dirty="0">
                <a:solidFill>
                  <a:srgbClr val="000000"/>
                </a:solidFill>
                <a:latin typeface="+mn-lt"/>
                <a:ea typeface="ＭＳ Ｐゴシック" panose="020B0600070205080204" pitchFamily="34" charset="-128"/>
                <a:sym typeface="Symbol" panose="05050102010706020507" pitchFamily="18" charset="2"/>
              </a:rPr>
              <a:t>Borrowing affects project CFAT cash flow</a:t>
            </a:r>
          </a:p>
          <a:p>
            <a:pPr lvl="1">
              <a:lnSpc>
                <a:spcPct val="150000"/>
              </a:lnSpc>
              <a:buFont typeface="Wingdings" panose="05000000000000000000" pitchFamily="2" charset="2"/>
              <a:buChar char="ü"/>
            </a:pPr>
            <a:r>
              <a:rPr lang="en-US" altLang="en-US" dirty="0">
                <a:solidFill>
                  <a:srgbClr val="000000"/>
                </a:solidFill>
                <a:latin typeface="+mn-lt"/>
                <a:ea typeface="ＭＳ Ｐゴシック" panose="020B0600070205080204" pitchFamily="34" charset="-128"/>
                <a:sym typeface="Symbol" panose="05050102010706020507" pitchFamily="18" charset="2"/>
              </a:rPr>
              <a:t>NPV CSH increases</a:t>
            </a:r>
          </a:p>
          <a:p>
            <a:pPr lvl="1">
              <a:lnSpc>
                <a:spcPct val="150000"/>
              </a:lnSpc>
              <a:buFont typeface="Wingdings" panose="05000000000000000000" pitchFamily="2" charset="2"/>
              <a:buChar char="ü"/>
            </a:pPr>
            <a:r>
              <a:rPr lang="en-US" altLang="en-US" dirty="0">
                <a:solidFill>
                  <a:srgbClr val="000000"/>
                </a:solidFill>
                <a:latin typeface="+mn-lt"/>
                <a:ea typeface="ＭＳ Ｐゴシック" panose="020B0600070205080204" pitchFamily="34" charset="-128"/>
                <a:sym typeface="Symbol" panose="05050102010706020507" pitchFamily="18" charset="2"/>
              </a:rPr>
              <a:t>IRR CSH increases</a:t>
            </a:r>
          </a:p>
          <a:p>
            <a:pPr lvl="1">
              <a:lnSpc>
                <a:spcPct val="150000"/>
              </a:lnSpc>
              <a:buFont typeface="Wingdings" panose="05000000000000000000" pitchFamily="2" charset="2"/>
              <a:buChar char="ü"/>
            </a:pPr>
            <a:r>
              <a:rPr lang="en-US" altLang="en-US" dirty="0">
                <a:solidFill>
                  <a:srgbClr val="000000"/>
                </a:solidFill>
                <a:latin typeface="+mn-lt"/>
                <a:ea typeface="ＭＳ Ｐゴシック" panose="020B0600070205080204" pitchFamily="34" charset="-128"/>
                <a:sym typeface="Symbol" panose="05050102010706020507" pitchFamily="18" charset="2"/>
              </a:rPr>
              <a:t>In case of borrowing, two actors have income from the project: creditors and owners</a:t>
            </a:r>
            <a:endParaRPr lang="en-US" sz="1800" dirty="0">
              <a:latin typeface="+mn-lt"/>
            </a:endParaRPr>
          </a:p>
        </p:txBody>
      </p:sp>
      <p:sp>
        <p:nvSpPr>
          <p:cNvPr id="4" name="Text Placeholder 3">
            <a:extLst>
              <a:ext uri="{FF2B5EF4-FFF2-40B4-BE49-F238E27FC236}">
                <a16:creationId xmlns:a16="http://schemas.microsoft.com/office/drawing/2014/main" id="{97B10E9B-E30E-4243-A18B-F0C6E0A37A1D}"/>
              </a:ext>
            </a:extLst>
          </p:cNvPr>
          <p:cNvSpPr>
            <a:spLocks noGrp="1"/>
          </p:cNvSpPr>
          <p:nvPr>
            <p:ph type="body" idx="2"/>
          </p:nvPr>
        </p:nvSpPr>
        <p:spPr/>
        <p:txBody>
          <a:bodyPr>
            <a:normAutofit/>
          </a:bodyPr>
          <a:lstStyle/>
          <a:p>
            <a:pPr eaLnBrk="1" hangingPunct="1">
              <a:buFont typeface="Wingdings" panose="05000000000000000000" pitchFamily="2" charset="2"/>
              <a:buNone/>
            </a:pPr>
            <a:r>
              <a:rPr lang="en-US" altLang="en-US" sz="1600" dirty="0">
                <a:solidFill>
                  <a:srgbClr val="000000"/>
                </a:solidFill>
                <a:latin typeface="+mn-lt"/>
                <a:ea typeface="ＭＳ Ｐゴシック" panose="020B0600070205080204" pitchFamily="34" charset="-128"/>
                <a:sym typeface="Symbol" panose="05050102010706020507" pitchFamily="18" charset="2"/>
              </a:rPr>
              <a:t>Parameters as in the example above</a:t>
            </a:r>
          </a:p>
          <a:p>
            <a:pPr eaLnBrk="1" hangingPunct="1">
              <a:buFont typeface="Wingdings" panose="05000000000000000000" pitchFamily="2" charset="2"/>
              <a:buNone/>
            </a:pPr>
            <a:r>
              <a:rPr lang="en-US" altLang="en-US" sz="1600" dirty="0">
                <a:solidFill>
                  <a:srgbClr val="000000"/>
                </a:solidFill>
                <a:latin typeface="+mn-lt"/>
                <a:ea typeface="ＭＳ Ｐゴシック" panose="020B0600070205080204" pitchFamily="34" charset="-128"/>
                <a:sym typeface="Symbol" panose="05050102010706020507" pitchFamily="18" charset="2"/>
              </a:rPr>
              <a:t>Borrow 200. Pay principal evenly over 5 years, interest rate 10%</a:t>
            </a:r>
            <a:endParaRPr lang="en-US" sz="1800" dirty="0">
              <a:latin typeface="+mn-lt"/>
            </a:endParaRPr>
          </a:p>
        </p:txBody>
      </p:sp>
      <p:pic>
        <p:nvPicPr>
          <p:cNvPr id="6" name="Picture 5"/>
          <p:cNvPicPr>
            <a:picLocks noChangeAspect="1"/>
          </p:cNvPicPr>
          <p:nvPr/>
        </p:nvPicPr>
        <p:blipFill>
          <a:blip r:embed="rId2"/>
          <a:stretch>
            <a:fillRect/>
          </a:stretch>
        </p:blipFill>
        <p:spPr>
          <a:xfrm>
            <a:off x="6205595" y="2625587"/>
            <a:ext cx="5570805" cy="2438740"/>
          </a:xfrm>
          <a:prstGeom prst="rect">
            <a:avLst/>
          </a:prstGeom>
        </p:spPr>
      </p:pic>
      <p:sp>
        <p:nvSpPr>
          <p:cNvPr id="8" name="Rectangle 4"/>
          <p:cNvSpPr>
            <a:spLocks noChangeArrowheads="1"/>
          </p:cNvSpPr>
          <p:nvPr/>
        </p:nvSpPr>
        <p:spPr bwMode="auto">
          <a:xfrm>
            <a:off x="497343" y="1233421"/>
            <a:ext cx="6077628"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tabLst/>
            </a:pPr>
            <a:endParaRPr kumimoji="0" lang="en-US" altLang="en-US" sz="1800" b="1" i="0" u="none" strike="noStrike" cap="none" normalizeH="0" baseline="0" dirty="0">
              <a:ln>
                <a:noFill/>
              </a:ln>
              <a:solidFill>
                <a:schemeClr val="tx1"/>
              </a:solidFill>
              <a:effectLst/>
              <a:latin typeface="Arial" panose="020B0604020202020204" pitchFamily="34" charset="0"/>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1" i="0" u="none" strike="noStrike" cap="none" normalizeH="0" baseline="0" dirty="0">
                <a:ln>
                  <a:noFill/>
                </a:ln>
                <a:solidFill>
                  <a:schemeClr val="tx1"/>
                </a:solidFill>
                <a:effectLst/>
                <a:latin typeface="Arial" panose="020B0604020202020204" pitchFamily="34" charset="0"/>
              </a:rPr>
              <a:t>Project CFBT = Shareholder CFBT = </a:t>
            </a:r>
            <a:r>
              <a:rPr kumimoji="0" lang="en-US" altLang="en-US" sz="1800" b="1" i="0" u="none" strike="noStrike" cap="none" normalizeH="0" baseline="0" dirty="0" err="1">
                <a:ln>
                  <a:noFill/>
                </a:ln>
                <a:solidFill>
                  <a:schemeClr val="tx1"/>
                </a:solidFill>
                <a:effectLst/>
                <a:latin typeface="Arial" panose="020B0604020202020204" pitchFamily="34" charset="0"/>
              </a:rPr>
              <a:t>Bt</a:t>
            </a:r>
            <a:r>
              <a:rPr kumimoji="0" lang="en-US" altLang="en-US" sz="1800" b="1" i="0" u="none" strike="noStrike" cap="none" normalizeH="0" baseline="0" dirty="0">
                <a:ln>
                  <a:noFill/>
                </a:ln>
                <a:solidFill>
                  <a:schemeClr val="tx1"/>
                </a:solidFill>
                <a:effectLst/>
                <a:latin typeface="Arial" panose="020B0604020202020204" pitchFamily="34" charset="0"/>
              </a:rPr>
              <a:t> - Ct</a:t>
            </a:r>
            <a:r>
              <a:rPr kumimoji="0" lang="en-US" altLang="en-US" sz="1800" b="0" i="0" u="none" strike="noStrike" cap="none" normalizeH="0" baseline="0" dirty="0">
                <a:ln>
                  <a:noFill/>
                </a:ln>
                <a:solidFill>
                  <a:schemeClr val="tx1"/>
                </a:solidFill>
                <a:effectLst/>
                <a:latin typeface="Arial" panose="020B0604020202020204" pitchFamily="34" charset="0"/>
              </a:rPr>
              <a: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1" i="0" u="none" strike="noStrike" cap="none" normalizeH="0" baseline="0" dirty="0">
                <a:ln>
                  <a:noFill/>
                </a:ln>
                <a:solidFill>
                  <a:schemeClr val="tx1"/>
                </a:solidFill>
                <a:effectLst/>
                <a:latin typeface="Arial" panose="020B0604020202020204" pitchFamily="34" charset="0"/>
              </a:rPr>
              <a:t>Debt CFBT in year 0</a:t>
            </a:r>
            <a:r>
              <a:rPr kumimoji="0" lang="en-US" altLang="en-US" sz="1800" b="0" i="0" u="none" strike="noStrike" cap="none" normalizeH="0" baseline="0" dirty="0">
                <a:ln>
                  <a:noFill/>
                </a:ln>
                <a:solidFill>
                  <a:schemeClr val="tx1"/>
                </a:solidFill>
                <a:effectLst/>
                <a:latin typeface="Arial" panose="020B0604020202020204" pitchFamily="34" charset="0"/>
              </a:rPr>
              <a:t>: Loan Capital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1" i="0" u="none" strike="noStrike" cap="none" normalizeH="0" baseline="0" dirty="0">
                <a:ln>
                  <a:noFill/>
                </a:ln>
                <a:solidFill>
                  <a:schemeClr val="tx1"/>
                </a:solidFill>
                <a:effectLst/>
                <a:latin typeface="Arial" panose="020B0604020202020204" pitchFamily="34" charset="0"/>
              </a:rPr>
              <a:t>Debt CFBT</a:t>
            </a:r>
            <a:r>
              <a:rPr kumimoji="0" lang="en-US" altLang="en-US" sz="1800" b="0" i="0" u="none" strike="noStrike" cap="none" normalizeH="0" baseline="0" dirty="0">
                <a:ln>
                  <a:noFill/>
                </a:ln>
                <a:solidFill>
                  <a:schemeClr val="tx1"/>
                </a:solidFill>
                <a:effectLst/>
                <a:latin typeface="Arial" panose="020B0604020202020204" pitchFamily="34" charset="0"/>
              </a:rPr>
              <a:t> = - (Principal Payment + Interest Payment)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1" i="0" u="none" strike="noStrike" cap="none" normalizeH="0" baseline="0" dirty="0">
                <a:ln>
                  <a:noFill/>
                </a:ln>
                <a:solidFill>
                  <a:schemeClr val="tx1"/>
                </a:solidFill>
                <a:effectLst/>
                <a:latin typeface="Arial" panose="020B0604020202020204" pitchFamily="34" charset="0"/>
              </a:rPr>
              <a:t>TI</a:t>
            </a:r>
            <a:r>
              <a:rPr kumimoji="0" lang="en-US" altLang="en-US" sz="1800" b="0" i="0" u="none" strike="noStrike" cap="none" normalizeH="0" baseline="0" dirty="0">
                <a:ln>
                  <a:noFill/>
                </a:ln>
                <a:solidFill>
                  <a:schemeClr val="tx1"/>
                </a:solidFill>
                <a:effectLst/>
                <a:latin typeface="Arial" panose="020B0604020202020204" pitchFamily="34" charset="0"/>
              </a:rPr>
              <a:t> = CFBT - Depreciation - Interest Payment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1" i="0" u="none" strike="noStrike" cap="none" normalizeH="0" baseline="0" dirty="0">
                <a:ln>
                  <a:noFill/>
                </a:ln>
                <a:solidFill>
                  <a:schemeClr val="tx1"/>
                </a:solidFill>
                <a:effectLst/>
                <a:latin typeface="Arial" panose="020B0604020202020204" pitchFamily="34" charset="0"/>
              </a:rPr>
              <a:t>IT</a:t>
            </a:r>
            <a:r>
              <a:rPr kumimoji="0" lang="en-US" altLang="en-US" sz="1800" b="0" i="0" u="none" strike="noStrike" cap="none" normalizeH="0" baseline="0" dirty="0">
                <a:ln>
                  <a:noFill/>
                </a:ln>
                <a:solidFill>
                  <a:schemeClr val="tx1"/>
                </a:solidFill>
                <a:effectLst/>
                <a:latin typeface="Arial" panose="020B0604020202020204" pitchFamily="34" charset="0"/>
              </a:rPr>
              <a:t> = TI × Tax Rate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1" i="0" u="none" strike="noStrike" cap="none" normalizeH="0" baseline="0" dirty="0">
                <a:ln>
                  <a:noFill/>
                </a:ln>
                <a:solidFill>
                  <a:schemeClr val="tx1"/>
                </a:solidFill>
                <a:effectLst/>
                <a:latin typeface="Arial" panose="020B0604020202020204" pitchFamily="34" charset="0"/>
              </a:rPr>
              <a:t>Shareholder CFAT</a:t>
            </a:r>
            <a:r>
              <a:rPr kumimoji="0" lang="en-US" altLang="en-US" sz="1800" b="0" i="0" u="none" strike="noStrike" cap="none" normalizeH="0" baseline="0" dirty="0">
                <a:ln>
                  <a:noFill/>
                </a:ln>
                <a:solidFill>
                  <a:schemeClr val="tx1"/>
                </a:solidFill>
                <a:effectLst/>
                <a:latin typeface="Arial" panose="020B0604020202020204" pitchFamily="34" charset="0"/>
              </a:rPr>
              <a:t> = Shareholder CFBT –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0" i="0" u="none" strike="noStrike" cap="none" normalizeH="0" baseline="0" dirty="0">
                <a:ln>
                  <a:noFill/>
                </a:ln>
                <a:solidFill>
                  <a:schemeClr val="tx1"/>
                </a:solidFill>
                <a:effectLst/>
                <a:latin typeface="Arial" panose="020B0604020202020204" pitchFamily="34" charset="0"/>
              </a:rPr>
              <a:t>Principal Payment - Interest Payment - IT </a:t>
            </a:r>
          </a:p>
        </p:txBody>
      </p:sp>
    </p:spTree>
    <p:extLst>
      <p:ext uri="{BB962C8B-B14F-4D97-AF65-F5344CB8AC3E}">
        <p14:creationId xmlns:p14="http://schemas.microsoft.com/office/powerpoint/2010/main" val="34714660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80A1F5-0B82-425E-908D-B816D7304BDF}"/>
              </a:ext>
            </a:extLst>
          </p:cNvPr>
          <p:cNvSpPr>
            <a:spLocks noGrp="1"/>
          </p:cNvSpPr>
          <p:nvPr>
            <p:ph type="title"/>
          </p:nvPr>
        </p:nvSpPr>
        <p:spPr>
          <a:xfrm>
            <a:off x="0" y="548633"/>
            <a:ext cx="12192000" cy="495200"/>
          </a:xfrm>
        </p:spPr>
        <p:txBody>
          <a:bodyPr>
            <a:noAutofit/>
          </a:bodyPr>
          <a:lstStyle/>
          <a:p>
            <a:r>
              <a:rPr lang="en-US">
                <a:solidFill>
                  <a:schemeClr val="accent1">
                    <a:lumMod val="50000"/>
                  </a:schemeClr>
                </a:solidFill>
                <a:latin typeface="+mn-lt"/>
              </a:rPr>
              <a:t>Parameters to be described and identified from the EE projects</a:t>
            </a:r>
            <a:endParaRPr lang="en-US" dirty="0">
              <a:solidFill>
                <a:schemeClr val="accent1">
                  <a:lumMod val="50000"/>
                </a:schemeClr>
              </a:solidFill>
              <a:latin typeface="+mn-lt"/>
            </a:endParaRPr>
          </a:p>
        </p:txBody>
      </p:sp>
      <p:sp>
        <p:nvSpPr>
          <p:cNvPr id="3" name="Text Placeholder 2">
            <a:extLst>
              <a:ext uri="{FF2B5EF4-FFF2-40B4-BE49-F238E27FC236}">
                <a16:creationId xmlns:a16="http://schemas.microsoft.com/office/drawing/2014/main" id="{DE81628B-5DDF-492C-AFE7-0430A9F731B4}"/>
              </a:ext>
            </a:extLst>
          </p:cNvPr>
          <p:cNvSpPr>
            <a:spLocks noGrp="1"/>
          </p:cNvSpPr>
          <p:nvPr>
            <p:ph type="body" idx="1"/>
          </p:nvPr>
        </p:nvSpPr>
        <p:spPr>
          <a:xfrm>
            <a:off x="608134" y="1375252"/>
            <a:ext cx="10917116" cy="4038800"/>
          </a:xfrm>
        </p:spPr>
        <p:txBody>
          <a:bodyPr>
            <a:normAutofit/>
          </a:bodyPr>
          <a:lstStyle/>
          <a:p>
            <a:pPr marL="457200" indent="-457200" algn="just" eaLnBrk="0" fontAlgn="base" hangingPunct="0">
              <a:lnSpc>
                <a:spcPct val="150000"/>
              </a:lnSpc>
              <a:spcBef>
                <a:spcPct val="0"/>
              </a:spcBef>
              <a:spcAft>
                <a:spcPct val="0"/>
              </a:spcAft>
              <a:buClrTx/>
              <a:buSzTx/>
            </a:pPr>
            <a:r>
              <a:rPr kumimoji="0" lang="en-US" altLang="en-US" sz="2400" b="0" i="0" u="none" strike="noStrike" cap="none" normalizeH="0" baseline="0" dirty="0">
                <a:ln>
                  <a:noFill/>
                </a:ln>
                <a:solidFill>
                  <a:schemeClr val="tx1"/>
                </a:solidFill>
                <a:effectLst/>
                <a:latin typeface="Arial" panose="020B0604020202020204" pitchFamily="34" charset="0"/>
              </a:rPr>
              <a:t>Describe the technical aspects of the EE project</a:t>
            </a:r>
          </a:p>
          <a:p>
            <a:pPr marL="457200" indent="-457200" algn="just" eaLnBrk="0" fontAlgn="base" hangingPunct="0">
              <a:lnSpc>
                <a:spcPct val="150000"/>
              </a:lnSpc>
              <a:spcBef>
                <a:spcPct val="0"/>
              </a:spcBef>
              <a:spcAft>
                <a:spcPct val="0"/>
              </a:spcAft>
              <a:buClrTx/>
              <a:buSzTx/>
            </a:pPr>
            <a:r>
              <a:rPr kumimoji="0" lang="en-US" altLang="en-US" sz="2400" b="0" i="0" u="none" strike="noStrike" cap="none" normalizeH="0" baseline="0" dirty="0">
                <a:ln>
                  <a:noFill/>
                </a:ln>
                <a:solidFill>
                  <a:schemeClr val="tx1"/>
                </a:solidFill>
                <a:effectLst/>
                <a:latin typeface="Arial" panose="020B0604020202020204" pitchFamily="34" charset="0"/>
              </a:rPr>
              <a:t>Identify the expenses (outflows) of the EE project</a:t>
            </a:r>
          </a:p>
          <a:p>
            <a:pPr marL="457200" indent="-457200" algn="just" eaLnBrk="0" fontAlgn="base" hangingPunct="0">
              <a:lnSpc>
                <a:spcPct val="150000"/>
              </a:lnSpc>
              <a:spcBef>
                <a:spcPct val="0"/>
              </a:spcBef>
              <a:spcAft>
                <a:spcPct val="0"/>
              </a:spcAft>
              <a:buClrTx/>
              <a:buSzTx/>
            </a:pPr>
            <a:r>
              <a:rPr kumimoji="0" lang="en-US" altLang="en-US" sz="2400" b="0" i="0" u="none" strike="noStrike" cap="none" normalizeH="0" baseline="0" dirty="0">
                <a:ln>
                  <a:noFill/>
                </a:ln>
                <a:solidFill>
                  <a:schemeClr val="tx1"/>
                </a:solidFill>
                <a:effectLst/>
                <a:latin typeface="Arial" panose="020B0604020202020204" pitchFamily="34" charset="0"/>
              </a:rPr>
              <a:t>Identify the benefits (inflows) of the EE project</a:t>
            </a:r>
          </a:p>
          <a:p>
            <a:pPr marL="457200" indent="-457200" algn="just" eaLnBrk="0" fontAlgn="base" hangingPunct="0">
              <a:lnSpc>
                <a:spcPct val="150000"/>
              </a:lnSpc>
              <a:spcBef>
                <a:spcPct val="0"/>
              </a:spcBef>
              <a:spcAft>
                <a:spcPct val="0"/>
              </a:spcAft>
              <a:buClrTx/>
              <a:buSzTx/>
            </a:pPr>
            <a:r>
              <a:rPr kumimoji="0" lang="en-US" altLang="en-US" sz="2400" b="0" i="0" u="none" strike="noStrike" cap="none" normalizeH="0" baseline="0" dirty="0">
                <a:ln>
                  <a:noFill/>
                </a:ln>
                <a:solidFill>
                  <a:schemeClr val="tx1"/>
                </a:solidFill>
                <a:effectLst/>
                <a:latin typeface="Arial" panose="020B0604020202020204" pitchFamily="34" charset="0"/>
              </a:rPr>
              <a:t>Identify other economic and social benefits</a:t>
            </a:r>
          </a:p>
        </p:txBody>
      </p:sp>
    </p:spTree>
    <p:extLst>
      <p:ext uri="{BB962C8B-B14F-4D97-AF65-F5344CB8AC3E}">
        <p14:creationId xmlns:p14="http://schemas.microsoft.com/office/powerpoint/2010/main" val="325893153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C5496-4851-4893-8D28-0C285402F093}"/>
              </a:ext>
            </a:extLst>
          </p:cNvPr>
          <p:cNvSpPr>
            <a:spLocks noGrp="1"/>
          </p:cNvSpPr>
          <p:nvPr>
            <p:ph type="title"/>
          </p:nvPr>
        </p:nvSpPr>
        <p:spPr>
          <a:xfrm>
            <a:off x="609600" y="548633"/>
            <a:ext cx="10972800" cy="495200"/>
          </a:xfrm>
        </p:spPr>
        <p:txBody>
          <a:bodyPr>
            <a:noAutofit/>
          </a:bodyPr>
          <a:lstStyle/>
          <a:p>
            <a:r>
              <a:rPr lang="en-US" dirty="0">
                <a:solidFill>
                  <a:srgbClr val="337177"/>
                </a:solidFill>
                <a:latin typeface="+mj-lt"/>
              </a:rPr>
              <a:t>Some issues when evaluating EE projects</a:t>
            </a:r>
            <a:endParaRPr lang="en" dirty="0">
              <a:solidFill>
                <a:srgbClr val="337177"/>
              </a:solidFill>
              <a:latin typeface="+mj-lt"/>
            </a:endParaRPr>
          </a:p>
        </p:txBody>
      </p:sp>
      <p:sp>
        <p:nvSpPr>
          <p:cNvPr id="3" name="Text Placeholder 2">
            <a:extLst>
              <a:ext uri="{FF2B5EF4-FFF2-40B4-BE49-F238E27FC236}">
                <a16:creationId xmlns:a16="http://schemas.microsoft.com/office/drawing/2014/main" id="{47D3A516-1603-442A-9BFC-0DCFDCD8C1F1}"/>
              </a:ext>
            </a:extLst>
          </p:cNvPr>
          <p:cNvSpPr txBox="1">
            <a:spLocks/>
          </p:cNvSpPr>
          <p:nvPr/>
        </p:nvSpPr>
        <p:spPr>
          <a:xfrm>
            <a:off x="415599" y="1536633"/>
            <a:ext cx="5563169" cy="45552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186262"/>
            <a:r>
              <a:rPr lang="en" sz="2000" b="1" kern="0" dirty="0">
                <a:latin typeface="Arial" panose="020B0604020202020204" pitchFamily="34" charset="0"/>
                <a:cs typeface="Arial" panose="020B0604020202020204" pitchFamily="34" charset="0"/>
              </a:rPr>
              <a:t>One number problem subject about school fit get a loan capital</a:t>
            </a:r>
            <a:endParaRPr lang="en-US" sz="2000" b="1" kern="0" dirty="0">
              <a:latin typeface="Arial" panose="020B0604020202020204" pitchFamily="34" charset="0"/>
              <a:cs typeface="Arial" panose="020B0604020202020204" pitchFamily="34" charset="0"/>
            </a:endParaRPr>
          </a:p>
          <a:p>
            <a:pPr marL="342900" indent="-342900">
              <a:buFont typeface="Wingdings" panose="05000000000000000000" pitchFamily="2" charset="2"/>
              <a:buChar char="Ø"/>
            </a:pPr>
            <a:r>
              <a:rPr lang="en" kern="0" dirty="0">
                <a:solidFill>
                  <a:schemeClr val="tx1"/>
                </a:solidFill>
                <a:latin typeface="Arial" panose="020B0604020202020204" pitchFamily="34" charset="0"/>
                <a:cs typeface="Arial" panose="020B0604020202020204" pitchFamily="34" charset="0"/>
              </a:rPr>
              <a:t>When​ get a loan good than Are not get a loan ?</a:t>
            </a:r>
          </a:p>
          <a:p>
            <a:pPr marL="342900" indent="-342900">
              <a:buFont typeface="Wingdings" panose="05000000000000000000" pitchFamily="2" charset="2"/>
              <a:buChar char="Ø"/>
            </a:pPr>
            <a:r>
              <a:rPr lang="en" kern="0" dirty="0">
                <a:solidFill>
                  <a:schemeClr val="tx1"/>
                </a:solidFill>
                <a:latin typeface="Arial" panose="020B0604020202020204" pitchFamily="34" charset="0"/>
                <a:cs typeface="Arial" panose="020B0604020202020204" pitchFamily="34" charset="0"/>
              </a:rPr>
              <a:t>Have right get a loan more much more good or not​</a:t>
            </a:r>
          </a:p>
          <a:p>
            <a:pPr marL="342900" indent="-342900">
              <a:buFont typeface="Wingdings" panose="05000000000000000000" pitchFamily="2" charset="2"/>
              <a:buChar char="Ø"/>
            </a:pPr>
            <a:r>
              <a:rPr lang="en" kern="0" dirty="0">
                <a:solidFill>
                  <a:schemeClr val="tx1"/>
                </a:solidFill>
                <a:latin typeface="Arial" panose="020B0604020202020204" pitchFamily="34" charset="0"/>
                <a:cs typeface="Arial" panose="020B0604020202020204" pitchFamily="34" charset="0"/>
              </a:rPr>
              <a:t>Where to be interest rate threshold to decide determine Have should borrow or not ?</a:t>
            </a:r>
          </a:p>
          <a:p>
            <a:endParaRPr lang="en-US" kern="0" dirty="0"/>
          </a:p>
        </p:txBody>
      </p:sp>
      <p:sp>
        <p:nvSpPr>
          <p:cNvPr id="4" name="Text Placeholder 3">
            <a:extLst>
              <a:ext uri="{FF2B5EF4-FFF2-40B4-BE49-F238E27FC236}">
                <a16:creationId xmlns:a16="http://schemas.microsoft.com/office/drawing/2014/main" id="{492F174B-4DE9-4EEF-A3A7-8E4B5C9668EB}"/>
              </a:ext>
            </a:extLst>
          </p:cNvPr>
          <p:cNvSpPr txBox="1">
            <a:spLocks/>
          </p:cNvSpPr>
          <p:nvPr/>
        </p:nvSpPr>
        <p:spPr>
          <a:xfrm>
            <a:off x="6443200" y="1536633"/>
            <a:ext cx="5333200" cy="45552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186262"/>
            <a:r>
              <a:rPr lang="en" sz="2000" b="1" kern="0" dirty="0">
                <a:solidFill>
                  <a:schemeClr val="tx1"/>
                </a:solidFill>
                <a:latin typeface="Arial" panose="020B0604020202020204" pitchFamily="34" charset="0"/>
                <a:ea typeface="+mj-ea"/>
                <a:cs typeface="Arial" panose="020B0604020202020204" pitchFamily="34" charset="0"/>
              </a:rPr>
              <a:t>Fight price risk round real presently attend sentence effect fruit power quantity</a:t>
            </a:r>
            <a:endParaRPr lang="en-US" sz="2000" b="1" kern="0" dirty="0">
              <a:solidFill>
                <a:schemeClr val="tx1"/>
              </a:solidFill>
              <a:latin typeface="Arial" panose="020B0604020202020204" pitchFamily="34" charset="0"/>
              <a:ea typeface="+mj-ea"/>
              <a:cs typeface="Arial" panose="020B0604020202020204" pitchFamily="34" charset="0"/>
            </a:endParaRPr>
          </a:p>
          <a:p>
            <a:pPr marL="342900" indent="-342900">
              <a:buFont typeface="Wingdings" panose="05000000000000000000" pitchFamily="2" charset="2"/>
              <a:buChar char="Ø"/>
            </a:pPr>
            <a:r>
              <a:rPr lang="en" kern="0" dirty="0">
                <a:solidFill>
                  <a:schemeClr val="tx1"/>
                </a:solidFill>
                <a:latin typeface="Arial" panose="020B0604020202020204" pitchFamily="34" charset="0"/>
                <a:cs typeface="Arial" panose="020B0604020202020204" pitchFamily="34" charset="0"/>
              </a:rPr>
              <a:t>The costs​ head private increase</a:t>
            </a:r>
            <a:endParaRPr lang="en-US" kern="0" dirty="0">
              <a:solidFill>
                <a:schemeClr val="tx1"/>
              </a:solidFill>
              <a:latin typeface="Arial" panose="020B0604020202020204" pitchFamily="34" charset="0"/>
              <a:cs typeface="Arial" panose="020B0604020202020204" pitchFamily="34" charset="0"/>
            </a:endParaRPr>
          </a:p>
          <a:p>
            <a:pPr marL="342900" indent="-342900">
              <a:buFont typeface="Wingdings" panose="05000000000000000000" pitchFamily="2" charset="2"/>
              <a:buChar char="Ø"/>
            </a:pPr>
            <a:r>
              <a:rPr lang="en" kern="0" dirty="0">
                <a:solidFill>
                  <a:schemeClr val="tx1"/>
                </a:solidFill>
                <a:latin typeface="Arial" panose="020B0604020202020204" pitchFamily="34" charset="0"/>
                <a:cs typeface="Arial" panose="020B0604020202020204" pitchFamily="34" charset="0"/>
              </a:rPr>
              <a:t>Expense​ power wage increase / decrease</a:t>
            </a:r>
            <a:endParaRPr lang="en-US" kern="0" dirty="0">
              <a:solidFill>
                <a:schemeClr val="tx1"/>
              </a:solidFill>
              <a:latin typeface="Arial" panose="020B0604020202020204" pitchFamily="34" charset="0"/>
              <a:cs typeface="Arial" panose="020B0604020202020204" pitchFamily="34" charset="0"/>
            </a:endParaRPr>
          </a:p>
          <a:p>
            <a:pPr marL="342900" indent="-342900">
              <a:buFont typeface="Wingdings" panose="05000000000000000000" pitchFamily="2" charset="2"/>
              <a:buChar char="Ø"/>
            </a:pPr>
            <a:r>
              <a:rPr lang="en" kern="0" dirty="0">
                <a:solidFill>
                  <a:schemeClr val="tx1"/>
                </a:solidFill>
                <a:latin typeface="Arial" panose="020B0604020202020204" pitchFamily="34" charset="0"/>
                <a:cs typeface="Arial" panose="020B0604020202020204" pitchFamily="34" charset="0"/>
              </a:rPr>
              <a:t>Image enjoy belong to abuse release next attend sentence</a:t>
            </a:r>
            <a:endParaRPr lang="en-US" kern="0" dirty="0">
              <a:solidFill>
                <a:schemeClr val="tx1"/>
              </a:solidFill>
              <a:latin typeface="Arial" panose="020B0604020202020204" pitchFamily="34" charset="0"/>
              <a:cs typeface="Arial" panose="020B0604020202020204" pitchFamily="34" charset="0"/>
            </a:endParaRPr>
          </a:p>
          <a:p>
            <a:pPr marL="342900" indent="-342900">
              <a:buFont typeface="Wingdings" panose="05000000000000000000" pitchFamily="2" charset="2"/>
              <a:buChar char="Ø"/>
            </a:pPr>
            <a:r>
              <a:rPr lang="en" kern="0" dirty="0">
                <a:solidFill>
                  <a:schemeClr val="tx1"/>
                </a:solidFill>
                <a:latin typeface="Arial" panose="020B0604020202020204" pitchFamily="34" charset="0"/>
                <a:cs typeface="Arial" panose="020B0604020202020204" pitchFamily="34" charset="0"/>
              </a:rPr>
              <a:t>Image enjoy belong to attend sentence next product export and next the set part link mandarin other...</a:t>
            </a:r>
          </a:p>
          <a:p>
            <a:endParaRPr lang="en-US" kern="0" dirty="0"/>
          </a:p>
        </p:txBody>
      </p:sp>
    </p:spTree>
    <p:extLst>
      <p:ext uri="{BB962C8B-B14F-4D97-AF65-F5344CB8AC3E}">
        <p14:creationId xmlns:p14="http://schemas.microsoft.com/office/powerpoint/2010/main" val="128559895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F03ADE-866C-4A73-81A5-FD3251165DA4}"/>
              </a:ext>
            </a:extLst>
          </p:cNvPr>
          <p:cNvSpPr>
            <a:spLocks noGrp="1"/>
          </p:cNvSpPr>
          <p:nvPr>
            <p:ph type="title"/>
          </p:nvPr>
        </p:nvSpPr>
        <p:spPr/>
        <p:txBody>
          <a:bodyPr>
            <a:noAutofit/>
          </a:bodyPr>
          <a:lstStyle/>
          <a:p>
            <a:pPr algn="ctr"/>
            <a:r>
              <a:rPr lang="en-GB" sz="3200">
                <a:solidFill>
                  <a:schemeClr val="accent1">
                    <a:lumMod val="50000"/>
                  </a:schemeClr>
                </a:solidFill>
                <a:latin typeface="Arial" panose="020B0604020202020204" pitchFamily="34" charset="0"/>
                <a:ea typeface="ＭＳ Ｐゴシック" panose="020B0600070205080204" pitchFamily="34" charset="-128"/>
                <a:cs typeface="Arial" panose="020B0604020202020204" pitchFamily="34" charset="0"/>
              </a:rPr>
              <a:t>QUIZZ</a:t>
            </a:r>
            <a:endParaRPr lang="en-US" sz="3200" dirty="0">
              <a:solidFill>
                <a:schemeClr val="accent1">
                  <a:lumMod val="50000"/>
                </a:schemeClr>
              </a:solidFill>
            </a:endParaRPr>
          </a:p>
        </p:txBody>
      </p:sp>
      <p:sp>
        <p:nvSpPr>
          <p:cNvPr id="3" name="Text Placeholder 2">
            <a:extLst>
              <a:ext uri="{FF2B5EF4-FFF2-40B4-BE49-F238E27FC236}">
                <a16:creationId xmlns:a16="http://schemas.microsoft.com/office/drawing/2014/main" id="{36FB0A7B-521D-4A84-8AF9-4D781330AD99}"/>
              </a:ext>
            </a:extLst>
          </p:cNvPr>
          <p:cNvSpPr>
            <a:spLocks noGrp="1"/>
          </p:cNvSpPr>
          <p:nvPr>
            <p:ph type="body" idx="1"/>
          </p:nvPr>
        </p:nvSpPr>
        <p:spPr>
          <a:xfrm>
            <a:off x="415599" y="1536633"/>
            <a:ext cx="11526191" cy="4555200"/>
          </a:xfrm>
        </p:spPr>
        <p:txBody>
          <a:bodyPr>
            <a:normAutofit/>
          </a:bodyPr>
          <a:lstStyle/>
          <a:p>
            <a:pPr marL="457200" indent="-457200" algn="just">
              <a:lnSpc>
                <a:spcPts val="1400"/>
              </a:lnSpc>
              <a:spcBef>
                <a:spcPts val="600"/>
              </a:spcBef>
              <a:buAutoNum type="arabicPeriod"/>
            </a:pPr>
            <a:r>
              <a:rPr 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The purpose of depreciation of project fixed assets (TS) is to…</a:t>
            </a:r>
          </a:p>
          <a:p>
            <a:pPr marL="0" indent="0" algn="just">
              <a:lnSpc>
                <a:spcPts val="1400"/>
              </a:lnSpc>
              <a:spcBef>
                <a:spcPts val="600"/>
              </a:spcBef>
              <a:buNone/>
            </a:pPr>
            <a:endPar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186262" indent="0" algn="just">
              <a:lnSpc>
                <a:spcPts val="1400"/>
              </a:lnSpc>
              <a:buNone/>
            </a:pP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A) reflects the depreciation of the asset 	B) knows the residual value of the asset</a:t>
            </a:r>
          </a:p>
          <a:p>
            <a:pPr marL="186262" indent="0" algn="just">
              <a:lnSpc>
                <a:spcPts val="1400"/>
              </a:lnSpc>
              <a:buNone/>
            </a:pPr>
            <a:endParaRPr 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186262" indent="0" algn="just">
              <a:lnSpc>
                <a:spcPts val="1400"/>
              </a:lnSpc>
              <a:buNone/>
            </a:pPr>
            <a:r>
              <a:rPr 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C) shows the useful life of the asset 	</a:t>
            </a:r>
            <a:r>
              <a:rPr lang="en-US"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D) supports non-taxation of the amount invested in the asset</a:t>
            </a:r>
            <a:endParaRPr lang="fr-FR"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0" indent="0" algn="just">
              <a:lnSpc>
                <a:spcPts val="1400"/>
              </a:lnSpc>
              <a:buNone/>
            </a:pP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p>
          <a:p>
            <a:pPr marL="0" indent="0" algn="just">
              <a:lnSpc>
                <a:spcPts val="1400"/>
              </a:lnSpc>
              <a:buNone/>
            </a:pP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2</a:t>
            </a:r>
            <a:r>
              <a:rPr 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How many times can a project's cumulative cash flows change sign during the project's life?</a:t>
            </a:r>
          </a:p>
          <a:p>
            <a:pPr marL="0" indent="0" algn="just">
              <a:lnSpc>
                <a:spcPts val="1400"/>
              </a:lnSpc>
              <a:buNone/>
            </a:pP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p>
          <a:p>
            <a:pPr marL="186262" indent="0" algn="just">
              <a:lnSpc>
                <a:spcPts val="1400"/>
              </a:lnSpc>
              <a:buNone/>
            </a:pP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 no time             B) one time            C)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many</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times		</a:t>
            </a:r>
            <a:r>
              <a:rPr lang="fr-FR"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D) </a:t>
            </a:r>
            <a:r>
              <a:rPr lang="en-US"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No</a:t>
            </a:r>
          </a:p>
          <a:p>
            <a:pPr marL="0" indent="0" algn="just">
              <a:lnSpc>
                <a:spcPts val="1400"/>
              </a:lnSpc>
              <a:buNone/>
            </a:pPr>
            <a:endPar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0" indent="0" algn="just">
              <a:lnSpc>
                <a:spcPts val="1400"/>
              </a:lnSpc>
              <a:buNone/>
            </a:pP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3.  </a:t>
            </a:r>
            <a:r>
              <a:rPr 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If a project has an IRR less than the loan interest rate then:</a:t>
            </a:r>
          </a:p>
          <a:p>
            <a:pPr marL="0" indent="0" algn="just">
              <a:lnSpc>
                <a:spcPts val="1400"/>
              </a:lnSpc>
              <a:buNone/>
            </a:pPr>
            <a:r>
              <a:rPr lang="fr-FR"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p>
          <a:p>
            <a:pPr marL="186262" indent="0" algn="just">
              <a:lnSpc>
                <a:spcPts val="1400"/>
              </a:lnSpc>
              <a:buNone/>
            </a:pPr>
            <a:r>
              <a:rPr lang="en-US"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A) should not borrow capital </a:t>
            </a:r>
            <a:r>
              <a:rPr 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B) should not invest</a:t>
            </a:r>
          </a:p>
          <a:p>
            <a:pPr marL="186262" indent="0" algn="just">
              <a:lnSpc>
                <a:spcPts val="1400"/>
              </a:lnSpc>
              <a:buNone/>
            </a:pPr>
            <a:endParaRPr 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186262" indent="0" algn="just">
              <a:lnSpc>
                <a:spcPts val="1400"/>
              </a:lnSpc>
              <a:buNone/>
            </a:pPr>
            <a:r>
              <a:rPr 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C) IRR </a:t>
            </a:r>
            <a:r>
              <a:rPr lang="en-US"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csh</a:t>
            </a:r>
            <a:r>
              <a:rPr 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 IRR project 				D) none of the answers are correct</a:t>
            </a:r>
          </a:p>
          <a:p>
            <a:pPr marL="186262" indent="0" algn="just">
              <a:lnSpc>
                <a:spcPts val="1400"/>
              </a:lnSpc>
              <a:buNone/>
            </a:pPr>
            <a:endPar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0" indent="0" algn="just">
              <a:lnSpc>
                <a:spcPts val="1400"/>
              </a:lnSpc>
              <a:buNone/>
            </a:pP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4</a:t>
            </a:r>
            <a:r>
              <a:rPr 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Choose the correct formula in the following sentences:</a:t>
            </a:r>
          </a:p>
          <a:p>
            <a:pPr marL="0" indent="0" algn="just">
              <a:lnSpc>
                <a:spcPts val="1400"/>
              </a:lnSpc>
              <a:buNone/>
            </a:pPr>
            <a:endPar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186262" indent="0" algn="just">
              <a:lnSpc>
                <a:spcPts val="1400"/>
              </a:lnSpc>
              <a:buNone/>
            </a:pP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A) CFAT =CFBT</a:t>
            </a:r>
            <a:r>
              <a:rPr lang="fr-FR" sz="1800">
                <a:solidFill>
                  <a:srgbClr val="000000"/>
                </a:solidFill>
                <a:latin typeface="Arial" panose="020B0604020202020204" pitchFamily="34" charset="0"/>
                <a:ea typeface="ＭＳ Ｐゴシック" panose="020B0600070205080204" pitchFamily="34" charset="-128"/>
                <a:cs typeface="Arial" panose="020B0604020202020204" pitchFamily="34" charset="0"/>
              </a:rPr>
              <a:t>*(1-T</a:t>
            </a:r>
            <a:r>
              <a:rPr lang="fr-FR" sz="1200">
                <a:solidFill>
                  <a:srgbClr val="000000"/>
                </a:solidFill>
                <a:latin typeface="Arial" panose="020B0604020202020204" pitchFamily="34" charset="0"/>
                <a:ea typeface="ＭＳ Ｐゴシック" panose="020B0600070205080204" pitchFamily="34" charset="-128"/>
                <a:cs typeface="Arial" panose="020B0604020202020204" pitchFamily="34" charset="0"/>
              </a:rPr>
              <a:t>r</a:t>
            </a:r>
            <a:r>
              <a:rPr lang="fr-FR" sz="180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NI			</a:t>
            </a:r>
            <a:r>
              <a:rPr lang="fr-FR"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B) CFAT =CFBT</a:t>
            </a:r>
            <a:r>
              <a:rPr lang="fr-FR" sz="1800" b="1">
                <a:solidFill>
                  <a:srgbClr val="000000"/>
                </a:solidFill>
                <a:latin typeface="Arial" panose="020B0604020202020204" pitchFamily="34" charset="0"/>
                <a:ea typeface="ＭＳ Ｐゴシック" panose="020B0600070205080204" pitchFamily="34" charset="-128"/>
                <a:cs typeface="Arial" panose="020B0604020202020204" pitchFamily="34" charset="0"/>
              </a:rPr>
              <a:t>*(1-T</a:t>
            </a:r>
            <a:r>
              <a:rPr lang="fr-FR" sz="1200" b="1">
                <a:solidFill>
                  <a:srgbClr val="000000"/>
                </a:solidFill>
                <a:latin typeface="Arial" panose="020B0604020202020204" pitchFamily="34" charset="0"/>
                <a:ea typeface="ＭＳ Ｐゴシック" panose="020B0600070205080204" pitchFamily="34" charset="-128"/>
                <a:cs typeface="Arial" panose="020B0604020202020204" pitchFamily="34" charset="0"/>
              </a:rPr>
              <a:t>r</a:t>
            </a:r>
            <a:r>
              <a:rPr lang="fr-FR" sz="1800" b="1">
                <a:solidFill>
                  <a:srgbClr val="000000"/>
                </a:solidFill>
                <a:latin typeface="Arial" panose="020B0604020202020204" pitchFamily="34" charset="0"/>
                <a:ea typeface="ＭＳ Ｐゴシック" panose="020B0600070205080204" pitchFamily="34" charset="-128"/>
                <a:cs typeface="Arial" panose="020B0604020202020204" pitchFamily="34" charset="0"/>
              </a:rPr>
              <a:t>) + D*T</a:t>
            </a:r>
            <a:r>
              <a:rPr lang="en-US" sz="1200" b="1">
                <a:solidFill>
                  <a:srgbClr val="000000"/>
                </a:solidFill>
                <a:latin typeface="Arial" panose="020B0604020202020204" pitchFamily="34" charset="0"/>
                <a:ea typeface="ＭＳ Ｐゴシック" panose="020B0600070205080204" pitchFamily="34" charset="-128"/>
                <a:cs typeface="Arial" panose="020B0604020202020204" pitchFamily="34" charset="0"/>
              </a:rPr>
              <a:t>r</a:t>
            </a:r>
            <a:endParaRPr lang="en-US" sz="12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186262" indent="0" algn="just">
              <a:lnSpc>
                <a:spcPts val="1400"/>
              </a:lnSpc>
              <a:buNone/>
            </a:pPr>
            <a:endPar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186262" indent="0" algn="just">
              <a:lnSpc>
                <a:spcPts val="1400"/>
              </a:lnSpc>
              <a:buNone/>
            </a:pP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C) CFAT =CFBT+ NI				D) CFAT =CFBT</a:t>
            </a:r>
            <a:r>
              <a:rPr lang="fr-FR" sz="1800">
                <a:solidFill>
                  <a:srgbClr val="000000"/>
                </a:solidFill>
                <a:latin typeface="Arial" panose="020B0604020202020204" pitchFamily="34" charset="0"/>
                <a:ea typeface="ＭＳ Ｐゴシック" panose="020B0600070205080204" pitchFamily="34" charset="-128"/>
                <a:cs typeface="Arial" panose="020B0604020202020204" pitchFamily="34" charset="0"/>
              </a:rPr>
              <a:t>*(1-T</a:t>
            </a:r>
            <a:r>
              <a:rPr lang="fr-FR" sz="1200">
                <a:solidFill>
                  <a:srgbClr val="000000"/>
                </a:solidFill>
                <a:latin typeface="Arial" panose="020B0604020202020204" pitchFamily="34" charset="0"/>
                <a:ea typeface="ＭＳ Ｐゴシック" panose="020B0600070205080204" pitchFamily="34" charset="-128"/>
                <a:cs typeface="Arial" panose="020B0604020202020204" pitchFamily="34" charset="0"/>
              </a:rPr>
              <a:t>r</a:t>
            </a:r>
            <a:r>
              <a:rPr lang="fr-FR" sz="180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D</a:t>
            </a:r>
            <a:endParaRPr 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186262" indent="0">
              <a:buNone/>
            </a:pPr>
            <a:endParaRPr lang="en-US" sz="1800" dirty="0"/>
          </a:p>
        </p:txBody>
      </p:sp>
    </p:spTree>
    <p:extLst>
      <p:ext uri="{BB962C8B-B14F-4D97-AF65-F5344CB8AC3E}">
        <p14:creationId xmlns:p14="http://schemas.microsoft.com/office/powerpoint/2010/main" val="206096384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a:solidFill>
                  <a:schemeClr val="accent1">
                    <a:lumMod val="50000"/>
                  </a:schemeClr>
                </a:solidFill>
              </a:rPr>
              <a:t>THANK YOU</a:t>
            </a:r>
          </a:p>
        </p:txBody>
      </p:sp>
    </p:spTree>
    <p:extLst>
      <p:ext uri="{BB962C8B-B14F-4D97-AF65-F5344CB8AC3E}">
        <p14:creationId xmlns:p14="http://schemas.microsoft.com/office/powerpoint/2010/main" val="23013298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15B6FE-3F14-461D-8B86-3870DF5C20F8}"/>
              </a:ext>
            </a:extLst>
          </p:cNvPr>
          <p:cNvSpPr>
            <a:spLocks noGrp="1"/>
          </p:cNvSpPr>
          <p:nvPr>
            <p:ph type="title"/>
          </p:nvPr>
        </p:nvSpPr>
        <p:spPr>
          <a:xfrm>
            <a:off x="609600" y="567683"/>
            <a:ext cx="10972800" cy="495200"/>
          </a:xfrm>
        </p:spPr>
        <p:txBody>
          <a:bodyPr>
            <a:noAutofit/>
          </a:bodyPr>
          <a:lstStyle/>
          <a:p>
            <a:pPr marL="0" marR="0" lvl="0" indent="0" defTabSz="914400" rtl="0" eaLnBrk="0" fontAlgn="base" latinLnBrk="0" hangingPunct="0">
              <a:lnSpc>
                <a:spcPct val="100000"/>
              </a:lnSpc>
              <a:spcBef>
                <a:spcPct val="0"/>
              </a:spcBef>
              <a:spcAft>
                <a:spcPct val="0"/>
              </a:spcAft>
              <a:buClrTx/>
              <a:buSzTx/>
              <a:tabLst/>
            </a:pPr>
            <a:r>
              <a:rPr kumimoji="0" lang="en-US" altLang="en-US" strike="noStrike" cap="none" normalizeH="0" baseline="0">
                <a:ln>
                  <a:noFill/>
                </a:ln>
                <a:solidFill>
                  <a:schemeClr val="accent1">
                    <a:lumMod val="50000"/>
                  </a:schemeClr>
                </a:solidFill>
                <a:effectLst/>
                <a:latin typeface="Arial" panose="020B0604020202020204" pitchFamily="34" charset="0"/>
              </a:rPr>
              <a:t>DESCRIBE THE TECHNICAL ASPECTS OF THE EE PROJECT</a:t>
            </a:r>
            <a:endParaRPr kumimoji="0" lang="en-US" altLang="en-US" strike="noStrike" cap="none" normalizeH="0" baseline="0" dirty="0">
              <a:ln>
                <a:noFill/>
              </a:ln>
              <a:solidFill>
                <a:schemeClr val="accent1">
                  <a:lumMod val="50000"/>
                </a:schemeClr>
              </a:solidFill>
              <a:effectLst/>
              <a:latin typeface="Arial" panose="020B0604020202020204" pitchFamily="34" charset="0"/>
            </a:endParaRPr>
          </a:p>
        </p:txBody>
      </p:sp>
      <p:sp>
        <p:nvSpPr>
          <p:cNvPr id="3" name="Text Placeholder 2">
            <a:extLst>
              <a:ext uri="{FF2B5EF4-FFF2-40B4-BE49-F238E27FC236}">
                <a16:creationId xmlns:a16="http://schemas.microsoft.com/office/drawing/2014/main" id="{E763A93F-1AE7-4DD4-85E0-FAFBEE349AAE}"/>
              </a:ext>
            </a:extLst>
          </p:cNvPr>
          <p:cNvSpPr>
            <a:spLocks noGrp="1"/>
          </p:cNvSpPr>
          <p:nvPr>
            <p:ph type="body" idx="1"/>
          </p:nvPr>
        </p:nvSpPr>
        <p:spPr>
          <a:xfrm>
            <a:off x="609600" y="1282933"/>
            <a:ext cx="10972800" cy="4038800"/>
          </a:xfrm>
        </p:spPr>
        <p:txBody>
          <a:bodyPr>
            <a:noAutofit/>
          </a:bodyPr>
          <a:lstStyle/>
          <a:p>
            <a:pPr marL="342900" indent="-342900" algn="just" eaLnBrk="0" fontAlgn="base" hangingPunct="0">
              <a:lnSpc>
                <a:spcPct val="150000"/>
              </a:lnSpc>
              <a:spcBef>
                <a:spcPct val="0"/>
              </a:spcBef>
              <a:spcAft>
                <a:spcPct val="0"/>
              </a:spcAft>
              <a:buClrTx/>
              <a:buSzTx/>
            </a:pPr>
            <a:r>
              <a:rPr kumimoji="0" lang="en-US" altLang="en-US" sz="2200" b="0" i="0" u="none" strike="noStrike" cap="none" normalizeH="0" baseline="0" dirty="0">
                <a:ln>
                  <a:noFill/>
                </a:ln>
                <a:solidFill>
                  <a:schemeClr val="tx1"/>
                </a:solidFill>
                <a:effectLst/>
                <a:latin typeface="Arial" panose="020B0604020202020204" pitchFamily="34" charset="0"/>
              </a:rPr>
              <a:t>Current energy consumption and management status of the company</a:t>
            </a:r>
          </a:p>
          <a:p>
            <a:pPr marL="342900" indent="-342900" algn="just" eaLnBrk="0" fontAlgn="base" hangingPunct="0">
              <a:lnSpc>
                <a:spcPct val="150000"/>
              </a:lnSpc>
              <a:spcBef>
                <a:spcPct val="0"/>
              </a:spcBef>
              <a:spcAft>
                <a:spcPct val="0"/>
              </a:spcAft>
              <a:buClrTx/>
              <a:buSzTx/>
            </a:pPr>
            <a:r>
              <a:rPr kumimoji="0" lang="en-US" altLang="en-US" sz="2200" b="0" i="0" u="none" strike="noStrike" cap="none" normalizeH="0" baseline="0">
                <a:ln>
                  <a:noFill/>
                </a:ln>
                <a:solidFill>
                  <a:schemeClr val="tx1"/>
                </a:solidFill>
                <a:effectLst/>
                <a:latin typeface="Arial" panose="020B0604020202020204" pitchFamily="34" charset="0"/>
              </a:rPr>
              <a:t>Energy</a:t>
            </a:r>
            <a:r>
              <a:rPr kumimoji="0" lang="en-US" altLang="en-US" sz="2200" b="0" i="0" u="none" strike="noStrike" cap="none" normalizeH="0">
                <a:ln>
                  <a:noFill/>
                </a:ln>
                <a:solidFill>
                  <a:schemeClr val="tx1"/>
                </a:solidFill>
                <a:effectLst/>
                <a:latin typeface="Arial" panose="020B0604020202020204" pitchFamily="34" charset="0"/>
              </a:rPr>
              <a:t> efficiency</a:t>
            </a:r>
            <a:r>
              <a:rPr kumimoji="0" lang="en-US" altLang="en-US" sz="2200" b="0" i="0" u="none" strike="noStrike" cap="none" normalizeH="0" baseline="0">
                <a:ln>
                  <a:noFill/>
                </a:ln>
                <a:solidFill>
                  <a:schemeClr val="tx1"/>
                </a:solidFill>
                <a:effectLst/>
                <a:latin typeface="Arial" panose="020B0604020202020204" pitchFamily="34" charset="0"/>
              </a:rPr>
              <a:t> </a:t>
            </a:r>
            <a:r>
              <a:rPr kumimoji="0" lang="en-US" altLang="en-US" sz="2200" b="0" i="0" u="none" strike="noStrike" cap="none" normalizeH="0" baseline="0" dirty="0">
                <a:ln>
                  <a:noFill/>
                </a:ln>
                <a:solidFill>
                  <a:schemeClr val="tx1"/>
                </a:solidFill>
                <a:effectLst/>
                <a:latin typeface="Arial" panose="020B0604020202020204" pitchFamily="34" charset="0"/>
              </a:rPr>
              <a:t>opportunities for the company</a:t>
            </a:r>
          </a:p>
          <a:p>
            <a:pPr marL="342900" indent="-342900" algn="just" eaLnBrk="0" fontAlgn="base" hangingPunct="0">
              <a:lnSpc>
                <a:spcPct val="150000"/>
              </a:lnSpc>
              <a:spcBef>
                <a:spcPct val="0"/>
              </a:spcBef>
              <a:spcAft>
                <a:spcPct val="0"/>
              </a:spcAft>
              <a:buClrTx/>
              <a:buSzTx/>
            </a:pPr>
            <a:r>
              <a:rPr kumimoji="0" lang="en-US" altLang="en-US" sz="2200" b="0" i="0" u="none" strike="noStrike" cap="none" normalizeH="0" baseline="0" dirty="0">
                <a:ln>
                  <a:noFill/>
                </a:ln>
                <a:solidFill>
                  <a:schemeClr val="tx1"/>
                </a:solidFill>
                <a:effectLst/>
                <a:latin typeface="Arial" panose="020B0604020202020204" pitchFamily="34" charset="0"/>
              </a:rPr>
              <a:t>Describe replacement investments, upgrades, new investments, ... for energy-consuming equipment</a:t>
            </a:r>
          </a:p>
          <a:p>
            <a:pPr marL="342900" indent="-342900" algn="just" eaLnBrk="0" fontAlgn="base" hangingPunct="0">
              <a:lnSpc>
                <a:spcPct val="150000"/>
              </a:lnSpc>
              <a:spcBef>
                <a:spcPct val="0"/>
              </a:spcBef>
              <a:spcAft>
                <a:spcPct val="0"/>
              </a:spcAft>
              <a:buClrTx/>
              <a:buSzTx/>
            </a:pPr>
            <a:r>
              <a:rPr kumimoji="0" lang="en-US" altLang="en-US" sz="2200" b="0" i="0" u="none" strike="noStrike" cap="none" normalizeH="0" baseline="0" dirty="0">
                <a:ln>
                  <a:noFill/>
                </a:ln>
                <a:solidFill>
                  <a:schemeClr val="tx1"/>
                </a:solidFill>
                <a:effectLst/>
                <a:latin typeface="Arial" panose="020B0604020202020204" pitchFamily="34" charset="0"/>
              </a:rPr>
              <a:t>Describe changes in parameters and energy consumption indicators, equipment maintenance before and after the project</a:t>
            </a:r>
          </a:p>
          <a:p>
            <a:pPr marL="342900" indent="-342900" algn="just" eaLnBrk="0" fontAlgn="base" hangingPunct="0">
              <a:lnSpc>
                <a:spcPct val="150000"/>
              </a:lnSpc>
              <a:spcBef>
                <a:spcPct val="0"/>
              </a:spcBef>
              <a:spcAft>
                <a:spcPct val="0"/>
              </a:spcAft>
              <a:buClrTx/>
              <a:buSzTx/>
            </a:pPr>
            <a:r>
              <a:rPr kumimoji="0" lang="en-US" altLang="en-US" sz="2200" b="0" i="0" u="none" strike="noStrike" cap="none" normalizeH="0" baseline="0" dirty="0">
                <a:ln>
                  <a:noFill/>
                </a:ln>
                <a:solidFill>
                  <a:schemeClr val="tx1"/>
                </a:solidFill>
                <a:effectLst/>
                <a:latin typeface="Arial" panose="020B0604020202020204" pitchFamily="34" charset="0"/>
              </a:rPr>
              <a:t>Estimate investment, upgrade, and maintenance costs required for the project</a:t>
            </a:r>
          </a:p>
          <a:p>
            <a:pPr marL="342900" indent="-342900" algn="just" eaLnBrk="0" fontAlgn="base" hangingPunct="0">
              <a:lnSpc>
                <a:spcPct val="150000"/>
              </a:lnSpc>
              <a:spcBef>
                <a:spcPct val="0"/>
              </a:spcBef>
              <a:spcAft>
                <a:spcPct val="0"/>
              </a:spcAft>
              <a:buClrTx/>
              <a:buSzTx/>
            </a:pPr>
            <a:r>
              <a:rPr kumimoji="0" lang="en-US" altLang="en-US" sz="2200" b="0" i="0" u="none" strike="noStrike" cap="none" normalizeH="0" baseline="0" dirty="0">
                <a:ln>
                  <a:noFill/>
                </a:ln>
                <a:solidFill>
                  <a:schemeClr val="tx1"/>
                </a:solidFill>
                <a:effectLst/>
                <a:latin typeface="Arial" panose="020B0604020202020204" pitchFamily="34" charset="0"/>
              </a:rPr>
              <a:t>Estimate energy consumption levels after the project implementation</a:t>
            </a:r>
          </a:p>
        </p:txBody>
      </p:sp>
    </p:spTree>
    <p:extLst>
      <p:ext uri="{BB962C8B-B14F-4D97-AF65-F5344CB8AC3E}">
        <p14:creationId xmlns:p14="http://schemas.microsoft.com/office/powerpoint/2010/main" val="25295204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4BF024-4353-6747-A237-CCBADD46BBD9}"/>
              </a:ext>
            </a:extLst>
          </p:cNvPr>
          <p:cNvSpPr>
            <a:spLocks noGrp="1"/>
          </p:cNvSpPr>
          <p:nvPr>
            <p:ph type="title"/>
          </p:nvPr>
        </p:nvSpPr>
        <p:spPr>
          <a:xfrm>
            <a:off x="385462" y="548633"/>
            <a:ext cx="10972800" cy="495200"/>
          </a:xfrm>
        </p:spPr>
        <p:txBody>
          <a:bodyPr>
            <a:normAutofit fontScale="90000"/>
          </a:bodyPr>
          <a:lstStyle/>
          <a:p>
            <a:r>
              <a:rPr lang="en-US" i="0" u="none" strike="noStrike" dirty="0">
                <a:solidFill>
                  <a:srgbClr val="337177"/>
                </a:solidFill>
                <a:effectLst/>
                <a:latin typeface="+mn-lt"/>
              </a:rPr>
              <a:t>Economic Analysis and Financial Analysis in (EE) Projects</a:t>
            </a:r>
            <a:endParaRPr lang="en-VN" dirty="0">
              <a:solidFill>
                <a:srgbClr val="337177"/>
              </a:solidFill>
              <a:latin typeface="+mn-lt"/>
            </a:endParaRPr>
          </a:p>
        </p:txBody>
      </p:sp>
      <p:graphicFrame>
        <p:nvGraphicFramePr>
          <p:cNvPr id="4" name="Table 3">
            <a:extLst>
              <a:ext uri="{FF2B5EF4-FFF2-40B4-BE49-F238E27FC236}">
                <a16:creationId xmlns:a16="http://schemas.microsoft.com/office/drawing/2014/main" id="{16D42B47-3738-1245-AD48-E4AD9C97A11A}"/>
              </a:ext>
            </a:extLst>
          </p:cNvPr>
          <p:cNvGraphicFramePr>
            <a:graphicFrameLocks noGrp="1"/>
          </p:cNvGraphicFramePr>
          <p:nvPr>
            <p:extLst>
              <p:ext uri="{D42A27DB-BD31-4B8C-83A1-F6EECF244321}">
                <p14:modId xmlns:p14="http://schemas.microsoft.com/office/powerpoint/2010/main" val="3457052903"/>
              </p:ext>
            </p:extLst>
          </p:nvPr>
        </p:nvGraphicFramePr>
        <p:xfrm>
          <a:off x="784244" y="1336577"/>
          <a:ext cx="10175236" cy="4876799"/>
        </p:xfrm>
        <a:graphic>
          <a:graphicData uri="http://schemas.openxmlformats.org/drawingml/2006/table">
            <a:tbl>
              <a:tblPr/>
              <a:tblGrid>
                <a:gridCol w="3266436">
                  <a:extLst>
                    <a:ext uri="{9D8B030D-6E8A-4147-A177-3AD203B41FA5}">
                      <a16:colId xmlns:a16="http://schemas.microsoft.com/office/drawing/2014/main" val="683499912"/>
                    </a:ext>
                  </a:extLst>
                </a:gridCol>
                <a:gridCol w="3454400">
                  <a:extLst>
                    <a:ext uri="{9D8B030D-6E8A-4147-A177-3AD203B41FA5}">
                      <a16:colId xmlns:a16="http://schemas.microsoft.com/office/drawing/2014/main" val="1303994243"/>
                    </a:ext>
                  </a:extLst>
                </a:gridCol>
                <a:gridCol w="3454400">
                  <a:extLst>
                    <a:ext uri="{9D8B030D-6E8A-4147-A177-3AD203B41FA5}">
                      <a16:colId xmlns:a16="http://schemas.microsoft.com/office/drawing/2014/main" val="187721517"/>
                    </a:ext>
                  </a:extLst>
                </a:gridCol>
              </a:tblGrid>
              <a:tr h="334377">
                <a:tc>
                  <a:txBody>
                    <a:bodyPr/>
                    <a:lstStyle/>
                    <a:p>
                      <a:pPr algn="ctr"/>
                      <a:r>
                        <a:rPr lang="en-US" sz="1600" b="1" dirty="0"/>
                        <a:t>Criteria</a:t>
                      </a:r>
                    </a:p>
                  </a:txBody>
                  <a:tcPr marL="67943" marR="67943" marT="33971" marB="3397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b="1" dirty="0"/>
                        <a:t>Financial Analysis</a:t>
                      </a:r>
                    </a:p>
                  </a:txBody>
                  <a:tcPr marL="67943" marR="67943" marT="33971" marB="3397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b="1" dirty="0"/>
                        <a:t>Economic Analysis</a:t>
                      </a:r>
                    </a:p>
                  </a:txBody>
                  <a:tcPr marL="67943" marR="67943" marT="33971" marB="3397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72895915"/>
                  </a:ext>
                </a:extLst>
              </a:tr>
              <a:tr h="841609">
                <a:tc>
                  <a:txBody>
                    <a:bodyPr/>
                    <a:lstStyle/>
                    <a:p>
                      <a:r>
                        <a:rPr lang="en-US" sz="1600" b="1" dirty="0"/>
                        <a:t>Objective</a:t>
                      </a:r>
                      <a:endParaRPr lang="en-US" sz="1600" dirty="0"/>
                    </a:p>
                  </a:txBody>
                  <a:tcPr marL="67943" marR="67943" marT="33971" marB="3397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Evaluates </a:t>
                      </a:r>
                      <a:r>
                        <a:rPr lang="en-US" sz="1600" b="1" dirty="0"/>
                        <a:t>direct monetary costs and benefits</a:t>
                      </a:r>
                      <a:r>
                        <a:rPr lang="en-US" sz="1600" dirty="0"/>
                        <a:t> to the </a:t>
                      </a:r>
                      <a:r>
                        <a:rPr lang="en-US" sz="1600" b="1" dirty="0"/>
                        <a:t>project owner/investor</a:t>
                      </a:r>
                      <a:endParaRPr lang="en-US" sz="1600" dirty="0"/>
                    </a:p>
                  </a:txBody>
                  <a:tcPr marL="67943" marR="67943" marT="33971" marB="3397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Evaluates costs and benefits from a </a:t>
                      </a:r>
                      <a:r>
                        <a:rPr lang="en-US" sz="1600" b="1" dirty="0"/>
                        <a:t>national or societal perspective</a:t>
                      </a:r>
                      <a:endParaRPr lang="en-US" sz="1600" dirty="0"/>
                    </a:p>
                  </a:txBody>
                  <a:tcPr marL="67943" marR="67943" marT="33971" marB="3397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54169855"/>
                  </a:ext>
                </a:extLst>
              </a:tr>
              <a:tr h="587993">
                <a:tc>
                  <a:txBody>
                    <a:bodyPr/>
                    <a:lstStyle/>
                    <a:p>
                      <a:r>
                        <a:rPr lang="en-US" sz="1600" b="1" dirty="0"/>
                        <a:t>Target audience</a:t>
                      </a:r>
                      <a:endParaRPr lang="en-US" sz="1600" dirty="0"/>
                    </a:p>
                  </a:txBody>
                  <a:tcPr marL="67943" marR="67943" marT="33971" marB="3397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Investors, enterprises, banks, financiers</a:t>
                      </a:r>
                    </a:p>
                  </a:txBody>
                  <a:tcPr marL="67943" marR="67943" marT="33971" marB="3397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Governments, development agencies, policy makers</a:t>
                      </a:r>
                    </a:p>
                  </a:txBody>
                  <a:tcPr marL="67943" marR="67943" marT="33971" marB="3397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09336029"/>
                  </a:ext>
                </a:extLst>
              </a:tr>
              <a:tr h="1095225">
                <a:tc>
                  <a:txBody>
                    <a:bodyPr/>
                    <a:lstStyle/>
                    <a:p>
                      <a:r>
                        <a:rPr lang="en-US" sz="1600" b="1"/>
                        <a:t>Considered benefits</a:t>
                      </a:r>
                      <a:endParaRPr lang="en-US" sz="1600"/>
                    </a:p>
                  </a:txBody>
                  <a:tcPr marL="67943" marR="67943" marT="33971" marB="3397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 Revenue- O&amp;M costs- Capital costs- Taxes</a:t>
                      </a:r>
                    </a:p>
                  </a:txBody>
                  <a:tcPr marL="67943" marR="67943" marT="33971" marB="3397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 Greenhouse gas (GHG) reduction- Public health- Job creation- Foreign currency savings</a:t>
                      </a:r>
                    </a:p>
                  </a:txBody>
                  <a:tcPr marL="67943" marR="67943" marT="33971" marB="3397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13552462"/>
                  </a:ext>
                </a:extLst>
              </a:tr>
              <a:tr h="841609">
                <a:tc>
                  <a:txBody>
                    <a:bodyPr/>
                    <a:lstStyle/>
                    <a:p>
                      <a:r>
                        <a:rPr lang="en-US" sz="1600" b="1"/>
                        <a:t>Common metrics</a:t>
                      </a:r>
                      <a:endParaRPr lang="en-US" sz="1600"/>
                    </a:p>
                  </a:txBody>
                  <a:tcPr marL="67943" marR="67943" marT="33971" marB="3397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 NPV (Net Present Value)- Financial IRR (FIRR)- Payback Period</a:t>
                      </a:r>
                    </a:p>
                  </a:txBody>
                  <a:tcPr marL="67943" marR="67943" marT="33971" marB="3397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 Economic IRR (EIRR)- Benefit/Cost ratio (B/C)- Total Resource Cost (TRC)</a:t>
                      </a:r>
                    </a:p>
                  </a:txBody>
                  <a:tcPr marL="67943" marR="67943" marT="33971" marB="3397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31479230"/>
                  </a:ext>
                </a:extLst>
              </a:tr>
              <a:tr h="587993">
                <a:tc>
                  <a:txBody>
                    <a:bodyPr/>
                    <a:lstStyle/>
                    <a:p>
                      <a:r>
                        <a:rPr lang="en-US" sz="1600" b="1"/>
                        <a:t>Environmental &amp; social impacts</a:t>
                      </a:r>
                      <a:endParaRPr lang="en-US" sz="1600"/>
                    </a:p>
                  </a:txBody>
                  <a:tcPr marL="67943" marR="67943" marT="33971" marB="3397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Not included or only limited consideration</a:t>
                      </a:r>
                    </a:p>
                  </a:txBody>
                  <a:tcPr marL="67943" marR="67943" marT="33971" marB="3397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Quantified or monetized (e.g., avoided CO₂ emissions)</a:t>
                      </a:r>
                    </a:p>
                  </a:txBody>
                  <a:tcPr marL="67943" marR="67943" marT="33971" marB="3397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39373024"/>
                  </a:ext>
                </a:extLst>
              </a:tr>
              <a:tr h="587993">
                <a:tc>
                  <a:txBody>
                    <a:bodyPr/>
                    <a:lstStyle/>
                    <a:p>
                      <a:r>
                        <a:rPr lang="en-US" sz="1600" b="1"/>
                        <a:t>Investment decision basis</a:t>
                      </a:r>
                      <a:endParaRPr lang="en-US" sz="1600"/>
                    </a:p>
                  </a:txBody>
                  <a:tcPr marL="67943" marR="67943" marT="33971" marB="3397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Based on profitability for the investor</a:t>
                      </a:r>
                    </a:p>
                  </a:txBody>
                  <a:tcPr marL="67943" marR="67943" marT="33971" marB="3397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Based on overall benefit to the economy or society</a:t>
                      </a:r>
                    </a:p>
                  </a:txBody>
                  <a:tcPr marL="67943" marR="67943" marT="33971" marB="3397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4009454"/>
                  </a:ext>
                </a:extLst>
              </a:tr>
            </a:tbl>
          </a:graphicData>
        </a:graphic>
      </p:graphicFrame>
    </p:spTree>
    <p:extLst>
      <p:ext uri="{BB962C8B-B14F-4D97-AF65-F5344CB8AC3E}">
        <p14:creationId xmlns:p14="http://schemas.microsoft.com/office/powerpoint/2010/main" val="3613156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340FE0-EA38-4273-97F5-C363FC6819ED}"/>
              </a:ext>
            </a:extLst>
          </p:cNvPr>
          <p:cNvSpPr>
            <a:spLocks noGrp="1"/>
          </p:cNvSpPr>
          <p:nvPr>
            <p:ph type="title"/>
          </p:nvPr>
        </p:nvSpPr>
        <p:spPr/>
        <p:txBody>
          <a:bodyPr>
            <a:noAutofit/>
          </a:bodyPr>
          <a:lstStyle/>
          <a:p>
            <a:r>
              <a:rPr lang="en-US" sz="3200" dirty="0">
                <a:solidFill>
                  <a:srgbClr val="337177"/>
                </a:solidFill>
                <a:latin typeface="+mj-lt"/>
              </a:rPr>
              <a:t>Financial indicators</a:t>
            </a:r>
          </a:p>
        </p:txBody>
      </p:sp>
      <p:grpSp>
        <p:nvGrpSpPr>
          <p:cNvPr id="4" name="Group 3">
            <a:extLst>
              <a:ext uri="{FF2B5EF4-FFF2-40B4-BE49-F238E27FC236}">
                <a16:creationId xmlns:a16="http://schemas.microsoft.com/office/drawing/2014/main" id="{437B7BA5-EE58-4F97-993F-8E811CBD6E40}"/>
              </a:ext>
            </a:extLst>
          </p:cNvPr>
          <p:cNvGrpSpPr/>
          <p:nvPr/>
        </p:nvGrpSpPr>
        <p:grpSpPr>
          <a:xfrm>
            <a:off x="2569029" y="3352800"/>
            <a:ext cx="7994197" cy="2662238"/>
            <a:chOff x="1719263" y="2514600"/>
            <a:chExt cx="8891589" cy="3367088"/>
          </a:xfrm>
        </p:grpSpPr>
        <p:sp>
          <p:nvSpPr>
            <p:cNvPr id="6" name="Pentagon 15">
              <a:extLst>
                <a:ext uri="{FF2B5EF4-FFF2-40B4-BE49-F238E27FC236}">
                  <a16:creationId xmlns:a16="http://schemas.microsoft.com/office/drawing/2014/main" id="{DC0C8E7F-E314-45A3-8179-90D452DE97BE}"/>
                </a:ext>
              </a:extLst>
            </p:cNvPr>
            <p:cNvSpPr/>
            <p:nvPr/>
          </p:nvSpPr>
          <p:spPr>
            <a:xfrm>
              <a:off x="1719263" y="2590800"/>
              <a:ext cx="4452937" cy="857250"/>
            </a:xfrm>
            <a:prstGeom prst="homePlate">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en-US" sz="2000">
                  <a:solidFill>
                    <a:schemeClr val="tx1"/>
                  </a:solidFill>
                  <a:latin typeface="Arial" panose="020B0604020202020204" pitchFamily="34" charset="0"/>
                </a:rPr>
                <a:t>When is the payback?</a:t>
              </a:r>
              <a:endParaRPr lang="en-US" sz="2000" dirty="0">
                <a:solidFill>
                  <a:schemeClr val="tx1"/>
                </a:solidFill>
                <a:latin typeface="Arial" panose="020B0604020202020204" pitchFamily="34" charset="0"/>
              </a:endParaRPr>
            </a:p>
          </p:txBody>
        </p:sp>
        <p:sp>
          <p:nvSpPr>
            <p:cNvPr id="7" name="Pentagon 16">
              <a:extLst>
                <a:ext uri="{FF2B5EF4-FFF2-40B4-BE49-F238E27FC236}">
                  <a16:creationId xmlns:a16="http://schemas.microsoft.com/office/drawing/2014/main" id="{CDA640B1-5007-459B-B787-637826AA99E1}"/>
                </a:ext>
              </a:extLst>
            </p:cNvPr>
            <p:cNvSpPr/>
            <p:nvPr/>
          </p:nvSpPr>
          <p:spPr>
            <a:xfrm>
              <a:off x="1719263" y="3733800"/>
              <a:ext cx="4452937" cy="857250"/>
            </a:xfrm>
            <a:prstGeom prst="homePlate">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en-US" sz="2000">
                  <a:solidFill>
                    <a:schemeClr val="tx1"/>
                  </a:solidFill>
                  <a:latin typeface="Arial" panose="020B0604020202020204" pitchFamily="34" charset="0"/>
                </a:rPr>
                <a:t>Total value delivered?</a:t>
              </a:r>
            </a:p>
          </p:txBody>
        </p:sp>
        <p:sp>
          <p:nvSpPr>
            <p:cNvPr id="8" name="Pentagon 19">
              <a:extLst>
                <a:ext uri="{FF2B5EF4-FFF2-40B4-BE49-F238E27FC236}">
                  <a16:creationId xmlns:a16="http://schemas.microsoft.com/office/drawing/2014/main" id="{DD3D5654-E58E-498D-977C-EA7DBB7DB14F}"/>
                </a:ext>
              </a:extLst>
            </p:cNvPr>
            <p:cNvSpPr/>
            <p:nvPr/>
          </p:nvSpPr>
          <p:spPr>
            <a:xfrm>
              <a:off x="1719263" y="4953000"/>
              <a:ext cx="4452937" cy="857250"/>
            </a:xfrm>
            <a:prstGeom prst="homePlate">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en-US" sz="2000"/>
                <a:t>Profitability per unit of capital?</a:t>
              </a:r>
              <a:endParaRPr lang="en-US" sz="2000" dirty="0">
                <a:solidFill>
                  <a:schemeClr val="tx1"/>
                </a:solidFill>
                <a:latin typeface="Arial" panose="020B0604020202020204" pitchFamily="34" charset="0"/>
              </a:endParaRPr>
            </a:p>
          </p:txBody>
        </p:sp>
        <p:sp>
          <p:nvSpPr>
            <p:cNvPr id="9" name="Rounded Rectangle 21">
              <a:extLst>
                <a:ext uri="{FF2B5EF4-FFF2-40B4-BE49-F238E27FC236}">
                  <a16:creationId xmlns:a16="http://schemas.microsoft.com/office/drawing/2014/main" id="{7819A701-B27A-4A8F-8085-FBCE96CEBFBC}"/>
                </a:ext>
              </a:extLst>
            </p:cNvPr>
            <p:cNvSpPr/>
            <p:nvPr/>
          </p:nvSpPr>
          <p:spPr>
            <a:xfrm>
              <a:off x="6400802" y="2514600"/>
              <a:ext cx="4210050" cy="928688"/>
            </a:xfrm>
            <a:prstGeom prst="roundRect">
              <a:avLst/>
            </a:prstGeom>
            <a:solidFill>
              <a:srgbClr val="CC7900"/>
            </a:solidFill>
          </p:spPr>
          <p:style>
            <a:lnRef idx="3">
              <a:schemeClr val="lt1"/>
            </a:lnRef>
            <a:fillRef idx="1">
              <a:schemeClr val="accent1"/>
            </a:fillRef>
            <a:effectRef idx="1">
              <a:schemeClr val="accent1"/>
            </a:effectRef>
            <a:fontRef idx="minor">
              <a:schemeClr val="lt1"/>
            </a:fontRef>
          </p:style>
          <p:txBody>
            <a:bodyPr anchor="ctr"/>
            <a:lstStyle/>
            <a:p>
              <a:pPr algn="ctr">
                <a:defRPr/>
              </a:pPr>
              <a:r>
                <a:rPr lang="en-US" sz="2000">
                  <a:latin typeface="Arial" panose="020B0604020202020204" pitchFamily="34" charset="0"/>
                </a:rPr>
                <a:t>Simple Payback Period</a:t>
              </a:r>
              <a:endParaRPr lang="en-US" sz="2000" dirty="0">
                <a:latin typeface="Arial" panose="020B0604020202020204" pitchFamily="34" charset="0"/>
              </a:endParaRPr>
            </a:p>
          </p:txBody>
        </p:sp>
        <p:sp>
          <p:nvSpPr>
            <p:cNvPr id="10" name="Rounded Rectangle 22">
              <a:extLst>
                <a:ext uri="{FF2B5EF4-FFF2-40B4-BE49-F238E27FC236}">
                  <a16:creationId xmlns:a16="http://schemas.microsoft.com/office/drawing/2014/main" id="{907FE8F6-9BE3-42A3-95F4-1387C42B2F45}"/>
                </a:ext>
              </a:extLst>
            </p:cNvPr>
            <p:cNvSpPr/>
            <p:nvPr/>
          </p:nvSpPr>
          <p:spPr>
            <a:xfrm>
              <a:off x="6400802" y="3733800"/>
              <a:ext cx="4210050" cy="928688"/>
            </a:xfrm>
            <a:prstGeom prst="roundRect">
              <a:avLst/>
            </a:prstGeom>
            <a:solidFill>
              <a:srgbClr val="C00000"/>
            </a:solidFill>
          </p:spPr>
          <p:style>
            <a:lnRef idx="3">
              <a:schemeClr val="lt1"/>
            </a:lnRef>
            <a:fillRef idx="1">
              <a:schemeClr val="accent1"/>
            </a:fillRef>
            <a:effectRef idx="1">
              <a:schemeClr val="accent1"/>
            </a:effectRef>
            <a:fontRef idx="minor">
              <a:schemeClr val="lt1"/>
            </a:fontRef>
          </p:style>
          <p:txBody>
            <a:bodyPr anchor="ctr"/>
            <a:lstStyle/>
            <a:p>
              <a:pPr algn="ctr">
                <a:defRPr/>
              </a:pPr>
              <a:r>
                <a:rPr lang="en-US" sz="2000">
                  <a:latin typeface="Arial" panose="020B0604020202020204" pitchFamily="34" charset="0"/>
                </a:rPr>
                <a:t>Net Present Value (NPV)</a:t>
              </a:r>
              <a:endParaRPr lang="en-US" sz="2000" dirty="0">
                <a:latin typeface="Arial" panose="020B0604020202020204" pitchFamily="34" charset="0"/>
              </a:endParaRPr>
            </a:p>
          </p:txBody>
        </p:sp>
        <p:sp>
          <p:nvSpPr>
            <p:cNvPr id="11" name="Rounded Rectangle 23">
              <a:extLst>
                <a:ext uri="{FF2B5EF4-FFF2-40B4-BE49-F238E27FC236}">
                  <a16:creationId xmlns:a16="http://schemas.microsoft.com/office/drawing/2014/main" id="{FC65C484-9A1F-4970-BE80-972A87AEE69B}"/>
                </a:ext>
              </a:extLst>
            </p:cNvPr>
            <p:cNvSpPr/>
            <p:nvPr/>
          </p:nvSpPr>
          <p:spPr>
            <a:xfrm>
              <a:off x="6400802" y="4953000"/>
              <a:ext cx="4210050" cy="928688"/>
            </a:xfrm>
            <a:prstGeom prst="roundRect">
              <a:avLst/>
            </a:prstGeom>
            <a:solidFill>
              <a:schemeClr val="accent1">
                <a:lumMod val="50000"/>
              </a:schemeClr>
            </a:solidFill>
          </p:spPr>
          <p:style>
            <a:lnRef idx="3">
              <a:schemeClr val="lt1"/>
            </a:lnRef>
            <a:fillRef idx="1">
              <a:schemeClr val="accent1"/>
            </a:fillRef>
            <a:effectRef idx="1">
              <a:schemeClr val="accent1"/>
            </a:effectRef>
            <a:fontRef idx="minor">
              <a:schemeClr val="lt1"/>
            </a:fontRef>
          </p:style>
          <p:txBody>
            <a:bodyPr anchor="ctr"/>
            <a:lstStyle/>
            <a:p>
              <a:pPr algn="ctr">
                <a:defRPr/>
              </a:pPr>
              <a:r>
                <a:rPr lang="en-US" sz="2000">
                  <a:latin typeface="Arial" panose="020B0604020202020204" pitchFamily="34" charset="0"/>
                </a:rPr>
                <a:t>Internal Rate of Return (IRR)</a:t>
              </a:r>
              <a:endParaRPr lang="en-US" sz="2000" b="1" dirty="0">
                <a:latin typeface="Arial" panose="020B0604020202020204" pitchFamily="34" charset="0"/>
              </a:endParaRPr>
            </a:p>
          </p:txBody>
        </p:sp>
      </p:grpSp>
      <p:sp>
        <p:nvSpPr>
          <p:cNvPr id="3" name="Rectangle 3">
            <a:extLst>
              <a:ext uri="{FF2B5EF4-FFF2-40B4-BE49-F238E27FC236}">
                <a16:creationId xmlns:a16="http://schemas.microsoft.com/office/drawing/2014/main" id="{10B55D8D-D9FF-00C6-B497-C7E7ECFC7184}"/>
              </a:ext>
            </a:extLst>
          </p:cNvPr>
          <p:cNvSpPr txBox="1">
            <a:spLocks noChangeArrowheads="1"/>
          </p:cNvSpPr>
          <p:nvPr/>
        </p:nvSpPr>
        <p:spPr>
          <a:xfrm>
            <a:off x="744312" y="1953578"/>
            <a:ext cx="10382865" cy="952910"/>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342900" indent="-342900" algn="just">
              <a:buFont typeface="Arial" panose="020B0604020202020204" pitchFamily="34" charset="0"/>
              <a:buChar char="•"/>
            </a:pPr>
            <a:r>
              <a:rPr lang="en-US" sz="1800" dirty="0">
                <a:solidFill>
                  <a:srgbClr val="002060"/>
                </a:solidFill>
                <a:ea typeface="ＭＳ Ｐゴシック" charset="-128"/>
              </a:rPr>
              <a:t>Payback period – the length of time it takes for the project’s income to recover the project’s investment costs. Simple payback period (SPP): does not take into account the time value of money. Usually only applicable to projects with short payback periods (less than 3 years).						             </a:t>
            </a:r>
            <a:r>
              <a:rPr lang="en-GB" sz="1800" dirty="0">
                <a:solidFill>
                  <a:srgbClr val="002060"/>
                </a:solidFill>
                <a:ea typeface="ＭＳ Ｐゴシック" charset="-128"/>
              </a:rPr>
              <a:t>    </a:t>
            </a:r>
          </a:p>
        </p:txBody>
      </p:sp>
      <p:sp>
        <p:nvSpPr>
          <p:cNvPr id="12" name="TextBox 11">
            <a:extLst>
              <a:ext uri="{FF2B5EF4-FFF2-40B4-BE49-F238E27FC236}">
                <a16:creationId xmlns:a16="http://schemas.microsoft.com/office/drawing/2014/main" id="{22E0F96A-4481-C5F9-B05A-BD4A68399ECB}"/>
              </a:ext>
            </a:extLst>
          </p:cNvPr>
          <p:cNvSpPr txBox="1"/>
          <p:nvPr/>
        </p:nvSpPr>
        <p:spPr>
          <a:xfrm>
            <a:off x="744312" y="1423206"/>
            <a:ext cx="10809514" cy="373436"/>
          </a:xfrm>
          <a:prstGeom prst="rect">
            <a:avLst/>
          </a:prstGeom>
          <a:noFill/>
        </p:spPr>
        <p:txBody>
          <a:bodyPr wrap="square">
            <a:spAutoFit/>
          </a:bodyPr>
          <a:lstStyle/>
          <a:p>
            <a:pPr algn="ctr">
              <a:lnSpc>
                <a:spcPct val="110000"/>
              </a:lnSpc>
              <a:spcBef>
                <a:spcPts val="600"/>
              </a:spcBef>
              <a:defRPr/>
            </a:pPr>
            <a:r>
              <a:rPr lang="en-US" sz="1800" b="1" i="1" dirty="0">
                <a:cs typeface="Arial" pitchFamily="34" charset="0"/>
              </a:rPr>
              <a:t>What financial performance evaluation criteria do you often use to make investment decisions?</a:t>
            </a:r>
            <a:endParaRPr lang="en-US" sz="1800" b="1" i="1" dirty="0">
              <a:solidFill>
                <a:schemeClr val="tx1"/>
              </a:solidFill>
              <a:cs typeface="Arial" pitchFamily="34" charset="0"/>
            </a:endParaRPr>
          </a:p>
        </p:txBody>
      </p:sp>
    </p:spTree>
    <p:extLst>
      <p:ext uri="{BB962C8B-B14F-4D97-AF65-F5344CB8AC3E}">
        <p14:creationId xmlns:p14="http://schemas.microsoft.com/office/powerpoint/2010/main" val="31110849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DB9EDB-7D7D-462F-865B-C3C9E8C1E77F}"/>
              </a:ext>
            </a:extLst>
          </p:cNvPr>
          <p:cNvSpPr>
            <a:spLocks noGrp="1"/>
          </p:cNvSpPr>
          <p:nvPr>
            <p:ph type="title"/>
          </p:nvPr>
        </p:nvSpPr>
        <p:spPr>
          <a:xfrm>
            <a:off x="0" y="618849"/>
            <a:ext cx="12192000" cy="495200"/>
          </a:xfrm>
        </p:spPr>
        <p:txBody>
          <a:bodyPr>
            <a:noAutofit/>
          </a:bodyPr>
          <a:lstStyle/>
          <a:p>
            <a:pPr marL="0" marR="0" lvl="0" indent="0" defTabSz="914400" rtl="0" eaLnBrk="0" fontAlgn="base" latinLnBrk="0" hangingPunct="0">
              <a:lnSpc>
                <a:spcPct val="100000"/>
              </a:lnSpc>
              <a:spcBef>
                <a:spcPct val="0"/>
              </a:spcBef>
              <a:spcAft>
                <a:spcPct val="0"/>
              </a:spcAft>
              <a:buClrTx/>
              <a:buSzTx/>
              <a:tabLst/>
            </a:pPr>
            <a:r>
              <a:rPr kumimoji="0" lang="en-US" altLang="en-US" i="0" u="none" strike="noStrike" cap="none" normalizeH="0" baseline="0">
                <a:ln>
                  <a:noFill/>
                </a:ln>
                <a:solidFill>
                  <a:schemeClr val="accent1">
                    <a:lumMod val="50000"/>
                  </a:schemeClr>
                </a:solidFill>
                <a:effectLst/>
                <a:latin typeface="Arial" panose="020B0604020202020204" pitchFamily="34" charset="0"/>
              </a:rPr>
              <a:t>IDENTIFY THE EXPENSES (OUTFLOWS) OF THE EE PROJECT</a:t>
            </a:r>
            <a:endParaRPr kumimoji="0" lang="en-US" altLang="en-US" i="0" u="none" strike="noStrike" cap="none" normalizeH="0" baseline="0" dirty="0">
              <a:ln>
                <a:noFill/>
              </a:ln>
              <a:solidFill>
                <a:schemeClr val="accent1">
                  <a:lumMod val="50000"/>
                </a:schemeClr>
              </a:solidFill>
              <a:effectLst/>
              <a:latin typeface="Arial" panose="020B0604020202020204" pitchFamily="34" charset="0"/>
            </a:endParaRPr>
          </a:p>
        </p:txBody>
      </p:sp>
      <p:sp>
        <p:nvSpPr>
          <p:cNvPr id="3" name="Text Placeholder 2">
            <a:extLst>
              <a:ext uri="{FF2B5EF4-FFF2-40B4-BE49-F238E27FC236}">
                <a16:creationId xmlns:a16="http://schemas.microsoft.com/office/drawing/2014/main" id="{68583338-E4D3-4EB6-A4BA-4C99B059207E}"/>
              </a:ext>
            </a:extLst>
          </p:cNvPr>
          <p:cNvSpPr>
            <a:spLocks noGrp="1"/>
          </p:cNvSpPr>
          <p:nvPr>
            <p:ph type="body" idx="1"/>
          </p:nvPr>
        </p:nvSpPr>
        <p:spPr>
          <a:xfrm>
            <a:off x="829994" y="1247399"/>
            <a:ext cx="10752406" cy="5024285"/>
          </a:xfrm>
        </p:spPr>
        <p:txBody>
          <a:bodyPr/>
          <a:lstStyle/>
          <a:p>
            <a:r>
              <a:rPr lang="en-US" sz="2400" dirty="0">
                <a:solidFill>
                  <a:schemeClr val="tx1"/>
                </a:solidFill>
                <a:latin typeface="Arial" panose="020B0604020202020204" pitchFamily="34" charset="0"/>
                <a:ea typeface="ＭＳ Ｐゴシック" charset="-128"/>
                <a:cs typeface="Arial" panose="020B0604020202020204" pitchFamily="34" charset="0"/>
              </a:rPr>
              <a:t>Energy efficiency projects involve a variety of costs:</a:t>
            </a:r>
            <a:endParaRPr lang="en-US" dirty="0"/>
          </a:p>
        </p:txBody>
      </p:sp>
      <p:graphicFrame>
        <p:nvGraphicFramePr>
          <p:cNvPr id="5" name="Diagram 4">
            <a:extLst>
              <a:ext uri="{FF2B5EF4-FFF2-40B4-BE49-F238E27FC236}">
                <a16:creationId xmlns:a16="http://schemas.microsoft.com/office/drawing/2014/main" id="{82572DA6-557F-46C9-9680-3D721414CA88}"/>
              </a:ext>
            </a:extLst>
          </p:cNvPr>
          <p:cNvGraphicFramePr/>
          <p:nvPr>
            <p:extLst>
              <p:ext uri="{D42A27DB-BD31-4B8C-83A1-F6EECF244321}">
                <p14:modId xmlns:p14="http://schemas.microsoft.com/office/powerpoint/2010/main" val="1889339890"/>
              </p:ext>
            </p:extLst>
          </p:nvPr>
        </p:nvGraphicFramePr>
        <p:xfrm>
          <a:off x="829994" y="1772530"/>
          <a:ext cx="10100603" cy="43658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37552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A9890B-BB61-4BAD-9FA8-3A4634C3FD15}"/>
              </a:ext>
            </a:extLst>
          </p:cNvPr>
          <p:cNvSpPr>
            <a:spLocks noGrp="1"/>
          </p:cNvSpPr>
          <p:nvPr>
            <p:ph type="title"/>
          </p:nvPr>
        </p:nvSpPr>
        <p:spPr/>
        <p:txBody>
          <a:bodyPr>
            <a:noAutofit/>
          </a:bodyPr>
          <a:lstStyle/>
          <a:p>
            <a:pPr marL="0" marR="0" lvl="0" indent="0" defTabSz="914400" rtl="0" eaLnBrk="0" fontAlgn="base" latinLnBrk="0" hangingPunct="0">
              <a:lnSpc>
                <a:spcPct val="100000"/>
              </a:lnSpc>
              <a:spcBef>
                <a:spcPct val="0"/>
              </a:spcBef>
              <a:spcAft>
                <a:spcPct val="0"/>
              </a:spcAft>
              <a:buClrTx/>
              <a:buSzTx/>
              <a:tabLst/>
            </a:pPr>
            <a:r>
              <a:rPr kumimoji="0" lang="en-US" altLang="en-US" i="0" u="none" strike="noStrike" cap="none" normalizeH="0" baseline="0">
                <a:ln>
                  <a:noFill/>
                </a:ln>
                <a:solidFill>
                  <a:schemeClr val="accent1">
                    <a:lumMod val="50000"/>
                  </a:schemeClr>
                </a:solidFill>
                <a:effectLst/>
                <a:latin typeface="Arial" panose="020B0604020202020204" pitchFamily="34" charset="0"/>
              </a:rPr>
              <a:t>IDENTIFY THE BENEFITS (INFLOWS) OF THE EE PROJECT</a:t>
            </a:r>
            <a:endParaRPr kumimoji="0" lang="en-US" altLang="en-US" i="0" u="none" strike="noStrike" cap="none" normalizeH="0" baseline="0" dirty="0">
              <a:ln>
                <a:noFill/>
              </a:ln>
              <a:solidFill>
                <a:schemeClr val="accent1">
                  <a:lumMod val="50000"/>
                </a:schemeClr>
              </a:solidFill>
              <a:effectLst/>
              <a:latin typeface="Arial" panose="020B0604020202020204" pitchFamily="34" charset="0"/>
            </a:endParaRPr>
          </a:p>
        </p:txBody>
      </p:sp>
      <p:sp>
        <p:nvSpPr>
          <p:cNvPr id="3" name="Text Placeholder 2">
            <a:extLst>
              <a:ext uri="{FF2B5EF4-FFF2-40B4-BE49-F238E27FC236}">
                <a16:creationId xmlns:a16="http://schemas.microsoft.com/office/drawing/2014/main" id="{36294E15-4B2B-4F45-9ED4-6ADDBA1B08AB}"/>
              </a:ext>
            </a:extLst>
          </p:cNvPr>
          <p:cNvSpPr>
            <a:spLocks noGrp="1"/>
          </p:cNvSpPr>
          <p:nvPr>
            <p:ph type="body" idx="1"/>
          </p:nvPr>
        </p:nvSpPr>
        <p:spPr>
          <a:xfrm>
            <a:off x="609600" y="1364566"/>
            <a:ext cx="10972800" cy="4572000"/>
          </a:xfrm>
        </p:spPr>
        <p:txBody>
          <a:bodyPr>
            <a:normAutofit/>
          </a:bodyPr>
          <a:lstStyle/>
          <a:p>
            <a:pPr marL="342900" indent="-342900" algn="just" eaLnBrk="0" fontAlgn="base" hangingPunct="0">
              <a:spcBef>
                <a:spcPct val="0"/>
              </a:spcBef>
              <a:spcAft>
                <a:spcPct val="0"/>
              </a:spcAft>
              <a:buClrTx/>
              <a:buSzTx/>
            </a:pPr>
            <a:r>
              <a:rPr kumimoji="0" lang="en-US" altLang="en-US" sz="2400" b="0" i="0" u="none" strike="noStrike" cap="none" normalizeH="0" baseline="0" dirty="0">
                <a:ln>
                  <a:noFill/>
                </a:ln>
                <a:solidFill>
                  <a:schemeClr val="tx1"/>
                </a:solidFill>
                <a:effectLst/>
                <a:latin typeface="Arial" panose="020B0604020202020204" pitchFamily="34" charset="0"/>
              </a:rPr>
              <a:t>Energy and material savings</a:t>
            </a:r>
          </a:p>
          <a:p>
            <a:pPr marL="342900" indent="-342900" algn="just" eaLnBrk="0" fontAlgn="base" hangingPunct="0">
              <a:spcBef>
                <a:spcPct val="0"/>
              </a:spcBef>
              <a:spcAft>
                <a:spcPct val="0"/>
              </a:spcAft>
              <a:buClrTx/>
              <a:buSzTx/>
            </a:pPr>
            <a:r>
              <a:rPr kumimoji="0" lang="en-US" altLang="en-US" sz="2400" b="0" i="0" u="none" strike="noStrike" cap="none" normalizeH="0" baseline="0" dirty="0">
                <a:ln>
                  <a:noFill/>
                </a:ln>
                <a:solidFill>
                  <a:schemeClr val="tx1"/>
                </a:solidFill>
                <a:effectLst/>
                <a:latin typeface="Arial" panose="020B0604020202020204" pitchFamily="34" charset="0"/>
              </a:rPr>
              <a:t>Savings through repairs and maintenance</a:t>
            </a:r>
          </a:p>
          <a:p>
            <a:pPr marL="342900" indent="-342900" algn="just" eaLnBrk="0" fontAlgn="base" hangingPunct="0">
              <a:spcBef>
                <a:spcPct val="0"/>
              </a:spcBef>
              <a:spcAft>
                <a:spcPct val="0"/>
              </a:spcAft>
              <a:buClrTx/>
              <a:buSzTx/>
            </a:pPr>
            <a:r>
              <a:rPr kumimoji="0" lang="en-US" altLang="en-US" sz="2400" b="0" i="0" u="none" strike="noStrike" cap="none" normalizeH="0" baseline="0" dirty="0">
                <a:ln>
                  <a:noFill/>
                </a:ln>
                <a:solidFill>
                  <a:schemeClr val="tx1"/>
                </a:solidFill>
                <a:effectLst/>
                <a:latin typeface="Arial" panose="020B0604020202020204" pitchFamily="34" charset="0"/>
              </a:rPr>
              <a:t>Increased revenue due to improved product grade and quality</a:t>
            </a:r>
          </a:p>
          <a:p>
            <a:pPr marL="342900" indent="-342900" algn="just" eaLnBrk="0" fontAlgn="base" hangingPunct="0">
              <a:spcBef>
                <a:spcPct val="0"/>
              </a:spcBef>
              <a:spcAft>
                <a:spcPct val="0"/>
              </a:spcAft>
              <a:buClrTx/>
              <a:buSzTx/>
            </a:pPr>
            <a:r>
              <a:rPr kumimoji="0" lang="en-US" altLang="en-US" sz="2400" b="0" i="0" u="none" strike="noStrike" cap="none" normalizeH="0" baseline="0" dirty="0">
                <a:ln>
                  <a:noFill/>
                </a:ln>
                <a:solidFill>
                  <a:schemeClr val="tx1"/>
                </a:solidFill>
                <a:effectLst/>
                <a:latin typeface="Arial" panose="020B0604020202020204" pitchFamily="34" charset="0"/>
              </a:rPr>
              <a:t>Tax credits and incentives from the government/power companies</a:t>
            </a:r>
          </a:p>
          <a:p>
            <a:pPr marL="342900" indent="-342900" algn="just" eaLnBrk="0" fontAlgn="base" hangingPunct="0">
              <a:spcBef>
                <a:spcPct val="0"/>
              </a:spcBef>
              <a:spcAft>
                <a:spcPct val="0"/>
              </a:spcAft>
              <a:buClrTx/>
              <a:buSzTx/>
            </a:pPr>
            <a:r>
              <a:rPr kumimoji="0" lang="en-US" altLang="en-US" sz="2400" b="0" i="0" u="none" strike="noStrike" cap="none" normalizeH="0" baseline="0" dirty="0">
                <a:ln>
                  <a:noFill/>
                </a:ln>
                <a:solidFill>
                  <a:schemeClr val="tx1"/>
                </a:solidFill>
                <a:effectLst/>
                <a:latin typeface="Arial" panose="020B0604020202020204" pitchFamily="34" charset="0"/>
              </a:rPr>
              <a:t>Value of recovered equipment when decommissioned</a:t>
            </a:r>
          </a:p>
          <a:p>
            <a:pPr marL="342900" indent="-342900" algn="just" eaLnBrk="0" fontAlgn="base" hangingPunct="0">
              <a:spcBef>
                <a:spcPct val="0"/>
              </a:spcBef>
              <a:spcAft>
                <a:spcPct val="0"/>
              </a:spcAft>
              <a:buClrTx/>
              <a:buSzTx/>
            </a:pPr>
            <a:r>
              <a:rPr kumimoji="0" lang="en-US" altLang="en-US" sz="2400" b="0" i="0" u="none" strike="noStrike" cap="none" normalizeH="0" baseline="0" dirty="0">
                <a:ln>
                  <a:noFill/>
                </a:ln>
                <a:solidFill>
                  <a:schemeClr val="tx1"/>
                </a:solidFill>
                <a:effectLst/>
                <a:latin typeface="Arial" panose="020B0604020202020204" pitchFamily="34" charset="0"/>
              </a:rPr>
              <a:t>Improved worker safety (thanks to reducing uncounted tasks and insurance costs)</a:t>
            </a:r>
          </a:p>
          <a:p>
            <a:pPr marL="342900" indent="-342900" algn="just" eaLnBrk="0" fontAlgn="base" hangingPunct="0">
              <a:spcBef>
                <a:spcPct val="0"/>
              </a:spcBef>
              <a:spcAft>
                <a:spcPct val="0"/>
              </a:spcAft>
              <a:buClrTx/>
              <a:buSzTx/>
            </a:pPr>
            <a:r>
              <a:rPr kumimoji="0" lang="en-US" altLang="en-US" sz="2400" b="0" i="0" u="none" strike="noStrike" cap="none" normalizeH="0" baseline="0" dirty="0">
                <a:ln>
                  <a:noFill/>
                </a:ln>
                <a:solidFill>
                  <a:schemeClr val="tx1"/>
                </a:solidFill>
                <a:effectLst/>
                <a:latin typeface="Arial" panose="020B0604020202020204" pitchFamily="34" charset="0"/>
              </a:rPr>
              <a:t>Enhanced reliability</a:t>
            </a:r>
          </a:p>
          <a:p>
            <a:pPr marL="342900" indent="-342900" algn="just" eaLnBrk="0" fontAlgn="base" hangingPunct="0">
              <a:spcBef>
                <a:spcPct val="0"/>
              </a:spcBef>
              <a:spcAft>
                <a:spcPct val="0"/>
              </a:spcAft>
              <a:buClrTx/>
              <a:buSzTx/>
            </a:pPr>
            <a:r>
              <a:rPr kumimoji="0" lang="en-US" altLang="en-US" sz="2400" b="0" i="0" u="none" strike="noStrike" cap="none" normalizeH="0" baseline="0" dirty="0">
                <a:ln>
                  <a:noFill/>
                </a:ln>
                <a:solidFill>
                  <a:schemeClr val="tx1"/>
                </a:solidFill>
                <a:effectLst/>
                <a:latin typeface="Arial" panose="020B0604020202020204" pitchFamily="34" charset="0"/>
              </a:rPr>
              <a:t>Reduced environmental protection costs</a:t>
            </a:r>
          </a:p>
          <a:p>
            <a:pPr marL="342900" indent="-342900" algn="just" eaLnBrk="0" fontAlgn="base" hangingPunct="0">
              <a:spcBef>
                <a:spcPct val="0"/>
              </a:spcBef>
              <a:spcAft>
                <a:spcPct val="0"/>
              </a:spcAft>
              <a:buClrTx/>
              <a:buSzTx/>
            </a:pPr>
            <a:r>
              <a:rPr kumimoji="0" lang="en-US" altLang="en-US" sz="2400" b="0" i="0" u="none" strike="noStrike" cap="none" normalizeH="0" baseline="0" dirty="0">
                <a:ln>
                  <a:noFill/>
                </a:ln>
                <a:solidFill>
                  <a:schemeClr val="tx1"/>
                </a:solidFill>
                <a:effectLst/>
                <a:latin typeface="Arial" panose="020B0604020202020204" pitchFamily="34" charset="0"/>
              </a:rPr>
              <a:t>Improved product quality</a:t>
            </a:r>
          </a:p>
          <a:p>
            <a:pPr marL="342900" indent="-342900" algn="just" eaLnBrk="0" fontAlgn="base" hangingPunct="0">
              <a:spcBef>
                <a:spcPct val="0"/>
              </a:spcBef>
              <a:spcAft>
                <a:spcPct val="0"/>
              </a:spcAft>
              <a:buClrTx/>
              <a:buSzTx/>
            </a:pPr>
            <a:r>
              <a:rPr kumimoji="0" lang="en-US" altLang="en-US" sz="2400" b="0" i="0" u="none" strike="noStrike" cap="none" normalizeH="0" baseline="0" dirty="0">
                <a:ln>
                  <a:noFill/>
                </a:ln>
                <a:solidFill>
                  <a:schemeClr val="tx1"/>
                </a:solidFill>
                <a:effectLst/>
                <a:latin typeface="Arial" panose="020B0604020202020204" pitchFamily="34" charset="0"/>
              </a:rPr>
              <a:t>Improved capacity utilization</a:t>
            </a:r>
          </a:p>
        </p:txBody>
      </p:sp>
    </p:spTree>
    <p:extLst>
      <p:ext uri="{BB962C8B-B14F-4D97-AF65-F5344CB8AC3E}">
        <p14:creationId xmlns:p14="http://schemas.microsoft.com/office/powerpoint/2010/main" val="2634696183"/>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1695</TotalTime>
  <Words>4408</Words>
  <Application>Microsoft Macintosh PowerPoint</Application>
  <PresentationFormat>Widescreen</PresentationFormat>
  <Paragraphs>548</Paragraphs>
  <Slides>42</Slides>
  <Notes>10</Notes>
  <HiddenSlides>0</HiddenSlides>
  <MMClips>0</MMClips>
  <ScaleCrop>false</ScaleCrop>
  <HeadingPairs>
    <vt:vector size="8" baseType="variant">
      <vt:variant>
        <vt:lpstr>Fonts Used</vt:lpstr>
      </vt:variant>
      <vt:variant>
        <vt:i4>9</vt:i4>
      </vt:variant>
      <vt:variant>
        <vt:lpstr>Theme</vt:lpstr>
      </vt:variant>
      <vt:variant>
        <vt:i4>2</vt:i4>
      </vt:variant>
      <vt:variant>
        <vt:lpstr>Embedded OLE Servers</vt:lpstr>
      </vt:variant>
      <vt:variant>
        <vt:i4>2</vt:i4>
      </vt:variant>
      <vt:variant>
        <vt:lpstr>Slide Titles</vt:lpstr>
      </vt:variant>
      <vt:variant>
        <vt:i4>42</vt:i4>
      </vt:variant>
    </vt:vector>
  </HeadingPairs>
  <TitlesOfParts>
    <vt:vector size="55" baseType="lpstr">
      <vt:lpstr>Fira Sans Extra Condensed</vt:lpstr>
      <vt:lpstr>Wingdings</vt:lpstr>
      <vt:lpstr>Roboto</vt:lpstr>
      <vt:lpstr>Courier New</vt:lpstr>
      <vt:lpstr>ＭＳ Ｐゴシック</vt:lpstr>
      <vt:lpstr>Arial</vt:lpstr>
      <vt:lpstr>Times New Roman</vt:lpstr>
      <vt:lpstr>Calibri</vt:lpstr>
      <vt:lpstr>Cambria Math</vt:lpstr>
      <vt:lpstr>Energy Saving Infographics by Slidesgo</vt:lpstr>
      <vt:lpstr>1_Energy Saving Infographics by Slidesgo</vt:lpstr>
      <vt:lpstr>Equation</vt:lpstr>
      <vt:lpstr>Worksheet</vt:lpstr>
      <vt:lpstr>PowerPoint Presentation</vt:lpstr>
      <vt:lpstr>Module 20 – Concepts and indicators of financial and economic analysis of EE projects</vt:lpstr>
      <vt:lpstr>1. EVALUATING/SELECTING EE PROJECTS</vt:lpstr>
      <vt:lpstr>Parameters to be described and identified from the EE projects</vt:lpstr>
      <vt:lpstr>DESCRIBE THE TECHNICAL ASPECTS OF THE EE PROJECT</vt:lpstr>
      <vt:lpstr>Economic Analysis and Financial Analysis in (EE) Projects</vt:lpstr>
      <vt:lpstr>Financial indicators</vt:lpstr>
      <vt:lpstr>IDENTIFY THE EXPENSES (OUTFLOWS) OF THE EE PROJECT</vt:lpstr>
      <vt:lpstr>IDENTIFY THE BENEFITS (INFLOWS) OF THE EE PROJECT</vt:lpstr>
      <vt:lpstr>EVALUATING THE EFFECTIVENESS OF ENERGY-SAVING SOLUTIONS</vt:lpstr>
      <vt:lpstr>TYPES OF CASH FLOWS</vt:lpstr>
      <vt:lpstr>COSTS AND SAVINGS</vt:lpstr>
      <vt:lpstr>VALUE OVER TIME OF CASH FLOWS - EQUIVALENT VALUE</vt:lpstr>
      <vt:lpstr>DISCOUNT RATE AND COST OF CAPITAL</vt:lpstr>
      <vt:lpstr>EFFECTS OF INFLATION</vt:lpstr>
      <vt:lpstr>CURRENT VALUE OF CASH FLOW</vt:lpstr>
      <vt:lpstr>SOME VALUE CONVERSION FORMULAS</vt:lpstr>
      <vt:lpstr>FINANCIAL INDICATORS USED TO EVALUATE EE PROJECTS</vt:lpstr>
      <vt:lpstr>RATED BY NPV AND IRR</vt:lpstr>
      <vt:lpstr>EVALUATION OF EE PROJECTS BASED ON NPV</vt:lpstr>
      <vt:lpstr>EVALUATION OF EE PROJECTS BASED ON IRR</vt:lpstr>
      <vt:lpstr>EVALUATION OF EE PROJECTS BASED ON IRR</vt:lpstr>
      <vt:lpstr>FINANCIAL INDICATORS USED TO EVALUATE EE PROJECTS</vt:lpstr>
      <vt:lpstr>FINANCIAL INDICATORS USED TO EVALUATE EE PROJECTS</vt:lpstr>
      <vt:lpstr>ADVANTAGES OF NPV AND IRR OVER OTHER METHODS</vt:lpstr>
      <vt:lpstr>WHICH METHOD TO USE?</vt:lpstr>
      <vt:lpstr>SENSITIVITY ANALYSIS</vt:lpstr>
      <vt:lpstr>LIFE CYCLE COSTS</vt:lpstr>
      <vt:lpstr>EXAMPLE LCC CALCULATION</vt:lpstr>
      <vt:lpstr>EXAMPLE LCC CALCULATION</vt:lpstr>
      <vt:lpstr>ESTIMATION OF COSTS AND BENEFITS OF EE PROJECT</vt:lpstr>
      <vt:lpstr>EXAMPLE OF STRAIGHT LINE DEPRECIATION</vt:lpstr>
      <vt:lpstr>METHOD OF REPAYMENT OF PRINCIPAL AND INTEREST</vt:lpstr>
      <vt:lpstr>PRINCIPAL AND INTEREST REPAYMENT METHODS</vt:lpstr>
      <vt:lpstr>PRINCIPAL AND INTEREST REPAYMENT METHODS</vt:lpstr>
      <vt:lpstr>CORPORATE INCOME TAX</vt:lpstr>
      <vt:lpstr>FINANCIAL CASH FLOW OF EE INVESTMENT PROJECT IN CASE OF NON-LOAN</vt:lpstr>
      <vt:lpstr>FINANCIAL FLOW OF EE INVESTMENT PROJECT IN CASE OF LOAN</vt:lpstr>
      <vt:lpstr>Financial cash flow of investment project of renewable energy in case of borrowing capital</vt:lpstr>
      <vt:lpstr>Some issues when evaluating EE projects</vt:lpstr>
      <vt:lpstr>QUIZZ</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CHƯƠNG TRÌNH TẬP HUẤN IEs</dc:title>
  <dc:creator>LÊ Quang Trường</dc:creator>
  <cp:lastModifiedBy>823417-Nguyễn Mạnh Hùng</cp:lastModifiedBy>
  <cp:revision>124</cp:revision>
  <dcterms:modified xsi:type="dcterms:W3CDTF">2025-08-15T08:10:09Z</dcterms:modified>
</cp:coreProperties>
</file>