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  <p:sldMasterId id="2147483663" r:id="rId2"/>
  </p:sldMasterIdLst>
  <p:notesMasterIdLst>
    <p:notesMasterId r:id="rId28"/>
  </p:notesMasterIdLst>
  <p:sldIdLst>
    <p:sldId id="2371" r:id="rId3"/>
    <p:sldId id="2349" r:id="rId4"/>
    <p:sldId id="2350" r:id="rId5"/>
    <p:sldId id="775" r:id="rId6"/>
    <p:sldId id="470" r:id="rId7"/>
    <p:sldId id="488" r:id="rId8"/>
    <p:sldId id="471" r:id="rId9"/>
    <p:sldId id="765" r:id="rId10"/>
    <p:sldId id="2352" r:id="rId11"/>
    <p:sldId id="472" r:id="rId12"/>
    <p:sldId id="473" r:id="rId13"/>
    <p:sldId id="766" r:id="rId14"/>
    <p:sldId id="479" r:id="rId15"/>
    <p:sldId id="2370" r:id="rId16"/>
    <p:sldId id="767" r:id="rId17"/>
    <p:sldId id="447" r:id="rId18"/>
    <p:sldId id="448" r:id="rId19"/>
    <p:sldId id="773" r:id="rId20"/>
    <p:sldId id="450" r:id="rId21"/>
    <p:sldId id="774" r:id="rId22"/>
    <p:sldId id="485" r:id="rId23"/>
    <p:sldId id="2357" r:id="rId24"/>
    <p:sldId id="486" r:id="rId25"/>
    <p:sldId id="768" r:id="rId26"/>
    <p:sldId id="313" r:id="rId27"/>
  </p:sldIdLst>
  <p:sldSz cx="12192000" cy="6858000"/>
  <p:notesSz cx="6858000" cy="9144000"/>
  <p:embeddedFontLst>
    <p:embeddedFont>
      <p:font typeface="ＭＳ Ｐゴシック" panose="020B0600070205080204" pitchFamily="34" charset="-128"/>
      <p:regular r:id="rId29"/>
    </p:embeddedFont>
    <p:embeddedFont>
      <p:font typeface="Fira Sans Extra Condensed" panose="020B0503050000020004" pitchFamily="34" charset="0"/>
      <p:regular r:id="rId30"/>
      <p:bold r:id="rId31"/>
      <p:italic r:id="rId32"/>
      <p:boldItalic r:id="rId33"/>
    </p:embeddedFont>
    <p:embeddedFont>
      <p:font typeface="Roboto" panose="02000000000000000000" pitchFamily="2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71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2ACAA50-B3C0-4FEF-8DD3-66675128A787}">
  <a:tblStyle styleId="{12ACAA50-B3C0-4FEF-8DD3-66675128A7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463" autoAdjust="0"/>
    <p:restoredTop sz="94712"/>
  </p:normalViewPr>
  <p:slideViewPr>
    <p:cSldViewPr snapToGrid="0">
      <p:cViewPr varScale="1">
        <p:scale>
          <a:sx n="98" d="100"/>
          <a:sy n="98" d="100"/>
        </p:scale>
        <p:origin x="200" y="6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font" Target="fonts/font6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5.fntdata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774812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>
            <a:extLst>
              <a:ext uri="{FF2B5EF4-FFF2-40B4-BE49-F238E27FC236}">
                <a16:creationId xmlns:a16="http://schemas.microsoft.com/office/drawing/2014/main" id="{42B84A56-2526-FD17-324C-E1980FC3AB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142C81E-E61A-491D-AA0A-5D68EC15F900}" type="slidenum">
              <a:rPr lang="en-GB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78179" name="Rectangle 2">
            <a:extLst>
              <a:ext uri="{FF2B5EF4-FFF2-40B4-BE49-F238E27FC236}">
                <a16:creationId xmlns:a16="http://schemas.microsoft.com/office/drawing/2014/main" id="{3CC3AFC7-0BE5-AF1A-89E9-5BDE180BB3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8180" name="Rectangle 3">
            <a:extLst>
              <a:ext uri="{FF2B5EF4-FFF2-40B4-BE49-F238E27FC236}">
                <a16:creationId xmlns:a16="http://schemas.microsoft.com/office/drawing/2014/main" id="{A73D0432-9D03-2F28-C8C9-C9D4EA0D62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>
            <a:extLst>
              <a:ext uri="{FF2B5EF4-FFF2-40B4-BE49-F238E27FC236}">
                <a16:creationId xmlns:a16="http://schemas.microsoft.com/office/drawing/2014/main" id="{AD91F068-5903-9A5D-7827-848725F8C19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EF354CD-2FBD-4168-8EFB-5790F278B5C5}" type="slidenum">
              <a:rPr lang="en-GB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47459" name="Rectangle 2">
            <a:extLst>
              <a:ext uri="{FF2B5EF4-FFF2-40B4-BE49-F238E27FC236}">
                <a16:creationId xmlns:a16="http://schemas.microsoft.com/office/drawing/2014/main" id="{2795268F-A9A6-31CB-78D2-C1DCEB867E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60" name="Rectangle 3">
            <a:extLst>
              <a:ext uri="{FF2B5EF4-FFF2-40B4-BE49-F238E27FC236}">
                <a16:creationId xmlns:a16="http://schemas.microsoft.com/office/drawing/2014/main" id="{69C71378-B6B0-2E9F-1C01-266A30951F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>
                <a:ea typeface="ＭＳ Ｐゴシック" panose="020B0600070205080204" pitchFamily="34" charset="-128"/>
              </a:rPr>
              <a:t>Hợp đồng hiệu quả chưa phổ biến ở Việt Nam, cần có khung pháp lý chặt chẽ để thực hiện hợp đồng.</a:t>
            </a:r>
          </a:p>
          <a:p>
            <a:pPr eaLnBrk="1" hangingPunct="1"/>
            <a:r>
              <a:rPr lang="en-GB" altLang="en-US">
                <a:ea typeface="ＭＳ Ｐゴシック" panose="020B0600070205080204" pitchFamily="34" charset="-128"/>
              </a:rPr>
              <a:t>Các hoạt động đo lường và xác nhận tiết kiệm có vai trò cực kỳ quan trọng đối với loại hợp đồng này. Thực hiện tốt M&amp;V sẽ tránh được các tranh cãi không đáng có sau này.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>
            <a:extLst>
              <a:ext uri="{FF2B5EF4-FFF2-40B4-BE49-F238E27FC236}">
                <a16:creationId xmlns:a16="http://schemas.microsoft.com/office/drawing/2014/main" id="{E958289C-A82C-BEBF-88ED-C87D6889372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3D7CABA-2A1A-4069-907F-A145AD566B9E}" type="slidenum">
              <a:rPr lang="en-GB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52579" name="Rectangle 2">
            <a:extLst>
              <a:ext uri="{FF2B5EF4-FFF2-40B4-BE49-F238E27FC236}">
                <a16:creationId xmlns:a16="http://schemas.microsoft.com/office/drawing/2014/main" id="{AA7A2687-5E5E-A15C-4FE2-09CD5311A9E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2580" name="Rectangle 3">
            <a:extLst>
              <a:ext uri="{FF2B5EF4-FFF2-40B4-BE49-F238E27FC236}">
                <a16:creationId xmlns:a16="http://schemas.microsoft.com/office/drawing/2014/main" id="{7E062AA7-BCF0-C5AA-473F-47AF903405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>
            <a:extLst>
              <a:ext uri="{FF2B5EF4-FFF2-40B4-BE49-F238E27FC236}">
                <a16:creationId xmlns:a16="http://schemas.microsoft.com/office/drawing/2014/main" id="{6EE0A6D1-907A-A45A-4EC0-CA5DFFA3F9B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4627" name="Notes Placeholder 2">
            <a:extLst>
              <a:ext uri="{FF2B5EF4-FFF2-40B4-BE49-F238E27FC236}">
                <a16:creationId xmlns:a16="http://schemas.microsoft.com/office/drawing/2014/main" id="{0E062A1C-ED5B-EBD4-BD86-3DE64D122A6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54628" name="Slide Number Placeholder 3">
            <a:extLst>
              <a:ext uri="{FF2B5EF4-FFF2-40B4-BE49-F238E27FC236}">
                <a16:creationId xmlns:a16="http://schemas.microsoft.com/office/drawing/2014/main" id="{7CE90F1F-712E-4636-4393-31AF4B2F0C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9BBC2A8-FB5F-45C4-BC86-D959E3A7CE6A}" type="slidenum">
              <a:rPr lang="en-US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Slide Image Placeholder 1">
            <a:extLst>
              <a:ext uri="{FF2B5EF4-FFF2-40B4-BE49-F238E27FC236}">
                <a16:creationId xmlns:a16="http://schemas.microsoft.com/office/drawing/2014/main" id="{09178BAB-FC65-DDC3-3097-C54EAA31C77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8723" name="Notes Placeholder 2">
            <a:extLst>
              <a:ext uri="{FF2B5EF4-FFF2-40B4-BE49-F238E27FC236}">
                <a16:creationId xmlns:a16="http://schemas.microsoft.com/office/drawing/2014/main" id="{EB394964-759A-B641-8A70-A7C4AC2A142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58724" name="Slide Number Placeholder 3">
            <a:extLst>
              <a:ext uri="{FF2B5EF4-FFF2-40B4-BE49-F238E27FC236}">
                <a16:creationId xmlns:a16="http://schemas.microsoft.com/office/drawing/2014/main" id="{89E98826-C496-ED63-EA38-21BE48EBC9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E775B85-8782-421B-B1D0-5029B13DE847}" type="slidenum">
              <a:rPr lang="en-US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>
            <a:extLst>
              <a:ext uri="{FF2B5EF4-FFF2-40B4-BE49-F238E27FC236}">
                <a16:creationId xmlns:a16="http://schemas.microsoft.com/office/drawing/2014/main" id="{249C78CD-2EFE-F3C8-E995-F3039ACDB5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BAAC81F-8732-4AB0-B89B-6DC0E8E41858}" type="slidenum">
              <a:rPr lang="en-GB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80227" name="Rectangle 2">
            <a:extLst>
              <a:ext uri="{FF2B5EF4-FFF2-40B4-BE49-F238E27FC236}">
                <a16:creationId xmlns:a16="http://schemas.microsoft.com/office/drawing/2014/main" id="{73E7ED6B-B246-523A-CC9B-05D452EF27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0228" name="Rectangle 3">
            <a:extLst>
              <a:ext uri="{FF2B5EF4-FFF2-40B4-BE49-F238E27FC236}">
                <a16:creationId xmlns:a16="http://schemas.microsoft.com/office/drawing/2014/main" id="{520D83C9-052C-200B-9D2F-553C987C02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959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>
            <a:extLst>
              <a:ext uri="{FF2B5EF4-FFF2-40B4-BE49-F238E27FC236}">
                <a16:creationId xmlns:a16="http://schemas.microsoft.com/office/drawing/2014/main" id="{D4371E77-B8BB-1551-1197-D03E39BF13D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550826A-84AE-42B6-9308-0A669085CDF4}" type="slidenum">
              <a:rPr lang="en-GB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82275" name="Rectangle 2">
            <a:extLst>
              <a:ext uri="{FF2B5EF4-FFF2-40B4-BE49-F238E27FC236}">
                <a16:creationId xmlns:a16="http://schemas.microsoft.com/office/drawing/2014/main" id="{DEC17833-BF2E-F366-4581-1C7A9BB0F7C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2276" name="Rectangle 3">
            <a:extLst>
              <a:ext uri="{FF2B5EF4-FFF2-40B4-BE49-F238E27FC236}">
                <a16:creationId xmlns:a16="http://schemas.microsoft.com/office/drawing/2014/main" id="{11B24240-F414-2E34-9B7A-A40E073434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55FFE1B-A022-43FB-B9CD-B9F2BCA3DFF9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80300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1046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>
            <a:extLst>
              <a:ext uri="{FF2B5EF4-FFF2-40B4-BE49-F238E27FC236}">
                <a16:creationId xmlns:a16="http://schemas.microsoft.com/office/drawing/2014/main" id="{CD9EC1C0-C111-C2AD-9940-4142FB8629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8ACFF09-DFB0-4759-AD68-652432846977}" type="slidenum">
              <a:rPr lang="en-GB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67939" name="Rectangle 2">
            <a:extLst>
              <a:ext uri="{FF2B5EF4-FFF2-40B4-BE49-F238E27FC236}">
                <a16:creationId xmlns:a16="http://schemas.microsoft.com/office/drawing/2014/main" id="{C8BC2F54-FF20-BB76-DBF9-291CA0C8C5C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7940" name="Rectangle 3">
            <a:extLst>
              <a:ext uri="{FF2B5EF4-FFF2-40B4-BE49-F238E27FC236}">
                <a16:creationId xmlns:a16="http://schemas.microsoft.com/office/drawing/2014/main" id="{F2CAAF30-6ABA-9164-E1F3-CF36871854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>
            <a:extLst>
              <a:ext uri="{FF2B5EF4-FFF2-40B4-BE49-F238E27FC236}">
                <a16:creationId xmlns:a16="http://schemas.microsoft.com/office/drawing/2014/main" id="{9609600A-46DE-25F7-11E5-A818524CBD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B29A9DD-0480-4BBD-9614-B383E5270B90}" type="slidenum">
              <a:rPr lang="en-GB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65891" name="Rectangle 2">
            <a:extLst>
              <a:ext uri="{FF2B5EF4-FFF2-40B4-BE49-F238E27FC236}">
                <a16:creationId xmlns:a16="http://schemas.microsoft.com/office/drawing/2014/main" id="{E15A0AFA-66A2-D086-4228-47C1735BF25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2" name="Rectangle 3">
            <a:extLst>
              <a:ext uri="{FF2B5EF4-FFF2-40B4-BE49-F238E27FC236}">
                <a16:creationId xmlns:a16="http://schemas.microsoft.com/office/drawing/2014/main" id="{45D110A8-8C94-18C0-6E22-03AC25D794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dirty="0" err="1">
                <a:ea typeface="ＭＳ Ｐゴシック" panose="020B0600070205080204" pitchFamily="34" charset="-128"/>
              </a:rPr>
              <a:t>Dòng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tiền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dự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án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được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đưa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vào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tính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toán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dạng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bảng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theo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định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dạng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phù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hợp</a:t>
            </a:r>
            <a:r>
              <a:rPr lang="en-GB" altLang="en-US" dirty="0">
                <a:ea typeface="ＭＳ Ｐゴシック" panose="020B0600070205080204" pitchFamily="34" charset="-128"/>
              </a:rPr>
              <a:t>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>
            <a:extLst>
              <a:ext uri="{FF2B5EF4-FFF2-40B4-BE49-F238E27FC236}">
                <a16:creationId xmlns:a16="http://schemas.microsoft.com/office/drawing/2014/main" id="{788BCB92-4FDA-5A91-5CE9-2DEDA479704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D4FF62-F928-4C55-A875-1C0F9C491922}" type="slidenum">
              <a:rPr lang="en-GB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69987" name="Rectangle 2">
            <a:extLst>
              <a:ext uri="{FF2B5EF4-FFF2-40B4-BE49-F238E27FC236}">
                <a16:creationId xmlns:a16="http://schemas.microsoft.com/office/drawing/2014/main" id="{72765A91-F45A-B089-B405-6623DB0B9D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9988" name="Rectangle 3">
            <a:extLst>
              <a:ext uri="{FF2B5EF4-FFF2-40B4-BE49-F238E27FC236}">
                <a16:creationId xmlns:a16="http://schemas.microsoft.com/office/drawing/2014/main" id="{CBE5F0A3-E9F7-F2AB-1941-5F76774DDE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dirty="0" err="1">
                <a:ea typeface="ＭＳ Ｐゴシック" panose="020B0600070205080204" pitchFamily="34" charset="-128"/>
              </a:rPr>
              <a:t>Tài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trợ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hoàn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toàn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băng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vốn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chủ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sở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hữu</a:t>
            </a:r>
            <a:r>
              <a:rPr lang="en-GB" altLang="en-US" dirty="0">
                <a:ea typeface="ＭＳ Ｐゴシック" panose="020B0600070205080204" pitchFamily="34" charset="-128"/>
              </a:rPr>
              <a:t>.</a:t>
            </a:r>
          </a:p>
          <a:p>
            <a:pPr eaLnBrk="1" hangingPunct="1"/>
            <a:r>
              <a:rPr lang="en-GB" altLang="en-US" dirty="0" err="1">
                <a:ea typeface="ＭＳ Ｐゴシック" panose="020B0600070205080204" pitchFamily="34" charset="-128"/>
              </a:rPr>
              <a:t>Trường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hợp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này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sẽ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không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có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được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lợi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ích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thuế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từ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các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phần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trả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lãi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vay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nợ</a:t>
            </a:r>
            <a:r>
              <a:rPr lang="en-GB" altLang="en-US" dirty="0">
                <a:ea typeface="ＭＳ Ｐゴシック" panose="020B0600070205080204" pitchFamily="34" charset="-128"/>
              </a:rPr>
              <a:t>.</a:t>
            </a:r>
          </a:p>
          <a:p>
            <a:pPr eaLnBrk="1" hangingPunct="1"/>
            <a:r>
              <a:rPr lang="en-GB" altLang="en-US" dirty="0" err="1">
                <a:ea typeface="ＭＳ Ｐゴシック" panose="020B0600070205080204" pitchFamily="34" charset="-128"/>
              </a:rPr>
              <a:t>Sẽ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khó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thực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hiện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với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các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dự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án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đòi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hỏi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vốn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  <a:r>
              <a:rPr lang="en-GB" altLang="en-US" dirty="0" err="1">
                <a:ea typeface="ＭＳ Ｐゴシック" panose="020B0600070205080204" pitchFamily="34" charset="-128"/>
              </a:rPr>
              <a:t>lớn</a:t>
            </a:r>
            <a:r>
              <a:rPr lang="en-GB" altLang="en-US" dirty="0">
                <a:ea typeface="ＭＳ Ｐゴシック" panose="020B0600070205080204" pitchFamily="34" charset="-128"/>
              </a:rPr>
              <a:t>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>
            <a:extLst>
              <a:ext uri="{FF2B5EF4-FFF2-40B4-BE49-F238E27FC236}">
                <a16:creationId xmlns:a16="http://schemas.microsoft.com/office/drawing/2014/main" id="{03B0944B-726F-081F-E78E-8F6BED27DF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9D5A12A-E1EE-4040-992F-B67FF75F81E7}" type="slidenum">
              <a:rPr lang="en-GB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39267" name="Rectangle 2">
            <a:extLst>
              <a:ext uri="{FF2B5EF4-FFF2-40B4-BE49-F238E27FC236}">
                <a16:creationId xmlns:a16="http://schemas.microsoft.com/office/drawing/2014/main" id="{B023EDA8-33BF-427D-C365-38147422584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9268" name="Rectangle 3">
            <a:extLst>
              <a:ext uri="{FF2B5EF4-FFF2-40B4-BE49-F238E27FC236}">
                <a16:creationId xmlns:a16="http://schemas.microsoft.com/office/drawing/2014/main" id="{F9138D60-EABC-4C9A-5C27-B48DCAD4EE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>
            <a:extLst>
              <a:ext uri="{FF2B5EF4-FFF2-40B4-BE49-F238E27FC236}">
                <a16:creationId xmlns:a16="http://schemas.microsoft.com/office/drawing/2014/main" id="{4E2C4A0F-2271-DC2F-5AB4-137E8661A7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3645032-5F44-4BA2-ADB3-1390DA1FC0FC}" type="slidenum">
              <a:rPr lang="en-GB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72035" name="Rectangle 2">
            <a:extLst>
              <a:ext uri="{FF2B5EF4-FFF2-40B4-BE49-F238E27FC236}">
                <a16:creationId xmlns:a16="http://schemas.microsoft.com/office/drawing/2014/main" id="{22332073-2859-E33A-BC17-DF3131A27D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2036" name="Rectangle 3">
            <a:extLst>
              <a:ext uri="{FF2B5EF4-FFF2-40B4-BE49-F238E27FC236}">
                <a16:creationId xmlns:a16="http://schemas.microsoft.com/office/drawing/2014/main" id="{1B0A87F5-F3E7-4930-5078-D82938154F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>
            <a:extLst>
              <a:ext uri="{FF2B5EF4-FFF2-40B4-BE49-F238E27FC236}">
                <a16:creationId xmlns:a16="http://schemas.microsoft.com/office/drawing/2014/main" id="{C7477E57-75D3-3596-43B8-99500A2A00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66C57CE-EC61-40E6-86BA-683D1BE58F88}" type="slidenum">
              <a:rPr lang="en-GB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74083" name="Rectangle 2">
            <a:extLst>
              <a:ext uri="{FF2B5EF4-FFF2-40B4-BE49-F238E27FC236}">
                <a16:creationId xmlns:a16="http://schemas.microsoft.com/office/drawing/2014/main" id="{4F4A4172-CCE6-A11D-C73F-16E17B9421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084" name="Rectangle 3">
            <a:extLst>
              <a:ext uri="{FF2B5EF4-FFF2-40B4-BE49-F238E27FC236}">
                <a16:creationId xmlns:a16="http://schemas.microsoft.com/office/drawing/2014/main" id="{EA8E1F69-0984-B261-8AAE-6D7E1E9F5F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>
                <a:ea typeface="ＭＳ Ｐゴシック" panose="020B0600070205080204" pitchFamily="34" charset="-128"/>
              </a:rPr>
              <a:t>Vay ngân hàng là biện pháp đơn giản nhất có thể thực hiện tuy nhiên vẫn còn có các biện pháp khác để huy động vốn.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>
            <a:extLst>
              <a:ext uri="{FF2B5EF4-FFF2-40B4-BE49-F238E27FC236}">
                <a16:creationId xmlns:a16="http://schemas.microsoft.com/office/drawing/2014/main" id="{0DE9DBFB-D6B8-1D97-D8D8-1CBA0555D6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4F9259E-32F9-4DDA-8C98-C3ABC2F04D4C}" type="slidenum">
              <a:rPr lang="en-GB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43363" name="Rectangle 2">
            <a:extLst>
              <a:ext uri="{FF2B5EF4-FFF2-40B4-BE49-F238E27FC236}">
                <a16:creationId xmlns:a16="http://schemas.microsoft.com/office/drawing/2014/main" id="{B9F7411B-AEF4-78D4-7F42-71EF16B85E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64" name="Rectangle 3">
            <a:extLst>
              <a:ext uri="{FF2B5EF4-FFF2-40B4-BE49-F238E27FC236}">
                <a16:creationId xmlns:a16="http://schemas.microsoft.com/office/drawing/2014/main" id="{E91DD886-B7AD-EC6F-3409-FAE43903BC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dirty="0">
                <a:ea typeface="ＭＳ Ｐゴシック" panose="020B0600070205080204" pitchFamily="34" charset="-128"/>
              </a:rPr>
              <a:t>BỔ SUNG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>
            <a:extLst>
              <a:ext uri="{FF2B5EF4-FFF2-40B4-BE49-F238E27FC236}">
                <a16:creationId xmlns:a16="http://schemas.microsoft.com/office/drawing/2014/main" id="{47539303-3471-FAD7-019B-2F53EA47990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7EDB3FD-A229-4A55-86D0-CF08A15FE5F9}" type="slidenum">
              <a:rPr lang="en-GB" altLang="en-US" smtClean="0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176131" name="Rectangle 2">
            <a:extLst>
              <a:ext uri="{FF2B5EF4-FFF2-40B4-BE49-F238E27FC236}">
                <a16:creationId xmlns:a16="http://schemas.microsoft.com/office/drawing/2014/main" id="{782C1A09-9775-0C67-6DDD-945A807038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6132" name="Rectangle 3">
            <a:extLst>
              <a:ext uri="{FF2B5EF4-FFF2-40B4-BE49-F238E27FC236}">
                <a16:creationId xmlns:a16="http://schemas.microsoft.com/office/drawing/2014/main" id="{075486BB-2EB5-E407-8BF4-D3693381E0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>
                <a:ea typeface="ＭＳ Ｐゴシック" panose="020B0600070205080204" pitchFamily="34" charset="-128"/>
              </a:rPr>
              <a:t>Các hình thức thuê chưa thực sự phổ biến ở Việt Nam hiện nay, đặc biệt là thuê vốn.</a:t>
            </a:r>
          </a:p>
          <a:p>
            <a:pPr eaLnBrk="1" hangingPunct="1"/>
            <a:r>
              <a:rPr lang="en-GB" altLang="en-US">
                <a:ea typeface="ＭＳ Ｐゴシック" panose="020B0600070205080204" pitchFamily="34" charset="-128"/>
              </a:rPr>
              <a:t>Cần có khung pháp lý và qui định chặt chẽ trong trường hợp thuê vốn.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5620" y="357785"/>
            <a:ext cx="2638264" cy="5442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82024" y="-112668"/>
            <a:ext cx="1596091" cy="159609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6551" y="101600"/>
            <a:ext cx="10524067" cy="6540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343651"/>
            <a:ext cx="941949" cy="308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5" y="6297948"/>
            <a:ext cx="400404" cy="35453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888760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735C02-A6A7-428F-77F2-12814215475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7E1DCA-E430-FF0C-489A-DB201B59FB5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9059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>
                <a:latin typeface="+mn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F16318-F0EE-7076-6EA0-CFB15EC1323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D660BF-AF9A-2642-1C1F-71E1521DB1B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09457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>
                <a:latin typeface="+mj-l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14368D-44D5-5B80-A3EE-4BCE408060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70529B-C816-FE81-5A4A-D64C9631E8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3821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93F6FD-A6C9-AB8E-7732-0E23982C3BC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D54538-6A5D-C8CC-F745-C299E557142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0479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D209EB-56FB-6BB1-737C-85E9772E354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DC6624-6C06-E7F1-C86F-98AE00DBDD4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6091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86807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351130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3517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>
                <a:latin typeface="+mj-l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17E2DED-C2AE-E955-8AD6-5B883E8042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F2410B-D205-1AA5-5BF4-557ED67DE8D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72B5A13-6E09-2E20-7BCA-A23E2B6485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2DD8D9-F6BF-C988-59EF-FA1E7B9ECFA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41052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6551" y="101600"/>
            <a:ext cx="10524067" cy="6540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343651"/>
            <a:ext cx="941949" cy="308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5" y="6297948"/>
            <a:ext cx="400404" cy="35453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127283"/>
      </p:ext>
    </p:extLst>
  </p:cSld>
  <p:clrMapOvr>
    <a:masterClrMapping/>
  </p:clrMapOvr>
  <p:transition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9231936-1297-1748-B431-7A65D950E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B488A13-50B4-B198-A45D-28C5841287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C03EFC-ACAB-F9C7-AFB8-38904DEAA83C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42497140-7AE0-F828-6520-0B4E16FCC0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7A6FEA-B124-D7A3-9864-59595CD2011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578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17E2DED-C2AE-E955-8AD6-5B883E8042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F2410B-D205-1AA5-5BF4-557ED67DE8D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328281-E33C-6E6E-F1A5-2ED2551440A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01B31D-04C0-1E71-4E4F-98DD8246E5D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B68D054-4A44-B920-FE27-8756A1EDBA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343651"/>
            <a:ext cx="941949" cy="308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D7563C-9FC8-1AC2-0D96-9228B71507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5" y="6297948"/>
            <a:ext cx="400404" cy="354539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208FD8B-E854-1F82-CF16-FD2CBFDB535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B41C246-8F03-7163-D298-5044CDABE1C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6026CD-4790-D1DD-EC54-1824E36BD1D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9895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200" b="1"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BA5D615-0A23-1F02-B340-BA84ACF71A7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EADC86-86F9-2293-2229-7419BC4D272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86884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152401"/>
            <a:ext cx="11277600" cy="563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152526"/>
            <a:ext cx="10972800" cy="52482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Click icon to add table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8329E1A-3EFA-A3A6-D2F7-F94C478C03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7823200" y="6461126"/>
            <a:ext cx="3860800" cy="320675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D6DFE11-424A-1C04-201D-A4C79B38CE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9347200" y="6537326"/>
            <a:ext cx="2844800" cy="32067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4590B5-A5FA-4EC3-92AC-AD566F78E6A0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CA8605F-DBD1-54E8-78D7-D7822BCBAA59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xfrm>
            <a:off x="19051" y="838200"/>
            <a:ext cx="11277600" cy="228600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2168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152526"/>
            <a:ext cx="10972800" cy="52482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Click icon to add table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8329E1A-3EFA-A3A6-D2F7-F94C478C03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7823200" y="6461126"/>
            <a:ext cx="3860800" cy="320675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D6DFE11-424A-1C04-201D-A4C79B38CE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9347200" y="6537326"/>
            <a:ext cx="2844800" cy="32067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4590B5-A5FA-4EC3-92AC-AD566F78E6A0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0005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152526"/>
            <a:ext cx="10972800" cy="52482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Click icon to add table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8329E1A-3EFA-A3A6-D2F7-F94C478C03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7823200" y="6461126"/>
            <a:ext cx="3860800" cy="320675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D6DFE11-424A-1C04-201D-A4C79B38CE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9347200" y="6537326"/>
            <a:ext cx="2844800" cy="32067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4590B5-A5FA-4EC3-92AC-AD566F78E6A0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6959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152526"/>
            <a:ext cx="10972800" cy="52482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Click icon to add table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8329E1A-3EFA-A3A6-D2F7-F94C478C03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7823200" y="6461126"/>
            <a:ext cx="3860800" cy="320675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D6DFE11-424A-1C04-201D-A4C79B38CE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9347200" y="6537326"/>
            <a:ext cx="2844800" cy="32067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4590B5-A5FA-4EC3-92AC-AD566F78E6A0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4831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152526"/>
            <a:ext cx="10972800" cy="52482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Click icon to add table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8329E1A-3EFA-A3A6-D2F7-F94C478C03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7823200" y="6461126"/>
            <a:ext cx="3860800" cy="320675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D6DFE11-424A-1C04-201D-A4C79B38CE3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xfrm>
            <a:off x="9347200" y="6537326"/>
            <a:ext cx="2844800" cy="32067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4590B5-A5FA-4EC3-92AC-AD566F78E6A0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007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439EDF-A44E-0177-41F6-63772B2AE03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22A810-D4A0-CB49-054F-FFE888FDD66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40B8BDB-2F99-F7C6-A784-8BB87C2205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EAA5812-0C4E-1118-1271-F5A48B8B521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34D04C3-2C11-981C-E741-B66B6836FB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D4FA45-BEB0-13AC-7082-0C656D67550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F1DE0B5-6E42-339C-C460-426C401151B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BC78AA-0731-579D-F95A-7257D59890F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6A6A336-F189-0D08-BFB2-412956FF4F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6DE204-D6EF-64EE-970E-3D5DBEE7D4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C00850A-4C1B-7A7E-0D7F-B096FEBDBE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76ABF8-5B26-30EE-6057-99254308985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174C85E-6296-0203-E0B7-9272898E395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00660" y="97937"/>
            <a:ext cx="1992580" cy="411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1DDF14-AAFB-31AA-317A-B4230F0FE2F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24439" y="-284944"/>
            <a:ext cx="1205467" cy="120546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2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9855299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j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/>
          <p:cNvGrpSpPr/>
          <p:nvPr/>
        </p:nvGrpSpPr>
        <p:grpSpPr>
          <a:xfrm>
            <a:off x="6604674" y="1927317"/>
            <a:ext cx="5010091" cy="4258959"/>
            <a:chOff x="1079350" y="238125"/>
            <a:chExt cx="5461275" cy="4525625"/>
          </a:xfrm>
        </p:grpSpPr>
        <p:sp>
          <p:nvSpPr>
            <p:cNvPr id="49" name="Google Shape;49;p15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" name="Google Shape;50;p15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" name="Google Shape;51;p15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" name="Google Shape;52;p15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" name="Google Shape;53;p15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" name="Google Shape;54;p15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" name="Google Shape;55;p15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" name="Google Shape;56;p15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" name="Google Shape;57;p15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" name="Google Shape;122;p15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" name="Google Shape;126;p15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" name="Google Shape;128;p15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" name="Google Shape;129;p15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" name="Google Shape;130;p15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" name="Google Shape;132;p15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" name="Google Shape;134;p15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" name="Google Shape;135;p15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" name="Google Shape;136;p15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" name="Google Shape;137;p15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" name="Google Shape;138;p15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9" name="Google Shape;139;p15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0" name="Google Shape;140;p15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" name="Google Shape;141;p15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" name="Google Shape;142;p15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" name="Google Shape;143;p15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" name="Google Shape;144;p15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15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" name="Google Shape;146;p15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" name="Google Shape;147;p15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15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9" name="Google Shape;149;p15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2" name="Google Shape;152;p15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3" name="Google Shape;153;p15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4" name="Google Shape;154;p15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6" name="Google Shape;156;p15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7" name="Google Shape;157;p15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8" name="Google Shape;158;p15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9" name="Google Shape;159;p15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0" name="Google Shape;160;p15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1" name="Google Shape;161;p15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2" name="Google Shape;162;p15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3" name="Google Shape;163;p15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4" name="Google Shape;164;p15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5" name="Google Shape;165;p15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6" name="Google Shape;166;p15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7" name="Google Shape;167;p15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8" name="Google Shape;168;p15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9" name="Google Shape;169;p15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0" name="Google Shape;170;p15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1" name="Google Shape;171;p15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2" name="Google Shape;172;p15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3" name="Google Shape;173;p15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4" name="Google Shape;174;p15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5" name="Google Shape;175;p15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6" name="Google Shape;176;p15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7" name="Google Shape;177;p15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8" name="Google Shape;178;p15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9" name="Google Shape;179;p15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0" name="Google Shape;180;p15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1" name="Google Shape;181;p15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2" name="Google Shape;182;p15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3" name="Google Shape;183;p15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4" name="Google Shape;184;p15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5" name="Google Shape;185;p15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6" name="Google Shape;186;p15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7" name="Google Shape;187;p15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8" name="Google Shape;188;p15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9" name="Google Shape;189;p15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0" name="Google Shape;190;p15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15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15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15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" name="Google Shape;194;p15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" name="Google Shape;195;p15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15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" name="Google Shape;197;p15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" name="Google Shape;198;p15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15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" name="Google Shape;200;p15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" name="Google Shape;201;p15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15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15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6" name="Google Shape;206;p15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" name="Google Shape;207;p15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" name="Google Shape;208;p15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" name="Google Shape;209;p15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" name="Google Shape;210;p15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" name="Google Shape;213;p15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" name="Google Shape;214;p15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" name="Google Shape;215;p15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6" name="Google Shape;216;p15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7" name="Google Shape;217;p15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8" name="Google Shape;218;p15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9" name="Google Shape;219;p15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0" name="Google Shape;220;p15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1" name="Google Shape;221;p15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2" name="Google Shape;222;p15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" name="Google Shape;224;p15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" name="Google Shape;225;p15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" name="Google Shape;226;p15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" name="Google Shape;227;p15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8" name="Google Shape;228;p15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9" name="Google Shape;229;p15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15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15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15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3" name="Google Shape;233;p15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4" name="Google Shape;234;p15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5" name="Google Shape;235;p15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6" name="Google Shape;236;p15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7" name="Google Shape;237;p15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8" name="Google Shape;238;p15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9" name="Google Shape;239;p15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0" name="Google Shape;240;p15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1" name="Google Shape;241;p15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2" name="Google Shape;242;p15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3" name="Google Shape;243;p15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4" name="Google Shape;244;p15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5" name="Google Shape;245;p15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6" name="Google Shape;246;p15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7" name="Google Shape;247;p15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8" name="Google Shape;248;p15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9" name="Google Shape;249;p15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0" name="Google Shape;250;p15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" name="Google Shape;251;p15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" name="Google Shape;252;p15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" name="Google Shape;253;p15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" name="Google Shape;254;p15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" name="Google Shape;255;p15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" name="Google Shape;256;p15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" name="Google Shape;257;p15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8" name="Google Shape;258;p15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9" name="Google Shape;259;p15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0" name="Google Shape;260;p15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1" name="Google Shape;261;p15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2" name="Google Shape;262;p15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3" name="Google Shape;263;p15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4" name="Google Shape;264;p15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5" name="Google Shape;265;p15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6" name="Google Shape;266;p15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7" name="Google Shape;267;p15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8" name="Google Shape;268;p15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9" name="Google Shape;269;p15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0" name="Google Shape;270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1" name="Google Shape;271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2" name="Google Shape;272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15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" name="Google Shape;275;p15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" name="Google Shape;276;p15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15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" name="Google Shape;279;p15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" name="Google Shape;281;p15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" name="Google Shape;282;p15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" name="Google Shape;283;p15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" name="Google Shape;284;p15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" name="Google Shape;285;p15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" name="Google Shape;286;p15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" name="Google Shape;287;p15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" name="Google Shape;288;p15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" name="Google Shape;289;p15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" name="Google Shape;290;p15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" name="Google Shape;291;p15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" name="Google Shape;292;p15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" name="Google Shape;293;p15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" name="Google Shape;294;p15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5" name="Google Shape;295;p15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6" name="Google Shape;296;p15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7" name="Google Shape;297;p15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8" name="Google Shape;298;p15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9" name="Google Shape;299;p15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0" name="Google Shape;300;p15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1" name="Google Shape;301;p15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2" name="Google Shape;302;p15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3" name="Google Shape;303;p15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4" name="Google Shape;304;p15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5" name="Google Shape;305;p15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6" name="Google Shape;306;p15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7" name="Google Shape;307;p15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8" name="Google Shape;308;p15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9" name="Google Shape;309;p15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2" name="Google Shape;312;p15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3" name="Google Shape;313;p15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6" name="Google Shape;316;p15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15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8" name="Google Shape;318;p15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9" name="Google Shape;319;p15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0" name="Google Shape;320;p15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1" name="Google Shape;321;p15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2" name="Google Shape;322;p15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3" name="Google Shape;323;p15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4" name="Google Shape;324;p15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5" name="Google Shape;325;p15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6" name="Google Shape;326;p15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7" name="Google Shape;327;p15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8" name="Google Shape;328;p15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9" name="Google Shape;329;p15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15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15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15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15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15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15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4" name="Google Shape;344;p15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5" name="Google Shape;345;p15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15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15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15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15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15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15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" name="Google Shape;352;p15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" name="Google Shape;353;p15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" name="Google Shape;354;p15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" name="Google Shape;355;p15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" name="Google Shape;356;p15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" name="Google Shape;357;p15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" name="Google Shape;358;p15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" name="Google Shape;359;p15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" name="Google Shape;360;p15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" name="Google Shape;361;p15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" name="Google Shape;362;p15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" name="Google Shape;363;p15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CF8BC7D1-17D2-7144-7D21-58C10DB2CD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8691" y="3718976"/>
            <a:ext cx="6316832" cy="1629255"/>
          </a:xfrm>
        </p:spPr>
        <p:txBody>
          <a:bodyPr>
            <a:normAutofit/>
          </a:bodyPr>
          <a:lstStyle/>
          <a:p>
            <a:r>
              <a:rPr lang="en-US" sz="2000" b="1" u="sng">
                <a:solidFill>
                  <a:schemeClr val="accent1">
                    <a:lumMod val="50000"/>
                  </a:schemeClr>
                </a:solidFill>
              </a:rPr>
              <a:t>Module 21: </a:t>
            </a:r>
            <a:endParaRPr lang="en-US" sz="2000" b="1" u="sng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en-US" sz="2000">
                <a:solidFill>
                  <a:schemeClr val="accent1">
                    <a:lumMod val="50000"/>
                  </a:schemeClr>
                </a:solidFill>
              </a:rPr>
              <a:t>Selecting financial solutions for EE projects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64" name="Picture 3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8160" y="5996280"/>
            <a:ext cx="1000211" cy="8617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8700BCA-B241-F378-79B3-6CC35DAF2ED5}"/>
              </a:ext>
            </a:extLst>
          </p:cNvPr>
          <p:cNvSpPr txBox="1"/>
          <p:nvPr/>
        </p:nvSpPr>
        <p:spPr>
          <a:xfrm>
            <a:off x="654135" y="3287819"/>
            <a:ext cx="544373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Technical staffs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맑은 고딕" panose="020B0503020000020004" pitchFamily="34" charset="-127"/>
              <a:cs typeface="Arial" pitchFamily="34" charset="0"/>
            </a:endParaRPr>
          </a:p>
        </p:txBody>
      </p:sp>
      <p:sp>
        <p:nvSpPr>
          <p:cNvPr id="6" name="Google Shape;46;p15">
            <a:extLst>
              <a:ext uri="{FF2B5EF4-FFF2-40B4-BE49-F238E27FC236}">
                <a16:creationId xmlns:a16="http://schemas.microsoft.com/office/drawing/2014/main" id="{BE2AF1DF-5460-4372-AFE9-31C9823D72B4}"/>
              </a:ext>
            </a:extLst>
          </p:cNvPr>
          <p:cNvSpPr txBox="1">
            <a:spLocks/>
          </p:cNvSpPr>
          <p:nvPr/>
        </p:nvSpPr>
        <p:spPr>
          <a:xfrm>
            <a:off x="590000" y="1261045"/>
            <a:ext cx="8519720" cy="8815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6280" tIns="146280" rIns="146280" bIns="14628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768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832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Fira Sans Extra Condensed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 panose="020B0604020202020204" pitchFamily="34" charset="0"/>
                <a:sym typeface="Fira Sans Extra Condensed"/>
              </a:rPr>
              <a:t>TRAINING PROGRAMME </a:t>
            </a:r>
            <a:b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 panose="020B0604020202020204" pitchFamily="34" charset="0"/>
                <a:sym typeface="Fira Sans Extra Condensed"/>
              </a:rPr>
            </a:b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 panose="020B0604020202020204" pitchFamily="34" charset="0"/>
                <a:sym typeface="Fira Sans Extra Condensed"/>
              </a:rPr>
              <a:t>FOR </a:t>
            </a: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 panose="020B0604020202020204" pitchFamily="34" charset="0"/>
                <a:sym typeface="Fira Sans Extra Condensed"/>
              </a:rPr>
              <a:t>INDUSTRIAL ENTERPRISES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/>
              <a:cs typeface="Arial" panose="020B0604020202020204" pitchFamily="34" charset="0"/>
              <a:sym typeface="Fira Sans Ext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010186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011" name="Group 3">
            <a:extLst>
              <a:ext uri="{FF2B5EF4-FFF2-40B4-BE49-F238E27FC236}">
                <a16:creationId xmlns:a16="http://schemas.microsoft.com/office/drawing/2014/main" id="{59C9239E-6A31-2AF0-6FAF-7FECCD502C4E}"/>
              </a:ext>
            </a:extLst>
          </p:cNvPr>
          <p:cNvGrpSpPr>
            <a:grpSpLocks/>
          </p:cNvGrpSpPr>
          <p:nvPr/>
        </p:nvGrpSpPr>
        <p:grpSpPr bwMode="auto">
          <a:xfrm>
            <a:off x="1981200" y="1981200"/>
            <a:ext cx="7673729" cy="3593467"/>
            <a:chOff x="1530" y="12573"/>
            <a:chExt cx="7097" cy="2554"/>
          </a:xfrm>
        </p:grpSpPr>
        <p:sp>
          <p:nvSpPr>
            <p:cNvPr id="171012" name="Text Box 4">
              <a:extLst>
                <a:ext uri="{FF2B5EF4-FFF2-40B4-BE49-F238E27FC236}">
                  <a16:creationId xmlns:a16="http://schemas.microsoft.com/office/drawing/2014/main" id="{5F1B5F15-5269-1010-EAD0-655FBEAD0D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72" y="13420"/>
              <a:ext cx="189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000" dirty="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rPr>
                <a:t>Pay principal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20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20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71013" name="Text Box 5">
              <a:extLst>
                <a:ext uri="{FF2B5EF4-FFF2-40B4-BE49-F238E27FC236}">
                  <a16:creationId xmlns:a16="http://schemas.microsoft.com/office/drawing/2014/main" id="{6F0C6D33-00A9-A108-913E-4E0B13EE58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53" y="13763"/>
              <a:ext cx="1787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2000" dirty="0">
                  <a:solidFill>
                    <a:schemeClr val="tx1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Purchase cost</a:t>
              </a:r>
              <a:endParaRPr lang="en-GB" altLang="en-US" sz="20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71014" name="Text Box 6">
              <a:extLst>
                <a:ext uri="{FF2B5EF4-FFF2-40B4-BE49-F238E27FC236}">
                  <a16:creationId xmlns:a16="http://schemas.microsoft.com/office/drawing/2014/main" id="{0EF1CE5B-FB71-4715-6E51-83EED9AD56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40" y="12573"/>
              <a:ext cx="1787" cy="72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ko-KR" sz="2000" dirty="0">
                <a:solidFill>
                  <a:schemeClr val="tx1"/>
                </a:solidFill>
                <a:latin typeface="Arial" panose="020B0604020202020204" pitchFamily="34" charset="0"/>
                <a:ea typeface="Batang" panose="02030600000101010101" pitchFamily="18" charset="-127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000" dirty="0">
                  <a:solidFill>
                    <a:schemeClr val="tx1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Bank</a:t>
              </a:r>
              <a:endParaRPr lang="en-GB" altLang="en-US" sz="20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71015" name="Text Box 7">
              <a:extLst>
                <a:ext uri="{FF2B5EF4-FFF2-40B4-BE49-F238E27FC236}">
                  <a16:creationId xmlns:a16="http://schemas.microsoft.com/office/drawing/2014/main" id="{613DE860-F278-91BE-2A00-A9613CC258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0" y="13678"/>
              <a:ext cx="2644" cy="108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ko-KR" sz="2000" dirty="0">
                <a:solidFill>
                  <a:schemeClr val="tx1"/>
                </a:solidFill>
                <a:latin typeface="Arial" panose="020B0604020202020204" pitchFamily="34" charset="0"/>
                <a:ea typeface="Batang" panose="02030600000101010101" pitchFamily="18" charset="-127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ko-KR" sz="2000" dirty="0">
                  <a:solidFill>
                    <a:schemeClr val="tx1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Manufacturer of water-cooled cooling systems</a:t>
              </a:r>
              <a:endParaRPr lang="en-GB" altLang="en-US" sz="20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71016" name="Text Box 8">
              <a:extLst>
                <a:ext uri="{FF2B5EF4-FFF2-40B4-BE49-F238E27FC236}">
                  <a16:creationId xmlns:a16="http://schemas.microsoft.com/office/drawing/2014/main" id="{1A443BF7-3BEB-C2A6-BB16-D5027D13B9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20" y="13940"/>
              <a:ext cx="1104" cy="9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ko-KR" sz="2000">
                <a:solidFill>
                  <a:schemeClr val="tx1"/>
                </a:solidFill>
                <a:latin typeface="Arial" panose="020B0604020202020204" pitchFamily="34" charset="0"/>
                <a:ea typeface="Batang" panose="02030600000101010101" pitchFamily="18" charset="-127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2000">
                  <a:solidFill>
                    <a:schemeClr val="tx1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PizzaCo</a:t>
              </a:r>
              <a:endParaRPr lang="en-GB" altLang="en-US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71017" name="Line 9">
              <a:extLst>
                <a:ext uri="{FF2B5EF4-FFF2-40B4-BE49-F238E27FC236}">
                  <a16:creationId xmlns:a16="http://schemas.microsoft.com/office/drawing/2014/main" id="{C6956E5D-A855-8AC1-9910-E44BED5A0F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74" y="14580"/>
              <a:ext cx="248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1018" name="Line 10">
              <a:extLst>
                <a:ext uri="{FF2B5EF4-FFF2-40B4-BE49-F238E27FC236}">
                  <a16:creationId xmlns:a16="http://schemas.microsoft.com/office/drawing/2014/main" id="{5C7F180C-C1D6-C36E-5FC9-95E680C1E72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174" y="14040"/>
              <a:ext cx="248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1019" name="Text Box 11">
              <a:extLst>
                <a:ext uri="{FF2B5EF4-FFF2-40B4-BE49-F238E27FC236}">
                  <a16:creationId xmlns:a16="http://schemas.microsoft.com/office/drawing/2014/main" id="{17BAC166-985B-E0A7-EDB1-F05DB5A92D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80" y="14587"/>
              <a:ext cx="144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000" dirty="0">
                  <a:solidFill>
                    <a:schemeClr val="tx1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Equipment</a:t>
              </a:r>
              <a:endParaRPr lang="en-GB" altLang="en-US" sz="20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71020" name="AutoShape 12">
              <a:extLst>
                <a:ext uri="{FF2B5EF4-FFF2-40B4-BE49-F238E27FC236}">
                  <a16:creationId xmlns:a16="http://schemas.microsoft.com/office/drawing/2014/main" id="{115AFD8B-6B69-92F4-4E92-668283CB0D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0" y="13860"/>
              <a:ext cx="1787" cy="900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71021" name="AutoShape 13">
              <a:extLst>
                <a:ext uri="{FF2B5EF4-FFF2-40B4-BE49-F238E27FC236}">
                  <a16:creationId xmlns:a16="http://schemas.microsoft.com/office/drawing/2014/main" id="{B90E069B-A5BB-87A7-B9D6-17E2BE5B83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0" y="12600"/>
              <a:ext cx="1787" cy="720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71022" name="Line 14">
              <a:extLst>
                <a:ext uri="{FF2B5EF4-FFF2-40B4-BE49-F238E27FC236}">
                  <a16:creationId xmlns:a16="http://schemas.microsoft.com/office/drawing/2014/main" id="{41A91FC4-4EE6-CF56-1928-6E73255E2A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20" y="13320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1023" name="Line 15">
              <a:extLst>
                <a:ext uri="{FF2B5EF4-FFF2-40B4-BE49-F238E27FC236}">
                  <a16:creationId xmlns:a16="http://schemas.microsoft.com/office/drawing/2014/main" id="{7808F53A-E7E4-F324-EB22-22BC383087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60" y="13320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E96E9C8A-04F3-47B2-D095-F4404B4196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843" y="552308"/>
            <a:ext cx="12192000" cy="490479"/>
          </a:xfrm>
        </p:spPr>
        <p:txBody>
          <a:bodyPr>
            <a:noAutofit/>
          </a:bodyPr>
          <a:lstStyle/>
          <a:p>
            <a:pPr algn="ctr"/>
            <a:r>
              <a:rPr lang="en-US" sz="3200">
                <a:solidFill>
                  <a:schemeClr val="accent1">
                    <a:lumMod val="50000"/>
                  </a:schemeClr>
                </a:solidFill>
                <a:latin typeface="+mn-lt"/>
              </a:rPr>
              <a:t>BANK LOANS</a:t>
            </a:r>
            <a:endParaRPr lang="en-GB" altLang="en-US" sz="3200" dirty="0">
              <a:solidFill>
                <a:schemeClr val="accent1">
                  <a:lumMod val="50000"/>
                </a:schemeClr>
              </a:solidFill>
              <a:latin typeface="+mn-lt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>
            <a:extLst>
              <a:ext uri="{FF2B5EF4-FFF2-40B4-BE49-F238E27FC236}">
                <a16:creationId xmlns:a16="http://schemas.microsoft.com/office/drawing/2014/main" id="{46E82484-E04B-80CF-61E2-C190B0061B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365126"/>
            <a:ext cx="10515600" cy="835026"/>
          </a:xfrm>
        </p:spPr>
        <p:txBody>
          <a:bodyPr/>
          <a:lstStyle/>
          <a:p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+mj-lt"/>
                <a:ea typeface="ＭＳ Ｐゴシック" panose="020B0600070205080204" pitchFamily="34" charset="-128"/>
              </a:rPr>
              <a:t>FINANCE</a:t>
            </a:r>
            <a:r>
              <a:rPr lang="en-US" altLang="en-US" sz="3200" dirty="0">
                <a:solidFill>
                  <a:schemeClr val="accent1">
                    <a:lumMod val="50000"/>
                  </a:schemeClr>
                </a:solidFill>
                <a:latin typeface="+mn-lt"/>
                <a:ea typeface="ＭＳ Ｐゴシック" panose="020B0600070205080204" pitchFamily="34" charset="-128"/>
              </a:rPr>
              <a:t> ANALYSIS FOR THE LOAN</a:t>
            </a:r>
            <a:endParaRPr lang="en-GB" altLang="en-US" sz="3200" dirty="0">
              <a:solidFill>
                <a:schemeClr val="accent1">
                  <a:lumMod val="50000"/>
                </a:schemeClr>
              </a:solidFill>
              <a:latin typeface="+mn-lt"/>
              <a:ea typeface="ＭＳ Ｐゴシック" panose="020B0600070205080204" pitchFamily="34" charset="-128"/>
            </a:endParaRPr>
          </a:p>
        </p:txBody>
      </p:sp>
      <p:sp>
        <p:nvSpPr>
          <p:cNvPr id="173059" name="Rectangle 109">
            <a:extLst>
              <a:ext uri="{FF2B5EF4-FFF2-40B4-BE49-F238E27FC236}">
                <a16:creationId xmlns:a16="http://schemas.microsoft.com/office/drawing/2014/main" id="{07E0878E-122E-B443-7642-FCD59ED1A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9656" y="4593837"/>
            <a:ext cx="8885917" cy="2062163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371600" algn="l"/>
              </a:tabLst>
              <a:defRPr sz="2800">
                <a:solidFill>
                  <a:srgbClr val="7F7F7F"/>
                </a:solidFill>
                <a:latin typeface="#9Slide02 Noi dung dai" panose="02000000000000000000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371600" algn="l"/>
              </a:tabLst>
              <a:defRPr sz="2400">
                <a:solidFill>
                  <a:srgbClr val="7F7F7F"/>
                </a:solidFill>
                <a:latin typeface="#9Slide02 Noi dung dai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371600" algn="l"/>
              </a:tabLst>
              <a:defRPr sz="2000">
                <a:solidFill>
                  <a:srgbClr val="7F7F7F"/>
                </a:solidFill>
                <a:latin typeface="#9Slide02 Noi dung dai" panose="02000000000000000000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371600" algn="l"/>
              </a:tabLst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371600" algn="l"/>
              </a:tabLst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600" u="sng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Note</a:t>
            </a: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: Loan amount:  2,500,000 (for equipment purchase in year 0)</a:t>
            </a:r>
            <a:endParaRPr lang="en-GB" altLang="en-US" sz="16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        Financial loan rate:	  	15%  	MARR = 		18%</a:t>
            </a:r>
            <a:endParaRPr lang="en-GB" altLang="en-US" sz="16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     					Tax rate = 	34%</a:t>
            </a:r>
            <a:endParaRPr lang="en-GB" altLang="en-US" sz="16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Straight-line depreciation.</a:t>
            </a:r>
            <a:b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Book value at the end of year 5 :			0</a:t>
            </a:r>
            <a:endParaRPr lang="en-GB" altLang="en-US" sz="16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Estimation of market value at the end of year 5:			1,200,000</a:t>
            </a:r>
            <a:endParaRPr lang="en-GB" altLang="en-US" sz="16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EOY 5* representing the market value and book value of the equipment</a:t>
            </a:r>
            <a:endParaRPr lang="en-GB" altLang="en-US" sz="16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Taxable income = (Market value – Book value) =(1,200,000 - 0) = $ 1,200,000</a:t>
            </a:r>
          </a:p>
        </p:txBody>
      </p:sp>
      <p:graphicFrame>
        <p:nvGraphicFramePr>
          <p:cNvPr id="173060" name="Object 127">
            <a:extLst>
              <a:ext uri="{FF2B5EF4-FFF2-40B4-BE49-F238E27FC236}">
                <a16:creationId xmlns:a16="http://schemas.microsoft.com/office/drawing/2014/main" id="{58CA3BF9-75E6-02A1-5A09-5A79C3137C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895559"/>
              </p:ext>
            </p:extLst>
          </p:nvPr>
        </p:nvGraphicFramePr>
        <p:xfrm>
          <a:off x="1212850" y="1447607"/>
          <a:ext cx="9766300" cy="289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6311900" imgH="1968500" progId="Excel.Sheet.8">
                  <p:embed/>
                </p:oleObj>
              </mc:Choice>
              <mc:Fallback>
                <p:oleObj name="Worksheet" r:id="rId3" imgW="6311900" imgH="1968500" progId="Excel.Sheet.8">
                  <p:embed/>
                  <p:pic>
                    <p:nvPicPr>
                      <p:cNvPr id="173060" name="Object 127">
                        <a:extLst>
                          <a:ext uri="{FF2B5EF4-FFF2-40B4-BE49-F238E27FC236}">
                            <a16:creationId xmlns:a16="http://schemas.microsoft.com/office/drawing/2014/main" id="{58CA3BF9-75E6-02A1-5A09-5A79C3137C7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2850" y="1447607"/>
                        <a:ext cx="9766300" cy="289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>
            <a:extLst>
              <a:ext uri="{FF2B5EF4-FFF2-40B4-BE49-F238E27FC236}">
                <a16:creationId xmlns:a16="http://schemas.microsoft.com/office/drawing/2014/main" id="{9938E4ED-FC4A-CEB2-8306-03C0E06923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39404" y="1575724"/>
            <a:ext cx="5694138" cy="4334746"/>
          </a:xfrm>
          <a:ln>
            <a:solidFill>
              <a:srgbClr val="003399"/>
            </a:solidFill>
            <a:miter lim="800000"/>
            <a:headEnd/>
            <a:tailEnd/>
          </a:ln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Reasons of finance lease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i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Financial reasons</a:t>
            </a:r>
            <a:endParaRPr lang="en-US" altLang="en-US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marL="457200" lvl="1" indent="0" fontAlgn="auto">
              <a:spcAft>
                <a:spcPts val="0"/>
              </a:spcAft>
              <a:buNone/>
              <a:defRPr/>
            </a:pP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- Some lease agreements, the entire lease payments may be tax deductible.</a:t>
            </a:r>
          </a:p>
          <a:p>
            <a:pPr marL="457200" lvl="1" indent="0" fontAlgn="auto">
              <a:spcAft>
                <a:spcPts val="0"/>
              </a:spcAft>
              <a:buNone/>
              <a:defRPr/>
            </a:pP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- Some lease agreements allow off-balance-sheet financing, preserving financial credibility.</a:t>
            </a:r>
            <a:endParaRPr lang="en-US" altLang="en-US" i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altLang="en-US" i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Risk sharing</a:t>
            </a:r>
            <a:endParaRPr lang="en-US" altLang="en-US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marL="457200" lvl="1" indent="0" fontAlgn="auto">
              <a:spcAft>
                <a:spcPts val="0"/>
              </a:spcAft>
              <a:buNone/>
              <a:defRPr/>
            </a:pP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- Leasing is good for using short-term assets and reduces the risk of owning outdated equipment.</a:t>
            </a:r>
          </a:p>
          <a:p>
            <a:pPr marL="457200" lvl="1" indent="0" fontAlgn="auto">
              <a:spcAft>
                <a:spcPts val="0"/>
              </a:spcAft>
              <a:buNone/>
              <a:defRPr/>
            </a:pP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- Lease contract involves fewer risks and responsibilities.</a:t>
            </a:r>
            <a:endParaRPr lang="en-GB" altLang="en-US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DB3086A-DAB2-791E-4FC8-9FEFA848FA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08001" y="432724"/>
            <a:ext cx="11155082" cy="685800"/>
          </a:xfrm>
        </p:spPr>
        <p:txBody>
          <a:bodyPr/>
          <a:lstStyle/>
          <a:p>
            <a:pPr algn="ctr"/>
            <a:r>
              <a:rPr lang="en-US" altLang="en-US" sz="3200">
                <a:solidFill>
                  <a:schemeClr val="accent1">
                    <a:lumMod val="50000"/>
                  </a:schemeClr>
                </a:solidFill>
                <a:ea typeface="ＭＳ Ｐゴシック" panose="020B0600070205080204" pitchFamily="34" charset="-128"/>
              </a:rPr>
              <a:t>USING THE FINANCE LEASE OPTION</a:t>
            </a:r>
            <a:endParaRPr lang="en-GB" altLang="en-US" sz="3200" dirty="0">
              <a:solidFill>
                <a:schemeClr val="accent1">
                  <a:lumMod val="50000"/>
                </a:schemeClr>
              </a:solidFill>
              <a:ea typeface="ＭＳ Ｐゴシック" panose="020B0600070205080204" pitchFamily="34" charset="-128"/>
            </a:endParaRPr>
          </a:p>
        </p:txBody>
      </p:sp>
      <p:grpSp>
        <p:nvGrpSpPr>
          <p:cNvPr id="4" name="Group 31">
            <a:extLst>
              <a:ext uri="{FF2B5EF4-FFF2-40B4-BE49-F238E27FC236}">
                <a16:creationId xmlns:a16="http://schemas.microsoft.com/office/drawing/2014/main" id="{7AB80C59-4D89-45BC-8726-2337E98E8699}"/>
              </a:ext>
            </a:extLst>
          </p:cNvPr>
          <p:cNvGrpSpPr>
            <a:grpSpLocks/>
          </p:cNvGrpSpPr>
          <p:nvPr/>
        </p:nvGrpSpPr>
        <p:grpSpPr bwMode="auto">
          <a:xfrm>
            <a:off x="6671983" y="1600200"/>
            <a:ext cx="4991100" cy="3657600"/>
            <a:chOff x="533400" y="1143000"/>
            <a:chExt cx="5890661" cy="2641600"/>
          </a:xfrm>
        </p:grpSpPr>
        <p:grpSp>
          <p:nvGrpSpPr>
            <p:cNvPr id="5" name="Group 3">
              <a:extLst>
                <a:ext uri="{FF2B5EF4-FFF2-40B4-BE49-F238E27FC236}">
                  <a16:creationId xmlns:a16="http://schemas.microsoft.com/office/drawing/2014/main" id="{7681D9B9-48F8-4BC4-BC9F-00E93AEA4A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4738" y="1294942"/>
              <a:ext cx="4899371" cy="2171990"/>
              <a:chOff x="2494" y="966"/>
              <a:chExt cx="5249" cy="2100"/>
            </a:xfrm>
          </p:grpSpPr>
          <p:sp>
            <p:nvSpPr>
              <p:cNvPr id="7" name="Text Box 4">
                <a:extLst>
                  <a:ext uri="{FF2B5EF4-FFF2-40B4-BE49-F238E27FC236}">
                    <a16:creationId xmlns:a16="http://schemas.microsoft.com/office/drawing/2014/main" id="{CF4FE7F4-A850-4A54-AE2E-0D3AC2B85B3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05" y="966"/>
                <a:ext cx="1399" cy="59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ko-KR" sz="1800" dirty="0">
                    <a:solidFill>
                      <a:srgbClr val="003399"/>
                    </a:solidFill>
                    <a:latin typeface="Arial" panose="020B0604020202020204" pitchFamily="34" charset="0"/>
                    <a:ea typeface="Batang" panose="02030600000101010101" pitchFamily="18" charset="-127"/>
                  </a:rPr>
                  <a:t>Rent payment</a:t>
                </a:r>
                <a:endParaRPr lang="en-GB" altLang="en-US" sz="1800" dirty="0">
                  <a:solidFill>
                    <a:srgbClr val="00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8" name="Text Box 5">
                <a:extLst>
                  <a:ext uri="{FF2B5EF4-FFF2-40B4-BE49-F238E27FC236}">
                    <a16:creationId xmlns:a16="http://schemas.microsoft.com/office/drawing/2014/main" id="{EF2C1E11-63B2-4362-B768-57002E522E4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94" y="1556"/>
                <a:ext cx="1959" cy="964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en-US" sz="1800" dirty="0">
                  <a:solidFill>
                    <a:srgbClr val="C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endParaRP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GB" altLang="en-US" sz="1800" dirty="0">
                    <a:solidFill>
                      <a:srgbClr val="C00000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rPr>
                  <a:t>Leasing organization</a:t>
                </a:r>
              </a:p>
            </p:txBody>
          </p:sp>
          <p:sp>
            <p:nvSpPr>
              <p:cNvPr id="9" name="Text Box 6">
                <a:extLst>
                  <a:ext uri="{FF2B5EF4-FFF2-40B4-BE49-F238E27FC236}">
                    <a16:creationId xmlns:a16="http://schemas.microsoft.com/office/drawing/2014/main" id="{6B8F8425-E5C2-4C7C-B7B8-FA4DF044A6B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74" y="1764"/>
                <a:ext cx="1669" cy="811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GB" altLang="ko-KR" sz="1800" dirty="0">
                    <a:solidFill>
                      <a:srgbClr val="C00000"/>
                    </a:solidFill>
                    <a:latin typeface="Arial" panose="020B0604020202020204" pitchFamily="34" charset="0"/>
                    <a:ea typeface="Batang" panose="02030600000101010101" pitchFamily="18" charset="-127"/>
                  </a:rPr>
                  <a:t>A renting enterprise</a:t>
                </a:r>
                <a:endParaRPr lang="en-GB" altLang="en-US" sz="1800" dirty="0">
                  <a:solidFill>
                    <a:srgbClr val="C000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10" name="Line 7">
                <a:extLst>
                  <a:ext uri="{FF2B5EF4-FFF2-40B4-BE49-F238E27FC236}">
                    <a16:creationId xmlns:a16="http://schemas.microsoft.com/office/drawing/2014/main" id="{7D112411-9288-4B78-8F76-A0AA6B4AC2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81" y="2219"/>
                <a:ext cx="126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Line 8">
                <a:extLst>
                  <a:ext uri="{FF2B5EF4-FFF2-40B4-BE49-F238E27FC236}">
                    <a16:creationId xmlns:a16="http://schemas.microsoft.com/office/drawing/2014/main" id="{A5179A92-0EB2-420B-9BB4-8A4C9AD6FC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35" y="1890"/>
                <a:ext cx="126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Text Box 9">
                <a:extLst>
                  <a:ext uri="{FF2B5EF4-FFF2-40B4-BE49-F238E27FC236}">
                    <a16:creationId xmlns:a16="http://schemas.microsoft.com/office/drawing/2014/main" id="{43E53620-7002-4992-B7EE-AC56125A9A6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92" y="2369"/>
                <a:ext cx="1669" cy="697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GB" altLang="ko-KR" sz="1800" dirty="0">
                  <a:solidFill>
                    <a:srgbClr val="003399"/>
                  </a:solidFill>
                  <a:latin typeface="Arial" panose="020B0604020202020204" pitchFamily="34" charset="0"/>
                  <a:ea typeface="Batang" panose="02030600000101010101" pitchFamily="18" charset="-127"/>
                </a:endParaRPr>
              </a:p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GB" altLang="ko-KR" sz="1800" dirty="0">
                    <a:solidFill>
                      <a:srgbClr val="003399"/>
                    </a:solidFill>
                    <a:latin typeface="Arial" panose="020B0604020202020204" pitchFamily="34" charset="0"/>
                    <a:ea typeface="Batang" panose="02030600000101010101" pitchFamily="18" charset="-127"/>
                  </a:rPr>
                  <a:t>Rented equipment</a:t>
                </a:r>
                <a:endParaRPr lang="en-GB" altLang="en-US" sz="1800" dirty="0">
                  <a:solidFill>
                    <a:srgbClr val="003399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13" name="AutoShape 10">
                <a:extLst>
                  <a:ext uri="{FF2B5EF4-FFF2-40B4-BE49-F238E27FC236}">
                    <a16:creationId xmlns:a16="http://schemas.microsoft.com/office/drawing/2014/main" id="{D5CDD4D9-CC87-4400-8BA6-C29C1DB0E1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6" y="1515"/>
                <a:ext cx="1551" cy="1072"/>
              </a:xfrm>
              <a:prstGeom prst="roundRect">
                <a:avLst>
                  <a:gd name="adj" fmla="val 3991"/>
                </a:avLst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altLang="en-US"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endParaRPr>
              </a:p>
            </p:txBody>
          </p:sp>
        </p:grp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69F68D04-5044-4A2E-AA9E-51C6D86CA091}"/>
                </a:ext>
              </a:extLst>
            </p:cNvPr>
            <p:cNvSpPr/>
            <p:nvPr/>
          </p:nvSpPr>
          <p:spPr>
            <a:xfrm>
              <a:off x="533400" y="1143000"/>
              <a:ext cx="5890661" cy="2641600"/>
            </a:xfrm>
            <a:prstGeom prst="ellipse">
              <a:avLst/>
            </a:prstGeom>
            <a:noFill/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107" name="Group 3">
            <a:extLst>
              <a:ext uri="{FF2B5EF4-FFF2-40B4-BE49-F238E27FC236}">
                <a16:creationId xmlns:a16="http://schemas.microsoft.com/office/drawing/2014/main" id="{0DC56006-66F5-E638-6F94-B5951307671B}"/>
              </a:ext>
            </a:extLst>
          </p:cNvPr>
          <p:cNvGrpSpPr>
            <a:grpSpLocks/>
          </p:cNvGrpSpPr>
          <p:nvPr/>
        </p:nvGrpSpPr>
        <p:grpSpPr bwMode="auto">
          <a:xfrm>
            <a:off x="2286000" y="2286000"/>
            <a:ext cx="7268125" cy="2285999"/>
            <a:chOff x="1869" y="1440"/>
            <a:chExt cx="5853" cy="1485"/>
          </a:xfrm>
        </p:grpSpPr>
        <p:sp>
          <p:nvSpPr>
            <p:cNvPr id="175108" name="Text Box 4">
              <a:extLst>
                <a:ext uri="{FF2B5EF4-FFF2-40B4-BE49-F238E27FC236}">
                  <a16:creationId xmlns:a16="http://schemas.microsoft.com/office/drawing/2014/main" id="{076DCF67-2117-52FD-E342-1720A0E6BA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92" y="1537"/>
              <a:ext cx="162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1800" dirty="0">
                  <a:solidFill>
                    <a:schemeClr val="tx1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Rental payment</a:t>
              </a:r>
              <a:endParaRPr lang="en-GB" altLang="en-US" sz="18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75109" name="Text Box 5">
              <a:extLst>
                <a:ext uri="{FF2B5EF4-FFF2-40B4-BE49-F238E27FC236}">
                  <a16:creationId xmlns:a16="http://schemas.microsoft.com/office/drawing/2014/main" id="{9D784DA3-EB7C-CACD-F340-F5AFDEFD5D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69" y="1440"/>
              <a:ext cx="2694" cy="126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ko-KR" sz="2000" dirty="0">
                <a:solidFill>
                  <a:schemeClr val="tx1"/>
                </a:solidFill>
                <a:latin typeface="Arial" panose="020B0604020202020204" pitchFamily="34" charset="0"/>
                <a:ea typeface="Batang" panose="02030600000101010101" pitchFamily="18" charset="-127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ko-KR" sz="2000" dirty="0">
                  <a:solidFill>
                    <a:schemeClr val="tx1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Manufacturer of water-cooled cooling systems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2000" dirty="0">
                  <a:solidFill>
                    <a:schemeClr val="tx1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(Lender)</a:t>
              </a:r>
              <a:endParaRPr lang="en-GB" altLang="en-US" sz="20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75110" name="Text Box 6">
              <a:extLst>
                <a:ext uri="{FF2B5EF4-FFF2-40B4-BE49-F238E27FC236}">
                  <a16:creationId xmlns:a16="http://schemas.microsoft.com/office/drawing/2014/main" id="{E11F6BC4-B503-4290-EBC7-0C8E7E1B09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02" y="1628"/>
              <a:ext cx="1620" cy="108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ko-KR" sz="2000" dirty="0">
                <a:solidFill>
                  <a:schemeClr val="tx1"/>
                </a:solidFill>
                <a:latin typeface="Arial" panose="020B0604020202020204" pitchFamily="34" charset="0"/>
                <a:ea typeface="Batang" panose="02030600000101010101" pitchFamily="18" charset="-127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2000" dirty="0" err="1">
                  <a:solidFill>
                    <a:schemeClr val="tx1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PizzaCo</a:t>
              </a:r>
              <a:endParaRPr lang="en-GB" altLang="ko-KR" sz="2000" dirty="0">
                <a:solidFill>
                  <a:schemeClr val="tx1"/>
                </a:solidFill>
                <a:latin typeface="Arial" panose="020B0604020202020204" pitchFamily="34" charset="0"/>
                <a:ea typeface="Batang" panose="02030600000101010101" pitchFamily="18" charset="-127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2000" dirty="0">
                  <a:solidFill>
                    <a:schemeClr val="tx1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(Borrower)</a:t>
              </a:r>
              <a:endParaRPr lang="en-GB" altLang="en-US" sz="20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75111" name="Line 7">
              <a:extLst>
                <a:ext uri="{FF2B5EF4-FFF2-40B4-BE49-F238E27FC236}">
                  <a16:creationId xmlns:a16="http://schemas.microsoft.com/office/drawing/2014/main" id="{7BB376B2-F884-FEBD-7260-EA2D87A847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83" y="2332"/>
              <a:ext cx="1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en-US"/>
            </a:p>
          </p:txBody>
        </p:sp>
        <p:sp>
          <p:nvSpPr>
            <p:cNvPr id="175112" name="Line 8">
              <a:extLst>
                <a:ext uri="{FF2B5EF4-FFF2-40B4-BE49-F238E27FC236}">
                  <a16:creationId xmlns:a16="http://schemas.microsoft.com/office/drawing/2014/main" id="{24E2196F-9A6D-F730-189F-3D9ED41265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563" y="1890"/>
              <a:ext cx="16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en-US"/>
            </a:p>
          </p:txBody>
        </p:sp>
        <p:sp>
          <p:nvSpPr>
            <p:cNvPr id="175113" name="Text Box 9">
              <a:extLst>
                <a:ext uri="{FF2B5EF4-FFF2-40B4-BE49-F238E27FC236}">
                  <a16:creationId xmlns:a16="http://schemas.microsoft.com/office/drawing/2014/main" id="{08956FC2-EC57-CBA5-A829-D9305B7B4C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4" y="2385"/>
              <a:ext cx="162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1800" dirty="0">
                  <a:solidFill>
                    <a:schemeClr val="tx1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Rental equipment</a:t>
              </a:r>
              <a:endParaRPr lang="en-GB" altLang="en-US" sz="18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75114" name="AutoShape 10">
              <a:extLst>
                <a:ext uri="{FF2B5EF4-FFF2-40B4-BE49-F238E27FC236}">
                  <a16:creationId xmlns:a16="http://schemas.microsoft.com/office/drawing/2014/main" id="{10C1E29B-E2A4-194E-DAA9-768FB3F51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1620"/>
              <a:ext cx="1440" cy="900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2405969D-D1D2-81EC-2092-3CA495B66B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/>
          <a:lstStyle/>
          <a:p>
            <a:pPr algn="ctr"/>
            <a:r>
              <a:rPr lang="en-US" altLang="en-US" sz="3200">
                <a:solidFill>
                  <a:schemeClr val="accent1">
                    <a:lumMod val="50000"/>
                  </a:schemeClr>
                </a:solidFill>
                <a:latin typeface="+mn-lt"/>
                <a:ea typeface="ＭＳ Ｐゴシック" panose="020B0600070205080204" pitchFamily="34" charset="-128"/>
              </a:rPr>
              <a:t>OPERATING LEASE</a:t>
            </a:r>
            <a:endParaRPr lang="en-GB" altLang="en-US" sz="3200" dirty="0">
              <a:solidFill>
                <a:schemeClr val="accent1">
                  <a:lumMod val="50000"/>
                </a:schemeClr>
              </a:solidFill>
              <a:latin typeface="+mn-lt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>
            <a:extLst>
              <a:ext uri="{FF2B5EF4-FFF2-40B4-BE49-F238E27FC236}">
                <a16:creationId xmlns:a16="http://schemas.microsoft.com/office/drawing/2014/main" id="{DBE6B364-3201-B1C9-BE6A-0BEDB33455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365126"/>
            <a:ext cx="10515600" cy="761310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50000"/>
                  </a:schemeClr>
                </a:solidFill>
                <a:ea typeface="ＭＳ Ｐゴシック" panose="020B0600070205080204" pitchFamily="34" charset="-128"/>
              </a:rPr>
              <a:t>FINANCE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ANALYSIS OF LEASING CONTRACTS</a:t>
            </a:r>
            <a:endParaRPr lang="en-GB" altLang="en-US" sz="3200" dirty="0">
              <a:solidFill>
                <a:schemeClr val="accent1">
                  <a:lumMod val="50000"/>
                </a:schemeClr>
              </a:solidFill>
              <a:ea typeface="ＭＳ Ｐゴシック" panose="020B0600070205080204" pitchFamily="34" charset="-128"/>
            </a:endParaRPr>
          </a:p>
        </p:txBody>
      </p:sp>
      <p:graphicFrame>
        <p:nvGraphicFramePr>
          <p:cNvPr id="177155" name="Object 116">
            <a:extLst>
              <a:ext uri="{FF2B5EF4-FFF2-40B4-BE49-F238E27FC236}">
                <a16:creationId xmlns:a16="http://schemas.microsoft.com/office/drawing/2014/main" id="{F128434D-98CA-0A83-01BA-0AE29885C7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47788" y="1657350"/>
          <a:ext cx="9401175" cy="3922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5588000" imgH="2146300" progId="Excel.Sheet.8">
                  <p:embed/>
                </p:oleObj>
              </mc:Choice>
              <mc:Fallback>
                <p:oleObj name="Worksheet" r:id="rId3" imgW="5588000" imgH="2146300" progId="Excel.Sheet.8">
                  <p:embed/>
                  <p:pic>
                    <p:nvPicPr>
                      <p:cNvPr id="177155" name="Object 116">
                        <a:extLst>
                          <a:ext uri="{FF2B5EF4-FFF2-40B4-BE49-F238E27FC236}">
                            <a16:creationId xmlns:a16="http://schemas.microsoft.com/office/drawing/2014/main" id="{F128434D-98CA-0A83-01BA-0AE29885C7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7788" y="1657350"/>
                        <a:ext cx="9401175" cy="3922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5" name="Rectangle 3">
            <a:extLst>
              <a:ext uri="{FF2B5EF4-FFF2-40B4-BE49-F238E27FC236}">
                <a16:creationId xmlns:a16="http://schemas.microsoft.com/office/drawing/2014/main" id="{2FF9FC08-03BF-C129-4BD1-1FDD44CE481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338470"/>
            <a:ext cx="10515600" cy="3723860"/>
          </a:xfrm>
          <a:ln>
            <a:solidFill>
              <a:srgbClr val="003399"/>
            </a:solidFill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110000"/>
              </a:lnSpc>
              <a:spcBef>
                <a:spcPts val="600"/>
              </a:spcBef>
            </a:pP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Contract effectively is a single agreement that allows investments in necessary improvements with minimal upfront capital investment.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</a:pP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Contractors are responsible for purchasing, installing equipment and maintaining it throughout the contract. </a:t>
            </a:r>
          </a:p>
          <a:p>
            <a:pPr algn="just"/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Contractors are compensated based on the efficiency of the installed equipment, and only after the equipment has actually reduced costs.</a:t>
            </a:r>
          </a:p>
          <a:p>
            <a:pPr algn="just"/>
            <a:r>
              <a:rPr lang="en-US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Energy Service Companies (ESCOs) typically serve as contractors in this business operation</a:t>
            </a: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.</a:t>
            </a:r>
          </a:p>
          <a:p>
            <a:pPr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endParaRPr lang="en-GB" altLang="en-US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80B0375-A37F-B18B-2F0B-F8065C9C0D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518887"/>
            <a:ext cx="10515600" cy="609599"/>
          </a:xfrm>
        </p:spPr>
        <p:txBody>
          <a:bodyPr/>
          <a:lstStyle/>
          <a:p>
            <a:pPr algn="ctr"/>
            <a:r>
              <a:rPr lang="en-US" altLang="en-US" sz="3200">
                <a:solidFill>
                  <a:schemeClr val="accent1">
                    <a:lumMod val="50000"/>
                  </a:schemeClr>
                </a:solidFill>
                <a:ea typeface="ＭＳ Ｐゴシック" panose="020B0600070205080204" pitchFamily="34" charset="-128"/>
              </a:rPr>
              <a:t>CONTRACTS EFFECTIVELY </a:t>
            </a:r>
            <a:endParaRPr lang="en-GB" altLang="en-US" sz="3200" dirty="0">
              <a:solidFill>
                <a:schemeClr val="accent1">
                  <a:lumMod val="50000"/>
                </a:schemeClr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>
            <a:extLst>
              <a:ext uri="{FF2B5EF4-FFF2-40B4-BE49-F238E27FC236}">
                <a16:creationId xmlns:a16="http://schemas.microsoft.com/office/drawing/2014/main" id="{51A689E6-A363-C380-305D-4E7745AC6A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477078"/>
            <a:ext cx="12192000" cy="715962"/>
          </a:xfrm>
        </p:spPr>
        <p:txBody>
          <a:bodyPr/>
          <a:lstStyle/>
          <a:p>
            <a:pPr algn="ctr"/>
            <a:r>
              <a:rPr lang="en-US" altLang="en-US" sz="3200">
                <a:solidFill>
                  <a:schemeClr val="accent1">
                    <a:lumMod val="50000"/>
                  </a:schemeClr>
                </a:solidFill>
                <a:ea typeface="ＭＳ Ｐゴシック" panose="020B0600070205080204" pitchFamily="34" charset="-128"/>
              </a:rPr>
              <a:t>ESCOs TYPICALLY OFFER THE FOLLOWING OPTIONS</a:t>
            </a:r>
            <a:r>
              <a:rPr lang="en-GB" altLang="en-US" sz="3200">
                <a:solidFill>
                  <a:schemeClr val="accent1">
                    <a:lumMod val="50000"/>
                  </a:schemeClr>
                </a:solidFill>
                <a:ea typeface="ＭＳ Ｐゴシック" panose="020B0600070205080204" pitchFamily="34" charset="-128"/>
              </a:rPr>
              <a:t> </a:t>
            </a:r>
            <a:endParaRPr lang="en-GB" altLang="en-US" sz="3200" dirty="0">
              <a:solidFill>
                <a:schemeClr val="accent1">
                  <a:lumMod val="50000"/>
                </a:schemeClr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51555" name="Rectangle 3">
            <a:extLst>
              <a:ext uri="{FF2B5EF4-FFF2-40B4-BE49-F238E27FC236}">
                <a16:creationId xmlns:a16="http://schemas.microsoft.com/office/drawing/2014/main" id="{7DA22918-8CC8-B0DA-D683-0796092369F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66800" y="1828800"/>
            <a:ext cx="10058400" cy="3505200"/>
          </a:xfrm>
          <a:ln>
            <a:solidFill>
              <a:srgbClr val="003399"/>
            </a:solidFill>
            <a:miter lim="800000"/>
            <a:headEnd/>
            <a:tailEnd/>
          </a:ln>
        </p:spPr>
        <p:txBody>
          <a:bodyPr/>
          <a:lstStyle/>
          <a:p>
            <a:pPr marL="457200" indent="-457200"/>
            <a:r>
              <a:rPr lang="en-US" altLang="en-US" sz="24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Guaranteed fixed savings amount;</a:t>
            </a:r>
          </a:p>
          <a:p>
            <a:pPr marL="457200" indent="-457200"/>
            <a:r>
              <a:rPr lang="en-US" altLang="en-US" sz="24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Guaranteed fixed energy savings;</a:t>
            </a:r>
          </a:p>
          <a:p>
            <a:pPr marL="457200" indent="-457200"/>
            <a:r>
              <a:rPr lang="en-US" altLang="en-US" sz="24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A percentage of energy savings; 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altLang="en-US" sz="24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or</a:t>
            </a:r>
          </a:p>
          <a:p>
            <a:pPr marL="457200" indent="-457200"/>
            <a:r>
              <a:rPr lang="en-US" altLang="en-US" sz="24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A combination of the above options.   </a:t>
            </a:r>
          </a:p>
          <a:p>
            <a:pPr marL="0" indent="0">
              <a:buNone/>
            </a:pPr>
            <a:r>
              <a:rPr lang="en-US" altLang="en-US" sz="24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Facility managers often lean towards the 'guaranteed savings' option</a:t>
            </a:r>
            <a:endParaRPr lang="en-GB" altLang="en-US" sz="24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8DF9FD-0246-752D-BBCE-BA201F2FF388}"/>
              </a:ext>
            </a:extLst>
          </p:cNvPr>
          <p:cNvGrpSpPr/>
          <p:nvPr/>
        </p:nvGrpSpPr>
        <p:grpSpPr>
          <a:xfrm>
            <a:off x="6662057" y="2103120"/>
            <a:ext cx="3526972" cy="875211"/>
            <a:chOff x="6662057" y="2103120"/>
            <a:chExt cx="3526972" cy="875211"/>
          </a:xfrm>
        </p:grpSpPr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2FB8A809-BD6A-28F3-5F10-FBBF17166A67}"/>
                </a:ext>
              </a:extLst>
            </p:cNvPr>
            <p:cNvCxnSpPr/>
            <p:nvPr/>
          </p:nvCxnSpPr>
          <p:spPr>
            <a:xfrm>
              <a:off x="6805749" y="2103120"/>
              <a:ext cx="992777" cy="48332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2CA50214-E618-CA9B-C69C-E12E5B6177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62057" y="2730137"/>
              <a:ext cx="1031966" cy="24819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81A3215-FC21-3679-F9C2-4B1964234089}"/>
                </a:ext>
              </a:extLst>
            </p:cNvPr>
            <p:cNvSpPr txBox="1"/>
            <p:nvPr/>
          </p:nvSpPr>
          <p:spPr>
            <a:xfrm>
              <a:off x="7952014" y="2270445"/>
              <a:ext cx="2237015" cy="656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b="1" kern="1200" dirty="0">
                  <a:effectLst/>
                  <a:latin typeface="+mn-lt"/>
                  <a:ea typeface="Times New Roman" panose="02020603050405020304" pitchFamily="18" charset="0"/>
                </a:rPr>
                <a:t>these are energy COST savings</a:t>
              </a:r>
              <a:r>
                <a:rPr lang="en-VN" sz="1800" b="1" dirty="0">
                  <a:effectLst/>
                  <a:latin typeface="+mn-lt"/>
                </a:rPr>
                <a:t> </a:t>
              </a:r>
              <a:endParaRPr lang="en-VN" sz="1800" b="1" dirty="0">
                <a:latin typeface="+mn-lt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A7862CD-C347-92B3-A601-864B5D58AD13}"/>
              </a:ext>
            </a:extLst>
          </p:cNvPr>
          <p:cNvGrpSpPr/>
          <p:nvPr/>
        </p:nvGrpSpPr>
        <p:grpSpPr>
          <a:xfrm>
            <a:off x="2149624" y="1514474"/>
            <a:ext cx="8177064" cy="4857751"/>
            <a:chOff x="2133749" y="1295399"/>
            <a:chExt cx="8177064" cy="4857751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652AF2E5-D976-CB62-171A-197074A435A3}"/>
                </a:ext>
              </a:extLst>
            </p:cNvPr>
            <p:cNvSpPr/>
            <p:nvPr/>
          </p:nvSpPr>
          <p:spPr>
            <a:xfrm>
              <a:off x="2309813" y="1295399"/>
              <a:ext cx="2286000" cy="1204914"/>
            </a:xfrm>
            <a:prstGeom prst="roundRect">
              <a:avLst/>
            </a:prstGeom>
            <a:solidFill>
              <a:srgbClr val="CC99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>
                  <a:latin typeface="Arial" panose="020B0604020202020204" pitchFamily="34" charset="0"/>
                </a:rPr>
                <a:t>Banks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07EEEB3A-B80E-EF9D-A9F0-F62169A24711}"/>
                </a:ext>
              </a:extLst>
            </p:cNvPr>
            <p:cNvGrpSpPr/>
            <p:nvPr/>
          </p:nvGrpSpPr>
          <p:grpSpPr>
            <a:xfrm>
              <a:off x="2133749" y="2424514"/>
              <a:ext cx="8177064" cy="3728636"/>
              <a:chOff x="2133749" y="2424514"/>
              <a:chExt cx="8177064" cy="3728636"/>
            </a:xfrm>
          </p:grpSpPr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id="{BD467D76-8315-E33B-291D-5EA9BCC58D9E}"/>
                  </a:ext>
                </a:extLst>
              </p:cNvPr>
              <p:cNvSpPr/>
              <p:nvPr/>
            </p:nvSpPr>
            <p:spPr>
              <a:xfrm>
                <a:off x="2381250" y="4114800"/>
                <a:ext cx="2286000" cy="1500188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800" dirty="0">
                    <a:latin typeface="Arial" panose="020B0604020202020204" pitchFamily="34" charset="0"/>
                  </a:rPr>
                  <a:t>Project owners</a:t>
                </a:r>
              </a:p>
            </p:txBody>
          </p:sp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4CD01F4F-C67C-F28D-F92C-8474D6B1038A}"/>
                  </a:ext>
                </a:extLst>
              </p:cNvPr>
              <p:cNvSpPr/>
              <p:nvPr/>
            </p:nvSpPr>
            <p:spPr>
              <a:xfrm>
                <a:off x="7810500" y="4114800"/>
                <a:ext cx="2500313" cy="1428750"/>
              </a:xfrm>
              <a:prstGeom prst="roundRect">
                <a:avLst/>
              </a:prstGeom>
              <a:solidFill>
                <a:srgbClr val="008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800" dirty="0">
                    <a:latin typeface="Arial" panose="020B0604020202020204" pitchFamily="34" charset="0"/>
                  </a:rPr>
                  <a:t>Equipment suppliers/ Contractors</a:t>
                </a:r>
              </a:p>
            </p:txBody>
          </p:sp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5816D306-E245-D823-E6F7-8175CC81A640}"/>
                  </a:ext>
                </a:extLst>
              </p:cNvPr>
              <p:cNvCxnSpPr/>
              <p:nvPr/>
            </p:nvCxnSpPr>
            <p:spPr>
              <a:xfrm>
                <a:off x="4667250" y="4495800"/>
                <a:ext cx="3143250" cy="1588"/>
              </a:xfrm>
              <a:prstGeom prst="straightConnector1">
                <a:avLst/>
              </a:prstGeom>
              <a:ln w="57150">
                <a:tailEnd type="stealth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Arrow Connector 19">
                <a:extLst>
                  <a:ext uri="{FF2B5EF4-FFF2-40B4-BE49-F238E27FC236}">
                    <a16:creationId xmlns:a16="http://schemas.microsoft.com/office/drawing/2014/main" id="{AABB7E0B-2D02-872A-73F2-C6A7E52E9A35}"/>
                  </a:ext>
                </a:extLst>
              </p:cNvPr>
              <p:cNvCxnSpPr/>
              <p:nvPr/>
            </p:nvCxnSpPr>
            <p:spPr>
              <a:xfrm rot="10800000" flipV="1">
                <a:off x="4667250" y="5181600"/>
                <a:ext cx="3143250" cy="1588"/>
              </a:xfrm>
              <a:prstGeom prst="straightConnector1">
                <a:avLst/>
              </a:prstGeom>
              <a:ln w="57150">
                <a:solidFill>
                  <a:srgbClr val="008000"/>
                </a:solidFill>
                <a:tailEnd type="stealth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3CB8310-8CDE-590A-507A-E4261BA2152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38688" y="3886200"/>
                <a:ext cx="220445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en-US" sz="2400" dirty="0">
                    <a:solidFill>
                      <a:srgbClr val="0000FF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rPr>
                  <a:t>Fixed payment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A7DD595-B90E-C951-CEE9-ECDC5CE897D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45027" y="5660707"/>
                <a:ext cx="3467616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600" dirty="0">
                    <a:solidFill>
                      <a:srgbClr val="008000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rPr>
                  <a:t>Energy-saving service</a:t>
                </a:r>
              </a:p>
            </p:txBody>
          </p:sp>
          <p:cxnSp>
            <p:nvCxnSpPr>
              <p:cNvPr id="26" name="Straight Arrow Connector 25">
                <a:extLst>
                  <a:ext uri="{FF2B5EF4-FFF2-40B4-BE49-F238E27FC236}">
                    <a16:creationId xmlns:a16="http://schemas.microsoft.com/office/drawing/2014/main" id="{3CD8076A-B5A6-0B84-8E7F-02F93F3B6B88}"/>
                  </a:ext>
                </a:extLst>
              </p:cNvPr>
              <p:cNvCxnSpPr/>
              <p:nvPr/>
            </p:nvCxnSpPr>
            <p:spPr>
              <a:xfrm rot="16200000" flipH="1">
                <a:off x="1970088" y="3341687"/>
                <a:ext cx="1543050" cy="3175"/>
              </a:xfrm>
              <a:prstGeom prst="straightConnector1">
                <a:avLst/>
              </a:prstGeom>
              <a:ln w="57150">
                <a:solidFill>
                  <a:srgbClr val="CC7900"/>
                </a:solidFill>
                <a:tailEnd type="stealth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Arrow Connector 27">
                <a:extLst>
                  <a:ext uri="{FF2B5EF4-FFF2-40B4-BE49-F238E27FC236}">
                    <a16:creationId xmlns:a16="http://schemas.microsoft.com/office/drawing/2014/main" id="{3F35DFB3-BF11-CE70-E467-F164BB7A696B}"/>
                  </a:ext>
                </a:extLst>
              </p:cNvPr>
              <p:cNvCxnSpPr/>
              <p:nvPr/>
            </p:nvCxnSpPr>
            <p:spPr>
              <a:xfrm rot="5400000" flipH="1" flipV="1">
                <a:off x="3338512" y="3271838"/>
                <a:ext cx="1533525" cy="19050"/>
              </a:xfrm>
              <a:prstGeom prst="straightConnector1">
                <a:avLst/>
              </a:prstGeom>
              <a:ln w="57150">
                <a:tailEnd type="stealth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590BB67-0026-0442-CFED-AD61B42FB68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38625" y="2819400"/>
                <a:ext cx="460254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en-US" sz="2400" dirty="0">
                    <a:solidFill>
                      <a:srgbClr val="0000FF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rPr>
                  <a:t>Principal and interest repayment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5DE74C9-CE72-F259-5FD5-F105B25C745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6200000">
                <a:off x="1519639" y="3038624"/>
                <a:ext cx="168988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rgbClr val="7F7F7F"/>
                    </a:solidFill>
                    <a:latin typeface="#9Slide02 Noi dung dai" panose="02000000000000000000" pitchFamily="2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vi-VN" altLang="en-US" sz="2400" dirty="0">
                    <a:solidFill>
                      <a:srgbClr val="CC7900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rPr>
                  <a:t>Investment</a:t>
                </a:r>
                <a:endParaRPr lang="en-US" altLang="en-US" sz="2400" dirty="0">
                  <a:solidFill>
                    <a:srgbClr val="CC7900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endParaRPr>
              </a:p>
            </p:txBody>
          </p:sp>
        </p:grpSp>
      </p:grpSp>
      <p:sp>
        <p:nvSpPr>
          <p:cNvPr id="5" name="Rectangle 2">
            <a:extLst>
              <a:ext uri="{FF2B5EF4-FFF2-40B4-BE49-F238E27FC236}">
                <a16:creationId xmlns:a16="http://schemas.microsoft.com/office/drawing/2014/main" id="{91614946-7311-5BD3-2805-4D9C68B33C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456406"/>
            <a:ext cx="12192000" cy="715962"/>
          </a:xfrm>
        </p:spPr>
        <p:txBody>
          <a:bodyPr/>
          <a:lstStyle/>
          <a:p>
            <a:pPr algn="ctr"/>
            <a:r>
              <a:rPr lang="en-US" altLang="en-US" sz="3200">
                <a:solidFill>
                  <a:schemeClr val="accent1">
                    <a:lumMod val="50000"/>
                  </a:schemeClr>
                </a:solidFill>
                <a:ea typeface="ＭＳ Ｐゴシック" panose="020B0600070205080204" pitchFamily="34" charset="-128"/>
              </a:rPr>
              <a:t>GUARANTEED SAVINGS</a:t>
            </a:r>
            <a:endParaRPr lang="en-GB" altLang="en-US" sz="3200" dirty="0">
              <a:solidFill>
                <a:schemeClr val="accent1">
                  <a:lumMod val="50000"/>
                </a:schemeClr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15BEDC96-728E-4E6E-9866-CAC14A9CC9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95087" y="396393"/>
            <a:ext cx="11000566" cy="654050"/>
          </a:xfrm>
        </p:spPr>
        <p:txBody>
          <a:bodyPr/>
          <a:lstStyle/>
          <a:p>
            <a:pPr algn="ctr"/>
            <a:r>
              <a:rPr lang="en-US" altLang="en-US" sz="3200">
                <a:solidFill>
                  <a:schemeClr val="accent1">
                    <a:lumMod val="50000"/>
                  </a:schemeClr>
                </a:solidFill>
                <a:ea typeface="ＭＳ Ｐゴシック" panose="020B0600070205080204" pitchFamily="34" charset="-128"/>
              </a:rPr>
              <a:t>GUARANTEED SAVINGS</a:t>
            </a:r>
            <a:endParaRPr lang="en-GB" altLang="en-US" sz="3200" dirty="0">
              <a:solidFill>
                <a:schemeClr val="accent1">
                  <a:lumMod val="50000"/>
                </a:schemeClr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7A8285-B16D-48A9-8BE3-6D77E3ECB284}"/>
              </a:ext>
            </a:extLst>
          </p:cNvPr>
          <p:cNvSpPr txBox="1">
            <a:spLocks noChangeArrowheads="1"/>
          </p:cNvSpPr>
          <p:nvPr/>
        </p:nvSpPr>
        <p:spPr>
          <a:xfrm>
            <a:off x="2324102" y="1519238"/>
            <a:ext cx="1921668" cy="538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139700" indent="0" algn="ctr">
              <a:buNone/>
            </a:pPr>
            <a:r>
              <a:rPr lang="en-US" altLang="en-US" kern="0">
                <a:solidFill>
                  <a:srgbClr val="003399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Advantages</a:t>
            </a:r>
            <a:endParaRPr lang="en-US" altLang="en-US" kern="0" dirty="0">
              <a:solidFill>
                <a:srgbClr val="003399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4CB6FF44-3994-43F9-9EDC-3F6DB41CD812}"/>
              </a:ext>
            </a:extLst>
          </p:cNvPr>
          <p:cNvSpPr txBox="1">
            <a:spLocks noChangeArrowheads="1"/>
          </p:cNvSpPr>
          <p:nvPr/>
        </p:nvSpPr>
        <p:spPr>
          <a:xfrm>
            <a:off x="7800974" y="1596571"/>
            <a:ext cx="2409826" cy="457200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altLang="en-US" kern="0">
                <a:solidFill>
                  <a:srgbClr val="C0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Disadvantages</a:t>
            </a:r>
            <a:endParaRPr lang="en-US" altLang="en-US" kern="0" dirty="0">
              <a:solidFill>
                <a:srgbClr val="C0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DA6E3F0-E715-42DB-8BB5-CBEEFC9492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7651" y="2340941"/>
            <a:ext cx="5226405" cy="3313734"/>
          </a:xfrm>
        </p:spPr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en-US" dirty="0">
                <a:solidFill>
                  <a:srgbClr val="000000"/>
                </a:solidFill>
              </a:rPr>
              <a:t>Saving amount is guaranteed. 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en-US" dirty="0">
                <a:solidFill>
                  <a:srgbClr val="000000"/>
                </a:solidFill>
              </a:rPr>
              <a:t>Scope of application is not limited.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en-US" dirty="0">
                <a:solidFill>
                  <a:srgbClr val="000000"/>
                </a:solidFill>
              </a:rPr>
              <a:t>One party handles everything.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en-US" dirty="0">
                <a:solidFill>
                  <a:srgbClr val="000000"/>
                </a:solidFill>
              </a:rPr>
              <a:t>Service provider bears most of the risks.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en-US" dirty="0">
                <a:solidFill>
                  <a:srgbClr val="000000"/>
                </a:solidFill>
              </a:rPr>
              <a:t>Easy to secure external financing.</a:t>
            </a:r>
          </a:p>
          <a:p>
            <a:pPr algn="just" fontAlgn="auto">
              <a:spcAft>
                <a:spcPts val="0"/>
              </a:spcAft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F508CE7-E812-44AA-9390-24E80008ED0D}"/>
              </a:ext>
            </a:extLst>
          </p:cNvPr>
          <p:cNvSpPr txBox="1">
            <a:spLocks/>
          </p:cNvSpPr>
          <p:nvPr/>
        </p:nvSpPr>
        <p:spPr>
          <a:xfrm>
            <a:off x="6514219" y="2340941"/>
            <a:ext cx="5081434" cy="2535860"/>
          </a:xfrm>
          <a:prstGeom prst="rect">
            <a:avLst/>
          </a:prstGeom>
        </p:spPr>
        <p:txBody>
          <a:bodyPr rtlCol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0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Costs more than the direct contractor model.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0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Requires skilled service providers.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000" kern="0" dirty="0">
                <a:ea typeface="ＭＳ Ｐゴシック" panose="020B0600070205080204" pitchFamily="34" charset="-128"/>
                <a:cs typeface="Arial" panose="020B0604020202020204" pitchFamily="34" charset="0"/>
              </a:rPr>
              <a:t>Repayment risk for the project owner.</a:t>
            </a:r>
          </a:p>
        </p:txBody>
      </p:sp>
    </p:spTree>
    <p:extLst>
      <p:ext uri="{BB962C8B-B14F-4D97-AF65-F5344CB8AC3E}">
        <p14:creationId xmlns:p14="http://schemas.microsoft.com/office/powerpoint/2010/main" val="233925241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F13FC422-8040-FA50-D859-8A67FC07C9E3}"/>
              </a:ext>
            </a:extLst>
          </p:cNvPr>
          <p:cNvGrpSpPr/>
          <p:nvPr/>
        </p:nvGrpSpPr>
        <p:grpSpPr>
          <a:xfrm>
            <a:off x="2085947" y="1366304"/>
            <a:ext cx="8105775" cy="5025172"/>
            <a:chOff x="1952625" y="1211263"/>
            <a:chExt cx="8105775" cy="5025172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A27B08EF-2139-291B-0649-EFF31377C2D6}"/>
                </a:ext>
              </a:extLst>
            </p:cNvPr>
            <p:cNvSpPr/>
            <p:nvPr/>
          </p:nvSpPr>
          <p:spPr>
            <a:xfrm>
              <a:off x="7620000" y="1211263"/>
              <a:ext cx="2286000" cy="1074737"/>
            </a:xfrm>
            <a:prstGeom prst="roundRect">
              <a:avLst/>
            </a:prstGeom>
            <a:solidFill>
              <a:srgbClr val="CC99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/>
                <a:t>Banks</a:t>
              </a: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5509B9FA-71A4-0DBB-8F8B-61E0DB2C418C}"/>
                </a:ext>
              </a:extLst>
            </p:cNvPr>
            <p:cNvSpPr/>
            <p:nvPr/>
          </p:nvSpPr>
          <p:spPr>
            <a:xfrm>
              <a:off x="1952625" y="4143375"/>
              <a:ext cx="2286000" cy="1418511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/>
                <a:t>Project owners</a:t>
              </a: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ED822020-64F8-793E-E91C-DF6F98DE0B41}"/>
                </a:ext>
              </a:extLst>
            </p:cNvPr>
            <p:cNvSpPr/>
            <p:nvPr/>
          </p:nvSpPr>
          <p:spPr>
            <a:xfrm>
              <a:off x="7558088" y="4071938"/>
              <a:ext cx="2500312" cy="1350962"/>
            </a:xfrm>
            <a:prstGeom prst="roundRect">
              <a:avLst/>
            </a:prstGeom>
            <a:solidFill>
              <a:srgbClr val="008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/>
                <a:t>Equipment suppliers/ Contractors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43144E34-19D3-3DB5-4FE4-2BC4D1D0E73D}"/>
                </a:ext>
              </a:extLst>
            </p:cNvPr>
            <p:cNvCxnSpPr/>
            <p:nvPr/>
          </p:nvCxnSpPr>
          <p:spPr>
            <a:xfrm flipV="1">
              <a:off x="4238625" y="4495800"/>
              <a:ext cx="3305175" cy="4763"/>
            </a:xfrm>
            <a:prstGeom prst="straightConnector1">
              <a:avLst/>
            </a:prstGeom>
            <a:ln w="57150">
              <a:solidFill>
                <a:schemeClr val="accent1">
                  <a:lumMod val="50000"/>
                </a:schemeClr>
              </a:solidFill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4F14CB0E-7DA5-D3E6-890A-478DF76D7DCC}"/>
                </a:ext>
              </a:extLst>
            </p:cNvPr>
            <p:cNvCxnSpPr/>
            <p:nvPr/>
          </p:nvCxnSpPr>
          <p:spPr>
            <a:xfrm rot="10800000">
              <a:off x="4343400" y="5181600"/>
              <a:ext cx="3124200" cy="1588"/>
            </a:xfrm>
            <a:prstGeom prst="straightConnector1">
              <a:avLst/>
            </a:prstGeom>
            <a:ln w="57150">
              <a:solidFill>
                <a:srgbClr val="008000"/>
              </a:solidFill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9ADC5F9-2915-C2F0-D09B-73FDB8C43B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67250" y="3957638"/>
              <a:ext cx="230864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2400" dirty="0">
                  <a:solidFill>
                    <a:srgbClr val="0000FF"/>
                  </a:solidFill>
                  <a:latin typeface="+mn-lt"/>
                  <a:ea typeface="ＭＳ Ｐゴシック" panose="020B0600070205080204" pitchFamily="34" charset="-128"/>
                </a:rPr>
                <a:t>Shared savings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397F1E2-2D6D-D466-132E-D0281A4E30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79888" y="5405438"/>
              <a:ext cx="373692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dirty="0">
                  <a:solidFill>
                    <a:srgbClr val="008000"/>
                  </a:solidFill>
                  <a:latin typeface="+mn-lt"/>
                  <a:ea typeface="ＭＳ Ｐゴシック" panose="020B0600070205080204" pitchFamily="34" charset="-128"/>
                </a:rPr>
                <a:t>Capital investment 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dirty="0">
                  <a:solidFill>
                    <a:srgbClr val="008000"/>
                  </a:solidFill>
                  <a:latin typeface="+mn-lt"/>
                  <a:ea typeface="ＭＳ Ｐゴシック" panose="020B0600070205080204" pitchFamily="34" charset="-128"/>
                </a:rPr>
                <a:t>+ energy savings services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84235584-D9F0-6BE1-484A-42154BDB00C5}"/>
                </a:ext>
              </a:extLst>
            </p:cNvPr>
            <p:cNvCxnSpPr/>
            <p:nvPr/>
          </p:nvCxnSpPr>
          <p:spPr>
            <a:xfrm rot="5400000">
              <a:off x="8365332" y="3182144"/>
              <a:ext cx="1709737" cy="3175"/>
            </a:xfrm>
            <a:prstGeom prst="straightConnector1">
              <a:avLst/>
            </a:prstGeom>
            <a:ln w="57150">
              <a:solidFill>
                <a:srgbClr val="CC7900"/>
              </a:solidFill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1DC161B-20E9-F300-DB42-8391A35C03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78222" y="2714625"/>
              <a:ext cx="4351342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en-US" sz="2200" dirty="0">
                  <a:solidFill>
                    <a:srgbClr val="006600"/>
                  </a:solidFill>
                  <a:latin typeface="+mn-lt"/>
                  <a:ea typeface="ＭＳ Ｐゴシック" panose="020B0600070205080204" pitchFamily="34" charset="-128"/>
                </a:rPr>
                <a:t>Principal and interest repayment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2493ACB-7B32-EFB3-D41E-A413223B9D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5400000">
              <a:off x="8682440" y="2863205"/>
              <a:ext cx="168988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dirty="0">
                  <a:solidFill>
                    <a:srgbClr val="CC7900"/>
                  </a:solidFill>
                  <a:latin typeface="+mn-lt"/>
                  <a:ea typeface="ＭＳ Ｐゴシック" panose="020B0600070205080204" pitchFamily="34" charset="-128"/>
                </a:rPr>
                <a:t>Investment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4B9E898E-386A-8492-6F92-3D3588393AFE}"/>
                </a:ext>
              </a:extLst>
            </p:cNvPr>
            <p:cNvCxnSpPr/>
            <p:nvPr/>
          </p:nvCxnSpPr>
          <p:spPr>
            <a:xfrm rot="5400000" flipH="1" flipV="1">
              <a:off x="7296150" y="3141663"/>
              <a:ext cx="1712913" cy="1587"/>
            </a:xfrm>
            <a:prstGeom prst="straightConnector1">
              <a:avLst/>
            </a:prstGeom>
            <a:ln w="57150">
              <a:solidFill>
                <a:srgbClr val="006600"/>
              </a:solidFill>
              <a:tailEnd type="stealth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7215E3BA-90C3-552B-B103-DC13AF8845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41573"/>
            <a:ext cx="12192000" cy="715962"/>
          </a:xfrm>
        </p:spPr>
        <p:txBody>
          <a:bodyPr/>
          <a:lstStyle/>
          <a:p>
            <a:pPr algn="ctr"/>
            <a:r>
              <a:rPr lang="en-US" altLang="en-US" sz="3200">
                <a:solidFill>
                  <a:schemeClr val="accent1">
                    <a:lumMod val="50000"/>
                  </a:schemeClr>
                </a:solidFill>
                <a:latin typeface="+mn-lt"/>
                <a:ea typeface="ＭＳ Ｐゴシック" panose="020B0600070205080204" pitchFamily="34" charset="-128"/>
              </a:rPr>
              <a:t>SHARED SAVINGS</a:t>
            </a:r>
            <a:endParaRPr lang="en-GB" altLang="en-US" sz="3200" dirty="0">
              <a:solidFill>
                <a:schemeClr val="accent1">
                  <a:lumMod val="50000"/>
                </a:schemeClr>
              </a:solidFill>
              <a:latin typeface="+mn-lt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1D70545-47B2-4C98-BE72-B5187AA5D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8632"/>
            <a:ext cx="12192000" cy="984745"/>
          </a:xfrm>
        </p:spPr>
        <p:txBody>
          <a:bodyPr>
            <a:noAutofit/>
          </a:bodyPr>
          <a:lstStyle/>
          <a:p>
            <a:r>
              <a:rPr lang="en-US">
                <a:solidFill>
                  <a:schemeClr val="accent1">
                    <a:lumMod val="50000"/>
                  </a:schemeClr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MODULE 21: </a:t>
            </a:r>
            <a:r>
              <a:rPr lang="en-US" sz="2800">
                <a:solidFill>
                  <a:schemeClr val="accent1">
                    <a:lumMod val="50000"/>
                  </a:schemeClr>
                </a:solidFill>
                <a:latin typeface="+mn-lt"/>
              </a:rPr>
              <a:t>SELECTING FINANCIAL SOLUTIONS FOR EE PROJECTS</a:t>
            </a:r>
            <a:br>
              <a:rPr lang="en-US" sz="2800">
                <a:solidFill>
                  <a:schemeClr val="accent1">
                    <a:lumMod val="50000"/>
                  </a:schemeClr>
                </a:solidFill>
                <a:latin typeface="+mn-lt"/>
                <a:sym typeface="Fira Sans Extra Condensed Medium"/>
              </a:rPr>
            </a:br>
            <a:endParaRPr lang="en-US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01E5B9F-E42D-456F-A90B-1B0FAD7FF8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7828" y="1533377"/>
            <a:ext cx="11016343" cy="4038800"/>
          </a:xfrm>
        </p:spPr>
        <p:txBody>
          <a:bodyPr/>
          <a:lstStyle/>
          <a:p>
            <a:pPr marL="186262" indent="0">
              <a:buNone/>
            </a:pPr>
            <a:r>
              <a:rPr lang="en-US" sz="2400" b="1" dirty="0">
                <a:latin typeface="+mn-lt"/>
              </a:rPr>
              <a:t>When investing in an energy-saving project, a business can choose from the following financial methods depending on their financial capacity and market conditions:</a:t>
            </a:r>
          </a:p>
          <a:p>
            <a:r>
              <a:rPr lang="en-US" altLang="en-US" sz="2400" dirty="0">
                <a:solidFill>
                  <a:srgbClr val="000000"/>
                </a:solidFill>
                <a:latin typeface="+mn-lt"/>
                <a:ea typeface="ＭＳ Ｐゴシック" panose="020B0600070205080204" pitchFamily="34" charset="-128"/>
              </a:rPr>
              <a:t>Using equity (ex: using retained earnings)</a:t>
            </a:r>
          </a:p>
          <a:p>
            <a:r>
              <a:rPr lang="en-US" altLang="en-US" sz="2400" dirty="0">
                <a:solidFill>
                  <a:srgbClr val="000000"/>
                </a:solidFill>
                <a:latin typeface="+mn-lt"/>
                <a:ea typeface="ＭＳ Ｐゴシック" panose="020B0600070205080204" pitchFamily="34" charset="-128"/>
              </a:rPr>
              <a:t>Using the loan</a:t>
            </a:r>
          </a:p>
          <a:p>
            <a:r>
              <a:rPr lang="en-US" altLang="en-US" sz="2400" dirty="0">
                <a:solidFill>
                  <a:srgbClr val="000000"/>
                </a:solidFill>
                <a:latin typeface="+mn-lt"/>
                <a:ea typeface="ＭＳ Ｐゴシック" panose="020B0600070205080204" pitchFamily="34" charset="-128"/>
              </a:rPr>
              <a:t>Using the finance lease option</a:t>
            </a:r>
          </a:p>
          <a:p>
            <a:r>
              <a:rPr lang="en-US" altLang="en-US" sz="2400" dirty="0">
                <a:solidFill>
                  <a:srgbClr val="000000"/>
                </a:solidFill>
                <a:latin typeface="+mn-lt"/>
                <a:ea typeface="ＭＳ Ｐゴシック" panose="020B0600070205080204" pitchFamily="34" charset="-128"/>
              </a:rPr>
              <a:t>Using contracts effectively (</a:t>
            </a:r>
            <a:r>
              <a:rPr lang="en-US" altLang="en-US" sz="2400" i="1" dirty="0">
                <a:solidFill>
                  <a:srgbClr val="000000"/>
                </a:solidFill>
                <a:latin typeface="+mn-lt"/>
                <a:ea typeface="ＭＳ Ｐゴシック" panose="020B0600070205080204" pitchFamily="34" charset="-128"/>
              </a:rPr>
              <a:t>Performance Contract</a:t>
            </a:r>
            <a:r>
              <a:rPr lang="en-US" altLang="en-US" sz="2400" dirty="0">
                <a:solidFill>
                  <a:srgbClr val="000000"/>
                </a:solidFill>
                <a:latin typeface="+mn-lt"/>
                <a:ea typeface="ＭＳ Ｐゴシック" panose="020B0600070205080204" pitchFamily="34" charset="-128"/>
              </a:rPr>
              <a:t>)</a:t>
            </a:r>
            <a:endParaRPr lang="en-GB" altLang="en-US" sz="2400" dirty="0">
              <a:solidFill>
                <a:srgbClr val="000000"/>
              </a:solidFill>
              <a:latin typeface="+mn-lt"/>
              <a:ea typeface="ＭＳ Ｐゴシック" panose="020B0600070205080204" pitchFamily="34" charset="-128"/>
            </a:endParaRPr>
          </a:p>
          <a:p>
            <a:pPr marL="186262" indent="0">
              <a:buNone/>
            </a:pP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6417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60355562-7520-4C04-B9E9-F53A7500590B}"/>
              </a:ext>
            </a:extLst>
          </p:cNvPr>
          <p:cNvSpPr txBox="1">
            <a:spLocks noChangeArrowheads="1"/>
          </p:cNvSpPr>
          <p:nvPr/>
        </p:nvSpPr>
        <p:spPr>
          <a:xfrm>
            <a:off x="2423885" y="1595438"/>
            <a:ext cx="2062161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139700" indent="0">
              <a:buNone/>
            </a:pPr>
            <a:r>
              <a:rPr lang="en-US" altLang="en-US" kern="0">
                <a:solidFill>
                  <a:srgbClr val="003399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Advantages</a:t>
            </a:r>
            <a:endParaRPr lang="en-US" altLang="en-US" kern="0" dirty="0">
              <a:solidFill>
                <a:srgbClr val="003399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DF0F6068-78B6-4801-9D6A-CCE5FBAABBE2}"/>
              </a:ext>
            </a:extLst>
          </p:cNvPr>
          <p:cNvSpPr txBox="1">
            <a:spLocks/>
          </p:cNvSpPr>
          <p:nvPr/>
        </p:nvSpPr>
        <p:spPr>
          <a:xfrm>
            <a:off x="703942" y="2209800"/>
            <a:ext cx="5824537" cy="3414713"/>
          </a:xfrm>
          <a:prstGeom prst="rect">
            <a:avLst/>
          </a:prstGeom>
        </p:spPr>
        <p:txBody>
          <a:bodyPr rtlCol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en-US" altLang="en-US" sz="2000" kern="0">
                <a:ea typeface="ＭＳ Ｐゴシック" panose="020B0600070205080204" pitchFamily="34" charset="-128"/>
                <a:cs typeface="Arial" panose="020B0604020202020204" pitchFamily="34" charset="0"/>
              </a:rPr>
              <a:t>Investors do not need capital.</a:t>
            </a:r>
          </a:p>
          <a:p>
            <a:pPr>
              <a:defRPr/>
            </a:pPr>
            <a:r>
              <a:rPr lang="en-US" sz="2000" kern="0"/>
              <a:t>Scope is not limited. </a:t>
            </a:r>
          </a:p>
          <a:p>
            <a:pPr>
              <a:defRPr/>
            </a:pPr>
            <a:r>
              <a:rPr lang="en-US" sz="2000" kern="0"/>
              <a:t>One party handles everything </a:t>
            </a:r>
            <a:r>
              <a:rPr lang="en-US" altLang="en-US" sz="2000" kern="0">
                <a:ea typeface="ＭＳ Ｐゴシック" panose="020B0600070205080204" pitchFamily="34" charset="-128"/>
                <a:cs typeface="Arial" panose="020B0604020202020204" pitchFamily="34" charset="0"/>
              </a:rPr>
              <a:t>(turnkey contract). </a:t>
            </a:r>
          </a:p>
          <a:p>
            <a:pPr>
              <a:defRPr/>
            </a:pPr>
            <a:r>
              <a:rPr lang="en-US" altLang="en-US" sz="2000" kern="0">
                <a:ea typeface="ＭＳ Ｐゴシック" panose="020B0600070205080204" pitchFamily="34" charset="-128"/>
                <a:cs typeface="Arial" panose="020B0604020202020204" pitchFamily="34" charset="0"/>
              </a:rPr>
              <a:t>Service provider bears most of the risks.</a:t>
            </a:r>
            <a:endParaRPr lang="en-US" altLang="en-US" sz="20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DF0998EF-9EC1-4D56-A531-44571A9BB96C}"/>
              </a:ext>
            </a:extLst>
          </p:cNvPr>
          <p:cNvSpPr txBox="1">
            <a:spLocks noChangeArrowheads="1"/>
          </p:cNvSpPr>
          <p:nvPr/>
        </p:nvSpPr>
        <p:spPr>
          <a:xfrm>
            <a:off x="7843836" y="1595438"/>
            <a:ext cx="2519364" cy="461962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en-US" sz="2000" kern="0">
                <a:solidFill>
                  <a:srgbClr val="C0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Disadvantages</a:t>
            </a:r>
            <a:endParaRPr lang="en-US" altLang="en-US" sz="2000" kern="0" dirty="0">
              <a:solidFill>
                <a:srgbClr val="C0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1F6C595C-F107-4361-A537-A23F154698EB}"/>
              </a:ext>
            </a:extLst>
          </p:cNvPr>
          <p:cNvSpPr txBox="1">
            <a:spLocks/>
          </p:cNvSpPr>
          <p:nvPr/>
        </p:nvSpPr>
        <p:spPr>
          <a:xfrm>
            <a:off x="6891337" y="2209800"/>
            <a:ext cx="4424361" cy="3643313"/>
          </a:xfrm>
          <a:prstGeom prst="rect">
            <a:avLst/>
          </a:prstGeom>
        </p:spPr>
        <p:txBody>
          <a:bodyPr rtlCol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en-US" altLang="en-US" sz="2000" kern="0">
                <a:ea typeface="ＭＳ Ｐゴシック" panose="020B0600070205080204" pitchFamily="34" charset="-128"/>
                <a:cs typeface="Arial" panose="020B0604020202020204" pitchFamily="34" charset="0"/>
              </a:rPr>
              <a:t>The costs are higher compared to both direct contract and guaranteed savings models.</a:t>
            </a:r>
          </a:p>
          <a:p>
            <a:pPr>
              <a:defRPr/>
            </a:pPr>
            <a:r>
              <a:rPr lang="en-US" altLang="en-US" sz="2000" kern="0">
                <a:ea typeface="ＭＳ Ｐゴシック" panose="020B0600070205080204" pitchFamily="34" charset="-128"/>
                <a:cs typeface="Arial" panose="020B0604020202020204" pitchFamily="34" charset="0"/>
              </a:rPr>
              <a:t>Requires skilled service providers.</a:t>
            </a:r>
            <a:endParaRPr lang="en-US" altLang="en-US" sz="20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7215E3BA-90C3-552B-B103-DC13AF8845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41573"/>
            <a:ext cx="12192000" cy="715962"/>
          </a:xfrm>
        </p:spPr>
        <p:txBody>
          <a:bodyPr/>
          <a:lstStyle/>
          <a:p>
            <a:pPr algn="ctr"/>
            <a:r>
              <a:rPr lang="en-US" altLang="en-US" sz="3200">
                <a:solidFill>
                  <a:schemeClr val="accent1">
                    <a:lumMod val="50000"/>
                  </a:schemeClr>
                </a:solidFill>
                <a:latin typeface="+mn-lt"/>
                <a:ea typeface="ＭＳ Ｐゴシック" panose="020B0600070205080204" pitchFamily="34" charset="-128"/>
              </a:rPr>
              <a:t>SHARED SAVINGS</a:t>
            </a:r>
            <a:endParaRPr lang="en-GB" altLang="en-US" sz="3200" dirty="0">
              <a:solidFill>
                <a:schemeClr val="accent1">
                  <a:lumMod val="50000"/>
                </a:schemeClr>
              </a:solidFill>
              <a:latin typeface="+mn-lt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507532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>
            <a:extLst>
              <a:ext uri="{FF2B5EF4-FFF2-40B4-BE49-F238E27FC236}">
                <a16:creationId xmlns:a16="http://schemas.microsoft.com/office/drawing/2014/main" id="{E53E4880-7730-7621-F7BA-E6F6262DE8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80571" y="304800"/>
            <a:ext cx="11001829" cy="963607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en-US" altLang="en-US" sz="3200" b="1">
                <a:solidFill>
                  <a:schemeClr val="accent1">
                    <a:lumMod val="50000"/>
                  </a:schemeClr>
                </a:solidFill>
                <a:latin typeface="+mn-lt"/>
                <a:ea typeface="ＭＳ Ｐゴシック" panose="020B0600070205080204" pitchFamily="34" charset="-128"/>
              </a:rPr>
              <a:t>TRANSACTIONS WITH EFFICIENT CONTRACTS</a:t>
            </a:r>
            <a:endParaRPr lang="en-GB" altLang="en-US" sz="3200" b="1" dirty="0">
              <a:solidFill>
                <a:schemeClr val="accent1">
                  <a:lumMod val="50000"/>
                </a:schemeClr>
              </a:solidFill>
              <a:latin typeface="+mn-lt"/>
              <a:ea typeface="ＭＳ Ｐゴシック" panose="020B0600070205080204" pitchFamily="34" charset="-128"/>
            </a:endParaRPr>
          </a:p>
        </p:txBody>
      </p:sp>
      <p:grpSp>
        <p:nvGrpSpPr>
          <p:cNvPr id="179203" name="Group 3">
            <a:extLst>
              <a:ext uri="{FF2B5EF4-FFF2-40B4-BE49-F238E27FC236}">
                <a16:creationId xmlns:a16="http://schemas.microsoft.com/office/drawing/2014/main" id="{C1B1D957-DD46-2258-CD75-8903BF30320B}"/>
              </a:ext>
            </a:extLst>
          </p:cNvPr>
          <p:cNvGrpSpPr>
            <a:grpSpLocks/>
          </p:cNvGrpSpPr>
          <p:nvPr/>
        </p:nvGrpSpPr>
        <p:grpSpPr bwMode="auto">
          <a:xfrm>
            <a:off x="2102541" y="1676400"/>
            <a:ext cx="7986918" cy="4485657"/>
            <a:chOff x="2046" y="7197"/>
            <a:chExt cx="8397" cy="3936"/>
          </a:xfrm>
        </p:grpSpPr>
        <p:sp>
          <p:nvSpPr>
            <p:cNvPr id="179204" name="Text Box 4">
              <a:extLst>
                <a:ext uri="{FF2B5EF4-FFF2-40B4-BE49-F238E27FC236}">
                  <a16:creationId xmlns:a16="http://schemas.microsoft.com/office/drawing/2014/main" id="{2AE72042-C7A3-A8B6-CFEB-746F4D2E2B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12" y="8054"/>
              <a:ext cx="1572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1600" dirty="0">
                  <a:solidFill>
                    <a:schemeClr val="tx1"/>
                  </a:solidFill>
                  <a:latin typeface="+mn-lt"/>
                  <a:ea typeface="Batang" panose="02030600000101010101" pitchFamily="18" charset="-127"/>
                </a:rPr>
                <a:t>Loan payment to ESCO</a:t>
              </a:r>
              <a:endParaRPr lang="en-GB" altLang="en-US" sz="1600" dirty="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endParaRPr>
            </a:p>
          </p:txBody>
        </p:sp>
        <p:sp>
          <p:nvSpPr>
            <p:cNvPr id="179205" name="Text Box 5">
              <a:extLst>
                <a:ext uri="{FF2B5EF4-FFF2-40B4-BE49-F238E27FC236}">
                  <a16:creationId xmlns:a16="http://schemas.microsoft.com/office/drawing/2014/main" id="{DBBD018D-7E0D-4C8D-CB90-562DA6F89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4" y="8621"/>
              <a:ext cx="1426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1800" dirty="0">
                  <a:solidFill>
                    <a:schemeClr val="tx1"/>
                  </a:solidFill>
                  <a:latin typeface="+mn-lt"/>
                  <a:ea typeface="Batang" panose="02030600000101010101" pitchFamily="18" charset="-127"/>
                </a:rPr>
                <a:t>Equipment</a:t>
              </a:r>
              <a:endParaRPr lang="en-GB" altLang="en-US" sz="1800" dirty="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endParaRPr>
            </a:p>
          </p:txBody>
        </p:sp>
        <p:sp>
          <p:nvSpPr>
            <p:cNvPr id="179206" name="Text Box 6">
              <a:extLst>
                <a:ext uri="{FF2B5EF4-FFF2-40B4-BE49-F238E27FC236}">
                  <a16:creationId xmlns:a16="http://schemas.microsoft.com/office/drawing/2014/main" id="{0F59BE9F-1486-598D-EFF8-4F13A94001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49" y="7197"/>
              <a:ext cx="1620" cy="72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ko-KR" sz="1800">
                <a:solidFill>
                  <a:schemeClr val="tx1"/>
                </a:solidFill>
                <a:latin typeface="+mn-lt"/>
                <a:ea typeface="Batang" panose="02030600000101010101" pitchFamily="18" charset="-127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1800">
                  <a:solidFill>
                    <a:schemeClr val="tx1"/>
                  </a:solidFill>
                  <a:latin typeface="+mn-lt"/>
                  <a:ea typeface="Batang" panose="02030600000101010101" pitchFamily="18" charset="-127"/>
                </a:rPr>
                <a:t>PizzaCo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18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endParaRPr>
            </a:p>
          </p:txBody>
        </p:sp>
        <p:sp>
          <p:nvSpPr>
            <p:cNvPr id="179207" name="Text Box 7">
              <a:extLst>
                <a:ext uri="{FF2B5EF4-FFF2-40B4-BE49-F238E27FC236}">
                  <a16:creationId xmlns:a16="http://schemas.microsoft.com/office/drawing/2014/main" id="{0B38ECF9-077F-DC5B-853D-3A22A3D241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6" y="8483"/>
              <a:ext cx="2520" cy="108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ko-KR" sz="1800" dirty="0">
                <a:solidFill>
                  <a:schemeClr val="tx1"/>
                </a:solidFill>
                <a:latin typeface="+mn-lt"/>
                <a:ea typeface="Batang" panose="02030600000101010101" pitchFamily="18" charset="-127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1800" dirty="0">
                  <a:solidFill>
                    <a:schemeClr val="tx1"/>
                  </a:solidFill>
                  <a:latin typeface="+mn-lt"/>
                  <a:ea typeface="Batang" panose="02030600000101010101" pitchFamily="18" charset="-127"/>
                </a:rPr>
                <a:t>Manufacturer of water-cooled cooling systems</a:t>
              </a:r>
            </a:p>
          </p:txBody>
        </p:sp>
        <p:sp>
          <p:nvSpPr>
            <p:cNvPr id="179208" name="Text Box 8">
              <a:extLst>
                <a:ext uri="{FF2B5EF4-FFF2-40B4-BE49-F238E27FC236}">
                  <a16:creationId xmlns:a16="http://schemas.microsoft.com/office/drawing/2014/main" id="{E14460DB-8B3F-702B-8BD0-96D0D9D20B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65" y="8738"/>
              <a:ext cx="1620" cy="9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ko-KR" sz="1800">
                <a:solidFill>
                  <a:schemeClr val="tx1"/>
                </a:solidFill>
                <a:latin typeface="+mn-lt"/>
                <a:ea typeface="Batang" panose="02030600000101010101" pitchFamily="18" charset="-127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1800">
                  <a:solidFill>
                    <a:schemeClr val="tx1"/>
                  </a:solidFill>
                  <a:latin typeface="+mn-lt"/>
                  <a:ea typeface="Batang" panose="02030600000101010101" pitchFamily="18" charset="-127"/>
                </a:rPr>
                <a:t>ESCO</a:t>
              </a:r>
              <a:endParaRPr lang="en-GB" altLang="en-US" sz="18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endParaRPr>
            </a:p>
          </p:txBody>
        </p:sp>
        <p:sp>
          <p:nvSpPr>
            <p:cNvPr id="179209" name="Line 9">
              <a:extLst>
                <a:ext uri="{FF2B5EF4-FFF2-40B4-BE49-F238E27FC236}">
                  <a16:creationId xmlns:a16="http://schemas.microsoft.com/office/drawing/2014/main" id="{3135B7C9-480D-6F8B-97BC-1D7B034D18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6" y="9311"/>
              <a:ext cx="2520" cy="1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9210" name="Line 10">
              <a:extLst>
                <a:ext uri="{FF2B5EF4-FFF2-40B4-BE49-F238E27FC236}">
                  <a16:creationId xmlns:a16="http://schemas.microsoft.com/office/drawing/2014/main" id="{2A04138C-5F6E-6D6E-FDB5-BDB6C5E503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566" y="8953"/>
              <a:ext cx="25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9211" name="Text Box 11">
              <a:extLst>
                <a:ext uri="{FF2B5EF4-FFF2-40B4-BE49-F238E27FC236}">
                  <a16:creationId xmlns:a16="http://schemas.microsoft.com/office/drawing/2014/main" id="{F872E349-EAF1-F1E4-ACA7-375FFC0146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2" y="9311"/>
              <a:ext cx="1873" cy="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1600" dirty="0">
                  <a:solidFill>
                    <a:schemeClr val="tx1"/>
                  </a:solidFill>
                  <a:latin typeface="+mn-lt"/>
                  <a:ea typeface="Batang" panose="02030600000101010101" pitchFamily="18" charset="-127"/>
                </a:rPr>
                <a:t>Purchasing cost</a:t>
              </a:r>
              <a:endParaRPr lang="en-GB" altLang="en-US" sz="1600" dirty="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endParaRPr>
            </a:p>
          </p:txBody>
        </p:sp>
        <p:sp>
          <p:nvSpPr>
            <p:cNvPr id="179212" name="AutoShape 12">
              <a:extLst>
                <a:ext uri="{FF2B5EF4-FFF2-40B4-BE49-F238E27FC236}">
                  <a16:creationId xmlns:a16="http://schemas.microsoft.com/office/drawing/2014/main" id="{B0755E3D-D307-E3D6-4928-7B34345FBF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2" y="8711"/>
              <a:ext cx="1440" cy="900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18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endParaRPr>
            </a:p>
          </p:txBody>
        </p:sp>
        <p:sp>
          <p:nvSpPr>
            <p:cNvPr id="179213" name="AutoShape 13">
              <a:extLst>
                <a:ext uri="{FF2B5EF4-FFF2-40B4-BE49-F238E27FC236}">
                  <a16:creationId xmlns:a16="http://schemas.microsoft.com/office/drawing/2014/main" id="{CE38998A-FD1D-D2D7-E4A6-B058B02E8E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2" y="7246"/>
              <a:ext cx="1440" cy="720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18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endParaRPr>
            </a:p>
          </p:txBody>
        </p:sp>
        <p:sp>
          <p:nvSpPr>
            <p:cNvPr id="179214" name="Line 14">
              <a:extLst>
                <a:ext uri="{FF2B5EF4-FFF2-40B4-BE49-F238E27FC236}">
                  <a16:creationId xmlns:a16="http://schemas.microsoft.com/office/drawing/2014/main" id="{90D4D3F5-2D07-1D52-D3B1-6C11D794ED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12" y="8068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9215" name="Line 15">
              <a:extLst>
                <a:ext uri="{FF2B5EF4-FFF2-40B4-BE49-F238E27FC236}">
                  <a16:creationId xmlns:a16="http://schemas.microsoft.com/office/drawing/2014/main" id="{B4441826-CB38-F612-710F-91CC26CD5B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959" y="8068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9216" name="Text Box 16">
              <a:extLst>
                <a:ext uri="{FF2B5EF4-FFF2-40B4-BE49-F238E27FC236}">
                  <a16:creationId xmlns:a16="http://schemas.microsoft.com/office/drawing/2014/main" id="{9EB6D5B7-5D0E-C105-FD64-F80998E0F1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52" y="8069"/>
              <a:ext cx="2391" cy="1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1800" dirty="0">
                  <a:solidFill>
                    <a:schemeClr val="tx1"/>
                  </a:solidFill>
                  <a:latin typeface="+mn-lt"/>
                  <a:ea typeface="Batang" panose="02030600000101010101" pitchFamily="18" charset="-127"/>
                </a:rPr>
                <a:t>Install energy-saving equipment </a:t>
              </a:r>
              <a:endParaRPr lang="en-GB" altLang="en-US" sz="1800" dirty="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endParaRPr>
            </a:p>
          </p:txBody>
        </p:sp>
        <p:sp>
          <p:nvSpPr>
            <p:cNvPr id="179217" name="Text Box 17">
              <a:extLst>
                <a:ext uri="{FF2B5EF4-FFF2-40B4-BE49-F238E27FC236}">
                  <a16:creationId xmlns:a16="http://schemas.microsoft.com/office/drawing/2014/main" id="{658B8C98-DB67-BBF1-D2C9-0C9D591924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75" y="10488"/>
              <a:ext cx="2200" cy="64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8000" tIns="18000" rIns="18000" bIns="1800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1800" dirty="0">
                  <a:solidFill>
                    <a:schemeClr val="tx1"/>
                  </a:solidFill>
                  <a:latin typeface="+mn-lt"/>
                  <a:ea typeface="Batang" panose="02030600000101010101" pitchFamily="18" charset="-127"/>
                </a:rPr>
                <a:t>Financial company/ bank</a:t>
              </a:r>
              <a:endParaRPr lang="en-GB" altLang="en-US" sz="1800" dirty="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endParaRPr>
            </a:p>
          </p:txBody>
        </p:sp>
        <p:sp>
          <p:nvSpPr>
            <p:cNvPr id="179218" name="Line 18">
              <a:extLst>
                <a:ext uri="{FF2B5EF4-FFF2-40B4-BE49-F238E27FC236}">
                  <a16:creationId xmlns:a16="http://schemas.microsoft.com/office/drawing/2014/main" id="{B2D99DA0-E36D-2123-09F8-0BDFB8B8F6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12" y="9720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9219" name="Line 19">
              <a:extLst>
                <a:ext uri="{FF2B5EF4-FFF2-40B4-BE49-F238E27FC236}">
                  <a16:creationId xmlns:a16="http://schemas.microsoft.com/office/drawing/2014/main" id="{6C880CB4-58CF-12D0-2783-21C04A3C03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052" y="9720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9220" name="Text Box 20">
              <a:extLst>
                <a:ext uri="{FF2B5EF4-FFF2-40B4-BE49-F238E27FC236}">
                  <a16:creationId xmlns:a16="http://schemas.microsoft.com/office/drawing/2014/main" id="{E71A8514-A568-9D34-D0B6-5289ADB9FE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5" y="9858"/>
              <a:ext cx="90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1800" dirty="0">
                  <a:solidFill>
                    <a:schemeClr val="tx1"/>
                  </a:solidFill>
                  <a:latin typeface="+mn-lt"/>
                  <a:ea typeface="Batang" panose="02030600000101010101" pitchFamily="18" charset="-127"/>
                </a:rPr>
                <a:t>Loan</a:t>
              </a:r>
              <a:endParaRPr lang="en-GB" altLang="en-US" sz="1800" dirty="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endParaRPr>
            </a:p>
          </p:txBody>
        </p:sp>
        <p:sp>
          <p:nvSpPr>
            <p:cNvPr id="179221" name="Text Box 21">
              <a:extLst>
                <a:ext uri="{FF2B5EF4-FFF2-40B4-BE49-F238E27FC236}">
                  <a16:creationId xmlns:a16="http://schemas.microsoft.com/office/drawing/2014/main" id="{7FBB2202-6C57-DF6E-28BF-53D3095394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52" y="9835"/>
              <a:ext cx="1620" cy="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1600" dirty="0">
                  <a:solidFill>
                    <a:schemeClr val="tx1"/>
                  </a:solidFill>
                  <a:latin typeface="+mn-lt"/>
                  <a:ea typeface="Batang" panose="02030600000101010101" pitchFamily="18" charset="-127"/>
                </a:rPr>
                <a:t>Loan payment</a:t>
              </a:r>
              <a:endParaRPr lang="en-GB" altLang="en-US" sz="1600" dirty="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endParaRPr>
            </a:p>
          </p:txBody>
        </p:sp>
      </p:grpSp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36B45-64B1-46C5-BF4E-0521457A0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612" y="459242"/>
            <a:ext cx="10820400" cy="654050"/>
          </a:xfrm>
        </p:spPr>
        <p:txBody>
          <a:bodyPr/>
          <a:lstStyle/>
          <a:p>
            <a:pPr algn="ctr"/>
            <a:r>
              <a:rPr lang="en-US" sz="3200">
                <a:solidFill>
                  <a:schemeClr val="accent1">
                    <a:lumMod val="50000"/>
                  </a:schemeClr>
                </a:solidFill>
                <a:ea typeface="ＭＳ Ｐゴシック" panose="020B0600070205080204" pitchFamily="34" charset="-128"/>
              </a:rPr>
              <a:t>EFFECTIVE CONTRACT</a:t>
            </a:r>
            <a:endParaRPr lang="en-US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3561F5-85DF-4B03-B732-DC5479D8F155}"/>
              </a:ext>
            </a:extLst>
          </p:cNvPr>
          <p:cNvSpPr txBox="1">
            <a:spLocks noChangeArrowheads="1"/>
          </p:cNvSpPr>
          <p:nvPr/>
        </p:nvSpPr>
        <p:spPr>
          <a:xfrm>
            <a:off x="2129603" y="1474977"/>
            <a:ext cx="2322298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139700" indent="0">
              <a:buNone/>
            </a:pPr>
            <a:r>
              <a:rPr lang="en-US" altLang="en-US" sz="2800">
                <a:solidFill>
                  <a:srgbClr val="003399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Advantages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094FD7A-7BD3-434C-BB3B-38B6B390DC6D}"/>
              </a:ext>
            </a:extLst>
          </p:cNvPr>
          <p:cNvSpPr txBox="1">
            <a:spLocks/>
          </p:cNvSpPr>
          <p:nvPr/>
        </p:nvSpPr>
        <p:spPr>
          <a:xfrm>
            <a:off x="641612" y="2258773"/>
            <a:ext cx="5298281" cy="4169126"/>
          </a:xfrm>
          <a:prstGeom prst="rect">
            <a:avLst/>
          </a:prstGeom>
        </p:spPr>
        <p:txBody>
          <a:bodyPr rtlCol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 algn="just">
              <a:lnSpc>
                <a:spcPct val="107000"/>
              </a:lnSpc>
              <a:spcAft>
                <a:spcPts val="600"/>
              </a:spcAft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en-US" sz="2000">
                <a:ea typeface="Calibri" panose="020F0502020204030204" pitchFamily="34" charset="0"/>
                <a:cs typeface="Times New Roman" panose="02020603050405020304" pitchFamily="18" charset="0"/>
              </a:rPr>
              <a:t>The investor does not have to invest capital;</a:t>
            </a:r>
          </a:p>
          <a:p>
            <a:pPr marL="342900" indent="-342900" algn="just">
              <a:lnSpc>
                <a:spcPct val="107000"/>
              </a:lnSpc>
              <a:spcAft>
                <a:spcPts val="600"/>
              </a:spcAft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en-US" sz="2000">
                <a:ea typeface="Calibri" panose="020F0502020204030204" pitchFamily="34" charset="0"/>
                <a:cs typeface="Times New Roman" panose="02020603050405020304" pitchFamily="18" charset="0"/>
              </a:rPr>
              <a:t>The scope of application is unlimited;</a:t>
            </a:r>
          </a:p>
          <a:p>
            <a:pPr marL="342900" indent="-342900" algn="just">
              <a:lnSpc>
                <a:spcPct val="107000"/>
              </a:lnSpc>
              <a:spcAft>
                <a:spcPts val="600"/>
              </a:spcAft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en-US" sz="2000">
                <a:ea typeface="Calibri" panose="020F0502020204030204" pitchFamily="34" charset="0"/>
                <a:cs typeface="Times New Roman" panose="02020603050405020304" pitchFamily="18" charset="0"/>
              </a:rPr>
              <a:t>One party (turnkey contract) does everything.</a:t>
            </a:r>
            <a:endParaRPr lang="en-US" sz="20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EABFD05-B54F-44BA-9F41-77338DF884AE}"/>
              </a:ext>
            </a:extLst>
          </p:cNvPr>
          <p:cNvSpPr txBox="1">
            <a:spLocks noChangeArrowheads="1"/>
          </p:cNvSpPr>
          <p:nvPr/>
        </p:nvSpPr>
        <p:spPr>
          <a:xfrm>
            <a:off x="7625691" y="1474977"/>
            <a:ext cx="2795842" cy="783796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en-US" sz="2800">
                <a:solidFill>
                  <a:srgbClr val="C0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Disadvantages</a:t>
            </a:r>
            <a:endParaRPr lang="en-US" altLang="en-US" sz="2800" dirty="0">
              <a:solidFill>
                <a:srgbClr val="C0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450F6A8-7AD2-4243-9329-71CF4FFCEDCC}"/>
              </a:ext>
            </a:extLst>
          </p:cNvPr>
          <p:cNvSpPr txBox="1">
            <a:spLocks/>
          </p:cNvSpPr>
          <p:nvPr/>
        </p:nvSpPr>
        <p:spPr>
          <a:xfrm>
            <a:off x="6585212" y="2258773"/>
            <a:ext cx="4876800" cy="3910048"/>
          </a:xfrm>
          <a:prstGeom prst="rect">
            <a:avLst/>
          </a:prstGeom>
        </p:spPr>
        <p:txBody>
          <a:bodyPr rtlCol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 algn="just">
              <a:lnSpc>
                <a:spcPct val="107000"/>
              </a:lnSpc>
              <a:spcAft>
                <a:spcPts val="600"/>
              </a:spcAft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en-US" sz="2000">
                <a:ea typeface="Calibri" panose="020F0502020204030204" pitchFamily="34" charset="0"/>
                <a:cs typeface="Times New Roman" panose="02020603050405020304" pitchFamily="18" charset="0"/>
              </a:rPr>
              <a:t>Higher cost than other methods;</a:t>
            </a:r>
          </a:p>
          <a:p>
            <a:pPr marL="342900" indent="-342900" algn="just">
              <a:lnSpc>
                <a:spcPct val="107000"/>
              </a:lnSpc>
              <a:spcAft>
                <a:spcPts val="600"/>
              </a:spcAft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en-US" sz="2000">
                <a:ea typeface="Calibri" panose="020F0502020204030204" pitchFamily="34" charset="0"/>
                <a:cs typeface="Times New Roman" panose="02020603050405020304" pitchFamily="18" charset="0"/>
              </a:rPr>
              <a:t>Requires good service providers;</a:t>
            </a:r>
          </a:p>
          <a:p>
            <a:pPr marL="342900" indent="-342900" algn="just">
              <a:lnSpc>
                <a:spcPct val="107000"/>
              </a:lnSpc>
              <a:spcAft>
                <a:spcPts val="600"/>
              </a:spcAft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r>
              <a:rPr lang="en-US" sz="2000">
                <a:ea typeface="Calibri" panose="020F0502020204030204" pitchFamily="34" charset="0"/>
                <a:cs typeface="Times New Roman" panose="02020603050405020304" pitchFamily="18" charset="0"/>
              </a:rPr>
              <a:t>Service provider bears all investment risk.</a:t>
            </a:r>
            <a:endParaRPr lang="en-US" sz="20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75442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>
            <a:extLst>
              <a:ext uri="{FF2B5EF4-FFF2-40B4-BE49-F238E27FC236}">
                <a16:creationId xmlns:a16="http://schemas.microsoft.com/office/drawing/2014/main" id="{62DD0306-308F-0EAD-FB27-CBBB810799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493643"/>
            <a:ext cx="12192000" cy="563563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  <a:latin typeface="+mj-lt"/>
                <a:ea typeface="ＭＳ Ｐゴシック" panose="020B0600070205080204" pitchFamily="34" charset="-128"/>
              </a:rPr>
              <a:t>FINANCE</a:t>
            </a:r>
            <a:r>
              <a:rPr lang="en-US" altLang="en-US" sz="32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ＭＳ Ｐゴシック" panose="020B0600070205080204" pitchFamily="34" charset="-128"/>
              </a:rPr>
              <a:t> ANALYSIS FOR EFFICIENT CONTRACTS</a:t>
            </a:r>
            <a:endParaRPr lang="en-GB" altLang="en-US" sz="3200" b="1" dirty="0">
              <a:solidFill>
                <a:schemeClr val="accent1">
                  <a:lumMod val="50000"/>
                </a:schemeClr>
              </a:solidFill>
              <a:latin typeface="+mn-lt"/>
              <a:ea typeface="ＭＳ Ｐゴシック" panose="020B0600070205080204" pitchFamily="34" charset="-128"/>
            </a:endParaRPr>
          </a:p>
        </p:txBody>
      </p:sp>
      <p:graphicFrame>
        <p:nvGraphicFramePr>
          <p:cNvPr id="181251" name="Object 99">
            <a:extLst>
              <a:ext uri="{FF2B5EF4-FFF2-40B4-BE49-F238E27FC236}">
                <a16:creationId xmlns:a16="http://schemas.microsoft.com/office/drawing/2014/main" id="{2CAC9A50-F170-F75F-93E1-1D5E216D62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16318"/>
              </p:ext>
            </p:extLst>
          </p:nvPr>
        </p:nvGraphicFramePr>
        <p:xfrm>
          <a:off x="1455737" y="1696810"/>
          <a:ext cx="9280525" cy="351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5588000" imgH="2082800" progId="Excel.Sheet.8">
                  <p:embed/>
                </p:oleObj>
              </mc:Choice>
              <mc:Fallback>
                <p:oleObj name="Worksheet" r:id="rId3" imgW="5588000" imgH="2082800" progId="Excel.Sheet.8">
                  <p:embed/>
                  <p:pic>
                    <p:nvPicPr>
                      <p:cNvPr id="181251" name="Object 99">
                        <a:extLst>
                          <a:ext uri="{FF2B5EF4-FFF2-40B4-BE49-F238E27FC236}">
                            <a16:creationId xmlns:a16="http://schemas.microsoft.com/office/drawing/2014/main" id="{2CAC9A50-F170-F75F-93E1-1D5E216D62C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5737" y="1696810"/>
                        <a:ext cx="9280525" cy="351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DC46B-53F2-4FAE-A977-DD5D6CA46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71" y="243205"/>
            <a:ext cx="10722429" cy="777875"/>
          </a:xfrm>
        </p:spPr>
        <p:txBody>
          <a:bodyPr/>
          <a:lstStyle/>
          <a:p>
            <a:pPr algn="ctr"/>
            <a:r>
              <a:rPr lang="en-GB" sz="3200">
                <a:solidFill>
                  <a:schemeClr val="accent1">
                    <a:lumMod val="50000"/>
                  </a:schemeClr>
                </a:solidFill>
                <a:ea typeface="ＭＳ Ｐゴシック" panose="020B0600070205080204" pitchFamily="34" charset="-128"/>
              </a:rPr>
              <a:t>QUIZZ</a:t>
            </a:r>
            <a:endParaRPr lang="en-US" sz="3200" dirty="0">
              <a:solidFill>
                <a:schemeClr val="accent1">
                  <a:lumMod val="50000"/>
                </a:schemeClr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20612E-EE5E-45D2-9727-A9B6D68B6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143" y="1325217"/>
            <a:ext cx="10853057" cy="4585253"/>
          </a:xfrm>
        </p:spPr>
        <p:txBody>
          <a:bodyPr>
            <a:noAutofit/>
          </a:bodyPr>
          <a:lstStyle/>
          <a:p>
            <a:pPr marL="0" indent="0" algn="just">
              <a:spcBef>
                <a:spcPts val="600"/>
              </a:spcBef>
              <a:buNone/>
            </a:pPr>
            <a:r>
              <a:rPr lang="en-US" sz="1800">
                <a:solidFill>
                  <a:srgbClr val="000000"/>
                </a:solidFill>
                <a:ea typeface="ＭＳ Ｐゴシック" panose="020B0600070205080204" pitchFamily="34" charset="-128"/>
              </a:rPr>
              <a:t>1. What </a:t>
            </a:r>
            <a:r>
              <a:rPr 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financial methods can businesses use to implement </a:t>
            </a:r>
            <a:r>
              <a:rPr lang="en-US" sz="1800">
                <a:solidFill>
                  <a:srgbClr val="000000"/>
                </a:solidFill>
                <a:ea typeface="ＭＳ Ｐゴシック" panose="020B0600070205080204" pitchFamily="34" charset="-128"/>
              </a:rPr>
              <a:t>projects?</a:t>
            </a:r>
            <a:endParaRPr lang="en-US" sz="18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marL="0" indent="0" algn="just">
              <a:spcBef>
                <a:spcPts val="600"/>
              </a:spcBef>
              <a:buNone/>
            </a:pPr>
            <a:r>
              <a:rPr 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	A) </a:t>
            </a:r>
            <a:r>
              <a:rPr lang="en-US" alt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Using equity</a:t>
            </a:r>
            <a:r>
              <a:rPr 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          	B) </a:t>
            </a:r>
            <a:r>
              <a:rPr lang="en-US" alt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Using the loan                         </a:t>
            </a:r>
            <a:r>
              <a:rPr 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C) </a:t>
            </a:r>
            <a:r>
              <a:rPr lang="en-US" alt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Using the finance lease 	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en-US" sz="18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	D) </a:t>
            </a:r>
            <a:r>
              <a:rPr lang="en-US" altLang="en-US" sz="18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Using equity, Using the loan, Using the finance lease, Using contracts </a:t>
            </a:r>
            <a:r>
              <a:rPr lang="en-US" altLang="en-US" sz="1800" b="1">
                <a:solidFill>
                  <a:srgbClr val="000000"/>
                </a:solidFill>
                <a:ea typeface="ＭＳ Ｐゴシック" panose="020B0600070205080204" pitchFamily="34" charset="-128"/>
              </a:rPr>
              <a:t>effectively </a:t>
            </a:r>
            <a:endParaRPr lang="en-US" sz="18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marL="0" indent="0" algn="just">
              <a:buNone/>
            </a:pPr>
            <a:r>
              <a:rPr 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2. Advantage of using </a:t>
            </a:r>
            <a:r>
              <a:rPr lang="en-US" sz="1800">
                <a:solidFill>
                  <a:srgbClr val="000000"/>
                </a:solidFill>
                <a:ea typeface="ＭＳ Ｐゴシック" panose="020B0600070205080204" pitchFamily="34" charset="-128"/>
              </a:rPr>
              <a:t>equity?</a:t>
            </a:r>
            <a:endParaRPr lang="en-US" sz="18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marL="0" indent="0" algn="just">
              <a:buNone/>
            </a:pPr>
            <a:r>
              <a:rPr 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	A) </a:t>
            </a:r>
            <a:r>
              <a:rPr lang="en-US" alt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Necessity of supervision, monitoring and independent verification</a:t>
            </a:r>
          </a:p>
          <a:p>
            <a:pPr marL="0" indent="0" algn="just">
              <a:buNone/>
            </a:pPr>
            <a:r>
              <a:rPr 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	</a:t>
            </a:r>
            <a:r>
              <a:rPr lang="en-US" sz="18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B) </a:t>
            </a:r>
            <a:r>
              <a:rPr lang="en-US" altLang="en-US" sz="18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Low cost.</a:t>
            </a:r>
          </a:p>
          <a:p>
            <a:pPr marL="0" indent="0" algn="just">
              <a:buNone/>
            </a:pPr>
            <a:r>
              <a:rPr 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	C) </a:t>
            </a:r>
            <a:r>
              <a:rPr lang="en-US" altLang="en-US" sz="1800" dirty="0">
                <a:solidFill>
                  <a:srgbClr val="00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Necessity of trusted relationships and equipment suppliers</a:t>
            </a:r>
            <a:endParaRPr lang="en-US" altLang="en-US" sz="18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marL="0" indent="0" algn="just">
              <a:buNone/>
            </a:pPr>
            <a:r>
              <a:rPr 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	D) </a:t>
            </a:r>
            <a:r>
              <a:rPr lang="en-US" altLang="en-US" sz="1800">
                <a:solidFill>
                  <a:srgbClr val="000000"/>
                </a:solidFill>
                <a:ea typeface="ＭＳ Ｐゴシック" panose="020B0600070205080204" pitchFamily="34" charset="-128"/>
              </a:rPr>
              <a:t>Scope limited.</a:t>
            </a:r>
            <a:endParaRPr lang="en-US" sz="180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marL="0" indent="0" algn="just">
              <a:buNone/>
            </a:pPr>
            <a:r>
              <a:rPr lang="en-US" sz="1800">
                <a:solidFill>
                  <a:srgbClr val="000000"/>
                </a:solidFill>
                <a:ea typeface="ＭＳ Ｐゴシック" panose="020B0600070205080204" pitchFamily="34" charset="-128"/>
              </a:rPr>
              <a:t>3. With ESCOs offers, which choice do facility managers usually prefer?</a:t>
            </a:r>
            <a:endParaRPr lang="en-US" sz="18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marL="0" indent="0" algn="just">
              <a:buNone/>
            </a:pPr>
            <a:r>
              <a:rPr lang="en-US" altLang="en-US" sz="1800" b="1">
                <a:solidFill>
                  <a:srgbClr val="000000"/>
                </a:solidFill>
                <a:ea typeface="ＭＳ Ｐゴシック" panose="020B0600070205080204" pitchFamily="34" charset="-128"/>
              </a:rPr>
              <a:t>A. Guaranteed </a:t>
            </a:r>
            <a:r>
              <a:rPr lang="en-US" altLang="en-US" sz="18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savings;</a:t>
            </a:r>
            <a:r>
              <a:rPr lang="en-US" alt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	</a:t>
            </a:r>
            <a:r>
              <a:rPr 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B) Shared savings</a:t>
            </a:r>
            <a:r>
              <a:rPr lang="en-US" alt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;     </a:t>
            </a:r>
            <a:r>
              <a:rPr 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C) A combination of the </a:t>
            </a:r>
            <a:r>
              <a:rPr lang="en-US" sz="1800">
                <a:solidFill>
                  <a:srgbClr val="000000"/>
                </a:solidFill>
                <a:ea typeface="ＭＳ Ｐゴシック" panose="020B0600070205080204" pitchFamily="34" charset="-128"/>
              </a:rPr>
              <a:t>above options</a:t>
            </a:r>
            <a:endParaRPr lang="en-US" sz="18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marL="0" indent="0" algn="just">
              <a:buNone/>
            </a:pPr>
            <a:r>
              <a:rPr 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4. Disadvantage of “guaranteed savings” option</a:t>
            </a:r>
            <a:r>
              <a:rPr lang="en-US" sz="1800">
                <a:solidFill>
                  <a:srgbClr val="000000"/>
                </a:solidFill>
                <a:ea typeface="ＭＳ Ｐゴシック" panose="020B0600070205080204" pitchFamily="34" charset="-128"/>
              </a:rPr>
              <a:t>? </a:t>
            </a:r>
            <a:endParaRPr lang="en-US" sz="18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marL="0" indent="0" algn="just">
              <a:buNone/>
            </a:pPr>
            <a:r>
              <a:rPr lang="en-US" sz="18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A) </a:t>
            </a:r>
            <a:r>
              <a:rPr lang="en-US" altLang="en-US" sz="18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Requires skilled service providers.</a:t>
            </a:r>
          </a:p>
          <a:p>
            <a:pPr marL="0" indent="0" algn="just">
              <a:buNone/>
            </a:pPr>
            <a:r>
              <a:rPr 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B) Saving amount is guaranteed. </a:t>
            </a:r>
          </a:p>
          <a:p>
            <a:pPr marL="0" indent="0" algn="just">
              <a:buNone/>
            </a:pPr>
            <a:r>
              <a:rPr 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C) Service provider bears most of the risks.</a:t>
            </a:r>
          </a:p>
          <a:p>
            <a:pPr marL="0" indent="0" algn="just">
              <a:buNone/>
            </a:pPr>
            <a:r>
              <a:rPr lang="en-US" sz="18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D) </a:t>
            </a:r>
            <a:r>
              <a:rPr lang="en-US" sz="1800" dirty="0">
                <a:solidFill>
                  <a:srgbClr val="000000"/>
                </a:solidFill>
              </a:rPr>
              <a:t>Easy to secure external financing.</a:t>
            </a:r>
          </a:p>
          <a:p>
            <a:pPr marL="0" indent="0" algn="just">
              <a:buNone/>
            </a:pPr>
            <a:endParaRPr lang="en-US" sz="18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505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593920" y="2465195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algn="ctr"/>
            <a:r>
              <a:rPr lang="en-US" sz="4800" b="1" dirty="0">
                <a:solidFill>
                  <a:schemeClr val="accent1">
                    <a:lumMod val="50000"/>
                  </a:schemeClr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301329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A69A5D-0B40-4496-A66A-8CA7CF871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3200" dirty="0">
                <a:solidFill>
                  <a:schemeClr val="accent1">
                    <a:lumMod val="50000"/>
                  </a:schemeClr>
                </a:solidFill>
                <a:latin typeface="+mn-lt"/>
                <a:ea typeface="ＭＳ Ｐゴシック" panose="020B0600070205080204" pitchFamily="34" charset="-128"/>
              </a:rPr>
              <a:t>APPLICATION EXAMPLE </a:t>
            </a:r>
            <a:endParaRPr lang="en-US" sz="3200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D0C35C9-8418-496D-9AF5-7C8F0F3A6A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519238"/>
            <a:ext cx="10972800" cy="4432300"/>
          </a:xfrm>
        </p:spPr>
        <p:txBody>
          <a:bodyPr>
            <a:normAutofit lnSpcReduction="10000"/>
          </a:bodyPr>
          <a:lstStyle/>
          <a:p>
            <a:pPr algn="l">
              <a:buFont typeface="Wingdings" pitchFamily="2" charset="2"/>
              <a:buChar char="Ø"/>
            </a:pPr>
            <a:r>
              <a:rPr lang="en-US" dirty="0" err="1"/>
              <a:t>PizzaCo</a:t>
            </a:r>
            <a:r>
              <a:rPr lang="en-US" dirty="0"/>
              <a:t> – Investment in Water Cooling System</a:t>
            </a:r>
          </a:p>
          <a:p>
            <a:pPr algn="l">
              <a:buFont typeface="Wingdings" pitchFamily="2" charset="2"/>
              <a:buChar char="Ø"/>
            </a:pPr>
            <a:r>
              <a:rPr lang="en-US" dirty="0"/>
              <a:t>Purpose of investment: Water cooling system for production purposes.</a:t>
            </a:r>
          </a:p>
          <a:p>
            <a:pPr algn="l">
              <a:buFont typeface="Wingdings" pitchFamily="2" charset="2"/>
              <a:buChar char="Ø"/>
            </a:pPr>
            <a:r>
              <a:rPr lang="en-US" dirty="0"/>
              <a:t>Initial investment cost: USD 2,500,000.</a:t>
            </a:r>
          </a:p>
          <a:p>
            <a:pPr algn="l">
              <a:buFont typeface="Wingdings" pitchFamily="2" charset="2"/>
              <a:buChar char="Ø"/>
            </a:pPr>
            <a:r>
              <a:rPr lang="en-US" dirty="0"/>
              <a:t>Technical lifespan of equipment: 15 years.</a:t>
            </a:r>
          </a:p>
          <a:p>
            <a:pPr algn="l">
              <a:buFont typeface="Wingdings" pitchFamily="2" charset="2"/>
              <a:buChar char="Ø"/>
            </a:pPr>
            <a:r>
              <a:rPr lang="en-US" dirty="0"/>
              <a:t>Actual intended usage period: 5 years.</a:t>
            </a:r>
          </a:p>
          <a:p>
            <a:pPr algn="l">
              <a:buFont typeface="Wingdings" pitchFamily="2" charset="2"/>
              <a:buChar char="Ø"/>
            </a:pPr>
            <a:r>
              <a:rPr lang="en-US" dirty="0"/>
              <a:t>Estimated resale value after 5 years (market value): USD 1,200,000.</a:t>
            </a:r>
          </a:p>
          <a:p>
            <a:pPr algn="l">
              <a:buFont typeface="Wingdings" pitchFamily="2" charset="2"/>
              <a:buChar char="Ø"/>
            </a:pPr>
            <a:r>
              <a:rPr lang="en-US" dirty="0"/>
              <a:t>Book value at the end of year 5: USD 669,500.</a:t>
            </a:r>
          </a:p>
          <a:p>
            <a:pPr algn="l">
              <a:buFont typeface="Wingdings" pitchFamily="2" charset="2"/>
              <a:buChar char="Ø"/>
            </a:pPr>
            <a:r>
              <a:rPr lang="en-US" dirty="0"/>
              <a:t>Annual energy cost savings: USD 1,000,000.</a:t>
            </a:r>
          </a:p>
          <a:p>
            <a:pPr algn="l">
              <a:buFont typeface="Wingdings" pitchFamily="2" charset="2"/>
              <a:buChar char="Ø"/>
            </a:pPr>
            <a:r>
              <a:rPr lang="en-US" dirty="0"/>
              <a:t>Annual maintenance and insurance costs: USD 50,000.</a:t>
            </a:r>
          </a:p>
          <a:p>
            <a:pPr algn="l">
              <a:buFont typeface="Wingdings" pitchFamily="2" charset="2"/>
              <a:buChar char="Ø"/>
            </a:pPr>
            <a:r>
              <a:rPr lang="en-US" dirty="0"/>
              <a:t>Corporate tax rate (</a:t>
            </a:r>
            <a:r>
              <a:rPr lang="en-US" dirty="0" err="1"/>
              <a:t>PizzaCo</a:t>
            </a:r>
            <a:r>
              <a:rPr lang="en-US" dirty="0"/>
              <a:t>): 34%.</a:t>
            </a:r>
          </a:p>
          <a:p>
            <a:pPr algn="l">
              <a:buFont typeface="Wingdings" pitchFamily="2" charset="2"/>
              <a:buChar char="Ø"/>
            </a:pPr>
            <a:r>
              <a:rPr lang="en-US" dirty="0"/>
              <a:t>Discount rate used by </a:t>
            </a:r>
            <a:r>
              <a:rPr lang="en-US" dirty="0" err="1"/>
              <a:t>PizzaCo</a:t>
            </a:r>
            <a:r>
              <a:rPr lang="en-US" dirty="0"/>
              <a:t>: 18%.</a:t>
            </a:r>
          </a:p>
          <a:p>
            <a:pPr algn="l">
              <a:buFont typeface="Wingdings" pitchFamily="2" charset="2"/>
              <a:buChar char="Ø"/>
            </a:pPr>
            <a:r>
              <a:rPr lang="en-US" dirty="0"/>
              <a:t>Tax implications upon asset disposal: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If selling price &gt; book value: a capital gain will arise → subject to tax.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dirty="0"/>
              <a:t>If selling price &lt; book value: a capital loss will occur → may be tax deductible.</a:t>
            </a:r>
          </a:p>
          <a:p>
            <a:pPr algn="just">
              <a:lnSpc>
                <a:spcPct val="100000"/>
              </a:lnSpc>
            </a:pPr>
            <a:endParaRPr lang="en-GB" altLang="en-US" dirty="0"/>
          </a:p>
          <a:p>
            <a:pPr>
              <a:lnSpc>
                <a:spcPct val="100000"/>
              </a:lnSpc>
            </a:pPr>
            <a:r>
              <a:rPr lang="en-US" altLang="en-US" b="1" dirty="0" err="1">
                <a:solidFill>
                  <a:srgbClr val="337177"/>
                </a:solidFill>
              </a:rPr>
              <a:t>PizzaCo</a:t>
            </a:r>
            <a:r>
              <a:rPr lang="en-US" altLang="en-US" b="1" dirty="0">
                <a:solidFill>
                  <a:srgbClr val="337177"/>
                </a:solidFill>
              </a:rPr>
              <a:t> needs to determine the most effective investment approach.</a:t>
            </a:r>
            <a:endParaRPr lang="en-GB" altLang="en-US" b="1" dirty="0">
              <a:solidFill>
                <a:srgbClr val="3371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267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5E500C88-8479-41F1-9886-05B428C0F1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496099"/>
            <a:ext cx="12192000" cy="654050"/>
          </a:xfrm>
        </p:spPr>
        <p:txBody>
          <a:bodyPr/>
          <a:lstStyle/>
          <a:p>
            <a:pPr algn="ctr"/>
            <a:r>
              <a:rPr lang="en-US" altLang="en-US" sz="3200">
                <a:solidFill>
                  <a:schemeClr val="accent1">
                    <a:lumMod val="50000"/>
                  </a:schemeClr>
                </a:solidFill>
                <a:latin typeface="+mn-lt"/>
                <a:ea typeface="ＭＳ Ｐゴシック" panose="020B0600070205080204" pitchFamily="34" charset="-128"/>
              </a:rPr>
              <a:t>USING EQUITY </a:t>
            </a:r>
            <a:endParaRPr lang="en-GB" altLang="en-US" sz="3200" dirty="0">
              <a:solidFill>
                <a:schemeClr val="accent1">
                  <a:lumMod val="50000"/>
                </a:schemeClr>
              </a:solidFill>
              <a:latin typeface="+mn-lt"/>
              <a:ea typeface="ＭＳ Ｐゴシック" panose="020B0600070205080204" pitchFamily="34" charset="-128"/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758D256C-5BFE-4854-AFBC-83862645F779}"/>
              </a:ext>
            </a:extLst>
          </p:cNvPr>
          <p:cNvSpPr txBox="1">
            <a:spLocks noChangeArrowheads="1"/>
          </p:cNvSpPr>
          <p:nvPr/>
        </p:nvSpPr>
        <p:spPr>
          <a:xfrm>
            <a:off x="1501434" y="1387500"/>
            <a:ext cx="2301308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139700" indent="0" algn="ctr">
              <a:buNone/>
            </a:pPr>
            <a:r>
              <a:rPr lang="en-US" altLang="en-US" sz="2400" kern="0">
                <a:solidFill>
                  <a:srgbClr val="003399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Advantages</a:t>
            </a:r>
            <a:endParaRPr lang="en-US" altLang="en-US" sz="2400" kern="0" dirty="0">
              <a:solidFill>
                <a:srgbClr val="003399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B52FDE3-2331-4FF9-B504-5450C46F1B35}"/>
              </a:ext>
            </a:extLst>
          </p:cNvPr>
          <p:cNvSpPr txBox="1">
            <a:spLocks/>
          </p:cNvSpPr>
          <p:nvPr/>
        </p:nvSpPr>
        <p:spPr>
          <a:xfrm>
            <a:off x="524605" y="1952542"/>
            <a:ext cx="5511584" cy="2969455"/>
          </a:xfrm>
          <a:prstGeom prst="rect">
            <a:avLst/>
          </a:prstGeom>
        </p:spPr>
        <p:txBody>
          <a:bodyPr rtlCol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Clr>
                <a:srgbClr val="009D52"/>
              </a:buClr>
              <a:defRPr/>
            </a:pPr>
            <a:r>
              <a:rPr lang="en-US" altLang="en-US" sz="2000" kern="0">
                <a:ea typeface="ＭＳ Ｐゴシック" panose="020B0600070205080204" pitchFamily="34" charset="-128"/>
                <a:cs typeface="Arial" panose="020B0604020202020204" pitchFamily="34" charset="0"/>
              </a:rPr>
              <a:t>Easy to deploy</a:t>
            </a:r>
          </a:p>
          <a:p>
            <a:pPr algn="just">
              <a:buClr>
                <a:srgbClr val="009D52"/>
              </a:buClr>
              <a:defRPr/>
            </a:pPr>
            <a:r>
              <a:rPr lang="en-US" altLang="en-US" sz="2000" kern="0">
                <a:ea typeface="ＭＳ Ｐゴシック" panose="020B0600070205080204" pitchFamily="34" charset="-128"/>
                <a:cs typeface="Arial" panose="020B0604020202020204" pitchFamily="34" charset="0"/>
              </a:rPr>
              <a:t>Low cost.</a:t>
            </a:r>
          </a:p>
          <a:p>
            <a:pPr algn="just">
              <a:buClr>
                <a:srgbClr val="009D52"/>
              </a:buClr>
              <a:defRPr/>
            </a:pPr>
            <a:r>
              <a:rPr lang="en-US" altLang="en-US" sz="2000" kern="0">
                <a:ea typeface="ＭＳ Ｐゴシック" panose="020B0600070205080204" pitchFamily="34" charset="-128"/>
                <a:cs typeface="Arial" panose="020B0604020202020204" pitchFamily="34" charset="0"/>
              </a:rPr>
              <a:t>Good way to start commercial energy efficiency activities</a:t>
            </a:r>
          </a:p>
          <a:p>
            <a:pPr algn="just">
              <a:buClr>
                <a:srgbClr val="009D52"/>
              </a:buClr>
              <a:defRPr/>
            </a:pPr>
            <a:r>
              <a:rPr lang="en-US" altLang="en-US" sz="2000" kern="0">
                <a:ea typeface="ＭＳ Ｐゴシック" panose="020B0600070205080204" pitchFamily="34" charset="-128"/>
                <a:cs typeface="Arial" panose="020B0604020202020204" pitchFamily="34" charset="0"/>
              </a:rPr>
              <a:t>The sustainability of the project can be ensured through independent verification</a:t>
            </a:r>
            <a:endParaRPr lang="en-US" altLang="en-US" sz="20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33358D4-95B9-4F63-A824-A7D296A14B81}"/>
              </a:ext>
            </a:extLst>
          </p:cNvPr>
          <p:cNvSpPr txBox="1">
            <a:spLocks noChangeArrowheads="1"/>
          </p:cNvSpPr>
          <p:nvPr/>
        </p:nvSpPr>
        <p:spPr>
          <a:xfrm>
            <a:off x="7874996" y="1390895"/>
            <a:ext cx="2348304" cy="533400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altLang="en-US" sz="2400" kern="0">
                <a:solidFill>
                  <a:srgbClr val="C0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Disadvantages</a:t>
            </a:r>
            <a:endParaRPr lang="en-US" altLang="en-US" sz="2400" kern="0" dirty="0">
              <a:solidFill>
                <a:srgbClr val="C0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0C1CF5F4-DBE4-4EC9-A4B9-CEBDEA550930}"/>
              </a:ext>
            </a:extLst>
          </p:cNvPr>
          <p:cNvSpPr txBox="1">
            <a:spLocks/>
          </p:cNvSpPr>
          <p:nvPr/>
        </p:nvSpPr>
        <p:spPr>
          <a:xfrm>
            <a:off x="6597510" y="1946445"/>
            <a:ext cx="5244824" cy="2667845"/>
          </a:xfrm>
          <a:prstGeom prst="rect">
            <a:avLst/>
          </a:prstGeom>
        </p:spPr>
        <p:txBody>
          <a:bodyPr rtlCol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Clr>
                <a:srgbClr val="009D52"/>
              </a:buClr>
              <a:defRPr/>
            </a:pPr>
            <a:r>
              <a:rPr lang="en-US" altLang="en-US" sz="2000" kern="0">
                <a:ea typeface="ＭＳ Ｐゴシック" panose="020B0600070205080204" pitchFamily="34" charset="-128"/>
                <a:cs typeface="Arial" panose="020B0604020202020204" pitchFamily="34" charset="0"/>
              </a:rPr>
              <a:t>The sustainability of savings </a:t>
            </a:r>
          </a:p>
          <a:p>
            <a:pPr algn="just">
              <a:buClr>
                <a:srgbClr val="009D52"/>
              </a:buClr>
              <a:defRPr/>
            </a:pPr>
            <a:r>
              <a:rPr lang="en-US" altLang="en-US" sz="2000" kern="0">
                <a:ea typeface="ＭＳ Ｐゴシック" panose="020B0600070205080204" pitchFamily="34" charset="-128"/>
                <a:cs typeface="Arial" panose="020B0604020202020204" pitchFamily="34" charset="0"/>
              </a:rPr>
              <a:t>Necessity of supervision, monitoring and independent verification</a:t>
            </a:r>
          </a:p>
          <a:p>
            <a:pPr algn="just">
              <a:buClr>
                <a:srgbClr val="009D52"/>
              </a:buClr>
              <a:defRPr/>
            </a:pPr>
            <a:r>
              <a:rPr lang="en-US" altLang="en-US" sz="2000" kern="0">
                <a:ea typeface="ＭＳ Ｐゴシック" panose="020B0600070205080204" pitchFamily="34" charset="-128"/>
                <a:cs typeface="Arial" panose="020B0604020202020204" pitchFamily="34" charset="0"/>
              </a:rPr>
              <a:t>Necessity of trusted relationships and equipment suppliers</a:t>
            </a:r>
          </a:p>
          <a:p>
            <a:pPr algn="just">
              <a:buClr>
                <a:srgbClr val="009D52"/>
              </a:buClr>
              <a:defRPr/>
            </a:pPr>
            <a:r>
              <a:rPr lang="en-US" altLang="en-US" sz="2000" kern="0">
                <a:ea typeface="ＭＳ Ｐゴシック" panose="020B0600070205080204" pitchFamily="34" charset="-128"/>
                <a:cs typeface="Arial" panose="020B0604020202020204" pitchFamily="34" charset="0"/>
              </a:rPr>
              <a:t>Limit scope</a:t>
            </a:r>
          </a:p>
          <a:p>
            <a:pPr algn="just">
              <a:buClr>
                <a:srgbClr val="009D52"/>
              </a:buClr>
              <a:defRPr/>
            </a:pPr>
            <a:endParaRPr lang="en-US" altLang="en-US" sz="1800" kern="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BDE38FC4-6DF2-4AF7-A16F-87D87381FF62}"/>
              </a:ext>
            </a:extLst>
          </p:cNvPr>
          <p:cNvGrpSpPr>
            <a:grpSpLocks/>
          </p:cNvGrpSpPr>
          <p:nvPr/>
        </p:nvGrpSpPr>
        <p:grpSpPr bwMode="auto">
          <a:xfrm>
            <a:off x="1684444" y="4136631"/>
            <a:ext cx="8823111" cy="1634016"/>
            <a:chOff x="3274" y="2785"/>
            <a:chExt cx="5386" cy="1113"/>
          </a:xfrm>
        </p:grpSpPr>
        <p:sp>
          <p:nvSpPr>
            <p:cNvPr id="10" name="Text Box 5">
              <a:extLst>
                <a:ext uri="{FF2B5EF4-FFF2-40B4-BE49-F238E27FC236}">
                  <a16:creationId xmlns:a16="http://schemas.microsoft.com/office/drawing/2014/main" id="{DBD1A132-C347-4050-8015-378486ABC8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4" y="2893"/>
              <a:ext cx="1993" cy="88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ko-KR" sz="2400" dirty="0">
                <a:solidFill>
                  <a:srgbClr val="C00000"/>
                </a:solidFill>
                <a:latin typeface="Arial" panose="020B0604020202020204" pitchFamily="34" charset="0"/>
                <a:ea typeface="Batang" panose="02030600000101010101" pitchFamily="18" charset="-127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ko-KR" sz="2400" dirty="0">
                  <a:solidFill>
                    <a:srgbClr val="C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Equipment suppliers </a:t>
              </a:r>
              <a:endParaRPr lang="en-GB" altLang="en-US" sz="2400" dirty="0">
                <a:solidFill>
                  <a:srgbClr val="C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1" name="Text Box 6">
              <a:extLst>
                <a:ext uri="{FF2B5EF4-FFF2-40B4-BE49-F238E27FC236}">
                  <a16:creationId xmlns:a16="http://schemas.microsoft.com/office/drawing/2014/main" id="{F5A98A68-E69E-471B-AA19-89D14E0419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29" y="2981"/>
              <a:ext cx="1620" cy="60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ko-KR" sz="2000" dirty="0">
                <a:solidFill>
                  <a:srgbClr val="C00000"/>
                </a:solidFill>
                <a:latin typeface="Arial" panose="020B0604020202020204" pitchFamily="34" charset="0"/>
                <a:ea typeface="Batang" panose="02030600000101010101" pitchFamily="18" charset="-127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2400" dirty="0">
                  <a:solidFill>
                    <a:srgbClr val="C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Company</a:t>
              </a:r>
              <a:endParaRPr lang="en-GB" altLang="en-US" sz="2400" dirty="0">
                <a:solidFill>
                  <a:srgbClr val="C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2" name="Line 7">
              <a:extLst>
                <a:ext uri="{FF2B5EF4-FFF2-40B4-BE49-F238E27FC236}">
                  <a16:creationId xmlns:a16="http://schemas.microsoft.com/office/drawing/2014/main" id="{37830B2C-4C3D-47CF-A487-E2F4EE6A153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20000" flipV="1">
              <a:off x="5268" y="3537"/>
              <a:ext cx="1772" cy="5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Line 8">
              <a:extLst>
                <a:ext uri="{FF2B5EF4-FFF2-40B4-BE49-F238E27FC236}">
                  <a16:creationId xmlns:a16="http://schemas.microsoft.com/office/drawing/2014/main" id="{05DA529C-7940-42B5-B945-BBDA896395F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20000" flipH="1">
              <a:off x="5267" y="3092"/>
              <a:ext cx="1772" cy="5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 Box 9">
              <a:extLst>
                <a:ext uri="{FF2B5EF4-FFF2-40B4-BE49-F238E27FC236}">
                  <a16:creationId xmlns:a16="http://schemas.microsoft.com/office/drawing/2014/main" id="{8E115796-2921-4EB3-A7C0-D7C418E35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5" y="2785"/>
              <a:ext cx="1328" cy="2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2400" dirty="0">
                  <a:solidFill>
                    <a:srgbClr val="003399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Purchase cost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en-US" sz="2400" dirty="0">
                <a:solidFill>
                  <a:srgbClr val="00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5" name="Text Box 10">
              <a:extLst>
                <a:ext uri="{FF2B5EF4-FFF2-40B4-BE49-F238E27FC236}">
                  <a16:creationId xmlns:a16="http://schemas.microsoft.com/office/drawing/2014/main" id="{13E6E995-B1D5-45F2-A738-D215B26350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4" y="3605"/>
              <a:ext cx="1136" cy="293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2400" dirty="0">
                  <a:solidFill>
                    <a:srgbClr val="003399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Equipment</a:t>
              </a:r>
              <a:endParaRPr lang="en-GB" altLang="en-US" sz="2400" dirty="0">
                <a:solidFill>
                  <a:srgbClr val="00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6" name="AutoShape 11">
              <a:extLst>
                <a:ext uri="{FF2B5EF4-FFF2-40B4-BE49-F238E27FC236}">
                  <a16:creationId xmlns:a16="http://schemas.microsoft.com/office/drawing/2014/main" id="{D3100F68-7679-4929-B637-10C5246EAB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0" y="2922"/>
              <a:ext cx="1620" cy="854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637680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5" name="Rectangle 3">
            <a:extLst>
              <a:ext uri="{FF2B5EF4-FFF2-40B4-BE49-F238E27FC236}">
                <a16:creationId xmlns:a16="http://schemas.microsoft.com/office/drawing/2014/main" id="{09A6BBB7-C257-0850-5C9A-49E7F088D1B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87828" y="3547677"/>
            <a:ext cx="11016343" cy="2305050"/>
          </a:xfrm>
        </p:spPr>
        <p:txBody>
          <a:bodyPr/>
          <a:lstStyle/>
          <a:p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When the equipment is installed, </a:t>
            </a:r>
            <a:r>
              <a:rPr lang="en-US" altLang="en-US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PizzaCo</a:t>
            </a: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will save $1 million annually for 5 years, but will incur $50,000 per year for maintenance and insurance. At the end of year 5 of the project, </a:t>
            </a:r>
            <a:r>
              <a:rPr lang="en-US" altLang="en-US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PizzaCo</a:t>
            </a: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expects to sell the equipment for a market value of $1,200,000. Assuming a MARR of 18%, and the equipment is depreciated over 5 years with a residual value of 0.</a:t>
            </a:r>
            <a:r>
              <a:rPr lang="en-GB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</a:t>
            </a:r>
          </a:p>
          <a:p>
            <a:r>
              <a:rPr lang="en-US" b="1" dirty="0">
                <a:solidFill>
                  <a:srgbClr val="000000"/>
                </a:solidFill>
              </a:rPr>
              <a:t>MARR (Minimum Acceptable Rate of Return)</a:t>
            </a:r>
            <a:r>
              <a:rPr lang="en-US" dirty="0">
                <a:solidFill>
                  <a:srgbClr val="000000"/>
                </a:solidFill>
              </a:rPr>
              <a:t>: </a:t>
            </a:r>
            <a:r>
              <a:rPr lang="en-US" dirty="0"/>
              <a:t>The lowest rate of return on an investment that a decision-maker or investor is willing to accept, given the risk of the investment.</a:t>
            </a:r>
          </a:p>
        </p:txBody>
      </p:sp>
      <p:grpSp>
        <p:nvGrpSpPr>
          <p:cNvPr id="166916" name="Group 4">
            <a:extLst>
              <a:ext uri="{FF2B5EF4-FFF2-40B4-BE49-F238E27FC236}">
                <a16:creationId xmlns:a16="http://schemas.microsoft.com/office/drawing/2014/main" id="{FC461E54-F341-8801-9874-861D52487617}"/>
              </a:ext>
            </a:extLst>
          </p:cNvPr>
          <p:cNvGrpSpPr>
            <a:grpSpLocks/>
          </p:cNvGrpSpPr>
          <p:nvPr/>
        </p:nvGrpSpPr>
        <p:grpSpPr bwMode="auto">
          <a:xfrm>
            <a:off x="2358664" y="1578395"/>
            <a:ext cx="7474669" cy="1971165"/>
            <a:chOff x="2880" y="2700"/>
            <a:chExt cx="6358" cy="1493"/>
          </a:xfrm>
        </p:grpSpPr>
        <p:sp>
          <p:nvSpPr>
            <p:cNvPr id="166917" name="Text Box 5">
              <a:extLst>
                <a:ext uri="{FF2B5EF4-FFF2-40B4-BE49-F238E27FC236}">
                  <a16:creationId xmlns:a16="http://schemas.microsoft.com/office/drawing/2014/main" id="{B44315E8-8E61-55E1-B9A3-168BE3D76B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" y="2700"/>
              <a:ext cx="2520" cy="108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ko-KR" sz="2000" dirty="0">
                <a:solidFill>
                  <a:schemeClr val="tx1"/>
                </a:solidFill>
                <a:latin typeface="Arial" panose="020B0604020202020204" pitchFamily="34" charset="0"/>
                <a:ea typeface="Batang" panose="02030600000101010101" pitchFamily="18" charset="-127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2000" dirty="0">
                  <a:solidFill>
                    <a:schemeClr val="tx1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Manufacturer of water-cooled cooling systems</a:t>
              </a:r>
              <a:endParaRPr lang="en-GB" altLang="en-US" sz="20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66918" name="Text Box 6">
              <a:extLst>
                <a:ext uri="{FF2B5EF4-FFF2-40B4-BE49-F238E27FC236}">
                  <a16:creationId xmlns:a16="http://schemas.microsoft.com/office/drawing/2014/main" id="{A084FB33-C2E1-526E-E96A-C2A0615A0F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18" y="2860"/>
              <a:ext cx="1620" cy="9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ko-KR" sz="2000">
                <a:solidFill>
                  <a:schemeClr val="tx1"/>
                </a:solidFill>
                <a:latin typeface="Arial" panose="020B0604020202020204" pitchFamily="34" charset="0"/>
                <a:ea typeface="Batang" panose="02030600000101010101" pitchFamily="18" charset="-127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2000">
                  <a:solidFill>
                    <a:schemeClr val="tx1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PizzaCo</a:t>
              </a:r>
              <a:endParaRPr lang="en-GB" altLang="en-US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66919" name="Line 7">
              <a:extLst>
                <a:ext uri="{FF2B5EF4-FFF2-40B4-BE49-F238E27FC236}">
                  <a16:creationId xmlns:a16="http://schemas.microsoft.com/office/drawing/2014/main" id="{D2A528CC-7DCD-2F7F-60A9-A939BA4F27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00" y="3576"/>
              <a:ext cx="1888" cy="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6920" name="Line 8">
              <a:extLst>
                <a:ext uri="{FF2B5EF4-FFF2-40B4-BE49-F238E27FC236}">
                  <a16:creationId xmlns:a16="http://schemas.microsoft.com/office/drawing/2014/main" id="{42F1A4C4-5307-607D-E3B7-EA3E13CC91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00" y="3060"/>
              <a:ext cx="18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6921" name="Text Box 9">
              <a:extLst>
                <a:ext uri="{FF2B5EF4-FFF2-40B4-BE49-F238E27FC236}">
                  <a16:creationId xmlns:a16="http://schemas.microsoft.com/office/drawing/2014/main" id="{A76BF6B4-2A9D-6795-EAD0-16F6E62D50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56" y="2700"/>
              <a:ext cx="1620" cy="54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sz="2000" dirty="0">
                  <a:solidFill>
                    <a:schemeClr val="tx1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Purchase cost</a:t>
              </a:r>
              <a:endParaRPr lang="en-GB" altLang="en-US" sz="20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66922" name="Text Box 10">
              <a:extLst>
                <a:ext uri="{FF2B5EF4-FFF2-40B4-BE49-F238E27FC236}">
                  <a16:creationId xmlns:a16="http://schemas.microsoft.com/office/drawing/2014/main" id="{B17E90F2-0C4D-8FC9-23C9-B9C0D6CB6E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6" y="3653"/>
              <a:ext cx="1440" cy="54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2000" dirty="0">
                  <a:solidFill>
                    <a:schemeClr val="tx1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Equipment</a:t>
              </a:r>
              <a:endParaRPr lang="en-GB" altLang="en-US" sz="20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66923" name="AutoShape 11">
              <a:extLst>
                <a:ext uri="{FF2B5EF4-FFF2-40B4-BE49-F238E27FC236}">
                  <a16:creationId xmlns:a16="http://schemas.microsoft.com/office/drawing/2014/main" id="{E1CC1A24-706B-E0A1-585B-FAA4645192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" y="2816"/>
              <a:ext cx="1620" cy="900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2AECDFE6-16CA-E1E3-35ED-C24688FEA2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65126"/>
            <a:ext cx="12192000" cy="758824"/>
          </a:xfrm>
        </p:spPr>
        <p:txBody>
          <a:bodyPr/>
          <a:lstStyle/>
          <a:p>
            <a:pPr algn="ctr"/>
            <a:r>
              <a:rPr lang="en-US" altLang="en-US" sz="3200">
                <a:solidFill>
                  <a:schemeClr val="accent1">
                    <a:lumMod val="50000"/>
                  </a:schemeClr>
                </a:solidFill>
                <a:ea typeface="ＭＳ Ｐゴシック" panose="020B0600070205080204" pitchFamily="34" charset="-128"/>
              </a:rPr>
              <a:t>EQUITY FINANCING</a:t>
            </a:r>
            <a:endParaRPr lang="en-GB" altLang="en-US" sz="3200" dirty="0">
              <a:solidFill>
                <a:schemeClr val="accent1">
                  <a:lumMod val="50000"/>
                </a:schemeClr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7" name="Rectangle 3">
            <a:extLst>
              <a:ext uri="{FF2B5EF4-FFF2-40B4-BE49-F238E27FC236}">
                <a16:creationId xmlns:a16="http://schemas.microsoft.com/office/drawing/2014/main" id="{F27E6BB6-1F5C-10BE-FE90-24E19FA8B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407" y="1346065"/>
            <a:ext cx="735353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7F7F7F"/>
                </a:solidFill>
                <a:latin typeface="#9Slide02 Noi dung dai" panose="02000000000000000000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#9Slide02 Noi dung dai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#9Slide02 Noi dung dai" panose="02000000000000000000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EOY = End of year</a:t>
            </a:r>
            <a:endParaRPr lang="en-GB" altLang="en-US" sz="16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Saving  =  Pre-tax cash flow</a:t>
            </a:r>
            <a:endParaRPr lang="en-GB" altLang="en-US" sz="16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6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Depr</a:t>
            </a: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. = depreciation</a:t>
            </a:r>
            <a:endParaRPr lang="en-GB" altLang="en-US" sz="16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Taxable income  =  Saving – </a:t>
            </a:r>
            <a:r>
              <a:rPr lang="en-US" altLang="en-US" sz="1600" dirty="0" err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Depr</a:t>
            </a: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. – pay interest</a:t>
            </a:r>
            <a:endParaRPr lang="en-GB" altLang="en-US" sz="16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Tax  =  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(Taxaable </a:t>
            </a: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income)*(tax rate)</a:t>
            </a:r>
            <a:endParaRPr lang="en-GB" altLang="en-US" sz="16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ATCF  =  After-tax cash flow = Saving – Total cost – Tax</a:t>
            </a:r>
          </a:p>
        </p:txBody>
      </p:sp>
      <p:sp>
        <p:nvSpPr>
          <p:cNvPr id="164868" name="Rectangle 4">
            <a:extLst>
              <a:ext uri="{FF2B5EF4-FFF2-40B4-BE49-F238E27FC236}">
                <a16:creationId xmlns:a16="http://schemas.microsoft.com/office/drawing/2014/main" id="{35B1E37A-F913-9EFC-AED9-EC0A7A2557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8416" y="2977252"/>
            <a:ext cx="62151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7F7F7F"/>
                </a:solidFill>
                <a:latin typeface="#9Slide02 Noi dung dai" panose="02000000000000000000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#9Slide02 Noi dung dai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#9Slide02 Noi dung dai" panose="02000000000000000000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2000" b="1" dirty="0">
                <a:solidFill>
                  <a:srgbClr val="1A171B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Table of calculation formula in economic analysis</a:t>
            </a:r>
            <a:endParaRPr lang="en-GB" altLang="en-US" sz="20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52286" name="Group 62">
            <a:extLst>
              <a:ext uri="{FF2B5EF4-FFF2-40B4-BE49-F238E27FC236}">
                <a16:creationId xmlns:a16="http://schemas.microsoft.com/office/drawing/2014/main" id="{177B3B71-9E4D-9286-66E7-C8F8BBA7AB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172613"/>
              </p:ext>
            </p:extLst>
          </p:nvPr>
        </p:nvGraphicFramePr>
        <p:xfrm>
          <a:off x="716409" y="3438889"/>
          <a:ext cx="10865989" cy="2316278"/>
        </p:xfrm>
        <a:graphic>
          <a:graphicData uri="http://schemas.openxmlformats.org/drawingml/2006/table">
            <a:tbl>
              <a:tblPr/>
              <a:tblGrid>
                <a:gridCol w="7694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4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7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02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27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47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4696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35258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9795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3522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B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E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F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G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H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I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J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EOY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Saving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Depr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.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Pay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Total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remaining principal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Taxable income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Tax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ATCF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Principal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interest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666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</a:t>
                      </a: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n+1</a:t>
                      </a: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n+2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= straight-line depreciation</a:t>
                      </a:r>
                      <a:endParaRPr kumimoji="0" lang="en-GB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=(D)+(E)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=(G at year n) – (D at year n+1)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=(B)-(C)-(E)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=(H)*(tax rate)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=(B)-(F)-(I)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45709" marB="45709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DF3716E1-587D-3AF8-D961-C4EF6CE18C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1" y="441172"/>
            <a:ext cx="12192000" cy="854075"/>
          </a:xfrm>
        </p:spPr>
        <p:txBody>
          <a:bodyPr/>
          <a:lstStyle/>
          <a:p>
            <a:pPr algn="ctr"/>
            <a:r>
              <a:rPr lang="en-US" altLang="en-US" sz="3200">
                <a:solidFill>
                  <a:schemeClr val="accent1">
                    <a:lumMod val="50000"/>
                  </a:schemeClr>
                </a:solidFill>
                <a:ea typeface="ＭＳ Ｐゴシック" panose="020B0600070205080204" pitchFamily="34" charset="-128"/>
              </a:rPr>
              <a:t>CASH FLOW CALCULATION FORMULA</a:t>
            </a:r>
            <a:endParaRPr lang="en-GB" altLang="en-US" sz="3200" dirty="0">
              <a:solidFill>
                <a:schemeClr val="accent1">
                  <a:lumMod val="50000"/>
                </a:schemeClr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>
            <a:extLst>
              <a:ext uri="{FF2B5EF4-FFF2-40B4-BE49-F238E27FC236}">
                <a16:creationId xmlns:a16="http://schemas.microsoft.com/office/drawing/2014/main" id="{015804B9-D8A2-2663-FD78-8D1365666C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" y="352780"/>
            <a:ext cx="12192000" cy="83820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ＭＳ Ｐゴシック" panose="020B0600070205080204" pitchFamily="34" charset="-128"/>
              </a:rPr>
              <a:t>FINANCE ANALYSIS FOR THE CASE OF USING EQUITY FINANCING</a:t>
            </a:r>
            <a:endParaRPr lang="en-GB" b="1" dirty="0">
              <a:solidFill>
                <a:schemeClr val="accent1">
                  <a:lumMod val="50000"/>
                </a:schemeClr>
              </a:solidFill>
              <a:latin typeface="+mn-lt"/>
              <a:ea typeface="ＭＳ Ｐゴシック" panose="020B0600070205080204" pitchFamily="34" charset="-128"/>
            </a:endParaRPr>
          </a:p>
        </p:txBody>
      </p:sp>
      <p:sp>
        <p:nvSpPr>
          <p:cNvPr id="168963" name="Rectangle 109">
            <a:extLst>
              <a:ext uri="{FF2B5EF4-FFF2-40B4-BE49-F238E27FC236}">
                <a16:creationId xmlns:a16="http://schemas.microsoft.com/office/drawing/2014/main" id="{39E1C7E4-DD20-0F86-B98C-56F36D6D22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4096528"/>
            <a:ext cx="10058400" cy="2062162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854075" algn="l"/>
              </a:tabLst>
              <a:defRPr sz="2800">
                <a:solidFill>
                  <a:srgbClr val="7F7F7F"/>
                </a:solidFill>
                <a:latin typeface="#9Slide02 Noi dung dai" panose="02000000000000000000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854075" algn="l"/>
              </a:tabLst>
              <a:defRPr sz="2400">
                <a:solidFill>
                  <a:srgbClr val="7F7F7F"/>
                </a:solidFill>
                <a:latin typeface="#9Slide02 Noi dung dai" panose="02000000000000000000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854075" algn="l"/>
              </a:tabLst>
              <a:defRPr sz="2000">
                <a:solidFill>
                  <a:srgbClr val="7F7F7F"/>
                </a:solidFill>
                <a:latin typeface="#9Slide02 Noi dung dai" panose="02000000000000000000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854075" algn="l"/>
              </a:tabLst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854075" algn="l"/>
              </a:tabLst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854075" algn="l"/>
              </a:tabLst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854075" algn="l"/>
              </a:tabLst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854075" algn="l"/>
              </a:tabLst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854075" algn="l"/>
              </a:tabLst>
              <a:defRPr>
                <a:solidFill>
                  <a:srgbClr val="7F7F7F"/>
                </a:solidFill>
                <a:latin typeface="#9Slide02 Noi dung dai" panose="02000000000000000000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u="sng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Note</a:t>
            </a: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: 	Loan amount:  		0</a:t>
            </a:r>
            <a:endParaRPr lang="en-GB" altLang="en-US" sz="16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	Financial loan rate:	  	0%  	MARR = 		18%</a:t>
            </a:r>
            <a:endParaRPr lang="en-GB" altLang="en-US" sz="16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     						Tax rate	= 	34%</a:t>
            </a:r>
            <a:endParaRPr lang="en-GB" altLang="en-US" sz="16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Straight-line depreciation.</a:t>
            </a:r>
            <a:b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</a:b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Book value at the end of year 5:			0</a:t>
            </a:r>
            <a:endParaRPr lang="en-GB" altLang="en-US" sz="16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Estimation of market value at the end of year 5:			1,200,000</a:t>
            </a:r>
            <a:endParaRPr lang="en-GB" altLang="en-US" sz="16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EOY 5* representing the market value and book value of the equipment</a:t>
            </a:r>
            <a:endParaRPr lang="en-GB" altLang="en-US" sz="1600" dirty="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6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Taxable income: 	=(Market value – Book value) =(1,200,000 - 0) = $ 1,200,000</a:t>
            </a:r>
          </a:p>
        </p:txBody>
      </p:sp>
      <p:graphicFrame>
        <p:nvGraphicFramePr>
          <p:cNvPr id="168964" name="Object 128">
            <a:extLst>
              <a:ext uri="{FF2B5EF4-FFF2-40B4-BE49-F238E27FC236}">
                <a16:creationId xmlns:a16="http://schemas.microsoft.com/office/drawing/2014/main" id="{7D20A72F-C8DE-4934-3371-EE262B82F78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66888" y="1395413"/>
          <a:ext cx="8659812" cy="275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6311900" imgH="1968500" progId="Excel.Sheet.8">
                  <p:embed/>
                </p:oleObj>
              </mc:Choice>
              <mc:Fallback>
                <p:oleObj name="Worksheet" r:id="rId3" imgW="6311900" imgH="1968500" progId="Excel.Sheet.8">
                  <p:embed/>
                  <p:pic>
                    <p:nvPicPr>
                      <p:cNvPr id="168964" name="Object 128">
                        <a:extLst>
                          <a:ext uri="{FF2B5EF4-FFF2-40B4-BE49-F238E27FC236}">
                            <a16:creationId xmlns:a16="http://schemas.microsoft.com/office/drawing/2014/main" id="{7D20A72F-C8DE-4934-3371-EE262B82F78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6888" y="1395413"/>
                        <a:ext cx="8659812" cy="2757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243" name="Group 3">
            <a:extLst>
              <a:ext uri="{FF2B5EF4-FFF2-40B4-BE49-F238E27FC236}">
                <a16:creationId xmlns:a16="http://schemas.microsoft.com/office/drawing/2014/main" id="{E1B84F98-7F4E-C3FB-9A90-60F7235BBE9D}"/>
              </a:ext>
            </a:extLst>
          </p:cNvPr>
          <p:cNvGrpSpPr>
            <a:grpSpLocks/>
          </p:cNvGrpSpPr>
          <p:nvPr/>
        </p:nvGrpSpPr>
        <p:grpSpPr bwMode="auto">
          <a:xfrm>
            <a:off x="5715000" y="1981200"/>
            <a:ext cx="6172365" cy="2438400"/>
            <a:chOff x="2407" y="12600"/>
            <a:chExt cx="6013" cy="2290"/>
          </a:xfrm>
        </p:grpSpPr>
        <p:sp>
          <p:nvSpPr>
            <p:cNvPr id="138244" name="Text Box 4">
              <a:extLst>
                <a:ext uri="{FF2B5EF4-FFF2-40B4-BE49-F238E27FC236}">
                  <a16:creationId xmlns:a16="http://schemas.microsoft.com/office/drawing/2014/main" id="{3013EDB2-3096-2A61-3837-0173F53BBE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3" y="12886"/>
              <a:ext cx="1336" cy="1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1600" dirty="0">
                  <a:solidFill>
                    <a:srgbClr val="003399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Paying off the principal purchase cost</a:t>
              </a:r>
              <a:endParaRPr lang="en-GB" altLang="en-US" sz="1600" dirty="0">
                <a:solidFill>
                  <a:srgbClr val="00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38245" name="Text Box 6">
              <a:extLst>
                <a:ext uri="{FF2B5EF4-FFF2-40B4-BE49-F238E27FC236}">
                  <a16:creationId xmlns:a16="http://schemas.microsoft.com/office/drawing/2014/main" id="{E3FA4F28-43D3-F7B6-2F58-4AA40B99D8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48" y="12752"/>
              <a:ext cx="1286" cy="41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1800" dirty="0">
                  <a:solidFill>
                    <a:srgbClr val="C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Banks</a:t>
              </a:r>
              <a:endParaRPr lang="en-GB" altLang="en-US" sz="1800" dirty="0">
                <a:solidFill>
                  <a:srgbClr val="C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38246" name="Text Box 7">
              <a:extLst>
                <a:ext uri="{FF2B5EF4-FFF2-40B4-BE49-F238E27FC236}">
                  <a16:creationId xmlns:a16="http://schemas.microsoft.com/office/drawing/2014/main" id="{9F63C5A7-9E54-A978-3E7E-68917C848E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7" y="13589"/>
              <a:ext cx="2453" cy="108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GB" altLang="ko-KR" sz="2400" dirty="0">
                <a:solidFill>
                  <a:srgbClr val="C00000"/>
                </a:solidFill>
                <a:latin typeface="Arial" panose="020B0604020202020204" pitchFamily="34" charset="0"/>
                <a:ea typeface="Batang" panose="02030600000101010101" pitchFamily="18" charset="-127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ko-KR" sz="2400" dirty="0">
                  <a:solidFill>
                    <a:srgbClr val="C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 </a:t>
              </a:r>
              <a:r>
                <a:rPr lang="en-GB" altLang="ko-KR" sz="1800" dirty="0">
                  <a:solidFill>
                    <a:srgbClr val="C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Equipment suppliers 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en-GB" altLang="en-US" sz="1800" dirty="0">
                <a:solidFill>
                  <a:srgbClr val="C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38247" name="Text Box 8">
              <a:extLst>
                <a:ext uri="{FF2B5EF4-FFF2-40B4-BE49-F238E27FC236}">
                  <a16:creationId xmlns:a16="http://schemas.microsoft.com/office/drawing/2014/main" id="{953FA912-6C93-31DD-06EF-9CAF9CC56A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58" y="14158"/>
              <a:ext cx="1564" cy="48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1800" dirty="0">
                  <a:solidFill>
                    <a:srgbClr val="C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Companies</a:t>
              </a:r>
              <a:endParaRPr lang="en-GB" altLang="en-US" sz="1800" dirty="0">
                <a:solidFill>
                  <a:srgbClr val="C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38248" name="Line 9">
              <a:extLst>
                <a:ext uri="{FF2B5EF4-FFF2-40B4-BE49-F238E27FC236}">
                  <a16:creationId xmlns:a16="http://schemas.microsoft.com/office/drawing/2014/main" id="{1808C8DA-92DD-BC4E-B9E2-FBD684BEB7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0" y="14474"/>
              <a:ext cx="167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8249" name="Line 10">
              <a:extLst>
                <a:ext uri="{FF2B5EF4-FFF2-40B4-BE49-F238E27FC236}">
                  <a16:creationId xmlns:a16="http://schemas.microsoft.com/office/drawing/2014/main" id="{F2E39798-ED35-8D0C-AD26-FEFF15C8D7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60" y="14040"/>
              <a:ext cx="167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8250" name="Text Box 11">
              <a:extLst>
                <a:ext uri="{FF2B5EF4-FFF2-40B4-BE49-F238E27FC236}">
                  <a16:creationId xmlns:a16="http://schemas.microsoft.com/office/drawing/2014/main" id="{1268BD2F-B671-13C8-941A-03B7BF415D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3" y="14474"/>
              <a:ext cx="1436" cy="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ko-KR" sz="1800" dirty="0" err="1">
                  <a:solidFill>
                    <a:srgbClr val="003399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Equipments</a:t>
              </a:r>
              <a:endParaRPr lang="en-GB" altLang="en-US" sz="1800" dirty="0">
                <a:solidFill>
                  <a:srgbClr val="003399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38251" name="AutoShape 12">
              <a:extLst>
                <a:ext uri="{FF2B5EF4-FFF2-40B4-BE49-F238E27FC236}">
                  <a16:creationId xmlns:a16="http://schemas.microsoft.com/office/drawing/2014/main" id="{54CF995F-E494-8DB8-F0A2-8B8B899454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2" y="13860"/>
              <a:ext cx="1858" cy="900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38252" name="AutoShape 13">
              <a:extLst>
                <a:ext uri="{FF2B5EF4-FFF2-40B4-BE49-F238E27FC236}">
                  <a16:creationId xmlns:a16="http://schemas.microsoft.com/office/drawing/2014/main" id="{524C34E9-FA3F-5239-A2A4-BC77C0B520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0" y="12600"/>
              <a:ext cx="1760" cy="720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rgbClr val="7F7F7F"/>
                  </a:solidFill>
                  <a:latin typeface="#9Slide02 Noi dung dai" panose="02000000000000000000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2400">
                <a:solidFill>
                  <a:srgbClr val="C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endParaRPr>
            </a:p>
          </p:txBody>
        </p:sp>
        <p:sp>
          <p:nvSpPr>
            <p:cNvPr id="138253" name="Line 14">
              <a:extLst>
                <a:ext uri="{FF2B5EF4-FFF2-40B4-BE49-F238E27FC236}">
                  <a16:creationId xmlns:a16="http://schemas.microsoft.com/office/drawing/2014/main" id="{8362FD19-B770-12B2-6BD6-BF827FD570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20" y="13320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8254" name="Line 15">
              <a:extLst>
                <a:ext uri="{FF2B5EF4-FFF2-40B4-BE49-F238E27FC236}">
                  <a16:creationId xmlns:a16="http://schemas.microsoft.com/office/drawing/2014/main" id="{6EF17F45-0D7D-DC7E-10D6-55EB7A38FF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60" y="13320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37D90365-281B-CE45-841D-2712E2761A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" y="378482"/>
            <a:ext cx="12337142" cy="689491"/>
          </a:xfrm>
        </p:spPr>
        <p:txBody>
          <a:bodyPr/>
          <a:lstStyle/>
          <a:p>
            <a:pPr algn="ctr"/>
            <a:r>
              <a:rPr lang="en-US" altLang="en-US" sz="3200">
                <a:solidFill>
                  <a:schemeClr val="accent1">
                    <a:lumMod val="50000"/>
                  </a:schemeClr>
                </a:solidFill>
                <a:latin typeface="+mn-lt"/>
                <a:ea typeface="ＭＳ Ｐゴシック" panose="020B0600070205080204" pitchFamily="34" charset="-128"/>
              </a:rPr>
              <a:t>USING THE LOAN</a:t>
            </a:r>
            <a:endParaRPr lang="en-GB" altLang="en-US" sz="3200" dirty="0">
              <a:solidFill>
                <a:schemeClr val="accent1">
                  <a:lumMod val="50000"/>
                </a:schemeClr>
              </a:solidFill>
              <a:latin typeface="+mn-lt"/>
              <a:ea typeface="ＭＳ Ｐゴシック" panose="020B0600070205080204" pitchFamily="34" charset="-128"/>
            </a:endParaRPr>
          </a:p>
        </p:txBody>
      </p:sp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789CD51E-E31A-4A6E-B12E-27498CA7EC7D}"/>
              </a:ext>
            </a:extLst>
          </p:cNvPr>
          <p:cNvSpPr txBox="1">
            <a:spLocks noChangeArrowheads="1"/>
          </p:cNvSpPr>
          <p:nvPr/>
        </p:nvSpPr>
        <p:spPr>
          <a:xfrm>
            <a:off x="562344" y="1304717"/>
            <a:ext cx="4833927" cy="4419600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Bank may provide credit up to 60%-70% of the total project cost</a:t>
            </a:r>
          </a:p>
          <a:p>
            <a:pPr algn="just" eaLnBrk="1" hangingPunct="1">
              <a:lnSpc>
                <a:spcPct val="11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Amount used to repay the loan is typically funded through energy savings</a:t>
            </a:r>
          </a:p>
          <a:p>
            <a:pPr algn="just" eaLnBrk="1" hangingPunct="1">
              <a:lnSpc>
                <a:spcPct val="11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Repayment period corresponds to the payback period of the energy savings project</a:t>
            </a: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36B45-64B1-46C5-BF4E-0521457A0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612" y="444417"/>
            <a:ext cx="10926274" cy="654050"/>
          </a:xfrm>
        </p:spPr>
        <p:txBody>
          <a:bodyPr/>
          <a:lstStyle/>
          <a:p>
            <a:pPr algn="ctr"/>
            <a:r>
              <a:rPr lang="en-US" altLang="en-US" sz="3200">
                <a:solidFill>
                  <a:schemeClr val="accent1">
                    <a:lumMod val="50000"/>
                  </a:schemeClr>
                </a:solidFill>
                <a:latin typeface="+mn-lt"/>
                <a:ea typeface="ＭＳ Ｐゴシック" panose="020B0600070205080204" pitchFamily="34" charset="-128"/>
              </a:rPr>
              <a:t>USING THE LOAN</a:t>
            </a:r>
            <a:endParaRPr lang="en-US" sz="3200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3561F5-85DF-4B03-B732-DC5479D8F155}"/>
              </a:ext>
            </a:extLst>
          </p:cNvPr>
          <p:cNvSpPr txBox="1">
            <a:spLocks noChangeArrowheads="1"/>
          </p:cNvSpPr>
          <p:nvPr/>
        </p:nvSpPr>
        <p:spPr>
          <a:xfrm>
            <a:off x="2015449" y="1318446"/>
            <a:ext cx="2550605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139700" indent="0">
              <a:buNone/>
            </a:pPr>
            <a:r>
              <a:rPr lang="en-US" sz="2800" dirty="0"/>
              <a:t>Advantages</a:t>
            </a:r>
            <a:endParaRPr lang="en-US" altLang="en-US" sz="2800" kern="0" dirty="0">
              <a:solidFill>
                <a:srgbClr val="003399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094FD7A-7BD3-434C-BB3B-38B6B390DC6D}"/>
              </a:ext>
            </a:extLst>
          </p:cNvPr>
          <p:cNvSpPr txBox="1">
            <a:spLocks/>
          </p:cNvSpPr>
          <p:nvPr/>
        </p:nvSpPr>
        <p:spPr>
          <a:xfrm>
            <a:off x="641612" y="1851846"/>
            <a:ext cx="5497931" cy="4169126"/>
          </a:xfrm>
          <a:prstGeom prst="rect">
            <a:avLst/>
          </a:prstGeom>
        </p:spPr>
        <p:txBody>
          <a:bodyPr rtlCol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The enterprise can take advantage of incentives provided by the government and international organizations for energy-saving projects.</a:t>
            </a: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Interest paid on loans is considered a legitimate expense and is tax-deductible</a:t>
            </a: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</a:rPr>
              <a:t>; this deduction </a:t>
            </a: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is part of the company's profit calculation and helps reduce the amount of annual corporate tax payable.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EABFD05-B54F-44BA-9F41-77338DF884AE}"/>
              </a:ext>
            </a:extLst>
          </p:cNvPr>
          <p:cNvSpPr txBox="1">
            <a:spLocks noChangeArrowheads="1"/>
          </p:cNvSpPr>
          <p:nvPr/>
        </p:nvSpPr>
        <p:spPr>
          <a:xfrm>
            <a:off x="8249529" y="1318446"/>
            <a:ext cx="2498201" cy="601686"/>
          </a:xfrm>
          <a:prstGeom prst="rect">
            <a:avLst/>
          </a:prstGeom>
        </p:spPr>
        <p:txBody>
          <a:bodyPr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800"/>
              <a:t>Disadvantages</a:t>
            </a:r>
            <a:endParaRPr lang="en-US" altLang="en-US" sz="2800" kern="0" dirty="0">
              <a:solidFill>
                <a:srgbClr val="C0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450F6A8-7AD2-4243-9329-71CF4FFCEDCC}"/>
              </a:ext>
            </a:extLst>
          </p:cNvPr>
          <p:cNvSpPr txBox="1">
            <a:spLocks/>
          </p:cNvSpPr>
          <p:nvPr/>
        </p:nvSpPr>
        <p:spPr>
          <a:xfrm>
            <a:off x="6386286" y="1851846"/>
            <a:ext cx="5181600" cy="3910048"/>
          </a:xfrm>
          <a:prstGeom prst="rect">
            <a:avLst/>
          </a:prstGeom>
        </p:spPr>
        <p:txBody>
          <a:bodyPr rtlCol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Project documentation must be prepared according to the bank’s requirements, and collateral is required;</a:t>
            </a: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The company's financial costs increase;</a:t>
            </a: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Since the project is operated solely by the company, the sustainability of the energy savings may be limited.</a:t>
            </a:r>
          </a:p>
        </p:txBody>
      </p:sp>
    </p:spTree>
    <p:extLst>
      <p:ext uri="{BB962C8B-B14F-4D97-AF65-F5344CB8AC3E}">
        <p14:creationId xmlns:p14="http://schemas.microsoft.com/office/powerpoint/2010/main" val="365885647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</p:bldLst>
  </p:timing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1337</TotalTime>
  <Words>1733</Words>
  <Application>Microsoft Macintosh PowerPoint</Application>
  <PresentationFormat>Widescreen</PresentationFormat>
  <Paragraphs>276</Paragraphs>
  <Slides>25</Slides>
  <Notes>19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Fira Sans Extra Condensed</vt:lpstr>
      <vt:lpstr>Roboto</vt:lpstr>
      <vt:lpstr>Wingdings</vt:lpstr>
      <vt:lpstr>ＭＳ Ｐゴシック</vt:lpstr>
      <vt:lpstr>-webkit-standard</vt:lpstr>
      <vt:lpstr>Arial</vt:lpstr>
      <vt:lpstr>Times New Roman</vt:lpstr>
      <vt:lpstr>Calibri</vt:lpstr>
      <vt:lpstr>Energy Saving Infographics by Slidesgo</vt:lpstr>
      <vt:lpstr>1_Energy Saving Infographics by Slidesgo</vt:lpstr>
      <vt:lpstr>Worksheet</vt:lpstr>
      <vt:lpstr>PowerPoint Presentation</vt:lpstr>
      <vt:lpstr>MODULE 21: SELECTING FINANCIAL SOLUTIONS FOR EE PROJECTS </vt:lpstr>
      <vt:lpstr>APPLICATION EXAMPLE </vt:lpstr>
      <vt:lpstr>USING EQUITY </vt:lpstr>
      <vt:lpstr>EQUITY FINANCING</vt:lpstr>
      <vt:lpstr>CASH FLOW CALCULATION FORMULA</vt:lpstr>
      <vt:lpstr>FINANCE ANALYSIS FOR THE CASE OF USING EQUITY FINANCING</vt:lpstr>
      <vt:lpstr>USING THE LOAN</vt:lpstr>
      <vt:lpstr>USING THE LOAN</vt:lpstr>
      <vt:lpstr>BANK LOANS</vt:lpstr>
      <vt:lpstr>FINANCE ANALYSIS FOR THE LOAN</vt:lpstr>
      <vt:lpstr>USING THE FINANCE LEASE OPTION</vt:lpstr>
      <vt:lpstr>OPERATING LEASE</vt:lpstr>
      <vt:lpstr>FINANCE ANALYSIS OF LEASING CONTRACTS</vt:lpstr>
      <vt:lpstr>CONTRACTS EFFECTIVELY </vt:lpstr>
      <vt:lpstr>ESCOs TYPICALLY OFFER THE FOLLOWING OPTIONS </vt:lpstr>
      <vt:lpstr>GUARANTEED SAVINGS</vt:lpstr>
      <vt:lpstr>GUARANTEED SAVINGS</vt:lpstr>
      <vt:lpstr>SHARED SAVINGS</vt:lpstr>
      <vt:lpstr>SHARED SAVINGS</vt:lpstr>
      <vt:lpstr>TRANSACTIONS WITH EFFICIENT CONTRACTS</vt:lpstr>
      <vt:lpstr>EFFECTIVE CONTRACT</vt:lpstr>
      <vt:lpstr>FINANCE ANALYSIS FOR EFFICIENT CONTRACTS</vt:lpstr>
      <vt:lpstr>QUIZZ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CHƯƠNG TRÌNH TẬP HUẤN IEs</dc:title>
  <dc:creator>LÊ Quang Trường</dc:creator>
  <cp:lastModifiedBy>823417-Nguyễn Mạnh Hùng</cp:lastModifiedBy>
  <cp:revision>103</cp:revision>
  <dcterms:modified xsi:type="dcterms:W3CDTF">2025-08-15T08:23:54Z</dcterms:modified>
</cp:coreProperties>
</file>